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0"/>
  </p:notesMasterIdLst>
  <p:sldIdLst>
    <p:sldId id="256" r:id="rId2"/>
    <p:sldId id="286" r:id="rId3"/>
    <p:sldId id="285" r:id="rId4"/>
    <p:sldId id="258" r:id="rId5"/>
    <p:sldId id="259" r:id="rId6"/>
    <p:sldId id="260" r:id="rId7"/>
    <p:sldId id="261" r:id="rId8"/>
    <p:sldId id="262" r:id="rId9"/>
    <p:sldId id="263" r:id="rId10"/>
    <p:sldId id="264" r:id="rId11"/>
    <p:sldId id="265" r:id="rId12"/>
    <p:sldId id="266" r:id="rId13"/>
    <p:sldId id="267" r:id="rId14"/>
    <p:sldId id="303"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304" r:id="rId30"/>
    <p:sldId id="282" r:id="rId31"/>
    <p:sldId id="283" r:id="rId32"/>
    <p:sldId id="305" r:id="rId33"/>
    <p:sldId id="284" r:id="rId34"/>
    <p:sldId id="287" r:id="rId35"/>
    <p:sldId id="297" r:id="rId36"/>
    <p:sldId id="288" r:id="rId37"/>
    <p:sldId id="298" r:id="rId38"/>
    <p:sldId id="289" r:id="rId39"/>
    <p:sldId id="290" r:id="rId40"/>
    <p:sldId id="291" r:id="rId41"/>
    <p:sldId id="299" r:id="rId42"/>
    <p:sldId id="292" r:id="rId43"/>
    <p:sldId id="293" r:id="rId44"/>
    <p:sldId id="300" r:id="rId45"/>
    <p:sldId id="294" r:id="rId46"/>
    <p:sldId id="301" r:id="rId47"/>
    <p:sldId id="295" r:id="rId48"/>
    <p:sldId id="302"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6" d="100"/>
          <a:sy n="76" d="100"/>
        </p:scale>
        <p:origin x="54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1840A5-60AA-4904-8187-C9181C21FA17}" type="datetimeFigureOut">
              <a:rPr lang="en-US" smtClean="0"/>
              <a:t>6/20/2019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77EBF1-03D7-4A17-B28A-70DDC6774774}" type="slidenum">
              <a:rPr lang="en-US" smtClean="0"/>
              <a:t>‹#›</a:t>
            </a:fld>
            <a:endParaRPr lang="en-US"/>
          </a:p>
        </p:txBody>
      </p:sp>
    </p:spTree>
    <p:extLst>
      <p:ext uri="{BB962C8B-B14F-4D97-AF65-F5344CB8AC3E}">
        <p14:creationId xmlns:p14="http://schemas.microsoft.com/office/powerpoint/2010/main" val="197499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4: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endParaRPr/>
          </a:p>
        </p:txBody>
      </p:sp>
      <p:sp>
        <p:nvSpPr>
          <p:cNvPr id="448" name="Google Shape;448;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640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13: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endParaRPr/>
          </a:p>
        </p:txBody>
      </p:sp>
      <p:sp>
        <p:nvSpPr>
          <p:cNvPr id="522" name="Google Shape;522;p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018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14: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endParaRPr/>
          </a:p>
        </p:txBody>
      </p:sp>
      <p:sp>
        <p:nvSpPr>
          <p:cNvPr id="528" name="Google Shape;528;p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1969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5: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endParaRPr/>
          </a:p>
        </p:txBody>
      </p:sp>
      <p:sp>
        <p:nvSpPr>
          <p:cNvPr id="457" name="Google Shape;457;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4906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6: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endParaRPr/>
          </a:p>
        </p:txBody>
      </p:sp>
      <p:sp>
        <p:nvSpPr>
          <p:cNvPr id="463" name="Google Shape;463;p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1261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7: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endParaRPr/>
          </a:p>
        </p:txBody>
      </p:sp>
      <p:sp>
        <p:nvSpPr>
          <p:cNvPr id="474" name="Google Shape;474;p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3922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8: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endParaRPr/>
          </a:p>
        </p:txBody>
      </p:sp>
      <p:sp>
        <p:nvSpPr>
          <p:cNvPr id="483" name="Google Shape;483;p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2566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9: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endParaRPr/>
          </a:p>
        </p:txBody>
      </p:sp>
      <p:sp>
        <p:nvSpPr>
          <p:cNvPr id="491" name="Google Shape;491;p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8745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10: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endParaRPr/>
          </a:p>
        </p:txBody>
      </p:sp>
      <p:sp>
        <p:nvSpPr>
          <p:cNvPr id="497" name="Google Shape;497;p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272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11: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endParaRPr/>
          </a:p>
        </p:txBody>
      </p:sp>
      <p:sp>
        <p:nvSpPr>
          <p:cNvPr id="505" name="Google Shape;505;p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8936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12: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endParaRPr/>
          </a:p>
        </p:txBody>
      </p:sp>
      <p:sp>
        <p:nvSpPr>
          <p:cNvPr id="513" name="Google Shape;513;p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6332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6/20/2019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en.wikipedia.org/wiki/Life" TargetMode="External"/><Relationship Id="rId2" Type="http://schemas.openxmlformats.org/officeDocument/2006/relationships/hyperlink" Target="https://en.wikipedia.org/wiki/Health" TargetMode="External"/><Relationship Id="rId1" Type="http://schemas.openxmlformats.org/officeDocument/2006/relationships/slideLayout" Target="../slideLayouts/slideLayout2.xml"/><Relationship Id="rId5" Type="http://schemas.openxmlformats.org/officeDocument/2006/relationships/hyperlink" Target="https://en.wikipedia.org/wiki/Natural_environment" TargetMode="External"/><Relationship Id="rId4" Type="http://schemas.openxmlformats.org/officeDocument/2006/relationships/hyperlink" Target="https://en.wikipedia.org/wiki/Property"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b="1" dirty="0" smtClean="0">
                <a:solidFill>
                  <a:schemeClr val="accent1"/>
                </a:solidFill>
              </a:rPr>
              <a:t>TRAUMA, EMERGENCY &amp; BASIC LIFE SUPPORT</a:t>
            </a:r>
            <a:endParaRPr lang="en-US" sz="6000" b="1" dirty="0">
              <a:solidFill>
                <a:schemeClr val="accent1"/>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6678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725" y="0"/>
            <a:ext cx="8911687" cy="1280890"/>
          </a:xfrm>
        </p:spPr>
        <p:txBody>
          <a:bodyPr/>
          <a:lstStyle/>
          <a:p>
            <a:endParaRPr lang="en-US" dirty="0"/>
          </a:p>
        </p:txBody>
      </p:sp>
      <p:sp>
        <p:nvSpPr>
          <p:cNvPr id="3" name="Content Placeholder 2"/>
          <p:cNvSpPr>
            <a:spLocks noGrp="1"/>
          </p:cNvSpPr>
          <p:nvPr>
            <p:ph idx="1"/>
          </p:nvPr>
        </p:nvSpPr>
        <p:spPr>
          <a:xfrm>
            <a:off x="279400" y="1280890"/>
            <a:ext cx="11696700" cy="5323110"/>
          </a:xfrm>
        </p:spPr>
        <p:txBody>
          <a:bodyPr>
            <a:noAutofit/>
          </a:bodyPr>
          <a:lstStyle/>
          <a:p>
            <a:r>
              <a:rPr lang="en-US" sz="3200" b="1" dirty="0">
                <a:solidFill>
                  <a:schemeClr val="accent1"/>
                </a:solidFill>
              </a:rPr>
              <a:t>Is the scene safe?</a:t>
            </a:r>
          </a:p>
          <a:p>
            <a:pPr>
              <a:buFont typeface="Arial" panose="020B0604020202020204" pitchFamily="34" charset="0"/>
              <a:buChar char="•"/>
            </a:pPr>
            <a:r>
              <a:rPr lang="en-US" sz="3200" b="1" dirty="0">
                <a:solidFill>
                  <a:schemeClr val="tx1"/>
                </a:solidFill>
              </a:rPr>
              <a:t>You must not first decide if the situation is safe for you, also, you cannot help a victim by becoming a victim yourself. </a:t>
            </a:r>
            <a:endParaRPr lang="en-US" sz="3200" b="1" dirty="0" smtClean="0">
              <a:solidFill>
                <a:schemeClr val="tx1"/>
              </a:solidFill>
            </a:endParaRPr>
          </a:p>
          <a:p>
            <a:pPr>
              <a:buFont typeface="Arial" panose="020B0604020202020204" pitchFamily="34" charset="0"/>
              <a:buChar char="•"/>
            </a:pPr>
            <a:r>
              <a:rPr lang="en-US" sz="3200" b="1" dirty="0" smtClean="0">
                <a:solidFill>
                  <a:schemeClr val="tx1"/>
                </a:solidFill>
              </a:rPr>
              <a:t>You </a:t>
            </a:r>
            <a:r>
              <a:rPr lang="en-US" sz="3200" b="1" dirty="0">
                <a:solidFill>
                  <a:schemeClr val="tx1"/>
                </a:solidFill>
              </a:rPr>
              <a:t>should know your abilities. </a:t>
            </a:r>
            <a:endParaRPr lang="en-US" sz="3200" b="1" dirty="0" smtClean="0">
              <a:solidFill>
                <a:schemeClr val="tx1"/>
              </a:solidFill>
            </a:endParaRPr>
          </a:p>
          <a:p>
            <a:pPr>
              <a:buFont typeface="Arial" panose="020B0604020202020204" pitchFamily="34" charset="0"/>
              <a:buChar char="•"/>
            </a:pPr>
            <a:r>
              <a:rPr lang="en-US" sz="3200" b="1" dirty="0" smtClean="0">
                <a:solidFill>
                  <a:schemeClr val="tx1"/>
                </a:solidFill>
              </a:rPr>
              <a:t>However</a:t>
            </a:r>
            <a:r>
              <a:rPr lang="en-US" sz="3200" b="1" dirty="0">
                <a:solidFill>
                  <a:schemeClr val="tx1"/>
                </a:solidFill>
              </a:rPr>
              <a:t>, if you cannot get a victim because of extreme hazards, such as fire, toxic fumes, heavy traffic, electrical wires or deep swift moving water call </a:t>
            </a:r>
            <a:r>
              <a:rPr lang="en-US" sz="3200" b="1" dirty="0" smtClean="0">
                <a:solidFill>
                  <a:schemeClr val="tx1"/>
                </a:solidFill>
              </a:rPr>
              <a:t>emergency services </a:t>
            </a:r>
            <a:r>
              <a:rPr lang="en-US" sz="3200" b="1" dirty="0">
                <a:solidFill>
                  <a:schemeClr val="tx1"/>
                </a:solidFill>
              </a:rPr>
              <a:t>or other services needed to handle the specific life-threatening hazard.</a:t>
            </a:r>
          </a:p>
          <a:p>
            <a:endParaRPr lang="en-US" sz="3200" dirty="0">
              <a:solidFill>
                <a:schemeClr val="tx1"/>
              </a:solidFill>
            </a:endParaRPr>
          </a:p>
        </p:txBody>
      </p:sp>
    </p:spTree>
    <p:extLst>
      <p:ext uri="{BB962C8B-B14F-4D97-AF65-F5344CB8AC3E}">
        <p14:creationId xmlns:p14="http://schemas.microsoft.com/office/powerpoint/2010/main" val="144919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618" y="0"/>
            <a:ext cx="8911687" cy="1280890"/>
          </a:xfrm>
        </p:spPr>
        <p:txBody>
          <a:bodyPr/>
          <a:lstStyle/>
          <a:p>
            <a:endParaRPr lang="en-US" dirty="0"/>
          </a:p>
        </p:txBody>
      </p:sp>
      <p:sp>
        <p:nvSpPr>
          <p:cNvPr id="3" name="Content Placeholder 2"/>
          <p:cNvSpPr>
            <a:spLocks noGrp="1"/>
          </p:cNvSpPr>
          <p:nvPr>
            <p:ph idx="1"/>
          </p:nvPr>
        </p:nvSpPr>
        <p:spPr>
          <a:xfrm>
            <a:off x="381000" y="2209800"/>
            <a:ext cx="11123612" cy="3701422"/>
          </a:xfrm>
        </p:spPr>
        <p:txBody>
          <a:bodyPr>
            <a:noAutofit/>
          </a:bodyPr>
          <a:lstStyle/>
          <a:p>
            <a:pPr>
              <a:buFont typeface="Arial" panose="020B0604020202020204" pitchFamily="34" charset="0"/>
              <a:buChar char="•"/>
            </a:pPr>
            <a:r>
              <a:rPr lang="en-US" sz="3200" b="1" dirty="0">
                <a:solidFill>
                  <a:schemeClr val="tx1"/>
                </a:solidFill>
              </a:rPr>
              <a:t>However, if you safely get to victim, decide if it is save to remain at the scene while you continue the steps of emergency action principle and care for the victim. </a:t>
            </a:r>
            <a:endParaRPr lang="en-US" sz="3200" b="1" dirty="0" smtClean="0">
              <a:solidFill>
                <a:schemeClr val="tx1"/>
              </a:solidFill>
            </a:endParaRPr>
          </a:p>
          <a:p>
            <a:pPr>
              <a:buFont typeface="Arial" panose="020B0604020202020204" pitchFamily="34" charset="0"/>
              <a:buChar char="•"/>
            </a:pPr>
            <a:r>
              <a:rPr lang="en-US" sz="3200" b="1" dirty="0" smtClean="0">
                <a:solidFill>
                  <a:schemeClr val="tx1"/>
                </a:solidFill>
              </a:rPr>
              <a:t>If </a:t>
            </a:r>
            <a:r>
              <a:rPr lang="en-US" sz="3200" b="1" dirty="0">
                <a:solidFill>
                  <a:schemeClr val="tx1"/>
                </a:solidFill>
              </a:rPr>
              <a:t>it is not safe, you may need to make an immediate emergency rescue.</a:t>
            </a:r>
          </a:p>
          <a:p>
            <a:endParaRPr lang="en-US" sz="3200" b="1" dirty="0">
              <a:solidFill>
                <a:schemeClr val="tx1"/>
              </a:solidFill>
            </a:endParaRPr>
          </a:p>
          <a:p>
            <a:endParaRPr lang="en-US" sz="3200" b="1" dirty="0">
              <a:solidFill>
                <a:schemeClr val="tx1"/>
              </a:solidFill>
            </a:endParaRPr>
          </a:p>
        </p:txBody>
      </p:sp>
    </p:spTree>
    <p:extLst>
      <p:ext uri="{BB962C8B-B14F-4D97-AF65-F5344CB8AC3E}">
        <p14:creationId xmlns:p14="http://schemas.microsoft.com/office/powerpoint/2010/main" val="15529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87400" y="1905000"/>
            <a:ext cx="10717212" cy="4006222"/>
          </a:xfrm>
        </p:spPr>
        <p:txBody>
          <a:bodyPr>
            <a:normAutofit/>
          </a:bodyPr>
          <a:lstStyle/>
          <a:p>
            <a:r>
              <a:rPr lang="en-US" sz="3200" b="1" dirty="0" smtClean="0">
                <a:solidFill>
                  <a:schemeClr val="accent1"/>
                </a:solidFill>
              </a:rPr>
              <a:t>What happened?</a:t>
            </a:r>
            <a:endParaRPr lang="en-US" sz="3200" b="1" dirty="0">
              <a:solidFill>
                <a:schemeClr val="accent1"/>
              </a:solidFill>
            </a:endParaRPr>
          </a:p>
          <a:p>
            <a:pPr>
              <a:buFont typeface="Arial" panose="020B0604020202020204" pitchFamily="34" charset="0"/>
              <a:buChar char="•"/>
            </a:pPr>
            <a:r>
              <a:rPr lang="en-US" sz="3200" b="1" dirty="0">
                <a:solidFill>
                  <a:schemeClr val="tx1"/>
                </a:solidFill>
              </a:rPr>
              <a:t>If the </a:t>
            </a:r>
            <a:r>
              <a:rPr lang="en-US" sz="3200" b="1" dirty="0" smtClean="0">
                <a:solidFill>
                  <a:schemeClr val="tx1"/>
                </a:solidFill>
              </a:rPr>
              <a:t>victim </a:t>
            </a:r>
            <a:r>
              <a:rPr lang="en-US" sz="3200" b="1" dirty="0">
                <a:solidFill>
                  <a:schemeClr val="tx1"/>
                </a:solidFill>
              </a:rPr>
              <a:t>is conscious, ask questions to what happened extent of victim’s illness or injury. </a:t>
            </a:r>
            <a:endParaRPr lang="en-US" sz="3200" b="1" dirty="0" smtClean="0">
              <a:solidFill>
                <a:schemeClr val="tx1"/>
              </a:solidFill>
            </a:endParaRPr>
          </a:p>
          <a:p>
            <a:pPr>
              <a:buFont typeface="Arial" panose="020B0604020202020204" pitchFamily="34" charset="0"/>
              <a:buChar char="•"/>
            </a:pPr>
            <a:r>
              <a:rPr lang="en-US" sz="3200" b="1" dirty="0" smtClean="0">
                <a:solidFill>
                  <a:schemeClr val="tx1"/>
                </a:solidFill>
              </a:rPr>
              <a:t>If </a:t>
            </a:r>
            <a:r>
              <a:rPr lang="en-US" sz="3200" b="1" dirty="0">
                <a:solidFill>
                  <a:schemeClr val="tx1"/>
                </a:solidFill>
              </a:rPr>
              <a:t>victim is unconscious, ask bystanders or look for clues, the scene itself often gives the answer.</a:t>
            </a:r>
          </a:p>
          <a:p>
            <a:endParaRPr lang="en-US" sz="3200" dirty="0">
              <a:solidFill>
                <a:schemeClr val="tx1"/>
              </a:solidFill>
            </a:endParaRPr>
          </a:p>
        </p:txBody>
      </p:sp>
    </p:spTree>
    <p:extLst>
      <p:ext uri="{BB962C8B-B14F-4D97-AF65-F5344CB8AC3E}">
        <p14:creationId xmlns:p14="http://schemas.microsoft.com/office/powerpoint/2010/main" val="53274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8227" y="0"/>
            <a:ext cx="8911687" cy="1280890"/>
          </a:xfrm>
        </p:spPr>
        <p:txBody>
          <a:bodyPr/>
          <a:lstStyle/>
          <a:p>
            <a:endParaRPr lang="en-US" dirty="0"/>
          </a:p>
        </p:txBody>
      </p:sp>
      <p:sp>
        <p:nvSpPr>
          <p:cNvPr id="3" name="Content Placeholder 2"/>
          <p:cNvSpPr>
            <a:spLocks noGrp="1"/>
          </p:cNvSpPr>
          <p:nvPr>
            <p:ph idx="1"/>
          </p:nvPr>
        </p:nvSpPr>
        <p:spPr>
          <a:xfrm>
            <a:off x="347730" y="1676400"/>
            <a:ext cx="11844270" cy="5020614"/>
          </a:xfrm>
        </p:spPr>
        <p:txBody>
          <a:bodyPr>
            <a:noAutofit/>
          </a:bodyPr>
          <a:lstStyle/>
          <a:p>
            <a:r>
              <a:rPr lang="en-US" sz="3200" b="1" dirty="0">
                <a:solidFill>
                  <a:schemeClr val="accent1"/>
                </a:solidFill>
              </a:rPr>
              <a:t>How many people are injured?</a:t>
            </a:r>
          </a:p>
          <a:p>
            <a:pPr>
              <a:buFont typeface="Arial" panose="020B0604020202020204" pitchFamily="34" charset="0"/>
              <a:buChar char="•"/>
            </a:pPr>
            <a:r>
              <a:rPr lang="en-US" sz="3200" b="1" dirty="0">
                <a:solidFill>
                  <a:schemeClr val="tx1"/>
                </a:solidFill>
              </a:rPr>
              <a:t>You should look beyond the victim you see at first glance. There may be other victims</a:t>
            </a:r>
            <a:r>
              <a:rPr lang="en-US" sz="3200" b="1" dirty="0" smtClean="0">
                <a:solidFill>
                  <a:schemeClr val="tx1"/>
                </a:solidFill>
              </a:rPr>
              <a:t>.</a:t>
            </a:r>
            <a:r>
              <a:rPr lang="en-US" sz="3200" b="1" dirty="0">
                <a:solidFill>
                  <a:schemeClr val="tx1"/>
                </a:solidFill>
              </a:rPr>
              <a:t/>
            </a:r>
            <a:br>
              <a:rPr lang="en-US" sz="3200" b="1" dirty="0">
                <a:solidFill>
                  <a:schemeClr val="tx1"/>
                </a:solidFill>
              </a:rPr>
            </a:br>
            <a:endParaRPr lang="en-US" sz="3200" b="1" dirty="0">
              <a:solidFill>
                <a:schemeClr val="tx1"/>
              </a:solidFill>
            </a:endParaRPr>
          </a:p>
          <a:p>
            <a:endParaRPr lang="en-US" sz="3200" b="1" dirty="0"/>
          </a:p>
        </p:txBody>
      </p:sp>
    </p:spTree>
    <p:extLst>
      <p:ext uri="{BB962C8B-B14F-4D97-AF65-F5344CB8AC3E}">
        <p14:creationId xmlns:p14="http://schemas.microsoft.com/office/powerpoint/2010/main" val="3057814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rPr>
              <a:t>TRIAGE</a:t>
            </a:r>
            <a:endParaRPr lang="en-US" b="1" dirty="0">
              <a:solidFill>
                <a:schemeClr val="accent1"/>
              </a:solidFill>
            </a:endParaRPr>
          </a:p>
        </p:txBody>
      </p:sp>
      <p:sp>
        <p:nvSpPr>
          <p:cNvPr id="3" name="Content Placeholder 2"/>
          <p:cNvSpPr>
            <a:spLocks noGrp="1"/>
          </p:cNvSpPr>
          <p:nvPr>
            <p:ph idx="1"/>
          </p:nvPr>
        </p:nvSpPr>
        <p:spPr/>
        <p:txBody>
          <a:bodyPr/>
          <a:lstStyle/>
          <a:p>
            <a:r>
              <a:rPr lang="en-US" dirty="0" smtClean="0"/>
              <a:t>In an accident or emergency you may have multiple </a:t>
            </a:r>
            <a:r>
              <a:rPr lang="en-US" dirty="0" err="1" smtClean="0"/>
              <a:t>patienrs</a:t>
            </a:r>
            <a:endParaRPr lang="en-US" dirty="0" smtClean="0"/>
          </a:p>
          <a:p>
            <a:r>
              <a:rPr lang="en-US" dirty="0" smtClean="0"/>
              <a:t>Decide which patients to treat first</a:t>
            </a:r>
          </a:p>
          <a:p>
            <a:r>
              <a:rPr lang="en-US" dirty="0" smtClean="0"/>
              <a:t>Priority is to those with life threatening injuries/illness</a:t>
            </a:r>
          </a:p>
          <a:p>
            <a:r>
              <a:rPr lang="en-US" dirty="0" smtClean="0"/>
              <a:t>Triage principles include:</a:t>
            </a:r>
          </a:p>
          <a:p>
            <a:pPr lvl="1"/>
            <a:r>
              <a:rPr lang="en-US" dirty="0" smtClean="0"/>
              <a:t>Life comes before a limb – patient not breathing normally is a priority to one whose bleeding</a:t>
            </a:r>
          </a:p>
          <a:p>
            <a:pPr lvl="1"/>
            <a:r>
              <a:rPr lang="en-US" dirty="0" smtClean="0"/>
              <a:t>Acute needs comes before long-term </a:t>
            </a:r>
            <a:r>
              <a:rPr lang="en-US" dirty="0" err="1" smtClean="0"/>
              <a:t>outcmes</a:t>
            </a:r>
            <a:r>
              <a:rPr lang="en-US" dirty="0" smtClean="0"/>
              <a:t>. Patient with </a:t>
            </a:r>
            <a:r>
              <a:rPr lang="en-US" dirty="0" err="1" smtClean="0"/>
              <a:t>internl</a:t>
            </a:r>
            <a:r>
              <a:rPr lang="en-US" dirty="0" smtClean="0"/>
              <a:t> bleeding has higher priority for evacuation than a </a:t>
            </a:r>
            <a:r>
              <a:rPr lang="en-US" dirty="0" err="1" smtClean="0"/>
              <a:t>patientwith</a:t>
            </a:r>
            <a:r>
              <a:rPr lang="en-US" dirty="0" smtClean="0"/>
              <a:t> a fractured spine</a:t>
            </a:r>
            <a:endParaRPr lang="en-US" dirty="0"/>
          </a:p>
        </p:txBody>
      </p:sp>
    </p:spTree>
    <p:extLst>
      <p:ext uri="{BB962C8B-B14F-4D97-AF65-F5344CB8AC3E}">
        <p14:creationId xmlns:p14="http://schemas.microsoft.com/office/powerpoint/2010/main" val="6216064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6325" y="0"/>
            <a:ext cx="8911687" cy="1280890"/>
          </a:xfrm>
        </p:spPr>
        <p:txBody>
          <a:bodyPr/>
          <a:lstStyle/>
          <a:p>
            <a:endParaRPr lang="en-US" dirty="0"/>
          </a:p>
        </p:txBody>
      </p:sp>
      <p:sp>
        <p:nvSpPr>
          <p:cNvPr id="3" name="Content Placeholder 2"/>
          <p:cNvSpPr>
            <a:spLocks noGrp="1"/>
          </p:cNvSpPr>
          <p:nvPr>
            <p:ph idx="1"/>
          </p:nvPr>
        </p:nvSpPr>
        <p:spPr>
          <a:xfrm>
            <a:off x="469900" y="1280890"/>
            <a:ext cx="11722100" cy="5577110"/>
          </a:xfrm>
        </p:spPr>
        <p:txBody>
          <a:bodyPr>
            <a:noAutofit/>
          </a:bodyPr>
          <a:lstStyle/>
          <a:p>
            <a:r>
              <a:rPr lang="en-US" sz="3200" b="1" dirty="0">
                <a:solidFill>
                  <a:schemeClr val="accent1"/>
                </a:solidFill>
              </a:rPr>
              <a:t>Are there bystanders who can help?</a:t>
            </a:r>
          </a:p>
          <a:p>
            <a:pPr>
              <a:buFont typeface="Arial" panose="020B0604020202020204" pitchFamily="34" charset="0"/>
              <a:buChar char="•"/>
            </a:pPr>
            <a:r>
              <a:rPr lang="en-US" sz="3200" b="1" dirty="0"/>
              <a:t>However, if there are bystanders, use them to help you find out what happened. </a:t>
            </a:r>
            <a:endParaRPr lang="en-US" sz="3200" b="1" dirty="0" smtClean="0"/>
          </a:p>
          <a:p>
            <a:pPr>
              <a:buFont typeface="Arial" panose="020B0604020202020204" pitchFamily="34" charset="0"/>
              <a:buChar char="•"/>
            </a:pPr>
            <a:r>
              <a:rPr lang="en-US" sz="3200" b="1" dirty="0" smtClean="0"/>
              <a:t>Although </a:t>
            </a:r>
            <a:r>
              <a:rPr lang="en-US" sz="3200" b="1" dirty="0"/>
              <a:t>bystanders may not be trained in first aid, but they can help you in other important ways such as calling medical attention, by offering emotional support to the victim(s), their friends and their families and by keeping onlookers from crowding around the victim.</a:t>
            </a:r>
          </a:p>
          <a:p>
            <a:endParaRPr lang="en-US" sz="3200" dirty="0"/>
          </a:p>
        </p:txBody>
      </p:sp>
    </p:spTree>
    <p:extLst>
      <p:ext uri="{BB962C8B-B14F-4D97-AF65-F5344CB8AC3E}">
        <p14:creationId xmlns:p14="http://schemas.microsoft.com/office/powerpoint/2010/main" val="390898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2919" y="0"/>
            <a:ext cx="8911687" cy="863600"/>
          </a:xfrm>
        </p:spPr>
        <p:txBody>
          <a:bodyPr>
            <a:noAutofit/>
          </a:bodyPr>
          <a:lstStyle/>
          <a:p>
            <a:r>
              <a:rPr lang="en-US" sz="4000" b="1" dirty="0">
                <a:solidFill>
                  <a:schemeClr val="accent1"/>
                </a:solidFill>
              </a:rPr>
              <a:t> ASSESS THE SITUATION</a:t>
            </a:r>
            <a:endParaRPr lang="en-US" sz="4000" dirty="0">
              <a:solidFill>
                <a:schemeClr val="accent1"/>
              </a:solidFill>
            </a:endParaRPr>
          </a:p>
        </p:txBody>
      </p:sp>
      <p:sp>
        <p:nvSpPr>
          <p:cNvPr id="3" name="Content Placeholder 2"/>
          <p:cNvSpPr>
            <a:spLocks noGrp="1"/>
          </p:cNvSpPr>
          <p:nvPr>
            <p:ph idx="1"/>
          </p:nvPr>
        </p:nvSpPr>
        <p:spPr>
          <a:xfrm>
            <a:off x="190500" y="1083614"/>
            <a:ext cx="12001500" cy="5774386"/>
          </a:xfrm>
        </p:spPr>
        <p:txBody>
          <a:bodyPr>
            <a:noAutofit/>
          </a:bodyPr>
          <a:lstStyle/>
          <a:p>
            <a:r>
              <a:rPr lang="en-US" sz="3200" b="1" dirty="0">
                <a:solidFill>
                  <a:schemeClr val="tx1"/>
                </a:solidFill>
              </a:rPr>
              <a:t>Upon approaching the scene, quickly take in as much information as possible, and take into the consideration the principle of </a:t>
            </a:r>
            <a:r>
              <a:rPr lang="en-US" sz="3200" b="1" i="1" dirty="0" smtClean="0">
                <a:solidFill>
                  <a:schemeClr val="accent1"/>
                </a:solidFill>
              </a:rPr>
              <a:t>DRSABCD</a:t>
            </a:r>
            <a:r>
              <a:rPr lang="en-US" sz="3200" b="1" dirty="0" smtClean="0"/>
              <a:t>.</a:t>
            </a:r>
            <a:endParaRPr lang="en-US" sz="3200" b="1" dirty="0"/>
          </a:p>
          <a:p>
            <a:r>
              <a:rPr lang="en-US" sz="3200" b="1" dirty="0" smtClean="0">
                <a:solidFill>
                  <a:srgbClr val="FF0000"/>
                </a:solidFill>
              </a:rPr>
              <a:t>D	</a:t>
            </a:r>
            <a:r>
              <a:rPr lang="en-US" sz="3200" b="1" dirty="0" smtClean="0">
                <a:solidFill>
                  <a:schemeClr val="tx1"/>
                </a:solidFill>
              </a:rPr>
              <a:t>-Danger </a:t>
            </a:r>
            <a:r>
              <a:rPr lang="en-US" sz="3200" b="1" dirty="0">
                <a:solidFill>
                  <a:schemeClr val="tx1"/>
                </a:solidFill>
              </a:rPr>
              <a:t>– Always presume that there is some danger so check for and deal with </a:t>
            </a:r>
            <a:r>
              <a:rPr lang="en-US" sz="3200" b="1" dirty="0" smtClean="0">
                <a:solidFill>
                  <a:schemeClr val="tx1"/>
                </a:solidFill>
              </a:rPr>
              <a:t>any</a:t>
            </a:r>
            <a:r>
              <a:rPr lang="en-US" sz="3200" b="1" dirty="0">
                <a:solidFill>
                  <a:schemeClr val="tx1"/>
                </a:solidFill>
              </a:rPr>
              <a:t> danger to yourself, the victim and bystanders e.g. traffic, electricity, infection </a:t>
            </a:r>
            <a:r>
              <a:rPr lang="en-US" sz="3200" b="1" dirty="0" smtClean="0">
                <a:solidFill>
                  <a:schemeClr val="tx1"/>
                </a:solidFill>
              </a:rPr>
              <a:t>from body </a:t>
            </a:r>
            <a:r>
              <a:rPr lang="en-US" sz="3200" b="1" dirty="0">
                <a:solidFill>
                  <a:schemeClr val="tx1"/>
                </a:solidFill>
              </a:rPr>
              <a:t>fluid etc.</a:t>
            </a:r>
          </a:p>
          <a:p>
            <a:r>
              <a:rPr lang="en-US" sz="3200" b="1" dirty="0" smtClean="0">
                <a:solidFill>
                  <a:srgbClr val="FF0000"/>
                </a:solidFill>
              </a:rPr>
              <a:t>R</a:t>
            </a:r>
            <a:r>
              <a:rPr lang="en-US" sz="3200" b="1" dirty="0"/>
              <a:t>	</a:t>
            </a:r>
            <a:r>
              <a:rPr lang="en-US" sz="3200" b="1" dirty="0" smtClean="0">
                <a:solidFill>
                  <a:schemeClr val="tx1"/>
                </a:solidFill>
              </a:rPr>
              <a:t>-Response </a:t>
            </a:r>
            <a:r>
              <a:rPr lang="en-US" sz="3200" b="1" dirty="0">
                <a:solidFill>
                  <a:schemeClr val="tx1"/>
                </a:solidFill>
              </a:rPr>
              <a:t>– Check for response by talking and asking the questions and shaking </a:t>
            </a:r>
            <a:r>
              <a:rPr lang="en-US" sz="3200" b="1" dirty="0" smtClean="0">
                <a:solidFill>
                  <a:schemeClr val="tx1"/>
                </a:solidFill>
              </a:rPr>
              <a:t>victim’s </a:t>
            </a:r>
            <a:r>
              <a:rPr lang="en-US" sz="3200" b="1" dirty="0">
                <a:solidFill>
                  <a:schemeClr val="tx1"/>
                </a:solidFill>
              </a:rPr>
              <a:t>shoulders gently</a:t>
            </a:r>
            <a:r>
              <a:rPr lang="en-US" sz="3200" b="1" dirty="0" smtClean="0">
                <a:solidFill>
                  <a:schemeClr val="tx1"/>
                </a:solidFill>
              </a:rPr>
              <a:t>.</a:t>
            </a:r>
            <a:endParaRPr lang="en-US" sz="3200" b="1" dirty="0">
              <a:solidFill>
                <a:schemeClr val="tx1"/>
              </a:solidFill>
            </a:endParaRPr>
          </a:p>
          <a:p>
            <a:r>
              <a:rPr lang="en-US" sz="3200" b="1" dirty="0" smtClean="0">
                <a:solidFill>
                  <a:srgbClr val="FF0000"/>
                </a:solidFill>
              </a:rPr>
              <a:t>S</a:t>
            </a:r>
            <a:r>
              <a:rPr lang="en-US" sz="3200" b="1" dirty="0"/>
              <a:t>	</a:t>
            </a:r>
            <a:r>
              <a:rPr lang="en-US" sz="3200" b="1" dirty="0" smtClean="0">
                <a:solidFill>
                  <a:schemeClr val="tx1"/>
                </a:solidFill>
              </a:rPr>
              <a:t>-Shout </a:t>
            </a:r>
            <a:r>
              <a:rPr lang="en-US" sz="3200" b="1" dirty="0">
                <a:solidFill>
                  <a:schemeClr val="tx1"/>
                </a:solidFill>
              </a:rPr>
              <a:t>– The first aider must shout for help when there is no response and he is alone </a:t>
            </a:r>
            <a:r>
              <a:rPr lang="en-US" sz="3200" b="1" dirty="0" smtClean="0">
                <a:solidFill>
                  <a:schemeClr val="tx1"/>
                </a:solidFill>
              </a:rPr>
              <a:t>with a</a:t>
            </a:r>
            <a:r>
              <a:rPr lang="en-US" sz="3200" b="1" dirty="0">
                <a:solidFill>
                  <a:schemeClr val="tx1"/>
                </a:solidFill>
              </a:rPr>
              <a:t> the victim.</a:t>
            </a:r>
          </a:p>
          <a:p>
            <a:endParaRPr lang="en-US" sz="3200" b="1" dirty="0"/>
          </a:p>
        </p:txBody>
      </p:sp>
    </p:spTree>
    <p:extLst>
      <p:ext uri="{BB962C8B-B14F-4D97-AF65-F5344CB8AC3E}">
        <p14:creationId xmlns:p14="http://schemas.microsoft.com/office/powerpoint/2010/main" val="152474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0649" y="0"/>
            <a:ext cx="8911687" cy="1280890"/>
          </a:xfrm>
        </p:spPr>
        <p:txBody>
          <a:bodyPr/>
          <a:lstStyle/>
          <a:p>
            <a:endParaRPr lang="en-US" dirty="0"/>
          </a:p>
        </p:txBody>
      </p:sp>
      <p:sp>
        <p:nvSpPr>
          <p:cNvPr id="3" name="Content Placeholder 2"/>
          <p:cNvSpPr>
            <a:spLocks noGrp="1"/>
          </p:cNvSpPr>
          <p:nvPr>
            <p:ph idx="1"/>
          </p:nvPr>
        </p:nvSpPr>
        <p:spPr>
          <a:xfrm>
            <a:off x="566670" y="1280890"/>
            <a:ext cx="11625330" cy="5577110"/>
          </a:xfrm>
        </p:spPr>
        <p:txBody>
          <a:bodyPr>
            <a:noAutofit/>
          </a:bodyPr>
          <a:lstStyle/>
          <a:p>
            <a:r>
              <a:rPr lang="en-US" sz="3200" b="1" dirty="0" smtClean="0">
                <a:solidFill>
                  <a:srgbClr val="FF0000"/>
                </a:solidFill>
              </a:rPr>
              <a:t>A	</a:t>
            </a:r>
            <a:r>
              <a:rPr lang="en-US" sz="3200" b="1" dirty="0" smtClean="0">
                <a:solidFill>
                  <a:schemeClr val="tx1"/>
                </a:solidFill>
              </a:rPr>
              <a:t>-</a:t>
            </a:r>
            <a:r>
              <a:rPr lang="en-US" sz="3200" b="1" dirty="0">
                <a:solidFill>
                  <a:schemeClr val="tx1"/>
                </a:solidFill>
              </a:rPr>
              <a:t> </a:t>
            </a:r>
            <a:r>
              <a:rPr lang="en-US" sz="3200" b="1" dirty="0" smtClean="0">
                <a:solidFill>
                  <a:schemeClr val="tx1"/>
                </a:solidFill>
              </a:rPr>
              <a:t>Airway </a:t>
            </a:r>
            <a:r>
              <a:rPr lang="en-US" sz="3200" b="1" dirty="0">
                <a:solidFill>
                  <a:schemeClr val="tx1"/>
                </a:solidFill>
              </a:rPr>
              <a:t>– Casualty must have a clear and </a:t>
            </a:r>
            <a:r>
              <a:rPr lang="en-US" sz="3200" b="1" dirty="0" smtClean="0">
                <a:solidFill>
                  <a:schemeClr val="tx1"/>
                </a:solidFill>
              </a:rPr>
              <a:t>unobstructed airway </a:t>
            </a:r>
            <a:r>
              <a:rPr lang="en-US" sz="3200" b="1" dirty="0">
                <a:solidFill>
                  <a:schemeClr val="tx1"/>
                </a:solidFill>
              </a:rPr>
              <a:t>to be able to </a:t>
            </a:r>
            <a:r>
              <a:rPr lang="en-US" sz="3200" b="1" dirty="0" smtClean="0">
                <a:solidFill>
                  <a:schemeClr val="tx1"/>
                </a:solidFill>
              </a:rPr>
              <a:t>survive.</a:t>
            </a:r>
            <a:r>
              <a:rPr lang="en-US" sz="3200" b="1" dirty="0">
                <a:solidFill>
                  <a:schemeClr val="tx1"/>
                </a:solidFill>
              </a:rPr>
              <a:t> </a:t>
            </a:r>
            <a:r>
              <a:rPr lang="en-US" sz="3200" b="1" dirty="0" smtClean="0">
                <a:solidFill>
                  <a:schemeClr val="tx1"/>
                </a:solidFill>
              </a:rPr>
              <a:t>Maintain </a:t>
            </a:r>
            <a:r>
              <a:rPr lang="en-US" sz="3200" b="1" dirty="0">
                <a:solidFill>
                  <a:schemeClr val="tx1"/>
                </a:solidFill>
              </a:rPr>
              <a:t>an open airway by tilting the head back while placing two fingers to life the chin</a:t>
            </a:r>
            <a:r>
              <a:rPr lang="en-US" sz="3200" b="1" dirty="0" smtClean="0">
                <a:solidFill>
                  <a:schemeClr val="tx1"/>
                </a:solidFill>
              </a:rPr>
              <a:t>.</a:t>
            </a:r>
            <a:r>
              <a:rPr lang="en-US" sz="3200" b="1" dirty="0">
                <a:solidFill>
                  <a:schemeClr val="tx1"/>
                </a:solidFill>
              </a:rPr>
              <a:t> This head filth-chin position must be maintained to ensure the casualty airway remain open</a:t>
            </a:r>
            <a:r>
              <a:rPr lang="en-US" sz="3200" b="1" dirty="0" smtClean="0">
                <a:solidFill>
                  <a:schemeClr val="tx1"/>
                </a:solidFill>
              </a:rPr>
              <a:t>.</a:t>
            </a:r>
          </a:p>
          <a:p>
            <a:r>
              <a:rPr lang="en-US" sz="3200" b="1" dirty="0" smtClean="0">
                <a:solidFill>
                  <a:srgbClr val="FF0000"/>
                </a:solidFill>
              </a:rPr>
              <a:t>B	</a:t>
            </a:r>
            <a:r>
              <a:rPr lang="en-US" sz="3200" b="1" dirty="0" smtClean="0">
                <a:solidFill>
                  <a:schemeClr val="tx1"/>
                </a:solidFill>
              </a:rPr>
              <a:t>-</a:t>
            </a:r>
            <a:r>
              <a:rPr lang="en-US" sz="3200" b="1" dirty="0">
                <a:solidFill>
                  <a:schemeClr val="tx1"/>
                </a:solidFill>
              </a:rPr>
              <a:t> </a:t>
            </a:r>
            <a:r>
              <a:rPr lang="en-US" sz="3200" b="1" dirty="0" smtClean="0">
                <a:solidFill>
                  <a:schemeClr val="tx1"/>
                </a:solidFill>
              </a:rPr>
              <a:t>Breathing </a:t>
            </a:r>
            <a:r>
              <a:rPr lang="en-US" sz="3200" b="1" dirty="0">
                <a:solidFill>
                  <a:schemeClr val="tx1"/>
                </a:solidFill>
              </a:rPr>
              <a:t>– check for up to 10 seconds for breathing, if breathing but unconscious place </a:t>
            </a:r>
            <a:r>
              <a:rPr lang="en-US" sz="3200" b="1" dirty="0" smtClean="0">
                <a:solidFill>
                  <a:schemeClr val="tx1"/>
                </a:solidFill>
              </a:rPr>
              <a:t>in the </a:t>
            </a:r>
            <a:r>
              <a:rPr lang="en-US" sz="3200" b="1" dirty="0">
                <a:solidFill>
                  <a:schemeClr val="tx1"/>
                </a:solidFill>
              </a:rPr>
              <a:t>recovery position, this will help to maintain an open airway but if not breathing, </a:t>
            </a:r>
            <a:r>
              <a:rPr lang="en-US" sz="3200" b="1" dirty="0" smtClean="0">
                <a:solidFill>
                  <a:schemeClr val="tx1"/>
                </a:solidFill>
              </a:rPr>
              <a:t>start compression </a:t>
            </a:r>
            <a:r>
              <a:rPr lang="en-US" sz="3200" b="1" dirty="0">
                <a:solidFill>
                  <a:schemeClr val="tx1"/>
                </a:solidFill>
              </a:rPr>
              <a:t>at once</a:t>
            </a:r>
            <a:r>
              <a:rPr lang="en-US" sz="3200" b="1" dirty="0" smtClean="0">
                <a:solidFill>
                  <a:schemeClr val="tx1"/>
                </a:solidFill>
              </a:rPr>
              <a:t>.</a:t>
            </a:r>
            <a:endParaRPr lang="en-US" sz="3200" b="1" dirty="0">
              <a:solidFill>
                <a:schemeClr val="tx1"/>
              </a:solidFill>
            </a:endParaRPr>
          </a:p>
        </p:txBody>
      </p:sp>
    </p:spTree>
    <p:extLst>
      <p:ext uri="{BB962C8B-B14F-4D97-AF65-F5344CB8AC3E}">
        <p14:creationId xmlns:p14="http://schemas.microsoft.com/office/powerpoint/2010/main" val="131417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4283" y="0"/>
            <a:ext cx="8911687" cy="1280890"/>
          </a:xfrm>
        </p:spPr>
        <p:txBody>
          <a:bodyPr/>
          <a:lstStyle/>
          <a:p>
            <a:endParaRPr lang="en-US" dirty="0"/>
          </a:p>
        </p:txBody>
      </p:sp>
      <p:sp>
        <p:nvSpPr>
          <p:cNvPr id="3" name="Content Placeholder 2"/>
          <p:cNvSpPr>
            <a:spLocks noGrp="1"/>
          </p:cNvSpPr>
          <p:nvPr>
            <p:ph idx="1"/>
          </p:nvPr>
        </p:nvSpPr>
        <p:spPr>
          <a:xfrm>
            <a:off x="401213" y="1676937"/>
            <a:ext cx="10963699" cy="4043785"/>
          </a:xfrm>
        </p:spPr>
        <p:txBody>
          <a:bodyPr>
            <a:noAutofit/>
          </a:bodyPr>
          <a:lstStyle/>
          <a:p>
            <a:r>
              <a:rPr lang="en-US" sz="3200" b="1" dirty="0">
                <a:solidFill>
                  <a:srgbClr val="FF0000"/>
                </a:solidFill>
              </a:rPr>
              <a:t>C</a:t>
            </a:r>
            <a:r>
              <a:rPr lang="en-US" sz="3200" b="1" dirty="0"/>
              <a:t> </a:t>
            </a:r>
            <a:r>
              <a:rPr lang="en-US" sz="3200" b="1" dirty="0">
                <a:solidFill>
                  <a:schemeClr val="tx1"/>
                </a:solidFill>
              </a:rPr>
              <a:t>- Compression – Commence chest compression immediately when casualty is not breathing at ratio of three degrees compression to two breaths (CPR).</a:t>
            </a:r>
          </a:p>
          <a:p>
            <a:r>
              <a:rPr lang="en-US" sz="3200" b="1" dirty="0">
                <a:solidFill>
                  <a:srgbClr val="FF0000"/>
                </a:solidFill>
              </a:rPr>
              <a:t>D </a:t>
            </a:r>
            <a:r>
              <a:rPr lang="en-US" sz="3200" b="1" dirty="0">
                <a:solidFill>
                  <a:schemeClr val="tx1"/>
                </a:solidFill>
              </a:rPr>
              <a:t>-  </a:t>
            </a:r>
            <a:r>
              <a:rPr lang="en-US" sz="3200" b="1" dirty="0" smtClean="0">
                <a:solidFill>
                  <a:schemeClr val="tx1"/>
                </a:solidFill>
              </a:rPr>
              <a:t>Defibrillator </a:t>
            </a:r>
            <a:r>
              <a:rPr lang="en-US" sz="3200" b="1" dirty="0">
                <a:solidFill>
                  <a:schemeClr val="tx1"/>
                </a:solidFill>
              </a:rPr>
              <a:t>– A medium used to bring back the heart to its normal rhythm.</a:t>
            </a:r>
          </a:p>
          <a:p>
            <a:pPr marL="0" indent="0">
              <a:buNone/>
            </a:pPr>
            <a:endParaRPr lang="en-US" sz="3200" b="1" dirty="0">
              <a:solidFill>
                <a:schemeClr val="tx1"/>
              </a:solidFill>
            </a:endParaRPr>
          </a:p>
          <a:p>
            <a:endParaRPr lang="en-US" sz="3200" dirty="0"/>
          </a:p>
        </p:txBody>
      </p:sp>
    </p:spTree>
    <p:extLst>
      <p:ext uri="{BB962C8B-B14F-4D97-AF65-F5344CB8AC3E}">
        <p14:creationId xmlns:p14="http://schemas.microsoft.com/office/powerpoint/2010/main" val="153166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1556" y="0"/>
            <a:ext cx="8911687" cy="1280890"/>
          </a:xfrm>
        </p:spPr>
        <p:txBody>
          <a:bodyPr>
            <a:noAutofit/>
          </a:bodyPr>
          <a:lstStyle/>
          <a:p>
            <a:r>
              <a:rPr lang="en-US" b="1" dirty="0">
                <a:solidFill>
                  <a:schemeClr val="accent1"/>
                </a:solidFill>
              </a:rPr>
              <a:t>DO A PRIMARY SURVEY OF THE VICTIM</a:t>
            </a:r>
            <a:endParaRPr lang="en-US" dirty="0">
              <a:solidFill>
                <a:schemeClr val="accent1"/>
              </a:solidFill>
            </a:endParaRPr>
          </a:p>
        </p:txBody>
      </p:sp>
      <p:sp>
        <p:nvSpPr>
          <p:cNvPr id="3" name="Content Placeholder 2"/>
          <p:cNvSpPr>
            <a:spLocks noGrp="1"/>
          </p:cNvSpPr>
          <p:nvPr>
            <p:ph idx="1"/>
          </p:nvPr>
        </p:nvSpPr>
        <p:spPr>
          <a:xfrm>
            <a:off x="489397" y="1558344"/>
            <a:ext cx="11015215" cy="4352878"/>
          </a:xfrm>
        </p:spPr>
        <p:txBody>
          <a:bodyPr>
            <a:normAutofit/>
          </a:bodyPr>
          <a:lstStyle/>
          <a:p>
            <a:r>
              <a:rPr lang="en-US" sz="3200" b="1" dirty="0">
                <a:solidFill>
                  <a:schemeClr val="tx1"/>
                </a:solidFill>
              </a:rPr>
              <a:t>The purpose of the primary survey is to check for the life threatening conditions and to give urgent first aid care</a:t>
            </a:r>
          </a:p>
        </p:txBody>
      </p:sp>
    </p:spTree>
    <p:extLst>
      <p:ext uri="{BB962C8B-B14F-4D97-AF65-F5344CB8AC3E}">
        <p14:creationId xmlns:p14="http://schemas.microsoft.com/office/powerpoint/2010/main" val="359147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925" y="0"/>
            <a:ext cx="8911687" cy="988790"/>
          </a:xfrm>
        </p:spPr>
        <p:txBody>
          <a:bodyPr/>
          <a:lstStyle/>
          <a:p>
            <a:r>
              <a:rPr lang="en-US" b="1" dirty="0" smtClean="0">
                <a:solidFill>
                  <a:schemeClr val="accent1"/>
                </a:solidFill>
              </a:rPr>
              <a:t>BASIC LIFE SUPPORT</a:t>
            </a:r>
            <a:endParaRPr lang="en-US" b="1" dirty="0">
              <a:solidFill>
                <a:schemeClr val="accent1"/>
              </a:solidFill>
            </a:endParaRPr>
          </a:p>
        </p:txBody>
      </p:sp>
      <p:sp>
        <p:nvSpPr>
          <p:cNvPr id="3" name="Content Placeholder 2"/>
          <p:cNvSpPr>
            <a:spLocks noGrp="1"/>
          </p:cNvSpPr>
          <p:nvPr>
            <p:ph idx="1"/>
          </p:nvPr>
        </p:nvSpPr>
        <p:spPr>
          <a:xfrm>
            <a:off x="584200" y="1371600"/>
            <a:ext cx="10920412" cy="4539622"/>
          </a:xfrm>
        </p:spPr>
        <p:txBody>
          <a:bodyPr>
            <a:normAutofit/>
          </a:bodyPr>
          <a:lstStyle/>
          <a:p>
            <a:r>
              <a:rPr lang="en-US" sz="3200" b="1" dirty="0" smtClean="0">
                <a:solidFill>
                  <a:schemeClr val="tx1"/>
                </a:solidFill>
              </a:rPr>
              <a:t>Is a specific level of pre – hospital medical care provided by trained responders, including emergency medical technicians in the absence of advance medical care</a:t>
            </a:r>
          </a:p>
          <a:p>
            <a:r>
              <a:rPr lang="en-US" sz="3200" b="1" dirty="0" smtClean="0">
                <a:solidFill>
                  <a:schemeClr val="tx1"/>
                </a:solidFill>
              </a:rPr>
              <a:t>Generally does not include use of drugs or invasive skills</a:t>
            </a:r>
            <a:endParaRPr lang="en-US" sz="3200" b="1" dirty="0">
              <a:solidFill>
                <a:schemeClr val="tx1"/>
              </a:solidFill>
            </a:endParaRPr>
          </a:p>
        </p:txBody>
      </p:sp>
    </p:spTree>
    <p:extLst>
      <p:ext uri="{BB962C8B-B14F-4D97-AF65-F5344CB8AC3E}">
        <p14:creationId xmlns:p14="http://schemas.microsoft.com/office/powerpoint/2010/main" val="386670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7" name="Google Shape;477;p71"/>
          <p:cNvSpPr txBox="1">
            <a:spLocks noGrp="1"/>
          </p:cNvSpPr>
          <p:nvPr>
            <p:ph type="title" idx="4294967295"/>
          </p:nvPr>
        </p:nvSpPr>
        <p:spPr>
          <a:xfrm>
            <a:off x="1654174" y="31800"/>
            <a:ext cx="8416925" cy="1225500"/>
          </a:xfrm>
          <a:prstGeom prst="rect">
            <a:avLst/>
          </a:prstGeom>
          <a:noFill/>
          <a:ln>
            <a:noFill/>
          </a:ln>
        </p:spPr>
        <p:txBody>
          <a:bodyPr spcFirstLastPara="1" vert="horz" wrap="square" lIns="91425" tIns="45700" rIns="91425" bIns="45700" rtlCol="0" anchor="ctr" anchorCtr="0">
            <a:noAutofit/>
          </a:bodyPr>
          <a:lstStyle/>
          <a:p>
            <a:pPr>
              <a:spcBef>
                <a:spcPts val="0"/>
              </a:spcBef>
              <a:buClr>
                <a:schemeClr val="accent2"/>
              </a:buClr>
              <a:buSzPts val="4770"/>
            </a:pPr>
            <a:r>
              <a:rPr lang="en-US" sz="4800" b="1" dirty="0">
                <a:solidFill>
                  <a:schemeClr val="accent1"/>
                </a:solidFill>
                <a:effectLst>
                  <a:outerShdw blurRad="31750" dist="25400" dir="5400000" algn="tl" rotWithShape="0">
                    <a:srgbClr val="000000">
                      <a:alpha val="25000"/>
                    </a:srgbClr>
                  </a:outerShdw>
                </a:effectLst>
                <a:latin typeface="Bookman Old Style"/>
                <a:ea typeface="Bookman Old Style"/>
                <a:cs typeface="Bookman Old Style"/>
                <a:sym typeface="Bookman Old Style"/>
              </a:rPr>
              <a:t>The primary survey</a:t>
            </a:r>
            <a:r>
              <a:rPr lang="en-US" sz="4000" b="1" dirty="0">
                <a:solidFill>
                  <a:schemeClr val="accent1"/>
                </a:solidFill>
                <a:effectLst>
                  <a:outerShdw blurRad="31750" dist="25400" dir="5400000" algn="tl" rotWithShape="0">
                    <a:srgbClr val="000000">
                      <a:alpha val="25000"/>
                    </a:srgbClr>
                  </a:outerShdw>
                </a:effectLst>
                <a:latin typeface="Bookman Old Style"/>
                <a:ea typeface="Bookman Old Style"/>
                <a:cs typeface="Bookman Old Style"/>
                <a:sym typeface="Bookman Old Style"/>
              </a:rPr>
              <a:t/>
            </a:r>
            <a:br>
              <a:rPr lang="en-US" sz="4000" b="1" dirty="0">
                <a:solidFill>
                  <a:schemeClr val="accent1"/>
                </a:solidFill>
                <a:effectLst>
                  <a:outerShdw blurRad="31750" dist="25400" dir="5400000" algn="tl" rotWithShape="0">
                    <a:srgbClr val="000000">
                      <a:alpha val="25000"/>
                    </a:srgbClr>
                  </a:outerShdw>
                </a:effectLst>
                <a:latin typeface="Bookman Old Style"/>
                <a:ea typeface="Bookman Old Style"/>
                <a:cs typeface="Bookman Old Style"/>
                <a:sym typeface="Bookman Old Style"/>
              </a:rPr>
            </a:br>
            <a:r>
              <a:rPr lang="en-US" b="1" dirty="0">
                <a:solidFill>
                  <a:schemeClr val="accent1"/>
                </a:solidFill>
                <a:effectLst>
                  <a:outerShdw blurRad="31750" dist="25400" dir="5400000" algn="tl" rotWithShape="0">
                    <a:srgbClr val="000000">
                      <a:alpha val="25000"/>
                    </a:srgbClr>
                  </a:outerShdw>
                </a:effectLst>
                <a:latin typeface="Bookman Old Style"/>
                <a:ea typeface="Bookman Old Style"/>
                <a:cs typeface="Bookman Old Style"/>
                <a:sym typeface="Bookman Old Style"/>
              </a:rPr>
              <a:t>(assessment for priorities)</a:t>
            </a:r>
            <a:endParaRPr b="1" dirty="0">
              <a:solidFill>
                <a:schemeClr val="accent1"/>
              </a:solidFill>
              <a:effectLst>
                <a:outerShdw blurRad="31750" dist="25400" dir="5400000" algn="tl" rotWithShape="0">
                  <a:srgbClr val="000000">
                    <a:alpha val="25000"/>
                  </a:srgbClr>
                </a:outerShdw>
              </a:effectLst>
              <a:latin typeface="Bookman Old Style"/>
              <a:ea typeface="Bookman Old Style"/>
              <a:cs typeface="Bookman Old Style"/>
              <a:sym typeface="Bookman Old Style"/>
            </a:endParaRPr>
          </a:p>
        </p:txBody>
      </p:sp>
      <p:sp>
        <p:nvSpPr>
          <p:cNvPr id="478" name="Google Shape;478;p71"/>
          <p:cNvSpPr txBox="1">
            <a:spLocks noGrp="1"/>
          </p:cNvSpPr>
          <p:nvPr>
            <p:ph type="body" idx="4294967295"/>
          </p:nvPr>
        </p:nvSpPr>
        <p:spPr>
          <a:xfrm>
            <a:off x="241300" y="1403350"/>
            <a:ext cx="6388100" cy="4540250"/>
          </a:xfrm>
          <a:prstGeom prst="rect">
            <a:avLst/>
          </a:prstGeom>
          <a:noFill/>
          <a:ln>
            <a:noFill/>
          </a:ln>
        </p:spPr>
        <p:txBody>
          <a:bodyPr spcFirstLastPara="1" vert="horz" wrap="square" lIns="91425" tIns="45700" rIns="91425" bIns="45700" rtlCol="0" anchor="t" anchorCtr="0">
            <a:noAutofit/>
          </a:bodyPr>
          <a:lstStyle/>
          <a:p>
            <a:pPr marL="365125" indent="-255587">
              <a:spcBef>
                <a:spcPts val="0"/>
              </a:spcBef>
              <a:buSzPts val="2992"/>
              <a:buNone/>
            </a:pPr>
            <a:r>
              <a:rPr lang="en-US" sz="5400" b="1" dirty="0">
                <a:solidFill>
                  <a:schemeClr val="accent1"/>
                </a:solidFill>
                <a:latin typeface="Arial Narrow"/>
                <a:ea typeface="Arial Narrow"/>
                <a:cs typeface="Arial Narrow"/>
                <a:sym typeface="Arial Narrow"/>
              </a:rPr>
              <a:t>Danger</a:t>
            </a:r>
            <a:r>
              <a:rPr lang="en-US" sz="5400" b="1" dirty="0">
                <a:solidFill>
                  <a:schemeClr val="dk1"/>
                </a:solidFill>
                <a:latin typeface="Arial Narrow"/>
                <a:ea typeface="Arial Narrow"/>
                <a:cs typeface="Arial Narrow"/>
                <a:sym typeface="Arial Narrow"/>
              </a:rPr>
              <a:t> </a:t>
            </a:r>
            <a:endParaRPr sz="5400" b="1" dirty="0">
              <a:solidFill>
                <a:schemeClr val="dk1"/>
              </a:solidFill>
              <a:latin typeface="Arial Narrow"/>
              <a:ea typeface="Arial Narrow"/>
              <a:cs typeface="Arial Narrow"/>
              <a:sym typeface="Arial Narrow"/>
            </a:endParaRPr>
          </a:p>
          <a:p>
            <a:pPr marL="365125" indent="-255587">
              <a:spcBef>
                <a:spcPts val="400"/>
              </a:spcBef>
              <a:buSzPts val="2176"/>
              <a:buFont typeface="Arial"/>
              <a:buChar char="•"/>
            </a:pPr>
            <a:r>
              <a:rPr lang="en-US" sz="4000" b="1" dirty="0">
                <a:solidFill>
                  <a:schemeClr val="dk1"/>
                </a:solidFill>
                <a:latin typeface="Arial Narrow"/>
                <a:ea typeface="Arial Narrow"/>
                <a:cs typeface="Arial Narrow"/>
                <a:sym typeface="Arial Narrow"/>
              </a:rPr>
              <a:t>Remove any dangers to you bystanders or casualty</a:t>
            </a:r>
            <a:endParaRPr sz="2400" b="1" dirty="0"/>
          </a:p>
          <a:p>
            <a:pPr marL="365125" indent="-255587">
              <a:spcBef>
                <a:spcPts val="400"/>
              </a:spcBef>
              <a:buSzPts val="2992"/>
              <a:buNone/>
            </a:pPr>
            <a:r>
              <a:rPr lang="en-US" sz="5400" b="1" dirty="0">
                <a:solidFill>
                  <a:schemeClr val="accent1"/>
                </a:solidFill>
                <a:latin typeface="Arial Narrow"/>
                <a:ea typeface="Arial Narrow"/>
                <a:cs typeface="Arial Narrow"/>
                <a:sym typeface="Arial Narrow"/>
              </a:rPr>
              <a:t>Response</a:t>
            </a:r>
            <a:r>
              <a:rPr lang="en-US" sz="5400" b="1" dirty="0">
                <a:solidFill>
                  <a:srgbClr val="0070C0"/>
                </a:solidFill>
                <a:latin typeface="Arial Narrow"/>
                <a:ea typeface="Arial Narrow"/>
                <a:cs typeface="Arial Narrow"/>
                <a:sym typeface="Arial Narrow"/>
              </a:rPr>
              <a:t> </a:t>
            </a:r>
            <a:endParaRPr sz="5400" b="1" dirty="0">
              <a:solidFill>
                <a:srgbClr val="0070C0"/>
              </a:solidFill>
              <a:latin typeface="Arial Narrow"/>
              <a:ea typeface="Arial Narrow"/>
              <a:cs typeface="Arial Narrow"/>
              <a:sym typeface="Arial Narrow"/>
            </a:endParaRPr>
          </a:p>
          <a:p>
            <a:pPr marL="365125" indent="-255587">
              <a:spcBef>
                <a:spcPts val="400"/>
              </a:spcBef>
              <a:buSzPts val="2176"/>
              <a:buFont typeface="Arial"/>
              <a:buChar char="•"/>
            </a:pPr>
            <a:r>
              <a:rPr lang="en-US" sz="4000" b="1" dirty="0">
                <a:solidFill>
                  <a:schemeClr val="dk1"/>
                </a:solidFill>
                <a:latin typeface="Arial Narrow"/>
                <a:ea typeface="Arial Narrow"/>
                <a:cs typeface="Arial Narrow"/>
                <a:sym typeface="Arial Narrow"/>
              </a:rPr>
              <a:t>Question, command </a:t>
            </a:r>
            <a:endParaRPr sz="2400" b="1" dirty="0"/>
          </a:p>
          <a:p>
            <a:pPr marL="365125" indent="-255587">
              <a:spcBef>
                <a:spcPts val="400"/>
              </a:spcBef>
              <a:buSzPts val="2176"/>
              <a:buNone/>
            </a:pPr>
            <a:r>
              <a:rPr lang="en-US" sz="4000" b="1" dirty="0">
                <a:solidFill>
                  <a:schemeClr val="dk1"/>
                </a:solidFill>
                <a:latin typeface="Arial Narrow"/>
                <a:ea typeface="Arial Narrow"/>
                <a:cs typeface="Arial Narrow"/>
                <a:sym typeface="Arial Narrow"/>
              </a:rPr>
              <a:t>    &amp; Shake.</a:t>
            </a:r>
            <a:endParaRPr sz="2400" b="1" dirty="0"/>
          </a:p>
        </p:txBody>
      </p:sp>
      <p:pic>
        <p:nvPicPr>
          <p:cNvPr id="480" name="Google Shape;480;p71" descr="D8847315"/>
          <p:cNvPicPr preferRelativeResize="0"/>
          <p:nvPr/>
        </p:nvPicPr>
        <p:blipFill rotWithShape="1">
          <a:blip r:embed="rId3">
            <a:alphaModFix/>
          </a:blip>
          <a:srcRect l="55449" t="7237" r="14850" b="73010"/>
          <a:stretch/>
        </p:blipFill>
        <p:spPr>
          <a:xfrm>
            <a:off x="6629400" y="1708151"/>
            <a:ext cx="5562600" cy="4565650"/>
          </a:xfrm>
          <a:prstGeom prst="rect">
            <a:avLst/>
          </a:prstGeom>
          <a:noFill/>
          <a:ln>
            <a:noFill/>
          </a:ln>
        </p:spPr>
      </p:pic>
    </p:spTree>
    <p:extLst>
      <p:ext uri="{BB962C8B-B14F-4D97-AF65-F5344CB8AC3E}">
        <p14:creationId xmlns:p14="http://schemas.microsoft.com/office/powerpoint/2010/main" val="1555394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8">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80"/>
                                        </p:tgtEl>
                                        <p:attrNameLst>
                                          <p:attrName>style.visibility</p:attrName>
                                        </p:attrNameLst>
                                      </p:cBhvr>
                                      <p:to>
                                        <p:strVal val="visible"/>
                                      </p:to>
                                    </p:set>
                                    <p:animEffect transition="in" filter="fade">
                                      <p:cBhvr>
                                        <p:cTn id="31" dur="500"/>
                                        <p:tgtEl>
                                          <p:spTgt spid="4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 grpId="0"/>
      <p:bldP spid="47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72"/>
          <p:cNvSpPr txBox="1">
            <a:spLocks noGrp="1"/>
          </p:cNvSpPr>
          <p:nvPr>
            <p:ph type="body" idx="1"/>
          </p:nvPr>
        </p:nvSpPr>
        <p:spPr>
          <a:xfrm>
            <a:off x="6705600" y="1371600"/>
            <a:ext cx="3962400" cy="4896000"/>
          </a:xfrm>
          <a:prstGeom prst="rect">
            <a:avLst/>
          </a:prstGeom>
          <a:noFill/>
          <a:ln>
            <a:noFill/>
          </a:ln>
        </p:spPr>
        <p:txBody>
          <a:bodyPr spcFirstLastPara="1" vert="horz" wrap="square" lIns="91425" tIns="45700" rIns="91425" bIns="45700" rtlCol="0" anchor="t" anchorCtr="0">
            <a:normAutofit/>
          </a:bodyPr>
          <a:lstStyle/>
          <a:p>
            <a:pPr marL="365125" indent="-255587">
              <a:lnSpc>
                <a:spcPct val="80000"/>
              </a:lnSpc>
              <a:spcBef>
                <a:spcPts val="0"/>
              </a:spcBef>
              <a:buSzPts val="1020"/>
              <a:buNone/>
            </a:pPr>
            <a:r>
              <a:rPr lang="en-US" sz="1500" b="1" dirty="0">
                <a:solidFill>
                  <a:schemeClr val="dk1"/>
                </a:solidFill>
                <a:latin typeface="Cabin"/>
                <a:ea typeface="Cabin"/>
                <a:cs typeface="Cabin"/>
                <a:sym typeface="Cabin"/>
              </a:rPr>
              <a:t>       </a:t>
            </a:r>
            <a:endParaRPr b="1" dirty="0"/>
          </a:p>
          <a:p>
            <a:pPr marL="365125" indent="-255587">
              <a:lnSpc>
                <a:spcPct val="80000"/>
              </a:lnSpc>
              <a:spcBef>
                <a:spcPts val="400"/>
              </a:spcBef>
              <a:buSzPts val="1020"/>
              <a:buNone/>
            </a:pPr>
            <a:r>
              <a:rPr lang="en-US" sz="1500" b="1" dirty="0">
                <a:solidFill>
                  <a:schemeClr val="dk1"/>
                </a:solidFill>
                <a:latin typeface="Cabin"/>
                <a:ea typeface="Cabin"/>
                <a:cs typeface="Cabin"/>
                <a:sym typeface="Cabin"/>
              </a:rPr>
              <a:t>                                                </a:t>
            </a:r>
            <a:r>
              <a:rPr lang="en-US" sz="5100" b="1" dirty="0">
                <a:solidFill>
                  <a:schemeClr val="accent2"/>
                </a:solidFill>
                <a:latin typeface="Cabin"/>
                <a:ea typeface="Cabin"/>
                <a:cs typeface="Cabin"/>
                <a:sym typeface="Cabin"/>
              </a:rPr>
              <a:t>A</a:t>
            </a:r>
            <a:r>
              <a:rPr lang="en-US" sz="3700" b="1" dirty="0">
                <a:solidFill>
                  <a:schemeClr val="dk1"/>
                </a:solidFill>
                <a:latin typeface="Cabin"/>
                <a:ea typeface="Cabin"/>
                <a:cs typeface="Cabin"/>
                <a:sym typeface="Cabin"/>
              </a:rPr>
              <a:t>lert</a:t>
            </a:r>
            <a:endParaRPr b="1" dirty="0"/>
          </a:p>
          <a:p>
            <a:pPr marL="365125" indent="-255587">
              <a:lnSpc>
                <a:spcPct val="80000"/>
              </a:lnSpc>
              <a:spcBef>
                <a:spcPts val="400"/>
              </a:spcBef>
              <a:buSzPts val="2992"/>
              <a:buNone/>
            </a:pPr>
            <a:r>
              <a:rPr lang="en-US" sz="4400" b="1" dirty="0">
                <a:solidFill>
                  <a:schemeClr val="dk1"/>
                </a:solidFill>
                <a:latin typeface="Cabin"/>
                <a:ea typeface="Cabin"/>
                <a:cs typeface="Cabin"/>
                <a:sym typeface="Cabin"/>
              </a:rPr>
              <a:t>                     </a:t>
            </a:r>
            <a:r>
              <a:rPr lang="en-US" sz="5100" b="1" dirty="0">
                <a:solidFill>
                  <a:schemeClr val="accent2"/>
                </a:solidFill>
                <a:latin typeface="Cabin"/>
                <a:ea typeface="Cabin"/>
                <a:cs typeface="Cabin"/>
                <a:sym typeface="Cabin"/>
              </a:rPr>
              <a:t>V</a:t>
            </a:r>
            <a:r>
              <a:rPr lang="en-US" sz="3700" b="1" dirty="0">
                <a:solidFill>
                  <a:schemeClr val="dk1"/>
                </a:solidFill>
                <a:latin typeface="Cabin"/>
                <a:ea typeface="Cabin"/>
                <a:cs typeface="Cabin"/>
                <a:sym typeface="Cabin"/>
              </a:rPr>
              <a:t>oice</a:t>
            </a:r>
            <a:endParaRPr b="1" dirty="0"/>
          </a:p>
          <a:p>
            <a:pPr marL="365125" indent="-255587">
              <a:lnSpc>
                <a:spcPct val="80000"/>
              </a:lnSpc>
              <a:spcBef>
                <a:spcPts val="400"/>
              </a:spcBef>
              <a:buSzPts val="3196"/>
              <a:buNone/>
            </a:pPr>
            <a:r>
              <a:rPr lang="en-US" sz="4700" b="1" dirty="0">
                <a:solidFill>
                  <a:schemeClr val="dk1"/>
                </a:solidFill>
                <a:latin typeface="Cabin"/>
                <a:ea typeface="Cabin"/>
                <a:cs typeface="Cabin"/>
                <a:sym typeface="Cabin"/>
              </a:rPr>
              <a:t>                      </a:t>
            </a:r>
            <a:r>
              <a:rPr lang="en-US" sz="5100" b="1" dirty="0">
                <a:solidFill>
                  <a:schemeClr val="accent2"/>
                </a:solidFill>
                <a:latin typeface="Cabin"/>
                <a:ea typeface="Cabin"/>
                <a:cs typeface="Cabin"/>
                <a:sym typeface="Cabin"/>
              </a:rPr>
              <a:t>P</a:t>
            </a:r>
            <a:r>
              <a:rPr lang="en-US" sz="3700" b="1" dirty="0">
                <a:solidFill>
                  <a:schemeClr val="dk1"/>
                </a:solidFill>
                <a:latin typeface="Cabin"/>
                <a:ea typeface="Cabin"/>
                <a:cs typeface="Cabin"/>
                <a:sym typeface="Cabin"/>
              </a:rPr>
              <a:t>ain</a:t>
            </a:r>
            <a:endParaRPr b="1" dirty="0"/>
          </a:p>
          <a:p>
            <a:pPr marL="365125" indent="-255587">
              <a:lnSpc>
                <a:spcPct val="80000"/>
              </a:lnSpc>
              <a:spcBef>
                <a:spcPts val="400"/>
              </a:spcBef>
              <a:buSzPts val="2924"/>
              <a:buNone/>
            </a:pPr>
            <a:r>
              <a:rPr lang="en-US" sz="4300" b="1" dirty="0">
                <a:solidFill>
                  <a:schemeClr val="dk1"/>
                </a:solidFill>
                <a:latin typeface="Cabin"/>
                <a:ea typeface="Cabin"/>
                <a:cs typeface="Cabin"/>
                <a:sym typeface="Cabin"/>
              </a:rPr>
              <a:t>                                      </a:t>
            </a:r>
            <a:r>
              <a:rPr lang="en-US" sz="5100" b="1" dirty="0">
                <a:solidFill>
                  <a:schemeClr val="accent2"/>
                </a:solidFill>
                <a:latin typeface="Cabin"/>
                <a:ea typeface="Cabin"/>
                <a:cs typeface="Cabin"/>
                <a:sym typeface="Cabin"/>
              </a:rPr>
              <a:t>U</a:t>
            </a:r>
            <a:r>
              <a:rPr lang="en-US" sz="3700" b="1" dirty="0">
                <a:solidFill>
                  <a:schemeClr val="dk1"/>
                </a:solidFill>
                <a:latin typeface="Cabin"/>
                <a:ea typeface="Cabin"/>
                <a:cs typeface="Cabin"/>
                <a:sym typeface="Cabin"/>
              </a:rPr>
              <a:t>nresponsive</a:t>
            </a:r>
            <a:endParaRPr b="1" dirty="0"/>
          </a:p>
        </p:txBody>
      </p:sp>
      <p:sp>
        <p:nvSpPr>
          <p:cNvPr id="486" name="Google Shape;486;p72"/>
          <p:cNvSpPr txBox="1">
            <a:spLocks noGrp="1"/>
          </p:cNvSpPr>
          <p:nvPr>
            <p:ph type="title" idx="4294967295"/>
          </p:nvPr>
        </p:nvSpPr>
        <p:spPr>
          <a:xfrm>
            <a:off x="1981200" y="0"/>
            <a:ext cx="8229600" cy="1146300"/>
          </a:xfrm>
          <a:prstGeom prst="rect">
            <a:avLst/>
          </a:prstGeom>
          <a:noFill/>
          <a:ln>
            <a:noFill/>
          </a:ln>
        </p:spPr>
        <p:txBody>
          <a:bodyPr spcFirstLastPara="1" vert="horz" wrap="square" lIns="91425" tIns="45700" rIns="91425" bIns="45700" rtlCol="0" anchor="ctr" anchorCtr="0">
            <a:normAutofit/>
          </a:bodyPr>
          <a:lstStyle/>
          <a:p>
            <a:pPr>
              <a:spcBef>
                <a:spcPts val="0"/>
              </a:spcBef>
              <a:buClr>
                <a:schemeClr val="accent2"/>
              </a:buClr>
              <a:buSzPts val="4400"/>
            </a:pPr>
            <a:r>
              <a:rPr lang="en-US" sz="4800" b="1" dirty="0">
                <a:solidFill>
                  <a:schemeClr val="accent1"/>
                </a:solidFill>
                <a:effectLst>
                  <a:outerShdw blurRad="31750" dist="25400" dir="5400000" algn="tl" rotWithShape="0">
                    <a:srgbClr val="000000">
                      <a:alpha val="25000"/>
                    </a:srgbClr>
                  </a:outerShdw>
                </a:effectLst>
                <a:latin typeface="Cabin"/>
                <a:ea typeface="Cabin"/>
                <a:cs typeface="Cabin"/>
                <a:sym typeface="Cabin"/>
              </a:rPr>
              <a:t>Levels of response</a:t>
            </a:r>
            <a:endParaRPr sz="4800" b="1" dirty="0">
              <a:solidFill>
                <a:schemeClr val="accent1"/>
              </a:solidFill>
              <a:effectLst>
                <a:outerShdw blurRad="31750" dist="25400" dir="5400000" algn="tl" rotWithShape="0">
                  <a:srgbClr val="000000">
                    <a:alpha val="25000"/>
                  </a:srgbClr>
                </a:outerShdw>
              </a:effectLst>
              <a:latin typeface="Cabin"/>
              <a:ea typeface="Cabin"/>
              <a:cs typeface="Cabin"/>
              <a:sym typeface="Cabin"/>
            </a:endParaRPr>
          </a:p>
        </p:txBody>
      </p:sp>
      <p:sp>
        <p:nvSpPr>
          <p:cNvPr id="487" name="Google Shape;487;p72"/>
          <p:cNvSpPr/>
          <p:nvPr/>
        </p:nvSpPr>
        <p:spPr>
          <a:xfrm rot="-899635">
            <a:off x="5277197" y="1614418"/>
            <a:ext cx="761838" cy="4956459"/>
          </a:xfrm>
          <a:prstGeom prst="downArrow">
            <a:avLst>
              <a:gd name="adj1" fmla="val 19725"/>
              <a:gd name="adj2" fmla="val 50000"/>
            </a:avLst>
          </a:prstGeom>
          <a:solidFill>
            <a:schemeClr val="accent1"/>
          </a:solidFill>
          <a:ln w="55000" cap="flat" cmpd="thickThin">
            <a:solidFill>
              <a:srgbClr val="1E768C"/>
            </a:solidFill>
            <a:prstDash val="solid"/>
            <a:miter lim="800000"/>
            <a:headEnd type="none" w="sm" len="sm"/>
            <a:tailEnd type="none" w="sm" len="sm"/>
          </a:ln>
        </p:spPr>
        <p:txBody>
          <a:bodyPr spcFirstLastPara="1" wrap="square" lIns="91425" tIns="45700" rIns="91425" bIns="45700" anchor="ctr" anchorCtr="0">
            <a:noAutofit/>
          </a:bodyPr>
          <a:lstStyle/>
          <a:p>
            <a:endParaRPr>
              <a:solidFill>
                <a:schemeClr val="dk1"/>
              </a:solidFill>
              <a:latin typeface="Arial"/>
              <a:ea typeface="Arial"/>
              <a:cs typeface="Arial"/>
              <a:sym typeface="Arial"/>
            </a:endParaRPr>
          </a:p>
        </p:txBody>
      </p:sp>
      <p:sp>
        <p:nvSpPr>
          <p:cNvPr id="488" name="Google Shape;488;p72"/>
          <p:cNvSpPr txBox="1"/>
          <p:nvPr/>
        </p:nvSpPr>
        <p:spPr>
          <a:xfrm>
            <a:off x="368300" y="1600243"/>
            <a:ext cx="4280707" cy="4062610"/>
          </a:xfrm>
          <a:prstGeom prst="rect">
            <a:avLst/>
          </a:prstGeom>
          <a:noFill/>
          <a:ln>
            <a:noFill/>
          </a:ln>
        </p:spPr>
        <p:txBody>
          <a:bodyPr spcFirstLastPara="1" wrap="square" lIns="91425" tIns="45700" rIns="91425" bIns="45700" anchor="t" anchorCtr="0">
            <a:spAutoFit/>
          </a:bodyPr>
          <a:lstStyle/>
          <a:p>
            <a:pPr>
              <a:buClr>
                <a:schemeClr val="dk1"/>
              </a:buClr>
              <a:buSzPts val="4400"/>
            </a:pPr>
            <a:r>
              <a:rPr lang="en-US" sz="5400" b="1" dirty="0">
                <a:solidFill>
                  <a:schemeClr val="accent1"/>
                </a:solidFill>
                <a:latin typeface="Arial"/>
                <a:ea typeface="Arial"/>
                <a:cs typeface="Arial"/>
                <a:sym typeface="Arial"/>
              </a:rPr>
              <a:t>Q</a:t>
            </a:r>
            <a:r>
              <a:rPr lang="en-US" sz="4000" b="1" dirty="0">
                <a:solidFill>
                  <a:schemeClr val="dk1"/>
                </a:solidFill>
                <a:latin typeface="Arial"/>
                <a:ea typeface="Arial"/>
                <a:cs typeface="Arial"/>
                <a:sym typeface="Arial"/>
              </a:rPr>
              <a:t>uestion</a:t>
            </a:r>
            <a:endParaRPr sz="2400" b="1" dirty="0"/>
          </a:p>
          <a:p>
            <a:pPr>
              <a:buClr>
                <a:schemeClr val="dk1"/>
              </a:buClr>
              <a:buSzPts val="1800"/>
            </a:pPr>
            <a:endParaRPr sz="2400" b="1" dirty="0">
              <a:solidFill>
                <a:schemeClr val="dk1"/>
              </a:solidFill>
              <a:latin typeface="Arial"/>
              <a:ea typeface="Arial"/>
              <a:cs typeface="Arial"/>
              <a:sym typeface="Arial"/>
            </a:endParaRPr>
          </a:p>
          <a:p>
            <a:pPr>
              <a:buClr>
                <a:schemeClr val="dk1"/>
              </a:buClr>
              <a:buSzPts val="1800"/>
            </a:pPr>
            <a:endParaRPr sz="2400" b="1" dirty="0">
              <a:solidFill>
                <a:schemeClr val="dk1"/>
              </a:solidFill>
              <a:latin typeface="Arial"/>
              <a:ea typeface="Arial"/>
              <a:cs typeface="Arial"/>
              <a:sym typeface="Arial"/>
            </a:endParaRPr>
          </a:p>
          <a:p>
            <a:pPr>
              <a:buClr>
                <a:schemeClr val="dk1"/>
              </a:buClr>
              <a:buSzPts val="4400"/>
            </a:pPr>
            <a:r>
              <a:rPr lang="en-US" sz="5400" b="1" dirty="0">
                <a:solidFill>
                  <a:schemeClr val="accent1"/>
                </a:solidFill>
                <a:latin typeface="Arial"/>
                <a:ea typeface="Arial"/>
                <a:cs typeface="Arial"/>
                <a:sym typeface="Arial"/>
              </a:rPr>
              <a:t>C</a:t>
            </a:r>
            <a:r>
              <a:rPr lang="en-US" sz="4000" b="1" dirty="0">
                <a:solidFill>
                  <a:schemeClr val="dk1"/>
                </a:solidFill>
                <a:latin typeface="Arial"/>
                <a:ea typeface="Arial"/>
                <a:cs typeface="Arial"/>
                <a:sym typeface="Arial"/>
              </a:rPr>
              <a:t>ommand</a:t>
            </a:r>
            <a:endParaRPr sz="2400" b="1" dirty="0"/>
          </a:p>
          <a:p>
            <a:pPr>
              <a:buClr>
                <a:schemeClr val="dk1"/>
              </a:buClr>
              <a:buSzPts val="1800"/>
            </a:pPr>
            <a:endParaRPr sz="2400" b="1" dirty="0">
              <a:solidFill>
                <a:schemeClr val="dk1"/>
              </a:solidFill>
              <a:latin typeface="Arial"/>
              <a:ea typeface="Arial"/>
              <a:cs typeface="Arial"/>
              <a:sym typeface="Arial"/>
            </a:endParaRPr>
          </a:p>
          <a:p>
            <a:pPr>
              <a:buClr>
                <a:schemeClr val="dk1"/>
              </a:buClr>
              <a:buSzPts val="1800"/>
            </a:pPr>
            <a:endParaRPr sz="2400" b="1" dirty="0">
              <a:solidFill>
                <a:schemeClr val="dk1"/>
              </a:solidFill>
              <a:latin typeface="Arial"/>
              <a:ea typeface="Arial"/>
              <a:cs typeface="Arial"/>
              <a:sym typeface="Arial"/>
            </a:endParaRPr>
          </a:p>
          <a:p>
            <a:pPr>
              <a:buClr>
                <a:schemeClr val="dk1"/>
              </a:buClr>
              <a:buSzPts val="4400"/>
            </a:pPr>
            <a:r>
              <a:rPr lang="en-US" sz="5400" b="1" dirty="0">
                <a:solidFill>
                  <a:schemeClr val="accent1"/>
                </a:solidFill>
                <a:latin typeface="Arial"/>
                <a:ea typeface="Arial"/>
                <a:cs typeface="Arial"/>
                <a:sym typeface="Arial"/>
              </a:rPr>
              <a:t>S</a:t>
            </a:r>
            <a:r>
              <a:rPr lang="en-US" sz="4000" b="1" dirty="0">
                <a:solidFill>
                  <a:schemeClr val="dk1"/>
                </a:solidFill>
                <a:latin typeface="Arial"/>
                <a:ea typeface="Arial"/>
                <a:cs typeface="Arial"/>
                <a:sym typeface="Arial"/>
              </a:rPr>
              <a:t>hake or </a:t>
            </a:r>
            <a:r>
              <a:rPr lang="en-US" sz="4000" b="1" dirty="0">
                <a:solidFill>
                  <a:schemeClr val="accent1"/>
                </a:solidFill>
                <a:latin typeface="Arial"/>
                <a:ea typeface="Arial"/>
                <a:cs typeface="Arial"/>
                <a:sym typeface="Arial"/>
              </a:rPr>
              <a:t>P</a:t>
            </a:r>
            <a:r>
              <a:rPr lang="en-US" sz="4000" b="1" dirty="0">
                <a:solidFill>
                  <a:schemeClr val="dk1"/>
                </a:solidFill>
                <a:latin typeface="Arial"/>
                <a:ea typeface="Arial"/>
                <a:cs typeface="Arial"/>
                <a:sym typeface="Arial"/>
              </a:rPr>
              <a:t>inch</a:t>
            </a:r>
            <a:endParaRPr sz="2400" b="1" dirty="0"/>
          </a:p>
        </p:txBody>
      </p:sp>
    </p:spTree>
    <p:extLst>
      <p:ext uri="{BB962C8B-B14F-4D97-AF65-F5344CB8AC3E}">
        <p14:creationId xmlns:p14="http://schemas.microsoft.com/office/powerpoint/2010/main" val="9557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85">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8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 grpId="0" build="p"/>
      <p:bldP spid="486" grpId="0"/>
      <p:bldP spid="487" grpId="0" animBg="1"/>
      <p:bldP spid="48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73"/>
          <p:cNvSpPr txBox="1">
            <a:spLocks noGrp="1"/>
          </p:cNvSpPr>
          <p:nvPr>
            <p:ph type="body" idx="1"/>
          </p:nvPr>
        </p:nvSpPr>
        <p:spPr>
          <a:xfrm>
            <a:off x="241300" y="1219200"/>
            <a:ext cx="11950700" cy="5638800"/>
          </a:xfrm>
          <a:prstGeom prst="rect">
            <a:avLst/>
          </a:prstGeom>
          <a:noFill/>
          <a:ln>
            <a:noFill/>
          </a:ln>
        </p:spPr>
        <p:txBody>
          <a:bodyPr spcFirstLastPara="1" vert="horz" wrap="square" lIns="91425" tIns="45700" rIns="91425" bIns="45700" rtlCol="0" anchor="t" anchorCtr="0">
            <a:noAutofit/>
          </a:bodyPr>
          <a:lstStyle/>
          <a:p>
            <a:pPr marL="365125" indent="-255587">
              <a:spcBef>
                <a:spcPts val="0"/>
              </a:spcBef>
              <a:buSzPts val="3264"/>
              <a:buNone/>
            </a:pPr>
            <a:r>
              <a:rPr lang="en-US" sz="4800" b="1" dirty="0">
                <a:solidFill>
                  <a:schemeClr val="accent1"/>
                </a:solidFill>
                <a:latin typeface="Cabin"/>
                <a:ea typeface="Cabin"/>
                <a:cs typeface="Cabin"/>
                <a:sym typeface="Cabin"/>
              </a:rPr>
              <a:t>If there is a response</a:t>
            </a:r>
            <a:r>
              <a:rPr lang="en-US" sz="4800" dirty="0">
                <a:solidFill>
                  <a:schemeClr val="accent1"/>
                </a:solidFill>
                <a:latin typeface="Cabin"/>
                <a:ea typeface="Cabin"/>
                <a:cs typeface="Cabin"/>
                <a:sym typeface="Cabin"/>
              </a:rPr>
              <a:t>:</a:t>
            </a:r>
            <a:endParaRPr dirty="0">
              <a:solidFill>
                <a:schemeClr val="accent1"/>
              </a:solidFill>
            </a:endParaRPr>
          </a:p>
          <a:p>
            <a:pPr marL="365125" indent="-255587">
              <a:spcBef>
                <a:spcPts val="400"/>
              </a:spcBef>
              <a:buSzPts val="2448"/>
              <a:buFont typeface="Noto Sans Symbols"/>
              <a:buChar char="✓"/>
            </a:pPr>
            <a:r>
              <a:rPr lang="en-US" sz="3600" b="1" dirty="0">
                <a:solidFill>
                  <a:schemeClr val="dk1"/>
                </a:solidFill>
                <a:latin typeface="Cabin"/>
                <a:ea typeface="Cabin"/>
                <a:cs typeface="Cabin"/>
                <a:sym typeface="Cabin"/>
              </a:rPr>
              <a:t>Summon help if needed. </a:t>
            </a:r>
            <a:endParaRPr b="1" dirty="0"/>
          </a:p>
          <a:p>
            <a:pPr marL="365125" indent="-255587">
              <a:spcBef>
                <a:spcPts val="400"/>
              </a:spcBef>
              <a:buSzPts val="2448"/>
              <a:buFont typeface="Noto Sans Symbols"/>
              <a:buChar char="✓"/>
            </a:pPr>
            <a:r>
              <a:rPr lang="en-US" sz="3600" b="1" dirty="0">
                <a:solidFill>
                  <a:schemeClr val="dk1"/>
                </a:solidFill>
                <a:latin typeface="Cabin"/>
                <a:ea typeface="Cabin"/>
                <a:cs typeface="Cabin"/>
                <a:sym typeface="Cabin"/>
              </a:rPr>
              <a:t>Assess and Treat any condition or Injury found. </a:t>
            </a:r>
            <a:endParaRPr b="1" dirty="0"/>
          </a:p>
          <a:p>
            <a:pPr marL="365125" indent="-255587">
              <a:spcBef>
                <a:spcPts val="400"/>
              </a:spcBef>
              <a:buSzPts val="2448"/>
              <a:buFont typeface="Noto Sans Symbols"/>
              <a:buChar char="✓"/>
            </a:pPr>
            <a:r>
              <a:rPr lang="en-US" sz="3600" b="1" dirty="0">
                <a:solidFill>
                  <a:schemeClr val="dk1"/>
                </a:solidFill>
                <a:latin typeface="Cabin"/>
                <a:ea typeface="Cabin"/>
                <a:cs typeface="Cabin"/>
                <a:sym typeface="Cabin"/>
              </a:rPr>
              <a:t>Monitor and record. </a:t>
            </a:r>
            <a:endParaRPr b="1" dirty="0"/>
          </a:p>
          <a:p>
            <a:pPr marL="365125" indent="-255587">
              <a:spcBef>
                <a:spcPts val="400"/>
              </a:spcBef>
              <a:buSzPts val="2312"/>
              <a:buNone/>
            </a:pPr>
            <a:endParaRPr sz="3400" b="1" dirty="0">
              <a:solidFill>
                <a:schemeClr val="dk1"/>
              </a:solidFill>
              <a:latin typeface="Cabin"/>
              <a:ea typeface="Cabin"/>
              <a:cs typeface="Cabin"/>
              <a:sym typeface="Cabin"/>
            </a:endParaRPr>
          </a:p>
          <a:p>
            <a:pPr marL="365125" indent="-255587">
              <a:spcBef>
                <a:spcPts val="400"/>
              </a:spcBef>
              <a:buSzPts val="3128"/>
              <a:buNone/>
            </a:pPr>
            <a:r>
              <a:rPr lang="en-US" sz="4600" b="1" dirty="0">
                <a:solidFill>
                  <a:schemeClr val="accent1"/>
                </a:solidFill>
                <a:latin typeface="Cabin"/>
                <a:ea typeface="Cabin"/>
                <a:cs typeface="Cabin"/>
                <a:sym typeface="Cabin"/>
              </a:rPr>
              <a:t>If there is no response</a:t>
            </a:r>
            <a:r>
              <a:rPr lang="en-US" sz="4600" dirty="0">
                <a:solidFill>
                  <a:schemeClr val="accent1"/>
                </a:solidFill>
                <a:latin typeface="Cabin"/>
                <a:ea typeface="Cabin"/>
                <a:cs typeface="Cabin"/>
                <a:sym typeface="Cabin"/>
              </a:rPr>
              <a:t>:</a:t>
            </a:r>
            <a:endParaRPr sz="1500" dirty="0">
              <a:solidFill>
                <a:schemeClr val="accent1"/>
              </a:solidFill>
              <a:latin typeface="Cabin"/>
              <a:ea typeface="Cabin"/>
              <a:cs typeface="Cabin"/>
              <a:sym typeface="Cabin"/>
            </a:endParaRPr>
          </a:p>
          <a:p>
            <a:pPr marL="365125" indent="-255587">
              <a:spcBef>
                <a:spcPts val="400"/>
              </a:spcBef>
              <a:buSzPts val="2448"/>
              <a:buFont typeface="Noto Sans Symbols"/>
              <a:buChar char="✓"/>
            </a:pPr>
            <a:r>
              <a:rPr lang="en-US" sz="3600" b="1" dirty="0">
                <a:solidFill>
                  <a:schemeClr val="dk1"/>
                </a:solidFill>
                <a:latin typeface="Cabin"/>
                <a:ea typeface="Cabin"/>
                <a:cs typeface="Cabin"/>
                <a:sym typeface="Cabin"/>
              </a:rPr>
              <a:t>Shout for help </a:t>
            </a:r>
            <a:r>
              <a:rPr lang="en-US" sz="3200" b="1" dirty="0">
                <a:solidFill>
                  <a:schemeClr val="dk1"/>
                </a:solidFill>
                <a:latin typeface="Cabin"/>
                <a:ea typeface="Cabin"/>
                <a:cs typeface="Cabin"/>
                <a:sym typeface="Cabin"/>
              </a:rPr>
              <a:t>(if alone)</a:t>
            </a:r>
            <a:endParaRPr b="1" dirty="0"/>
          </a:p>
          <a:p>
            <a:pPr marL="365125" indent="-255587">
              <a:spcBef>
                <a:spcPts val="400"/>
              </a:spcBef>
              <a:buSzPts val="2448"/>
              <a:buFont typeface="Noto Sans Symbols"/>
              <a:buChar char="✓"/>
            </a:pPr>
            <a:r>
              <a:rPr lang="en-US" sz="3600" b="1" dirty="0">
                <a:solidFill>
                  <a:schemeClr val="dk1"/>
                </a:solidFill>
                <a:latin typeface="Cabin"/>
                <a:ea typeface="Cabin"/>
                <a:cs typeface="Cabin"/>
                <a:sym typeface="Cabin"/>
              </a:rPr>
              <a:t>open the airway</a:t>
            </a:r>
            <a:r>
              <a:rPr lang="en-US" sz="2700" b="1" dirty="0">
                <a:solidFill>
                  <a:schemeClr val="dk1"/>
                </a:solidFill>
                <a:latin typeface="Cabin"/>
                <a:ea typeface="Cabin"/>
                <a:cs typeface="Cabin"/>
                <a:sym typeface="Cabin"/>
              </a:rPr>
              <a:t>. </a:t>
            </a:r>
            <a:endParaRPr b="1" dirty="0"/>
          </a:p>
          <a:p>
            <a:pPr marL="365125" indent="-139001">
              <a:spcBef>
                <a:spcPts val="400"/>
              </a:spcBef>
              <a:buSzPts val="1836"/>
              <a:buNone/>
            </a:pPr>
            <a:endParaRPr sz="2700" dirty="0">
              <a:solidFill>
                <a:schemeClr val="dk1"/>
              </a:solidFill>
              <a:latin typeface="Cabin"/>
              <a:ea typeface="Cabin"/>
              <a:cs typeface="Cabin"/>
              <a:sym typeface="Cabin"/>
            </a:endParaRPr>
          </a:p>
        </p:txBody>
      </p:sp>
    </p:spTree>
    <p:extLst>
      <p:ext uri="{BB962C8B-B14F-4D97-AF65-F5344CB8AC3E}">
        <p14:creationId xmlns:p14="http://schemas.microsoft.com/office/powerpoint/2010/main" val="28076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3">
                                            <p:txEl>
                                              <p:pRg st="0" end="0"/>
                                            </p:txEl>
                                          </p:spTgt>
                                        </p:tgtEl>
                                        <p:attrNameLst>
                                          <p:attrName>style.visibility</p:attrName>
                                        </p:attrNameLst>
                                      </p:cBhvr>
                                      <p:to>
                                        <p:strVal val="visible"/>
                                      </p:to>
                                    </p:set>
                                    <p:anim calcmode="lin" valueType="num">
                                      <p:cBhvr additive="base">
                                        <p:cTn id="7" dur="500"/>
                                        <p:tgtEl>
                                          <p:spTgt spid="49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93">
                                            <p:txEl>
                                              <p:pRg st="1" end="1"/>
                                            </p:txEl>
                                          </p:spTgt>
                                        </p:tgtEl>
                                        <p:attrNameLst>
                                          <p:attrName>style.visibility</p:attrName>
                                        </p:attrNameLst>
                                      </p:cBhvr>
                                      <p:to>
                                        <p:strVal val="visible"/>
                                      </p:to>
                                    </p:set>
                                    <p:anim calcmode="lin" valueType="num">
                                      <p:cBhvr additive="base">
                                        <p:cTn id="12" dur="500"/>
                                        <p:tgtEl>
                                          <p:spTgt spid="49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93">
                                            <p:txEl>
                                              <p:pRg st="2" end="2"/>
                                            </p:txEl>
                                          </p:spTgt>
                                        </p:tgtEl>
                                        <p:attrNameLst>
                                          <p:attrName>style.visibility</p:attrName>
                                        </p:attrNameLst>
                                      </p:cBhvr>
                                      <p:to>
                                        <p:strVal val="visible"/>
                                      </p:to>
                                    </p:set>
                                    <p:anim calcmode="lin" valueType="num">
                                      <p:cBhvr additive="base">
                                        <p:cTn id="17" dur="500"/>
                                        <p:tgtEl>
                                          <p:spTgt spid="49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93">
                                            <p:txEl>
                                              <p:pRg st="3" end="3"/>
                                            </p:txEl>
                                          </p:spTgt>
                                        </p:tgtEl>
                                        <p:attrNameLst>
                                          <p:attrName>style.visibility</p:attrName>
                                        </p:attrNameLst>
                                      </p:cBhvr>
                                      <p:to>
                                        <p:strVal val="visible"/>
                                      </p:to>
                                    </p:set>
                                    <p:anim calcmode="lin" valueType="num">
                                      <p:cBhvr additive="base">
                                        <p:cTn id="22" dur="500"/>
                                        <p:tgtEl>
                                          <p:spTgt spid="49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93">
                                            <p:txEl>
                                              <p:pRg st="5" end="5"/>
                                            </p:txEl>
                                          </p:spTgt>
                                        </p:tgtEl>
                                        <p:attrNameLst>
                                          <p:attrName>style.visibility</p:attrName>
                                        </p:attrNameLst>
                                      </p:cBhvr>
                                      <p:to>
                                        <p:strVal val="visible"/>
                                      </p:to>
                                    </p:set>
                                    <p:anim calcmode="lin" valueType="num">
                                      <p:cBhvr additive="base">
                                        <p:cTn id="27" dur="500"/>
                                        <p:tgtEl>
                                          <p:spTgt spid="49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93">
                                            <p:txEl>
                                              <p:pRg st="6" end="6"/>
                                            </p:txEl>
                                          </p:spTgt>
                                        </p:tgtEl>
                                        <p:attrNameLst>
                                          <p:attrName>style.visibility</p:attrName>
                                        </p:attrNameLst>
                                      </p:cBhvr>
                                      <p:to>
                                        <p:strVal val="visible"/>
                                      </p:to>
                                    </p:set>
                                    <p:anim calcmode="lin" valueType="num">
                                      <p:cBhvr additive="base">
                                        <p:cTn id="32" dur="500"/>
                                        <p:tgtEl>
                                          <p:spTgt spid="49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93">
                                            <p:txEl>
                                              <p:pRg st="7" end="7"/>
                                            </p:txEl>
                                          </p:spTgt>
                                        </p:tgtEl>
                                        <p:attrNameLst>
                                          <p:attrName>style.visibility</p:attrName>
                                        </p:attrNameLst>
                                      </p:cBhvr>
                                      <p:to>
                                        <p:strVal val="visible"/>
                                      </p:to>
                                    </p:set>
                                    <p:anim calcmode="lin" valueType="num">
                                      <p:cBhvr additive="base">
                                        <p:cTn id="37" dur="500"/>
                                        <p:tgtEl>
                                          <p:spTgt spid="49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74"/>
          <p:cNvSpPr txBox="1">
            <a:spLocks noGrp="1"/>
          </p:cNvSpPr>
          <p:nvPr>
            <p:ph type="body" idx="1"/>
          </p:nvPr>
        </p:nvSpPr>
        <p:spPr>
          <a:xfrm>
            <a:off x="406400" y="1244600"/>
            <a:ext cx="11480800" cy="5257800"/>
          </a:xfrm>
          <a:prstGeom prst="rect">
            <a:avLst/>
          </a:prstGeom>
          <a:noFill/>
          <a:ln>
            <a:noFill/>
          </a:ln>
        </p:spPr>
        <p:txBody>
          <a:bodyPr spcFirstLastPara="1" vert="horz" wrap="square" lIns="91425" tIns="45700" rIns="91425" bIns="45700" rtlCol="0" anchor="t" anchorCtr="0">
            <a:noAutofit/>
          </a:bodyPr>
          <a:lstStyle/>
          <a:p>
            <a:pPr marL="365125" indent="-255587">
              <a:spcBef>
                <a:spcPts val="0"/>
              </a:spcBef>
              <a:buSzPts val="2448"/>
              <a:buNone/>
            </a:pPr>
            <a:r>
              <a:rPr lang="en-US" sz="4000" b="1" dirty="0">
                <a:solidFill>
                  <a:schemeClr val="accent1"/>
                </a:solidFill>
                <a:latin typeface="Cabin"/>
                <a:ea typeface="Cabin"/>
                <a:cs typeface="Cabin"/>
                <a:sym typeface="Cabin"/>
              </a:rPr>
              <a:t>Airway </a:t>
            </a:r>
            <a:endParaRPr sz="4000" b="1" dirty="0">
              <a:solidFill>
                <a:schemeClr val="accent1"/>
              </a:solidFill>
              <a:latin typeface="Cabin"/>
              <a:ea typeface="Cabin"/>
              <a:cs typeface="Cabin"/>
              <a:sym typeface="Cabin"/>
            </a:endParaRPr>
          </a:p>
          <a:p>
            <a:pPr marL="365125" indent="-255587">
              <a:spcBef>
                <a:spcPts val="400"/>
              </a:spcBef>
              <a:buSzPts val="2448"/>
              <a:buFont typeface="Noto Sans Symbols"/>
              <a:buChar char="✓"/>
            </a:pPr>
            <a:r>
              <a:rPr lang="en-US" sz="4000" b="1" dirty="0">
                <a:solidFill>
                  <a:schemeClr val="dk1"/>
                </a:solidFill>
                <a:latin typeface="Cabin"/>
                <a:ea typeface="Cabin"/>
                <a:cs typeface="Cabin"/>
                <a:sym typeface="Cabin"/>
              </a:rPr>
              <a:t>Open the airway by head tilt, chin lift maneuver.</a:t>
            </a:r>
            <a:endParaRPr sz="2000" b="1" dirty="0"/>
          </a:p>
          <a:p>
            <a:pPr marL="365125" indent="-255587">
              <a:spcBef>
                <a:spcPts val="400"/>
              </a:spcBef>
              <a:buSzPts val="2448"/>
              <a:buNone/>
            </a:pPr>
            <a:r>
              <a:rPr lang="en-US" sz="4000" b="1" dirty="0">
                <a:solidFill>
                  <a:schemeClr val="dk1"/>
                </a:solidFill>
                <a:latin typeface="Cabin"/>
                <a:ea typeface="Cabin"/>
                <a:cs typeface="Cabin"/>
                <a:sym typeface="Cabin"/>
              </a:rPr>
              <a:t> </a:t>
            </a:r>
            <a:endParaRPr sz="2000" b="1" dirty="0"/>
          </a:p>
          <a:p>
            <a:pPr marL="365125" indent="-255587">
              <a:spcBef>
                <a:spcPts val="400"/>
              </a:spcBef>
              <a:buSzPts val="2448"/>
              <a:buNone/>
            </a:pPr>
            <a:endParaRPr sz="4000" b="1" dirty="0">
              <a:solidFill>
                <a:srgbClr val="002060"/>
              </a:solidFill>
              <a:latin typeface="Arial Narrow"/>
              <a:ea typeface="Arial Narrow"/>
              <a:cs typeface="Arial Narrow"/>
              <a:sym typeface="Arial Narrow"/>
            </a:endParaRPr>
          </a:p>
          <a:p>
            <a:pPr marL="365125" indent="-255587">
              <a:spcBef>
                <a:spcPts val="400"/>
              </a:spcBef>
              <a:buSzPts val="2448"/>
              <a:buNone/>
            </a:pPr>
            <a:endParaRPr sz="4000" b="1" dirty="0">
              <a:solidFill>
                <a:srgbClr val="002060"/>
              </a:solidFill>
              <a:latin typeface="Arial Narrow"/>
              <a:ea typeface="Arial Narrow"/>
              <a:cs typeface="Arial Narrow"/>
              <a:sym typeface="Arial Narrow"/>
            </a:endParaRPr>
          </a:p>
          <a:p>
            <a:pPr marL="365125" indent="-100139">
              <a:spcBef>
                <a:spcPts val="400"/>
              </a:spcBef>
              <a:buSzPts val="2448"/>
              <a:buNone/>
            </a:pPr>
            <a:endParaRPr sz="4000" b="1" dirty="0">
              <a:solidFill>
                <a:srgbClr val="002060"/>
              </a:solidFill>
              <a:latin typeface="Arial Narrow"/>
              <a:ea typeface="Arial Narrow"/>
              <a:cs typeface="Arial Narrow"/>
              <a:sym typeface="Arial Narrow"/>
            </a:endParaRPr>
          </a:p>
        </p:txBody>
      </p:sp>
      <p:sp>
        <p:nvSpPr>
          <p:cNvPr id="500" name="Google Shape;500;p74"/>
          <p:cNvSpPr txBox="1">
            <a:spLocks noGrp="1"/>
          </p:cNvSpPr>
          <p:nvPr>
            <p:ph type="title" idx="4294967295"/>
          </p:nvPr>
        </p:nvSpPr>
        <p:spPr>
          <a:xfrm>
            <a:off x="1841500" y="0"/>
            <a:ext cx="8229600" cy="792300"/>
          </a:xfrm>
          <a:prstGeom prst="rect">
            <a:avLst/>
          </a:prstGeom>
          <a:noFill/>
          <a:ln>
            <a:noFill/>
          </a:ln>
        </p:spPr>
        <p:txBody>
          <a:bodyPr spcFirstLastPara="1" vert="horz" wrap="square" lIns="91425" tIns="45700" rIns="91425" bIns="45700" rtlCol="0" anchor="ctr" anchorCtr="0">
            <a:normAutofit/>
          </a:bodyPr>
          <a:lstStyle/>
          <a:p>
            <a:pPr>
              <a:spcBef>
                <a:spcPts val="0"/>
              </a:spcBef>
              <a:buClr>
                <a:schemeClr val="accent2"/>
              </a:buClr>
              <a:buSzPts val="4400"/>
            </a:pPr>
            <a:r>
              <a:rPr lang="en-US" sz="4400" b="1" dirty="0">
                <a:solidFill>
                  <a:schemeClr val="accent1"/>
                </a:solidFill>
                <a:effectLst>
                  <a:outerShdw blurRad="31750" dist="25400" dir="5400000" algn="tl" rotWithShape="0">
                    <a:srgbClr val="000000">
                      <a:alpha val="25000"/>
                    </a:srgbClr>
                  </a:outerShdw>
                </a:effectLst>
                <a:latin typeface="Bookman Old Style"/>
                <a:ea typeface="Bookman Old Style"/>
                <a:cs typeface="Bookman Old Style"/>
                <a:sym typeface="Bookman Old Style"/>
              </a:rPr>
              <a:t>Primary survey ...</a:t>
            </a:r>
            <a:endParaRPr dirty="0">
              <a:solidFill>
                <a:schemeClr val="accent1"/>
              </a:solidFill>
            </a:endParaRPr>
          </a:p>
        </p:txBody>
      </p:sp>
      <p:pic>
        <p:nvPicPr>
          <p:cNvPr id="502" name="Google Shape;502;p74" descr="D8847315"/>
          <p:cNvPicPr preferRelativeResize="0"/>
          <p:nvPr/>
        </p:nvPicPr>
        <p:blipFill rotWithShape="1">
          <a:blip r:embed="rId3">
            <a:alphaModFix/>
          </a:blip>
          <a:srcRect l="55449" t="28568" r="15653" b="50100"/>
          <a:stretch/>
        </p:blipFill>
        <p:spPr>
          <a:xfrm>
            <a:off x="4368801" y="2857500"/>
            <a:ext cx="7823199" cy="4000500"/>
          </a:xfrm>
          <a:prstGeom prst="rect">
            <a:avLst/>
          </a:prstGeom>
          <a:noFill/>
          <a:ln>
            <a:noFill/>
          </a:ln>
        </p:spPr>
      </p:pic>
    </p:spTree>
    <p:extLst>
      <p:ext uri="{BB962C8B-B14F-4D97-AF65-F5344CB8AC3E}">
        <p14:creationId xmlns:p14="http://schemas.microsoft.com/office/powerpoint/2010/main" val="214329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02"/>
                                        </p:tgtEl>
                                        <p:attrNameLst>
                                          <p:attrName>style.visibility</p:attrName>
                                        </p:attrNameLst>
                                      </p:cBhvr>
                                      <p:to>
                                        <p:strVal val="visible"/>
                                      </p:to>
                                    </p:set>
                                    <p:animEffect transition="in" filter="fade">
                                      <p:cBhvr>
                                        <p:cTn id="23" dur="500"/>
                                        <p:tgtEl>
                                          <p:spTgt spid="5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9" grpId="0" build="p"/>
      <p:bldP spid="50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75"/>
          <p:cNvSpPr txBox="1">
            <a:spLocks noGrp="1"/>
          </p:cNvSpPr>
          <p:nvPr>
            <p:ph type="body" idx="1"/>
          </p:nvPr>
        </p:nvSpPr>
        <p:spPr>
          <a:xfrm>
            <a:off x="241300" y="1292350"/>
            <a:ext cx="11277600" cy="4714887"/>
          </a:xfrm>
          <a:prstGeom prst="rect">
            <a:avLst/>
          </a:prstGeom>
          <a:noFill/>
          <a:ln>
            <a:noFill/>
          </a:ln>
        </p:spPr>
        <p:txBody>
          <a:bodyPr spcFirstLastPara="1" vert="horz" wrap="square" lIns="91425" tIns="45700" rIns="91425" bIns="45700" rtlCol="0" anchor="t" anchorCtr="0">
            <a:noAutofit/>
          </a:bodyPr>
          <a:lstStyle/>
          <a:p>
            <a:pPr marL="365125" indent="-255587">
              <a:spcBef>
                <a:spcPts val="0"/>
              </a:spcBef>
              <a:buSzPts val="2448"/>
              <a:buNone/>
            </a:pPr>
            <a:r>
              <a:rPr lang="en-US" sz="4000" b="1" dirty="0">
                <a:solidFill>
                  <a:schemeClr val="accent1"/>
                </a:solidFill>
                <a:latin typeface="Cabin"/>
                <a:ea typeface="Cabin"/>
                <a:cs typeface="Cabin"/>
                <a:sym typeface="Cabin"/>
              </a:rPr>
              <a:t>Breathing</a:t>
            </a:r>
            <a:endParaRPr sz="2000" b="1" dirty="0">
              <a:solidFill>
                <a:schemeClr val="accent1"/>
              </a:solidFill>
            </a:endParaRPr>
          </a:p>
          <a:p>
            <a:pPr marL="365125" indent="-255587">
              <a:spcBef>
                <a:spcPts val="400"/>
              </a:spcBef>
              <a:buSzPts val="2448"/>
              <a:buFont typeface="Noto Sans Symbols"/>
              <a:buChar char="✓"/>
            </a:pPr>
            <a:r>
              <a:rPr lang="en-US" sz="4000" b="1" dirty="0">
                <a:solidFill>
                  <a:schemeClr val="dk1"/>
                </a:solidFill>
                <a:latin typeface="Cabin"/>
                <a:ea typeface="Cabin"/>
                <a:cs typeface="Cabin"/>
                <a:sym typeface="Cabin"/>
              </a:rPr>
              <a:t>Look, Listen and Feel for 10secs</a:t>
            </a:r>
            <a:endParaRPr sz="2000" b="1" dirty="0"/>
          </a:p>
          <a:p>
            <a:pPr marL="365125" indent="-100139">
              <a:spcBef>
                <a:spcPts val="400"/>
              </a:spcBef>
              <a:buSzPts val="2448"/>
              <a:buNone/>
            </a:pPr>
            <a:endParaRPr sz="4000" b="1" dirty="0">
              <a:solidFill>
                <a:schemeClr val="dk1"/>
              </a:solidFill>
              <a:latin typeface="Cabin"/>
              <a:ea typeface="Cabin"/>
              <a:cs typeface="Cabin"/>
              <a:sym typeface="Cabin"/>
            </a:endParaRPr>
          </a:p>
        </p:txBody>
      </p:sp>
      <p:sp>
        <p:nvSpPr>
          <p:cNvPr id="508" name="Google Shape;508;p75"/>
          <p:cNvSpPr txBox="1">
            <a:spLocks noGrp="1"/>
          </p:cNvSpPr>
          <p:nvPr>
            <p:ph type="title" idx="4294967295"/>
          </p:nvPr>
        </p:nvSpPr>
        <p:spPr>
          <a:xfrm>
            <a:off x="1752600" y="0"/>
            <a:ext cx="8229600" cy="1146300"/>
          </a:xfrm>
          <a:prstGeom prst="rect">
            <a:avLst/>
          </a:prstGeom>
          <a:noFill/>
          <a:ln>
            <a:noFill/>
          </a:ln>
        </p:spPr>
        <p:txBody>
          <a:bodyPr spcFirstLastPara="1" vert="horz" wrap="square" lIns="91425" tIns="45700" rIns="91425" bIns="45700" rtlCol="0" anchor="ctr" anchorCtr="0">
            <a:normAutofit/>
          </a:bodyPr>
          <a:lstStyle/>
          <a:p>
            <a:pPr>
              <a:spcBef>
                <a:spcPts val="0"/>
              </a:spcBef>
              <a:buClr>
                <a:schemeClr val="accent2"/>
              </a:buClr>
              <a:buSzPts val="4400"/>
            </a:pPr>
            <a:r>
              <a:rPr lang="en-US" sz="4400" b="1" dirty="0">
                <a:solidFill>
                  <a:schemeClr val="accent1"/>
                </a:solidFill>
                <a:effectLst>
                  <a:outerShdw blurRad="31750" dist="25400" dir="5400000" algn="tl" rotWithShape="0">
                    <a:srgbClr val="000000">
                      <a:alpha val="25000"/>
                    </a:srgbClr>
                  </a:outerShdw>
                </a:effectLst>
                <a:latin typeface="Bookman Old Style"/>
                <a:ea typeface="Bookman Old Style"/>
                <a:cs typeface="Bookman Old Style"/>
                <a:sym typeface="Bookman Old Style"/>
              </a:rPr>
              <a:t>Primary Survey…</a:t>
            </a:r>
            <a:endParaRPr dirty="0">
              <a:solidFill>
                <a:schemeClr val="accent1"/>
              </a:solidFill>
            </a:endParaRPr>
          </a:p>
        </p:txBody>
      </p:sp>
      <p:pic>
        <p:nvPicPr>
          <p:cNvPr id="510" name="Google Shape;510;p75" descr="D8847315"/>
          <p:cNvPicPr preferRelativeResize="0"/>
          <p:nvPr/>
        </p:nvPicPr>
        <p:blipFill rotWithShape="1">
          <a:blip r:embed="rId3">
            <a:alphaModFix/>
          </a:blip>
          <a:srcRect l="55449" t="50688" r="15653" b="31930"/>
          <a:stretch/>
        </p:blipFill>
        <p:spPr>
          <a:xfrm>
            <a:off x="4191001" y="2882900"/>
            <a:ext cx="8000999" cy="3975100"/>
          </a:xfrm>
          <a:prstGeom prst="rect">
            <a:avLst/>
          </a:prstGeom>
          <a:noFill/>
          <a:ln>
            <a:noFill/>
          </a:ln>
        </p:spPr>
      </p:pic>
    </p:spTree>
    <p:extLst>
      <p:ext uri="{BB962C8B-B14F-4D97-AF65-F5344CB8AC3E}">
        <p14:creationId xmlns:p14="http://schemas.microsoft.com/office/powerpoint/2010/main" val="56402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10"/>
                                        </p:tgtEl>
                                        <p:attrNameLst>
                                          <p:attrName>style.visibility</p:attrName>
                                        </p:attrNameLst>
                                      </p:cBhvr>
                                      <p:to>
                                        <p:strVal val="visible"/>
                                      </p:to>
                                    </p:set>
                                    <p:animEffect transition="in" filter="fade">
                                      <p:cBhvr>
                                        <p:cTn id="19" dur="500"/>
                                        <p:tgtEl>
                                          <p:spTgt spid="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7" grpId="0" build="p"/>
      <p:bldP spid="50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76"/>
          <p:cNvSpPr txBox="1">
            <a:spLocks noGrp="1"/>
          </p:cNvSpPr>
          <p:nvPr>
            <p:ph type="body" idx="1"/>
          </p:nvPr>
        </p:nvSpPr>
        <p:spPr>
          <a:xfrm>
            <a:off x="114300" y="1266724"/>
            <a:ext cx="6870700" cy="5591275"/>
          </a:xfrm>
          <a:prstGeom prst="rect">
            <a:avLst/>
          </a:prstGeom>
          <a:noFill/>
          <a:ln>
            <a:noFill/>
          </a:ln>
        </p:spPr>
        <p:txBody>
          <a:bodyPr spcFirstLastPara="1" vert="horz" wrap="square" lIns="91425" tIns="45700" rIns="91425" bIns="45700" rtlCol="0" anchor="t" anchorCtr="0">
            <a:noAutofit/>
          </a:bodyPr>
          <a:lstStyle/>
          <a:p>
            <a:pPr marL="365125" indent="-255587">
              <a:spcBef>
                <a:spcPts val="0"/>
              </a:spcBef>
              <a:buSzPts val="2448"/>
              <a:buNone/>
            </a:pPr>
            <a:r>
              <a:rPr lang="en-US" sz="3600" b="1" dirty="0">
                <a:solidFill>
                  <a:schemeClr val="accent1"/>
                </a:solidFill>
                <a:latin typeface="Cabin"/>
                <a:ea typeface="Cabin"/>
                <a:cs typeface="Cabin"/>
                <a:sym typeface="Cabin"/>
              </a:rPr>
              <a:t>Circulation:</a:t>
            </a:r>
            <a:endParaRPr b="1" dirty="0">
              <a:solidFill>
                <a:schemeClr val="accent1"/>
              </a:solidFill>
            </a:endParaRPr>
          </a:p>
          <a:p>
            <a:pPr marL="365125" indent="-255587">
              <a:spcBef>
                <a:spcPts val="400"/>
              </a:spcBef>
              <a:buSzPts val="2448"/>
              <a:buFont typeface="Noto Sans Symbols"/>
              <a:buChar char="✓"/>
            </a:pPr>
            <a:r>
              <a:rPr lang="en-US" sz="3600" b="1" dirty="0">
                <a:solidFill>
                  <a:schemeClr val="dk1"/>
                </a:solidFill>
                <a:latin typeface="Cabin"/>
                <a:ea typeface="Cabin"/>
                <a:cs typeface="Cabin"/>
                <a:sym typeface="Cabin"/>
              </a:rPr>
              <a:t> Check for signs of life: normal skin </a:t>
            </a:r>
            <a:r>
              <a:rPr lang="en-US" sz="3600" b="1" dirty="0" smtClean="0">
                <a:solidFill>
                  <a:schemeClr val="dk1"/>
                </a:solidFill>
                <a:latin typeface="Cabin"/>
                <a:ea typeface="Cabin"/>
                <a:cs typeface="Cabin"/>
                <a:sym typeface="Cabin"/>
              </a:rPr>
              <a:t>color,</a:t>
            </a:r>
            <a:endParaRPr lang="en-US" b="1" dirty="0">
              <a:sym typeface="Cabin"/>
            </a:endParaRPr>
          </a:p>
          <a:p>
            <a:pPr marL="365125" indent="-255587">
              <a:spcBef>
                <a:spcPts val="400"/>
              </a:spcBef>
              <a:buSzPts val="2448"/>
              <a:buFont typeface="Noto Sans Symbols"/>
              <a:buChar char="✓"/>
            </a:pPr>
            <a:r>
              <a:rPr lang="en-US" sz="3600" b="1" dirty="0" smtClean="0">
                <a:solidFill>
                  <a:schemeClr val="dk1"/>
                </a:solidFill>
                <a:latin typeface="Cabin"/>
                <a:ea typeface="Cabin"/>
                <a:cs typeface="Cabin"/>
                <a:sym typeface="Cabin"/>
              </a:rPr>
              <a:t>Temperature</a:t>
            </a:r>
            <a:r>
              <a:rPr lang="en-US" sz="3600" b="1" dirty="0">
                <a:solidFill>
                  <a:schemeClr val="dk1"/>
                </a:solidFill>
                <a:latin typeface="Cabin"/>
                <a:ea typeface="Cabin"/>
                <a:cs typeface="Cabin"/>
                <a:sym typeface="Cabin"/>
              </a:rPr>
              <a:t>, movements or a pulse </a:t>
            </a:r>
            <a:r>
              <a:rPr lang="en-US" sz="3600" b="1" dirty="0" smtClean="0">
                <a:solidFill>
                  <a:schemeClr val="dk1"/>
                </a:solidFill>
                <a:latin typeface="Cabin"/>
                <a:ea typeface="Cabin"/>
                <a:cs typeface="Cabin"/>
                <a:sym typeface="Cabin"/>
              </a:rPr>
              <a:t>if</a:t>
            </a:r>
            <a:r>
              <a:rPr lang="en-US" b="1" dirty="0">
                <a:sym typeface="Cabin"/>
              </a:rPr>
              <a:t> </a:t>
            </a:r>
            <a:r>
              <a:rPr lang="en-US" sz="3600" b="1" dirty="0" smtClean="0">
                <a:solidFill>
                  <a:schemeClr val="dk1"/>
                </a:solidFill>
                <a:latin typeface="Cabin"/>
                <a:ea typeface="Cabin"/>
                <a:cs typeface="Cabin"/>
                <a:sym typeface="Cabin"/>
              </a:rPr>
              <a:t>you can(10 seconds</a:t>
            </a:r>
            <a:r>
              <a:rPr lang="en-US" sz="3600" b="1" dirty="0">
                <a:solidFill>
                  <a:schemeClr val="dk1"/>
                </a:solidFill>
                <a:latin typeface="Cabin"/>
                <a:ea typeface="Cabin"/>
                <a:cs typeface="Cabin"/>
                <a:sym typeface="Cabin"/>
              </a:rPr>
              <a:t>)</a:t>
            </a:r>
            <a:endParaRPr b="1" dirty="0"/>
          </a:p>
          <a:p>
            <a:pPr marL="365125" indent="-255587">
              <a:spcBef>
                <a:spcPts val="400"/>
              </a:spcBef>
              <a:buSzPts val="2448"/>
              <a:buFont typeface="Noto Sans Symbols"/>
              <a:buChar char="✓"/>
            </a:pPr>
            <a:r>
              <a:rPr lang="en-US" sz="3600" b="1" dirty="0">
                <a:solidFill>
                  <a:schemeClr val="dk1"/>
                </a:solidFill>
                <a:latin typeface="Cabin"/>
                <a:ea typeface="Cabin"/>
                <a:cs typeface="Cabin"/>
                <a:sym typeface="Cabin"/>
              </a:rPr>
              <a:t>Check for signs of severe</a:t>
            </a:r>
            <a:endParaRPr b="1" dirty="0"/>
          </a:p>
          <a:p>
            <a:pPr marL="365125" indent="-255587">
              <a:spcBef>
                <a:spcPts val="400"/>
              </a:spcBef>
              <a:buSzPts val="2448"/>
              <a:buNone/>
            </a:pPr>
            <a:r>
              <a:rPr lang="en-US" sz="3600" b="1" dirty="0">
                <a:solidFill>
                  <a:schemeClr val="dk1"/>
                </a:solidFill>
                <a:latin typeface="Cabin"/>
                <a:ea typeface="Cabin"/>
                <a:cs typeface="Cabin"/>
                <a:sym typeface="Cabin"/>
              </a:rPr>
              <a:t>  bleeding and stop it if </a:t>
            </a:r>
            <a:r>
              <a:rPr lang="en-US" sz="3600" b="1" dirty="0" smtClean="0">
                <a:solidFill>
                  <a:schemeClr val="dk1"/>
                </a:solidFill>
                <a:latin typeface="Cabin"/>
                <a:ea typeface="Cabin"/>
                <a:cs typeface="Cabin"/>
                <a:sym typeface="Cabin"/>
              </a:rPr>
              <a:t>you </a:t>
            </a:r>
            <a:r>
              <a:rPr lang="en-US" sz="3600" b="1" dirty="0">
                <a:solidFill>
                  <a:schemeClr val="dk1"/>
                </a:solidFill>
                <a:latin typeface="Cabin"/>
                <a:ea typeface="Cabin"/>
                <a:cs typeface="Cabin"/>
                <a:sym typeface="Cabin"/>
              </a:rPr>
              <a:t>can</a:t>
            </a:r>
            <a:endParaRPr b="1" dirty="0"/>
          </a:p>
          <a:p>
            <a:pPr marL="365125" indent="-255587">
              <a:spcBef>
                <a:spcPts val="400"/>
              </a:spcBef>
              <a:buSzPts val="2448"/>
              <a:buNone/>
            </a:pPr>
            <a:endParaRPr sz="3600" b="1" dirty="0">
              <a:solidFill>
                <a:schemeClr val="dk1"/>
              </a:solidFill>
              <a:latin typeface="Cabin"/>
              <a:ea typeface="Cabin"/>
              <a:cs typeface="Cabin"/>
              <a:sym typeface="Cabin"/>
            </a:endParaRPr>
          </a:p>
          <a:p>
            <a:pPr marL="365125" indent="-100139">
              <a:spcBef>
                <a:spcPts val="400"/>
              </a:spcBef>
              <a:buSzPts val="2448"/>
              <a:buNone/>
            </a:pPr>
            <a:endParaRPr sz="3600" b="1" dirty="0">
              <a:solidFill>
                <a:schemeClr val="dk1"/>
              </a:solidFill>
              <a:latin typeface="Cabin"/>
              <a:ea typeface="Cabin"/>
              <a:cs typeface="Cabin"/>
              <a:sym typeface="Cabin"/>
            </a:endParaRPr>
          </a:p>
        </p:txBody>
      </p:sp>
      <p:sp>
        <p:nvSpPr>
          <p:cNvPr id="516" name="Google Shape;516;p76"/>
          <p:cNvSpPr txBox="1">
            <a:spLocks noGrp="1"/>
          </p:cNvSpPr>
          <p:nvPr>
            <p:ph type="title" idx="4294967295"/>
          </p:nvPr>
        </p:nvSpPr>
        <p:spPr>
          <a:xfrm>
            <a:off x="1752600" y="-15150"/>
            <a:ext cx="8229600" cy="792300"/>
          </a:xfrm>
          <a:prstGeom prst="rect">
            <a:avLst/>
          </a:prstGeom>
          <a:noFill/>
          <a:ln>
            <a:noFill/>
          </a:ln>
        </p:spPr>
        <p:txBody>
          <a:bodyPr spcFirstLastPara="1" vert="horz" wrap="square" lIns="91425" tIns="45700" rIns="91425" bIns="45700" rtlCol="0" anchor="ctr" anchorCtr="0">
            <a:noAutofit/>
          </a:bodyPr>
          <a:lstStyle/>
          <a:p>
            <a:pPr>
              <a:spcBef>
                <a:spcPts val="0"/>
              </a:spcBef>
              <a:buClr>
                <a:schemeClr val="accent2"/>
              </a:buClr>
              <a:buSzPts val="4400"/>
            </a:pPr>
            <a:r>
              <a:rPr lang="en-US" sz="4800" b="1" dirty="0">
                <a:solidFill>
                  <a:schemeClr val="accent1"/>
                </a:solidFill>
                <a:effectLst>
                  <a:outerShdw blurRad="31750" dist="25400" dir="5400000" algn="tl" rotWithShape="0">
                    <a:srgbClr val="000000">
                      <a:alpha val="25000"/>
                    </a:srgbClr>
                  </a:outerShdw>
                </a:effectLst>
                <a:latin typeface="Bookman Old Style"/>
                <a:ea typeface="Bookman Old Style"/>
                <a:cs typeface="Bookman Old Style"/>
                <a:sym typeface="Bookman Old Style"/>
              </a:rPr>
              <a:t>Primary Survey </a:t>
            </a:r>
            <a:r>
              <a:rPr lang="en-US" sz="4800" b="1" dirty="0" smtClean="0">
                <a:solidFill>
                  <a:schemeClr val="accent1"/>
                </a:solidFill>
                <a:effectLst>
                  <a:outerShdw blurRad="31750" dist="25400" dir="5400000" algn="tl" rotWithShape="0">
                    <a:srgbClr val="000000">
                      <a:alpha val="25000"/>
                    </a:srgbClr>
                  </a:outerShdw>
                </a:effectLst>
                <a:latin typeface="Bookman Old Style"/>
                <a:ea typeface="Bookman Old Style"/>
                <a:cs typeface="Bookman Old Style"/>
                <a:sym typeface="Bookman Old Style"/>
              </a:rPr>
              <a:t>cont.…</a:t>
            </a:r>
            <a:endParaRPr sz="4000" dirty="0">
              <a:solidFill>
                <a:schemeClr val="accent1"/>
              </a:solidFill>
            </a:endParaRPr>
          </a:p>
        </p:txBody>
      </p:sp>
      <p:sp>
        <p:nvSpPr>
          <p:cNvPr id="517" name="Google Shape;517;p76"/>
          <p:cNvSpPr txBox="1"/>
          <p:nvPr/>
        </p:nvSpPr>
        <p:spPr>
          <a:xfrm>
            <a:off x="4419600" y="5867400"/>
            <a:ext cx="3886200" cy="807900"/>
          </a:xfrm>
          <a:prstGeom prst="rect">
            <a:avLst/>
          </a:prstGeom>
          <a:noFill/>
          <a:ln>
            <a:noFill/>
          </a:ln>
        </p:spPr>
        <p:txBody>
          <a:bodyPr spcFirstLastPara="1" wrap="square" lIns="91425" tIns="45700" rIns="91425" bIns="45700" anchor="ctr" anchorCtr="0">
            <a:normAutofit/>
          </a:bodyPr>
          <a:lstStyle/>
          <a:p>
            <a:endParaRPr>
              <a:solidFill>
                <a:schemeClr val="dk1"/>
              </a:solidFill>
              <a:latin typeface="Arial"/>
              <a:ea typeface="Arial"/>
              <a:cs typeface="Arial"/>
              <a:sym typeface="Arial"/>
            </a:endParaRPr>
          </a:p>
        </p:txBody>
      </p:sp>
      <p:pic>
        <p:nvPicPr>
          <p:cNvPr id="518" name="Google Shape;518;p76" descr="C:\WINDOWS\Desktop\Brady 19\B19 art files\4 low\4-74.jpg"/>
          <p:cNvPicPr preferRelativeResize="0"/>
          <p:nvPr/>
        </p:nvPicPr>
        <p:blipFill rotWithShape="1">
          <a:blip r:embed="rId3">
            <a:alphaModFix/>
          </a:blip>
          <a:srcRect/>
          <a:stretch/>
        </p:blipFill>
        <p:spPr>
          <a:xfrm>
            <a:off x="6985001" y="1266724"/>
            <a:ext cx="5207000" cy="5591276"/>
          </a:xfrm>
          <a:prstGeom prst="rect">
            <a:avLst/>
          </a:prstGeom>
          <a:noFill/>
          <a:ln>
            <a:noFill/>
          </a:ln>
        </p:spPr>
      </p:pic>
    </p:spTree>
    <p:extLst>
      <p:ext uri="{BB962C8B-B14F-4D97-AF65-F5344CB8AC3E}">
        <p14:creationId xmlns:p14="http://schemas.microsoft.com/office/powerpoint/2010/main" val="2522490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18"/>
                                        </p:tgtEl>
                                        <p:attrNameLst>
                                          <p:attrName>style.visibility</p:attrName>
                                        </p:attrNameLst>
                                      </p:cBhvr>
                                      <p:to>
                                        <p:strVal val="visible"/>
                                      </p:to>
                                    </p:set>
                                    <p:animEffect transition="in" filter="fade">
                                      <p:cBhvr>
                                        <p:cTn id="31" dur="500"/>
                                        <p:tgtEl>
                                          <p:spTgt spid="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 grpId="0" build="p"/>
      <p:bldP spid="5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77"/>
          <p:cNvSpPr txBox="1">
            <a:spLocks noGrp="1"/>
          </p:cNvSpPr>
          <p:nvPr>
            <p:ph type="title" idx="4294967295"/>
          </p:nvPr>
        </p:nvSpPr>
        <p:spPr>
          <a:xfrm>
            <a:off x="1755775" y="0"/>
            <a:ext cx="8912100" cy="1146300"/>
          </a:xfrm>
          <a:prstGeom prst="rect">
            <a:avLst/>
          </a:prstGeom>
          <a:noFill/>
          <a:ln>
            <a:noFill/>
          </a:ln>
        </p:spPr>
        <p:txBody>
          <a:bodyPr spcFirstLastPara="1" vert="horz" wrap="square" lIns="91425" tIns="45700" rIns="91425" bIns="45700" rtlCol="0" anchor="ctr" anchorCtr="0">
            <a:noAutofit/>
          </a:bodyPr>
          <a:lstStyle/>
          <a:p>
            <a:pPr>
              <a:spcBef>
                <a:spcPts val="0"/>
              </a:spcBef>
              <a:buClr>
                <a:schemeClr val="accent2"/>
              </a:buClr>
              <a:buSzPts val="4400"/>
            </a:pPr>
            <a:r>
              <a:rPr lang="en-US" sz="4400" b="1" dirty="0">
                <a:solidFill>
                  <a:schemeClr val="accent1"/>
                </a:solidFill>
                <a:effectLst>
                  <a:outerShdw blurRad="31750" dist="25400" dir="5400000" algn="tl" rotWithShape="0">
                    <a:srgbClr val="000000">
                      <a:alpha val="25000"/>
                    </a:srgbClr>
                  </a:outerShdw>
                </a:effectLst>
                <a:latin typeface="Bookman Old Style"/>
                <a:ea typeface="Bookman Old Style"/>
                <a:cs typeface="Bookman Old Style"/>
                <a:sym typeface="Bookman Old Style"/>
              </a:rPr>
              <a:t>The Primary Survey summary</a:t>
            </a:r>
            <a:endParaRPr dirty="0">
              <a:solidFill>
                <a:schemeClr val="accent1"/>
              </a:solidFill>
            </a:endParaRPr>
          </a:p>
        </p:txBody>
      </p:sp>
      <p:sp>
        <p:nvSpPr>
          <p:cNvPr id="525" name="Google Shape;525;p77"/>
          <p:cNvSpPr txBox="1">
            <a:spLocks noGrp="1"/>
          </p:cNvSpPr>
          <p:nvPr>
            <p:ph type="body" idx="4294967295"/>
          </p:nvPr>
        </p:nvSpPr>
        <p:spPr>
          <a:xfrm>
            <a:off x="2971800" y="1219200"/>
            <a:ext cx="5867400" cy="5638800"/>
          </a:xfrm>
          <a:prstGeom prst="rect">
            <a:avLst/>
          </a:prstGeom>
          <a:noFill/>
          <a:ln>
            <a:noFill/>
          </a:ln>
        </p:spPr>
        <p:txBody>
          <a:bodyPr spcFirstLastPara="1" vert="horz" wrap="square" lIns="91425" tIns="45700" rIns="91425" bIns="45700" rtlCol="0" anchor="t" anchorCtr="0">
            <a:noAutofit/>
          </a:bodyPr>
          <a:lstStyle/>
          <a:p>
            <a:pPr marL="365125" indent="-255587">
              <a:spcBef>
                <a:spcPts val="0"/>
              </a:spcBef>
              <a:buSzPts val="2448"/>
              <a:buFont typeface="Noto Sans Symbols"/>
              <a:buChar char="✓"/>
            </a:pPr>
            <a:r>
              <a:rPr lang="en-US" sz="3600" b="1" dirty="0">
                <a:solidFill>
                  <a:srgbClr val="FF0000"/>
                </a:solidFill>
                <a:latin typeface="Cabin"/>
                <a:ea typeface="Cabin"/>
                <a:cs typeface="Cabin"/>
                <a:sym typeface="Cabin"/>
              </a:rPr>
              <a:t>D</a:t>
            </a:r>
            <a:r>
              <a:rPr lang="en-US" sz="3600" b="1" dirty="0">
                <a:solidFill>
                  <a:schemeClr val="tx1"/>
                </a:solidFill>
                <a:latin typeface="Cabin"/>
                <a:ea typeface="Cabin"/>
                <a:cs typeface="Cabin"/>
                <a:sym typeface="Cabin"/>
              </a:rPr>
              <a:t>anger </a:t>
            </a:r>
            <a:endParaRPr b="1" dirty="0">
              <a:solidFill>
                <a:schemeClr val="tx1"/>
              </a:solidFill>
            </a:endParaRPr>
          </a:p>
          <a:p>
            <a:pPr marL="365125" indent="-255587">
              <a:spcBef>
                <a:spcPts val="400"/>
              </a:spcBef>
              <a:buSzPts val="2448"/>
              <a:buNone/>
            </a:pPr>
            <a:endParaRPr sz="3600" b="1" dirty="0">
              <a:solidFill>
                <a:schemeClr val="lt1"/>
              </a:solidFill>
              <a:latin typeface="Cabin"/>
              <a:ea typeface="Cabin"/>
              <a:cs typeface="Cabin"/>
              <a:sym typeface="Cabin"/>
            </a:endParaRPr>
          </a:p>
          <a:p>
            <a:pPr marL="365125" indent="-255587">
              <a:spcBef>
                <a:spcPts val="400"/>
              </a:spcBef>
              <a:buSzPts val="2448"/>
              <a:buFont typeface="Noto Sans Symbols"/>
              <a:buChar char="✓"/>
            </a:pPr>
            <a:r>
              <a:rPr lang="en-US" sz="3600" b="1" dirty="0">
                <a:solidFill>
                  <a:srgbClr val="FF0000"/>
                </a:solidFill>
                <a:latin typeface="Cabin"/>
                <a:ea typeface="Cabin"/>
                <a:cs typeface="Cabin"/>
                <a:sym typeface="Cabin"/>
              </a:rPr>
              <a:t>R</a:t>
            </a:r>
            <a:r>
              <a:rPr lang="en-US" sz="3600" b="1" dirty="0">
                <a:solidFill>
                  <a:schemeClr val="tx1"/>
                </a:solidFill>
                <a:latin typeface="Cabin"/>
                <a:ea typeface="Cabin"/>
                <a:cs typeface="Cabin"/>
                <a:sym typeface="Cabin"/>
              </a:rPr>
              <a:t>esponse</a:t>
            </a:r>
            <a:r>
              <a:rPr lang="en-US" sz="3600" b="1" dirty="0">
                <a:solidFill>
                  <a:schemeClr val="lt1"/>
                </a:solidFill>
                <a:latin typeface="Cabin"/>
                <a:ea typeface="Cabin"/>
                <a:cs typeface="Cabin"/>
                <a:sym typeface="Cabin"/>
              </a:rPr>
              <a:t> </a:t>
            </a:r>
            <a:endParaRPr b="1" dirty="0"/>
          </a:p>
          <a:p>
            <a:pPr marL="365125" indent="-100139">
              <a:spcBef>
                <a:spcPts val="400"/>
              </a:spcBef>
              <a:buSzPts val="2448"/>
              <a:buNone/>
            </a:pPr>
            <a:endParaRPr sz="3600" b="1" dirty="0">
              <a:solidFill>
                <a:schemeClr val="lt1"/>
              </a:solidFill>
              <a:latin typeface="Cabin"/>
              <a:ea typeface="Cabin"/>
              <a:cs typeface="Cabin"/>
              <a:sym typeface="Cabin"/>
            </a:endParaRPr>
          </a:p>
          <a:p>
            <a:pPr marL="365125" indent="-255587">
              <a:spcBef>
                <a:spcPts val="400"/>
              </a:spcBef>
              <a:buSzPts val="2448"/>
              <a:buFont typeface="Noto Sans Symbols"/>
              <a:buChar char="✓"/>
            </a:pPr>
            <a:r>
              <a:rPr lang="en-US" sz="3600" b="1" dirty="0">
                <a:solidFill>
                  <a:srgbClr val="FF0000"/>
                </a:solidFill>
                <a:latin typeface="Cabin"/>
                <a:ea typeface="Cabin"/>
                <a:cs typeface="Cabin"/>
                <a:sym typeface="Cabin"/>
              </a:rPr>
              <a:t>A</a:t>
            </a:r>
            <a:r>
              <a:rPr lang="en-US" sz="3600" b="1" dirty="0">
                <a:solidFill>
                  <a:schemeClr val="tx1"/>
                </a:solidFill>
                <a:latin typeface="Cabin"/>
                <a:ea typeface="Cabin"/>
                <a:cs typeface="Cabin"/>
                <a:sym typeface="Cabin"/>
              </a:rPr>
              <a:t>irway</a:t>
            </a:r>
            <a:r>
              <a:rPr lang="en-US" sz="3600" b="1" dirty="0">
                <a:solidFill>
                  <a:schemeClr val="lt1"/>
                </a:solidFill>
                <a:latin typeface="Cabin"/>
                <a:ea typeface="Cabin"/>
                <a:cs typeface="Cabin"/>
                <a:sym typeface="Cabin"/>
              </a:rPr>
              <a:t>:</a:t>
            </a:r>
            <a:endParaRPr b="1" dirty="0"/>
          </a:p>
          <a:p>
            <a:pPr marL="365125" indent="-255587">
              <a:spcBef>
                <a:spcPts val="400"/>
              </a:spcBef>
              <a:buSzPts val="2448"/>
              <a:buNone/>
            </a:pPr>
            <a:endParaRPr sz="3600" b="1" dirty="0">
              <a:solidFill>
                <a:schemeClr val="lt1"/>
              </a:solidFill>
              <a:latin typeface="Cabin"/>
              <a:ea typeface="Cabin"/>
              <a:cs typeface="Cabin"/>
              <a:sym typeface="Cabin"/>
            </a:endParaRPr>
          </a:p>
          <a:p>
            <a:pPr marL="365125" indent="-255587">
              <a:spcBef>
                <a:spcPts val="400"/>
              </a:spcBef>
              <a:buSzPts val="2448"/>
              <a:buFont typeface="Noto Sans Symbols"/>
              <a:buChar char="✓"/>
            </a:pPr>
            <a:r>
              <a:rPr lang="en-US" sz="3600" b="1" dirty="0">
                <a:solidFill>
                  <a:srgbClr val="FF0000"/>
                </a:solidFill>
                <a:latin typeface="Cabin"/>
                <a:ea typeface="Cabin"/>
                <a:cs typeface="Cabin"/>
                <a:sym typeface="Cabin"/>
              </a:rPr>
              <a:t>B</a:t>
            </a:r>
            <a:r>
              <a:rPr lang="en-US" sz="3600" b="1" dirty="0">
                <a:solidFill>
                  <a:schemeClr val="tx1"/>
                </a:solidFill>
                <a:latin typeface="Cabin"/>
                <a:ea typeface="Cabin"/>
                <a:cs typeface="Cabin"/>
                <a:sym typeface="Cabin"/>
              </a:rPr>
              <a:t>reathing</a:t>
            </a:r>
            <a:r>
              <a:rPr lang="en-US" sz="3600" b="1" dirty="0">
                <a:solidFill>
                  <a:schemeClr val="lt1"/>
                </a:solidFill>
                <a:latin typeface="Cabin"/>
                <a:ea typeface="Cabin"/>
                <a:cs typeface="Cabin"/>
                <a:sym typeface="Cabin"/>
              </a:rPr>
              <a:t> </a:t>
            </a:r>
            <a:endParaRPr b="1" dirty="0"/>
          </a:p>
          <a:p>
            <a:pPr marL="365125" indent="-100139">
              <a:spcBef>
                <a:spcPts val="400"/>
              </a:spcBef>
              <a:buSzPts val="2448"/>
              <a:buNone/>
            </a:pPr>
            <a:endParaRPr sz="3600" b="1" dirty="0">
              <a:solidFill>
                <a:schemeClr val="lt1"/>
              </a:solidFill>
              <a:latin typeface="Cabin"/>
              <a:ea typeface="Cabin"/>
              <a:cs typeface="Cabin"/>
              <a:sym typeface="Cabin"/>
            </a:endParaRPr>
          </a:p>
          <a:p>
            <a:pPr marL="365125" indent="-255587">
              <a:spcBef>
                <a:spcPts val="400"/>
              </a:spcBef>
              <a:buSzPts val="2448"/>
              <a:buFont typeface="Noto Sans Symbols"/>
              <a:buChar char="✓"/>
            </a:pPr>
            <a:r>
              <a:rPr lang="en-US" sz="3600" b="1" dirty="0">
                <a:solidFill>
                  <a:srgbClr val="FF0000"/>
                </a:solidFill>
                <a:latin typeface="Cabin"/>
                <a:ea typeface="Cabin"/>
                <a:cs typeface="Cabin"/>
                <a:sym typeface="Cabin"/>
              </a:rPr>
              <a:t>C</a:t>
            </a:r>
            <a:r>
              <a:rPr lang="en-US" sz="3600" b="1" dirty="0">
                <a:solidFill>
                  <a:schemeClr val="tx1"/>
                </a:solidFill>
                <a:latin typeface="Cabin"/>
                <a:ea typeface="Cabin"/>
                <a:cs typeface="Cabin"/>
                <a:sym typeface="Cabin"/>
              </a:rPr>
              <a:t>irculation</a:t>
            </a:r>
            <a:endParaRPr b="1" dirty="0">
              <a:solidFill>
                <a:schemeClr val="tx1"/>
              </a:solidFill>
            </a:endParaRPr>
          </a:p>
          <a:p>
            <a:pPr marL="365125" indent="-255587">
              <a:spcBef>
                <a:spcPts val="400"/>
              </a:spcBef>
              <a:buSzPts val="2448"/>
              <a:buNone/>
            </a:pPr>
            <a:r>
              <a:rPr lang="en-US" sz="3600" b="1" dirty="0">
                <a:solidFill>
                  <a:schemeClr val="lt1"/>
                </a:solidFill>
                <a:latin typeface="Cabin"/>
                <a:ea typeface="Cabin"/>
                <a:cs typeface="Cabin"/>
                <a:sym typeface="Cabin"/>
              </a:rPr>
              <a:t> </a:t>
            </a:r>
            <a:endParaRPr b="1" dirty="0"/>
          </a:p>
        </p:txBody>
      </p:sp>
    </p:spTree>
    <p:extLst>
      <p:ext uri="{BB962C8B-B14F-4D97-AF65-F5344CB8AC3E}">
        <p14:creationId xmlns:p14="http://schemas.microsoft.com/office/powerpoint/2010/main" val="418562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25">
                                            <p:txEl>
                                              <p:pRg st="0" end="0"/>
                                            </p:txEl>
                                          </p:spTgt>
                                        </p:tgtEl>
                                        <p:attrNameLst>
                                          <p:attrName>style.visibility</p:attrName>
                                        </p:attrNameLst>
                                      </p:cBhvr>
                                      <p:to>
                                        <p:strVal val="visible"/>
                                      </p:to>
                                    </p:set>
                                    <p:anim calcmode="lin" valueType="num">
                                      <p:cBhvr additive="base">
                                        <p:cTn id="11" dur="500"/>
                                        <p:tgtEl>
                                          <p:spTgt spid="52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525">
                                            <p:txEl>
                                              <p:pRg st="2" end="2"/>
                                            </p:txEl>
                                          </p:spTgt>
                                        </p:tgtEl>
                                        <p:attrNameLst>
                                          <p:attrName>style.visibility</p:attrName>
                                        </p:attrNameLst>
                                      </p:cBhvr>
                                      <p:to>
                                        <p:strVal val="visible"/>
                                      </p:to>
                                    </p:set>
                                    <p:anim calcmode="lin" valueType="num">
                                      <p:cBhvr additive="base">
                                        <p:cTn id="16" dur="500"/>
                                        <p:tgtEl>
                                          <p:spTgt spid="52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25">
                                            <p:txEl>
                                              <p:pRg st="4" end="4"/>
                                            </p:txEl>
                                          </p:spTgt>
                                        </p:tgtEl>
                                        <p:attrNameLst>
                                          <p:attrName>style.visibility</p:attrName>
                                        </p:attrNameLst>
                                      </p:cBhvr>
                                      <p:to>
                                        <p:strVal val="visible"/>
                                      </p:to>
                                    </p:set>
                                    <p:anim calcmode="lin" valueType="num">
                                      <p:cBhvr additive="base">
                                        <p:cTn id="21" dur="500"/>
                                        <p:tgtEl>
                                          <p:spTgt spid="52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25">
                                            <p:txEl>
                                              <p:pRg st="6" end="6"/>
                                            </p:txEl>
                                          </p:spTgt>
                                        </p:tgtEl>
                                        <p:attrNameLst>
                                          <p:attrName>style.visibility</p:attrName>
                                        </p:attrNameLst>
                                      </p:cBhvr>
                                      <p:to>
                                        <p:strVal val="visible"/>
                                      </p:to>
                                    </p:set>
                                    <p:anim calcmode="lin" valueType="num">
                                      <p:cBhvr additive="base">
                                        <p:cTn id="26" dur="500"/>
                                        <p:tgtEl>
                                          <p:spTgt spid="52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25">
                                            <p:txEl>
                                              <p:pRg st="8" end="8"/>
                                            </p:txEl>
                                          </p:spTgt>
                                        </p:tgtEl>
                                        <p:attrNameLst>
                                          <p:attrName>style.visibility</p:attrName>
                                        </p:attrNameLst>
                                      </p:cBhvr>
                                      <p:to>
                                        <p:strVal val="visible"/>
                                      </p:to>
                                    </p:set>
                                    <p:anim calcmode="lin" valueType="num">
                                      <p:cBhvr additive="base">
                                        <p:cTn id="31" dur="500"/>
                                        <p:tgtEl>
                                          <p:spTgt spid="52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525">
                                            <p:txEl>
                                              <p:pRg st="9" end="9"/>
                                            </p:txEl>
                                          </p:spTgt>
                                        </p:tgtEl>
                                        <p:attrNameLst>
                                          <p:attrName>style.visibility</p:attrName>
                                        </p:attrNameLst>
                                      </p:cBhvr>
                                      <p:to>
                                        <p:strVal val="visible"/>
                                      </p:to>
                                    </p:set>
                                    <p:anim calcmode="lin" valueType="num">
                                      <p:cBhvr additive="base">
                                        <p:cTn id="36" dur="500"/>
                                        <p:tgtEl>
                                          <p:spTgt spid="525">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4739" y="0"/>
            <a:ext cx="8911687" cy="1280890"/>
          </a:xfrm>
        </p:spPr>
        <p:txBody>
          <a:bodyPr/>
          <a:lstStyle/>
          <a:p>
            <a:r>
              <a:rPr lang="en-US" b="1" dirty="0">
                <a:solidFill>
                  <a:schemeClr val="accent1"/>
                </a:solidFill>
              </a:rPr>
              <a:t>MAKING THE CALL</a:t>
            </a:r>
            <a:endParaRPr lang="en-US" dirty="0">
              <a:solidFill>
                <a:schemeClr val="accent1"/>
              </a:solidFill>
            </a:endParaRPr>
          </a:p>
        </p:txBody>
      </p:sp>
      <p:sp>
        <p:nvSpPr>
          <p:cNvPr id="3" name="Content Placeholder 2"/>
          <p:cNvSpPr>
            <a:spLocks noGrp="1"/>
          </p:cNvSpPr>
          <p:nvPr>
            <p:ph idx="1"/>
          </p:nvPr>
        </p:nvSpPr>
        <p:spPr>
          <a:xfrm>
            <a:off x="321972" y="1280891"/>
            <a:ext cx="11870028" cy="5892642"/>
          </a:xfrm>
        </p:spPr>
        <p:txBody>
          <a:bodyPr>
            <a:noAutofit/>
          </a:bodyPr>
          <a:lstStyle/>
          <a:p>
            <a:r>
              <a:rPr lang="en-US" sz="3200" b="1" dirty="0">
                <a:solidFill>
                  <a:schemeClr val="tx1"/>
                </a:solidFill>
              </a:rPr>
              <a:t>Make the call to medical yourself or give the responsibility to bystanders. </a:t>
            </a:r>
            <a:endParaRPr lang="en-US" sz="3200" b="1" dirty="0" smtClean="0">
              <a:solidFill>
                <a:schemeClr val="tx1"/>
              </a:solidFill>
            </a:endParaRPr>
          </a:p>
          <a:p>
            <a:r>
              <a:rPr lang="en-US" sz="3200" b="1" dirty="0" smtClean="0">
                <a:solidFill>
                  <a:schemeClr val="tx1"/>
                </a:solidFill>
              </a:rPr>
              <a:t>Make </a:t>
            </a:r>
            <a:r>
              <a:rPr lang="en-US" sz="3200" b="1" dirty="0">
                <a:solidFill>
                  <a:schemeClr val="tx1"/>
                </a:solidFill>
              </a:rPr>
              <a:t>sure that adequate and precise information is passed on to the medicals</a:t>
            </a:r>
            <a:r>
              <a:rPr lang="en-US" sz="3200" b="1" dirty="0" smtClean="0">
                <a:solidFill>
                  <a:schemeClr val="tx1"/>
                </a:solidFill>
              </a:rPr>
              <a:t>.</a:t>
            </a:r>
            <a:endParaRPr lang="en-US" sz="3200" b="1" dirty="0">
              <a:solidFill>
                <a:schemeClr val="tx1"/>
              </a:solidFill>
            </a:endParaRPr>
          </a:p>
          <a:p>
            <a:r>
              <a:rPr lang="en-US" sz="3200" b="1" dirty="0">
                <a:solidFill>
                  <a:schemeClr val="tx1"/>
                </a:solidFill>
              </a:rPr>
              <a:t>This includes:</a:t>
            </a:r>
          </a:p>
          <a:p>
            <a:pPr lvl="1"/>
            <a:r>
              <a:rPr lang="en-US" sz="3000" b="1" dirty="0">
                <a:solidFill>
                  <a:schemeClr val="tx1"/>
                </a:solidFill>
              </a:rPr>
              <a:t>The location of the emergency (exact address, city or town, location, landmark name </a:t>
            </a:r>
            <a:r>
              <a:rPr lang="en-US" sz="3000" b="1" dirty="0" smtClean="0">
                <a:solidFill>
                  <a:schemeClr val="tx1"/>
                </a:solidFill>
              </a:rPr>
              <a:t>of he </a:t>
            </a:r>
            <a:r>
              <a:rPr lang="en-US" sz="3000" b="1" dirty="0">
                <a:solidFill>
                  <a:schemeClr val="tx1"/>
                </a:solidFill>
              </a:rPr>
              <a:t>building, floor apartment or room number).</a:t>
            </a:r>
          </a:p>
          <a:p>
            <a:pPr marL="0" indent="0">
              <a:buNone/>
            </a:pPr>
            <a:endParaRPr lang="en-US" sz="3200" b="1" dirty="0">
              <a:solidFill>
                <a:schemeClr val="tx1"/>
              </a:solidFill>
            </a:endParaRPr>
          </a:p>
        </p:txBody>
      </p:sp>
    </p:spTree>
    <p:extLst>
      <p:ext uri="{BB962C8B-B14F-4D97-AF65-F5344CB8AC3E}">
        <p14:creationId xmlns:p14="http://schemas.microsoft.com/office/powerpoint/2010/main" val="394180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18186" y="2133600"/>
            <a:ext cx="10886426" cy="3777622"/>
          </a:xfrm>
        </p:spPr>
        <p:txBody>
          <a:bodyPr>
            <a:normAutofit/>
          </a:bodyPr>
          <a:lstStyle/>
          <a:p>
            <a:r>
              <a:rPr lang="en-US" sz="3200" b="1" dirty="0">
                <a:solidFill>
                  <a:schemeClr val="tx1"/>
                </a:solidFill>
              </a:rPr>
              <a:t>The telephone number of the phone being used.</a:t>
            </a:r>
          </a:p>
          <a:p>
            <a:r>
              <a:rPr lang="en-US" sz="3200" b="1" dirty="0">
                <a:solidFill>
                  <a:schemeClr val="tx1"/>
                </a:solidFill>
              </a:rPr>
              <a:t>The caller’s name.</a:t>
            </a:r>
          </a:p>
          <a:p>
            <a:r>
              <a:rPr lang="en-US" sz="3200" b="1" dirty="0">
                <a:solidFill>
                  <a:schemeClr val="tx1"/>
                </a:solidFill>
              </a:rPr>
              <a:t>What happened.</a:t>
            </a:r>
          </a:p>
          <a:p>
            <a:r>
              <a:rPr lang="en-US" sz="3200" b="1" dirty="0">
                <a:solidFill>
                  <a:schemeClr val="tx1"/>
                </a:solidFill>
              </a:rPr>
              <a:t>Number of victims.</a:t>
            </a:r>
          </a:p>
          <a:p>
            <a:r>
              <a:rPr lang="en-US" sz="3200" b="1" dirty="0">
                <a:solidFill>
                  <a:schemeClr val="tx1"/>
                </a:solidFill>
              </a:rPr>
              <a:t>The victim’s condition.</a:t>
            </a:r>
          </a:p>
          <a:p>
            <a:r>
              <a:rPr lang="en-US" sz="3200" b="1" dirty="0">
                <a:solidFill>
                  <a:schemeClr val="tx1"/>
                </a:solidFill>
              </a:rPr>
              <a:t>The help being given</a:t>
            </a:r>
            <a:endParaRPr lang="en-US" sz="3200" dirty="0">
              <a:solidFill>
                <a:schemeClr val="tx1"/>
              </a:solidFill>
            </a:endParaRPr>
          </a:p>
        </p:txBody>
      </p:sp>
    </p:spTree>
    <p:extLst>
      <p:ext uri="{BB962C8B-B14F-4D97-AF65-F5344CB8AC3E}">
        <p14:creationId xmlns:p14="http://schemas.microsoft.com/office/powerpoint/2010/main" val="3175508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66435767"/>
              </p:ext>
            </p:extLst>
          </p:nvPr>
        </p:nvGraphicFramePr>
        <p:xfrm>
          <a:off x="1" y="0"/>
          <a:ext cx="12192000" cy="6858000"/>
        </p:xfrm>
        <a:graphic>
          <a:graphicData uri="http://schemas.openxmlformats.org/drawingml/2006/table">
            <a:tbl>
              <a:tblPr firstRow="1" firstCol="1" lastRow="1" lastCol="1" bandRow="1" bandCol="1">
                <a:tableStyleId>{5C22544A-7EE6-4342-B048-85BDC9FD1C3A}</a:tableStyleId>
              </a:tblPr>
              <a:tblGrid>
                <a:gridCol w="12192000"/>
              </a:tblGrid>
              <a:tr h="601249">
                <a:tc>
                  <a:txBody>
                    <a:bodyPr/>
                    <a:lstStyle/>
                    <a:p>
                      <a:pPr marL="71120" marR="0">
                        <a:spcBef>
                          <a:spcPts val="245"/>
                        </a:spcBef>
                        <a:spcAft>
                          <a:spcPts val="0"/>
                        </a:spcAft>
                      </a:pPr>
                      <a:r>
                        <a:rPr lang="en-GB" sz="3200" dirty="0">
                          <a:effectLst/>
                        </a:rPr>
                        <a:t>What to do</a:t>
                      </a:r>
                      <a:endParaRPr lang="en-US" sz="40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tr>
              <a:tr h="6256751">
                <a:tc>
                  <a:txBody>
                    <a:bodyPr/>
                    <a:lstStyle/>
                    <a:p>
                      <a:pPr marL="71120" marR="0">
                        <a:lnSpc>
                          <a:spcPts val="2280"/>
                        </a:lnSpc>
                        <a:spcBef>
                          <a:spcPts val="0"/>
                        </a:spcBef>
                        <a:spcAft>
                          <a:spcPts val="0"/>
                        </a:spcAft>
                      </a:pPr>
                      <a:r>
                        <a:rPr lang="en-GB" sz="2400" spc="15" dirty="0">
                          <a:effectLst/>
                        </a:rPr>
                        <a:t>I</a:t>
                      </a:r>
                      <a:r>
                        <a:rPr lang="en-GB" sz="2400" dirty="0">
                          <a:effectLst/>
                        </a:rPr>
                        <a:t>f</a:t>
                      </a:r>
                      <a:r>
                        <a:rPr lang="en-GB" sz="2400" spc="-150" dirty="0">
                          <a:effectLst/>
                        </a:rPr>
                        <a:t> </a:t>
                      </a:r>
                      <a:r>
                        <a:rPr lang="en-GB" sz="2400" spc="15" dirty="0">
                          <a:effectLst/>
                        </a:rPr>
                        <a:t>t</a:t>
                      </a:r>
                      <a:r>
                        <a:rPr lang="en-GB" sz="2400" spc="-5" dirty="0">
                          <a:effectLst/>
                        </a:rPr>
                        <a:t>h</a:t>
                      </a:r>
                      <a:r>
                        <a:rPr lang="en-GB" sz="2400" dirty="0">
                          <a:effectLst/>
                        </a:rPr>
                        <a:t>e</a:t>
                      </a:r>
                      <a:r>
                        <a:rPr lang="en-GB" sz="2400" spc="-150" dirty="0">
                          <a:effectLst/>
                        </a:rPr>
                        <a:t> </a:t>
                      </a:r>
                      <a:r>
                        <a:rPr lang="en-GB" sz="2400" spc="-5" dirty="0">
                          <a:effectLst/>
                        </a:rPr>
                        <a:t>p</a:t>
                      </a:r>
                      <a:r>
                        <a:rPr lang="en-GB" sz="2400" spc="10" dirty="0">
                          <a:effectLst/>
                        </a:rPr>
                        <a:t>a</a:t>
                      </a:r>
                      <a:r>
                        <a:rPr lang="en-GB" sz="2400" spc="15" dirty="0">
                          <a:effectLst/>
                        </a:rPr>
                        <a:t>t</a:t>
                      </a:r>
                      <a:r>
                        <a:rPr lang="en-GB" sz="2400" spc="-5" dirty="0">
                          <a:effectLst/>
                        </a:rPr>
                        <a:t>ie</a:t>
                      </a:r>
                      <a:r>
                        <a:rPr lang="en-GB" sz="2400" spc="15" dirty="0">
                          <a:effectLst/>
                        </a:rPr>
                        <a:t>n</a:t>
                      </a:r>
                      <a:r>
                        <a:rPr lang="en-GB" sz="2400" dirty="0">
                          <a:effectLst/>
                        </a:rPr>
                        <a:t>t</a:t>
                      </a:r>
                      <a:r>
                        <a:rPr lang="en-GB" sz="2400" spc="-150" dirty="0">
                          <a:effectLst/>
                        </a:rPr>
                        <a:t> </a:t>
                      </a:r>
                      <a:r>
                        <a:rPr lang="en-GB" sz="2400" spc="-45" dirty="0" smtClean="0">
                          <a:effectLst/>
                        </a:rPr>
                        <a:t>i</a:t>
                      </a:r>
                      <a:r>
                        <a:rPr lang="en-GB" sz="2400" dirty="0" smtClean="0">
                          <a:effectLst/>
                        </a:rPr>
                        <a:t>s</a:t>
                      </a:r>
                      <a:r>
                        <a:rPr lang="en-GB" sz="2400" spc="-150" dirty="0" smtClean="0">
                          <a:effectLst/>
                        </a:rPr>
                        <a:t> </a:t>
                      </a:r>
                      <a:r>
                        <a:rPr lang="en-GB" sz="2400" spc="-5" dirty="0">
                          <a:effectLst/>
                        </a:rPr>
                        <a:t>u</a:t>
                      </a:r>
                      <a:r>
                        <a:rPr lang="en-GB" sz="2400" spc="-10" dirty="0">
                          <a:effectLst/>
                        </a:rPr>
                        <a:t>nc</a:t>
                      </a:r>
                      <a:r>
                        <a:rPr lang="en-GB" sz="2400" spc="-5" dirty="0">
                          <a:effectLst/>
                        </a:rPr>
                        <a:t>on</a:t>
                      </a:r>
                      <a:r>
                        <a:rPr lang="en-GB" sz="2400" spc="-10" dirty="0">
                          <a:effectLst/>
                        </a:rPr>
                        <a:t>s</a:t>
                      </a:r>
                      <a:r>
                        <a:rPr lang="en-GB" sz="2400" spc="-15" dirty="0">
                          <a:effectLst/>
                        </a:rPr>
                        <a:t>c</a:t>
                      </a:r>
                      <a:r>
                        <a:rPr lang="en-GB" sz="2400" spc="-5" dirty="0">
                          <a:effectLst/>
                        </a:rPr>
                        <a:t>iou</a:t>
                      </a:r>
                      <a:r>
                        <a:rPr lang="en-GB" sz="2400" dirty="0">
                          <a:effectLst/>
                        </a:rPr>
                        <a:t>s</a:t>
                      </a:r>
                      <a:r>
                        <a:rPr lang="en-GB" sz="2400" spc="-150" dirty="0">
                          <a:effectLst/>
                        </a:rPr>
                        <a:t> </a:t>
                      </a:r>
                      <a:r>
                        <a:rPr lang="en-GB" sz="2400" spc="-15" dirty="0">
                          <a:effectLst/>
                        </a:rPr>
                        <a:t>a</a:t>
                      </a:r>
                      <a:r>
                        <a:rPr lang="en-GB" sz="2400" spc="-5" dirty="0">
                          <a:effectLst/>
                        </a:rPr>
                        <a:t>n</a:t>
                      </a:r>
                      <a:r>
                        <a:rPr lang="en-GB" sz="2400" dirty="0">
                          <a:effectLst/>
                        </a:rPr>
                        <a:t>d</a:t>
                      </a:r>
                      <a:r>
                        <a:rPr lang="en-GB" sz="2400" spc="-150" dirty="0">
                          <a:effectLst/>
                        </a:rPr>
                        <a:t> </a:t>
                      </a:r>
                      <a:r>
                        <a:rPr lang="en-GB" sz="2400" spc="-5" dirty="0">
                          <a:effectLst/>
                        </a:rPr>
                        <a:t>n</a:t>
                      </a:r>
                      <a:r>
                        <a:rPr lang="en-GB" sz="2400" spc="15" dirty="0">
                          <a:effectLst/>
                        </a:rPr>
                        <a:t>o</a:t>
                      </a:r>
                      <a:r>
                        <a:rPr lang="en-GB" sz="2400" dirty="0">
                          <a:effectLst/>
                        </a:rPr>
                        <a:t>t</a:t>
                      </a:r>
                      <a:r>
                        <a:rPr lang="en-GB" sz="2400" spc="-150" dirty="0">
                          <a:effectLst/>
                        </a:rPr>
                        <a:t> </a:t>
                      </a:r>
                      <a:r>
                        <a:rPr lang="en-GB" sz="2400" spc="-5" dirty="0">
                          <a:effectLst/>
                        </a:rPr>
                        <a:t>b</a:t>
                      </a:r>
                      <a:r>
                        <a:rPr lang="en-GB" sz="2400" dirty="0">
                          <a:effectLst/>
                        </a:rPr>
                        <a:t>r</a:t>
                      </a:r>
                      <a:r>
                        <a:rPr lang="en-GB" sz="2400" spc="-10" dirty="0">
                          <a:effectLst/>
                        </a:rPr>
                        <a:t>e</a:t>
                      </a:r>
                      <a:r>
                        <a:rPr lang="en-GB" sz="2400" spc="10" dirty="0">
                          <a:effectLst/>
                        </a:rPr>
                        <a:t>a</a:t>
                      </a:r>
                      <a:r>
                        <a:rPr lang="en-GB" sz="2400" spc="15" dirty="0">
                          <a:effectLst/>
                        </a:rPr>
                        <a:t>t</a:t>
                      </a:r>
                      <a:r>
                        <a:rPr lang="en-GB" sz="2400" spc="-5" dirty="0">
                          <a:effectLst/>
                        </a:rPr>
                        <a:t>hin</a:t>
                      </a:r>
                      <a:r>
                        <a:rPr lang="en-GB" sz="2400" dirty="0">
                          <a:effectLst/>
                        </a:rPr>
                        <a:t>g</a:t>
                      </a:r>
                      <a:r>
                        <a:rPr lang="en-GB" sz="2400" spc="-150" dirty="0">
                          <a:effectLst/>
                        </a:rPr>
                        <a:t> </a:t>
                      </a:r>
                      <a:r>
                        <a:rPr lang="en-GB" sz="2400" spc="-5" dirty="0" smtClean="0">
                          <a:effectLst/>
                        </a:rPr>
                        <a:t>no</a:t>
                      </a:r>
                      <a:r>
                        <a:rPr lang="en-GB" sz="2400" spc="15" dirty="0" smtClean="0">
                          <a:effectLst/>
                        </a:rPr>
                        <a:t>r</a:t>
                      </a:r>
                      <a:r>
                        <a:rPr lang="en-GB" sz="2400" spc="-10" dirty="0" smtClean="0">
                          <a:effectLst/>
                        </a:rPr>
                        <a:t>ma</a:t>
                      </a:r>
                      <a:r>
                        <a:rPr lang="en-GB" sz="2400" spc="-5" dirty="0" smtClean="0">
                          <a:effectLst/>
                        </a:rPr>
                        <a:t>l</a:t>
                      </a:r>
                      <a:r>
                        <a:rPr lang="en-GB" sz="2400" spc="15" dirty="0" smtClean="0">
                          <a:effectLst/>
                        </a:rPr>
                        <a:t>l</a:t>
                      </a:r>
                      <a:r>
                        <a:rPr lang="en-GB" sz="2400" dirty="0" smtClean="0">
                          <a:effectLst/>
                        </a:rPr>
                        <a:t>y</a:t>
                      </a:r>
                    </a:p>
                    <a:p>
                      <a:pPr marL="71120" marR="0">
                        <a:lnSpc>
                          <a:spcPts val="2280"/>
                        </a:lnSpc>
                        <a:spcBef>
                          <a:spcPts val="0"/>
                        </a:spcBef>
                        <a:spcAft>
                          <a:spcPts val="0"/>
                        </a:spcAft>
                      </a:pPr>
                      <a:endParaRPr lang="en-US" sz="3200" dirty="0">
                        <a:effectLst/>
                      </a:endParaRPr>
                    </a:p>
                    <a:p>
                      <a:pPr marL="71120" marR="0">
                        <a:lnSpc>
                          <a:spcPts val="560"/>
                        </a:lnSpc>
                        <a:spcBef>
                          <a:spcPts val="0"/>
                        </a:spcBef>
                        <a:spcAft>
                          <a:spcPts val="0"/>
                        </a:spcAft>
                      </a:pPr>
                      <a:r>
                        <a:rPr lang="en-GB" sz="2000" dirty="0">
                          <a:effectLst/>
                        </a:rPr>
                        <a:t>1 Follow DRSABCD.</a:t>
                      </a:r>
                      <a:endParaRPr lang="en-US" sz="3200" dirty="0">
                        <a:effectLst/>
                      </a:endParaRPr>
                    </a:p>
                    <a:p>
                      <a:pPr marL="71120" marR="0">
                        <a:spcBef>
                          <a:spcPts val="320"/>
                        </a:spcBef>
                        <a:spcAft>
                          <a:spcPts val="0"/>
                        </a:spcAft>
                      </a:pPr>
                      <a:r>
                        <a:rPr lang="en-GB" sz="2400" dirty="0">
                          <a:effectLst/>
                        </a:rPr>
                        <a:t>The patient is breathing normally</a:t>
                      </a:r>
                      <a:endParaRPr lang="en-US" sz="3200" dirty="0">
                        <a:effectLst/>
                      </a:endParaRPr>
                    </a:p>
                    <a:p>
                      <a:pPr marL="342900" marR="0" lvl="0" indent="-342900">
                        <a:spcBef>
                          <a:spcPts val="215"/>
                        </a:spcBef>
                        <a:spcAft>
                          <a:spcPts val="0"/>
                        </a:spcAft>
                        <a:buClr>
                          <a:srgbClr val="008E74"/>
                        </a:buClr>
                        <a:buSzPts val="950"/>
                        <a:buFont typeface="Wingdings" panose="05000000000000000000" pitchFamily="2" charset="2"/>
                        <a:buChar char="q"/>
                        <a:tabLst>
                          <a:tab pos="252095" algn="l"/>
                        </a:tabLst>
                      </a:pPr>
                      <a:r>
                        <a:rPr lang="en-GB" sz="2400" dirty="0" smtClean="0">
                          <a:effectLst/>
                        </a:rPr>
                        <a:t>Follow</a:t>
                      </a:r>
                      <a:r>
                        <a:rPr lang="en-GB" sz="2400" spc="-120" dirty="0" smtClean="0">
                          <a:effectLst/>
                        </a:rPr>
                        <a:t> </a:t>
                      </a:r>
                      <a:r>
                        <a:rPr lang="en-GB" sz="2400" dirty="0" smtClean="0">
                          <a:effectLst/>
                        </a:rPr>
                        <a:t>DRSABCD.</a:t>
                      </a:r>
                      <a:endParaRPr lang="en-US" sz="3600" dirty="0" smtClean="0">
                        <a:effectLst/>
                      </a:endParaRPr>
                    </a:p>
                    <a:p>
                      <a:pPr marL="342900" marR="0" lvl="0" indent="-342900">
                        <a:spcBef>
                          <a:spcPts val="215"/>
                        </a:spcBef>
                        <a:spcAft>
                          <a:spcPts val="0"/>
                        </a:spcAft>
                        <a:buClr>
                          <a:srgbClr val="008E74"/>
                        </a:buClr>
                        <a:buSzPts val="950"/>
                        <a:buFont typeface="Wingdings" panose="05000000000000000000" pitchFamily="2" charset="2"/>
                        <a:buChar char="q"/>
                        <a:tabLst>
                          <a:tab pos="252095" algn="l"/>
                        </a:tabLst>
                      </a:pPr>
                      <a:r>
                        <a:rPr lang="en-GB" sz="2400" dirty="0" smtClean="0">
                          <a:effectLst/>
                        </a:rPr>
                        <a:t>Place</a:t>
                      </a:r>
                      <a:r>
                        <a:rPr lang="en-GB" sz="2400" spc="-210" dirty="0" smtClean="0">
                          <a:effectLst/>
                        </a:rPr>
                        <a:t> </a:t>
                      </a:r>
                      <a:r>
                        <a:rPr lang="en-GB" sz="2400" dirty="0">
                          <a:effectLst/>
                        </a:rPr>
                        <a:t>the</a:t>
                      </a:r>
                      <a:r>
                        <a:rPr lang="en-GB" sz="2400" spc="-205" dirty="0">
                          <a:effectLst/>
                        </a:rPr>
                        <a:t> </a:t>
                      </a:r>
                      <a:r>
                        <a:rPr lang="en-GB" sz="2400" dirty="0">
                          <a:effectLst/>
                        </a:rPr>
                        <a:t>unconscious</a:t>
                      </a:r>
                      <a:r>
                        <a:rPr lang="en-GB" sz="2400" spc="-210" dirty="0">
                          <a:effectLst/>
                        </a:rPr>
                        <a:t> </a:t>
                      </a:r>
                      <a:r>
                        <a:rPr lang="en-GB" sz="2400" dirty="0">
                          <a:effectLst/>
                        </a:rPr>
                        <a:t>breathing</a:t>
                      </a:r>
                      <a:r>
                        <a:rPr lang="en-GB" sz="2400" spc="-205" dirty="0">
                          <a:effectLst/>
                        </a:rPr>
                        <a:t> </a:t>
                      </a:r>
                      <a:r>
                        <a:rPr lang="en-GB" sz="2400" dirty="0">
                          <a:effectLst/>
                        </a:rPr>
                        <a:t>patient</a:t>
                      </a:r>
                      <a:r>
                        <a:rPr lang="en-GB" sz="2400" spc="-210" dirty="0">
                          <a:effectLst/>
                        </a:rPr>
                        <a:t> </a:t>
                      </a:r>
                      <a:r>
                        <a:rPr lang="en-GB" sz="2400" dirty="0">
                          <a:effectLst/>
                        </a:rPr>
                        <a:t>in</a:t>
                      </a:r>
                      <a:r>
                        <a:rPr lang="en-GB" sz="2400" spc="-205" dirty="0">
                          <a:effectLst/>
                        </a:rPr>
                        <a:t> </a:t>
                      </a:r>
                      <a:r>
                        <a:rPr lang="en-GB" sz="2400" dirty="0">
                          <a:effectLst/>
                        </a:rPr>
                        <a:t>the</a:t>
                      </a:r>
                      <a:r>
                        <a:rPr lang="en-GB" sz="2400" spc="-210" dirty="0">
                          <a:effectLst/>
                        </a:rPr>
                        <a:t> </a:t>
                      </a:r>
                      <a:r>
                        <a:rPr lang="en-GB" sz="2400" dirty="0">
                          <a:effectLst/>
                        </a:rPr>
                        <a:t>recovery</a:t>
                      </a:r>
                      <a:r>
                        <a:rPr lang="en-GB" sz="2400" spc="-205" dirty="0">
                          <a:effectLst/>
                        </a:rPr>
                        <a:t> </a:t>
                      </a:r>
                      <a:r>
                        <a:rPr lang="en-GB" sz="2400" dirty="0">
                          <a:effectLst/>
                        </a:rPr>
                        <a:t>position,</a:t>
                      </a:r>
                      <a:r>
                        <a:rPr lang="en-GB" sz="2400" spc="-210" dirty="0">
                          <a:effectLst/>
                        </a:rPr>
                        <a:t> </a:t>
                      </a:r>
                      <a:r>
                        <a:rPr lang="en-GB" sz="2400" dirty="0">
                          <a:effectLst/>
                        </a:rPr>
                        <a:t>carefully supporting</a:t>
                      </a:r>
                      <a:r>
                        <a:rPr lang="en-GB" sz="2400" spc="-130" dirty="0">
                          <a:effectLst/>
                        </a:rPr>
                        <a:t> </a:t>
                      </a:r>
                      <a:r>
                        <a:rPr lang="en-GB" sz="2400" dirty="0">
                          <a:effectLst/>
                        </a:rPr>
                        <a:t>the</a:t>
                      </a:r>
                      <a:r>
                        <a:rPr lang="en-GB" sz="2400" spc="-125" dirty="0">
                          <a:effectLst/>
                        </a:rPr>
                        <a:t> </a:t>
                      </a:r>
                      <a:r>
                        <a:rPr lang="en-GB" sz="2400" dirty="0">
                          <a:effectLst/>
                        </a:rPr>
                        <a:t>head</a:t>
                      </a:r>
                      <a:r>
                        <a:rPr lang="en-GB" sz="2400" spc="-125" dirty="0">
                          <a:effectLst/>
                        </a:rPr>
                        <a:t> </a:t>
                      </a:r>
                      <a:r>
                        <a:rPr lang="en-GB" sz="2400" dirty="0">
                          <a:effectLst/>
                        </a:rPr>
                        <a:t>and</a:t>
                      </a:r>
                      <a:r>
                        <a:rPr lang="en-GB" sz="2400" spc="-125" dirty="0">
                          <a:effectLst/>
                        </a:rPr>
                        <a:t> </a:t>
                      </a:r>
                      <a:r>
                        <a:rPr lang="en-GB" sz="2400" dirty="0">
                          <a:effectLst/>
                        </a:rPr>
                        <a:t>neck.</a:t>
                      </a:r>
                      <a:endParaRPr lang="en-US" sz="3600" dirty="0">
                        <a:effectLst/>
                      </a:endParaRPr>
                    </a:p>
                    <a:p>
                      <a:pPr marL="342900" marR="0" lvl="0" indent="-342900">
                        <a:spcBef>
                          <a:spcPts val="100"/>
                        </a:spcBef>
                        <a:spcAft>
                          <a:spcPts val="0"/>
                        </a:spcAft>
                        <a:buClr>
                          <a:srgbClr val="008E74"/>
                        </a:buClr>
                        <a:buSzPts val="950"/>
                        <a:buFont typeface="Wingdings" panose="05000000000000000000" pitchFamily="2" charset="2"/>
                        <a:buChar char="q"/>
                        <a:tabLst>
                          <a:tab pos="252095" algn="l"/>
                        </a:tabLst>
                      </a:pPr>
                      <a:r>
                        <a:rPr lang="en-GB" sz="2400" dirty="0">
                          <a:effectLst/>
                        </a:rPr>
                        <a:t>Ask</a:t>
                      </a:r>
                      <a:r>
                        <a:rPr lang="en-GB" sz="2400" spc="-135" dirty="0">
                          <a:effectLst/>
                        </a:rPr>
                        <a:t> </a:t>
                      </a:r>
                      <a:r>
                        <a:rPr lang="en-GB" sz="2400" dirty="0">
                          <a:effectLst/>
                        </a:rPr>
                        <a:t>the</a:t>
                      </a:r>
                      <a:r>
                        <a:rPr lang="en-GB" sz="2400" spc="-135" dirty="0">
                          <a:effectLst/>
                        </a:rPr>
                        <a:t> </a:t>
                      </a:r>
                      <a:r>
                        <a:rPr lang="en-GB" sz="2400" dirty="0">
                          <a:effectLst/>
                        </a:rPr>
                        <a:t>conscious</a:t>
                      </a:r>
                      <a:r>
                        <a:rPr lang="en-GB" sz="2400" spc="-130" dirty="0">
                          <a:effectLst/>
                        </a:rPr>
                        <a:t> </a:t>
                      </a:r>
                      <a:r>
                        <a:rPr lang="en-GB" sz="2400" dirty="0">
                          <a:effectLst/>
                        </a:rPr>
                        <a:t>patient</a:t>
                      </a:r>
                      <a:r>
                        <a:rPr lang="en-GB" sz="2400" spc="-135" dirty="0">
                          <a:effectLst/>
                        </a:rPr>
                        <a:t> </a:t>
                      </a:r>
                      <a:r>
                        <a:rPr lang="en-GB" sz="2400" dirty="0">
                          <a:effectLst/>
                        </a:rPr>
                        <a:t>what</a:t>
                      </a:r>
                      <a:r>
                        <a:rPr lang="en-GB" sz="2400" spc="-130" dirty="0">
                          <a:effectLst/>
                        </a:rPr>
                        <a:t> </a:t>
                      </a:r>
                      <a:r>
                        <a:rPr lang="en-GB" sz="2400" dirty="0">
                          <a:effectLst/>
                        </a:rPr>
                        <a:t>happened.</a:t>
                      </a:r>
                      <a:endParaRPr lang="en-US" sz="3600" dirty="0">
                        <a:effectLst/>
                      </a:endParaRPr>
                    </a:p>
                    <a:p>
                      <a:pPr marL="342900" marR="65405" lvl="0" indent="-342900">
                        <a:lnSpc>
                          <a:spcPct val="95000"/>
                        </a:lnSpc>
                        <a:spcBef>
                          <a:spcPts val="135"/>
                        </a:spcBef>
                        <a:spcAft>
                          <a:spcPts val="0"/>
                        </a:spcAft>
                        <a:buClr>
                          <a:srgbClr val="008E74"/>
                        </a:buClr>
                        <a:buSzPts val="950"/>
                        <a:buFont typeface="Wingdings" panose="05000000000000000000" pitchFamily="2" charset="2"/>
                        <a:buChar char="q"/>
                        <a:tabLst>
                          <a:tab pos="252095" algn="l"/>
                        </a:tabLst>
                      </a:pPr>
                      <a:r>
                        <a:rPr lang="en-GB" sz="2400" dirty="0">
                          <a:effectLst/>
                        </a:rPr>
                        <a:t>Manage</a:t>
                      </a:r>
                      <a:r>
                        <a:rPr lang="en-GB" sz="2400" spc="-175" dirty="0">
                          <a:effectLst/>
                        </a:rPr>
                        <a:t> </a:t>
                      </a:r>
                      <a:r>
                        <a:rPr lang="en-GB" sz="2400" dirty="0">
                          <a:effectLst/>
                        </a:rPr>
                        <a:t>life-threatening</a:t>
                      </a:r>
                      <a:r>
                        <a:rPr lang="en-GB" sz="2400" spc="-175" dirty="0">
                          <a:effectLst/>
                        </a:rPr>
                        <a:t> </a:t>
                      </a:r>
                      <a:r>
                        <a:rPr lang="en-GB" sz="2400" dirty="0">
                          <a:effectLst/>
                        </a:rPr>
                        <a:t>injuries,</a:t>
                      </a:r>
                      <a:r>
                        <a:rPr lang="en-GB" sz="2400" spc="-170" dirty="0">
                          <a:effectLst/>
                        </a:rPr>
                        <a:t> </a:t>
                      </a:r>
                      <a:r>
                        <a:rPr lang="en-GB" sz="2400" dirty="0">
                          <a:effectLst/>
                        </a:rPr>
                        <a:t>such</a:t>
                      </a:r>
                      <a:r>
                        <a:rPr lang="en-GB" sz="2400" spc="-175" dirty="0">
                          <a:effectLst/>
                        </a:rPr>
                        <a:t> </a:t>
                      </a:r>
                      <a:r>
                        <a:rPr lang="en-GB" sz="2400" dirty="0">
                          <a:effectLst/>
                        </a:rPr>
                        <a:t>as</a:t>
                      </a:r>
                      <a:r>
                        <a:rPr lang="en-GB" sz="2400" spc="-170" dirty="0">
                          <a:effectLst/>
                        </a:rPr>
                        <a:t> </a:t>
                      </a:r>
                      <a:r>
                        <a:rPr lang="en-GB" sz="2400" dirty="0">
                          <a:effectLst/>
                        </a:rPr>
                        <a:t>severe</a:t>
                      </a:r>
                      <a:r>
                        <a:rPr lang="en-GB" sz="2400" spc="-175" dirty="0">
                          <a:effectLst/>
                        </a:rPr>
                        <a:t> </a:t>
                      </a:r>
                      <a:r>
                        <a:rPr lang="en-GB" sz="2400" dirty="0">
                          <a:effectLst/>
                        </a:rPr>
                        <a:t>external</a:t>
                      </a:r>
                      <a:r>
                        <a:rPr lang="en-GB" sz="2400" spc="-170" dirty="0">
                          <a:effectLst/>
                        </a:rPr>
                        <a:t> </a:t>
                      </a:r>
                      <a:r>
                        <a:rPr lang="en-GB" sz="2400" dirty="0">
                          <a:effectLst/>
                        </a:rPr>
                        <a:t>bleeding,</a:t>
                      </a:r>
                      <a:r>
                        <a:rPr lang="en-GB" sz="2400" spc="-175" dirty="0">
                          <a:effectLst/>
                        </a:rPr>
                        <a:t> </a:t>
                      </a:r>
                      <a:r>
                        <a:rPr lang="en-GB" sz="2400" dirty="0">
                          <a:effectLst/>
                        </a:rPr>
                        <a:t>and send</a:t>
                      </a:r>
                      <a:r>
                        <a:rPr lang="en-GB" sz="2400" spc="-210" dirty="0">
                          <a:effectLst/>
                        </a:rPr>
                        <a:t> </a:t>
                      </a:r>
                      <a:r>
                        <a:rPr lang="en-GB" sz="2400" dirty="0">
                          <a:effectLst/>
                        </a:rPr>
                        <a:t>for</a:t>
                      </a:r>
                      <a:r>
                        <a:rPr lang="en-GB" sz="2400" spc="-205" dirty="0">
                          <a:effectLst/>
                        </a:rPr>
                        <a:t> </a:t>
                      </a:r>
                      <a:r>
                        <a:rPr lang="en-GB" sz="2400" dirty="0">
                          <a:effectLst/>
                        </a:rPr>
                        <a:t>medical</a:t>
                      </a:r>
                      <a:r>
                        <a:rPr lang="en-GB" sz="2400" spc="-205" dirty="0">
                          <a:effectLst/>
                        </a:rPr>
                        <a:t> </a:t>
                      </a:r>
                      <a:r>
                        <a:rPr lang="en-GB" sz="2400" dirty="0">
                          <a:effectLst/>
                        </a:rPr>
                        <a:t>aid.</a:t>
                      </a:r>
                      <a:r>
                        <a:rPr lang="en-GB" sz="2400" spc="-210" dirty="0">
                          <a:effectLst/>
                        </a:rPr>
                        <a:t> </a:t>
                      </a:r>
                      <a:r>
                        <a:rPr lang="en-GB" sz="2400" dirty="0">
                          <a:effectLst/>
                        </a:rPr>
                        <a:t>If</a:t>
                      </a:r>
                      <a:r>
                        <a:rPr lang="en-GB" sz="2400" spc="-205" dirty="0">
                          <a:effectLst/>
                        </a:rPr>
                        <a:t> </a:t>
                      </a:r>
                      <a:r>
                        <a:rPr lang="en-GB" sz="2400" dirty="0">
                          <a:effectLst/>
                        </a:rPr>
                        <a:t>possible,</a:t>
                      </a:r>
                      <a:r>
                        <a:rPr lang="en-GB" sz="2400" spc="-205" dirty="0">
                          <a:effectLst/>
                        </a:rPr>
                        <a:t> </a:t>
                      </a:r>
                      <a:r>
                        <a:rPr lang="en-GB" sz="2400" dirty="0">
                          <a:effectLst/>
                        </a:rPr>
                        <a:t>do</a:t>
                      </a:r>
                      <a:r>
                        <a:rPr lang="en-GB" sz="2400" spc="-210" dirty="0">
                          <a:effectLst/>
                        </a:rPr>
                        <a:t> </a:t>
                      </a:r>
                      <a:r>
                        <a:rPr lang="en-GB" sz="2400" dirty="0">
                          <a:effectLst/>
                        </a:rPr>
                        <a:t>not</a:t>
                      </a:r>
                      <a:r>
                        <a:rPr lang="en-GB" sz="2400" spc="-205" dirty="0">
                          <a:effectLst/>
                        </a:rPr>
                        <a:t> </a:t>
                      </a:r>
                      <a:r>
                        <a:rPr lang="en-GB" sz="2400" dirty="0">
                          <a:effectLst/>
                        </a:rPr>
                        <a:t>leave</a:t>
                      </a:r>
                      <a:r>
                        <a:rPr lang="en-GB" sz="2400" spc="-205" dirty="0">
                          <a:effectLst/>
                        </a:rPr>
                        <a:t> </a:t>
                      </a:r>
                      <a:r>
                        <a:rPr lang="en-GB" sz="2400" dirty="0">
                          <a:effectLst/>
                        </a:rPr>
                        <a:t>an</a:t>
                      </a:r>
                      <a:r>
                        <a:rPr lang="en-GB" sz="2400" spc="-210" dirty="0">
                          <a:effectLst/>
                        </a:rPr>
                        <a:t> </a:t>
                      </a:r>
                      <a:r>
                        <a:rPr lang="en-GB" sz="2400" dirty="0">
                          <a:effectLst/>
                        </a:rPr>
                        <a:t>unconscious</a:t>
                      </a:r>
                      <a:r>
                        <a:rPr lang="en-GB" sz="2400" spc="-205" dirty="0">
                          <a:effectLst/>
                        </a:rPr>
                        <a:t> </a:t>
                      </a:r>
                      <a:r>
                        <a:rPr lang="en-GB" sz="2400" dirty="0">
                          <a:effectLst/>
                        </a:rPr>
                        <a:t>patient</a:t>
                      </a:r>
                      <a:r>
                        <a:rPr lang="en-GB" sz="2400" spc="-205" dirty="0">
                          <a:effectLst/>
                        </a:rPr>
                        <a:t> </a:t>
                      </a:r>
                      <a:r>
                        <a:rPr lang="en-GB" sz="2400" dirty="0">
                          <a:effectLst/>
                        </a:rPr>
                        <a:t>alone.</a:t>
                      </a:r>
                      <a:endParaRPr lang="en-US" sz="3600" dirty="0">
                        <a:effectLst/>
                      </a:endParaRPr>
                    </a:p>
                    <a:p>
                      <a:pPr marL="342900" marR="0" lvl="0" indent="-342900">
                        <a:spcBef>
                          <a:spcPts val="105"/>
                        </a:spcBef>
                        <a:spcAft>
                          <a:spcPts val="0"/>
                        </a:spcAft>
                        <a:buClr>
                          <a:srgbClr val="008E74"/>
                        </a:buClr>
                        <a:buSzPts val="950"/>
                        <a:buFont typeface="Wingdings" panose="05000000000000000000" pitchFamily="2" charset="2"/>
                        <a:buChar char="q"/>
                        <a:tabLst>
                          <a:tab pos="252095" algn="l"/>
                        </a:tabLst>
                      </a:pPr>
                      <a:r>
                        <a:rPr lang="en-GB" sz="2400" dirty="0">
                          <a:effectLst/>
                        </a:rPr>
                        <a:t>Manage</a:t>
                      </a:r>
                      <a:r>
                        <a:rPr lang="en-GB" sz="2400" spc="-140" dirty="0">
                          <a:effectLst/>
                        </a:rPr>
                        <a:t> </a:t>
                      </a:r>
                      <a:r>
                        <a:rPr lang="en-GB" sz="2400" dirty="0">
                          <a:effectLst/>
                        </a:rPr>
                        <a:t>other</a:t>
                      </a:r>
                      <a:r>
                        <a:rPr lang="en-GB" sz="2400" spc="-135" dirty="0">
                          <a:effectLst/>
                        </a:rPr>
                        <a:t> </a:t>
                      </a:r>
                      <a:r>
                        <a:rPr lang="en-GB" sz="2400" dirty="0">
                          <a:effectLst/>
                        </a:rPr>
                        <a:t>injuries</a:t>
                      </a:r>
                      <a:r>
                        <a:rPr lang="en-GB" sz="2400" spc="-140" dirty="0">
                          <a:effectLst/>
                        </a:rPr>
                        <a:t> </a:t>
                      </a:r>
                      <a:r>
                        <a:rPr lang="en-GB" sz="2400" dirty="0">
                          <a:effectLst/>
                        </a:rPr>
                        <a:t>such</a:t>
                      </a:r>
                      <a:r>
                        <a:rPr lang="en-GB" sz="2400" spc="-135" dirty="0">
                          <a:effectLst/>
                        </a:rPr>
                        <a:t> </a:t>
                      </a:r>
                      <a:r>
                        <a:rPr lang="en-GB" sz="2400" dirty="0">
                          <a:effectLst/>
                        </a:rPr>
                        <a:t>as</a:t>
                      </a:r>
                      <a:r>
                        <a:rPr lang="en-GB" sz="2400" spc="-135" dirty="0">
                          <a:effectLst/>
                        </a:rPr>
                        <a:t> </a:t>
                      </a:r>
                      <a:r>
                        <a:rPr lang="en-GB" sz="2400" dirty="0">
                          <a:effectLst/>
                        </a:rPr>
                        <a:t>minor</a:t>
                      </a:r>
                      <a:r>
                        <a:rPr lang="en-GB" sz="2400" spc="-140" dirty="0">
                          <a:effectLst/>
                        </a:rPr>
                        <a:t> </a:t>
                      </a:r>
                      <a:r>
                        <a:rPr lang="en-GB" sz="2400" dirty="0">
                          <a:effectLst/>
                        </a:rPr>
                        <a:t>wounds.</a:t>
                      </a:r>
                      <a:endParaRPr lang="en-US" sz="3600" dirty="0">
                        <a:effectLst/>
                      </a:endParaRPr>
                    </a:p>
                    <a:p>
                      <a:pPr marL="342900" marR="0" lvl="0" indent="-342900">
                        <a:spcBef>
                          <a:spcPts val="85"/>
                        </a:spcBef>
                        <a:spcAft>
                          <a:spcPts val="0"/>
                        </a:spcAft>
                        <a:buClr>
                          <a:srgbClr val="008E74"/>
                        </a:buClr>
                        <a:buSzPts val="950"/>
                        <a:buFont typeface="Wingdings" panose="05000000000000000000" pitchFamily="2" charset="2"/>
                        <a:buChar char="q"/>
                        <a:tabLst>
                          <a:tab pos="252095" algn="l"/>
                        </a:tabLst>
                      </a:pPr>
                      <a:r>
                        <a:rPr lang="en-GB" sz="2400" dirty="0">
                          <a:effectLst/>
                        </a:rPr>
                        <a:t>Conduct</a:t>
                      </a:r>
                      <a:r>
                        <a:rPr lang="en-GB" sz="2400" spc="-215" dirty="0">
                          <a:effectLst/>
                        </a:rPr>
                        <a:t> </a:t>
                      </a:r>
                      <a:r>
                        <a:rPr lang="en-GB" sz="2400" dirty="0">
                          <a:effectLst/>
                        </a:rPr>
                        <a:t>a</a:t>
                      </a:r>
                      <a:r>
                        <a:rPr lang="en-GB" sz="2400" spc="-215" dirty="0">
                          <a:effectLst/>
                        </a:rPr>
                        <a:t> </a:t>
                      </a:r>
                      <a:r>
                        <a:rPr lang="en-GB" sz="2400" dirty="0">
                          <a:effectLst/>
                        </a:rPr>
                        <a:t>secondary</a:t>
                      </a:r>
                      <a:r>
                        <a:rPr lang="en-GB" sz="2400" spc="-210" dirty="0">
                          <a:effectLst/>
                        </a:rPr>
                        <a:t> </a:t>
                      </a:r>
                      <a:r>
                        <a:rPr lang="en-GB" sz="2400" dirty="0">
                          <a:effectLst/>
                        </a:rPr>
                        <a:t>observation,</a:t>
                      </a:r>
                      <a:r>
                        <a:rPr lang="en-GB" sz="2400" spc="-215" dirty="0">
                          <a:effectLst/>
                        </a:rPr>
                        <a:t> </a:t>
                      </a:r>
                      <a:r>
                        <a:rPr lang="en-GB" sz="2400" dirty="0">
                          <a:effectLst/>
                        </a:rPr>
                        <a:t>carrying</a:t>
                      </a:r>
                      <a:r>
                        <a:rPr lang="en-GB" sz="2400" spc="-215" dirty="0">
                          <a:effectLst/>
                        </a:rPr>
                        <a:t> </a:t>
                      </a:r>
                      <a:r>
                        <a:rPr lang="en-GB" sz="2400" dirty="0">
                          <a:effectLst/>
                        </a:rPr>
                        <a:t>out</a:t>
                      </a:r>
                      <a:r>
                        <a:rPr lang="en-GB" sz="2400" spc="-210" dirty="0">
                          <a:effectLst/>
                        </a:rPr>
                        <a:t> </a:t>
                      </a:r>
                      <a:r>
                        <a:rPr lang="en-GB" sz="2400" dirty="0">
                          <a:effectLst/>
                        </a:rPr>
                        <a:t>a</a:t>
                      </a:r>
                      <a:r>
                        <a:rPr lang="en-GB" sz="2400" spc="-215" dirty="0">
                          <a:effectLst/>
                        </a:rPr>
                        <a:t> </a:t>
                      </a:r>
                      <a:r>
                        <a:rPr lang="en-GB" sz="2400" dirty="0">
                          <a:effectLst/>
                        </a:rPr>
                        <a:t>head-to-toe</a:t>
                      </a:r>
                      <a:r>
                        <a:rPr lang="en-GB" sz="2400" spc="-215" dirty="0">
                          <a:effectLst/>
                        </a:rPr>
                        <a:t> </a:t>
                      </a:r>
                      <a:r>
                        <a:rPr lang="en-GB" sz="2400" dirty="0">
                          <a:effectLst/>
                        </a:rPr>
                        <a:t>examination.</a:t>
                      </a:r>
                      <a:endParaRPr lang="en-US" sz="3600" dirty="0">
                        <a:effectLst/>
                      </a:endParaRPr>
                    </a:p>
                    <a:p>
                      <a:pPr marL="342900" marR="217170" lvl="0" indent="-342900">
                        <a:lnSpc>
                          <a:spcPct val="95000"/>
                        </a:lnSpc>
                        <a:spcBef>
                          <a:spcPts val="135"/>
                        </a:spcBef>
                        <a:spcAft>
                          <a:spcPts val="0"/>
                        </a:spcAft>
                        <a:buClr>
                          <a:srgbClr val="008E74"/>
                        </a:buClr>
                        <a:buSzPts val="950"/>
                        <a:buFont typeface="Wingdings" panose="05000000000000000000" pitchFamily="2" charset="2"/>
                        <a:buChar char="q"/>
                        <a:tabLst>
                          <a:tab pos="252095" algn="l"/>
                        </a:tabLst>
                      </a:pPr>
                      <a:r>
                        <a:rPr lang="en-GB" sz="2400" dirty="0">
                          <a:effectLst/>
                        </a:rPr>
                        <a:t>Check</a:t>
                      </a:r>
                      <a:r>
                        <a:rPr lang="en-GB" sz="2400" spc="-210" dirty="0">
                          <a:effectLst/>
                        </a:rPr>
                        <a:t> </a:t>
                      </a:r>
                      <a:r>
                        <a:rPr lang="en-GB" sz="2400" dirty="0">
                          <a:effectLst/>
                        </a:rPr>
                        <a:t>the</a:t>
                      </a:r>
                      <a:r>
                        <a:rPr lang="en-GB" sz="2400" spc="-210" dirty="0">
                          <a:effectLst/>
                        </a:rPr>
                        <a:t> </a:t>
                      </a:r>
                      <a:r>
                        <a:rPr lang="en-GB" sz="2400" dirty="0">
                          <a:effectLst/>
                        </a:rPr>
                        <a:t>patient</a:t>
                      </a:r>
                      <a:r>
                        <a:rPr lang="en-GB" sz="2400" spc="-210" dirty="0">
                          <a:effectLst/>
                        </a:rPr>
                        <a:t> </a:t>
                      </a:r>
                      <a:r>
                        <a:rPr lang="en-GB" sz="2400" dirty="0">
                          <a:effectLst/>
                        </a:rPr>
                        <a:t>for</a:t>
                      </a:r>
                      <a:r>
                        <a:rPr lang="en-GB" sz="2400" spc="-210" dirty="0">
                          <a:effectLst/>
                        </a:rPr>
                        <a:t> </a:t>
                      </a:r>
                      <a:r>
                        <a:rPr lang="en-GB" sz="2400" dirty="0">
                          <a:effectLst/>
                        </a:rPr>
                        <a:t>identification,</a:t>
                      </a:r>
                      <a:r>
                        <a:rPr lang="en-GB" sz="2400" spc="-210" dirty="0">
                          <a:effectLst/>
                        </a:rPr>
                        <a:t> </a:t>
                      </a:r>
                      <a:r>
                        <a:rPr lang="en-GB" sz="2400" dirty="0">
                          <a:effectLst/>
                        </a:rPr>
                        <a:t>medication</a:t>
                      </a:r>
                      <a:r>
                        <a:rPr lang="en-GB" sz="2400" spc="-210" dirty="0">
                          <a:effectLst/>
                        </a:rPr>
                        <a:t> </a:t>
                      </a:r>
                      <a:r>
                        <a:rPr lang="en-GB" sz="2400" dirty="0">
                          <a:effectLst/>
                        </a:rPr>
                        <a:t>or</a:t>
                      </a:r>
                      <a:r>
                        <a:rPr lang="en-GB" sz="2400" spc="-205" dirty="0">
                          <a:effectLst/>
                        </a:rPr>
                        <a:t> </a:t>
                      </a:r>
                      <a:r>
                        <a:rPr lang="en-GB" sz="2400" dirty="0">
                          <a:effectLst/>
                        </a:rPr>
                        <a:t>a</a:t>
                      </a:r>
                      <a:r>
                        <a:rPr lang="en-GB" sz="2400" spc="-210" dirty="0">
                          <a:effectLst/>
                        </a:rPr>
                        <a:t> </a:t>
                      </a:r>
                      <a:r>
                        <a:rPr lang="en-GB" sz="2400" dirty="0">
                          <a:effectLst/>
                        </a:rPr>
                        <a:t>medical</a:t>
                      </a:r>
                      <a:r>
                        <a:rPr lang="en-GB" sz="2400" spc="-210" dirty="0">
                          <a:effectLst/>
                        </a:rPr>
                        <a:t> </a:t>
                      </a:r>
                      <a:r>
                        <a:rPr lang="en-GB" sz="2400" dirty="0">
                          <a:effectLst/>
                        </a:rPr>
                        <a:t>alert</a:t>
                      </a:r>
                      <a:r>
                        <a:rPr lang="en-GB" sz="2400" spc="-210" dirty="0">
                          <a:effectLst/>
                        </a:rPr>
                        <a:t> </a:t>
                      </a:r>
                      <a:r>
                        <a:rPr lang="en-GB" sz="2400" dirty="0">
                          <a:effectLst/>
                        </a:rPr>
                        <a:t>device (</a:t>
                      </a:r>
                      <a:r>
                        <a:rPr lang="en-GB" sz="2400" dirty="0" err="1">
                          <a:effectLst/>
                        </a:rPr>
                        <a:t>eg</a:t>
                      </a:r>
                      <a:r>
                        <a:rPr lang="en-GB" sz="2400" spc="-125" dirty="0">
                          <a:effectLst/>
                        </a:rPr>
                        <a:t> </a:t>
                      </a:r>
                      <a:r>
                        <a:rPr lang="en-GB" sz="2400" dirty="0">
                          <a:effectLst/>
                        </a:rPr>
                        <a:t>bracelet</a:t>
                      </a:r>
                      <a:r>
                        <a:rPr lang="en-GB" sz="2400" spc="-125" dirty="0">
                          <a:effectLst/>
                        </a:rPr>
                        <a:t> </a:t>
                      </a:r>
                      <a:r>
                        <a:rPr lang="en-GB" sz="2400" dirty="0">
                          <a:effectLst/>
                        </a:rPr>
                        <a:t>or</a:t>
                      </a:r>
                      <a:r>
                        <a:rPr lang="en-GB" sz="2400" spc="-120" dirty="0">
                          <a:effectLst/>
                        </a:rPr>
                        <a:t> </a:t>
                      </a:r>
                      <a:r>
                        <a:rPr lang="en-GB" sz="2400" dirty="0">
                          <a:effectLst/>
                        </a:rPr>
                        <a:t>necklace).</a:t>
                      </a:r>
                      <a:endParaRPr lang="en-US" sz="3600" dirty="0">
                        <a:effectLst/>
                      </a:endParaRPr>
                    </a:p>
                    <a:p>
                      <a:pPr marL="342900" marR="0" lvl="0" indent="-342900">
                        <a:spcBef>
                          <a:spcPts val="100"/>
                        </a:spcBef>
                        <a:spcAft>
                          <a:spcPts val="0"/>
                        </a:spcAft>
                        <a:buClr>
                          <a:srgbClr val="008E74"/>
                        </a:buClr>
                        <a:buSzPts val="950"/>
                        <a:buFont typeface="Wingdings" panose="05000000000000000000" pitchFamily="2" charset="2"/>
                        <a:buChar char="q"/>
                        <a:tabLst>
                          <a:tab pos="252095" algn="l"/>
                        </a:tabLst>
                      </a:pPr>
                      <a:r>
                        <a:rPr lang="en-GB" sz="2400" dirty="0">
                          <a:effectLst/>
                        </a:rPr>
                        <a:t>Ask</a:t>
                      </a:r>
                      <a:r>
                        <a:rPr lang="en-GB" sz="2400" spc="-170" dirty="0">
                          <a:effectLst/>
                        </a:rPr>
                        <a:t> </a:t>
                      </a:r>
                      <a:r>
                        <a:rPr lang="en-GB" sz="2400" dirty="0">
                          <a:effectLst/>
                        </a:rPr>
                        <a:t>bystanders</a:t>
                      </a:r>
                      <a:r>
                        <a:rPr lang="en-GB" sz="2400" spc="-165" dirty="0">
                          <a:effectLst/>
                        </a:rPr>
                        <a:t> </a:t>
                      </a:r>
                      <a:r>
                        <a:rPr lang="en-GB" sz="2400" dirty="0">
                          <a:effectLst/>
                        </a:rPr>
                        <a:t>what</a:t>
                      </a:r>
                      <a:r>
                        <a:rPr lang="en-GB" sz="2400" spc="-170" dirty="0">
                          <a:effectLst/>
                        </a:rPr>
                        <a:t> </a:t>
                      </a:r>
                      <a:r>
                        <a:rPr lang="en-GB" sz="2400" dirty="0">
                          <a:effectLst/>
                        </a:rPr>
                        <a:t>happened</a:t>
                      </a:r>
                      <a:r>
                        <a:rPr lang="en-GB" sz="2400" spc="-165" dirty="0">
                          <a:effectLst/>
                        </a:rPr>
                        <a:t> </a:t>
                      </a:r>
                      <a:r>
                        <a:rPr lang="en-GB" sz="2400" dirty="0">
                          <a:effectLst/>
                        </a:rPr>
                        <a:t>and</a:t>
                      </a:r>
                      <a:r>
                        <a:rPr lang="en-GB" sz="2400" spc="-170" dirty="0">
                          <a:effectLst/>
                        </a:rPr>
                        <a:t> </a:t>
                      </a:r>
                      <a:r>
                        <a:rPr lang="en-GB" sz="2400" dirty="0">
                          <a:effectLst/>
                        </a:rPr>
                        <a:t>record</a:t>
                      </a:r>
                      <a:r>
                        <a:rPr lang="en-GB" sz="2400" spc="-165" dirty="0">
                          <a:effectLst/>
                        </a:rPr>
                        <a:t> </a:t>
                      </a:r>
                      <a:r>
                        <a:rPr lang="en-GB" sz="2400" dirty="0">
                          <a:effectLst/>
                        </a:rPr>
                        <a:t>all</a:t>
                      </a:r>
                      <a:r>
                        <a:rPr lang="en-GB" sz="2400" spc="-170" dirty="0">
                          <a:effectLst/>
                        </a:rPr>
                        <a:t> </a:t>
                      </a:r>
                      <a:r>
                        <a:rPr lang="en-GB" sz="2400" dirty="0">
                          <a:effectLst/>
                        </a:rPr>
                        <a:t>observations.</a:t>
                      </a:r>
                      <a:endParaRPr lang="en-US" sz="3600" dirty="0">
                        <a:effectLst/>
                      </a:endParaRPr>
                    </a:p>
                    <a:p>
                      <a:pPr marL="342900" marR="0" lvl="0" indent="-342900">
                        <a:spcBef>
                          <a:spcPts val="85"/>
                        </a:spcBef>
                        <a:spcAft>
                          <a:spcPts val="0"/>
                        </a:spcAft>
                        <a:buClr>
                          <a:srgbClr val="008E74"/>
                        </a:buClr>
                        <a:buSzPts val="950"/>
                        <a:buFont typeface="Wingdings" panose="05000000000000000000" pitchFamily="2" charset="2"/>
                        <a:buChar char="q"/>
                        <a:tabLst>
                          <a:tab pos="252095" algn="l"/>
                        </a:tabLst>
                      </a:pPr>
                      <a:r>
                        <a:rPr lang="en-GB" sz="2400" dirty="0">
                          <a:effectLst/>
                        </a:rPr>
                        <a:t>Continue</a:t>
                      </a:r>
                      <a:r>
                        <a:rPr lang="en-GB" sz="2400" spc="-160" dirty="0">
                          <a:effectLst/>
                        </a:rPr>
                        <a:t> </a:t>
                      </a:r>
                      <a:r>
                        <a:rPr lang="en-GB" sz="2400" dirty="0">
                          <a:effectLst/>
                        </a:rPr>
                        <a:t>to</a:t>
                      </a:r>
                      <a:r>
                        <a:rPr lang="en-GB" sz="2400" spc="-160" dirty="0">
                          <a:effectLst/>
                        </a:rPr>
                        <a:t> </a:t>
                      </a:r>
                      <a:r>
                        <a:rPr lang="en-GB" sz="2400" dirty="0">
                          <a:effectLst/>
                        </a:rPr>
                        <a:t>check</a:t>
                      </a:r>
                      <a:r>
                        <a:rPr lang="en-GB" sz="2400" spc="-155" dirty="0">
                          <a:effectLst/>
                        </a:rPr>
                        <a:t> </a:t>
                      </a:r>
                      <a:r>
                        <a:rPr lang="en-GB" sz="2400" dirty="0">
                          <a:effectLst/>
                        </a:rPr>
                        <a:t>the</a:t>
                      </a:r>
                      <a:r>
                        <a:rPr lang="en-GB" sz="2400" spc="-160" dirty="0">
                          <a:effectLst/>
                        </a:rPr>
                        <a:t> </a:t>
                      </a:r>
                      <a:r>
                        <a:rPr lang="en-GB" sz="2400" dirty="0">
                          <a:effectLst/>
                        </a:rPr>
                        <a:t>patient’s</a:t>
                      </a:r>
                      <a:r>
                        <a:rPr lang="en-GB" sz="2400" spc="-155" dirty="0">
                          <a:effectLst/>
                        </a:rPr>
                        <a:t> </a:t>
                      </a:r>
                      <a:r>
                        <a:rPr lang="en-GB" sz="2400" dirty="0">
                          <a:effectLst/>
                        </a:rPr>
                        <a:t>response</a:t>
                      </a:r>
                      <a:r>
                        <a:rPr lang="en-GB" sz="2400" spc="-160" dirty="0">
                          <a:effectLst/>
                        </a:rPr>
                        <a:t> </a:t>
                      </a:r>
                      <a:r>
                        <a:rPr lang="en-GB" sz="2400" dirty="0">
                          <a:effectLst/>
                        </a:rPr>
                        <a:t>and</a:t>
                      </a:r>
                      <a:r>
                        <a:rPr lang="en-GB" sz="2400" spc="-155" dirty="0">
                          <a:effectLst/>
                        </a:rPr>
                        <a:t> </a:t>
                      </a:r>
                      <a:r>
                        <a:rPr lang="en-GB" sz="2400" dirty="0">
                          <a:effectLst/>
                        </a:rPr>
                        <a:t>breathing.</a:t>
                      </a:r>
                      <a:endParaRPr lang="en-US" sz="3600" dirty="0">
                        <a:effectLst/>
                      </a:endParaRPr>
                    </a:p>
                    <a:p>
                      <a:pPr marL="342900" marR="0" lvl="0" indent="-342900">
                        <a:spcBef>
                          <a:spcPts val="90"/>
                        </a:spcBef>
                        <a:spcAft>
                          <a:spcPts val="0"/>
                        </a:spcAft>
                        <a:buClr>
                          <a:srgbClr val="008E74"/>
                        </a:buClr>
                        <a:buSzPts val="950"/>
                        <a:buFont typeface="Wingdings" panose="05000000000000000000" pitchFamily="2" charset="2"/>
                        <a:buChar char="q"/>
                        <a:tabLst>
                          <a:tab pos="252095" algn="l"/>
                        </a:tabLst>
                      </a:pPr>
                      <a:r>
                        <a:rPr lang="en-GB" sz="2400" dirty="0">
                          <a:effectLst/>
                        </a:rPr>
                        <a:t>Provide</a:t>
                      </a:r>
                      <a:r>
                        <a:rPr lang="en-GB" sz="2400" spc="-170" dirty="0">
                          <a:effectLst/>
                        </a:rPr>
                        <a:t> </a:t>
                      </a:r>
                      <a:r>
                        <a:rPr lang="en-GB" sz="2400" dirty="0">
                          <a:effectLst/>
                        </a:rPr>
                        <a:t>information</a:t>
                      </a:r>
                      <a:r>
                        <a:rPr lang="en-GB" sz="2400" spc="-170" dirty="0">
                          <a:effectLst/>
                        </a:rPr>
                        <a:t> </a:t>
                      </a:r>
                      <a:r>
                        <a:rPr lang="en-GB" sz="2400" dirty="0">
                          <a:effectLst/>
                        </a:rPr>
                        <a:t>to</a:t>
                      </a:r>
                      <a:r>
                        <a:rPr lang="en-GB" sz="2400" spc="-170" dirty="0">
                          <a:effectLst/>
                        </a:rPr>
                        <a:t> </a:t>
                      </a:r>
                      <a:r>
                        <a:rPr lang="en-GB" sz="2400" dirty="0">
                          <a:effectLst/>
                        </a:rPr>
                        <a:t>medical</a:t>
                      </a:r>
                      <a:r>
                        <a:rPr lang="en-GB" sz="2400" spc="-165" dirty="0">
                          <a:effectLst/>
                        </a:rPr>
                        <a:t> </a:t>
                      </a:r>
                      <a:r>
                        <a:rPr lang="en-GB" sz="2400" dirty="0">
                          <a:effectLst/>
                        </a:rPr>
                        <a:t>personnel</a:t>
                      </a:r>
                      <a:r>
                        <a:rPr lang="en-GB" sz="2400" spc="-170" dirty="0">
                          <a:effectLst/>
                        </a:rPr>
                        <a:t> </a:t>
                      </a:r>
                      <a:r>
                        <a:rPr lang="en-GB" sz="2400" dirty="0">
                          <a:effectLst/>
                        </a:rPr>
                        <a:t>when</a:t>
                      </a:r>
                      <a:r>
                        <a:rPr lang="en-GB" sz="2400" spc="-170" dirty="0">
                          <a:effectLst/>
                        </a:rPr>
                        <a:t> </a:t>
                      </a:r>
                      <a:r>
                        <a:rPr lang="en-GB" sz="2400" dirty="0">
                          <a:effectLst/>
                        </a:rPr>
                        <a:t>they</a:t>
                      </a:r>
                      <a:r>
                        <a:rPr lang="en-GB" sz="2400" spc="-170" dirty="0">
                          <a:effectLst/>
                        </a:rPr>
                        <a:t> </a:t>
                      </a:r>
                      <a:r>
                        <a:rPr lang="en-GB" sz="2400" dirty="0">
                          <a:effectLst/>
                        </a:rPr>
                        <a:t>arrive.</a:t>
                      </a:r>
                      <a:endParaRPr lang="en-US" sz="36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tr>
            </a:tbl>
          </a:graphicData>
        </a:graphic>
      </p:graphicFrame>
    </p:spTree>
    <p:extLst>
      <p:ext uri="{BB962C8B-B14F-4D97-AF65-F5344CB8AC3E}">
        <p14:creationId xmlns:p14="http://schemas.microsoft.com/office/powerpoint/2010/main" val="8704573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925" y="127000"/>
            <a:ext cx="8911687" cy="1028700"/>
          </a:xfrm>
        </p:spPr>
        <p:txBody>
          <a:bodyPr/>
          <a:lstStyle/>
          <a:p>
            <a:r>
              <a:rPr lang="en-US" b="1" dirty="0" smtClean="0">
                <a:solidFill>
                  <a:schemeClr val="accent1"/>
                </a:solidFill>
              </a:rPr>
              <a:t>Concepts of BLS</a:t>
            </a:r>
            <a:endParaRPr lang="en-US" b="1" dirty="0">
              <a:solidFill>
                <a:schemeClr val="accent1"/>
              </a:solidFill>
            </a:endParaRPr>
          </a:p>
        </p:txBody>
      </p:sp>
      <p:sp>
        <p:nvSpPr>
          <p:cNvPr id="3" name="Content Placeholder 2"/>
          <p:cNvSpPr>
            <a:spLocks noGrp="1"/>
          </p:cNvSpPr>
          <p:nvPr>
            <p:ph idx="1"/>
          </p:nvPr>
        </p:nvSpPr>
        <p:spPr>
          <a:xfrm>
            <a:off x="722312" y="1549400"/>
            <a:ext cx="11253788" cy="5207000"/>
          </a:xfrm>
        </p:spPr>
        <p:txBody>
          <a:bodyPr>
            <a:noAutofit/>
          </a:bodyPr>
          <a:lstStyle/>
          <a:p>
            <a:r>
              <a:rPr lang="en-US" sz="3200" b="1" dirty="0">
                <a:solidFill>
                  <a:schemeClr val="tx1"/>
                </a:solidFill>
              </a:rPr>
              <a:t>Quickly start the Chain of Survival.</a:t>
            </a:r>
          </a:p>
          <a:p>
            <a:r>
              <a:rPr lang="en-US" sz="3200" b="1" dirty="0">
                <a:solidFill>
                  <a:schemeClr val="tx1"/>
                </a:solidFill>
              </a:rPr>
              <a:t>Deliver high-quality chest compressions to circulate oxygen to the brain and vital organs.</a:t>
            </a:r>
          </a:p>
          <a:p>
            <a:r>
              <a:rPr lang="en-US" sz="3200" b="1" dirty="0">
                <a:solidFill>
                  <a:schemeClr val="tx1"/>
                </a:solidFill>
              </a:rPr>
              <a:t>Know when and how to use an Automatic External Defibrillator (AED).</a:t>
            </a:r>
          </a:p>
          <a:p>
            <a:r>
              <a:rPr lang="en-US" sz="3200" b="1" dirty="0">
                <a:solidFill>
                  <a:schemeClr val="tx1"/>
                </a:solidFill>
              </a:rPr>
              <a:t>Provide rescue breathing.</a:t>
            </a:r>
          </a:p>
          <a:p>
            <a:r>
              <a:rPr lang="en-US" sz="3200" b="1" dirty="0">
                <a:solidFill>
                  <a:schemeClr val="tx1"/>
                </a:solidFill>
              </a:rPr>
              <a:t>Understand how to work with other rescuers as part of a team.</a:t>
            </a:r>
          </a:p>
          <a:p>
            <a:pPr marL="0" indent="0">
              <a:buNone/>
            </a:pPr>
            <a:endParaRPr lang="en-US" sz="3200" b="1" dirty="0">
              <a:solidFill>
                <a:schemeClr val="tx1"/>
              </a:solidFill>
            </a:endParaRPr>
          </a:p>
          <a:p>
            <a:endParaRPr lang="en-US" sz="3200" b="1" dirty="0">
              <a:solidFill>
                <a:schemeClr val="tx1"/>
              </a:solidFill>
            </a:endParaRPr>
          </a:p>
        </p:txBody>
      </p:sp>
    </p:spTree>
    <p:extLst>
      <p:ext uri="{BB962C8B-B14F-4D97-AF65-F5344CB8AC3E}">
        <p14:creationId xmlns:p14="http://schemas.microsoft.com/office/powerpoint/2010/main" val="19669303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3072" y="0"/>
            <a:ext cx="8911687" cy="1280890"/>
          </a:xfrm>
        </p:spPr>
        <p:txBody>
          <a:bodyPr/>
          <a:lstStyle/>
          <a:p>
            <a:r>
              <a:rPr lang="en-US" b="1" dirty="0">
                <a:solidFill>
                  <a:schemeClr val="accent1"/>
                </a:solidFill>
              </a:rPr>
              <a:t>DO A SECONDARY SURVEY OF THE VICTIM</a:t>
            </a:r>
            <a:endParaRPr lang="en-US" dirty="0">
              <a:solidFill>
                <a:schemeClr val="accent1"/>
              </a:solidFill>
            </a:endParaRPr>
          </a:p>
        </p:txBody>
      </p:sp>
      <p:sp>
        <p:nvSpPr>
          <p:cNvPr id="3" name="Content Placeholder 2"/>
          <p:cNvSpPr>
            <a:spLocks noGrp="1"/>
          </p:cNvSpPr>
          <p:nvPr>
            <p:ph idx="1"/>
          </p:nvPr>
        </p:nvSpPr>
        <p:spPr>
          <a:xfrm>
            <a:off x="463639" y="1663700"/>
            <a:ext cx="11040973" cy="4247522"/>
          </a:xfrm>
        </p:spPr>
        <p:txBody>
          <a:bodyPr>
            <a:normAutofit/>
          </a:bodyPr>
          <a:lstStyle/>
          <a:p>
            <a:r>
              <a:rPr lang="en-US" sz="3200" b="1" dirty="0">
                <a:solidFill>
                  <a:schemeClr val="tx1"/>
                </a:solidFill>
              </a:rPr>
              <a:t>The purpose of a secondary survey is to check the victim carefully and in an orderly way for injuries or other problems that are not an immediate threat to life but which could cause problems if not corrected. For example a broken bone.</a:t>
            </a:r>
          </a:p>
        </p:txBody>
      </p:sp>
    </p:spTree>
    <p:extLst>
      <p:ext uri="{BB962C8B-B14F-4D97-AF65-F5344CB8AC3E}">
        <p14:creationId xmlns:p14="http://schemas.microsoft.com/office/powerpoint/2010/main" val="361843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Shape 529"/>
        <p:cNvGrpSpPr/>
        <p:nvPr/>
      </p:nvGrpSpPr>
      <p:grpSpPr>
        <a:xfrm>
          <a:off x="0" y="0"/>
          <a:ext cx="0" cy="0"/>
          <a:chOff x="0" y="0"/>
          <a:chExt cx="0" cy="0"/>
        </a:xfrm>
      </p:grpSpPr>
      <p:sp>
        <p:nvSpPr>
          <p:cNvPr id="530" name="Google Shape;530;p78"/>
          <p:cNvSpPr txBox="1">
            <a:spLocks noGrp="1"/>
          </p:cNvSpPr>
          <p:nvPr>
            <p:ph type="body" idx="1"/>
          </p:nvPr>
        </p:nvSpPr>
        <p:spPr>
          <a:xfrm>
            <a:off x="774700" y="1422400"/>
            <a:ext cx="11417300" cy="4889500"/>
          </a:xfrm>
          <a:prstGeom prst="rect">
            <a:avLst/>
          </a:prstGeom>
          <a:noFill/>
          <a:ln>
            <a:noFill/>
          </a:ln>
        </p:spPr>
        <p:txBody>
          <a:bodyPr spcFirstLastPara="1" vert="horz" wrap="square" lIns="91425" tIns="45700" rIns="91425" bIns="45700" rtlCol="0" anchor="t" anchorCtr="0">
            <a:noAutofit/>
          </a:bodyPr>
          <a:lstStyle/>
          <a:p>
            <a:pPr marL="365125" indent="-255587">
              <a:spcBef>
                <a:spcPts val="0"/>
              </a:spcBef>
              <a:buSzPts val="3264"/>
              <a:buNone/>
            </a:pPr>
            <a:endParaRPr sz="4800" b="1" dirty="0">
              <a:solidFill>
                <a:schemeClr val="dk1"/>
              </a:solidFill>
              <a:latin typeface="Cabin"/>
              <a:ea typeface="Cabin"/>
              <a:cs typeface="Cabin"/>
              <a:sym typeface="Cabin"/>
            </a:endParaRPr>
          </a:p>
          <a:p>
            <a:pPr marL="365125" indent="-255587">
              <a:spcBef>
                <a:spcPts val="400"/>
              </a:spcBef>
              <a:buSzPts val="3264"/>
              <a:buNone/>
            </a:pPr>
            <a:r>
              <a:rPr lang="en-US" sz="4400" b="1" dirty="0">
                <a:solidFill>
                  <a:schemeClr val="dk1"/>
                </a:solidFill>
                <a:latin typeface="Cabin"/>
                <a:ea typeface="Cabin"/>
                <a:cs typeface="Cabin"/>
                <a:sym typeface="Cabin"/>
              </a:rPr>
              <a:t>This includes the following:</a:t>
            </a:r>
            <a:endParaRPr sz="1600" b="1" dirty="0"/>
          </a:p>
          <a:p>
            <a:pPr marL="849312" lvl="1" indent="-457200">
              <a:spcBef>
                <a:spcPts val="300"/>
              </a:spcBef>
              <a:buSzPts val="4400"/>
              <a:buFont typeface="Anton"/>
              <a:buAutoNum type="arabicPeriod"/>
            </a:pPr>
            <a:r>
              <a:rPr lang="en-US" sz="4400" b="1" dirty="0" smtClean="0">
                <a:solidFill>
                  <a:schemeClr val="dk1"/>
                </a:solidFill>
                <a:latin typeface="Cabin"/>
                <a:ea typeface="Cabin"/>
                <a:cs typeface="Cabin"/>
                <a:sym typeface="Cabin"/>
              </a:rPr>
              <a:t>Top-to-toe assessment</a:t>
            </a:r>
            <a:endParaRPr b="1" dirty="0"/>
          </a:p>
          <a:p>
            <a:pPr marL="849312" lvl="1" indent="-457200">
              <a:spcBef>
                <a:spcPts val="300"/>
              </a:spcBef>
              <a:buSzPts val="4400"/>
              <a:buFont typeface="Anton"/>
              <a:buAutoNum type="arabicPeriod"/>
            </a:pPr>
            <a:r>
              <a:rPr lang="en-US" sz="4400" b="1" dirty="0">
                <a:solidFill>
                  <a:schemeClr val="dk1"/>
                </a:solidFill>
                <a:latin typeface="Cabin"/>
                <a:ea typeface="Cabin"/>
                <a:cs typeface="Cabin"/>
                <a:sym typeface="Cabin"/>
              </a:rPr>
              <a:t>History</a:t>
            </a:r>
            <a:endParaRPr b="1" dirty="0"/>
          </a:p>
          <a:p>
            <a:pPr marL="849312" lvl="1" indent="-457200">
              <a:spcBef>
                <a:spcPts val="300"/>
              </a:spcBef>
              <a:buSzPts val="4400"/>
              <a:buFont typeface="Anton"/>
              <a:buAutoNum type="arabicPeriod"/>
            </a:pPr>
            <a:r>
              <a:rPr lang="en-US" sz="4400" b="1" dirty="0">
                <a:solidFill>
                  <a:schemeClr val="dk1"/>
                </a:solidFill>
                <a:latin typeface="Cabin"/>
                <a:ea typeface="Cabin"/>
                <a:cs typeface="Cabin"/>
                <a:sym typeface="Cabin"/>
              </a:rPr>
              <a:t>External clues</a:t>
            </a:r>
            <a:endParaRPr b="1" dirty="0"/>
          </a:p>
          <a:p>
            <a:pPr marL="849312" lvl="1" indent="-457200">
              <a:spcBef>
                <a:spcPts val="300"/>
              </a:spcBef>
              <a:buSzPts val="4400"/>
              <a:buFont typeface="Anton"/>
              <a:buAutoNum type="arabicPeriod"/>
            </a:pPr>
            <a:r>
              <a:rPr lang="en-US" sz="4400" b="1" dirty="0">
                <a:solidFill>
                  <a:schemeClr val="dk1"/>
                </a:solidFill>
                <a:latin typeface="Cabin"/>
                <a:ea typeface="Cabin"/>
                <a:cs typeface="Cabin"/>
                <a:sym typeface="Cabin"/>
              </a:rPr>
              <a:t>Signs &amp; Symptoms</a:t>
            </a:r>
            <a:endParaRPr b="1" dirty="0"/>
          </a:p>
          <a:p>
            <a:pPr marL="365125" indent="-65595">
              <a:spcBef>
                <a:spcPts val="400"/>
              </a:spcBef>
              <a:buSzPts val="2992"/>
              <a:buNone/>
            </a:pPr>
            <a:endParaRPr sz="4400" b="1" dirty="0">
              <a:solidFill>
                <a:schemeClr val="dk1"/>
              </a:solidFill>
              <a:latin typeface="Cabin"/>
              <a:ea typeface="Cabin"/>
              <a:cs typeface="Cabin"/>
              <a:sym typeface="Cabin"/>
            </a:endParaRPr>
          </a:p>
        </p:txBody>
      </p:sp>
      <p:sp>
        <p:nvSpPr>
          <p:cNvPr id="531" name="Google Shape;531;p78"/>
          <p:cNvSpPr txBox="1">
            <a:spLocks noGrp="1"/>
          </p:cNvSpPr>
          <p:nvPr>
            <p:ph type="title" idx="4294967295"/>
          </p:nvPr>
        </p:nvSpPr>
        <p:spPr>
          <a:xfrm>
            <a:off x="1625600" y="0"/>
            <a:ext cx="10439400" cy="1785900"/>
          </a:xfrm>
          <a:prstGeom prst="rect">
            <a:avLst/>
          </a:prstGeom>
          <a:noFill/>
          <a:ln>
            <a:noFill/>
          </a:ln>
        </p:spPr>
        <p:txBody>
          <a:bodyPr spcFirstLastPara="1" vert="horz" wrap="square" lIns="91425" tIns="45700" rIns="91425" bIns="45700" rtlCol="0" anchor="ctr" anchorCtr="0">
            <a:normAutofit/>
          </a:bodyPr>
          <a:lstStyle/>
          <a:p>
            <a:pPr>
              <a:spcBef>
                <a:spcPts val="0"/>
              </a:spcBef>
              <a:buClr>
                <a:schemeClr val="accent2"/>
              </a:buClr>
              <a:buSzPts val="4400"/>
            </a:pPr>
            <a:r>
              <a:rPr lang="en-US" sz="4400" b="1" dirty="0">
                <a:solidFill>
                  <a:schemeClr val="accent1"/>
                </a:solidFill>
                <a:effectLst>
                  <a:outerShdw blurRad="31750" dist="25400" dir="5400000" algn="tl" rotWithShape="0">
                    <a:srgbClr val="000000">
                      <a:alpha val="25000"/>
                    </a:srgbClr>
                  </a:outerShdw>
                </a:effectLst>
                <a:latin typeface="Bookman Old Style"/>
                <a:ea typeface="Bookman Old Style"/>
                <a:cs typeface="Bookman Old Style"/>
                <a:sym typeface="Bookman Old Style"/>
              </a:rPr>
              <a:t>Secondary survey</a:t>
            </a:r>
            <a:r>
              <a:rPr lang="en-US" sz="4100" b="1" dirty="0">
                <a:solidFill>
                  <a:schemeClr val="accent1"/>
                </a:solidFill>
                <a:effectLst>
                  <a:outerShdw blurRad="31750" dist="25400" dir="5400000" algn="tl" rotWithShape="0">
                    <a:srgbClr val="000000">
                      <a:alpha val="25000"/>
                    </a:srgbClr>
                  </a:outerShdw>
                </a:effectLst>
                <a:latin typeface="Bookman Old Style"/>
                <a:ea typeface="Bookman Old Style"/>
                <a:cs typeface="Bookman Old Style"/>
                <a:sym typeface="Bookman Old Style"/>
              </a:rPr>
              <a:t/>
            </a:r>
            <a:br>
              <a:rPr lang="en-US" sz="4100" b="1" dirty="0">
                <a:solidFill>
                  <a:schemeClr val="accent1"/>
                </a:solidFill>
                <a:effectLst>
                  <a:outerShdw blurRad="31750" dist="25400" dir="5400000" algn="tl" rotWithShape="0">
                    <a:srgbClr val="000000">
                      <a:alpha val="25000"/>
                    </a:srgbClr>
                  </a:outerShdw>
                </a:effectLst>
                <a:latin typeface="Bookman Old Style"/>
                <a:ea typeface="Bookman Old Style"/>
                <a:cs typeface="Bookman Old Style"/>
                <a:sym typeface="Bookman Old Style"/>
              </a:rPr>
            </a:br>
            <a:r>
              <a:rPr lang="en-US" sz="3100" b="1" i="1" dirty="0">
                <a:solidFill>
                  <a:schemeClr val="accent1"/>
                </a:solidFill>
                <a:effectLst>
                  <a:outerShdw blurRad="31750" dist="25400" dir="5400000" algn="tl" rotWithShape="0">
                    <a:srgbClr val="000000">
                      <a:alpha val="25000"/>
                    </a:srgbClr>
                  </a:outerShdw>
                </a:effectLst>
                <a:latin typeface="Bookman Old Style"/>
                <a:ea typeface="Bookman Old Style"/>
                <a:cs typeface="Bookman Old Style"/>
                <a:sym typeface="Bookman Old Style"/>
              </a:rPr>
              <a:t>(assessment for other injuries/medical conditions)</a:t>
            </a:r>
            <a:endParaRPr dirty="0">
              <a:solidFill>
                <a:schemeClr val="accent1"/>
              </a:solidFill>
            </a:endParaRPr>
          </a:p>
        </p:txBody>
      </p:sp>
    </p:spTree>
    <p:extLst>
      <p:ext uri="{BB962C8B-B14F-4D97-AF65-F5344CB8AC3E}">
        <p14:creationId xmlns:p14="http://schemas.microsoft.com/office/powerpoint/2010/main" val="1585428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0">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0">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0">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0" grpId="0" build="p"/>
      <p:bldP spid="53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87352805"/>
              </p:ext>
            </p:extLst>
          </p:nvPr>
        </p:nvGraphicFramePr>
        <p:xfrm>
          <a:off x="0" y="0"/>
          <a:ext cx="12192000" cy="6942106"/>
        </p:xfrm>
        <a:graphic>
          <a:graphicData uri="http://schemas.openxmlformats.org/drawingml/2006/table">
            <a:tbl>
              <a:tblPr firstRow="1" firstCol="1" lastRow="1" lastCol="1" bandRow="1" bandCol="1">
                <a:tableStyleId>{5C22544A-7EE6-4342-B048-85BDC9FD1C3A}</a:tableStyleId>
              </a:tblPr>
              <a:tblGrid>
                <a:gridCol w="5803755"/>
                <a:gridCol w="6388245"/>
              </a:tblGrid>
              <a:tr h="625126">
                <a:tc gridSpan="2">
                  <a:txBody>
                    <a:bodyPr/>
                    <a:lstStyle/>
                    <a:p>
                      <a:pPr marL="71120" marR="0">
                        <a:spcBef>
                          <a:spcPts val="245"/>
                        </a:spcBef>
                        <a:spcAft>
                          <a:spcPts val="0"/>
                        </a:spcAft>
                      </a:pPr>
                      <a:r>
                        <a:rPr lang="en-GB" sz="3600" dirty="0">
                          <a:effectLst/>
                        </a:rPr>
                        <a:t>What to do</a:t>
                      </a:r>
                      <a:endParaRPr lang="en-US" sz="40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tc hMerge="1">
                  <a:txBody>
                    <a:bodyPr/>
                    <a:lstStyle/>
                    <a:p>
                      <a:endParaRPr lang="en-US"/>
                    </a:p>
                  </a:txBody>
                  <a:tcPr/>
                </a:tc>
              </a:tr>
              <a:tr h="5608764">
                <a:tc>
                  <a:txBody>
                    <a:bodyPr/>
                    <a:lstStyle/>
                    <a:p>
                      <a:pPr marL="342900" marR="0" lvl="0" indent="-342900">
                        <a:spcBef>
                          <a:spcPts val="260"/>
                        </a:spcBef>
                        <a:spcAft>
                          <a:spcPts val="0"/>
                        </a:spcAft>
                        <a:buClr>
                          <a:srgbClr val="008E74"/>
                        </a:buClr>
                        <a:buSzPts val="950"/>
                        <a:buFont typeface="Verdana" panose="020B0604030504040204" pitchFamily="34" charset="0"/>
                        <a:buAutoNum type="arabicPeriod"/>
                        <a:tabLst>
                          <a:tab pos="252095" algn="l"/>
                        </a:tabLst>
                      </a:pPr>
                      <a:r>
                        <a:rPr lang="en-GB" sz="2000" dirty="0">
                          <a:effectLst/>
                        </a:rPr>
                        <a:t>Examine</a:t>
                      </a:r>
                      <a:r>
                        <a:rPr lang="en-GB" sz="2000" spc="-115" dirty="0">
                          <a:effectLst/>
                        </a:rPr>
                        <a:t> </a:t>
                      </a:r>
                      <a:r>
                        <a:rPr lang="en-GB" sz="2000" dirty="0">
                          <a:effectLst/>
                        </a:rPr>
                        <a:t>the</a:t>
                      </a:r>
                      <a:r>
                        <a:rPr lang="en-GB" sz="2000" spc="-115" dirty="0">
                          <a:effectLst/>
                        </a:rPr>
                        <a:t> </a:t>
                      </a:r>
                      <a:r>
                        <a:rPr lang="en-GB" sz="2000" dirty="0">
                          <a:effectLst/>
                        </a:rPr>
                        <a:t>head.</a:t>
                      </a:r>
                      <a:endParaRPr lang="en-US" sz="2400" dirty="0">
                        <a:effectLst/>
                      </a:endParaRPr>
                    </a:p>
                    <a:p>
                      <a:pPr marL="742950" marR="148590" lvl="1" indent="-285750">
                        <a:lnSpc>
                          <a:spcPct val="95000"/>
                        </a:lnSpc>
                        <a:spcBef>
                          <a:spcPts val="135"/>
                        </a:spcBef>
                        <a:spcAft>
                          <a:spcPts val="0"/>
                        </a:spcAft>
                        <a:buClr>
                          <a:srgbClr val="008E74"/>
                        </a:buClr>
                        <a:buSzPts val="950"/>
                        <a:buFont typeface="Verdana" panose="020B0604030504040204" pitchFamily="34" charset="0"/>
                        <a:buChar char="•"/>
                        <a:tabLst>
                          <a:tab pos="323850" algn="l"/>
                        </a:tabLst>
                      </a:pPr>
                      <a:r>
                        <a:rPr lang="en-GB" sz="2000" dirty="0">
                          <a:effectLst/>
                        </a:rPr>
                        <a:t>Check</a:t>
                      </a:r>
                      <a:r>
                        <a:rPr lang="en-GB" sz="2000" spc="-70" dirty="0">
                          <a:effectLst/>
                        </a:rPr>
                        <a:t> </a:t>
                      </a:r>
                      <a:r>
                        <a:rPr lang="en-GB" sz="2000" dirty="0">
                          <a:effectLst/>
                        </a:rPr>
                        <a:t>for</a:t>
                      </a:r>
                      <a:r>
                        <a:rPr lang="en-GB" sz="2000" spc="-70" dirty="0">
                          <a:effectLst/>
                        </a:rPr>
                        <a:t> </a:t>
                      </a:r>
                      <a:r>
                        <a:rPr lang="en-GB" sz="2000" dirty="0">
                          <a:effectLst/>
                        </a:rPr>
                        <a:t>blood,</a:t>
                      </a:r>
                      <a:r>
                        <a:rPr lang="en-GB" sz="2000" spc="-70" dirty="0">
                          <a:effectLst/>
                        </a:rPr>
                        <a:t> </a:t>
                      </a:r>
                      <a:r>
                        <a:rPr lang="en-GB" sz="2000" dirty="0">
                          <a:effectLst/>
                        </a:rPr>
                        <a:t>bruising</a:t>
                      </a:r>
                      <a:r>
                        <a:rPr lang="en-GB" sz="2000" spc="-65" dirty="0">
                          <a:effectLst/>
                        </a:rPr>
                        <a:t> </a:t>
                      </a:r>
                      <a:r>
                        <a:rPr lang="en-GB" sz="2000" dirty="0">
                          <a:effectLst/>
                        </a:rPr>
                        <a:t>and swelling.</a:t>
                      </a:r>
                      <a:endParaRPr lang="en-US" sz="2400" dirty="0">
                        <a:effectLst/>
                      </a:endParaRPr>
                    </a:p>
                    <a:p>
                      <a:pPr marL="342900" marR="0" lvl="0" indent="-342900">
                        <a:spcBef>
                          <a:spcPts val="100"/>
                        </a:spcBef>
                        <a:spcAft>
                          <a:spcPts val="0"/>
                        </a:spcAft>
                        <a:buClr>
                          <a:srgbClr val="008E74"/>
                        </a:buClr>
                        <a:buSzPts val="950"/>
                        <a:buFont typeface="Verdana" panose="020B0604030504040204" pitchFamily="34" charset="0"/>
                        <a:buAutoNum type="arabicPeriod"/>
                        <a:tabLst>
                          <a:tab pos="252095" algn="l"/>
                        </a:tabLst>
                      </a:pPr>
                      <a:r>
                        <a:rPr lang="en-GB" sz="2000" dirty="0">
                          <a:effectLst/>
                        </a:rPr>
                        <a:t>Check</a:t>
                      </a:r>
                      <a:r>
                        <a:rPr lang="en-GB" sz="2000" spc="-130" dirty="0">
                          <a:effectLst/>
                        </a:rPr>
                        <a:t> </a:t>
                      </a:r>
                      <a:r>
                        <a:rPr lang="en-GB" sz="2000" dirty="0">
                          <a:effectLst/>
                        </a:rPr>
                        <a:t>the</a:t>
                      </a:r>
                      <a:r>
                        <a:rPr lang="en-GB" sz="2000" spc="-125" dirty="0">
                          <a:effectLst/>
                        </a:rPr>
                        <a:t> </a:t>
                      </a:r>
                      <a:r>
                        <a:rPr lang="en-GB" sz="2000" dirty="0">
                          <a:effectLst/>
                        </a:rPr>
                        <a:t>face.</a:t>
                      </a:r>
                      <a:endParaRPr lang="en-US" sz="2400" dirty="0">
                        <a:effectLst/>
                      </a:endParaRPr>
                    </a:p>
                    <a:p>
                      <a:pPr marL="742950" marR="153035" lvl="1" indent="-285750">
                        <a:lnSpc>
                          <a:spcPct val="95000"/>
                        </a:lnSpc>
                        <a:spcBef>
                          <a:spcPts val="135"/>
                        </a:spcBef>
                        <a:spcAft>
                          <a:spcPts val="0"/>
                        </a:spcAft>
                        <a:buClr>
                          <a:srgbClr val="008E74"/>
                        </a:buClr>
                        <a:buSzPts val="950"/>
                        <a:buFont typeface="Verdana" panose="020B0604030504040204" pitchFamily="34" charset="0"/>
                        <a:buChar char="•"/>
                        <a:tabLst>
                          <a:tab pos="323850" algn="l"/>
                        </a:tabLst>
                      </a:pPr>
                      <a:r>
                        <a:rPr lang="en-GB" sz="2000" dirty="0">
                          <a:effectLst/>
                        </a:rPr>
                        <a:t>Check</a:t>
                      </a:r>
                      <a:r>
                        <a:rPr lang="en-GB" sz="2000" spc="-80" dirty="0">
                          <a:effectLst/>
                        </a:rPr>
                        <a:t> </a:t>
                      </a:r>
                      <a:r>
                        <a:rPr lang="en-GB" sz="2000" dirty="0">
                          <a:effectLst/>
                        </a:rPr>
                        <a:t>the</a:t>
                      </a:r>
                      <a:r>
                        <a:rPr lang="en-GB" sz="2000" spc="-80" dirty="0">
                          <a:effectLst/>
                        </a:rPr>
                        <a:t> </a:t>
                      </a:r>
                      <a:r>
                        <a:rPr lang="en-GB" sz="2000" dirty="0">
                          <a:effectLst/>
                        </a:rPr>
                        <a:t>eyes:</a:t>
                      </a:r>
                      <a:r>
                        <a:rPr lang="en-GB" sz="2000" spc="-80" dirty="0">
                          <a:effectLst/>
                        </a:rPr>
                        <a:t> </a:t>
                      </a:r>
                      <a:r>
                        <a:rPr lang="en-GB" sz="2000" dirty="0">
                          <a:effectLst/>
                        </a:rPr>
                        <a:t>compare</a:t>
                      </a:r>
                      <a:r>
                        <a:rPr lang="en-GB" sz="2000" spc="-75" dirty="0">
                          <a:effectLst/>
                        </a:rPr>
                        <a:t> </a:t>
                      </a:r>
                      <a:r>
                        <a:rPr lang="en-GB" sz="2000" dirty="0">
                          <a:effectLst/>
                        </a:rPr>
                        <a:t>the size</a:t>
                      </a:r>
                      <a:r>
                        <a:rPr lang="en-GB" sz="2000" spc="-205" dirty="0">
                          <a:effectLst/>
                        </a:rPr>
                        <a:t> </a:t>
                      </a:r>
                      <a:r>
                        <a:rPr lang="en-GB" sz="2000" dirty="0">
                          <a:effectLst/>
                        </a:rPr>
                        <a:t>of</a:t>
                      </a:r>
                      <a:r>
                        <a:rPr lang="en-GB" sz="2000" spc="-200" dirty="0">
                          <a:effectLst/>
                        </a:rPr>
                        <a:t> </a:t>
                      </a:r>
                      <a:r>
                        <a:rPr lang="en-GB" sz="2000" dirty="0">
                          <a:effectLst/>
                        </a:rPr>
                        <a:t>the</a:t>
                      </a:r>
                      <a:r>
                        <a:rPr lang="en-GB" sz="2000" spc="-200" dirty="0">
                          <a:effectLst/>
                        </a:rPr>
                        <a:t> </a:t>
                      </a:r>
                      <a:r>
                        <a:rPr lang="en-GB" sz="2000" dirty="0">
                          <a:effectLst/>
                        </a:rPr>
                        <a:t>pupils;</a:t>
                      </a:r>
                      <a:r>
                        <a:rPr lang="en-GB" sz="2000" spc="-200" dirty="0">
                          <a:effectLst/>
                        </a:rPr>
                        <a:t> </a:t>
                      </a:r>
                      <a:r>
                        <a:rPr lang="en-GB" sz="2000" dirty="0">
                          <a:effectLst/>
                        </a:rPr>
                        <a:t>look</a:t>
                      </a:r>
                      <a:r>
                        <a:rPr lang="en-GB" sz="2000" spc="-200" dirty="0">
                          <a:effectLst/>
                        </a:rPr>
                        <a:t> </a:t>
                      </a:r>
                      <a:r>
                        <a:rPr lang="en-GB" sz="2000" dirty="0">
                          <a:effectLst/>
                        </a:rPr>
                        <a:t>for bruising,</a:t>
                      </a:r>
                      <a:r>
                        <a:rPr lang="en-GB" sz="2000" spc="-170" dirty="0">
                          <a:effectLst/>
                        </a:rPr>
                        <a:t> </a:t>
                      </a:r>
                      <a:r>
                        <a:rPr lang="en-GB" sz="2000" dirty="0">
                          <a:effectLst/>
                        </a:rPr>
                        <a:t>cuts</a:t>
                      </a:r>
                      <a:r>
                        <a:rPr lang="en-GB" sz="2000" spc="-165" dirty="0">
                          <a:effectLst/>
                        </a:rPr>
                        <a:t> </a:t>
                      </a:r>
                      <a:r>
                        <a:rPr lang="en-GB" sz="2000" dirty="0">
                          <a:effectLst/>
                        </a:rPr>
                        <a:t>and</a:t>
                      </a:r>
                      <a:r>
                        <a:rPr lang="en-GB" sz="2000" spc="-170" dirty="0">
                          <a:effectLst/>
                        </a:rPr>
                        <a:t> </a:t>
                      </a:r>
                      <a:r>
                        <a:rPr lang="en-GB" sz="2000" dirty="0">
                          <a:effectLst/>
                        </a:rPr>
                        <a:t>swelling.</a:t>
                      </a:r>
                      <a:endParaRPr lang="en-US" sz="2400" dirty="0">
                        <a:effectLst/>
                      </a:endParaRPr>
                    </a:p>
                    <a:p>
                      <a:pPr marL="742950" marR="316865" lvl="1" indent="-285750">
                        <a:lnSpc>
                          <a:spcPct val="95000"/>
                        </a:lnSpc>
                        <a:spcBef>
                          <a:spcPts val="150"/>
                        </a:spcBef>
                        <a:spcAft>
                          <a:spcPts val="0"/>
                        </a:spcAft>
                        <a:buClr>
                          <a:srgbClr val="008E74"/>
                        </a:buClr>
                        <a:buSzPts val="950"/>
                        <a:buFont typeface="Verdana" panose="020B0604030504040204" pitchFamily="34" charset="0"/>
                        <a:buChar char="•"/>
                        <a:tabLst>
                          <a:tab pos="323850" algn="l"/>
                        </a:tabLst>
                      </a:pPr>
                      <a:r>
                        <a:rPr lang="en-GB" sz="2000" dirty="0">
                          <a:effectLst/>
                        </a:rPr>
                        <a:t>Compare</a:t>
                      </a:r>
                      <a:r>
                        <a:rPr lang="en-GB" sz="2000" spc="-160" dirty="0">
                          <a:effectLst/>
                        </a:rPr>
                        <a:t> </a:t>
                      </a:r>
                      <a:r>
                        <a:rPr lang="en-GB" sz="2000" dirty="0">
                          <a:effectLst/>
                        </a:rPr>
                        <a:t>one</a:t>
                      </a:r>
                      <a:r>
                        <a:rPr lang="en-GB" sz="2000" spc="-160" dirty="0">
                          <a:effectLst/>
                        </a:rPr>
                        <a:t> </a:t>
                      </a:r>
                      <a:r>
                        <a:rPr lang="en-GB" sz="2000" dirty="0">
                          <a:effectLst/>
                        </a:rPr>
                        <a:t>side</a:t>
                      </a:r>
                      <a:r>
                        <a:rPr lang="en-GB" sz="2000" spc="-155" dirty="0">
                          <a:effectLst/>
                        </a:rPr>
                        <a:t> </a:t>
                      </a:r>
                      <a:r>
                        <a:rPr lang="en-GB" sz="2000" dirty="0">
                          <a:effectLst/>
                        </a:rPr>
                        <a:t>of</a:t>
                      </a:r>
                      <a:r>
                        <a:rPr lang="en-GB" sz="2000" spc="-160" dirty="0">
                          <a:effectLst/>
                        </a:rPr>
                        <a:t> </a:t>
                      </a:r>
                      <a:r>
                        <a:rPr lang="en-GB" sz="2000" dirty="0">
                          <a:effectLst/>
                        </a:rPr>
                        <a:t>the face</a:t>
                      </a:r>
                      <a:r>
                        <a:rPr lang="en-GB" sz="2000" spc="-165" dirty="0">
                          <a:effectLst/>
                        </a:rPr>
                        <a:t> </a:t>
                      </a:r>
                      <a:r>
                        <a:rPr lang="en-GB" sz="2000" dirty="0">
                          <a:effectLst/>
                        </a:rPr>
                        <a:t>to</a:t>
                      </a:r>
                      <a:r>
                        <a:rPr lang="en-GB" sz="2000" spc="-160" dirty="0">
                          <a:effectLst/>
                        </a:rPr>
                        <a:t> </a:t>
                      </a:r>
                      <a:r>
                        <a:rPr lang="en-GB" sz="2000" dirty="0">
                          <a:effectLst/>
                        </a:rPr>
                        <a:t>the</a:t>
                      </a:r>
                      <a:r>
                        <a:rPr lang="en-GB" sz="2000" spc="-160" dirty="0">
                          <a:effectLst/>
                        </a:rPr>
                        <a:t> </a:t>
                      </a:r>
                      <a:r>
                        <a:rPr lang="en-GB" sz="2000" dirty="0">
                          <a:effectLst/>
                        </a:rPr>
                        <a:t>other</a:t>
                      </a:r>
                      <a:r>
                        <a:rPr lang="en-GB" sz="2000" spc="-160" dirty="0">
                          <a:effectLst/>
                        </a:rPr>
                        <a:t> </a:t>
                      </a:r>
                      <a:r>
                        <a:rPr lang="en-GB" sz="2000" dirty="0">
                          <a:effectLst/>
                        </a:rPr>
                        <a:t>to</a:t>
                      </a:r>
                      <a:r>
                        <a:rPr lang="en-GB" sz="2000" spc="-160" dirty="0">
                          <a:effectLst/>
                        </a:rPr>
                        <a:t> </a:t>
                      </a:r>
                      <a:r>
                        <a:rPr lang="en-GB" sz="2000" dirty="0">
                          <a:effectLst/>
                        </a:rPr>
                        <a:t>check for swelling or other abnormalities.</a:t>
                      </a:r>
                      <a:endParaRPr lang="en-US" sz="2400" dirty="0">
                        <a:effectLst/>
                      </a:endParaRPr>
                    </a:p>
                    <a:p>
                      <a:pPr marL="342900" marR="0" lvl="0" indent="-342900">
                        <a:spcBef>
                          <a:spcPts val="110"/>
                        </a:spcBef>
                        <a:spcAft>
                          <a:spcPts val="0"/>
                        </a:spcAft>
                        <a:buClr>
                          <a:srgbClr val="008E74"/>
                        </a:buClr>
                        <a:buSzPts val="950"/>
                        <a:buFont typeface="Verdana" panose="020B0604030504040204" pitchFamily="34" charset="0"/>
                        <a:buAutoNum type="arabicPeriod"/>
                        <a:tabLst>
                          <a:tab pos="252095" algn="l"/>
                        </a:tabLst>
                      </a:pPr>
                      <a:r>
                        <a:rPr lang="en-GB" sz="2000" dirty="0">
                          <a:effectLst/>
                        </a:rPr>
                        <a:t>Check</a:t>
                      </a:r>
                      <a:r>
                        <a:rPr lang="en-GB" sz="2000" spc="-130" dirty="0">
                          <a:effectLst/>
                        </a:rPr>
                        <a:t> </a:t>
                      </a:r>
                      <a:r>
                        <a:rPr lang="en-GB" sz="2000" dirty="0">
                          <a:effectLst/>
                        </a:rPr>
                        <a:t>the</a:t>
                      </a:r>
                      <a:r>
                        <a:rPr lang="en-GB" sz="2000" spc="-130" dirty="0">
                          <a:effectLst/>
                        </a:rPr>
                        <a:t> </a:t>
                      </a:r>
                      <a:r>
                        <a:rPr lang="en-GB" sz="2000" dirty="0">
                          <a:effectLst/>
                        </a:rPr>
                        <a:t>neck.</a:t>
                      </a:r>
                      <a:endParaRPr lang="en-US" sz="2400" dirty="0">
                        <a:effectLst/>
                      </a:endParaRPr>
                    </a:p>
                    <a:p>
                      <a:pPr marL="742950" marR="235585" lvl="1" indent="-285750">
                        <a:lnSpc>
                          <a:spcPct val="95000"/>
                        </a:lnSpc>
                        <a:spcBef>
                          <a:spcPts val="135"/>
                        </a:spcBef>
                        <a:spcAft>
                          <a:spcPts val="0"/>
                        </a:spcAft>
                        <a:buClr>
                          <a:srgbClr val="008E74"/>
                        </a:buClr>
                        <a:buSzPts val="950"/>
                        <a:buFont typeface="Verdana" panose="020B0604030504040204" pitchFamily="34" charset="0"/>
                        <a:buChar char="•"/>
                        <a:tabLst>
                          <a:tab pos="323850" algn="l"/>
                        </a:tabLst>
                      </a:pPr>
                      <a:r>
                        <a:rPr lang="en-GB" sz="2000" dirty="0">
                          <a:effectLst/>
                        </a:rPr>
                        <a:t>Check</a:t>
                      </a:r>
                      <a:r>
                        <a:rPr lang="en-GB" sz="2000" spc="-120" dirty="0">
                          <a:effectLst/>
                        </a:rPr>
                        <a:t> </a:t>
                      </a:r>
                      <a:r>
                        <a:rPr lang="en-GB" sz="2000" dirty="0">
                          <a:effectLst/>
                        </a:rPr>
                        <a:t>for</a:t>
                      </a:r>
                      <a:r>
                        <a:rPr lang="en-GB" sz="2000" spc="-120" dirty="0">
                          <a:effectLst/>
                        </a:rPr>
                        <a:t> </a:t>
                      </a:r>
                      <a:r>
                        <a:rPr lang="en-GB" sz="2000" dirty="0">
                          <a:effectLst/>
                        </a:rPr>
                        <a:t>injuries:</a:t>
                      </a:r>
                      <a:r>
                        <a:rPr lang="en-GB" sz="2000" spc="-120" dirty="0">
                          <a:effectLst/>
                        </a:rPr>
                        <a:t> </a:t>
                      </a:r>
                      <a:r>
                        <a:rPr lang="en-GB" sz="2000" dirty="0">
                          <a:effectLst/>
                        </a:rPr>
                        <a:t>bruising, cuts.</a:t>
                      </a:r>
                      <a:endParaRPr lang="en-US" sz="2400" dirty="0">
                        <a:effectLst/>
                      </a:endParaRPr>
                    </a:p>
                    <a:p>
                      <a:pPr marL="742950" marR="445770" lvl="1" indent="-285750">
                        <a:lnSpc>
                          <a:spcPct val="95000"/>
                        </a:lnSpc>
                        <a:spcBef>
                          <a:spcPts val="145"/>
                        </a:spcBef>
                        <a:spcAft>
                          <a:spcPts val="0"/>
                        </a:spcAft>
                        <a:buClr>
                          <a:srgbClr val="008E74"/>
                        </a:buClr>
                        <a:buSzPts val="950"/>
                        <a:buFont typeface="Verdana" panose="020B0604030504040204" pitchFamily="34" charset="0"/>
                        <a:buChar char="•"/>
                        <a:tabLst>
                          <a:tab pos="323850" algn="l"/>
                        </a:tabLst>
                      </a:pPr>
                      <a:r>
                        <a:rPr lang="en-GB" sz="2000" dirty="0">
                          <a:effectLst/>
                        </a:rPr>
                        <a:t>Check the</a:t>
                      </a:r>
                      <a:r>
                        <a:rPr lang="en-GB" sz="2000" spc="-110" dirty="0">
                          <a:effectLst/>
                        </a:rPr>
                        <a:t> </a:t>
                      </a:r>
                      <a:r>
                        <a:rPr lang="en-GB" sz="2000" dirty="0">
                          <a:effectLst/>
                        </a:rPr>
                        <a:t>collarbones: breakages,</a:t>
                      </a:r>
                      <a:r>
                        <a:rPr lang="en-GB" sz="2000" spc="-180" dirty="0">
                          <a:effectLst/>
                        </a:rPr>
                        <a:t> </a:t>
                      </a:r>
                      <a:r>
                        <a:rPr lang="en-GB" sz="2000" dirty="0">
                          <a:effectLst/>
                        </a:rPr>
                        <a:t>bruising.</a:t>
                      </a:r>
                      <a:endParaRPr lang="en-US" sz="2400" dirty="0">
                        <a:effectLst/>
                      </a:endParaRPr>
                    </a:p>
                    <a:p>
                      <a:pPr marL="342900" marR="88900" lvl="0" indent="-342900">
                        <a:lnSpc>
                          <a:spcPct val="95000"/>
                        </a:lnSpc>
                        <a:spcBef>
                          <a:spcPts val="150"/>
                        </a:spcBef>
                        <a:spcAft>
                          <a:spcPts val="0"/>
                        </a:spcAft>
                        <a:buClr>
                          <a:srgbClr val="008E74"/>
                        </a:buClr>
                        <a:buSzPts val="950"/>
                        <a:buFont typeface="Verdana" panose="020B0604030504040204" pitchFamily="34" charset="0"/>
                        <a:buAutoNum type="arabicPeriod"/>
                        <a:tabLst>
                          <a:tab pos="252095" algn="l"/>
                        </a:tabLst>
                      </a:pPr>
                      <a:r>
                        <a:rPr lang="en-GB" sz="2000" dirty="0">
                          <a:effectLst/>
                        </a:rPr>
                        <a:t>Check</a:t>
                      </a:r>
                      <a:r>
                        <a:rPr lang="en-GB" sz="2000" spc="-195" dirty="0">
                          <a:effectLst/>
                        </a:rPr>
                        <a:t> </a:t>
                      </a:r>
                      <a:r>
                        <a:rPr lang="en-GB" sz="2000" dirty="0">
                          <a:effectLst/>
                        </a:rPr>
                        <a:t>the</a:t>
                      </a:r>
                      <a:r>
                        <a:rPr lang="en-GB" sz="2000" spc="-195" dirty="0">
                          <a:effectLst/>
                        </a:rPr>
                        <a:t> </a:t>
                      </a:r>
                      <a:r>
                        <a:rPr lang="en-GB" sz="2000" dirty="0">
                          <a:effectLst/>
                        </a:rPr>
                        <a:t>shoulders,</a:t>
                      </a:r>
                      <a:r>
                        <a:rPr lang="en-GB" sz="2000" spc="-195" dirty="0">
                          <a:effectLst/>
                        </a:rPr>
                        <a:t> </a:t>
                      </a:r>
                      <a:r>
                        <a:rPr lang="en-GB" sz="2000" dirty="0">
                          <a:effectLst/>
                        </a:rPr>
                        <a:t>arms</a:t>
                      </a:r>
                      <a:r>
                        <a:rPr lang="en-GB" sz="2000" spc="-190" dirty="0">
                          <a:effectLst/>
                        </a:rPr>
                        <a:t> </a:t>
                      </a:r>
                      <a:r>
                        <a:rPr lang="en-GB" sz="2000" dirty="0">
                          <a:effectLst/>
                        </a:rPr>
                        <a:t>and hands</a:t>
                      </a:r>
                      <a:r>
                        <a:rPr lang="en-GB" sz="2000" spc="-65" dirty="0">
                          <a:effectLst/>
                        </a:rPr>
                        <a:t> </a:t>
                      </a:r>
                      <a:r>
                        <a:rPr lang="en-GB" sz="2000" dirty="0">
                          <a:effectLst/>
                        </a:rPr>
                        <a:t>for</a:t>
                      </a:r>
                      <a:r>
                        <a:rPr lang="en-GB" sz="2000" spc="-60" dirty="0">
                          <a:effectLst/>
                        </a:rPr>
                        <a:t> </a:t>
                      </a:r>
                      <a:r>
                        <a:rPr lang="en-GB" sz="2000" dirty="0">
                          <a:effectLst/>
                        </a:rPr>
                        <a:t>wounds,</a:t>
                      </a:r>
                      <a:r>
                        <a:rPr lang="en-GB" sz="2000" spc="-60" dirty="0">
                          <a:effectLst/>
                        </a:rPr>
                        <a:t> </a:t>
                      </a:r>
                      <a:r>
                        <a:rPr lang="en-GB" sz="2000" dirty="0">
                          <a:effectLst/>
                        </a:rPr>
                        <a:t>bleeding</a:t>
                      </a:r>
                      <a:r>
                        <a:rPr lang="en-GB" sz="2000" spc="-60" dirty="0">
                          <a:effectLst/>
                        </a:rPr>
                        <a:t> </a:t>
                      </a:r>
                      <a:r>
                        <a:rPr lang="en-GB" sz="2000" dirty="0">
                          <a:effectLst/>
                        </a:rPr>
                        <a:t>and fractures.</a:t>
                      </a:r>
                      <a:endParaRPr lang="en-US" sz="2400" dirty="0">
                        <a:effectLst/>
                      </a:endParaRPr>
                    </a:p>
                    <a:p>
                      <a:pPr marL="742950" marR="305435" lvl="1" indent="-285750">
                        <a:lnSpc>
                          <a:spcPct val="95000"/>
                        </a:lnSpc>
                        <a:spcBef>
                          <a:spcPts val="150"/>
                        </a:spcBef>
                        <a:spcAft>
                          <a:spcPts val="0"/>
                        </a:spcAft>
                        <a:buClr>
                          <a:srgbClr val="008E74"/>
                        </a:buClr>
                        <a:buSzPts val="950"/>
                        <a:buFont typeface="Verdana" panose="020B0604030504040204" pitchFamily="34" charset="0"/>
                        <a:buChar char="•"/>
                        <a:tabLst>
                          <a:tab pos="323850" algn="l"/>
                        </a:tabLst>
                      </a:pPr>
                      <a:r>
                        <a:rPr lang="en-GB" sz="2000" dirty="0">
                          <a:effectLst/>
                        </a:rPr>
                        <a:t>Check shoulder joints</a:t>
                      </a:r>
                      <a:r>
                        <a:rPr lang="en-GB" sz="2000" spc="-180" dirty="0">
                          <a:effectLst/>
                        </a:rPr>
                        <a:t> </a:t>
                      </a:r>
                      <a:r>
                        <a:rPr lang="en-GB" sz="2000" dirty="0">
                          <a:effectLst/>
                        </a:rPr>
                        <a:t>and shoulder</a:t>
                      </a:r>
                      <a:r>
                        <a:rPr lang="en-GB" sz="2000" spc="-150" dirty="0">
                          <a:effectLst/>
                        </a:rPr>
                        <a:t> </a:t>
                      </a:r>
                      <a:r>
                        <a:rPr lang="en-GB" sz="2000" dirty="0">
                          <a:effectLst/>
                        </a:rPr>
                        <a:t>blades.</a:t>
                      </a:r>
                      <a:endParaRPr lang="en-US" sz="2400" dirty="0">
                        <a:effectLst/>
                      </a:endParaRPr>
                    </a:p>
                    <a:p>
                      <a:pPr marL="742950" marR="182880" lvl="1" indent="-285750">
                        <a:lnSpc>
                          <a:spcPct val="95000"/>
                        </a:lnSpc>
                        <a:spcBef>
                          <a:spcPts val="150"/>
                        </a:spcBef>
                        <a:spcAft>
                          <a:spcPts val="0"/>
                        </a:spcAft>
                        <a:buClr>
                          <a:srgbClr val="008E74"/>
                        </a:buClr>
                        <a:buSzPts val="950"/>
                        <a:buFont typeface="Verdana" panose="020B0604030504040204" pitchFamily="34" charset="0"/>
                        <a:buChar char="•"/>
                        <a:tabLst>
                          <a:tab pos="323850" algn="l"/>
                        </a:tabLst>
                      </a:pPr>
                      <a:r>
                        <a:rPr lang="en-GB" sz="2000" dirty="0">
                          <a:effectLst/>
                        </a:rPr>
                        <a:t>Check</a:t>
                      </a:r>
                      <a:r>
                        <a:rPr lang="en-GB" sz="2000" spc="-175" dirty="0">
                          <a:effectLst/>
                        </a:rPr>
                        <a:t> </a:t>
                      </a:r>
                      <a:r>
                        <a:rPr lang="en-GB" sz="2000" dirty="0">
                          <a:effectLst/>
                        </a:rPr>
                        <a:t>the</a:t>
                      </a:r>
                      <a:r>
                        <a:rPr lang="en-GB" sz="2000" spc="-170" dirty="0">
                          <a:effectLst/>
                        </a:rPr>
                        <a:t> </a:t>
                      </a:r>
                      <a:r>
                        <a:rPr lang="en-GB" sz="2000" dirty="0">
                          <a:effectLst/>
                        </a:rPr>
                        <a:t>full</a:t>
                      </a:r>
                      <a:r>
                        <a:rPr lang="en-GB" sz="2000" spc="-170" dirty="0">
                          <a:effectLst/>
                        </a:rPr>
                        <a:t> </a:t>
                      </a:r>
                      <a:r>
                        <a:rPr lang="en-GB" sz="2000" dirty="0">
                          <a:effectLst/>
                        </a:rPr>
                        <a:t>length</a:t>
                      </a:r>
                      <a:r>
                        <a:rPr lang="en-GB" sz="2000" spc="-170" dirty="0">
                          <a:effectLst/>
                        </a:rPr>
                        <a:t> </a:t>
                      </a:r>
                      <a:r>
                        <a:rPr lang="en-GB" sz="2000" dirty="0">
                          <a:effectLst/>
                        </a:rPr>
                        <a:t>of</a:t>
                      </a:r>
                      <a:r>
                        <a:rPr lang="en-GB" sz="2000" spc="-170" dirty="0">
                          <a:effectLst/>
                        </a:rPr>
                        <a:t> </a:t>
                      </a:r>
                      <a:r>
                        <a:rPr lang="en-GB" sz="2000" spc="-15" dirty="0">
                          <a:effectLst/>
                        </a:rPr>
                        <a:t>each </a:t>
                      </a:r>
                      <a:r>
                        <a:rPr lang="en-GB" sz="2000" dirty="0">
                          <a:effectLst/>
                        </a:rPr>
                        <a:t>arm.</a:t>
                      </a:r>
                      <a:endParaRPr lang="en-US" sz="2400" dirty="0">
                        <a:effectLst/>
                      </a:endParaRPr>
                    </a:p>
                    <a:p>
                      <a:pPr marL="742950" marR="204470" lvl="1" indent="-285750" algn="just">
                        <a:lnSpc>
                          <a:spcPct val="95000"/>
                        </a:lnSpc>
                        <a:spcBef>
                          <a:spcPts val="145"/>
                        </a:spcBef>
                        <a:spcAft>
                          <a:spcPts val="0"/>
                        </a:spcAft>
                        <a:buClr>
                          <a:srgbClr val="008E74"/>
                        </a:buClr>
                        <a:buSzPts val="950"/>
                        <a:buFont typeface="Verdana" panose="020B0604030504040204" pitchFamily="34" charset="0"/>
                        <a:buChar char="•"/>
                        <a:tabLst>
                          <a:tab pos="323850" algn="l"/>
                        </a:tabLst>
                      </a:pPr>
                      <a:r>
                        <a:rPr lang="en-GB" sz="2000" dirty="0">
                          <a:effectLst/>
                        </a:rPr>
                        <a:t>Check</a:t>
                      </a:r>
                      <a:r>
                        <a:rPr lang="en-GB" sz="2000" spc="-175" dirty="0">
                          <a:effectLst/>
                        </a:rPr>
                        <a:t> </a:t>
                      </a:r>
                      <a:r>
                        <a:rPr lang="en-GB" sz="2000" dirty="0">
                          <a:effectLst/>
                        </a:rPr>
                        <a:t>both</a:t>
                      </a:r>
                      <a:r>
                        <a:rPr lang="en-GB" sz="2000" spc="-175" dirty="0">
                          <a:effectLst/>
                        </a:rPr>
                        <a:t> </a:t>
                      </a:r>
                      <a:r>
                        <a:rPr lang="en-GB" sz="2000" dirty="0">
                          <a:effectLst/>
                        </a:rPr>
                        <a:t>hands</a:t>
                      </a:r>
                      <a:r>
                        <a:rPr lang="en-GB" sz="2000" spc="-175" dirty="0">
                          <a:effectLst/>
                        </a:rPr>
                        <a:t> </a:t>
                      </a:r>
                      <a:r>
                        <a:rPr lang="en-GB" sz="2000" dirty="0">
                          <a:effectLst/>
                        </a:rPr>
                        <a:t>and</a:t>
                      </a:r>
                      <a:r>
                        <a:rPr lang="en-GB" sz="2000" spc="-170" dirty="0">
                          <a:effectLst/>
                        </a:rPr>
                        <a:t> </a:t>
                      </a:r>
                      <a:r>
                        <a:rPr lang="en-GB" sz="2000" spc="-15" dirty="0">
                          <a:effectLst/>
                        </a:rPr>
                        <a:t>each </a:t>
                      </a:r>
                      <a:r>
                        <a:rPr lang="en-GB" sz="2000" dirty="0">
                          <a:effectLst/>
                        </a:rPr>
                        <a:t>finger for bruising,</a:t>
                      </a:r>
                      <a:r>
                        <a:rPr lang="en-GB" sz="2000" spc="-200" dirty="0">
                          <a:effectLst/>
                        </a:rPr>
                        <a:t> </a:t>
                      </a:r>
                      <a:r>
                        <a:rPr lang="en-GB" sz="2000" dirty="0">
                          <a:effectLst/>
                        </a:rPr>
                        <a:t>swelling, cuts,</a:t>
                      </a:r>
                      <a:r>
                        <a:rPr lang="en-GB" sz="2000" spc="-215" dirty="0">
                          <a:effectLst/>
                        </a:rPr>
                        <a:t> </a:t>
                      </a:r>
                      <a:r>
                        <a:rPr lang="en-GB" sz="2000" dirty="0">
                          <a:effectLst/>
                        </a:rPr>
                        <a:t>breaks</a:t>
                      </a:r>
                      <a:r>
                        <a:rPr lang="en-GB" sz="2000" spc="-215" dirty="0">
                          <a:effectLst/>
                        </a:rPr>
                        <a:t> </a:t>
                      </a:r>
                      <a:r>
                        <a:rPr lang="en-GB" sz="2000" dirty="0">
                          <a:effectLst/>
                        </a:rPr>
                        <a:t>and</a:t>
                      </a:r>
                      <a:r>
                        <a:rPr lang="en-GB" sz="2000" spc="-210" dirty="0">
                          <a:effectLst/>
                        </a:rPr>
                        <a:t> </a:t>
                      </a:r>
                      <a:r>
                        <a:rPr lang="en-GB" sz="2000" dirty="0">
                          <a:effectLst/>
                        </a:rPr>
                        <a:t>feeling</a:t>
                      </a:r>
                      <a:r>
                        <a:rPr lang="en-GB" sz="1800" dirty="0">
                          <a:effectLst/>
                        </a:rPr>
                        <a:t>.</a:t>
                      </a:r>
                      <a:endParaRPr lang="en-US" sz="20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tc>
                  <a:txBody>
                    <a:bodyPr/>
                    <a:lstStyle/>
                    <a:p>
                      <a:pPr marL="251460" marR="0">
                        <a:lnSpc>
                          <a:spcPts val="1960"/>
                        </a:lnSpc>
                        <a:spcBef>
                          <a:spcPts val="0"/>
                        </a:spcBef>
                        <a:spcAft>
                          <a:spcPts val="0"/>
                        </a:spcAft>
                      </a:pPr>
                      <a:r>
                        <a:rPr lang="en-GB" sz="123400" spc="-7995" dirty="0">
                          <a:effectLst/>
                        </a:rPr>
                        <a:t>©</a:t>
                      </a:r>
                      <a:r>
                        <a:rPr lang="en-GB" sz="2000" dirty="0">
                          <a:effectLst/>
                        </a:rPr>
                        <a:t>5  </a:t>
                      </a:r>
                      <a:r>
                        <a:rPr lang="en-GB" sz="2000" spc="-10" dirty="0">
                          <a:effectLst/>
                        </a:rPr>
                        <a:t> </a:t>
                      </a:r>
                      <a:r>
                        <a:rPr lang="en-GB" sz="2000" spc="5" dirty="0">
                          <a:effectLst/>
                        </a:rPr>
                        <a:t>C</a:t>
                      </a:r>
                      <a:r>
                        <a:rPr lang="en-GB" sz="2000" spc="-5" dirty="0">
                          <a:effectLst/>
                        </a:rPr>
                        <a:t>h</a:t>
                      </a:r>
                      <a:r>
                        <a:rPr lang="en-GB" sz="2000" spc="-10" dirty="0">
                          <a:effectLst/>
                        </a:rPr>
                        <a:t>e</a:t>
                      </a:r>
                      <a:r>
                        <a:rPr lang="en-GB" sz="2000" spc="-15" dirty="0">
                          <a:effectLst/>
                        </a:rPr>
                        <a:t>c</a:t>
                      </a:r>
                      <a:r>
                        <a:rPr lang="en-GB" sz="2000" dirty="0">
                          <a:effectLst/>
                        </a:rPr>
                        <a:t>k</a:t>
                      </a:r>
                      <a:r>
                        <a:rPr lang="en-GB" sz="2000" spc="-145" dirty="0">
                          <a:effectLst/>
                        </a:rPr>
                        <a:t> </a:t>
                      </a:r>
                      <a:r>
                        <a:rPr lang="en-GB" sz="2000" spc="20" dirty="0">
                          <a:effectLst/>
                        </a:rPr>
                        <a:t>t</a:t>
                      </a:r>
                      <a:r>
                        <a:rPr lang="en-GB" sz="2000" spc="-5" dirty="0">
                          <a:effectLst/>
                        </a:rPr>
                        <a:t>h</a:t>
                      </a:r>
                      <a:r>
                        <a:rPr lang="en-GB" sz="2000" dirty="0">
                          <a:effectLst/>
                        </a:rPr>
                        <a:t>e</a:t>
                      </a:r>
                      <a:r>
                        <a:rPr lang="en-GB" sz="2000" spc="-145" dirty="0">
                          <a:effectLst/>
                        </a:rPr>
                        <a:t> </a:t>
                      </a:r>
                      <a:r>
                        <a:rPr lang="en-GB" sz="2000" spc="-15" dirty="0">
                          <a:effectLst/>
                        </a:rPr>
                        <a:t>c</a:t>
                      </a:r>
                      <a:r>
                        <a:rPr lang="en-GB" sz="2000" spc="-5" dirty="0">
                          <a:effectLst/>
                        </a:rPr>
                        <a:t>h</a:t>
                      </a:r>
                      <a:r>
                        <a:rPr lang="en-GB" sz="2000" dirty="0">
                          <a:effectLst/>
                        </a:rPr>
                        <a:t>e</a:t>
                      </a:r>
                      <a:r>
                        <a:rPr lang="en-GB" sz="2000" spc="25" dirty="0">
                          <a:effectLst/>
                        </a:rPr>
                        <a:t>s</a:t>
                      </a:r>
                      <a:r>
                        <a:rPr lang="en-GB" sz="2000" dirty="0">
                          <a:effectLst/>
                        </a:rPr>
                        <a:t>t</a:t>
                      </a:r>
                      <a:r>
                        <a:rPr lang="en-GB" sz="2000" spc="-145" dirty="0">
                          <a:effectLst/>
                        </a:rPr>
                        <a:t> </a:t>
                      </a:r>
                      <a:r>
                        <a:rPr lang="en-GB" sz="2000" spc="10" dirty="0">
                          <a:effectLst/>
                        </a:rPr>
                        <a:t>f</a:t>
                      </a:r>
                      <a:r>
                        <a:rPr lang="en-GB" sz="2000" spc="-5" dirty="0">
                          <a:effectLst/>
                        </a:rPr>
                        <a:t>o</a:t>
                      </a:r>
                      <a:r>
                        <a:rPr lang="en-GB" sz="2000" dirty="0">
                          <a:effectLst/>
                        </a:rPr>
                        <a:t>r</a:t>
                      </a:r>
                      <a:r>
                        <a:rPr lang="en-GB" sz="2000" spc="-145" dirty="0">
                          <a:effectLst/>
                        </a:rPr>
                        <a:t> </a:t>
                      </a:r>
                      <a:r>
                        <a:rPr lang="en-GB" sz="2000" dirty="0" err="1" smtClean="0">
                          <a:effectLst/>
                        </a:rPr>
                        <a:t>in</a:t>
                      </a:r>
                      <a:r>
                        <a:rPr lang="en-GB" sz="2000" spc="-5" dirty="0" err="1" smtClean="0">
                          <a:effectLst/>
                        </a:rPr>
                        <a:t>ju</a:t>
                      </a:r>
                      <a:r>
                        <a:rPr lang="en-GB" sz="2000" spc="10" dirty="0" err="1" smtClean="0">
                          <a:effectLst/>
                        </a:rPr>
                        <a:t>r</a:t>
                      </a:r>
                      <a:r>
                        <a:rPr lang="en-GB" sz="2000" spc="-5" dirty="0" err="1" smtClean="0">
                          <a:effectLst/>
                        </a:rPr>
                        <a:t>i</a:t>
                      </a:r>
                      <a:r>
                        <a:rPr lang="en-GB" sz="2000" dirty="0" err="1" smtClean="0">
                          <a:effectLst/>
                        </a:rPr>
                        <a:t>e</a:t>
                      </a:r>
                      <a:r>
                        <a:rPr lang="en-GB" sz="2000" spc="10" dirty="0" err="1" smtClean="0">
                          <a:effectLst/>
                        </a:rPr>
                        <a:t>s</a:t>
                      </a:r>
                      <a:r>
                        <a:rPr lang="en-GB" sz="2000" dirty="0" err="1" smtClean="0">
                          <a:effectLst/>
                        </a:rPr>
                        <a:t>,bruising</a:t>
                      </a:r>
                      <a:r>
                        <a:rPr lang="en-GB" sz="2000" dirty="0">
                          <a:effectLst/>
                        </a:rPr>
                        <a:t>, cuts.</a:t>
                      </a:r>
                      <a:endParaRPr lang="en-US" sz="2400" dirty="0">
                        <a:effectLst/>
                      </a:endParaRPr>
                    </a:p>
                    <a:p>
                      <a:pPr marL="342900" marR="93980" lvl="0" indent="-342900">
                        <a:lnSpc>
                          <a:spcPct val="95000"/>
                        </a:lnSpc>
                        <a:spcBef>
                          <a:spcPts val="135"/>
                        </a:spcBef>
                        <a:spcAft>
                          <a:spcPts val="0"/>
                        </a:spcAft>
                        <a:buClr>
                          <a:srgbClr val="008E74"/>
                        </a:buClr>
                        <a:buSzPts val="950"/>
                        <a:buFont typeface="Verdana" panose="020B0604030504040204" pitchFamily="34" charset="0"/>
                        <a:buChar char="•"/>
                        <a:tabLst>
                          <a:tab pos="351790" algn="l"/>
                        </a:tabLst>
                      </a:pPr>
                      <a:r>
                        <a:rPr lang="en-GB" sz="2000" dirty="0">
                          <a:effectLst/>
                        </a:rPr>
                        <a:t>Does</a:t>
                      </a:r>
                      <a:r>
                        <a:rPr lang="en-GB" sz="2000" spc="-195" dirty="0">
                          <a:effectLst/>
                        </a:rPr>
                        <a:t> </a:t>
                      </a:r>
                      <a:r>
                        <a:rPr lang="en-GB" sz="2000" dirty="0">
                          <a:effectLst/>
                        </a:rPr>
                        <a:t>the</a:t>
                      </a:r>
                      <a:r>
                        <a:rPr lang="en-GB" sz="2000" spc="-195" dirty="0">
                          <a:effectLst/>
                        </a:rPr>
                        <a:t> </a:t>
                      </a:r>
                      <a:r>
                        <a:rPr lang="en-GB" sz="2000" dirty="0">
                          <a:effectLst/>
                        </a:rPr>
                        <a:t>chest</a:t>
                      </a:r>
                      <a:r>
                        <a:rPr lang="en-GB" sz="2000" spc="-190" dirty="0">
                          <a:effectLst/>
                        </a:rPr>
                        <a:t> </a:t>
                      </a:r>
                      <a:r>
                        <a:rPr lang="en-GB" sz="2000" dirty="0">
                          <a:effectLst/>
                        </a:rPr>
                        <a:t>expand</a:t>
                      </a:r>
                      <a:r>
                        <a:rPr lang="en-GB" sz="2000" spc="-195" dirty="0">
                          <a:effectLst/>
                        </a:rPr>
                        <a:t> </a:t>
                      </a:r>
                      <a:r>
                        <a:rPr lang="en-GB" sz="2000" dirty="0">
                          <a:effectLst/>
                        </a:rPr>
                        <a:t>easily</a:t>
                      </a:r>
                      <a:r>
                        <a:rPr lang="en-GB" sz="2000" spc="-190" dirty="0">
                          <a:effectLst/>
                        </a:rPr>
                        <a:t> </a:t>
                      </a:r>
                      <a:r>
                        <a:rPr lang="en-GB" sz="2000" dirty="0">
                          <a:effectLst/>
                        </a:rPr>
                        <a:t>and evenly?</a:t>
                      </a:r>
                      <a:endParaRPr lang="en-US" sz="2400" dirty="0">
                        <a:effectLst/>
                      </a:endParaRPr>
                    </a:p>
                    <a:p>
                      <a:pPr marL="342900" marR="0" lvl="0" indent="-342900">
                        <a:spcBef>
                          <a:spcPts val="100"/>
                        </a:spcBef>
                        <a:spcAft>
                          <a:spcPts val="0"/>
                        </a:spcAft>
                        <a:buClr>
                          <a:srgbClr val="008E74"/>
                        </a:buClr>
                        <a:buSzPts val="950"/>
                        <a:buFont typeface="Verdana" panose="020B0604030504040204" pitchFamily="34" charset="0"/>
                        <a:buChar char="•"/>
                        <a:tabLst>
                          <a:tab pos="351790" algn="l"/>
                        </a:tabLst>
                      </a:pPr>
                      <a:r>
                        <a:rPr lang="en-GB" sz="2000" dirty="0">
                          <a:effectLst/>
                        </a:rPr>
                        <a:t>Does</a:t>
                      </a:r>
                      <a:r>
                        <a:rPr lang="en-GB" sz="2000" spc="-170" dirty="0">
                          <a:effectLst/>
                        </a:rPr>
                        <a:t> </a:t>
                      </a:r>
                      <a:r>
                        <a:rPr lang="en-GB" sz="2000" dirty="0">
                          <a:effectLst/>
                        </a:rPr>
                        <a:t>breathing</a:t>
                      </a:r>
                      <a:r>
                        <a:rPr lang="en-GB" sz="2000" spc="-170" dirty="0">
                          <a:effectLst/>
                        </a:rPr>
                        <a:t> </a:t>
                      </a:r>
                      <a:r>
                        <a:rPr lang="en-GB" sz="2000" dirty="0">
                          <a:effectLst/>
                        </a:rPr>
                        <a:t>cause</a:t>
                      </a:r>
                      <a:r>
                        <a:rPr lang="en-GB" sz="2000" spc="-165" dirty="0">
                          <a:effectLst/>
                        </a:rPr>
                        <a:t> </a:t>
                      </a:r>
                      <a:r>
                        <a:rPr lang="en-GB" sz="2000" dirty="0">
                          <a:effectLst/>
                        </a:rPr>
                        <a:t>pain?</a:t>
                      </a:r>
                      <a:endParaRPr lang="en-US" sz="2400" dirty="0">
                        <a:effectLst/>
                      </a:endParaRPr>
                    </a:p>
                    <a:p>
                      <a:pPr marL="342900" marR="259715" lvl="0" indent="-342900">
                        <a:lnSpc>
                          <a:spcPct val="95000"/>
                        </a:lnSpc>
                        <a:spcBef>
                          <a:spcPts val="135"/>
                        </a:spcBef>
                        <a:spcAft>
                          <a:spcPts val="0"/>
                        </a:spcAft>
                        <a:buClr>
                          <a:srgbClr val="008E74"/>
                        </a:buClr>
                        <a:buSzPts val="950"/>
                        <a:buFont typeface="Verdana" panose="020B0604030504040204" pitchFamily="34" charset="0"/>
                        <a:buAutoNum type="arabicPeriod" startAt="6"/>
                        <a:tabLst>
                          <a:tab pos="279400" algn="l"/>
                        </a:tabLst>
                      </a:pPr>
                      <a:r>
                        <a:rPr lang="en-GB" sz="2000" dirty="0">
                          <a:effectLst/>
                        </a:rPr>
                        <a:t>Check</a:t>
                      </a:r>
                      <a:r>
                        <a:rPr lang="en-GB" sz="2000" spc="-95" dirty="0">
                          <a:effectLst/>
                        </a:rPr>
                        <a:t> </a:t>
                      </a:r>
                      <a:r>
                        <a:rPr lang="en-GB" sz="2000" dirty="0">
                          <a:effectLst/>
                        </a:rPr>
                        <a:t>the</a:t>
                      </a:r>
                      <a:r>
                        <a:rPr lang="en-GB" sz="2000" spc="-90" dirty="0">
                          <a:effectLst/>
                        </a:rPr>
                        <a:t> </a:t>
                      </a:r>
                      <a:r>
                        <a:rPr lang="en-GB" sz="2000" dirty="0">
                          <a:effectLst/>
                        </a:rPr>
                        <a:t>abdomen</a:t>
                      </a:r>
                      <a:r>
                        <a:rPr lang="en-GB" sz="2000" spc="-95" dirty="0">
                          <a:effectLst/>
                        </a:rPr>
                        <a:t> </a:t>
                      </a:r>
                      <a:r>
                        <a:rPr lang="en-GB" sz="2000" dirty="0">
                          <a:effectLst/>
                        </a:rPr>
                        <a:t>for</a:t>
                      </a:r>
                      <a:r>
                        <a:rPr lang="en-GB" sz="2000" spc="-90" dirty="0">
                          <a:effectLst/>
                        </a:rPr>
                        <a:t> </a:t>
                      </a:r>
                      <a:r>
                        <a:rPr lang="en-GB" sz="2000" dirty="0">
                          <a:effectLst/>
                        </a:rPr>
                        <a:t>injuries, bruising,</a:t>
                      </a:r>
                      <a:r>
                        <a:rPr lang="en-GB" sz="2000" spc="-130" dirty="0">
                          <a:effectLst/>
                        </a:rPr>
                        <a:t> </a:t>
                      </a:r>
                      <a:r>
                        <a:rPr lang="en-GB" sz="2000" dirty="0">
                          <a:effectLst/>
                        </a:rPr>
                        <a:t>cuts.</a:t>
                      </a:r>
                      <a:endParaRPr lang="en-US" sz="2400" dirty="0">
                        <a:effectLst/>
                      </a:endParaRPr>
                    </a:p>
                    <a:p>
                      <a:pPr marL="742950" marR="156845" lvl="1" indent="-285750">
                        <a:lnSpc>
                          <a:spcPct val="95000"/>
                        </a:lnSpc>
                        <a:spcBef>
                          <a:spcPts val="145"/>
                        </a:spcBef>
                        <a:spcAft>
                          <a:spcPts val="0"/>
                        </a:spcAft>
                        <a:buClr>
                          <a:srgbClr val="008E74"/>
                        </a:buClr>
                        <a:buSzPts val="950"/>
                        <a:buFont typeface="Verdana" panose="020B0604030504040204" pitchFamily="34" charset="0"/>
                        <a:buChar char="•"/>
                        <a:tabLst>
                          <a:tab pos="351790" algn="l"/>
                        </a:tabLst>
                      </a:pPr>
                      <a:r>
                        <a:rPr lang="en-GB" sz="2000" dirty="0">
                          <a:effectLst/>
                        </a:rPr>
                        <a:t>Is</a:t>
                      </a:r>
                      <a:r>
                        <a:rPr lang="en-GB" sz="2000" spc="-180" dirty="0">
                          <a:effectLst/>
                        </a:rPr>
                        <a:t> </a:t>
                      </a:r>
                      <a:r>
                        <a:rPr lang="en-GB" sz="2000" dirty="0">
                          <a:effectLst/>
                        </a:rPr>
                        <a:t>it</a:t>
                      </a:r>
                      <a:r>
                        <a:rPr lang="en-GB" sz="2000" spc="-175" dirty="0">
                          <a:effectLst/>
                        </a:rPr>
                        <a:t> </a:t>
                      </a:r>
                      <a:r>
                        <a:rPr lang="en-GB" sz="2000" dirty="0">
                          <a:effectLst/>
                        </a:rPr>
                        <a:t>tender?</a:t>
                      </a:r>
                      <a:r>
                        <a:rPr lang="en-GB" sz="2000" spc="-180" dirty="0">
                          <a:effectLst/>
                        </a:rPr>
                        <a:t> </a:t>
                      </a:r>
                      <a:r>
                        <a:rPr lang="en-GB" sz="2000" dirty="0">
                          <a:effectLst/>
                        </a:rPr>
                        <a:t>Does</a:t>
                      </a:r>
                      <a:r>
                        <a:rPr lang="en-GB" sz="2000" spc="-175" dirty="0">
                          <a:effectLst/>
                        </a:rPr>
                        <a:t> </a:t>
                      </a:r>
                      <a:r>
                        <a:rPr lang="en-GB" sz="2000" dirty="0">
                          <a:effectLst/>
                        </a:rPr>
                        <a:t>a</a:t>
                      </a:r>
                      <a:r>
                        <a:rPr lang="en-GB" sz="2000" spc="-180" dirty="0">
                          <a:effectLst/>
                        </a:rPr>
                        <a:t> </a:t>
                      </a:r>
                      <a:r>
                        <a:rPr lang="en-GB" sz="2000" dirty="0">
                          <a:effectLst/>
                        </a:rPr>
                        <a:t>gentle</a:t>
                      </a:r>
                      <a:r>
                        <a:rPr lang="en-GB" sz="2000" spc="-175" dirty="0">
                          <a:effectLst/>
                        </a:rPr>
                        <a:t> </a:t>
                      </a:r>
                      <a:r>
                        <a:rPr lang="en-GB" sz="2000" dirty="0">
                          <a:effectLst/>
                        </a:rPr>
                        <a:t>press on</a:t>
                      </a:r>
                      <a:r>
                        <a:rPr lang="en-GB" sz="2000" spc="-210" dirty="0">
                          <a:effectLst/>
                        </a:rPr>
                        <a:t> </a:t>
                      </a:r>
                      <a:r>
                        <a:rPr lang="en-GB" sz="2000" dirty="0">
                          <a:effectLst/>
                        </a:rPr>
                        <a:t>the</a:t>
                      </a:r>
                      <a:r>
                        <a:rPr lang="en-GB" sz="2000" spc="-210" dirty="0">
                          <a:effectLst/>
                        </a:rPr>
                        <a:t> </a:t>
                      </a:r>
                      <a:r>
                        <a:rPr lang="en-GB" sz="2000" dirty="0">
                          <a:effectLst/>
                        </a:rPr>
                        <a:t>abdomen</a:t>
                      </a:r>
                      <a:r>
                        <a:rPr lang="en-GB" sz="2000" spc="-210" dirty="0">
                          <a:effectLst/>
                        </a:rPr>
                        <a:t> </a:t>
                      </a:r>
                      <a:r>
                        <a:rPr lang="en-GB" sz="2000" dirty="0">
                          <a:effectLst/>
                        </a:rPr>
                        <a:t>cause</a:t>
                      </a:r>
                      <a:r>
                        <a:rPr lang="en-GB" sz="2000" spc="-210" dirty="0">
                          <a:effectLst/>
                        </a:rPr>
                        <a:t> </a:t>
                      </a:r>
                      <a:r>
                        <a:rPr lang="en-GB" sz="2000" dirty="0">
                          <a:effectLst/>
                        </a:rPr>
                        <a:t>pain?</a:t>
                      </a:r>
                      <a:endParaRPr lang="en-US" sz="2400" dirty="0">
                        <a:effectLst/>
                      </a:endParaRPr>
                    </a:p>
                    <a:p>
                      <a:pPr marL="342900" marR="177165" lvl="0" indent="-342900">
                        <a:lnSpc>
                          <a:spcPct val="95000"/>
                        </a:lnSpc>
                        <a:spcBef>
                          <a:spcPts val="150"/>
                        </a:spcBef>
                        <a:spcAft>
                          <a:spcPts val="0"/>
                        </a:spcAft>
                        <a:buClr>
                          <a:srgbClr val="008E74"/>
                        </a:buClr>
                        <a:buSzPts val="950"/>
                        <a:buFont typeface="Verdana" panose="020B0604030504040204" pitchFamily="34" charset="0"/>
                        <a:buAutoNum type="arabicPeriod" startAt="6"/>
                        <a:tabLst>
                          <a:tab pos="279400" algn="l"/>
                        </a:tabLst>
                      </a:pPr>
                      <a:r>
                        <a:rPr lang="en-GB" sz="2000" dirty="0">
                          <a:effectLst/>
                        </a:rPr>
                        <a:t>Check</a:t>
                      </a:r>
                      <a:r>
                        <a:rPr lang="en-GB" sz="2000" spc="-195" dirty="0">
                          <a:effectLst/>
                        </a:rPr>
                        <a:t> </a:t>
                      </a:r>
                      <a:r>
                        <a:rPr lang="en-GB" sz="2000" dirty="0">
                          <a:effectLst/>
                        </a:rPr>
                        <a:t>the</a:t>
                      </a:r>
                      <a:r>
                        <a:rPr lang="en-GB" sz="2000" spc="-195" dirty="0">
                          <a:effectLst/>
                        </a:rPr>
                        <a:t> </a:t>
                      </a:r>
                      <a:r>
                        <a:rPr lang="en-GB" sz="2000" dirty="0">
                          <a:effectLst/>
                        </a:rPr>
                        <a:t>pelvis</a:t>
                      </a:r>
                      <a:r>
                        <a:rPr lang="en-GB" sz="2000" spc="-195" dirty="0">
                          <a:effectLst/>
                        </a:rPr>
                        <a:t> </a:t>
                      </a:r>
                      <a:r>
                        <a:rPr lang="en-GB" sz="2000" dirty="0">
                          <a:effectLst/>
                        </a:rPr>
                        <a:t>and</a:t>
                      </a:r>
                      <a:r>
                        <a:rPr lang="en-GB" sz="2000" spc="-195" dirty="0">
                          <a:effectLst/>
                        </a:rPr>
                        <a:t> </a:t>
                      </a:r>
                      <a:r>
                        <a:rPr lang="en-GB" sz="2000" dirty="0">
                          <a:effectLst/>
                        </a:rPr>
                        <a:t>buttocks</a:t>
                      </a:r>
                      <a:r>
                        <a:rPr lang="en-GB" sz="2000" spc="-195" dirty="0">
                          <a:effectLst/>
                        </a:rPr>
                        <a:t> </a:t>
                      </a:r>
                      <a:r>
                        <a:rPr lang="en-GB" sz="2000" dirty="0">
                          <a:effectLst/>
                        </a:rPr>
                        <a:t>for injuries,</a:t>
                      </a:r>
                      <a:r>
                        <a:rPr lang="en-GB" sz="2000" spc="-160" dirty="0">
                          <a:effectLst/>
                        </a:rPr>
                        <a:t> </a:t>
                      </a:r>
                      <a:r>
                        <a:rPr lang="en-GB" sz="2000" dirty="0">
                          <a:effectLst/>
                        </a:rPr>
                        <a:t>bruising,</a:t>
                      </a:r>
                      <a:r>
                        <a:rPr lang="en-GB" sz="2000" spc="-160" dirty="0">
                          <a:effectLst/>
                        </a:rPr>
                        <a:t> </a:t>
                      </a:r>
                      <a:r>
                        <a:rPr lang="en-GB" sz="2000" dirty="0">
                          <a:effectLst/>
                        </a:rPr>
                        <a:t>cuts.</a:t>
                      </a:r>
                      <a:endParaRPr lang="en-US" sz="2400" dirty="0">
                        <a:effectLst/>
                      </a:endParaRPr>
                    </a:p>
                    <a:p>
                      <a:pPr marL="742950" marR="95250" lvl="1" indent="-285750">
                        <a:lnSpc>
                          <a:spcPct val="95000"/>
                        </a:lnSpc>
                        <a:spcBef>
                          <a:spcPts val="150"/>
                        </a:spcBef>
                        <a:spcAft>
                          <a:spcPts val="0"/>
                        </a:spcAft>
                        <a:buClr>
                          <a:srgbClr val="008E74"/>
                        </a:buClr>
                        <a:buSzPts val="950"/>
                        <a:buFont typeface="Verdana" panose="020B0604030504040204" pitchFamily="34" charset="0"/>
                        <a:buChar char="•"/>
                        <a:tabLst>
                          <a:tab pos="351790" algn="l"/>
                        </a:tabLst>
                      </a:pPr>
                      <a:r>
                        <a:rPr lang="en-GB" sz="2000" dirty="0">
                          <a:effectLst/>
                        </a:rPr>
                        <a:t>Push</a:t>
                      </a:r>
                      <a:r>
                        <a:rPr lang="en-GB" sz="2000" spc="-170" dirty="0">
                          <a:effectLst/>
                        </a:rPr>
                        <a:t> </a:t>
                      </a:r>
                      <a:r>
                        <a:rPr lang="en-GB" sz="2000" dirty="0">
                          <a:effectLst/>
                        </a:rPr>
                        <a:t>the</a:t>
                      </a:r>
                      <a:r>
                        <a:rPr lang="en-GB" sz="2000" spc="-165" dirty="0">
                          <a:effectLst/>
                        </a:rPr>
                        <a:t> </a:t>
                      </a:r>
                      <a:r>
                        <a:rPr lang="en-GB" sz="2000" dirty="0">
                          <a:effectLst/>
                        </a:rPr>
                        <a:t>tops</a:t>
                      </a:r>
                      <a:r>
                        <a:rPr lang="en-GB" sz="2000" spc="-165" dirty="0">
                          <a:effectLst/>
                        </a:rPr>
                        <a:t> </a:t>
                      </a:r>
                      <a:r>
                        <a:rPr lang="en-GB" sz="2000" dirty="0">
                          <a:effectLst/>
                        </a:rPr>
                        <a:t>of</a:t>
                      </a:r>
                      <a:r>
                        <a:rPr lang="en-GB" sz="2000" spc="-165" dirty="0">
                          <a:effectLst/>
                        </a:rPr>
                        <a:t> </a:t>
                      </a:r>
                      <a:r>
                        <a:rPr lang="en-GB" sz="2000" dirty="0">
                          <a:effectLst/>
                        </a:rPr>
                        <a:t>the</a:t>
                      </a:r>
                      <a:r>
                        <a:rPr lang="en-GB" sz="2000" spc="-165" dirty="0">
                          <a:effectLst/>
                        </a:rPr>
                        <a:t> </a:t>
                      </a:r>
                      <a:r>
                        <a:rPr lang="en-GB" sz="2000" dirty="0">
                          <a:effectLst/>
                        </a:rPr>
                        <a:t>hips</a:t>
                      </a:r>
                      <a:r>
                        <a:rPr lang="en-GB" sz="2000" spc="-165" dirty="0">
                          <a:effectLst/>
                        </a:rPr>
                        <a:t> </a:t>
                      </a:r>
                      <a:r>
                        <a:rPr lang="en-GB" sz="2000" dirty="0">
                          <a:effectLst/>
                        </a:rPr>
                        <a:t>towards </a:t>
                      </a:r>
                      <a:r>
                        <a:rPr lang="en-GB" sz="2000" spc="-15" dirty="0">
                          <a:effectLst/>
                        </a:rPr>
                        <a:t>each</a:t>
                      </a:r>
                      <a:r>
                        <a:rPr lang="en-GB" sz="2000" spc="-195" dirty="0">
                          <a:effectLst/>
                        </a:rPr>
                        <a:t> </a:t>
                      </a:r>
                      <a:r>
                        <a:rPr lang="en-GB" sz="2000" dirty="0">
                          <a:effectLst/>
                        </a:rPr>
                        <a:t>other.</a:t>
                      </a:r>
                      <a:r>
                        <a:rPr lang="en-GB" sz="2000" spc="-195" dirty="0">
                          <a:effectLst/>
                        </a:rPr>
                        <a:t> </a:t>
                      </a:r>
                      <a:r>
                        <a:rPr lang="en-GB" sz="2000" dirty="0">
                          <a:effectLst/>
                        </a:rPr>
                        <a:t>Does</a:t>
                      </a:r>
                      <a:r>
                        <a:rPr lang="en-GB" sz="2000" spc="-190" dirty="0">
                          <a:effectLst/>
                        </a:rPr>
                        <a:t> </a:t>
                      </a:r>
                      <a:r>
                        <a:rPr lang="en-GB" sz="2000" dirty="0">
                          <a:effectLst/>
                        </a:rPr>
                        <a:t>this</a:t>
                      </a:r>
                      <a:r>
                        <a:rPr lang="en-GB" sz="2000" spc="-195" dirty="0">
                          <a:effectLst/>
                        </a:rPr>
                        <a:t> </a:t>
                      </a:r>
                      <a:r>
                        <a:rPr lang="en-GB" sz="2000" dirty="0">
                          <a:effectLst/>
                        </a:rPr>
                        <a:t>cause</a:t>
                      </a:r>
                      <a:r>
                        <a:rPr lang="en-GB" sz="2000" spc="-195" dirty="0">
                          <a:effectLst/>
                        </a:rPr>
                        <a:t> </a:t>
                      </a:r>
                      <a:r>
                        <a:rPr lang="en-GB" sz="2000" dirty="0">
                          <a:effectLst/>
                        </a:rPr>
                        <a:t>pain?</a:t>
                      </a:r>
                      <a:endParaRPr lang="en-US" sz="2400" dirty="0">
                        <a:effectLst/>
                      </a:endParaRPr>
                    </a:p>
                    <a:p>
                      <a:pPr marL="742950" marR="160020" lvl="1" indent="-285750">
                        <a:lnSpc>
                          <a:spcPct val="95000"/>
                        </a:lnSpc>
                        <a:spcBef>
                          <a:spcPts val="145"/>
                        </a:spcBef>
                        <a:spcAft>
                          <a:spcPts val="0"/>
                        </a:spcAft>
                        <a:buClr>
                          <a:srgbClr val="008E74"/>
                        </a:buClr>
                        <a:buSzPts val="950"/>
                        <a:buFont typeface="Verdana" panose="020B0604030504040204" pitchFamily="34" charset="0"/>
                        <a:buChar char="•"/>
                        <a:tabLst>
                          <a:tab pos="351790" algn="l"/>
                        </a:tabLst>
                      </a:pPr>
                      <a:r>
                        <a:rPr lang="en-GB" sz="2000" dirty="0">
                          <a:effectLst/>
                        </a:rPr>
                        <a:t>Check</a:t>
                      </a:r>
                      <a:r>
                        <a:rPr lang="en-GB" sz="2000" spc="-175" dirty="0">
                          <a:effectLst/>
                        </a:rPr>
                        <a:t> </a:t>
                      </a:r>
                      <a:r>
                        <a:rPr lang="en-GB" sz="2000" dirty="0">
                          <a:effectLst/>
                        </a:rPr>
                        <a:t>for</a:t>
                      </a:r>
                      <a:r>
                        <a:rPr lang="en-GB" sz="2000" spc="-175" dirty="0">
                          <a:effectLst/>
                        </a:rPr>
                        <a:t> </a:t>
                      </a:r>
                      <a:r>
                        <a:rPr lang="en-GB" sz="2000" dirty="0">
                          <a:effectLst/>
                        </a:rPr>
                        <a:t>evidence</a:t>
                      </a:r>
                      <a:r>
                        <a:rPr lang="en-GB" sz="2000" spc="-170" dirty="0">
                          <a:effectLst/>
                        </a:rPr>
                        <a:t> </a:t>
                      </a:r>
                      <a:r>
                        <a:rPr lang="en-GB" sz="2000" dirty="0">
                          <a:effectLst/>
                        </a:rPr>
                        <a:t>of</a:t>
                      </a:r>
                      <a:r>
                        <a:rPr lang="en-GB" sz="2000" spc="-175" dirty="0">
                          <a:effectLst/>
                        </a:rPr>
                        <a:t> </a:t>
                      </a:r>
                      <a:r>
                        <a:rPr lang="en-GB" sz="2000" dirty="0">
                          <a:effectLst/>
                        </a:rPr>
                        <a:t>wet</a:t>
                      </a:r>
                      <a:r>
                        <a:rPr lang="en-GB" sz="2000" spc="-170" dirty="0">
                          <a:effectLst/>
                        </a:rPr>
                        <a:t> </a:t>
                      </a:r>
                      <a:r>
                        <a:rPr lang="en-GB" sz="2000" dirty="0">
                          <a:effectLst/>
                        </a:rPr>
                        <a:t>pants or</a:t>
                      </a:r>
                      <a:r>
                        <a:rPr lang="en-GB" sz="2000" spc="-165" dirty="0">
                          <a:effectLst/>
                        </a:rPr>
                        <a:t> </a:t>
                      </a:r>
                      <a:r>
                        <a:rPr lang="en-GB" sz="2000" dirty="0">
                          <a:effectLst/>
                        </a:rPr>
                        <a:t>blood</a:t>
                      </a:r>
                      <a:r>
                        <a:rPr lang="en-GB" sz="2000" spc="-165" dirty="0">
                          <a:effectLst/>
                        </a:rPr>
                        <a:t> </a:t>
                      </a:r>
                      <a:r>
                        <a:rPr lang="en-GB" sz="2000" dirty="0">
                          <a:effectLst/>
                        </a:rPr>
                        <a:t>from</a:t>
                      </a:r>
                      <a:r>
                        <a:rPr lang="en-GB" sz="2000" spc="-165" dirty="0">
                          <a:effectLst/>
                        </a:rPr>
                        <a:t> </a:t>
                      </a:r>
                      <a:r>
                        <a:rPr lang="en-GB" sz="2000" dirty="0">
                          <a:effectLst/>
                        </a:rPr>
                        <a:t>the</a:t>
                      </a:r>
                      <a:r>
                        <a:rPr lang="en-GB" sz="2000" spc="-165" dirty="0">
                          <a:effectLst/>
                        </a:rPr>
                        <a:t> </a:t>
                      </a:r>
                      <a:r>
                        <a:rPr lang="en-GB" sz="2000" dirty="0">
                          <a:effectLst/>
                        </a:rPr>
                        <a:t>genital</a:t>
                      </a:r>
                      <a:r>
                        <a:rPr lang="en-GB" sz="2000" spc="-165" dirty="0">
                          <a:effectLst/>
                        </a:rPr>
                        <a:t> </a:t>
                      </a:r>
                      <a:r>
                        <a:rPr lang="en-GB" sz="2000" dirty="0">
                          <a:effectLst/>
                        </a:rPr>
                        <a:t>area.</a:t>
                      </a:r>
                      <a:endParaRPr lang="en-US" sz="2400" dirty="0">
                        <a:effectLst/>
                      </a:endParaRPr>
                    </a:p>
                    <a:p>
                      <a:pPr marL="342900" marR="0" lvl="0" indent="-342900">
                        <a:spcBef>
                          <a:spcPts val="100"/>
                        </a:spcBef>
                        <a:spcAft>
                          <a:spcPts val="0"/>
                        </a:spcAft>
                        <a:buClr>
                          <a:srgbClr val="008E74"/>
                        </a:buClr>
                        <a:buSzPts val="950"/>
                        <a:buFont typeface="Verdana" panose="020B0604030504040204" pitchFamily="34" charset="0"/>
                        <a:buAutoNum type="arabicPeriod" startAt="6"/>
                        <a:tabLst>
                          <a:tab pos="279400" algn="l"/>
                        </a:tabLst>
                      </a:pPr>
                      <a:r>
                        <a:rPr lang="en-GB" sz="2000" dirty="0">
                          <a:effectLst/>
                        </a:rPr>
                        <a:t>Check</a:t>
                      </a:r>
                      <a:r>
                        <a:rPr lang="en-GB" sz="2000" spc="-195" dirty="0">
                          <a:effectLst/>
                        </a:rPr>
                        <a:t> </a:t>
                      </a:r>
                      <a:r>
                        <a:rPr lang="en-GB" sz="2000" dirty="0">
                          <a:effectLst/>
                        </a:rPr>
                        <a:t>the</a:t>
                      </a:r>
                      <a:r>
                        <a:rPr lang="en-GB" sz="2000" spc="-195" dirty="0">
                          <a:effectLst/>
                        </a:rPr>
                        <a:t> </a:t>
                      </a:r>
                      <a:r>
                        <a:rPr lang="en-GB" sz="2000" dirty="0">
                          <a:effectLst/>
                        </a:rPr>
                        <a:t>legs,</a:t>
                      </a:r>
                      <a:r>
                        <a:rPr lang="en-GB" sz="2000" spc="-195" dirty="0">
                          <a:effectLst/>
                        </a:rPr>
                        <a:t> </a:t>
                      </a:r>
                      <a:r>
                        <a:rPr lang="en-GB" sz="2000" dirty="0">
                          <a:effectLst/>
                        </a:rPr>
                        <a:t>ankles</a:t>
                      </a:r>
                      <a:r>
                        <a:rPr lang="en-GB" sz="2000" spc="-190" dirty="0">
                          <a:effectLst/>
                        </a:rPr>
                        <a:t> </a:t>
                      </a:r>
                      <a:r>
                        <a:rPr lang="en-GB" sz="2000" dirty="0">
                          <a:effectLst/>
                        </a:rPr>
                        <a:t>and</a:t>
                      </a:r>
                      <a:r>
                        <a:rPr lang="en-GB" sz="2000" spc="-195" dirty="0">
                          <a:effectLst/>
                        </a:rPr>
                        <a:t> </a:t>
                      </a:r>
                      <a:r>
                        <a:rPr lang="en-GB" sz="2000" dirty="0">
                          <a:effectLst/>
                        </a:rPr>
                        <a:t>feet.</a:t>
                      </a:r>
                      <a:endParaRPr lang="en-US" sz="2400" dirty="0">
                        <a:effectLst/>
                      </a:endParaRPr>
                    </a:p>
                    <a:p>
                      <a:pPr marL="742950" marR="238125" lvl="1" indent="-285750">
                        <a:lnSpc>
                          <a:spcPct val="95000"/>
                        </a:lnSpc>
                        <a:spcBef>
                          <a:spcPts val="135"/>
                        </a:spcBef>
                        <a:spcAft>
                          <a:spcPts val="0"/>
                        </a:spcAft>
                        <a:buClr>
                          <a:srgbClr val="008E74"/>
                        </a:buClr>
                        <a:buSzPts val="950"/>
                        <a:buFont typeface="Verdana" panose="020B0604030504040204" pitchFamily="34" charset="0"/>
                        <a:buChar char="•"/>
                        <a:tabLst>
                          <a:tab pos="351790" algn="l"/>
                        </a:tabLst>
                      </a:pPr>
                      <a:r>
                        <a:rPr lang="en-GB" sz="2000" dirty="0">
                          <a:effectLst/>
                        </a:rPr>
                        <a:t>Check</a:t>
                      </a:r>
                      <a:r>
                        <a:rPr lang="en-GB" sz="2000" spc="-215" dirty="0">
                          <a:effectLst/>
                        </a:rPr>
                        <a:t> </a:t>
                      </a:r>
                      <a:r>
                        <a:rPr lang="en-GB" sz="2000" dirty="0">
                          <a:effectLst/>
                        </a:rPr>
                        <a:t>the</a:t>
                      </a:r>
                      <a:r>
                        <a:rPr lang="en-GB" sz="2000" spc="-215" dirty="0">
                          <a:effectLst/>
                        </a:rPr>
                        <a:t> </a:t>
                      </a:r>
                      <a:r>
                        <a:rPr lang="en-GB" sz="2000" dirty="0">
                          <a:effectLst/>
                        </a:rPr>
                        <a:t>full</a:t>
                      </a:r>
                      <a:r>
                        <a:rPr lang="en-GB" sz="2000" spc="-215" dirty="0">
                          <a:effectLst/>
                        </a:rPr>
                        <a:t> </a:t>
                      </a:r>
                      <a:r>
                        <a:rPr lang="en-GB" sz="2000" dirty="0">
                          <a:effectLst/>
                        </a:rPr>
                        <a:t>length</a:t>
                      </a:r>
                      <a:r>
                        <a:rPr lang="en-GB" sz="2000" spc="-215" dirty="0">
                          <a:effectLst/>
                        </a:rPr>
                        <a:t> </a:t>
                      </a:r>
                      <a:r>
                        <a:rPr lang="en-GB" sz="2000" dirty="0">
                          <a:effectLst/>
                        </a:rPr>
                        <a:t>of</a:t>
                      </a:r>
                      <a:r>
                        <a:rPr lang="en-GB" sz="2000" spc="-215" dirty="0">
                          <a:effectLst/>
                        </a:rPr>
                        <a:t> </a:t>
                      </a:r>
                      <a:r>
                        <a:rPr lang="en-GB" sz="2000" spc="-15" dirty="0">
                          <a:effectLst/>
                        </a:rPr>
                        <a:t>each </a:t>
                      </a:r>
                      <a:r>
                        <a:rPr lang="en-GB" sz="2000" dirty="0">
                          <a:effectLst/>
                        </a:rPr>
                        <a:t>leg</a:t>
                      </a:r>
                      <a:r>
                        <a:rPr lang="en-GB" sz="2000" spc="-60" dirty="0">
                          <a:effectLst/>
                        </a:rPr>
                        <a:t> </a:t>
                      </a:r>
                      <a:r>
                        <a:rPr lang="en-GB" sz="2000" dirty="0">
                          <a:effectLst/>
                        </a:rPr>
                        <a:t>for</a:t>
                      </a:r>
                      <a:r>
                        <a:rPr lang="en-GB" sz="2000" spc="-60" dirty="0">
                          <a:effectLst/>
                        </a:rPr>
                        <a:t> </a:t>
                      </a:r>
                      <a:r>
                        <a:rPr lang="en-GB" sz="2000" dirty="0">
                          <a:effectLst/>
                        </a:rPr>
                        <a:t>bruising,</a:t>
                      </a:r>
                      <a:r>
                        <a:rPr lang="en-GB" sz="2000" spc="-60" dirty="0">
                          <a:effectLst/>
                        </a:rPr>
                        <a:t> </a:t>
                      </a:r>
                      <a:r>
                        <a:rPr lang="en-GB" sz="2000" dirty="0">
                          <a:effectLst/>
                        </a:rPr>
                        <a:t>swelling,</a:t>
                      </a:r>
                      <a:r>
                        <a:rPr lang="en-GB" sz="2000" spc="-60" dirty="0">
                          <a:effectLst/>
                        </a:rPr>
                        <a:t> </a:t>
                      </a:r>
                      <a:r>
                        <a:rPr lang="en-GB" sz="2000" dirty="0">
                          <a:effectLst/>
                        </a:rPr>
                        <a:t>cuts, breaks</a:t>
                      </a:r>
                      <a:r>
                        <a:rPr lang="en-GB" sz="2000" spc="-110" dirty="0">
                          <a:effectLst/>
                        </a:rPr>
                        <a:t> </a:t>
                      </a:r>
                      <a:r>
                        <a:rPr lang="en-GB" sz="2000" dirty="0">
                          <a:effectLst/>
                        </a:rPr>
                        <a:t>or</a:t>
                      </a:r>
                      <a:r>
                        <a:rPr lang="en-GB" sz="2000" spc="-105" dirty="0">
                          <a:effectLst/>
                        </a:rPr>
                        <a:t> </a:t>
                      </a:r>
                      <a:r>
                        <a:rPr lang="en-GB" sz="2000" dirty="0">
                          <a:effectLst/>
                        </a:rPr>
                        <a:t>abnormal</a:t>
                      </a:r>
                      <a:r>
                        <a:rPr lang="en-GB" sz="2000" spc="-105" dirty="0">
                          <a:effectLst/>
                        </a:rPr>
                        <a:t> </a:t>
                      </a:r>
                      <a:r>
                        <a:rPr lang="en-GB" sz="2000" dirty="0">
                          <a:effectLst/>
                        </a:rPr>
                        <a:t>alignment.</a:t>
                      </a:r>
                      <a:endParaRPr lang="en-US" sz="2400" dirty="0">
                        <a:effectLst/>
                      </a:endParaRPr>
                    </a:p>
                    <a:p>
                      <a:pPr marL="742950" marR="145415" lvl="1" indent="-285750">
                        <a:lnSpc>
                          <a:spcPct val="95000"/>
                        </a:lnSpc>
                        <a:spcBef>
                          <a:spcPts val="150"/>
                        </a:spcBef>
                        <a:spcAft>
                          <a:spcPts val="0"/>
                        </a:spcAft>
                        <a:buClr>
                          <a:srgbClr val="008E74"/>
                        </a:buClr>
                        <a:buSzPts val="950"/>
                        <a:buFont typeface="Verdana" panose="020B0604030504040204" pitchFamily="34" charset="0"/>
                        <a:buChar char="•"/>
                        <a:tabLst>
                          <a:tab pos="351790" algn="l"/>
                        </a:tabLst>
                      </a:pPr>
                      <a:r>
                        <a:rPr lang="en-GB" sz="2000" dirty="0">
                          <a:effectLst/>
                        </a:rPr>
                        <a:t>Check</a:t>
                      </a:r>
                      <a:r>
                        <a:rPr lang="en-GB" sz="2000" spc="-170" dirty="0">
                          <a:effectLst/>
                        </a:rPr>
                        <a:t> </a:t>
                      </a:r>
                      <a:r>
                        <a:rPr lang="en-GB" sz="2000" dirty="0">
                          <a:effectLst/>
                        </a:rPr>
                        <a:t>both</a:t>
                      </a:r>
                      <a:r>
                        <a:rPr lang="en-GB" sz="2000" spc="-165" dirty="0">
                          <a:effectLst/>
                        </a:rPr>
                        <a:t> </a:t>
                      </a:r>
                      <a:r>
                        <a:rPr lang="en-GB" sz="2000" dirty="0">
                          <a:effectLst/>
                        </a:rPr>
                        <a:t>feet</a:t>
                      </a:r>
                      <a:r>
                        <a:rPr lang="en-GB" sz="2000" spc="-170" dirty="0">
                          <a:effectLst/>
                        </a:rPr>
                        <a:t> </a:t>
                      </a:r>
                      <a:r>
                        <a:rPr lang="en-GB" sz="2000" dirty="0">
                          <a:effectLst/>
                        </a:rPr>
                        <a:t>and</a:t>
                      </a:r>
                      <a:r>
                        <a:rPr lang="en-GB" sz="2000" spc="-165" dirty="0">
                          <a:effectLst/>
                        </a:rPr>
                        <a:t> </a:t>
                      </a:r>
                      <a:r>
                        <a:rPr lang="en-GB" sz="2000" spc="-15" dirty="0">
                          <a:effectLst/>
                        </a:rPr>
                        <a:t>each</a:t>
                      </a:r>
                      <a:r>
                        <a:rPr lang="en-GB" sz="2000" spc="-170" dirty="0">
                          <a:effectLst/>
                        </a:rPr>
                        <a:t> </a:t>
                      </a:r>
                      <a:r>
                        <a:rPr lang="en-GB" sz="2000" dirty="0">
                          <a:effectLst/>
                        </a:rPr>
                        <a:t>toe</a:t>
                      </a:r>
                      <a:r>
                        <a:rPr lang="en-GB" sz="2000" spc="-165" dirty="0">
                          <a:effectLst/>
                        </a:rPr>
                        <a:t> </a:t>
                      </a:r>
                      <a:r>
                        <a:rPr lang="en-GB" sz="2000" dirty="0">
                          <a:effectLst/>
                        </a:rPr>
                        <a:t>for bruising,</a:t>
                      </a:r>
                      <a:r>
                        <a:rPr lang="en-GB" sz="2000" spc="-190" dirty="0">
                          <a:effectLst/>
                        </a:rPr>
                        <a:t> </a:t>
                      </a:r>
                      <a:r>
                        <a:rPr lang="en-GB" sz="2000" dirty="0">
                          <a:effectLst/>
                        </a:rPr>
                        <a:t>swelling,</a:t>
                      </a:r>
                      <a:r>
                        <a:rPr lang="en-GB" sz="2000" spc="-195" dirty="0">
                          <a:effectLst/>
                        </a:rPr>
                        <a:t> </a:t>
                      </a:r>
                      <a:r>
                        <a:rPr lang="en-GB" sz="2000" dirty="0">
                          <a:effectLst/>
                        </a:rPr>
                        <a:t>cuts,</a:t>
                      </a:r>
                      <a:r>
                        <a:rPr lang="en-GB" sz="2000" spc="-190" dirty="0">
                          <a:effectLst/>
                        </a:rPr>
                        <a:t> </a:t>
                      </a:r>
                      <a:r>
                        <a:rPr lang="en-GB" sz="2000" dirty="0">
                          <a:effectLst/>
                        </a:rPr>
                        <a:t>breaks and</a:t>
                      </a:r>
                      <a:r>
                        <a:rPr lang="en-GB" sz="2000" spc="-125" dirty="0">
                          <a:effectLst/>
                        </a:rPr>
                        <a:t> </a:t>
                      </a:r>
                      <a:r>
                        <a:rPr lang="en-GB" sz="2000" dirty="0">
                          <a:effectLst/>
                        </a:rPr>
                        <a:t>feeling.</a:t>
                      </a:r>
                      <a:endParaRPr lang="en-US" sz="24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tr>
            </a:tbl>
          </a:graphicData>
        </a:graphic>
      </p:graphicFrame>
    </p:spTree>
    <p:extLst>
      <p:ext uri="{BB962C8B-B14F-4D97-AF65-F5344CB8AC3E}">
        <p14:creationId xmlns:p14="http://schemas.microsoft.com/office/powerpoint/2010/main" val="40575750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0040" y="0"/>
            <a:ext cx="8911687" cy="1280890"/>
          </a:xfrm>
        </p:spPr>
        <p:txBody>
          <a:bodyPr/>
          <a:lstStyle/>
          <a:p>
            <a:r>
              <a:rPr lang="en-US" b="1" dirty="0">
                <a:solidFill>
                  <a:schemeClr val="accent1"/>
                </a:solidFill>
              </a:rPr>
              <a:t>DECIDING TO TRANSPORT THE VICTIM</a:t>
            </a:r>
            <a:endParaRPr lang="en-US" dirty="0">
              <a:solidFill>
                <a:schemeClr val="accent1"/>
              </a:solidFill>
            </a:endParaRPr>
          </a:p>
        </p:txBody>
      </p:sp>
      <p:sp>
        <p:nvSpPr>
          <p:cNvPr id="3" name="Content Placeholder 2"/>
          <p:cNvSpPr>
            <a:spLocks noGrp="1"/>
          </p:cNvSpPr>
          <p:nvPr>
            <p:ph idx="1"/>
          </p:nvPr>
        </p:nvSpPr>
        <p:spPr>
          <a:xfrm>
            <a:off x="0" y="1104901"/>
            <a:ext cx="12192000" cy="5753100"/>
          </a:xfrm>
        </p:spPr>
        <p:txBody>
          <a:bodyPr>
            <a:noAutofit/>
          </a:bodyPr>
          <a:lstStyle/>
          <a:p>
            <a:r>
              <a:rPr lang="en-US" sz="3200" b="1" dirty="0">
                <a:solidFill>
                  <a:schemeClr val="tx1"/>
                </a:solidFill>
              </a:rPr>
              <a:t>After completing the emergency action principle (EAPS) consider transporting the victim to the hospital yourself if the victim’s condition is not severe. This is an important decision. </a:t>
            </a:r>
            <a:endParaRPr lang="en-US" sz="3200" b="1" dirty="0" smtClean="0">
              <a:solidFill>
                <a:schemeClr val="tx1"/>
              </a:solidFill>
            </a:endParaRPr>
          </a:p>
          <a:p>
            <a:r>
              <a:rPr lang="en-US" sz="3200" b="1" dirty="0" smtClean="0">
                <a:solidFill>
                  <a:schemeClr val="tx1"/>
                </a:solidFill>
              </a:rPr>
              <a:t>Do </a:t>
            </a:r>
            <a:r>
              <a:rPr lang="en-US" sz="3200" b="1" dirty="0">
                <a:solidFill>
                  <a:schemeClr val="tx1"/>
                </a:solidFill>
              </a:rPr>
              <a:t>not transport a victim with life threatening condition may develop. Moreover, there maybe some situations, when an ambulance is not readily available and you may have to weigh the risks and consider taking the victim to the hospital. </a:t>
            </a:r>
            <a:endParaRPr lang="en-US" sz="3200" b="1" dirty="0" smtClean="0">
              <a:solidFill>
                <a:schemeClr val="tx1"/>
              </a:solidFill>
            </a:endParaRPr>
          </a:p>
          <a:p>
            <a:r>
              <a:rPr lang="en-US" sz="3200" b="1" dirty="0" smtClean="0">
                <a:solidFill>
                  <a:schemeClr val="tx1"/>
                </a:solidFill>
              </a:rPr>
              <a:t>However</a:t>
            </a:r>
            <a:r>
              <a:rPr lang="en-US" sz="3200" b="1" dirty="0">
                <a:solidFill>
                  <a:schemeClr val="tx1"/>
                </a:solidFill>
              </a:rPr>
              <a:t>, you must pay close attention to the victim and watch for any </a:t>
            </a:r>
            <a:r>
              <a:rPr lang="en-US" sz="3200" b="1" dirty="0" smtClean="0">
                <a:solidFill>
                  <a:schemeClr val="tx1"/>
                </a:solidFill>
              </a:rPr>
              <a:t>changes </a:t>
            </a:r>
            <a:r>
              <a:rPr lang="en-US" sz="3200" b="1" dirty="0">
                <a:solidFill>
                  <a:schemeClr val="tx1"/>
                </a:solidFill>
              </a:rPr>
              <a:t>in his or her condition.</a:t>
            </a:r>
          </a:p>
        </p:txBody>
      </p:sp>
    </p:spTree>
    <p:extLst>
      <p:ext uri="{BB962C8B-B14F-4D97-AF65-F5344CB8AC3E}">
        <p14:creationId xmlns:p14="http://schemas.microsoft.com/office/powerpoint/2010/main" val="395944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6025" y="128810"/>
            <a:ext cx="8911687" cy="1280890"/>
          </a:xfrm>
        </p:spPr>
        <p:txBody>
          <a:bodyPr>
            <a:noAutofit/>
          </a:bodyPr>
          <a:lstStyle/>
          <a:p>
            <a:r>
              <a:rPr lang="en-GB" sz="4400" b="1" dirty="0" smtClean="0">
                <a:solidFill>
                  <a:schemeClr val="accent1"/>
                </a:solidFill>
              </a:rPr>
              <a:t>TRAUMA</a:t>
            </a:r>
            <a:r>
              <a:rPr lang="en-GB" sz="4400" b="1" dirty="0">
                <a:solidFill>
                  <a:schemeClr val="accent1"/>
                </a:solidFill>
              </a:rPr>
              <a:t/>
            </a:r>
            <a:br>
              <a:rPr lang="en-GB" sz="4400" b="1" dirty="0">
                <a:solidFill>
                  <a:schemeClr val="accent1"/>
                </a:solidFill>
              </a:rPr>
            </a:br>
            <a:endParaRPr lang="en-US" sz="4400" dirty="0">
              <a:solidFill>
                <a:schemeClr val="accent1"/>
              </a:solidFill>
            </a:endParaRPr>
          </a:p>
        </p:txBody>
      </p:sp>
      <p:sp>
        <p:nvSpPr>
          <p:cNvPr id="3075" name="Content Placeholder 2"/>
          <p:cNvSpPr>
            <a:spLocks noGrp="1"/>
          </p:cNvSpPr>
          <p:nvPr>
            <p:ph idx="1"/>
          </p:nvPr>
        </p:nvSpPr>
        <p:spPr>
          <a:xfrm>
            <a:off x="431800" y="1257300"/>
            <a:ext cx="11072812" cy="5321300"/>
          </a:xfrm>
        </p:spPr>
        <p:txBody>
          <a:bodyPr>
            <a:noAutofit/>
          </a:bodyPr>
          <a:lstStyle/>
          <a:p>
            <a:pPr eaLnBrk="1" hangingPunct="1">
              <a:buFont typeface="Arial" charset="0"/>
              <a:buNone/>
              <a:defRPr/>
            </a:pPr>
            <a:r>
              <a:rPr lang="en-GB" sz="3200" b="1" dirty="0" smtClean="0">
                <a:solidFill>
                  <a:schemeClr val="tx1"/>
                </a:solidFill>
              </a:rPr>
              <a:t>Def; it is an injury to the body tissues.</a:t>
            </a:r>
          </a:p>
          <a:p>
            <a:pPr eaLnBrk="1" hangingPunct="1">
              <a:buFont typeface="Arial" charset="0"/>
              <a:buNone/>
              <a:defRPr/>
            </a:pPr>
            <a:endParaRPr lang="en-GB" sz="3200" b="1" dirty="0" smtClean="0"/>
          </a:p>
          <a:p>
            <a:pPr eaLnBrk="1" hangingPunct="1">
              <a:buFont typeface="Arial" charset="0"/>
              <a:buNone/>
              <a:defRPr/>
            </a:pPr>
            <a:r>
              <a:rPr lang="en-GB" sz="3200" b="1" dirty="0" smtClean="0">
                <a:solidFill>
                  <a:schemeClr val="accent1"/>
                </a:solidFill>
              </a:rPr>
              <a:t>TYPES OF TRAUMA</a:t>
            </a:r>
          </a:p>
          <a:p>
            <a:pPr marL="514350" indent="-514350">
              <a:buFont typeface="Arial" charset="0"/>
              <a:buAutoNum type="arabicPeriod"/>
              <a:defRPr/>
            </a:pPr>
            <a:r>
              <a:rPr lang="en-GB" sz="3200" b="1" dirty="0" smtClean="0">
                <a:solidFill>
                  <a:schemeClr val="tx1"/>
                </a:solidFill>
              </a:rPr>
              <a:t>Physical</a:t>
            </a:r>
          </a:p>
          <a:p>
            <a:pPr marL="514350" indent="-514350">
              <a:buFont typeface="Arial" charset="0"/>
              <a:buAutoNum type="arabicPeriod"/>
              <a:defRPr/>
            </a:pPr>
            <a:r>
              <a:rPr lang="en-GB" sz="3200" b="1" dirty="0" smtClean="0">
                <a:solidFill>
                  <a:schemeClr val="tx1"/>
                </a:solidFill>
              </a:rPr>
              <a:t>psychological</a:t>
            </a:r>
            <a:endParaRPr lang="en-GB" sz="3200" b="1" dirty="0" smtClean="0">
              <a:solidFill>
                <a:schemeClr val="tx1"/>
              </a:solidFill>
            </a:endParaRPr>
          </a:p>
        </p:txBody>
      </p:sp>
    </p:spTree>
    <p:extLst>
      <p:ext uri="{BB962C8B-B14F-4D97-AF65-F5344CB8AC3E}">
        <p14:creationId xmlns:p14="http://schemas.microsoft.com/office/powerpoint/2010/main" val="1813262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9965" y="206099"/>
            <a:ext cx="8911687" cy="1280890"/>
          </a:xfrm>
        </p:spPr>
        <p:txBody>
          <a:bodyPr/>
          <a:lstStyle/>
          <a:p>
            <a:r>
              <a:rPr lang="en-GB" b="1" dirty="0">
                <a:solidFill>
                  <a:schemeClr val="accent1"/>
                </a:solidFill>
              </a:rPr>
              <a:t>CAUSES OF TRAUMA</a:t>
            </a:r>
            <a:br>
              <a:rPr lang="en-GB" b="1" dirty="0">
                <a:solidFill>
                  <a:schemeClr val="accent1"/>
                </a:solidFill>
              </a:rPr>
            </a:br>
            <a:endParaRPr lang="en-US" dirty="0">
              <a:solidFill>
                <a:schemeClr val="accent1"/>
              </a:solidFill>
            </a:endParaRPr>
          </a:p>
        </p:txBody>
      </p:sp>
      <p:sp>
        <p:nvSpPr>
          <p:cNvPr id="3" name="Content Placeholder 2"/>
          <p:cNvSpPr>
            <a:spLocks noGrp="1"/>
          </p:cNvSpPr>
          <p:nvPr>
            <p:ph idx="1"/>
          </p:nvPr>
        </p:nvSpPr>
        <p:spPr>
          <a:xfrm>
            <a:off x="800690" y="1735183"/>
            <a:ext cx="10250488" cy="3777622"/>
          </a:xfrm>
        </p:spPr>
        <p:txBody>
          <a:bodyPr>
            <a:normAutofit/>
          </a:bodyPr>
          <a:lstStyle/>
          <a:p>
            <a:pPr marL="514350" indent="-514350">
              <a:buFont typeface="Arial" charset="0"/>
              <a:buAutoNum type="arabicPeriod"/>
              <a:defRPr/>
            </a:pPr>
            <a:r>
              <a:rPr lang="en-GB" sz="3200" b="1" dirty="0">
                <a:solidFill>
                  <a:schemeClr val="tx1"/>
                </a:solidFill>
              </a:rPr>
              <a:t>Accidents</a:t>
            </a:r>
          </a:p>
          <a:p>
            <a:pPr marL="514350" indent="-514350">
              <a:buFont typeface="Arial" charset="0"/>
              <a:buAutoNum type="arabicPeriod"/>
              <a:defRPr/>
            </a:pPr>
            <a:r>
              <a:rPr lang="en-GB" sz="3200" b="1" dirty="0">
                <a:solidFill>
                  <a:schemeClr val="tx1"/>
                </a:solidFill>
              </a:rPr>
              <a:t>Stings</a:t>
            </a:r>
          </a:p>
          <a:p>
            <a:pPr marL="514350" indent="-514350">
              <a:buFont typeface="Arial" charset="0"/>
              <a:buAutoNum type="arabicPeriod"/>
              <a:defRPr/>
            </a:pPr>
            <a:r>
              <a:rPr lang="en-GB" sz="3200" b="1" dirty="0">
                <a:solidFill>
                  <a:schemeClr val="tx1"/>
                </a:solidFill>
              </a:rPr>
              <a:t>Bites, e.g. snake or dog bites</a:t>
            </a:r>
          </a:p>
          <a:p>
            <a:pPr marL="514350" indent="-514350">
              <a:buFont typeface="Arial" charset="0"/>
              <a:buAutoNum type="arabicPeriod"/>
              <a:defRPr/>
            </a:pPr>
            <a:r>
              <a:rPr lang="en-GB" sz="3200" b="1" dirty="0">
                <a:solidFill>
                  <a:schemeClr val="tx1"/>
                </a:solidFill>
              </a:rPr>
              <a:t>Burns</a:t>
            </a:r>
          </a:p>
          <a:p>
            <a:pPr marL="514350" indent="-514350">
              <a:buFont typeface="Arial" charset="0"/>
              <a:buAutoNum type="arabicPeriod"/>
              <a:defRPr/>
            </a:pPr>
            <a:r>
              <a:rPr lang="en-GB" sz="3200" b="1" dirty="0">
                <a:solidFill>
                  <a:schemeClr val="tx1"/>
                </a:solidFill>
              </a:rPr>
              <a:t>Foreign body- can be in the ear, nose  or eyes.</a:t>
            </a:r>
          </a:p>
          <a:p>
            <a:endParaRPr lang="en-US" sz="3200" dirty="0">
              <a:solidFill>
                <a:schemeClr val="tx1"/>
              </a:solidFill>
            </a:endParaRPr>
          </a:p>
        </p:txBody>
      </p:sp>
    </p:spTree>
    <p:extLst>
      <p:ext uri="{BB962C8B-B14F-4D97-AF65-F5344CB8AC3E}">
        <p14:creationId xmlns:p14="http://schemas.microsoft.com/office/powerpoint/2010/main" val="42333403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9025" y="103410"/>
            <a:ext cx="8911687" cy="1280890"/>
          </a:xfrm>
        </p:spPr>
        <p:txBody>
          <a:bodyPr/>
          <a:lstStyle/>
          <a:p>
            <a:r>
              <a:rPr lang="en-GB" altLang="en-US" b="1" dirty="0">
                <a:solidFill>
                  <a:schemeClr val="accent1"/>
                </a:solidFill>
              </a:rPr>
              <a:t>EMERGENCIES</a:t>
            </a:r>
            <a:br>
              <a:rPr lang="en-GB" altLang="en-US" b="1" dirty="0">
                <a:solidFill>
                  <a:schemeClr val="accent1"/>
                </a:solidFill>
              </a:rPr>
            </a:br>
            <a:endParaRPr lang="en-US" dirty="0">
              <a:solidFill>
                <a:schemeClr val="accent1"/>
              </a:solidFill>
            </a:endParaRPr>
          </a:p>
        </p:txBody>
      </p:sp>
      <p:sp>
        <p:nvSpPr>
          <p:cNvPr id="5122" name="Content Placeholder 2"/>
          <p:cNvSpPr>
            <a:spLocks noGrp="1"/>
          </p:cNvSpPr>
          <p:nvPr>
            <p:ph idx="1"/>
          </p:nvPr>
        </p:nvSpPr>
        <p:spPr>
          <a:xfrm>
            <a:off x="635000" y="1651000"/>
            <a:ext cx="11226800" cy="4260222"/>
          </a:xfrm>
        </p:spPr>
        <p:txBody>
          <a:bodyPr>
            <a:normAutofit/>
          </a:bodyPr>
          <a:lstStyle/>
          <a:p>
            <a:r>
              <a:rPr lang="en-GB" altLang="en-US" sz="3200" b="1" u="sng" dirty="0" smtClean="0">
                <a:solidFill>
                  <a:schemeClr val="tx1"/>
                </a:solidFill>
              </a:rPr>
              <a:t>Def</a:t>
            </a:r>
            <a:r>
              <a:rPr lang="en-GB" altLang="en-US" sz="3200" b="1" u="sng" dirty="0">
                <a:solidFill>
                  <a:schemeClr val="tx1"/>
                </a:solidFill>
              </a:rPr>
              <a:t>; </a:t>
            </a:r>
            <a:r>
              <a:rPr lang="en-GB" altLang="en-US" sz="3200" b="1" dirty="0">
                <a:solidFill>
                  <a:schemeClr val="tx1"/>
                </a:solidFill>
              </a:rPr>
              <a:t>it is a situation that requires urgent interventions or  immediate actions.</a:t>
            </a:r>
          </a:p>
          <a:p>
            <a:r>
              <a:rPr lang="en-US" altLang="en-US" sz="3200" b="1" dirty="0">
                <a:solidFill>
                  <a:schemeClr val="tx1"/>
                </a:solidFill>
              </a:rPr>
              <a:t>An emergency is a situation that poses an immediate risk to</a:t>
            </a:r>
            <a:r>
              <a:rPr lang="en-US" altLang="en-US" sz="3200" b="1" dirty="0"/>
              <a:t> </a:t>
            </a:r>
            <a:r>
              <a:rPr lang="en-US" altLang="en-US" sz="3200" b="1" u="sng" dirty="0">
                <a:hlinkClick r:id="rId2" tooltip="Health"/>
              </a:rPr>
              <a:t>health</a:t>
            </a:r>
            <a:r>
              <a:rPr lang="en-US" altLang="en-US" sz="3200" b="1" dirty="0"/>
              <a:t>, </a:t>
            </a:r>
            <a:r>
              <a:rPr lang="en-US" altLang="en-US" sz="3200" b="1" u="sng" dirty="0">
                <a:hlinkClick r:id="rId3" tooltip="Life"/>
              </a:rPr>
              <a:t>life</a:t>
            </a:r>
            <a:r>
              <a:rPr lang="en-US" altLang="en-US" sz="3200" b="1" dirty="0"/>
              <a:t>, </a:t>
            </a:r>
            <a:r>
              <a:rPr lang="en-US" altLang="en-US" sz="3200" b="1" u="sng" dirty="0">
                <a:hlinkClick r:id="rId4" tooltip="Property"/>
              </a:rPr>
              <a:t>property</a:t>
            </a:r>
            <a:r>
              <a:rPr lang="en-US" altLang="en-US" sz="3200" b="1" dirty="0"/>
              <a:t>, or </a:t>
            </a:r>
            <a:r>
              <a:rPr lang="en-US" altLang="en-US" sz="3200" b="1" u="sng" dirty="0">
                <a:hlinkClick r:id="rId5" tooltip="Natural environment"/>
              </a:rPr>
              <a:t>environment</a:t>
            </a:r>
            <a:r>
              <a:rPr lang="en-US" altLang="en-US" sz="3200" b="1" dirty="0"/>
              <a:t>.</a:t>
            </a:r>
            <a:r>
              <a:rPr lang="en-US" altLang="en-US" sz="3200" b="1" u="sng" baseline="30000" dirty="0"/>
              <a:t> </a:t>
            </a:r>
          </a:p>
        </p:txBody>
      </p:sp>
    </p:spTree>
    <p:extLst>
      <p:ext uri="{BB962C8B-B14F-4D97-AF65-F5344CB8AC3E}">
        <p14:creationId xmlns:p14="http://schemas.microsoft.com/office/powerpoint/2010/main" val="2640283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6325" y="0"/>
            <a:ext cx="8911687" cy="1280890"/>
          </a:xfrm>
        </p:spPr>
        <p:txBody>
          <a:bodyPr/>
          <a:lstStyle/>
          <a:p>
            <a:endParaRPr lang="en-US"/>
          </a:p>
        </p:txBody>
      </p:sp>
      <p:sp>
        <p:nvSpPr>
          <p:cNvPr id="3" name="Content Placeholder 2"/>
          <p:cNvSpPr>
            <a:spLocks noGrp="1"/>
          </p:cNvSpPr>
          <p:nvPr>
            <p:ph idx="1"/>
          </p:nvPr>
        </p:nvSpPr>
        <p:spPr>
          <a:xfrm>
            <a:off x="723900" y="1409700"/>
            <a:ext cx="10780712" cy="4501522"/>
          </a:xfrm>
        </p:spPr>
        <p:txBody>
          <a:bodyPr>
            <a:normAutofit/>
          </a:bodyPr>
          <a:lstStyle/>
          <a:p>
            <a:r>
              <a:rPr lang="en-US" altLang="en-US" sz="3200" b="1" dirty="0">
                <a:solidFill>
                  <a:schemeClr val="tx1"/>
                </a:solidFill>
              </a:rPr>
              <a:t>Most emergencies require urgent intervention to prevent a worsening of the situation, although in some situations, mitigation may not be possible and agencies may only be able to offer palliative care for the aftermath.</a:t>
            </a:r>
            <a:endParaRPr lang="en-GB" altLang="en-US" sz="3200" b="1" dirty="0">
              <a:solidFill>
                <a:schemeClr val="tx1"/>
              </a:solidFill>
            </a:endParaRPr>
          </a:p>
          <a:p>
            <a:pPr>
              <a:buNone/>
            </a:pPr>
            <a:r>
              <a:rPr lang="en-GB" altLang="en-US" sz="3200" b="1" dirty="0">
                <a:solidFill>
                  <a:schemeClr val="accent1"/>
                </a:solidFill>
              </a:rPr>
              <a:t>CAUSES</a:t>
            </a:r>
          </a:p>
          <a:p>
            <a:pPr>
              <a:buNone/>
            </a:pPr>
            <a:r>
              <a:rPr lang="en-GB" altLang="en-US" sz="3200" b="1" dirty="0">
                <a:solidFill>
                  <a:schemeClr val="tx1"/>
                </a:solidFill>
              </a:rPr>
              <a:t>- Acute diseases</a:t>
            </a:r>
          </a:p>
          <a:p>
            <a:pPr>
              <a:buNone/>
            </a:pPr>
            <a:r>
              <a:rPr lang="en-GB" altLang="en-US" sz="3200" b="1" dirty="0">
                <a:solidFill>
                  <a:schemeClr val="tx1"/>
                </a:solidFill>
              </a:rPr>
              <a:t>- Accidents</a:t>
            </a:r>
          </a:p>
          <a:p>
            <a:endParaRPr lang="en-US" sz="3200" b="1" dirty="0"/>
          </a:p>
        </p:txBody>
      </p:sp>
    </p:spTree>
    <p:extLst>
      <p:ext uri="{BB962C8B-B14F-4D97-AF65-F5344CB8AC3E}">
        <p14:creationId xmlns:p14="http://schemas.microsoft.com/office/powerpoint/2010/main" val="1123552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725" y="116110"/>
            <a:ext cx="8911687" cy="1280890"/>
          </a:xfrm>
        </p:spPr>
        <p:txBody>
          <a:bodyPr/>
          <a:lstStyle/>
          <a:p>
            <a:r>
              <a:rPr lang="en-GB" altLang="en-US" b="1" dirty="0">
                <a:solidFill>
                  <a:schemeClr val="accent1"/>
                </a:solidFill>
              </a:rPr>
              <a:t>TYPES OF EMERGENCIES</a:t>
            </a:r>
            <a:br>
              <a:rPr lang="en-GB" altLang="en-US" b="1" dirty="0">
                <a:solidFill>
                  <a:schemeClr val="accent1"/>
                </a:solidFill>
              </a:rPr>
            </a:br>
            <a:endParaRPr lang="en-US" dirty="0">
              <a:solidFill>
                <a:schemeClr val="accent1"/>
              </a:solidFill>
            </a:endParaRPr>
          </a:p>
        </p:txBody>
      </p:sp>
      <p:sp>
        <p:nvSpPr>
          <p:cNvPr id="6146" name="Content Placeholder 2"/>
          <p:cNvSpPr>
            <a:spLocks noGrp="1"/>
          </p:cNvSpPr>
          <p:nvPr>
            <p:ph idx="1"/>
          </p:nvPr>
        </p:nvSpPr>
        <p:spPr>
          <a:xfrm>
            <a:off x="735012" y="1397000"/>
            <a:ext cx="11342688" cy="5283200"/>
          </a:xfrm>
        </p:spPr>
        <p:txBody>
          <a:bodyPr>
            <a:noAutofit/>
          </a:bodyPr>
          <a:lstStyle/>
          <a:p>
            <a:r>
              <a:rPr lang="en-GB" altLang="en-US" sz="2800" b="1" dirty="0" smtClean="0">
                <a:solidFill>
                  <a:schemeClr val="tx1"/>
                </a:solidFill>
              </a:rPr>
              <a:t>1. Medical emergencies- which includes poisoning, asthmatic attacks, unconsciousness, epileptic fits, diabetic cases</a:t>
            </a:r>
          </a:p>
          <a:p>
            <a:r>
              <a:rPr lang="en-GB" altLang="en-US" sz="2800" b="1" dirty="0" smtClean="0">
                <a:solidFill>
                  <a:schemeClr val="tx1"/>
                </a:solidFill>
              </a:rPr>
              <a:t>2. Surgical emergencies- this includes bleedings, cuts, stab wounds, vaginal bleedings, intestinal obstruction.</a:t>
            </a:r>
          </a:p>
          <a:p>
            <a:r>
              <a:rPr lang="en-GB" altLang="en-US" sz="2800" b="1" dirty="0" smtClean="0">
                <a:solidFill>
                  <a:schemeClr val="tx1"/>
                </a:solidFill>
              </a:rPr>
              <a:t>3. Paediatric emergencies- includes conditions that affect children, examples, foreign bodies, poisoning.</a:t>
            </a:r>
          </a:p>
          <a:p>
            <a:r>
              <a:rPr lang="en-GB" altLang="en-US" sz="2800" b="1" dirty="0" smtClean="0">
                <a:solidFill>
                  <a:schemeClr val="tx1"/>
                </a:solidFill>
              </a:rPr>
              <a:t>4. Psychiatric emergencies – include suicidal patients, aggressive.</a:t>
            </a:r>
          </a:p>
          <a:p>
            <a:r>
              <a:rPr lang="en-GB" altLang="en-US" sz="2800" b="1" dirty="0" smtClean="0">
                <a:solidFill>
                  <a:schemeClr val="tx1"/>
                </a:solidFill>
              </a:rPr>
              <a:t>5. Obstetric emergencies- include precipitate labour,  obstructed labour.</a:t>
            </a:r>
          </a:p>
        </p:txBody>
      </p:sp>
    </p:spTree>
    <p:extLst>
      <p:ext uri="{BB962C8B-B14F-4D97-AF65-F5344CB8AC3E}">
        <p14:creationId xmlns:p14="http://schemas.microsoft.com/office/powerpoint/2010/main" val="27644291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825" y="230410"/>
            <a:ext cx="8911687" cy="1280890"/>
          </a:xfrm>
        </p:spPr>
        <p:txBody>
          <a:bodyPr/>
          <a:lstStyle/>
          <a:p>
            <a:r>
              <a:rPr lang="en-GB" b="1" dirty="0">
                <a:solidFill>
                  <a:schemeClr val="accent1"/>
                </a:solidFill>
              </a:rPr>
              <a:t>EFFECTS OF EMERGENCIES</a:t>
            </a:r>
            <a:br>
              <a:rPr lang="en-GB" b="1" dirty="0">
                <a:solidFill>
                  <a:schemeClr val="accent1"/>
                </a:solidFill>
              </a:rPr>
            </a:br>
            <a:endParaRPr lang="en-US" dirty="0">
              <a:solidFill>
                <a:schemeClr val="accent1"/>
              </a:solidFill>
            </a:endParaRPr>
          </a:p>
        </p:txBody>
      </p:sp>
      <p:sp>
        <p:nvSpPr>
          <p:cNvPr id="3" name="Content Placeholder 2"/>
          <p:cNvSpPr>
            <a:spLocks noGrp="1"/>
          </p:cNvSpPr>
          <p:nvPr>
            <p:ph idx="1"/>
          </p:nvPr>
        </p:nvSpPr>
        <p:spPr>
          <a:xfrm>
            <a:off x="976312" y="1511300"/>
            <a:ext cx="8915400" cy="3777622"/>
          </a:xfrm>
        </p:spPr>
        <p:txBody>
          <a:bodyPr>
            <a:normAutofit/>
          </a:bodyPr>
          <a:lstStyle/>
          <a:p>
            <a:pPr marL="514350" indent="-514350">
              <a:buFont typeface="Arial" charset="0"/>
              <a:buAutoNum type="arabicPeriod"/>
              <a:defRPr/>
            </a:pPr>
            <a:r>
              <a:rPr lang="en-GB" sz="3200" b="1" dirty="0" smtClean="0">
                <a:solidFill>
                  <a:schemeClr val="tx1"/>
                </a:solidFill>
              </a:rPr>
              <a:t>Haemorrhage</a:t>
            </a:r>
          </a:p>
          <a:p>
            <a:pPr marL="514350" indent="-514350">
              <a:buFont typeface="Arial" charset="0"/>
              <a:buAutoNum type="arabicPeriod"/>
              <a:defRPr/>
            </a:pPr>
            <a:r>
              <a:rPr lang="en-GB" sz="3200" b="1" dirty="0" smtClean="0">
                <a:solidFill>
                  <a:schemeClr val="tx1"/>
                </a:solidFill>
              </a:rPr>
              <a:t>Fractures</a:t>
            </a:r>
          </a:p>
          <a:p>
            <a:pPr marL="514350" indent="-514350">
              <a:buFont typeface="Arial" charset="0"/>
              <a:buAutoNum type="arabicPeriod"/>
              <a:defRPr/>
            </a:pPr>
            <a:r>
              <a:rPr lang="en-GB" sz="3200" b="1" dirty="0" smtClean="0">
                <a:solidFill>
                  <a:schemeClr val="tx1"/>
                </a:solidFill>
              </a:rPr>
              <a:t>Shock</a:t>
            </a:r>
          </a:p>
          <a:p>
            <a:pPr marL="514350" indent="-514350">
              <a:buFont typeface="Arial" charset="0"/>
              <a:buAutoNum type="arabicPeriod"/>
              <a:defRPr/>
            </a:pPr>
            <a:r>
              <a:rPr lang="en-GB" sz="3200" b="1" dirty="0" smtClean="0">
                <a:solidFill>
                  <a:schemeClr val="tx1"/>
                </a:solidFill>
              </a:rPr>
              <a:t>Unconsciousness</a:t>
            </a:r>
          </a:p>
          <a:p>
            <a:pPr>
              <a:buFont typeface="Arial" charset="0"/>
              <a:buNone/>
              <a:defRPr/>
            </a:pPr>
            <a:endParaRPr lang="en-GB" sz="3200" b="1" dirty="0">
              <a:solidFill>
                <a:schemeClr val="tx1"/>
              </a:solidFill>
            </a:endParaRPr>
          </a:p>
        </p:txBody>
      </p:sp>
    </p:spTree>
    <p:extLst>
      <p:ext uri="{BB962C8B-B14F-4D97-AF65-F5344CB8AC3E}">
        <p14:creationId xmlns:p14="http://schemas.microsoft.com/office/powerpoint/2010/main" val="21878088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9100" y="0"/>
            <a:ext cx="10236200" cy="1280890"/>
          </a:xfrm>
        </p:spPr>
        <p:txBody>
          <a:bodyPr>
            <a:noAutofit/>
          </a:bodyPr>
          <a:lstStyle/>
          <a:p>
            <a:r>
              <a:rPr lang="en-GB" b="1" u="sng" dirty="0">
                <a:solidFill>
                  <a:schemeClr val="accent1"/>
                </a:solidFill>
              </a:rPr>
              <a:t>Sequence checks to be made in the assessment of a casualty</a:t>
            </a:r>
            <a:br>
              <a:rPr lang="en-GB" b="1" u="sng" dirty="0">
                <a:solidFill>
                  <a:schemeClr val="accent1"/>
                </a:solidFill>
              </a:rPr>
            </a:br>
            <a:endParaRPr lang="en-US" b="1" dirty="0">
              <a:solidFill>
                <a:schemeClr val="accent1"/>
              </a:solidFill>
            </a:endParaRPr>
          </a:p>
        </p:txBody>
      </p:sp>
      <p:sp>
        <p:nvSpPr>
          <p:cNvPr id="4099" name="Content Placeholder 2"/>
          <p:cNvSpPr>
            <a:spLocks noGrp="1"/>
          </p:cNvSpPr>
          <p:nvPr>
            <p:ph idx="1"/>
          </p:nvPr>
        </p:nvSpPr>
        <p:spPr>
          <a:xfrm>
            <a:off x="254000" y="1280890"/>
            <a:ext cx="11938000" cy="5577110"/>
          </a:xfrm>
        </p:spPr>
        <p:txBody>
          <a:bodyPr>
            <a:noAutofit/>
          </a:bodyPr>
          <a:lstStyle/>
          <a:p>
            <a:pPr eaLnBrk="1" hangingPunct="1">
              <a:buFont typeface="Arial" charset="0"/>
              <a:buNone/>
              <a:defRPr/>
            </a:pPr>
            <a:r>
              <a:rPr lang="en-GB" sz="2800" b="1" dirty="0" smtClean="0">
                <a:solidFill>
                  <a:schemeClr val="accent1"/>
                </a:solidFill>
              </a:rPr>
              <a:t>DRSABC</a:t>
            </a:r>
            <a:endParaRPr lang="en-GB" sz="2800" b="1" dirty="0">
              <a:solidFill>
                <a:schemeClr val="accent1"/>
              </a:solidFill>
            </a:endParaRPr>
          </a:p>
          <a:p>
            <a:pPr marL="514350" indent="-514350">
              <a:buFont typeface="Arial" charset="0"/>
              <a:buAutoNum type="arabicPeriod"/>
              <a:defRPr/>
            </a:pPr>
            <a:r>
              <a:rPr lang="en-GB" sz="2800" b="1" dirty="0">
                <a:solidFill>
                  <a:schemeClr val="tx1"/>
                </a:solidFill>
              </a:rPr>
              <a:t>Danger to the casualty and first aider.</a:t>
            </a:r>
          </a:p>
          <a:p>
            <a:pPr marL="514350" indent="-514350">
              <a:buFont typeface="Arial" charset="0"/>
              <a:buAutoNum type="arabicPeriod"/>
              <a:defRPr/>
            </a:pPr>
            <a:r>
              <a:rPr lang="en-GB" sz="2800" b="1" dirty="0">
                <a:solidFill>
                  <a:schemeClr val="tx1"/>
                </a:solidFill>
              </a:rPr>
              <a:t>Response- Shake the victim, shout for help, command the victim.</a:t>
            </a:r>
          </a:p>
          <a:p>
            <a:pPr marL="514350" indent="-514350">
              <a:buFont typeface="Arial" charset="0"/>
              <a:buAutoNum type="arabicPeriod"/>
              <a:defRPr/>
            </a:pPr>
            <a:r>
              <a:rPr lang="en-GB" sz="2800" b="1" dirty="0" smtClean="0">
                <a:solidFill>
                  <a:schemeClr val="tx1"/>
                </a:solidFill>
              </a:rPr>
              <a:t>Send/Shout </a:t>
            </a:r>
            <a:r>
              <a:rPr lang="en-GB" sz="2800" b="1" dirty="0">
                <a:solidFill>
                  <a:schemeClr val="tx1"/>
                </a:solidFill>
              </a:rPr>
              <a:t>for help.</a:t>
            </a:r>
          </a:p>
          <a:p>
            <a:pPr marL="514350" indent="-514350">
              <a:buFont typeface="Arial" charset="0"/>
              <a:buAutoNum type="arabicPeriod"/>
              <a:defRPr/>
            </a:pPr>
            <a:r>
              <a:rPr lang="en-GB" sz="2800" b="1" dirty="0">
                <a:solidFill>
                  <a:schemeClr val="tx1"/>
                </a:solidFill>
              </a:rPr>
              <a:t>Airway- Open the airway and clear the mouth and position the head tilt chin lift.</a:t>
            </a:r>
          </a:p>
          <a:p>
            <a:pPr marL="514350" indent="-514350">
              <a:buFont typeface="Arial" charset="0"/>
              <a:buAutoNum type="arabicPeriod"/>
              <a:defRPr/>
            </a:pPr>
            <a:r>
              <a:rPr lang="en-GB" sz="2800" b="1" dirty="0">
                <a:solidFill>
                  <a:schemeClr val="tx1"/>
                </a:solidFill>
              </a:rPr>
              <a:t>Breathing- Look , listen and </a:t>
            </a:r>
            <a:r>
              <a:rPr lang="en-GB" sz="2800" b="1" dirty="0" smtClean="0">
                <a:solidFill>
                  <a:schemeClr val="tx1"/>
                </a:solidFill>
              </a:rPr>
              <a:t>feel. Look </a:t>
            </a:r>
            <a:r>
              <a:rPr lang="en-GB" sz="2800" b="1" dirty="0">
                <a:solidFill>
                  <a:schemeClr val="tx1"/>
                </a:solidFill>
              </a:rPr>
              <a:t>for chest movement,  listen to airflow at the mouth and nose(+- additional noise) and feel for air flow at the mouth and nose.</a:t>
            </a:r>
          </a:p>
          <a:p>
            <a:pPr marL="514350" indent="-514350">
              <a:buNone/>
              <a:defRPr/>
            </a:pPr>
            <a:r>
              <a:rPr lang="en-GB" sz="2800" b="1" dirty="0" smtClean="0">
                <a:solidFill>
                  <a:schemeClr val="accent1"/>
                </a:solidFill>
              </a:rPr>
              <a:t>6. 	</a:t>
            </a:r>
            <a:r>
              <a:rPr lang="en-GB" sz="2800" b="1" dirty="0" smtClean="0">
                <a:solidFill>
                  <a:schemeClr val="tx1"/>
                </a:solidFill>
              </a:rPr>
              <a:t>Circulation </a:t>
            </a:r>
            <a:r>
              <a:rPr lang="en-GB" sz="2800" b="1" dirty="0">
                <a:solidFill>
                  <a:schemeClr val="tx1"/>
                </a:solidFill>
              </a:rPr>
              <a:t>– Take pulse rate.  </a:t>
            </a:r>
          </a:p>
        </p:txBody>
      </p:sp>
    </p:spTree>
    <p:extLst>
      <p:ext uri="{BB962C8B-B14F-4D97-AF65-F5344CB8AC3E}">
        <p14:creationId xmlns:p14="http://schemas.microsoft.com/office/powerpoint/2010/main" val="3169084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09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5825" y="90710"/>
            <a:ext cx="8911687" cy="1280890"/>
          </a:xfrm>
        </p:spPr>
        <p:txBody>
          <a:bodyPr/>
          <a:lstStyle/>
          <a:p>
            <a:r>
              <a:rPr lang="en-US" altLang="en-US" b="1" dirty="0">
                <a:solidFill>
                  <a:schemeClr val="accent1"/>
                </a:solidFill>
              </a:rPr>
              <a:t>CAUSES OF EMERGENCIES</a:t>
            </a:r>
            <a:r>
              <a:rPr lang="en-GB" altLang="en-US" dirty="0">
                <a:solidFill>
                  <a:schemeClr val="accent1"/>
                </a:solidFill>
              </a:rPr>
              <a:t/>
            </a:r>
            <a:br>
              <a:rPr lang="en-GB" altLang="en-US" dirty="0">
                <a:solidFill>
                  <a:schemeClr val="accent1"/>
                </a:solidFill>
              </a:rPr>
            </a:br>
            <a:endParaRPr lang="en-US" dirty="0">
              <a:solidFill>
                <a:schemeClr val="accent1"/>
              </a:solidFill>
            </a:endParaRPr>
          </a:p>
        </p:txBody>
      </p:sp>
      <p:sp>
        <p:nvSpPr>
          <p:cNvPr id="8194" name="Content Placeholder 2"/>
          <p:cNvSpPr>
            <a:spLocks noGrp="1"/>
          </p:cNvSpPr>
          <p:nvPr>
            <p:ph idx="1"/>
          </p:nvPr>
        </p:nvSpPr>
        <p:spPr>
          <a:xfrm>
            <a:off x="622300" y="1371600"/>
            <a:ext cx="11442700" cy="5486400"/>
          </a:xfrm>
        </p:spPr>
        <p:txBody>
          <a:bodyPr>
            <a:noAutofit/>
          </a:bodyPr>
          <a:lstStyle/>
          <a:p>
            <a:pPr>
              <a:buFont typeface="Arial" panose="020B0604020202020204" pitchFamily="34" charset="0"/>
              <a:buNone/>
            </a:pPr>
            <a:r>
              <a:rPr lang="en-US" altLang="en-US" sz="3200" b="1" dirty="0" smtClean="0">
                <a:solidFill>
                  <a:schemeClr val="tx1"/>
                </a:solidFill>
              </a:rPr>
              <a:t>1</a:t>
            </a:r>
            <a:r>
              <a:rPr lang="en-US" altLang="en-US" sz="3200" b="1" dirty="0">
                <a:solidFill>
                  <a:schemeClr val="tx1"/>
                </a:solidFill>
              </a:rPr>
              <a:t>.  </a:t>
            </a:r>
            <a:r>
              <a:rPr lang="en-US" altLang="en-US" sz="3200" b="1" dirty="0">
                <a:solidFill>
                  <a:schemeClr val="accent1"/>
                </a:solidFill>
              </a:rPr>
              <a:t>Natural emergencies</a:t>
            </a:r>
            <a:endParaRPr lang="en-GB" altLang="en-US" sz="3200" b="1" dirty="0">
              <a:solidFill>
                <a:schemeClr val="accent1"/>
              </a:solidFill>
            </a:endParaRPr>
          </a:p>
          <a:p>
            <a:r>
              <a:rPr lang="en-US" altLang="en-US" sz="3200" b="1" dirty="0">
                <a:solidFill>
                  <a:schemeClr val="tx1"/>
                </a:solidFill>
              </a:rPr>
              <a:t>Floods, land slides, thunders, tornadoes, fires e.g. wild fires, </a:t>
            </a:r>
            <a:r>
              <a:rPr lang="en-US" altLang="en-US" sz="3200" b="1" dirty="0" smtClean="0">
                <a:solidFill>
                  <a:schemeClr val="tx1"/>
                </a:solidFill>
              </a:rPr>
              <a:t>winter</a:t>
            </a:r>
            <a:r>
              <a:rPr lang="en-GB" altLang="en-US" sz="3200" b="1" dirty="0" smtClean="0">
                <a:solidFill>
                  <a:schemeClr val="tx1"/>
                </a:solidFill>
              </a:rPr>
              <a:t>, </a:t>
            </a:r>
            <a:r>
              <a:rPr lang="en-US" altLang="en-US" sz="3200" b="1" dirty="0" smtClean="0">
                <a:solidFill>
                  <a:schemeClr val="tx1"/>
                </a:solidFill>
              </a:rPr>
              <a:t>Health </a:t>
            </a:r>
            <a:r>
              <a:rPr lang="en-US" altLang="en-US" sz="3200" b="1" dirty="0">
                <a:solidFill>
                  <a:schemeClr val="tx1"/>
                </a:solidFill>
              </a:rPr>
              <a:t>hazard, disease. </a:t>
            </a:r>
            <a:endParaRPr lang="en-GB" altLang="en-US" sz="3200" b="1" dirty="0">
              <a:solidFill>
                <a:schemeClr val="tx1"/>
              </a:solidFill>
            </a:endParaRPr>
          </a:p>
          <a:p>
            <a:r>
              <a:rPr lang="en-US" altLang="en-US" sz="3200" b="1" dirty="0">
                <a:solidFill>
                  <a:schemeClr val="tx1"/>
                </a:solidFill>
              </a:rPr>
              <a:t>A pandemic is a global disease outbreak. It is determined by how the disease spreads, not how many deaths it causes. When a new influenza A virus emerges, a flu pandemic can occur. Because the virus is new, the human population has little to no immunity against it. The virus spreads quickly from person-to-person worldwide</a:t>
            </a:r>
            <a:r>
              <a:rPr lang="en-US" altLang="en-US" sz="3200" b="1" dirty="0" smtClean="0">
                <a:solidFill>
                  <a:schemeClr val="tx1"/>
                </a:solidFill>
              </a:rPr>
              <a:t>.</a:t>
            </a:r>
            <a:endParaRPr lang="en-GB" altLang="en-US" sz="3200" b="1" dirty="0">
              <a:solidFill>
                <a:schemeClr val="tx1"/>
              </a:solidFill>
            </a:endParaRPr>
          </a:p>
        </p:txBody>
      </p:sp>
    </p:spTree>
    <p:extLst>
      <p:ext uri="{BB962C8B-B14F-4D97-AF65-F5344CB8AC3E}">
        <p14:creationId xmlns:p14="http://schemas.microsoft.com/office/powerpoint/2010/main" val="14161397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525" y="0"/>
            <a:ext cx="8911687" cy="1280890"/>
          </a:xfrm>
        </p:spPr>
        <p:txBody>
          <a:bodyPr/>
          <a:lstStyle/>
          <a:p>
            <a:endParaRPr lang="en-US" dirty="0"/>
          </a:p>
        </p:txBody>
      </p:sp>
      <p:sp>
        <p:nvSpPr>
          <p:cNvPr id="3" name="Content Placeholder 2"/>
          <p:cNvSpPr>
            <a:spLocks noGrp="1"/>
          </p:cNvSpPr>
          <p:nvPr>
            <p:ph idx="1"/>
          </p:nvPr>
        </p:nvSpPr>
        <p:spPr>
          <a:xfrm>
            <a:off x="292100" y="1371600"/>
            <a:ext cx="11747500" cy="5283200"/>
          </a:xfrm>
        </p:spPr>
        <p:txBody>
          <a:bodyPr>
            <a:noAutofit/>
          </a:bodyPr>
          <a:lstStyle/>
          <a:p>
            <a:pPr>
              <a:buFont typeface="Arial" panose="020B0604020202020204" pitchFamily="34" charset="0"/>
              <a:buNone/>
            </a:pPr>
            <a:r>
              <a:rPr lang="en-US" altLang="en-US" sz="3200" b="1" dirty="0" smtClean="0">
                <a:solidFill>
                  <a:schemeClr val="tx1"/>
                </a:solidFill>
              </a:rPr>
              <a:t>2. </a:t>
            </a:r>
            <a:r>
              <a:rPr lang="en-US" altLang="en-US" sz="3200" b="1" dirty="0" smtClean="0">
                <a:solidFill>
                  <a:schemeClr val="accent1"/>
                </a:solidFill>
              </a:rPr>
              <a:t>Terrorism </a:t>
            </a:r>
          </a:p>
          <a:p>
            <a:r>
              <a:rPr lang="en-US" altLang="en-US" sz="3200" b="1" dirty="0" smtClean="0">
                <a:solidFill>
                  <a:schemeClr val="tx1"/>
                </a:solidFill>
              </a:rPr>
              <a:t>is </a:t>
            </a:r>
            <a:r>
              <a:rPr lang="en-US" altLang="en-US" sz="3200" b="1" dirty="0">
                <a:solidFill>
                  <a:schemeClr val="tx1"/>
                </a:solidFill>
              </a:rPr>
              <a:t>the use of force or violence against persons or property for purposes of intimidation, coercion, or ransom. Acts of terrorism include threats of terrorism, assassinations, kidnappings, hijackings, cyber attacks, bomb threats, and explosions.</a:t>
            </a:r>
          </a:p>
          <a:p>
            <a:r>
              <a:rPr lang="en-US" altLang="en-US" sz="3200" b="1" dirty="0" smtClean="0">
                <a:solidFill>
                  <a:schemeClr val="tx1"/>
                </a:solidFill>
              </a:rPr>
              <a:t>To </a:t>
            </a:r>
            <a:r>
              <a:rPr lang="en-US" altLang="en-US" sz="3200" b="1" dirty="0">
                <a:solidFill>
                  <a:schemeClr val="tx1"/>
                </a:solidFill>
              </a:rPr>
              <a:t>carry out these activities, terrorists use chemical, biological, radiological, and nuclear weapons as well as explosive devices. These weapons and devices are often referred to as CBRNE.</a:t>
            </a:r>
            <a:endParaRPr lang="en-GB" altLang="en-US" sz="3200" b="1" dirty="0">
              <a:solidFill>
                <a:schemeClr val="tx1"/>
              </a:solidFill>
            </a:endParaRPr>
          </a:p>
          <a:p>
            <a:endParaRPr lang="en-US" sz="3200" b="1" dirty="0">
              <a:solidFill>
                <a:schemeClr val="tx1"/>
              </a:solidFill>
            </a:endParaRPr>
          </a:p>
        </p:txBody>
      </p:sp>
    </p:spTree>
    <p:extLst>
      <p:ext uri="{BB962C8B-B14F-4D97-AF65-F5344CB8AC3E}">
        <p14:creationId xmlns:p14="http://schemas.microsoft.com/office/powerpoint/2010/main" val="20525088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0325" y="128810"/>
            <a:ext cx="8911687" cy="1280890"/>
          </a:xfrm>
        </p:spPr>
        <p:txBody>
          <a:bodyPr/>
          <a:lstStyle/>
          <a:p>
            <a:endParaRPr lang="en-US" dirty="0"/>
          </a:p>
        </p:txBody>
      </p:sp>
      <p:sp>
        <p:nvSpPr>
          <p:cNvPr id="9218" name="Content Placeholder 2"/>
          <p:cNvSpPr>
            <a:spLocks noGrp="1"/>
          </p:cNvSpPr>
          <p:nvPr>
            <p:ph idx="1"/>
          </p:nvPr>
        </p:nvSpPr>
        <p:spPr>
          <a:xfrm>
            <a:off x="635000" y="1409700"/>
            <a:ext cx="10869612" cy="4501522"/>
          </a:xfrm>
        </p:spPr>
        <p:txBody>
          <a:bodyPr>
            <a:normAutofit/>
          </a:bodyPr>
          <a:lstStyle/>
          <a:p>
            <a:pPr>
              <a:buFont typeface="Arial" panose="020B0604020202020204" pitchFamily="34" charset="0"/>
              <a:buNone/>
            </a:pPr>
            <a:r>
              <a:rPr lang="en-US" altLang="en-US" sz="3200" b="1" dirty="0" smtClean="0">
                <a:solidFill>
                  <a:schemeClr val="tx1"/>
                </a:solidFill>
              </a:rPr>
              <a:t>3. </a:t>
            </a:r>
            <a:r>
              <a:rPr lang="en-US" altLang="en-US" sz="3200" b="1" dirty="0" smtClean="0">
                <a:solidFill>
                  <a:schemeClr val="accent1"/>
                </a:solidFill>
              </a:rPr>
              <a:t>Hazardous materials</a:t>
            </a:r>
            <a:endParaRPr lang="en-GB" altLang="en-US" sz="3200" b="1" dirty="0" smtClean="0">
              <a:solidFill>
                <a:schemeClr val="accent1"/>
              </a:solidFill>
            </a:endParaRPr>
          </a:p>
          <a:p>
            <a:r>
              <a:rPr lang="en-US" altLang="en-US" sz="3200" b="1" dirty="0" smtClean="0">
                <a:solidFill>
                  <a:schemeClr val="tx1"/>
                </a:solidFill>
              </a:rPr>
              <a:t>Chemicals purify drinking water, increase crop production, and simplify household chores.</a:t>
            </a:r>
          </a:p>
          <a:p>
            <a:r>
              <a:rPr lang="en-US" altLang="en-US" sz="3200" b="1" dirty="0" smtClean="0">
                <a:solidFill>
                  <a:schemeClr val="tx1"/>
                </a:solidFill>
              </a:rPr>
              <a:t>Hazardous materials are those that can cause death, serious injury, long-lasting health effects, and damage to buildings, residences, and other property.</a:t>
            </a:r>
            <a:endParaRPr lang="en-GB" altLang="en-US" sz="3200" b="1" dirty="0" smtClean="0">
              <a:solidFill>
                <a:schemeClr val="tx1"/>
              </a:solidFill>
            </a:endParaRPr>
          </a:p>
        </p:txBody>
      </p:sp>
    </p:spTree>
    <p:extLst>
      <p:ext uri="{BB962C8B-B14F-4D97-AF65-F5344CB8AC3E}">
        <p14:creationId xmlns:p14="http://schemas.microsoft.com/office/powerpoint/2010/main" val="30308294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7425" y="90710"/>
            <a:ext cx="8911687" cy="1280890"/>
          </a:xfrm>
        </p:spPr>
        <p:txBody>
          <a:bodyPr/>
          <a:lstStyle/>
          <a:p>
            <a:pPr marL="514350" indent="-514350">
              <a:defRPr/>
            </a:pPr>
            <a:r>
              <a:rPr lang="en-GB" b="1" dirty="0">
                <a:solidFill>
                  <a:schemeClr val="accent1"/>
                </a:solidFill>
              </a:rPr>
              <a:t>ACCIDENTS</a:t>
            </a:r>
          </a:p>
        </p:txBody>
      </p:sp>
      <p:sp>
        <p:nvSpPr>
          <p:cNvPr id="6147" name="Content Placeholder 2"/>
          <p:cNvSpPr>
            <a:spLocks noGrp="1"/>
          </p:cNvSpPr>
          <p:nvPr>
            <p:ph idx="1"/>
          </p:nvPr>
        </p:nvSpPr>
        <p:spPr>
          <a:xfrm>
            <a:off x="457200" y="1536700"/>
            <a:ext cx="11047412" cy="4374522"/>
          </a:xfrm>
        </p:spPr>
        <p:txBody>
          <a:bodyPr/>
          <a:lstStyle/>
          <a:p>
            <a:pPr>
              <a:defRPr/>
            </a:pPr>
            <a:r>
              <a:rPr lang="en-GB" sz="2800" b="1" dirty="0" smtClean="0">
                <a:solidFill>
                  <a:schemeClr val="tx1"/>
                </a:solidFill>
              </a:rPr>
              <a:t>Def</a:t>
            </a:r>
            <a:r>
              <a:rPr lang="en-GB" sz="2800" b="1" dirty="0">
                <a:solidFill>
                  <a:schemeClr val="tx1"/>
                </a:solidFill>
              </a:rPr>
              <a:t>: It is unfortunate incident that happens unexpectedly and unintentionally, typically resulting in damage and injury of tissues and cells</a:t>
            </a:r>
            <a:r>
              <a:rPr lang="en-GB" sz="2800" b="1" dirty="0" smtClean="0">
                <a:solidFill>
                  <a:schemeClr val="tx1"/>
                </a:solidFill>
              </a:rPr>
              <a:t>.</a:t>
            </a:r>
            <a:endParaRPr lang="en-GB" sz="2800" b="1" dirty="0">
              <a:solidFill>
                <a:schemeClr val="tx1"/>
              </a:solidFill>
            </a:endParaRPr>
          </a:p>
        </p:txBody>
      </p:sp>
    </p:spTree>
    <p:extLst>
      <p:ext uri="{BB962C8B-B14F-4D97-AF65-F5344CB8AC3E}">
        <p14:creationId xmlns:p14="http://schemas.microsoft.com/office/powerpoint/2010/main" val="28145265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9325" y="0"/>
            <a:ext cx="8911687" cy="1280890"/>
          </a:xfrm>
        </p:spPr>
        <p:txBody>
          <a:bodyPr>
            <a:normAutofit fontScale="90000"/>
          </a:bodyPr>
          <a:lstStyle/>
          <a:p>
            <a:r>
              <a:rPr lang="en-GB" b="1" dirty="0">
                <a:solidFill>
                  <a:schemeClr val="accent1"/>
                </a:solidFill>
              </a:rPr>
              <a:t>Common causes of accidents in our Kenyan homes.</a:t>
            </a:r>
            <a:br>
              <a:rPr lang="en-GB" b="1" dirty="0">
                <a:solidFill>
                  <a:schemeClr val="accent1"/>
                </a:solidFill>
              </a:rPr>
            </a:br>
            <a:endParaRPr lang="en-US" dirty="0">
              <a:solidFill>
                <a:schemeClr val="accent1"/>
              </a:solidFill>
            </a:endParaRPr>
          </a:p>
        </p:txBody>
      </p:sp>
      <p:sp>
        <p:nvSpPr>
          <p:cNvPr id="3" name="Content Placeholder 2"/>
          <p:cNvSpPr>
            <a:spLocks noGrp="1"/>
          </p:cNvSpPr>
          <p:nvPr>
            <p:ph idx="1"/>
          </p:nvPr>
        </p:nvSpPr>
        <p:spPr>
          <a:xfrm>
            <a:off x="582612" y="1384300"/>
            <a:ext cx="11329988" cy="4991100"/>
          </a:xfrm>
        </p:spPr>
        <p:txBody>
          <a:bodyPr>
            <a:noAutofit/>
          </a:bodyPr>
          <a:lstStyle/>
          <a:p>
            <a:pPr marL="514350" indent="-514350">
              <a:buFont typeface="Arial" charset="0"/>
              <a:buAutoNum type="arabicPeriod"/>
              <a:defRPr/>
            </a:pPr>
            <a:r>
              <a:rPr lang="en-GB" sz="3200" b="1" dirty="0" smtClean="0">
                <a:solidFill>
                  <a:schemeClr val="tx1"/>
                </a:solidFill>
              </a:rPr>
              <a:t>Open </a:t>
            </a:r>
            <a:r>
              <a:rPr lang="en-GB" sz="3200" b="1" dirty="0">
                <a:solidFill>
                  <a:schemeClr val="tx1"/>
                </a:solidFill>
              </a:rPr>
              <a:t>fires.</a:t>
            </a:r>
          </a:p>
          <a:p>
            <a:pPr marL="514350" indent="-514350">
              <a:buFont typeface="Arial" charset="0"/>
              <a:buAutoNum type="arabicPeriod"/>
              <a:defRPr/>
            </a:pPr>
            <a:r>
              <a:rPr lang="en-GB" sz="3200" b="1" dirty="0">
                <a:solidFill>
                  <a:schemeClr val="tx1"/>
                </a:solidFill>
              </a:rPr>
              <a:t>Accidental ingestion of drugs and chemicals.</a:t>
            </a:r>
          </a:p>
          <a:p>
            <a:pPr marL="514350" indent="-514350">
              <a:buFont typeface="Arial" charset="0"/>
              <a:buAutoNum type="arabicPeriod"/>
              <a:defRPr/>
            </a:pPr>
            <a:r>
              <a:rPr lang="en-GB" sz="3200" b="1" dirty="0">
                <a:solidFill>
                  <a:schemeClr val="tx1"/>
                </a:solidFill>
              </a:rPr>
              <a:t>Charcoal burners in poorly ventilated rooms.</a:t>
            </a:r>
          </a:p>
          <a:p>
            <a:pPr marL="514350" indent="-514350">
              <a:buFont typeface="Arial" charset="0"/>
              <a:buAutoNum type="arabicPeriod"/>
              <a:defRPr/>
            </a:pPr>
            <a:r>
              <a:rPr lang="en-GB" sz="3200" b="1" dirty="0">
                <a:solidFill>
                  <a:schemeClr val="tx1"/>
                </a:solidFill>
              </a:rPr>
              <a:t>Open pools</a:t>
            </a:r>
          </a:p>
          <a:p>
            <a:pPr marL="514350" indent="-514350">
              <a:buFont typeface="Arial" charset="0"/>
              <a:buAutoNum type="arabicPeriod"/>
              <a:defRPr/>
            </a:pPr>
            <a:r>
              <a:rPr lang="en-GB" sz="3200" b="1" dirty="0">
                <a:solidFill>
                  <a:schemeClr val="tx1"/>
                </a:solidFill>
              </a:rPr>
              <a:t>Open pits.</a:t>
            </a:r>
          </a:p>
          <a:p>
            <a:pPr marL="514350" indent="-514350">
              <a:buFont typeface="Arial" charset="0"/>
              <a:buAutoNum type="arabicPeriod"/>
              <a:defRPr/>
            </a:pPr>
            <a:r>
              <a:rPr lang="en-GB" sz="3200" b="1" dirty="0">
                <a:solidFill>
                  <a:schemeClr val="tx1"/>
                </a:solidFill>
              </a:rPr>
              <a:t>Wet slippery floors.</a:t>
            </a:r>
          </a:p>
          <a:p>
            <a:pPr marL="514350" indent="-514350">
              <a:buFont typeface="Arial" charset="0"/>
              <a:buAutoNum type="arabicPeriod"/>
              <a:defRPr/>
            </a:pPr>
            <a:r>
              <a:rPr lang="en-GB" sz="3200" b="1" dirty="0">
                <a:solidFill>
                  <a:schemeClr val="tx1"/>
                </a:solidFill>
              </a:rPr>
              <a:t>Burns from hot fluids, e.g. hot water, soups, tea.</a:t>
            </a:r>
          </a:p>
          <a:p>
            <a:pPr marL="514350" indent="-514350">
              <a:buNone/>
              <a:defRPr/>
            </a:pPr>
            <a:endParaRPr lang="en-GB" sz="3200" b="1" dirty="0">
              <a:solidFill>
                <a:schemeClr val="tx1"/>
              </a:solidFill>
            </a:endParaRPr>
          </a:p>
          <a:p>
            <a:endParaRPr lang="en-US" sz="3200" b="1" dirty="0">
              <a:solidFill>
                <a:schemeClr val="tx1"/>
              </a:solidFill>
            </a:endParaRPr>
          </a:p>
        </p:txBody>
      </p:sp>
    </p:spTree>
    <p:extLst>
      <p:ext uri="{BB962C8B-B14F-4D97-AF65-F5344CB8AC3E}">
        <p14:creationId xmlns:p14="http://schemas.microsoft.com/office/powerpoint/2010/main" val="13785129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9325" y="0"/>
            <a:ext cx="8911687" cy="1280890"/>
          </a:xfrm>
        </p:spPr>
        <p:txBody>
          <a:bodyPr/>
          <a:lstStyle/>
          <a:p>
            <a:r>
              <a:rPr lang="en-GB" b="1" dirty="0">
                <a:solidFill>
                  <a:schemeClr val="accent1"/>
                </a:solidFill>
              </a:rPr>
              <a:t>FACTORS THAT MAKE PEOPLE PRONE TO ACCIDENTS</a:t>
            </a:r>
            <a:endParaRPr lang="en-US" dirty="0">
              <a:solidFill>
                <a:schemeClr val="accent1"/>
              </a:solidFill>
            </a:endParaRPr>
          </a:p>
        </p:txBody>
      </p:sp>
      <p:sp>
        <p:nvSpPr>
          <p:cNvPr id="7171" name="Content Placeholder 2"/>
          <p:cNvSpPr>
            <a:spLocks noGrp="1"/>
          </p:cNvSpPr>
          <p:nvPr>
            <p:ph idx="1"/>
          </p:nvPr>
        </p:nvSpPr>
        <p:spPr>
          <a:xfrm>
            <a:off x="735012" y="1485900"/>
            <a:ext cx="8915400" cy="3777622"/>
          </a:xfrm>
        </p:spPr>
        <p:txBody>
          <a:bodyPr>
            <a:normAutofit/>
          </a:bodyPr>
          <a:lstStyle/>
          <a:p>
            <a:pPr marL="514350" indent="-514350">
              <a:buFont typeface="Arial" charset="0"/>
              <a:buAutoNum type="arabicPeriod"/>
              <a:defRPr/>
            </a:pPr>
            <a:r>
              <a:rPr lang="en-GB" sz="3200" b="1" dirty="0" smtClean="0">
                <a:solidFill>
                  <a:schemeClr val="tx1"/>
                </a:solidFill>
              </a:rPr>
              <a:t>Young </a:t>
            </a:r>
            <a:r>
              <a:rPr lang="en-GB" sz="3200" b="1" dirty="0">
                <a:solidFill>
                  <a:schemeClr val="tx1"/>
                </a:solidFill>
              </a:rPr>
              <a:t>age and old age.</a:t>
            </a:r>
          </a:p>
          <a:p>
            <a:pPr marL="514350" indent="-514350">
              <a:buFont typeface="Arial" charset="0"/>
              <a:buAutoNum type="arabicPeriod"/>
              <a:defRPr/>
            </a:pPr>
            <a:r>
              <a:rPr lang="en-GB" sz="3200" b="1" dirty="0">
                <a:solidFill>
                  <a:schemeClr val="tx1"/>
                </a:solidFill>
              </a:rPr>
              <a:t>Sickness e.g. epilepsy</a:t>
            </a:r>
          </a:p>
          <a:p>
            <a:pPr marL="514350" indent="-514350">
              <a:buFont typeface="Arial" charset="0"/>
              <a:buAutoNum type="arabicPeriod"/>
              <a:defRPr/>
            </a:pPr>
            <a:r>
              <a:rPr lang="en-GB" sz="3200" b="1" dirty="0">
                <a:solidFill>
                  <a:schemeClr val="tx1"/>
                </a:solidFill>
              </a:rPr>
              <a:t>Carelessness</a:t>
            </a:r>
          </a:p>
          <a:p>
            <a:pPr marL="514350" indent="-514350">
              <a:buFont typeface="Arial" charset="0"/>
              <a:buAutoNum type="arabicPeriod"/>
              <a:defRPr/>
            </a:pPr>
            <a:r>
              <a:rPr lang="en-GB" sz="3200" b="1" dirty="0">
                <a:solidFill>
                  <a:schemeClr val="tx1"/>
                </a:solidFill>
              </a:rPr>
              <a:t>Ignorance</a:t>
            </a:r>
          </a:p>
          <a:p>
            <a:pPr marL="514350" indent="-514350">
              <a:buFont typeface="Arial" charset="0"/>
              <a:buAutoNum type="arabicPeriod"/>
              <a:defRPr/>
            </a:pPr>
            <a:r>
              <a:rPr lang="en-GB" sz="3200" b="1" dirty="0" smtClean="0">
                <a:solidFill>
                  <a:schemeClr val="tx1"/>
                </a:solidFill>
              </a:rPr>
              <a:t>Poverty</a:t>
            </a:r>
            <a:endParaRPr lang="en-GB" sz="3200" b="1" dirty="0">
              <a:solidFill>
                <a:schemeClr val="tx1"/>
              </a:solidFill>
            </a:endParaRPr>
          </a:p>
        </p:txBody>
      </p:sp>
    </p:spTree>
    <p:extLst>
      <p:ext uri="{BB962C8B-B14F-4D97-AF65-F5344CB8AC3E}">
        <p14:creationId xmlns:p14="http://schemas.microsoft.com/office/powerpoint/2010/main" val="12817710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825" y="128810"/>
            <a:ext cx="8911687" cy="1280890"/>
          </a:xfrm>
        </p:spPr>
        <p:txBody>
          <a:bodyPr>
            <a:normAutofit fontScale="90000"/>
          </a:bodyPr>
          <a:lstStyle/>
          <a:p>
            <a:r>
              <a:rPr lang="en-GB" b="1" dirty="0">
                <a:solidFill>
                  <a:schemeClr val="accent1"/>
                </a:solidFill>
              </a:rPr>
              <a:t>PRINCIPLES OF TRAUMA AND EMERGENCY</a:t>
            </a:r>
            <a:br>
              <a:rPr lang="en-GB" b="1" dirty="0">
                <a:solidFill>
                  <a:schemeClr val="accent1"/>
                </a:solidFill>
              </a:rPr>
            </a:br>
            <a:endParaRPr lang="en-US" dirty="0">
              <a:solidFill>
                <a:schemeClr val="accent1"/>
              </a:solidFill>
            </a:endParaRPr>
          </a:p>
        </p:txBody>
      </p:sp>
      <p:sp>
        <p:nvSpPr>
          <p:cNvPr id="3" name="Content Placeholder 2"/>
          <p:cNvSpPr>
            <a:spLocks noGrp="1"/>
          </p:cNvSpPr>
          <p:nvPr>
            <p:ph idx="1"/>
          </p:nvPr>
        </p:nvSpPr>
        <p:spPr>
          <a:xfrm>
            <a:off x="609600" y="1536700"/>
            <a:ext cx="11303000" cy="5118100"/>
          </a:xfrm>
        </p:spPr>
        <p:txBody>
          <a:bodyPr>
            <a:noAutofit/>
          </a:bodyPr>
          <a:lstStyle/>
          <a:p>
            <a:pPr marL="514350" indent="-514350">
              <a:buNone/>
              <a:defRPr/>
            </a:pPr>
            <a:r>
              <a:rPr lang="en-GB" sz="3200" b="1" dirty="0" smtClean="0">
                <a:solidFill>
                  <a:schemeClr val="tx1"/>
                </a:solidFill>
              </a:rPr>
              <a:t>If the </a:t>
            </a:r>
            <a:r>
              <a:rPr lang="en-GB" sz="3200" b="1" dirty="0">
                <a:solidFill>
                  <a:schemeClr val="tx1"/>
                </a:solidFill>
              </a:rPr>
              <a:t>casualties </a:t>
            </a:r>
            <a:r>
              <a:rPr lang="en-GB" sz="3200" b="1" dirty="0" smtClean="0">
                <a:solidFill>
                  <a:schemeClr val="tx1"/>
                </a:solidFill>
              </a:rPr>
              <a:t>have </a:t>
            </a:r>
            <a:r>
              <a:rPr lang="en-GB" sz="3200" b="1" dirty="0">
                <a:solidFill>
                  <a:schemeClr val="tx1"/>
                </a:solidFill>
              </a:rPr>
              <a:t>multiple problems , </a:t>
            </a:r>
            <a:r>
              <a:rPr lang="en-GB" sz="3200" b="1" dirty="0" smtClean="0">
                <a:solidFill>
                  <a:schemeClr val="tx1"/>
                </a:solidFill>
              </a:rPr>
              <a:t>injuries</a:t>
            </a:r>
            <a:r>
              <a:rPr lang="en-GB" sz="3200" b="1" dirty="0">
                <a:solidFill>
                  <a:schemeClr val="tx1"/>
                </a:solidFill>
              </a:rPr>
              <a:t>:</a:t>
            </a:r>
          </a:p>
          <a:p>
            <a:pPr>
              <a:defRPr/>
            </a:pPr>
            <a:r>
              <a:rPr lang="en-GB" sz="3200" b="1" dirty="0" smtClean="0">
                <a:solidFill>
                  <a:schemeClr val="tx1"/>
                </a:solidFill>
              </a:rPr>
              <a:t>Treat </a:t>
            </a:r>
            <a:r>
              <a:rPr lang="en-GB" sz="3200" b="1" dirty="0">
                <a:solidFill>
                  <a:schemeClr val="tx1"/>
                </a:solidFill>
              </a:rPr>
              <a:t>the first one which is greater in threatening ; example:</a:t>
            </a:r>
          </a:p>
          <a:p>
            <a:pPr lvl="1">
              <a:buFont typeface="Wingdings" panose="05000000000000000000" pitchFamily="2" charset="2"/>
              <a:buChar char="v"/>
              <a:defRPr/>
            </a:pPr>
            <a:r>
              <a:rPr lang="en-GB" sz="3000" b="1" dirty="0">
                <a:solidFill>
                  <a:schemeClr val="tx1"/>
                </a:solidFill>
              </a:rPr>
              <a:t>If you find a casualty / patient bleeding and have a fracture that is bleeding.</a:t>
            </a:r>
          </a:p>
          <a:p>
            <a:pPr lvl="1">
              <a:buFont typeface="Wingdings" panose="05000000000000000000" pitchFamily="2" charset="2"/>
              <a:buChar char="v"/>
              <a:defRPr/>
            </a:pPr>
            <a:r>
              <a:rPr lang="en-GB" sz="3000" b="1" dirty="0" smtClean="0">
                <a:solidFill>
                  <a:schemeClr val="tx1"/>
                </a:solidFill>
              </a:rPr>
              <a:t>(</a:t>
            </a:r>
            <a:r>
              <a:rPr lang="en-GB" sz="3000" b="1" dirty="0">
                <a:solidFill>
                  <a:schemeClr val="tx1"/>
                </a:solidFill>
              </a:rPr>
              <a:t>resuscitation) must be done simultaneously with the primary survey</a:t>
            </a:r>
          </a:p>
          <a:p>
            <a:pPr lvl="1">
              <a:buFont typeface="Wingdings" panose="05000000000000000000" pitchFamily="2" charset="2"/>
              <a:buChar char="v"/>
              <a:defRPr/>
            </a:pPr>
            <a:r>
              <a:rPr lang="en-GB" sz="3000" b="1" dirty="0" smtClean="0">
                <a:solidFill>
                  <a:schemeClr val="tx1"/>
                </a:solidFill>
              </a:rPr>
              <a:t>Treatment </a:t>
            </a:r>
            <a:r>
              <a:rPr lang="en-GB" sz="3000" b="1" dirty="0">
                <a:solidFill>
                  <a:schemeClr val="tx1"/>
                </a:solidFill>
              </a:rPr>
              <a:t>takes precedence over diagnosis</a:t>
            </a:r>
          </a:p>
          <a:p>
            <a:pPr marL="514350" indent="-514350">
              <a:buFontTx/>
              <a:buChar char="-"/>
              <a:defRPr/>
            </a:pPr>
            <a:endParaRPr lang="en-GB" sz="3200" b="1" dirty="0">
              <a:solidFill>
                <a:schemeClr val="tx1"/>
              </a:solidFill>
            </a:endParaRPr>
          </a:p>
          <a:p>
            <a:endParaRPr lang="en-US" sz="3200" b="1" dirty="0">
              <a:solidFill>
                <a:schemeClr val="tx1"/>
              </a:solidFill>
            </a:endParaRPr>
          </a:p>
        </p:txBody>
      </p:sp>
    </p:spTree>
    <p:extLst>
      <p:ext uri="{BB962C8B-B14F-4D97-AF65-F5344CB8AC3E}">
        <p14:creationId xmlns:p14="http://schemas.microsoft.com/office/powerpoint/2010/main" val="11755514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7425" y="0"/>
            <a:ext cx="8911687" cy="1280890"/>
          </a:xfrm>
        </p:spPr>
        <p:txBody>
          <a:bodyPr/>
          <a:lstStyle/>
          <a:p>
            <a:r>
              <a:rPr lang="en-US" altLang="en-US" b="1" dirty="0">
                <a:solidFill>
                  <a:schemeClr val="accent1"/>
                </a:solidFill>
              </a:rPr>
              <a:t>Principles of Emergency Trauma Care </a:t>
            </a:r>
            <a:br>
              <a:rPr lang="en-US" altLang="en-US" b="1" dirty="0">
                <a:solidFill>
                  <a:schemeClr val="accent1"/>
                </a:solidFill>
              </a:rPr>
            </a:br>
            <a:endParaRPr lang="en-US" b="1" dirty="0">
              <a:solidFill>
                <a:schemeClr val="accent1"/>
              </a:solidFill>
            </a:endParaRPr>
          </a:p>
        </p:txBody>
      </p:sp>
      <p:sp>
        <p:nvSpPr>
          <p:cNvPr id="12290" name="Content Placeholder 2"/>
          <p:cNvSpPr>
            <a:spLocks noGrp="1"/>
          </p:cNvSpPr>
          <p:nvPr>
            <p:ph idx="1"/>
          </p:nvPr>
        </p:nvSpPr>
        <p:spPr>
          <a:xfrm>
            <a:off x="368300" y="1384300"/>
            <a:ext cx="11645900" cy="4526922"/>
          </a:xfrm>
        </p:spPr>
        <p:txBody>
          <a:bodyPr>
            <a:noAutofit/>
          </a:bodyPr>
          <a:lstStyle/>
          <a:p>
            <a:r>
              <a:rPr lang="en-US" altLang="en-US" sz="2800" b="1" dirty="0" smtClean="0">
                <a:solidFill>
                  <a:schemeClr val="tx1"/>
                </a:solidFill>
              </a:rPr>
              <a:t>If </a:t>
            </a:r>
            <a:r>
              <a:rPr lang="en-US" altLang="en-US" sz="2800" b="1" dirty="0">
                <a:solidFill>
                  <a:schemeClr val="tx1"/>
                </a:solidFill>
              </a:rPr>
              <a:t>a patient has multiple problems or injuries, treat first the one that is the greatest threat to life </a:t>
            </a:r>
          </a:p>
          <a:p>
            <a:r>
              <a:rPr lang="en-US" altLang="en-US" sz="2800" b="1" dirty="0" smtClean="0">
                <a:solidFill>
                  <a:schemeClr val="tx1"/>
                </a:solidFill>
              </a:rPr>
              <a:t>Indicated </a:t>
            </a:r>
            <a:r>
              <a:rPr lang="en-US" altLang="en-US" sz="2800" b="1" dirty="0">
                <a:solidFill>
                  <a:schemeClr val="tx1"/>
                </a:solidFill>
              </a:rPr>
              <a:t>treatments should not be delayed simply because the diagnosis is not yet certain.</a:t>
            </a:r>
          </a:p>
          <a:p>
            <a:r>
              <a:rPr lang="en-US" altLang="en-US" sz="2800" b="1" dirty="0">
                <a:solidFill>
                  <a:schemeClr val="tx1"/>
                </a:solidFill>
              </a:rPr>
              <a:t>A detailed history is not essential to start evaluation &amp; treatment of an injured patient Identifying the greatest Threats to Life in the Trauma Patient.</a:t>
            </a:r>
          </a:p>
          <a:p>
            <a:pPr marL="0" indent="0">
              <a:buNone/>
            </a:pPr>
            <a:endParaRPr lang="en-US" altLang="en-US" sz="2800" b="1" dirty="0">
              <a:solidFill>
                <a:schemeClr val="tx1"/>
              </a:solidFill>
            </a:endParaRPr>
          </a:p>
        </p:txBody>
      </p:sp>
    </p:spTree>
    <p:extLst>
      <p:ext uri="{BB962C8B-B14F-4D97-AF65-F5344CB8AC3E}">
        <p14:creationId xmlns:p14="http://schemas.microsoft.com/office/powerpoint/2010/main" val="12414728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0125" y="0"/>
            <a:ext cx="8911687" cy="1280890"/>
          </a:xfrm>
        </p:spPr>
        <p:txBody>
          <a:bodyPr/>
          <a:lstStyle/>
          <a:p>
            <a:endParaRPr lang="en-US" dirty="0"/>
          </a:p>
        </p:txBody>
      </p:sp>
      <p:sp>
        <p:nvSpPr>
          <p:cNvPr id="3" name="Content Placeholder 2"/>
          <p:cNvSpPr>
            <a:spLocks noGrp="1"/>
          </p:cNvSpPr>
          <p:nvPr>
            <p:ph idx="1"/>
          </p:nvPr>
        </p:nvSpPr>
        <p:spPr>
          <a:xfrm>
            <a:off x="900112" y="1752600"/>
            <a:ext cx="11177588" cy="3498222"/>
          </a:xfrm>
        </p:spPr>
        <p:txBody>
          <a:bodyPr>
            <a:normAutofit/>
          </a:bodyPr>
          <a:lstStyle/>
          <a:p>
            <a:r>
              <a:rPr lang="en-US" altLang="en-US" sz="3200" b="1" dirty="0"/>
              <a:t>Life threats from trauma are (listed in order of decreasing severity): </a:t>
            </a:r>
          </a:p>
          <a:p>
            <a:r>
              <a:rPr lang="en-US" altLang="en-US" sz="3200" b="1" dirty="0"/>
              <a:t>Loss of airway – kills most quickly – Head position, blood, vomitus, foreign body, external </a:t>
            </a:r>
            <a:r>
              <a:rPr lang="en-US" altLang="en-US" sz="3200" b="1" dirty="0" smtClean="0"/>
              <a:t>compression</a:t>
            </a:r>
          </a:p>
          <a:p>
            <a:r>
              <a:rPr lang="en-US" altLang="en-US" sz="3200" b="1" dirty="0"/>
              <a:t>Loss of breathing –  it kills </a:t>
            </a:r>
          </a:p>
          <a:p>
            <a:endParaRPr lang="en-US" sz="3200" b="1" dirty="0"/>
          </a:p>
        </p:txBody>
      </p:sp>
    </p:spTree>
    <p:extLst>
      <p:ext uri="{BB962C8B-B14F-4D97-AF65-F5344CB8AC3E}">
        <p14:creationId xmlns:p14="http://schemas.microsoft.com/office/powerpoint/2010/main" val="5591159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68"/>
          <p:cNvSpPr txBox="1">
            <a:spLocks noGrp="1"/>
          </p:cNvSpPr>
          <p:nvPr>
            <p:ph type="title" idx="4294967295"/>
          </p:nvPr>
        </p:nvSpPr>
        <p:spPr>
          <a:xfrm>
            <a:off x="1830300" y="0"/>
            <a:ext cx="8229600" cy="1139700"/>
          </a:xfrm>
          <a:prstGeom prst="rect">
            <a:avLst/>
          </a:prstGeom>
          <a:noFill/>
          <a:ln>
            <a:noFill/>
          </a:ln>
        </p:spPr>
        <p:txBody>
          <a:bodyPr spcFirstLastPara="1" vert="horz" wrap="square" lIns="91425" tIns="45700" rIns="91425" bIns="45700" rtlCol="0" anchor="ctr" anchorCtr="0">
            <a:normAutofit/>
          </a:bodyPr>
          <a:lstStyle/>
          <a:p>
            <a:pPr>
              <a:spcBef>
                <a:spcPts val="0"/>
              </a:spcBef>
              <a:buClr>
                <a:schemeClr val="accent2"/>
              </a:buClr>
              <a:buSzPts val="4100"/>
            </a:pPr>
            <a:r>
              <a:rPr lang="en-US" sz="4400" b="1" dirty="0">
                <a:solidFill>
                  <a:schemeClr val="accent1"/>
                </a:solidFill>
                <a:effectLst>
                  <a:outerShdw blurRad="31750" dist="25400" dir="5400000" algn="tl" rotWithShape="0">
                    <a:srgbClr val="000000">
                      <a:alpha val="25000"/>
                    </a:srgbClr>
                  </a:outerShdw>
                </a:effectLst>
                <a:latin typeface="Bookman Old Style"/>
                <a:ea typeface="Bookman Old Style"/>
                <a:cs typeface="Bookman Old Style"/>
                <a:sym typeface="Bookman Old Style"/>
              </a:rPr>
              <a:t>Problems</a:t>
            </a:r>
            <a:endParaRPr sz="4000" dirty="0">
              <a:solidFill>
                <a:schemeClr val="accent1"/>
              </a:solidFill>
            </a:endParaRPr>
          </a:p>
        </p:txBody>
      </p:sp>
      <p:sp>
        <p:nvSpPr>
          <p:cNvPr id="451" name="Google Shape;451;p68"/>
          <p:cNvSpPr txBox="1">
            <a:spLocks noGrp="1"/>
          </p:cNvSpPr>
          <p:nvPr>
            <p:ph type="body" idx="1"/>
          </p:nvPr>
        </p:nvSpPr>
        <p:spPr>
          <a:xfrm>
            <a:off x="749300" y="1344550"/>
            <a:ext cx="4040100" cy="685800"/>
          </a:xfrm>
          <a:prstGeom prst="rect">
            <a:avLst/>
          </a:prstGeom>
          <a:solidFill>
            <a:schemeClr val="accent1"/>
          </a:solidFill>
          <a:ln w="9650" cap="flat" cmpd="sng">
            <a:solidFill>
              <a:schemeClr val="accent1"/>
            </a:solidFill>
            <a:prstDash val="solid"/>
            <a:miter lim="524288"/>
            <a:headEnd type="none" w="sm" len="sm"/>
            <a:tailEnd type="none" w="sm" len="sm"/>
          </a:ln>
        </p:spPr>
        <p:txBody>
          <a:bodyPr spcFirstLastPara="1" vert="horz" wrap="square" lIns="182875" tIns="45700" rIns="91425" bIns="45700" rtlCol="0" anchor="ctr" anchorCtr="0">
            <a:noAutofit/>
          </a:bodyPr>
          <a:lstStyle/>
          <a:p>
            <a:pPr>
              <a:spcBef>
                <a:spcPts val="0"/>
              </a:spcBef>
              <a:buSzPts val="1904"/>
            </a:pPr>
            <a:r>
              <a:rPr lang="en-US" sz="2800" dirty="0">
                <a:solidFill>
                  <a:schemeClr val="lt1"/>
                </a:solidFill>
                <a:latin typeface="Cabin"/>
                <a:ea typeface="Cabin"/>
                <a:cs typeface="Cabin"/>
                <a:sym typeface="Cabin"/>
              </a:rPr>
              <a:t>Incident Problems</a:t>
            </a:r>
            <a:endParaRPr dirty="0"/>
          </a:p>
        </p:txBody>
      </p:sp>
      <p:sp>
        <p:nvSpPr>
          <p:cNvPr id="452" name="Google Shape;452;p68"/>
          <p:cNvSpPr txBox="1">
            <a:spLocks noGrp="1"/>
          </p:cNvSpPr>
          <p:nvPr>
            <p:ph type="body" idx="1"/>
          </p:nvPr>
        </p:nvSpPr>
        <p:spPr>
          <a:xfrm>
            <a:off x="6172200" y="1344550"/>
            <a:ext cx="4041900" cy="789050"/>
          </a:xfrm>
          <a:prstGeom prst="rect">
            <a:avLst/>
          </a:prstGeom>
          <a:solidFill>
            <a:schemeClr val="accent1"/>
          </a:solidFill>
          <a:ln w="9650" cap="flat" cmpd="sng">
            <a:solidFill>
              <a:schemeClr val="accent1"/>
            </a:solidFill>
            <a:prstDash val="solid"/>
            <a:miter lim="524288"/>
            <a:headEnd type="none" w="sm" len="sm"/>
            <a:tailEnd type="none" w="sm" len="sm"/>
          </a:ln>
        </p:spPr>
        <p:txBody>
          <a:bodyPr spcFirstLastPara="1" vert="horz" wrap="square" lIns="182875" tIns="45700" rIns="91425" bIns="45700" rtlCol="0" anchor="ctr" anchorCtr="0">
            <a:noAutofit/>
          </a:bodyPr>
          <a:lstStyle/>
          <a:p>
            <a:pPr>
              <a:spcBef>
                <a:spcPts val="0"/>
              </a:spcBef>
              <a:buSzPts val="1904"/>
            </a:pPr>
            <a:r>
              <a:rPr lang="en-US" sz="2800" dirty="0">
                <a:solidFill>
                  <a:schemeClr val="lt1"/>
                </a:solidFill>
                <a:latin typeface="Cabin"/>
                <a:ea typeface="Cabin"/>
                <a:cs typeface="Cabin"/>
                <a:sym typeface="Cabin"/>
              </a:rPr>
              <a:t>Casualty problems</a:t>
            </a:r>
            <a:endParaRPr dirty="0"/>
          </a:p>
        </p:txBody>
      </p:sp>
      <p:sp>
        <p:nvSpPr>
          <p:cNvPr id="453" name="Google Shape;453;p68"/>
          <p:cNvSpPr txBox="1">
            <a:spLocks noGrp="1"/>
          </p:cNvSpPr>
          <p:nvPr>
            <p:ph type="body" idx="1"/>
          </p:nvPr>
        </p:nvSpPr>
        <p:spPr>
          <a:xfrm>
            <a:off x="749300" y="2030350"/>
            <a:ext cx="4572000" cy="4560950"/>
          </a:xfrm>
          <a:prstGeom prst="rect">
            <a:avLst/>
          </a:prstGeom>
          <a:noFill/>
          <a:ln>
            <a:noFill/>
          </a:ln>
        </p:spPr>
        <p:txBody>
          <a:bodyPr spcFirstLastPara="1" vert="horz" wrap="square" lIns="91425" tIns="45700" rIns="91425" bIns="45700" rtlCol="0" anchor="t" anchorCtr="0">
            <a:noAutofit/>
          </a:bodyPr>
          <a:lstStyle/>
          <a:p>
            <a:pPr marL="365125" indent="-255587">
              <a:spcBef>
                <a:spcPts val="0"/>
              </a:spcBef>
              <a:buSzPts val="2312"/>
              <a:buFont typeface="Noto Sans Symbols"/>
              <a:buChar char="✓"/>
            </a:pPr>
            <a:r>
              <a:rPr lang="en-US" sz="3400" b="1" dirty="0">
                <a:solidFill>
                  <a:schemeClr val="tx1"/>
                </a:solidFill>
                <a:latin typeface="Cabin"/>
                <a:ea typeface="Cabin"/>
                <a:cs typeface="Cabin"/>
                <a:sym typeface="Cabin"/>
              </a:rPr>
              <a:t>Crowd</a:t>
            </a:r>
            <a:endParaRPr b="1" dirty="0">
              <a:solidFill>
                <a:schemeClr val="tx1"/>
              </a:solidFill>
            </a:endParaRPr>
          </a:p>
          <a:p>
            <a:pPr marL="365125" indent="-255587">
              <a:spcBef>
                <a:spcPts val="400"/>
              </a:spcBef>
              <a:buSzPts val="2312"/>
              <a:buFont typeface="Noto Sans Symbols"/>
              <a:buChar char="✓"/>
            </a:pPr>
            <a:r>
              <a:rPr lang="en-US" sz="3400" b="1" dirty="0">
                <a:solidFill>
                  <a:schemeClr val="tx1"/>
                </a:solidFill>
                <a:latin typeface="Cabin"/>
                <a:ea typeface="Cabin"/>
                <a:cs typeface="Cabin"/>
                <a:sym typeface="Cabin"/>
              </a:rPr>
              <a:t>Hazardous material</a:t>
            </a:r>
            <a:endParaRPr b="1" dirty="0">
              <a:solidFill>
                <a:schemeClr val="tx1"/>
              </a:solidFill>
            </a:endParaRPr>
          </a:p>
          <a:p>
            <a:pPr marL="365125" indent="-255587">
              <a:spcBef>
                <a:spcPts val="400"/>
              </a:spcBef>
              <a:buSzPts val="2312"/>
              <a:buFont typeface="Noto Sans Symbols"/>
              <a:buChar char="✓"/>
            </a:pPr>
            <a:r>
              <a:rPr lang="en-US" sz="3400" b="1" dirty="0">
                <a:solidFill>
                  <a:schemeClr val="tx1"/>
                </a:solidFill>
                <a:latin typeface="Cabin"/>
                <a:ea typeface="Cabin"/>
                <a:cs typeface="Cabin"/>
                <a:sym typeface="Cabin"/>
              </a:rPr>
              <a:t>Fire</a:t>
            </a:r>
            <a:endParaRPr b="1" dirty="0">
              <a:solidFill>
                <a:schemeClr val="tx1"/>
              </a:solidFill>
            </a:endParaRPr>
          </a:p>
          <a:p>
            <a:pPr marL="365125" indent="-255587">
              <a:spcBef>
                <a:spcPts val="400"/>
              </a:spcBef>
              <a:buSzPts val="2312"/>
              <a:buFont typeface="Noto Sans Symbols"/>
              <a:buChar char="✓"/>
            </a:pPr>
            <a:r>
              <a:rPr lang="en-US" sz="3400" b="1" dirty="0">
                <a:solidFill>
                  <a:schemeClr val="tx1"/>
                </a:solidFill>
                <a:latin typeface="Cabin"/>
                <a:ea typeface="Cabin"/>
                <a:cs typeface="Cabin"/>
                <a:sym typeface="Cabin"/>
              </a:rPr>
              <a:t>Visibility</a:t>
            </a:r>
            <a:endParaRPr b="1" dirty="0">
              <a:solidFill>
                <a:schemeClr val="tx1"/>
              </a:solidFill>
            </a:endParaRPr>
          </a:p>
          <a:p>
            <a:pPr marL="365125" indent="-255587">
              <a:spcBef>
                <a:spcPts val="400"/>
              </a:spcBef>
              <a:buSzPts val="2312"/>
              <a:buFont typeface="Noto Sans Symbols"/>
              <a:buChar char="✓"/>
            </a:pPr>
            <a:r>
              <a:rPr lang="en-US" sz="3400" b="1" dirty="0">
                <a:solidFill>
                  <a:schemeClr val="tx1"/>
                </a:solidFill>
                <a:latin typeface="Cabin"/>
                <a:ea typeface="Cabin"/>
                <a:cs typeface="Cabin"/>
                <a:sym typeface="Cabin"/>
              </a:rPr>
              <a:t>Falling objects</a:t>
            </a:r>
            <a:endParaRPr b="1" dirty="0">
              <a:solidFill>
                <a:schemeClr val="tx1"/>
              </a:solidFill>
            </a:endParaRPr>
          </a:p>
          <a:p>
            <a:pPr marL="365125" indent="-255587">
              <a:spcBef>
                <a:spcPts val="400"/>
              </a:spcBef>
              <a:buSzPts val="2312"/>
              <a:buFont typeface="Noto Sans Symbols"/>
              <a:buChar char="✓"/>
            </a:pPr>
            <a:r>
              <a:rPr lang="en-US" sz="3400" b="1" dirty="0">
                <a:solidFill>
                  <a:schemeClr val="tx1"/>
                </a:solidFill>
                <a:latin typeface="Cabin"/>
                <a:ea typeface="Cabin"/>
                <a:cs typeface="Cabin"/>
                <a:sym typeface="Cabin"/>
              </a:rPr>
              <a:t>Smoke and fumes</a:t>
            </a:r>
            <a:endParaRPr b="1" dirty="0">
              <a:solidFill>
                <a:schemeClr val="tx1"/>
              </a:solidFill>
            </a:endParaRPr>
          </a:p>
          <a:p>
            <a:pPr marL="365125" indent="-255587">
              <a:spcBef>
                <a:spcPts val="400"/>
              </a:spcBef>
              <a:buSzPts val="2312"/>
              <a:buFont typeface="Noto Sans Symbols"/>
              <a:buChar char="✓"/>
            </a:pPr>
            <a:r>
              <a:rPr lang="en-US" sz="3400" b="1" dirty="0">
                <a:solidFill>
                  <a:schemeClr val="tx1"/>
                </a:solidFill>
                <a:latin typeface="Cabin"/>
                <a:ea typeface="Cabin"/>
                <a:cs typeface="Cabin"/>
                <a:sym typeface="Cabin"/>
              </a:rPr>
              <a:t>Power lines</a:t>
            </a:r>
            <a:endParaRPr b="1" dirty="0">
              <a:solidFill>
                <a:schemeClr val="tx1"/>
              </a:solidFill>
            </a:endParaRPr>
          </a:p>
        </p:txBody>
      </p:sp>
      <p:sp>
        <p:nvSpPr>
          <p:cNvPr id="454" name="Google Shape;454;p68"/>
          <p:cNvSpPr txBox="1">
            <a:spLocks noGrp="1"/>
          </p:cNvSpPr>
          <p:nvPr>
            <p:ph type="body" idx="2"/>
          </p:nvPr>
        </p:nvSpPr>
        <p:spPr>
          <a:xfrm>
            <a:off x="6172200" y="2133600"/>
            <a:ext cx="4356100" cy="4724400"/>
          </a:xfrm>
          <a:prstGeom prst="rect">
            <a:avLst/>
          </a:prstGeom>
          <a:noFill/>
          <a:ln>
            <a:noFill/>
          </a:ln>
        </p:spPr>
        <p:txBody>
          <a:bodyPr spcFirstLastPara="1" vert="horz" wrap="square" lIns="91425" tIns="45700" rIns="91425" bIns="45700" rtlCol="0" anchor="t" anchorCtr="0">
            <a:noAutofit/>
          </a:bodyPr>
          <a:lstStyle/>
          <a:p>
            <a:pPr marL="365125" indent="-255587">
              <a:spcBef>
                <a:spcPts val="0"/>
              </a:spcBef>
              <a:buSzPts val="2312"/>
              <a:buFont typeface="Noto Sans Symbols"/>
              <a:buChar char="✓"/>
            </a:pPr>
            <a:r>
              <a:rPr lang="en-US" sz="3400" b="1" dirty="0">
                <a:solidFill>
                  <a:schemeClr val="tx1"/>
                </a:solidFill>
                <a:latin typeface="Cabin"/>
                <a:ea typeface="Cabin"/>
                <a:cs typeface="Cabin"/>
                <a:sym typeface="Cabin"/>
              </a:rPr>
              <a:t>Bleeding</a:t>
            </a:r>
            <a:endParaRPr b="1" dirty="0">
              <a:solidFill>
                <a:schemeClr val="tx1"/>
              </a:solidFill>
            </a:endParaRPr>
          </a:p>
          <a:p>
            <a:pPr marL="365125" indent="-255587">
              <a:spcBef>
                <a:spcPts val="0"/>
              </a:spcBef>
              <a:buSzPts val="2312"/>
              <a:buFont typeface="Noto Sans Symbols"/>
              <a:buChar char="✓"/>
            </a:pPr>
            <a:r>
              <a:rPr lang="en-US" sz="3400" b="1" dirty="0">
                <a:solidFill>
                  <a:schemeClr val="tx1"/>
                </a:solidFill>
                <a:latin typeface="Cabin"/>
                <a:ea typeface="Cabin"/>
                <a:cs typeface="Cabin"/>
                <a:sym typeface="Cabin"/>
              </a:rPr>
              <a:t>Unconsciousness</a:t>
            </a:r>
            <a:endParaRPr b="1" dirty="0">
              <a:solidFill>
                <a:schemeClr val="tx1"/>
              </a:solidFill>
            </a:endParaRPr>
          </a:p>
          <a:p>
            <a:pPr marL="365125" indent="-255587">
              <a:spcBef>
                <a:spcPts val="0"/>
              </a:spcBef>
              <a:buSzPts val="2312"/>
              <a:buFont typeface="Noto Sans Symbols"/>
              <a:buChar char="✓"/>
            </a:pPr>
            <a:r>
              <a:rPr lang="en-US" sz="3400" b="1" dirty="0">
                <a:solidFill>
                  <a:schemeClr val="tx1"/>
                </a:solidFill>
                <a:latin typeface="Cabin"/>
                <a:ea typeface="Cabin"/>
                <a:cs typeface="Cabin"/>
                <a:sym typeface="Cabin"/>
              </a:rPr>
              <a:t>Fainting</a:t>
            </a:r>
            <a:endParaRPr b="1" dirty="0">
              <a:solidFill>
                <a:schemeClr val="tx1"/>
              </a:solidFill>
            </a:endParaRPr>
          </a:p>
          <a:p>
            <a:pPr marL="365125" indent="-255587">
              <a:spcBef>
                <a:spcPts val="0"/>
              </a:spcBef>
              <a:buSzPts val="2312"/>
              <a:buFont typeface="Noto Sans Symbols"/>
              <a:buChar char="✓"/>
            </a:pPr>
            <a:r>
              <a:rPr lang="en-US" sz="3400" b="1" dirty="0">
                <a:solidFill>
                  <a:schemeClr val="tx1"/>
                </a:solidFill>
                <a:latin typeface="Cabin"/>
                <a:ea typeface="Cabin"/>
                <a:cs typeface="Cabin"/>
                <a:sym typeface="Cabin"/>
              </a:rPr>
              <a:t>Burns</a:t>
            </a:r>
            <a:endParaRPr b="1" dirty="0">
              <a:solidFill>
                <a:schemeClr val="tx1"/>
              </a:solidFill>
            </a:endParaRPr>
          </a:p>
          <a:p>
            <a:pPr marL="365125" indent="-255587">
              <a:spcBef>
                <a:spcPts val="0"/>
              </a:spcBef>
              <a:buSzPts val="2312"/>
              <a:buFont typeface="Noto Sans Symbols"/>
              <a:buChar char="✓"/>
            </a:pPr>
            <a:r>
              <a:rPr lang="en-US" sz="3400" b="1" dirty="0">
                <a:solidFill>
                  <a:schemeClr val="tx1"/>
                </a:solidFill>
                <a:latin typeface="Cabin"/>
                <a:ea typeface="Cabin"/>
                <a:cs typeface="Cabin"/>
                <a:sym typeface="Cabin"/>
              </a:rPr>
              <a:t>Fractures</a:t>
            </a:r>
            <a:endParaRPr b="1" dirty="0">
              <a:solidFill>
                <a:schemeClr val="tx1"/>
              </a:solidFill>
            </a:endParaRPr>
          </a:p>
          <a:p>
            <a:pPr marL="365125" indent="-255587">
              <a:spcBef>
                <a:spcPts val="0"/>
              </a:spcBef>
              <a:buSzPts val="2312"/>
              <a:buFont typeface="Noto Sans Symbols"/>
              <a:buChar char="✓"/>
            </a:pPr>
            <a:r>
              <a:rPr lang="en-US" sz="3400" b="1" dirty="0">
                <a:solidFill>
                  <a:schemeClr val="tx1"/>
                </a:solidFill>
                <a:latin typeface="Cabin"/>
                <a:ea typeface="Cabin"/>
                <a:cs typeface="Cabin"/>
                <a:sym typeface="Cabin"/>
              </a:rPr>
              <a:t>Asthma attack</a:t>
            </a:r>
            <a:endParaRPr b="1" dirty="0">
              <a:solidFill>
                <a:schemeClr val="tx1"/>
              </a:solidFill>
            </a:endParaRPr>
          </a:p>
          <a:p>
            <a:pPr marL="365125" indent="-255587">
              <a:spcBef>
                <a:spcPts val="0"/>
              </a:spcBef>
              <a:buSzPts val="2312"/>
              <a:buFont typeface="Noto Sans Symbols"/>
              <a:buChar char="✓"/>
            </a:pPr>
            <a:r>
              <a:rPr lang="en-US" sz="3400" b="1" dirty="0">
                <a:solidFill>
                  <a:schemeClr val="tx1"/>
                </a:solidFill>
                <a:latin typeface="Cabin"/>
                <a:ea typeface="Cabin"/>
                <a:cs typeface="Cabin"/>
                <a:sym typeface="Cabin"/>
              </a:rPr>
              <a:t>Seizures</a:t>
            </a:r>
            <a:endParaRPr b="1" dirty="0">
              <a:solidFill>
                <a:schemeClr val="tx1"/>
              </a:solidFill>
            </a:endParaRPr>
          </a:p>
        </p:txBody>
      </p:sp>
    </p:spTree>
    <p:extLst>
      <p:ext uri="{BB962C8B-B14F-4D97-AF65-F5344CB8AC3E}">
        <p14:creationId xmlns:p14="http://schemas.microsoft.com/office/powerpoint/2010/main" val="1216623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1">
                                            <p:bg/>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51">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2">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2">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53">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53">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53">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53">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53">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53">
                                            <p:txEl>
                                              <p:pRg st="6" end="6"/>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54">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54">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54">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54">
                                            <p:txEl>
                                              <p:pRg st="3" end="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54">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54">
                                            <p:txEl>
                                              <p:pRg st="5" end="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5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 grpId="0"/>
      <p:bldP spid="451" grpId="0" build="p" animBg="1"/>
      <p:bldP spid="452" grpId="0" build="p" animBg="1"/>
      <p:bldP spid="453" grpId="0" build="p"/>
      <p:bldP spid="454" grpId="0" build="p"/>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458"/>
        <p:cNvGrpSpPr/>
        <p:nvPr/>
      </p:nvGrpSpPr>
      <p:grpSpPr>
        <a:xfrm>
          <a:off x="0" y="0"/>
          <a:ext cx="0" cy="0"/>
          <a:chOff x="0" y="0"/>
          <a:chExt cx="0" cy="0"/>
        </a:xfrm>
      </p:grpSpPr>
      <p:sp>
        <p:nvSpPr>
          <p:cNvPr id="459" name="Google Shape;459;p69"/>
          <p:cNvSpPr txBox="1">
            <a:spLocks noGrp="1"/>
          </p:cNvSpPr>
          <p:nvPr>
            <p:ph type="title" idx="4294967295"/>
          </p:nvPr>
        </p:nvSpPr>
        <p:spPr>
          <a:xfrm>
            <a:off x="2095500" y="0"/>
            <a:ext cx="7089900" cy="1146300"/>
          </a:xfrm>
          <a:prstGeom prst="rect">
            <a:avLst/>
          </a:prstGeom>
          <a:noFill/>
          <a:ln>
            <a:noFill/>
          </a:ln>
        </p:spPr>
        <p:txBody>
          <a:bodyPr spcFirstLastPara="1" vert="horz" wrap="square" lIns="91425" tIns="45700" rIns="91425" bIns="45700" rtlCol="0" anchor="ctr" anchorCtr="0">
            <a:normAutofit/>
          </a:bodyPr>
          <a:lstStyle/>
          <a:p>
            <a:pPr>
              <a:spcBef>
                <a:spcPts val="0"/>
              </a:spcBef>
              <a:buClr>
                <a:schemeClr val="accent2"/>
              </a:buClr>
              <a:buSzPts val="4100"/>
            </a:pPr>
            <a:r>
              <a:rPr lang="en-US" sz="4400" b="1" dirty="0">
                <a:solidFill>
                  <a:schemeClr val="accent1"/>
                </a:solidFill>
                <a:effectLst>
                  <a:outerShdw blurRad="31750" dist="25400" dir="5400000" algn="tl" rotWithShape="0">
                    <a:srgbClr val="000000">
                      <a:alpha val="25000"/>
                    </a:srgbClr>
                  </a:outerShdw>
                </a:effectLst>
                <a:latin typeface="Bookman Old Style"/>
                <a:ea typeface="Bookman Old Style"/>
                <a:cs typeface="Bookman Old Style"/>
                <a:sym typeface="Bookman Old Style"/>
              </a:rPr>
              <a:t>Incident management</a:t>
            </a:r>
            <a:endParaRPr sz="4000" dirty="0">
              <a:solidFill>
                <a:schemeClr val="accent1"/>
              </a:solidFill>
            </a:endParaRPr>
          </a:p>
        </p:txBody>
      </p:sp>
      <p:pic>
        <p:nvPicPr>
          <p:cNvPr id="460" name="Google Shape;460;p69" descr="C:\WINDOWS\Desktop\Brady 17 Art files\Chapt 7 art\7-03.jpg"/>
          <p:cNvPicPr preferRelativeResize="0"/>
          <p:nvPr/>
        </p:nvPicPr>
        <p:blipFill rotWithShape="1">
          <a:blip r:embed="rId3">
            <a:alphaModFix/>
          </a:blip>
          <a:srcRect/>
          <a:stretch/>
        </p:blipFill>
        <p:spPr>
          <a:xfrm>
            <a:off x="0" y="1146300"/>
            <a:ext cx="12192000" cy="5711700"/>
          </a:xfrm>
          <a:prstGeom prst="rect">
            <a:avLst/>
          </a:prstGeom>
          <a:noFill/>
          <a:ln>
            <a:noFill/>
          </a:ln>
        </p:spPr>
      </p:pic>
    </p:spTree>
    <p:extLst>
      <p:ext uri="{BB962C8B-B14F-4D97-AF65-F5344CB8AC3E}">
        <p14:creationId xmlns:p14="http://schemas.microsoft.com/office/powerpoint/2010/main" val="583439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60"/>
                                        </p:tgtEl>
                                        <p:attrNameLst>
                                          <p:attrName>style.visibility</p:attrName>
                                        </p:attrNameLst>
                                      </p:cBhvr>
                                      <p:to>
                                        <p:strVal val="visible"/>
                                      </p:to>
                                    </p:set>
                                    <p:animEffect transition="in" filter="fade">
                                      <p:cBhvr>
                                        <p:cTn id="11" dur="1000"/>
                                        <p:tgtEl>
                                          <p:spTgt spid="460"/>
                                        </p:tgtEl>
                                      </p:cBhvr>
                                    </p:animEffect>
                                    <p:anim calcmode="lin" valueType="num">
                                      <p:cBhvr>
                                        <p:cTn id="12" dur="1000" fill="hold"/>
                                        <p:tgtEl>
                                          <p:spTgt spid="460"/>
                                        </p:tgtEl>
                                        <p:attrNameLst>
                                          <p:attrName>ppt_x</p:attrName>
                                        </p:attrNameLst>
                                      </p:cBhvr>
                                      <p:tavLst>
                                        <p:tav tm="0">
                                          <p:val>
                                            <p:strVal val="#ppt_x"/>
                                          </p:val>
                                        </p:tav>
                                        <p:tav tm="100000">
                                          <p:val>
                                            <p:strVal val="#ppt_x"/>
                                          </p:val>
                                        </p:tav>
                                      </p:tavLst>
                                    </p:anim>
                                    <p:anim calcmode="lin" valueType="num">
                                      <p:cBhvr>
                                        <p:cTn id="13" dur="1000" fill="hold"/>
                                        <p:tgtEl>
                                          <p:spTgt spid="4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70"/>
          <p:cNvSpPr txBox="1">
            <a:spLocks noGrp="1"/>
          </p:cNvSpPr>
          <p:nvPr>
            <p:ph type="body" idx="1"/>
          </p:nvPr>
        </p:nvSpPr>
        <p:spPr>
          <a:xfrm>
            <a:off x="1714500" y="990600"/>
            <a:ext cx="9334500" cy="5486400"/>
          </a:xfrm>
          <a:prstGeom prst="rect">
            <a:avLst/>
          </a:prstGeom>
          <a:noFill/>
          <a:ln>
            <a:noFill/>
          </a:ln>
        </p:spPr>
        <p:txBody>
          <a:bodyPr spcFirstLastPara="1" vert="horz" wrap="square" lIns="91425" tIns="45700" rIns="91425" bIns="45700" rtlCol="0" anchor="t" anchorCtr="0">
            <a:normAutofit/>
          </a:bodyPr>
          <a:lstStyle/>
          <a:p>
            <a:pPr marL="365125" indent="-255587">
              <a:lnSpc>
                <a:spcPct val="80000"/>
              </a:lnSpc>
              <a:spcBef>
                <a:spcPts val="0"/>
              </a:spcBef>
              <a:buSzPts val="3128"/>
              <a:buFont typeface="Noto Sans Symbols"/>
              <a:buChar char="✓"/>
            </a:pPr>
            <a:r>
              <a:rPr lang="en-US" sz="4600" b="1" dirty="0">
                <a:solidFill>
                  <a:schemeClr val="tx1"/>
                </a:solidFill>
                <a:latin typeface="Cabin"/>
                <a:ea typeface="Cabin"/>
                <a:cs typeface="Cabin"/>
                <a:sym typeface="Cabin"/>
              </a:rPr>
              <a:t>A</a:t>
            </a:r>
            <a:r>
              <a:rPr lang="en-US" sz="3400" dirty="0">
                <a:solidFill>
                  <a:schemeClr val="tx1"/>
                </a:solidFill>
                <a:latin typeface="Cabin"/>
                <a:ea typeface="Cabin"/>
                <a:cs typeface="Cabin"/>
                <a:sym typeface="Cabin"/>
              </a:rPr>
              <a:t>ssess the situation</a:t>
            </a:r>
            <a:endParaRPr dirty="0">
              <a:solidFill>
                <a:schemeClr val="tx1"/>
              </a:solidFill>
            </a:endParaRPr>
          </a:p>
          <a:p>
            <a:pPr marL="342900" lvl="1" indent="-342900">
              <a:lnSpc>
                <a:spcPct val="80000"/>
              </a:lnSpc>
              <a:spcBef>
                <a:spcPts val="300"/>
              </a:spcBef>
              <a:buSzPts val="4300"/>
              <a:buNone/>
            </a:pPr>
            <a:endParaRPr sz="4300" b="1" dirty="0">
              <a:solidFill>
                <a:schemeClr val="tx1"/>
              </a:solidFill>
              <a:latin typeface="Cabin"/>
              <a:ea typeface="Cabin"/>
              <a:cs typeface="Cabin"/>
              <a:sym typeface="Cabin"/>
            </a:endParaRPr>
          </a:p>
          <a:p>
            <a:pPr marL="342900" lvl="1" indent="-342900">
              <a:lnSpc>
                <a:spcPct val="80000"/>
              </a:lnSpc>
              <a:spcBef>
                <a:spcPts val="300"/>
              </a:spcBef>
              <a:buSzPts val="4300"/>
              <a:buFont typeface="Noto Sans Symbols"/>
              <a:buChar char="✓"/>
            </a:pPr>
            <a:r>
              <a:rPr lang="en-US" sz="4300" b="1" dirty="0">
                <a:solidFill>
                  <a:schemeClr val="tx1"/>
                </a:solidFill>
                <a:latin typeface="Cabin"/>
                <a:ea typeface="Cabin"/>
                <a:cs typeface="Cabin"/>
                <a:sym typeface="Cabin"/>
              </a:rPr>
              <a:t>M</a:t>
            </a:r>
            <a:r>
              <a:rPr lang="en-US" sz="3100" dirty="0">
                <a:solidFill>
                  <a:schemeClr val="tx1"/>
                </a:solidFill>
                <a:latin typeface="Cabin"/>
                <a:ea typeface="Cabin"/>
                <a:cs typeface="Cabin"/>
                <a:sym typeface="Cabin"/>
              </a:rPr>
              <a:t>ake the Area Safe</a:t>
            </a:r>
            <a:endParaRPr sz="4600" b="1" dirty="0">
              <a:solidFill>
                <a:schemeClr val="tx1"/>
              </a:solidFill>
              <a:latin typeface="Cabin"/>
              <a:ea typeface="Cabin"/>
              <a:cs typeface="Cabin"/>
              <a:sym typeface="Cabin"/>
            </a:endParaRPr>
          </a:p>
          <a:p>
            <a:pPr marL="365125" indent="-56959">
              <a:lnSpc>
                <a:spcPct val="80000"/>
              </a:lnSpc>
              <a:spcBef>
                <a:spcPts val="400"/>
              </a:spcBef>
              <a:buSzPts val="3128"/>
              <a:buNone/>
            </a:pPr>
            <a:endParaRPr sz="4600" b="1" dirty="0">
              <a:solidFill>
                <a:schemeClr val="tx1"/>
              </a:solidFill>
              <a:latin typeface="Cabin"/>
              <a:ea typeface="Cabin"/>
              <a:cs typeface="Cabin"/>
              <a:sym typeface="Cabin"/>
            </a:endParaRPr>
          </a:p>
          <a:p>
            <a:pPr marL="365125" indent="-255587">
              <a:lnSpc>
                <a:spcPct val="80000"/>
              </a:lnSpc>
              <a:spcBef>
                <a:spcPts val="400"/>
              </a:spcBef>
              <a:buSzPts val="3128"/>
              <a:buFont typeface="Noto Sans Symbols"/>
              <a:buChar char="✓"/>
            </a:pPr>
            <a:r>
              <a:rPr lang="en-US" sz="4600" b="1" dirty="0">
                <a:solidFill>
                  <a:schemeClr val="tx1"/>
                </a:solidFill>
                <a:latin typeface="Cabin"/>
                <a:ea typeface="Cabin"/>
                <a:cs typeface="Cabin"/>
                <a:sym typeface="Cabin"/>
              </a:rPr>
              <a:t>E</a:t>
            </a:r>
            <a:r>
              <a:rPr lang="en-US" sz="3400" dirty="0">
                <a:solidFill>
                  <a:schemeClr val="tx1"/>
                </a:solidFill>
                <a:latin typeface="Cabin"/>
                <a:ea typeface="Cabin"/>
                <a:cs typeface="Cabin"/>
                <a:sym typeface="Cabin"/>
              </a:rPr>
              <a:t>mergency aid</a:t>
            </a:r>
            <a:endParaRPr dirty="0">
              <a:solidFill>
                <a:schemeClr val="tx1"/>
              </a:solidFill>
            </a:endParaRPr>
          </a:p>
          <a:p>
            <a:pPr marL="365125" indent="-56959">
              <a:lnSpc>
                <a:spcPct val="80000"/>
              </a:lnSpc>
              <a:spcBef>
                <a:spcPts val="400"/>
              </a:spcBef>
              <a:buSzPts val="3128"/>
              <a:buNone/>
            </a:pPr>
            <a:endParaRPr sz="4600" b="1" dirty="0">
              <a:solidFill>
                <a:schemeClr val="tx1"/>
              </a:solidFill>
              <a:latin typeface="Cabin"/>
              <a:ea typeface="Cabin"/>
              <a:cs typeface="Cabin"/>
              <a:sym typeface="Cabin"/>
            </a:endParaRPr>
          </a:p>
          <a:p>
            <a:pPr marL="365125" indent="-255587">
              <a:lnSpc>
                <a:spcPct val="80000"/>
              </a:lnSpc>
              <a:spcBef>
                <a:spcPts val="400"/>
              </a:spcBef>
              <a:buSzPts val="3128"/>
              <a:buFont typeface="Noto Sans Symbols"/>
              <a:buChar char="✓"/>
            </a:pPr>
            <a:r>
              <a:rPr lang="en-US" sz="4600" b="1" dirty="0">
                <a:solidFill>
                  <a:schemeClr val="tx1"/>
                </a:solidFill>
                <a:latin typeface="Cabin"/>
                <a:ea typeface="Cabin"/>
                <a:cs typeface="Cabin"/>
                <a:sym typeface="Cabin"/>
              </a:rPr>
              <a:t>G</a:t>
            </a:r>
            <a:r>
              <a:rPr lang="en-US" sz="3400" dirty="0">
                <a:solidFill>
                  <a:schemeClr val="tx1"/>
                </a:solidFill>
                <a:latin typeface="Cabin"/>
                <a:ea typeface="Cabin"/>
                <a:cs typeface="Cabin"/>
                <a:sym typeface="Cabin"/>
              </a:rPr>
              <a:t>et Help</a:t>
            </a:r>
            <a:endParaRPr dirty="0">
              <a:solidFill>
                <a:schemeClr val="tx1"/>
              </a:solidFill>
            </a:endParaRPr>
          </a:p>
          <a:p>
            <a:pPr marL="365125" indent="-56959">
              <a:lnSpc>
                <a:spcPct val="80000"/>
              </a:lnSpc>
              <a:spcBef>
                <a:spcPts val="400"/>
              </a:spcBef>
              <a:buSzPts val="3128"/>
              <a:buNone/>
            </a:pPr>
            <a:endParaRPr sz="4600" b="1" dirty="0">
              <a:solidFill>
                <a:schemeClr val="tx1"/>
              </a:solidFill>
              <a:latin typeface="Cabin"/>
              <a:ea typeface="Cabin"/>
              <a:cs typeface="Cabin"/>
              <a:sym typeface="Cabin"/>
            </a:endParaRPr>
          </a:p>
          <a:p>
            <a:pPr marL="365125" indent="-255587">
              <a:lnSpc>
                <a:spcPct val="80000"/>
              </a:lnSpc>
              <a:spcBef>
                <a:spcPts val="400"/>
              </a:spcBef>
              <a:buSzPts val="3128"/>
              <a:buFont typeface="Noto Sans Symbols"/>
              <a:buChar char="✓"/>
            </a:pPr>
            <a:r>
              <a:rPr lang="en-US" sz="4600" b="1" dirty="0">
                <a:solidFill>
                  <a:schemeClr val="tx1"/>
                </a:solidFill>
                <a:latin typeface="Cabin"/>
                <a:ea typeface="Cabin"/>
                <a:cs typeface="Cabin"/>
                <a:sym typeface="Cabin"/>
              </a:rPr>
              <a:t>A</a:t>
            </a:r>
            <a:r>
              <a:rPr lang="en-US" sz="3400" dirty="0">
                <a:solidFill>
                  <a:schemeClr val="tx1"/>
                </a:solidFill>
                <a:latin typeface="Cabin"/>
                <a:ea typeface="Cabin"/>
                <a:cs typeface="Cabin"/>
                <a:sym typeface="Cabin"/>
              </a:rPr>
              <a:t>ftermath</a:t>
            </a:r>
            <a:endParaRPr dirty="0">
              <a:solidFill>
                <a:schemeClr val="tx1"/>
              </a:solidFill>
            </a:endParaRPr>
          </a:p>
        </p:txBody>
      </p:sp>
      <p:sp>
        <p:nvSpPr>
          <p:cNvPr id="466" name="Google Shape;466;p70"/>
          <p:cNvSpPr txBox="1">
            <a:spLocks noGrp="1"/>
          </p:cNvSpPr>
          <p:nvPr>
            <p:ph type="title" idx="4294967295"/>
          </p:nvPr>
        </p:nvSpPr>
        <p:spPr>
          <a:xfrm>
            <a:off x="2060574" y="152400"/>
            <a:ext cx="7972425" cy="658800"/>
          </a:xfrm>
          <a:prstGeom prst="rect">
            <a:avLst/>
          </a:prstGeom>
          <a:noFill/>
          <a:ln>
            <a:noFill/>
          </a:ln>
        </p:spPr>
        <p:txBody>
          <a:bodyPr spcFirstLastPara="1" vert="horz" wrap="square" lIns="91425" tIns="45700" rIns="91425" bIns="45700" rtlCol="0" anchor="ctr" anchorCtr="0">
            <a:noAutofit/>
          </a:bodyPr>
          <a:lstStyle/>
          <a:p>
            <a:pPr>
              <a:spcBef>
                <a:spcPts val="0"/>
              </a:spcBef>
              <a:buClr>
                <a:schemeClr val="accent2"/>
              </a:buClr>
              <a:buSzPts val="3690"/>
            </a:pPr>
            <a:r>
              <a:rPr lang="en-US" sz="4400" b="1" dirty="0">
                <a:solidFill>
                  <a:schemeClr val="accent1"/>
                </a:solidFill>
                <a:effectLst>
                  <a:outerShdw blurRad="31750" dist="25400" dir="5400000" algn="tl" rotWithShape="0">
                    <a:srgbClr val="000000">
                      <a:alpha val="25000"/>
                    </a:srgbClr>
                  </a:outerShdw>
                </a:effectLst>
                <a:latin typeface="Bookman Old Style"/>
                <a:ea typeface="Bookman Old Style"/>
                <a:cs typeface="Bookman Old Style"/>
                <a:sym typeface="Bookman Old Style"/>
              </a:rPr>
              <a:t>  Incident Management</a:t>
            </a:r>
            <a:endParaRPr sz="4400" b="1" dirty="0">
              <a:solidFill>
                <a:schemeClr val="accent1"/>
              </a:solidFill>
              <a:effectLst>
                <a:outerShdw blurRad="31750" dist="25400" dir="5400000" algn="tl" rotWithShape="0">
                  <a:srgbClr val="000000">
                    <a:alpha val="25000"/>
                  </a:srgbClr>
                </a:outerShdw>
              </a:effectLst>
              <a:latin typeface="Bookman Old Style"/>
              <a:ea typeface="Bookman Old Style"/>
              <a:cs typeface="Bookman Old Style"/>
              <a:sym typeface="Bookman Old Style"/>
            </a:endParaRPr>
          </a:p>
        </p:txBody>
      </p:sp>
      <p:pic>
        <p:nvPicPr>
          <p:cNvPr id="467" name="Google Shape;467;p70"/>
          <p:cNvPicPr preferRelativeResize="0"/>
          <p:nvPr/>
        </p:nvPicPr>
        <p:blipFill rotWithShape="1">
          <a:blip r:embed="rId3">
            <a:alphaModFix/>
          </a:blip>
          <a:srcRect/>
          <a:stretch/>
        </p:blipFill>
        <p:spPr>
          <a:xfrm>
            <a:off x="7010401" y="990600"/>
            <a:ext cx="1371601" cy="762000"/>
          </a:xfrm>
          <a:prstGeom prst="rect">
            <a:avLst/>
          </a:prstGeom>
          <a:noFill/>
          <a:ln>
            <a:noFill/>
          </a:ln>
        </p:spPr>
      </p:pic>
      <p:pic>
        <p:nvPicPr>
          <p:cNvPr id="468" name="Google Shape;468;p70"/>
          <p:cNvPicPr preferRelativeResize="0"/>
          <p:nvPr/>
        </p:nvPicPr>
        <p:blipFill rotWithShape="1">
          <a:blip r:embed="rId4">
            <a:alphaModFix/>
          </a:blip>
          <a:srcRect/>
          <a:stretch/>
        </p:blipFill>
        <p:spPr>
          <a:xfrm>
            <a:off x="6934201" y="2057400"/>
            <a:ext cx="1165225" cy="838200"/>
          </a:xfrm>
          <a:prstGeom prst="rect">
            <a:avLst/>
          </a:prstGeom>
          <a:noFill/>
          <a:ln>
            <a:noFill/>
          </a:ln>
        </p:spPr>
      </p:pic>
      <p:pic>
        <p:nvPicPr>
          <p:cNvPr id="469" name="Google Shape;469;p70"/>
          <p:cNvPicPr preferRelativeResize="0"/>
          <p:nvPr/>
        </p:nvPicPr>
        <p:blipFill rotWithShape="1">
          <a:blip r:embed="rId5">
            <a:alphaModFix/>
          </a:blip>
          <a:srcRect/>
          <a:stretch/>
        </p:blipFill>
        <p:spPr>
          <a:xfrm>
            <a:off x="6172200" y="3200400"/>
            <a:ext cx="1155700" cy="838200"/>
          </a:xfrm>
          <a:prstGeom prst="rect">
            <a:avLst/>
          </a:prstGeom>
          <a:noFill/>
          <a:ln>
            <a:noFill/>
          </a:ln>
        </p:spPr>
      </p:pic>
      <p:pic>
        <p:nvPicPr>
          <p:cNvPr id="470" name="Google Shape;470;p70"/>
          <p:cNvPicPr preferRelativeResize="0"/>
          <p:nvPr/>
        </p:nvPicPr>
        <p:blipFill rotWithShape="1">
          <a:blip r:embed="rId6">
            <a:alphaModFix/>
          </a:blip>
          <a:srcRect/>
          <a:stretch/>
        </p:blipFill>
        <p:spPr>
          <a:xfrm>
            <a:off x="5715000" y="4495800"/>
            <a:ext cx="1384300" cy="838200"/>
          </a:xfrm>
          <a:prstGeom prst="rect">
            <a:avLst/>
          </a:prstGeom>
          <a:noFill/>
          <a:ln>
            <a:noFill/>
          </a:ln>
        </p:spPr>
      </p:pic>
      <p:pic>
        <p:nvPicPr>
          <p:cNvPr id="471" name="Google Shape;471;p70"/>
          <p:cNvPicPr preferRelativeResize="0"/>
          <p:nvPr/>
        </p:nvPicPr>
        <p:blipFill rotWithShape="1">
          <a:blip r:embed="rId7">
            <a:alphaModFix/>
          </a:blip>
          <a:srcRect/>
          <a:stretch/>
        </p:blipFill>
        <p:spPr>
          <a:xfrm>
            <a:off x="5181600" y="5638800"/>
            <a:ext cx="1079500" cy="762000"/>
          </a:xfrm>
          <a:prstGeom prst="rect">
            <a:avLst/>
          </a:prstGeom>
          <a:noFill/>
          <a:ln>
            <a:noFill/>
          </a:ln>
        </p:spPr>
      </p:pic>
    </p:spTree>
    <p:extLst>
      <p:ext uri="{BB962C8B-B14F-4D97-AF65-F5344CB8AC3E}">
        <p14:creationId xmlns:p14="http://schemas.microsoft.com/office/powerpoint/2010/main" val="1316781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6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6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6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6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 grpId="0" build="p"/>
      <p:bldP spid="46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5798" y="0"/>
            <a:ext cx="10041250" cy="1280890"/>
          </a:xfrm>
        </p:spPr>
        <p:txBody>
          <a:bodyPr/>
          <a:lstStyle/>
          <a:p>
            <a:r>
              <a:rPr lang="en-US" b="1" dirty="0" smtClean="0">
                <a:solidFill>
                  <a:schemeClr val="accent1"/>
                </a:solidFill>
              </a:rPr>
              <a:t>PRINCIPLES AND PRACTICES OF FIRST AID</a:t>
            </a:r>
            <a:endParaRPr lang="en-US" b="1" dirty="0">
              <a:solidFill>
                <a:schemeClr val="accent1"/>
              </a:solidFill>
            </a:endParaRPr>
          </a:p>
        </p:txBody>
      </p:sp>
      <p:sp>
        <p:nvSpPr>
          <p:cNvPr id="3" name="Content Placeholder 2"/>
          <p:cNvSpPr>
            <a:spLocks noGrp="1"/>
          </p:cNvSpPr>
          <p:nvPr>
            <p:ph idx="1"/>
          </p:nvPr>
        </p:nvSpPr>
        <p:spPr>
          <a:xfrm>
            <a:off x="241300" y="1280890"/>
            <a:ext cx="11555748" cy="3960631"/>
          </a:xfrm>
        </p:spPr>
        <p:txBody>
          <a:bodyPr>
            <a:normAutofit/>
          </a:bodyPr>
          <a:lstStyle/>
          <a:p>
            <a:r>
              <a:rPr lang="en-US" sz="3200" b="1" dirty="0">
                <a:solidFill>
                  <a:schemeClr val="tx1"/>
                </a:solidFill>
              </a:rPr>
              <a:t>Survey the scene (as expected under observation).</a:t>
            </a:r>
          </a:p>
          <a:p>
            <a:r>
              <a:rPr lang="en-US" sz="3200" b="1" dirty="0">
                <a:solidFill>
                  <a:schemeClr val="tx1"/>
                </a:solidFill>
              </a:rPr>
              <a:t>Do a primary survey of the victim.</a:t>
            </a:r>
          </a:p>
          <a:p>
            <a:r>
              <a:rPr lang="en-US" sz="3200" b="1" dirty="0">
                <a:solidFill>
                  <a:schemeClr val="tx1"/>
                </a:solidFill>
              </a:rPr>
              <a:t>Phone the emergency medical service (EMS) or look for help.</a:t>
            </a:r>
          </a:p>
          <a:p>
            <a:r>
              <a:rPr lang="en-US" sz="3200" b="1" dirty="0">
                <a:solidFill>
                  <a:schemeClr val="tx1"/>
                </a:solidFill>
              </a:rPr>
              <a:t>Do a secondary survey of the victim when appropriate.</a:t>
            </a:r>
          </a:p>
          <a:p>
            <a:pPr marL="0" indent="0">
              <a:buNone/>
            </a:pPr>
            <a:endParaRPr lang="en-US" sz="3200" b="1" dirty="0">
              <a:solidFill>
                <a:schemeClr val="tx1"/>
              </a:solidFill>
            </a:endParaRPr>
          </a:p>
        </p:txBody>
      </p:sp>
    </p:spTree>
    <p:extLst>
      <p:ext uri="{BB962C8B-B14F-4D97-AF65-F5344CB8AC3E}">
        <p14:creationId xmlns:p14="http://schemas.microsoft.com/office/powerpoint/2010/main" val="221581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3072" y="0"/>
            <a:ext cx="8911687" cy="1280890"/>
          </a:xfrm>
        </p:spPr>
        <p:txBody>
          <a:bodyPr/>
          <a:lstStyle/>
          <a:p>
            <a:r>
              <a:rPr lang="en-US" b="1" dirty="0" smtClean="0">
                <a:solidFill>
                  <a:schemeClr val="accent1"/>
                </a:solidFill>
              </a:rPr>
              <a:t>SURVEY </a:t>
            </a:r>
            <a:r>
              <a:rPr lang="en-US" b="1" dirty="0">
                <a:solidFill>
                  <a:schemeClr val="accent1"/>
                </a:solidFill>
              </a:rPr>
              <a:t>THE SCENE</a:t>
            </a:r>
            <a:endParaRPr lang="en-US" dirty="0">
              <a:solidFill>
                <a:schemeClr val="accent1"/>
              </a:solidFill>
            </a:endParaRPr>
          </a:p>
        </p:txBody>
      </p:sp>
      <p:sp>
        <p:nvSpPr>
          <p:cNvPr id="3" name="Content Placeholder 2"/>
          <p:cNvSpPr>
            <a:spLocks noGrp="1"/>
          </p:cNvSpPr>
          <p:nvPr>
            <p:ph idx="1"/>
          </p:nvPr>
        </p:nvSpPr>
        <p:spPr>
          <a:xfrm>
            <a:off x="358194" y="1751527"/>
            <a:ext cx="11629622" cy="4224270"/>
          </a:xfrm>
        </p:spPr>
        <p:txBody>
          <a:bodyPr>
            <a:noAutofit/>
          </a:bodyPr>
          <a:lstStyle/>
          <a:p>
            <a:r>
              <a:rPr lang="en-US" sz="3200" b="1" dirty="0" smtClean="0">
                <a:solidFill>
                  <a:schemeClr val="tx1"/>
                </a:solidFill>
              </a:rPr>
              <a:t>In responding to an emergency situation, make a quick survey of the entire scene, look at the area around the victim, this should take only few seconds, then decide what to do next. </a:t>
            </a:r>
          </a:p>
          <a:p>
            <a:r>
              <a:rPr lang="en-US" sz="3200" b="1" dirty="0" smtClean="0">
                <a:solidFill>
                  <a:schemeClr val="tx1"/>
                </a:solidFill>
              </a:rPr>
              <a:t>Consider the following as you do your survey and don’t forget the principle of DRABCD.</a:t>
            </a:r>
          </a:p>
        </p:txBody>
      </p:sp>
    </p:spTree>
    <p:extLst>
      <p:ext uri="{BB962C8B-B14F-4D97-AF65-F5344CB8AC3E}">
        <p14:creationId xmlns:p14="http://schemas.microsoft.com/office/powerpoint/2010/main" val="113867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1001</TotalTime>
  <Words>2188</Words>
  <Application>Microsoft Office PowerPoint</Application>
  <PresentationFormat>Widescreen</PresentationFormat>
  <Paragraphs>270</Paragraphs>
  <Slides>48</Slides>
  <Notes>11</Notes>
  <HiddenSlides>2</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48</vt:i4>
      </vt:variant>
    </vt:vector>
  </HeadingPairs>
  <TitlesOfParts>
    <vt:vector size="60" baseType="lpstr">
      <vt:lpstr>Anton</vt:lpstr>
      <vt:lpstr>Arial</vt:lpstr>
      <vt:lpstr>Arial Narrow</vt:lpstr>
      <vt:lpstr>Bookman Old Style</vt:lpstr>
      <vt:lpstr>Cabin</vt:lpstr>
      <vt:lpstr>Calibri</vt:lpstr>
      <vt:lpstr>Century Gothic</vt:lpstr>
      <vt:lpstr>Noto Sans Symbols</vt:lpstr>
      <vt:lpstr>Verdana</vt:lpstr>
      <vt:lpstr>Wingdings</vt:lpstr>
      <vt:lpstr>Wingdings 3</vt:lpstr>
      <vt:lpstr>Wisp</vt:lpstr>
      <vt:lpstr>TRAUMA, EMERGENCY &amp; BASIC LIFE SUPPORT</vt:lpstr>
      <vt:lpstr>BASIC LIFE SUPPORT</vt:lpstr>
      <vt:lpstr>Concepts of BLS</vt:lpstr>
      <vt:lpstr>Sequence checks to be made in the assessment of a casualty </vt:lpstr>
      <vt:lpstr>Problems</vt:lpstr>
      <vt:lpstr>Incident management</vt:lpstr>
      <vt:lpstr>  Incident Management</vt:lpstr>
      <vt:lpstr>PRINCIPLES AND PRACTICES OF FIRST AID</vt:lpstr>
      <vt:lpstr>SURVEY THE SCENE</vt:lpstr>
      <vt:lpstr>PowerPoint Presentation</vt:lpstr>
      <vt:lpstr>PowerPoint Presentation</vt:lpstr>
      <vt:lpstr>PowerPoint Presentation</vt:lpstr>
      <vt:lpstr>PowerPoint Presentation</vt:lpstr>
      <vt:lpstr>TRIAGE</vt:lpstr>
      <vt:lpstr>PowerPoint Presentation</vt:lpstr>
      <vt:lpstr> ASSESS THE SITUATION</vt:lpstr>
      <vt:lpstr>PowerPoint Presentation</vt:lpstr>
      <vt:lpstr>PowerPoint Presentation</vt:lpstr>
      <vt:lpstr>DO A PRIMARY SURVEY OF THE VICTIM</vt:lpstr>
      <vt:lpstr>The primary survey (assessment for priorities)</vt:lpstr>
      <vt:lpstr>Levels of response</vt:lpstr>
      <vt:lpstr>PowerPoint Presentation</vt:lpstr>
      <vt:lpstr>Primary survey ...</vt:lpstr>
      <vt:lpstr>Primary Survey…</vt:lpstr>
      <vt:lpstr>Primary Survey cont.…</vt:lpstr>
      <vt:lpstr>The Primary Survey summary</vt:lpstr>
      <vt:lpstr>MAKING THE CALL</vt:lpstr>
      <vt:lpstr>PowerPoint Presentation</vt:lpstr>
      <vt:lpstr>PowerPoint Presentation</vt:lpstr>
      <vt:lpstr>DO A SECONDARY SURVEY OF THE VICTIM</vt:lpstr>
      <vt:lpstr>Secondary survey (assessment for other injuries/medical conditions)</vt:lpstr>
      <vt:lpstr>PowerPoint Presentation</vt:lpstr>
      <vt:lpstr>DECIDING TO TRANSPORT THE VICTIM</vt:lpstr>
      <vt:lpstr>TRAUMA </vt:lpstr>
      <vt:lpstr>CAUSES OF TRAUMA </vt:lpstr>
      <vt:lpstr>EMERGENCIES </vt:lpstr>
      <vt:lpstr>PowerPoint Presentation</vt:lpstr>
      <vt:lpstr>TYPES OF EMERGENCIES </vt:lpstr>
      <vt:lpstr>EFFECTS OF EMERGENCIES </vt:lpstr>
      <vt:lpstr>CAUSES OF EMERGENCIES </vt:lpstr>
      <vt:lpstr>PowerPoint Presentation</vt:lpstr>
      <vt:lpstr>PowerPoint Presentation</vt:lpstr>
      <vt:lpstr>ACCIDENTS</vt:lpstr>
      <vt:lpstr>Common causes of accidents in our Kenyan homes. </vt:lpstr>
      <vt:lpstr>FACTORS THAT MAKE PEOPLE PRONE TO ACCIDENTS</vt:lpstr>
      <vt:lpstr>PRINCIPLES OF TRAUMA AND EMERGENCY </vt:lpstr>
      <vt:lpstr>Principles of Emergency Trauma Care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LIFE SUPPORT</dc:title>
  <dc:creator>Gerald Onyach</dc:creator>
  <cp:lastModifiedBy>Gerald Onyach</cp:lastModifiedBy>
  <cp:revision>14</cp:revision>
  <dcterms:created xsi:type="dcterms:W3CDTF">2019-06-18T18:24:08Z</dcterms:created>
  <dcterms:modified xsi:type="dcterms:W3CDTF">2019-06-20T15:01:22Z</dcterms:modified>
</cp:coreProperties>
</file>