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7" r:id="rId3"/>
    <p:sldId id="258" r:id="rId4"/>
    <p:sldId id="322" r:id="rId5"/>
    <p:sldId id="323" r:id="rId6"/>
    <p:sldId id="324" r:id="rId7"/>
    <p:sldId id="325" r:id="rId8"/>
    <p:sldId id="341" r:id="rId9"/>
    <p:sldId id="326" r:id="rId10"/>
    <p:sldId id="327" r:id="rId11"/>
    <p:sldId id="328" r:id="rId12"/>
    <p:sldId id="329" r:id="rId13"/>
    <p:sldId id="330" r:id="rId14"/>
    <p:sldId id="268" r:id="rId15"/>
    <p:sldId id="331" r:id="rId16"/>
    <p:sldId id="332" r:id="rId17"/>
    <p:sldId id="333" r:id="rId18"/>
    <p:sldId id="334" r:id="rId19"/>
    <p:sldId id="335" r:id="rId20"/>
    <p:sldId id="336" r:id="rId21"/>
    <p:sldId id="337" r:id="rId22"/>
    <p:sldId id="338" r:id="rId23"/>
    <p:sldId id="339" r:id="rId24"/>
    <p:sldId id="340" r:id="rId25"/>
    <p:sldId id="342" r:id="rId26"/>
    <p:sldId id="343" r:id="rId27"/>
    <p:sldId id="344" r:id="rId28"/>
    <p:sldId id="345" r:id="rId29"/>
    <p:sldId id="346" r:id="rId30"/>
    <p:sldId id="456" r:id="rId31"/>
    <p:sldId id="457" r:id="rId32"/>
    <p:sldId id="347" r:id="rId33"/>
    <p:sldId id="437" r:id="rId34"/>
    <p:sldId id="378" r:id="rId35"/>
    <p:sldId id="379" r:id="rId36"/>
    <p:sldId id="380" r:id="rId37"/>
    <p:sldId id="381" r:id="rId38"/>
    <p:sldId id="382" r:id="rId39"/>
    <p:sldId id="385" r:id="rId40"/>
    <p:sldId id="383" r:id="rId41"/>
    <p:sldId id="384" r:id="rId42"/>
    <p:sldId id="348" r:id="rId43"/>
    <p:sldId id="349" r:id="rId44"/>
    <p:sldId id="350" r:id="rId45"/>
    <p:sldId id="386" r:id="rId46"/>
    <p:sldId id="387" r:id="rId47"/>
    <p:sldId id="388" r:id="rId48"/>
    <p:sldId id="389" r:id="rId49"/>
    <p:sldId id="390" r:id="rId50"/>
    <p:sldId id="391" r:id="rId51"/>
    <p:sldId id="392" r:id="rId52"/>
    <p:sldId id="393" r:id="rId53"/>
    <p:sldId id="375" r:id="rId54"/>
    <p:sldId id="351" r:id="rId55"/>
    <p:sldId id="352" r:id="rId56"/>
    <p:sldId id="394" r:id="rId57"/>
    <p:sldId id="395" r:id="rId58"/>
    <p:sldId id="396" r:id="rId59"/>
    <p:sldId id="397" r:id="rId60"/>
    <p:sldId id="398" r:id="rId61"/>
    <p:sldId id="400" r:id="rId62"/>
    <p:sldId id="401" r:id="rId63"/>
    <p:sldId id="402" r:id="rId64"/>
    <p:sldId id="353" r:id="rId65"/>
    <p:sldId id="403" r:id="rId66"/>
    <p:sldId id="404" r:id="rId67"/>
    <p:sldId id="405" r:id="rId68"/>
    <p:sldId id="406" r:id="rId69"/>
    <p:sldId id="407" r:id="rId70"/>
    <p:sldId id="354" r:id="rId71"/>
    <p:sldId id="376" r:id="rId72"/>
    <p:sldId id="408" r:id="rId73"/>
    <p:sldId id="355" r:id="rId74"/>
    <p:sldId id="356" r:id="rId75"/>
    <p:sldId id="357" r:id="rId76"/>
    <p:sldId id="409" r:id="rId77"/>
    <p:sldId id="410" r:id="rId78"/>
    <p:sldId id="411" r:id="rId79"/>
    <p:sldId id="41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438" r:id="rId98"/>
    <p:sldId id="439" r:id="rId99"/>
    <p:sldId id="458" r:id="rId100"/>
    <p:sldId id="441" r:id="rId101"/>
    <p:sldId id="442"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C8499F8-5543-4114-8065-7B866235D602}" type="datetimeFigureOut">
              <a:rPr lang="en-KE" smtClean="0"/>
              <a:t>12/05/2022</a:t>
            </a:fld>
            <a:endParaRPr lang="en-KE"/>
          </a:p>
        </p:txBody>
      </p:sp>
      <p:sp>
        <p:nvSpPr>
          <p:cNvPr id="5" name="Footer Placeholder 4"/>
          <p:cNvSpPr>
            <a:spLocks noGrp="1"/>
          </p:cNvSpPr>
          <p:nvPr>
            <p:ph type="ftr" sz="quarter" idx="11"/>
          </p:nvPr>
        </p:nvSpPr>
        <p:spPr>
          <a:xfrm>
            <a:off x="1371600" y="4323845"/>
            <a:ext cx="6400800" cy="365125"/>
          </a:xfrm>
        </p:spPr>
        <p:txBody>
          <a:bodyPr/>
          <a:lstStyle/>
          <a:p>
            <a:endParaRPr lang="en-KE"/>
          </a:p>
        </p:txBody>
      </p:sp>
      <p:sp>
        <p:nvSpPr>
          <p:cNvPr id="6" name="Slide Number Placeholder 5"/>
          <p:cNvSpPr>
            <a:spLocks noGrp="1"/>
          </p:cNvSpPr>
          <p:nvPr>
            <p:ph type="sldNum" sz="quarter" idx="12"/>
          </p:nvPr>
        </p:nvSpPr>
        <p:spPr>
          <a:xfrm>
            <a:off x="8077200" y="1430866"/>
            <a:ext cx="2743200" cy="365125"/>
          </a:xfrm>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328201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90394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a:xfrm>
            <a:off x="685800" y="379941"/>
            <a:ext cx="6991492" cy="365125"/>
          </a:xfrm>
        </p:spPr>
        <p:txBody>
          <a:bodyPr/>
          <a:lstStyle/>
          <a:p>
            <a:endParaRPr lang="en-KE"/>
          </a:p>
        </p:txBody>
      </p:sp>
      <p:sp>
        <p:nvSpPr>
          <p:cNvPr id="7" name="Slide Number Placeholder 6"/>
          <p:cNvSpPr>
            <a:spLocks noGrp="1"/>
          </p:cNvSpPr>
          <p:nvPr>
            <p:ph type="sldNum" sz="quarter" idx="12"/>
          </p:nvPr>
        </p:nvSpPr>
        <p:spPr>
          <a:xfrm>
            <a:off x="10862452" y="381000"/>
            <a:ext cx="643748" cy="365125"/>
          </a:xfrm>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47234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a:xfrm>
            <a:off x="685800" y="379941"/>
            <a:ext cx="6991492" cy="365125"/>
          </a:xfrm>
        </p:spPr>
        <p:txBody>
          <a:bodyPr/>
          <a:lstStyle/>
          <a:p>
            <a:endParaRPr lang="en-KE"/>
          </a:p>
        </p:txBody>
      </p:sp>
      <p:sp>
        <p:nvSpPr>
          <p:cNvPr id="7" name="Slide Number Placeholder 6"/>
          <p:cNvSpPr>
            <a:spLocks noGrp="1"/>
          </p:cNvSpPr>
          <p:nvPr>
            <p:ph type="sldNum" sz="quarter" idx="12"/>
          </p:nvPr>
        </p:nvSpPr>
        <p:spPr>
          <a:xfrm>
            <a:off x="10862452" y="381000"/>
            <a:ext cx="643748" cy="365125"/>
          </a:xfrm>
        </p:spPr>
        <p:txBody>
          <a:bodyPr/>
          <a:lstStyle/>
          <a:p>
            <a:fld id="{F5DCA96C-9118-4AFF-AF7F-087DB8FA8469}" type="slidenum">
              <a:rPr lang="en-KE" smtClean="0"/>
              <a:t>‹#›</a:t>
            </a:fld>
            <a:endParaRPr lang="en-K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019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a:xfrm>
            <a:off x="685800" y="378883"/>
            <a:ext cx="6991492" cy="365125"/>
          </a:xfrm>
        </p:spPr>
        <p:txBody>
          <a:bodyPr/>
          <a:lstStyle/>
          <a:p>
            <a:endParaRPr lang="en-KE"/>
          </a:p>
        </p:txBody>
      </p:sp>
      <p:sp>
        <p:nvSpPr>
          <p:cNvPr id="7" name="Slide Number Placeholder 6"/>
          <p:cNvSpPr>
            <a:spLocks noGrp="1"/>
          </p:cNvSpPr>
          <p:nvPr>
            <p:ph type="sldNum" sz="quarter" idx="12"/>
          </p:nvPr>
        </p:nvSpPr>
        <p:spPr>
          <a:xfrm>
            <a:off x="10862452" y="381000"/>
            <a:ext cx="643748" cy="365125"/>
          </a:xfrm>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77120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8499F8-5543-4114-8065-7B866235D602}" type="datetimeFigureOut">
              <a:rPr lang="en-KE" smtClean="0"/>
              <a:t>12/05/2022</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621158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C8499F8-5543-4114-8065-7B866235D602}" type="datetimeFigureOut">
              <a:rPr lang="en-KE" smtClean="0"/>
              <a:t>12/05/2022</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380696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99F8-5543-4114-8065-7B866235D602}" type="datetimeFigureOut">
              <a:rPr lang="en-KE" smtClean="0"/>
              <a:t>12/05/2022</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29967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C8499F8-5543-4114-8065-7B866235D602}" type="datetimeFigureOut">
              <a:rPr lang="en-KE" smtClean="0"/>
              <a:t>12/05/2022</a:t>
            </a:fld>
            <a:endParaRPr lang="en-KE"/>
          </a:p>
        </p:txBody>
      </p:sp>
      <p:sp>
        <p:nvSpPr>
          <p:cNvPr id="5" name="Footer Placeholder 4"/>
          <p:cNvSpPr>
            <a:spLocks noGrp="1"/>
          </p:cNvSpPr>
          <p:nvPr>
            <p:ph type="ftr" sz="quarter" idx="11"/>
          </p:nvPr>
        </p:nvSpPr>
        <p:spPr>
          <a:xfrm>
            <a:off x="685800" y="381000"/>
            <a:ext cx="6991492" cy="365125"/>
          </a:xfrm>
        </p:spPr>
        <p:txBody>
          <a:bodyPr/>
          <a:lstStyle/>
          <a:p>
            <a:endParaRPr lang="en-KE"/>
          </a:p>
        </p:txBody>
      </p:sp>
      <p:sp>
        <p:nvSpPr>
          <p:cNvPr id="6" name="Slide Number Placeholder 5"/>
          <p:cNvSpPr>
            <a:spLocks noGrp="1"/>
          </p:cNvSpPr>
          <p:nvPr>
            <p:ph type="sldNum" sz="quarter" idx="12"/>
          </p:nvPr>
        </p:nvSpPr>
        <p:spPr>
          <a:xfrm>
            <a:off x="10862452" y="381000"/>
            <a:ext cx="643748" cy="365125"/>
          </a:xfrm>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173089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99F8-5543-4114-8065-7B866235D602}" type="datetimeFigureOut">
              <a:rPr lang="en-KE" smtClean="0"/>
              <a:t>12/05/2022</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86394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C8499F8-5543-4114-8065-7B866235D602}" type="datetimeFigureOut">
              <a:rPr lang="en-KE" smtClean="0"/>
              <a:t>12/05/2022</a:t>
            </a:fld>
            <a:endParaRPr lang="en-KE"/>
          </a:p>
        </p:txBody>
      </p:sp>
      <p:sp>
        <p:nvSpPr>
          <p:cNvPr id="5" name="Footer Placeholder 4"/>
          <p:cNvSpPr>
            <a:spLocks noGrp="1"/>
          </p:cNvSpPr>
          <p:nvPr>
            <p:ph type="ftr" sz="quarter" idx="11"/>
          </p:nvPr>
        </p:nvSpPr>
        <p:spPr>
          <a:xfrm>
            <a:off x="685800" y="381001"/>
            <a:ext cx="6991492" cy="364065"/>
          </a:xfrm>
        </p:spPr>
        <p:txBody>
          <a:bodyPr/>
          <a:lstStyle/>
          <a:p>
            <a:endParaRPr lang="en-KE"/>
          </a:p>
        </p:txBody>
      </p:sp>
      <p:sp>
        <p:nvSpPr>
          <p:cNvPr id="6" name="Slide Number Placeholder 5"/>
          <p:cNvSpPr>
            <a:spLocks noGrp="1"/>
          </p:cNvSpPr>
          <p:nvPr>
            <p:ph type="sldNum" sz="quarter" idx="12"/>
          </p:nvPr>
        </p:nvSpPr>
        <p:spPr>
          <a:xfrm>
            <a:off x="10862452" y="381000"/>
            <a:ext cx="643748" cy="365125"/>
          </a:xfrm>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9361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90415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8499F8-5543-4114-8065-7B866235D602}" type="datetimeFigureOut">
              <a:rPr lang="en-KE" smtClean="0"/>
              <a:t>12/05/2022</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25840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499F8-5543-4114-8065-7B866235D602}" type="datetimeFigureOut">
              <a:rPr lang="en-KE" smtClean="0"/>
              <a:t>12/05/2022</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278519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99F8-5543-4114-8065-7B866235D602}" type="datetimeFigureOut">
              <a:rPr lang="en-KE" smtClean="0"/>
              <a:t>12/05/2022</a:t>
            </a:fld>
            <a:endParaRPr lang="en-KE"/>
          </a:p>
        </p:txBody>
      </p:sp>
      <p:sp>
        <p:nvSpPr>
          <p:cNvPr id="3" name="Footer Placeholder 2"/>
          <p:cNvSpPr>
            <a:spLocks noGrp="1"/>
          </p:cNvSpPr>
          <p:nvPr>
            <p:ph type="ftr" sz="quarter" idx="11"/>
          </p:nvPr>
        </p:nvSpPr>
        <p:spPr/>
        <p:txBody>
          <a:bodyPr/>
          <a:lstStyle/>
          <a:p>
            <a:endParaRPr lang="en-KE"/>
          </a:p>
        </p:txBody>
      </p:sp>
      <p:sp>
        <p:nvSpPr>
          <p:cNvPr id="4" name="Slide Number Placeholder 3"/>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160119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82498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499F8-5543-4114-8065-7B866235D602}" type="datetimeFigureOut">
              <a:rPr lang="en-KE" smtClean="0"/>
              <a:t>12/05/2022</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F5DCA96C-9118-4AFF-AF7F-087DB8FA8469}" type="slidenum">
              <a:rPr lang="en-KE" smtClean="0"/>
              <a:t>‹#›</a:t>
            </a:fld>
            <a:endParaRPr lang="en-KE"/>
          </a:p>
        </p:txBody>
      </p:sp>
    </p:spTree>
    <p:extLst>
      <p:ext uri="{BB962C8B-B14F-4D97-AF65-F5344CB8AC3E}">
        <p14:creationId xmlns:p14="http://schemas.microsoft.com/office/powerpoint/2010/main" val="179973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8499F8-5543-4114-8065-7B866235D602}" type="datetimeFigureOut">
              <a:rPr lang="en-KE" smtClean="0"/>
              <a:t>12/05/2022</a:t>
            </a:fld>
            <a:endParaRPr lang="en-K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K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5DCA96C-9118-4AFF-AF7F-087DB8FA8469}" type="slidenum">
              <a:rPr lang="en-KE" smtClean="0"/>
              <a:t>‹#›</a:t>
            </a:fld>
            <a:endParaRPr lang="en-KE"/>
          </a:p>
        </p:txBody>
      </p:sp>
    </p:spTree>
    <p:extLst>
      <p:ext uri="{BB962C8B-B14F-4D97-AF65-F5344CB8AC3E}">
        <p14:creationId xmlns:p14="http://schemas.microsoft.com/office/powerpoint/2010/main" val="2673879216"/>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83F6-ECF1-4E2E-AE79-0B9061059E59}"/>
              </a:ext>
            </a:extLst>
          </p:cNvPr>
          <p:cNvSpPr>
            <a:spLocks noGrp="1"/>
          </p:cNvSpPr>
          <p:nvPr>
            <p:ph type="ctrTitle"/>
          </p:nvPr>
        </p:nvSpPr>
        <p:spPr/>
        <p:txBody>
          <a:bodyPr>
            <a:normAutofit/>
          </a:bodyPr>
          <a:lstStyle/>
          <a:p>
            <a:r>
              <a:rPr lang="en-US" dirty="0"/>
              <a:t>TRAUMA, EMERGENCY AND BASIC LIFE SUPPORT</a:t>
            </a:r>
            <a:endParaRPr lang="en-KE" dirty="0"/>
          </a:p>
        </p:txBody>
      </p:sp>
      <p:sp>
        <p:nvSpPr>
          <p:cNvPr id="3" name="Subtitle 2">
            <a:extLst>
              <a:ext uri="{FF2B5EF4-FFF2-40B4-BE49-F238E27FC236}">
                <a16:creationId xmlns:a16="http://schemas.microsoft.com/office/drawing/2014/main" id="{7555517D-4028-46BF-ABE0-8CCE8325D72B}"/>
              </a:ext>
            </a:extLst>
          </p:cNvPr>
          <p:cNvSpPr>
            <a:spLocks noGrp="1"/>
          </p:cNvSpPr>
          <p:nvPr>
            <p:ph type="subTitle" idx="1"/>
          </p:nvPr>
        </p:nvSpPr>
        <p:spPr/>
        <p:txBody>
          <a:bodyPr>
            <a:normAutofit fontScale="92500" lnSpcReduction="10000"/>
          </a:bodyPr>
          <a:lstStyle/>
          <a:p>
            <a:r>
              <a:rPr lang="en-US" dirty="0"/>
              <a:t>CODE: TEB 1201</a:t>
            </a:r>
          </a:p>
          <a:p>
            <a:r>
              <a:rPr lang="en-US" dirty="0"/>
              <a:t>MODULE 21</a:t>
            </a:r>
            <a:endParaRPr lang="en-KE" dirty="0"/>
          </a:p>
        </p:txBody>
      </p:sp>
    </p:spTree>
    <p:extLst>
      <p:ext uri="{BB962C8B-B14F-4D97-AF65-F5344CB8AC3E}">
        <p14:creationId xmlns:p14="http://schemas.microsoft.com/office/powerpoint/2010/main" val="265006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BDB2-95E5-4A66-822C-D2D9A0A15FCE}"/>
              </a:ext>
            </a:extLst>
          </p:cNvPr>
          <p:cNvSpPr>
            <a:spLocks noGrp="1"/>
          </p:cNvSpPr>
          <p:nvPr>
            <p:ph type="title"/>
          </p:nvPr>
        </p:nvSpPr>
        <p:spPr/>
        <p:txBody>
          <a:bodyPr>
            <a:normAutofit/>
          </a:bodyPr>
          <a:lstStyle/>
          <a:p>
            <a:r>
              <a:rPr lang="en-US" dirty="0"/>
              <a:t>Why is cardiopulmonary </a:t>
            </a:r>
            <a:r>
              <a:rPr lang="en-US" dirty="0" err="1"/>
              <a:t>rescuscitation</a:t>
            </a:r>
            <a:r>
              <a:rPr lang="en-US" dirty="0"/>
              <a:t> important?</a:t>
            </a:r>
            <a:endParaRPr lang="en-KE" dirty="0"/>
          </a:p>
        </p:txBody>
      </p:sp>
      <p:sp>
        <p:nvSpPr>
          <p:cNvPr id="3" name="Content Placeholder 2">
            <a:extLst>
              <a:ext uri="{FF2B5EF4-FFF2-40B4-BE49-F238E27FC236}">
                <a16:creationId xmlns:a16="http://schemas.microsoft.com/office/drawing/2014/main" id="{21D729A1-D825-4943-ABC3-19485026147C}"/>
              </a:ext>
            </a:extLst>
          </p:cNvPr>
          <p:cNvSpPr>
            <a:spLocks noGrp="1"/>
          </p:cNvSpPr>
          <p:nvPr>
            <p:ph idx="1"/>
          </p:nvPr>
        </p:nvSpPr>
        <p:spPr/>
        <p:txBody>
          <a:bodyPr/>
          <a:lstStyle/>
          <a:p>
            <a:r>
              <a:rPr lang="en-US" dirty="0"/>
              <a:t>Keeping the blood flow active – even partially – extends the opportunity for a successful resuscitation once trained medical staff arrive on site.</a:t>
            </a:r>
          </a:p>
          <a:p>
            <a:endParaRPr lang="en-KE" dirty="0"/>
          </a:p>
        </p:txBody>
      </p:sp>
    </p:spTree>
    <p:extLst>
      <p:ext uri="{BB962C8B-B14F-4D97-AF65-F5344CB8AC3E}">
        <p14:creationId xmlns:p14="http://schemas.microsoft.com/office/powerpoint/2010/main" val="8691499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D3D1-89A6-46C4-A09F-475AF2B0C6F0}"/>
              </a:ext>
            </a:extLst>
          </p:cNvPr>
          <p:cNvSpPr>
            <a:spLocks noGrp="1"/>
          </p:cNvSpPr>
          <p:nvPr>
            <p:ph type="title"/>
          </p:nvPr>
        </p:nvSpPr>
        <p:spPr/>
        <p:txBody>
          <a:bodyPr/>
          <a:lstStyle/>
          <a:p>
            <a:r>
              <a:rPr lang="en-US" dirty="0"/>
              <a:t>transport </a:t>
            </a:r>
            <a:endParaRPr lang="en-KE" dirty="0"/>
          </a:p>
        </p:txBody>
      </p:sp>
      <p:sp>
        <p:nvSpPr>
          <p:cNvPr id="3" name="Content Placeholder 2">
            <a:extLst>
              <a:ext uri="{FF2B5EF4-FFF2-40B4-BE49-F238E27FC236}">
                <a16:creationId xmlns:a16="http://schemas.microsoft.com/office/drawing/2014/main" id="{21040099-113F-465C-9166-EC9CDE5D6BBB}"/>
              </a:ext>
            </a:extLst>
          </p:cNvPr>
          <p:cNvSpPr>
            <a:spLocks noGrp="1"/>
          </p:cNvSpPr>
          <p:nvPr>
            <p:ph idx="1"/>
          </p:nvPr>
        </p:nvSpPr>
        <p:spPr/>
        <p:txBody>
          <a:bodyPr>
            <a:normAutofit/>
          </a:bodyPr>
          <a:lstStyle/>
          <a:p>
            <a:r>
              <a:rPr lang="en-US" dirty="0"/>
              <a:t>The transport of the seriously injured patient is associated with risk and requires particular expertise and attention.</a:t>
            </a:r>
          </a:p>
          <a:p>
            <a:r>
              <a:rPr lang="en-US" dirty="0"/>
              <a:t>The transfer of patient requiring medical attention has developed over the years and now includes complex undertakings that undoubtedly   confer a degree of risk on the patient.</a:t>
            </a:r>
          </a:p>
          <a:p>
            <a:r>
              <a:rPr lang="en-US" dirty="0"/>
              <a:t>When deciding to transport an injured patient there are risks and appropriate mitigation must be in place, particularly if primary transfer to a major trauma </a:t>
            </a:r>
            <a:r>
              <a:rPr lang="en-US" dirty="0" err="1"/>
              <a:t>centre</a:t>
            </a:r>
            <a:r>
              <a:rPr lang="en-US" dirty="0"/>
              <a:t> involves bypassing a nearer facility.</a:t>
            </a:r>
          </a:p>
          <a:p>
            <a:r>
              <a:rPr lang="en-US" dirty="0"/>
              <a:t>It is clear that those clinicians who undertake medical transfers must be appropriately trained and must have access to local or national guidelines. </a:t>
            </a:r>
            <a:endParaRPr lang="en-KE" dirty="0"/>
          </a:p>
        </p:txBody>
      </p:sp>
    </p:spTree>
    <p:extLst>
      <p:ext uri="{BB962C8B-B14F-4D97-AF65-F5344CB8AC3E}">
        <p14:creationId xmlns:p14="http://schemas.microsoft.com/office/powerpoint/2010/main" val="442173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FBCE-5FDF-416A-9B9A-4AF5F7F1B8DC}"/>
              </a:ext>
            </a:extLst>
          </p:cNvPr>
          <p:cNvSpPr>
            <a:spLocks noGrp="1"/>
          </p:cNvSpPr>
          <p:nvPr>
            <p:ph type="title"/>
          </p:nvPr>
        </p:nvSpPr>
        <p:spPr/>
        <p:txBody>
          <a:bodyPr/>
          <a:lstStyle/>
          <a:p>
            <a:r>
              <a:rPr lang="en-US" dirty="0"/>
              <a:t>pictures</a:t>
            </a:r>
            <a:endParaRPr lang="en-KE" dirty="0"/>
          </a:p>
        </p:txBody>
      </p:sp>
      <p:pic>
        <p:nvPicPr>
          <p:cNvPr id="9" name="Content Placeholder 8">
            <a:extLst>
              <a:ext uri="{FF2B5EF4-FFF2-40B4-BE49-F238E27FC236}">
                <a16:creationId xmlns:a16="http://schemas.microsoft.com/office/drawing/2014/main" id="{BD6BE374-F4D3-42FE-BC01-E3D1CC170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4129" y="2193925"/>
            <a:ext cx="4703742" cy="4024313"/>
          </a:xfrm>
        </p:spPr>
      </p:pic>
    </p:spTree>
    <p:extLst>
      <p:ext uri="{BB962C8B-B14F-4D97-AF65-F5344CB8AC3E}">
        <p14:creationId xmlns:p14="http://schemas.microsoft.com/office/powerpoint/2010/main" val="1454517129"/>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FE6A-7A74-445F-9052-99250F9E08ED}"/>
              </a:ext>
            </a:extLst>
          </p:cNvPr>
          <p:cNvSpPr>
            <a:spLocks noGrp="1"/>
          </p:cNvSpPr>
          <p:nvPr>
            <p:ph type="title"/>
          </p:nvPr>
        </p:nvSpPr>
        <p:spPr/>
        <p:txBody>
          <a:bodyPr/>
          <a:lstStyle/>
          <a:p>
            <a:r>
              <a:rPr lang="en-US" dirty="0"/>
              <a:t>indications</a:t>
            </a:r>
            <a:endParaRPr lang="en-KE" dirty="0"/>
          </a:p>
        </p:txBody>
      </p:sp>
      <p:sp>
        <p:nvSpPr>
          <p:cNvPr id="3" name="Content Placeholder 2">
            <a:extLst>
              <a:ext uri="{FF2B5EF4-FFF2-40B4-BE49-F238E27FC236}">
                <a16:creationId xmlns:a16="http://schemas.microsoft.com/office/drawing/2014/main" id="{3C9C3105-8B07-45ED-9332-0554E16103F1}"/>
              </a:ext>
            </a:extLst>
          </p:cNvPr>
          <p:cNvSpPr>
            <a:spLocks noGrp="1"/>
          </p:cNvSpPr>
          <p:nvPr>
            <p:ph idx="1"/>
          </p:nvPr>
        </p:nvSpPr>
        <p:spPr/>
        <p:txBody>
          <a:bodyPr/>
          <a:lstStyle/>
          <a:p>
            <a:r>
              <a:rPr lang="en-US" dirty="0"/>
              <a:t>It should only be performed when a person shows no signs of life or when they are: </a:t>
            </a:r>
            <a:r>
              <a:rPr lang="en-US" b="1" dirty="0"/>
              <a:t>unconscious</a:t>
            </a:r>
            <a:r>
              <a:rPr lang="en-US" dirty="0"/>
              <a:t>. </a:t>
            </a:r>
            <a:r>
              <a:rPr lang="en-US" b="1" dirty="0"/>
              <a:t>unresponsive</a:t>
            </a:r>
            <a:r>
              <a:rPr lang="en-US" dirty="0"/>
              <a:t>. </a:t>
            </a:r>
            <a:r>
              <a:rPr lang="en-US" b="1" dirty="0"/>
              <a:t>not breathing or not breathing normally</a:t>
            </a:r>
            <a:r>
              <a:rPr lang="en-US" dirty="0"/>
              <a:t> (in cardiac arrest, some people will take occasional gasping breaths – they still need CPR at this point.</a:t>
            </a:r>
            <a:endParaRPr lang="en-KE" dirty="0"/>
          </a:p>
          <a:p>
            <a:endParaRPr lang="en-KE" dirty="0"/>
          </a:p>
        </p:txBody>
      </p:sp>
    </p:spTree>
    <p:extLst>
      <p:ext uri="{BB962C8B-B14F-4D97-AF65-F5344CB8AC3E}">
        <p14:creationId xmlns:p14="http://schemas.microsoft.com/office/powerpoint/2010/main" val="377345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1AA1-601F-47C6-9D08-D083D9F1686E}"/>
              </a:ext>
            </a:extLst>
          </p:cNvPr>
          <p:cNvSpPr>
            <a:spLocks noGrp="1"/>
          </p:cNvSpPr>
          <p:nvPr>
            <p:ph type="title"/>
          </p:nvPr>
        </p:nvSpPr>
        <p:spPr/>
        <p:txBody>
          <a:bodyPr/>
          <a:lstStyle/>
          <a:p>
            <a:r>
              <a:rPr lang="en-US" dirty="0"/>
              <a:t>contraindication</a:t>
            </a:r>
            <a:endParaRPr lang="en-KE" dirty="0"/>
          </a:p>
        </p:txBody>
      </p:sp>
      <p:sp>
        <p:nvSpPr>
          <p:cNvPr id="3" name="Content Placeholder 2">
            <a:extLst>
              <a:ext uri="{FF2B5EF4-FFF2-40B4-BE49-F238E27FC236}">
                <a16:creationId xmlns:a16="http://schemas.microsoft.com/office/drawing/2014/main" id="{A20069B8-7D7E-44CA-A561-1388E9BBBB3E}"/>
              </a:ext>
            </a:extLst>
          </p:cNvPr>
          <p:cNvSpPr>
            <a:spLocks noGrp="1"/>
          </p:cNvSpPr>
          <p:nvPr>
            <p:ph idx="1"/>
          </p:nvPr>
        </p:nvSpPr>
        <p:spPr/>
        <p:txBody>
          <a:bodyPr/>
          <a:lstStyle/>
          <a:p>
            <a:r>
              <a:rPr lang="en-US" dirty="0"/>
              <a:t>The only absolute contraindication to CPR is a </a:t>
            </a:r>
            <a:r>
              <a:rPr lang="en-US" b="1" dirty="0"/>
              <a:t>do-not-resuscitate (DNR) order</a:t>
            </a:r>
            <a:r>
              <a:rPr lang="en-US" dirty="0"/>
              <a:t> or other advanced directive indicating a person's desire to not be resuscitated in the event of cardiac arrest. A relative contraindication to performing CPR is if a clinician justifiably feels that the intervention would be medically futile</a:t>
            </a:r>
            <a:endParaRPr lang="en-KE" dirty="0"/>
          </a:p>
          <a:p>
            <a:endParaRPr lang="en-KE" dirty="0"/>
          </a:p>
        </p:txBody>
      </p:sp>
    </p:spTree>
    <p:extLst>
      <p:ext uri="{BB962C8B-B14F-4D97-AF65-F5344CB8AC3E}">
        <p14:creationId xmlns:p14="http://schemas.microsoft.com/office/powerpoint/2010/main" val="204778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498-C19A-47B5-AB93-9F500EFE3F23}"/>
              </a:ext>
            </a:extLst>
          </p:cNvPr>
          <p:cNvSpPr>
            <a:spLocks noGrp="1"/>
          </p:cNvSpPr>
          <p:nvPr>
            <p:ph type="title"/>
          </p:nvPr>
        </p:nvSpPr>
        <p:spPr/>
        <p:txBody>
          <a:bodyPr>
            <a:normAutofit fontScale="90000"/>
          </a:bodyPr>
          <a:lstStyle/>
          <a:p>
            <a:r>
              <a:rPr lang="en-US" dirty="0"/>
              <a:t>The basic steps of cardiopulmonary resuscitation</a:t>
            </a:r>
            <a:endParaRPr lang="en-KE" dirty="0"/>
          </a:p>
        </p:txBody>
      </p:sp>
      <p:sp>
        <p:nvSpPr>
          <p:cNvPr id="3" name="Content Placeholder 2">
            <a:extLst>
              <a:ext uri="{FF2B5EF4-FFF2-40B4-BE49-F238E27FC236}">
                <a16:creationId xmlns:a16="http://schemas.microsoft.com/office/drawing/2014/main" id="{D761D43C-E0C8-4893-A0AA-F2E3299EC89D}"/>
              </a:ext>
            </a:extLst>
          </p:cNvPr>
          <p:cNvSpPr>
            <a:spLocks noGrp="1"/>
          </p:cNvSpPr>
          <p:nvPr>
            <p:ph idx="1"/>
          </p:nvPr>
        </p:nvSpPr>
        <p:spPr/>
        <p:txBody>
          <a:bodyPr>
            <a:normAutofit fontScale="92500" lnSpcReduction="10000"/>
          </a:bodyPr>
          <a:lstStyle/>
          <a:p>
            <a:pPr marL="457200" lvl="1" indent="0">
              <a:buNone/>
            </a:pPr>
            <a:r>
              <a:rPr lang="en-US" dirty="0"/>
              <a:t>CPR is most successful when administered as quickly as possible. It should only be performed when a person shows no signs of life or when they are:</a:t>
            </a:r>
          </a:p>
          <a:p>
            <a:pPr>
              <a:buFont typeface="Wingdings" panose="05000000000000000000" pitchFamily="2" charset="2"/>
              <a:buChar char="v"/>
            </a:pPr>
            <a:r>
              <a:rPr lang="en-US" dirty="0"/>
              <a:t> unconscious</a:t>
            </a:r>
          </a:p>
          <a:p>
            <a:pPr>
              <a:buFont typeface="Wingdings" panose="05000000000000000000" pitchFamily="2" charset="2"/>
              <a:buChar char="v"/>
            </a:pPr>
            <a:r>
              <a:rPr lang="en-US" dirty="0"/>
              <a:t>Unresponsive</a:t>
            </a:r>
          </a:p>
          <a:p>
            <a:pPr>
              <a:buFont typeface="Wingdings" panose="05000000000000000000" pitchFamily="2" charset="2"/>
              <a:buChar char="v"/>
            </a:pPr>
            <a:r>
              <a:rPr lang="en-US" dirty="0"/>
              <a:t> not breathing or not breathing normally (in cardiac arrest, some people will take occasional gasping breaths – they still need CPR at this point. Don’t wait until they are not breathing at all).</a:t>
            </a:r>
          </a:p>
          <a:p>
            <a:r>
              <a:rPr lang="en-US" dirty="0"/>
              <a:t>It is not essential to search for a pulse when a person is found with no signs of life. It can be difficult to find a person’s pulse sometimes and time can be wasted searching. If CPR is necessary, it must be started without delay.</a:t>
            </a:r>
            <a:br>
              <a:rPr lang="en-US" dirty="0"/>
            </a:br>
            <a:br>
              <a:rPr lang="en-US" dirty="0"/>
            </a:br>
            <a:r>
              <a:rPr lang="en-US" dirty="0"/>
              <a:t>The basic steps for performing CPR can be used for adults, children and infants. They are based on guidelines updated in 2010 that are easy to follow and remember.</a:t>
            </a:r>
          </a:p>
          <a:p>
            <a:endParaRPr lang="en-KE" dirty="0"/>
          </a:p>
        </p:txBody>
      </p:sp>
    </p:spTree>
    <p:extLst>
      <p:ext uri="{BB962C8B-B14F-4D97-AF65-F5344CB8AC3E}">
        <p14:creationId xmlns:p14="http://schemas.microsoft.com/office/powerpoint/2010/main" val="29289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FCD045-DCB7-4838-A5D6-357179956D71}"/>
              </a:ext>
            </a:extLst>
          </p:cNvPr>
          <p:cNvSpPr txBox="1"/>
          <p:nvPr/>
        </p:nvSpPr>
        <p:spPr>
          <a:xfrm>
            <a:off x="3048000" y="2278848"/>
            <a:ext cx="6096000" cy="2308324"/>
          </a:xfrm>
          <a:prstGeom prst="rect">
            <a:avLst/>
          </a:prstGeom>
          <a:noFill/>
        </p:spPr>
        <p:txBody>
          <a:bodyPr wrap="square">
            <a:spAutoFit/>
          </a:bodyPr>
          <a:lstStyle/>
          <a:p>
            <a:r>
              <a:rPr lang="en-US" dirty="0"/>
              <a:t>The basic steps are:</a:t>
            </a:r>
            <a:br>
              <a:rPr lang="en-US" dirty="0"/>
            </a:br>
            <a:r>
              <a:rPr lang="en-US" dirty="0"/>
              <a:t>D – </a:t>
            </a:r>
            <a:r>
              <a:rPr lang="en-US" b="1" dirty="0"/>
              <a:t>Dangers</a:t>
            </a:r>
            <a:r>
              <a:rPr lang="en-US" dirty="0"/>
              <a:t>?</a:t>
            </a:r>
            <a:br>
              <a:rPr lang="en-US" dirty="0"/>
            </a:br>
            <a:r>
              <a:rPr lang="en-US" dirty="0"/>
              <a:t>R – </a:t>
            </a:r>
            <a:r>
              <a:rPr lang="en-US" b="1" dirty="0"/>
              <a:t>Response</a:t>
            </a:r>
            <a:r>
              <a:rPr lang="en-US" dirty="0"/>
              <a:t>?</a:t>
            </a:r>
            <a:br>
              <a:rPr lang="en-US" dirty="0"/>
            </a:br>
            <a:r>
              <a:rPr lang="en-US" dirty="0"/>
              <a:t>S – </a:t>
            </a:r>
            <a:r>
              <a:rPr lang="en-US" b="1" dirty="0"/>
              <a:t>Send</a:t>
            </a:r>
            <a:r>
              <a:rPr lang="en-US" dirty="0"/>
              <a:t> for help</a:t>
            </a:r>
            <a:br>
              <a:rPr lang="en-US" dirty="0"/>
            </a:br>
            <a:r>
              <a:rPr lang="en-US" dirty="0"/>
              <a:t>A – Open </a:t>
            </a:r>
            <a:r>
              <a:rPr lang="en-US" b="1" dirty="0"/>
              <a:t>airway</a:t>
            </a:r>
            <a:br>
              <a:rPr lang="en-US" dirty="0"/>
            </a:br>
            <a:r>
              <a:rPr lang="en-US" dirty="0"/>
              <a:t>B – Normal </a:t>
            </a:r>
            <a:r>
              <a:rPr lang="en-US" b="1" dirty="0"/>
              <a:t>breathing</a:t>
            </a:r>
            <a:br>
              <a:rPr lang="en-US" dirty="0"/>
            </a:br>
            <a:r>
              <a:rPr lang="en-US" dirty="0"/>
              <a:t>C – Start </a:t>
            </a:r>
            <a:r>
              <a:rPr lang="en-US" b="1" dirty="0"/>
              <a:t>CPR</a:t>
            </a:r>
            <a:br>
              <a:rPr lang="en-US" dirty="0"/>
            </a:br>
            <a:r>
              <a:rPr lang="en-US" dirty="0"/>
              <a:t>D – Attach </a:t>
            </a:r>
            <a:r>
              <a:rPr lang="en-US" b="1" dirty="0"/>
              <a:t>defibrillator </a:t>
            </a:r>
            <a:r>
              <a:rPr lang="en-US" dirty="0"/>
              <a:t>(AED).</a:t>
            </a:r>
            <a:endParaRPr lang="en-KE" dirty="0"/>
          </a:p>
        </p:txBody>
      </p:sp>
    </p:spTree>
    <p:extLst>
      <p:ext uri="{BB962C8B-B14F-4D97-AF65-F5344CB8AC3E}">
        <p14:creationId xmlns:p14="http://schemas.microsoft.com/office/powerpoint/2010/main" val="24584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FDCE-1433-4C06-8D2A-4979895A7DBB}"/>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57CE320B-58AC-420B-AA53-203912FE44ED}"/>
              </a:ext>
            </a:extLst>
          </p:cNvPr>
          <p:cNvSpPr>
            <a:spLocks noGrp="1"/>
          </p:cNvSpPr>
          <p:nvPr>
            <p:ph idx="1"/>
          </p:nvPr>
        </p:nvSpPr>
        <p:spPr/>
        <p:txBody>
          <a:bodyPr/>
          <a:lstStyle/>
          <a:p>
            <a:pPr marL="0" indent="0">
              <a:buNone/>
            </a:pPr>
            <a:r>
              <a:rPr lang="en-US" b="1" dirty="0"/>
              <a:t>1. Dangers- </a:t>
            </a:r>
            <a:r>
              <a:rPr lang="en-US" dirty="0"/>
              <a:t>Check for any dangers to protect both your and the persons safety.</a:t>
            </a:r>
          </a:p>
          <a:p>
            <a:pPr marL="0" indent="0">
              <a:buNone/>
            </a:pPr>
            <a:r>
              <a:rPr lang="en-US" b="1" dirty="0"/>
              <a:t>2. Response. </a:t>
            </a:r>
            <a:r>
              <a:rPr lang="en-US" dirty="0"/>
              <a:t>Look for a response. Is the victim conscious? Gently shake them and shout at them, as if you are trying to wake them up. If there is no response, get help.</a:t>
            </a:r>
          </a:p>
          <a:p>
            <a:pPr marL="0" indent="0">
              <a:buNone/>
            </a:pPr>
            <a:r>
              <a:rPr lang="en-US" b="1" dirty="0"/>
              <a:t>3. Send for help. </a:t>
            </a:r>
            <a:r>
              <a:rPr lang="en-US" dirty="0"/>
              <a:t> ask for an ambulance.</a:t>
            </a:r>
          </a:p>
          <a:p>
            <a:pPr marL="0" indent="0">
              <a:buNone/>
            </a:pPr>
            <a:endParaRPr lang="en-KE" dirty="0"/>
          </a:p>
          <a:p>
            <a:endParaRPr lang="en-KE" dirty="0"/>
          </a:p>
        </p:txBody>
      </p:sp>
    </p:spTree>
    <p:extLst>
      <p:ext uri="{BB962C8B-B14F-4D97-AF65-F5344CB8AC3E}">
        <p14:creationId xmlns:p14="http://schemas.microsoft.com/office/powerpoint/2010/main" val="333118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6A0D-30D0-4222-A333-1DD5B5EA470C}"/>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DE6C2CB7-1FF5-4010-878D-2C16C30AF8B6}"/>
              </a:ext>
            </a:extLst>
          </p:cNvPr>
          <p:cNvSpPr>
            <a:spLocks noGrp="1"/>
          </p:cNvSpPr>
          <p:nvPr>
            <p:ph idx="1"/>
          </p:nvPr>
        </p:nvSpPr>
        <p:spPr/>
        <p:txBody>
          <a:bodyPr/>
          <a:lstStyle/>
          <a:p>
            <a:r>
              <a:rPr lang="en-US" b="1" dirty="0"/>
              <a:t>4. Open airway. </a:t>
            </a:r>
            <a:r>
              <a:rPr lang="en-US" dirty="0"/>
              <a:t>Check the airway. It is reasonable to gently roll the person on their back if you need to. Gently tilt their head back, open their mouth and look inside. If fluid and foreign matter is present, gently roll them onto their side. Tilt their head back, open their mouth and very quickly remove any foreign matter (for example, chewing gum, false teeth, vomit). It is important not to spend much time doing this, as performing CPR is the priority. Chest compressions can help to push foreign material back out of the upper airway.</a:t>
            </a:r>
            <a:endParaRPr lang="en-KE" dirty="0"/>
          </a:p>
          <a:p>
            <a:endParaRPr lang="en-KE" dirty="0"/>
          </a:p>
        </p:txBody>
      </p:sp>
    </p:spTree>
    <p:extLst>
      <p:ext uri="{BB962C8B-B14F-4D97-AF65-F5344CB8AC3E}">
        <p14:creationId xmlns:p14="http://schemas.microsoft.com/office/powerpoint/2010/main" val="6162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FBE0-713C-4CA5-AAEB-CCA1595B30A1}"/>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A26FEA44-196A-48E7-B3E4-A42F69915D16}"/>
              </a:ext>
            </a:extLst>
          </p:cNvPr>
          <p:cNvSpPr>
            <a:spLocks noGrp="1"/>
          </p:cNvSpPr>
          <p:nvPr>
            <p:ph idx="1"/>
          </p:nvPr>
        </p:nvSpPr>
        <p:spPr/>
        <p:txBody>
          <a:bodyPr/>
          <a:lstStyle/>
          <a:p>
            <a:r>
              <a:rPr lang="en-US" b="1" dirty="0"/>
              <a:t>5. Normal breathing. </a:t>
            </a:r>
            <a:r>
              <a:rPr lang="en-US" dirty="0"/>
              <a:t>Check for breathing – look, listen and feel for signs of breathing. If the person is breathing normally, roll them onto their side. If they are not breathing, or not breathing normally, go to step 6. The person in cardiac arrest may make occasional grunting or snoring attempts to breathe and this is not normal breathing. If unsure of whether a person is breathing normally, start CPR as per step six.</a:t>
            </a:r>
            <a:endParaRPr lang="en-KE" dirty="0"/>
          </a:p>
          <a:p>
            <a:endParaRPr lang="en-KE" dirty="0"/>
          </a:p>
        </p:txBody>
      </p:sp>
    </p:spTree>
    <p:extLst>
      <p:ext uri="{BB962C8B-B14F-4D97-AF65-F5344CB8AC3E}">
        <p14:creationId xmlns:p14="http://schemas.microsoft.com/office/powerpoint/2010/main" val="306533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31FC-8AFA-48EC-9264-6ECD3A030047}"/>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C326EB29-5C9E-481F-9096-ADCACAEA9831}"/>
              </a:ext>
            </a:extLst>
          </p:cNvPr>
          <p:cNvSpPr>
            <a:spLocks noGrp="1"/>
          </p:cNvSpPr>
          <p:nvPr>
            <p:ph idx="1"/>
          </p:nvPr>
        </p:nvSpPr>
        <p:spPr/>
        <p:txBody>
          <a:bodyPr>
            <a:normAutofit fontScale="77500" lnSpcReduction="20000"/>
          </a:bodyPr>
          <a:lstStyle/>
          <a:p>
            <a:r>
              <a:rPr lang="en-US" dirty="0"/>
              <a:t>6. start CPR</a:t>
            </a:r>
          </a:p>
          <a:p>
            <a:r>
              <a:rPr lang="en-US" dirty="0"/>
              <a:t>Cardiac compressions: place the heel of one hand on the lower half of the person’s breastbone.</a:t>
            </a:r>
          </a:p>
          <a:p>
            <a:r>
              <a:rPr lang="en-US" dirty="0"/>
              <a:t>Place the other hand on top of your first hand and either grasp your own wrist or interlock your fingers, depending on what is comfortable for you.</a:t>
            </a:r>
          </a:p>
          <a:p>
            <a:r>
              <a:rPr lang="en-US" dirty="0"/>
              <a:t>The depth of compression should be one third of the chest depth of the person </a:t>
            </a:r>
            <a:r>
              <a:rPr lang="en-US" dirty="0" err="1"/>
              <a:t>atleast</a:t>
            </a:r>
            <a:r>
              <a:rPr lang="en-US" dirty="0"/>
              <a:t> 2 inches</a:t>
            </a:r>
          </a:p>
          <a:p>
            <a:r>
              <a:rPr lang="en-US" dirty="0"/>
              <a:t> 30 compressions to two breaths (mouth-to-mouth as per step 7) aiming for 100 compressions and no more than eight breaths per minute, </a:t>
            </a:r>
            <a:r>
              <a:rPr lang="en-US" b="1" dirty="0"/>
              <a:t>OR</a:t>
            </a:r>
            <a:endParaRPr lang="en-US" dirty="0"/>
          </a:p>
          <a:p>
            <a:r>
              <a:rPr lang="en-US" dirty="0"/>
              <a:t>If unwilling to do mouth-to-mouth, perform continuous compressions at a rate of approximately 100 per minute.</a:t>
            </a:r>
          </a:p>
          <a:p>
            <a:r>
              <a:rPr lang="en-US" dirty="0"/>
              <a:t>Sometimes, people will have their ribs broken by chest compressions. This is still better than the alternative of not receiving CPR. If it occurs, pause and reposition your hands before continuing. Chest compressions are tiring and fatigue will affect the quality. If any other rescuers are available and willing to assist, rotate the person performing compressions every two minutes, even if you don’t feel tired yet.</a:t>
            </a:r>
          </a:p>
          <a:p>
            <a:endParaRPr lang="en-KE" dirty="0"/>
          </a:p>
        </p:txBody>
      </p:sp>
    </p:spTree>
    <p:extLst>
      <p:ext uri="{BB962C8B-B14F-4D97-AF65-F5344CB8AC3E}">
        <p14:creationId xmlns:p14="http://schemas.microsoft.com/office/powerpoint/2010/main" val="205040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17B1-6E04-4959-9C94-87A2E22E37EB}"/>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481C0719-EB3C-491D-A54B-BE5686CA2BD4}"/>
              </a:ext>
            </a:extLst>
          </p:cNvPr>
          <p:cNvSpPr>
            <a:spLocks noGrp="1"/>
          </p:cNvSpPr>
          <p:nvPr>
            <p:ph idx="1"/>
          </p:nvPr>
        </p:nvSpPr>
        <p:spPr/>
        <p:txBody>
          <a:bodyPr>
            <a:normAutofit fontScale="92500" lnSpcReduction="20000"/>
          </a:bodyPr>
          <a:lstStyle/>
          <a:p>
            <a:pPr marL="0" indent="0">
              <a:buNone/>
            </a:pPr>
            <a:r>
              <a:rPr lang="en-US" b="1" dirty="0"/>
              <a:t>. Mouth-to-mouth</a:t>
            </a:r>
            <a:r>
              <a:rPr lang="en-US" dirty="0"/>
              <a:t>. If the person is not breathing normally, make sure they are lying on their back on a firm surface and: Open the airway by tilting the head back and lifting their chin.</a:t>
            </a:r>
          </a:p>
          <a:p>
            <a:pPr>
              <a:buFont typeface="Arial" panose="020B0604020202020204" pitchFamily="34" charset="0"/>
              <a:buChar char="•"/>
            </a:pPr>
            <a:r>
              <a:rPr lang="en-US" dirty="0"/>
              <a:t>Close their nostrils with your finger and thumb.</a:t>
            </a:r>
          </a:p>
          <a:p>
            <a:pPr>
              <a:buFont typeface="Arial" panose="020B0604020202020204" pitchFamily="34" charset="0"/>
              <a:buChar char="•"/>
            </a:pPr>
            <a:r>
              <a:rPr lang="en-US" dirty="0"/>
              <a:t>Put your mouth over the person’s mouth and blow into their mouth.</a:t>
            </a:r>
          </a:p>
          <a:p>
            <a:pPr>
              <a:buFont typeface="Arial" panose="020B0604020202020204" pitchFamily="34" charset="0"/>
              <a:buChar char="•"/>
            </a:pPr>
            <a:r>
              <a:rPr lang="en-US" dirty="0"/>
              <a:t>Give 2 full breaths to the person (this is called ‘rescue breathing’). Make sure there is no air leak and the chest is rising and falling. If their chest does not rise and fall, check that you’re tilting their head back, pinching their nostrils tightly and sealing your mouth to theirs. If still no luck, check their airway again for any obstruction.</a:t>
            </a:r>
          </a:p>
          <a:p>
            <a:pPr>
              <a:buFont typeface="Arial" panose="020B0604020202020204" pitchFamily="34" charset="0"/>
              <a:buChar char="•"/>
            </a:pPr>
            <a:r>
              <a:rPr lang="en-US" dirty="0"/>
              <a:t>If you cannot get air into their lungs, go back to chest </a:t>
            </a:r>
            <a:r>
              <a:rPr lang="en-US" dirty="0" err="1"/>
              <a:t>compressions.If</a:t>
            </a:r>
            <a:r>
              <a:rPr lang="en-US" dirty="0"/>
              <a:t> there is an airway obstruction, compressions may help shift the object.</a:t>
            </a:r>
          </a:p>
          <a:p>
            <a:r>
              <a:rPr lang="en-US" b="1" dirty="0"/>
              <a:t>Continue CPR</a:t>
            </a:r>
            <a:r>
              <a:rPr lang="en-US" dirty="0"/>
              <a:t>, repeating the cycle of 30 compressions then 2 breaths until professional help arrives. Chest compressions are tiring and fatigue will affect the </a:t>
            </a:r>
            <a:r>
              <a:rPr lang="en-US" dirty="0" err="1"/>
              <a:t>quality.If</a:t>
            </a:r>
            <a:r>
              <a:rPr lang="en-US" dirty="0"/>
              <a:t> any other rescuers are available and willing to assist, rotate the person performing compressions every 2 minutes, even if you don’t feel tired yet.</a:t>
            </a:r>
            <a:endParaRPr lang="en-KE" dirty="0"/>
          </a:p>
          <a:p>
            <a:endParaRPr lang="en-KE" dirty="0"/>
          </a:p>
        </p:txBody>
      </p:sp>
    </p:spTree>
    <p:extLst>
      <p:ext uri="{BB962C8B-B14F-4D97-AF65-F5344CB8AC3E}">
        <p14:creationId xmlns:p14="http://schemas.microsoft.com/office/powerpoint/2010/main" val="141868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DC8F-4597-4E5C-9A7A-F95C3A5198B6}"/>
              </a:ext>
            </a:extLst>
          </p:cNvPr>
          <p:cNvSpPr>
            <a:spLocks noGrp="1"/>
          </p:cNvSpPr>
          <p:nvPr>
            <p:ph type="title"/>
          </p:nvPr>
        </p:nvSpPr>
        <p:spPr/>
        <p:txBody>
          <a:bodyPr/>
          <a:lstStyle/>
          <a:p>
            <a:r>
              <a:rPr lang="en-US" dirty="0"/>
              <a:t>OBJECTIVES</a:t>
            </a:r>
            <a:endParaRPr lang="en-KE" dirty="0"/>
          </a:p>
        </p:txBody>
      </p:sp>
      <p:sp>
        <p:nvSpPr>
          <p:cNvPr id="3" name="Content Placeholder 2">
            <a:extLst>
              <a:ext uri="{FF2B5EF4-FFF2-40B4-BE49-F238E27FC236}">
                <a16:creationId xmlns:a16="http://schemas.microsoft.com/office/drawing/2014/main" id="{9979F8A8-C6D2-4E82-B593-B1EDBA779AA1}"/>
              </a:ext>
            </a:extLst>
          </p:cNvPr>
          <p:cNvSpPr>
            <a:spLocks noGrp="1"/>
          </p:cNvSpPr>
          <p:nvPr>
            <p:ph idx="1"/>
          </p:nvPr>
        </p:nvSpPr>
        <p:spPr/>
        <p:txBody>
          <a:bodyPr/>
          <a:lstStyle/>
          <a:p>
            <a:r>
              <a:rPr lang="en-US" dirty="0"/>
              <a:t>By the end of this module, the learner should:</a:t>
            </a:r>
          </a:p>
          <a:p>
            <a:r>
              <a:rPr lang="en-US" dirty="0"/>
              <a:t>Perform Basic Life Support. </a:t>
            </a:r>
          </a:p>
          <a:p>
            <a:r>
              <a:rPr lang="en-US" dirty="0"/>
              <a:t>Manage patients following trauma.</a:t>
            </a:r>
          </a:p>
          <a:p>
            <a:r>
              <a:rPr lang="en-US" dirty="0"/>
              <a:t>Apply principles of trauma in providing emergency care to casualties of mass accidents.   </a:t>
            </a:r>
            <a:endParaRPr lang="en-KE" dirty="0"/>
          </a:p>
        </p:txBody>
      </p:sp>
    </p:spTree>
    <p:extLst>
      <p:ext uri="{BB962C8B-B14F-4D97-AF65-F5344CB8AC3E}">
        <p14:creationId xmlns:p14="http://schemas.microsoft.com/office/powerpoint/2010/main" val="286559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B1DF-6DE7-4717-B818-C9F2D25F541A}"/>
              </a:ext>
            </a:extLst>
          </p:cNvPr>
          <p:cNvSpPr>
            <a:spLocks noGrp="1"/>
          </p:cNvSpPr>
          <p:nvPr>
            <p:ph type="title"/>
          </p:nvPr>
        </p:nvSpPr>
        <p:spPr/>
        <p:txBody>
          <a:bodyPr/>
          <a:lstStyle/>
          <a:p>
            <a:r>
              <a:rPr lang="en-US" dirty="0" err="1"/>
              <a:t>Cont</a:t>
            </a:r>
            <a:r>
              <a:rPr lang="en-US" dirty="0"/>
              <a:t>…..</a:t>
            </a:r>
            <a:endParaRPr lang="en-KE" dirty="0"/>
          </a:p>
        </p:txBody>
      </p:sp>
      <p:sp>
        <p:nvSpPr>
          <p:cNvPr id="3" name="Content Placeholder 2">
            <a:extLst>
              <a:ext uri="{FF2B5EF4-FFF2-40B4-BE49-F238E27FC236}">
                <a16:creationId xmlns:a16="http://schemas.microsoft.com/office/drawing/2014/main" id="{0BC2CF55-16A2-4F42-83E9-EBD30C82A25D}"/>
              </a:ext>
            </a:extLst>
          </p:cNvPr>
          <p:cNvSpPr>
            <a:spLocks noGrp="1"/>
          </p:cNvSpPr>
          <p:nvPr>
            <p:ph idx="1"/>
          </p:nvPr>
        </p:nvSpPr>
        <p:spPr/>
        <p:txBody>
          <a:bodyPr>
            <a:normAutofit lnSpcReduction="10000"/>
          </a:bodyPr>
          <a:lstStyle/>
          <a:p>
            <a:pPr marL="0" indent="0">
              <a:buNone/>
            </a:pPr>
            <a:r>
              <a:rPr lang="en-US" b="1" dirty="0"/>
              <a:t>8.Attach automated external defibrillator (AED) </a:t>
            </a:r>
            <a:r>
              <a:rPr lang="en-US" dirty="0"/>
              <a:t>as soon as one becomes available. Only use an adult AED on any person over the age of eight years, who is unresponsive and not breathing normally. For children under the age of eight, ideally, a </a:t>
            </a:r>
            <a:r>
              <a:rPr lang="en-US" dirty="0" err="1"/>
              <a:t>paediatric</a:t>
            </a:r>
            <a:r>
              <a:rPr lang="en-US" dirty="0"/>
              <a:t> AED and pads should be used. Devices differ and instructions should be followed in each instance.</a:t>
            </a:r>
          </a:p>
          <a:p>
            <a:pPr>
              <a:buFont typeface="Arial" panose="020B0604020202020204" pitchFamily="34" charset="0"/>
              <a:buChar char="•"/>
            </a:pPr>
            <a:r>
              <a:rPr lang="en-US" dirty="0"/>
              <a:t>CPR must be continued until the AED is turned on and the pads are attached.</a:t>
            </a:r>
          </a:p>
          <a:p>
            <a:pPr>
              <a:buFont typeface="Arial" panose="020B0604020202020204" pitchFamily="34" charset="0"/>
              <a:buChar char="•"/>
            </a:pPr>
            <a:r>
              <a:rPr lang="en-US" dirty="0"/>
              <a:t>Place pads following the diagram instructions on the pads. Pad-to-skin contact is important for successful defibrillation. Remove any medication pads, excess moisture or excessive chest hair (if this can be done with minimum delay).</a:t>
            </a:r>
          </a:p>
          <a:p>
            <a:pPr>
              <a:buFont typeface="Arial" panose="020B0604020202020204" pitchFamily="34" charset="0"/>
              <a:buChar char="•"/>
            </a:pPr>
            <a:r>
              <a:rPr lang="en-US" dirty="0"/>
              <a:t>It is important to follow the prompts on the AED. Do not touch the victim during analysis or shock delivery.</a:t>
            </a:r>
          </a:p>
          <a:p>
            <a:endParaRPr lang="en-KE" dirty="0"/>
          </a:p>
        </p:txBody>
      </p:sp>
    </p:spTree>
    <p:extLst>
      <p:ext uri="{BB962C8B-B14F-4D97-AF65-F5344CB8AC3E}">
        <p14:creationId xmlns:p14="http://schemas.microsoft.com/office/powerpoint/2010/main" val="372704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7FE0-DEA8-41A1-91BE-0A9D5566DEE8}"/>
              </a:ext>
            </a:extLst>
          </p:cNvPr>
          <p:cNvSpPr>
            <a:spLocks noGrp="1"/>
          </p:cNvSpPr>
          <p:nvPr>
            <p:ph type="title"/>
          </p:nvPr>
        </p:nvSpPr>
        <p:spPr/>
        <p:txBody>
          <a:bodyPr/>
          <a:lstStyle/>
          <a:p>
            <a:r>
              <a:rPr lang="en-US" dirty="0"/>
              <a:t>complications</a:t>
            </a:r>
            <a:endParaRPr lang="en-KE" dirty="0"/>
          </a:p>
        </p:txBody>
      </p:sp>
      <p:sp>
        <p:nvSpPr>
          <p:cNvPr id="3" name="Content Placeholder 2">
            <a:extLst>
              <a:ext uri="{FF2B5EF4-FFF2-40B4-BE49-F238E27FC236}">
                <a16:creationId xmlns:a16="http://schemas.microsoft.com/office/drawing/2014/main" id="{D44BC263-C4E9-4132-A9B2-5D74C311BD19}"/>
              </a:ext>
            </a:extLst>
          </p:cNvPr>
          <p:cNvSpPr>
            <a:spLocks noGrp="1"/>
          </p:cNvSpPr>
          <p:nvPr>
            <p:ph idx="1"/>
          </p:nvPr>
        </p:nvSpPr>
        <p:spPr/>
        <p:txBody>
          <a:bodyPr/>
          <a:lstStyle/>
          <a:p>
            <a:pPr marL="0" indent="0">
              <a:buNone/>
            </a:pPr>
            <a:r>
              <a:rPr lang="en-US" b="1" dirty="0">
                <a:effectLst/>
                <a:latin typeface="arial" panose="020B0604020202020204" pitchFamily="34" charset="0"/>
              </a:rPr>
              <a:t>1. Aspiration &amp; Vomiting</a:t>
            </a:r>
          </a:p>
          <a:p>
            <a:pPr marL="0" indent="0">
              <a:buNone/>
            </a:pPr>
            <a:r>
              <a:rPr lang="en-US" b="1" dirty="0">
                <a:effectLst/>
                <a:latin typeface="arial" panose="020B0604020202020204" pitchFamily="34" charset="0"/>
              </a:rPr>
              <a:t>2. Broken Ribs Bone</a:t>
            </a:r>
            <a:endParaRPr lang="en-US" b="1" dirty="0">
              <a:latin typeface="arial" panose="020B0604020202020204" pitchFamily="34" charset="0"/>
            </a:endParaRPr>
          </a:p>
          <a:p>
            <a:pPr marL="0" indent="0">
              <a:buNone/>
            </a:pPr>
            <a:r>
              <a:rPr lang="en-US" b="1" dirty="0">
                <a:effectLst/>
                <a:latin typeface="arial" panose="020B0604020202020204" pitchFamily="34" charset="0"/>
              </a:rPr>
              <a:t>3. Internal Brain Injuries</a:t>
            </a:r>
          </a:p>
          <a:p>
            <a:pPr marL="0" indent="0">
              <a:buNone/>
            </a:pPr>
            <a:r>
              <a:rPr lang="en-US" b="1" dirty="0">
                <a:effectLst/>
                <a:latin typeface="arial" panose="020B0604020202020204" pitchFamily="34" charset="0"/>
              </a:rPr>
              <a:t>4. Abdominal Distension</a:t>
            </a:r>
            <a:r>
              <a:rPr lang="en-US" dirty="0">
                <a:effectLst/>
                <a:latin typeface="arial" panose="020B0604020202020204" pitchFamily="34" charset="0"/>
              </a:rPr>
              <a:t> </a:t>
            </a:r>
            <a:endParaRPr lang="en-US" b="1" dirty="0">
              <a:latin typeface="arial" panose="020B0604020202020204" pitchFamily="34" charset="0"/>
            </a:endParaRPr>
          </a:p>
          <a:p>
            <a:pPr marL="0" indent="0">
              <a:buNone/>
            </a:pPr>
            <a:r>
              <a:rPr lang="en-US" b="1" dirty="0">
                <a:effectLst/>
                <a:latin typeface="arial" panose="020B0604020202020204" pitchFamily="34" charset="0"/>
              </a:rPr>
              <a:t>5. Aspiration Pneumonia</a:t>
            </a:r>
            <a:endParaRPr lang="en-KE" dirty="0"/>
          </a:p>
          <a:p>
            <a:endParaRPr lang="en-KE" dirty="0"/>
          </a:p>
        </p:txBody>
      </p:sp>
    </p:spTree>
    <p:extLst>
      <p:ext uri="{BB962C8B-B14F-4D97-AF65-F5344CB8AC3E}">
        <p14:creationId xmlns:p14="http://schemas.microsoft.com/office/powerpoint/2010/main" val="402104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1F7D-2578-4F50-91A9-A0EF2A2F51CF}"/>
              </a:ext>
            </a:extLst>
          </p:cNvPr>
          <p:cNvSpPr>
            <a:spLocks noGrp="1"/>
          </p:cNvSpPr>
          <p:nvPr>
            <p:ph type="title"/>
          </p:nvPr>
        </p:nvSpPr>
        <p:spPr/>
        <p:txBody>
          <a:bodyPr>
            <a:normAutofit/>
          </a:bodyPr>
          <a:lstStyle/>
          <a:p>
            <a:r>
              <a:rPr lang="en-US" dirty="0"/>
              <a:t>Differences between infant, Child and adult </a:t>
            </a:r>
            <a:r>
              <a:rPr lang="en-US" dirty="0" err="1"/>
              <a:t>resuscITation</a:t>
            </a:r>
            <a:endParaRPr lang="en-KE" dirty="0"/>
          </a:p>
        </p:txBody>
      </p:sp>
      <p:sp>
        <p:nvSpPr>
          <p:cNvPr id="3" name="Content Placeholder 2">
            <a:extLst>
              <a:ext uri="{FF2B5EF4-FFF2-40B4-BE49-F238E27FC236}">
                <a16:creationId xmlns:a16="http://schemas.microsoft.com/office/drawing/2014/main" id="{856838C9-8BFF-40F5-B631-621463EC02C6}"/>
              </a:ext>
            </a:extLst>
          </p:cNvPr>
          <p:cNvSpPr>
            <a:spLocks noGrp="1"/>
          </p:cNvSpPr>
          <p:nvPr>
            <p:ph idx="1"/>
          </p:nvPr>
        </p:nvSpPr>
        <p:spPr/>
        <p:txBody>
          <a:bodyPr/>
          <a:lstStyle/>
          <a:p>
            <a:r>
              <a:rPr lang="en-US" dirty="0"/>
              <a:t> number of compressions</a:t>
            </a:r>
          </a:p>
          <a:p>
            <a:r>
              <a:rPr lang="en-US" dirty="0"/>
              <a:t>Depths of compressions</a:t>
            </a:r>
          </a:p>
          <a:p>
            <a:r>
              <a:rPr lang="en-US" dirty="0"/>
              <a:t>Placement of </a:t>
            </a:r>
            <a:r>
              <a:rPr lang="en-US"/>
              <a:t>upper limb </a:t>
            </a:r>
            <a:endParaRPr lang="en-US" dirty="0"/>
          </a:p>
          <a:p>
            <a:endParaRPr lang="en-KE" dirty="0"/>
          </a:p>
        </p:txBody>
      </p:sp>
    </p:spTree>
    <p:extLst>
      <p:ext uri="{BB962C8B-B14F-4D97-AF65-F5344CB8AC3E}">
        <p14:creationId xmlns:p14="http://schemas.microsoft.com/office/powerpoint/2010/main" val="1480516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DE48-C747-455B-8E64-CD39B3DB2034}"/>
              </a:ext>
            </a:extLst>
          </p:cNvPr>
          <p:cNvSpPr>
            <a:spLocks noGrp="1"/>
          </p:cNvSpPr>
          <p:nvPr>
            <p:ph type="title"/>
          </p:nvPr>
        </p:nvSpPr>
        <p:spPr/>
        <p:txBody>
          <a:bodyPr/>
          <a:lstStyle/>
          <a:p>
            <a:r>
              <a:rPr lang="en-US" dirty="0"/>
              <a:t>System Approach to Trauma</a:t>
            </a:r>
            <a:endParaRPr lang="en-KE" dirty="0"/>
          </a:p>
        </p:txBody>
      </p:sp>
      <p:sp>
        <p:nvSpPr>
          <p:cNvPr id="3" name="Content Placeholder 2">
            <a:extLst>
              <a:ext uri="{FF2B5EF4-FFF2-40B4-BE49-F238E27FC236}">
                <a16:creationId xmlns:a16="http://schemas.microsoft.com/office/drawing/2014/main" id="{6A7905FE-1EFB-4DC7-B1E1-D5AFE0BC002A}"/>
              </a:ext>
            </a:extLst>
          </p:cNvPr>
          <p:cNvSpPr>
            <a:spLocks noGrp="1"/>
          </p:cNvSpPr>
          <p:nvPr>
            <p:ph idx="1"/>
          </p:nvPr>
        </p:nvSpPr>
        <p:spPr/>
        <p:txBody>
          <a:bodyPr/>
          <a:lstStyle/>
          <a:p>
            <a:pPr marL="0" indent="0">
              <a:buNone/>
            </a:pPr>
            <a:r>
              <a:rPr lang="en-US" dirty="0"/>
              <a:t> objectives:</a:t>
            </a:r>
          </a:p>
          <a:p>
            <a:pPr marL="0" indent="0">
              <a:buNone/>
            </a:pPr>
            <a:r>
              <a:rPr lang="en-US" dirty="0"/>
              <a:t>By the end the lesson the learners should be able to:</a:t>
            </a:r>
          </a:p>
          <a:p>
            <a:r>
              <a:rPr lang="en-US" dirty="0"/>
              <a:t>Assessment of signs of life (ABCDE) and their management</a:t>
            </a:r>
          </a:p>
          <a:p>
            <a:r>
              <a:rPr lang="en-US" dirty="0"/>
              <a:t>Organization(assessment of situation, prioritization, staff deployment and control of situation)</a:t>
            </a:r>
          </a:p>
          <a:p>
            <a:endParaRPr lang="en-US" dirty="0"/>
          </a:p>
          <a:p>
            <a:endParaRPr lang="en-US" dirty="0"/>
          </a:p>
          <a:p>
            <a:endParaRPr lang="en-KE" dirty="0"/>
          </a:p>
        </p:txBody>
      </p:sp>
    </p:spTree>
    <p:extLst>
      <p:ext uri="{BB962C8B-B14F-4D97-AF65-F5344CB8AC3E}">
        <p14:creationId xmlns:p14="http://schemas.microsoft.com/office/powerpoint/2010/main" val="220253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20C5-BFBB-4948-88BD-A29CC3223F25}"/>
              </a:ext>
            </a:extLst>
          </p:cNvPr>
          <p:cNvSpPr>
            <a:spLocks noGrp="1"/>
          </p:cNvSpPr>
          <p:nvPr>
            <p:ph type="title"/>
          </p:nvPr>
        </p:nvSpPr>
        <p:spPr/>
        <p:txBody>
          <a:bodyPr/>
          <a:lstStyle/>
          <a:p>
            <a:r>
              <a:rPr lang="en-US" dirty="0"/>
              <a:t>Why the ABCDE approach</a:t>
            </a:r>
            <a:endParaRPr lang="en-KE" dirty="0"/>
          </a:p>
        </p:txBody>
      </p:sp>
      <p:sp>
        <p:nvSpPr>
          <p:cNvPr id="3" name="Content Placeholder 2">
            <a:extLst>
              <a:ext uri="{FF2B5EF4-FFF2-40B4-BE49-F238E27FC236}">
                <a16:creationId xmlns:a16="http://schemas.microsoft.com/office/drawing/2014/main" id="{8FA7FB5E-29BE-4A2F-AA9A-A22A8574A231}"/>
              </a:ext>
            </a:extLst>
          </p:cNvPr>
          <p:cNvSpPr>
            <a:spLocks noGrp="1"/>
          </p:cNvSpPr>
          <p:nvPr>
            <p:ph idx="1"/>
          </p:nvPr>
        </p:nvSpPr>
        <p:spPr/>
        <p:txBody>
          <a:bodyPr/>
          <a:lstStyle/>
          <a:p>
            <a:pPr marL="0" indent="0">
              <a:buNone/>
            </a:pPr>
            <a:r>
              <a:rPr lang="en-US" dirty="0"/>
              <a:t>The goal is to :</a:t>
            </a:r>
          </a:p>
          <a:p>
            <a:r>
              <a:rPr lang="en-US" dirty="0"/>
              <a:t> identify life threatening  conditions rapidly.</a:t>
            </a:r>
          </a:p>
          <a:p>
            <a:r>
              <a:rPr lang="en-US" dirty="0"/>
              <a:t>Ensure the airway stays open.</a:t>
            </a:r>
          </a:p>
          <a:p>
            <a:r>
              <a:rPr lang="en-US" dirty="0"/>
              <a:t>Ensure breathing and circulation are adequate to deliver oxygen to the body.</a:t>
            </a:r>
            <a:endParaRPr lang="en-KE" dirty="0"/>
          </a:p>
        </p:txBody>
      </p:sp>
    </p:spTree>
    <p:extLst>
      <p:ext uri="{BB962C8B-B14F-4D97-AF65-F5344CB8AC3E}">
        <p14:creationId xmlns:p14="http://schemas.microsoft.com/office/powerpoint/2010/main" val="39271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AD37-9979-4CA4-A0E2-BE82DCC9FA7E}"/>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3AF7E2EC-02A3-4A07-90D5-F3C6D5C2C3BC}"/>
              </a:ext>
            </a:extLst>
          </p:cNvPr>
          <p:cNvSpPr>
            <a:spLocks noGrp="1"/>
          </p:cNvSpPr>
          <p:nvPr>
            <p:ph idx="1"/>
          </p:nvPr>
        </p:nvSpPr>
        <p:spPr/>
        <p:txBody>
          <a:bodyPr/>
          <a:lstStyle/>
          <a:p>
            <a:r>
              <a:rPr lang="en-US" dirty="0"/>
              <a:t>The ABCDE should be followed by a rapid history using the SAMPLE approach(signs and symptoms, allergies, medications, past medical history, last oral intake and events )</a:t>
            </a:r>
          </a:p>
          <a:p>
            <a:r>
              <a:rPr lang="en-US" dirty="0"/>
              <a:t>SAMPLE history rapidly gathers history critical to the management of the acutely ill patient.</a:t>
            </a:r>
            <a:endParaRPr lang="en-KE" dirty="0"/>
          </a:p>
        </p:txBody>
      </p:sp>
    </p:spTree>
    <p:extLst>
      <p:ext uri="{BB962C8B-B14F-4D97-AF65-F5344CB8AC3E}">
        <p14:creationId xmlns:p14="http://schemas.microsoft.com/office/powerpoint/2010/main" val="370330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ED0D-26C7-4142-BB4E-E962172607FA}"/>
              </a:ext>
            </a:extLst>
          </p:cNvPr>
          <p:cNvSpPr>
            <a:spLocks noGrp="1"/>
          </p:cNvSpPr>
          <p:nvPr>
            <p:ph type="title"/>
          </p:nvPr>
        </p:nvSpPr>
        <p:spPr/>
        <p:txBody>
          <a:bodyPr/>
          <a:lstStyle/>
          <a:p>
            <a:r>
              <a:rPr lang="en-US" dirty="0"/>
              <a:t>ABCDE: Initial Approach</a:t>
            </a:r>
            <a:endParaRPr lang="en-KE" dirty="0"/>
          </a:p>
        </p:txBody>
      </p:sp>
      <p:sp>
        <p:nvSpPr>
          <p:cNvPr id="3" name="Content Placeholder 2">
            <a:extLst>
              <a:ext uri="{FF2B5EF4-FFF2-40B4-BE49-F238E27FC236}">
                <a16:creationId xmlns:a16="http://schemas.microsoft.com/office/drawing/2014/main" id="{E2B50847-1C54-43B6-B519-BD5899F285E4}"/>
              </a:ext>
            </a:extLst>
          </p:cNvPr>
          <p:cNvSpPr>
            <a:spLocks noGrp="1"/>
          </p:cNvSpPr>
          <p:nvPr>
            <p:ph idx="1"/>
          </p:nvPr>
        </p:nvSpPr>
        <p:spPr/>
        <p:txBody>
          <a:bodyPr/>
          <a:lstStyle/>
          <a:p>
            <a:r>
              <a:rPr lang="en-US" dirty="0"/>
              <a:t>The most important step is to stay safe.</a:t>
            </a:r>
          </a:p>
          <a:p>
            <a:r>
              <a:rPr lang="en-US" dirty="0"/>
              <a:t>Scene safety from: fire, motor vehicle crash, building collapse, chemical spill, violence and infectious disease.</a:t>
            </a:r>
          </a:p>
          <a:p>
            <a:r>
              <a:rPr lang="en-US" dirty="0"/>
              <a:t>Personal protective equipment : gloves, gown, mask, goggles and hand washing.</a:t>
            </a:r>
          </a:p>
          <a:p>
            <a:pPr marL="0" indent="0">
              <a:buNone/>
            </a:pPr>
            <a:endParaRPr lang="en-KE" dirty="0"/>
          </a:p>
        </p:txBody>
      </p:sp>
    </p:spTree>
    <p:extLst>
      <p:ext uri="{BB962C8B-B14F-4D97-AF65-F5344CB8AC3E}">
        <p14:creationId xmlns:p14="http://schemas.microsoft.com/office/powerpoint/2010/main" val="16681640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AD92-3781-4BE6-8AC5-9E5B9A2BBEDB}"/>
              </a:ext>
            </a:extLst>
          </p:cNvPr>
          <p:cNvSpPr>
            <a:spLocks noGrp="1"/>
          </p:cNvSpPr>
          <p:nvPr>
            <p:ph type="title"/>
          </p:nvPr>
        </p:nvSpPr>
        <p:spPr/>
        <p:txBody>
          <a:bodyPr/>
          <a:lstStyle/>
          <a:p>
            <a:r>
              <a:rPr lang="en-US" dirty="0"/>
              <a:t>Safety consideration</a:t>
            </a:r>
            <a:endParaRPr lang="en-KE" dirty="0"/>
          </a:p>
        </p:txBody>
      </p:sp>
      <p:sp>
        <p:nvSpPr>
          <p:cNvPr id="3" name="Content Placeholder 2">
            <a:extLst>
              <a:ext uri="{FF2B5EF4-FFF2-40B4-BE49-F238E27FC236}">
                <a16:creationId xmlns:a16="http://schemas.microsoft.com/office/drawing/2014/main" id="{B27DA37B-110D-4B48-A124-92524E53110F}"/>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Scene safety (Scene hazards, Violence and</a:t>
            </a:r>
          </a:p>
          <a:p>
            <a:pPr marL="0" indent="0">
              <a:buNone/>
            </a:pPr>
            <a:r>
              <a:rPr lang="en-US" dirty="0"/>
              <a:t>Infectious disease risk)</a:t>
            </a:r>
          </a:p>
          <a:p>
            <a:pPr>
              <a:buFont typeface="Wingdings" panose="05000000000000000000" pitchFamily="2" charset="2"/>
              <a:buChar char="Ø"/>
            </a:pPr>
            <a:r>
              <a:rPr lang="en-US" dirty="0"/>
              <a:t>Use personal protective equipment (consider appropriate PPE for situation, gloves, eye protection, gown and mask)</a:t>
            </a:r>
          </a:p>
          <a:p>
            <a:pPr>
              <a:buFont typeface="Wingdings" panose="05000000000000000000" pitchFamily="2" charset="2"/>
              <a:buChar char="Ø"/>
            </a:pPr>
            <a:r>
              <a:rPr lang="en-US" dirty="0"/>
              <a:t>Cleaning and decontamination(use PPE and wash your hands before and after every patient contact or </a:t>
            </a:r>
            <a:r>
              <a:rPr lang="en-US" dirty="0" err="1"/>
              <a:t>sanitise</a:t>
            </a:r>
            <a:r>
              <a:rPr lang="en-US" dirty="0"/>
              <a:t>, clean/ disinfect surfaces, refer to local decontamination </a:t>
            </a:r>
            <a:r>
              <a:rPr lang="en-US" dirty="0" err="1"/>
              <a:t>protocals</a:t>
            </a:r>
            <a:r>
              <a:rPr lang="en-US" dirty="0"/>
              <a:t> for chemical exposures)</a:t>
            </a:r>
          </a:p>
          <a:p>
            <a:pPr>
              <a:buFont typeface="Wingdings" panose="05000000000000000000" pitchFamily="2" charset="2"/>
              <a:buChar char="Ø"/>
            </a:pPr>
            <a:r>
              <a:rPr lang="en-US" dirty="0"/>
              <a:t>Ask for help early(multiple patients, make arrangements if transfer is needed and know who to call for infectious outbreaks or hazards exposures)</a:t>
            </a:r>
          </a:p>
          <a:p>
            <a:pPr>
              <a:buFont typeface="Wingdings" panose="05000000000000000000" pitchFamily="2" charset="2"/>
              <a:buChar char="Ø"/>
            </a:pPr>
            <a:endParaRPr lang="en-US" dirty="0"/>
          </a:p>
          <a:p>
            <a:pPr marL="0" indent="0">
              <a:buNone/>
            </a:pPr>
            <a:r>
              <a:rPr lang="en-US" dirty="0"/>
              <a:t> </a:t>
            </a:r>
            <a:endParaRPr lang="en-KE" dirty="0"/>
          </a:p>
        </p:txBody>
      </p:sp>
    </p:spTree>
    <p:extLst>
      <p:ext uri="{BB962C8B-B14F-4D97-AF65-F5344CB8AC3E}">
        <p14:creationId xmlns:p14="http://schemas.microsoft.com/office/powerpoint/2010/main" val="8388777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A811-512D-4726-A613-3E6C75FB2A46}"/>
              </a:ext>
            </a:extLst>
          </p:cNvPr>
          <p:cNvSpPr>
            <a:spLocks noGrp="1"/>
          </p:cNvSpPr>
          <p:nvPr>
            <p:ph type="title"/>
          </p:nvPr>
        </p:nvSpPr>
        <p:spPr/>
        <p:txBody>
          <a:bodyPr/>
          <a:lstStyle/>
          <a:p>
            <a:r>
              <a:rPr lang="en-US" dirty="0"/>
              <a:t>AIRWAY ASSESSMENT</a:t>
            </a:r>
            <a:endParaRPr lang="en-KE" dirty="0"/>
          </a:p>
        </p:txBody>
      </p:sp>
      <p:sp>
        <p:nvSpPr>
          <p:cNvPr id="3" name="Content Placeholder 2">
            <a:extLst>
              <a:ext uri="{FF2B5EF4-FFF2-40B4-BE49-F238E27FC236}">
                <a16:creationId xmlns:a16="http://schemas.microsoft.com/office/drawing/2014/main" id="{19F92495-525E-4158-95D9-64892F6658A6}"/>
              </a:ext>
            </a:extLst>
          </p:cNvPr>
          <p:cNvSpPr>
            <a:spLocks noGrp="1"/>
          </p:cNvSpPr>
          <p:nvPr>
            <p:ph idx="1"/>
          </p:nvPr>
        </p:nvSpPr>
        <p:spPr/>
        <p:txBody>
          <a:bodyPr>
            <a:normAutofit fontScale="85000" lnSpcReduction="20000"/>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US" sz="1900" dirty="0">
                <a:latin typeface="Lato"/>
                <a:ea typeface="Lato"/>
                <a:cs typeface="Lato"/>
                <a:sym typeface="Lato"/>
              </a:rPr>
              <a:t>Always assess the airway</a:t>
            </a:r>
          </a:p>
          <a:p>
            <a:pPr marL="0" marR="0" lvl="0" indent="0" algn="l" defTabSz="914400" rtl="0" eaLnBrk="1" fontAlgn="auto" latinLnBrk="0" hangingPunct="1">
              <a:lnSpc>
                <a:spcPct val="150000"/>
              </a:lnSpc>
              <a:spcBef>
                <a:spcPts val="0"/>
              </a:spcBef>
              <a:spcAft>
                <a:spcPts val="500"/>
              </a:spcAft>
              <a:buClrTx/>
              <a:buSzTx/>
              <a:buFontTx/>
              <a:buNone/>
              <a:tabLst/>
              <a:defRPr/>
            </a:pPr>
            <a:r>
              <a:rPr lang="en-US" sz="1900" dirty="0">
                <a:latin typeface="Lato"/>
                <a:ea typeface="Lato"/>
                <a:cs typeface="Lato"/>
                <a:sym typeface="Lato"/>
              </a:rPr>
              <a:t>Ask if the patient if he/she can talk normally?- if YES, the airway </a:t>
            </a:r>
            <a:r>
              <a:rPr lang="en-US" sz="1800" dirty="0">
                <a:latin typeface="Lato" panose="020F0502020204030203" pitchFamily="34" charset="0"/>
                <a:ea typeface="Lato" panose="020F0502020204030203" pitchFamily="34" charset="0"/>
                <a:cs typeface="Lato" panose="020F0502020204030203" pitchFamily="34" charset="0"/>
                <a:sym typeface="Lato"/>
              </a:rPr>
              <a:t>is open</a:t>
            </a:r>
          </a:p>
          <a:p>
            <a:pPr marL="0" indent="0">
              <a:lnSpc>
                <a:spcPct val="150000"/>
              </a:lnSpc>
              <a:spcBef>
                <a:spcPts val="0"/>
              </a:spcBef>
              <a:spcAft>
                <a:spcPts val="500"/>
              </a:spcAft>
              <a:buNone/>
            </a:pPr>
            <a:r>
              <a:rPr lang="en-US" sz="1900" dirty="0">
                <a:latin typeface="Lato"/>
                <a:ea typeface="Lato"/>
                <a:cs typeface="Lato"/>
                <a:sym typeface="Lato"/>
              </a:rPr>
              <a:t>If the patient cannot talk at all – </a:t>
            </a:r>
          </a:p>
          <a:p>
            <a:pPr mar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Look</a:t>
            </a:r>
            <a:r>
              <a:rPr lang="en-US" sz="1900" dirty="0">
                <a:latin typeface="Lato"/>
                <a:ea typeface="Lato"/>
                <a:cs typeface="Lato"/>
                <a:sym typeface="Lato"/>
              </a:rPr>
              <a:t> to see if the chest wall is moving and</a:t>
            </a:r>
          </a:p>
          <a:p>
            <a:pPr mar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Listen </a:t>
            </a:r>
            <a:r>
              <a:rPr lang="en-US" sz="1900" dirty="0">
                <a:latin typeface="Lato"/>
                <a:ea typeface="Lato"/>
                <a:cs typeface="Lato"/>
                <a:sym typeface="Lato"/>
              </a:rPr>
              <a:t>to see if there is air movement from mouth or nose </a:t>
            </a:r>
          </a:p>
          <a:p>
            <a:pPr marL="0" lvl="0" indent="0">
              <a:lnSpc>
                <a:spcPct val="150000"/>
              </a:lnSpc>
              <a:spcBef>
                <a:spcPts val="0"/>
              </a:spcBef>
              <a:spcAft>
                <a:spcPts val="500"/>
              </a:spcAft>
              <a:buNone/>
            </a:pPr>
            <a:r>
              <a:rPr lang="en-US" sz="1900" dirty="0">
                <a:latin typeface="Lato"/>
                <a:ea typeface="Lato"/>
                <a:cs typeface="Lato"/>
                <a:sym typeface="Lato"/>
              </a:rPr>
              <a:t>If the patient cannot talk normally – </a:t>
            </a:r>
          </a:p>
          <a:p>
            <a:pPr marL="0" lvl="0" indent="0">
              <a:lnSpc>
                <a:spcPct val="150000"/>
              </a:lnSpc>
              <a:spcBef>
                <a:spcPts val="0"/>
              </a:spcBef>
              <a:spcAft>
                <a:spcPts val="500"/>
              </a:spcAft>
              <a:buNone/>
            </a:pPr>
            <a:r>
              <a:rPr lang="en-US" sz="1900" dirty="0">
                <a:latin typeface="Lato"/>
                <a:ea typeface="Lato"/>
                <a:cs typeface="Lato"/>
                <a:sym typeface="Lato"/>
              </a:rPr>
              <a:t>	</a:t>
            </a:r>
            <a:r>
              <a:rPr lang="en-US" sz="1900" b="1" dirty="0">
                <a:latin typeface="Lato"/>
                <a:ea typeface="Lato"/>
                <a:cs typeface="Lato"/>
                <a:sym typeface="Lato"/>
              </a:rPr>
              <a:t>Listen</a:t>
            </a:r>
            <a:r>
              <a:rPr lang="en-US" sz="1900" dirty="0">
                <a:latin typeface="Lato"/>
                <a:ea typeface="Lato"/>
                <a:cs typeface="Lato"/>
                <a:sym typeface="Lato"/>
              </a:rPr>
              <a:t> for abnormal sounds suggesting obstruction (stridor/grunting/snoring)</a:t>
            </a:r>
          </a:p>
          <a:p>
            <a:pPr marL="0" lvl="0" indent="0">
              <a:lnSpc>
                <a:spcPct val="150000"/>
              </a:lnSpc>
              <a:spcBef>
                <a:spcPts val="0"/>
              </a:spcBef>
              <a:spcAft>
                <a:spcPts val="500"/>
              </a:spcAft>
              <a:buNone/>
            </a:pPr>
            <a:r>
              <a:rPr lang="en-US" sz="1900" b="1" dirty="0">
                <a:latin typeface="Lato"/>
                <a:ea typeface="Lato"/>
                <a:cs typeface="Lato"/>
                <a:sym typeface="Lato"/>
              </a:rPr>
              <a:t>	Look </a:t>
            </a:r>
            <a:r>
              <a:rPr lang="en-US" sz="1900" dirty="0">
                <a:latin typeface="Lato"/>
                <a:ea typeface="Lato"/>
                <a:cs typeface="Lato"/>
                <a:sym typeface="Lato"/>
              </a:rPr>
              <a:t>and </a:t>
            </a:r>
            <a:r>
              <a:rPr lang="en-US" sz="1900" b="1" dirty="0">
                <a:latin typeface="Lato"/>
                <a:ea typeface="Lato"/>
                <a:cs typeface="Lato"/>
                <a:sym typeface="Lato"/>
              </a:rPr>
              <a:t>Listen</a:t>
            </a:r>
            <a:r>
              <a:rPr lang="en-US" sz="1900" dirty="0">
                <a:latin typeface="Lato"/>
                <a:ea typeface="Lato"/>
                <a:cs typeface="Lato"/>
                <a:sym typeface="Lato"/>
              </a:rPr>
              <a:t> for fluid (such as blood, vomit) in the airway</a:t>
            </a:r>
          </a:p>
          <a:p>
            <a:pPr marL="0" lvl="0" indent="0">
              <a:lnSpc>
                <a:spcPct val="150000"/>
              </a:lnSpc>
              <a:spcBef>
                <a:spcPts val="0"/>
              </a:spcBef>
              <a:spcAft>
                <a:spcPts val="500"/>
              </a:spcAft>
              <a:buNone/>
            </a:pPr>
            <a:r>
              <a:rPr lang="en-US" sz="1900" b="1" dirty="0">
                <a:latin typeface="Lato"/>
                <a:ea typeface="Lato"/>
                <a:cs typeface="Lato"/>
                <a:sym typeface="Lato"/>
              </a:rPr>
              <a:t>	Look </a:t>
            </a:r>
            <a:r>
              <a:rPr lang="en-US" sz="1900" dirty="0">
                <a:latin typeface="Lato"/>
                <a:ea typeface="Lato"/>
                <a:cs typeface="Lato"/>
                <a:sym typeface="Lato"/>
              </a:rPr>
              <a:t>for foreign body, abnormal swelling around the airway and altered mental status</a:t>
            </a:r>
          </a:p>
          <a:p>
            <a:pPr marL="0" lvl="0" indent="0">
              <a:lnSpc>
                <a:spcPct val="150000"/>
              </a:lnSpc>
              <a:spcBef>
                <a:spcPts val="0"/>
              </a:spcBef>
              <a:spcAft>
                <a:spcPts val="500"/>
              </a:spcAft>
              <a:buNone/>
            </a:pPr>
            <a:r>
              <a:rPr lang="en-US" sz="1900" b="1" dirty="0">
                <a:latin typeface="Lato"/>
                <a:ea typeface="Lato"/>
                <a:cs typeface="Lato"/>
                <a:sym typeface="Lato"/>
              </a:rPr>
              <a:t>	Look</a:t>
            </a:r>
            <a:r>
              <a:rPr lang="en-US" sz="1900" dirty="0">
                <a:latin typeface="Lato"/>
                <a:ea typeface="Lato"/>
                <a:cs typeface="Lato"/>
                <a:sym typeface="Lato"/>
              </a:rPr>
              <a:t> to see if patient is unable to swallow saliva or drooling </a:t>
            </a:r>
          </a:p>
          <a:p>
            <a:pPr marL="0" lvl="0" indent="0" rtl="0">
              <a:lnSpc>
                <a:spcPct val="100000"/>
              </a:lnSpc>
              <a:spcBef>
                <a:spcPts val="0"/>
              </a:spcBef>
              <a:spcAft>
                <a:spcPts val="500"/>
              </a:spcAft>
              <a:buNone/>
            </a:pPr>
            <a:endParaRPr lang="en-US" sz="1900" dirty="0">
              <a:latin typeface="Lato"/>
              <a:ea typeface="Lato"/>
              <a:cs typeface="Lato"/>
              <a:sym typeface="Lato"/>
            </a:endParaRPr>
          </a:p>
          <a:p>
            <a:pPr marL="685800" marR="0" lvl="1" indent="-76200" algn="l" rtl="0">
              <a:lnSpc>
                <a:spcPct val="90000"/>
              </a:lnSpc>
              <a:spcBef>
                <a:spcPts val="500"/>
              </a:spcBef>
              <a:spcAft>
                <a:spcPts val="0"/>
              </a:spcAft>
              <a:buClr>
                <a:schemeClr val="dk1"/>
              </a:buClr>
              <a:buSzPct val="25000"/>
              <a:buFont typeface="Arial"/>
              <a:buNone/>
            </a:pPr>
            <a:endParaRPr lang="en-US" sz="1900" b="0" i="0" u="none" strike="noStrike" cap="none" dirty="0">
              <a:solidFill>
                <a:schemeClr val="dk1"/>
              </a:solidFill>
              <a:sym typeface="Calibri"/>
            </a:endParaRPr>
          </a:p>
          <a:p>
            <a:endParaRPr lang="en-KE" dirty="0"/>
          </a:p>
        </p:txBody>
      </p:sp>
    </p:spTree>
    <p:extLst>
      <p:ext uri="{BB962C8B-B14F-4D97-AF65-F5344CB8AC3E}">
        <p14:creationId xmlns:p14="http://schemas.microsoft.com/office/powerpoint/2010/main" val="1512826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C322-8DAB-4CC5-8200-2D7DE5A0FD14}"/>
              </a:ext>
            </a:extLst>
          </p:cNvPr>
          <p:cNvSpPr>
            <a:spLocks noGrp="1"/>
          </p:cNvSpPr>
          <p:nvPr>
            <p:ph type="title"/>
          </p:nvPr>
        </p:nvSpPr>
        <p:spPr/>
        <p:txBody>
          <a:bodyPr/>
          <a:lstStyle/>
          <a:p>
            <a:r>
              <a:rPr lang="en-US" dirty="0"/>
              <a:t>Airway Management</a:t>
            </a:r>
            <a:endParaRPr lang="en-KE" dirty="0"/>
          </a:p>
        </p:txBody>
      </p:sp>
      <p:sp>
        <p:nvSpPr>
          <p:cNvPr id="3" name="Content Placeholder 2">
            <a:extLst>
              <a:ext uri="{FF2B5EF4-FFF2-40B4-BE49-F238E27FC236}">
                <a16:creationId xmlns:a16="http://schemas.microsoft.com/office/drawing/2014/main" id="{66C7A8FC-56CC-43DA-83A1-3486A6D38666}"/>
              </a:ext>
            </a:extLst>
          </p:cNvPr>
          <p:cNvSpPr>
            <a:spLocks noGrp="1"/>
          </p:cNvSpPr>
          <p:nvPr>
            <p:ph idx="1"/>
          </p:nvPr>
        </p:nvSpPr>
        <p:spPr/>
        <p:txBody>
          <a:bodyPr>
            <a:normAutofit fontScale="85000" lnSpcReduction="10000"/>
          </a:bodyPr>
          <a:lstStyle/>
          <a:p>
            <a:r>
              <a:rPr lang="en-US" sz="2600" dirty="0"/>
              <a:t>If the patient is unconscious and not breathing normally: </a:t>
            </a:r>
          </a:p>
          <a:p>
            <a:pPr lvl="1"/>
            <a:r>
              <a:rPr lang="en-US" sz="2600" dirty="0"/>
              <a:t>If </a:t>
            </a:r>
            <a:r>
              <a:rPr lang="en-US" sz="2600" u="sng" dirty="0"/>
              <a:t>no concern</a:t>
            </a:r>
            <a:r>
              <a:rPr lang="en-US" sz="2600" dirty="0"/>
              <a:t> for </a:t>
            </a:r>
            <a:r>
              <a:rPr lang="en-US" sz="2600" i="1" dirty="0"/>
              <a:t>trauma</a:t>
            </a:r>
            <a:r>
              <a:rPr lang="en-US" sz="2600" dirty="0"/>
              <a:t>:  </a:t>
            </a:r>
            <a:r>
              <a:rPr lang="en-US" dirty="0">
                <a:latin typeface="Lato" panose="020F0502020204030203" pitchFamily="34" charset="0"/>
                <a:ea typeface="Lato" panose="020F0502020204030203" pitchFamily="34" charset="0"/>
                <a:cs typeface="Lato" panose="020F0502020204030203" pitchFamily="34" charset="0"/>
              </a:rPr>
              <a:t>Position patient on firm surface • Tilt the head • Lift the chin to open the airway(</a:t>
            </a:r>
            <a:r>
              <a:rPr lang="en-US" sz="2400" dirty="0"/>
              <a:t>HEAD-TILT/CHIN-LIFT </a:t>
            </a:r>
            <a:r>
              <a:rPr lang="en-US" sz="2400" dirty="0" err="1"/>
              <a:t>manoeuvre</a:t>
            </a:r>
            <a:r>
              <a:rPr lang="en-US" dirty="0">
                <a:latin typeface="Lato" panose="020F0502020204030203" pitchFamily="34" charset="0"/>
                <a:ea typeface="Lato" panose="020F0502020204030203" pitchFamily="34" charset="0"/>
                <a:cs typeface="Lato" panose="020F0502020204030203" pitchFamily="34" charset="0"/>
              </a:rPr>
              <a:t>) • Remove foreign body if visible • Give oxygen 5 L/min</a:t>
            </a:r>
            <a:endParaRPr lang="en-US" sz="2600" dirty="0"/>
          </a:p>
          <a:p>
            <a:pPr lvl="1"/>
            <a:r>
              <a:rPr lang="en-US" sz="2600" dirty="0"/>
              <a:t>If </a:t>
            </a:r>
            <a:r>
              <a:rPr lang="en-US" sz="2600" i="1" dirty="0"/>
              <a:t>trauma</a:t>
            </a:r>
            <a:r>
              <a:rPr lang="en-US" sz="2600" dirty="0"/>
              <a:t> suspected</a:t>
            </a:r>
            <a:r>
              <a:rPr lang="en-US" sz="2600" dirty="0">
                <a:latin typeface="Lato" panose="020F0502020204030203" pitchFamily="34" charset="0"/>
                <a:ea typeface="Lato" panose="020F0502020204030203" pitchFamily="34" charset="0"/>
                <a:cs typeface="Lato" panose="020F0502020204030203" pitchFamily="34" charset="0"/>
              </a:rPr>
              <a:t>: Stabilize cervical spine(</a:t>
            </a:r>
            <a:r>
              <a:rPr lang="en-US" sz="2600" dirty="0"/>
              <a:t>maintain c-spine immobilization and use JAW-THRUST </a:t>
            </a:r>
            <a:r>
              <a:rPr lang="en-US" sz="2600" dirty="0" err="1"/>
              <a:t>manoeuvre</a:t>
            </a:r>
            <a:r>
              <a:rPr lang="en-US" sz="2600" dirty="0"/>
              <a:t>, d</a:t>
            </a:r>
            <a:r>
              <a:rPr lang="en-US" sz="2600" dirty="0">
                <a:latin typeface="Lato" panose="020F0502020204030203" pitchFamily="34" charset="0"/>
                <a:ea typeface="Lato" panose="020F0502020204030203" pitchFamily="34" charset="0"/>
                <a:cs typeface="Lato" panose="020F0502020204030203" pitchFamily="34" charset="0"/>
              </a:rPr>
              <a:t>o not lift head! , open airway using jaw thrust, remove foreign body if visible, clear secretions, give oxygen 5 L/min </a:t>
            </a:r>
            <a:endParaRPr lang="en-US" sz="2600" dirty="0"/>
          </a:p>
          <a:p>
            <a:r>
              <a:rPr lang="en-US" sz="2600" dirty="0"/>
              <a:t>Consider placing an AIRWAY DEVICE to keep the airway open</a:t>
            </a:r>
          </a:p>
          <a:p>
            <a:pPr lvl="1"/>
            <a:r>
              <a:rPr lang="en-US" sz="2600" dirty="0"/>
              <a:t>Oropharyngeal airway(</a:t>
            </a:r>
            <a:r>
              <a:rPr lang="en-US" sz="2000" dirty="0"/>
              <a:t>Use if patient unconscious • Use correct size - measure from front of ear to corner of mouth • Slide airway over tongue • If patient resists, gags or vomits, remove immediately!</a:t>
            </a:r>
            <a:endParaRPr lang="en-US" sz="2600" dirty="0"/>
          </a:p>
          <a:p>
            <a:pPr lvl="1"/>
            <a:r>
              <a:rPr lang="en-US" sz="2600" dirty="0"/>
              <a:t>Nasopharyngeal airway(</a:t>
            </a:r>
            <a:r>
              <a:rPr lang="en-US" sz="2400" dirty="0"/>
              <a:t>Better tolerated if patient is semi-conscious • Pass well lubricated into one nostril • Direct posteriorly, towards the throat )</a:t>
            </a:r>
            <a:endParaRPr lang="en-US" sz="3000" dirty="0"/>
          </a:p>
          <a:p>
            <a:endParaRPr lang="en-KE" dirty="0"/>
          </a:p>
        </p:txBody>
      </p:sp>
    </p:spTree>
    <p:extLst>
      <p:ext uri="{BB962C8B-B14F-4D97-AF65-F5344CB8AC3E}">
        <p14:creationId xmlns:p14="http://schemas.microsoft.com/office/powerpoint/2010/main" val="196259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A964-D1E9-4498-A0BE-B171F4D220DC}"/>
              </a:ext>
            </a:extLst>
          </p:cNvPr>
          <p:cNvSpPr>
            <a:spLocks noGrp="1"/>
          </p:cNvSpPr>
          <p:nvPr>
            <p:ph type="title"/>
          </p:nvPr>
        </p:nvSpPr>
        <p:spPr/>
        <p:txBody>
          <a:bodyPr/>
          <a:lstStyle/>
          <a:p>
            <a:r>
              <a:rPr lang="en-US" dirty="0"/>
              <a:t>BASIC LIFE SUPPORT</a:t>
            </a:r>
            <a:endParaRPr lang="en-KE" dirty="0"/>
          </a:p>
        </p:txBody>
      </p:sp>
      <p:sp>
        <p:nvSpPr>
          <p:cNvPr id="3" name="Content Placeholder 2">
            <a:extLst>
              <a:ext uri="{FF2B5EF4-FFF2-40B4-BE49-F238E27FC236}">
                <a16:creationId xmlns:a16="http://schemas.microsoft.com/office/drawing/2014/main" id="{2C1D0998-E175-4F78-A59A-348C63F66F3A}"/>
              </a:ext>
            </a:extLst>
          </p:cNvPr>
          <p:cNvSpPr>
            <a:spLocks noGrp="1"/>
          </p:cNvSpPr>
          <p:nvPr>
            <p:ph idx="1"/>
          </p:nvPr>
        </p:nvSpPr>
        <p:spPr/>
        <p:txBody>
          <a:bodyPr/>
          <a:lstStyle/>
          <a:p>
            <a:r>
              <a:rPr lang="en-US" sz="2800" b="1" dirty="0">
                <a:solidFill>
                  <a:schemeClr val="tx1"/>
                </a:solidFill>
              </a:rPr>
              <a:t>Is a specific level of pre – hospital medical care provided by trained responders, including emergency medical technicians in the absence of advance medical care</a:t>
            </a:r>
          </a:p>
          <a:p>
            <a:r>
              <a:rPr lang="en-US" sz="2800" b="1" dirty="0">
                <a:solidFill>
                  <a:schemeClr val="tx1"/>
                </a:solidFill>
              </a:rPr>
              <a:t>Generally does not include use of drugs or invasive skills</a:t>
            </a:r>
          </a:p>
          <a:p>
            <a:endParaRPr lang="en-KE" dirty="0"/>
          </a:p>
        </p:txBody>
      </p:sp>
    </p:spTree>
    <p:extLst>
      <p:ext uri="{BB962C8B-B14F-4D97-AF65-F5344CB8AC3E}">
        <p14:creationId xmlns:p14="http://schemas.microsoft.com/office/powerpoint/2010/main" val="331097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420E-87EF-40B5-B827-587EF5BDCC79}"/>
              </a:ext>
            </a:extLst>
          </p:cNvPr>
          <p:cNvSpPr>
            <a:spLocks noGrp="1"/>
          </p:cNvSpPr>
          <p:nvPr>
            <p:ph type="title"/>
          </p:nvPr>
        </p:nvSpPr>
        <p:spPr/>
        <p:txBody>
          <a:bodyPr/>
          <a:lstStyle/>
          <a:p>
            <a:r>
              <a:rPr lang="en-US" dirty="0"/>
              <a:t>Oropharyngeal airway </a:t>
            </a:r>
            <a:endParaRPr lang="en-KE" dirty="0"/>
          </a:p>
        </p:txBody>
      </p:sp>
      <p:pic>
        <p:nvPicPr>
          <p:cNvPr id="5" name="Content Placeholder 4">
            <a:extLst>
              <a:ext uri="{FF2B5EF4-FFF2-40B4-BE49-F238E27FC236}">
                <a16:creationId xmlns:a16="http://schemas.microsoft.com/office/drawing/2014/main" id="{C6D7CC09-5E45-4493-895D-CA4D31D4FD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151" y="2193925"/>
            <a:ext cx="4907698" cy="4024313"/>
          </a:xfrm>
        </p:spPr>
      </p:pic>
    </p:spTree>
    <p:extLst>
      <p:ext uri="{BB962C8B-B14F-4D97-AF65-F5344CB8AC3E}">
        <p14:creationId xmlns:p14="http://schemas.microsoft.com/office/powerpoint/2010/main" val="125298901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9EEE-664E-4BED-9054-209E7DAD23DB}"/>
              </a:ext>
            </a:extLst>
          </p:cNvPr>
          <p:cNvSpPr>
            <a:spLocks noGrp="1"/>
          </p:cNvSpPr>
          <p:nvPr>
            <p:ph type="title"/>
          </p:nvPr>
        </p:nvSpPr>
        <p:spPr/>
        <p:txBody>
          <a:bodyPr/>
          <a:lstStyle/>
          <a:p>
            <a:r>
              <a:rPr lang="en-US" dirty="0"/>
              <a:t>Nasopharyngeal airway</a:t>
            </a:r>
            <a:endParaRPr lang="en-KE" dirty="0"/>
          </a:p>
        </p:txBody>
      </p:sp>
      <p:pic>
        <p:nvPicPr>
          <p:cNvPr id="5" name="Content Placeholder 4">
            <a:extLst>
              <a:ext uri="{FF2B5EF4-FFF2-40B4-BE49-F238E27FC236}">
                <a16:creationId xmlns:a16="http://schemas.microsoft.com/office/drawing/2014/main" id="{9CAA4E6E-4323-49CA-8E59-6886AF7968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5107" y="2193925"/>
            <a:ext cx="2281785" cy="4024313"/>
          </a:xfrm>
        </p:spPr>
      </p:pic>
    </p:spTree>
    <p:extLst>
      <p:ext uri="{BB962C8B-B14F-4D97-AF65-F5344CB8AC3E}">
        <p14:creationId xmlns:p14="http://schemas.microsoft.com/office/powerpoint/2010/main" val="75242052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BB86-278E-4626-95BD-B5C33D859983}"/>
              </a:ext>
            </a:extLst>
          </p:cNvPr>
          <p:cNvSpPr>
            <a:spLocks noGrp="1"/>
          </p:cNvSpPr>
          <p:nvPr>
            <p:ph type="title"/>
          </p:nvPr>
        </p:nvSpPr>
        <p:spPr/>
        <p:txBody>
          <a:bodyPr/>
          <a:lstStyle/>
          <a:p>
            <a:r>
              <a:rPr lang="en-US" dirty="0"/>
              <a:t>Airway Management: Choking</a:t>
            </a:r>
            <a:endParaRPr lang="en-KE" dirty="0"/>
          </a:p>
        </p:txBody>
      </p:sp>
      <p:sp>
        <p:nvSpPr>
          <p:cNvPr id="3" name="Content Placeholder 2">
            <a:extLst>
              <a:ext uri="{FF2B5EF4-FFF2-40B4-BE49-F238E27FC236}">
                <a16:creationId xmlns:a16="http://schemas.microsoft.com/office/drawing/2014/main" id="{BFCEBF90-078A-48C3-90D7-7C231ACC42E7}"/>
              </a:ext>
            </a:extLst>
          </p:cNvPr>
          <p:cNvSpPr>
            <a:spLocks noGrp="1"/>
          </p:cNvSpPr>
          <p:nvPr>
            <p:ph idx="1"/>
          </p:nvPr>
        </p:nvSpPr>
        <p:spPr/>
        <p:txBody>
          <a:bodyPr>
            <a:normAutofit/>
          </a:bodyPr>
          <a:lstStyle/>
          <a:p>
            <a:r>
              <a:rPr lang="en-US" sz="2000" dirty="0"/>
              <a:t>If foreign body is suspected:</a:t>
            </a:r>
          </a:p>
          <a:p>
            <a:pPr lvl="1"/>
            <a:r>
              <a:rPr lang="en-US" sz="2000" dirty="0"/>
              <a:t>Visible foreign body: carefully REMOVE IT</a:t>
            </a:r>
          </a:p>
          <a:p>
            <a:pPr lvl="1"/>
            <a:r>
              <a:rPr lang="en-US" sz="2000" dirty="0"/>
              <a:t>If the patient is able to cough or make noise, keep the patient calm</a:t>
            </a:r>
          </a:p>
          <a:p>
            <a:pPr lvl="2"/>
            <a:r>
              <a:rPr lang="en-US" dirty="0"/>
              <a:t>ENCOURAGE to cough</a:t>
            </a:r>
          </a:p>
          <a:p>
            <a:pPr lvl="1"/>
            <a:r>
              <a:rPr lang="en-US" sz="2000" dirty="0"/>
              <a:t>If the patient is choking (unable to cough/make sounds) use age-appropriate CHEST THRUSTS/ABDOMINAL THRUSTS/ BACK BLOWS</a:t>
            </a:r>
          </a:p>
          <a:p>
            <a:pPr lvl="1"/>
            <a:r>
              <a:rPr lang="en-US" sz="2000" dirty="0"/>
              <a:t>If the patient becomes unconscious while choking: follow CPR PROTOCOLS</a:t>
            </a:r>
          </a:p>
          <a:p>
            <a:endParaRPr lang="en-KE" dirty="0"/>
          </a:p>
        </p:txBody>
      </p:sp>
    </p:spTree>
    <p:extLst>
      <p:ext uri="{BB962C8B-B14F-4D97-AF65-F5344CB8AC3E}">
        <p14:creationId xmlns:p14="http://schemas.microsoft.com/office/powerpoint/2010/main" val="409471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BBB8-1196-427C-A94B-0D25FE329B0D}"/>
              </a:ext>
            </a:extLst>
          </p:cNvPr>
          <p:cNvSpPr>
            <a:spLocks noGrp="1"/>
          </p:cNvSpPr>
          <p:nvPr>
            <p:ph type="title"/>
          </p:nvPr>
        </p:nvSpPr>
        <p:spPr/>
        <p:txBody>
          <a:bodyPr/>
          <a:lstStyle/>
          <a:p>
            <a:r>
              <a:rPr lang="en-US" dirty="0"/>
              <a:t>Airway  obstruction</a:t>
            </a:r>
            <a:endParaRPr lang="en-KE" dirty="0"/>
          </a:p>
        </p:txBody>
      </p:sp>
      <p:sp>
        <p:nvSpPr>
          <p:cNvPr id="3" name="Content Placeholder 2">
            <a:extLst>
              <a:ext uri="{FF2B5EF4-FFF2-40B4-BE49-F238E27FC236}">
                <a16:creationId xmlns:a16="http://schemas.microsoft.com/office/drawing/2014/main" id="{DDBC8FF4-213A-4397-AF94-792A0B5F8B30}"/>
              </a:ext>
            </a:extLst>
          </p:cNvPr>
          <p:cNvSpPr>
            <a:spLocks noGrp="1"/>
          </p:cNvSpPr>
          <p:nvPr>
            <p:ph idx="1"/>
          </p:nvPr>
        </p:nvSpPr>
        <p:spPr/>
        <p:txBody>
          <a:bodyPr/>
          <a:lstStyle/>
          <a:p>
            <a:r>
              <a:rPr lang="en-US" dirty="0"/>
              <a:t>Signs and symptoms</a:t>
            </a:r>
          </a:p>
          <a:p>
            <a:r>
              <a:rPr lang="en-US" dirty="0"/>
              <a:t>Secretions and vomiting</a:t>
            </a:r>
          </a:p>
          <a:p>
            <a:r>
              <a:rPr lang="en-US" dirty="0"/>
              <a:t>Foreign object</a:t>
            </a:r>
            <a:endParaRPr lang="en-KE" dirty="0"/>
          </a:p>
        </p:txBody>
      </p:sp>
    </p:spTree>
    <p:extLst>
      <p:ext uri="{BB962C8B-B14F-4D97-AF65-F5344CB8AC3E}">
        <p14:creationId xmlns:p14="http://schemas.microsoft.com/office/powerpoint/2010/main" val="1239600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B998-B9BE-40FC-82AA-7BC3FA077639}"/>
              </a:ext>
            </a:extLst>
          </p:cNvPr>
          <p:cNvSpPr>
            <a:spLocks noGrp="1"/>
          </p:cNvSpPr>
          <p:nvPr>
            <p:ph type="title"/>
          </p:nvPr>
        </p:nvSpPr>
        <p:spPr/>
        <p:txBody>
          <a:bodyPr/>
          <a:lstStyle/>
          <a:p>
            <a:r>
              <a:rPr lang="en-US" dirty="0"/>
              <a:t>Airway obstruction: management</a:t>
            </a:r>
            <a:endParaRPr lang="en-KE" dirty="0"/>
          </a:p>
        </p:txBody>
      </p:sp>
      <p:sp>
        <p:nvSpPr>
          <p:cNvPr id="3" name="Content Placeholder 2">
            <a:extLst>
              <a:ext uri="{FF2B5EF4-FFF2-40B4-BE49-F238E27FC236}">
                <a16:creationId xmlns:a16="http://schemas.microsoft.com/office/drawing/2014/main" id="{E00B999E-D751-493C-BC08-1AE377082CDD}"/>
              </a:ext>
            </a:extLst>
          </p:cNvPr>
          <p:cNvSpPr>
            <a:spLocks noGrp="1"/>
          </p:cNvSpPr>
          <p:nvPr>
            <p:ph idx="1"/>
          </p:nvPr>
        </p:nvSpPr>
        <p:spPr/>
        <p:txBody>
          <a:bodyPr>
            <a:normAutofit fontScale="77500" lnSpcReduction="20000"/>
          </a:bodyPr>
          <a:lstStyle/>
          <a:p>
            <a:pPr indent="-210312">
              <a:spcBef>
                <a:spcPts val="400"/>
              </a:spcBef>
            </a:pPr>
            <a:r>
              <a:rPr lang="en-US" sz="2800" dirty="0"/>
              <a:t>The airway can become obstructed by secretions, vomit or foreign bodies. </a:t>
            </a:r>
          </a:p>
          <a:p>
            <a:pPr indent="-210312">
              <a:spcBef>
                <a:spcPts val="400"/>
              </a:spcBef>
            </a:pPr>
            <a:r>
              <a:rPr lang="en-US" sz="2800" dirty="0"/>
              <a:t>Remove the foreign body if possible and suction fluid. </a:t>
            </a:r>
            <a:r>
              <a:rPr lang="en-US" sz="2800" b="1" dirty="0"/>
              <a:t>Be careful not to push a foreign body further into the airway</a:t>
            </a:r>
            <a:r>
              <a:rPr lang="en-US" sz="2800" dirty="0"/>
              <a:t>. </a:t>
            </a:r>
          </a:p>
          <a:p>
            <a:pPr marL="18288" indent="0">
              <a:spcBef>
                <a:spcPts val="400"/>
              </a:spcBef>
              <a:buNone/>
            </a:pPr>
            <a:r>
              <a:rPr lang="en-US" sz="2800" dirty="0"/>
              <a:t>Do not try to remove a foreign body unless clearly visible. </a:t>
            </a:r>
          </a:p>
          <a:p>
            <a:pPr marL="18288" indent="0">
              <a:spcBef>
                <a:spcPts val="400"/>
              </a:spcBef>
              <a:buNone/>
            </a:pPr>
            <a:r>
              <a:rPr lang="en-US" sz="2800" dirty="0"/>
              <a:t>• Use age-appropriate chest thrusts/abdominal thrusts/back blows if the airway is completely obstructed. </a:t>
            </a:r>
          </a:p>
          <a:p>
            <a:pPr marL="18288" indent="0">
              <a:spcBef>
                <a:spcPts val="400"/>
              </a:spcBef>
              <a:buNone/>
            </a:pPr>
            <a:r>
              <a:rPr lang="en-US" sz="2800" dirty="0"/>
              <a:t>• The tongue may obstruct the airway in patients with a decreased level of consciousness. – Open the airway using a head-tilt and chin lift </a:t>
            </a:r>
            <a:r>
              <a:rPr lang="en-US" sz="2800" dirty="0" err="1"/>
              <a:t>manoeuvre</a:t>
            </a:r>
            <a:r>
              <a:rPr lang="en-US" sz="2800" dirty="0"/>
              <a:t>, or use jaw thrust (if there is concern for trauma); and place an oral or nasopharyngeal airway as needed. </a:t>
            </a:r>
          </a:p>
          <a:p>
            <a:pPr marL="18288" indent="0">
              <a:spcBef>
                <a:spcPts val="400"/>
              </a:spcBef>
              <a:buNone/>
            </a:pPr>
            <a:r>
              <a:rPr lang="en-US" sz="2800" dirty="0"/>
              <a:t>– These patients may also not be able to protect their airway and need to be watched for vomiting and aspiration.</a:t>
            </a:r>
          </a:p>
          <a:p>
            <a:pPr indent="-210312">
              <a:spcBef>
                <a:spcPts val="400"/>
              </a:spcBef>
            </a:pPr>
            <a:endParaRPr lang="en-US" sz="2800" dirty="0"/>
          </a:p>
          <a:p>
            <a:pPr indent="-210312">
              <a:spcBef>
                <a:spcPts val="400"/>
              </a:spcBef>
            </a:pPr>
            <a:r>
              <a:rPr lang="en-US" sz="2800" dirty="0"/>
              <a:t>  Plan for rapid handover/transfer to advanced provider capable of advanced airway management if the obstruction cannot be removed</a:t>
            </a:r>
            <a:endParaRPr lang="en-KE" dirty="0"/>
          </a:p>
        </p:txBody>
      </p:sp>
    </p:spTree>
    <p:extLst>
      <p:ext uri="{BB962C8B-B14F-4D97-AF65-F5344CB8AC3E}">
        <p14:creationId xmlns:p14="http://schemas.microsoft.com/office/powerpoint/2010/main" val="144489809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85F5-A215-4BEB-A0D1-07C4D21FC4AF}"/>
              </a:ext>
            </a:extLst>
          </p:cNvPr>
          <p:cNvSpPr>
            <a:spLocks noGrp="1"/>
          </p:cNvSpPr>
          <p:nvPr>
            <p:ph type="title"/>
          </p:nvPr>
        </p:nvSpPr>
        <p:spPr/>
        <p:txBody>
          <a:bodyPr/>
          <a:lstStyle/>
          <a:p>
            <a:r>
              <a:rPr lang="en-US" dirty="0"/>
              <a:t>Airway obstruction: Burns</a:t>
            </a:r>
            <a:endParaRPr lang="en-KE" dirty="0"/>
          </a:p>
        </p:txBody>
      </p:sp>
      <p:sp>
        <p:nvSpPr>
          <p:cNvPr id="3" name="Content Placeholder 2">
            <a:extLst>
              <a:ext uri="{FF2B5EF4-FFF2-40B4-BE49-F238E27FC236}">
                <a16:creationId xmlns:a16="http://schemas.microsoft.com/office/drawing/2014/main" id="{312D1D5A-7720-4626-89AD-8D5DD168F1C3}"/>
              </a:ext>
            </a:extLst>
          </p:cNvPr>
          <p:cNvSpPr>
            <a:spLocks noGrp="1"/>
          </p:cNvSpPr>
          <p:nvPr>
            <p:ph idx="1"/>
          </p:nvPr>
        </p:nvSpPr>
        <p:spPr/>
        <p:txBody>
          <a:bodyPr>
            <a:normAutofit/>
          </a:bodyPr>
          <a:lstStyle/>
          <a:p>
            <a:pPr marL="18288" indent="0">
              <a:spcBef>
                <a:spcPts val="400"/>
              </a:spcBef>
              <a:buNone/>
            </a:pPr>
            <a:r>
              <a:rPr lang="en-US" sz="2800" dirty="0">
                <a:latin typeface="Lato"/>
                <a:cs typeface="Lato"/>
              </a:rPr>
              <a:t>Signs/ Symptoms </a:t>
            </a:r>
          </a:p>
          <a:p>
            <a:pPr marL="18288" indent="0">
              <a:spcBef>
                <a:spcPts val="400"/>
              </a:spcBef>
              <a:buNone/>
            </a:pPr>
            <a:r>
              <a:rPr lang="en-US" sz="2800" dirty="0"/>
              <a:t>• Burns to head and neck </a:t>
            </a:r>
          </a:p>
          <a:p>
            <a:pPr marL="18288" indent="0">
              <a:spcBef>
                <a:spcPts val="400"/>
              </a:spcBef>
              <a:buNone/>
            </a:pPr>
            <a:r>
              <a:rPr lang="en-US" sz="2800" dirty="0"/>
              <a:t>• Burned nasal hairs or soot around the nose or mouth </a:t>
            </a:r>
          </a:p>
          <a:p>
            <a:pPr marL="18288" indent="0">
              <a:spcBef>
                <a:spcPts val="400"/>
              </a:spcBef>
              <a:buNone/>
            </a:pPr>
            <a:r>
              <a:rPr lang="en-US" sz="2800" dirty="0"/>
              <a:t>• Abnormal sounds from the airway (such as stridor) </a:t>
            </a:r>
          </a:p>
          <a:p>
            <a:pPr marL="18288" indent="0">
              <a:spcBef>
                <a:spcPts val="400"/>
              </a:spcBef>
              <a:buNone/>
            </a:pPr>
            <a:r>
              <a:rPr lang="en-US" sz="2800" dirty="0"/>
              <a:t>• Change in voice </a:t>
            </a:r>
          </a:p>
          <a:p>
            <a:pPr marL="18288" indent="0">
              <a:spcBef>
                <a:spcPts val="400"/>
              </a:spcBef>
              <a:buNone/>
            </a:pPr>
            <a:r>
              <a:rPr lang="en-US" sz="2800" dirty="0"/>
              <a:t>• Poor chest rise</a:t>
            </a:r>
            <a:endParaRPr lang="en-US" sz="2800" dirty="0">
              <a:latin typeface="Lato"/>
              <a:cs typeface="Lato"/>
            </a:endParaRPr>
          </a:p>
          <a:p>
            <a:endParaRPr lang="en-KE" dirty="0"/>
          </a:p>
        </p:txBody>
      </p:sp>
    </p:spTree>
    <p:extLst>
      <p:ext uri="{BB962C8B-B14F-4D97-AF65-F5344CB8AC3E}">
        <p14:creationId xmlns:p14="http://schemas.microsoft.com/office/powerpoint/2010/main" val="276760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8D80-0A2F-4D9D-948A-0EBB57F07CFC}"/>
              </a:ext>
            </a:extLst>
          </p:cNvPr>
          <p:cNvSpPr>
            <a:spLocks noGrp="1"/>
          </p:cNvSpPr>
          <p:nvPr>
            <p:ph type="title"/>
          </p:nvPr>
        </p:nvSpPr>
        <p:spPr/>
        <p:txBody>
          <a:bodyPr/>
          <a:lstStyle/>
          <a:p>
            <a:r>
              <a:rPr lang="en-US" dirty="0"/>
              <a:t>Airway obstruction: burns (management) </a:t>
            </a:r>
            <a:endParaRPr lang="en-KE" dirty="0"/>
          </a:p>
        </p:txBody>
      </p:sp>
      <p:sp>
        <p:nvSpPr>
          <p:cNvPr id="3" name="Content Placeholder 2">
            <a:extLst>
              <a:ext uri="{FF2B5EF4-FFF2-40B4-BE49-F238E27FC236}">
                <a16:creationId xmlns:a16="http://schemas.microsoft.com/office/drawing/2014/main" id="{8B03522D-52EB-4B47-9EBD-AAA420FFEF9E}"/>
              </a:ext>
            </a:extLst>
          </p:cNvPr>
          <p:cNvSpPr>
            <a:spLocks noGrp="1"/>
          </p:cNvSpPr>
          <p:nvPr>
            <p:ph idx="1"/>
          </p:nvPr>
        </p:nvSpPr>
        <p:spPr/>
        <p:txBody>
          <a:bodyPr>
            <a:normAutofit fontScale="92500"/>
          </a:bodyPr>
          <a:lstStyle/>
          <a:p>
            <a:pPr indent="-210312">
              <a:lnSpc>
                <a:spcPct val="100000"/>
              </a:lnSpc>
              <a:spcBef>
                <a:spcPts val="400"/>
              </a:spcBef>
            </a:pPr>
            <a:r>
              <a:rPr lang="en-US" sz="2800" dirty="0"/>
              <a:t>Give oxygen to ALL patients with suspected airway burn even if they do not show signs of hypoxia. </a:t>
            </a:r>
          </a:p>
          <a:p>
            <a:pPr indent="-210312">
              <a:lnSpc>
                <a:spcPct val="100000"/>
              </a:lnSpc>
              <a:spcBef>
                <a:spcPts val="400"/>
              </a:spcBef>
            </a:pPr>
            <a:r>
              <a:rPr lang="en-US" sz="2800" dirty="0"/>
              <a:t>• Open the airway using appropriate </a:t>
            </a:r>
            <a:r>
              <a:rPr lang="en-US" sz="2800" dirty="0" err="1"/>
              <a:t>manoeuvre</a:t>
            </a:r>
            <a:r>
              <a:rPr lang="en-US" sz="2800" dirty="0"/>
              <a:t> </a:t>
            </a:r>
            <a:r>
              <a:rPr lang="en-US" sz="2800" baseline="0" dirty="0"/>
              <a:t>and </a:t>
            </a:r>
            <a:r>
              <a:rPr lang="en-US" sz="2800" dirty="0"/>
              <a:t>place an oral or nasopharyngeal airway as needed.</a:t>
            </a:r>
          </a:p>
          <a:p>
            <a:pPr indent="-210312">
              <a:lnSpc>
                <a:spcPct val="100000"/>
              </a:lnSpc>
              <a:spcBef>
                <a:spcPts val="400"/>
              </a:spcBef>
            </a:pPr>
            <a:r>
              <a:rPr lang="en-US" sz="2800" dirty="0"/>
              <a:t>• Maintain cervical spine immobilization if there is evidence of trauma. </a:t>
            </a:r>
          </a:p>
          <a:p>
            <a:pPr indent="-210312">
              <a:lnSpc>
                <a:spcPct val="100000"/>
              </a:lnSpc>
              <a:spcBef>
                <a:spcPts val="400"/>
              </a:spcBef>
            </a:pPr>
            <a:r>
              <a:rPr lang="en-US" sz="2800" dirty="0"/>
              <a:t>• The airway can swell and close of very quickly in burn patients. </a:t>
            </a:r>
          </a:p>
          <a:p>
            <a:pPr indent="-210312">
              <a:lnSpc>
                <a:spcPct val="100000"/>
              </a:lnSpc>
              <a:spcBef>
                <a:spcPts val="400"/>
              </a:spcBef>
            </a:pPr>
            <a:r>
              <a:rPr lang="en-US" sz="2800" dirty="0"/>
              <a:t>Plan for rapid handover/transfer to a provider capable of advanced airway management.</a:t>
            </a:r>
            <a:endParaRPr lang="en-KE" dirty="0"/>
          </a:p>
        </p:txBody>
      </p:sp>
    </p:spTree>
    <p:extLst>
      <p:ext uri="{BB962C8B-B14F-4D97-AF65-F5344CB8AC3E}">
        <p14:creationId xmlns:p14="http://schemas.microsoft.com/office/powerpoint/2010/main" val="42524592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4A98-2D51-420E-AD20-C31F5C92656C}"/>
              </a:ext>
            </a:extLst>
          </p:cNvPr>
          <p:cNvSpPr>
            <a:spLocks noGrp="1"/>
          </p:cNvSpPr>
          <p:nvPr>
            <p:ph type="title"/>
          </p:nvPr>
        </p:nvSpPr>
        <p:spPr/>
        <p:txBody>
          <a:bodyPr/>
          <a:lstStyle/>
          <a:p>
            <a:r>
              <a:rPr lang="en-US" dirty="0"/>
              <a:t>Airway obstruction: trauma</a:t>
            </a:r>
            <a:endParaRPr lang="en-KE" dirty="0"/>
          </a:p>
        </p:txBody>
      </p:sp>
      <p:sp>
        <p:nvSpPr>
          <p:cNvPr id="3" name="Content Placeholder 2">
            <a:extLst>
              <a:ext uri="{FF2B5EF4-FFF2-40B4-BE49-F238E27FC236}">
                <a16:creationId xmlns:a16="http://schemas.microsoft.com/office/drawing/2014/main" id="{8AF80FFC-03D1-4F0C-A6C6-1014CA0ABB48}"/>
              </a:ext>
            </a:extLst>
          </p:cNvPr>
          <p:cNvSpPr>
            <a:spLocks noGrp="1"/>
          </p:cNvSpPr>
          <p:nvPr>
            <p:ph idx="1"/>
          </p:nvPr>
        </p:nvSpPr>
        <p:spPr/>
        <p:txBody>
          <a:bodyPr/>
          <a:lstStyle/>
          <a:p>
            <a:pPr marL="18288" indent="0">
              <a:lnSpc>
                <a:spcPct val="100000"/>
              </a:lnSpc>
              <a:spcBef>
                <a:spcPts val="400"/>
              </a:spcBef>
              <a:buNone/>
            </a:pPr>
            <a:r>
              <a:rPr lang="en-US" sz="2800" dirty="0">
                <a:latin typeface="Lato"/>
                <a:cs typeface="Lato"/>
              </a:rPr>
              <a:t>Signs</a:t>
            </a:r>
            <a:r>
              <a:rPr lang="en-US" sz="2800" baseline="0" dirty="0">
                <a:latin typeface="Lato"/>
                <a:cs typeface="Lato"/>
              </a:rPr>
              <a:t> and symptoms</a:t>
            </a:r>
          </a:p>
          <a:p>
            <a:pPr indent="-228600">
              <a:lnSpc>
                <a:spcPct val="100000"/>
              </a:lnSpc>
              <a:spcBef>
                <a:spcPts val="400"/>
              </a:spcBef>
            </a:pPr>
            <a:r>
              <a:rPr lang="en-US" sz="2800" dirty="0">
                <a:latin typeface="Lato"/>
                <a:cs typeface="Lato"/>
              </a:rPr>
              <a:t>Neck hematoma or injuries to head and neck </a:t>
            </a:r>
          </a:p>
          <a:p>
            <a:pPr indent="-228600">
              <a:lnSpc>
                <a:spcPct val="100000"/>
              </a:lnSpc>
              <a:spcBef>
                <a:spcPts val="400"/>
              </a:spcBef>
            </a:pPr>
            <a:r>
              <a:rPr lang="en-US" sz="2800" dirty="0">
                <a:latin typeface="Lato"/>
                <a:cs typeface="Lato"/>
              </a:rPr>
              <a:t>Abnormal sounds from the airway (such as </a:t>
            </a:r>
            <a:r>
              <a:rPr lang="en-US" sz="2800" i="1" dirty="0">
                <a:latin typeface="Lato"/>
                <a:cs typeface="Lato"/>
              </a:rPr>
              <a:t>stridor, snoring, gurgling</a:t>
            </a:r>
            <a:r>
              <a:rPr lang="en-US" sz="2800" dirty="0">
                <a:latin typeface="Lato"/>
                <a:cs typeface="Lato"/>
              </a:rPr>
              <a:t>)</a:t>
            </a:r>
          </a:p>
          <a:p>
            <a:pPr indent="-228600">
              <a:lnSpc>
                <a:spcPct val="100000"/>
              </a:lnSpc>
              <a:spcBef>
                <a:spcPts val="400"/>
              </a:spcBef>
            </a:pPr>
            <a:r>
              <a:rPr lang="en-US" sz="2800" dirty="0">
                <a:latin typeface="Lato"/>
                <a:cs typeface="Lato"/>
              </a:rPr>
              <a:t>Change in voice</a:t>
            </a:r>
          </a:p>
          <a:p>
            <a:pPr indent="-228600">
              <a:lnSpc>
                <a:spcPct val="100000"/>
              </a:lnSpc>
              <a:spcBef>
                <a:spcPts val="400"/>
              </a:spcBef>
            </a:pPr>
            <a:r>
              <a:rPr lang="en-US" sz="2800" dirty="0">
                <a:latin typeface="Lato"/>
                <a:cs typeface="Lato"/>
              </a:rPr>
              <a:t>Poor chest rise </a:t>
            </a:r>
          </a:p>
          <a:p>
            <a:endParaRPr lang="en-KE" dirty="0"/>
          </a:p>
        </p:txBody>
      </p:sp>
    </p:spTree>
    <p:extLst>
      <p:ext uri="{BB962C8B-B14F-4D97-AF65-F5344CB8AC3E}">
        <p14:creationId xmlns:p14="http://schemas.microsoft.com/office/powerpoint/2010/main" val="5525348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CCEC-BC26-46E7-A664-086C92064309}"/>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433285FB-DED9-41C1-9222-74E4AB272A8E}"/>
              </a:ext>
            </a:extLst>
          </p:cNvPr>
          <p:cNvSpPr>
            <a:spLocks noGrp="1"/>
          </p:cNvSpPr>
          <p:nvPr>
            <p:ph idx="1"/>
          </p:nvPr>
        </p:nvSpPr>
        <p:spPr/>
        <p:txBody>
          <a:bodyPr>
            <a:normAutofit/>
          </a:bodyPr>
          <a:lstStyle/>
          <a:p>
            <a:r>
              <a:rPr lang="en-US" sz="2800" dirty="0"/>
              <a:t> Suction to remove any blood that might block the airway. </a:t>
            </a:r>
          </a:p>
          <a:p>
            <a:r>
              <a:rPr lang="en-US" sz="2800" dirty="0"/>
              <a:t> Open the airway using jaw thrust only (do not use head-tilt/chin-lift); and place an oral airway as needed (do not use nasopharyngeal airways if there is facial trauma). </a:t>
            </a:r>
          </a:p>
          <a:p>
            <a:r>
              <a:rPr lang="en-US" sz="2800" dirty="0"/>
              <a:t> Maintain cervical spine immobilization if there is evidence of trauma. </a:t>
            </a:r>
          </a:p>
          <a:p>
            <a:r>
              <a:rPr lang="en-US" sz="2800" dirty="0"/>
              <a:t> Plan for rapid handover/transfer to advanced provider capable of advanced airway management or surgical intervention.</a:t>
            </a:r>
          </a:p>
          <a:p>
            <a:endParaRPr lang="en-KE" dirty="0"/>
          </a:p>
        </p:txBody>
      </p:sp>
    </p:spTree>
    <p:extLst>
      <p:ext uri="{BB962C8B-B14F-4D97-AF65-F5344CB8AC3E}">
        <p14:creationId xmlns:p14="http://schemas.microsoft.com/office/powerpoint/2010/main" val="2234821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4539-E591-456F-9094-B82788F5F4B3}"/>
              </a:ext>
            </a:extLst>
          </p:cNvPr>
          <p:cNvSpPr>
            <a:spLocks noGrp="1"/>
          </p:cNvSpPr>
          <p:nvPr>
            <p:ph type="title"/>
          </p:nvPr>
        </p:nvSpPr>
        <p:spPr/>
        <p:txBody>
          <a:bodyPr/>
          <a:lstStyle/>
          <a:p>
            <a:r>
              <a:rPr lang="en-US" dirty="0"/>
              <a:t>NOTE</a:t>
            </a:r>
            <a:endParaRPr lang="en-KE" dirty="0"/>
          </a:p>
        </p:txBody>
      </p:sp>
      <p:sp>
        <p:nvSpPr>
          <p:cNvPr id="4" name="Content Placeholder 2">
            <a:extLst>
              <a:ext uri="{FF2B5EF4-FFF2-40B4-BE49-F238E27FC236}">
                <a16:creationId xmlns:a16="http://schemas.microsoft.com/office/drawing/2014/main" id="{D9D9D0C3-5170-4C3C-ABE5-24106A6AD72D}"/>
              </a:ext>
            </a:extLst>
          </p:cNvPr>
          <p:cNvSpPr>
            <a:spLocks noGrp="1"/>
          </p:cNvSpPr>
          <p:nvPr>
            <p:ph idx="1"/>
          </p:nvPr>
        </p:nvSpPr>
        <p:spPr/>
        <p:txBody>
          <a:bodyPr>
            <a:normAutofit/>
          </a:bodyPr>
          <a:lstStyle/>
          <a:p>
            <a:pPr marL="0" lvl="0" indent="0">
              <a:spcBef>
                <a:spcPts val="0"/>
              </a:spcBef>
              <a:buClr>
                <a:schemeClr val="dk1"/>
              </a:buClr>
              <a:buSzPct val="25000"/>
              <a:buNone/>
            </a:pPr>
            <a:r>
              <a:rPr lang="en-US" sz="4500" dirty="0">
                <a:latin typeface="Calibri" charset="0"/>
                <a:ea typeface="Calibri" charset="0"/>
                <a:cs typeface="Calibri" charset="0"/>
                <a:sym typeface="Lato"/>
              </a:rPr>
              <a:t>For any abnormal airway sounds, REASSESS the airway frequently as partial obstruction might worsen to completely block the airway</a:t>
            </a:r>
            <a:br>
              <a:rPr lang="en-US" sz="4500" dirty="0">
                <a:latin typeface="Calibri" charset="0"/>
                <a:ea typeface="Calibri" charset="0"/>
                <a:cs typeface="Calibri" charset="0"/>
                <a:sym typeface="Lato"/>
              </a:rPr>
            </a:br>
            <a:endParaRPr lang="en-US" sz="4500" dirty="0">
              <a:latin typeface="Calibri" charset="0"/>
              <a:ea typeface="Calibri" charset="0"/>
              <a:cs typeface="Calibri" charset="0"/>
            </a:endParaRPr>
          </a:p>
        </p:txBody>
      </p:sp>
    </p:spTree>
    <p:extLst>
      <p:ext uri="{BB962C8B-B14F-4D97-AF65-F5344CB8AC3E}">
        <p14:creationId xmlns:p14="http://schemas.microsoft.com/office/powerpoint/2010/main" val="14635327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0427-BB77-4180-AEF5-8CAEBD50F6EF}"/>
              </a:ext>
            </a:extLst>
          </p:cNvPr>
          <p:cNvSpPr>
            <a:spLocks noGrp="1"/>
          </p:cNvSpPr>
          <p:nvPr>
            <p:ph type="title"/>
          </p:nvPr>
        </p:nvSpPr>
        <p:spPr/>
        <p:txBody>
          <a:bodyPr/>
          <a:lstStyle/>
          <a:p>
            <a:r>
              <a:rPr lang="en-US" dirty="0"/>
              <a:t>Concepts of BLS</a:t>
            </a:r>
            <a:endParaRPr lang="en-KE" dirty="0"/>
          </a:p>
        </p:txBody>
      </p:sp>
      <p:sp>
        <p:nvSpPr>
          <p:cNvPr id="3" name="Content Placeholder 2">
            <a:extLst>
              <a:ext uri="{FF2B5EF4-FFF2-40B4-BE49-F238E27FC236}">
                <a16:creationId xmlns:a16="http://schemas.microsoft.com/office/drawing/2014/main" id="{FD7E018B-34B3-4F2C-8BA1-B545A1C1D873}"/>
              </a:ext>
            </a:extLst>
          </p:cNvPr>
          <p:cNvSpPr>
            <a:spLocks noGrp="1"/>
          </p:cNvSpPr>
          <p:nvPr>
            <p:ph idx="1"/>
          </p:nvPr>
        </p:nvSpPr>
        <p:spPr/>
        <p:txBody>
          <a:bodyPr/>
          <a:lstStyle/>
          <a:p>
            <a:r>
              <a:rPr lang="en-US" dirty="0"/>
              <a:t>Quickly start the chain of survival.</a:t>
            </a:r>
          </a:p>
          <a:p>
            <a:r>
              <a:rPr lang="en-US" dirty="0"/>
              <a:t>Deliver high-quality chest compressions to circulate oxygen to the brain and vital organs.</a:t>
            </a:r>
          </a:p>
          <a:p>
            <a:r>
              <a:rPr lang="en-US" dirty="0"/>
              <a:t>Know when and how to use an Automated External Defibrillator.</a:t>
            </a:r>
          </a:p>
          <a:p>
            <a:r>
              <a:rPr lang="en-US" dirty="0"/>
              <a:t>Provide rescue breathing.</a:t>
            </a:r>
          </a:p>
          <a:p>
            <a:r>
              <a:rPr lang="en-US" dirty="0"/>
              <a:t>Understand how to work with other rescuers as part of a team</a:t>
            </a:r>
            <a:endParaRPr lang="en-KE" dirty="0"/>
          </a:p>
        </p:txBody>
      </p:sp>
    </p:spTree>
    <p:extLst>
      <p:ext uri="{BB962C8B-B14F-4D97-AF65-F5344CB8AC3E}">
        <p14:creationId xmlns:p14="http://schemas.microsoft.com/office/powerpoint/2010/main" val="172705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D8FA-F2E6-4985-A273-57B35CDE9595}"/>
              </a:ext>
            </a:extLst>
          </p:cNvPr>
          <p:cNvSpPr>
            <a:spLocks noGrp="1"/>
          </p:cNvSpPr>
          <p:nvPr>
            <p:ph type="title"/>
          </p:nvPr>
        </p:nvSpPr>
        <p:spPr/>
        <p:txBody>
          <a:bodyPr>
            <a:normAutofit/>
          </a:bodyPr>
          <a:lstStyle/>
          <a:p>
            <a:r>
              <a:rPr lang="en-US" dirty="0"/>
              <a:t>Airway obstruction: Severe Allergic Reaction</a:t>
            </a:r>
            <a:endParaRPr lang="en-KE" dirty="0"/>
          </a:p>
        </p:txBody>
      </p:sp>
      <p:sp>
        <p:nvSpPr>
          <p:cNvPr id="3" name="Content Placeholder 2">
            <a:extLst>
              <a:ext uri="{FF2B5EF4-FFF2-40B4-BE49-F238E27FC236}">
                <a16:creationId xmlns:a16="http://schemas.microsoft.com/office/drawing/2014/main" id="{202066FA-B09B-465D-AEB4-6D90BE497B74}"/>
              </a:ext>
            </a:extLst>
          </p:cNvPr>
          <p:cNvSpPr>
            <a:spLocks noGrp="1"/>
          </p:cNvSpPr>
          <p:nvPr>
            <p:ph idx="1"/>
          </p:nvPr>
        </p:nvSpPr>
        <p:spPr/>
        <p:txBody>
          <a:bodyPr>
            <a:normAutofit lnSpcReduction="10000"/>
          </a:bodyPr>
          <a:lstStyle/>
          <a:p>
            <a:pPr marL="18288" indent="0">
              <a:lnSpc>
                <a:spcPct val="100000"/>
              </a:lnSpc>
              <a:spcBef>
                <a:spcPts val="400"/>
              </a:spcBef>
              <a:buNone/>
            </a:pPr>
            <a:r>
              <a:rPr lang="en-US" sz="2800" dirty="0">
                <a:latin typeface="Lato"/>
                <a:cs typeface="Lato"/>
              </a:rPr>
              <a:t>Signs</a:t>
            </a:r>
            <a:r>
              <a:rPr lang="en-US" sz="2800" baseline="0" dirty="0">
                <a:latin typeface="Lato"/>
                <a:cs typeface="Lato"/>
              </a:rPr>
              <a:t> and symptoms</a:t>
            </a:r>
          </a:p>
          <a:p>
            <a:pPr marL="15875" lvl="0" indent="0">
              <a:lnSpc>
                <a:spcPct val="100000"/>
              </a:lnSpc>
              <a:spcBef>
                <a:spcPts val="400"/>
              </a:spcBef>
              <a:buNone/>
            </a:pPr>
            <a:r>
              <a:rPr lang="en-US" sz="2800" dirty="0"/>
              <a:t>• Mouth, lip, and tongue swelling </a:t>
            </a:r>
          </a:p>
          <a:p>
            <a:pPr marL="15875" lvl="0" indent="0">
              <a:lnSpc>
                <a:spcPct val="100000"/>
              </a:lnSpc>
              <a:spcBef>
                <a:spcPts val="400"/>
              </a:spcBef>
              <a:buNone/>
            </a:pPr>
            <a:r>
              <a:rPr lang="en-US" sz="2800" dirty="0"/>
              <a:t>• Difficulty breathing with stridor and/or wheezing </a:t>
            </a:r>
          </a:p>
          <a:p>
            <a:pPr marL="15875" lvl="0" indent="0">
              <a:lnSpc>
                <a:spcPct val="100000"/>
              </a:lnSpc>
              <a:spcBef>
                <a:spcPts val="400"/>
              </a:spcBef>
              <a:buNone/>
            </a:pPr>
            <a:r>
              <a:rPr lang="en-US" sz="2800" dirty="0"/>
              <a:t>• Rash or hives (patches of pale or red, itchy, warm, swollen skin) </a:t>
            </a:r>
          </a:p>
          <a:p>
            <a:pPr marL="15875" lvl="0" indent="0">
              <a:lnSpc>
                <a:spcPct val="100000"/>
              </a:lnSpc>
              <a:spcBef>
                <a:spcPts val="400"/>
              </a:spcBef>
              <a:buNone/>
            </a:pPr>
            <a:r>
              <a:rPr lang="en-US" sz="2800" dirty="0"/>
              <a:t>• Tachycardia and hypotension </a:t>
            </a:r>
          </a:p>
          <a:p>
            <a:pPr marL="15875" lvl="0" indent="0">
              <a:lnSpc>
                <a:spcPct val="100000"/>
              </a:lnSpc>
              <a:spcBef>
                <a:spcPts val="400"/>
              </a:spcBef>
              <a:buNone/>
            </a:pPr>
            <a:r>
              <a:rPr lang="en-US" sz="2800" dirty="0"/>
              <a:t>• Abnormal sounds from the airway (such as stridor, snoring, gurgling) </a:t>
            </a:r>
          </a:p>
          <a:p>
            <a:pPr marL="15875" lvl="0" indent="0">
              <a:lnSpc>
                <a:spcPct val="100000"/>
              </a:lnSpc>
              <a:spcBef>
                <a:spcPts val="400"/>
              </a:spcBef>
              <a:buNone/>
            </a:pPr>
            <a:r>
              <a:rPr lang="en-US" sz="2800" dirty="0"/>
              <a:t>• Poor chest rise</a:t>
            </a:r>
            <a:endParaRPr lang="en-US" sz="2800" dirty="0">
              <a:latin typeface="Lato"/>
              <a:cs typeface="Lato"/>
            </a:endParaRPr>
          </a:p>
          <a:p>
            <a:endParaRPr lang="en-KE" dirty="0"/>
          </a:p>
        </p:txBody>
      </p:sp>
    </p:spTree>
    <p:extLst>
      <p:ext uri="{BB962C8B-B14F-4D97-AF65-F5344CB8AC3E}">
        <p14:creationId xmlns:p14="http://schemas.microsoft.com/office/powerpoint/2010/main" val="34268580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74E2-257A-473E-A0C3-1A049F2543AA}"/>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7F03AC4C-F88C-41A7-B028-BDA21DF8D973}"/>
              </a:ext>
            </a:extLst>
          </p:cNvPr>
          <p:cNvSpPr>
            <a:spLocks noGrp="1"/>
          </p:cNvSpPr>
          <p:nvPr>
            <p:ph idx="1"/>
          </p:nvPr>
        </p:nvSpPr>
        <p:spPr/>
        <p:txBody>
          <a:bodyPr>
            <a:normAutofit fontScale="77500" lnSpcReduction="20000"/>
          </a:bodyPr>
          <a:lstStyle/>
          <a:p>
            <a:pPr marL="18288" indent="0">
              <a:lnSpc>
                <a:spcPct val="100000"/>
              </a:lnSpc>
              <a:spcBef>
                <a:spcPts val="400"/>
              </a:spcBef>
              <a:buNone/>
            </a:pPr>
            <a:r>
              <a:rPr lang="en-US" sz="3200" dirty="0">
                <a:latin typeface="Lato"/>
                <a:cs typeface="Lato"/>
              </a:rPr>
              <a:t>Management</a:t>
            </a:r>
          </a:p>
          <a:p>
            <a:pPr marL="457200" lvl="0" indent="-349250" rtl="0">
              <a:lnSpc>
                <a:spcPct val="115000"/>
              </a:lnSpc>
              <a:spcBef>
                <a:spcPts val="400"/>
              </a:spcBef>
              <a:buSzPct val="100000"/>
              <a:buFont typeface="Lato"/>
            </a:pPr>
            <a:r>
              <a:rPr lang="en-US" sz="2800" dirty="0"/>
              <a:t>Monitor for airway obstruction. </a:t>
            </a:r>
          </a:p>
          <a:p>
            <a:pPr marL="107950" lvl="0" indent="0" rtl="0">
              <a:lnSpc>
                <a:spcPct val="115000"/>
              </a:lnSpc>
              <a:spcBef>
                <a:spcPts val="400"/>
              </a:spcBef>
              <a:buSzPct val="100000"/>
              <a:buNone/>
            </a:pPr>
            <a:r>
              <a:rPr lang="en-US" sz="2800" dirty="0"/>
              <a:t>•Give intramuscular adrenaline for airway obstruction, severe wheezing or shock.</a:t>
            </a:r>
          </a:p>
          <a:p>
            <a:pPr marL="107950" lvl="0" indent="0" rtl="0">
              <a:lnSpc>
                <a:spcPct val="115000"/>
              </a:lnSpc>
              <a:spcBef>
                <a:spcPts val="400"/>
              </a:spcBef>
              <a:buSzPct val="100000"/>
              <a:buNone/>
            </a:pPr>
            <a:r>
              <a:rPr lang="en-US" sz="2800" dirty="0"/>
              <a:t>– Adrenaline can wear of in minutes so be prepared to give additional doses. </a:t>
            </a:r>
          </a:p>
          <a:p>
            <a:pPr marL="107950" lvl="0" indent="0" rtl="0">
              <a:lnSpc>
                <a:spcPct val="115000"/>
              </a:lnSpc>
              <a:spcBef>
                <a:spcPts val="400"/>
              </a:spcBef>
              <a:buSzPct val="100000"/>
              <a:buNone/>
            </a:pPr>
            <a:r>
              <a:rPr lang="en-US" sz="2800" dirty="0"/>
              <a:t>• Place an IV and give IV fluids.] </a:t>
            </a:r>
          </a:p>
          <a:p>
            <a:pPr marL="107950" lvl="0" indent="0" rtl="0">
              <a:lnSpc>
                <a:spcPct val="115000"/>
              </a:lnSpc>
              <a:spcBef>
                <a:spcPts val="400"/>
              </a:spcBef>
              <a:buSzPct val="100000"/>
              <a:buNone/>
            </a:pPr>
            <a:r>
              <a:rPr lang="en-US" sz="2800" dirty="0"/>
              <a:t>• Reposition airway as needed (sit patient upright if no trauma) and give oxygen. </a:t>
            </a:r>
          </a:p>
          <a:p>
            <a:pPr marL="107950" lvl="0" indent="0" rtl="0">
              <a:lnSpc>
                <a:spcPct val="115000"/>
              </a:lnSpc>
              <a:spcBef>
                <a:spcPts val="400"/>
              </a:spcBef>
              <a:buSzPct val="100000"/>
              <a:buNone/>
            </a:pPr>
            <a:r>
              <a:rPr lang="en-US" sz="2800" dirty="0"/>
              <a:t>• If severe or not improving, prepare for rapid handover/transfer for advanced airway management.</a:t>
            </a:r>
            <a:endParaRPr lang="en-US" sz="2800" dirty="0">
              <a:latin typeface="Lato"/>
              <a:ea typeface="Lato"/>
              <a:cs typeface="Lato"/>
              <a:sym typeface="Lato"/>
            </a:endParaRPr>
          </a:p>
          <a:p>
            <a:endParaRPr lang="en-KE" dirty="0"/>
          </a:p>
        </p:txBody>
      </p:sp>
    </p:spTree>
    <p:extLst>
      <p:ext uri="{BB962C8B-B14F-4D97-AF65-F5344CB8AC3E}">
        <p14:creationId xmlns:p14="http://schemas.microsoft.com/office/powerpoint/2010/main" val="4009739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9937-8737-4D2A-8581-14B2D36BD054}"/>
              </a:ext>
            </a:extLst>
          </p:cNvPr>
          <p:cNvSpPr>
            <a:spLocks noGrp="1"/>
          </p:cNvSpPr>
          <p:nvPr>
            <p:ph type="title"/>
          </p:nvPr>
        </p:nvSpPr>
        <p:spPr/>
        <p:txBody>
          <a:bodyPr/>
          <a:lstStyle/>
          <a:p>
            <a:r>
              <a:rPr lang="en-US" dirty="0"/>
              <a:t>Breathing: Assessment </a:t>
            </a:r>
            <a:endParaRPr lang="en-KE" dirty="0"/>
          </a:p>
        </p:txBody>
      </p:sp>
      <p:sp>
        <p:nvSpPr>
          <p:cNvPr id="3" name="Content Placeholder 2">
            <a:extLst>
              <a:ext uri="{FF2B5EF4-FFF2-40B4-BE49-F238E27FC236}">
                <a16:creationId xmlns:a16="http://schemas.microsoft.com/office/drawing/2014/main" id="{BF216923-4F2A-4E40-B1D3-6D504C8E3AD6}"/>
              </a:ext>
            </a:extLst>
          </p:cNvPr>
          <p:cNvSpPr>
            <a:spLocks noGrp="1"/>
          </p:cNvSpPr>
          <p:nvPr>
            <p:ph idx="1"/>
          </p:nvPr>
        </p:nvSpPr>
        <p:spPr/>
        <p:txBody>
          <a:bodyPr>
            <a:normAutofit fontScale="92500" lnSpcReduction="20000"/>
          </a:bodyPr>
          <a:lstStyle/>
          <a:p>
            <a:r>
              <a:rPr lang="en-US" sz="3000" b="1" dirty="0"/>
              <a:t>Look, listen </a:t>
            </a:r>
            <a:r>
              <a:rPr lang="en-US" sz="3000" dirty="0"/>
              <a:t>and </a:t>
            </a:r>
            <a:r>
              <a:rPr lang="en-US" sz="3000" b="1" dirty="0"/>
              <a:t>feel</a:t>
            </a:r>
            <a:r>
              <a:rPr lang="en-US" sz="3000" dirty="0"/>
              <a:t> to see if the patient is breathing</a:t>
            </a:r>
          </a:p>
          <a:p>
            <a:r>
              <a:rPr lang="en-US" sz="3000" b="1" dirty="0"/>
              <a:t>Assess</a:t>
            </a:r>
            <a:r>
              <a:rPr lang="en-US" sz="3000" dirty="0"/>
              <a:t> if the breathing is </a:t>
            </a:r>
            <a:r>
              <a:rPr lang="en-US" sz="3000" i="1" dirty="0"/>
              <a:t>very fast, very slow</a:t>
            </a:r>
            <a:r>
              <a:rPr lang="en-US" sz="3000" dirty="0"/>
              <a:t> or </a:t>
            </a:r>
            <a:r>
              <a:rPr lang="en-US" sz="3000" i="1" dirty="0"/>
              <a:t>very shallow</a:t>
            </a:r>
            <a:endParaRPr lang="en-US" sz="3000" dirty="0"/>
          </a:p>
          <a:p>
            <a:r>
              <a:rPr lang="en-US" sz="3000" b="1" dirty="0"/>
              <a:t>Look</a:t>
            </a:r>
            <a:r>
              <a:rPr lang="en-US" sz="3000" dirty="0"/>
              <a:t> for increased work of breathing</a:t>
            </a:r>
          </a:p>
          <a:p>
            <a:pPr lvl="1"/>
            <a:r>
              <a:rPr lang="en-US" sz="2600" i="1" dirty="0"/>
              <a:t>Accessory muscle work</a:t>
            </a:r>
          </a:p>
          <a:p>
            <a:pPr lvl="1"/>
            <a:r>
              <a:rPr lang="en-US" sz="2600" i="1" dirty="0"/>
              <a:t>Chest indrawing</a:t>
            </a:r>
          </a:p>
          <a:p>
            <a:pPr lvl="1"/>
            <a:r>
              <a:rPr lang="en-US" sz="2600" i="1" dirty="0"/>
              <a:t>Nasal flaring </a:t>
            </a:r>
          </a:p>
          <a:p>
            <a:pPr lvl="1"/>
            <a:r>
              <a:rPr lang="en-US" sz="2600" i="1" dirty="0"/>
              <a:t>Abnormal chest wall movement</a:t>
            </a:r>
          </a:p>
          <a:p>
            <a:r>
              <a:rPr lang="en-US" sz="3000" b="1" dirty="0"/>
              <a:t>Listen</a:t>
            </a:r>
            <a:r>
              <a:rPr lang="en-US" sz="3000" dirty="0"/>
              <a:t> for abnormal breath sounds</a:t>
            </a:r>
          </a:p>
          <a:p>
            <a:r>
              <a:rPr lang="en-US" sz="3000" u="sng" dirty="0">
                <a:solidFill>
                  <a:srgbClr val="FF0000"/>
                </a:solidFill>
              </a:rPr>
              <a:t>REMEMBER </a:t>
            </a:r>
            <a:r>
              <a:rPr lang="en-US" sz="3000" dirty="0"/>
              <a:t>with severe wheezes there may be no audible breath sounds because of </a:t>
            </a:r>
            <a:r>
              <a:rPr lang="en-US" sz="3000" dirty="0">
                <a:solidFill>
                  <a:srgbClr val="FF0000"/>
                </a:solidFill>
              </a:rPr>
              <a:t>severe airway narrowing </a:t>
            </a:r>
            <a:endParaRPr lang="en-US" sz="3000" u="sng" dirty="0">
              <a:solidFill>
                <a:srgbClr val="FF0000"/>
              </a:solidFill>
            </a:endParaRPr>
          </a:p>
          <a:p>
            <a:endParaRPr lang="en-KE" dirty="0"/>
          </a:p>
        </p:txBody>
      </p:sp>
    </p:spTree>
    <p:extLst>
      <p:ext uri="{BB962C8B-B14F-4D97-AF65-F5344CB8AC3E}">
        <p14:creationId xmlns:p14="http://schemas.microsoft.com/office/powerpoint/2010/main" val="1842770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795-45E4-46F0-A4F3-06DEFAC4C761}"/>
              </a:ext>
            </a:extLst>
          </p:cNvPr>
          <p:cNvSpPr>
            <a:spLocks noGrp="1"/>
          </p:cNvSpPr>
          <p:nvPr>
            <p:ph type="title"/>
          </p:nvPr>
        </p:nvSpPr>
        <p:spPr/>
        <p:txBody>
          <a:bodyPr/>
          <a:lstStyle/>
          <a:p>
            <a:r>
              <a:rPr lang="en-US" dirty="0"/>
              <a:t>Breathing: Assessment </a:t>
            </a:r>
            <a:endParaRPr lang="en-KE" dirty="0"/>
          </a:p>
        </p:txBody>
      </p:sp>
      <p:sp>
        <p:nvSpPr>
          <p:cNvPr id="3" name="Content Placeholder 2">
            <a:extLst>
              <a:ext uri="{FF2B5EF4-FFF2-40B4-BE49-F238E27FC236}">
                <a16:creationId xmlns:a16="http://schemas.microsoft.com/office/drawing/2014/main" id="{E494AD8A-67B9-465A-B696-3673644373B1}"/>
              </a:ext>
            </a:extLst>
          </p:cNvPr>
          <p:cNvSpPr>
            <a:spLocks noGrp="1"/>
          </p:cNvSpPr>
          <p:nvPr>
            <p:ph idx="1"/>
          </p:nvPr>
        </p:nvSpPr>
        <p:spPr/>
        <p:txBody>
          <a:bodyPr>
            <a:normAutofit/>
          </a:bodyPr>
          <a:lstStyle/>
          <a:p>
            <a:r>
              <a:rPr lang="en-US" b="1" dirty="0"/>
              <a:t>Listen </a:t>
            </a:r>
            <a:r>
              <a:rPr lang="en-US" dirty="0"/>
              <a:t>to see if breath sounds are equal</a:t>
            </a:r>
          </a:p>
          <a:p>
            <a:r>
              <a:rPr lang="en-US" b="1" dirty="0"/>
              <a:t>Check</a:t>
            </a:r>
            <a:r>
              <a:rPr lang="en-US" dirty="0"/>
              <a:t> for the absence of breath sounds on one side</a:t>
            </a:r>
            <a:endParaRPr lang="en-US" b="1" dirty="0"/>
          </a:p>
          <a:p>
            <a:pPr lvl="1"/>
            <a:r>
              <a:rPr lang="en-US" sz="2800" dirty="0"/>
              <a:t>If </a:t>
            </a:r>
            <a:r>
              <a:rPr lang="en-US" sz="2800" i="1" dirty="0"/>
              <a:t>dull</a:t>
            </a:r>
            <a:r>
              <a:rPr lang="en-US" sz="2800" dirty="0"/>
              <a:t> </a:t>
            </a:r>
            <a:r>
              <a:rPr lang="en-US" sz="2800" i="1" dirty="0"/>
              <a:t>sound</a:t>
            </a:r>
            <a:r>
              <a:rPr lang="en-US" sz="2800" dirty="0"/>
              <a:t> with percussion to the same side</a:t>
            </a:r>
          </a:p>
          <a:p>
            <a:pPr lvl="2"/>
            <a:r>
              <a:rPr lang="en-US" sz="2800" dirty="0"/>
              <a:t>THINK </a:t>
            </a:r>
            <a:r>
              <a:rPr lang="en-US" sz="2800" dirty="0">
                <a:solidFill>
                  <a:srgbClr val="FF0000"/>
                </a:solidFill>
              </a:rPr>
              <a:t>large pleural effusion </a:t>
            </a:r>
            <a:r>
              <a:rPr lang="en-US" sz="2800" dirty="0"/>
              <a:t>or </a:t>
            </a:r>
            <a:r>
              <a:rPr lang="en-US" sz="2800" dirty="0" err="1">
                <a:solidFill>
                  <a:srgbClr val="FF0000"/>
                </a:solidFill>
              </a:rPr>
              <a:t>haemothroax</a:t>
            </a:r>
            <a:endParaRPr lang="en-US" sz="2800" dirty="0">
              <a:solidFill>
                <a:srgbClr val="FF0000"/>
              </a:solidFill>
            </a:endParaRPr>
          </a:p>
          <a:p>
            <a:pPr lvl="1"/>
            <a:r>
              <a:rPr lang="en-US" sz="2800" dirty="0"/>
              <a:t>If also </a:t>
            </a:r>
            <a:r>
              <a:rPr lang="en-US" sz="2800" i="1" dirty="0"/>
              <a:t>hypotension, distended neck veins</a:t>
            </a:r>
            <a:r>
              <a:rPr lang="en-US" sz="2800" dirty="0"/>
              <a:t> or </a:t>
            </a:r>
            <a:r>
              <a:rPr lang="en-US" sz="2800" i="1" dirty="0"/>
              <a:t>tracheal shift</a:t>
            </a:r>
            <a:endParaRPr lang="en-US" sz="2800" dirty="0"/>
          </a:p>
          <a:p>
            <a:pPr lvl="2"/>
            <a:r>
              <a:rPr lang="en-US" sz="2800" dirty="0"/>
              <a:t>THINK </a:t>
            </a:r>
            <a:r>
              <a:rPr lang="en-US" sz="2800" dirty="0">
                <a:solidFill>
                  <a:srgbClr val="FF0000"/>
                </a:solidFill>
              </a:rPr>
              <a:t>tension pneumothorax</a:t>
            </a:r>
          </a:p>
          <a:p>
            <a:r>
              <a:rPr lang="en-US" b="1" dirty="0"/>
              <a:t>Check </a:t>
            </a:r>
            <a:r>
              <a:rPr lang="en-US" dirty="0"/>
              <a:t> oxygen saturation </a:t>
            </a:r>
          </a:p>
          <a:p>
            <a:endParaRPr lang="en-KE" dirty="0"/>
          </a:p>
        </p:txBody>
      </p:sp>
    </p:spTree>
    <p:extLst>
      <p:ext uri="{BB962C8B-B14F-4D97-AF65-F5344CB8AC3E}">
        <p14:creationId xmlns:p14="http://schemas.microsoft.com/office/powerpoint/2010/main" val="102795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190A-6C69-41DC-B788-FB2B4142F9E5}"/>
              </a:ext>
            </a:extLst>
          </p:cNvPr>
          <p:cNvSpPr>
            <a:spLocks noGrp="1"/>
          </p:cNvSpPr>
          <p:nvPr>
            <p:ph type="title"/>
          </p:nvPr>
        </p:nvSpPr>
        <p:spPr/>
        <p:txBody>
          <a:bodyPr/>
          <a:lstStyle/>
          <a:p>
            <a:r>
              <a:rPr lang="en-US" dirty="0"/>
              <a:t>Breathing: Management </a:t>
            </a:r>
            <a:endParaRPr lang="en-KE" dirty="0"/>
          </a:p>
        </p:txBody>
      </p:sp>
      <p:sp>
        <p:nvSpPr>
          <p:cNvPr id="3" name="Content Placeholder 2">
            <a:extLst>
              <a:ext uri="{FF2B5EF4-FFF2-40B4-BE49-F238E27FC236}">
                <a16:creationId xmlns:a16="http://schemas.microsoft.com/office/drawing/2014/main" id="{1AFAC61A-AA93-4DE0-9DE7-654C6AA8381D}"/>
              </a:ext>
            </a:extLst>
          </p:cNvPr>
          <p:cNvSpPr>
            <a:spLocks noGrp="1"/>
          </p:cNvSpPr>
          <p:nvPr>
            <p:ph idx="1"/>
          </p:nvPr>
        </p:nvSpPr>
        <p:spPr/>
        <p:txBody>
          <a:bodyPr>
            <a:normAutofit fontScale="85000" lnSpcReduction="20000"/>
          </a:bodyPr>
          <a:lstStyle/>
          <a:p>
            <a:r>
              <a:rPr lang="en-US" sz="2000" dirty="0"/>
              <a:t>If unconscious with abnormal breathing, perform BAG-VALVE-MASK-VENTILATION with OXYGEN and follow CPR PROTOCOLS</a:t>
            </a:r>
          </a:p>
          <a:p>
            <a:r>
              <a:rPr lang="en-US" sz="2000" dirty="0"/>
              <a:t>If not breathing adequately (too slow or too shallow) begin BAG-VALVE-MASK-VENTILATION with OXYGEN</a:t>
            </a:r>
          </a:p>
          <a:p>
            <a:pPr lvl="1"/>
            <a:r>
              <a:rPr lang="en-US" sz="2000" dirty="0"/>
              <a:t>If oxygen is not immediately available, </a:t>
            </a:r>
            <a:r>
              <a:rPr lang="en-US" sz="2000" u="sng" dirty="0"/>
              <a:t>do not delay </a:t>
            </a:r>
            <a:r>
              <a:rPr lang="en-US" sz="2000" dirty="0"/>
              <a:t>ventilation </a:t>
            </a:r>
          </a:p>
          <a:p>
            <a:pPr lvl="1"/>
            <a:r>
              <a:rPr lang="en-US" sz="2000" dirty="0"/>
              <a:t>Plan for immediate TRANSFER for airway management</a:t>
            </a:r>
          </a:p>
          <a:p>
            <a:r>
              <a:rPr lang="en-US" sz="2000" dirty="0"/>
              <a:t>If breathing fast or </a:t>
            </a:r>
            <a:r>
              <a:rPr lang="en-US" sz="2000" i="1" dirty="0"/>
              <a:t>hypoxia,</a:t>
            </a:r>
            <a:r>
              <a:rPr lang="en-US" sz="2000" dirty="0"/>
              <a:t> give OXYGEN</a:t>
            </a:r>
          </a:p>
          <a:p>
            <a:r>
              <a:rPr lang="en-US" sz="2000" dirty="0"/>
              <a:t>If </a:t>
            </a:r>
            <a:r>
              <a:rPr lang="en-US" sz="2000" i="1" dirty="0"/>
              <a:t>wheezing</a:t>
            </a:r>
            <a:r>
              <a:rPr lang="en-US" sz="2000" dirty="0"/>
              <a:t>, give SALBUTAMOL </a:t>
            </a:r>
          </a:p>
          <a:p>
            <a:r>
              <a:rPr lang="en-US" sz="2000" dirty="0"/>
              <a:t>If concern for anaphylaxis, give intramuscular ADRENALINE </a:t>
            </a:r>
          </a:p>
          <a:p>
            <a:r>
              <a:rPr lang="en-US" sz="2000" dirty="0"/>
              <a:t>If concern for tension pneumothorax, perform NEEDLE DECOMPRESSION, give OXYGEN, give IV FLUIDS</a:t>
            </a:r>
          </a:p>
          <a:p>
            <a:pPr lvl="1"/>
            <a:r>
              <a:rPr lang="en-US" sz="2000" dirty="0"/>
              <a:t>Plan for immediate transfer for chest tube</a:t>
            </a:r>
          </a:p>
          <a:p>
            <a:r>
              <a:rPr lang="en-US" sz="2000" dirty="0"/>
              <a:t>If concern for pleural effusion, </a:t>
            </a:r>
            <a:r>
              <a:rPr lang="en-US" sz="2000" dirty="0" err="1"/>
              <a:t>haemothorax</a:t>
            </a:r>
            <a:r>
              <a:rPr lang="en-US" sz="2000" dirty="0"/>
              <a:t>, give OXYGEN</a:t>
            </a:r>
          </a:p>
          <a:p>
            <a:pPr lvl="1"/>
            <a:r>
              <a:rPr lang="en-US" sz="2000" dirty="0"/>
              <a:t>Plan for immediate transfer for chest tube</a:t>
            </a:r>
          </a:p>
          <a:p>
            <a:r>
              <a:rPr lang="en-US" sz="2000" dirty="0"/>
              <a:t>If cause unknown, consider trauma</a:t>
            </a:r>
            <a:endParaRPr lang="en-KE" dirty="0"/>
          </a:p>
        </p:txBody>
      </p:sp>
    </p:spTree>
    <p:extLst>
      <p:ext uri="{BB962C8B-B14F-4D97-AF65-F5344CB8AC3E}">
        <p14:creationId xmlns:p14="http://schemas.microsoft.com/office/powerpoint/2010/main" val="2896404753"/>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10C8-BD6F-4E44-9A48-5B15F2F79305}"/>
              </a:ext>
            </a:extLst>
          </p:cNvPr>
          <p:cNvSpPr>
            <a:spLocks noGrp="1"/>
          </p:cNvSpPr>
          <p:nvPr>
            <p:ph type="title"/>
          </p:nvPr>
        </p:nvSpPr>
        <p:spPr/>
        <p:txBody>
          <a:bodyPr>
            <a:normAutofit/>
          </a:bodyPr>
          <a:lstStyle/>
          <a:p>
            <a:r>
              <a:rPr lang="en-US" dirty="0"/>
              <a:t>Breathing conditions : tension pneumothorax</a:t>
            </a:r>
            <a:endParaRPr lang="en-KE" dirty="0"/>
          </a:p>
        </p:txBody>
      </p:sp>
      <p:sp>
        <p:nvSpPr>
          <p:cNvPr id="3" name="Content Placeholder 2">
            <a:extLst>
              <a:ext uri="{FF2B5EF4-FFF2-40B4-BE49-F238E27FC236}">
                <a16:creationId xmlns:a16="http://schemas.microsoft.com/office/drawing/2014/main" id="{606518D6-A628-4B59-9C33-AB9A4D093197}"/>
              </a:ext>
            </a:extLst>
          </p:cNvPr>
          <p:cNvSpPr>
            <a:spLocks noGrp="1"/>
          </p:cNvSpPr>
          <p:nvPr>
            <p:ph idx="1"/>
          </p:nvPr>
        </p:nvSpPr>
        <p:spPr/>
        <p:txBody>
          <a:bodyPr/>
          <a:lstStyle/>
          <a:p>
            <a:pPr marL="0" lvl="0" indent="0" rtl="0">
              <a:lnSpc>
                <a:spcPct val="100000"/>
              </a:lnSpc>
              <a:spcBef>
                <a:spcPts val="0"/>
              </a:spcBef>
              <a:spcAft>
                <a:spcPts val="500"/>
              </a:spcAft>
              <a:buSzPct val="73684"/>
              <a:buNone/>
            </a:pPr>
            <a:r>
              <a:rPr lang="en-US" sz="2800" dirty="0"/>
              <a:t>Hypotension WITH </a:t>
            </a:r>
            <a:r>
              <a:rPr lang="en-US" sz="2800" dirty="0" err="1"/>
              <a:t>difculty</a:t>
            </a:r>
            <a:r>
              <a:rPr lang="en-US" sz="2800" dirty="0"/>
              <a:t> in breathing AND any of the following: </a:t>
            </a:r>
          </a:p>
          <a:p>
            <a:pPr marL="0" lvl="0" indent="0" rtl="0">
              <a:lnSpc>
                <a:spcPct val="100000"/>
              </a:lnSpc>
              <a:spcBef>
                <a:spcPts val="0"/>
              </a:spcBef>
              <a:spcAft>
                <a:spcPts val="500"/>
              </a:spcAft>
              <a:buSzPct val="73684"/>
              <a:buNone/>
            </a:pPr>
            <a:r>
              <a:rPr lang="en-US" sz="2800" dirty="0"/>
              <a:t>• distended neck veins </a:t>
            </a:r>
          </a:p>
          <a:p>
            <a:pPr marL="0" lvl="0" indent="0" rtl="0">
              <a:lnSpc>
                <a:spcPct val="100000"/>
              </a:lnSpc>
              <a:spcBef>
                <a:spcPts val="0"/>
              </a:spcBef>
              <a:spcAft>
                <a:spcPts val="500"/>
              </a:spcAft>
              <a:buSzPct val="73684"/>
              <a:buNone/>
            </a:pPr>
            <a:r>
              <a:rPr lang="en-US" sz="2800" dirty="0"/>
              <a:t>• absent breath sounds on affected side </a:t>
            </a:r>
          </a:p>
          <a:p>
            <a:pPr marL="0" lvl="0" indent="0" rtl="0">
              <a:lnSpc>
                <a:spcPct val="100000"/>
              </a:lnSpc>
              <a:spcBef>
                <a:spcPts val="0"/>
              </a:spcBef>
              <a:spcAft>
                <a:spcPts val="500"/>
              </a:spcAft>
              <a:buSzPct val="73684"/>
              <a:buNone/>
            </a:pPr>
            <a:r>
              <a:rPr lang="en-US" sz="2800" dirty="0"/>
              <a:t>• hyperresonance with percussion on affected side </a:t>
            </a:r>
          </a:p>
          <a:p>
            <a:pPr marL="0" lvl="0" indent="0" rtl="0">
              <a:lnSpc>
                <a:spcPct val="100000"/>
              </a:lnSpc>
              <a:spcBef>
                <a:spcPts val="0"/>
              </a:spcBef>
              <a:spcAft>
                <a:spcPts val="500"/>
              </a:spcAft>
              <a:buSzPct val="73684"/>
              <a:buNone/>
            </a:pPr>
            <a:r>
              <a:rPr lang="en-US" sz="2800" dirty="0"/>
              <a:t>• tracheal shift away from affected side</a:t>
            </a:r>
            <a:endParaRPr lang="en-US" sz="2800" dirty="0">
              <a:latin typeface="Lato"/>
              <a:cs typeface="Lato"/>
            </a:endParaRPr>
          </a:p>
          <a:p>
            <a:endParaRPr lang="en-KE" dirty="0"/>
          </a:p>
        </p:txBody>
      </p:sp>
    </p:spTree>
    <p:extLst>
      <p:ext uri="{BB962C8B-B14F-4D97-AF65-F5344CB8AC3E}">
        <p14:creationId xmlns:p14="http://schemas.microsoft.com/office/powerpoint/2010/main" val="1446675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44D7-0B9D-4934-BB86-FC09C7B4E030}"/>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6F8FEC85-9F98-4452-8621-B67A50C2374E}"/>
              </a:ext>
            </a:extLst>
          </p:cNvPr>
          <p:cNvSpPr>
            <a:spLocks noGrp="1"/>
          </p:cNvSpPr>
          <p:nvPr>
            <p:ph idx="1"/>
          </p:nvPr>
        </p:nvSpPr>
        <p:spPr/>
        <p:txBody>
          <a:bodyPr>
            <a:normAutofit fontScale="85000" lnSpcReduction="20000"/>
          </a:bodyPr>
          <a:lstStyle/>
          <a:p>
            <a:pPr marL="18288" indent="0">
              <a:lnSpc>
                <a:spcPct val="100000"/>
              </a:lnSpc>
              <a:spcBef>
                <a:spcPts val="400"/>
              </a:spcBef>
              <a:buNone/>
            </a:pPr>
            <a:r>
              <a:rPr lang="en-US" sz="2800" b="1" dirty="0"/>
              <a:t>NOTE: Any pneumothorax can become a tension pneumothorax. Air in the cavity between the lungs and the chest wall can collapse the lung (simple pneumothorax). Building pressure (tension) from a large pneumothorax can displace and block flow from the main vessels back to the heart, causing shock (tension pneumothorax). </a:t>
            </a:r>
          </a:p>
          <a:p>
            <a:pPr indent="-210312">
              <a:lnSpc>
                <a:spcPct val="100000"/>
              </a:lnSpc>
              <a:spcBef>
                <a:spcPts val="400"/>
              </a:spcBef>
            </a:pPr>
            <a:endParaRPr lang="en-US" sz="2800" dirty="0"/>
          </a:p>
          <a:p>
            <a:pPr indent="-210312">
              <a:lnSpc>
                <a:spcPct val="100000"/>
              </a:lnSpc>
              <a:spcBef>
                <a:spcPts val="400"/>
              </a:spcBef>
            </a:pPr>
            <a:r>
              <a:rPr lang="en-US" sz="2800" dirty="0"/>
              <a:t>• If tension pneumothorax is suspected, perform emergency needle decompression.</a:t>
            </a:r>
          </a:p>
          <a:p>
            <a:pPr indent="-210312">
              <a:lnSpc>
                <a:spcPct val="100000"/>
              </a:lnSpc>
              <a:spcBef>
                <a:spcPts val="400"/>
              </a:spcBef>
            </a:pPr>
            <a:r>
              <a:rPr lang="en-US" sz="2800" dirty="0"/>
              <a:t>• Give oxygen</a:t>
            </a:r>
          </a:p>
          <a:p>
            <a:pPr indent="-210312">
              <a:lnSpc>
                <a:spcPct val="100000"/>
              </a:lnSpc>
              <a:spcBef>
                <a:spcPts val="400"/>
              </a:spcBef>
            </a:pPr>
            <a:r>
              <a:rPr lang="en-US" sz="2800" dirty="0"/>
              <a:t>• Give IV fluids. </a:t>
            </a:r>
          </a:p>
          <a:p>
            <a:pPr indent="-210312">
              <a:lnSpc>
                <a:spcPct val="100000"/>
              </a:lnSpc>
              <a:spcBef>
                <a:spcPts val="400"/>
              </a:spcBef>
            </a:pPr>
            <a:r>
              <a:rPr lang="en-US" sz="2800" dirty="0"/>
              <a:t>• Arrange for rapid handover/transfer to an advanced provider capable of placing a chest tube.</a:t>
            </a:r>
            <a:endParaRPr lang="en-US" sz="2800" dirty="0">
              <a:latin typeface="Lato"/>
              <a:cs typeface="Lato"/>
            </a:endParaRPr>
          </a:p>
          <a:p>
            <a:endParaRPr lang="en-KE" dirty="0"/>
          </a:p>
        </p:txBody>
      </p:sp>
    </p:spTree>
    <p:extLst>
      <p:ext uri="{BB962C8B-B14F-4D97-AF65-F5344CB8AC3E}">
        <p14:creationId xmlns:p14="http://schemas.microsoft.com/office/powerpoint/2010/main" val="116874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1EC4D-6BA1-4C58-87E5-F1B170B973E1}"/>
              </a:ext>
            </a:extLst>
          </p:cNvPr>
          <p:cNvSpPr>
            <a:spLocks noGrp="1"/>
          </p:cNvSpPr>
          <p:nvPr>
            <p:ph type="title"/>
          </p:nvPr>
        </p:nvSpPr>
        <p:spPr/>
        <p:txBody>
          <a:bodyPr>
            <a:normAutofit/>
          </a:bodyPr>
          <a:lstStyle/>
          <a:p>
            <a:r>
              <a:rPr lang="en-US" dirty="0"/>
              <a:t>Breathing conditions: suspected opiate overdose</a:t>
            </a:r>
            <a:endParaRPr lang="en-KE" dirty="0"/>
          </a:p>
        </p:txBody>
      </p:sp>
      <p:sp>
        <p:nvSpPr>
          <p:cNvPr id="3" name="Content Placeholder 2">
            <a:extLst>
              <a:ext uri="{FF2B5EF4-FFF2-40B4-BE49-F238E27FC236}">
                <a16:creationId xmlns:a16="http://schemas.microsoft.com/office/drawing/2014/main" id="{2EEE94E6-61C2-4116-A0BE-208F5665B5CC}"/>
              </a:ext>
            </a:extLst>
          </p:cNvPr>
          <p:cNvSpPr>
            <a:spLocks noGrp="1"/>
          </p:cNvSpPr>
          <p:nvPr>
            <p:ph idx="1"/>
          </p:nvPr>
        </p:nvSpPr>
        <p:spPr/>
        <p:txBody>
          <a:bodyPr>
            <a:normAutofit/>
          </a:bodyPr>
          <a:lstStyle/>
          <a:p>
            <a:pPr indent="-210312">
              <a:lnSpc>
                <a:spcPct val="100000"/>
              </a:lnSpc>
              <a:spcBef>
                <a:spcPts val="400"/>
              </a:spcBef>
            </a:pPr>
            <a:r>
              <a:rPr lang="en-US" sz="2800" dirty="0">
                <a:latin typeface="Lato"/>
                <a:cs typeface="Lato"/>
              </a:rPr>
              <a:t>Signs</a:t>
            </a:r>
            <a:r>
              <a:rPr lang="en-US" sz="2800" baseline="0" dirty="0">
                <a:latin typeface="Lato"/>
                <a:cs typeface="Lato"/>
              </a:rPr>
              <a:t> and </a:t>
            </a:r>
            <a:r>
              <a:rPr lang="en-US" sz="2800" baseline="0" dirty="0" err="1">
                <a:latin typeface="Lato"/>
                <a:cs typeface="Lato"/>
              </a:rPr>
              <a:t>sypmtoms</a:t>
            </a:r>
            <a:endParaRPr lang="en-US" sz="2800" baseline="0" dirty="0">
              <a:latin typeface="Lato"/>
              <a:cs typeface="Lato"/>
            </a:endParaRPr>
          </a:p>
          <a:p>
            <a:pPr marL="161925" lvl="0" indent="-212725" rtl="0">
              <a:lnSpc>
                <a:spcPct val="100000"/>
              </a:lnSpc>
              <a:spcBef>
                <a:spcPts val="0"/>
              </a:spcBef>
              <a:spcAft>
                <a:spcPts val="500"/>
              </a:spcAft>
              <a:buSzPct val="73684"/>
              <a:buFont typeface="Lato"/>
            </a:pPr>
            <a:r>
              <a:rPr lang="en-US" sz="2800" dirty="0"/>
              <a:t>• Slow respiratory rate </a:t>
            </a:r>
          </a:p>
          <a:p>
            <a:pPr marL="161925" lvl="0" indent="-212725" rtl="0">
              <a:lnSpc>
                <a:spcPct val="100000"/>
              </a:lnSpc>
              <a:spcBef>
                <a:spcPts val="0"/>
              </a:spcBef>
              <a:spcAft>
                <a:spcPts val="500"/>
              </a:spcAft>
              <a:buSzPct val="73684"/>
              <a:buFont typeface="Lato"/>
            </a:pPr>
            <a:r>
              <a:rPr lang="en-US" sz="2800" dirty="0"/>
              <a:t>• Hypoxia </a:t>
            </a:r>
          </a:p>
          <a:p>
            <a:pPr marL="161925" lvl="0" indent="-212725" rtl="0">
              <a:lnSpc>
                <a:spcPct val="100000"/>
              </a:lnSpc>
              <a:spcBef>
                <a:spcPts val="0"/>
              </a:spcBef>
              <a:spcAft>
                <a:spcPts val="500"/>
              </a:spcAft>
              <a:buSzPct val="73684"/>
              <a:buFont typeface="Lato"/>
            </a:pPr>
            <a:r>
              <a:rPr lang="en-US" sz="2800" dirty="0"/>
              <a:t>• Very small pupils</a:t>
            </a:r>
            <a:endParaRPr lang="en-US" sz="2800" dirty="0">
              <a:latin typeface="Lato"/>
              <a:cs typeface="Lato"/>
            </a:endParaRPr>
          </a:p>
          <a:p>
            <a:pPr indent="-210312">
              <a:lnSpc>
                <a:spcPct val="100000"/>
              </a:lnSpc>
              <a:spcBef>
                <a:spcPts val="400"/>
              </a:spcBef>
            </a:pPr>
            <a:endParaRPr lang="en-US" sz="2800" dirty="0">
              <a:latin typeface="Lato"/>
              <a:cs typeface="Lato"/>
            </a:endParaRPr>
          </a:p>
          <a:p>
            <a:pPr marL="475488" indent="-457200">
              <a:lnSpc>
                <a:spcPct val="100000"/>
              </a:lnSpc>
              <a:spcBef>
                <a:spcPts val="400"/>
              </a:spcBef>
              <a:buFont typeface="Wingdings" panose="05000000000000000000" pitchFamily="2" charset="2"/>
              <a:buChar char="v"/>
            </a:pPr>
            <a:r>
              <a:rPr lang="en-US" sz="2800" dirty="0"/>
              <a:t>Opioid medications (such as morphine, pethidine, and heroin) can decrease the body’s drive to breathe</a:t>
            </a:r>
            <a:endParaRPr lang="en-US" sz="2800" dirty="0">
              <a:latin typeface="Lato"/>
              <a:cs typeface="Lato"/>
            </a:endParaRPr>
          </a:p>
          <a:p>
            <a:endParaRPr lang="en-KE" dirty="0"/>
          </a:p>
        </p:txBody>
      </p:sp>
    </p:spTree>
    <p:extLst>
      <p:ext uri="{BB962C8B-B14F-4D97-AF65-F5344CB8AC3E}">
        <p14:creationId xmlns:p14="http://schemas.microsoft.com/office/powerpoint/2010/main" val="30977428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2472-7E52-4A52-9FA6-112474F426E1}"/>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C779A243-A189-4C99-829A-7BE8656E2E69}"/>
              </a:ext>
            </a:extLst>
          </p:cNvPr>
          <p:cNvSpPr>
            <a:spLocks noGrp="1"/>
          </p:cNvSpPr>
          <p:nvPr>
            <p:ph idx="1"/>
          </p:nvPr>
        </p:nvSpPr>
        <p:spPr/>
        <p:txBody>
          <a:bodyPr/>
          <a:lstStyle/>
          <a:p>
            <a:pPr indent="-228600">
              <a:lnSpc>
                <a:spcPct val="100000"/>
              </a:lnSpc>
              <a:spcBef>
                <a:spcPts val="400"/>
              </a:spcBef>
            </a:pPr>
            <a:r>
              <a:rPr lang="en-US" sz="2800" dirty="0"/>
              <a:t> Give naloxone to reverse the effects of opioids. [–</a:t>
            </a:r>
          </a:p>
          <a:p>
            <a:pPr indent="-228600">
              <a:lnSpc>
                <a:spcPct val="100000"/>
              </a:lnSpc>
              <a:spcBef>
                <a:spcPts val="400"/>
              </a:spcBef>
            </a:pPr>
            <a:r>
              <a:rPr lang="en-US" sz="2800" dirty="0"/>
              <a:t> Monitor closely as naloxone will wear of and additional doses may be needed. </a:t>
            </a:r>
          </a:p>
          <a:p>
            <a:pPr indent="-228600">
              <a:lnSpc>
                <a:spcPct val="100000"/>
              </a:lnSpc>
              <a:spcBef>
                <a:spcPts val="400"/>
              </a:spcBef>
            </a:pPr>
            <a:r>
              <a:rPr lang="en-US" sz="2800" dirty="0"/>
              <a:t> Give oxygen. </a:t>
            </a:r>
            <a:endParaRPr lang="en-US" sz="2800" dirty="0">
              <a:latin typeface="Lato"/>
              <a:cs typeface="Lato"/>
            </a:endParaRPr>
          </a:p>
          <a:p>
            <a:endParaRPr lang="en-KE" dirty="0"/>
          </a:p>
        </p:txBody>
      </p:sp>
    </p:spTree>
    <p:extLst>
      <p:ext uri="{BB962C8B-B14F-4D97-AF65-F5344CB8AC3E}">
        <p14:creationId xmlns:p14="http://schemas.microsoft.com/office/powerpoint/2010/main" val="153451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04CE-75D5-4417-A5D8-2F4B075808B0}"/>
              </a:ext>
            </a:extLst>
          </p:cNvPr>
          <p:cNvSpPr>
            <a:spLocks noGrp="1"/>
          </p:cNvSpPr>
          <p:nvPr>
            <p:ph type="title"/>
          </p:nvPr>
        </p:nvSpPr>
        <p:spPr/>
        <p:txBody>
          <a:bodyPr/>
          <a:lstStyle/>
          <a:p>
            <a:r>
              <a:rPr lang="en-US" dirty="0"/>
              <a:t>Breathing conditions: Asthma/ COPD</a:t>
            </a:r>
            <a:endParaRPr lang="en-KE" dirty="0"/>
          </a:p>
        </p:txBody>
      </p:sp>
      <p:sp>
        <p:nvSpPr>
          <p:cNvPr id="3" name="Content Placeholder 2">
            <a:extLst>
              <a:ext uri="{FF2B5EF4-FFF2-40B4-BE49-F238E27FC236}">
                <a16:creationId xmlns:a16="http://schemas.microsoft.com/office/drawing/2014/main" id="{040907C1-4120-4D78-8A2B-0C73D3652C2A}"/>
              </a:ext>
            </a:extLst>
          </p:cNvPr>
          <p:cNvSpPr>
            <a:spLocks noGrp="1"/>
          </p:cNvSpPr>
          <p:nvPr>
            <p:ph idx="1"/>
          </p:nvPr>
        </p:nvSpPr>
        <p:spPr/>
        <p:txBody>
          <a:bodyPr>
            <a:normAutofit fontScale="92500" lnSpcReduction="10000"/>
          </a:bodyPr>
          <a:lstStyle/>
          <a:p>
            <a:pPr indent="-210312">
              <a:lnSpc>
                <a:spcPct val="100000"/>
              </a:lnSpc>
              <a:spcBef>
                <a:spcPts val="400"/>
              </a:spcBef>
            </a:pPr>
            <a:r>
              <a:rPr lang="en-US" sz="2800" dirty="0">
                <a:latin typeface="Lato"/>
                <a:cs typeface="Lato"/>
              </a:rPr>
              <a:t>Signs</a:t>
            </a:r>
            <a:r>
              <a:rPr lang="en-US" sz="2800" baseline="0" dirty="0">
                <a:latin typeface="Lato"/>
                <a:cs typeface="Lato"/>
              </a:rPr>
              <a:t> and </a:t>
            </a:r>
            <a:r>
              <a:rPr lang="en-US" sz="2800" baseline="0" dirty="0" err="1">
                <a:latin typeface="Lato"/>
                <a:cs typeface="Lato"/>
              </a:rPr>
              <a:t>sypmtoms</a:t>
            </a:r>
            <a:endParaRPr lang="en-US" sz="2800" baseline="0" dirty="0">
              <a:latin typeface="Lato"/>
              <a:cs typeface="Lato"/>
            </a:endParaRPr>
          </a:p>
          <a:p>
            <a:pPr marL="161925" lvl="0" indent="-212725" rtl="0">
              <a:lnSpc>
                <a:spcPct val="100000"/>
              </a:lnSpc>
              <a:spcBef>
                <a:spcPts val="0"/>
              </a:spcBef>
              <a:spcAft>
                <a:spcPts val="500"/>
              </a:spcAft>
              <a:buSzPct val="73684"/>
              <a:buFont typeface="Lato"/>
            </a:pPr>
            <a:r>
              <a:rPr lang="en-US" sz="2800" dirty="0"/>
              <a:t> Wheezing </a:t>
            </a:r>
          </a:p>
          <a:p>
            <a:pPr marL="161925" lvl="0" indent="-212725" rtl="0">
              <a:lnSpc>
                <a:spcPct val="100000"/>
              </a:lnSpc>
              <a:spcBef>
                <a:spcPts val="0"/>
              </a:spcBef>
              <a:spcAft>
                <a:spcPts val="500"/>
              </a:spcAft>
              <a:buSzPct val="73684"/>
              <a:buFont typeface="Lato"/>
            </a:pPr>
            <a:r>
              <a:rPr lang="en-US" sz="2800" dirty="0"/>
              <a:t> Cough </a:t>
            </a:r>
          </a:p>
          <a:p>
            <a:pPr marL="161925" lvl="0" indent="-212725" rtl="0">
              <a:lnSpc>
                <a:spcPct val="100000"/>
              </a:lnSpc>
              <a:spcBef>
                <a:spcPts val="0"/>
              </a:spcBef>
              <a:spcAft>
                <a:spcPts val="500"/>
              </a:spcAft>
              <a:buSzPct val="73684"/>
              <a:buFont typeface="Lato"/>
            </a:pPr>
            <a:r>
              <a:rPr lang="en-US" sz="2800" dirty="0"/>
              <a:t> Accessory muscle use </a:t>
            </a:r>
          </a:p>
          <a:p>
            <a:pPr marL="161925" lvl="0" indent="-212725" rtl="0">
              <a:lnSpc>
                <a:spcPct val="100000"/>
              </a:lnSpc>
              <a:spcBef>
                <a:spcPts val="0"/>
              </a:spcBef>
              <a:spcAft>
                <a:spcPts val="500"/>
              </a:spcAft>
              <a:buSzPct val="73684"/>
              <a:buFont typeface="Lato"/>
            </a:pPr>
            <a:r>
              <a:rPr lang="en-US" sz="2800" dirty="0"/>
              <a:t> May have history of asthma/COPD chronic obstructive pulmonary disease diagnosis, allergies or smoking</a:t>
            </a:r>
            <a:endParaRPr lang="en-US" sz="2800" dirty="0">
              <a:latin typeface="Lato"/>
              <a:cs typeface="Lato"/>
            </a:endParaRPr>
          </a:p>
          <a:p>
            <a:pPr indent="-210312">
              <a:lnSpc>
                <a:spcPct val="100000"/>
              </a:lnSpc>
              <a:spcBef>
                <a:spcPts val="400"/>
              </a:spcBef>
            </a:pPr>
            <a:endParaRPr lang="en-US" sz="2800" dirty="0">
              <a:latin typeface="Lato"/>
              <a:cs typeface="Lato"/>
            </a:endParaRPr>
          </a:p>
          <a:p>
            <a:pPr indent="-210312">
              <a:lnSpc>
                <a:spcPct val="100000"/>
              </a:lnSpc>
              <a:spcBef>
                <a:spcPts val="400"/>
              </a:spcBef>
            </a:pPr>
            <a:r>
              <a:rPr lang="en-US" sz="2800" dirty="0"/>
              <a:t>Asthma and COPD are conditions causing spasm in the lower airways, resulting in narrowing that causes difficulty in breathing and wheezing</a:t>
            </a:r>
            <a:endParaRPr lang="en-US" sz="2800" dirty="0">
              <a:latin typeface="Lato"/>
              <a:cs typeface="Lato"/>
            </a:endParaRPr>
          </a:p>
          <a:p>
            <a:endParaRPr lang="en-KE" dirty="0"/>
          </a:p>
        </p:txBody>
      </p:sp>
    </p:spTree>
    <p:extLst>
      <p:ext uri="{BB962C8B-B14F-4D97-AF65-F5344CB8AC3E}">
        <p14:creationId xmlns:p14="http://schemas.microsoft.com/office/powerpoint/2010/main" val="898479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F30A-0102-4E49-80FC-C6339F832090}"/>
              </a:ext>
            </a:extLst>
          </p:cNvPr>
          <p:cNvSpPr>
            <a:spLocks noGrp="1"/>
          </p:cNvSpPr>
          <p:nvPr>
            <p:ph type="title"/>
          </p:nvPr>
        </p:nvSpPr>
        <p:spPr/>
        <p:txBody>
          <a:bodyPr>
            <a:normAutofit/>
          </a:bodyPr>
          <a:lstStyle/>
          <a:p>
            <a:r>
              <a:rPr lang="en-US" dirty="0"/>
              <a:t>Sequence check to be made in the assessment of a casualty</a:t>
            </a:r>
            <a:endParaRPr lang="en-KE" dirty="0"/>
          </a:p>
        </p:txBody>
      </p:sp>
      <p:sp>
        <p:nvSpPr>
          <p:cNvPr id="3" name="Content Placeholder 2">
            <a:extLst>
              <a:ext uri="{FF2B5EF4-FFF2-40B4-BE49-F238E27FC236}">
                <a16:creationId xmlns:a16="http://schemas.microsoft.com/office/drawing/2014/main" id="{A20B554B-76EB-4F25-9E6B-21E1BE91272A}"/>
              </a:ext>
            </a:extLst>
          </p:cNvPr>
          <p:cNvSpPr>
            <a:spLocks noGrp="1"/>
          </p:cNvSpPr>
          <p:nvPr>
            <p:ph idx="1"/>
          </p:nvPr>
        </p:nvSpPr>
        <p:spPr/>
        <p:txBody>
          <a:bodyPr>
            <a:normAutofit/>
          </a:bodyPr>
          <a:lstStyle/>
          <a:p>
            <a:r>
              <a:rPr lang="en-US" dirty="0"/>
              <a:t>DRSABC</a:t>
            </a:r>
          </a:p>
          <a:p>
            <a:pPr marL="514350" indent="-514350">
              <a:buFont typeface="+mj-lt"/>
              <a:buAutoNum type="arabicPeriod"/>
            </a:pPr>
            <a:r>
              <a:rPr lang="en-US" dirty="0"/>
              <a:t>Danger to the casualty and first aider.</a:t>
            </a:r>
          </a:p>
          <a:p>
            <a:pPr marL="514350" indent="-514350">
              <a:buFont typeface="+mj-lt"/>
              <a:buAutoNum type="arabicPeriod"/>
            </a:pPr>
            <a:r>
              <a:rPr lang="en-US" dirty="0"/>
              <a:t>Response – shake the victim, shout for help, command the victim.</a:t>
            </a:r>
          </a:p>
          <a:p>
            <a:pPr marL="514350" indent="-514350">
              <a:buFont typeface="+mj-lt"/>
              <a:buAutoNum type="arabicPeriod"/>
            </a:pPr>
            <a:r>
              <a:rPr lang="en-US" dirty="0"/>
              <a:t>Send /shout for help.</a:t>
            </a:r>
          </a:p>
          <a:p>
            <a:pPr marL="514350" indent="-514350">
              <a:buFont typeface="+mj-lt"/>
              <a:buAutoNum type="arabicPeriod"/>
            </a:pPr>
            <a:r>
              <a:rPr lang="en-US" dirty="0"/>
              <a:t>Airway- open the airway and clear the mouth and position the head tilt chin lift.</a:t>
            </a:r>
          </a:p>
          <a:p>
            <a:pPr marL="514350" indent="-514350">
              <a:buFont typeface="+mj-lt"/>
              <a:buAutoNum type="arabicPeriod"/>
            </a:pPr>
            <a:r>
              <a:rPr lang="en-US" dirty="0"/>
              <a:t>Breathing- look, listen and feel. Look for chest movement, listen to airflow at the mouth and nose and feel for air flow at the mouth and nose.</a:t>
            </a:r>
          </a:p>
          <a:p>
            <a:pPr marL="514350" indent="-514350">
              <a:buFont typeface="+mj-lt"/>
              <a:buAutoNum type="arabicPeriod"/>
            </a:pPr>
            <a:r>
              <a:rPr lang="en-US" dirty="0"/>
              <a:t>Circulation- take pulse.</a:t>
            </a:r>
          </a:p>
          <a:p>
            <a:endParaRPr lang="en-KE" dirty="0"/>
          </a:p>
        </p:txBody>
      </p:sp>
    </p:spTree>
    <p:extLst>
      <p:ext uri="{BB962C8B-B14F-4D97-AF65-F5344CB8AC3E}">
        <p14:creationId xmlns:p14="http://schemas.microsoft.com/office/powerpoint/2010/main" val="3765726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5E22-0C97-4A67-9662-3B77C6C40CA7}"/>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FA1D33AB-3A1E-4C52-BB9A-A00E8F1E7FFA}"/>
              </a:ext>
            </a:extLst>
          </p:cNvPr>
          <p:cNvSpPr>
            <a:spLocks noGrp="1"/>
          </p:cNvSpPr>
          <p:nvPr>
            <p:ph idx="1"/>
          </p:nvPr>
        </p:nvSpPr>
        <p:spPr/>
        <p:txBody>
          <a:bodyPr/>
          <a:lstStyle/>
          <a:p>
            <a:pPr indent="-210312">
              <a:lnSpc>
                <a:spcPct val="100000"/>
              </a:lnSpc>
              <a:spcBef>
                <a:spcPts val="400"/>
              </a:spcBef>
            </a:pPr>
            <a:r>
              <a:rPr lang="en-US" sz="2800" dirty="0"/>
              <a:t> Administer salbutamol as soon as possible. (Salbutamol helps to relieve the spasm in the air passages) </a:t>
            </a:r>
          </a:p>
          <a:p>
            <a:pPr indent="0">
              <a:spcBef>
                <a:spcPts val="0"/>
              </a:spcBef>
              <a:buNone/>
            </a:pPr>
            <a:r>
              <a:rPr lang="en-US" sz="2800" dirty="0"/>
              <a:t>• Give oxygen if indicated.</a:t>
            </a:r>
            <a:endParaRPr lang="en-KE" dirty="0"/>
          </a:p>
        </p:txBody>
      </p:sp>
    </p:spTree>
    <p:extLst>
      <p:ext uri="{BB962C8B-B14F-4D97-AF65-F5344CB8AC3E}">
        <p14:creationId xmlns:p14="http://schemas.microsoft.com/office/powerpoint/2010/main" val="3730038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D8A1-1D30-4920-8249-EE8C6C1CA864}"/>
              </a:ext>
            </a:extLst>
          </p:cNvPr>
          <p:cNvSpPr>
            <a:spLocks noGrp="1"/>
          </p:cNvSpPr>
          <p:nvPr>
            <p:ph type="title"/>
          </p:nvPr>
        </p:nvSpPr>
        <p:spPr/>
        <p:txBody>
          <a:bodyPr>
            <a:normAutofit/>
          </a:bodyPr>
          <a:lstStyle/>
          <a:p>
            <a:r>
              <a:rPr lang="en-US" dirty="0"/>
              <a:t>Breathing conditions: large pleural effusion/ hemothorax</a:t>
            </a:r>
            <a:endParaRPr lang="en-KE" dirty="0"/>
          </a:p>
        </p:txBody>
      </p:sp>
      <p:sp>
        <p:nvSpPr>
          <p:cNvPr id="3" name="Content Placeholder 2">
            <a:extLst>
              <a:ext uri="{FF2B5EF4-FFF2-40B4-BE49-F238E27FC236}">
                <a16:creationId xmlns:a16="http://schemas.microsoft.com/office/drawing/2014/main" id="{3F8A07AB-20E3-4B1D-911E-5BABCF517651}"/>
              </a:ext>
            </a:extLst>
          </p:cNvPr>
          <p:cNvSpPr>
            <a:spLocks noGrp="1"/>
          </p:cNvSpPr>
          <p:nvPr>
            <p:ph idx="1"/>
          </p:nvPr>
        </p:nvSpPr>
        <p:spPr/>
        <p:txBody>
          <a:bodyPr>
            <a:normAutofit lnSpcReduction="10000"/>
          </a:bodyPr>
          <a:lstStyle/>
          <a:p>
            <a:pPr marL="0" lvl="0" indent="0" rtl="0">
              <a:lnSpc>
                <a:spcPct val="100000"/>
              </a:lnSpc>
              <a:spcBef>
                <a:spcPts val="400"/>
              </a:spcBef>
              <a:buSzPct val="73684"/>
              <a:buNone/>
            </a:pPr>
            <a:r>
              <a:rPr lang="en-US" sz="2800" dirty="0">
                <a:latin typeface="Lato"/>
                <a:ea typeface="Lato"/>
                <a:cs typeface="Lato"/>
                <a:sym typeface="Lato"/>
              </a:rPr>
              <a:t>Signs and symptoms</a:t>
            </a:r>
          </a:p>
          <a:p>
            <a:pPr lvl="0" indent="-228600" rtl="0">
              <a:lnSpc>
                <a:spcPct val="100000"/>
              </a:lnSpc>
              <a:spcBef>
                <a:spcPts val="400"/>
              </a:spcBef>
              <a:buSzPct val="73684"/>
              <a:buFont typeface="Lato"/>
            </a:pPr>
            <a:r>
              <a:rPr lang="en-US" sz="2800" dirty="0">
                <a:latin typeface="Lato"/>
                <a:ea typeface="Lato"/>
                <a:cs typeface="Lato"/>
                <a:sym typeface="Lato"/>
              </a:rPr>
              <a:t>Difficulty in breathing</a:t>
            </a:r>
          </a:p>
          <a:p>
            <a:pPr lvl="0" indent="-228600" rtl="0">
              <a:lnSpc>
                <a:spcPct val="100000"/>
              </a:lnSpc>
              <a:spcBef>
                <a:spcPts val="400"/>
              </a:spcBef>
              <a:buSzPct val="73684"/>
              <a:buFont typeface="Lato"/>
            </a:pPr>
            <a:r>
              <a:rPr lang="en-US" sz="2800" i="1" dirty="0">
                <a:latin typeface="Lato"/>
                <a:ea typeface="Lato"/>
                <a:cs typeface="Lato"/>
                <a:sym typeface="Lato"/>
              </a:rPr>
              <a:t>Decreased breath sounds </a:t>
            </a:r>
            <a:r>
              <a:rPr lang="en-US" sz="2800" dirty="0">
                <a:latin typeface="Lato"/>
                <a:ea typeface="Lato"/>
                <a:cs typeface="Lato"/>
                <a:sym typeface="Lato"/>
              </a:rPr>
              <a:t>on affected side </a:t>
            </a:r>
          </a:p>
          <a:p>
            <a:pPr lvl="0" indent="-228600" rtl="0">
              <a:lnSpc>
                <a:spcPct val="100000"/>
              </a:lnSpc>
              <a:spcBef>
                <a:spcPts val="400"/>
              </a:spcBef>
              <a:buSzPct val="73684"/>
              <a:buFont typeface="Lato"/>
            </a:pPr>
            <a:r>
              <a:rPr lang="en-US" sz="2800" i="1" dirty="0">
                <a:latin typeface="Lato"/>
                <a:ea typeface="Lato"/>
                <a:cs typeface="Lato"/>
                <a:sym typeface="Lato"/>
              </a:rPr>
              <a:t>Dull sounds </a:t>
            </a:r>
            <a:r>
              <a:rPr lang="en-US" sz="2800" dirty="0">
                <a:latin typeface="Lato"/>
                <a:ea typeface="Lato"/>
                <a:cs typeface="Lato"/>
                <a:sym typeface="Lato"/>
              </a:rPr>
              <a:t>with percussion on affected side</a:t>
            </a:r>
          </a:p>
          <a:p>
            <a:pPr lvl="0" indent="-228600" rtl="0">
              <a:lnSpc>
                <a:spcPct val="100000"/>
              </a:lnSpc>
              <a:spcBef>
                <a:spcPts val="400"/>
              </a:spcBef>
              <a:buSzPct val="73684"/>
              <a:buFont typeface="Lato"/>
            </a:pPr>
            <a:r>
              <a:rPr lang="en-US" sz="2800" dirty="0">
                <a:latin typeface="Lato"/>
                <a:ea typeface="Lato"/>
                <a:cs typeface="Lato"/>
                <a:sym typeface="Lato"/>
              </a:rPr>
              <a:t>If there is a large amount of fluid, may have tracheal shift</a:t>
            </a:r>
          </a:p>
          <a:p>
            <a:pPr indent="0">
              <a:lnSpc>
                <a:spcPct val="100000"/>
              </a:lnSpc>
              <a:spcBef>
                <a:spcPts val="400"/>
              </a:spcBef>
              <a:buNone/>
            </a:pPr>
            <a:endParaRPr lang="en-US" sz="2800" dirty="0">
              <a:latin typeface="Lato"/>
              <a:cs typeface="Lato"/>
            </a:endParaRPr>
          </a:p>
          <a:p>
            <a:pPr marL="475488" indent="-457200">
              <a:lnSpc>
                <a:spcPct val="100000"/>
              </a:lnSpc>
              <a:spcBef>
                <a:spcPts val="400"/>
              </a:spcBef>
              <a:buFont typeface="Wingdings" panose="05000000000000000000" pitchFamily="2" charset="2"/>
              <a:buChar char="v"/>
            </a:pPr>
            <a:r>
              <a:rPr lang="en-US" sz="2800" dirty="0"/>
              <a:t>Pleural effusion occurs when fluid builds up in the space between the lung and the chest wall or diaphragm. As the fluid builds up, it limits expansion of the lungs.</a:t>
            </a:r>
          </a:p>
          <a:p>
            <a:pPr indent="-210312">
              <a:lnSpc>
                <a:spcPct val="100000"/>
              </a:lnSpc>
              <a:spcBef>
                <a:spcPts val="400"/>
              </a:spcBef>
            </a:pPr>
            <a:endParaRPr lang="en-US" sz="2800" dirty="0">
              <a:latin typeface="Lato"/>
              <a:cs typeface="Lato"/>
            </a:endParaRPr>
          </a:p>
          <a:p>
            <a:endParaRPr lang="en-KE" dirty="0"/>
          </a:p>
        </p:txBody>
      </p:sp>
    </p:spTree>
    <p:extLst>
      <p:ext uri="{BB962C8B-B14F-4D97-AF65-F5344CB8AC3E}">
        <p14:creationId xmlns:p14="http://schemas.microsoft.com/office/powerpoint/2010/main" val="22299902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FB49-662A-40A0-A730-1E1CBF1D165C}"/>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DE006CF2-3C92-4C7A-BB7A-2CE799D7FA3F}"/>
              </a:ext>
            </a:extLst>
          </p:cNvPr>
          <p:cNvSpPr>
            <a:spLocks noGrp="1"/>
          </p:cNvSpPr>
          <p:nvPr>
            <p:ph idx="1"/>
          </p:nvPr>
        </p:nvSpPr>
        <p:spPr/>
        <p:txBody>
          <a:bodyPr/>
          <a:lstStyle/>
          <a:p>
            <a:pPr>
              <a:spcBef>
                <a:spcPts val="0"/>
              </a:spcBef>
            </a:pPr>
            <a:r>
              <a:rPr lang="en-US" sz="1900" dirty="0">
                <a:latin typeface="Lato"/>
                <a:cs typeface="Lato"/>
              </a:rPr>
              <a:t>Give OXYGEN</a:t>
            </a:r>
          </a:p>
          <a:p>
            <a:pPr>
              <a:spcBef>
                <a:spcPts val="0"/>
              </a:spcBef>
            </a:pPr>
            <a:endParaRPr lang="en-US" sz="1900" dirty="0">
              <a:latin typeface="Lato"/>
              <a:cs typeface="Lato"/>
            </a:endParaRPr>
          </a:p>
          <a:p>
            <a:pPr>
              <a:spcBef>
                <a:spcPts val="0"/>
              </a:spcBef>
            </a:pPr>
            <a:r>
              <a:rPr lang="en-US" sz="1900" dirty="0">
                <a:latin typeface="Lato"/>
                <a:cs typeface="Lato"/>
              </a:rPr>
              <a:t>Arrange for HANDOVER/TRANSFER</a:t>
            </a:r>
          </a:p>
          <a:p>
            <a:pPr lvl="1" indent="-137160">
              <a:spcBef>
                <a:spcPts val="0"/>
              </a:spcBef>
            </a:pPr>
            <a:r>
              <a:rPr lang="en-US" sz="1900" dirty="0">
                <a:latin typeface="Lato"/>
                <a:cs typeface="Lato"/>
              </a:rPr>
              <a:t>Many of these patients will need a chest tube or drainage </a:t>
            </a:r>
          </a:p>
          <a:p>
            <a:endParaRPr lang="en-KE" dirty="0"/>
          </a:p>
        </p:txBody>
      </p:sp>
    </p:spTree>
    <p:extLst>
      <p:ext uri="{BB962C8B-B14F-4D97-AF65-F5344CB8AC3E}">
        <p14:creationId xmlns:p14="http://schemas.microsoft.com/office/powerpoint/2010/main" val="2301909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55BC-6CDD-4AF7-8374-560B0DDA4351}"/>
              </a:ext>
            </a:extLst>
          </p:cNvPr>
          <p:cNvSpPr>
            <a:spLocks noGrp="1"/>
          </p:cNvSpPr>
          <p:nvPr>
            <p:ph type="title"/>
          </p:nvPr>
        </p:nvSpPr>
        <p:spPr/>
        <p:txBody>
          <a:bodyPr/>
          <a:lstStyle/>
          <a:p>
            <a:r>
              <a:rPr lang="en-US" dirty="0"/>
              <a:t>Circulation: Assessment </a:t>
            </a:r>
            <a:endParaRPr lang="en-KE" dirty="0"/>
          </a:p>
        </p:txBody>
      </p:sp>
      <p:sp>
        <p:nvSpPr>
          <p:cNvPr id="3" name="Content Placeholder 2">
            <a:extLst>
              <a:ext uri="{FF2B5EF4-FFF2-40B4-BE49-F238E27FC236}">
                <a16:creationId xmlns:a16="http://schemas.microsoft.com/office/drawing/2014/main" id="{3A3CF683-5149-4B0E-BD50-92CADFFB5B16}"/>
              </a:ext>
            </a:extLst>
          </p:cNvPr>
          <p:cNvSpPr>
            <a:spLocks noGrp="1"/>
          </p:cNvSpPr>
          <p:nvPr>
            <p:ph idx="1"/>
          </p:nvPr>
        </p:nvSpPr>
        <p:spPr/>
        <p:txBody>
          <a:bodyPr>
            <a:normAutofit/>
          </a:bodyPr>
          <a:lstStyle/>
          <a:p>
            <a:r>
              <a:rPr lang="en-US" sz="2600" b="1" dirty="0"/>
              <a:t>Look</a:t>
            </a:r>
            <a:r>
              <a:rPr lang="en-US" sz="2600" dirty="0"/>
              <a:t>, </a:t>
            </a:r>
            <a:r>
              <a:rPr lang="en-US" sz="2600" b="1" dirty="0"/>
              <a:t>listen </a:t>
            </a:r>
            <a:r>
              <a:rPr lang="en-US" sz="2600" dirty="0"/>
              <a:t>and </a:t>
            </a:r>
            <a:r>
              <a:rPr lang="en-US" sz="2600" b="1" dirty="0"/>
              <a:t>feel </a:t>
            </a:r>
            <a:r>
              <a:rPr lang="en-US" sz="2600" dirty="0"/>
              <a:t>for signs of poor perfusion</a:t>
            </a:r>
          </a:p>
          <a:p>
            <a:pPr lvl="1"/>
            <a:r>
              <a:rPr lang="en-US" sz="2600" dirty="0"/>
              <a:t>Cool, moist extremities</a:t>
            </a:r>
          </a:p>
          <a:p>
            <a:pPr lvl="1"/>
            <a:r>
              <a:rPr lang="en-US" sz="2600" dirty="0"/>
              <a:t>Delayed capillary refill</a:t>
            </a:r>
          </a:p>
          <a:p>
            <a:pPr lvl="1"/>
            <a:r>
              <a:rPr lang="en-US" sz="2600" dirty="0"/>
              <a:t>Diaphoresis</a:t>
            </a:r>
          </a:p>
          <a:p>
            <a:pPr lvl="1"/>
            <a:r>
              <a:rPr lang="en-US" sz="2600" dirty="0"/>
              <a:t>Low blood pressure</a:t>
            </a:r>
          </a:p>
          <a:p>
            <a:pPr lvl="1"/>
            <a:r>
              <a:rPr lang="en-US" sz="2600" dirty="0"/>
              <a:t>Tachypnoea</a:t>
            </a:r>
          </a:p>
          <a:p>
            <a:pPr lvl="1"/>
            <a:r>
              <a:rPr lang="en-US" sz="2600" dirty="0"/>
              <a:t>Tachycardia</a:t>
            </a:r>
          </a:p>
          <a:p>
            <a:pPr lvl="1"/>
            <a:r>
              <a:rPr lang="en-US" sz="2600" dirty="0"/>
              <a:t>Absent pulses</a:t>
            </a:r>
          </a:p>
          <a:p>
            <a:endParaRPr lang="en-KE" dirty="0"/>
          </a:p>
        </p:txBody>
      </p:sp>
    </p:spTree>
    <p:extLst>
      <p:ext uri="{BB962C8B-B14F-4D97-AF65-F5344CB8AC3E}">
        <p14:creationId xmlns:p14="http://schemas.microsoft.com/office/powerpoint/2010/main" val="1210595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163C-1F56-4683-B980-6712BB2C08A3}"/>
              </a:ext>
            </a:extLst>
          </p:cNvPr>
          <p:cNvSpPr>
            <a:spLocks noGrp="1"/>
          </p:cNvSpPr>
          <p:nvPr>
            <p:ph type="title"/>
          </p:nvPr>
        </p:nvSpPr>
        <p:spPr/>
        <p:txBody>
          <a:bodyPr/>
          <a:lstStyle/>
          <a:p>
            <a:r>
              <a:rPr lang="en-US" dirty="0"/>
              <a:t>Circulation: Assessment</a:t>
            </a:r>
            <a:endParaRPr lang="en-KE" dirty="0"/>
          </a:p>
        </p:txBody>
      </p:sp>
      <p:sp>
        <p:nvSpPr>
          <p:cNvPr id="3" name="Content Placeholder 2">
            <a:extLst>
              <a:ext uri="{FF2B5EF4-FFF2-40B4-BE49-F238E27FC236}">
                <a16:creationId xmlns:a16="http://schemas.microsoft.com/office/drawing/2014/main" id="{8A29307F-67B6-4550-9F0E-315F6DD76C10}"/>
              </a:ext>
            </a:extLst>
          </p:cNvPr>
          <p:cNvSpPr>
            <a:spLocks noGrp="1"/>
          </p:cNvSpPr>
          <p:nvPr>
            <p:ph idx="1"/>
          </p:nvPr>
        </p:nvSpPr>
        <p:spPr/>
        <p:txBody>
          <a:bodyPr>
            <a:normAutofit fontScale="92500" lnSpcReduction="10000"/>
          </a:bodyPr>
          <a:lstStyle/>
          <a:p>
            <a:r>
              <a:rPr lang="en-US" sz="2400" b="1" dirty="0"/>
              <a:t>Look</a:t>
            </a:r>
            <a:r>
              <a:rPr lang="en-US" sz="2400" dirty="0"/>
              <a:t> for internal and external signs of bleeding</a:t>
            </a:r>
          </a:p>
          <a:p>
            <a:pPr lvl="1"/>
            <a:r>
              <a:rPr lang="en-US" dirty="0"/>
              <a:t>Chest</a:t>
            </a:r>
          </a:p>
          <a:p>
            <a:pPr lvl="1"/>
            <a:r>
              <a:rPr lang="en-US" dirty="0"/>
              <a:t>Abdomen</a:t>
            </a:r>
          </a:p>
          <a:p>
            <a:pPr lvl="1"/>
            <a:r>
              <a:rPr lang="en-US" dirty="0"/>
              <a:t>From stomach or intestines</a:t>
            </a:r>
          </a:p>
          <a:p>
            <a:pPr lvl="1"/>
            <a:r>
              <a:rPr lang="en-US" dirty="0"/>
              <a:t>Pelvic fracture</a:t>
            </a:r>
          </a:p>
          <a:p>
            <a:pPr lvl="1"/>
            <a:r>
              <a:rPr lang="en-US" dirty="0"/>
              <a:t>Femur Fracture</a:t>
            </a:r>
          </a:p>
          <a:p>
            <a:pPr lvl="1"/>
            <a:r>
              <a:rPr lang="en-US" dirty="0"/>
              <a:t>From wounds </a:t>
            </a:r>
          </a:p>
          <a:p>
            <a:r>
              <a:rPr lang="en-US" sz="2400" b="1" dirty="0"/>
              <a:t>Check</a:t>
            </a:r>
            <a:r>
              <a:rPr lang="en-US" sz="2400" dirty="0"/>
              <a:t> for pericardial tamponade</a:t>
            </a:r>
          </a:p>
          <a:p>
            <a:pPr lvl="2"/>
            <a:r>
              <a:rPr lang="en-US" sz="2400" i="1" dirty="0"/>
              <a:t>Hypotension</a:t>
            </a:r>
          </a:p>
          <a:p>
            <a:pPr lvl="2"/>
            <a:r>
              <a:rPr lang="en-US" sz="2400" i="1" dirty="0"/>
              <a:t>Distended neck veins might indicate pericardial tamponade</a:t>
            </a:r>
          </a:p>
          <a:p>
            <a:pPr lvl="2"/>
            <a:r>
              <a:rPr lang="en-US" sz="2400" i="1" dirty="0"/>
              <a:t>Muffled heart sounds</a:t>
            </a:r>
          </a:p>
          <a:p>
            <a:r>
              <a:rPr lang="en-US" sz="2400" b="1" dirty="0"/>
              <a:t>Check</a:t>
            </a:r>
            <a:r>
              <a:rPr lang="en-US" sz="2400" dirty="0"/>
              <a:t> blood pressure</a:t>
            </a:r>
            <a:endParaRPr lang="en-US" sz="2400" b="1" dirty="0"/>
          </a:p>
          <a:p>
            <a:endParaRPr lang="en-KE" dirty="0"/>
          </a:p>
        </p:txBody>
      </p:sp>
    </p:spTree>
    <p:extLst>
      <p:ext uri="{BB962C8B-B14F-4D97-AF65-F5344CB8AC3E}">
        <p14:creationId xmlns:p14="http://schemas.microsoft.com/office/powerpoint/2010/main" val="726765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516A-A4DA-4EB7-8752-CB4788BF6553}"/>
              </a:ext>
            </a:extLst>
          </p:cNvPr>
          <p:cNvSpPr>
            <a:spLocks noGrp="1"/>
          </p:cNvSpPr>
          <p:nvPr>
            <p:ph type="title"/>
          </p:nvPr>
        </p:nvSpPr>
        <p:spPr/>
        <p:txBody>
          <a:bodyPr/>
          <a:lstStyle/>
          <a:p>
            <a:r>
              <a:rPr lang="en-US" dirty="0"/>
              <a:t>Circulation: Management</a:t>
            </a:r>
            <a:endParaRPr lang="en-KE" dirty="0"/>
          </a:p>
        </p:txBody>
      </p:sp>
      <p:sp>
        <p:nvSpPr>
          <p:cNvPr id="3" name="Content Placeholder 2">
            <a:extLst>
              <a:ext uri="{FF2B5EF4-FFF2-40B4-BE49-F238E27FC236}">
                <a16:creationId xmlns:a16="http://schemas.microsoft.com/office/drawing/2014/main" id="{C3849901-547E-4359-84C9-91C3AA099EAE}"/>
              </a:ext>
            </a:extLst>
          </p:cNvPr>
          <p:cNvSpPr>
            <a:spLocks noGrp="1"/>
          </p:cNvSpPr>
          <p:nvPr>
            <p:ph idx="1"/>
          </p:nvPr>
        </p:nvSpPr>
        <p:spPr/>
        <p:txBody>
          <a:bodyPr>
            <a:normAutofit/>
          </a:bodyPr>
          <a:lstStyle/>
          <a:p>
            <a:r>
              <a:rPr lang="en-US" dirty="0"/>
              <a:t>For cardiopulmonary arrest follow relevant CPR PROTOCOLS</a:t>
            </a:r>
          </a:p>
          <a:p>
            <a:r>
              <a:rPr lang="en-US" dirty="0"/>
              <a:t>If poor perfusion: GIVE IV FLUIDS</a:t>
            </a:r>
          </a:p>
          <a:p>
            <a:pPr lvl="1"/>
            <a:r>
              <a:rPr lang="en-US" sz="2800" dirty="0"/>
              <a:t>If external bleeding: APPLY DIRECT PRESSURE </a:t>
            </a:r>
          </a:p>
          <a:p>
            <a:pPr lvl="1"/>
            <a:r>
              <a:rPr lang="en-US" sz="2800" dirty="0"/>
              <a:t>If internal bleeding or pericardial tamponade, REFER to </a:t>
            </a:r>
            <a:r>
              <a:rPr lang="en-US" sz="2800" dirty="0" err="1"/>
              <a:t>centre</a:t>
            </a:r>
            <a:r>
              <a:rPr lang="en-US" sz="2800" dirty="0"/>
              <a:t> with surgical capabilities </a:t>
            </a:r>
          </a:p>
          <a:p>
            <a:r>
              <a:rPr lang="en-US" dirty="0"/>
              <a:t>If unknown cause, </a:t>
            </a:r>
            <a:r>
              <a:rPr lang="en-US" dirty="0">
                <a:solidFill>
                  <a:srgbClr val="FF0000"/>
                </a:solidFill>
              </a:rPr>
              <a:t>remember trauma</a:t>
            </a:r>
          </a:p>
          <a:p>
            <a:pPr lvl="1"/>
            <a:r>
              <a:rPr lang="en-US" sz="2800" dirty="0"/>
              <a:t>Apply BINDER for pelvic fracture or SPLINT for femur fracture with compromised blood flow </a:t>
            </a:r>
          </a:p>
          <a:p>
            <a:endParaRPr lang="en-KE" dirty="0"/>
          </a:p>
        </p:txBody>
      </p:sp>
    </p:spTree>
    <p:extLst>
      <p:ext uri="{BB962C8B-B14F-4D97-AF65-F5344CB8AC3E}">
        <p14:creationId xmlns:p14="http://schemas.microsoft.com/office/powerpoint/2010/main" val="3249374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450F-EE53-4145-9996-21AF93A4E97A}"/>
              </a:ext>
            </a:extLst>
          </p:cNvPr>
          <p:cNvSpPr>
            <a:spLocks noGrp="1"/>
          </p:cNvSpPr>
          <p:nvPr>
            <p:ph type="title"/>
          </p:nvPr>
        </p:nvSpPr>
        <p:spPr/>
        <p:txBody>
          <a:bodyPr/>
          <a:lstStyle/>
          <a:p>
            <a:r>
              <a:rPr lang="en-US" dirty="0"/>
              <a:t>Circulation conditions: Pulselessness</a:t>
            </a:r>
            <a:endParaRPr lang="en-KE" dirty="0"/>
          </a:p>
        </p:txBody>
      </p:sp>
      <p:sp>
        <p:nvSpPr>
          <p:cNvPr id="3" name="Content Placeholder 2">
            <a:extLst>
              <a:ext uri="{FF2B5EF4-FFF2-40B4-BE49-F238E27FC236}">
                <a16:creationId xmlns:a16="http://schemas.microsoft.com/office/drawing/2014/main" id="{BD07468F-9719-4CDC-B0F6-943A3EA1D472}"/>
              </a:ext>
            </a:extLst>
          </p:cNvPr>
          <p:cNvSpPr>
            <a:spLocks noGrp="1"/>
          </p:cNvSpPr>
          <p:nvPr>
            <p:ph idx="1"/>
          </p:nvPr>
        </p:nvSpPr>
        <p:spPr/>
        <p:txBody>
          <a:bodyPr/>
          <a:lstStyle/>
          <a:p>
            <a:pPr marL="0" indent="0">
              <a:lnSpc>
                <a:spcPct val="100000"/>
              </a:lnSpc>
              <a:spcBef>
                <a:spcPts val="0"/>
              </a:spcBef>
              <a:spcAft>
                <a:spcPts val="500"/>
              </a:spcAft>
              <a:buSzPct val="73684"/>
              <a:buNone/>
            </a:pPr>
            <a:r>
              <a:rPr lang="en-US" sz="2800" dirty="0">
                <a:latin typeface="Lato"/>
                <a:ea typeface="Lato"/>
                <a:cs typeface="Lato"/>
                <a:sym typeface="Lato"/>
              </a:rPr>
              <a:t>Signs/symptoms</a:t>
            </a:r>
          </a:p>
          <a:p>
            <a:pPr>
              <a:lnSpc>
                <a:spcPct val="100000"/>
              </a:lnSpc>
              <a:spcBef>
                <a:spcPts val="0"/>
              </a:spcBef>
              <a:spcAft>
                <a:spcPts val="500"/>
              </a:spcAft>
              <a:buSzPct val="73684"/>
              <a:buFont typeface="Wingdings" panose="05000000000000000000" pitchFamily="2" charset="2"/>
              <a:buChar char="Ø"/>
            </a:pPr>
            <a:r>
              <a:rPr lang="en-US" sz="2800" dirty="0">
                <a:latin typeface="Lato"/>
                <a:ea typeface="Lato"/>
                <a:cs typeface="Lato"/>
                <a:sym typeface="Lato"/>
              </a:rPr>
              <a:t>No pulse</a:t>
            </a:r>
          </a:p>
          <a:p>
            <a:pPr marL="406400" lvl="0" indent="-457200" rtl="0">
              <a:lnSpc>
                <a:spcPct val="100000"/>
              </a:lnSpc>
              <a:spcBef>
                <a:spcPts val="0"/>
              </a:spcBef>
              <a:spcAft>
                <a:spcPts val="500"/>
              </a:spcAft>
              <a:buSzPct val="73684"/>
              <a:buFont typeface="Wingdings" panose="05000000000000000000" pitchFamily="2" charset="2"/>
              <a:buChar char="Ø"/>
            </a:pPr>
            <a:r>
              <a:rPr lang="en-US" sz="2800" dirty="0">
                <a:latin typeface="Lato"/>
                <a:ea typeface="Lato"/>
                <a:cs typeface="Lato"/>
                <a:sym typeface="Lato"/>
              </a:rPr>
              <a:t>Unconscious</a:t>
            </a:r>
          </a:p>
          <a:p>
            <a:pPr marL="406400" lvl="0" indent="-457200" rtl="0">
              <a:lnSpc>
                <a:spcPct val="100000"/>
              </a:lnSpc>
              <a:spcBef>
                <a:spcPts val="0"/>
              </a:spcBef>
              <a:spcAft>
                <a:spcPts val="500"/>
              </a:spcAft>
              <a:buSzPct val="73684"/>
              <a:buFont typeface="Wingdings" panose="05000000000000000000" pitchFamily="2" charset="2"/>
              <a:buChar char="Ø"/>
            </a:pPr>
            <a:r>
              <a:rPr lang="en-US" sz="2800" dirty="0">
                <a:latin typeface="Lato"/>
                <a:ea typeface="Lato"/>
                <a:cs typeface="Lato"/>
                <a:sym typeface="Lato"/>
              </a:rPr>
              <a:t>Not breathing</a:t>
            </a:r>
          </a:p>
          <a:p>
            <a:endParaRPr lang="en-KE" dirty="0"/>
          </a:p>
        </p:txBody>
      </p:sp>
    </p:spTree>
    <p:extLst>
      <p:ext uri="{BB962C8B-B14F-4D97-AF65-F5344CB8AC3E}">
        <p14:creationId xmlns:p14="http://schemas.microsoft.com/office/powerpoint/2010/main" val="10478639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3F38-AB5A-4342-A122-2DAA17613AA1}"/>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B907E7EC-8E78-462D-9D55-21E623820F40}"/>
              </a:ext>
            </a:extLst>
          </p:cNvPr>
          <p:cNvSpPr>
            <a:spLocks noGrp="1"/>
          </p:cNvSpPr>
          <p:nvPr>
            <p:ph idx="1"/>
          </p:nvPr>
        </p:nvSpPr>
        <p:spPr/>
        <p:txBody>
          <a:bodyPr/>
          <a:lstStyle/>
          <a:p>
            <a:pPr indent="-210312">
              <a:lnSpc>
                <a:spcPct val="100000"/>
              </a:lnSpc>
              <a:spcBef>
                <a:spcPts val="400"/>
              </a:spcBef>
            </a:pPr>
            <a:r>
              <a:rPr lang="en-US" sz="3200" dirty="0">
                <a:latin typeface="Lato"/>
                <a:cs typeface="Lato"/>
              </a:rPr>
              <a:t>Management</a:t>
            </a:r>
          </a:p>
          <a:p>
            <a:pPr marL="342900" indent="-342900">
              <a:lnSpc>
                <a:spcPct val="115000"/>
              </a:lnSpc>
              <a:spcBef>
                <a:spcPts val="0"/>
              </a:spcBef>
            </a:pPr>
            <a:r>
              <a:rPr lang="en-US" sz="2800" dirty="0">
                <a:latin typeface="Lato"/>
                <a:ea typeface="Lato"/>
                <a:cs typeface="Lato"/>
                <a:sym typeface="Lato"/>
              </a:rPr>
              <a:t>Follow relevant CPR PROTOCOLS</a:t>
            </a:r>
            <a:endParaRPr lang="en-KE" dirty="0"/>
          </a:p>
        </p:txBody>
      </p:sp>
    </p:spTree>
    <p:extLst>
      <p:ext uri="{BB962C8B-B14F-4D97-AF65-F5344CB8AC3E}">
        <p14:creationId xmlns:p14="http://schemas.microsoft.com/office/powerpoint/2010/main" val="987079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0521-9E88-458D-9DCF-DC3E4DA6054D}"/>
              </a:ext>
            </a:extLst>
          </p:cNvPr>
          <p:cNvSpPr>
            <a:spLocks noGrp="1"/>
          </p:cNvSpPr>
          <p:nvPr>
            <p:ph type="title"/>
          </p:nvPr>
        </p:nvSpPr>
        <p:spPr/>
        <p:txBody>
          <a:bodyPr/>
          <a:lstStyle/>
          <a:p>
            <a:r>
              <a:rPr lang="en-US" dirty="0"/>
              <a:t>Circulation conditions: shock</a:t>
            </a:r>
            <a:endParaRPr lang="en-KE" dirty="0"/>
          </a:p>
        </p:txBody>
      </p:sp>
      <p:sp>
        <p:nvSpPr>
          <p:cNvPr id="3" name="Content Placeholder 2">
            <a:extLst>
              <a:ext uri="{FF2B5EF4-FFF2-40B4-BE49-F238E27FC236}">
                <a16:creationId xmlns:a16="http://schemas.microsoft.com/office/drawing/2014/main" id="{A3AA0EE0-99BB-48E0-815D-73A235035D92}"/>
              </a:ext>
            </a:extLst>
          </p:cNvPr>
          <p:cNvSpPr>
            <a:spLocks noGrp="1"/>
          </p:cNvSpPr>
          <p:nvPr>
            <p:ph idx="1"/>
          </p:nvPr>
        </p:nvSpPr>
        <p:spPr/>
        <p:txBody>
          <a:bodyPr>
            <a:normAutofit fontScale="77500" lnSpcReduction="20000"/>
          </a:bodyPr>
          <a:lstStyle/>
          <a:p>
            <a:pPr marL="0" indent="0">
              <a:lnSpc>
                <a:spcPct val="100000"/>
              </a:lnSpc>
              <a:spcBef>
                <a:spcPts val="0"/>
              </a:spcBef>
              <a:spcAft>
                <a:spcPts val="500"/>
              </a:spcAft>
              <a:buSzPct val="73684"/>
              <a:buFont typeface="Lato"/>
              <a:buNone/>
            </a:pPr>
            <a:r>
              <a:rPr lang="en-US" sz="2800" dirty="0"/>
              <a:t>Signs and Symptoms</a:t>
            </a:r>
          </a:p>
          <a:p>
            <a:pPr marL="0" indent="0">
              <a:lnSpc>
                <a:spcPct val="100000"/>
              </a:lnSpc>
              <a:spcBef>
                <a:spcPts val="0"/>
              </a:spcBef>
              <a:spcAft>
                <a:spcPts val="500"/>
              </a:spcAft>
              <a:buSzPct val="73684"/>
              <a:buFont typeface="Lato"/>
              <a:buNone/>
            </a:pPr>
            <a:r>
              <a:rPr lang="en-US" sz="2800" dirty="0"/>
              <a:t>• Rapid heart rate (tachycardia) </a:t>
            </a:r>
          </a:p>
          <a:p>
            <a:pPr marL="0" indent="0">
              <a:lnSpc>
                <a:spcPct val="100000"/>
              </a:lnSpc>
              <a:spcBef>
                <a:spcPts val="0"/>
              </a:spcBef>
              <a:spcAft>
                <a:spcPts val="500"/>
              </a:spcAft>
              <a:buSzPct val="73684"/>
              <a:buFont typeface="Lato"/>
              <a:buNone/>
            </a:pPr>
            <a:r>
              <a:rPr lang="en-US" sz="2800" dirty="0"/>
              <a:t>• Rapid breathing (tachypnoea) </a:t>
            </a:r>
          </a:p>
          <a:p>
            <a:pPr marL="0" indent="0">
              <a:lnSpc>
                <a:spcPct val="100000"/>
              </a:lnSpc>
              <a:spcBef>
                <a:spcPts val="0"/>
              </a:spcBef>
              <a:spcAft>
                <a:spcPts val="500"/>
              </a:spcAft>
              <a:buSzPct val="73684"/>
              <a:buFont typeface="Lato"/>
              <a:buNone/>
            </a:pPr>
            <a:r>
              <a:rPr lang="en-US" sz="2800" dirty="0"/>
              <a:t>• Pale and cool skin </a:t>
            </a:r>
          </a:p>
          <a:p>
            <a:pPr marL="0" indent="0">
              <a:lnSpc>
                <a:spcPct val="100000"/>
              </a:lnSpc>
              <a:spcBef>
                <a:spcPts val="0"/>
              </a:spcBef>
              <a:spcAft>
                <a:spcPts val="500"/>
              </a:spcAft>
              <a:buSzPct val="73684"/>
              <a:buFont typeface="Lato"/>
              <a:buNone/>
            </a:pPr>
            <a:r>
              <a:rPr lang="en-US" sz="2800" dirty="0"/>
              <a:t>• Capillary </a:t>
            </a:r>
            <a:r>
              <a:rPr lang="en-US" sz="2800" dirty="0" err="1"/>
              <a:t>refll</a:t>
            </a:r>
            <a:r>
              <a:rPr lang="en-US" sz="2800" dirty="0"/>
              <a:t>&gt;3 seconds </a:t>
            </a:r>
          </a:p>
          <a:p>
            <a:pPr marL="0" indent="0">
              <a:lnSpc>
                <a:spcPct val="100000"/>
              </a:lnSpc>
              <a:spcBef>
                <a:spcPts val="0"/>
              </a:spcBef>
              <a:spcAft>
                <a:spcPts val="500"/>
              </a:spcAft>
              <a:buSzPct val="73684"/>
              <a:buFont typeface="Lato"/>
              <a:buNone/>
            </a:pPr>
            <a:r>
              <a:rPr lang="en-US" sz="2800" dirty="0"/>
              <a:t>• Sweating (diaphoresis) </a:t>
            </a:r>
          </a:p>
          <a:p>
            <a:pPr marL="0" indent="0">
              <a:lnSpc>
                <a:spcPct val="100000"/>
              </a:lnSpc>
              <a:spcBef>
                <a:spcPts val="0"/>
              </a:spcBef>
              <a:spcAft>
                <a:spcPts val="500"/>
              </a:spcAft>
              <a:buSzPct val="73684"/>
              <a:buFont typeface="Lato"/>
              <a:buNone/>
            </a:pPr>
            <a:r>
              <a:rPr lang="en-US" sz="2800" dirty="0"/>
              <a:t>• May have dizziness, confusion, altered mental status </a:t>
            </a:r>
          </a:p>
          <a:p>
            <a:pPr marL="0" indent="0">
              <a:lnSpc>
                <a:spcPct val="100000"/>
              </a:lnSpc>
              <a:spcBef>
                <a:spcPts val="0"/>
              </a:spcBef>
              <a:spcAft>
                <a:spcPts val="500"/>
              </a:spcAft>
              <a:buSzPct val="73684"/>
              <a:buFont typeface="Lato"/>
              <a:buNone/>
            </a:pPr>
            <a:r>
              <a:rPr lang="en-US" sz="2800" dirty="0"/>
              <a:t>• May have hypotension</a:t>
            </a:r>
          </a:p>
          <a:p>
            <a:pPr marL="0" indent="0">
              <a:lnSpc>
                <a:spcPct val="100000"/>
              </a:lnSpc>
              <a:spcBef>
                <a:spcPts val="0"/>
              </a:spcBef>
              <a:spcAft>
                <a:spcPts val="500"/>
              </a:spcAft>
              <a:buSzPct val="73684"/>
              <a:buFont typeface="Lato"/>
              <a:buNone/>
            </a:pPr>
            <a:endParaRPr lang="en-US" sz="2800" dirty="0"/>
          </a:p>
          <a:p>
            <a:pPr marL="0" indent="0">
              <a:lnSpc>
                <a:spcPct val="100000"/>
              </a:lnSpc>
              <a:spcBef>
                <a:spcPts val="0"/>
              </a:spcBef>
              <a:spcAft>
                <a:spcPts val="500"/>
              </a:spcAft>
              <a:buSzPct val="73684"/>
              <a:buFont typeface="Lato"/>
              <a:buNone/>
            </a:pPr>
            <a:r>
              <a:rPr lang="en-US" sz="2800" dirty="0"/>
              <a:t>Poor perfusion is the failure to deliver enough oxygen-carrying blood to the vital organs. When poor perfusion continues until organ function is affected, this is called shock and can lead rapidly to death.</a:t>
            </a:r>
          </a:p>
          <a:p>
            <a:pPr marL="0" indent="0">
              <a:lnSpc>
                <a:spcPct val="100000"/>
              </a:lnSpc>
              <a:spcBef>
                <a:spcPts val="0"/>
              </a:spcBef>
              <a:spcAft>
                <a:spcPts val="500"/>
              </a:spcAft>
              <a:buSzPct val="73684"/>
              <a:buFont typeface="Lato"/>
              <a:buNone/>
            </a:pPr>
            <a:endParaRPr lang="en-US" sz="2800" dirty="0">
              <a:latin typeface="Lato"/>
              <a:cs typeface="Lato"/>
            </a:endParaRPr>
          </a:p>
          <a:p>
            <a:pPr lvl="0" rtl="0">
              <a:spcBef>
                <a:spcPts val="0"/>
              </a:spcBef>
              <a:buNone/>
            </a:pPr>
            <a:endParaRPr lang="en-US" sz="2400" dirty="0"/>
          </a:p>
          <a:p>
            <a:endParaRPr lang="en-KE" dirty="0"/>
          </a:p>
        </p:txBody>
      </p:sp>
    </p:spTree>
    <p:extLst>
      <p:ext uri="{BB962C8B-B14F-4D97-AF65-F5344CB8AC3E}">
        <p14:creationId xmlns:p14="http://schemas.microsoft.com/office/powerpoint/2010/main" val="721398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F0D6-0EE1-401F-B578-FD0D35BE2F2A}"/>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8730B0A8-C241-4A15-8821-7B08037559D1}"/>
              </a:ext>
            </a:extLst>
          </p:cNvPr>
          <p:cNvSpPr>
            <a:spLocks noGrp="1"/>
          </p:cNvSpPr>
          <p:nvPr>
            <p:ph idx="1"/>
          </p:nvPr>
        </p:nvSpPr>
        <p:spPr/>
        <p:txBody>
          <a:bodyPr>
            <a:normAutofit/>
          </a:bodyPr>
          <a:lstStyle/>
          <a:p>
            <a:pPr lvl="0" rtl="0">
              <a:spcBef>
                <a:spcPts val="0"/>
              </a:spcBef>
              <a:buNone/>
            </a:pPr>
            <a:endParaRPr lang="en-US" sz="2800" dirty="0"/>
          </a:p>
          <a:p>
            <a:pPr lvl="0">
              <a:spcBef>
                <a:spcPts val="0"/>
              </a:spcBef>
              <a:buNone/>
            </a:pPr>
            <a:r>
              <a:rPr lang="en-US" sz="2800" dirty="0"/>
              <a:t>• Initial treatment for shock includes laying the patient fat (if tolerated).</a:t>
            </a:r>
          </a:p>
          <a:p>
            <a:pPr lvl="0">
              <a:spcBef>
                <a:spcPts val="0"/>
              </a:spcBef>
              <a:buNone/>
            </a:pPr>
            <a:r>
              <a:rPr lang="en-US" sz="2800" dirty="0"/>
              <a:t> • Give oxygen. </a:t>
            </a:r>
          </a:p>
          <a:p>
            <a:pPr lvl="0">
              <a:spcBef>
                <a:spcPts val="0"/>
              </a:spcBef>
              <a:buNone/>
            </a:pPr>
            <a:r>
              <a:rPr lang="en-US" sz="2800" dirty="0"/>
              <a:t>• Control bleeding.</a:t>
            </a:r>
          </a:p>
          <a:p>
            <a:pPr lvl="0">
              <a:spcBef>
                <a:spcPts val="0"/>
              </a:spcBef>
              <a:buNone/>
            </a:pPr>
            <a:r>
              <a:rPr lang="en-US" sz="2800" dirty="0"/>
              <a:t>• Start an IV and give IV fluids.</a:t>
            </a:r>
          </a:p>
          <a:p>
            <a:pPr lvl="0">
              <a:spcBef>
                <a:spcPts val="0"/>
              </a:spcBef>
              <a:buNone/>
            </a:pPr>
            <a:r>
              <a:rPr lang="en-US" sz="2800" dirty="0"/>
              <a:t>• If there are signs of infection, give antibiotics if available. </a:t>
            </a:r>
          </a:p>
          <a:p>
            <a:pPr lvl="0">
              <a:spcBef>
                <a:spcPts val="0"/>
              </a:spcBef>
              <a:buNone/>
            </a:pPr>
            <a:r>
              <a:rPr lang="en-US" sz="2800" dirty="0"/>
              <a:t>• Prepare for rapid handover/transfer</a:t>
            </a:r>
            <a:endParaRPr lang="en-US" sz="2800" b="1" dirty="0"/>
          </a:p>
          <a:p>
            <a:endParaRPr lang="en-KE" dirty="0"/>
          </a:p>
        </p:txBody>
      </p:sp>
    </p:spTree>
    <p:extLst>
      <p:ext uri="{BB962C8B-B14F-4D97-AF65-F5344CB8AC3E}">
        <p14:creationId xmlns:p14="http://schemas.microsoft.com/office/powerpoint/2010/main" val="770842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7110-E0F9-45D8-9B88-39CD0482D034}"/>
              </a:ext>
            </a:extLst>
          </p:cNvPr>
          <p:cNvSpPr>
            <a:spLocks noGrp="1"/>
          </p:cNvSpPr>
          <p:nvPr>
            <p:ph type="title"/>
          </p:nvPr>
        </p:nvSpPr>
        <p:spPr/>
        <p:txBody>
          <a:bodyPr/>
          <a:lstStyle/>
          <a:p>
            <a:r>
              <a:rPr lang="en-US" dirty="0"/>
              <a:t>Problems </a:t>
            </a:r>
            <a:endParaRPr lang="en-KE" dirty="0"/>
          </a:p>
        </p:txBody>
      </p:sp>
      <p:sp>
        <p:nvSpPr>
          <p:cNvPr id="3" name="Content Placeholder 2">
            <a:extLst>
              <a:ext uri="{FF2B5EF4-FFF2-40B4-BE49-F238E27FC236}">
                <a16:creationId xmlns:a16="http://schemas.microsoft.com/office/drawing/2014/main" id="{9815FE3C-82D7-482F-BE89-63A953761928}"/>
              </a:ext>
            </a:extLst>
          </p:cNvPr>
          <p:cNvSpPr>
            <a:spLocks noGrp="1"/>
          </p:cNvSpPr>
          <p:nvPr>
            <p:ph idx="1"/>
          </p:nvPr>
        </p:nvSpPr>
        <p:spPr/>
        <p:txBody>
          <a:bodyPr>
            <a:normAutofit/>
          </a:bodyPr>
          <a:lstStyle/>
          <a:p>
            <a:pPr marL="0" indent="0">
              <a:buNone/>
            </a:pPr>
            <a:r>
              <a:rPr lang="en-US" dirty="0"/>
              <a:t>Incident problems                                                </a:t>
            </a:r>
          </a:p>
          <a:p>
            <a:r>
              <a:rPr lang="en-US" dirty="0"/>
              <a:t>Crowd</a:t>
            </a:r>
          </a:p>
          <a:p>
            <a:r>
              <a:rPr lang="en-US" dirty="0"/>
              <a:t>Hazardous material</a:t>
            </a:r>
          </a:p>
          <a:p>
            <a:r>
              <a:rPr lang="en-US" dirty="0"/>
              <a:t>Fire</a:t>
            </a:r>
          </a:p>
          <a:p>
            <a:r>
              <a:rPr lang="en-US" dirty="0"/>
              <a:t>Visibility</a:t>
            </a:r>
          </a:p>
          <a:p>
            <a:r>
              <a:rPr lang="en-US" dirty="0"/>
              <a:t>Falling objects</a:t>
            </a:r>
          </a:p>
          <a:p>
            <a:r>
              <a:rPr lang="en-US" dirty="0"/>
              <a:t>Smoke and fumes</a:t>
            </a:r>
          </a:p>
          <a:p>
            <a:r>
              <a:rPr lang="en-US" dirty="0"/>
              <a:t>Power lines</a:t>
            </a:r>
            <a:endParaRPr lang="en-KE" dirty="0"/>
          </a:p>
        </p:txBody>
      </p:sp>
    </p:spTree>
    <p:extLst>
      <p:ext uri="{BB962C8B-B14F-4D97-AF65-F5344CB8AC3E}">
        <p14:creationId xmlns:p14="http://schemas.microsoft.com/office/powerpoint/2010/main" val="456195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6919-FFD1-4762-A65F-234904AA5277}"/>
              </a:ext>
            </a:extLst>
          </p:cNvPr>
          <p:cNvSpPr>
            <a:spLocks noGrp="1"/>
          </p:cNvSpPr>
          <p:nvPr>
            <p:ph type="title"/>
          </p:nvPr>
        </p:nvSpPr>
        <p:spPr/>
        <p:txBody>
          <a:bodyPr/>
          <a:lstStyle/>
          <a:p>
            <a:r>
              <a:rPr lang="en-US" dirty="0"/>
              <a:t>Circulation conditions: severe bleeding</a:t>
            </a:r>
            <a:endParaRPr lang="en-KE" dirty="0"/>
          </a:p>
        </p:txBody>
      </p:sp>
      <p:sp>
        <p:nvSpPr>
          <p:cNvPr id="3" name="Content Placeholder 2">
            <a:extLst>
              <a:ext uri="{FF2B5EF4-FFF2-40B4-BE49-F238E27FC236}">
                <a16:creationId xmlns:a16="http://schemas.microsoft.com/office/drawing/2014/main" id="{BB629A3B-0927-4491-A9A4-35FF4DDDC0BD}"/>
              </a:ext>
            </a:extLst>
          </p:cNvPr>
          <p:cNvSpPr>
            <a:spLocks noGrp="1"/>
          </p:cNvSpPr>
          <p:nvPr>
            <p:ph idx="1"/>
          </p:nvPr>
        </p:nvSpPr>
        <p:spPr/>
        <p:txBody>
          <a:bodyPr>
            <a:normAutofit fontScale="62500" lnSpcReduction="20000"/>
          </a:bodyPr>
          <a:lstStyle/>
          <a:p>
            <a:pPr marL="165100" lvl="0" indent="0">
              <a:lnSpc>
                <a:spcPct val="115000"/>
              </a:lnSpc>
              <a:spcBef>
                <a:spcPts val="0"/>
              </a:spcBef>
              <a:buClr>
                <a:schemeClr val="dk1"/>
              </a:buClr>
              <a:buSzPct val="100000"/>
              <a:buFont typeface="Lato"/>
              <a:buNone/>
            </a:pPr>
            <a:r>
              <a:rPr lang="en-US" sz="2800" b="1" dirty="0">
                <a:latin typeface="Lato"/>
                <a:ea typeface="Lato"/>
                <a:cs typeface="Lato"/>
                <a:sym typeface="Lato"/>
              </a:rPr>
              <a:t>If severe bleeding is not controlled, the patient can lose a significant amount of blood, which can lead to shock.</a:t>
            </a:r>
          </a:p>
          <a:p>
            <a:pPr marL="165100" lvl="0" indent="0">
              <a:lnSpc>
                <a:spcPct val="115000"/>
              </a:lnSpc>
              <a:spcBef>
                <a:spcPts val="0"/>
              </a:spcBef>
              <a:buClr>
                <a:schemeClr val="dk1"/>
              </a:buClr>
              <a:buSzPct val="100000"/>
              <a:buFont typeface="Lato"/>
              <a:buNone/>
            </a:pPr>
            <a:r>
              <a:rPr lang="en-US" sz="2800" b="1" dirty="0">
                <a:latin typeface="Lato"/>
                <a:ea typeface="Lato"/>
                <a:cs typeface="Lato"/>
                <a:sym typeface="Lato"/>
              </a:rPr>
              <a:t>Large quantity</a:t>
            </a:r>
            <a:r>
              <a:rPr lang="en-US" sz="2800" b="1" baseline="0" dirty="0">
                <a:latin typeface="Lato"/>
                <a:ea typeface="Lato"/>
                <a:cs typeface="Lato"/>
                <a:sym typeface="Lato"/>
              </a:rPr>
              <a:t> of blood can also be lost into the chest, pelvis, thigh, and into the abdomen before the bleeding is recognized. </a:t>
            </a:r>
            <a:endParaRPr lang="en-US" sz="2800" b="1" dirty="0">
              <a:latin typeface="Lato"/>
              <a:ea typeface="Lato"/>
              <a:cs typeface="Lato"/>
              <a:sym typeface="Lato"/>
            </a:endParaRPr>
          </a:p>
          <a:p>
            <a:pPr marL="0" indent="0">
              <a:lnSpc>
                <a:spcPct val="100000"/>
              </a:lnSpc>
              <a:spcBef>
                <a:spcPts val="0"/>
              </a:spcBef>
              <a:spcAft>
                <a:spcPts val="500"/>
              </a:spcAft>
              <a:buSzPct val="73684"/>
              <a:buFont typeface="Lato"/>
              <a:buNone/>
            </a:pPr>
            <a:endParaRPr lang="en-US" sz="2800" dirty="0">
              <a:latin typeface="Lato"/>
              <a:ea typeface="Lato"/>
              <a:cs typeface="Lato"/>
              <a:sym typeface="Lato"/>
            </a:endParaRPr>
          </a:p>
          <a:p>
            <a:pPr marL="0" indent="0">
              <a:lnSpc>
                <a:spcPct val="100000"/>
              </a:lnSpc>
              <a:spcBef>
                <a:spcPts val="0"/>
              </a:spcBef>
              <a:spcAft>
                <a:spcPts val="500"/>
              </a:spcAft>
              <a:buSzPct val="73684"/>
              <a:buFont typeface="Lato"/>
              <a:buNone/>
            </a:pPr>
            <a:r>
              <a:rPr lang="en-US" sz="2800" dirty="0">
                <a:latin typeface="Lato"/>
                <a:ea typeface="Lato"/>
                <a:cs typeface="Lato"/>
                <a:sym typeface="Lato"/>
              </a:rPr>
              <a:t>Signs/symptoms</a:t>
            </a:r>
          </a:p>
          <a:p>
            <a:pPr marL="457200" lvl="0" indent="-349250" rtl="0">
              <a:lnSpc>
                <a:spcPct val="115000"/>
              </a:lnSpc>
              <a:spcBef>
                <a:spcPts val="0"/>
              </a:spcBef>
              <a:buSzPct val="100000"/>
              <a:buFont typeface="Lato"/>
            </a:pPr>
            <a:r>
              <a:rPr lang="en-US" sz="2400" dirty="0"/>
              <a:t> Bleeding wounds </a:t>
            </a:r>
          </a:p>
          <a:p>
            <a:pPr marL="457200" lvl="0" indent="-349250" rtl="0">
              <a:lnSpc>
                <a:spcPct val="115000"/>
              </a:lnSpc>
              <a:spcBef>
                <a:spcPts val="0"/>
              </a:spcBef>
              <a:buSzPct val="100000"/>
              <a:buFont typeface="Lato"/>
            </a:pPr>
            <a:r>
              <a:rPr lang="en-US" sz="2400" dirty="0"/>
              <a:t> Bruising around the umbilicus (belly button) or over the flanks can be a sign of internal bleeding </a:t>
            </a:r>
          </a:p>
          <a:p>
            <a:pPr marL="457200" lvl="0" indent="-349250" rtl="0">
              <a:lnSpc>
                <a:spcPct val="115000"/>
              </a:lnSpc>
              <a:spcBef>
                <a:spcPts val="0"/>
              </a:spcBef>
              <a:buSzPct val="100000"/>
              <a:buFont typeface="Lato"/>
            </a:pPr>
            <a:r>
              <a:rPr lang="en-US" sz="2400" dirty="0"/>
              <a:t> Bleeding from the rectum or vagina or in vomit </a:t>
            </a:r>
          </a:p>
          <a:p>
            <a:pPr marL="457200" lvl="0" indent="-349250" rtl="0">
              <a:lnSpc>
                <a:spcPct val="115000"/>
              </a:lnSpc>
              <a:spcBef>
                <a:spcPts val="0"/>
              </a:spcBef>
              <a:buSzPct val="100000"/>
              <a:buFont typeface="Lato"/>
            </a:pPr>
            <a:r>
              <a:rPr lang="en-US" sz="2400" dirty="0"/>
              <a:t> Pelvic fracture </a:t>
            </a:r>
          </a:p>
          <a:p>
            <a:pPr marL="457200" lvl="0" indent="-349250" rtl="0">
              <a:lnSpc>
                <a:spcPct val="115000"/>
              </a:lnSpc>
              <a:spcBef>
                <a:spcPts val="0"/>
              </a:spcBef>
              <a:buSzPct val="100000"/>
              <a:buFont typeface="Lato"/>
            </a:pPr>
            <a:r>
              <a:rPr lang="en-US" sz="2400" dirty="0"/>
              <a:t> Femur fracture </a:t>
            </a:r>
          </a:p>
          <a:p>
            <a:pPr marL="457200" lvl="0" indent="-349250" rtl="0">
              <a:lnSpc>
                <a:spcPct val="115000"/>
              </a:lnSpc>
              <a:spcBef>
                <a:spcPts val="0"/>
              </a:spcBef>
              <a:buSzPct val="100000"/>
              <a:buFont typeface="Lato"/>
            </a:pPr>
            <a:r>
              <a:rPr lang="en-US" sz="2400" dirty="0"/>
              <a:t> Decreased breath sounds on one side of the chest (</a:t>
            </a:r>
            <a:r>
              <a:rPr lang="en-US" sz="2400" dirty="0" err="1"/>
              <a:t>haemothorax</a:t>
            </a:r>
            <a:r>
              <a:rPr lang="en-US" sz="2400" dirty="0"/>
              <a:t>) </a:t>
            </a:r>
          </a:p>
          <a:p>
            <a:pPr marL="457200" lvl="0" indent="-349250" rtl="0">
              <a:lnSpc>
                <a:spcPct val="115000"/>
              </a:lnSpc>
              <a:spcBef>
                <a:spcPts val="0"/>
              </a:spcBef>
              <a:buSzPct val="100000"/>
              <a:buFont typeface="Lato"/>
            </a:pPr>
            <a:r>
              <a:rPr lang="en-US" sz="2400" dirty="0"/>
              <a:t> Signs of poor perfusion (such as hypotension, tachycardia, pale skin, diaphoresis)</a:t>
            </a:r>
            <a:r>
              <a:rPr lang="en-US" sz="2800" i="1" dirty="0">
                <a:latin typeface="Lato"/>
                <a:ea typeface="Lato"/>
                <a:cs typeface="Lato"/>
                <a:sym typeface="Lato"/>
              </a:rPr>
              <a:t> </a:t>
            </a:r>
          </a:p>
          <a:p>
            <a:pPr marL="457200" lvl="0" indent="-349250" rtl="0">
              <a:lnSpc>
                <a:spcPct val="115000"/>
              </a:lnSpc>
              <a:spcBef>
                <a:spcPts val="0"/>
              </a:spcBef>
              <a:buSzPct val="100000"/>
              <a:buFont typeface="Lato"/>
            </a:pPr>
            <a:endParaRPr lang="en-US" sz="2800" dirty="0">
              <a:latin typeface="Lato"/>
              <a:cs typeface="Lato"/>
            </a:endParaRPr>
          </a:p>
          <a:p>
            <a:pPr indent="0">
              <a:lnSpc>
                <a:spcPct val="100000"/>
              </a:lnSpc>
              <a:spcBef>
                <a:spcPts val="400"/>
              </a:spcBef>
              <a:buNone/>
            </a:pPr>
            <a:r>
              <a:rPr lang="en-US" sz="2800" dirty="0"/>
              <a:t>External bleeding that is not controlled can lead quickly to shock. A large quantity of blood can also be lost into the chest, pelvis, thigh and abdomen before the bleeding is recognized. </a:t>
            </a:r>
          </a:p>
          <a:p>
            <a:pPr indent="0">
              <a:lnSpc>
                <a:spcPct val="100000"/>
              </a:lnSpc>
              <a:spcBef>
                <a:spcPts val="400"/>
              </a:spcBef>
              <a:buNone/>
            </a:pPr>
            <a:endParaRPr lang="en-US" sz="2800" dirty="0"/>
          </a:p>
          <a:p>
            <a:endParaRPr lang="en-KE" dirty="0"/>
          </a:p>
        </p:txBody>
      </p:sp>
    </p:spTree>
    <p:extLst>
      <p:ext uri="{BB962C8B-B14F-4D97-AF65-F5344CB8AC3E}">
        <p14:creationId xmlns:p14="http://schemas.microsoft.com/office/powerpoint/2010/main" val="3865419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0366-5A8E-4696-B794-F8BBBD02EF19}"/>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587F63EE-B2B1-48D1-B4D7-3CBF524E2651}"/>
              </a:ext>
            </a:extLst>
          </p:cNvPr>
          <p:cNvSpPr>
            <a:spLocks noGrp="1"/>
          </p:cNvSpPr>
          <p:nvPr>
            <p:ph idx="1"/>
          </p:nvPr>
        </p:nvSpPr>
        <p:spPr/>
        <p:txBody>
          <a:bodyPr>
            <a:normAutofit lnSpcReduction="10000"/>
          </a:bodyPr>
          <a:lstStyle/>
          <a:p>
            <a:pPr indent="0">
              <a:lnSpc>
                <a:spcPct val="100000"/>
              </a:lnSpc>
              <a:spcBef>
                <a:spcPts val="400"/>
              </a:spcBef>
              <a:buNone/>
            </a:pPr>
            <a:r>
              <a:rPr lang="en-US" sz="2800" dirty="0"/>
              <a:t>• Stop the bleeding. Depending on the source, use: – direct pressure– use deep wound packing if large and gaping – a tourniquet only for uncontrolled bleeding with pressure, bind pelvis (pelvic binder) or splint femur </a:t>
            </a:r>
            <a:r>
              <a:rPr lang="en-US" sz="2800" dirty="0" err="1"/>
              <a:t>femur</a:t>
            </a:r>
            <a:r>
              <a:rPr lang="en-US" sz="2800" dirty="0"/>
              <a:t> fracture </a:t>
            </a:r>
          </a:p>
          <a:p>
            <a:pPr indent="0">
              <a:lnSpc>
                <a:spcPct val="100000"/>
              </a:lnSpc>
              <a:spcBef>
                <a:spcPts val="400"/>
              </a:spcBef>
              <a:buNone/>
            </a:pPr>
            <a:r>
              <a:rPr lang="en-US" sz="2800" dirty="0"/>
              <a:t>• Give IV fluids. </a:t>
            </a:r>
          </a:p>
          <a:p>
            <a:pPr indent="0">
              <a:lnSpc>
                <a:spcPct val="100000"/>
              </a:lnSpc>
              <a:spcBef>
                <a:spcPts val="400"/>
              </a:spcBef>
              <a:buNone/>
            </a:pPr>
            <a:r>
              <a:rPr lang="en-US" sz="2800" dirty="0"/>
              <a:t>• Refer for blood transfusion and ongoing surgical management if needed.</a:t>
            </a:r>
          </a:p>
          <a:p>
            <a:pPr indent="0">
              <a:lnSpc>
                <a:spcPct val="100000"/>
              </a:lnSpc>
              <a:spcBef>
                <a:spcPts val="400"/>
              </a:spcBef>
              <a:buNone/>
            </a:pPr>
            <a:r>
              <a:rPr lang="en-US" dirty="0">
                <a:solidFill>
                  <a:srgbClr val="FF0000"/>
                </a:solidFill>
              </a:rPr>
              <a:t>NOTE:</a:t>
            </a:r>
            <a:r>
              <a:rPr lang="en-US" sz="2800" dirty="0"/>
              <a:t> A tourniquet should be used only for life-threatening bleeding. </a:t>
            </a:r>
            <a:endParaRPr lang="en-US" sz="2800" dirty="0">
              <a:latin typeface="Lato"/>
              <a:cs typeface="Lato"/>
            </a:endParaRPr>
          </a:p>
          <a:p>
            <a:endParaRPr lang="en-KE" dirty="0"/>
          </a:p>
        </p:txBody>
      </p:sp>
    </p:spTree>
    <p:extLst>
      <p:ext uri="{BB962C8B-B14F-4D97-AF65-F5344CB8AC3E}">
        <p14:creationId xmlns:p14="http://schemas.microsoft.com/office/powerpoint/2010/main" val="1804655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D8F7-E50E-4F1D-BE77-8FFEA01A7C88}"/>
              </a:ext>
            </a:extLst>
          </p:cNvPr>
          <p:cNvSpPr>
            <a:spLocks noGrp="1"/>
          </p:cNvSpPr>
          <p:nvPr>
            <p:ph type="title"/>
          </p:nvPr>
        </p:nvSpPr>
        <p:spPr/>
        <p:txBody>
          <a:bodyPr>
            <a:normAutofit/>
          </a:bodyPr>
          <a:lstStyle/>
          <a:p>
            <a:r>
              <a:rPr lang="en-US" dirty="0"/>
              <a:t>Circulation conditions: pericardial tamponade</a:t>
            </a:r>
            <a:endParaRPr lang="en-KE" dirty="0"/>
          </a:p>
        </p:txBody>
      </p:sp>
      <p:sp>
        <p:nvSpPr>
          <p:cNvPr id="3" name="Content Placeholder 2">
            <a:extLst>
              <a:ext uri="{FF2B5EF4-FFF2-40B4-BE49-F238E27FC236}">
                <a16:creationId xmlns:a16="http://schemas.microsoft.com/office/drawing/2014/main" id="{A1E3800C-1E0E-4C8D-8168-B08428411B07}"/>
              </a:ext>
            </a:extLst>
          </p:cNvPr>
          <p:cNvSpPr>
            <a:spLocks noGrp="1"/>
          </p:cNvSpPr>
          <p:nvPr>
            <p:ph idx="1"/>
          </p:nvPr>
        </p:nvSpPr>
        <p:spPr/>
        <p:txBody>
          <a:bodyPr>
            <a:normAutofit fontScale="85000" lnSpcReduction="20000"/>
          </a:bodyPr>
          <a:lstStyle/>
          <a:p>
            <a:pPr lvl="0">
              <a:spcBef>
                <a:spcPts val="0"/>
              </a:spcBef>
              <a:buNone/>
            </a:pPr>
            <a:r>
              <a:rPr lang="en-US" sz="2800" dirty="0"/>
              <a:t>Signs</a:t>
            </a:r>
            <a:r>
              <a:rPr lang="en-US" sz="2800" baseline="0" dirty="0"/>
              <a:t> and Symptoms</a:t>
            </a:r>
          </a:p>
          <a:p>
            <a:pPr marL="142875" lvl="0" indent="-193675" rtl="0">
              <a:lnSpc>
                <a:spcPct val="115000"/>
              </a:lnSpc>
              <a:spcBef>
                <a:spcPts val="0"/>
              </a:spcBef>
              <a:spcAft>
                <a:spcPts val="500"/>
              </a:spcAft>
              <a:buSzPct val="73684"/>
              <a:buFont typeface="Lato"/>
            </a:pPr>
            <a:r>
              <a:rPr lang="en-US" sz="2800" dirty="0"/>
              <a:t>Signs of poor perfusion (tachycardia, tachypnoea, hypotension, pale and cool skin, cold extremities, capillary refill &gt;3 seconds) </a:t>
            </a:r>
          </a:p>
          <a:p>
            <a:pPr marL="142875" lvl="0" indent="-193675" rtl="0">
              <a:lnSpc>
                <a:spcPct val="115000"/>
              </a:lnSpc>
              <a:spcBef>
                <a:spcPts val="0"/>
              </a:spcBef>
              <a:spcAft>
                <a:spcPts val="500"/>
              </a:spcAft>
              <a:buSzPct val="73684"/>
              <a:buFont typeface="Lato"/>
            </a:pPr>
            <a:r>
              <a:rPr lang="en-US" sz="2800" dirty="0"/>
              <a:t> Distended neck veins</a:t>
            </a:r>
          </a:p>
          <a:p>
            <a:pPr marL="142875" lvl="0" indent="-193675" rtl="0">
              <a:lnSpc>
                <a:spcPct val="115000"/>
              </a:lnSpc>
              <a:spcBef>
                <a:spcPts val="0"/>
              </a:spcBef>
              <a:spcAft>
                <a:spcPts val="500"/>
              </a:spcAft>
              <a:buSzPct val="73684"/>
              <a:buFont typeface="Lato"/>
            </a:pPr>
            <a:r>
              <a:rPr lang="en-US" sz="2800" dirty="0"/>
              <a:t>  Muffled heart sounds </a:t>
            </a:r>
          </a:p>
          <a:p>
            <a:pPr marL="142875" lvl="0" indent="-193675" rtl="0">
              <a:lnSpc>
                <a:spcPct val="115000"/>
              </a:lnSpc>
              <a:spcBef>
                <a:spcPts val="0"/>
              </a:spcBef>
              <a:spcAft>
                <a:spcPts val="500"/>
              </a:spcAft>
              <a:buSzPct val="73684"/>
              <a:buFont typeface="Lato"/>
            </a:pPr>
            <a:r>
              <a:rPr lang="en-US" sz="2800" dirty="0"/>
              <a:t>May have dizziness, confusion, altered mental status</a:t>
            </a:r>
          </a:p>
          <a:p>
            <a:pPr marL="406400" indent="-457200">
              <a:lnSpc>
                <a:spcPct val="115000"/>
              </a:lnSpc>
              <a:spcBef>
                <a:spcPts val="0"/>
              </a:spcBef>
              <a:spcAft>
                <a:spcPts val="500"/>
              </a:spcAft>
              <a:buSzPct val="73684"/>
              <a:buFont typeface="Wingdings" panose="05000000000000000000" pitchFamily="2" charset="2"/>
              <a:buChar char="q"/>
            </a:pPr>
            <a:r>
              <a:rPr lang="en-US" sz="2800" dirty="0"/>
              <a:t>Pericardial tamponade occurs when fluid builds up in the sac around the heart. The pressure from this fluid can collapse the chambers of the heart and keep them from filling properly, limiting blood flow to the tissues and causing shock. </a:t>
            </a:r>
          </a:p>
          <a:p>
            <a:pPr marL="142875" lvl="0" indent="-193675" rtl="0">
              <a:lnSpc>
                <a:spcPct val="115000"/>
              </a:lnSpc>
              <a:spcBef>
                <a:spcPts val="0"/>
              </a:spcBef>
              <a:spcAft>
                <a:spcPts val="500"/>
              </a:spcAft>
              <a:buSzPct val="73684"/>
              <a:buFont typeface="Lato"/>
            </a:pPr>
            <a:endParaRPr lang="en-US" sz="2800" dirty="0"/>
          </a:p>
          <a:p>
            <a:endParaRPr lang="en-KE" dirty="0"/>
          </a:p>
        </p:txBody>
      </p:sp>
    </p:spTree>
    <p:extLst>
      <p:ext uri="{BB962C8B-B14F-4D97-AF65-F5344CB8AC3E}">
        <p14:creationId xmlns:p14="http://schemas.microsoft.com/office/powerpoint/2010/main" val="6233054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5C5C-FBA5-4869-BF6A-BEB2232AC400}"/>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B09D3F08-B39E-49C4-A41C-9FBAB5955262}"/>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Treatment is drainage by pericardiocentesis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IV FLUIDS to counter the pressure from fluid in heart sac</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latin typeface="Calibri" charset="0"/>
                <a:ea typeface="Calibri" charset="0"/>
                <a:cs typeface="Calibri" charset="0"/>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Calibri" charset="0"/>
                <a:ea typeface="Calibri" charset="0"/>
                <a:cs typeface="Calibri" charset="0"/>
              </a:rPr>
              <a:t>Needs facility capable of draining fluid</a:t>
            </a:r>
          </a:p>
          <a:p>
            <a:endParaRPr lang="en-KE" dirty="0"/>
          </a:p>
        </p:txBody>
      </p:sp>
    </p:spTree>
    <p:extLst>
      <p:ext uri="{BB962C8B-B14F-4D97-AF65-F5344CB8AC3E}">
        <p14:creationId xmlns:p14="http://schemas.microsoft.com/office/powerpoint/2010/main" val="5066624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DC5A-07D2-41D3-9D0D-92325BA6FB4A}"/>
              </a:ext>
            </a:extLst>
          </p:cNvPr>
          <p:cNvSpPr>
            <a:spLocks noGrp="1"/>
          </p:cNvSpPr>
          <p:nvPr>
            <p:ph type="title"/>
          </p:nvPr>
        </p:nvSpPr>
        <p:spPr/>
        <p:txBody>
          <a:bodyPr/>
          <a:lstStyle/>
          <a:p>
            <a:r>
              <a:rPr lang="en-US" dirty="0"/>
              <a:t>Disability: Assessment </a:t>
            </a:r>
            <a:endParaRPr lang="en-KE" dirty="0"/>
          </a:p>
        </p:txBody>
      </p:sp>
      <p:sp>
        <p:nvSpPr>
          <p:cNvPr id="3" name="Content Placeholder 2">
            <a:extLst>
              <a:ext uri="{FF2B5EF4-FFF2-40B4-BE49-F238E27FC236}">
                <a16:creationId xmlns:a16="http://schemas.microsoft.com/office/drawing/2014/main" id="{D8ECE0F5-D0EF-43C8-9912-6BD9400FCD9D}"/>
              </a:ext>
            </a:extLst>
          </p:cNvPr>
          <p:cNvSpPr>
            <a:spLocks noGrp="1"/>
          </p:cNvSpPr>
          <p:nvPr>
            <p:ph idx="1"/>
          </p:nvPr>
        </p:nvSpPr>
        <p:spPr/>
        <p:txBody>
          <a:bodyPr/>
          <a:lstStyle/>
          <a:p>
            <a:pPr>
              <a:lnSpc>
                <a:spcPct val="100000"/>
              </a:lnSpc>
              <a:spcBef>
                <a:spcPts val="0"/>
              </a:spcBef>
            </a:pPr>
            <a:r>
              <a:rPr lang="en-US" b="1" dirty="0"/>
              <a:t>Assess </a:t>
            </a:r>
            <a:r>
              <a:rPr lang="en-US" dirty="0"/>
              <a:t>level of consciousness</a:t>
            </a:r>
          </a:p>
          <a:p>
            <a:pPr lvl="1">
              <a:lnSpc>
                <a:spcPct val="100000"/>
              </a:lnSpc>
              <a:spcBef>
                <a:spcPts val="0"/>
              </a:spcBef>
            </a:pPr>
            <a:r>
              <a:rPr lang="en-US" sz="2800" dirty="0"/>
              <a:t>AVPU or GCS in trauma</a:t>
            </a:r>
          </a:p>
          <a:p>
            <a:pPr>
              <a:lnSpc>
                <a:spcPct val="100000"/>
              </a:lnSpc>
              <a:spcBef>
                <a:spcPts val="0"/>
              </a:spcBef>
            </a:pPr>
            <a:r>
              <a:rPr lang="en-US" b="1" dirty="0"/>
              <a:t>Check</a:t>
            </a:r>
            <a:r>
              <a:rPr lang="en-US" dirty="0"/>
              <a:t> for low blood glucose (</a:t>
            </a:r>
            <a:r>
              <a:rPr lang="en-US" dirty="0" err="1"/>
              <a:t>hypoglycaemia</a:t>
            </a:r>
            <a:r>
              <a:rPr lang="en-US" dirty="0"/>
              <a:t>)</a:t>
            </a:r>
          </a:p>
          <a:p>
            <a:pPr>
              <a:lnSpc>
                <a:spcPct val="100000"/>
              </a:lnSpc>
              <a:spcBef>
                <a:spcPts val="0"/>
              </a:spcBef>
            </a:pPr>
            <a:r>
              <a:rPr lang="en-US" b="1" dirty="0"/>
              <a:t>Check </a:t>
            </a:r>
            <a:r>
              <a:rPr lang="en-US" dirty="0"/>
              <a:t>pupils (size, reactivity to light and if equal)</a:t>
            </a:r>
          </a:p>
          <a:p>
            <a:pPr>
              <a:lnSpc>
                <a:spcPct val="100000"/>
              </a:lnSpc>
              <a:spcBef>
                <a:spcPts val="0"/>
              </a:spcBef>
            </a:pPr>
            <a:r>
              <a:rPr lang="en-US" b="1" dirty="0"/>
              <a:t>Check</a:t>
            </a:r>
            <a:r>
              <a:rPr lang="en-US" dirty="0"/>
              <a:t> movement and sensation in all four limbs</a:t>
            </a:r>
            <a:endParaRPr lang="en-US" b="1" dirty="0"/>
          </a:p>
          <a:p>
            <a:pPr>
              <a:lnSpc>
                <a:spcPct val="100000"/>
              </a:lnSpc>
              <a:spcBef>
                <a:spcPts val="0"/>
              </a:spcBef>
            </a:pPr>
            <a:r>
              <a:rPr lang="en-US" b="1" dirty="0"/>
              <a:t>Look</a:t>
            </a:r>
            <a:r>
              <a:rPr lang="en-US" dirty="0"/>
              <a:t> for abnormal repetitive movements or shaking </a:t>
            </a:r>
          </a:p>
          <a:p>
            <a:pPr lvl="1">
              <a:lnSpc>
                <a:spcPct val="100000"/>
              </a:lnSpc>
              <a:spcBef>
                <a:spcPts val="0"/>
              </a:spcBef>
            </a:pPr>
            <a:r>
              <a:rPr lang="en-US" sz="2800" dirty="0"/>
              <a:t>Seizures/convulsions </a:t>
            </a:r>
          </a:p>
          <a:p>
            <a:endParaRPr lang="en-KE" dirty="0"/>
          </a:p>
        </p:txBody>
      </p:sp>
    </p:spTree>
    <p:extLst>
      <p:ext uri="{BB962C8B-B14F-4D97-AF65-F5344CB8AC3E}">
        <p14:creationId xmlns:p14="http://schemas.microsoft.com/office/powerpoint/2010/main" val="3281267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63EB-623E-497C-8BA6-C434B523B6B9}"/>
              </a:ext>
            </a:extLst>
          </p:cNvPr>
          <p:cNvSpPr>
            <a:spLocks noGrp="1"/>
          </p:cNvSpPr>
          <p:nvPr>
            <p:ph type="title"/>
          </p:nvPr>
        </p:nvSpPr>
        <p:spPr/>
        <p:txBody>
          <a:bodyPr/>
          <a:lstStyle/>
          <a:p>
            <a:r>
              <a:rPr lang="en-US" dirty="0"/>
              <a:t>GCS(GLASGOW COMA SCORE)</a:t>
            </a:r>
            <a:endParaRPr lang="en-KE" dirty="0"/>
          </a:p>
        </p:txBody>
      </p:sp>
      <p:sp>
        <p:nvSpPr>
          <p:cNvPr id="3" name="Content Placeholder 2">
            <a:extLst>
              <a:ext uri="{FF2B5EF4-FFF2-40B4-BE49-F238E27FC236}">
                <a16:creationId xmlns:a16="http://schemas.microsoft.com/office/drawing/2014/main" id="{FA0AB094-7806-4542-B9B9-BF3D70B69F66}"/>
              </a:ext>
            </a:extLst>
          </p:cNvPr>
          <p:cNvSpPr>
            <a:spLocks noGrp="1"/>
          </p:cNvSpPr>
          <p:nvPr>
            <p:ph idx="1"/>
          </p:nvPr>
        </p:nvSpPr>
        <p:spPr/>
        <p:txBody>
          <a:bodyPr/>
          <a:lstStyle/>
          <a:p>
            <a:pPr marL="0" indent="0">
              <a:buNone/>
            </a:pPr>
            <a:r>
              <a:rPr lang="en-US" dirty="0"/>
              <a:t>GLASGOW COMA SCORE (GCS</a:t>
            </a:r>
          </a:p>
          <a:p>
            <a:pPr marL="0" indent="0">
              <a:buNone/>
            </a:pPr>
            <a:r>
              <a:rPr lang="en-US" dirty="0"/>
              <a:t>Eyes                                    Score</a:t>
            </a:r>
          </a:p>
          <a:p>
            <a:r>
              <a:rPr lang="en-US" dirty="0"/>
              <a:t>Open spontaneously        4</a:t>
            </a:r>
          </a:p>
          <a:p>
            <a:r>
              <a:rPr lang="en-US" dirty="0"/>
              <a:t>Open to command            3</a:t>
            </a:r>
          </a:p>
          <a:p>
            <a:r>
              <a:rPr lang="en-US" dirty="0"/>
              <a:t>Open to pain                      2</a:t>
            </a:r>
          </a:p>
          <a:p>
            <a:r>
              <a:rPr lang="en-US" dirty="0"/>
              <a:t>None                                   1</a:t>
            </a:r>
          </a:p>
        </p:txBody>
      </p:sp>
    </p:spTree>
    <p:extLst>
      <p:ext uri="{BB962C8B-B14F-4D97-AF65-F5344CB8AC3E}">
        <p14:creationId xmlns:p14="http://schemas.microsoft.com/office/powerpoint/2010/main" val="2992306372"/>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3FAE-3215-4C87-9C09-AD9F10097DBC}"/>
              </a:ext>
            </a:extLst>
          </p:cNvPr>
          <p:cNvSpPr>
            <a:spLocks noGrp="1"/>
          </p:cNvSpPr>
          <p:nvPr>
            <p:ph type="title"/>
          </p:nvPr>
        </p:nvSpPr>
        <p:spPr/>
        <p:txBody>
          <a:bodyPr/>
          <a:lstStyle/>
          <a:p>
            <a:r>
              <a:rPr lang="en-US" dirty="0"/>
              <a:t>GCS</a:t>
            </a:r>
            <a:endParaRPr lang="en-KE" dirty="0"/>
          </a:p>
        </p:txBody>
      </p:sp>
      <p:sp>
        <p:nvSpPr>
          <p:cNvPr id="3" name="Content Placeholder 2">
            <a:extLst>
              <a:ext uri="{FF2B5EF4-FFF2-40B4-BE49-F238E27FC236}">
                <a16:creationId xmlns:a16="http://schemas.microsoft.com/office/drawing/2014/main" id="{A58DFB29-7083-49C8-B14A-E5B141382F54}"/>
              </a:ext>
            </a:extLst>
          </p:cNvPr>
          <p:cNvSpPr>
            <a:spLocks noGrp="1"/>
          </p:cNvSpPr>
          <p:nvPr>
            <p:ph idx="1"/>
          </p:nvPr>
        </p:nvSpPr>
        <p:spPr/>
        <p:txBody>
          <a:bodyPr/>
          <a:lstStyle/>
          <a:p>
            <a:pPr marL="0" indent="0">
              <a:buNone/>
            </a:pPr>
            <a:r>
              <a:rPr lang="en-US" dirty="0"/>
              <a:t>Verbal                                                   Score</a:t>
            </a:r>
          </a:p>
          <a:p>
            <a:pPr marL="0" indent="0">
              <a:buNone/>
            </a:pPr>
            <a:r>
              <a:rPr lang="en-US" dirty="0"/>
              <a:t>Oriented                                                5</a:t>
            </a:r>
          </a:p>
          <a:p>
            <a:pPr marL="0" indent="0">
              <a:buNone/>
            </a:pPr>
            <a:r>
              <a:rPr lang="en-US" dirty="0"/>
              <a:t>Confused talk                                        4</a:t>
            </a:r>
          </a:p>
          <a:p>
            <a:pPr marL="0" indent="0">
              <a:buNone/>
            </a:pPr>
            <a:r>
              <a:rPr lang="en-US" dirty="0"/>
              <a:t>Inappropriate words                            3</a:t>
            </a:r>
          </a:p>
          <a:p>
            <a:pPr marL="0" indent="0">
              <a:buNone/>
            </a:pPr>
            <a:r>
              <a:rPr lang="en-US" dirty="0"/>
              <a:t>Incomprehensible sounds                   2  </a:t>
            </a:r>
          </a:p>
          <a:p>
            <a:pPr marL="0" indent="0">
              <a:buNone/>
            </a:pPr>
            <a:r>
              <a:rPr lang="en-US" dirty="0"/>
              <a:t>None                                                        1  </a:t>
            </a:r>
            <a:endParaRPr lang="en-KE" dirty="0"/>
          </a:p>
        </p:txBody>
      </p:sp>
    </p:spTree>
    <p:extLst>
      <p:ext uri="{BB962C8B-B14F-4D97-AF65-F5344CB8AC3E}">
        <p14:creationId xmlns:p14="http://schemas.microsoft.com/office/powerpoint/2010/main" val="4002464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A18C-E632-477B-877A-946633D90F13}"/>
              </a:ext>
            </a:extLst>
          </p:cNvPr>
          <p:cNvSpPr>
            <a:spLocks noGrp="1"/>
          </p:cNvSpPr>
          <p:nvPr>
            <p:ph type="title"/>
          </p:nvPr>
        </p:nvSpPr>
        <p:spPr/>
        <p:txBody>
          <a:bodyPr/>
          <a:lstStyle/>
          <a:p>
            <a:r>
              <a:rPr lang="en-US" dirty="0"/>
              <a:t>GCS</a:t>
            </a:r>
            <a:endParaRPr lang="en-KE" dirty="0"/>
          </a:p>
        </p:txBody>
      </p:sp>
      <p:sp>
        <p:nvSpPr>
          <p:cNvPr id="3" name="Content Placeholder 2">
            <a:extLst>
              <a:ext uri="{FF2B5EF4-FFF2-40B4-BE49-F238E27FC236}">
                <a16:creationId xmlns:a16="http://schemas.microsoft.com/office/drawing/2014/main" id="{790E254A-4ADC-495D-8755-C9F8840BD9AF}"/>
              </a:ext>
            </a:extLst>
          </p:cNvPr>
          <p:cNvSpPr>
            <a:spLocks noGrp="1"/>
          </p:cNvSpPr>
          <p:nvPr>
            <p:ph idx="1"/>
          </p:nvPr>
        </p:nvSpPr>
        <p:spPr/>
        <p:txBody>
          <a:bodyPr>
            <a:normAutofit/>
          </a:bodyPr>
          <a:lstStyle/>
          <a:p>
            <a:r>
              <a:rPr lang="en-US" dirty="0"/>
              <a:t>Motor                                            score</a:t>
            </a:r>
          </a:p>
          <a:p>
            <a:r>
              <a:rPr lang="en-US" dirty="0"/>
              <a:t>Obeys commands                         6</a:t>
            </a:r>
          </a:p>
          <a:p>
            <a:r>
              <a:rPr lang="en-US" dirty="0"/>
              <a:t>Localizes pain                                 5</a:t>
            </a:r>
          </a:p>
          <a:p>
            <a:r>
              <a:rPr lang="en-US" dirty="0"/>
              <a:t>Withdraws to pain                         4   </a:t>
            </a:r>
          </a:p>
          <a:p>
            <a:r>
              <a:rPr lang="en-US" dirty="0"/>
              <a:t>Flexor(decorticate)                        3</a:t>
            </a:r>
          </a:p>
          <a:p>
            <a:r>
              <a:rPr lang="en-US" dirty="0"/>
              <a:t>Extensor (decerebrate)                 2</a:t>
            </a:r>
          </a:p>
          <a:p>
            <a:r>
              <a:rPr lang="en-US" dirty="0"/>
              <a:t>None                                                1</a:t>
            </a:r>
            <a:endParaRPr lang="en-KE" dirty="0"/>
          </a:p>
        </p:txBody>
      </p:sp>
    </p:spTree>
    <p:extLst>
      <p:ext uri="{BB962C8B-B14F-4D97-AF65-F5344CB8AC3E}">
        <p14:creationId xmlns:p14="http://schemas.microsoft.com/office/powerpoint/2010/main" val="1018574738"/>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2669-1A22-45D5-BD6F-7B5E80006A17}"/>
              </a:ext>
            </a:extLst>
          </p:cNvPr>
          <p:cNvSpPr>
            <a:spLocks noGrp="1"/>
          </p:cNvSpPr>
          <p:nvPr>
            <p:ph type="title"/>
          </p:nvPr>
        </p:nvSpPr>
        <p:spPr/>
        <p:txBody>
          <a:bodyPr/>
          <a:lstStyle/>
          <a:p>
            <a:endParaRPr lang="en-KE" dirty="0"/>
          </a:p>
        </p:txBody>
      </p:sp>
      <p:sp>
        <p:nvSpPr>
          <p:cNvPr id="3" name="Content Placeholder 2">
            <a:extLst>
              <a:ext uri="{FF2B5EF4-FFF2-40B4-BE49-F238E27FC236}">
                <a16:creationId xmlns:a16="http://schemas.microsoft.com/office/drawing/2014/main" id="{20414F92-1633-44A3-B449-7F1037B2CF28}"/>
              </a:ext>
            </a:extLst>
          </p:cNvPr>
          <p:cNvSpPr>
            <a:spLocks noGrp="1"/>
          </p:cNvSpPr>
          <p:nvPr>
            <p:ph idx="1"/>
          </p:nvPr>
        </p:nvSpPr>
        <p:spPr/>
        <p:txBody>
          <a:bodyPr/>
          <a:lstStyle/>
          <a:p>
            <a:pPr marL="0" indent="0">
              <a:buNone/>
            </a:pPr>
            <a:r>
              <a:rPr lang="en-US" dirty="0"/>
              <a:t>Eyes +Verbal + Motor Scores = GCS </a:t>
            </a:r>
          </a:p>
          <a:p>
            <a:pPr marL="0" indent="0">
              <a:buNone/>
            </a:pPr>
            <a:r>
              <a:rPr lang="en-US" dirty="0"/>
              <a:t>   – Severe head injury: GCS 8 or less</a:t>
            </a:r>
          </a:p>
          <a:p>
            <a:pPr marL="0" indent="0">
              <a:buNone/>
            </a:pPr>
            <a:r>
              <a:rPr lang="en-US" dirty="0"/>
              <a:t>   – Moderate head injury: GCS 9-12</a:t>
            </a:r>
          </a:p>
          <a:p>
            <a:pPr marL="0" indent="0">
              <a:buNone/>
            </a:pPr>
            <a:r>
              <a:rPr lang="en-US" dirty="0"/>
              <a:t>   – Mild head injury: GCS 13-15</a:t>
            </a:r>
          </a:p>
          <a:p>
            <a:pPr marL="0" indent="0">
              <a:buNone/>
            </a:pPr>
            <a:r>
              <a:rPr lang="en-US" dirty="0"/>
              <a:t>GCS is to be repeated and recorded frequently. It is the best way to determine deterioration</a:t>
            </a:r>
            <a:endParaRPr lang="en-KE" dirty="0"/>
          </a:p>
        </p:txBody>
      </p:sp>
    </p:spTree>
    <p:extLst>
      <p:ext uri="{BB962C8B-B14F-4D97-AF65-F5344CB8AC3E}">
        <p14:creationId xmlns:p14="http://schemas.microsoft.com/office/powerpoint/2010/main" val="6328373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BA99-E387-45FA-AFC0-845F4FE168A2}"/>
              </a:ext>
            </a:extLst>
          </p:cNvPr>
          <p:cNvSpPr>
            <a:spLocks noGrp="1"/>
          </p:cNvSpPr>
          <p:nvPr>
            <p:ph type="title"/>
          </p:nvPr>
        </p:nvSpPr>
        <p:spPr/>
        <p:txBody>
          <a:bodyPr/>
          <a:lstStyle/>
          <a:p>
            <a:r>
              <a:rPr lang="en-US" dirty="0"/>
              <a:t>Head injury</a:t>
            </a:r>
            <a:endParaRPr lang="en-KE" dirty="0"/>
          </a:p>
        </p:txBody>
      </p:sp>
      <p:sp>
        <p:nvSpPr>
          <p:cNvPr id="3" name="Content Placeholder 2">
            <a:extLst>
              <a:ext uri="{FF2B5EF4-FFF2-40B4-BE49-F238E27FC236}">
                <a16:creationId xmlns:a16="http://schemas.microsoft.com/office/drawing/2014/main" id="{BB81DD69-F98C-4E00-B538-978475EC64B1}"/>
              </a:ext>
            </a:extLst>
          </p:cNvPr>
          <p:cNvSpPr>
            <a:spLocks noGrp="1"/>
          </p:cNvSpPr>
          <p:nvPr>
            <p:ph idx="1"/>
          </p:nvPr>
        </p:nvSpPr>
        <p:spPr/>
        <p:txBody>
          <a:bodyPr/>
          <a:lstStyle/>
          <a:p>
            <a:r>
              <a:rPr lang="en-US" dirty="0"/>
              <a:t> Deterioration</a:t>
            </a:r>
          </a:p>
          <a:p>
            <a:pPr marL="0" indent="0">
              <a:buNone/>
            </a:pPr>
            <a:r>
              <a:rPr lang="en-US" dirty="0"/>
              <a:t> – Unequal or dilated pupils may indicate increased intracranial pressure</a:t>
            </a:r>
          </a:p>
          <a:p>
            <a:pPr marL="0" indent="0">
              <a:buNone/>
            </a:pPr>
            <a:r>
              <a:rPr lang="en-US" dirty="0"/>
              <a:t> – Avoid sedation or analgesics as it interferes with neurologic examinations, reduces breathing (increased CO2 causes increased intracranial pressure)</a:t>
            </a:r>
          </a:p>
          <a:p>
            <a:pPr marL="0" indent="0">
              <a:buNone/>
            </a:pPr>
            <a:r>
              <a:rPr lang="en-US" dirty="0"/>
              <a:t> – Bradycardia, hypertension may indicate worsening condition</a:t>
            </a:r>
            <a:endParaRPr lang="en-KE" dirty="0"/>
          </a:p>
        </p:txBody>
      </p:sp>
    </p:spTree>
    <p:extLst>
      <p:ext uri="{BB962C8B-B14F-4D97-AF65-F5344CB8AC3E}">
        <p14:creationId xmlns:p14="http://schemas.microsoft.com/office/powerpoint/2010/main" val="42618823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4654-97D6-43D9-BC74-DCBFD6B4D088}"/>
              </a:ext>
            </a:extLst>
          </p:cNvPr>
          <p:cNvSpPr>
            <a:spLocks noGrp="1"/>
          </p:cNvSpPr>
          <p:nvPr>
            <p:ph type="title"/>
          </p:nvPr>
        </p:nvSpPr>
        <p:spPr/>
        <p:txBody>
          <a:bodyPr/>
          <a:lstStyle/>
          <a:p>
            <a:r>
              <a:rPr lang="en-US" dirty="0"/>
              <a:t>Casualty problems</a:t>
            </a:r>
            <a:endParaRPr lang="en-KE" dirty="0"/>
          </a:p>
        </p:txBody>
      </p:sp>
      <p:sp>
        <p:nvSpPr>
          <p:cNvPr id="3" name="Content Placeholder 2">
            <a:extLst>
              <a:ext uri="{FF2B5EF4-FFF2-40B4-BE49-F238E27FC236}">
                <a16:creationId xmlns:a16="http://schemas.microsoft.com/office/drawing/2014/main" id="{8254B7E0-B9AA-4A92-88F7-789BB2B7D181}"/>
              </a:ext>
            </a:extLst>
          </p:cNvPr>
          <p:cNvSpPr>
            <a:spLocks noGrp="1"/>
          </p:cNvSpPr>
          <p:nvPr>
            <p:ph idx="1"/>
          </p:nvPr>
        </p:nvSpPr>
        <p:spPr/>
        <p:txBody>
          <a:bodyPr>
            <a:normAutofit/>
          </a:bodyPr>
          <a:lstStyle/>
          <a:p>
            <a:r>
              <a:rPr lang="en-US" dirty="0"/>
              <a:t>Bleeding</a:t>
            </a:r>
          </a:p>
          <a:p>
            <a:r>
              <a:rPr lang="en-US" dirty="0"/>
              <a:t>Unconsciousness</a:t>
            </a:r>
          </a:p>
          <a:p>
            <a:r>
              <a:rPr lang="en-US" dirty="0"/>
              <a:t>Fainting</a:t>
            </a:r>
          </a:p>
          <a:p>
            <a:r>
              <a:rPr lang="en-US" dirty="0"/>
              <a:t>Burns</a:t>
            </a:r>
          </a:p>
          <a:p>
            <a:r>
              <a:rPr lang="en-US" dirty="0"/>
              <a:t>Fractures</a:t>
            </a:r>
          </a:p>
          <a:p>
            <a:r>
              <a:rPr lang="en-US" dirty="0"/>
              <a:t>Asthma attack</a:t>
            </a:r>
          </a:p>
          <a:p>
            <a:r>
              <a:rPr lang="en-US" dirty="0"/>
              <a:t>seizures</a:t>
            </a:r>
            <a:endParaRPr lang="en-KE" dirty="0"/>
          </a:p>
        </p:txBody>
      </p:sp>
    </p:spTree>
    <p:extLst>
      <p:ext uri="{BB962C8B-B14F-4D97-AF65-F5344CB8AC3E}">
        <p14:creationId xmlns:p14="http://schemas.microsoft.com/office/powerpoint/2010/main" val="3979029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1D58-7C3F-4ABC-B5E9-A4FF06414911}"/>
              </a:ext>
            </a:extLst>
          </p:cNvPr>
          <p:cNvSpPr>
            <a:spLocks noGrp="1"/>
          </p:cNvSpPr>
          <p:nvPr>
            <p:ph type="title"/>
          </p:nvPr>
        </p:nvSpPr>
        <p:spPr/>
        <p:txBody>
          <a:bodyPr/>
          <a:lstStyle/>
          <a:p>
            <a:r>
              <a:rPr lang="en-US" dirty="0"/>
              <a:t>Disability: management </a:t>
            </a:r>
            <a:endParaRPr lang="en-KE" dirty="0"/>
          </a:p>
        </p:txBody>
      </p:sp>
      <p:sp>
        <p:nvSpPr>
          <p:cNvPr id="3" name="Content Placeholder 2">
            <a:extLst>
              <a:ext uri="{FF2B5EF4-FFF2-40B4-BE49-F238E27FC236}">
                <a16:creationId xmlns:a16="http://schemas.microsoft.com/office/drawing/2014/main" id="{ECCD9A41-2E0D-4FA6-BDB3-205F9DA84A5A}"/>
              </a:ext>
            </a:extLst>
          </p:cNvPr>
          <p:cNvSpPr>
            <a:spLocks noGrp="1"/>
          </p:cNvSpPr>
          <p:nvPr>
            <p:ph idx="1"/>
          </p:nvPr>
        </p:nvSpPr>
        <p:spPr/>
        <p:txBody>
          <a:bodyPr>
            <a:normAutofit/>
          </a:bodyPr>
          <a:lstStyle/>
          <a:p>
            <a:pPr>
              <a:lnSpc>
                <a:spcPct val="100000"/>
              </a:lnSpc>
              <a:spcBef>
                <a:spcPts val="0"/>
              </a:spcBef>
            </a:pPr>
            <a:r>
              <a:rPr lang="en-US" sz="2600" dirty="0"/>
              <a:t>If altered mental status, no trauma, ABCDEs otherwise normal</a:t>
            </a:r>
          </a:p>
          <a:p>
            <a:pPr lvl="1">
              <a:lnSpc>
                <a:spcPct val="100000"/>
              </a:lnSpc>
              <a:spcBef>
                <a:spcPts val="0"/>
              </a:spcBef>
            </a:pPr>
            <a:r>
              <a:rPr lang="en-US" sz="2600" dirty="0"/>
              <a:t>place in RECOVERY POSITION </a:t>
            </a:r>
          </a:p>
          <a:p>
            <a:pPr>
              <a:lnSpc>
                <a:spcPct val="100000"/>
              </a:lnSpc>
              <a:spcBef>
                <a:spcPts val="0"/>
              </a:spcBef>
            </a:pPr>
            <a:r>
              <a:rPr lang="en-US" sz="2600" dirty="0"/>
              <a:t>If altered mental status, low glucose (&lt;3.5mmol/L) or if unable to check glucose</a:t>
            </a:r>
          </a:p>
          <a:p>
            <a:pPr lvl="1">
              <a:lnSpc>
                <a:spcPct val="100000"/>
              </a:lnSpc>
              <a:spcBef>
                <a:spcPts val="0"/>
              </a:spcBef>
            </a:pPr>
            <a:r>
              <a:rPr lang="en-US" sz="2600" dirty="0"/>
              <a:t>Give GLUCOSE</a:t>
            </a:r>
          </a:p>
          <a:p>
            <a:pPr>
              <a:lnSpc>
                <a:spcPct val="100000"/>
              </a:lnSpc>
              <a:spcBef>
                <a:spcPts val="0"/>
              </a:spcBef>
            </a:pPr>
            <a:r>
              <a:rPr lang="en-US" sz="2600" dirty="0"/>
              <a:t>If actively </a:t>
            </a:r>
            <a:r>
              <a:rPr lang="en-US" sz="2600" i="1" dirty="0"/>
              <a:t>seizing </a:t>
            </a:r>
            <a:endParaRPr lang="en-US" sz="2600" dirty="0"/>
          </a:p>
          <a:p>
            <a:pPr lvl="1">
              <a:lnSpc>
                <a:spcPct val="100000"/>
              </a:lnSpc>
              <a:spcBef>
                <a:spcPts val="0"/>
              </a:spcBef>
            </a:pPr>
            <a:r>
              <a:rPr lang="en-US" sz="2600" dirty="0"/>
              <a:t>Give</a:t>
            </a:r>
            <a:r>
              <a:rPr lang="en-US" sz="2600" i="1" dirty="0"/>
              <a:t> </a:t>
            </a:r>
            <a:r>
              <a:rPr lang="en-US" sz="2600" dirty="0"/>
              <a:t>BENZODIAZEPINE</a:t>
            </a:r>
          </a:p>
          <a:p>
            <a:pPr>
              <a:lnSpc>
                <a:spcPct val="100000"/>
              </a:lnSpc>
              <a:spcBef>
                <a:spcPts val="0"/>
              </a:spcBef>
            </a:pPr>
            <a:r>
              <a:rPr lang="en-US" sz="2600" dirty="0"/>
              <a:t>If pregnant and </a:t>
            </a:r>
            <a:r>
              <a:rPr lang="en-US" sz="2600" i="1" dirty="0"/>
              <a:t>seizing </a:t>
            </a:r>
          </a:p>
          <a:p>
            <a:pPr lvl="1">
              <a:lnSpc>
                <a:spcPct val="100000"/>
              </a:lnSpc>
              <a:spcBef>
                <a:spcPts val="0"/>
              </a:spcBef>
            </a:pPr>
            <a:r>
              <a:rPr lang="en-US" sz="2600" dirty="0"/>
              <a:t>Give MAGNESIUM SULPHATE</a:t>
            </a:r>
          </a:p>
          <a:p>
            <a:endParaRPr lang="en-KE" dirty="0"/>
          </a:p>
        </p:txBody>
      </p:sp>
    </p:spTree>
    <p:extLst>
      <p:ext uri="{BB962C8B-B14F-4D97-AF65-F5344CB8AC3E}">
        <p14:creationId xmlns:p14="http://schemas.microsoft.com/office/powerpoint/2010/main" val="2880604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C899-B29B-4563-AFCD-F284F2A84BFA}"/>
              </a:ext>
            </a:extLst>
          </p:cNvPr>
          <p:cNvSpPr>
            <a:spLocks noGrp="1"/>
          </p:cNvSpPr>
          <p:nvPr>
            <p:ph type="title"/>
          </p:nvPr>
        </p:nvSpPr>
        <p:spPr/>
        <p:txBody>
          <a:bodyPr/>
          <a:lstStyle/>
          <a:p>
            <a:r>
              <a:rPr lang="en-US" dirty="0"/>
              <a:t>Disability: Management</a:t>
            </a:r>
            <a:endParaRPr lang="en-KE" dirty="0"/>
          </a:p>
        </p:txBody>
      </p:sp>
      <p:sp>
        <p:nvSpPr>
          <p:cNvPr id="3" name="Content Placeholder 2">
            <a:extLst>
              <a:ext uri="{FF2B5EF4-FFF2-40B4-BE49-F238E27FC236}">
                <a16:creationId xmlns:a16="http://schemas.microsoft.com/office/drawing/2014/main" id="{9722B564-219B-427C-A300-7649BF05BF28}"/>
              </a:ext>
            </a:extLst>
          </p:cNvPr>
          <p:cNvSpPr>
            <a:spLocks noGrp="1"/>
          </p:cNvSpPr>
          <p:nvPr>
            <p:ph idx="1"/>
          </p:nvPr>
        </p:nvSpPr>
        <p:spPr/>
        <p:txBody>
          <a:bodyPr>
            <a:normAutofit fontScale="92500"/>
          </a:bodyPr>
          <a:lstStyle/>
          <a:p>
            <a:pPr>
              <a:lnSpc>
                <a:spcPct val="100000"/>
              </a:lnSpc>
              <a:spcBef>
                <a:spcPts val="0"/>
              </a:spcBef>
            </a:pPr>
            <a:r>
              <a:rPr lang="en-US" sz="3000" dirty="0"/>
              <a:t>If </a:t>
            </a:r>
            <a:r>
              <a:rPr lang="en-US" sz="3000" i="1" dirty="0"/>
              <a:t>small pupils</a:t>
            </a:r>
            <a:r>
              <a:rPr lang="en-US" sz="3000" dirty="0"/>
              <a:t> and slow breathing, consider opioid overdose</a:t>
            </a:r>
          </a:p>
          <a:p>
            <a:pPr lvl="1">
              <a:lnSpc>
                <a:spcPct val="100000"/>
              </a:lnSpc>
              <a:spcBef>
                <a:spcPts val="0"/>
              </a:spcBef>
            </a:pPr>
            <a:r>
              <a:rPr lang="en-US" sz="3000" dirty="0"/>
              <a:t>Give NALOXONE</a:t>
            </a:r>
          </a:p>
          <a:p>
            <a:pPr>
              <a:lnSpc>
                <a:spcPct val="100000"/>
              </a:lnSpc>
              <a:spcBef>
                <a:spcPts val="0"/>
              </a:spcBef>
            </a:pPr>
            <a:r>
              <a:rPr lang="en-US" sz="3000" dirty="0"/>
              <a:t>If </a:t>
            </a:r>
            <a:r>
              <a:rPr lang="en-US" sz="3000" i="1" dirty="0"/>
              <a:t>unequal pupils, </a:t>
            </a:r>
            <a:r>
              <a:rPr lang="en-US" sz="3000" dirty="0"/>
              <a:t> consider increased pressure in the brain</a:t>
            </a:r>
          </a:p>
          <a:p>
            <a:pPr lvl="1">
              <a:lnSpc>
                <a:spcPct val="100000"/>
              </a:lnSpc>
              <a:spcBef>
                <a:spcPts val="0"/>
              </a:spcBef>
            </a:pPr>
            <a:r>
              <a:rPr lang="en-US" sz="3000" dirty="0"/>
              <a:t>RAISE HEAD OF BED 30 DEGREES if no concern for spinal injury</a:t>
            </a:r>
          </a:p>
          <a:p>
            <a:pPr lvl="1">
              <a:lnSpc>
                <a:spcPct val="100000"/>
              </a:lnSpc>
              <a:spcBef>
                <a:spcPts val="0"/>
              </a:spcBef>
            </a:pPr>
            <a:r>
              <a:rPr lang="en-US" sz="3000" dirty="0"/>
              <a:t>Plan for early TRANSFER/REFERRAL </a:t>
            </a:r>
          </a:p>
          <a:p>
            <a:pPr>
              <a:lnSpc>
                <a:spcPct val="100000"/>
              </a:lnSpc>
              <a:spcBef>
                <a:spcPts val="0"/>
              </a:spcBef>
            </a:pPr>
            <a:r>
              <a:rPr lang="en-US" sz="3000" dirty="0"/>
              <a:t>If unknown cause of altered mental status, consider trauma</a:t>
            </a:r>
          </a:p>
          <a:p>
            <a:pPr lvl="1">
              <a:lnSpc>
                <a:spcPct val="100000"/>
              </a:lnSpc>
              <a:spcBef>
                <a:spcPts val="0"/>
              </a:spcBef>
            </a:pPr>
            <a:r>
              <a:rPr lang="en-US" sz="3000" dirty="0"/>
              <a:t>IMMOBILIZE the cervical spine</a:t>
            </a:r>
          </a:p>
          <a:p>
            <a:endParaRPr lang="en-KE" dirty="0"/>
          </a:p>
        </p:txBody>
      </p:sp>
    </p:spTree>
    <p:extLst>
      <p:ext uri="{BB962C8B-B14F-4D97-AF65-F5344CB8AC3E}">
        <p14:creationId xmlns:p14="http://schemas.microsoft.com/office/powerpoint/2010/main" val="20522357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55C2-DF7B-45DA-A5D8-DAEFBBFB5D98}"/>
              </a:ext>
            </a:extLst>
          </p:cNvPr>
          <p:cNvSpPr>
            <a:spLocks noGrp="1"/>
          </p:cNvSpPr>
          <p:nvPr>
            <p:ph type="title"/>
          </p:nvPr>
        </p:nvSpPr>
        <p:spPr/>
        <p:txBody>
          <a:bodyPr/>
          <a:lstStyle/>
          <a:p>
            <a:r>
              <a:rPr lang="en-US" dirty="0"/>
              <a:t>EXPOSURE</a:t>
            </a:r>
            <a:endParaRPr lang="en-KE" dirty="0"/>
          </a:p>
        </p:txBody>
      </p:sp>
      <p:sp>
        <p:nvSpPr>
          <p:cNvPr id="3" name="Content Placeholder 2">
            <a:extLst>
              <a:ext uri="{FF2B5EF4-FFF2-40B4-BE49-F238E27FC236}">
                <a16:creationId xmlns:a16="http://schemas.microsoft.com/office/drawing/2014/main" id="{50D58705-2E66-4251-9D56-4125F7D365C8}"/>
              </a:ext>
            </a:extLst>
          </p:cNvPr>
          <p:cNvSpPr>
            <a:spLocks noGrp="1"/>
          </p:cNvSpPr>
          <p:nvPr>
            <p:ph idx="1"/>
          </p:nvPr>
        </p:nvSpPr>
        <p:spPr/>
        <p:txBody>
          <a:bodyPr/>
          <a:lstStyle/>
          <a:p>
            <a:r>
              <a:rPr lang="en-US" dirty="0"/>
              <a:t>Remove all patient's clothing</a:t>
            </a:r>
          </a:p>
          <a:p>
            <a:pPr marL="0" indent="0">
              <a:buNone/>
            </a:pPr>
            <a:r>
              <a:rPr lang="en-US" dirty="0"/>
              <a:t> • Examine whole patient</a:t>
            </a:r>
          </a:p>
          <a:p>
            <a:pPr marL="0" indent="0">
              <a:buNone/>
            </a:pPr>
            <a:r>
              <a:rPr lang="en-US" dirty="0"/>
              <a:t> • Front and back; log roll carefully</a:t>
            </a:r>
          </a:p>
          <a:p>
            <a:pPr marL="0" indent="0">
              <a:buNone/>
            </a:pPr>
            <a:r>
              <a:rPr lang="en-US" dirty="0"/>
              <a:t> • Do not allow patient to get cold (especially children) </a:t>
            </a:r>
            <a:endParaRPr lang="en-KE" dirty="0"/>
          </a:p>
        </p:txBody>
      </p:sp>
    </p:spTree>
    <p:extLst>
      <p:ext uri="{BB962C8B-B14F-4D97-AF65-F5344CB8AC3E}">
        <p14:creationId xmlns:p14="http://schemas.microsoft.com/office/powerpoint/2010/main" val="4736613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5CC3-9CEE-45FB-85EB-A006F1F6065F}"/>
              </a:ext>
            </a:extLst>
          </p:cNvPr>
          <p:cNvSpPr>
            <a:spLocks noGrp="1"/>
          </p:cNvSpPr>
          <p:nvPr>
            <p:ph type="title"/>
          </p:nvPr>
        </p:nvSpPr>
        <p:spPr/>
        <p:txBody>
          <a:bodyPr/>
          <a:lstStyle/>
          <a:p>
            <a:r>
              <a:rPr lang="en-US" dirty="0"/>
              <a:t>Exposure: Assessment </a:t>
            </a:r>
            <a:endParaRPr lang="en-KE" dirty="0"/>
          </a:p>
        </p:txBody>
      </p:sp>
      <p:sp>
        <p:nvSpPr>
          <p:cNvPr id="3" name="Content Placeholder 2">
            <a:extLst>
              <a:ext uri="{FF2B5EF4-FFF2-40B4-BE49-F238E27FC236}">
                <a16:creationId xmlns:a16="http://schemas.microsoft.com/office/drawing/2014/main" id="{D6BF7C69-BE48-4D88-A538-B3C90FFE9A79}"/>
              </a:ext>
            </a:extLst>
          </p:cNvPr>
          <p:cNvSpPr>
            <a:spLocks noGrp="1"/>
          </p:cNvSpPr>
          <p:nvPr>
            <p:ph idx="1"/>
          </p:nvPr>
        </p:nvSpPr>
        <p:spPr/>
        <p:txBody>
          <a:bodyPr/>
          <a:lstStyle/>
          <a:p>
            <a:pPr>
              <a:lnSpc>
                <a:spcPct val="100000"/>
              </a:lnSpc>
              <a:spcBef>
                <a:spcPts val="0"/>
              </a:spcBef>
            </a:pPr>
            <a:r>
              <a:rPr lang="en-US" sz="3000" b="1" dirty="0"/>
              <a:t>Examine</a:t>
            </a:r>
            <a:r>
              <a:rPr lang="en-US" sz="3000" dirty="0"/>
              <a:t> the entire body for hidden injuries, rashes, bites or other lesions</a:t>
            </a:r>
          </a:p>
          <a:p>
            <a:pPr>
              <a:lnSpc>
                <a:spcPct val="100000"/>
              </a:lnSpc>
              <a:spcBef>
                <a:spcPts val="0"/>
              </a:spcBef>
            </a:pPr>
            <a:endParaRPr lang="en-US" sz="3000" dirty="0"/>
          </a:p>
          <a:p>
            <a:pPr lvl="1">
              <a:lnSpc>
                <a:spcPct val="100000"/>
              </a:lnSpc>
              <a:spcBef>
                <a:spcPts val="0"/>
              </a:spcBef>
            </a:pPr>
            <a:r>
              <a:rPr lang="en-US" sz="3000" i="1" dirty="0"/>
              <a:t>Rashes</a:t>
            </a:r>
            <a:r>
              <a:rPr lang="en-US" sz="3000" dirty="0"/>
              <a:t>, such as hives, can indicate an allergic reaction</a:t>
            </a:r>
          </a:p>
          <a:p>
            <a:pPr lvl="1">
              <a:lnSpc>
                <a:spcPct val="100000"/>
              </a:lnSpc>
              <a:spcBef>
                <a:spcPts val="0"/>
              </a:spcBef>
            </a:pPr>
            <a:r>
              <a:rPr lang="en-US" sz="3000" dirty="0"/>
              <a:t>Other rashes can indicate infection </a:t>
            </a:r>
          </a:p>
          <a:p>
            <a:endParaRPr lang="en-KE" dirty="0"/>
          </a:p>
        </p:txBody>
      </p:sp>
    </p:spTree>
    <p:extLst>
      <p:ext uri="{BB962C8B-B14F-4D97-AF65-F5344CB8AC3E}">
        <p14:creationId xmlns:p14="http://schemas.microsoft.com/office/powerpoint/2010/main" val="13285784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C353-7C1A-4E9C-8A10-332F00758B4F}"/>
              </a:ext>
            </a:extLst>
          </p:cNvPr>
          <p:cNvSpPr>
            <a:spLocks noGrp="1"/>
          </p:cNvSpPr>
          <p:nvPr>
            <p:ph type="title"/>
          </p:nvPr>
        </p:nvSpPr>
        <p:spPr/>
        <p:txBody>
          <a:bodyPr/>
          <a:lstStyle/>
          <a:p>
            <a:r>
              <a:rPr lang="en-US" dirty="0"/>
              <a:t>Exposure: Management </a:t>
            </a:r>
            <a:endParaRPr lang="en-KE" dirty="0"/>
          </a:p>
        </p:txBody>
      </p:sp>
      <p:sp>
        <p:nvSpPr>
          <p:cNvPr id="3" name="Content Placeholder 2">
            <a:extLst>
              <a:ext uri="{FF2B5EF4-FFF2-40B4-BE49-F238E27FC236}">
                <a16:creationId xmlns:a16="http://schemas.microsoft.com/office/drawing/2014/main" id="{7DB4DC28-A19F-4277-8F42-9C7C299C0EEC}"/>
              </a:ext>
            </a:extLst>
          </p:cNvPr>
          <p:cNvSpPr>
            <a:spLocks noGrp="1"/>
          </p:cNvSpPr>
          <p:nvPr>
            <p:ph idx="1"/>
          </p:nvPr>
        </p:nvSpPr>
        <p:spPr/>
        <p:txBody>
          <a:bodyPr>
            <a:normAutofit fontScale="92500" lnSpcReduction="20000"/>
          </a:bodyPr>
          <a:lstStyle/>
          <a:p>
            <a:pPr>
              <a:lnSpc>
                <a:spcPct val="100000"/>
              </a:lnSpc>
              <a:spcBef>
                <a:spcPts val="0"/>
              </a:spcBef>
            </a:pPr>
            <a:r>
              <a:rPr lang="en-US" sz="2600" dirty="0"/>
              <a:t>If snake bite</a:t>
            </a:r>
            <a:r>
              <a:rPr lang="en-US" sz="2600" dirty="0">
                <a:solidFill>
                  <a:srgbClr val="FF0000"/>
                </a:solidFill>
              </a:rPr>
              <a:t> </a:t>
            </a:r>
            <a:r>
              <a:rPr lang="en-US" sz="2600" dirty="0"/>
              <a:t>is suspected</a:t>
            </a:r>
          </a:p>
          <a:p>
            <a:pPr lvl="1">
              <a:lnSpc>
                <a:spcPct val="100000"/>
              </a:lnSpc>
              <a:spcBef>
                <a:spcPts val="0"/>
              </a:spcBef>
            </a:pPr>
            <a:r>
              <a:rPr lang="en-US" sz="2600" dirty="0"/>
              <a:t>IMMOBILIZE the extremity</a:t>
            </a:r>
          </a:p>
          <a:p>
            <a:pPr lvl="1">
              <a:lnSpc>
                <a:spcPct val="100000"/>
              </a:lnSpc>
              <a:spcBef>
                <a:spcPts val="0"/>
              </a:spcBef>
            </a:pPr>
            <a:r>
              <a:rPr lang="en-US" sz="2600" dirty="0"/>
              <a:t>Take a picture of the snake (if possible) to send to referral hospital</a:t>
            </a:r>
          </a:p>
          <a:p>
            <a:pPr>
              <a:lnSpc>
                <a:spcPct val="100000"/>
              </a:lnSpc>
              <a:spcBef>
                <a:spcPts val="0"/>
              </a:spcBef>
            </a:pPr>
            <a:r>
              <a:rPr lang="en-US" sz="2600" dirty="0"/>
              <a:t>General exposure considerations</a:t>
            </a:r>
          </a:p>
          <a:p>
            <a:pPr lvl="1">
              <a:lnSpc>
                <a:spcPct val="100000"/>
              </a:lnSpc>
              <a:spcBef>
                <a:spcPts val="0"/>
              </a:spcBef>
            </a:pPr>
            <a:r>
              <a:rPr lang="en-US" sz="2600" dirty="0"/>
              <a:t>REMOVE constricting clothing and jewelry</a:t>
            </a:r>
          </a:p>
          <a:p>
            <a:pPr lvl="1">
              <a:lnSpc>
                <a:spcPct val="100000"/>
              </a:lnSpc>
              <a:spcBef>
                <a:spcPts val="0"/>
              </a:spcBef>
            </a:pPr>
            <a:r>
              <a:rPr lang="en-US" sz="2600" dirty="0"/>
              <a:t>COVER the patient to prevent hypothermia </a:t>
            </a:r>
          </a:p>
          <a:p>
            <a:pPr lvl="2">
              <a:lnSpc>
                <a:spcPct val="100000"/>
              </a:lnSpc>
              <a:spcBef>
                <a:spcPts val="0"/>
              </a:spcBef>
            </a:pPr>
            <a:r>
              <a:rPr lang="en-US" sz="2600" dirty="0"/>
              <a:t>Acutely ill patients may be unable to regulate body temperature</a:t>
            </a:r>
          </a:p>
          <a:p>
            <a:pPr lvl="1">
              <a:lnSpc>
                <a:spcPct val="100000"/>
              </a:lnSpc>
              <a:spcBef>
                <a:spcPts val="0"/>
              </a:spcBef>
            </a:pPr>
            <a:r>
              <a:rPr lang="en-US" sz="2600" dirty="0"/>
              <a:t>PREVENT hypothermia</a:t>
            </a:r>
          </a:p>
          <a:p>
            <a:pPr lvl="2">
              <a:lnSpc>
                <a:spcPct val="100000"/>
              </a:lnSpc>
              <a:spcBef>
                <a:spcPts val="0"/>
              </a:spcBef>
            </a:pPr>
            <a:r>
              <a:rPr lang="en-US" sz="2600" dirty="0"/>
              <a:t>Remove wet clothing and dry patient thoroughly</a:t>
            </a:r>
          </a:p>
          <a:p>
            <a:pPr lvl="1">
              <a:lnSpc>
                <a:spcPct val="100000"/>
              </a:lnSpc>
              <a:spcBef>
                <a:spcPts val="0"/>
              </a:spcBef>
            </a:pPr>
            <a:r>
              <a:rPr lang="en-US" sz="2600" dirty="0"/>
              <a:t>Respect the patient’s modesty</a:t>
            </a:r>
          </a:p>
          <a:p>
            <a:pPr>
              <a:lnSpc>
                <a:spcPct val="100000"/>
              </a:lnSpc>
              <a:spcBef>
                <a:spcPts val="0"/>
              </a:spcBef>
            </a:pPr>
            <a:r>
              <a:rPr lang="en-US" sz="2600" dirty="0"/>
              <a:t>If cause unknown, remember trauma</a:t>
            </a:r>
          </a:p>
          <a:p>
            <a:pPr lvl="1">
              <a:lnSpc>
                <a:spcPct val="100000"/>
              </a:lnSpc>
              <a:spcBef>
                <a:spcPts val="0"/>
              </a:spcBef>
            </a:pPr>
            <a:r>
              <a:rPr lang="en-US" sz="2600" dirty="0"/>
              <a:t>LOG ROLL for suspected spinal cord injury</a:t>
            </a:r>
            <a:endParaRPr lang="en-KE" dirty="0"/>
          </a:p>
        </p:txBody>
      </p:sp>
    </p:spTree>
    <p:extLst>
      <p:ext uri="{BB962C8B-B14F-4D97-AF65-F5344CB8AC3E}">
        <p14:creationId xmlns:p14="http://schemas.microsoft.com/office/powerpoint/2010/main" val="29786819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489A-E3A1-4983-B8E9-82877CAB9355}"/>
              </a:ext>
            </a:extLst>
          </p:cNvPr>
          <p:cNvSpPr>
            <a:spLocks noGrp="1"/>
          </p:cNvSpPr>
          <p:nvPr>
            <p:ph type="title"/>
          </p:nvPr>
        </p:nvSpPr>
        <p:spPr/>
        <p:txBody>
          <a:bodyPr/>
          <a:lstStyle/>
          <a:p>
            <a:r>
              <a:rPr lang="en-US" dirty="0"/>
              <a:t>organization</a:t>
            </a:r>
            <a:endParaRPr lang="en-KE" dirty="0"/>
          </a:p>
        </p:txBody>
      </p:sp>
      <p:sp>
        <p:nvSpPr>
          <p:cNvPr id="3" name="Content Placeholder 2">
            <a:extLst>
              <a:ext uri="{FF2B5EF4-FFF2-40B4-BE49-F238E27FC236}">
                <a16:creationId xmlns:a16="http://schemas.microsoft.com/office/drawing/2014/main" id="{9BA91112-4F1F-40F8-9B34-1E97E84F70F6}"/>
              </a:ext>
            </a:extLst>
          </p:cNvPr>
          <p:cNvSpPr>
            <a:spLocks noGrp="1"/>
          </p:cNvSpPr>
          <p:nvPr>
            <p:ph idx="1"/>
          </p:nvPr>
        </p:nvSpPr>
        <p:spPr/>
        <p:txBody>
          <a:bodyPr/>
          <a:lstStyle/>
          <a:p>
            <a:r>
              <a:rPr lang="en-US" dirty="0"/>
              <a:t>ASSESSMENT OF SITUATION</a:t>
            </a:r>
          </a:p>
          <a:p>
            <a:endParaRPr lang="en-US" dirty="0"/>
          </a:p>
          <a:p>
            <a:r>
              <a:rPr lang="en-US" dirty="0"/>
              <a:t>It is a process that includes a clinical interview, standardized measures and/ or behavioral observations designed to gather an in depth understanding of the nature, timing and severity of traumatic events, the effects of those events, current trauma related symptoms and functional impairment</a:t>
            </a:r>
            <a:endParaRPr lang="en-KE" dirty="0"/>
          </a:p>
        </p:txBody>
      </p:sp>
    </p:spTree>
    <p:extLst>
      <p:ext uri="{BB962C8B-B14F-4D97-AF65-F5344CB8AC3E}">
        <p14:creationId xmlns:p14="http://schemas.microsoft.com/office/powerpoint/2010/main" val="753053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63BA-23C4-4510-9C3E-63CCBD3AED0C}"/>
              </a:ext>
            </a:extLst>
          </p:cNvPr>
          <p:cNvSpPr>
            <a:spLocks noGrp="1"/>
          </p:cNvSpPr>
          <p:nvPr>
            <p:ph type="title"/>
          </p:nvPr>
        </p:nvSpPr>
        <p:spPr/>
        <p:txBody>
          <a:bodyPr/>
          <a:lstStyle/>
          <a:p>
            <a:r>
              <a:rPr lang="en-US" dirty="0"/>
              <a:t>ORGANIZATION</a:t>
            </a:r>
            <a:endParaRPr lang="en-KE" dirty="0"/>
          </a:p>
        </p:txBody>
      </p:sp>
      <p:sp>
        <p:nvSpPr>
          <p:cNvPr id="3" name="Content Placeholder 2">
            <a:extLst>
              <a:ext uri="{FF2B5EF4-FFF2-40B4-BE49-F238E27FC236}">
                <a16:creationId xmlns:a16="http://schemas.microsoft.com/office/drawing/2014/main" id="{04520CDC-7CC9-4467-8A06-8E476404A4A2}"/>
              </a:ext>
            </a:extLst>
          </p:cNvPr>
          <p:cNvSpPr>
            <a:spLocks noGrp="1"/>
          </p:cNvSpPr>
          <p:nvPr>
            <p:ph idx="1"/>
          </p:nvPr>
        </p:nvSpPr>
        <p:spPr/>
        <p:txBody>
          <a:bodyPr>
            <a:normAutofit fontScale="85000" lnSpcReduction="20000"/>
          </a:bodyPr>
          <a:lstStyle/>
          <a:p>
            <a:r>
              <a:rPr lang="en-US" dirty="0"/>
              <a:t>PRIORITIZATION</a:t>
            </a:r>
          </a:p>
          <a:p>
            <a:pPr marL="0" indent="0">
              <a:buNone/>
            </a:pPr>
            <a:r>
              <a:rPr lang="en-US" dirty="0"/>
              <a:t>Red code: </a:t>
            </a:r>
          </a:p>
          <a:p>
            <a:r>
              <a:rPr lang="en-US" dirty="0"/>
              <a:t>1</a:t>
            </a:r>
            <a:r>
              <a:rPr lang="en-US" baseline="30000" dirty="0"/>
              <a:t>st</a:t>
            </a:r>
            <a:r>
              <a:rPr lang="en-US" dirty="0"/>
              <a:t> priority and have most urgent life threatening conditions. </a:t>
            </a:r>
          </a:p>
          <a:p>
            <a:pPr marL="0" indent="0">
              <a:buNone/>
            </a:pPr>
            <a:r>
              <a:rPr lang="en-US" dirty="0"/>
              <a:t>Yellow code:</a:t>
            </a:r>
          </a:p>
          <a:p>
            <a:r>
              <a:rPr lang="en-US" dirty="0"/>
              <a:t> 2</a:t>
            </a:r>
            <a:r>
              <a:rPr lang="en-US" baseline="30000" dirty="0"/>
              <a:t>nd</a:t>
            </a:r>
            <a:r>
              <a:rPr lang="en-US" dirty="0"/>
              <a:t> priority and have urgent conditions with significant injuries but are not life threatening. </a:t>
            </a:r>
          </a:p>
          <a:p>
            <a:r>
              <a:rPr lang="en-US" dirty="0"/>
              <a:t>Care can be delayed for 45 to 60 minutes</a:t>
            </a:r>
          </a:p>
          <a:p>
            <a:pPr marL="0" indent="0">
              <a:buNone/>
            </a:pPr>
            <a:r>
              <a:rPr lang="en-US" dirty="0"/>
              <a:t>Green code/ walking wounded</a:t>
            </a:r>
          </a:p>
          <a:p>
            <a:r>
              <a:rPr lang="en-US" dirty="0"/>
              <a:t>3</a:t>
            </a:r>
            <a:r>
              <a:rPr lang="en-US" baseline="30000" dirty="0"/>
              <a:t>rd</a:t>
            </a:r>
            <a:r>
              <a:rPr lang="en-US" dirty="0"/>
              <a:t> priority and have non urgent conditions that are minor.</a:t>
            </a:r>
          </a:p>
          <a:p>
            <a:r>
              <a:rPr lang="en-US" dirty="0"/>
              <a:t>Injuries are localized</a:t>
            </a:r>
          </a:p>
          <a:p>
            <a:r>
              <a:rPr lang="en-US" dirty="0"/>
              <a:t>Black code</a:t>
            </a:r>
          </a:p>
          <a:p>
            <a:pPr marL="0" indent="0">
              <a:buNone/>
            </a:pPr>
            <a:r>
              <a:rPr lang="en-US" dirty="0"/>
              <a:t>They are expected to die, they are unresponsive and have no spontaneous breathing and circulation </a:t>
            </a:r>
          </a:p>
          <a:p>
            <a:pPr algn="r"/>
            <a:endParaRPr lang="en-US" dirty="0"/>
          </a:p>
          <a:p>
            <a:pPr algn="r"/>
            <a:endParaRPr lang="en-US" dirty="0"/>
          </a:p>
          <a:p>
            <a:pPr algn="r"/>
            <a:endParaRPr lang="en-US" dirty="0"/>
          </a:p>
          <a:p>
            <a:endParaRPr lang="en-KE" dirty="0"/>
          </a:p>
        </p:txBody>
      </p:sp>
    </p:spTree>
    <p:extLst>
      <p:ext uri="{BB962C8B-B14F-4D97-AF65-F5344CB8AC3E}">
        <p14:creationId xmlns:p14="http://schemas.microsoft.com/office/powerpoint/2010/main" val="2517019998"/>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CE42-225C-425E-8BF8-546DBF38145B}"/>
              </a:ext>
            </a:extLst>
          </p:cNvPr>
          <p:cNvSpPr>
            <a:spLocks noGrp="1"/>
          </p:cNvSpPr>
          <p:nvPr>
            <p:ph type="title"/>
          </p:nvPr>
        </p:nvSpPr>
        <p:spPr/>
        <p:txBody>
          <a:bodyPr/>
          <a:lstStyle/>
          <a:p>
            <a:r>
              <a:rPr lang="en-US" dirty="0"/>
              <a:t>ORGANIZATION</a:t>
            </a:r>
            <a:endParaRPr lang="en-KE" dirty="0"/>
          </a:p>
        </p:txBody>
      </p:sp>
      <p:sp>
        <p:nvSpPr>
          <p:cNvPr id="3" name="Content Placeholder 2">
            <a:extLst>
              <a:ext uri="{FF2B5EF4-FFF2-40B4-BE49-F238E27FC236}">
                <a16:creationId xmlns:a16="http://schemas.microsoft.com/office/drawing/2014/main" id="{ED4155A0-6005-4C93-9B0E-7C33E03484B6}"/>
              </a:ext>
            </a:extLst>
          </p:cNvPr>
          <p:cNvSpPr>
            <a:spLocks noGrp="1"/>
          </p:cNvSpPr>
          <p:nvPr>
            <p:ph idx="1"/>
          </p:nvPr>
        </p:nvSpPr>
        <p:spPr/>
        <p:txBody>
          <a:bodyPr/>
          <a:lstStyle/>
          <a:p>
            <a:r>
              <a:rPr lang="en-US" dirty="0"/>
              <a:t>STAFF DEPLOYMENT</a:t>
            </a:r>
          </a:p>
          <a:p>
            <a:r>
              <a:rPr lang="en-US" dirty="0"/>
              <a:t>Deployment is the process of using personnel in an effective and efficient way</a:t>
            </a:r>
            <a:endParaRPr lang="en-KE" dirty="0"/>
          </a:p>
        </p:txBody>
      </p:sp>
    </p:spTree>
    <p:extLst>
      <p:ext uri="{BB962C8B-B14F-4D97-AF65-F5344CB8AC3E}">
        <p14:creationId xmlns:p14="http://schemas.microsoft.com/office/powerpoint/2010/main" val="2615250176"/>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4375-CEBB-4DFE-8189-1FA1176DDFC3}"/>
              </a:ext>
            </a:extLst>
          </p:cNvPr>
          <p:cNvSpPr>
            <a:spLocks noGrp="1"/>
          </p:cNvSpPr>
          <p:nvPr>
            <p:ph type="title"/>
          </p:nvPr>
        </p:nvSpPr>
        <p:spPr/>
        <p:txBody>
          <a:bodyPr/>
          <a:lstStyle/>
          <a:p>
            <a:r>
              <a:rPr lang="en-US" dirty="0"/>
              <a:t>ORGANIZATION</a:t>
            </a:r>
            <a:endParaRPr lang="en-KE" dirty="0"/>
          </a:p>
        </p:txBody>
      </p:sp>
      <p:sp>
        <p:nvSpPr>
          <p:cNvPr id="3" name="Content Placeholder 2">
            <a:extLst>
              <a:ext uri="{FF2B5EF4-FFF2-40B4-BE49-F238E27FC236}">
                <a16:creationId xmlns:a16="http://schemas.microsoft.com/office/drawing/2014/main" id="{93239742-6B66-4229-9F25-D7256873269B}"/>
              </a:ext>
            </a:extLst>
          </p:cNvPr>
          <p:cNvSpPr>
            <a:spLocks noGrp="1"/>
          </p:cNvSpPr>
          <p:nvPr>
            <p:ph idx="1"/>
          </p:nvPr>
        </p:nvSpPr>
        <p:spPr/>
        <p:txBody>
          <a:bodyPr/>
          <a:lstStyle/>
          <a:p>
            <a:r>
              <a:rPr lang="en-US" dirty="0"/>
              <a:t>CONTROL OF SITUATION</a:t>
            </a:r>
          </a:p>
          <a:p>
            <a:r>
              <a:rPr lang="en-US" dirty="0"/>
              <a:t>A person may try to control a situation by placing themselves in charge and doing everything themselves.</a:t>
            </a:r>
            <a:endParaRPr lang="en-KE" dirty="0"/>
          </a:p>
        </p:txBody>
      </p:sp>
    </p:spTree>
    <p:extLst>
      <p:ext uri="{BB962C8B-B14F-4D97-AF65-F5344CB8AC3E}">
        <p14:creationId xmlns:p14="http://schemas.microsoft.com/office/powerpoint/2010/main" val="2381943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16C2-6A8D-4B81-BB04-D85299669ED1}"/>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3CC3BDA4-4E97-4F19-8621-2BA9C22F6F0F}"/>
              </a:ext>
            </a:extLst>
          </p:cNvPr>
          <p:cNvSpPr>
            <a:spLocks noGrp="1"/>
          </p:cNvSpPr>
          <p:nvPr>
            <p:ph idx="1"/>
          </p:nvPr>
        </p:nvSpPr>
        <p:spPr/>
        <p:txBody>
          <a:bodyPr/>
          <a:lstStyle/>
          <a:p>
            <a:r>
              <a:rPr lang="en-US" dirty="0"/>
              <a:t>END</a:t>
            </a:r>
            <a:endParaRPr lang="en-KE" dirty="0"/>
          </a:p>
        </p:txBody>
      </p:sp>
    </p:spTree>
    <p:extLst>
      <p:ext uri="{BB962C8B-B14F-4D97-AF65-F5344CB8AC3E}">
        <p14:creationId xmlns:p14="http://schemas.microsoft.com/office/powerpoint/2010/main" val="305007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5121-0C00-4C7A-9B11-BE4C03DFD4C5}"/>
              </a:ext>
            </a:extLst>
          </p:cNvPr>
          <p:cNvSpPr>
            <a:spLocks noGrp="1"/>
          </p:cNvSpPr>
          <p:nvPr>
            <p:ph type="title"/>
          </p:nvPr>
        </p:nvSpPr>
        <p:spPr/>
        <p:txBody>
          <a:bodyPr/>
          <a:lstStyle/>
          <a:p>
            <a:r>
              <a:rPr lang="en-US" dirty="0"/>
              <a:t>Specific objectives</a:t>
            </a:r>
            <a:endParaRPr lang="en-KE" dirty="0"/>
          </a:p>
        </p:txBody>
      </p:sp>
      <p:sp>
        <p:nvSpPr>
          <p:cNvPr id="3" name="Content Placeholder 2">
            <a:extLst>
              <a:ext uri="{FF2B5EF4-FFF2-40B4-BE49-F238E27FC236}">
                <a16:creationId xmlns:a16="http://schemas.microsoft.com/office/drawing/2014/main" id="{3E4269D7-10DE-4471-B6CA-4A1C101C71AD}"/>
              </a:ext>
            </a:extLst>
          </p:cNvPr>
          <p:cNvSpPr>
            <a:spLocks noGrp="1"/>
          </p:cNvSpPr>
          <p:nvPr>
            <p:ph idx="1"/>
          </p:nvPr>
        </p:nvSpPr>
        <p:spPr/>
        <p:txBody>
          <a:bodyPr>
            <a:normAutofit/>
          </a:bodyPr>
          <a:lstStyle/>
          <a:p>
            <a:pPr marL="0" indent="0">
              <a:buNone/>
            </a:pPr>
            <a:r>
              <a:rPr lang="en-US" dirty="0"/>
              <a:t>By the end of the lesson the learner should be able to</a:t>
            </a:r>
          </a:p>
          <a:p>
            <a:r>
              <a:rPr lang="en-US" dirty="0"/>
              <a:t>Define cardiopulmonary resuscitation</a:t>
            </a:r>
          </a:p>
          <a:p>
            <a:r>
              <a:rPr lang="en-US" dirty="0"/>
              <a:t>State importance of cardiopulmonary resuscitation</a:t>
            </a:r>
          </a:p>
          <a:p>
            <a:r>
              <a:rPr lang="en-US" dirty="0"/>
              <a:t>list the indications cardiopulmonary resuscitation</a:t>
            </a:r>
          </a:p>
          <a:p>
            <a:r>
              <a:rPr lang="en-US" dirty="0"/>
              <a:t>State the contraindications cardiopulmonary resuscitation</a:t>
            </a:r>
          </a:p>
          <a:p>
            <a:r>
              <a:rPr lang="en-US" dirty="0"/>
              <a:t>Understand the basic steps in pulmonary resuscitation and demonstrate the skills.</a:t>
            </a:r>
          </a:p>
          <a:p>
            <a:r>
              <a:rPr lang="en-US" dirty="0"/>
              <a:t>Differentiate resuscitation of the adult , child and infant .</a:t>
            </a:r>
          </a:p>
          <a:p>
            <a:r>
              <a:rPr lang="en-US" dirty="0"/>
              <a:t>List complications of cardiopulmonary resuscitation.</a:t>
            </a:r>
            <a:endParaRPr lang="en-KE" dirty="0"/>
          </a:p>
        </p:txBody>
      </p:sp>
    </p:spTree>
    <p:extLst>
      <p:ext uri="{BB962C8B-B14F-4D97-AF65-F5344CB8AC3E}">
        <p14:creationId xmlns:p14="http://schemas.microsoft.com/office/powerpoint/2010/main" val="9577785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663F-2A4C-490F-AFF4-F8B8F036E65A}"/>
              </a:ext>
            </a:extLst>
          </p:cNvPr>
          <p:cNvSpPr>
            <a:spLocks noGrp="1"/>
          </p:cNvSpPr>
          <p:nvPr>
            <p:ph type="title"/>
          </p:nvPr>
        </p:nvSpPr>
        <p:spPr/>
        <p:txBody>
          <a:bodyPr/>
          <a:lstStyle/>
          <a:p>
            <a:r>
              <a:rPr lang="en-US" dirty="0"/>
              <a:t>CASUALTY MASS ACCIDENTS</a:t>
            </a:r>
            <a:endParaRPr lang="en-KE" dirty="0"/>
          </a:p>
        </p:txBody>
      </p:sp>
      <p:sp>
        <p:nvSpPr>
          <p:cNvPr id="3" name="Content Placeholder 2">
            <a:extLst>
              <a:ext uri="{FF2B5EF4-FFF2-40B4-BE49-F238E27FC236}">
                <a16:creationId xmlns:a16="http://schemas.microsoft.com/office/drawing/2014/main" id="{5DC01E22-485D-40ED-91E2-DBC33A21A39F}"/>
              </a:ext>
            </a:extLst>
          </p:cNvPr>
          <p:cNvSpPr>
            <a:spLocks noGrp="1"/>
          </p:cNvSpPr>
          <p:nvPr>
            <p:ph idx="1"/>
          </p:nvPr>
        </p:nvSpPr>
        <p:spPr/>
        <p:txBody>
          <a:bodyPr/>
          <a:lstStyle/>
          <a:p>
            <a:r>
              <a:rPr lang="en-US" dirty="0"/>
              <a:t>OBJECTIVES:</a:t>
            </a:r>
          </a:p>
          <a:p>
            <a:r>
              <a:rPr lang="en-US" dirty="0"/>
              <a:t>Types of emergencies</a:t>
            </a:r>
          </a:p>
          <a:p>
            <a:r>
              <a:rPr lang="en-US" dirty="0"/>
              <a:t>Principles of trauma and emergency care(trauma triaging- primary and secondary survey), transport, hospital care  </a:t>
            </a:r>
            <a:endParaRPr lang="en-KE" dirty="0"/>
          </a:p>
        </p:txBody>
      </p:sp>
    </p:spTree>
    <p:extLst>
      <p:ext uri="{BB962C8B-B14F-4D97-AF65-F5344CB8AC3E}">
        <p14:creationId xmlns:p14="http://schemas.microsoft.com/office/powerpoint/2010/main" val="1121274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665E-AD68-4384-8B4E-8956FC3F56C8}"/>
              </a:ext>
            </a:extLst>
          </p:cNvPr>
          <p:cNvSpPr>
            <a:spLocks noGrp="1"/>
          </p:cNvSpPr>
          <p:nvPr>
            <p:ph type="title"/>
          </p:nvPr>
        </p:nvSpPr>
        <p:spPr/>
        <p:txBody>
          <a:bodyPr/>
          <a:lstStyle/>
          <a:p>
            <a:r>
              <a:rPr lang="en-US" dirty="0"/>
              <a:t>TRAUMA</a:t>
            </a:r>
            <a:endParaRPr lang="en-KE" dirty="0"/>
          </a:p>
        </p:txBody>
      </p:sp>
      <p:sp>
        <p:nvSpPr>
          <p:cNvPr id="3" name="Content Placeholder 2">
            <a:extLst>
              <a:ext uri="{FF2B5EF4-FFF2-40B4-BE49-F238E27FC236}">
                <a16:creationId xmlns:a16="http://schemas.microsoft.com/office/drawing/2014/main" id="{B1322B5D-9014-4CE3-A9BF-E935EA85E48E}"/>
              </a:ext>
            </a:extLst>
          </p:cNvPr>
          <p:cNvSpPr>
            <a:spLocks noGrp="1"/>
          </p:cNvSpPr>
          <p:nvPr>
            <p:ph idx="1"/>
          </p:nvPr>
        </p:nvSpPr>
        <p:spPr/>
        <p:txBody>
          <a:bodyPr/>
          <a:lstStyle/>
          <a:p>
            <a:pPr eaLnBrk="1" hangingPunct="1">
              <a:buFont typeface="Arial" charset="0"/>
              <a:buNone/>
              <a:defRPr/>
            </a:pPr>
            <a:r>
              <a:rPr lang="en-GB" sz="2800" b="1" dirty="0">
                <a:solidFill>
                  <a:schemeClr val="tx1"/>
                </a:solidFill>
              </a:rPr>
              <a:t>Def; it is an injury to the body tissues.</a:t>
            </a:r>
          </a:p>
          <a:p>
            <a:pPr eaLnBrk="1" hangingPunct="1">
              <a:buFont typeface="Arial" charset="0"/>
              <a:buNone/>
              <a:defRPr/>
            </a:pPr>
            <a:endParaRPr lang="en-GB" sz="2800" b="1" dirty="0"/>
          </a:p>
          <a:p>
            <a:pPr eaLnBrk="1" hangingPunct="1">
              <a:buFont typeface="Arial" charset="0"/>
              <a:buNone/>
              <a:defRPr/>
            </a:pPr>
            <a:r>
              <a:rPr lang="en-GB" sz="2800" b="1" dirty="0">
                <a:solidFill>
                  <a:schemeClr val="accent1"/>
                </a:solidFill>
              </a:rPr>
              <a:t>TYPES OF TRAUMA</a:t>
            </a:r>
          </a:p>
          <a:p>
            <a:pPr marL="514350" indent="-514350">
              <a:buFont typeface="Arial" charset="0"/>
              <a:buAutoNum type="arabicPeriod"/>
              <a:defRPr/>
            </a:pPr>
            <a:r>
              <a:rPr lang="en-GB" sz="2800" b="1" dirty="0">
                <a:solidFill>
                  <a:schemeClr val="tx1"/>
                </a:solidFill>
              </a:rPr>
              <a:t>Physical</a:t>
            </a:r>
          </a:p>
          <a:p>
            <a:pPr marL="514350" indent="-514350">
              <a:buFont typeface="Arial" charset="0"/>
              <a:buAutoNum type="arabicPeriod"/>
              <a:defRPr/>
            </a:pPr>
            <a:r>
              <a:rPr lang="en-GB" sz="2800" b="1" dirty="0">
                <a:solidFill>
                  <a:schemeClr val="tx1"/>
                </a:solidFill>
              </a:rPr>
              <a:t>psychological</a:t>
            </a:r>
            <a:endParaRPr lang="en-KE" dirty="0"/>
          </a:p>
        </p:txBody>
      </p:sp>
    </p:spTree>
    <p:extLst>
      <p:ext uri="{BB962C8B-B14F-4D97-AF65-F5344CB8AC3E}">
        <p14:creationId xmlns:p14="http://schemas.microsoft.com/office/powerpoint/2010/main" val="4081203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476D-59C4-462D-AA6E-B3920F9E5236}"/>
              </a:ext>
            </a:extLst>
          </p:cNvPr>
          <p:cNvSpPr>
            <a:spLocks noGrp="1"/>
          </p:cNvSpPr>
          <p:nvPr>
            <p:ph type="title"/>
          </p:nvPr>
        </p:nvSpPr>
        <p:spPr/>
        <p:txBody>
          <a:bodyPr/>
          <a:lstStyle/>
          <a:p>
            <a:r>
              <a:rPr lang="en-US" dirty="0"/>
              <a:t>CAUSES OF TRAUMA</a:t>
            </a:r>
            <a:endParaRPr lang="en-KE" dirty="0"/>
          </a:p>
        </p:txBody>
      </p:sp>
      <p:sp>
        <p:nvSpPr>
          <p:cNvPr id="3" name="Content Placeholder 2">
            <a:extLst>
              <a:ext uri="{FF2B5EF4-FFF2-40B4-BE49-F238E27FC236}">
                <a16:creationId xmlns:a16="http://schemas.microsoft.com/office/drawing/2014/main" id="{E37E1743-9C07-4231-B18A-6851722FFA97}"/>
              </a:ext>
            </a:extLst>
          </p:cNvPr>
          <p:cNvSpPr>
            <a:spLocks noGrp="1"/>
          </p:cNvSpPr>
          <p:nvPr>
            <p:ph idx="1"/>
          </p:nvPr>
        </p:nvSpPr>
        <p:spPr/>
        <p:txBody>
          <a:bodyPr/>
          <a:lstStyle/>
          <a:p>
            <a:pPr marL="514350" indent="-514350">
              <a:buFont typeface="Arial" charset="0"/>
              <a:buAutoNum type="arabicPeriod"/>
              <a:defRPr/>
            </a:pPr>
            <a:r>
              <a:rPr lang="en-GB" sz="2800" b="1" dirty="0">
                <a:solidFill>
                  <a:schemeClr val="tx1"/>
                </a:solidFill>
              </a:rPr>
              <a:t>Accidents</a:t>
            </a:r>
          </a:p>
          <a:p>
            <a:pPr marL="514350" indent="-514350">
              <a:buFont typeface="Arial" charset="0"/>
              <a:buAutoNum type="arabicPeriod"/>
              <a:defRPr/>
            </a:pPr>
            <a:r>
              <a:rPr lang="en-GB" sz="2800" b="1" dirty="0">
                <a:solidFill>
                  <a:schemeClr val="tx1"/>
                </a:solidFill>
              </a:rPr>
              <a:t>Stings</a:t>
            </a:r>
          </a:p>
          <a:p>
            <a:pPr marL="514350" indent="-514350">
              <a:buFont typeface="Arial" charset="0"/>
              <a:buAutoNum type="arabicPeriod"/>
              <a:defRPr/>
            </a:pPr>
            <a:r>
              <a:rPr lang="en-GB" sz="2800" b="1" dirty="0">
                <a:solidFill>
                  <a:schemeClr val="tx1"/>
                </a:solidFill>
              </a:rPr>
              <a:t>Bites, e.g. snake or dog bites</a:t>
            </a:r>
          </a:p>
          <a:p>
            <a:pPr marL="514350" indent="-514350">
              <a:buFont typeface="Arial" charset="0"/>
              <a:buAutoNum type="arabicPeriod"/>
              <a:defRPr/>
            </a:pPr>
            <a:r>
              <a:rPr lang="en-GB" sz="2800" b="1" dirty="0">
                <a:solidFill>
                  <a:schemeClr val="tx1"/>
                </a:solidFill>
              </a:rPr>
              <a:t>Burns</a:t>
            </a:r>
          </a:p>
          <a:p>
            <a:pPr marL="514350" indent="-514350">
              <a:buFont typeface="Arial" charset="0"/>
              <a:buAutoNum type="arabicPeriod"/>
              <a:defRPr/>
            </a:pPr>
            <a:r>
              <a:rPr lang="en-GB" sz="2800" b="1" dirty="0">
                <a:solidFill>
                  <a:schemeClr val="tx1"/>
                </a:solidFill>
              </a:rPr>
              <a:t>Foreign body- can be in the ear, nose  or eyes.</a:t>
            </a:r>
          </a:p>
          <a:p>
            <a:endParaRPr lang="en-KE" dirty="0"/>
          </a:p>
        </p:txBody>
      </p:sp>
    </p:spTree>
    <p:extLst>
      <p:ext uri="{BB962C8B-B14F-4D97-AF65-F5344CB8AC3E}">
        <p14:creationId xmlns:p14="http://schemas.microsoft.com/office/powerpoint/2010/main" val="7809880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505B-B287-4C3A-90B7-8A480A38E410}"/>
              </a:ext>
            </a:extLst>
          </p:cNvPr>
          <p:cNvSpPr>
            <a:spLocks noGrp="1"/>
          </p:cNvSpPr>
          <p:nvPr>
            <p:ph type="title"/>
          </p:nvPr>
        </p:nvSpPr>
        <p:spPr/>
        <p:txBody>
          <a:bodyPr/>
          <a:lstStyle/>
          <a:p>
            <a:r>
              <a:rPr lang="en-US" dirty="0"/>
              <a:t>EMERGENCIES</a:t>
            </a:r>
            <a:endParaRPr lang="en-KE" dirty="0"/>
          </a:p>
        </p:txBody>
      </p:sp>
      <p:sp>
        <p:nvSpPr>
          <p:cNvPr id="3" name="Content Placeholder 2">
            <a:extLst>
              <a:ext uri="{FF2B5EF4-FFF2-40B4-BE49-F238E27FC236}">
                <a16:creationId xmlns:a16="http://schemas.microsoft.com/office/drawing/2014/main" id="{2D8A24C2-404D-42F1-996C-A511DDFC865F}"/>
              </a:ext>
            </a:extLst>
          </p:cNvPr>
          <p:cNvSpPr>
            <a:spLocks noGrp="1"/>
          </p:cNvSpPr>
          <p:nvPr>
            <p:ph idx="1"/>
          </p:nvPr>
        </p:nvSpPr>
        <p:spPr/>
        <p:txBody>
          <a:bodyPr/>
          <a:lstStyle/>
          <a:p>
            <a:r>
              <a:rPr lang="en-GB" altLang="en-US" sz="2800" b="1" u="sng" dirty="0">
                <a:solidFill>
                  <a:schemeClr val="tx1"/>
                </a:solidFill>
              </a:rPr>
              <a:t>Def; </a:t>
            </a:r>
            <a:r>
              <a:rPr lang="en-GB" altLang="en-US" sz="2800" b="1" dirty="0">
                <a:solidFill>
                  <a:schemeClr val="tx1"/>
                </a:solidFill>
              </a:rPr>
              <a:t>it is a situation that requires urgent interventions or  immediate actions.</a:t>
            </a:r>
          </a:p>
          <a:p>
            <a:r>
              <a:rPr lang="en-US" altLang="en-US" sz="2800" b="1" dirty="0">
                <a:solidFill>
                  <a:schemeClr val="tx1"/>
                </a:solidFill>
              </a:rPr>
              <a:t>An emergency is a situation that poses an immediate risk to health  ,life</a:t>
            </a:r>
            <a:r>
              <a:rPr lang="en-US" altLang="en-US" sz="2800" b="1" dirty="0"/>
              <a:t>, property, or environment.</a:t>
            </a:r>
            <a:r>
              <a:rPr lang="en-US" altLang="en-US" sz="2800" b="1" u="sng" baseline="30000" dirty="0"/>
              <a:t> </a:t>
            </a:r>
          </a:p>
          <a:p>
            <a:endParaRPr lang="en-KE" dirty="0"/>
          </a:p>
        </p:txBody>
      </p:sp>
    </p:spTree>
    <p:extLst>
      <p:ext uri="{BB962C8B-B14F-4D97-AF65-F5344CB8AC3E}">
        <p14:creationId xmlns:p14="http://schemas.microsoft.com/office/powerpoint/2010/main" val="5746520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917B-45D2-460A-BF99-035FF6E81A32}"/>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CA10691F-4194-465B-8ACF-5C6A435727A8}"/>
              </a:ext>
            </a:extLst>
          </p:cNvPr>
          <p:cNvSpPr>
            <a:spLocks noGrp="1"/>
          </p:cNvSpPr>
          <p:nvPr>
            <p:ph idx="1"/>
          </p:nvPr>
        </p:nvSpPr>
        <p:spPr/>
        <p:txBody>
          <a:bodyPr>
            <a:normAutofit/>
          </a:bodyPr>
          <a:lstStyle/>
          <a:p>
            <a:r>
              <a:rPr lang="en-US" altLang="en-US" sz="2800" b="1" dirty="0">
                <a:solidFill>
                  <a:schemeClr val="tx1"/>
                </a:solidFill>
              </a:rPr>
              <a:t>Most emergencies require urgent intervention to prevent a worsening of the situation, although in some situations, mitigation may not be possible and agencies may only be able to offer palliative care for the aftermath.</a:t>
            </a:r>
            <a:endParaRPr lang="en-GB" altLang="en-US" sz="2800" b="1" dirty="0">
              <a:solidFill>
                <a:schemeClr val="tx1"/>
              </a:solidFill>
            </a:endParaRPr>
          </a:p>
          <a:p>
            <a:pPr>
              <a:buNone/>
            </a:pPr>
            <a:r>
              <a:rPr lang="en-GB" altLang="en-US" sz="2800" b="1" dirty="0">
                <a:solidFill>
                  <a:schemeClr val="accent1"/>
                </a:solidFill>
              </a:rPr>
              <a:t>CAUSES</a:t>
            </a:r>
          </a:p>
          <a:p>
            <a:pPr>
              <a:buNone/>
            </a:pPr>
            <a:r>
              <a:rPr lang="en-GB" altLang="en-US" sz="2800" b="1" dirty="0">
                <a:solidFill>
                  <a:schemeClr val="tx1"/>
                </a:solidFill>
              </a:rPr>
              <a:t>- Acute diseases</a:t>
            </a:r>
          </a:p>
          <a:p>
            <a:pPr>
              <a:buNone/>
            </a:pPr>
            <a:r>
              <a:rPr lang="en-GB" altLang="en-US" sz="2800" b="1" dirty="0">
                <a:solidFill>
                  <a:schemeClr val="tx1"/>
                </a:solidFill>
              </a:rPr>
              <a:t>- Accidents</a:t>
            </a:r>
          </a:p>
          <a:p>
            <a:endParaRPr lang="en-KE" dirty="0"/>
          </a:p>
        </p:txBody>
      </p:sp>
    </p:spTree>
    <p:extLst>
      <p:ext uri="{BB962C8B-B14F-4D97-AF65-F5344CB8AC3E}">
        <p14:creationId xmlns:p14="http://schemas.microsoft.com/office/powerpoint/2010/main" val="305820074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3D1C-7603-493F-A118-CE635A355513}"/>
              </a:ext>
            </a:extLst>
          </p:cNvPr>
          <p:cNvSpPr>
            <a:spLocks noGrp="1"/>
          </p:cNvSpPr>
          <p:nvPr>
            <p:ph type="title"/>
          </p:nvPr>
        </p:nvSpPr>
        <p:spPr/>
        <p:txBody>
          <a:bodyPr/>
          <a:lstStyle/>
          <a:p>
            <a:r>
              <a:rPr lang="en-US" dirty="0"/>
              <a:t>TYPES OF EMERGENCIES</a:t>
            </a:r>
            <a:endParaRPr lang="en-KE" dirty="0"/>
          </a:p>
        </p:txBody>
      </p:sp>
      <p:sp>
        <p:nvSpPr>
          <p:cNvPr id="3" name="Content Placeholder 2">
            <a:extLst>
              <a:ext uri="{FF2B5EF4-FFF2-40B4-BE49-F238E27FC236}">
                <a16:creationId xmlns:a16="http://schemas.microsoft.com/office/drawing/2014/main" id="{B82412DC-AA1F-4F9A-9533-D0043B8C7688}"/>
              </a:ext>
            </a:extLst>
          </p:cNvPr>
          <p:cNvSpPr>
            <a:spLocks noGrp="1"/>
          </p:cNvSpPr>
          <p:nvPr>
            <p:ph idx="1"/>
          </p:nvPr>
        </p:nvSpPr>
        <p:spPr/>
        <p:txBody>
          <a:bodyPr>
            <a:normAutofit fontScale="92500" lnSpcReduction="10000"/>
          </a:bodyPr>
          <a:lstStyle/>
          <a:p>
            <a:r>
              <a:rPr lang="en-GB" altLang="en-US" sz="2800" b="1" dirty="0">
                <a:solidFill>
                  <a:schemeClr val="tx1"/>
                </a:solidFill>
              </a:rPr>
              <a:t>1. Medical emergencies- which includes poisoning, asthmatic attacks, unconsciousness, epileptic fits, diabetic cases</a:t>
            </a:r>
          </a:p>
          <a:p>
            <a:r>
              <a:rPr lang="en-GB" altLang="en-US" sz="2800" b="1" dirty="0">
                <a:solidFill>
                  <a:schemeClr val="tx1"/>
                </a:solidFill>
              </a:rPr>
              <a:t>2. Surgical emergencies- this includes bleedings, cuts, stab wounds, vaginal bleedings, intestinal obstruction.</a:t>
            </a:r>
          </a:p>
          <a:p>
            <a:r>
              <a:rPr lang="en-GB" altLang="en-US" sz="2800" b="1" dirty="0">
                <a:solidFill>
                  <a:schemeClr val="tx1"/>
                </a:solidFill>
              </a:rPr>
              <a:t>3. Paediatric emergencies- includes conditions that affect children, examples, foreign bodies, poisoning.</a:t>
            </a:r>
          </a:p>
          <a:p>
            <a:r>
              <a:rPr lang="en-GB" altLang="en-US" sz="2800" b="1" dirty="0">
                <a:solidFill>
                  <a:schemeClr val="tx1"/>
                </a:solidFill>
              </a:rPr>
              <a:t>4. Psychiatric emergencies – include suicidal patients, aggressive.</a:t>
            </a:r>
          </a:p>
          <a:p>
            <a:r>
              <a:rPr lang="en-GB" altLang="en-US" sz="2800" b="1" dirty="0">
                <a:solidFill>
                  <a:schemeClr val="tx1"/>
                </a:solidFill>
              </a:rPr>
              <a:t>5. Obstetric emergencies- include precipitate labour,  obstructed labour.</a:t>
            </a:r>
          </a:p>
          <a:p>
            <a:endParaRPr lang="en-KE" dirty="0"/>
          </a:p>
        </p:txBody>
      </p:sp>
    </p:spTree>
    <p:extLst>
      <p:ext uri="{BB962C8B-B14F-4D97-AF65-F5344CB8AC3E}">
        <p14:creationId xmlns:p14="http://schemas.microsoft.com/office/powerpoint/2010/main" val="128534921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5983-7A17-4A06-8E29-E3AC863ECDC7}"/>
              </a:ext>
            </a:extLst>
          </p:cNvPr>
          <p:cNvSpPr>
            <a:spLocks noGrp="1"/>
          </p:cNvSpPr>
          <p:nvPr>
            <p:ph type="title"/>
          </p:nvPr>
        </p:nvSpPr>
        <p:spPr/>
        <p:txBody>
          <a:bodyPr/>
          <a:lstStyle/>
          <a:p>
            <a:r>
              <a:rPr lang="en-US" dirty="0"/>
              <a:t>EFFECTS OF EMERGENCIES</a:t>
            </a:r>
            <a:endParaRPr lang="en-KE" dirty="0"/>
          </a:p>
        </p:txBody>
      </p:sp>
      <p:sp>
        <p:nvSpPr>
          <p:cNvPr id="3" name="Content Placeholder 2">
            <a:extLst>
              <a:ext uri="{FF2B5EF4-FFF2-40B4-BE49-F238E27FC236}">
                <a16:creationId xmlns:a16="http://schemas.microsoft.com/office/drawing/2014/main" id="{863586D4-AFB7-4305-B0E0-EDBD20017707}"/>
              </a:ext>
            </a:extLst>
          </p:cNvPr>
          <p:cNvSpPr>
            <a:spLocks noGrp="1"/>
          </p:cNvSpPr>
          <p:nvPr>
            <p:ph idx="1"/>
          </p:nvPr>
        </p:nvSpPr>
        <p:spPr/>
        <p:txBody>
          <a:bodyPr/>
          <a:lstStyle/>
          <a:p>
            <a:pPr marL="514350" indent="-514350">
              <a:buFont typeface="Arial" charset="0"/>
              <a:buAutoNum type="arabicPeriod"/>
              <a:defRPr/>
            </a:pPr>
            <a:r>
              <a:rPr lang="en-GB" sz="2800" b="1" dirty="0">
                <a:solidFill>
                  <a:schemeClr val="tx1"/>
                </a:solidFill>
              </a:rPr>
              <a:t>Haemorrhage</a:t>
            </a:r>
          </a:p>
          <a:p>
            <a:pPr marL="514350" indent="-514350">
              <a:buFont typeface="Arial" charset="0"/>
              <a:buAutoNum type="arabicPeriod"/>
              <a:defRPr/>
            </a:pPr>
            <a:r>
              <a:rPr lang="en-GB" sz="2800" b="1" dirty="0">
                <a:solidFill>
                  <a:schemeClr val="tx1"/>
                </a:solidFill>
              </a:rPr>
              <a:t>Fractures</a:t>
            </a:r>
          </a:p>
          <a:p>
            <a:pPr marL="514350" indent="-514350">
              <a:buFont typeface="Arial" charset="0"/>
              <a:buAutoNum type="arabicPeriod"/>
              <a:defRPr/>
            </a:pPr>
            <a:r>
              <a:rPr lang="en-GB" sz="2800" b="1" dirty="0">
                <a:solidFill>
                  <a:schemeClr val="tx1"/>
                </a:solidFill>
              </a:rPr>
              <a:t>Shock</a:t>
            </a:r>
          </a:p>
          <a:p>
            <a:pPr marL="514350" indent="-514350">
              <a:buFont typeface="Arial" charset="0"/>
              <a:buAutoNum type="arabicPeriod"/>
              <a:defRPr/>
            </a:pPr>
            <a:r>
              <a:rPr lang="en-GB" sz="2800" b="1" dirty="0">
                <a:solidFill>
                  <a:schemeClr val="tx1"/>
                </a:solidFill>
              </a:rPr>
              <a:t>Unconsciousness</a:t>
            </a:r>
          </a:p>
          <a:p>
            <a:endParaRPr lang="en-KE" dirty="0"/>
          </a:p>
        </p:txBody>
      </p:sp>
    </p:spTree>
    <p:extLst>
      <p:ext uri="{BB962C8B-B14F-4D97-AF65-F5344CB8AC3E}">
        <p14:creationId xmlns:p14="http://schemas.microsoft.com/office/powerpoint/2010/main" val="1640487936"/>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668C-B058-463D-A22D-C82B841FEA86}"/>
              </a:ext>
            </a:extLst>
          </p:cNvPr>
          <p:cNvSpPr>
            <a:spLocks noGrp="1"/>
          </p:cNvSpPr>
          <p:nvPr>
            <p:ph type="title"/>
          </p:nvPr>
        </p:nvSpPr>
        <p:spPr/>
        <p:txBody>
          <a:bodyPr/>
          <a:lstStyle/>
          <a:p>
            <a:r>
              <a:rPr lang="en-US" dirty="0"/>
              <a:t>CAUSES OF EMERGENCIES</a:t>
            </a:r>
            <a:endParaRPr lang="en-KE" dirty="0"/>
          </a:p>
        </p:txBody>
      </p:sp>
      <p:sp>
        <p:nvSpPr>
          <p:cNvPr id="3" name="Content Placeholder 2">
            <a:extLst>
              <a:ext uri="{FF2B5EF4-FFF2-40B4-BE49-F238E27FC236}">
                <a16:creationId xmlns:a16="http://schemas.microsoft.com/office/drawing/2014/main" id="{583826B6-BC19-4AC2-A259-4336CBD9E462}"/>
              </a:ext>
            </a:extLst>
          </p:cNvPr>
          <p:cNvSpPr>
            <a:spLocks noGrp="1"/>
          </p:cNvSpPr>
          <p:nvPr>
            <p:ph idx="1"/>
          </p:nvPr>
        </p:nvSpPr>
        <p:spPr/>
        <p:txBody>
          <a:bodyPr>
            <a:normAutofit/>
          </a:bodyPr>
          <a:lstStyle/>
          <a:p>
            <a:pPr>
              <a:buFont typeface="Arial" panose="020B0604020202020204" pitchFamily="34" charset="0"/>
              <a:buNone/>
            </a:pPr>
            <a:r>
              <a:rPr lang="en-US" altLang="en-US" sz="2800" b="1" dirty="0"/>
              <a:t>1. Natural emergencies</a:t>
            </a:r>
            <a:endParaRPr lang="en-GB" altLang="en-US" sz="2800" b="1" dirty="0"/>
          </a:p>
          <a:p>
            <a:r>
              <a:rPr lang="en-US" altLang="en-US" sz="2800" b="1" dirty="0">
                <a:solidFill>
                  <a:schemeClr val="tx1"/>
                </a:solidFill>
              </a:rPr>
              <a:t>Floods, land slides, thunders, tornadoes, fires e.g. wild fires, winter</a:t>
            </a:r>
            <a:r>
              <a:rPr lang="en-GB" altLang="en-US" sz="2800" b="1" dirty="0">
                <a:solidFill>
                  <a:schemeClr val="tx1"/>
                </a:solidFill>
              </a:rPr>
              <a:t>, </a:t>
            </a:r>
            <a:r>
              <a:rPr lang="en-US" altLang="en-US" sz="2800" b="1" dirty="0">
                <a:solidFill>
                  <a:schemeClr val="tx1"/>
                </a:solidFill>
              </a:rPr>
              <a:t>Health hazard, disease. </a:t>
            </a:r>
            <a:endParaRPr lang="en-GB" altLang="en-US" sz="2800" b="1" dirty="0">
              <a:solidFill>
                <a:schemeClr val="tx1"/>
              </a:solidFill>
            </a:endParaRPr>
          </a:p>
          <a:p>
            <a:r>
              <a:rPr lang="en-US" altLang="en-US" sz="2800" b="1" dirty="0">
                <a:solidFill>
                  <a:schemeClr val="tx1"/>
                </a:solidFill>
              </a:rPr>
              <a:t>A pandemic is a global disease outbreak. It is determined by how the disease spreads, not how many deaths it causes. When a new influenza A virus emerges, a flu pandemic can occur. Because the virus is new, the human population has little to no immunity against it. The virus spreads quickly from person-to-person worldwide.</a:t>
            </a:r>
            <a:endParaRPr lang="en-GB" altLang="en-US" sz="2800" b="1" dirty="0">
              <a:solidFill>
                <a:schemeClr val="tx1"/>
              </a:solidFill>
            </a:endParaRPr>
          </a:p>
          <a:p>
            <a:endParaRPr lang="en-KE" dirty="0"/>
          </a:p>
        </p:txBody>
      </p:sp>
    </p:spTree>
    <p:extLst>
      <p:ext uri="{BB962C8B-B14F-4D97-AF65-F5344CB8AC3E}">
        <p14:creationId xmlns:p14="http://schemas.microsoft.com/office/powerpoint/2010/main" val="13094630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EEB4-C103-41DC-A844-1E5792B9A226}"/>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894C0246-6250-436B-B908-42F83011D3A7}"/>
              </a:ext>
            </a:extLst>
          </p:cNvPr>
          <p:cNvSpPr>
            <a:spLocks noGrp="1"/>
          </p:cNvSpPr>
          <p:nvPr>
            <p:ph idx="1"/>
          </p:nvPr>
        </p:nvSpPr>
        <p:spPr/>
        <p:txBody>
          <a:bodyPr>
            <a:normAutofit lnSpcReduction="10000"/>
          </a:bodyPr>
          <a:lstStyle/>
          <a:p>
            <a:pPr>
              <a:buFont typeface="Arial" panose="020B0604020202020204" pitchFamily="34" charset="0"/>
              <a:buNone/>
            </a:pPr>
            <a:r>
              <a:rPr lang="en-US" altLang="en-US" sz="2800" b="1" dirty="0">
                <a:solidFill>
                  <a:schemeClr val="tx1"/>
                </a:solidFill>
              </a:rPr>
              <a:t>2. terrorism</a:t>
            </a:r>
            <a:r>
              <a:rPr lang="en-US" altLang="en-US" sz="2800" b="1" dirty="0">
                <a:solidFill>
                  <a:schemeClr val="accent1"/>
                </a:solidFill>
              </a:rPr>
              <a:t> </a:t>
            </a:r>
          </a:p>
          <a:p>
            <a:r>
              <a:rPr lang="en-US" altLang="en-US" sz="2800" b="1" dirty="0">
                <a:solidFill>
                  <a:schemeClr val="tx1"/>
                </a:solidFill>
              </a:rPr>
              <a:t>is the use of force or violence against persons or property for purposes of intimidation, coercion, or ransom. Acts of terrorism include threats of terrorism, assassinations, kidnappings, hijackings, cyber attacks, bomb threats, and explosions.</a:t>
            </a:r>
          </a:p>
          <a:p>
            <a:r>
              <a:rPr lang="en-US" altLang="en-US" sz="2800" b="1" dirty="0">
                <a:solidFill>
                  <a:schemeClr val="tx1"/>
                </a:solidFill>
              </a:rPr>
              <a:t>To carry out these activities, terrorists use chemical, biological, radiological, and nuclear weapons as well as explosive devices. These weapons and devices are often referred to as CBRNE.</a:t>
            </a:r>
            <a:endParaRPr lang="en-GB" altLang="en-US" sz="2800" b="1" dirty="0">
              <a:solidFill>
                <a:schemeClr val="tx1"/>
              </a:solidFill>
            </a:endParaRPr>
          </a:p>
          <a:p>
            <a:endParaRPr lang="en-KE" dirty="0"/>
          </a:p>
        </p:txBody>
      </p:sp>
    </p:spTree>
    <p:extLst>
      <p:ext uri="{BB962C8B-B14F-4D97-AF65-F5344CB8AC3E}">
        <p14:creationId xmlns:p14="http://schemas.microsoft.com/office/powerpoint/2010/main" val="218272995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A656-FEE4-4788-950A-B458EB123C40}"/>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F4431011-F84B-4BA9-A079-722422A74A96}"/>
              </a:ext>
            </a:extLst>
          </p:cNvPr>
          <p:cNvSpPr>
            <a:spLocks noGrp="1"/>
          </p:cNvSpPr>
          <p:nvPr>
            <p:ph idx="1"/>
          </p:nvPr>
        </p:nvSpPr>
        <p:spPr/>
        <p:txBody>
          <a:bodyPr/>
          <a:lstStyle/>
          <a:p>
            <a:pPr>
              <a:buFont typeface="Arial" panose="020B0604020202020204" pitchFamily="34" charset="0"/>
              <a:buNone/>
            </a:pPr>
            <a:r>
              <a:rPr lang="en-US" altLang="en-US" sz="2800" b="1" dirty="0">
                <a:solidFill>
                  <a:schemeClr val="tx1"/>
                </a:solidFill>
              </a:rPr>
              <a:t>3. </a:t>
            </a:r>
            <a:r>
              <a:rPr lang="en-US" altLang="en-US" sz="2800" b="1" dirty="0">
                <a:solidFill>
                  <a:schemeClr val="accent1"/>
                </a:solidFill>
              </a:rPr>
              <a:t>Hazardous materials</a:t>
            </a:r>
            <a:endParaRPr lang="en-GB" altLang="en-US" sz="2800" b="1" dirty="0">
              <a:solidFill>
                <a:schemeClr val="accent1"/>
              </a:solidFill>
            </a:endParaRPr>
          </a:p>
          <a:p>
            <a:r>
              <a:rPr lang="en-US" altLang="en-US" sz="2800" b="1" dirty="0">
                <a:solidFill>
                  <a:schemeClr val="tx1"/>
                </a:solidFill>
              </a:rPr>
              <a:t>Chemicals purify drinking water, increase crop production, and simplify household chores.</a:t>
            </a:r>
          </a:p>
          <a:p>
            <a:r>
              <a:rPr lang="en-US" altLang="en-US" sz="2800" b="1" dirty="0">
                <a:solidFill>
                  <a:schemeClr val="tx1"/>
                </a:solidFill>
              </a:rPr>
              <a:t>Hazardous materials are those that can cause death, serious injury, long-lasting health effects, and damage to buildings, residences, and other property.</a:t>
            </a:r>
            <a:endParaRPr lang="en-GB" altLang="en-US" sz="2800" b="1" dirty="0">
              <a:solidFill>
                <a:schemeClr val="tx1"/>
              </a:solidFill>
            </a:endParaRPr>
          </a:p>
          <a:p>
            <a:endParaRPr lang="en-KE" dirty="0"/>
          </a:p>
        </p:txBody>
      </p:sp>
    </p:spTree>
    <p:extLst>
      <p:ext uri="{BB962C8B-B14F-4D97-AF65-F5344CB8AC3E}">
        <p14:creationId xmlns:p14="http://schemas.microsoft.com/office/powerpoint/2010/main" val="31284825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DAA4-B7F7-487A-9AA6-EAC30A884216}"/>
              </a:ext>
            </a:extLst>
          </p:cNvPr>
          <p:cNvSpPr>
            <a:spLocks noGrp="1"/>
          </p:cNvSpPr>
          <p:nvPr>
            <p:ph type="title"/>
          </p:nvPr>
        </p:nvSpPr>
        <p:spPr/>
        <p:txBody>
          <a:bodyPr/>
          <a:lstStyle/>
          <a:p>
            <a:r>
              <a:rPr lang="en-US" dirty="0"/>
              <a:t>define</a:t>
            </a:r>
            <a:endParaRPr lang="en-KE" dirty="0"/>
          </a:p>
        </p:txBody>
      </p:sp>
      <p:sp>
        <p:nvSpPr>
          <p:cNvPr id="3" name="Content Placeholder 2">
            <a:extLst>
              <a:ext uri="{FF2B5EF4-FFF2-40B4-BE49-F238E27FC236}">
                <a16:creationId xmlns:a16="http://schemas.microsoft.com/office/drawing/2014/main" id="{72DCDA73-0E17-4553-A5AC-6282EBC79A37}"/>
              </a:ext>
            </a:extLst>
          </p:cNvPr>
          <p:cNvSpPr>
            <a:spLocks noGrp="1"/>
          </p:cNvSpPr>
          <p:nvPr>
            <p:ph idx="1"/>
          </p:nvPr>
        </p:nvSpPr>
        <p:spPr/>
        <p:txBody>
          <a:bodyPr>
            <a:normAutofit/>
          </a:bodyPr>
          <a:lstStyle/>
          <a:p>
            <a:r>
              <a:rPr lang="en-US" dirty="0"/>
              <a:t>Cardiopulmonary Resuscitation – is an emergency lifesaving procedure performed when the heart stops beating. Immediate CPR can double or triple chances of survival after cardiac arrest.</a:t>
            </a:r>
          </a:p>
          <a:p>
            <a:r>
              <a:rPr lang="en-US" dirty="0"/>
              <a:t>Cardiopulmonary resuscitation (CPR) consists of the use of chest compressions and artificial ventilation to maintain circulatory flow and oxygenation during cardiac arrest . Although survival rates and neurologic outcomes are poor for patients with cardiac arrest, early appropriate resuscitation—including early defibrillation when needed—and appropriate implementation of post–cardiac arrest care lead to improved survival and neurologic outcomes.</a:t>
            </a:r>
            <a:endParaRPr lang="en-KE" dirty="0"/>
          </a:p>
          <a:p>
            <a:endParaRPr lang="en-KE" dirty="0"/>
          </a:p>
        </p:txBody>
      </p:sp>
    </p:spTree>
    <p:extLst>
      <p:ext uri="{BB962C8B-B14F-4D97-AF65-F5344CB8AC3E}">
        <p14:creationId xmlns:p14="http://schemas.microsoft.com/office/powerpoint/2010/main" val="8948786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BA3B-F077-4288-B758-2921B643AAA4}"/>
              </a:ext>
            </a:extLst>
          </p:cNvPr>
          <p:cNvSpPr>
            <a:spLocks noGrp="1"/>
          </p:cNvSpPr>
          <p:nvPr>
            <p:ph type="title"/>
          </p:nvPr>
        </p:nvSpPr>
        <p:spPr/>
        <p:txBody>
          <a:bodyPr/>
          <a:lstStyle/>
          <a:p>
            <a:r>
              <a:rPr lang="en-US" dirty="0"/>
              <a:t>Accidents</a:t>
            </a:r>
            <a:endParaRPr lang="en-KE" dirty="0"/>
          </a:p>
        </p:txBody>
      </p:sp>
      <p:sp>
        <p:nvSpPr>
          <p:cNvPr id="3" name="Content Placeholder 2">
            <a:extLst>
              <a:ext uri="{FF2B5EF4-FFF2-40B4-BE49-F238E27FC236}">
                <a16:creationId xmlns:a16="http://schemas.microsoft.com/office/drawing/2014/main" id="{24F46CFC-F98B-48F6-BDE4-3243E33BB8DF}"/>
              </a:ext>
            </a:extLst>
          </p:cNvPr>
          <p:cNvSpPr>
            <a:spLocks noGrp="1"/>
          </p:cNvSpPr>
          <p:nvPr>
            <p:ph idx="1"/>
          </p:nvPr>
        </p:nvSpPr>
        <p:spPr/>
        <p:txBody>
          <a:bodyPr/>
          <a:lstStyle/>
          <a:p>
            <a:r>
              <a:rPr lang="en-GB" sz="2800" b="1" dirty="0">
                <a:solidFill>
                  <a:schemeClr val="tx1"/>
                </a:solidFill>
              </a:rPr>
              <a:t>Def: It is unfortunate incident that happens unexpectedly and unintentionally, typically resulting in damage and injury of tissues and cells.</a:t>
            </a:r>
          </a:p>
          <a:p>
            <a:endParaRPr lang="en-KE" dirty="0"/>
          </a:p>
        </p:txBody>
      </p:sp>
    </p:spTree>
    <p:extLst>
      <p:ext uri="{BB962C8B-B14F-4D97-AF65-F5344CB8AC3E}">
        <p14:creationId xmlns:p14="http://schemas.microsoft.com/office/powerpoint/2010/main" val="18919722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D9EC-E398-450B-AEA8-BC4828603913}"/>
              </a:ext>
            </a:extLst>
          </p:cNvPr>
          <p:cNvSpPr>
            <a:spLocks noGrp="1"/>
          </p:cNvSpPr>
          <p:nvPr>
            <p:ph type="title"/>
          </p:nvPr>
        </p:nvSpPr>
        <p:spPr/>
        <p:txBody>
          <a:bodyPr>
            <a:normAutofit fontScale="90000"/>
          </a:bodyPr>
          <a:lstStyle/>
          <a:p>
            <a:r>
              <a:rPr lang="en-US" dirty="0"/>
              <a:t>Common causes of accidents in our Kenyan homes</a:t>
            </a:r>
            <a:endParaRPr lang="en-KE" dirty="0"/>
          </a:p>
        </p:txBody>
      </p:sp>
      <p:sp>
        <p:nvSpPr>
          <p:cNvPr id="3" name="Content Placeholder 2">
            <a:extLst>
              <a:ext uri="{FF2B5EF4-FFF2-40B4-BE49-F238E27FC236}">
                <a16:creationId xmlns:a16="http://schemas.microsoft.com/office/drawing/2014/main" id="{0D031B30-4DF4-47A4-9F0A-AF7315BBEBF7}"/>
              </a:ext>
            </a:extLst>
          </p:cNvPr>
          <p:cNvSpPr>
            <a:spLocks noGrp="1"/>
          </p:cNvSpPr>
          <p:nvPr>
            <p:ph idx="1"/>
          </p:nvPr>
        </p:nvSpPr>
        <p:spPr/>
        <p:txBody>
          <a:bodyPr>
            <a:normAutofit/>
          </a:bodyPr>
          <a:lstStyle/>
          <a:p>
            <a:pPr marL="514350" indent="-514350">
              <a:buFont typeface="Arial" charset="0"/>
              <a:buAutoNum type="arabicPeriod"/>
              <a:defRPr/>
            </a:pPr>
            <a:r>
              <a:rPr lang="en-GB" sz="2800" b="1" dirty="0">
                <a:solidFill>
                  <a:schemeClr val="tx1"/>
                </a:solidFill>
              </a:rPr>
              <a:t>Open fires.</a:t>
            </a:r>
          </a:p>
          <a:p>
            <a:pPr marL="514350" indent="-514350">
              <a:buFont typeface="Arial" charset="0"/>
              <a:buAutoNum type="arabicPeriod"/>
              <a:defRPr/>
            </a:pPr>
            <a:r>
              <a:rPr lang="en-GB" sz="2800" b="1" dirty="0">
                <a:solidFill>
                  <a:schemeClr val="tx1"/>
                </a:solidFill>
              </a:rPr>
              <a:t>Accidental ingestion of drugs and chemicals.</a:t>
            </a:r>
          </a:p>
          <a:p>
            <a:pPr marL="514350" indent="-514350">
              <a:buFont typeface="Arial" charset="0"/>
              <a:buAutoNum type="arabicPeriod"/>
              <a:defRPr/>
            </a:pPr>
            <a:r>
              <a:rPr lang="en-GB" sz="2800" b="1" dirty="0">
                <a:solidFill>
                  <a:schemeClr val="tx1"/>
                </a:solidFill>
              </a:rPr>
              <a:t>Charcoal burners in poorly ventilated rooms.</a:t>
            </a:r>
          </a:p>
          <a:p>
            <a:pPr marL="514350" indent="-514350">
              <a:buFont typeface="Arial" charset="0"/>
              <a:buAutoNum type="arabicPeriod"/>
              <a:defRPr/>
            </a:pPr>
            <a:r>
              <a:rPr lang="en-GB" sz="2800" b="1" dirty="0">
                <a:solidFill>
                  <a:schemeClr val="tx1"/>
                </a:solidFill>
              </a:rPr>
              <a:t>Open pools</a:t>
            </a:r>
          </a:p>
          <a:p>
            <a:pPr marL="514350" indent="-514350">
              <a:buFont typeface="Arial" charset="0"/>
              <a:buAutoNum type="arabicPeriod"/>
              <a:defRPr/>
            </a:pPr>
            <a:r>
              <a:rPr lang="en-GB" sz="2800" b="1" dirty="0">
                <a:solidFill>
                  <a:schemeClr val="tx1"/>
                </a:solidFill>
              </a:rPr>
              <a:t>Open pits.</a:t>
            </a:r>
          </a:p>
          <a:p>
            <a:pPr marL="514350" indent="-514350">
              <a:buFont typeface="Arial" charset="0"/>
              <a:buAutoNum type="arabicPeriod"/>
              <a:defRPr/>
            </a:pPr>
            <a:r>
              <a:rPr lang="en-GB" sz="2800" b="1" dirty="0">
                <a:solidFill>
                  <a:schemeClr val="tx1"/>
                </a:solidFill>
              </a:rPr>
              <a:t>Wet slippery floors.</a:t>
            </a:r>
          </a:p>
          <a:p>
            <a:pPr marL="514350" indent="-514350">
              <a:buFont typeface="Arial" charset="0"/>
              <a:buAutoNum type="arabicPeriod"/>
              <a:defRPr/>
            </a:pPr>
            <a:r>
              <a:rPr lang="en-GB" sz="2800" b="1" dirty="0">
                <a:solidFill>
                  <a:schemeClr val="tx1"/>
                </a:solidFill>
              </a:rPr>
              <a:t>Burns from hot fluids, e.g. hot water, soups, tea.</a:t>
            </a:r>
          </a:p>
          <a:p>
            <a:pPr marL="514350" indent="-514350">
              <a:buNone/>
              <a:defRPr/>
            </a:pPr>
            <a:endParaRPr lang="en-GB" sz="2800" b="1" dirty="0">
              <a:solidFill>
                <a:schemeClr val="tx1"/>
              </a:solidFill>
            </a:endParaRPr>
          </a:p>
          <a:p>
            <a:endParaRPr lang="en-KE" dirty="0"/>
          </a:p>
        </p:txBody>
      </p:sp>
    </p:spTree>
    <p:extLst>
      <p:ext uri="{BB962C8B-B14F-4D97-AF65-F5344CB8AC3E}">
        <p14:creationId xmlns:p14="http://schemas.microsoft.com/office/powerpoint/2010/main" val="7586724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E9CF-D0EC-4996-B44A-77ECA5A39B24}"/>
              </a:ext>
            </a:extLst>
          </p:cNvPr>
          <p:cNvSpPr>
            <a:spLocks noGrp="1"/>
          </p:cNvSpPr>
          <p:nvPr>
            <p:ph type="title"/>
          </p:nvPr>
        </p:nvSpPr>
        <p:spPr/>
        <p:txBody>
          <a:bodyPr>
            <a:normAutofit/>
          </a:bodyPr>
          <a:lstStyle/>
          <a:p>
            <a:r>
              <a:rPr lang="en-US" dirty="0"/>
              <a:t>Factors that make people prone to accidents </a:t>
            </a:r>
            <a:endParaRPr lang="en-KE" dirty="0"/>
          </a:p>
        </p:txBody>
      </p:sp>
      <p:sp>
        <p:nvSpPr>
          <p:cNvPr id="3" name="Content Placeholder 2">
            <a:extLst>
              <a:ext uri="{FF2B5EF4-FFF2-40B4-BE49-F238E27FC236}">
                <a16:creationId xmlns:a16="http://schemas.microsoft.com/office/drawing/2014/main" id="{03C0C6D5-E201-4E9F-91F2-04B52349CB0A}"/>
              </a:ext>
            </a:extLst>
          </p:cNvPr>
          <p:cNvSpPr>
            <a:spLocks noGrp="1"/>
          </p:cNvSpPr>
          <p:nvPr>
            <p:ph idx="1"/>
          </p:nvPr>
        </p:nvSpPr>
        <p:spPr/>
        <p:txBody>
          <a:bodyPr/>
          <a:lstStyle/>
          <a:p>
            <a:pPr marL="514350" indent="-514350">
              <a:buFont typeface="Arial" charset="0"/>
              <a:buAutoNum type="arabicPeriod"/>
              <a:defRPr/>
            </a:pPr>
            <a:r>
              <a:rPr lang="en-GB" sz="2800" b="1" dirty="0">
                <a:solidFill>
                  <a:schemeClr val="tx1"/>
                </a:solidFill>
              </a:rPr>
              <a:t>Young age and old age.</a:t>
            </a:r>
          </a:p>
          <a:p>
            <a:pPr marL="514350" indent="-514350">
              <a:buFont typeface="Arial" charset="0"/>
              <a:buAutoNum type="arabicPeriod"/>
              <a:defRPr/>
            </a:pPr>
            <a:r>
              <a:rPr lang="en-GB" sz="2800" b="1" dirty="0">
                <a:solidFill>
                  <a:schemeClr val="tx1"/>
                </a:solidFill>
              </a:rPr>
              <a:t>Sickness e.g. epilepsy</a:t>
            </a:r>
          </a:p>
          <a:p>
            <a:pPr marL="514350" indent="-514350">
              <a:buFont typeface="Arial" charset="0"/>
              <a:buAutoNum type="arabicPeriod"/>
              <a:defRPr/>
            </a:pPr>
            <a:r>
              <a:rPr lang="en-GB" sz="2800" b="1" dirty="0">
                <a:solidFill>
                  <a:schemeClr val="tx1"/>
                </a:solidFill>
              </a:rPr>
              <a:t>Carelessness</a:t>
            </a:r>
          </a:p>
          <a:p>
            <a:pPr marL="514350" indent="-514350">
              <a:buFont typeface="Arial" charset="0"/>
              <a:buAutoNum type="arabicPeriod"/>
              <a:defRPr/>
            </a:pPr>
            <a:r>
              <a:rPr lang="en-GB" sz="2800" b="1" dirty="0">
                <a:solidFill>
                  <a:schemeClr val="tx1"/>
                </a:solidFill>
              </a:rPr>
              <a:t>Ignorance</a:t>
            </a:r>
          </a:p>
          <a:p>
            <a:pPr marL="514350" indent="-514350">
              <a:buFont typeface="Arial" charset="0"/>
              <a:buAutoNum type="arabicPeriod"/>
              <a:defRPr/>
            </a:pPr>
            <a:r>
              <a:rPr lang="en-GB" sz="2800" b="1" dirty="0">
                <a:solidFill>
                  <a:schemeClr val="tx1"/>
                </a:solidFill>
              </a:rPr>
              <a:t>Poverty</a:t>
            </a:r>
            <a:endParaRPr lang="en-KE" dirty="0"/>
          </a:p>
        </p:txBody>
      </p:sp>
    </p:spTree>
    <p:extLst>
      <p:ext uri="{BB962C8B-B14F-4D97-AF65-F5344CB8AC3E}">
        <p14:creationId xmlns:p14="http://schemas.microsoft.com/office/powerpoint/2010/main" val="26886568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BF0-BE7B-4543-B208-BE0C17E93465}"/>
              </a:ext>
            </a:extLst>
          </p:cNvPr>
          <p:cNvSpPr>
            <a:spLocks noGrp="1"/>
          </p:cNvSpPr>
          <p:nvPr>
            <p:ph type="title"/>
          </p:nvPr>
        </p:nvSpPr>
        <p:spPr/>
        <p:txBody>
          <a:bodyPr/>
          <a:lstStyle/>
          <a:p>
            <a:r>
              <a:rPr lang="en-US" dirty="0"/>
              <a:t>Principles of trauma and emergency</a:t>
            </a:r>
            <a:endParaRPr lang="en-KE" dirty="0"/>
          </a:p>
        </p:txBody>
      </p:sp>
      <p:sp>
        <p:nvSpPr>
          <p:cNvPr id="3" name="Content Placeholder 2">
            <a:extLst>
              <a:ext uri="{FF2B5EF4-FFF2-40B4-BE49-F238E27FC236}">
                <a16:creationId xmlns:a16="http://schemas.microsoft.com/office/drawing/2014/main" id="{58648BF4-719A-4AE3-869F-311C7F1574EB}"/>
              </a:ext>
            </a:extLst>
          </p:cNvPr>
          <p:cNvSpPr>
            <a:spLocks noGrp="1"/>
          </p:cNvSpPr>
          <p:nvPr>
            <p:ph idx="1"/>
          </p:nvPr>
        </p:nvSpPr>
        <p:spPr/>
        <p:txBody>
          <a:bodyPr>
            <a:normAutofit/>
          </a:bodyPr>
          <a:lstStyle/>
          <a:p>
            <a:pPr marL="514350" indent="-514350">
              <a:buNone/>
              <a:defRPr/>
            </a:pPr>
            <a:r>
              <a:rPr lang="en-GB" sz="3200" b="1" dirty="0">
                <a:solidFill>
                  <a:schemeClr val="tx1"/>
                </a:solidFill>
              </a:rPr>
              <a:t>If the casualties have multiple problems , injuries:</a:t>
            </a:r>
          </a:p>
          <a:p>
            <a:pPr>
              <a:defRPr/>
            </a:pPr>
            <a:r>
              <a:rPr lang="en-GB" sz="3200" b="1" dirty="0">
                <a:solidFill>
                  <a:schemeClr val="tx1"/>
                </a:solidFill>
              </a:rPr>
              <a:t>Treat the first one which is greater in threatening ; example:</a:t>
            </a:r>
          </a:p>
          <a:p>
            <a:pPr lvl="1">
              <a:buFont typeface="Wingdings" panose="05000000000000000000" pitchFamily="2" charset="2"/>
              <a:buChar char="v"/>
              <a:defRPr/>
            </a:pPr>
            <a:r>
              <a:rPr lang="en-GB" sz="3000" b="1" dirty="0">
                <a:solidFill>
                  <a:schemeClr val="tx1"/>
                </a:solidFill>
              </a:rPr>
              <a:t>If you find a casualty / patient bleeding and have a fracture that is bleeding.</a:t>
            </a:r>
          </a:p>
          <a:p>
            <a:pPr lvl="1">
              <a:buFont typeface="Wingdings" panose="05000000000000000000" pitchFamily="2" charset="2"/>
              <a:buChar char="v"/>
              <a:defRPr/>
            </a:pPr>
            <a:r>
              <a:rPr lang="en-GB" sz="3000" b="1" dirty="0">
                <a:solidFill>
                  <a:schemeClr val="tx1"/>
                </a:solidFill>
              </a:rPr>
              <a:t>(resuscitation) must be done simultaneously with the primary survey</a:t>
            </a:r>
          </a:p>
          <a:p>
            <a:pPr lvl="1">
              <a:buFont typeface="Wingdings" panose="05000000000000000000" pitchFamily="2" charset="2"/>
              <a:buChar char="v"/>
              <a:defRPr/>
            </a:pPr>
            <a:r>
              <a:rPr lang="en-GB" sz="3000" b="1" dirty="0">
                <a:solidFill>
                  <a:schemeClr val="tx1"/>
                </a:solidFill>
              </a:rPr>
              <a:t>Treatment takes precedence over diagnosis</a:t>
            </a:r>
          </a:p>
          <a:p>
            <a:pPr marL="514350" indent="-514350">
              <a:buFontTx/>
              <a:buChar char="-"/>
              <a:defRPr/>
            </a:pPr>
            <a:endParaRPr lang="en-GB" sz="3200" b="1" dirty="0">
              <a:solidFill>
                <a:schemeClr val="tx1"/>
              </a:solidFill>
            </a:endParaRPr>
          </a:p>
          <a:p>
            <a:endParaRPr lang="en-KE" dirty="0"/>
          </a:p>
        </p:txBody>
      </p:sp>
    </p:spTree>
    <p:extLst>
      <p:ext uri="{BB962C8B-B14F-4D97-AF65-F5344CB8AC3E}">
        <p14:creationId xmlns:p14="http://schemas.microsoft.com/office/powerpoint/2010/main" val="255437862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96E2-7506-46F5-990C-599B7845FD93}"/>
              </a:ext>
            </a:extLst>
          </p:cNvPr>
          <p:cNvSpPr>
            <a:spLocks noGrp="1"/>
          </p:cNvSpPr>
          <p:nvPr>
            <p:ph type="title"/>
          </p:nvPr>
        </p:nvSpPr>
        <p:spPr/>
        <p:txBody>
          <a:bodyPr/>
          <a:lstStyle/>
          <a:p>
            <a:r>
              <a:rPr lang="en-US" dirty="0" err="1"/>
              <a:t>Priciples</a:t>
            </a:r>
            <a:r>
              <a:rPr lang="en-US" dirty="0"/>
              <a:t> of emergency trauma care</a:t>
            </a:r>
            <a:endParaRPr lang="en-KE" dirty="0"/>
          </a:p>
        </p:txBody>
      </p:sp>
      <p:sp>
        <p:nvSpPr>
          <p:cNvPr id="3" name="Content Placeholder 2">
            <a:extLst>
              <a:ext uri="{FF2B5EF4-FFF2-40B4-BE49-F238E27FC236}">
                <a16:creationId xmlns:a16="http://schemas.microsoft.com/office/drawing/2014/main" id="{7BDE174F-7B47-4BB2-BBFA-9A6DBE583F4D}"/>
              </a:ext>
            </a:extLst>
          </p:cNvPr>
          <p:cNvSpPr>
            <a:spLocks noGrp="1"/>
          </p:cNvSpPr>
          <p:nvPr>
            <p:ph idx="1"/>
          </p:nvPr>
        </p:nvSpPr>
        <p:spPr/>
        <p:txBody>
          <a:bodyPr>
            <a:normAutofit/>
          </a:bodyPr>
          <a:lstStyle/>
          <a:p>
            <a:r>
              <a:rPr lang="en-US" altLang="en-US" sz="2800" b="1" dirty="0">
                <a:solidFill>
                  <a:schemeClr val="tx1"/>
                </a:solidFill>
              </a:rPr>
              <a:t>If a patient has multiple problems or injuries, treat first the one that is the greatest threat to life </a:t>
            </a:r>
          </a:p>
          <a:p>
            <a:r>
              <a:rPr lang="en-US" altLang="en-US" sz="2800" b="1" dirty="0">
                <a:solidFill>
                  <a:schemeClr val="tx1"/>
                </a:solidFill>
              </a:rPr>
              <a:t>Indicated treatments should not be delayed simply because the diagnosis is not yet certain.</a:t>
            </a:r>
          </a:p>
          <a:p>
            <a:r>
              <a:rPr lang="en-US" altLang="en-US" sz="2800" b="1" dirty="0">
                <a:solidFill>
                  <a:schemeClr val="tx1"/>
                </a:solidFill>
              </a:rPr>
              <a:t>A detailed history is not essential to start evaluation &amp; treatment of an injured patient Identifying the greatest Threats to Life in the Trauma Patient.</a:t>
            </a:r>
          </a:p>
          <a:p>
            <a:endParaRPr lang="en-KE" dirty="0"/>
          </a:p>
        </p:txBody>
      </p:sp>
    </p:spTree>
    <p:extLst>
      <p:ext uri="{BB962C8B-B14F-4D97-AF65-F5344CB8AC3E}">
        <p14:creationId xmlns:p14="http://schemas.microsoft.com/office/powerpoint/2010/main" val="25938058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D989-3A39-4F19-9DC2-A0153BDA2B1F}"/>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6833E676-7484-45C3-809C-09AE4AD638F3}"/>
              </a:ext>
            </a:extLst>
          </p:cNvPr>
          <p:cNvSpPr>
            <a:spLocks noGrp="1"/>
          </p:cNvSpPr>
          <p:nvPr>
            <p:ph idx="1"/>
          </p:nvPr>
        </p:nvSpPr>
        <p:spPr/>
        <p:txBody>
          <a:bodyPr/>
          <a:lstStyle/>
          <a:p>
            <a:r>
              <a:rPr lang="en-US" altLang="en-US" sz="2800" b="1" dirty="0"/>
              <a:t>Life threats from trauma are (listed in order of decreasing severity): </a:t>
            </a:r>
          </a:p>
          <a:p>
            <a:r>
              <a:rPr lang="en-US" altLang="en-US" sz="2800" b="1" dirty="0"/>
              <a:t>Loss of airway – kills most quickly – Head position, blood, vomitus, foreign body, external compression</a:t>
            </a:r>
          </a:p>
          <a:p>
            <a:r>
              <a:rPr lang="en-US" altLang="en-US" sz="2800" b="1" dirty="0"/>
              <a:t>Loss of breathing –  it kills </a:t>
            </a:r>
          </a:p>
          <a:p>
            <a:endParaRPr lang="en-KE" dirty="0"/>
          </a:p>
        </p:txBody>
      </p:sp>
    </p:spTree>
    <p:extLst>
      <p:ext uri="{BB962C8B-B14F-4D97-AF65-F5344CB8AC3E}">
        <p14:creationId xmlns:p14="http://schemas.microsoft.com/office/powerpoint/2010/main" val="3344491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118C-A67E-490D-B699-B7F3DAEBB19E}"/>
              </a:ext>
            </a:extLst>
          </p:cNvPr>
          <p:cNvSpPr>
            <a:spLocks noGrp="1"/>
          </p:cNvSpPr>
          <p:nvPr>
            <p:ph type="title"/>
          </p:nvPr>
        </p:nvSpPr>
        <p:spPr/>
        <p:txBody>
          <a:bodyPr/>
          <a:lstStyle/>
          <a:p>
            <a:r>
              <a:rPr lang="en-US" dirty="0"/>
              <a:t>TRIAGE</a:t>
            </a:r>
            <a:endParaRPr lang="en-KE" dirty="0"/>
          </a:p>
        </p:txBody>
      </p:sp>
      <p:sp>
        <p:nvSpPr>
          <p:cNvPr id="3" name="Content Placeholder 2">
            <a:extLst>
              <a:ext uri="{FF2B5EF4-FFF2-40B4-BE49-F238E27FC236}">
                <a16:creationId xmlns:a16="http://schemas.microsoft.com/office/drawing/2014/main" id="{A4C93C1F-7ADD-41CA-B336-386565014D48}"/>
              </a:ext>
            </a:extLst>
          </p:cNvPr>
          <p:cNvSpPr>
            <a:spLocks noGrp="1"/>
          </p:cNvSpPr>
          <p:nvPr>
            <p:ph idx="1"/>
          </p:nvPr>
        </p:nvSpPr>
        <p:spPr/>
        <p:txBody>
          <a:bodyPr>
            <a:normAutofit/>
          </a:bodyPr>
          <a:lstStyle/>
          <a:p>
            <a:r>
              <a:rPr lang="en-US" dirty="0"/>
              <a:t>In an accident or emergency you may have multiple patients</a:t>
            </a:r>
          </a:p>
          <a:p>
            <a:r>
              <a:rPr lang="en-US" dirty="0"/>
              <a:t>Decide which patients to treat first</a:t>
            </a:r>
          </a:p>
          <a:p>
            <a:r>
              <a:rPr lang="en-US" dirty="0"/>
              <a:t>Priority is to those with life threatening injuries/illness</a:t>
            </a:r>
          </a:p>
          <a:p>
            <a:r>
              <a:rPr lang="en-US" dirty="0"/>
              <a:t>Triage principles include:</a:t>
            </a:r>
          </a:p>
          <a:p>
            <a:pPr lvl="1"/>
            <a:r>
              <a:rPr lang="en-US" dirty="0"/>
              <a:t>Life comes before a limb – patient not breathing normally is a priority to one whose bleeding</a:t>
            </a:r>
          </a:p>
          <a:p>
            <a:pPr lvl="1"/>
            <a:r>
              <a:rPr lang="en-US" dirty="0"/>
              <a:t>Acute needs comes before long-term outcomes. Patient with internal bleeding has higher priority for evacuation than a patient with a fractured spine</a:t>
            </a:r>
          </a:p>
          <a:p>
            <a:endParaRPr lang="en-KE" dirty="0"/>
          </a:p>
        </p:txBody>
      </p:sp>
    </p:spTree>
    <p:extLst>
      <p:ext uri="{BB962C8B-B14F-4D97-AF65-F5344CB8AC3E}">
        <p14:creationId xmlns:p14="http://schemas.microsoft.com/office/powerpoint/2010/main" val="4118338075"/>
      </p:ext>
    </p:extLst>
  </p:cSld>
  <p:clrMapOvr>
    <a:masterClrMapping/>
  </p:clrMapOvr>
  <p:transition spd="slow">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7924-1B19-4A99-93AF-2D20788F07E8}"/>
              </a:ext>
            </a:extLst>
          </p:cNvPr>
          <p:cNvSpPr>
            <a:spLocks noGrp="1"/>
          </p:cNvSpPr>
          <p:nvPr>
            <p:ph type="title"/>
          </p:nvPr>
        </p:nvSpPr>
        <p:spPr/>
        <p:txBody>
          <a:bodyPr/>
          <a:lstStyle/>
          <a:p>
            <a:r>
              <a:rPr lang="en-US" dirty="0"/>
              <a:t>Primary   survey</a:t>
            </a:r>
            <a:endParaRPr lang="en-KE" dirty="0"/>
          </a:p>
        </p:txBody>
      </p:sp>
      <p:sp>
        <p:nvSpPr>
          <p:cNvPr id="3" name="Content Placeholder 2">
            <a:extLst>
              <a:ext uri="{FF2B5EF4-FFF2-40B4-BE49-F238E27FC236}">
                <a16:creationId xmlns:a16="http://schemas.microsoft.com/office/drawing/2014/main" id="{DE4B5830-715B-4224-AA08-CE78B39F3A7F}"/>
              </a:ext>
            </a:extLst>
          </p:cNvPr>
          <p:cNvSpPr>
            <a:spLocks noGrp="1"/>
          </p:cNvSpPr>
          <p:nvPr>
            <p:ph idx="1"/>
          </p:nvPr>
        </p:nvSpPr>
        <p:spPr/>
        <p:txBody>
          <a:bodyPr/>
          <a:lstStyle/>
          <a:p>
            <a:r>
              <a:rPr lang="en-US" dirty="0"/>
              <a:t>It is a quick way to find out how to treating conditions a casualty may have in order of priority. We can use DRABC to do this: danger response, airway breathing and circulation.</a:t>
            </a:r>
          </a:p>
          <a:p>
            <a:pPr marL="0" indent="0">
              <a:buNone/>
            </a:pPr>
            <a:r>
              <a:rPr lang="en-US" dirty="0"/>
              <a:t>                MAKING THE CALL</a:t>
            </a:r>
          </a:p>
          <a:p>
            <a:pPr marL="0" indent="0">
              <a:buNone/>
            </a:pPr>
            <a:r>
              <a:rPr lang="en-US" dirty="0"/>
              <a:t>Make the call to medical yourself or give the responsibility to bystanders.</a:t>
            </a:r>
          </a:p>
          <a:p>
            <a:pPr marL="0" indent="0">
              <a:buNone/>
            </a:pPr>
            <a:r>
              <a:rPr lang="en-US" dirty="0"/>
              <a:t>Make sure that adequate and precise information is passed on the medicals.</a:t>
            </a:r>
          </a:p>
          <a:p>
            <a:pPr marL="0" indent="0">
              <a:buNone/>
            </a:pPr>
            <a:r>
              <a:rPr lang="en-US" dirty="0"/>
              <a:t>This includes: the location of emergency (exact address, city or town, location, landmarks name of the building, floor apartment or room number)</a:t>
            </a:r>
            <a:endParaRPr lang="en-KE" dirty="0"/>
          </a:p>
        </p:txBody>
      </p:sp>
    </p:spTree>
    <p:extLst>
      <p:ext uri="{BB962C8B-B14F-4D97-AF65-F5344CB8AC3E}">
        <p14:creationId xmlns:p14="http://schemas.microsoft.com/office/powerpoint/2010/main" val="3324793206"/>
      </p:ext>
    </p:extLst>
  </p:cSld>
  <p:clrMapOvr>
    <a:masterClrMapping/>
  </p:clrMapOvr>
  <p:transition spd="slow">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FA9D-89C1-4C24-A8EF-58403397DC3A}"/>
              </a:ext>
            </a:extLst>
          </p:cNvPr>
          <p:cNvSpPr>
            <a:spLocks noGrp="1"/>
          </p:cNvSpPr>
          <p:nvPr>
            <p:ph type="title"/>
          </p:nvPr>
        </p:nvSpPr>
        <p:spPr/>
        <p:txBody>
          <a:bodyPr/>
          <a:lstStyle/>
          <a:p>
            <a:r>
              <a:rPr lang="en-US" dirty="0"/>
              <a:t>Secondary  survey</a:t>
            </a:r>
            <a:endParaRPr lang="en-KE" dirty="0"/>
          </a:p>
        </p:txBody>
      </p:sp>
      <p:sp>
        <p:nvSpPr>
          <p:cNvPr id="3" name="Content Placeholder 2">
            <a:extLst>
              <a:ext uri="{FF2B5EF4-FFF2-40B4-BE49-F238E27FC236}">
                <a16:creationId xmlns:a16="http://schemas.microsoft.com/office/drawing/2014/main" id="{06D6CE30-1FB6-4B63-A340-FB36A2960220}"/>
              </a:ext>
            </a:extLst>
          </p:cNvPr>
          <p:cNvSpPr>
            <a:spLocks noGrp="1"/>
          </p:cNvSpPr>
          <p:nvPr>
            <p:ph idx="1"/>
          </p:nvPr>
        </p:nvSpPr>
        <p:spPr/>
        <p:txBody>
          <a:bodyPr>
            <a:normAutofit lnSpcReduction="10000"/>
          </a:bodyPr>
          <a:lstStyle/>
          <a:p>
            <a:r>
              <a:rPr lang="en-US" sz="2400" b="1" dirty="0">
                <a:solidFill>
                  <a:schemeClr val="tx1"/>
                </a:solidFill>
              </a:rPr>
              <a:t>The purpose of a secondary survey is to check the victim carefully and in an orderly way for injuries or other problems that are not an immediate threat to life but which could cause problems if not corrected. For example a broken bone.</a:t>
            </a:r>
          </a:p>
          <a:p>
            <a:r>
              <a:rPr lang="en-US" dirty="0"/>
              <a:t>The secondary is a rapid but thorough head to toe examination assessment to identify all potentially injuries.</a:t>
            </a:r>
          </a:p>
          <a:p>
            <a:r>
              <a:rPr lang="en-US" dirty="0"/>
              <a:t>It is helpful to set the priorities for continued evaluation and management. </a:t>
            </a:r>
          </a:p>
          <a:p>
            <a:r>
              <a:rPr lang="en-US" dirty="0"/>
              <a:t>It should be performed after the </a:t>
            </a:r>
            <a:r>
              <a:rPr lang="en-US" dirty="0" err="1"/>
              <a:t>the</a:t>
            </a:r>
            <a:r>
              <a:rPr lang="en-US" dirty="0"/>
              <a:t> primary survey and initial stabilization is complete.</a:t>
            </a:r>
          </a:p>
          <a:p>
            <a:r>
              <a:rPr lang="en-US" dirty="0"/>
              <a:t>This includes the following: top-to-toe assessment, history, external clues, signs and symptoms </a:t>
            </a:r>
          </a:p>
          <a:p>
            <a:endParaRPr lang="en-KE" dirty="0"/>
          </a:p>
        </p:txBody>
      </p:sp>
    </p:spTree>
    <p:extLst>
      <p:ext uri="{BB962C8B-B14F-4D97-AF65-F5344CB8AC3E}">
        <p14:creationId xmlns:p14="http://schemas.microsoft.com/office/powerpoint/2010/main" val="2582761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A155-807B-4ED9-AC1B-67CF742AD502}"/>
              </a:ext>
            </a:extLst>
          </p:cNvPr>
          <p:cNvSpPr>
            <a:spLocks noGrp="1"/>
          </p:cNvSpPr>
          <p:nvPr>
            <p:ph type="title"/>
          </p:nvPr>
        </p:nvSpPr>
        <p:spPr/>
        <p:txBody>
          <a:bodyPr/>
          <a:lstStyle/>
          <a:p>
            <a:r>
              <a:rPr lang="en-US" dirty="0"/>
              <a:t>transport</a:t>
            </a:r>
            <a:endParaRPr lang="en-KE" dirty="0"/>
          </a:p>
        </p:txBody>
      </p:sp>
      <p:sp>
        <p:nvSpPr>
          <p:cNvPr id="3" name="Content Placeholder 2">
            <a:extLst>
              <a:ext uri="{FF2B5EF4-FFF2-40B4-BE49-F238E27FC236}">
                <a16:creationId xmlns:a16="http://schemas.microsoft.com/office/drawing/2014/main" id="{E4FCA1C6-4225-474B-AB0B-EB71285DC230}"/>
              </a:ext>
            </a:extLst>
          </p:cNvPr>
          <p:cNvSpPr>
            <a:spLocks noGrp="1"/>
          </p:cNvSpPr>
          <p:nvPr>
            <p:ph idx="1"/>
          </p:nvPr>
        </p:nvSpPr>
        <p:spPr/>
        <p:txBody>
          <a:bodyPr/>
          <a:lstStyle/>
          <a:p>
            <a:r>
              <a:rPr lang="en-US" sz="2400" b="1" dirty="0">
                <a:solidFill>
                  <a:schemeClr val="tx1"/>
                </a:solidFill>
              </a:rPr>
              <a:t>After completing the emergency action principle (EAPS) consider transporting the victim to the hospital yourself if the victim’s condition is not severe. This is an important decision. </a:t>
            </a:r>
          </a:p>
          <a:p>
            <a:r>
              <a:rPr lang="en-US" sz="2400" b="1" dirty="0">
                <a:solidFill>
                  <a:schemeClr val="tx1"/>
                </a:solidFill>
              </a:rPr>
              <a:t>Do not transport a victim with life threatening condition may develop. Moreover, there maybe some situations, when an ambulance is not readily available and you may have to weigh the risks and consider taking the victim to the hospital. </a:t>
            </a:r>
          </a:p>
          <a:p>
            <a:r>
              <a:rPr lang="en-US" sz="2400" b="1" dirty="0">
                <a:solidFill>
                  <a:schemeClr val="tx1"/>
                </a:solidFill>
              </a:rPr>
              <a:t>However, you must pay close attention to the victim and watch for any changes in his or her condition.</a:t>
            </a:r>
          </a:p>
          <a:p>
            <a:endParaRPr lang="en-KE" dirty="0"/>
          </a:p>
        </p:txBody>
      </p:sp>
    </p:spTree>
    <p:extLst>
      <p:ext uri="{BB962C8B-B14F-4D97-AF65-F5344CB8AC3E}">
        <p14:creationId xmlns:p14="http://schemas.microsoft.com/office/powerpoint/2010/main" val="203990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984</TotalTime>
  <Words>5918</Words>
  <Application>Microsoft Office PowerPoint</Application>
  <PresentationFormat>Widescreen</PresentationFormat>
  <Paragraphs>585</Paragraphs>
  <Slides>101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Arial</vt:lpstr>
      <vt:lpstr>Calibri</vt:lpstr>
      <vt:lpstr>Century Gothic</vt:lpstr>
      <vt:lpstr>Lato</vt:lpstr>
      <vt:lpstr>Wingdings</vt:lpstr>
      <vt:lpstr>Vapor Trail</vt:lpstr>
      <vt:lpstr>TRAUMA, EMERGENCY AND BASIC LIFE SUPPORT</vt:lpstr>
      <vt:lpstr>OBJECTIVES</vt:lpstr>
      <vt:lpstr>BASIC LIFE SUPPORT</vt:lpstr>
      <vt:lpstr>Concepts of BLS</vt:lpstr>
      <vt:lpstr>Sequence check to be made in the assessment of a casualty</vt:lpstr>
      <vt:lpstr>Problems </vt:lpstr>
      <vt:lpstr>Casualty problems</vt:lpstr>
      <vt:lpstr>Specific objectives</vt:lpstr>
      <vt:lpstr>define</vt:lpstr>
      <vt:lpstr>Why is cardiopulmonary rescuscitation important?</vt:lpstr>
      <vt:lpstr>indications</vt:lpstr>
      <vt:lpstr>contraindication</vt:lpstr>
      <vt:lpstr>The basic steps of cardiopulmonary resuscitation</vt:lpstr>
      <vt:lpstr>PowerPoint Presentation</vt:lpstr>
      <vt:lpstr>Cont….</vt:lpstr>
      <vt:lpstr>Cont…..</vt:lpstr>
      <vt:lpstr>Cont…..</vt:lpstr>
      <vt:lpstr>Cont…….</vt:lpstr>
      <vt:lpstr>Cont…..</vt:lpstr>
      <vt:lpstr>Cont…..</vt:lpstr>
      <vt:lpstr>complications</vt:lpstr>
      <vt:lpstr>Differences between infant, Child and adult resuscITation</vt:lpstr>
      <vt:lpstr>System Approach to Trauma</vt:lpstr>
      <vt:lpstr>Why the ABCDE approach</vt:lpstr>
      <vt:lpstr>PowerPoint Presentation</vt:lpstr>
      <vt:lpstr>ABCDE: Initial Approach</vt:lpstr>
      <vt:lpstr>Safety consideration</vt:lpstr>
      <vt:lpstr>AIRWAY ASSESSMENT</vt:lpstr>
      <vt:lpstr>Airway Management</vt:lpstr>
      <vt:lpstr>Oropharyngeal airway </vt:lpstr>
      <vt:lpstr>Nasopharyngeal airway</vt:lpstr>
      <vt:lpstr>Airway Management: Choking</vt:lpstr>
      <vt:lpstr>Airway  obstruction</vt:lpstr>
      <vt:lpstr>Airway obstruction: management</vt:lpstr>
      <vt:lpstr>Airway obstruction: Burns</vt:lpstr>
      <vt:lpstr>Airway obstruction: burns (management) </vt:lpstr>
      <vt:lpstr>Airway obstruction: trauma</vt:lpstr>
      <vt:lpstr>management</vt:lpstr>
      <vt:lpstr>NOTE</vt:lpstr>
      <vt:lpstr>Airway obstruction: Severe Allergic Reaction</vt:lpstr>
      <vt:lpstr>PowerPoint Presentation</vt:lpstr>
      <vt:lpstr>Breathing: Assessment </vt:lpstr>
      <vt:lpstr>Breathing: Assessment </vt:lpstr>
      <vt:lpstr>Breathing: Management </vt:lpstr>
      <vt:lpstr>Breathing conditions : tension pneumothorax</vt:lpstr>
      <vt:lpstr>Management</vt:lpstr>
      <vt:lpstr>Breathing conditions: suspected opiate overdose</vt:lpstr>
      <vt:lpstr>management</vt:lpstr>
      <vt:lpstr>Breathing conditions: Asthma/ COPD</vt:lpstr>
      <vt:lpstr>management</vt:lpstr>
      <vt:lpstr>Breathing conditions: large pleural effusion/ hemothorax</vt:lpstr>
      <vt:lpstr>management</vt:lpstr>
      <vt:lpstr>Circulation: Assessment </vt:lpstr>
      <vt:lpstr>Circulation: Assessment</vt:lpstr>
      <vt:lpstr>Circulation: Management</vt:lpstr>
      <vt:lpstr>Circulation conditions: Pulselessness</vt:lpstr>
      <vt:lpstr>PowerPoint Presentation</vt:lpstr>
      <vt:lpstr>Circulation conditions: shock</vt:lpstr>
      <vt:lpstr>management</vt:lpstr>
      <vt:lpstr>Circulation conditions: severe bleeding</vt:lpstr>
      <vt:lpstr>management</vt:lpstr>
      <vt:lpstr>Circulation conditions: pericardial tamponade</vt:lpstr>
      <vt:lpstr>management</vt:lpstr>
      <vt:lpstr>Disability: Assessment </vt:lpstr>
      <vt:lpstr>GCS(GLASGOW COMA SCORE)</vt:lpstr>
      <vt:lpstr>GCS</vt:lpstr>
      <vt:lpstr>GCS</vt:lpstr>
      <vt:lpstr>PowerPoint Presentation</vt:lpstr>
      <vt:lpstr>Head injury</vt:lpstr>
      <vt:lpstr>Disability: management </vt:lpstr>
      <vt:lpstr>Disability: Management</vt:lpstr>
      <vt:lpstr>EXPOSURE</vt:lpstr>
      <vt:lpstr>Exposure: Assessment </vt:lpstr>
      <vt:lpstr>Exposure: Management </vt:lpstr>
      <vt:lpstr>organization</vt:lpstr>
      <vt:lpstr>ORGANIZATION</vt:lpstr>
      <vt:lpstr>ORGANIZATION</vt:lpstr>
      <vt:lpstr>ORGANIZATION</vt:lpstr>
      <vt:lpstr>PowerPoint Presentation</vt:lpstr>
      <vt:lpstr>CASUALTY MASS ACCIDENTS</vt:lpstr>
      <vt:lpstr>TRAUMA</vt:lpstr>
      <vt:lpstr>CAUSES OF TRAUMA</vt:lpstr>
      <vt:lpstr>EMERGENCIES</vt:lpstr>
      <vt:lpstr>PowerPoint Presentation</vt:lpstr>
      <vt:lpstr>TYPES OF EMERGENCIES</vt:lpstr>
      <vt:lpstr>EFFECTS OF EMERGENCIES</vt:lpstr>
      <vt:lpstr>CAUSES OF EMERGENCIES</vt:lpstr>
      <vt:lpstr>PowerPoint Presentation</vt:lpstr>
      <vt:lpstr>PowerPoint Presentation</vt:lpstr>
      <vt:lpstr>Accidents</vt:lpstr>
      <vt:lpstr>Common causes of accidents in our Kenyan homes</vt:lpstr>
      <vt:lpstr>Factors that make people prone to accidents </vt:lpstr>
      <vt:lpstr>Principles of trauma and emergency</vt:lpstr>
      <vt:lpstr>Priciples of emergency trauma care</vt:lpstr>
      <vt:lpstr>PowerPoint Presentation</vt:lpstr>
      <vt:lpstr>TRIAGE</vt:lpstr>
      <vt:lpstr>Primary   survey</vt:lpstr>
      <vt:lpstr>Secondary  survey</vt:lpstr>
      <vt:lpstr>transport</vt:lpstr>
      <vt:lpstr>transport </vt:lpstr>
      <vt:lpstr>pictures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EMERGENCY AND BASIC LIFE SUPPORT</dc:title>
  <dc:creator>XS X</dc:creator>
  <cp:lastModifiedBy>XS X</cp:lastModifiedBy>
  <cp:revision>14</cp:revision>
  <dcterms:created xsi:type="dcterms:W3CDTF">2022-05-11T07:00:54Z</dcterms:created>
  <dcterms:modified xsi:type="dcterms:W3CDTF">2022-05-12T11:11:01Z</dcterms:modified>
</cp:coreProperties>
</file>