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000" autoAdjust="0"/>
    <p:restoredTop sz="92545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tableStyles" Target="tableStyles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90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90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90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90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90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90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90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9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90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90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5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16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90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90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90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2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2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90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90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27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9028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9030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90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90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89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9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90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90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7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38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3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90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90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90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0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dirty="0" lang="en-US"/>
          </a:p>
        </p:txBody>
      </p:sp>
      <p:sp>
        <p:nvSpPr>
          <p:cNvPr id="104900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90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90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90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A36DC-8C6C-4570-AC26-B198BBAEFD8A}" type="datetimeFigureOut">
              <a:rPr lang="en-US" smtClean="0"/>
              <a:t>9/3/2020</a:t>
            </a:fld>
            <a:endParaRPr dirty="0"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C88FF-1160-412D-8A3C-FE24238C3890}" type="slidenum">
              <a:rPr lang="en-US" smtClean="0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ctrTitle"/>
          </p:nvPr>
        </p:nvSpPr>
        <p:spPr>
          <a:xfrm>
            <a:off x="1524000" y="1612742"/>
            <a:ext cx="9144000" cy="1268140"/>
          </a:xfrm>
        </p:spPr>
        <p:txBody>
          <a:bodyPr>
            <a:normAutofit/>
          </a:bodyPr>
          <a:p>
            <a:pPr algn="l"/>
            <a:r>
              <a:rPr b="1" dirty="0" sz="40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Traumatology 11</a:t>
            </a:r>
            <a:br>
              <a:rPr b="1" dirty="0" sz="40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b="1" dirty="0" sz="40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6" name="Subtitle 2"/>
          <p:cNvSpPr>
            <a:spLocks noGrp="1"/>
          </p:cNvSpPr>
          <p:nvPr>
            <p:ph type="subTitle" idx="1"/>
          </p:nvPr>
        </p:nvSpPr>
        <p:spPr>
          <a:xfrm>
            <a:off x="1524000" y="2246812"/>
            <a:ext cx="9144000" cy="4611188"/>
          </a:xfrm>
        </p:spPr>
        <p:txBody>
          <a:bodyPr>
            <a:normAutofit/>
          </a:bodyPr>
          <a:p>
            <a:pPr algn="l">
              <a:lnSpc>
                <a:spcPct val="150000"/>
              </a:lnSpc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OTM</a:t>
            </a:r>
          </a:p>
          <a:p>
            <a:pPr algn="l">
              <a:lnSpc>
                <a:spcPct val="150000"/>
              </a:lnSpc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            :  2</a:t>
            </a:r>
            <a:r>
              <a:rPr baseline="30000"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year </a:t>
            </a:r>
          </a:p>
          <a:p>
            <a:pPr algn="l">
              <a:lnSpc>
                <a:spcPct val="150000"/>
              </a:lnSpc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      :   1</a:t>
            </a:r>
          </a:p>
          <a:p>
            <a:pPr algn="l"/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Cont.,</a:t>
            </a:r>
            <a:endParaRPr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Acromion fractures are caused by significant blunt force to shoulder directed anteriorly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Glenoid neck fractures occur due to falls with an outstretched arm, blunt force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injuries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Humerus fractures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Shoulder dislocation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trauma/violence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Uncommon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 1% of all fractures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Location;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50% involve body and spine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Signs/symptoms;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 and ecchymosis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Mortality rate;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2.5% associated mortality</a:t>
            </a: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conditions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Rip fractures 52%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Ipsilateral clavicle fracture 25%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Spine fractures 29%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Brachial plexus injuries 75%</a:t>
            </a:r>
          </a:p>
          <a:p>
            <a:pPr indent="0" marL="0">
              <a:buNone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Pulmonary (lung) injury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Pneumothorax (32%)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Pulmonary contusion (41%)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injury (34%)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Vascular injury (11%)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X-rays AP/LAT, scapula Y, and lateral views</a:t>
            </a:r>
          </a:p>
          <a:p>
            <a:r>
              <a:rPr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 scan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Sling for 2 weeks followed by early range of motion exercises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 treatment-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ORIF (open reduction internal fixation)</a:t>
            </a:r>
          </a:p>
          <a:p>
            <a:pPr indent="0" marL="0">
              <a:buNone/>
            </a:pP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in open fractures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Neurovascular deficit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of function of </a:t>
            </a:r>
            <a:r>
              <a:rPr dirty="0" sz="360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gleno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humeral joint</a:t>
            </a:r>
          </a:p>
          <a:p>
            <a:pPr indent="0" marL="0">
              <a:buNone/>
            </a:pP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Clavicle fractures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up 4% of all fractures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 seen in young active patients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injuries-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ipsilateral scapula fracture and scapula thoracic dissociation, rib fracture, pneumothorax and neurovascular injury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outcomes,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222" lnSpcReduction="10000"/>
          </a:bodyPr>
          <a:p>
            <a:pPr indent="0" marL="0">
              <a:lnSpc>
                <a:spcPct val="150000"/>
              </a:lnSpc>
              <a:buNone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this lesson you should be able to: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 injuries of the upper limbs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 injuries of the lower limbs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 injuries of the head, chest and spine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 joint and soft tissue injuries</a:t>
            </a:r>
          </a:p>
          <a:p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injury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blow to lateral aspect of shoulder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on an outstretched arm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trauma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Pathoanatomy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displaced fractures, the sternocleidomastoid muscle pulls the medial fragment posterior superiorly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pectoralis and weight of the arm pulls the lateral fragment inferior medially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fractures button hole through the platysma </a:t>
            </a:r>
          </a:p>
          <a:p>
            <a:endParaRPr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deformity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Shoulder pain- worse on movement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Tenderness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Bruising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Gritty sensation felt over broken bones</a:t>
            </a:r>
          </a:p>
          <a:p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rays</a:t>
            </a:r>
          </a:p>
          <a:p>
            <a:r>
              <a:rPr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 scan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 sling immobilization with gentle range of motion exercises at 2-4 weeks and strengthening at 6-10 weeks. No attempt to reduction should be made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 medications (NSAIDS)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 in cases when pieces of bone move far out of place to realign the collar bone 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4809"/>
          </a:xfrm>
        </p:spPr>
        <p:txBody>
          <a:bodyPr>
            <a:normAutofit lnSpcReduction="10000"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Neurovascular injury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Pneumothorax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traumatic arthritis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 fractures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Scarring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prominence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Radius fractures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 in up to 20% of all elbow injuries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 elbow fractures</a:t>
            </a: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injuries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30% have associated soft tissue or skeletal injuries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Distal radioulnar joint injury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Interosseous membrane disruption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Coronoid fractures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Elbow dislocation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Carpal fractures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 /tenderness along the lateral aspect of elbow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elbow/forearm motion particularly supination/pronation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range of motion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Instability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Imaging-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X-ray AP/LAT, </a:t>
            </a:r>
            <a:r>
              <a:rPr dirty="0" sz="360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CTscan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lnSpc>
                <a:spcPct val="150000"/>
              </a:lnSpc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Traumatology is the study of diagnosis and treatment of severe, acute physical injuries e.g. from accidents, gunshot wounds sustained by individuals requiring immediate medical attention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Non-operative;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period of immobilization followed by early range of motion in isolated minimally displaced fractures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ORIF, Radial head replacement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 of fracture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 interosseous nerve palsy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of fixation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of forearm rotation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Elbow stiffness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Radiocapitellar joint arthritis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459377" y="1227273"/>
            <a:ext cx="10515600" cy="1868624"/>
          </a:xfrm>
        </p:spPr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Radius/Ulna shaft fractures(both bone forearm fractures) 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838200" y="2782389"/>
            <a:ext cx="10515600" cy="4075611"/>
          </a:xfrm>
        </p:spPr>
        <p:txBody>
          <a:bodyPr>
            <a:normAutofit fontScale="97222" lnSpcReduction="20000"/>
          </a:bodyPr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common in men than women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 of open to closed fractures is higher than for any other bone except tibia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trauma (often while protecting ones head)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trauma- motor vehicle accidents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Falls from heights and athletic competition</a:t>
            </a:r>
          </a:p>
          <a:p>
            <a:pPr indent="0" marL="0">
              <a:buNone/>
            </a:pP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conditions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Elbow injuries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Compartment syndrome</a:t>
            </a:r>
            <a:endParaRPr b="1"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Signs/symptoms-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gross deformity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of forearm and hand function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open injuries check for tense forearm compartments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Neurovascular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exam-assess radial/ulna nerve pulses</a:t>
            </a:r>
          </a:p>
          <a:p>
            <a:pPr>
              <a:buFontTx/>
              <a:buChar char="-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median, radial and ulna nerve function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rays AP/LAT views</a:t>
            </a: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operative-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brace with good interosseous mold in non displaced or distal two thirds ulna shaft fractures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Plates/screws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fixators</a:t>
            </a:r>
          </a:p>
          <a:p>
            <a:r>
              <a:rPr dirty="0" sz="360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IMnailing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Refracture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Neurovascular damage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Compartment syndrome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synostosis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643466" y="-301080"/>
            <a:ext cx="10409887" cy="1407391"/>
          </a:xfrm>
        </p:spPr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Fracture Humerus: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64" name="Content Placeholder 2"/>
          <p:cNvSpPr>
            <a:spLocks noGrp="1"/>
          </p:cNvSpPr>
          <p:nvPr>
            <p:ph idx="1"/>
          </p:nvPr>
        </p:nvSpPr>
        <p:spPr>
          <a:xfrm>
            <a:off x="428978" y="1106311"/>
            <a:ext cx="10924822" cy="5070652"/>
          </a:xfrm>
        </p:spPr>
        <p:txBody>
          <a:bodyPr>
            <a:normAutofit/>
          </a:bodyPr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Incidence;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3.5% of all fractures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Bimodal age of distribution</a:t>
            </a:r>
            <a:r>
              <a:rPr b="1" dirty="0" sz="44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dirty="0" sz="44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energy in young patients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energy in elderly with osteoporotic bones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Symptoms;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 and extremity weakness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Examine overall limb alignment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 and document status of radial nerve pre/post reduction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6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X-rays AP/LAT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T scan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68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operative-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Cooptation splint followed by functional brace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 treatment- ( indicated in)</a:t>
            </a:r>
          </a:p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fractures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Vascular injury requiring repair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Brachial plexus injury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Ipsilateral forearm fracture (floating elbow)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Compartment syndrome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Cont., of definition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Traumatology is the evaluation and treatment of psychological trauma in individuals affected by severe mental or emotional stress or physical injury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 treatment;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Plates/screws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 nails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72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Radial nerve palsy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in open fractures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Proximal Humerus fracture;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74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4444" lnSpcReduction="20000"/>
          </a:bodyPr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4-6% of all fractures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most common fracture pattern seen in elderly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2:1 female to male ratio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age correlates with increasing risk of fractures in women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energy falls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Elderly with osteoporotic bones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energy trauma in young individuals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conditions;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7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Nerve injury- axillary nerve palsy most common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Fracture dislocations most commonly associated with nerve injuries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motion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inspection- there is an extensive ecchymosis of chest, arm and forearm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rays AP/LAT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Scapula Y views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Axillary views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8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operative-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Sling immobilization followed by progressive rehabilitation (exercises) early range of motion within 14 days, stretching program 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 treatment- 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 nails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Plates/screws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arthroplasty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Nerve injury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traumatic arthritis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Distal Humerus fractures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8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b="1" dirty="0" sz="3600" lang="en-US" smtClean="0"/>
              <a:t>Incidence-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Distal intercondylar fractures are the most fracture patterns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 young males and older females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energy falls in elderly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energy impact in young population</a:t>
            </a:r>
            <a:endParaRPr dirty="0" sz="3600"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injuries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86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Elbow dislocation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Terrible triad injury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Floating elbow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Volkmann contracture (as a result of a missed forearm compartment syndrome)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Symptoms;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Elbow pain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</a:p>
          <a:p>
            <a:endParaRPr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8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 instability often present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Neurovascular exam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function of radial, ulna and medial nerves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for distal pulses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 carefully for forearm compartment syndrome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Fractures of the upper extremity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Shoulder girdle fractures;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Fractures and dislocations involving the shoulder girdle are common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90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rays AP/LAT views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 scan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Treatment- Non operative-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 immobilization in non displaced fractures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(CRPP) closed reduction percutaneous pinning and total elbow arthroplasty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Ulna nerve palsy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Elbow stiffness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Degenerative joint disease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Fracture Carpals;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94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fracture of one or more carpal bones of the wrist</a:t>
            </a:r>
          </a:p>
          <a:p>
            <a:pPr>
              <a:buFontTx/>
              <a:buChar char="-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varies depending on element involved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accounts for 18% of all hand fractures</a:t>
            </a:r>
          </a:p>
          <a:p>
            <a:pPr>
              <a:buFontTx/>
              <a:buChar char="-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80% of carpal fractures involve the scaphoid</a:t>
            </a:r>
          </a:p>
          <a:p>
            <a:pPr>
              <a:buFontTx/>
              <a:buChar char="-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Triquetrum and others are less involved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Scaphoid fracture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96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4444" lnSpcReduction="10000"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 of scaphoid in the wrist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symptoms include pain at base of thumb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Worsens on use of hand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injury: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on an outstretched hand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Epidemiology: </a:t>
            </a:r>
            <a:endParaRPr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 young males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common in children /older adults due to weak radius and accounts for 50-80% carpal injuries</a:t>
            </a:r>
          </a:p>
          <a:p>
            <a:pPr indent="0" marL="0">
              <a:buNone/>
            </a:pP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Signs/symptoms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98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Focal tenderness in volar prominence at the distal wrist for distal pole fractures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Anatomic snuff box for waist or mid body fractures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X-rays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Bone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DDX: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00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Distal radius fracture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Dislocation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Wrist sprain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Prevention: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Wrist guards during activities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Treatment: Non- operative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not displaced apply a thumb Spica</a:t>
            </a:r>
          </a:p>
          <a:p>
            <a:pPr indent="0" marL="0">
              <a:buNone/>
            </a:pPr>
            <a:endParaRPr b="1"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endParaRPr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Cont.,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Operative: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Percutaneous screw fixation- screwing the scaphoid bone back together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Complications: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Avascular necrosis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union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Metacarpal fractures: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0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Incidence:-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comprise between 18-44% of all hand fractures</a:t>
            </a:r>
          </a:p>
          <a:p>
            <a:pPr>
              <a:buFontTx/>
              <a:buChar char="-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thumb metacarpals account for around 88% of all metacarpal fractures with the 5</a:t>
            </a:r>
            <a:r>
              <a:rPr baseline="30000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finger most commonly involved</a:t>
            </a:r>
          </a:p>
          <a:p>
            <a:pPr>
              <a:buFontTx/>
              <a:buChar char="-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Majority of metacarpal fractures are isolated injuries which are simple, closed and stable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injury: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06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Punching when the fist is in a clenched position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trauma to the dorsum of the hand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Signs/symptoms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 /tenderness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Deformity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Inability to move the finger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bruising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Cont.,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08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Shortened finger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Scissoring of the injured finger over neighbor when making a partial fist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Diagnosis: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rays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culture</a:t>
            </a:r>
          </a:p>
          <a:p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Cause/etiology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energy trauma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Assessment;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advanced trauma life support(ATLS)guide lines to identify associated life threatening injuries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Antibiotics for 4-6 weeks if osteomyelitis is present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Incision /drainage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Primarily non-operative sedation or local anesthesia followed by closed reduction of the fracture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a forearm based splint and secure with a loose compressive wrap for 3 weeks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Complications;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Rare but most common is mal 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Rotational deformity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of function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stiffness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Fracture phalanges: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14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caused by direct trauma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Twisting injury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Crush injuries to the distal phalanx resulting to nail trauma and open fractures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Signs/symptoms: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on the fracture site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Tenderness at fracture site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Bruising</a:t>
            </a:r>
          </a:p>
          <a:p>
            <a:pPr indent="0" marL="0">
              <a:buNone/>
            </a:pPr>
            <a:endParaRPr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endParaRPr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endParaRPr b="1"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Cont.,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Inability to move the injured finger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Deformity of the finger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Diagnosis: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rays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history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18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4444" lnSpcReduction="20000"/>
          </a:bodyPr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 operative-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general choice of treatment for distal phalanx fractures because of its small size</a:t>
            </a:r>
          </a:p>
          <a:p>
            <a:pPr>
              <a:buFontTx/>
              <a:buChar char="-"/>
            </a:pP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treatment with splints is used for displaced fractures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 treatment-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treatment of displaced proximal phalanx fracture after reduction is common because of instability and rotation trouble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Krishna wires by percutaneous pinning or open reduction or very small screws/plates</a:t>
            </a:r>
            <a:endParaRPr b="1" dirty="0" sz="36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0">
              <a:buNone/>
            </a:pP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DDX: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Metacarpal fracture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Mallet finger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Jersey finger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Volar plate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Avulsion injury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Complication: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of motion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Mal-union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include thorough neurovascular assessment of upper limb</a:t>
            </a:r>
          </a:p>
          <a:p>
            <a:pPr indent="0" marL="0">
              <a:buNone/>
            </a:pPr>
            <a:r>
              <a:rPr b="1"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Caution- 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 axillary nerve/brachial plexus prone to shoulder girdle injuries</a:t>
            </a:r>
            <a:endParaRPr b="1"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Cont.,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 traumatized region of the skeleton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structure comprised of several articulations, numerous ligaments, tendons and muscles suspending the upper extremity to the thorax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a tremendous range of motion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Fractures of the scapula (shoulder blade)</a:t>
            </a:r>
            <a:endParaRPr b="1"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Caused by a blunt trauma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fractures of body, spine, acromion, scapula neck and coracoid process fractures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affects ipsilateral shoulder girdle, upper extremity lung and chest wall</a:t>
            </a:r>
          </a:p>
          <a:p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Pulmonary injuries include </a:t>
            </a:r>
            <a:r>
              <a:rPr dirty="0" sz="360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haempneumothorax</a:t>
            </a:r>
            <a:r>
              <a:rPr dirty="0" sz="36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pulmonary contusion</a:t>
            </a:r>
            <a:endParaRPr dirty="0" sz="36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Traumatology 11</dc:title>
  <dc:creator>Nancy</dc:creator>
  <cp:lastModifiedBy>Nancy</cp:lastModifiedBy>
  <dcterms:created xsi:type="dcterms:W3CDTF">2020-08-26T10:30:32Z</dcterms:created>
  <dcterms:modified xsi:type="dcterms:W3CDTF">2020-10-08T12:46:57Z</dcterms:modified>
</cp:coreProperties>
</file>