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tableStyles" Target="tableStyles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7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2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B326AEE-07F4-4889-865E-75D6C515608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824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2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2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14FDFF1-2760-4344-8C01-44FBBF37E4E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Slide Image Placeholder 1"/>
          <p:cNvSpPr>
            <a:spLocks noChangeAspect="1" noRot="1" noGrp="1" noTextEdit="1"/>
          </p:cNvSpPr>
          <p:nvPr>
            <p:ph type="sldImg"/>
          </p:nvPr>
        </p:nvSpPr>
        <p:spPr/>
      </p:sp>
      <p:sp>
        <p:nvSpPr>
          <p:cNvPr id="104877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p>
            <a:r>
              <a:rPr b="1" lang="en-US" smtClean="0"/>
              <a:t>Regulation of Na+-K+ ATPase Activity </a:t>
            </a:r>
          </a:p>
          <a:p>
            <a:endParaRPr lang="en-US" smtClean="0"/>
          </a:p>
          <a:p>
            <a:r>
              <a:rPr lang="en-US" smtClean="0"/>
              <a:t>The amount of Na+ normally found in cells is not saturating, so if it </a:t>
            </a:r>
            <a:r>
              <a:rPr lang="en-US" u="sng" smtClean="0"/>
              <a:t>increases</a:t>
            </a:r>
            <a:r>
              <a:rPr lang="en-US" smtClean="0"/>
              <a:t>, the pump activity and hence the amount of Na+ extruded from the cell increase. Pump activity is affected by second messengers produced in cells, including cAMP and diacylglycerol (DAG). Thyroid hormones increase pump activity by a genomic action to increase the formation of Na+-K+ ATPase molecules. Aldosterone also increases the number of pumps, although this effect is probably secondary. D</a:t>
            </a:r>
            <a:r>
              <a:rPr lang="en-US" u="sng" smtClean="0"/>
              <a:t>opamine</a:t>
            </a:r>
            <a:r>
              <a:rPr lang="en-US" smtClean="0"/>
              <a:t> in the kidney inhibits the pump by phosphorylating it, causing a natriuresis. </a:t>
            </a:r>
            <a:r>
              <a:rPr lang="en-US" u="sng" smtClean="0"/>
              <a:t>Insulin</a:t>
            </a:r>
            <a:r>
              <a:rPr lang="en-US" smtClean="0"/>
              <a:t> increases pump activity, probably by a variety of different mechanisms. Finally, Na+-K+ ATPase is anchored in the membrane by the cytoskeleton, and it is interesting that</a:t>
            </a:r>
            <a:r>
              <a:rPr lang="en-US" u="sng" smtClean="0"/>
              <a:t> G-actin </a:t>
            </a:r>
            <a:r>
              <a:rPr lang="en-US" smtClean="0"/>
              <a:t>increases pump activity. </a:t>
            </a:r>
          </a:p>
          <a:p>
            <a:endParaRPr lang="en-US" smtClean="0"/>
          </a:p>
        </p:txBody>
      </p:sp>
      <p:sp>
        <p:nvSpPr>
          <p:cNvPr id="104877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 indent="-285750" marL="742950">
              <a:defRPr sz="3200">
                <a:solidFill>
                  <a:schemeClr val="tx1"/>
                </a:solidFill>
                <a:latin typeface="Arial" charset="0"/>
              </a:defRPr>
            </a:lvl2pPr>
            <a:lvl3pPr eaLnBrk="0" hangingPunct="0" indent="-228600" marL="1143000">
              <a:defRPr sz="3200">
                <a:solidFill>
                  <a:schemeClr val="tx1"/>
                </a:solidFill>
                <a:latin typeface="Arial" charset="0"/>
              </a:defRPr>
            </a:lvl3pPr>
            <a:lvl4pPr eaLnBrk="0" hangingPunct="0" indent="-228600" marL="1600200">
              <a:defRPr sz="3200">
                <a:solidFill>
                  <a:schemeClr val="tx1"/>
                </a:solidFill>
                <a:latin typeface="Arial" charset="0"/>
              </a:defRPr>
            </a:lvl4pPr>
            <a:lvl5pPr eaLnBrk="0" hangingPunct="0" indent="-228600" marL="2057400">
              <a:defRPr sz="32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91747A-E1BD-4D91-9D33-739FC6570795}" type="slidenum">
              <a:rPr sz="1200" lang="en-GB" smtClean="0"/>
              <a:pPr eaLnBrk="1" hangingPunct="1"/>
              <a:t>62</a:t>
            </a:fld>
            <a:endParaRPr sz="1200"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lide Image Placeholder 1"/>
          <p:cNvSpPr>
            <a:spLocks noChangeAspect="1" noRot="1" noGrp="1" noTextEdit="1"/>
          </p:cNvSpPr>
          <p:nvPr>
            <p:ph type="sldImg"/>
          </p:nvPr>
        </p:nvSpPr>
        <p:spPr/>
      </p:sp>
      <p:sp>
        <p:nvSpPr>
          <p:cNvPr id="10486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p>
            <a:r>
              <a:rPr lang="en-US" smtClean="0"/>
              <a:t>During G</a:t>
            </a:r>
            <a:r>
              <a:rPr baseline="-25000" lang="en-US" smtClean="0"/>
              <a:t>1</a:t>
            </a:r>
            <a:r>
              <a:rPr lang="en-US" smtClean="0"/>
              <a:t>, cells grow rapidly and carry out their routine functions. The S phase is the period of DNA synthesis. In G</a:t>
            </a:r>
            <a:r>
              <a:rPr baseline="-25000" lang="en-US" smtClean="0"/>
              <a:t>2</a:t>
            </a:r>
            <a:r>
              <a:rPr lang="en-US" smtClean="0"/>
              <a:t>, materials needed for cell division are synthesized and growth continues. During the M phase (cell division), mitosis and cytokinesis occur, producing two daughter cells. Important checkpoints at which mitosis may be prevented from occurring are found throughout interphase; two are shown on the diagram</a:t>
            </a:r>
          </a:p>
        </p:txBody>
      </p:sp>
      <p:sp>
        <p:nvSpPr>
          <p:cNvPr id="10486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 indent="-285750" marL="742950">
              <a:defRPr sz="3200">
                <a:solidFill>
                  <a:schemeClr val="tx1"/>
                </a:solidFill>
                <a:latin typeface="Arial" charset="0"/>
              </a:defRPr>
            </a:lvl2pPr>
            <a:lvl3pPr eaLnBrk="0" hangingPunct="0" indent="-228600" marL="1143000">
              <a:defRPr sz="3200">
                <a:solidFill>
                  <a:schemeClr val="tx1"/>
                </a:solidFill>
                <a:latin typeface="Arial" charset="0"/>
              </a:defRPr>
            </a:lvl3pPr>
            <a:lvl4pPr eaLnBrk="0" hangingPunct="0" indent="-228600" marL="1600200">
              <a:defRPr sz="3200">
                <a:solidFill>
                  <a:schemeClr val="tx1"/>
                </a:solidFill>
                <a:latin typeface="Arial" charset="0"/>
              </a:defRPr>
            </a:lvl4pPr>
            <a:lvl5pPr eaLnBrk="0" hangingPunct="0" indent="-228600" marL="2057400">
              <a:defRPr sz="32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C02D1D-D040-439C-A544-3B7697D24600}" type="slidenum">
              <a:rPr sz="1200" lang="en-GB" smtClean="0"/>
              <a:pPr eaLnBrk="1" hangingPunct="1"/>
              <a:t>64</a:t>
            </a:fld>
            <a:endParaRPr sz="1200"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2"/>
          <p:cNvGrpSpPr/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048608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  <p:sp>
          <p:nvSpPr>
            <p:cNvPr id="1048609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  <p:sp>
          <p:nvSpPr>
            <p:cNvPr id="1048610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/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  <p:sp>
          <p:nvSpPr>
            <p:cNvPr id="1048611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/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  <p:sp>
          <p:nvSpPr>
            <p:cNvPr id="1048612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/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  <p:sp>
          <p:nvSpPr>
            <p:cNvPr id="1048613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/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</p:grpSp>
      <p:sp>
        <p:nvSpPr>
          <p:cNvPr id="1048614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615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  <p:sp>
        <p:nvSpPr>
          <p:cNvPr id="1048617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algn="r" indent="0" marL="0">
              <a:buFont typeface="Wingdings" pitchFamily="1" charset="2"/>
              <a:buNone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7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8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8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8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7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58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8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4878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7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2"/>
          <p:cNvGrpSpPr/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48576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/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  <p:sp>
          <p:nvSpPr>
            <p:cNvPr id="1048577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/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  <p:sp>
          <p:nvSpPr>
            <p:cNvPr id="1048578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/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  <p:sp>
          <p:nvSpPr>
            <p:cNvPr id="1048579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/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  <p:sp>
          <p:nvSpPr>
            <p:cNvPr id="1048580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/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 wrap="none"/>
            <a:p>
              <a:pPr algn="ctr" eaLnBrk="1" hangingPunct="1"/>
              <a:endParaRPr lang="en-US">
                <a:latin typeface="Times New Roman" pitchFamily="1" charset="0"/>
              </a:endParaRPr>
            </a:p>
          </p:txBody>
        </p:sp>
      </p:grpSp>
      <p:sp>
        <p:nvSpPr>
          <p:cNvPr id="104858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582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eaLnBrk="1" hangingPunct="1">
              <a:defRPr sz="1000"/>
            </a:lvl1pPr>
          </a:lstStyle>
          <a:p>
            <a:fld id="{B4AB98D3-8DAF-461F-882A-6972D5F71B3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1048583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48584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 eaLnBrk="1" hangingPunct="1">
              <a:defRPr sz="1000"/>
            </a:lvl1pPr>
          </a:lstStyle>
          <a:p>
            <a:fld id="{1B8F6C3A-7284-40EE-A924-250766E6E5DF}" type="slidenum">
              <a:rPr lang="en-US" smtClean="0"/>
              <a:t>‹#›</a:t>
            </a:fld>
            <a:endParaRPr lang="en-US"/>
          </a:p>
        </p:txBody>
      </p:sp>
      <p:sp>
        <p:nvSpPr>
          <p:cNvPr id="104858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fontAlgn="base" hangingPunct="1" rtl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eaLnBrk="1" fontAlgn="base" hangingPunct="1" rtl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eaLnBrk="1" fontAlgn="base" hangingPunct="1" rtl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eaLnBrk="1" fontAlgn="base" hangingPunct="1" rtl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eaLnBrk="1" fontAlgn="base" hangingPunct="1" rtl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algn="l" eaLnBrk="1" fontAlgn="base" hangingPunct="1" marL="457200" rtl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algn="l" eaLnBrk="1" fontAlgn="base" hangingPunct="1" marL="914400" rtl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algn="l" eaLnBrk="1" fontAlgn="base" hangingPunct="1" marL="1371600" rtl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algn="l" eaLnBrk="1" fontAlgn="base" hangingPunct="1" marL="1828800" rtl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algn="l" eaLnBrk="1" fontAlgn="base" hangingPunct="1" indent="-342900" marL="342900" rtl="0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1" fontAlgn="base" hangingPunct="1" indent="-285750" marL="742950" rtl="0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¡"/>
        <a:defRPr sz="2700">
          <a:solidFill>
            <a:schemeClr val="tx1"/>
          </a:solidFill>
          <a:latin typeface="+mn-lt"/>
        </a:defRPr>
      </a:lvl2pPr>
      <a:lvl3pPr algn="l" eaLnBrk="1" fontAlgn="base" hangingPunct="1" indent="-228600" marL="1143000" rtl="0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l"/>
        <a:defRPr sz="2300">
          <a:solidFill>
            <a:schemeClr val="tx1"/>
          </a:solidFill>
          <a:latin typeface="+mn-lt"/>
        </a:defRPr>
      </a:lvl3pPr>
      <a:lvl4pPr algn="l" eaLnBrk="1" fontAlgn="base" hangingPunct="1" indent="-228600" marL="1600200" rtl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algn="l" eaLnBrk="1" fontAlgn="base" hangingPunct="1" indent="-228600" marL="2057400" rtl="0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"/>
        <a:defRPr sz="2000">
          <a:solidFill>
            <a:schemeClr val="tx1"/>
          </a:solidFill>
          <a:latin typeface="+mn-lt"/>
        </a:defRPr>
      </a:lvl5pPr>
      <a:lvl6pPr algn="l" eaLnBrk="1" fontAlgn="base" hangingPunct="1" indent="-228600" marL="2514600" rtl="0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"/>
        <a:defRPr sz="2000">
          <a:solidFill>
            <a:schemeClr val="tx1"/>
          </a:solidFill>
          <a:latin typeface="+mn-lt"/>
        </a:defRPr>
      </a:lvl6pPr>
      <a:lvl7pPr algn="l" eaLnBrk="1" fontAlgn="base" hangingPunct="1" indent="-228600" marL="2971800" rtl="0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"/>
        <a:defRPr sz="2000">
          <a:solidFill>
            <a:schemeClr val="tx1"/>
          </a:solidFill>
          <a:latin typeface="+mn-lt"/>
        </a:defRPr>
      </a:lvl7pPr>
      <a:lvl8pPr algn="l" eaLnBrk="1" fontAlgn="base" hangingPunct="1" indent="-228600" marL="3429000" rtl="0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"/>
        <a:defRPr sz="2000">
          <a:solidFill>
            <a:schemeClr val="tx1"/>
          </a:solidFill>
          <a:latin typeface="+mn-lt"/>
        </a:defRPr>
      </a:lvl8pPr>
      <a:lvl9pPr algn="l" eaLnBrk="1" fontAlgn="base" hangingPunct="1" indent="-228600" marL="3886200" rtl="0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 smtClean="0"/>
              <a:t>THE CELL</a:t>
            </a:r>
            <a:endParaRPr dirty="0" lang="en-US"/>
          </a:p>
        </p:txBody>
      </p:sp>
      <p:sp>
        <p:nvSpPr>
          <p:cNvPr id="1048620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dirty="0" lang="en-US" smtClean="0"/>
              <a:t>Moses </a:t>
            </a:r>
            <a:r>
              <a:rPr dirty="0" lang="en-US" err="1" smtClean="0"/>
              <a:t>ndanyi</a:t>
            </a:r>
            <a:r>
              <a:rPr dirty="0" lang="en-US" smtClean="0"/>
              <a:t> </a:t>
            </a:r>
          </a:p>
          <a:p>
            <a:r>
              <a:rPr dirty="0" lang="en-US" err="1" smtClean="0"/>
              <a:t>Msc</a:t>
            </a:r>
            <a:r>
              <a:rPr dirty="0" lang="en-US" smtClean="0"/>
              <a:t>. Medical physiology</a:t>
            </a:r>
          </a:p>
          <a:p>
            <a:r>
              <a:rPr dirty="0" lang="en-US" smtClean="0"/>
              <a:t> </a:t>
            </a:r>
            <a:r>
              <a:rPr dirty="0" lang="en-US" err="1"/>
              <a:t>K</a:t>
            </a:r>
            <a:r>
              <a:rPr lang="en-US" smtClean="0"/>
              <a:t>mtc</a:t>
            </a:r>
            <a:r>
              <a:rPr dirty="0" lang="en-US" smtClean="0"/>
              <a:t> </a:t>
            </a:r>
            <a:r>
              <a:rPr dirty="0" lang="en-US" err="1" smtClean="0"/>
              <a:t>kakamega</a:t>
            </a:r>
            <a:endParaRPr dirty="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1066800"/>
          </a:xfrm>
        </p:spPr>
        <p:txBody>
          <a:bodyPr/>
          <a:p>
            <a:r>
              <a:rPr b="1" cap="all" dirty="0" sz="3800" kern="1200" lang="en-US">
                <a:ln w="500">
                  <a:solidFill>
                    <a:srgbClr val="676A55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effectLst/>
                <a:latin typeface="Trebuchet MS"/>
              </a:rPr>
              <a:t>MITOCHONDRIA</a:t>
            </a:r>
            <a:endParaRPr dirty="0" lang="en-US">
              <a:solidFill>
                <a:srgbClr val="FFFF00"/>
              </a:solidFill>
            </a:endParaRPr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152400" y="838199"/>
            <a:ext cx="8991600" cy="5257801"/>
          </a:xfrm>
        </p:spPr>
        <p:txBody>
          <a:bodyPr>
            <a:normAutofit/>
          </a:bodyPr>
          <a:p>
            <a:pPr>
              <a:spcBef>
                <a:spcPts val="600"/>
              </a:spcBef>
              <a:buClr>
                <a:srgbClr val="676A55"/>
              </a:buClr>
              <a:buSzPct val="73000"/>
            </a:pPr>
            <a:endParaRPr dirty="0" sz="2800" lang="en-US" smtClean="0">
              <a:latin typeface="Trebuchet MS"/>
            </a:endParaRPr>
          </a:p>
          <a:p>
            <a:pPr>
              <a:spcBef>
                <a:spcPts val="600"/>
              </a:spcBef>
              <a:buClr>
                <a:srgbClr val="676A55"/>
              </a:buClr>
              <a:buSzPct val="73000"/>
            </a:pPr>
            <a:r>
              <a:rPr dirty="0" sz="2800" lang="en-US" smtClean="0">
                <a:latin typeface="Trebuchet MS"/>
              </a:rPr>
              <a:t>“</a:t>
            </a:r>
            <a:r>
              <a:rPr dirty="0" sz="2800" kern="1200" lang="en-US" smtClean="0">
                <a:effectLst/>
                <a:latin typeface="Trebuchet MS"/>
              </a:rPr>
              <a:t>Power houses”</a:t>
            </a:r>
          </a:p>
          <a:p>
            <a:pPr>
              <a:spcBef>
                <a:spcPts val="600"/>
              </a:spcBef>
              <a:buClr>
                <a:srgbClr val="676A55"/>
              </a:buClr>
              <a:buSzPct val="73000"/>
            </a:pPr>
            <a:r>
              <a:rPr dirty="0" sz="2800" kern="1200" lang="en-US" smtClean="0">
                <a:effectLst/>
                <a:latin typeface="Trebuchet MS"/>
              </a:rPr>
              <a:t>Number  and distribution-depends on energy requirement of that cell.</a:t>
            </a:r>
          </a:p>
          <a:p>
            <a:pPr>
              <a:spcBef>
                <a:spcPts val="600"/>
              </a:spcBef>
              <a:buClr>
                <a:srgbClr val="676A55"/>
              </a:buClr>
              <a:buSzPct val="73000"/>
            </a:pPr>
            <a:r>
              <a:rPr dirty="0" sz="2800" kern="1200" lang="en-US" smtClean="0">
                <a:effectLst/>
                <a:latin typeface="Trebuchet MS"/>
              </a:rPr>
              <a:t>Contain DNA similar to that found in the cell nucleus</a:t>
            </a:r>
          </a:p>
          <a:p>
            <a:pPr>
              <a:spcBef>
                <a:spcPts val="600"/>
              </a:spcBef>
              <a:buClr>
                <a:srgbClr val="676A55"/>
              </a:buClr>
              <a:buSzPct val="73000"/>
            </a:pPr>
            <a:r>
              <a:rPr dirty="0" sz="2800" kern="1200" lang="en-US" smtClean="0">
                <a:effectLst/>
                <a:latin typeface="Trebuchet MS"/>
              </a:rPr>
              <a:t>Many infoldings onto which oxidative enzymes are attached</a:t>
            </a:r>
          </a:p>
          <a:p>
            <a:pPr>
              <a:spcBef>
                <a:spcPts val="600"/>
              </a:spcBef>
              <a:buClr>
                <a:srgbClr val="676A55"/>
              </a:buClr>
              <a:buSzPct val="73000"/>
            </a:pPr>
            <a:r>
              <a:rPr dirty="0" sz="2800" kern="1200" lang="en-US" smtClean="0">
                <a:effectLst/>
                <a:latin typeface="Trebuchet MS"/>
              </a:rPr>
              <a:t>Inner cavity filled with matrix has large quantities of dissolved enzymes necessary for extraction of energy from nutrients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endParaRPr dirty="0" sz="2600" kern="1200" lang="en-US" smtClean="0">
              <a:solidFill>
                <a:prstClr val="black"/>
              </a:solidFill>
              <a:effectLst/>
              <a:latin typeface="Trebuchet MS"/>
            </a:endParaRPr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D3C3E0B-10A3-437C-A6E4-1787A1683EC8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85800" y="370047"/>
            <a:ext cx="7315200" cy="6062473"/>
          </a:xfrm>
          <a:prstGeom prst="rect"/>
          <a:noFill/>
          <a:ln>
            <a:noFill/>
          </a:ln>
          <a:effectLst/>
        </p:spPr>
      </p:pic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F36A7D-FDB2-458B-BC5D-CC800D5D93EC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534400" cy="5181600"/>
          </a:xfrm>
        </p:spPr>
        <p:txBody>
          <a:bodyPr/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kern="1200" lang="en-US" smtClean="0">
                <a:effectLst/>
                <a:latin typeface="Trebuchet MS"/>
              </a:rPr>
              <a:t>oxidation </a:t>
            </a:r>
            <a:r>
              <a:rPr dirty="0" sz="2800" kern="1200" lang="en-US">
                <a:effectLst/>
                <a:latin typeface="Trebuchet MS"/>
              </a:rPr>
              <a:t>of nutrients leads to release of energy and formation of carbon dioxide and water</a:t>
            </a:r>
            <a:r>
              <a:rPr dirty="0" sz="2800" kern="1200" lang="en-US" smtClean="0">
                <a:effectLst/>
                <a:latin typeface="Trebuchet MS"/>
              </a:rPr>
              <a:t>.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endParaRPr dirty="0" sz="2800" kern="1200" lang="en-US">
              <a:effectLst/>
              <a:latin typeface="Trebuchet MS"/>
            </a:endParaRP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kern="1200" lang="en-US" smtClean="0">
                <a:effectLst/>
                <a:latin typeface="Trebuchet MS"/>
              </a:rPr>
              <a:t>Energy </a:t>
            </a:r>
            <a:r>
              <a:rPr dirty="0" sz="2800" kern="1200" lang="en-US">
                <a:effectLst/>
                <a:latin typeface="Trebuchet MS"/>
              </a:rPr>
              <a:t>used to synthesize high energy substance “ATP”. High energy phosphate bonds contain 12,000 calories per mole of </a:t>
            </a:r>
            <a:r>
              <a:rPr dirty="0" sz="2800" kern="1200" lang="en-US" smtClean="0">
                <a:effectLst/>
                <a:latin typeface="Trebuchet MS"/>
              </a:rPr>
              <a:t>ATP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endParaRPr dirty="0" sz="2800" kern="1200" lang="en-US">
              <a:effectLst/>
              <a:latin typeface="Trebuchet MS"/>
            </a:endParaRP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kern="1200" lang="en-US" smtClean="0">
                <a:effectLst/>
                <a:latin typeface="Trebuchet MS"/>
              </a:rPr>
              <a:t>Transported </a:t>
            </a:r>
            <a:r>
              <a:rPr dirty="0" sz="2800" kern="1200" lang="en-US">
                <a:effectLst/>
                <a:latin typeface="Trebuchet MS"/>
              </a:rPr>
              <a:t>out of the mitochondria diffusing through out cell to release energy where its required.</a:t>
            </a:r>
            <a:endParaRPr dirty="0" sz="3600" lang="en-US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C5853-6278-4F2A-842B-B1B8341E00DA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52400"/>
            <a:ext cx="9242078" cy="5334000"/>
          </a:xfrm>
          <a:prstGeom prst="rect"/>
          <a:noFill/>
          <a:ln>
            <a:noFill/>
          </a:ln>
          <a:effectLst/>
        </p:spPr>
      </p:pic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B6BC5B-1CB5-4500-A1E6-2A0BD150E848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cap="all" dirty="0" sz="3800" kern="1200" lang="en-US">
                <a:ln w="500">
                  <a:solidFill>
                    <a:srgbClr val="676A55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effectLst/>
                <a:latin typeface="Trebuchet MS"/>
              </a:rPr>
              <a:t>LYSOSOMES</a:t>
            </a:r>
            <a:endParaRPr dirty="0" lang="en-US">
              <a:solidFill>
                <a:srgbClr val="FFFF00"/>
              </a:solidFill>
            </a:endParaRPr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799"/>
          </a:xfrm>
        </p:spPr>
        <p:txBody>
          <a:bodyPr>
            <a:normAutofit fontScale="96429" lnSpcReduction="10000"/>
          </a:bodyPr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lang="en-US" smtClean="0">
                <a:latin typeface="Trebuchet MS"/>
              </a:rPr>
              <a:t>“</a:t>
            </a:r>
            <a:r>
              <a:rPr dirty="0" sz="2800" kern="1200" lang="en-US" smtClean="0">
                <a:effectLst/>
                <a:latin typeface="Trebuchet MS"/>
              </a:rPr>
              <a:t>Intracellular </a:t>
            </a:r>
            <a:r>
              <a:rPr dirty="0" sz="2800" kern="1200" lang="en-US">
                <a:effectLst/>
                <a:latin typeface="Trebuchet MS"/>
              </a:rPr>
              <a:t>digestive system”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kern="1200" lang="en-US" smtClean="0">
                <a:effectLst/>
                <a:latin typeface="Trebuchet MS"/>
              </a:rPr>
              <a:t>vesicular </a:t>
            </a:r>
            <a:r>
              <a:rPr dirty="0" sz="2800" kern="1200" lang="en-US">
                <a:effectLst/>
                <a:latin typeface="Trebuchet MS"/>
              </a:rPr>
              <a:t>organelles form by breaking off from the </a:t>
            </a:r>
            <a:r>
              <a:rPr dirty="0" sz="2800" kern="1200" lang="en-US" err="1">
                <a:effectLst/>
                <a:latin typeface="Trebuchet MS"/>
              </a:rPr>
              <a:t>golgi</a:t>
            </a:r>
            <a:r>
              <a:rPr dirty="0" sz="2800" kern="1200" lang="en-US">
                <a:effectLst/>
                <a:latin typeface="Trebuchet MS"/>
              </a:rPr>
              <a:t> apparatus and then dispersing through out the cytoplasm.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kern="1200" lang="en-US">
                <a:effectLst/>
                <a:latin typeface="Trebuchet MS"/>
              </a:rPr>
              <a:t>Digest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>
                <a:effectLst/>
                <a:latin typeface="Trebuchet MS"/>
              </a:rPr>
              <a:t>   -damaged cellular structures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>
                <a:effectLst/>
                <a:latin typeface="Trebuchet MS"/>
              </a:rPr>
              <a:t>   -ingested food particles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>
                <a:effectLst/>
                <a:latin typeface="Trebuchet MS"/>
              </a:rPr>
              <a:t>   -unwanted matter </a:t>
            </a:r>
            <a:r>
              <a:rPr dirty="0" sz="2800" kern="1200" lang="en-US" err="1">
                <a:effectLst/>
                <a:latin typeface="Trebuchet MS"/>
              </a:rPr>
              <a:t>e.g</a:t>
            </a:r>
            <a:r>
              <a:rPr dirty="0" sz="2800" kern="1200" lang="en-US">
                <a:effectLst/>
                <a:latin typeface="Trebuchet MS"/>
              </a:rPr>
              <a:t> bacteria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>
                <a:effectLst/>
                <a:latin typeface="Trebuchet MS"/>
              </a:rPr>
              <a:t>   -involved in regression of cells </a:t>
            </a:r>
            <a:r>
              <a:rPr dirty="0" sz="2800" kern="1200" lang="en-US" err="1">
                <a:effectLst/>
                <a:latin typeface="Trebuchet MS"/>
              </a:rPr>
              <a:t>e.g</a:t>
            </a:r>
            <a:r>
              <a:rPr dirty="0" sz="2800" kern="1200" lang="en-US">
                <a:effectLst/>
                <a:latin typeface="Trebuchet MS"/>
              </a:rPr>
              <a:t> muscles after </a:t>
            </a:r>
            <a:endParaRPr dirty="0" sz="2800" kern="1200" lang="en-US" smtClean="0">
              <a:effectLst/>
              <a:latin typeface="Trebuchet MS"/>
            </a:endParaRP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 smtClean="0">
                <a:effectLst/>
                <a:latin typeface="Trebuchet MS"/>
              </a:rPr>
              <a:t>    inactivity</a:t>
            </a:r>
            <a:r>
              <a:rPr dirty="0" sz="2800" kern="1200" lang="en-US">
                <a:effectLst/>
                <a:latin typeface="Trebuchet MS"/>
              </a:rPr>
              <a:t>, uterus after delivery, mammary glands </a:t>
            </a:r>
            <a:endParaRPr dirty="0" sz="2800" kern="1200" lang="en-US" smtClean="0">
              <a:effectLst/>
              <a:latin typeface="Trebuchet MS"/>
            </a:endParaRP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 smtClean="0">
                <a:effectLst/>
                <a:latin typeface="Trebuchet MS"/>
              </a:rPr>
              <a:t>     after </a:t>
            </a:r>
            <a:r>
              <a:rPr dirty="0" sz="2800" kern="1200" lang="en-US">
                <a:effectLst/>
                <a:latin typeface="Trebuchet MS"/>
              </a:rPr>
              <a:t>lactation.</a:t>
            </a:r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6E45DC-7DCE-4FDB-986E-38545257E6C7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019800"/>
          </a:xfrm>
        </p:spPr>
        <p:txBody>
          <a:bodyPr/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kern="1200" lang="en-US" smtClean="0">
                <a:effectLst/>
                <a:latin typeface="Trebuchet MS"/>
              </a:rPr>
              <a:t>contain </a:t>
            </a:r>
            <a:r>
              <a:rPr dirty="0" sz="2800" kern="1200" lang="en-US">
                <a:effectLst/>
                <a:latin typeface="Trebuchet MS"/>
              </a:rPr>
              <a:t>protein </a:t>
            </a:r>
            <a:r>
              <a:rPr dirty="0" sz="2800" kern="1200" lang="en-US" err="1">
                <a:effectLst/>
                <a:latin typeface="Trebuchet MS"/>
              </a:rPr>
              <a:t>agrregates</a:t>
            </a:r>
            <a:r>
              <a:rPr dirty="0" sz="2800" kern="1200" lang="en-US">
                <a:effectLst/>
                <a:latin typeface="Trebuchet MS"/>
              </a:rPr>
              <a:t>(granules) with different Hydrolase(digestive) enzymes.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kern="1200" lang="en-US" smtClean="0">
                <a:effectLst/>
                <a:latin typeface="Trebuchet MS"/>
              </a:rPr>
              <a:t>combine </a:t>
            </a:r>
            <a:r>
              <a:rPr dirty="0" sz="2800" kern="1200" lang="en-US">
                <a:effectLst/>
                <a:latin typeface="Trebuchet MS"/>
              </a:rPr>
              <a:t>hydrogen ion with one part of the </a:t>
            </a:r>
            <a:r>
              <a:rPr dirty="0" sz="2800" kern="1200" lang="en-US" err="1">
                <a:effectLst/>
                <a:latin typeface="Trebuchet MS"/>
              </a:rPr>
              <a:t>cpd</a:t>
            </a:r>
            <a:r>
              <a:rPr dirty="0" sz="2800" kern="1200" lang="en-US">
                <a:effectLst/>
                <a:latin typeface="Trebuchet MS"/>
              </a:rPr>
              <a:t> and hydroxyl portion with the other part of cpd.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kern="1200" lang="en-US" smtClean="0">
                <a:effectLst/>
                <a:latin typeface="Trebuchet MS"/>
              </a:rPr>
              <a:t>contain </a:t>
            </a:r>
            <a:r>
              <a:rPr dirty="0" sz="2800" kern="1200" lang="en-US">
                <a:effectLst/>
                <a:latin typeface="Trebuchet MS"/>
              </a:rPr>
              <a:t>bactericidal agents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>
                <a:effectLst/>
                <a:latin typeface="Trebuchet MS"/>
              </a:rPr>
              <a:t>    -Lysozyme-dissolve bacterial cell membrane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>
                <a:effectLst/>
                <a:latin typeface="Trebuchet MS"/>
              </a:rPr>
              <a:t>    -</a:t>
            </a:r>
            <a:r>
              <a:rPr dirty="0" sz="2800" kern="1200" lang="en-US" err="1">
                <a:effectLst/>
                <a:latin typeface="Trebuchet MS"/>
              </a:rPr>
              <a:t>Lysoferrin</a:t>
            </a:r>
            <a:r>
              <a:rPr dirty="0" sz="2800" kern="1200" lang="en-US">
                <a:effectLst/>
                <a:latin typeface="Trebuchet MS"/>
              </a:rPr>
              <a:t>-binds to iron &amp; other substances before they can contribute to bacterial growth.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kern="1200" lang="en-US" smtClean="0">
                <a:effectLst/>
                <a:latin typeface="Trebuchet MS"/>
              </a:rPr>
              <a:t>PH </a:t>
            </a:r>
            <a:r>
              <a:rPr dirty="0" sz="2800" kern="1200" lang="en-US">
                <a:effectLst/>
                <a:latin typeface="Trebuchet MS"/>
              </a:rPr>
              <a:t>5 activates hydrolases and inactivates bacterial metabolic systems.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400" kern="1200" lang="en-US">
                <a:solidFill>
                  <a:prstClr val="black"/>
                </a:solidFill>
                <a:effectLst/>
                <a:latin typeface="Trebuchet MS"/>
              </a:rPr>
              <a:t>    </a:t>
            </a:r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4CD5-5966-4DC7-A594-A12F1B6870A9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cap="all" dirty="0" sz="3800" kern="1200" lang="en-US">
                <a:ln w="500">
                  <a:solidFill>
                    <a:srgbClr val="676A55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effectLst/>
                <a:latin typeface="Trebuchet MS"/>
              </a:rPr>
              <a:t>PEROXIXOMES</a:t>
            </a:r>
            <a:endParaRPr dirty="0" lang="en-US">
              <a:solidFill>
                <a:srgbClr val="FFFF00"/>
              </a:solidFill>
            </a:endParaRPr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915400" cy="4953000"/>
          </a:xfrm>
        </p:spPr>
        <p:txBody>
          <a:bodyPr/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q"/>
            </a:pPr>
            <a:r>
              <a:rPr dirty="0" sz="2800" kern="1200" lang="en-US" smtClean="0">
                <a:effectLst/>
                <a:latin typeface="Trebuchet MS"/>
              </a:rPr>
              <a:t>Similar </a:t>
            </a:r>
            <a:r>
              <a:rPr dirty="0" sz="2800" kern="1200" lang="en-US">
                <a:effectLst/>
                <a:latin typeface="Trebuchet MS"/>
              </a:rPr>
              <a:t>physically to lysosomes but differ in </a:t>
            </a:r>
            <a:r>
              <a:rPr dirty="0" sz="2800" kern="1200" lang="en-US" smtClean="0">
                <a:effectLst/>
                <a:latin typeface="Trebuchet MS"/>
              </a:rPr>
              <a:t>that:</a:t>
            </a:r>
            <a:endParaRPr dirty="0" sz="2800" kern="1200" lang="en-US">
              <a:effectLst/>
              <a:latin typeface="Trebuchet MS"/>
            </a:endParaRP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>
                <a:effectLst/>
                <a:latin typeface="Trebuchet MS"/>
              </a:rPr>
              <a:t>  </a:t>
            </a:r>
            <a:r>
              <a:rPr dirty="0" sz="2800" kern="1200" lang="en-US" smtClean="0">
                <a:effectLst/>
                <a:latin typeface="Trebuchet MS"/>
              </a:rPr>
              <a:t>- formed </a:t>
            </a:r>
            <a:r>
              <a:rPr dirty="0" sz="2800" kern="1200" lang="en-US">
                <a:effectLst/>
                <a:latin typeface="Trebuchet MS"/>
              </a:rPr>
              <a:t>by self replication or maybe budding from the SER rather than from </a:t>
            </a:r>
            <a:r>
              <a:rPr dirty="0" sz="2800" kern="1200" lang="en-US" err="1">
                <a:effectLst/>
                <a:latin typeface="Trebuchet MS"/>
              </a:rPr>
              <a:t>golgi</a:t>
            </a:r>
            <a:r>
              <a:rPr dirty="0" sz="2800" kern="1200" lang="en-US">
                <a:effectLst/>
                <a:latin typeface="Trebuchet MS"/>
              </a:rPr>
              <a:t> apparatus.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>
                <a:effectLst/>
                <a:latin typeface="Trebuchet MS"/>
              </a:rPr>
              <a:t> </a:t>
            </a:r>
            <a:r>
              <a:rPr dirty="0" sz="2800" kern="1200" lang="en-US" smtClean="0">
                <a:effectLst/>
                <a:latin typeface="Trebuchet MS"/>
              </a:rPr>
              <a:t> -contain </a:t>
            </a:r>
            <a:r>
              <a:rPr dirty="0" sz="2800" kern="1200" lang="en-US">
                <a:effectLst/>
                <a:latin typeface="Trebuchet MS"/>
              </a:rPr>
              <a:t>OXIDASES rather than </a:t>
            </a:r>
            <a:r>
              <a:rPr dirty="0" sz="2800" kern="1200" lang="en-US" smtClean="0">
                <a:effectLst/>
                <a:latin typeface="Trebuchet MS"/>
              </a:rPr>
              <a:t>hydrolases.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 smtClean="0">
                <a:effectLst/>
                <a:latin typeface="Trebuchet MS"/>
              </a:rPr>
              <a:t>oxidases </a:t>
            </a:r>
            <a:r>
              <a:rPr dirty="0" sz="2800" kern="1200" lang="en-US">
                <a:effectLst/>
                <a:latin typeface="Trebuchet MS"/>
              </a:rPr>
              <a:t>combine oxygen with hydrogen ions derived from different intracellular chemicals to form hydrogen peroxide a highly oxidizing  substance that detoxifies substances </a:t>
            </a:r>
            <a:r>
              <a:rPr dirty="0" sz="2800" kern="1200" lang="en-US" err="1">
                <a:effectLst/>
                <a:latin typeface="Trebuchet MS"/>
              </a:rPr>
              <a:t>e.g</a:t>
            </a:r>
            <a:r>
              <a:rPr dirty="0" sz="2800" kern="1200" lang="en-US">
                <a:effectLst/>
                <a:latin typeface="Trebuchet MS"/>
              </a:rPr>
              <a:t> alcohol by liver cells.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600" kern="1200" lang="en-US">
                <a:solidFill>
                  <a:prstClr val="black"/>
                </a:solidFill>
                <a:effectLst/>
                <a:latin typeface="Trebuchet MS"/>
              </a:rPr>
              <a:t>  -</a:t>
            </a:r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C6639E-0962-4233-9EFB-988CBA474296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  <a:effectLst/>
        </p:spPr>
      </p:pic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0D4891-9CC1-4041-B771-E8929938B694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5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2209800"/>
          </a:xfrm>
        </p:spPr>
        <p:txBody>
          <a:bodyPr/>
          <a:p>
            <a:pPr eaLnBrk="1" hangingPunct="1"/>
            <a:r>
              <a:rPr b="1" dirty="0" lang="en-US" smtClean="0"/>
              <a:t>SYNTHESIS &amp; FORMATION OF CELLULAR STRUCTURES</a:t>
            </a:r>
          </a:p>
        </p:txBody>
      </p:sp>
      <p:sp>
        <p:nvSpPr>
          <p:cNvPr id="104865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7772400" cy="4454525"/>
          </a:xfrm>
        </p:spPr>
        <p:txBody>
          <a:bodyPr/>
          <a:p>
            <a:pPr eaLnBrk="1" hangingPunct="1">
              <a:lnSpc>
                <a:spcPct val="90000"/>
              </a:lnSpc>
            </a:pPr>
            <a:r>
              <a:rPr b="1" dirty="0" lang="en-GB" smtClean="0"/>
              <a:t>These are functions of Endoplasmic reticulum and the Golgi apparatus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b="1" dirty="0" sz="1800" lang="en-GB" smtClean="0"/>
          </a:p>
          <a:p>
            <a:pPr eaLnBrk="1" hangingPunct="1">
              <a:lnSpc>
                <a:spcPct val="90000"/>
              </a:lnSpc>
            </a:pPr>
            <a:r>
              <a:rPr b="1" dirty="0" lang="en-GB" smtClean="0"/>
              <a:t>These organelles are extensive in </a:t>
            </a:r>
            <a:r>
              <a:rPr b="1" dirty="0" lang="en-GB" err="1" smtClean="0"/>
              <a:t>secretory</a:t>
            </a:r>
            <a:r>
              <a:rPr b="1" dirty="0" lang="en-GB" smtClean="0"/>
              <a:t> cells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b="1" dirty="0" sz="1800" lang="en-GB" smtClean="0"/>
          </a:p>
          <a:p>
            <a:pPr eaLnBrk="1" hangingPunct="1">
              <a:lnSpc>
                <a:spcPct val="90000"/>
              </a:lnSpc>
            </a:pPr>
            <a:r>
              <a:rPr b="1" dirty="0" lang="en-GB" smtClean="0"/>
              <a:t>Two distinct Endoplasmic Reticular- Granular (rough) and </a:t>
            </a:r>
            <a:r>
              <a:rPr b="1" dirty="0" lang="en-GB" err="1" smtClean="0"/>
              <a:t>agranular</a:t>
            </a:r>
            <a:r>
              <a:rPr b="1" dirty="0" lang="en-GB" smtClean="0"/>
              <a:t> (smooth)</a:t>
            </a:r>
          </a:p>
          <a:p>
            <a:pPr eaLnBrk="1" hangingPunct="1">
              <a:lnSpc>
                <a:spcPct val="90000"/>
              </a:lnSpc>
            </a:pPr>
            <a:endParaRPr dirty="0" sz="2800" lang="en-GB" smtClean="0"/>
          </a:p>
        </p:txBody>
      </p:sp>
      <p:sp>
        <p:nvSpPr>
          <p:cNvPr id="10486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3BC9D7-88F9-4E0E-9155-59F1DFF4EB98}" type="datetime2">
              <a:rPr lang="en-US" smtClean="0">
                <a:solidFill>
                  <a:srgbClr val="FFFFFF"/>
                </a:solidFill>
              </a:rPr>
              <a:t>Friday, October 23, 2020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ext Box 2"/>
          <p:cNvSpPr txBox="1">
            <a:spLocks noChangeArrowheads="1"/>
          </p:cNvSpPr>
          <p:nvPr/>
        </p:nvSpPr>
        <p:spPr bwMode="auto">
          <a:xfrm>
            <a:off x="920750" y="304800"/>
            <a:ext cx="5364481" cy="574040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 indent="-285750" marL="742950">
              <a:defRPr sz="3200">
                <a:solidFill>
                  <a:schemeClr val="tx1"/>
                </a:solidFill>
                <a:latin typeface="Arial" charset="0"/>
              </a:defRPr>
            </a:lvl2pPr>
            <a:lvl3pPr eaLnBrk="0" hangingPunct="0" indent="-228600" marL="1143000">
              <a:defRPr sz="3200">
                <a:solidFill>
                  <a:schemeClr val="tx1"/>
                </a:solidFill>
                <a:latin typeface="Arial" charset="0"/>
              </a:defRPr>
            </a:lvl3pPr>
            <a:lvl4pPr eaLnBrk="0" hangingPunct="0" indent="-228600" marL="1600200">
              <a:defRPr sz="3200">
                <a:solidFill>
                  <a:schemeClr val="tx1"/>
                </a:solidFill>
                <a:latin typeface="Arial" charset="0"/>
              </a:defRPr>
            </a:lvl4pPr>
            <a:lvl5pPr eaLnBrk="0" hangingPunct="0" indent="-228600" marL="2057400">
              <a:defRPr sz="32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b="1" lang="en-GB">
                <a:solidFill>
                  <a:srgbClr val="FFFF00"/>
                </a:solidFill>
              </a:rPr>
              <a:t> ENDOPLASMIC RETICULUM</a:t>
            </a:r>
          </a:p>
        </p:txBody>
      </p:sp>
      <p:sp>
        <p:nvSpPr>
          <p:cNvPr id="104865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311933-4D08-4B76-814E-F15DF4BFD308}" type="datetime2">
              <a:rPr lang="en-US" smtClean="0"/>
              <a:t>Friday, October 23, 2020</a:t>
            </a:fld>
            <a:endParaRPr lang="en-GB"/>
          </a:p>
        </p:txBody>
      </p:sp>
      <p:sp>
        <p:nvSpPr>
          <p:cNvPr id="1048656" name="Rectangle 26"/>
          <p:cNvSpPr>
            <a:spLocks noChangeArrowheads="1"/>
          </p:cNvSpPr>
          <p:nvPr/>
        </p:nvSpPr>
        <p:spPr bwMode="auto">
          <a:xfrm>
            <a:off x="457200" y="914400"/>
            <a:ext cx="8686800" cy="2161541"/>
          </a:xfrm>
          <a:prstGeom prst="rect"/>
          <a:noFill/>
          <a:ln>
            <a:noFill/>
          </a:ln>
        </p:spPr>
        <p:txBody>
          <a:bodyPr>
            <a:spAutoFit/>
          </a:bodyPr>
          <a:p>
            <a:pPr>
              <a:buFont typeface="Wingdings" pitchFamily="2" charset="2"/>
              <a:buChar char="q"/>
            </a:pPr>
            <a:r>
              <a:rPr lang="en-US"/>
              <a:t>ER is an anastomosing network of intercommunicating channels and sacs formed by a membrane which is continuous with the nucleus envelope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Most synthesis begin in the ER</a:t>
            </a:r>
          </a:p>
          <a:p>
            <a:endParaRPr sz="1400" lang="en-US"/>
          </a:p>
          <a:p>
            <a:pPr>
              <a:buFont typeface="Wingdings" pitchFamily="2" charset="2"/>
              <a:buChar char="q"/>
            </a:pPr>
            <a:r>
              <a:rPr lang="en-US"/>
              <a:t> Smooth endoplasmic reticulum lacks ribosomes. Its cisternae are tubular </a:t>
            </a:r>
          </a:p>
          <a:p>
            <a:endParaRPr sz="1800" lang="en-US"/>
          </a:p>
          <a:p>
            <a:pPr>
              <a:buFont typeface="Wingdings" pitchFamily="2" charset="2"/>
              <a:buChar char="q"/>
            </a:pPr>
            <a:r>
              <a:rPr lang="en-US"/>
              <a:t> Rough endoplasmic reticulum is dotted with ribosomes-major site for protein synthesis. Its cistenae are flat sacs.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Objectives </a:t>
            </a:r>
            <a:endParaRPr dirty="0" lang="en-US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Structure of the cell </a:t>
            </a:r>
          </a:p>
          <a:p>
            <a:endParaRPr dirty="0" lang="en-US" smtClean="0"/>
          </a:p>
          <a:p>
            <a:r>
              <a:rPr dirty="0" lang="en-US" smtClean="0"/>
              <a:t>Organization and functions of cell organelles</a:t>
            </a:r>
          </a:p>
          <a:p>
            <a:endParaRPr dirty="0" lang="en-US" smtClean="0"/>
          </a:p>
          <a:p>
            <a:r>
              <a:rPr dirty="0" lang="en-US" smtClean="0"/>
              <a:t>Cell membrane:</a:t>
            </a:r>
          </a:p>
          <a:p>
            <a:pPr lvl="1"/>
            <a:r>
              <a:rPr dirty="0" lang="en-US" smtClean="0"/>
              <a:t>Structure </a:t>
            </a:r>
          </a:p>
          <a:p>
            <a:pPr lvl="1"/>
            <a:r>
              <a:rPr dirty="0" lang="en-US" smtClean="0"/>
              <a:t>Transport across the cell membrane</a:t>
            </a:r>
            <a:endParaRPr dirty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4946A19-DE03-439C-BA05-74218F1F19B2}" type="datetime2">
              <a:rPr lang="en-US" smtClean="0"/>
              <a:t>Friday, October 23, 2020</a:t>
            </a:fld>
            <a:endParaRPr lang="en-GB"/>
          </a:p>
        </p:txBody>
      </p:sp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24443" t="26938" r="24442" b="15819"/>
          <a:stretch>
            <a:fillRect/>
          </a:stretch>
        </p:blipFill>
        <p:spPr bwMode="auto">
          <a:xfrm>
            <a:off x="0" y="76200"/>
            <a:ext cx="9077325" cy="57150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b="1" dirty="0" lang="en-GB" smtClean="0"/>
              <a:t>Rough Endoplasmic Reticulum</a:t>
            </a:r>
          </a:p>
        </p:txBody>
      </p:sp>
      <p:sp>
        <p:nvSpPr>
          <p:cNvPr id="1048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65275"/>
            <a:ext cx="9144000" cy="4454525"/>
          </a:xfrm>
        </p:spPr>
        <p:txBody>
          <a:bodyPr>
            <a:normAutofit fontScale="96875" lnSpcReduction="20000"/>
          </a:bodyPr>
          <a:p>
            <a:pPr eaLnBrk="1" hangingPunct="1"/>
            <a:r>
              <a:rPr b="1" dirty="0" sz="3600" lang="en-GB" smtClean="0"/>
              <a:t>Prominent in </a:t>
            </a:r>
            <a:r>
              <a:rPr b="1" dirty="0" sz="3600" lang="en-US" smtClean="0"/>
              <a:t>cells specialized for protein secretion, such as pancreatic </a:t>
            </a:r>
            <a:r>
              <a:rPr b="1" dirty="0" sz="3600" lang="en-US" err="1" smtClean="0"/>
              <a:t>acinar</a:t>
            </a:r>
            <a:r>
              <a:rPr b="1" dirty="0" sz="3600" lang="en-US" smtClean="0"/>
              <a:t> cells</a:t>
            </a:r>
          </a:p>
          <a:p>
            <a:pPr eaLnBrk="1" hangingPunct="1"/>
            <a:r>
              <a:rPr b="1" dirty="0" sz="3600" lang="en-US" smtClean="0"/>
              <a:t>RER walls –laden with protein enzymes</a:t>
            </a:r>
          </a:p>
          <a:p>
            <a:pPr eaLnBrk="1" hangingPunct="1"/>
            <a:r>
              <a:rPr b="1" dirty="0" sz="3600" lang="en-US" smtClean="0"/>
              <a:t>Protein synthesized in the attached </a:t>
            </a:r>
            <a:r>
              <a:rPr b="1" dirty="0" sz="3600" lang="en-US" err="1" smtClean="0"/>
              <a:t>ribosomes</a:t>
            </a:r>
            <a:r>
              <a:rPr b="1" dirty="0" sz="3600" lang="en-US" smtClean="0"/>
              <a:t>  enter ER’s matrix for post translational modification (</a:t>
            </a:r>
            <a:r>
              <a:rPr b="1" dirty="0" sz="3600" lang="en-US" err="1" smtClean="0"/>
              <a:t>glycosylation</a:t>
            </a:r>
            <a:r>
              <a:rPr b="1" dirty="0" sz="3600" lang="en-US" smtClean="0"/>
              <a:t>, </a:t>
            </a:r>
            <a:r>
              <a:rPr b="1" dirty="0" sz="3600" lang="en-US" err="1" smtClean="0"/>
              <a:t>crosslinking</a:t>
            </a:r>
            <a:r>
              <a:rPr b="1" dirty="0" sz="3600" lang="en-US" smtClean="0"/>
              <a:t> and folding)</a:t>
            </a:r>
            <a:endParaRPr b="1" dirty="0" sz="3600" lang="en-GB" smtClean="0"/>
          </a:p>
          <a:p>
            <a:pPr eaLnBrk="1" hangingPunct="1"/>
            <a:r>
              <a:rPr b="1" dirty="0" sz="3600" lang="en-GB" smtClean="0"/>
              <a:t>Proteins by free </a:t>
            </a:r>
            <a:r>
              <a:rPr b="1" dirty="0" sz="3600" lang="en-GB" err="1" smtClean="0"/>
              <a:t>ribosomes</a:t>
            </a:r>
            <a:r>
              <a:rPr b="1" dirty="0" sz="3600" lang="en-GB" smtClean="0"/>
              <a:t> remain free</a:t>
            </a:r>
            <a:endParaRPr b="1" dirty="0" lang="en-GB" smtClean="0"/>
          </a:p>
          <a:p>
            <a:pPr eaLnBrk="1" hangingPunct="1">
              <a:buFont typeface="Wingdings" pitchFamily="2" charset="2"/>
              <a:buNone/>
            </a:pPr>
            <a:endParaRPr b="1" dirty="0" lang="en-GB" smtClean="0"/>
          </a:p>
        </p:txBody>
      </p:sp>
      <p:sp>
        <p:nvSpPr>
          <p:cNvPr id="1048660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2B4F68C-09B6-487F-9762-98B780812AB1}" type="datetime2">
              <a:rPr lang="en-US" smtClean="0"/>
              <a:t>Friday, October 23, 2020</a:t>
            </a:fld>
            <a:endParaRPr dirty="0" lang="en-GB"/>
          </a:p>
        </p:txBody>
      </p:sp>
      <p:sp>
        <p:nvSpPr>
          <p:cNvPr id="1048661" name="Rectangle 7"/>
          <p:cNvSpPr>
            <a:spLocks noChangeArrowheads="1"/>
          </p:cNvSpPr>
          <p:nvPr/>
        </p:nvSpPr>
        <p:spPr bwMode="auto">
          <a:xfrm>
            <a:off x="2805113" y="2390775"/>
            <a:ext cx="9144000" cy="0"/>
          </a:xfrm>
          <a:prstGeom prst="rect"/>
          <a:noFill/>
          <a:ln>
            <a:noFill/>
          </a:ln>
        </p:spPr>
        <p:txBody>
          <a:bodyPr>
            <a:spAutoFit/>
          </a:bodyPr>
          <a:p>
            <a:endParaRPr lang="en-US"/>
          </a:p>
        </p:txBody>
      </p:sp>
      <p:sp>
        <p:nvSpPr>
          <p:cNvPr id="1048662" name="Rectangle 9"/>
          <p:cNvSpPr>
            <a:spLocks noChangeArrowheads="1"/>
          </p:cNvSpPr>
          <p:nvPr/>
        </p:nvSpPr>
        <p:spPr bwMode="auto">
          <a:xfrm>
            <a:off x="2805113" y="2390775"/>
            <a:ext cx="9144000" cy="0"/>
          </a:xfrm>
          <a:prstGeom prst="rect"/>
          <a:noFill/>
          <a:ln>
            <a:noFill/>
          </a:ln>
        </p:spPr>
        <p:txBody>
          <a:bodyPr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191000" cy="5140325"/>
          </a:xfrm>
        </p:spPr>
        <p:txBody>
          <a:bodyPr/>
          <a:p>
            <a:pPr eaLnBrk="1" hangingPunct="1"/>
            <a:r>
              <a:rPr dirty="0" lang="en-US" smtClean="0"/>
              <a:t>Most of the proteins and </a:t>
            </a:r>
            <a:r>
              <a:rPr dirty="0" lang="en-US" err="1" smtClean="0"/>
              <a:t>glycoproteins</a:t>
            </a:r>
            <a:r>
              <a:rPr dirty="0" lang="en-US" smtClean="0"/>
              <a:t> are packaged into small membranous sacs (transport vesicles) that pinch off the and  delivered to the Golgi apparatus</a:t>
            </a:r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30F401C-D764-437A-9086-3442DE3C20CF}" type="datetime2">
              <a:rPr lang="en-US" smtClean="0"/>
              <a:t>Friday, October 23, 2020</a:t>
            </a:fld>
            <a:endParaRPr lang="en-GB"/>
          </a:p>
        </p:txBody>
      </p:sp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8764" t="15154" r="43375" b="7401"/>
          <a:stretch>
            <a:fillRect/>
          </a:stretch>
        </p:blipFill>
        <p:spPr bwMode="auto">
          <a:xfrm>
            <a:off x="4191000" y="228600"/>
            <a:ext cx="4800600" cy="613092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19200"/>
          </a:xfrm>
        </p:spPr>
        <p:txBody>
          <a:bodyPr/>
          <a:p>
            <a:pPr eaLnBrk="1" hangingPunct="1"/>
            <a:r>
              <a:rPr dirty="0" lang="en-US" smtClean="0"/>
              <a:t>Smooth Endoplasmic Reticulum</a:t>
            </a:r>
            <a:endParaRPr b="1" dirty="0" lang="en-GB" smtClean="0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4454525"/>
          </a:xfrm>
        </p:spPr>
        <p:txBody>
          <a:bodyPr>
            <a:normAutofit lnSpcReduction="10000"/>
          </a:bodyPr>
          <a:p>
            <a:pPr eaLnBrk="1" hangingPunct="1">
              <a:buFont typeface="Wingdings" pitchFamily="2" charset="2"/>
              <a:buChar char="q"/>
            </a:pPr>
            <a:r>
              <a:rPr dirty="0" sz="3600" lang="en-US" smtClean="0"/>
              <a:t>SER is in communication with the RER</a:t>
            </a:r>
          </a:p>
          <a:p>
            <a:pPr eaLnBrk="1" hangingPunct="1">
              <a:buFont typeface="Wingdings" pitchFamily="2" charset="2"/>
              <a:buChar char="q"/>
            </a:pPr>
            <a:r>
              <a:rPr dirty="0" sz="3600" lang="en-US" smtClean="0"/>
              <a:t>Its enzymes (all integral proteins forming part of its membranes) play no role in protein synthesis. But catalyze:</a:t>
            </a:r>
          </a:p>
          <a:p>
            <a:pPr eaLnBrk="1" hangingPunct="1">
              <a:buFont typeface="Wingdings" pitchFamily="2" charset="2"/>
              <a:buNone/>
            </a:pPr>
            <a:r>
              <a:rPr dirty="0" sz="3600" lang="en-US" smtClean="0"/>
              <a:t>    </a:t>
            </a:r>
            <a:r>
              <a:rPr b="1" dirty="0" sz="3600" lang="en-US" smtClean="0"/>
              <a:t>1. </a:t>
            </a:r>
            <a:r>
              <a:rPr dirty="0" sz="3600" lang="en-US" smtClean="0"/>
              <a:t>Lipid metabolism, cholesterol synthesis, and synthesis of the lipid components of lipoproteins (in liver cells) </a:t>
            </a:r>
            <a:br>
              <a:rPr dirty="0" sz="3600" lang="en-US" smtClean="0"/>
            </a:br>
            <a:endParaRPr dirty="0" sz="3600" lang="en-US" smtClean="0"/>
          </a:p>
          <a:p>
            <a:pPr eaLnBrk="1" hangingPunct="1">
              <a:buFont typeface="Wingdings" pitchFamily="2" charset="2"/>
              <a:buChar char="q"/>
            </a:pPr>
            <a:endParaRPr b="1" dirty="0" sz="3600" lang="en-GB" smtClean="0"/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0C05837-C6BF-485B-8FFF-C3FD8EB8FA3A}" type="datetime2">
              <a:rPr lang="en-US" smtClean="0"/>
              <a:t>Friday, October 23, 2020</a:t>
            </a:fld>
            <a:endParaRPr lang="en-GB"/>
          </a:p>
        </p:txBody>
      </p:sp>
      <p:sp>
        <p:nvSpPr>
          <p:cNvPr id="1048668" name="AutoShape 5" descr="mk:@MSITStore:C:\Users\Nandi-Esther\Desktop\surgery%20from%20dindi\Junqueira,Carneiro%20-%20Basic%20Histology%20-%20Text%20and%20Atlas%2011e.chm::/2.%20The%20Cytoplasm_files/loadBinary_004.gif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/>
          <a:noFill/>
          <a:ln>
            <a:noFill/>
          </a:ln>
        </p:spPr>
        <p:txBody>
          <a:bodyPr/>
          <a:p>
            <a:endParaRPr lang="en-US"/>
          </a:p>
        </p:txBody>
      </p:sp>
      <p:sp>
        <p:nvSpPr>
          <p:cNvPr id="1048669" name="AutoShape 7" descr="mk:@MSITStore:C:\Users\Nandi-Esther\Desktop\surgery%20from%20dindi\Junqueira,Carneiro%20-%20Basic%20Histology%20-%20Text%20and%20Atlas%2011e.chm::/2.%20The%20Cytoplasm_files/loadBinary_004.gif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/>
          <a:noFill/>
          <a:ln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6875" lnSpcReduction="10000"/>
          </a:bodyPr>
          <a:p>
            <a:pPr algn="l" eaLnBrk="1" hangingPunct="1"/>
            <a:r>
              <a:rPr b="1" dirty="0" lang="en-US" smtClean="0"/>
              <a:t>2. </a:t>
            </a:r>
            <a:r>
              <a:rPr dirty="0" lang="en-US" smtClean="0"/>
              <a:t>Synthesis of steroid-based hormones (</a:t>
            </a:r>
            <a:r>
              <a:rPr dirty="0" lang="en-US" err="1" smtClean="0"/>
              <a:t>testes,ovaries</a:t>
            </a:r>
            <a:r>
              <a:rPr dirty="0" lang="en-US" smtClean="0"/>
              <a:t> and adrenal cortex)</a:t>
            </a:r>
          </a:p>
          <a:p>
            <a:pPr algn="l" eaLnBrk="1" hangingPunct="1"/>
            <a:r>
              <a:rPr b="1" dirty="0" lang="en-US" smtClean="0"/>
              <a:t>3. </a:t>
            </a:r>
            <a:r>
              <a:rPr dirty="0" lang="en-US" smtClean="0"/>
              <a:t>Absorption, synthesis, and transport of fats (in intestinal cells)</a:t>
            </a:r>
          </a:p>
          <a:p>
            <a:pPr algn="l" eaLnBrk="1" hangingPunct="1"/>
            <a:r>
              <a:rPr b="1" dirty="0" lang="en-US" smtClean="0"/>
              <a:t>4. </a:t>
            </a:r>
            <a:r>
              <a:rPr dirty="0" lang="en-US" smtClean="0"/>
              <a:t>Detoxification of drugs, certain pesticides, and carcinogens (in liver and kidneys)- </a:t>
            </a:r>
            <a:r>
              <a:rPr dirty="0" lang="en-US" err="1" smtClean="0"/>
              <a:t>Peroxisome</a:t>
            </a:r>
            <a:endParaRPr dirty="0" lang="en-US" smtClean="0"/>
          </a:p>
          <a:p>
            <a:pPr algn="l" eaLnBrk="1" hangingPunct="1"/>
            <a:r>
              <a:rPr dirty="0" lang="en-US" smtClean="0"/>
              <a:t> </a:t>
            </a:r>
            <a:r>
              <a:rPr b="1" dirty="0" lang="en-US" smtClean="0"/>
              <a:t>5. </a:t>
            </a:r>
            <a:r>
              <a:rPr dirty="0" lang="en-US" smtClean="0"/>
              <a:t>Breakdown of stored glycogen to form free glucose (in </a:t>
            </a:r>
            <a:r>
              <a:rPr dirty="0" lang="en-US" err="1" smtClean="0"/>
              <a:t>esp</a:t>
            </a:r>
            <a:r>
              <a:rPr dirty="0" lang="en-US" smtClean="0"/>
              <a:t> liver cells ) </a:t>
            </a:r>
          </a:p>
          <a:p>
            <a:pPr algn="l" eaLnBrk="1" hangingPunct="1"/>
            <a:r>
              <a:rPr dirty="0" lang="en-US" smtClean="0"/>
              <a:t>6. In skeletal and cardiac muscle the elaborate SER (</a:t>
            </a:r>
            <a:r>
              <a:rPr dirty="0" lang="en-US" err="1" smtClean="0"/>
              <a:t>sarcoplasmic</a:t>
            </a:r>
            <a:r>
              <a:rPr dirty="0" lang="en-US" smtClean="0"/>
              <a:t> reticulum)-</a:t>
            </a:r>
            <a:r>
              <a:rPr baseline="30000" dirty="0" lang="en-US" smtClean="0"/>
              <a:t> </a:t>
            </a:r>
            <a:r>
              <a:rPr dirty="0" lang="en-US" smtClean="0"/>
              <a:t>stores Ca</a:t>
            </a:r>
            <a:r>
              <a:rPr baseline="30000" dirty="0" lang="en-US" smtClean="0"/>
              <a:t>2+</a:t>
            </a:r>
            <a:r>
              <a:rPr dirty="0" lang="en-US" smtClean="0"/>
              <a:t> and release it during muscle contraction. </a:t>
            </a:r>
          </a:p>
          <a:p>
            <a:pPr algn="l" eaLnBrk="1" hangingPunct="1"/>
            <a:r>
              <a:rPr dirty="0" lang="en-US" smtClean="0">
                <a:solidFill>
                  <a:srgbClr val="FFFF00"/>
                </a:solidFill>
              </a:rPr>
              <a:t>Other than examples aforementioned, most body cells contain little or no true SER.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dirty="0" sz="4000" lang="en-US" smtClean="0"/>
              <a:t>GOLGI APPARATUS</a:t>
            </a:r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16525"/>
          </a:xfrm>
        </p:spPr>
        <p:txBody>
          <a:bodyPr/>
          <a:p>
            <a:pPr eaLnBrk="1" hangingPunct="1"/>
            <a:r>
              <a:rPr b="1" dirty="0" lang="en-US" smtClean="0"/>
              <a:t>C</a:t>
            </a:r>
            <a:r>
              <a:rPr dirty="0" lang="en-US" smtClean="0"/>
              <a:t>onsists of six stacked and flattened membranous sacs, shaped like hollow dinner plates, associated with many tiny membranous vesicles </a:t>
            </a:r>
          </a:p>
          <a:p>
            <a:pPr eaLnBrk="1" hangingPunct="1"/>
            <a:r>
              <a:rPr dirty="0" lang="en-US" smtClean="0"/>
              <a:t>There are 1 or so per cell, usually near the nucleus</a:t>
            </a:r>
          </a:p>
          <a:p>
            <a:pPr eaLnBrk="1" hangingPunct="1"/>
            <a:r>
              <a:rPr dirty="0" lang="en-US" smtClean="0"/>
              <a:t>The Golgi apparatus is the principal “traffic director” for cellular proteins.</a:t>
            </a:r>
          </a:p>
          <a:p>
            <a:pPr eaLnBrk="1" hangingPunct="1"/>
            <a:r>
              <a:rPr dirty="0" lang="en-US" smtClean="0"/>
              <a:t> Its major function is to modify, concentrate, and package the proteins and lipids made at the ER. </a:t>
            </a:r>
          </a:p>
          <a:p>
            <a:pPr eaLnBrk="1" hangingPunct="1"/>
            <a:endParaRPr dirty="0" lang="en-US" smtClean="0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7ECBE7E-4D77-4160-BA4F-7E6152BAEE57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4454525"/>
          </a:xfrm>
        </p:spPr>
        <p:txBody>
          <a:bodyPr/>
          <a:p>
            <a:pPr eaLnBrk="1" hangingPunct="1"/>
            <a:r>
              <a:rPr dirty="0" lang="en-US" smtClean="0"/>
              <a:t>The transport vesicles that bud off from the rough ER move and fuse with the membranes at its convex (</a:t>
            </a:r>
            <a:r>
              <a:rPr dirty="0" lang="en-US" err="1" smtClean="0"/>
              <a:t>cis</a:t>
            </a:r>
            <a:r>
              <a:rPr dirty="0" lang="en-US" smtClean="0"/>
              <a:t>) face, the “receiving” side.</a:t>
            </a:r>
          </a:p>
          <a:p>
            <a:pPr eaLnBrk="1" hangingPunct="1">
              <a:buFont typeface="Wingdings" pitchFamily="2" charset="2"/>
              <a:buNone/>
            </a:pPr>
            <a:endParaRPr dirty="0" lang="en-US" smtClean="0"/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B8A5F82-8B4E-469B-BFF2-55A7D67E4B19}" type="datetime2">
              <a:rPr lang="en-US" smtClean="0"/>
              <a:t>Friday, October 23, 2020</a:t>
            </a:fld>
            <a:endParaRPr lang="en-GB"/>
          </a:p>
        </p:txBody>
      </p:sp>
      <p:pic>
        <p:nvPicPr>
          <p:cNvPr id="2097162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24443" t="20203" r="52840" b="37706"/>
          <a:stretch>
            <a:fillRect/>
          </a:stretch>
        </p:blipFill>
        <p:spPr bwMode="auto">
          <a:xfrm>
            <a:off x="762000" y="2031613"/>
            <a:ext cx="6858000" cy="482638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Content Placeholder 2"/>
          <p:cNvSpPr>
            <a:spLocks noGrp="1"/>
          </p:cNvSpPr>
          <p:nvPr>
            <p:ph idx="1"/>
          </p:nvPr>
        </p:nvSpPr>
        <p:spPr>
          <a:xfrm>
            <a:off x="228600" y="1489075"/>
            <a:ext cx="8915400" cy="4454525"/>
          </a:xfrm>
        </p:spPr>
        <p:txBody>
          <a:bodyPr>
            <a:normAutofit fontScale="93750" lnSpcReduction="20000"/>
          </a:bodyPr>
          <a:p>
            <a:pPr eaLnBrk="1" hangingPunct="1"/>
            <a:r>
              <a:rPr dirty="0" lang="en-US" smtClean="0"/>
              <a:t>Inside the apparatus, the proteins are modified: trimmed/elongated/ phosphate and carbohydrate groups added. </a:t>
            </a:r>
          </a:p>
          <a:p>
            <a:pPr eaLnBrk="1" hangingPunct="1"/>
            <a:endParaRPr dirty="0" lang="en-US" smtClean="0"/>
          </a:p>
          <a:p>
            <a:pPr eaLnBrk="1" hangingPunct="1"/>
            <a:r>
              <a:rPr dirty="0" lang="en-US" smtClean="0"/>
              <a:t>The various proteins are “tagged” for delivery to  specific places, sorted, and packaged in at least three types of vesicles that bud from the concave (trans/maturing) side </a:t>
            </a:r>
          </a:p>
          <a:p>
            <a:pPr eaLnBrk="1" hangingPunct="1">
              <a:buFont typeface="Wingdings" pitchFamily="2" charset="2"/>
              <a:buNone/>
            </a:pPr>
            <a:r>
              <a:rPr dirty="0" lang="en-US" smtClean="0"/>
              <a:t>            -</a:t>
            </a:r>
            <a:r>
              <a:rPr dirty="0" lang="en-US" u="sng" smtClean="0"/>
              <a:t>As </a:t>
            </a:r>
            <a:r>
              <a:rPr dirty="0" lang="en-US" err="1" u="sng" smtClean="0"/>
              <a:t>lysosomes</a:t>
            </a:r>
            <a:r>
              <a:rPr dirty="0" lang="en-US" smtClean="0"/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dirty="0" lang="en-US" smtClean="0"/>
              <a:t>		   -Vesicles destined to </a:t>
            </a:r>
            <a:r>
              <a:rPr dirty="0" lang="en-US" u="sng" smtClean="0"/>
              <a:t>replenish membranes</a:t>
            </a:r>
            <a:r>
              <a:rPr dirty="0" lang="en-US" smtClean="0"/>
              <a:t>,          </a:t>
            </a:r>
          </a:p>
          <a:p>
            <a:pPr eaLnBrk="1" hangingPunct="1">
              <a:buFont typeface="Wingdings" pitchFamily="2" charset="2"/>
              <a:buNone/>
            </a:pPr>
            <a:r>
              <a:rPr dirty="0" lang="en-US" smtClean="0"/>
              <a:t>            - vesicles headed for </a:t>
            </a:r>
            <a:r>
              <a:rPr dirty="0" lang="en-US" err="1" u="sng" smtClean="0"/>
              <a:t>exocytosis</a:t>
            </a:r>
            <a:r>
              <a:rPr dirty="0" lang="en-US" smtClean="0"/>
              <a:t/>
            </a:r>
            <a:br>
              <a:rPr dirty="0" lang="en-US" smtClean="0"/>
            </a:br>
            <a:endParaRPr dirty="0" lang="en-US" smtClean="0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69F30E9-9F5F-452A-A6C1-7E3FDBFFF55A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endParaRPr lang="en-US" smtClean="0"/>
          </a:p>
        </p:txBody>
      </p:sp>
      <p:pic>
        <p:nvPicPr>
          <p:cNvPr id="2097163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l="18626" t="15524" r="35294" b="30418"/>
          <a:stretch>
            <a:fillRect/>
          </a:stretch>
        </p:blipFill>
        <p:spPr>
          <a:xfrm>
            <a:off x="152400" y="100013"/>
            <a:ext cx="8858250" cy="5843587"/>
          </a:xfrm>
          <a:noFill/>
        </p:spPr>
      </p:pic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EAACFC-0716-4924-8D3B-461D58CEE65D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b="1" dirty="0" lang="en-GB" smtClean="0"/>
              <a:t>CYTOSKELETON</a:t>
            </a:r>
          </a:p>
        </p:txBody>
      </p:sp>
      <p:sp>
        <p:nvSpPr>
          <p:cNvPr id="104868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991600" cy="4454525"/>
          </a:xfrm>
        </p:spPr>
        <p:txBody>
          <a:bodyPr>
            <a:normAutofit fontScale="96875" lnSpcReduction="20000"/>
          </a:bodyPr>
          <a:p>
            <a:pPr eaLnBrk="1" hangingPunct="1"/>
            <a:r>
              <a:rPr dirty="0" lang="en-US" smtClean="0"/>
              <a:t>Is an elaborate series of rods running through the </a:t>
            </a:r>
            <a:r>
              <a:rPr dirty="0" lang="en-US" err="1" smtClean="0"/>
              <a:t>cytosol</a:t>
            </a:r>
            <a:r>
              <a:rPr dirty="0" lang="en-US" smtClean="0"/>
              <a:t>. </a:t>
            </a:r>
          </a:p>
          <a:p>
            <a:pPr eaLnBrk="1" hangingPunct="1"/>
            <a:r>
              <a:rPr dirty="0" lang="en-US" smtClean="0"/>
              <a:t>This network acts as a cell’s “bones,” “muscles,” and “ligaments” by supporting cellular structures and providing machinery for cell and organelle movements. </a:t>
            </a:r>
          </a:p>
          <a:p>
            <a:pPr eaLnBrk="1" hangingPunct="1"/>
            <a:r>
              <a:rPr dirty="0" lang="en-US" smtClean="0"/>
              <a:t>Has 3 </a:t>
            </a:r>
            <a:r>
              <a:rPr dirty="0" lang="en-US" err="1" smtClean="0"/>
              <a:t>componets</a:t>
            </a:r>
            <a:r>
              <a:rPr dirty="0" lang="en-US" smtClean="0"/>
              <a:t>  1. Microtubules (25nm) </a:t>
            </a:r>
          </a:p>
          <a:p>
            <a:pPr eaLnBrk="1" hangingPunct="1">
              <a:buFont typeface="Wingdings" pitchFamily="2" charset="2"/>
              <a:buNone/>
            </a:pPr>
            <a:r>
              <a:rPr dirty="0" lang="en-US" smtClean="0"/>
              <a:t>                                 2. Microfilaments (7nm)</a:t>
            </a:r>
          </a:p>
          <a:p>
            <a:pPr eaLnBrk="1" hangingPunct="1">
              <a:buFont typeface="Wingdings" pitchFamily="2" charset="2"/>
              <a:buNone/>
            </a:pPr>
            <a:r>
              <a:rPr dirty="0" lang="en-US" smtClean="0"/>
              <a:t>                                 3. Intermediate filament(10nm) </a:t>
            </a:r>
            <a:br>
              <a:rPr dirty="0" lang="en-US" smtClean="0"/>
            </a:br>
            <a:endParaRPr b="1" dirty="0" lang="en-GB" smtClean="0"/>
          </a:p>
          <a:p>
            <a:pPr eaLnBrk="1" hangingPunct="1"/>
            <a:endParaRPr b="1" dirty="0" lang="en-GB" smtClean="0"/>
          </a:p>
        </p:txBody>
      </p:sp>
      <p:sp>
        <p:nvSpPr>
          <p:cNvPr id="104868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07C14C3-6CAE-4A31-A54D-E3B8BE6CD199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The Cell</a:t>
            </a:r>
            <a:endParaRPr dirty="0" lang="en-US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800" lang="en-US" smtClean="0"/>
              <a:t>Basic living unit of the body.</a:t>
            </a:r>
          </a:p>
          <a:p>
            <a:endParaRPr dirty="0" sz="2800" lang="en-US" smtClean="0"/>
          </a:p>
          <a:p>
            <a:r>
              <a:rPr dirty="0" sz="2800" lang="en-US" smtClean="0"/>
              <a:t>Body contains on average 100 trillion of which 25% are RBCs.</a:t>
            </a:r>
          </a:p>
          <a:p>
            <a:endParaRPr dirty="0" sz="2800" lang="en-US" smtClean="0"/>
          </a:p>
          <a:p>
            <a:r>
              <a:rPr dirty="0" sz="2800" lang="en-US" smtClean="0"/>
              <a:t>All have basic characteristics that are  alike but differ in adaptation to their specific functions.</a:t>
            </a:r>
          </a:p>
          <a:p>
            <a:endParaRPr dirty="0" sz="2800" lang="en-US" smtClean="0"/>
          </a:p>
          <a:p>
            <a:r>
              <a:rPr dirty="0" sz="2800" lang="en-US" smtClean="0"/>
              <a:t>Major parts: Nucleus and cytoplasm.</a:t>
            </a:r>
          </a:p>
          <a:p>
            <a:endParaRPr dirty="0" sz="280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05400"/>
          </a:xfrm>
        </p:spPr>
        <p:txBody>
          <a:bodyPr>
            <a:normAutofit fontScale="93750" lnSpcReduction="20000"/>
          </a:bodyPr>
          <a:p>
            <a:pPr eaLnBrk="1" hangingPunct="1"/>
            <a:r>
              <a:rPr b="1" dirty="0" lang="en-US" smtClean="0"/>
              <a:t>Microtubules</a:t>
            </a:r>
            <a:r>
              <a:rPr dirty="0" lang="en-US" smtClean="0"/>
              <a:t> are hollow tubes made of spherical protein subunits called </a:t>
            </a:r>
            <a:r>
              <a:rPr dirty="0" lang="en-US" err="1" smtClean="0"/>
              <a:t>tubulins</a:t>
            </a:r>
            <a:r>
              <a:rPr dirty="0" lang="en-US" smtClean="0"/>
              <a:t> (</a:t>
            </a:r>
            <a:r>
              <a:rPr dirty="0" lang="el-GR" smtClean="0"/>
              <a:t>α</a:t>
            </a:r>
            <a:r>
              <a:rPr dirty="0" lang="en-US" smtClean="0"/>
              <a:t>,</a:t>
            </a:r>
            <a:r>
              <a:rPr dirty="0" lang="el-GR" smtClean="0"/>
              <a:t>β</a:t>
            </a:r>
            <a:r>
              <a:rPr dirty="0" lang="en-US" smtClean="0"/>
              <a:t>,</a:t>
            </a:r>
            <a:r>
              <a:rPr dirty="0" lang="el-GR" smtClean="0"/>
              <a:t>γ</a:t>
            </a:r>
            <a:r>
              <a:rPr dirty="0" lang="en-US" smtClean="0"/>
              <a:t>). Most microtubules radiate from a small region of cytoplasm near the nucleus called the </a:t>
            </a:r>
            <a:r>
              <a:rPr dirty="0" lang="en-US" err="1" smtClean="0"/>
              <a:t>centrosome</a:t>
            </a:r>
            <a:r>
              <a:rPr dirty="0" lang="en-US" smtClean="0"/>
              <a:t> </a:t>
            </a:r>
          </a:p>
          <a:p>
            <a:pPr eaLnBrk="1" hangingPunct="1">
              <a:buFont typeface="Courier New" pitchFamily="49" charset="0"/>
              <a:buChar char="o"/>
            </a:pPr>
            <a:endParaRPr dirty="0" lang="en-US" smtClean="0"/>
          </a:p>
          <a:p>
            <a:pPr eaLnBrk="1" hangingPunct="1">
              <a:buFont typeface="Courier New" pitchFamily="49" charset="0"/>
              <a:buChar char="o"/>
            </a:pPr>
            <a:r>
              <a:rPr dirty="0" lang="en-US" smtClean="0"/>
              <a:t>They determine the overall shape of the cell, as well as the distribution of cellular organelles - Mitochondria, </a:t>
            </a:r>
            <a:r>
              <a:rPr dirty="0" lang="en-US" err="1" smtClean="0"/>
              <a:t>lysosomes</a:t>
            </a:r>
            <a:r>
              <a:rPr dirty="0" lang="en-US" smtClean="0"/>
              <a:t>, and </a:t>
            </a:r>
            <a:r>
              <a:rPr dirty="0" lang="en-US" err="1" smtClean="0"/>
              <a:t>secretory</a:t>
            </a:r>
            <a:r>
              <a:rPr dirty="0" lang="en-US" smtClean="0"/>
              <a:t> granules attach to the microtubules and are continually pulled along the microtubules and repositioned by tiny protein machines called motor proteins (</a:t>
            </a:r>
            <a:r>
              <a:rPr dirty="0" lang="en-US" err="1" smtClean="0"/>
              <a:t>kinesins</a:t>
            </a:r>
            <a:r>
              <a:rPr dirty="0" lang="en-US" smtClean="0"/>
              <a:t>, </a:t>
            </a:r>
            <a:r>
              <a:rPr dirty="0" lang="en-US" err="1" smtClean="0"/>
              <a:t>dyneins</a:t>
            </a:r>
            <a:r>
              <a:rPr dirty="0" lang="en-US" smtClean="0"/>
              <a:t>, and others)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3997AF-37B6-4FA4-AF22-BCE36B4716B7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495800"/>
          </a:xfrm>
        </p:spPr>
        <p:txBody>
          <a:bodyPr>
            <a:normAutofit fontScale="81250" lnSpcReduction="20000"/>
          </a:bodyPr>
          <a:p>
            <a:pPr eaLnBrk="1" hangingPunct="1">
              <a:buFont typeface="Courier New" pitchFamily="49" charset="0"/>
              <a:buChar char="o"/>
            </a:pPr>
            <a:r>
              <a:rPr dirty="0" lang="en-US" smtClean="0"/>
              <a:t> They are remarkably dynamic organelles, constantly growing out from the </a:t>
            </a:r>
            <a:r>
              <a:rPr dirty="0" lang="en-US" err="1" smtClean="0"/>
              <a:t>centrosome</a:t>
            </a:r>
            <a:r>
              <a:rPr dirty="0" lang="en-US" smtClean="0"/>
              <a:t>, disassembling, and then reassembling.</a:t>
            </a:r>
          </a:p>
          <a:p>
            <a:pPr eaLnBrk="1" hangingPunct="1"/>
            <a:endParaRPr b="1" dirty="0" lang="en-US" smtClean="0"/>
          </a:p>
          <a:p>
            <a:pPr eaLnBrk="1" hangingPunct="1"/>
            <a:r>
              <a:rPr b="1" dirty="0" lang="en-US" smtClean="0"/>
              <a:t>Microfilaments</a:t>
            </a:r>
            <a:r>
              <a:rPr dirty="0" lang="en-US" smtClean="0"/>
              <a:t>, are strands of the protein </a:t>
            </a:r>
            <a:r>
              <a:rPr dirty="0" lang="en-US" err="1" smtClean="0"/>
              <a:t>actin</a:t>
            </a:r>
            <a:r>
              <a:rPr dirty="0" lang="en-US" smtClean="0"/>
              <a:t>. A network of microfilaments is attached to the </a:t>
            </a:r>
            <a:r>
              <a:rPr dirty="0" lang="en-US" err="1" smtClean="0"/>
              <a:t>cytoplasmic</a:t>
            </a:r>
            <a:r>
              <a:rPr dirty="0" lang="en-US" smtClean="0"/>
              <a:t> side of the plasma membrane that strengthens the cell surface.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dirty="0" lang="en-US" smtClean="0"/>
              <a:t> Most microfilaments are involved in cell motility or changes in cell shape.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dirty="0" lang="en-US" err="1" smtClean="0"/>
              <a:t>Actin</a:t>
            </a:r>
            <a:r>
              <a:rPr dirty="0" lang="en-US" smtClean="0"/>
              <a:t> can interact with myosin to generate contractile forces in a cell and to form cleavage during cell division.</a:t>
            </a:r>
          </a:p>
          <a:p>
            <a:pPr eaLnBrk="1" hangingPunct="1"/>
            <a:endParaRPr dirty="0" lang="en-US" smtClean="0"/>
          </a:p>
          <a:p>
            <a:pPr eaLnBrk="1" hangingPunct="1"/>
            <a:endParaRPr dirty="0" lang="en-US" smtClean="0"/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6299F9-D37F-41A3-8520-24A28C99A815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Content Placeholder 2"/>
          <p:cNvSpPr>
            <a:spLocks noGrp="1"/>
          </p:cNvSpPr>
          <p:nvPr>
            <p:ph idx="1"/>
          </p:nvPr>
        </p:nvSpPr>
        <p:spPr>
          <a:xfrm>
            <a:off x="0" y="1565275"/>
            <a:ext cx="9144000" cy="4759325"/>
          </a:xfrm>
        </p:spPr>
        <p:txBody>
          <a:bodyPr>
            <a:normAutofit fontScale="90625" lnSpcReduction="20000"/>
          </a:bodyPr>
          <a:p>
            <a:pPr eaLnBrk="1" hangingPunct="1">
              <a:buFont typeface="Courier New" pitchFamily="49" charset="0"/>
              <a:buChar char="o"/>
            </a:pPr>
            <a:r>
              <a:rPr dirty="0" lang="en-US" smtClean="0"/>
              <a:t>Microfilaments attached to CAMs  aid amoeboid motion, and for the membrane changes that accompany </a:t>
            </a:r>
            <a:r>
              <a:rPr dirty="0" lang="en-US" err="1" smtClean="0"/>
              <a:t>endocytosis</a:t>
            </a:r>
            <a:r>
              <a:rPr dirty="0" lang="en-US" smtClean="0"/>
              <a:t> and </a:t>
            </a:r>
            <a:r>
              <a:rPr dirty="0" lang="en-US" err="1" smtClean="0"/>
              <a:t>exocytosis</a:t>
            </a:r>
            <a:r>
              <a:rPr dirty="0" lang="en-US" smtClean="0"/>
              <a:t>. </a:t>
            </a:r>
          </a:p>
          <a:p>
            <a:pPr eaLnBrk="1" hangingPunct="1"/>
            <a:endParaRPr b="1" dirty="0" lang="en-US" smtClean="0"/>
          </a:p>
          <a:p>
            <a:pPr eaLnBrk="1" hangingPunct="1"/>
            <a:r>
              <a:rPr b="1" dirty="0" lang="en-US" smtClean="0"/>
              <a:t>Intermediate filaments </a:t>
            </a:r>
            <a:r>
              <a:rPr dirty="0" lang="en-US" smtClean="0"/>
              <a:t>are tough, insoluble protein fibers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dirty="0" lang="en-US" smtClean="0"/>
              <a:t>They are the most stable and permanent of the </a:t>
            </a:r>
            <a:r>
              <a:rPr dirty="0" lang="en-US" err="1" smtClean="0"/>
              <a:t>cytoskeletal</a:t>
            </a:r>
            <a:r>
              <a:rPr dirty="0" lang="en-US" smtClean="0"/>
              <a:t> elements; have high tensile strength.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dirty="0" lang="en-US" smtClean="0"/>
              <a:t>They attach to </a:t>
            </a:r>
            <a:r>
              <a:rPr dirty="0" lang="en-US" err="1" smtClean="0"/>
              <a:t>desmosomes</a:t>
            </a:r>
            <a:r>
              <a:rPr dirty="0" lang="en-US" smtClean="0"/>
              <a:t>, and their main job is to  resist pulling forces exerted on the cell.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dirty="0" lang="en-US" smtClean="0"/>
              <a:t> examples- </a:t>
            </a:r>
            <a:r>
              <a:rPr dirty="0" lang="en-US" err="1" smtClean="0"/>
              <a:t>neurofilaments</a:t>
            </a:r>
            <a:r>
              <a:rPr dirty="0" lang="en-US" smtClean="0"/>
              <a:t> in nerve cells and keratin filaments in epithelial cells.</a:t>
            </a:r>
            <a:br>
              <a:rPr dirty="0" lang="en-US" smtClean="0"/>
            </a:br>
            <a:endParaRPr dirty="0" lang="en-US" smtClean="0"/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9746AD-602C-42CB-A456-81E78D915E29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219200"/>
          </a:xfrm>
        </p:spPr>
        <p:txBody>
          <a:bodyPr/>
          <a:p>
            <a:pPr eaLnBrk="1" hangingPunct="1"/>
            <a:r>
              <a:rPr b="1" dirty="0" lang="en-US" smtClean="0"/>
              <a:t>THE CELL MEMBRANE</a:t>
            </a:r>
          </a:p>
        </p:txBody>
      </p:sp>
      <p:sp>
        <p:nvSpPr>
          <p:cNvPr id="1048690" name="Content Placeholder 6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2895599"/>
          </a:xfrm>
        </p:spPr>
        <p:txBody>
          <a:bodyPr/>
          <a:p>
            <a:r>
              <a:rPr dirty="0" lang="en-US" smtClean="0"/>
              <a:t>Fluid like elastic lipid </a:t>
            </a:r>
            <a:r>
              <a:rPr dirty="0" lang="en-US" err="1" smtClean="0"/>
              <a:t>bilayer</a:t>
            </a:r>
            <a:r>
              <a:rPr dirty="0" lang="en-US" smtClean="0"/>
              <a:t> enveloping each cell= plasma membrane</a:t>
            </a:r>
          </a:p>
          <a:p>
            <a:r>
              <a:rPr dirty="0" lang="en-US" smtClean="0"/>
              <a:t>It’s 7.5- 10nm thick, semi-permeable</a:t>
            </a:r>
          </a:p>
          <a:p>
            <a:r>
              <a:rPr dirty="0" lang="en-US" smtClean="0"/>
              <a:t>Its mass is 55 % protein, 25% phospholipids, 13%cholesterol, 4% other lipids, 3% carbohydrates </a:t>
            </a:r>
          </a:p>
          <a:p>
            <a:pPr>
              <a:buFont typeface="Wingdings" pitchFamily="2" charset="2"/>
              <a:buNone/>
            </a:pPr>
            <a:endParaRPr dirty="0" lang="en-US"/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B1FD49C-9B9D-43C3-983C-B9FFCD219134}" type="datetime2">
              <a:rPr lang="en-US" smtClean="0"/>
              <a:t>Friday, October 23, 2020</a:t>
            </a:fld>
            <a:endParaRPr lang="en-GB"/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8932" t="45457" r="35632" b="18077"/>
          <a:stretch>
            <a:fillRect/>
          </a:stretch>
        </p:blipFill>
        <p:spPr bwMode="auto">
          <a:xfrm>
            <a:off x="0" y="4038600"/>
            <a:ext cx="8950325" cy="28194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p>
            <a:r>
              <a:rPr dirty="0" lang="en-US" smtClean="0"/>
              <a:t>Cellular transport</a:t>
            </a:r>
            <a:endParaRPr dirty="0"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Outline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6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296" lnSpcReduction="10000"/>
          </a:bodyPr>
          <a:p>
            <a:pPr eaLnBrk="1" fontAlgn="auto" hangingPunct="1" marL="411480">
              <a:spcAft>
                <a:spcPts val="0"/>
              </a:spcAft>
              <a:buFont typeface="Wingdings"/>
              <a:buChar char=""/>
            </a:pPr>
            <a:r>
              <a:rPr dirty="0" lang="en-US" smtClean="0"/>
              <a:t>Review lipid </a:t>
            </a:r>
            <a:r>
              <a:rPr dirty="0" lang="en-US" err="1" smtClean="0"/>
              <a:t>bilayer</a:t>
            </a:r>
            <a:r>
              <a:rPr dirty="0" lang="en-US" smtClean="0"/>
              <a:t> and protein channels</a:t>
            </a:r>
          </a:p>
          <a:p>
            <a:pPr eaLnBrk="1" fontAlgn="auto" hangingPunct="1" marL="411480">
              <a:spcAft>
                <a:spcPts val="0"/>
              </a:spcAft>
              <a:buFont typeface="Wingdings"/>
              <a:buChar char=""/>
            </a:pPr>
            <a:r>
              <a:rPr dirty="0" lang="en-US" smtClean="0"/>
              <a:t>Passive transport</a:t>
            </a:r>
          </a:p>
          <a:p>
            <a:pPr eaLnBrk="1" fontAlgn="auto" hangingPunct="1" lvl="1" marL="740664">
              <a:spcAft>
                <a:spcPts val="0"/>
              </a:spcAft>
              <a:buFont typeface="Wingdings"/>
              <a:buChar char=""/>
            </a:pPr>
            <a:r>
              <a:rPr dirty="0" lang="en-US" smtClean="0"/>
              <a:t>Simple diffusion </a:t>
            </a:r>
            <a:r>
              <a:rPr dirty="0" lang="en-US" err="1" smtClean="0"/>
              <a:t>vs</a:t>
            </a:r>
            <a:r>
              <a:rPr dirty="0" lang="en-US" smtClean="0"/>
              <a:t> facilitated diffusion</a:t>
            </a:r>
          </a:p>
          <a:p>
            <a:pPr eaLnBrk="1" fontAlgn="auto" hangingPunct="1" marL="411480">
              <a:spcAft>
                <a:spcPts val="0"/>
              </a:spcAft>
              <a:buFont typeface="Wingdings"/>
              <a:buChar char=""/>
            </a:pPr>
            <a:r>
              <a:rPr dirty="0" lang="en-US" smtClean="0"/>
              <a:t>3 forces that determine net diffusion rate</a:t>
            </a:r>
          </a:p>
          <a:p>
            <a:pPr eaLnBrk="1" fontAlgn="auto" hangingPunct="1" lvl="1" marL="740664">
              <a:spcAft>
                <a:spcPts val="0"/>
              </a:spcAft>
              <a:buFont typeface="Wingdings"/>
              <a:buChar char=""/>
            </a:pPr>
            <a:r>
              <a:rPr dirty="0" lang="en-US" smtClean="0"/>
              <a:t>Concentration</a:t>
            </a:r>
          </a:p>
          <a:p>
            <a:pPr eaLnBrk="1" fontAlgn="auto" hangingPunct="1" lvl="1" marL="740664">
              <a:spcAft>
                <a:spcPts val="0"/>
              </a:spcAft>
              <a:buFont typeface="Wingdings"/>
              <a:buChar char=""/>
            </a:pPr>
            <a:r>
              <a:rPr dirty="0" lang="en-US" smtClean="0"/>
              <a:t>Electrical charge</a:t>
            </a:r>
          </a:p>
          <a:p>
            <a:pPr eaLnBrk="1" fontAlgn="auto" hangingPunct="1" lvl="1" marL="740664">
              <a:spcAft>
                <a:spcPts val="0"/>
              </a:spcAft>
              <a:buFont typeface="Wingdings"/>
              <a:buChar char=""/>
            </a:pPr>
            <a:r>
              <a:rPr dirty="0" lang="en-US" smtClean="0"/>
              <a:t>Osmotic pressure</a:t>
            </a:r>
          </a:p>
          <a:p>
            <a:pPr eaLnBrk="1" fontAlgn="auto" hangingPunct="1" marL="411480">
              <a:spcAft>
                <a:spcPts val="0"/>
              </a:spcAft>
              <a:buFont typeface="Wingdings"/>
              <a:buChar char=""/>
            </a:pPr>
            <a:r>
              <a:rPr dirty="0" lang="en-US" smtClean="0"/>
              <a:t>Active transport</a:t>
            </a:r>
          </a:p>
          <a:p>
            <a:pPr eaLnBrk="1" fontAlgn="auto" hangingPunct="1" lvl="1" marL="740664">
              <a:spcAft>
                <a:spcPts val="0"/>
              </a:spcAft>
              <a:buFont typeface="Wingdings"/>
              <a:buChar char=""/>
            </a:pPr>
            <a:r>
              <a:rPr dirty="0" lang="en-US" smtClean="0"/>
              <a:t>Primary active transport </a:t>
            </a:r>
            <a:r>
              <a:rPr dirty="0" lang="en-US" err="1" smtClean="0"/>
              <a:t>vs</a:t>
            </a:r>
            <a:r>
              <a:rPr dirty="0" lang="en-US" smtClean="0"/>
              <a:t> secondary active transport</a:t>
            </a:r>
            <a:endParaRPr dirty="0"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eaLnBrk="1" fontAlgn="auto" hangingPunct="1">
              <a:spcAft>
                <a:spcPts val="0"/>
              </a:spcAft>
            </a:pPr>
            <a:r>
              <a:rPr dirty="0" lang="en-US" err="1" smtClean="0">
                <a:solidFill>
                  <a:schemeClr val="tx2">
                    <a:satMod val="200000"/>
                  </a:schemeClr>
                </a:solidFill>
              </a:rPr>
              <a:t>Phospholipid</a:t>
            </a: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dirty="0" lang="en-US" err="1" smtClean="0">
                <a:solidFill>
                  <a:schemeClr val="tx2">
                    <a:satMod val="200000"/>
                  </a:schemeClr>
                </a:solidFill>
              </a:rPr>
              <a:t>Bilayer</a:t>
            </a: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 and Protein Channels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97165" name="Content Placeholder 3" descr="S02401-002-f003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19675" y="1600200"/>
            <a:ext cx="4704649" cy="45307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Diffusion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4387850"/>
          </a:xfrm>
        </p:spPr>
        <p:txBody>
          <a:bodyPr>
            <a:normAutofit fontScale="96296" lnSpcReduction="20000"/>
          </a:bodyPr>
          <a:p>
            <a:pPr eaLnBrk="1" hangingPunct="1"/>
            <a:r>
              <a:rPr lang="en-US" smtClean="0"/>
              <a:t>Diffusion is the passive flow of materials due to the random motion of molecules or particles to fill a given space evenly</a:t>
            </a:r>
          </a:p>
          <a:p>
            <a:pPr eaLnBrk="1" hangingPunct="1"/>
            <a:r>
              <a:rPr lang="en-US" smtClean="0"/>
              <a:t>Diffusion across a cell membrane can be:</a:t>
            </a:r>
          </a:p>
          <a:p>
            <a:pPr eaLnBrk="1" hangingPunct="1" lvl="1"/>
            <a:r>
              <a:rPr b="1" lang="en-US" smtClean="0"/>
              <a:t>SIMPLE</a:t>
            </a:r>
            <a:r>
              <a:rPr lang="en-US" smtClean="0"/>
              <a:t>—occurring via free flow through protein channels or directly across the cell membrane</a:t>
            </a:r>
          </a:p>
          <a:p>
            <a:pPr eaLnBrk="1" hangingPunct="1" lvl="1"/>
            <a:r>
              <a:rPr b="1" lang="en-US" smtClean="0"/>
              <a:t>FACILITATED</a:t>
            </a:r>
            <a:r>
              <a:rPr lang="en-US" smtClean="0"/>
              <a:t>—requiring to be carried across the cell membrane by a carrier protein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sz="3200" lang="en-US" smtClean="0">
                <a:solidFill>
                  <a:schemeClr val="tx2">
                    <a:satMod val="200000"/>
                  </a:schemeClr>
                </a:solidFill>
              </a:rPr>
              <a:t>Simple Diffusion—lipid solubility</a:t>
            </a:r>
            <a:endParaRPr dirty="0" sz="320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699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2406650"/>
          </a:xfrm>
        </p:spPr>
        <p:txBody>
          <a:bodyPr>
            <a:normAutofit fontScale="81481" lnSpcReduction="20000"/>
          </a:bodyPr>
          <a:p>
            <a:pPr eaLnBrk="1" fontAlgn="auto" hangingPunct="1" marL="411480">
              <a:spcAft>
                <a:spcPts val="0"/>
              </a:spcAft>
              <a:buFont typeface="Wingdings"/>
              <a:buChar char=""/>
            </a:pPr>
            <a:r>
              <a:rPr dirty="0" lang="en-US" smtClean="0"/>
              <a:t>Lipid soluble materials diffuse directly through the lipid membrane</a:t>
            </a:r>
          </a:p>
          <a:p>
            <a:pPr eaLnBrk="1" fontAlgn="auto" hangingPunct="1" marL="411480">
              <a:spcAft>
                <a:spcPts val="0"/>
              </a:spcAft>
              <a:buFont typeface="Wingdings"/>
              <a:buChar char=""/>
            </a:pPr>
            <a:r>
              <a:rPr dirty="0" lang="en-US" smtClean="0"/>
              <a:t>Rate determined by lipid solubility and concentration gradient</a:t>
            </a:r>
          </a:p>
          <a:p>
            <a:pPr eaLnBrk="1" fontAlgn="auto" hangingPunct="1" lvl="1" marL="740664">
              <a:spcAft>
                <a:spcPts val="0"/>
              </a:spcAft>
              <a:buFont typeface="Wingdings"/>
              <a:buChar char=""/>
            </a:pPr>
            <a:r>
              <a:rPr dirty="0" lang="en-US" smtClean="0"/>
              <a:t>O2, CO2, alcohol</a:t>
            </a:r>
          </a:p>
          <a:p>
            <a:pPr eaLnBrk="1" fontAlgn="auto" hangingPunct="1" lvl="1" marL="740664">
              <a:spcAft>
                <a:spcPts val="0"/>
              </a:spcAft>
              <a:buFont typeface="Wingdings"/>
              <a:buChar char=""/>
            </a:pPr>
            <a:r>
              <a:rPr dirty="0" lang="en-US" smtClean="0"/>
              <a:t>Of these, O2 flows most freely—almost as if membrane didn’t exist</a:t>
            </a:r>
            <a:endParaRPr dirty="0" lang="en-US"/>
          </a:p>
        </p:txBody>
      </p:sp>
      <p:pic>
        <p:nvPicPr>
          <p:cNvPr id="2097166" name="Content Placeholder 3" descr="S02401-004-f002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71600" y="4267200"/>
            <a:ext cx="6375400" cy="22987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cxnSp>
        <p:nvCxnSpPr>
          <p:cNvPr id="3145728" name="Straight Arrow Connector 5"/>
          <p:cNvCxnSpPr>
            <a:cxnSpLocks/>
          </p:cNvCxnSpPr>
          <p:nvPr/>
        </p:nvCxnSpPr>
        <p:spPr>
          <a:xfrm>
            <a:off x="762000" y="3657600"/>
            <a:ext cx="1905000" cy="1143000"/>
          </a:xfrm>
          <a:prstGeom prst="straightConnector1"/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0" name="Rectangle 6"/>
          <p:cNvSpPr/>
          <p:nvPr/>
        </p:nvSpPr>
        <p:spPr>
          <a:xfrm>
            <a:off x="2209800" y="4343400"/>
            <a:ext cx="1447800" cy="1828800"/>
          </a:xfrm>
          <a:prstGeom prst="rect"/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sz="3200" lang="en-US" smtClean="0">
                <a:solidFill>
                  <a:schemeClr val="tx2">
                    <a:satMod val="200000"/>
                  </a:schemeClr>
                </a:solidFill>
              </a:rPr>
              <a:t>Simple Diffusion—water solubility</a:t>
            </a:r>
            <a:endParaRPr dirty="0" sz="320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2559050"/>
          </a:xfrm>
        </p:spPr>
        <p:txBody>
          <a:bodyPr>
            <a:normAutofit fontScale="88889" lnSpcReduction="10000"/>
          </a:bodyPr>
          <a:p>
            <a:pPr eaLnBrk="1" fontAlgn="auto" hangingPunct="1" marL="411480">
              <a:spcAft>
                <a:spcPts val="0"/>
              </a:spcAft>
              <a:buFont typeface="Wingdings"/>
              <a:buChar char=""/>
            </a:pPr>
            <a:r>
              <a:rPr dirty="0" lang="en-US" smtClean="0"/>
              <a:t>Water and water soluble materials (ions, glucose, etc.) must diffuse through protein channels</a:t>
            </a:r>
          </a:p>
          <a:p>
            <a:pPr eaLnBrk="1" fontAlgn="auto" hangingPunct="1" marL="411480">
              <a:spcAft>
                <a:spcPts val="0"/>
              </a:spcAft>
              <a:buFont typeface="Wingdings"/>
              <a:buChar char=""/>
            </a:pPr>
            <a:r>
              <a:rPr dirty="0" lang="en-US" smtClean="0"/>
              <a:t>Protein channels have 2 important properties</a:t>
            </a:r>
          </a:p>
          <a:p>
            <a:pPr eaLnBrk="1" fontAlgn="auto" hangingPunct="1" lvl="1" marL="740664">
              <a:spcAft>
                <a:spcPts val="0"/>
              </a:spcAft>
              <a:buFont typeface="Wingdings"/>
              <a:buChar char=""/>
            </a:pPr>
            <a:r>
              <a:rPr dirty="0" lang="en-US" smtClean="0"/>
              <a:t>They are SELECTIVELY PERMEABLE</a:t>
            </a:r>
          </a:p>
          <a:p>
            <a:pPr eaLnBrk="1" fontAlgn="auto" hangingPunct="1" lvl="1" marL="740664">
              <a:spcAft>
                <a:spcPts val="0"/>
              </a:spcAft>
              <a:buFont typeface="Wingdings"/>
              <a:buChar char=""/>
            </a:pPr>
            <a:r>
              <a:rPr dirty="0" lang="en-US" smtClean="0"/>
              <a:t>They can be GATED</a:t>
            </a:r>
            <a:endParaRPr dirty="0" lang="en-US"/>
          </a:p>
        </p:txBody>
      </p:sp>
      <p:pic>
        <p:nvPicPr>
          <p:cNvPr id="2097167" name="Content Placeholder 3" descr="S02401-004-f002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0" y="4343400"/>
            <a:ext cx="6129338" cy="2209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cxnSp>
        <p:nvCxnSpPr>
          <p:cNvPr id="3145729" name="Straight Arrow Connector 5"/>
          <p:cNvCxnSpPr>
            <a:cxnSpLocks/>
          </p:cNvCxnSpPr>
          <p:nvPr/>
        </p:nvCxnSpPr>
        <p:spPr>
          <a:xfrm>
            <a:off x="914400" y="4114800"/>
            <a:ext cx="2286000" cy="762000"/>
          </a:xfrm>
          <a:prstGeom prst="straightConnector1"/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3" name="Rectangle 6"/>
          <p:cNvSpPr/>
          <p:nvPr/>
        </p:nvSpPr>
        <p:spPr>
          <a:xfrm>
            <a:off x="2362200" y="4419600"/>
            <a:ext cx="1371600" cy="1752600"/>
          </a:xfrm>
          <a:prstGeom prst="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Cell’s chemical composition</a:t>
            </a:r>
            <a:endParaRPr dirty="0" lang="en-US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Substances making up the cell(protoplasm) are composed of five basic substances:</a:t>
            </a:r>
          </a:p>
          <a:p>
            <a:pPr lvl="1"/>
            <a:r>
              <a:rPr dirty="0" lang="en-US" smtClean="0"/>
              <a:t>Water</a:t>
            </a:r>
          </a:p>
          <a:p>
            <a:pPr lvl="1"/>
            <a:r>
              <a:rPr dirty="0" lang="en-US" smtClean="0"/>
              <a:t>Proteins </a:t>
            </a:r>
          </a:p>
          <a:p>
            <a:pPr lvl="1"/>
            <a:r>
              <a:rPr dirty="0" lang="en-US" smtClean="0"/>
              <a:t>Carbohydrates </a:t>
            </a:r>
          </a:p>
          <a:p>
            <a:pPr lvl="1"/>
            <a:r>
              <a:rPr dirty="0" lang="en-US" smtClean="0"/>
              <a:t>Lipids </a:t>
            </a:r>
          </a:p>
          <a:p>
            <a:pPr lvl="1"/>
            <a:r>
              <a:rPr dirty="0" lang="en-US" smtClean="0"/>
              <a:t>Ions 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Selective Permeability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en-US" smtClean="0"/>
              <a:t>Protein channels control the materials that flow through them via structure (size) and charge</a:t>
            </a:r>
          </a:p>
          <a:p>
            <a:pPr eaLnBrk="1" hangingPunct="1" lvl="1"/>
            <a:r>
              <a:rPr lang="en-US" smtClean="0"/>
              <a:t>Example:  Sodium channel is the right size for sodium and negatively charged to draw Na+ away from attached water and through channel</a:t>
            </a:r>
          </a:p>
          <a:p>
            <a:pPr eaLnBrk="1" hangingPunct="1" lvl="1"/>
            <a:r>
              <a:rPr lang="en-US" smtClean="0"/>
              <a:t>Example:  Potassium channel is smaller but not charged, so doesn’t pull off water, leaving K+ smaller than sodium and allowing only K+ to enter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Gating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en-US" smtClean="0"/>
              <a:t>Some protein channels have gates</a:t>
            </a:r>
          </a:p>
          <a:p>
            <a:pPr eaLnBrk="1" hangingPunct="1"/>
            <a:r>
              <a:rPr lang="en-US" smtClean="0"/>
              <a:t>Gates open in 2 ways:</a:t>
            </a:r>
          </a:p>
          <a:p>
            <a:pPr eaLnBrk="1" hangingPunct="1" lvl="1"/>
            <a:r>
              <a:rPr lang="en-US" smtClean="0"/>
              <a:t>Voltage gating—change in membrane potential opens gate</a:t>
            </a:r>
          </a:p>
          <a:p>
            <a:pPr eaLnBrk="1" hangingPunct="1" lvl="2"/>
            <a:r>
              <a:rPr lang="en-US" smtClean="0"/>
              <a:t>Example: action potentials (cardiac, nerve, muscle)</a:t>
            </a:r>
          </a:p>
          <a:p>
            <a:pPr eaLnBrk="1" hangingPunct="1" lvl="1"/>
            <a:r>
              <a:rPr lang="en-US" smtClean="0"/>
              <a:t>Ligand (chemical) gating—a chemical or ligand binds to the protein </a:t>
            </a:r>
            <a:r>
              <a:rPr lang="en-US" smtClean="0">
                <a:sym typeface="Wingdings" pitchFamily="1" charset="2"/>
              </a:rPr>
              <a:t> conformational change in the protein  opens gate</a:t>
            </a:r>
          </a:p>
          <a:p>
            <a:pPr eaLnBrk="1" hangingPunct="1" lvl="2"/>
            <a:r>
              <a:rPr lang="en-US" smtClean="0">
                <a:sym typeface="Wingdings" pitchFamily="1" charset="2"/>
              </a:rPr>
              <a:t>Example: nerve signal transmission with ACh</a:t>
            </a:r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Selective Permeability and Gating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97168" name="Content Placeholder 3" descr="S02401-004-f004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192213" y="1974850"/>
            <a:ext cx="6732587" cy="442595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Facilitated Diffusion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1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en-US" smtClean="0"/>
              <a:t>Materials must be carried across the cell membrane by a </a:t>
            </a:r>
            <a:r>
              <a:rPr b="1" lang="en-US" smtClean="0"/>
              <a:t>CARRIER PROTEIN</a:t>
            </a:r>
          </a:p>
          <a:p>
            <a:pPr eaLnBrk="1" hangingPunct="1"/>
            <a:r>
              <a:rPr b="1" lang="en-US" smtClean="0"/>
              <a:t>Glucose or amino acids</a:t>
            </a:r>
            <a:r>
              <a:rPr lang="en-US" smtClean="0"/>
              <a:t> bind to receptor </a:t>
            </a:r>
            <a:r>
              <a:rPr lang="en-US" smtClean="0">
                <a:sym typeface="Wingdings" pitchFamily="1" charset="2"/>
              </a:rPr>
              <a:t> conformational change in the protein  delivers material to opposite side of the membrane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Facilitated Diffusion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97169" name="Content Placeholder 3" descr="S02401-004-f007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84300" y="1700212"/>
            <a:ext cx="6375400" cy="4330700"/>
          </a:xfrm>
        </p:spPr>
      </p:pic>
      <p:sp>
        <p:nvSpPr>
          <p:cNvPr id="1048712" name="TextBox 4"/>
          <p:cNvSpPr txBox="1">
            <a:spLocks noChangeArrowheads="1"/>
          </p:cNvSpPr>
          <p:nvPr/>
        </p:nvSpPr>
        <p:spPr bwMode="auto">
          <a:xfrm>
            <a:off x="914400" y="1371600"/>
            <a:ext cx="7315200" cy="8026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sz="2400" lang="en-US">
                <a:latin typeface="Corbel" pitchFamily="34" charset="0"/>
              </a:rPr>
              <a:t>Glucose and Amino Acids enter cells primarily via facilitated diffusion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eaLnBrk="1" hangingPunct="1"/>
            <a:r>
              <a:rPr dirty="0" lang="en-US" smtClean="0"/>
              <a:t>Clinical Correlation—Facilitated Diffusion</a:t>
            </a:r>
            <a:endParaRPr dirty="0" lang="en-US"/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572000"/>
          </a:xfrm>
        </p:spPr>
        <p:txBody>
          <a:bodyPr/>
          <a:p>
            <a:pPr eaLnBrk="1" hangingPunct="1"/>
            <a:r>
              <a:rPr lang="en-US" smtClean="0"/>
              <a:t>Insulin (secreted after meals) increases glucose uptake into cells 10-20 fold primarily by increasing rate of facilitated diffusion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Facilitated Diffusion VS Simple Diffusion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97170" name="Content Placeholder 3" descr="S02401-004-f006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84300" y="2222500"/>
            <a:ext cx="6375400" cy="4102100"/>
          </a:xfrm>
        </p:spPr>
      </p:pic>
      <p:sp>
        <p:nvSpPr>
          <p:cNvPr id="1048716" name="TextBox 4"/>
          <p:cNvSpPr txBox="1">
            <a:spLocks noChangeArrowheads="1"/>
          </p:cNvSpPr>
          <p:nvPr/>
        </p:nvSpPr>
        <p:spPr bwMode="auto">
          <a:xfrm>
            <a:off x="990600" y="1219200"/>
            <a:ext cx="7467600" cy="14249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dirty="0" sz="2400" lang="en-US">
                <a:latin typeface="Corbel" pitchFamily="34" charset="0"/>
                <a:sym typeface="Wingdings" pitchFamily="1" charset="2"/>
              </a:rPr>
              <a:t>Difference between simple and facilitated diffusion is that the rate of facilitated diffusion reaches a maximum</a:t>
            </a:r>
            <a:endParaRPr dirty="0" sz="2400" lang="en-US">
              <a:latin typeface="Corbel" pitchFamily="34" charset="0"/>
            </a:endParaRPr>
          </a:p>
          <a:p>
            <a:endParaRPr dirty="0" lang="en-US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3 Forces Determine Net Diffusion Rate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en-US" smtClean="0"/>
              <a:t>Net diffusion rate is the rate at which any material will diffuse across a membrane</a:t>
            </a:r>
          </a:p>
          <a:p>
            <a:pPr eaLnBrk="1" hangingPunct="1"/>
            <a:r>
              <a:rPr lang="en-US" smtClean="0"/>
              <a:t>3 forces work together to determine net diffusion rate</a:t>
            </a:r>
          </a:p>
          <a:p>
            <a:pPr eaLnBrk="1" hangingPunct="1" lvl="1"/>
            <a:r>
              <a:rPr lang="en-US" smtClean="0"/>
              <a:t>Concentration</a:t>
            </a:r>
          </a:p>
          <a:p>
            <a:pPr eaLnBrk="1" hangingPunct="1" lvl="1"/>
            <a:r>
              <a:rPr lang="en-US" smtClean="0"/>
              <a:t>Electrical charge</a:t>
            </a:r>
          </a:p>
          <a:p>
            <a:pPr eaLnBrk="1" hangingPunct="1" lvl="1"/>
            <a:r>
              <a:rPr lang="en-US" smtClean="0"/>
              <a:t>Osmotic pressure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Concentration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97171" name="Content Placeholder 3" descr="S02401-004-f008a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371600" y="4140200"/>
            <a:ext cx="6375400" cy="2184400"/>
          </a:xfrm>
        </p:spPr>
      </p:pic>
      <p:sp>
        <p:nvSpPr>
          <p:cNvPr id="1048720" name="TextBox 4"/>
          <p:cNvSpPr txBox="1">
            <a:spLocks noChangeArrowheads="1"/>
          </p:cNvSpPr>
          <p:nvPr/>
        </p:nvSpPr>
        <p:spPr bwMode="auto">
          <a:xfrm>
            <a:off x="914400" y="1600200"/>
            <a:ext cx="7315200" cy="2186941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sz="2800" lang="en-US">
                <a:latin typeface="Corbel" pitchFamily="34" charset="0"/>
              </a:rPr>
              <a:t>Materials will flow from high concentration to low concentration</a:t>
            </a:r>
          </a:p>
          <a:p>
            <a:endParaRPr sz="2800" lang="en-US">
              <a:latin typeface="Corbel" pitchFamily="34" charset="0"/>
            </a:endParaRPr>
          </a:p>
          <a:p>
            <a:r>
              <a:rPr sz="2800" lang="en-US">
                <a:latin typeface="Corbel" pitchFamily="34" charset="0"/>
              </a:rPr>
              <a:t>The greater the difference in concentration, the greater the rate of diffusion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Electrical Charge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22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2559050"/>
          </a:xfrm>
        </p:spPr>
        <p:txBody>
          <a:bodyPr>
            <a:normAutofit fontScale="96875" lnSpcReduction="20000"/>
          </a:bodyPr>
          <a:p>
            <a:pPr eaLnBrk="1" hangingPunct="1"/>
            <a:r>
              <a:rPr lang="en-US" smtClean="0"/>
              <a:t>Charged particles are attracted to opposite charge and repelled by similar charge</a:t>
            </a:r>
          </a:p>
          <a:p>
            <a:pPr eaLnBrk="1" hangingPunct="1"/>
            <a:r>
              <a:rPr lang="en-US" smtClean="0"/>
              <a:t>If there is a difference of charge across a membrane, there will be a net diffusion of ions towards the opposite charge</a:t>
            </a:r>
          </a:p>
        </p:txBody>
      </p:sp>
      <p:pic>
        <p:nvPicPr>
          <p:cNvPr id="2097172" name="Picture 3" descr="S02401-004-f008b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84300" y="4330700"/>
            <a:ext cx="6375400" cy="21463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  <a:effectLst/>
        </p:spPr>
      </p:pic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BA928E-01B5-435E-86EC-0AA39C90F584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Electrical Charge—Nernst Potential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10000"/>
          </a:bodyPr>
          <a:p>
            <a:pPr eaLnBrk="1" hangingPunct="1"/>
            <a:r>
              <a:rPr lang="en-US" smtClean="0"/>
              <a:t>As ions flow down their electric gradient (towards like charges), a CONCENTRATION GRADIENT is created</a:t>
            </a:r>
          </a:p>
          <a:p>
            <a:pPr eaLnBrk="1" hangingPunct="1"/>
            <a:r>
              <a:rPr lang="en-US" smtClean="0"/>
              <a:t>The concentration gradient will eventually balance the electrical gradient, and there will be NO net flow</a:t>
            </a:r>
          </a:p>
          <a:p>
            <a:pPr eaLnBrk="1" hangingPunct="1"/>
            <a:r>
              <a:rPr lang="en-US" smtClean="0"/>
              <a:t>The voltage (electrical gradient) that balances a given concentration gradient is called the NERNST POTENTIAL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Pressure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2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en-US" smtClean="0"/>
              <a:t>If there is higher pressure on one side of a membrane  than another, there will be a net diffusion of substances from higher to lower pressure</a:t>
            </a:r>
          </a:p>
        </p:txBody>
      </p:sp>
      <p:pic>
        <p:nvPicPr>
          <p:cNvPr id="2097173" name="Picture 3" descr="S02401-004-f008c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5800" y="3886200"/>
            <a:ext cx="7758113" cy="22098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Osmosis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2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en-US" smtClean="0"/>
              <a:t>Osmosis is the movement of water across a semipermeable membrane from an area of low solute concentration to an area of high solute concentration</a:t>
            </a:r>
          </a:p>
        </p:txBody>
      </p:sp>
      <p:pic>
        <p:nvPicPr>
          <p:cNvPr id="2097174" name="Picture 3" descr="S02401-004-f009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200400" y="3803650"/>
            <a:ext cx="5029200" cy="282575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Osmotic Pressure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3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en-US" smtClean="0"/>
              <a:t>Osmotic pressure is the amount of pressure that balances the tendency of water to move across the membrane to an area of high solute concentration</a:t>
            </a:r>
          </a:p>
          <a:p>
            <a:pPr eaLnBrk="1" hangingPunct="1"/>
            <a:endParaRPr lang="en-US" smtClean="0"/>
          </a:p>
        </p:txBody>
      </p:sp>
      <p:pic>
        <p:nvPicPr>
          <p:cNvPr id="2097175" name="Picture 3" descr="S02401-004-f010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965700" y="3546475"/>
            <a:ext cx="3721100" cy="285432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err="1" smtClean="0">
                <a:solidFill>
                  <a:schemeClr val="tx2">
                    <a:satMod val="200000"/>
                  </a:schemeClr>
                </a:solidFill>
              </a:rPr>
              <a:t>Osmolarity</a:t>
            </a:r>
            <a:r>
              <a:rPr dirty="0" lang="en-US" smtClean="0">
                <a:solidFill>
                  <a:schemeClr val="tx2">
                    <a:satMod val="200000"/>
                  </a:schemeClr>
                </a:solidFill>
              </a:rPr>
              <a:t> and </a:t>
            </a:r>
            <a:r>
              <a:rPr dirty="0" lang="en-US" err="1" smtClean="0">
                <a:solidFill>
                  <a:schemeClr val="tx2">
                    <a:satMod val="200000"/>
                  </a:schemeClr>
                </a:solidFill>
              </a:rPr>
              <a:t>Osmolality</a:t>
            </a:r>
            <a:endParaRPr dirty="0"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3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296" lnSpcReduction="10000"/>
          </a:bodyPr>
          <a:p>
            <a:pPr eaLnBrk="1" hangingPunct="1"/>
            <a:r>
              <a:rPr b="1" lang="en-US" smtClean="0"/>
              <a:t>The number of particles in solution determines the osmotic pressure of that solution</a:t>
            </a:r>
          </a:p>
          <a:p>
            <a:pPr eaLnBrk="1" hangingPunct="1"/>
            <a:r>
              <a:rPr lang="en-US" smtClean="0"/>
              <a:t>This is called osmolarity or osmolality</a:t>
            </a:r>
          </a:p>
          <a:p>
            <a:pPr eaLnBrk="1" hangingPunct="1"/>
            <a:r>
              <a:rPr lang="en-US" smtClean="0"/>
              <a:t>Osmolarity is the number of osmoles / liter of solution</a:t>
            </a:r>
          </a:p>
          <a:p>
            <a:pPr eaLnBrk="1" hangingPunct="1"/>
            <a:r>
              <a:rPr lang="en-US" smtClean="0"/>
              <a:t>Osmolality is the number of osmoles / kg of water</a:t>
            </a:r>
          </a:p>
          <a:p>
            <a:pPr eaLnBrk="1" hangingPunct="1" lvl="1"/>
            <a:r>
              <a:rPr lang="en-US" smtClean="0"/>
              <a:t>In humans, 300 mosm/kg = 5790 mmHg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Active Transport</a:t>
            </a: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48734" name="Content Placeholder 2"/>
          <p:cNvSpPr>
            <a:spLocks noGrp="1"/>
          </p:cNvSpPr>
          <p:nvPr>
            <p:ph idx="1"/>
          </p:nvPr>
        </p:nvSpPr>
        <p:spPr>
          <a:xfrm>
            <a:off x="685800" y="1784350"/>
            <a:ext cx="8229600" cy="4572000"/>
          </a:xfrm>
        </p:spPr>
        <p:txBody>
          <a:bodyPr/>
          <a:p>
            <a:pPr eaLnBrk="1" hangingPunct="1">
              <a:buFont typeface="Wingdings" pitchFamily="1" charset="2"/>
              <a:buNone/>
            </a:pPr>
            <a:r>
              <a:rPr lang="en-US" smtClean="0"/>
              <a:t>DEFINITION:  Moving ions or molecules across a cell membrane against their electrochemical gradient</a:t>
            </a:r>
          </a:p>
          <a:p>
            <a:pPr eaLnBrk="1" hangingPunct="1"/>
            <a:r>
              <a:rPr lang="en-US" smtClean="0"/>
              <a:t>Divided into Primary Active Transport</a:t>
            </a:r>
          </a:p>
          <a:p>
            <a:pPr eaLnBrk="1" hangingPunct="1" lvl="1"/>
            <a:r>
              <a:rPr lang="en-US" smtClean="0"/>
              <a:t>Uses ATP as energy source</a:t>
            </a:r>
          </a:p>
          <a:p>
            <a:pPr eaLnBrk="1" hangingPunct="1"/>
            <a:r>
              <a:rPr lang="en-US" smtClean="0"/>
              <a:t>And Secondary Active Transport</a:t>
            </a:r>
          </a:p>
          <a:p>
            <a:pPr eaLnBrk="1" hangingPunct="1" lvl="1"/>
            <a:r>
              <a:rPr lang="en-US" smtClean="0"/>
              <a:t>Uses energy stored in another ion’s/molecules electrochemical gradient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dirty="0" lang="en-US" smtClean="0"/>
              <a:t>Primary Active Transport</a:t>
            </a:r>
            <a:endParaRPr dirty="0" lang="en-US"/>
          </a:p>
        </p:txBody>
      </p:sp>
      <p:sp>
        <p:nvSpPr>
          <p:cNvPr id="1048736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1111250"/>
          </a:xfrm>
        </p:spPr>
        <p:txBody>
          <a:bodyPr>
            <a:normAutofit fontScale="96875" lnSpcReduction="10000"/>
          </a:bodyPr>
          <a:p>
            <a:pPr eaLnBrk="1" hangingPunct="1"/>
            <a:r>
              <a:rPr lang="en-US" smtClean="0"/>
              <a:t>Na+, K+, Ca2+, H+, Cl-</a:t>
            </a:r>
          </a:p>
          <a:p>
            <a:pPr eaLnBrk="1" hangingPunct="1"/>
            <a:r>
              <a:rPr lang="en-US" smtClean="0"/>
              <a:t>Sodium-Potassium ATP-ase pump</a:t>
            </a:r>
          </a:p>
        </p:txBody>
      </p:sp>
      <p:pic>
        <p:nvPicPr>
          <p:cNvPr id="2097176" name="Picture 3" descr="S02401-004-f01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84300" y="3124200"/>
            <a:ext cx="6375400" cy="33274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eaLnBrk="1" hangingPunct="1"/>
            <a:r>
              <a:rPr dirty="0" lang="en-US" smtClean="0"/>
              <a:t>Clinical Correlation—</a:t>
            </a:r>
            <a:r>
              <a:rPr dirty="0" lang="en-US" err="1" smtClean="0"/>
              <a:t>Primay</a:t>
            </a:r>
            <a:r>
              <a:rPr dirty="0" lang="en-US" smtClean="0"/>
              <a:t> Active Transport</a:t>
            </a:r>
            <a:endParaRPr dirty="0" lang="en-US"/>
          </a:p>
        </p:txBody>
      </p:sp>
      <p:sp>
        <p:nvSpPr>
          <p:cNvPr id="1048738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572000"/>
          </a:xfrm>
        </p:spPr>
        <p:txBody>
          <a:bodyPr>
            <a:normAutofit fontScale="93750" lnSpcReduction="20000"/>
          </a:bodyPr>
          <a:p>
            <a:pPr eaLnBrk="1" hangingPunct="1"/>
            <a:r>
              <a:rPr lang="en-US" smtClean="0"/>
              <a:t>Na+/K+ pump regulates volume of every cell</a:t>
            </a:r>
          </a:p>
          <a:p>
            <a:pPr eaLnBrk="1" hangingPunct="1"/>
            <a:r>
              <a:rPr lang="en-US" smtClean="0"/>
              <a:t>Na+/K+ pump creates the basis for nerve conduction, muscle contraction, and heart beats by creating a membrane potential</a:t>
            </a:r>
          </a:p>
          <a:p>
            <a:pPr eaLnBrk="1" hangingPunct="1"/>
            <a:r>
              <a:rPr lang="en-US" smtClean="0"/>
              <a:t>Ca2+ is pumped into sarcoplasmic reticulum of muscle cells to facilitate muscle contraction</a:t>
            </a:r>
          </a:p>
          <a:p>
            <a:pPr eaLnBrk="1" hangingPunct="1"/>
            <a:r>
              <a:rPr lang="en-US" smtClean="0"/>
              <a:t>Parietal cells pump H+ ions against 1 million fold concentration gradient in gastric glands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dirty="0" lang="en-US" smtClean="0"/>
              <a:t>Secondary Active Transport</a:t>
            </a:r>
            <a:endParaRPr dirty="0" lang="en-US"/>
          </a:p>
        </p:txBody>
      </p:sp>
      <p:sp>
        <p:nvSpPr>
          <p:cNvPr id="1048740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1797050"/>
          </a:xfrm>
        </p:spPr>
        <p:txBody>
          <a:bodyPr>
            <a:normAutofit fontScale="95833" lnSpcReduction="20000"/>
          </a:bodyPr>
          <a:p>
            <a:pPr eaLnBrk="1" hangingPunct="1">
              <a:buFont typeface="Wingdings" pitchFamily="1" charset="2"/>
              <a:buNone/>
            </a:pPr>
            <a:r>
              <a:rPr sz="2400" lang="en-US" smtClean="0"/>
              <a:t>CO-TRANSPORT</a:t>
            </a:r>
          </a:p>
          <a:p>
            <a:pPr eaLnBrk="1" hangingPunct="1"/>
            <a:r>
              <a:rPr sz="2400" lang="en-US" smtClean="0"/>
              <a:t>Use energy from Na+ concentration gradient to move glucose or amino acids into cell</a:t>
            </a:r>
          </a:p>
          <a:p>
            <a:pPr eaLnBrk="1" hangingPunct="1"/>
            <a:r>
              <a:rPr sz="2400" lang="en-US" smtClean="0"/>
              <a:t>Glucose &amp; Amino Acids</a:t>
            </a:r>
          </a:p>
          <a:p>
            <a:pPr eaLnBrk="1" hangingPunct="1"/>
            <a:r>
              <a:rPr sz="2400" lang="en-US" smtClean="0"/>
              <a:t>both molecules move in the same direction</a:t>
            </a:r>
          </a:p>
        </p:txBody>
      </p:sp>
      <p:pic>
        <p:nvPicPr>
          <p:cNvPr id="2097177" name="Picture 3" descr="S02401-004-f012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84300" y="3937000"/>
            <a:ext cx="6375400" cy="27686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dirty="0" lang="en-US" smtClean="0"/>
              <a:t>Secondary Active Transport</a:t>
            </a:r>
            <a:endParaRPr dirty="0" lang="en-US"/>
          </a:p>
        </p:txBody>
      </p:sp>
      <p:sp>
        <p:nvSpPr>
          <p:cNvPr id="1048742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2482850"/>
          </a:xfrm>
        </p:spPr>
        <p:txBody>
          <a:bodyPr>
            <a:normAutofit fontScale="93750" lnSpcReduction="20000"/>
          </a:bodyPr>
          <a:p>
            <a:pPr eaLnBrk="1" hangingPunct="1">
              <a:buFont typeface="Wingdings" pitchFamily="1" charset="2"/>
              <a:buNone/>
            </a:pPr>
            <a:r>
              <a:rPr lang="en-US" smtClean="0"/>
              <a:t>COUNTER-TRANSPORT</a:t>
            </a:r>
          </a:p>
          <a:p>
            <a:pPr eaLnBrk="1" hangingPunct="1"/>
            <a:r>
              <a:rPr lang="en-US" smtClean="0"/>
              <a:t>Use energy from the Na+ concentration gradient to move Ca2+ and H+ out of cells</a:t>
            </a:r>
          </a:p>
          <a:p>
            <a:pPr eaLnBrk="1" hangingPunct="1"/>
            <a:r>
              <a:rPr lang="en-US" smtClean="0"/>
              <a:t>Na+/Ca2+ and Na+/H+</a:t>
            </a:r>
          </a:p>
          <a:p>
            <a:pPr eaLnBrk="1" hangingPunct="1"/>
            <a:r>
              <a:rPr lang="en-US" smtClean="0"/>
              <a:t>ions move in opposite directions—i.e. Na+ into the cell and H+ or Ca2+ out of the cell</a:t>
            </a:r>
            <a:endParaRPr b="1"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cap="all" dirty="0" sz="3400" kern="1200" lang="en-US">
                <a:ln w="500">
                  <a:solidFill>
                    <a:srgbClr val="676A55">
                      <a:shade val="20000"/>
                      <a:satMod val="120000"/>
                    </a:srgbClr>
                  </a:solidFill>
                </a:ln>
                <a:effectLst/>
                <a:latin typeface="Trebuchet MS"/>
              </a:rPr>
              <a:t>PHYSICAL STRUCTURE OF THE CELL</a:t>
            </a:r>
            <a:endParaRPr dirty="0" lang="en-US"/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35525"/>
          </a:xfrm>
        </p:spPr>
        <p:txBody>
          <a:bodyPr/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 smtClean="0">
                <a:effectLst/>
                <a:latin typeface="Trebuchet MS"/>
              </a:rPr>
              <a:t>The Cell is Made </a:t>
            </a:r>
            <a:r>
              <a:rPr dirty="0" sz="2800" kern="1200" lang="en-US">
                <a:effectLst/>
                <a:latin typeface="Trebuchet MS"/>
              </a:rPr>
              <a:t>up of organelles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b="1" dirty="0" kern="1200" lang="en-US" smtClean="0">
                <a:solidFill>
                  <a:schemeClr val="tx2"/>
                </a:solidFill>
                <a:effectLst/>
                <a:latin typeface="Trebuchet MS"/>
              </a:rPr>
              <a:t>THE NUCLEUS</a:t>
            </a:r>
            <a:endParaRPr b="1" dirty="0" kern="1200" lang="en-US">
              <a:solidFill>
                <a:schemeClr val="tx2"/>
              </a:solidFill>
              <a:effectLst/>
              <a:latin typeface="Trebuchet MS"/>
            </a:endParaRP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v"/>
            </a:pPr>
            <a:r>
              <a:rPr dirty="0" sz="2800" kern="1200" lang="en-US" smtClean="0">
                <a:effectLst/>
                <a:latin typeface="Trebuchet MS"/>
              </a:rPr>
              <a:t>Control </a:t>
            </a:r>
            <a:r>
              <a:rPr dirty="0" sz="2800" kern="1200" lang="en-US">
                <a:effectLst/>
                <a:latin typeface="Trebuchet MS"/>
              </a:rPr>
              <a:t>Centre of the cell containing DNA.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Font typeface="Wingdings" pitchFamily="2" charset="2"/>
              <a:buChar char="v"/>
            </a:pPr>
            <a:r>
              <a:rPr dirty="0" sz="2800" kern="1200" lang="en-US" smtClean="0">
                <a:effectLst/>
                <a:latin typeface="Trebuchet MS"/>
              </a:rPr>
              <a:t>DNA </a:t>
            </a:r>
            <a:r>
              <a:rPr dirty="0" sz="2800" kern="1200" lang="en-US">
                <a:effectLst/>
                <a:latin typeface="Trebuchet MS"/>
              </a:rPr>
              <a:t>- (1)Determines characteristics of </a:t>
            </a:r>
            <a:r>
              <a:rPr dirty="0" sz="2800" kern="1200" lang="en-US" smtClean="0">
                <a:effectLst/>
                <a:latin typeface="Trebuchet MS"/>
              </a:rPr>
              <a:t>cells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 smtClean="0">
                <a:effectLst/>
                <a:latin typeface="Trebuchet MS"/>
              </a:rPr>
              <a:t>            (2)controls </a:t>
            </a:r>
            <a:r>
              <a:rPr dirty="0" sz="2800" kern="1200" lang="en-US">
                <a:effectLst/>
                <a:latin typeface="Trebuchet MS"/>
              </a:rPr>
              <a:t>and promotes </a:t>
            </a:r>
            <a:r>
              <a:rPr dirty="0" sz="2800" kern="1200" lang="en-US" smtClean="0">
                <a:effectLst/>
                <a:latin typeface="Trebuchet MS"/>
              </a:rPr>
              <a:t>reproduction-DNA- 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 smtClean="0">
                <a:effectLst/>
                <a:latin typeface="Trebuchet MS"/>
              </a:rPr>
              <a:t>             Genetic </a:t>
            </a:r>
            <a:r>
              <a:rPr dirty="0" sz="2800" kern="1200" lang="en-US">
                <a:effectLst/>
                <a:latin typeface="Trebuchet MS"/>
              </a:rPr>
              <a:t>system </a:t>
            </a:r>
            <a:r>
              <a:rPr dirty="0" sz="2800" kern="1200" lang="en-US" smtClean="0">
                <a:effectLst/>
                <a:latin typeface="Trebuchet MS"/>
              </a:rPr>
              <a:t>control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 smtClean="0">
                <a:effectLst/>
                <a:latin typeface="Trebuchet MS"/>
              </a:rPr>
              <a:t>            (</a:t>
            </a:r>
            <a:r>
              <a:rPr dirty="0" sz="2800" kern="1200" lang="en-US">
                <a:effectLst/>
                <a:latin typeface="Trebuchet MS"/>
              </a:rPr>
              <a:t>3)controls day to day function of all body cells </a:t>
            </a:r>
            <a:r>
              <a:rPr dirty="0" sz="2800" kern="1200" lang="en-US" smtClean="0">
                <a:effectLst/>
                <a:latin typeface="Trebuchet MS"/>
              </a:rPr>
              <a:t> </a:t>
            </a: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 smtClean="0">
                <a:effectLst/>
                <a:latin typeface="Trebuchet MS"/>
              </a:rPr>
              <a:t>              </a:t>
            </a:r>
            <a:r>
              <a:rPr dirty="0" sz="2800" kern="1200" lang="en-US" err="1" smtClean="0">
                <a:effectLst/>
                <a:latin typeface="Trebuchet MS"/>
              </a:rPr>
              <a:t>e.g</a:t>
            </a:r>
            <a:r>
              <a:rPr dirty="0" sz="2800" kern="1200" lang="en-US" smtClean="0">
                <a:effectLst/>
                <a:latin typeface="Trebuchet MS"/>
              </a:rPr>
              <a:t> </a:t>
            </a:r>
            <a:r>
              <a:rPr dirty="0" sz="2800" kern="1200" lang="en-US">
                <a:effectLst/>
                <a:latin typeface="Trebuchet MS"/>
              </a:rPr>
              <a:t>reactions taking place in the </a:t>
            </a:r>
            <a:endParaRPr dirty="0" sz="2800" kern="1200" lang="en-US" smtClean="0">
              <a:effectLst/>
              <a:latin typeface="Trebuchet MS"/>
            </a:endParaRPr>
          </a:p>
          <a:p>
            <a:pPr eaLnBrk="1" fontAlgn="auto" hangingPunct="1" lv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r>
              <a:rPr dirty="0" sz="2800" kern="1200" lang="en-US" smtClean="0">
                <a:effectLst/>
                <a:latin typeface="Trebuchet MS"/>
              </a:rPr>
              <a:t>               cytoplasm(DNA-RNA </a:t>
            </a:r>
            <a:r>
              <a:rPr dirty="0" sz="2800" kern="1200" lang="en-US">
                <a:effectLst/>
                <a:latin typeface="Trebuchet MS"/>
              </a:rPr>
              <a:t>mechanisms)</a:t>
            </a:r>
          </a:p>
          <a:p>
            <a:pPr eaLnBrk="1" fontAlgn="auto" hangingPunct="1" indent="0" lvl="0" marL="0">
              <a:spcBef>
                <a:spcPts val="600"/>
              </a:spcBef>
              <a:spcAft>
                <a:spcPts val="0"/>
              </a:spcAft>
              <a:buClr>
                <a:srgbClr val="676A55"/>
              </a:buClr>
              <a:buSzPct val="73000"/>
              <a:buNone/>
            </a:pPr>
            <a:endParaRPr dirty="0" sz="2600" kern="1200" lang="en-US">
              <a:solidFill>
                <a:prstClr val="black"/>
              </a:solidFill>
              <a:effectLst/>
              <a:latin typeface="Trebuchet MS"/>
            </a:endParaRPr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EF4F626-1CEC-4A00-8B95-47C152D593FF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eaLnBrk="1" hangingPunct="1"/>
            <a:r>
              <a:rPr dirty="0" lang="en-US" smtClean="0"/>
              <a:t>Clinical Correlation—Secondary Active Transport</a:t>
            </a:r>
            <a:endParaRPr dirty="0" lang="en-US"/>
          </a:p>
        </p:txBody>
      </p:sp>
      <p:sp>
        <p:nvSpPr>
          <p:cNvPr id="1048744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572000"/>
          </a:xfrm>
        </p:spPr>
        <p:txBody>
          <a:bodyPr/>
          <a:p>
            <a:pPr eaLnBrk="1" hangingPunct="1"/>
            <a:r>
              <a:rPr lang="en-US" smtClean="0"/>
              <a:t>Na+/glucose and Na+/Amino acid co-transport are the main mechanism by which we absorb glucose and amino acids into intestinal epithelial cells</a:t>
            </a:r>
          </a:p>
          <a:p>
            <a:pPr eaLnBrk="1" hangingPunct="1"/>
            <a:r>
              <a:rPr lang="en-US" smtClean="0"/>
              <a:t>In renal tubular cells, Na+/H+ counter-transport is responsible for eliminating H+ ions and regulating pH of the blood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dirty="0" lang="en-US" smtClean="0"/>
              <a:t>Summary—Transport Mechanisms</a:t>
            </a:r>
            <a:endParaRPr dirty="0" lang="en-US"/>
          </a:p>
        </p:txBody>
      </p:sp>
      <p:sp>
        <p:nvSpPr>
          <p:cNvPr id="1048746" name="TextBox 3"/>
          <p:cNvSpPr txBox="1">
            <a:spLocks noChangeArrowheads="1"/>
          </p:cNvSpPr>
          <p:nvPr/>
        </p:nvSpPr>
        <p:spPr bwMode="auto">
          <a:xfrm>
            <a:off x="2971800" y="1447800"/>
            <a:ext cx="3276600" cy="36988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Cellular Transport</a:t>
            </a:r>
          </a:p>
        </p:txBody>
      </p:sp>
      <p:sp>
        <p:nvSpPr>
          <p:cNvPr id="1048747" name="TextBox 4"/>
          <p:cNvSpPr txBox="1">
            <a:spLocks noChangeArrowheads="1"/>
          </p:cNvSpPr>
          <p:nvPr/>
        </p:nvSpPr>
        <p:spPr bwMode="auto">
          <a:xfrm>
            <a:off x="1752600" y="2144713"/>
            <a:ext cx="1981200" cy="369887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Diffusion</a:t>
            </a:r>
          </a:p>
        </p:txBody>
      </p:sp>
      <p:sp>
        <p:nvSpPr>
          <p:cNvPr id="1048748" name="TextBox 5"/>
          <p:cNvSpPr txBox="1">
            <a:spLocks noChangeArrowheads="1"/>
          </p:cNvSpPr>
          <p:nvPr/>
        </p:nvSpPr>
        <p:spPr bwMode="auto">
          <a:xfrm>
            <a:off x="5410200" y="2133600"/>
            <a:ext cx="2286000" cy="36988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Active Transport</a:t>
            </a:r>
          </a:p>
        </p:txBody>
      </p:sp>
      <p:sp>
        <p:nvSpPr>
          <p:cNvPr id="1048749" name="TextBox 6"/>
          <p:cNvSpPr txBox="1">
            <a:spLocks noChangeArrowheads="1"/>
          </p:cNvSpPr>
          <p:nvPr/>
        </p:nvSpPr>
        <p:spPr bwMode="auto">
          <a:xfrm>
            <a:off x="1219200" y="2743200"/>
            <a:ext cx="1143000" cy="36988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Simple</a:t>
            </a:r>
          </a:p>
        </p:txBody>
      </p:sp>
      <p:sp>
        <p:nvSpPr>
          <p:cNvPr id="1048750" name="TextBox 7"/>
          <p:cNvSpPr txBox="1">
            <a:spLocks noChangeArrowheads="1"/>
          </p:cNvSpPr>
          <p:nvPr/>
        </p:nvSpPr>
        <p:spPr bwMode="auto">
          <a:xfrm>
            <a:off x="2514600" y="2743200"/>
            <a:ext cx="2362200" cy="36988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Facilitated</a:t>
            </a:r>
          </a:p>
        </p:txBody>
      </p:sp>
      <p:sp>
        <p:nvSpPr>
          <p:cNvPr id="1048751" name="TextBox 8"/>
          <p:cNvSpPr txBox="1">
            <a:spLocks noChangeArrowheads="1"/>
          </p:cNvSpPr>
          <p:nvPr/>
        </p:nvSpPr>
        <p:spPr bwMode="auto">
          <a:xfrm>
            <a:off x="609600" y="3429000"/>
            <a:ext cx="990600" cy="64611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Lipid soluble</a:t>
            </a:r>
          </a:p>
        </p:txBody>
      </p:sp>
      <p:sp>
        <p:nvSpPr>
          <p:cNvPr id="1048752" name="TextBox 9"/>
          <p:cNvSpPr txBox="1">
            <a:spLocks noChangeArrowheads="1"/>
          </p:cNvSpPr>
          <p:nvPr/>
        </p:nvSpPr>
        <p:spPr bwMode="auto">
          <a:xfrm>
            <a:off x="2057400" y="3429000"/>
            <a:ext cx="914400" cy="64611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Water soluble</a:t>
            </a:r>
          </a:p>
        </p:txBody>
      </p:sp>
      <p:sp>
        <p:nvSpPr>
          <p:cNvPr id="1048753" name="TextBox 10"/>
          <p:cNvSpPr txBox="1">
            <a:spLocks noChangeArrowheads="1"/>
          </p:cNvSpPr>
          <p:nvPr/>
        </p:nvSpPr>
        <p:spPr bwMode="auto">
          <a:xfrm>
            <a:off x="3124200" y="4343400"/>
            <a:ext cx="1143000" cy="8915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uses carrier proteins</a:t>
            </a:r>
          </a:p>
        </p:txBody>
      </p:sp>
      <p:sp>
        <p:nvSpPr>
          <p:cNvPr id="1048754" name="TextBox 11"/>
          <p:cNvSpPr txBox="1">
            <a:spLocks noChangeArrowheads="1"/>
          </p:cNvSpPr>
          <p:nvPr/>
        </p:nvSpPr>
        <p:spPr bwMode="auto">
          <a:xfrm>
            <a:off x="4495800" y="2754313"/>
            <a:ext cx="1219200" cy="369887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Primary</a:t>
            </a:r>
          </a:p>
        </p:txBody>
      </p:sp>
      <p:sp>
        <p:nvSpPr>
          <p:cNvPr id="1048755" name="TextBox 12"/>
          <p:cNvSpPr txBox="1">
            <a:spLocks noChangeArrowheads="1"/>
          </p:cNvSpPr>
          <p:nvPr/>
        </p:nvSpPr>
        <p:spPr bwMode="auto">
          <a:xfrm>
            <a:off x="6705600" y="2754313"/>
            <a:ext cx="1295400" cy="369887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Secondary</a:t>
            </a:r>
          </a:p>
        </p:txBody>
      </p:sp>
      <p:sp>
        <p:nvSpPr>
          <p:cNvPr id="1048756" name="TextBox 13"/>
          <p:cNvSpPr txBox="1">
            <a:spLocks noChangeArrowheads="1"/>
          </p:cNvSpPr>
          <p:nvPr/>
        </p:nvSpPr>
        <p:spPr bwMode="auto">
          <a:xfrm>
            <a:off x="5638800" y="3429000"/>
            <a:ext cx="1524000" cy="36988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Co-transport</a:t>
            </a:r>
          </a:p>
        </p:txBody>
      </p:sp>
      <p:sp>
        <p:nvSpPr>
          <p:cNvPr id="1048757" name="TextBox 14"/>
          <p:cNvSpPr txBox="1">
            <a:spLocks noChangeArrowheads="1"/>
          </p:cNvSpPr>
          <p:nvPr/>
        </p:nvSpPr>
        <p:spPr bwMode="auto">
          <a:xfrm>
            <a:off x="7086600" y="3429000"/>
            <a:ext cx="2133600" cy="36988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Counter-transport</a:t>
            </a:r>
          </a:p>
        </p:txBody>
      </p:sp>
      <p:cxnSp>
        <p:nvCxnSpPr>
          <p:cNvPr id="3145730" name="Straight Arrow Connector 16"/>
          <p:cNvCxnSpPr>
            <a:cxnSpLocks/>
            <a:stCxn id="1048746" idx="2"/>
            <a:endCxn id="1048747" idx="0"/>
          </p:cNvCxnSpPr>
          <p:nvPr/>
        </p:nvCxnSpPr>
        <p:spPr>
          <a:xfrm rot="5400000">
            <a:off x="3513137" y="1047751"/>
            <a:ext cx="327025" cy="18669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18"/>
          <p:cNvCxnSpPr>
            <a:cxnSpLocks/>
            <a:endCxn id="1048748" idx="0"/>
          </p:cNvCxnSpPr>
          <p:nvPr/>
        </p:nvCxnSpPr>
        <p:spPr>
          <a:xfrm>
            <a:off x="4610100" y="1817688"/>
            <a:ext cx="1943100" cy="315912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8" name="TextBox 19"/>
          <p:cNvSpPr txBox="1">
            <a:spLocks noChangeArrowheads="1"/>
          </p:cNvSpPr>
          <p:nvPr/>
        </p:nvSpPr>
        <p:spPr bwMode="auto">
          <a:xfrm>
            <a:off x="457200" y="4343400"/>
            <a:ext cx="1295400" cy="11582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direct through membrane</a:t>
            </a:r>
          </a:p>
        </p:txBody>
      </p:sp>
      <p:sp>
        <p:nvSpPr>
          <p:cNvPr id="1048759" name="TextBox 20"/>
          <p:cNvSpPr txBox="1">
            <a:spLocks noChangeArrowheads="1"/>
          </p:cNvSpPr>
          <p:nvPr/>
        </p:nvSpPr>
        <p:spPr bwMode="auto">
          <a:xfrm>
            <a:off x="1828800" y="4343400"/>
            <a:ext cx="1371600" cy="8915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through protein channels</a:t>
            </a:r>
          </a:p>
        </p:txBody>
      </p:sp>
      <p:cxnSp>
        <p:nvCxnSpPr>
          <p:cNvPr id="3145732" name="Straight Arrow Connector 22"/>
          <p:cNvCxnSpPr>
            <a:cxnSpLocks/>
            <a:stCxn id="1048747" idx="2"/>
            <a:endCxn id="1048749" idx="0"/>
          </p:cNvCxnSpPr>
          <p:nvPr/>
        </p:nvCxnSpPr>
        <p:spPr>
          <a:xfrm rot="5400000">
            <a:off x="2152650" y="2152650"/>
            <a:ext cx="228600" cy="9525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24"/>
          <p:cNvCxnSpPr>
            <a:cxnSpLocks/>
            <a:stCxn id="1048747" idx="2"/>
            <a:endCxn id="1048750" idx="0"/>
          </p:cNvCxnSpPr>
          <p:nvPr/>
        </p:nvCxnSpPr>
        <p:spPr>
          <a:xfrm rot="16200000" flipH="1">
            <a:off x="3105150" y="2152650"/>
            <a:ext cx="228600" cy="9525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Arrow Connector 26"/>
          <p:cNvCxnSpPr>
            <a:cxnSpLocks/>
            <a:stCxn id="1048750" idx="2"/>
            <a:endCxn id="1048753" idx="0"/>
          </p:cNvCxnSpPr>
          <p:nvPr/>
        </p:nvCxnSpPr>
        <p:spPr>
          <a:xfrm rot="5400000">
            <a:off x="3079751" y="3727450"/>
            <a:ext cx="1231900" cy="3175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Arrow Connector 28"/>
          <p:cNvCxnSpPr>
            <a:cxnSpLocks/>
            <a:stCxn id="1048749" idx="2"/>
            <a:endCxn id="1048751" idx="0"/>
          </p:cNvCxnSpPr>
          <p:nvPr/>
        </p:nvCxnSpPr>
        <p:spPr>
          <a:xfrm rot="5400000">
            <a:off x="1289844" y="2928144"/>
            <a:ext cx="315912" cy="6858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Arrow Connector 30"/>
          <p:cNvCxnSpPr>
            <a:cxnSpLocks/>
            <a:stCxn id="1048749" idx="2"/>
            <a:endCxn id="1048752" idx="0"/>
          </p:cNvCxnSpPr>
          <p:nvPr/>
        </p:nvCxnSpPr>
        <p:spPr>
          <a:xfrm rot="16200000" flipH="1">
            <a:off x="1994694" y="2909094"/>
            <a:ext cx="315912" cy="7239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Arrow Connector 32"/>
          <p:cNvCxnSpPr>
            <a:cxnSpLocks/>
            <a:stCxn id="1048751" idx="2"/>
            <a:endCxn id="1048758" idx="0"/>
          </p:cNvCxnSpPr>
          <p:nvPr/>
        </p:nvCxnSpPr>
        <p:spPr>
          <a:xfrm rot="5400000">
            <a:off x="972344" y="4209256"/>
            <a:ext cx="266700" cy="1588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Straight Arrow Connector 33"/>
          <p:cNvCxnSpPr>
            <a:cxnSpLocks/>
            <a:stCxn id="1048752" idx="2"/>
            <a:endCxn id="1048759" idx="0"/>
          </p:cNvCxnSpPr>
          <p:nvPr/>
        </p:nvCxnSpPr>
        <p:spPr>
          <a:xfrm rot="5400000">
            <a:off x="2382044" y="4209256"/>
            <a:ext cx="266700" cy="1588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Straight Arrow Connector 37"/>
          <p:cNvCxnSpPr>
            <a:cxnSpLocks/>
            <a:stCxn id="1048754" idx="2"/>
            <a:endCxn id="1048760" idx="0"/>
          </p:cNvCxnSpPr>
          <p:nvPr/>
        </p:nvCxnSpPr>
        <p:spPr>
          <a:xfrm rot="5400000">
            <a:off x="4495801" y="3733800"/>
            <a:ext cx="1219200" cy="3175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0" name="TextBox 38"/>
          <p:cNvSpPr txBox="1">
            <a:spLocks noChangeArrowheads="1"/>
          </p:cNvSpPr>
          <p:nvPr/>
        </p:nvSpPr>
        <p:spPr bwMode="auto">
          <a:xfrm>
            <a:off x="4495800" y="4343400"/>
            <a:ext cx="1219200" cy="36988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uses ATP</a:t>
            </a:r>
          </a:p>
        </p:txBody>
      </p:sp>
      <p:cxnSp>
        <p:nvCxnSpPr>
          <p:cNvPr id="3145740" name="Straight Arrow Connector 40"/>
          <p:cNvCxnSpPr>
            <a:cxnSpLocks/>
            <a:stCxn id="1048756" idx="2"/>
            <a:endCxn id="1048761" idx="0"/>
          </p:cNvCxnSpPr>
          <p:nvPr/>
        </p:nvCxnSpPr>
        <p:spPr>
          <a:xfrm rot="5400000">
            <a:off x="5975351" y="4222750"/>
            <a:ext cx="850900" cy="3175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1" name="TextBox 41"/>
          <p:cNvSpPr txBox="1">
            <a:spLocks noChangeArrowheads="1"/>
          </p:cNvSpPr>
          <p:nvPr/>
        </p:nvSpPr>
        <p:spPr bwMode="auto">
          <a:xfrm>
            <a:off x="5638800" y="4648200"/>
            <a:ext cx="1524000" cy="64611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Uses Na+ gradient</a:t>
            </a:r>
          </a:p>
        </p:txBody>
      </p:sp>
      <p:sp>
        <p:nvSpPr>
          <p:cNvPr id="1048762" name="TextBox 42"/>
          <p:cNvSpPr txBox="1">
            <a:spLocks noChangeArrowheads="1"/>
          </p:cNvSpPr>
          <p:nvPr/>
        </p:nvSpPr>
        <p:spPr bwMode="auto">
          <a:xfrm>
            <a:off x="7467600" y="4648200"/>
            <a:ext cx="1371600" cy="64611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Uses Na+ gradient</a:t>
            </a:r>
          </a:p>
        </p:txBody>
      </p:sp>
      <p:cxnSp>
        <p:nvCxnSpPr>
          <p:cNvPr id="3145741" name="Straight Arrow Connector 46"/>
          <p:cNvCxnSpPr>
            <a:cxnSpLocks/>
            <a:stCxn id="1048757" idx="2"/>
            <a:endCxn id="1048762" idx="0"/>
          </p:cNvCxnSpPr>
          <p:nvPr/>
        </p:nvCxnSpPr>
        <p:spPr>
          <a:xfrm rot="5400000">
            <a:off x="7727951" y="4222750"/>
            <a:ext cx="850900" cy="3175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3" name="TextBox 55"/>
          <p:cNvSpPr txBox="1">
            <a:spLocks noChangeArrowheads="1"/>
          </p:cNvSpPr>
          <p:nvPr/>
        </p:nvSpPr>
        <p:spPr bwMode="auto">
          <a:xfrm>
            <a:off x="762000" y="5802313"/>
            <a:ext cx="685800" cy="646112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O2</a:t>
            </a:r>
          </a:p>
          <a:p>
            <a:pPr algn="ctr"/>
            <a:r>
              <a:rPr lang="en-US"/>
              <a:t>CO2</a:t>
            </a:r>
          </a:p>
        </p:txBody>
      </p:sp>
      <p:sp>
        <p:nvSpPr>
          <p:cNvPr id="1048764" name="TextBox 56"/>
          <p:cNvSpPr txBox="1">
            <a:spLocks noChangeArrowheads="1"/>
          </p:cNvSpPr>
          <p:nvPr/>
        </p:nvSpPr>
        <p:spPr bwMode="auto">
          <a:xfrm>
            <a:off x="1828800" y="5802313"/>
            <a:ext cx="1371600" cy="646112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H2O</a:t>
            </a:r>
          </a:p>
          <a:p>
            <a:pPr algn="ctr"/>
            <a:r>
              <a:rPr lang="en-US"/>
              <a:t>ions</a:t>
            </a:r>
          </a:p>
        </p:txBody>
      </p:sp>
      <p:sp>
        <p:nvSpPr>
          <p:cNvPr id="1048765" name="TextBox 57"/>
          <p:cNvSpPr txBox="1">
            <a:spLocks noChangeArrowheads="1"/>
          </p:cNvSpPr>
          <p:nvPr/>
        </p:nvSpPr>
        <p:spPr bwMode="auto">
          <a:xfrm>
            <a:off x="2819400" y="5791200"/>
            <a:ext cx="1752600" cy="64611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Glucose</a:t>
            </a:r>
          </a:p>
          <a:p>
            <a:pPr algn="ctr"/>
            <a:r>
              <a:rPr lang="en-US"/>
              <a:t>amino acids</a:t>
            </a:r>
          </a:p>
        </p:txBody>
      </p:sp>
      <p:sp>
        <p:nvSpPr>
          <p:cNvPr id="1048766" name="TextBox 58"/>
          <p:cNvSpPr txBox="1">
            <a:spLocks noChangeArrowheads="1"/>
          </p:cNvSpPr>
          <p:nvPr/>
        </p:nvSpPr>
        <p:spPr bwMode="auto">
          <a:xfrm>
            <a:off x="4495800" y="5791200"/>
            <a:ext cx="1219200" cy="64611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Na+/K+ ATP-ase</a:t>
            </a:r>
          </a:p>
        </p:txBody>
      </p:sp>
      <p:sp>
        <p:nvSpPr>
          <p:cNvPr id="1048767" name="TextBox 59"/>
          <p:cNvSpPr txBox="1">
            <a:spLocks noChangeArrowheads="1"/>
          </p:cNvSpPr>
          <p:nvPr/>
        </p:nvSpPr>
        <p:spPr bwMode="auto">
          <a:xfrm>
            <a:off x="5638800" y="5791200"/>
            <a:ext cx="1524000" cy="64611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Glucose</a:t>
            </a:r>
          </a:p>
          <a:p>
            <a:pPr algn="ctr"/>
            <a:r>
              <a:rPr lang="en-US"/>
              <a:t>amino acids</a:t>
            </a:r>
          </a:p>
        </p:txBody>
      </p:sp>
      <p:sp>
        <p:nvSpPr>
          <p:cNvPr id="1048768" name="TextBox 61"/>
          <p:cNvSpPr txBox="1">
            <a:spLocks noChangeArrowheads="1"/>
          </p:cNvSpPr>
          <p:nvPr/>
        </p:nvSpPr>
        <p:spPr bwMode="auto">
          <a:xfrm>
            <a:off x="7620000" y="5791200"/>
            <a:ext cx="1066800" cy="64611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/>
            <a:r>
              <a:rPr lang="en-US"/>
              <a:t>Ca2+</a:t>
            </a:r>
          </a:p>
          <a:p>
            <a:pPr algn="ctr"/>
            <a:r>
              <a:rPr lang="en-US"/>
              <a:t>H+</a:t>
            </a:r>
          </a:p>
        </p:txBody>
      </p:sp>
      <p:cxnSp>
        <p:nvCxnSpPr>
          <p:cNvPr id="3145742" name="Straight Arrow Connector 63"/>
          <p:cNvCxnSpPr>
            <a:cxnSpLocks/>
            <a:stCxn id="1048748" idx="2"/>
            <a:endCxn id="1048754" idx="0"/>
          </p:cNvCxnSpPr>
          <p:nvPr/>
        </p:nvCxnSpPr>
        <p:spPr>
          <a:xfrm rot="5400000">
            <a:off x="5703887" y="1905001"/>
            <a:ext cx="250825" cy="14478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Straight Arrow Connector 65"/>
          <p:cNvCxnSpPr>
            <a:cxnSpLocks/>
            <a:stCxn id="1048748" idx="2"/>
            <a:endCxn id="1048755" idx="0"/>
          </p:cNvCxnSpPr>
          <p:nvPr/>
        </p:nvCxnSpPr>
        <p:spPr>
          <a:xfrm rot="16200000" flipH="1">
            <a:off x="6827837" y="2228851"/>
            <a:ext cx="250825" cy="8001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Straight Arrow Connector 67"/>
          <p:cNvCxnSpPr>
            <a:cxnSpLocks/>
            <a:stCxn id="1048755" idx="2"/>
            <a:endCxn id="1048756" idx="0"/>
          </p:cNvCxnSpPr>
          <p:nvPr/>
        </p:nvCxnSpPr>
        <p:spPr>
          <a:xfrm rot="5400000">
            <a:off x="6724650" y="2800350"/>
            <a:ext cx="304800" cy="9525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Straight Arrow Connector 69"/>
          <p:cNvCxnSpPr>
            <a:cxnSpLocks/>
            <a:stCxn id="1048755" idx="2"/>
            <a:endCxn id="1048757" idx="0"/>
          </p:cNvCxnSpPr>
          <p:nvPr/>
        </p:nvCxnSpPr>
        <p:spPr>
          <a:xfrm rot="16200000" flipH="1">
            <a:off x="7600950" y="2876550"/>
            <a:ext cx="304800" cy="8001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Straight Connector 71"/>
          <p:cNvCxnSpPr>
            <a:cxnSpLocks/>
            <a:stCxn id="1048760" idx="2"/>
            <a:endCxn id="1048766" idx="0"/>
          </p:cNvCxnSpPr>
          <p:nvPr/>
        </p:nvCxnSpPr>
        <p:spPr>
          <a:xfrm rot="5400000">
            <a:off x="4566444" y="5252244"/>
            <a:ext cx="1077912" cy="0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Straight Connector 77"/>
          <p:cNvCxnSpPr>
            <a:cxnSpLocks/>
            <a:stCxn id="1048761" idx="2"/>
            <a:endCxn id="1048767" idx="0"/>
          </p:cNvCxnSpPr>
          <p:nvPr/>
        </p:nvCxnSpPr>
        <p:spPr>
          <a:xfrm rot="5400000">
            <a:off x="6152356" y="5542757"/>
            <a:ext cx="496887" cy="0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8" name="Straight Connector 81"/>
          <p:cNvCxnSpPr>
            <a:cxnSpLocks/>
            <a:stCxn id="1048762" idx="2"/>
            <a:endCxn id="1048768" idx="0"/>
          </p:cNvCxnSpPr>
          <p:nvPr/>
        </p:nvCxnSpPr>
        <p:spPr>
          <a:xfrm rot="5400000">
            <a:off x="7904956" y="5542757"/>
            <a:ext cx="496887" cy="0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Straight Connector 84"/>
          <p:cNvCxnSpPr>
            <a:cxnSpLocks/>
            <a:stCxn id="1048753" idx="2"/>
            <a:endCxn id="1048765" idx="0"/>
          </p:cNvCxnSpPr>
          <p:nvPr/>
        </p:nvCxnSpPr>
        <p:spPr>
          <a:xfrm rot="5400000">
            <a:off x="3433762" y="5529263"/>
            <a:ext cx="523875" cy="0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0" name="Straight Connector 86"/>
          <p:cNvCxnSpPr>
            <a:cxnSpLocks/>
            <a:stCxn id="1048759" idx="2"/>
            <a:endCxn id="1048764" idx="0"/>
          </p:cNvCxnSpPr>
          <p:nvPr/>
        </p:nvCxnSpPr>
        <p:spPr>
          <a:xfrm rot="5400000">
            <a:off x="2247106" y="5534819"/>
            <a:ext cx="534988" cy="0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Straight Connector 88"/>
          <p:cNvCxnSpPr>
            <a:cxnSpLocks/>
            <a:stCxn id="1048758" idx="2"/>
            <a:endCxn id="1048763" idx="0"/>
          </p:cNvCxnSpPr>
          <p:nvPr/>
        </p:nvCxnSpPr>
        <p:spPr>
          <a:xfrm rot="5400000">
            <a:off x="837406" y="5534819"/>
            <a:ext cx="534988" cy="0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id="9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id="1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6" grpId="0"/>
      <p:bldP spid="1048747" grpId="0"/>
      <p:bldP spid="1048748" grpId="0"/>
      <p:bldP spid="1048749" grpId="0"/>
      <p:bldP spid="1048750" grpId="0"/>
      <p:bldP spid="1048751" grpId="0"/>
      <p:bldP spid="1048752" grpId="0"/>
      <p:bldP spid="1048753" grpId="0"/>
      <p:bldP spid="1048754" grpId="0"/>
      <p:bldP spid="1048755" grpId="0"/>
      <p:bldP spid="1048756" grpId="0"/>
      <p:bldP spid="1048757" grpId="0"/>
      <p:bldP spid="1048758" grpId="0"/>
      <p:bldP spid="1048759" grpId="0"/>
      <p:bldP spid="1048760" grpId="0"/>
      <p:bldP spid="1048761" grpId="0"/>
      <p:bldP spid="1048762" grpId="0"/>
      <p:bldP spid="1048763" grpId="0"/>
      <p:bldP spid="1048764" grpId="0"/>
      <p:bldP spid="1048765" grpId="0"/>
      <p:bldP spid="1048766" grpId="0"/>
      <p:bldP spid="1048767" grpId="0"/>
      <p:bldP spid="104876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6858000"/>
          </a:xfrm>
        </p:spPr>
        <p:txBody>
          <a:bodyPr/>
          <a:p>
            <a:pPr>
              <a:buFont typeface="Wingdings" pitchFamily="2" charset="2"/>
              <a:buNone/>
            </a:pPr>
            <a:endParaRPr dirty="0" lang="en-US" smtClean="0"/>
          </a:p>
          <a:p>
            <a:pPr>
              <a:buFont typeface="Courier New" pitchFamily="49" charset="0"/>
              <a:buChar char="o"/>
            </a:pPr>
            <a:endParaRPr dirty="0" lang="en-US" smtClean="0">
              <a:solidFill>
                <a:schemeClr val="tx2"/>
              </a:solidFill>
            </a:endParaRPr>
          </a:p>
          <a:p>
            <a:endParaRPr dirty="0" lang="en-US"/>
          </a:p>
        </p:txBody>
      </p:sp>
      <p:sp>
        <p:nvSpPr>
          <p:cNvPr id="10487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91F4FD-EC09-4249-9850-80B655D52ACB}" type="datetime2">
              <a:rPr lang="en-US" smtClean="0"/>
              <a:t>Friday, October 23, 2020</a:t>
            </a:fld>
            <a:endParaRPr lang="en-GB"/>
          </a:p>
        </p:txBody>
      </p:sp>
      <p:pic>
        <p:nvPicPr>
          <p:cNvPr id="209717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8764" t="15154" r="37695" b="4034"/>
          <a:stretch>
            <a:fillRect/>
          </a:stretch>
        </p:blipFill>
        <p:spPr bwMode="auto">
          <a:xfrm>
            <a:off x="2667000" y="0"/>
            <a:ext cx="6477000" cy="6757988"/>
          </a:xfrm>
          <a:prstGeom prst="rect"/>
          <a:noFill/>
          <a:ln>
            <a:noFill/>
          </a:ln>
        </p:spPr>
      </p:pic>
      <p:sp>
        <p:nvSpPr>
          <p:cNvPr id="1048771" name="TextBox 6"/>
          <p:cNvSpPr txBox="1">
            <a:spLocks noChangeArrowheads="1"/>
          </p:cNvSpPr>
          <p:nvPr/>
        </p:nvSpPr>
        <p:spPr bwMode="auto">
          <a:xfrm>
            <a:off x="0" y="533400"/>
            <a:ext cx="2819400" cy="2021841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 indent="-285750" marL="742950">
              <a:defRPr sz="3200">
                <a:solidFill>
                  <a:schemeClr val="tx1"/>
                </a:solidFill>
                <a:latin typeface="Arial" charset="0"/>
              </a:defRPr>
            </a:lvl2pPr>
            <a:lvl3pPr eaLnBrk="0" hangingPunct="0" indent="-228600" marL="1143000">
              <a:defRPr sz="3200">
                <a:solidFill>
                  <a:schemeClr val="tx1"/>
                </a:solidFill>
                <a:latin typeface="Arial" charset="0"/>
              </a:defRPr>
            </a:lvl3pPr>
            <a:lvl4pPr eaLnBrk="0" hangingPunct="0" indent="-228600" marL="1600200">
              <a:defRPr sz="3200">
                <a:solidFill>
                  <a:schemeClr val="tx1"/>
                </a:solidFill>
                <a:latin typeface="Arial" charset="0"/>
              </a:defRPr>
            </a:lvl4pPr>
            <a:lvl5pPr eaLnBrk="0" hangingPunct="0" indent="-228600" marL="2057400">
              <a:defRPr sz="32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It’s electrogenic:</a:t>
            </a:r>
          </a:p>
          <a:p>
            <a:pPr eaLnBrk="1" hangingPunct="1"/>
            <a:r>
              <a:rPr lang="en-US"/>
              <a:t>Pumps 3Na+ out , 2K+ in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p>
            <a:pPr>
              <a:buFont typeface="Courier New" pitchFamily="49" charset="0"/>
              <a:buChar char="o"/>
            </a:pPr>
            <a:r>
              <a:rPr dirty="0" lang="en-US" smtClean="0">
                <a:solidFill>
                  <a:schemeClr val="tx2"/>
                </a:solidFill>
              </a:rPr>
              <a:t>Secondary Active transport </a:t>
            </a:r>
          </a:p>
          <a:p>
            <a:pPr>
              <a:buFont typeface="Wingdings" pitchFamily="2" charset="2"/>
              <a:buNone/>
            </a:pPr>
            <a:r>
              <a:rPr dirty="0" lang="en-US" smtClean="0">
                <a:solidFill>
                  <a:schemeClr val="tx2"/>
                </a:solidFill>
              </a:rPr>
              <a:t>   </a:t>
            </a:r>
            <a:r>
              <a:rPr dirty="0" lang="en-US" smtClean="0"/>
              <a:t>Energy is derived indirectly from </a:t>
            </a:r>
            <a:r>
              <a:rPr dirty="0" lang="en-US" err="1" smtClean="0"/>
              <a:t>ATPase</a:t>
            </a:r>
            <a:r>
              <a:rPr dirty="0" lang="en-US" smtClean="0"/>
              <a:t> activity in form of ion gradient created by the pump activity</a:t>
            </a:r>
          </a:p>
          <a:p>
            <a:pPr>
              <a:buFont typeface="Wingdings" pitchFamily="2" charset="2"/>
              <a:buNone/>
            </a:pPr>
            <a:r>
              <a:rPr dirty="0" lang="en-US" smtClean="0"/>
              <a:t> - </a:t>
            </a:r>
            <a:r>
              <a:rPr dirty="0" lang="en-US" err="1" smtClean="0"/>
              <a:t>Cotransport</a:t>
            </a:r>
            <a:r>
              <a:rPr dirty="0" lang="en-US" smtClean="0"/>
              <a:t> (</a:t>
            </a:r>
            <a:r>
              <a:rPr dirty="0" lang="en-US" err="1" smtClean="0"/>
              <a:t>uniport</a:t>
            </a:r>
            <a:endParaRPr dirty="0" lang="en-US" smtClean="0"/>
          </a:p>
          <a:p>
            <a:pPr>
              <a:buFont typeface="Wingdings" pitchFamily="2" charset="2"/>
              <a:buNone/>
            </a:pPr>
            <a:r>
              <a:rPr dirty="0" lang="en-US" smtClean="0"/>
              <a:t>     or </a:t>
            </a:r>
            <a:r>
              <a:rPr dirty="0" lang="en-US" err="1" smtClean="0"/>
              <a:t>symport</a:t>
            </a:r>
            <a:r>
              <a:rPr dirty="0" lang="en-US" smtClean="0"/>
              <a:t>)   </a:t>
            </a:r>
            <a:r>
              <a:rPr dirty="0" lang="en-US" err="1" smtClean="0"/>
              <a:t>e.g</a:t>
            </a:r>
            <a:endParaRPr dirty="0" lang="en-US" smtClean="0"/>
          </a:p>
          <a:p>
            <a:pPr>
              <a:buFont typeface="Wingdings" pitchFamily="2" charset="2"/>
              <a:buNone/>
            </a:pPr>
            <a:r>
              <a:rPr dirty="0" lang="en-US" smtClean="0"/>
              <a:t>      Na</a:t>
            </a:r>
            <a:r>
              <a:rPr baseline="30000" dirty="0" lang="en-US" smtClean="0"/>
              <a:t>+ </a:t>
            </a:r>
            <a:r>
              <a:rPr dirty="0" lang="en-US" smtClean="0"/>
              <a:t>-</a:t>
            </a:r>
            <a:r>
              <a:rPr dirty="0" lang="en-US" err="1" smtClean="0"/>
              <a:t>Gl</a:t>
            </a:r>
            <a:r>
              <a:rPr dirty="0" lang="en-US" smtClean="0"/>
              <a:t>; Na</a:t>
            </a:r>
            <a:r>
              <a:rPr baseline="30000" dirty="0" lang="en-US" smtClean="0"/>
              <a:t>+ </a:t>
            </a:r>
            <a:r>
              <a:rPr dirty="0" lang="en-US" smtClean="0"/>
              <a:t>-AA</a:t>
            </a:r>
          </a:p>
          <a:p>
            <a:pPr>
              <a:buFont typeface="Wingdings" pitchFamily="2" charset="2"/>
              <a:buNone/>
            </a:pPr>
            <a:r>
              <a:rPr dirty="0" lang="en-US" smtClean="0"/>
              <a:t>      Na</a:t>
            </a:r>
            <a:r>
              <a:rPr baseline="30000" dirty="0" lang="en-US" smtClean="0"/>
              <a:t>+ </a:t>
            </a:r>
            <a:r>
              <a:rPr dirty="0" lang="en-US" smtClean="0"/>
              <a:t>-K</a:t>
            </a:r>
            <a:r>
              <a:rPr baseline="30000" dirty="0" lang="en-US" smtClean="0"/>
              <a:t>+ </a:t>
            </a:r>
            <a:r>
              <a:rPr dirty="0" lang="en-US" smtClean="0"/>
              <a:t>-2Cl</a:t>
            </a:r>
            <a:r>
              <a:rPr baseline="30000" dirty="0" lang="en-US" smtClean="0"/>
              <a:t>-</a:t>
            </a:r>
          </a:p>
          <a:p>
            <a:pPr>
              <a:buFont typeface="Wingdings" pitchFamily="2" charset="2"/>
              <a:buNone/>
            </a:pPr>
            <a:r>
              <a:rPr dirty="0" lang="en-US" smtClean="0"/>
              <a:t>- </a:t>
            </a:r>
            <a:r>
              <a:rPr dirty="0" lang="en-US" err="1" smtClean="0"/>
              <a:t>Countertransport</a:t>
            </a:r>
            <a:r>
              <a:rPr dirty="0" lang="en-US" smtClean="0"/>
              <a:t> </a:t>
            </a:r>
          </a:p>
          <a:p>
            <a:pPr>
              <a:buFont typeface="Wingdings" pitchFamily="2" charset="2"/>
              <a:buNone/>
            </a:pPr>
            <a:r>
              <a:rPr dirty="0" lang="en-US" smtClean="0"/>
              <a:t>     (</a:t>
            </a:r>
            <a:r>
              <a:rPr dirty="0" lang="en-US" err="1" smtClean="0"/>
              <a:t>antiport</a:t>
            </a:r>
            <a:r>
              <a:rPr dirty="0" lang="en-US" smtClean="0"/>
              <a:t>) </a:t>
            </a:r>
            <a:r>
              <a:rPr dirty="0" lang="en-US" err="1" smtClean="0"/>
              <a:t>e.g</a:t>
            </a:r>
            <a:r>
              <a:rPr dirty="0" lang="en-US" smtClean="0"/>
              <a:t> Na</a:t>
            </a:r>
            <a:r>
              <a:rPr baseline="30000" dirty="0" lang="en-US" smtClean="0"/>
              <a:t>+</a:t>
            </a:r>
            <a:r>
              <a:rPr dirty="0" lang="en-US" smtClean="0"/>
              <a:t>-H</a:t>
            </a:r>
            <a:r>
              <a:rPr baseline="30000" dirty="0" lang="en-US" smtClean="0"/>
              <a:t>+</a:t>
            </a:r>
            <a:endParaRPr dirty="0" lang="en-US" smtClean="0"/>
          </a:p>
          <a:p>
            <a:pPr>
              <a:buFont typeface="Wingdings" pitchFamily="2" charset="2"/>
              <a:buNone/>
            </a:pPr>
            <a:r>
              <a:rPr dirty="0" lang="en-US" smtClean="0"/>
              <a:t>     Na</a:t>
            </a:r>
            <a:r>
              <a:rPr baseline="30000" dirty="0" lang="en-US" smtClean="0"/>
              <a:t>+ </a:t>
            </a:r>
            <a:r>
              <a:rPr dirty="0" lang="en-US" smtClean="0"/>
              <a:t>-Ca</a:t>
            </a:r>
            <a:r>
              <a:rPr baseline="30000" dirty="0" lang="en-US" smtClean="0"/>
              <a:t>2+</a:t>
            </a:r>
            <a:endParaRPr dirty="0" lang="en-US"/>
          </a:p>
        </p:txBody>
      </p:sp>
      <p:sp>
        <p:nvSpPr>
          <p:cNvPr id="10487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4A69BB0-A365-45E9-BD08-2A9740377C59}" type="datetime2">
              <a:rPr lang="en-US" smtClean="0"/>
              <a:t>Friday, October 23, 2020</a:t>
            </a:fld>
            <a:endParaRPr lang="en-GB"/>
          </a:p>
        </p:txBody>
      </p:sp>
      <p:pic>
        <p:nvPicPr>
          <p:cNvPr id="2097179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9710" t="28622" r="42427" b="12453"/>
          <a:stretch>
            <a:fillRect/>
          </a:stretch>
        </p:blipFill>
        <p:spPr bwMode="auto">
          <a:xfrm>
            <a:off x="4179888" y="1676400"/>
            <a:ext cx="4964112" cy="51816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066800"/>
          </a:xfrm>
        </p:spPr>
        <p:txBody>
          <a:bodyPr/>
          <a:p>
            <a:r>
              <a:rPr dirty="0" sz="4000" lang="en-US" smtClean="0"/>
              <a:t>CELL DIVISION AND DEATH</a:t>
            </a:r>
            <a:endParaRPr dirty="0" sz="400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0" y="865188"/>
            <a:ext cx="9144000" cy="5562600"/>
          </a:xfrm>
        </p:spPr>
        <p:txBody>
          <a:bodyPr>
            <a:normAutofit fontScale="96429" lnSpcReduction="10000"/>
          </a:bodyPr>
          <a:p>
            <a:r>
              <a:rPr dirty="0" sz="2800" lang="en-US" smtClean="0"/>
              <a:t>DIVISION –cell cycle</a:t>
            </a:r>
          </a:p>
          <a:p>
            <a:pPr indent="0" marL="0">
              <a:lnSpc>
                <a:spcPct val="95000"/>
              </a:lnSpc>
              <a:buFont typeface="Wingdings" pitchFamily="2" charset="2"/>
              <a:buNone/>
            </a:pPr>
            <a:r>
              <a:rPr dirty="0" sz="2800" lang="en-US" smtClean="0"/>
              <a:t>There are three classes</a:t>
            </a:r>
          </a:p>
          <a:p>
            <a:pPr indent="0" marL="0">
              <a:lnSpc>
                <a:spcPct val="95000"/>
              </a:lnSpc>
              <a:buFont typeface="Wingdings" pitchFamily="2" charset="2"/>
              <a:buNone/>
            </a:pPr>
            <a:r>
              <a:rPr dirty="0" sz="2800" lang="en-US" smtClean="0"/>
              <a:t> of cells </a:t>
            </a:r>
            <a:r>
              <a:rPr dirty="0" lang="en-US" smtClean="0"/>
              <a:t>;</a:t>
            </a:r>
          </a:p>
          <a:p>
            <a:pPr indent="0" marL="0">
              <a:lnSpc>
                <a:spcPct val="95000"/>
              </a:lnSpc>
              <a:buFont typeface="Wingdings" pitchFamily="2" charset="2"/>
              <a:buNone/>
            </a:pPr>
            <a:r>
              <a:rPr dirty="0" sz="2800" i="1" lang="en-US" smtClean="0"/>
              <a:t>Labile cells – </a:t>
            </a:r>
            <a:r>
              <a:rPr dirty="0" sz="2800" lang="en-US" smtClean="0"/>
              <a:t>frequent </a:t>
            </a:r>
          </a:p>
          <a:p>
            <a:pPr indent="0" marL="0">
              <a:lnSpc>
                <a:spcPct val="95000"/>
              </a:lnSpc>
              <a:buFont typeface="Wingdings" pitchFamily="2" charset="2"/>
              <a:buNone/>
            </a:pPr>
            <a:r>
              <a:rPr dirty="0" sz="2800" lang="en-US" smtClean="0"/>
              <a:t>divisions throughout life</a:t>
            </a:r>
          </a:p>
          <a:p>
            <a:pPr indent="0" marL="0">
              <a:lnSpc>
                <a:spcPct val="95000"/>
              </a:lnSpc>
              <a:buFont typeface="Wingdings" pitchFamily="2" charset="2"/>
              <a:buNone/>
            </a:pPr>
            <a:r>
              <a:rPr dirty="0" sz="2800" i="1" lang="en-US" smtClean="0"/>
              <a:t>Stable Cells – </a:t>
            </a:r>
            <a:r>
              <a:rPr dirty="0" sz="2800" lang="en-US" smtClean="0"/>
              <a:t>Cells lost by </a:t>
            </a:r>
          </a:p>
          <a:p>
            <a:pPr indent="0" marL="0">
              <a:lnSpc>
                <a:spcPct val="95000"/>
              </a:lnSpc>
              <a:buFont typeface="Wingdings" pitchFamily="2" charset="2"/>
              <a:buNone/>
            </a:pPr>
            <a:r>
              <a:rPr dirty="0" sz="2800" lang="en-US" smtClean="0"/>
              <a:t>wear and tear are replaced </a:t>
            </a:r>
          </a:p>
          <a:p>
            <a:pPr indent="0" marL="0">
              <a:lnSpc>
                <a:spcPct val="95000"/>
              </a:lnSpc>
              <a:buFont typeface="Wingdings" pitchFamily="2" charset="2"/>
              <a:buNone/>
            </a:pPr>
            <a:r>
              <a:rPr dirty="0" sz="2800" lang="en-US" smtClean="0"/>
              <a:t>by the mitotic activity of </a:t>
            </a:r>
          </a:p>
          <a:p>
            <a:pPr indent="0" marL="0">
              <a:lnSpc>
                <a:spcPct val="95000"/>
              </a:lnSpc>
              <a:buFont typeface="Wingdings" pitchFamily="2" charset="2"/>
              <a:buNone/>
            </a:pPr>
            <a:r>
              <a:rPr dirty="0" sz="2800" lang="en-US" smtClean="0"/>
              <a:t>Others- liver, kidneys</a:t>
            </a:r>
          </a:p>
          <a:p>
            <a:pPr indent="0" marL="0">
              <a:lnSpc>
                <a:spcPct val="95000"/>
              </a:lnSpc>
              <a:buFont typeface="Wingdings" pitchFamily="2" charset="2"/>
              <a:buNone/>
            </a:pPr>
            <a:r>
              <a:rPr dirty="0" sz="2800" i="1" lang="en-US" smtClean="0"/>
              <a:t>Permanent cells – </a:t>
            </a:r>
            <a:r>
              <a:rPr dirty="0" sz="2800" lang="en-US" smtClean="0"/>
              <a:t> non-replicating cells lose ability to divide either at birth or shortly thereafter- nerves ,muscle and cardiac</a:t>
            </a:r>
            <a:endParaRPr dirty="0" sz="280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CC72B2-AD9C-4C51-9D3D-819E380D6243}" type="datetime2">
              <a:rPr lang="en-US" smtClean="0"/>
              <a:t>Friday, October 23, 2020</a:t>
            </a:fld>
            <a:endParaRPr lang="en-GB"/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9710" t="18520" r="42427" b="7401"/>
          <a:stretch>
            <a:fillRect/>
          </a:stretch>
        </p:blipFill>
        <p:spPr bwMode="auto">
          <a:xfrm>
            <a:off x="4038600" y="685800"/>
            <a:ext cx="4779963" cy="4800600"/>
          </a:xfrm>
          <a:prstGeom prst="rect"/>
          <a:noFill/>
          <a:ln>
            <a:noFill/>
          </a:ln>
        </p:spPr>
      </p:pic>
      <p:sp>
        <p:nvSpPr>
          <p:cNvPr id="1048604" name="TextBox 6"/>
          <p:cNvSpPr txBox="1">
            <a:spLocks noChangeArrowheads="1"/>
          </p:cNvSpPr>
          <p:nvPr/>
        </p:nvSpPr>
        <p:spPr bwMode="auto">
          <a:xfrm>
            <a:off x="4800600" y="838200"/>
            <a:ext cx="2286000" cy="5842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 indent="-285750" marL="742950">
              <a:defRPr sz="3200">
                <a:solidFill>
                  <a:schemeClr val="tx1"/>
                </a:solidFill>
                <a:latin typeface="Arial" charset="0"/>
              </a:defRPr>
            </a:lvl2pPr>
            <a:lvl3pPr eaLnBrk="0" hangingPunct="0" indent="-228600" marL="1143000">
              <a:defRPr sz="3200">
                <a:solidFill>
                  <a:schemeClr val="tx1"/>
                </a:solidFill>
                <a:latin typeface="Arial" charset="0"/>
              </a:defRPr>
            </a:lvl3pPr>
            <a:lvl4pPr eaLnBrk="0" hangingPunct="0" indent="-228600" marL="1600200">
              <a:defRPr sz="3200">
                <a:solidFill>
                  <a:schemeClr val="tx1"/>
                </a:solidFill>
                <a:latin typeface="Arial" charset="0"/>
              </a:defRPr>
            </a:lvl4pPr>
            <a:lvl5pPr eaLnBrk="0" hangingPunct="0" indent="-228600" marL="2057400">
              <a:defRPr sz="32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cell cycle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p>
            <a:r>
              <a:rPr dirty="0" lang="en-US" smtClean="0"/>
              <a:t>CELL DEATH</a:t>
            </a:r>
          </a:p>
          <a:p>
            <a:pPr>
              <a:buFont typeface="Wingdings" pitchFamily="2" charset="2"/>
              <a:buNone/>
            </a:pPr>
            <a:r>
              <a:rPr dirty="0" lang="en-US" smtClean="0"/>
              <a:t>-Autolysis of cells &amp; tissue regression </a:t>
            </a:r>
            <a:r>
              <a:rPr dirty="0" lang="en-US" err="1" smtClean="0"/>
              <a:t>e.g</a:t>
            </a:r>
            <a:r>
              <a:rPr dirty="0" lang="en-US" smtClean="0"/>
              <a:t> uterus- work of </a:t>
            </a:r>
            <a:r>
              <a:rPr dirty="0" lang="en-US" err="1" smtClean="0"/>
              <a:t>lysosomes</a:t>
            </a:r>
            <a:endParaRPr dirty="0" lang="en-US" smtClean="0"/>
          </a:p>
          <a:p>
            <a:pPr>
              <a:buFont typeface="Wingdings" pitchFamily="2" charset="2"/>
              <a:buNone/>
            </a:pPr>
            <a:r>
              <a:rPr dirty="0" lang="en-US" smtClean="0"/>
              <a:t>-Apoptosis – ‘cell suicide’ under genetic control </a:t>
            </a:r>
            <a:r>
              <a:rPr dirty="0" lang="en-US" err="1" smtClean="0"/>
              <a:t>e.g</a:t>
            </a:r>
            <a:r>
              <a:rPr dirty="0" lang="en-US" smtClean="0"/>
              <a:t> immune </a:t>
            </a:r>
            <a:r>
              <a:rPr dirty="0" lang="en-US" err="1" smtClean="0"/>
              <a:t>syst</a:t>
            </a:r>
            <a:r>
              <a:rPr dirty="0" lang="en-US" smtClean="0"/>
              <a:t> rids of inappropriate clone etc</a:t>
            </a:r>
          </a:p>
          <a:p>
            <a:pPr>
              <a:buFont typeface="Wingdings" pitchFamily="2" charset="2"/>
              <a:buNone/>
            </a:pPr>
            <a:r>
              <a:rPr dirty="0" lang="en-US" smtClean="0"/>
              <a:t> The final common pathway for apoptosis is </a:t>
            </a:r>
            <a:r>
              <a:rPr dirty="0" lang="en-US" err="1" smtClean="0"/>
              <a:t>i</a:t>
            </a:r>
            <a:r>
              <a:rPr dirty="0" lang="en-US" smtClean="0"/>
              <a:t>)Activation of </a:t>
            </a:r>
            <a:r>
              <a:rPr dirty="0" lang="en-US" err="1" smtClean="0"/>
              <a:t>caspase</a:t>
            </a:r>
            <a:r>
              <a:rPr dirty="0" lang="en-US" smtClean="0"/>
              <a:t> ( </a:t>
            </a:r>
            <a:r>
              <a:rPr dirty="0" lang="en-US" err="1" smtClean="0"/>
              <a:t>cysteine</a:t>
            </a:r>
            <a:r>
              <a:rPr dirty="0" lang="en-US" smtClean="0"/>
              <a:t> proteases )</a:t>
            </a:r>
          </a:p>
          <a:p>
            <a:pPr>
              <a:buFont typeface="Wingdings" pitchFamily="2" charset="2"/>
              <a:buNone/>
            </a:pPr>
            <a:r>
              <a:rPr dirty="0" lang="en-US" smtClean="0"/>
              <a:t>    ii)DNA fragmentation  </a:t>
            </a:r>
          </a:p>
          <a:p>
            <a:pPr>
              <a:buFont typeface="Wingdings" pitchFamily="2" charset="2"/>
              <a:buNone/>
            </a:pPr>
            <a:r>
              <a:rPr dirty="0" lang="en-US" smtClean="0"/>
              <a:t>   iii)  </a:t>
            </a:r>
            <a:r>
              <a:rPr dirty="0" lang="en-US" err="1" smtClean="0"/>
              <a:t>cytoplasmic&amp;chromatin</a:t>
            </a:r>
            <a:r>
              <a:rPr dirty="0" lang="en-US" smtClean="0"/>
              <a:t> condensation </a:t>
            </a:r>
          </a:p>
          <a:p>
            <a:pPr>
              <a:buFont typeface="Wingdings" pitchFamily="2" charset="2"/>
              <a:buNone/>
            </a:pPr>
            <a:r>
              <a:rPr dirty="0" lang="en-US" smtClean="0"/>
              <a:t>   iv) membrane bleb formation  </a:t>
            </a:r>
          </a:p>
          <a:p>
            <a:pPr>
              <a:buFont typeface="Wingdings" pitchFamily="2" charset="2"/>
              <a:buNone/>
            </a:pPr>
            <a:r>
              <a:rPr dirty="0" lang="en-US" smtClean="0"/>
              <a:t>   v) cell break up and debris removed by </a:t>
            </a:r>
            <a:r>
              <a:rPr dirty="0" lang="en-US" err="1" smtClean="0"/>
              <a:t>phagocytosis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BD03BA-1521-430D-8077-90928E55FD52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dirty="0" lang="en-US" smtClean="0"/>
              <a:t>Review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en-US" smtClean="0"/>
              <a:t>What is the difference between passive and active transport?</a:t>
            </a:r>
          </a:p>
          <a:p>
            <a:pPr eaLnBrk="1" hangingPunct="1"/>
            <a:r>
              <a:rPr lang="en-US" smtClean="0"/>
              <a:t>What is one example of primary active transport?</a:t>
            </a:r>
          </a:p>
          <a:p>
            <a:pPr eaLnBrk="1" hangingPunct="1"/>
            <a:r>
              <a:rPr lang="en-US" smtClean="0"/>
              <a:t>What would be the clinical consequence of losing the Na+/K+ ATP-ase?</a:t>
            </a:r>
          </a:p>
          <a:p>
            <a:pPr eaLnBrk="1" hangingPunct="1"/>
            <a:r>
              <a:rPr lang="en-US" smtClean="0"/>
              <a:t>How does insulin work to increase glucose absorption into muscles following a meal?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6"/>
          <p:cNvGrpSpPr/>
          <p:nvPr/>
        </p:nvGrpSpPr>
        <p:grpSpPr bwMode="auto">
          <a:xfrm>
            <a:off x="1905000" y="1143000"/>
            <a:ext cx="5562600" cy="4595813"/>
            <a:chOff x="1200" y="720"/>
            <a:chExt cx="3504" cy="2895"/>
          </a:xfrm>
        </p:grpSpPr>
        <p:sp>
          <p:nvSpPr>
            <p:cNvPr id="1048589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200" y="720"/>
              <a:ext cx="3504" cy="1176"/>
            </a:xfrm>
            <a:prstGeom prst="rect"/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p>
              <a:pPr algn="ctr"/>
              <a:r>
                <a:rPr sz="3600" kern="10" lang="pt-BR">
                  <a:ln w="12700" cap="sq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algn="bl" dir="2700000" dist="35921" kx="2115830" rotWithShape="0" sy="50000">
                      <a:srgbClr val="C0C0C0"/>
                    </a:outerShdw>
                  </a:effectLst>
                  <a:latin typeface="Arial Black"/>
                </a:rPr>
                <a:t>T H A N K</a:t>
              </a:r>
              <a:endParaRPr sz="3600" kern="10" lang="en-US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algn="bl" dir="2700000" dist="35921" kx="2115830" rotWithShape="0" sy="50000">
                    <a:srgbClr val="C0C0C0"/>
                  </a:outerShdw>
                </a:effectLst>
                <a:latin typeface="Arial Black"/>
              </a:endParaRPr>
            </a:p>
          </p:txBody>
        </p:sp>
        <p:sp>
          <p:nvSpPr>
            <p:cNvPr id="104859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872" y="2496"/>
              <a:ext cx="2079" cy="1119"/>
            </a:xfrm>
            <a:prstGeom prst="rect"/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p>
              <a:pPr algn="ctr"/>
              <a:r>
                <a:rPr sz="3600" kern="10" lang="en-US">
                  <a:ln w="12700" cap="sq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algn="bl" dir="2700000" dist="35921" kx="2115830" rotWithShape="0" sy="50000">
                      <a:srgbClr val="C0C0C0"/>
                    </a:outerShdw>
                  </a:effectLst>
                  <a:latin typeface="Arial Black"/>
                </a:rPr>
                <a:t>Y O U</a:t>
              </a:r>
            </a:p>
          </p:txBody>
        </p:sp>
      </p:grpSp>
      <p:sp>
        <p:nvSpPr>
          <p:cNvPr id="104859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78A568-424A-41F4-A2C2-67C6FAEAE915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 t="7897" b="5239"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/>
          <a:noFill/>
          <a:ln>
            <a:noFill/>
          </a:ln>
          <a:effectLst/>
        </p:spPr>
      </p:pic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F4FD2A9-4EA0-4DE6-96BE-A25304898702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>
                <a:effectLst/>
              </a:rPr>
              <a:t>The DNA Structure</a:t>
            </a:r>
            <a:endParaRPr dirty="0" lang="en-US">
              <a:effectLst/>
            </a:endParaRPr>
          </a:p>
        </p:txBody>
      </p:sp>
      <p:pic>
        <p:nvPicPr>
          <p:cNvPr id="2097155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 bwMode="auto">
          <a:xfrm>
            <a:off x="1834687" y="1600200"/>
            <a:ext cx="5474626" cy="4530725"/>
          </a:xfrm>
          <a:prstGeom prst="rect"/>
          <a:noFill/>
          <a:ln>
            <a:noFill/>
          </a:ln>
          <a:effectLst/>
        </p:spPr>
      </p:pic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97AA2-7FF5-409E-B5E9-8123F14B264C}" type="datetime2">
              <a:rPr lang="en-US" smtClean="0"/>
              <a:t>Friday, October 23, 2020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0710B32-9BFC-4E33-9E0E-2AEF534097D9}" type="datetime2">
              <a:rPr lang="en-US" smtClean="0"/>
              <a:t>Friday, October 23, 2020</a:t>
            </a:fld>
            <a:endParaRPr lang="en-GB"/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09601" y="95250"/>
            <a:ext cx="7138988" cy="66675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US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US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THE CELL</dc:title>
  <dc:creator>MWANIKI</dc:creator>
  <cp:lastModifiedBy>hp</cp:lastModifiedBy>
  <dcterms:created xsi:type="dcterms:W3CDTF">2014-01-31T05:33:23Z</dcterms:created>
  <dcterms:modified xsi:type="dcterms:W3CDTF">2020-10-23T12:08:13Z</dcterms:modified>
</cp:coreProperties>
</file>