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544" r:id="rId3"/>
    <p:sldId id="545" r:id="rId4"/>
    <p:sldId id="546" r:id="rId5"/>
    <p:sldId id="547" r:id="rId6"/>
    <p:sldId id="548" r:id="rId7"/>
    <p:sldId id="549" r:id="rId8"/>
    <p:sldId id="258" r:id="rId9"/>
    <p:sldId id="276" r:id="rId10"/>
    <p:sldId id="277" r:id="rId11"/>
    <p:sldId id="397" r:id="rId12"/>
    <p:sldId id="506" r:id="rId13"/>
    <p:sldId id="398" r:id="rId14"/>
    <p:sldId id="508" r:id="rId15"/>
    <p:sldId id="509" r:id="rId16"/>
    <p:sldId id="510" r:id="rId17"/>
    <p:sldId id="511" r:id="rId18"/>
    <p:sldId id="512" r:id="rId19"/>
    <p:sldId id="513" r:id="rId20"/>
    <p:sldId id="514" r:id="rId21"/>
    <p:sldId id="515" r:id="rId22"/>
    <p:sldId id="516" r:id="rId23"/>
    <p:sldId id="400" r:id="rId24"/>
    <p:sldId id="401" r:id="rId25"/>
    <p:sldId id="499" r:id="rId26"/>
    <p:sldId id="550" r:id="rId27"/>
    <p:sldId id="417" r:id="rId28"/>
    <p:sldId id="402" r:id="rId29"/>
    <p:sldId id="500" r:id="rId30"/>
    <p:sldId id="403" r:id="rId31"/>
    <p:sldId id="404" r:id="rId32"/>
    <p:sldId id="405" r:id="rId33"/>
    <p:sldId id="406" r:id="rId34"/>
    <p:sldId id="415" r:id="rId35"/>
    <p:sldId id="416" r:id="rId36"/>
    <p:sldId id="408" r:id="rId37"/>
    <p:sldId id="456" r:id="rId38"/>
    <p:sldId id="502" r:id="rId39"/>
    <p:sldId id="501" r:id="rId40"/>
    <p:sldId id="505" r:id="rId41"/>
    <p:sldId id="409" r:id="rId42"/>
    <p:sldId id="410" r:id="rId43"/>
    <p:sldId id="411" r:id="rId44"/>
    <p:sldId id="458" r:id="rId45"/>
    <p:sldId id="504" r:id="rId46"/>
    <p:sldId id="503" r:id="rId47"/>
    <p:sldId id="280" r:id="rId48"/>
    <p:sldId id="282" r:id="rId49"/>
    <p:sldId id="412" r:id="rId50"/>
    <p:sldId id="413" r:id="rId51"/>
    <p:sldId id="283" r:id="rId52"/>
    <p:sldId id="452" r:id="rId53"/>
    <p:sldId id="453" r:id="rId54"/>
    <p:sldId id="285" r:id="rId55"/>
    <p:sldId id="286" r:id="rId56"/>
    <p:sldId id="287" r:id="rId57"/>
    <p:sldId id="290" r:id="rId58"/>
    <p:sldId id="420" r:id="rId59"/>
    <p:sldId id="419" r:id="rId60"/>
    <p:sldId id="528" r:id="rId61"/>
    <p:sldId id="421" r:id="rId62"/>
    <p:sldId id="296" r:id="rId63"/>
    <p:sldId id="309" r:id="rId64"/>
    <p:sldId id="310" r:id="rId65"/>
    <p:sldId id="311" r:id="rId66"/>
    <p:sldId id="312" r:id="rId67"/>
    <p:sldId id="423" r:id="rId68"/>
    <p:sldId id="422" r:id="rId69"/>
    <p:sldId id="424" r:id="rId70"/>
    <p:sldId id="507" r:id="rId71"/>
    <p:sldId id="316" r:id="rId72"/>
    <p:sldId id="467" r:id="rId73"/>
    <p:sldId id="425" r:id="rId74"/>
    <p:sldId id="460" r:id="rId75"/>
    <p:sldId id="461" r:id="rId76"/>
    <p:sldId id="462" r:id="rId77"/>
    <p:sldId id="582" r:id="rId78"/>
    <p:sldId id="318" r:id="rId79"/>
    <p:sldId id="319" r:id="rId80"/>
    <p:sldId id="426" r:id="rId81"/>
    <p:sldId id="427" r:id="rId82"/>
    <p:sldId id="320" r:id="rId83"/>
    <p:sldId id="431" r:id="rId84"/>
    <p:sldId id="432" r:id="rId85"/>
    <p:sldId id="339" r:id="rId86"/>
    <p:sldId id="428" r:id="rId87"/>
    <p:sldId id="340" r:id="rId88"/>
    <p:sldId id="433" r:id="rId89"/>
    <p:sldId id="521" r:id="rId90"/>
    <p:sldId id="520" r:id="rId91"/>
    <p:sldId id="522" r:id="rId92"/>
    <p:sldId id="523" r:id="rId93"/>
    <p:sldId id="524" r:id="rId94"/>
    <p:sldId id="434" r:id="rId95"/>
    <p:sldId id="468" r:id="rId96"/>
    <p:sldId id="469" r:id="rId97"/>
    <p:sldId id="527" r:id="rId98"/>
    <p:sldId id="470" r:id="rId99"/>
    <p:sldId id="343" r:id="rId100"/>
    <p:sldId id="344" r:id="rId101"/>
    <p:sldId id="345"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0416" autoAdjust="0"/>
  </p:normalViewPr>
  <p:slideViewPr>
    <p:cSldViewPr snapToGrid="0">
      <p:cViewPr varScale="1">
        <p:scale>
          <a:sx n="65" d="100"/>
          <a:sy n="65" d="100"/>
        </p:scale>
        <p:origin x="8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819E3-11F5-4ACB-A0EC-E7768BD173EF}" type="datetimeFigureOut">
              <a:rPr lang="en-US" smtClean="0"/>
              <a:pPr/>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BAA8B-1A85-4351-95F4-F6F0F1F5A1C7}" type="slidenum">
              <a:rPr lang="en-US" smtClean="0"/>
              <a:pPr/>
              <a:t>‹#›</a:t>
            </a:fld>
            <a:endParaRPr lang="en-US"/>
          </a:p>
        </p:txBody>
      </p:sp>
    </p:spTree>
    <p:extLst>
      <p:ext uri="{BB962C8B-B14F-4D97-AF65-F5344CB8AC3E}">
        <p14:creationId xmlns:p14="http://schemas.microsoft.com/office/powerpoint/2010/main" val="116752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vivo.colostate.edu/hbooks/pathphys/endocrine/gi/cck.html" TargetMode="External"/><Relationship Id="rId2" Type="http://schemas.openxmlformats.org/officeDocument/2006/relationships/slide" Target="../slides/slide83.xml"/><Relationship Id="rId1" Type="http://schemas.openxmlformats.org/officeDocument/2006/relationships/notesMaster" Target="../notesMasters/notesMaster1.xml"/><Relationship Id="rId5" Type="http://schemas.openxmlformats.org/officeDocument/2006/relationships/hyperlink" Target="http://www.vivo.colostate.edu/hbooks/pathphys/endocrine/gi/gastrin.html" TargetMode="External"/><Relationship Id="rId4" Type="http://schemas.openxmlformats.org/officeDocument/2006/relationships/hyperlink" Target="http://www.vivo.colostate.edu/hbooks/pathphys/endocrine/gi/secretin.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Exocrine</a:t>
            </a:r>
            <a:r>
              <a:rPr lang="en-US" sz="1200" b="0" i="0" kern="1200" dirty="0">
                <a:solidFill>
                  <a:schemeClr val="tx1"/>
                </a:solidFill>
                <a:latin typeface="+mn-lt"/>
                <a:ea typeface="+mn-ea"/>
                <a:cs typeface="+mn-cs"/>
              </a:rPr>
              <a:t> glands are glands that secrete substances onto an epithelial surface by way of a duct. Examples of </a:t>
            </a:r>
            <a:r>
              <a:rPr lang="en-US" sz="1200" b="1" i="0" kern="1200" dirty="0">
                <a:solidFill>
                  <a:schemeClr val="tx1"/>
                </a:solidFill>
                <a:latin typeface="+mn-lt"/>
                <a:ea typeface="+mn-ea"/>
                <a:cs typeface="+mn-cs"/>
              </a:rPr>
              <a:t>exocrine</a:t>
            </a:r>
            <a:r>
              <a:rPr lang="en-US" sz="1200" b="0" i="0" kern="1200" dirty="0">
                <a:solidFill>
                  <a:schemeClr val="tx1"/>
                </a:solidFill>
                <a:latin typeface="+mn-lt"/>
                <a:ea typeface="+mn-ea"/>
                <a:cs typeface="+mn-cs"/>
              </a:rPr>
              <a:t> glands include sweat, salivary, mammary, </a:t>
            </a:r>
            <a:r>
              <a:rPr lang="en-US" sz="1200" b="0" i="0" kern="1200" dirty="0" err="1">
                <a:solidFill>
                  <a:schemeClr val="tx1"/>
                </a:solidFill>
                <a:latin typeface="+mn-lt"/>
                <a:ea typeface="+mn-ea"/>
                <a:cs typeface="+mn-cs"/>
              </a:rPr>
              <a:t>ceruminous</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lacrimal</a:t>
            </a:r>
            <a:r>
              <a:rPr lang="en-US" sz="1200" b="0" i="0" kern="1200" dirty="0">
                <a:solidFill>
                  <a:schemeClr val="tx1"/>
                </a:solidFill>
                <a:latin typeface="+mn-lt"/>
                <a:ea typeface="+mn-ea"/>
                <a:cs typeface="+mn-cs"/>
              </a:rPr>
              <a:t>, sebaceous, and mucous.</a:t>
            </a:r>
            <a:endParaRPr lang="en-US" sz="1200" b="1" i="0" kern="1200" dirty="0">
              <a:solidFill>
                <a:schemeClr val="tx1"/>
              </a:solidFill>
              <a:latin typeface="+mn-lt"/>
              <a:ea typeface="+mn-ea"/>
              <a:cs typeface="+mn-cs"/>
            </a:endParaRPr>
          </a:p>
          <a:p>
            <a:r>
              <a:rPr lang="en-US" sz="1200" b="1" i="0" kern="1200" dirty="0">
                <a:solidFill>
                  <a:schemeClr val="tx1"/>
                </a:solidFill>
                <a:latin typeface="+mn-lt"/>
                <a:ea typeface="+mn-ea"/>
                <a:cs typeface="+mn-cs"/>
              </a:rPr>
              <a:t>Endocrine</a:t>
            </a:r>
            <a:r>
              <a:rPr lang="en-US" sz="1200" b="0" i="0" kern="1200" dirty="0">
                <a:solidFill>
                  <a:schemeClr val="tx1"/>
                </a:solidFill>
                <a:latin typeface="+mn-lt"/>
                <a:ea typeface="+mn-ea"/>
                <a:cs typeface="+mn-cs"/>
              </a:rPr>
              <a:t> glands are ductless glands of the </a:t>
            </a:r>
            <a:r>
              <a:rPr lang="en-US" sz="1200" b="1" i="0" kern="1200" dirty="0">
                <a:solidFill>
                  <a:schemeClr val="tx1"/>
                </a:solidFill>
                <a:latin typeface="+mn-lt"/>
                <a:ea typeface="+mn-ea"/>
                <a:cs typeface="+mn-cs"/>
              </a:rPr>
              <a:t>endocrine</a:t>
            </a:r>
            <a:r>
              <a:rPr lang="en-US" sz="1200" b="0" i="0" kern="1200" dirty="0">
                <a:solidFill>
                  <a:schemeClr val="tx1"/>
                </a:solidFill>
                <a:latin typeface="+mn-lt"/>
                <a:ea typeface="+mn-ea"/>
                <a:cs typeface="+mn-cs"/>
              </a:rPr>
              <a:t> system that secrete their products, hormones, directly into the blood. The major glands of the </a:t>
            </a:r>
            <a:r>
              <a:rPr lang="en-US" sz="1200" b="1" i="0" kern="1200" dirty="0">
                <a:solidFill>
                  <a:schemeClr val="tx1"/>
                </a:solidFill>
                <a:latin typeface="+mn-lt"/>
                <a:ea typeface="+mn-ea"/>
                <a:cs typeface="+mn-cs"/>
              </a:rPr>
              <a:t>endocrine</a:t>
            </a:r>
            <a:r>
              <a:rPr lang="en-US" sz="1200" b="0" i="0" kern="1200" dirty="0">
                <a:solidFill>
                  <a:schemeClr val="tx1"/>
                </a:solidFill>
                <a:latin typeface="+mn-lt"/>
                <a:ea typeface="+mn-ea"/>
                <a:cs typeface="+mn-cs"/>
              </a:rPr>
              <a:t> system include the pineal gland, pituitary gland, pancreas, ovaries, testes, thyroid gland, parathyroid gland, hypothalamus and adrenal glands.</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BC7EEE-FDFC-42A0-983B-E8C4B2D667DF}" type="slidenum">
              <a:rPr lang="en-US" sz="1200"/>
              <a:pPr/>
              <a:t>21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53581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While some of the </a:t>
            </a:r>
            <a:r>
              <a:rPr lang="en-US" sz="1200" b="1" i="0" kern="1200" dirty="0">
                <a:solidFill>
                  <a:schemeClr val="tx1"/>
                </a:solidFill>
                <a:latin typeface="+mn-lt"/>
                <a:ea typeface="+mn-ea"/>
                <a:cs typeface="+mn-cs"/>
              </a:rPr>
              <a:t>bacteria</a:t>
            </a:r>
            <a:r>
              <a:rPr lang="en-US" sz="1200" b="0" i="0" kern="1200" dirty="0">
                <a:solidFill>
                  <a:schemeClr val="tx1"/>
                </a:solidFill>
                <a:latin typeface="+mn-lt"/>
                <a:ea typeface="+mn-ea"/>
                <a:cs typeface="+mn-cs"/>
              </a:rPr>
              <a:t> in our mouths are harmful and can cause serious illness, much of our </a:t>
            </a:r>
            <a:r>
              <a:rPr lang="en-US" sz="1200" b="1" i="0" kern="1200" dirty="0">
                <a:solidFill>
                  <a:schemeClr val="tx1"/>
                </a:solidFill>
                <a:latin typeface="+mn-lt"/>
                <a:ea typeface="+mn-ea"/>
                <a:cs typeface="+mn-cs"/>
              </a:rPr>
              <a:t>oral bacteria</a:t>
            </a:r>
            <a:r>
              <a:rPr lang="en-US" sz="1200" b="0" i="0" kern="1200" dirty="0">
                <a:solidFill>
                  <a:schemeClr val="tx1"/>
                </a:solidFill>
                <a:latin typeface="+mn-lt"/>
                <a:ea typeface="+mn-ea"/>
                <a:cs typeface="+mn-cs"/>
              </a:rPr>
              <a:t> are actually </a:t>
            </a:r>
            <a:r>
              <a:rPr lang="en-US" sz="1200" b="1" i="0" kern="1200" dirty="0">
                <a:solidFill>
                  <a:schemeClr val="tx1"/>
                </a:solidFill>
                <a:latin typeface="+mn-lt"/>
                <a:ea typeface="+mn-ea"/>
                <a:cs typeface="+mn-cs"/>
              </a:rPr>
              <a:t>beneficial</a:t>
            </a:r>
            <a:r>
              <a:rPr lang="en-US" sz="1200" b="0" i="0" kern="1200" dirty="0">
                <a:solidFill>
                  <a:schemeClr val="tx1"/>
                </a:solidFill>
                <a:latin typeface="+mn-lt"/>
                <a:ea typeface="+mn-ea"/>
                <a:cs typeface="+mn-cs"/>
              </a:rPr>
              <a:t> in preventing disease. Streptococci make up a large part of </a:t>
            </a:r>
            <a:r>
              <a:rPr lang="en-US" sz="1200" b="1" i="0" kern="1200" dirty="0">
                <a:solidFill>
                  <a:schemeClr val="tx1"/>
                </a:solidFill>
                <a:latin typeface="+mn-lt"/>
                <a:ea typeface="+mn-ea"/>
                <a:cs typeface="+mn-cs"/>
              </a:rPr>
              <a:t>oral bacteria</a:t>
            </a:r>
            <a:r>
              <a:rPr lang="en-US" sz="1200" b="0" i="0" kern="1200" dirty="0">
                <a:solidFill>
                  <a:schemeClr val="tx1"/>
                </a:solidFill>
                <a:latin typeface="+mn-lt"/>
                <a:ea typeface="+mn-ea"/>
                <a:cs typeface="+mn-cs"/>
              </a:rPr>
              <a:t>. There are four main species within streptococci: the </a:t>
            </a:r>
            <a:r>
              <a:rPr lang="en-US" sz="1200" b="0" i="0" kern="1200" dirty="0" err="1">
                <a:solidFill>
                  <a:schemeClr val="tx1"/>
                </a:solidFill>
                <a:latin typeface="+mn-lt"/>
                <a:ea typeface="+mn-ea"/>
                <a:cs typeface="+mn-cs"/>
              </a:rPr>
              <a:t>mutans</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salivarius</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anginosus</a:t>
            </a:r>
            <a:r>
              <a:rPr lang="en-US" sz="1200" b="0" i="0" kern="1200" dirty="0">
                <a:solidFill>
                  <a:schemeClr val="tx1"/>
                </a:solidFill>
                <a:latin typeface="+mn-lt"/>
                <a:ea typeface="+mn-ea"/>
                <a:cs typeface="+mn-cs"/>
              </a:rPr>
              <a:t>, and </a:t>
            </a:r>
            <a:r>
              <a:rPr lang="en-US" sz="1200" b="0" i="0" kern="1200" dirty="0" err="1">
                <a:solidFill>
                  <a:schemeClr val="tx1"/>
                </a:solidFill>
                <a:latin typeface="+mn-lt"/>
                <a:ea typeface="+mn-ea"/>
                <a:cs typeface="+mn-cs"/>
              </a:rPr>
              <a:t>mitis</a:t>
            </a:r>
            <a:r>
              <a:rPr lang="en-US" sz="1200" b="0" i="0" kern="1200" dirty="0">
                <a:solidFill>
                  <a:schemeClr val="tx1"/>
                </a:solidFill>
                <a:latin typeface="+mn-lt"/>
                <a:ea typeface="+mn-ea"/>
                <a:cs typeface="+mn-cs"/>
              </a:rPr>
              <a:t> groups.</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CDC2C56B-056E-4787-B4BA-0CB74BD81149}" type="slidenum">
              <a:rPr lang="en-US">
                <a:solidFill>
                  <a:srgbClr val="FFFFFF"/>
                </a:solidFill>
              </a:rPr>
              <a:pPr/>
              <a:t>39</a:t>
            </a:fld>
            <a:endParaRPr lang="en-US">
              <a:solidFill>
                <a:srgbClr val="FFFFFF"/>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7118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62AF3B2D-5B89-453B-B94F-B28C6C470941}" type="slidenum">
              <a:rPr lang="en-US">
                <a:solidFill>
                  <a:srgbClr val="FFFFFF"/>
                </a:solidFill>
              </a:rPr>
              <a:pPr/>
              <a:t>49</a:t>
            </a:fld>
            <a:endParaRPr lang="en-US">
              <a:solidFill>
                <a:srgbClr val="FFFFFF"/>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6897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B6619C9F-6CC2-44ED-BDB3-84D305EBCA41}" type="slidenum">
              <a:rPr lang="en-US">
                <a:solidFill>
                  <a:srgbClr val="FFFFFF"/>
                </a:solidFill>
              </a:rPr>
              <a:pPr/>
              <a:t>50</a:t>
            </a:fld>
            <a:endParaRPr lang="en-US">
              <a:solidFill>
                <a:srgbClr val="FFFFFF"/>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3788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67C8FC81-86CB-4FAD-A06D-3A1464C39A67}" type="slidenum">
              <a:rPr lang="en-US">
                <a:solidFill>
                  <a:srgbClr val="FFFFFF"/>
                </a:solidFill>
              </a:rPr>
              <a:pPr/>
              <a:t>52</a:t>
            </a:fld>
            <a:endParaRPr lang="en-US">
              <a:solidFill>
                <a:srgbClr val="FFFFFF"/>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645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E9C0A100-8A60-4FD0-A27F-BEC60C06977B}" type="slidenum">
              <a:rPr lang="en-US">
                <a:solidFill>
                  <a:srgbClr val="FFFFFF"/>
                </a:solidFill>
              </a:rPr>
              <a:pPr/>
              <a:t>53</a:t>
            </a:fld>
            <a:endParaRPr lang="en-US">
              <a:solidFill>
                <a:srgbClr val="FFFFFF"/>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r>
              <a:rPr lang="en-US" b="1" i="0" dirty="0">
                <a:solidFill>
                  <a:srgbClr val="111111"/>
                </a:solidFill>
                <a:effectLst/>
                <a:latin typeface="Helvetica" panose="020B0604020202020204" pitchFamily="34" charset="0"/>
              </a:rPr>
              <a:t>Hirschsprung's disease</a:t>
            </a:r>
            <a:r>
              <a:rPr lang="en-US" b="0" i="0" dirty="0">
                <a:solidFill>
                  <a:srgbClr val="111111"/>
                </a:solidFill>
                <a:effectLst/>
                <a:latin typeface="Helvetica" panose="020B0604020202020204" pitchFamily="34" charset="0"/>
              </a:rPr>
              <a:t> is a condition that affects the large intestine (colon) and causes problems with passing stool. The condition is present at birth (congenital) as a result of missing nerve cells in the muscles of the baby's colon.</a:t>
            </a:r>
            <a:endParaRPr lang="en-US" dirty="0"/>
          </a:p>
        </p:txBody>
      </p:sp>
    </p:spTree>
    <p:extLst>
      <p:ext uri="{BB962C8B-B14F-4D97-AF65-F5344CB8AC3E}">
        <p14:creationId xmlns:p14="http://schemas.microsoft.com/office/powerpoint/2010/main" val="200746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2652FA-4D27-496A-B151-31DD62F0C2EA}" type="slidenum">
              <a:rPr lang="zh-TW" altLang="en-US"/>
              <a:pPr>
                <a:spcBef>
                  <a:spcPct val="0"/>
                </a:spcBef>
              </a:pPr>
              <a:t>59</a:t>
            </a:fld>
            <a:endParaRPr lang="en-US" altLang="zh-TW"/>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115405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an </a:t>
            </a:r>
            <a:r>
              <a:rPr lang="en-US" b="1" i="0" dirty="0">
                <a:solidFill>
                  <a:srgbClr val="5F6368"/>
                </a:solidFill>
                <a:effectLst/>
                <a:latin typeface="arial" panose="020B0604020202020204" pitchFamily="34" charset="0"/>
              </a:rPr>
              <a:t>amphoteric</a:t>
            </a:r>
            <a:r>
              <a:rPr lang="en-US" b="0" i="0" dirty="0">
                <a:solidFill>
                  <a:srgbClr val="4D5156"/>
                </a:solidFill>
                <a:effectLst/>
                <a:latin typeface="arial" panose="020B0604020202020204" pitchFamily="34" charset="0"/>
              </a:rPr>
              <a:t> compound is a molecule or ion that can react both as an acid and as a base</a:t>
            </a:r>
            <a:endParaRPr lang="en-KE" dirty="0"/>
          </a:p>
        </p:txBody>
      </p:sp>
      <p:sp>
        <p:nvSpPr>
          <p:cNvPr id="4" name="Slide Number Placeholder 3"/>
          <p:cNvSpPr>
            <a:spLocks noGrp="1"/>
          </p:cNvSpPr>
          <p:nvPr>
            <p:ph type="sldNum" sz="quarter" idx="5"/>
          </p:nvPr>
        </p:nvSpPr>
        <p:spPr/>
        <p:txBody>
          <a:bodyPr/>
          <a:lstStyle/>
          <a:p>
            <a:fld id="{8F3BAA8B-1A85-4351-95F4-F6F0F1F5A1C7}" type="slidenum">
              <a:rPr lang="en-US" smtClean="0"/>
              <a:pPr/>
              <a:t>70</a:t>
            </a:fld>
            <a:endParaRPr lang="en-US"/>
          </a:p>
        </p:txBody>
      </p:sp>
    </p:spTree>
    <p:extLst>
      <p:ext uri="{BB962C8B-B14F-4D97-AF65-F5344CB8AC3E}">
        <p14:creationId xmlns:p14="http://schemas.microsoft.com/office/powerpoint/2010/main" val="413275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latin typeface="+mn-lt"/>
                <a:ea typeface="+mn-ea"/>
                <a:cs typeface="+mn-cs"/>
              </a:rPr>
              <a:t>Cholecystokinin</a:t>
            </a:r>
            <a:r>
              <a:rPr lang="en-US" sz="1200" b="1" i="0" kern="1200" dirty="0">
                <a:solidFill>
                  <a:schemeClr val="tx1"/>
                </a:solidFill>
                <a:latin typeface="+mn-lt"/>
                <a:ea typeface="+mn-ea"/>
                <a:cs typeface="+mn-cs"/>
              </a:rPr>
              <a:t> (CCK)</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a:t>
            </a:r>
            <a:r>
              <a:rPr lang="en-US" sz="1200" b="1" i="0" kern="1200" dirty="0">
                <a:solidFill>
                  <a:schemeClr val="tx1"/>
                </a:solidFill>
                <a:latin typeface="+mn-lt"/>
                <a:ea typeface="+mn-ea"/>
                <a:cs typeface="+mn-cs"/>
              </a:rPr>
              <a:t>enteric nervous system</a:t>
            </a:r>
            <a:r>
              <a:rPr lang="en-US" sz="1200" b="0" i="0" kern="1200" dirty="0">
                <a:solidFill>
                  <a:schemeClr val="tx1"/>
                </a:solidFill>
                <a:latin typeface="+mn-lt"/>
                <a:ea typeface="+mn-ea"/>
                <a:cs typeface="+mn-cs"/>
              </a:rPr>
              <a:t> (ENS) is the intrinsic nervous system of the gastrointestinal tract.</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hlinkClick r:id="rId3"/>
              </a:rPr>
              <a:t>Cholecystokinin</a:t>
            </a:r>
            <a:r>
              <a:rPr lang="en-US" sz="1200" b="0" i="0" kern="1200" dirty="0">
                <a:solidFill>
                  <a:schemeClr val="tx1"/>
                </a:solidFill>
                <a:latin typeface="+mn-lt"/>
                <a:ea typeface="+mn-ea"/>
                <a:cs typeface="+mn-cs"/>
              </a:rPr>
              <a:t>: This hormone is synthesized and secreted by enteric endocrine cells located in the duodenum. Its secretion is strongly stimulated by the presence of partially digested proteins and fats in the small intestine. As </a:t>
            </a:r>
            <a:r>
              <a:rPr lang="en-US" sz="1200" b="0" i="0" kern="1200" dirty="0" err="1">
                <a:solidFill>
                  <a:schemeClr val="tx1"/>
                </a:solidFill>
                <a:latin typeface="+mn-lt"/>
                <a:ea typeface="+mn-ea"/>
                <a:cs typeface="+mn-cs"/>
              </a:rPr>
              <a:t>chyme</a:t>
            </a:r>
            <a:r>
              <a:rPr lang="en-US" sz="1200" b="0" i="0" kern="1200" dirty="0">
                <a:solidFill>
                  <a:schemeClr val="tx1"/>
                </a:solidFill>
                <a:latin typeface="+mn-lt"/>
                <a:ea typeface="+mn-ea"/>
                <a:cs typeface="+mn-cs"/>
              </a:rPr>
              <a:t> floods into the small intestine, </a:t>
            </a:r>
            <a:r>
              <a:rPr lang="en-US" sz="1200" b="0" i="0" kern="1200" dirty="0" err="1">
                <a:solidFill>
                  <a:schemeClr val="tx1"/>
                </a:solidFill>
                <a:latin typeface="+mn-lt"/>
                <a:ea typeface="+mn-ea"/>
                <a:cs typeface="+mn-cs"/>
              </a:rPr>
              <a:t>cholecystokinin</a:t>
            </a:r>
            <a:r>
              <a:rPr lang="en-US" sz="1200" b="0" i="0" kern="1200" dirty="0">
                <a:solidFill>
                  <a:schemeClr val="tx1"/>
                </a:solidFill>
                <a:latin typeface="+mn-lt"/>
                <a:ea typeface="+mn-ea"/>
                <a:cs typeface="+mn-cs"/>
              </a:rPr>
              <a:t> is released into blood and binds to receptors on pancreatic </a:t>
            </a:r>
            <a:r>
              <a:rPr lang="en-US" sz="1200" b="0" i="0" kern="1200" dirty="0" err="1">
                <a:solidFill>
                  <a:schemeClr val="tx1"/>
                </a:solidFill>
                <a:latin typeface="+mn-lt"/>
                <a:ea typeface="+mn-ea"/>
                <a:cs typeface="+mn-cs"/>
              </a:rPr>
              <a:t>acinar</a:t>
            </a:r>
            <a:r>
              <a:rPr lang="en-US" sz="1200" b="0" i="0" kern="1200" dirty="0">
                <a:solidFill>
                  <a:schemeClr val="tx1"/>
                </a:solidFill>
                <a:latin typeface="+mn-lt"/>
                <a:ea typeface="+mn-ea"/>
                <a:cs typeface="+mn-cs"/>
              </a:rPr>
              <a:t> cells, ordering them to secrete large quantities of digestive enzymes.</a:t>
            </a:r>
          </a:p>
          <a:p>
            <a:r>
              <a:rPr lang="en-US" sz="1200" b="0" i="0" kern="1200" dirty="0" err="1">
                <a:solidFill>
                  <a:schemeClr val="tx1"/>
                </a:solidFill>
                <a:latin typeface="+mn-lt"/>
                <a:ea typeface="+mn-ea"/>
                <a:cs typeface="+mn-cs"/>
                <a:hlinkClick r:id="rId4"/>
              </a:rPr>
              <a:t>Secretin</a:t>
            </a:r>
            <a:r>
              <a:rPr lang="en-US" sz="1200" b="0" i="0" kern="1200" dirty="0">
                <a:solidFill>
                  <a:schemeClr val="tx1"/>
                </a:solidFill>
                <a:latin typeface="+mn-lt"/>
                <a:ea typeface="+mn-ea"/>
                <a:cs typeface="+mn-cs"/>
              </a:rPr>
              <a:t>: This hormone is also a product of </a:t>
            </a:r>
            <a:r>
              <a:rPr lang="en-US" sz="1200" b="0" i="0" kern="1200" dirty="0" err="1">
                <a:solidFill>
                  <a:schemeClr val="tx1"/>
                </a:solidFill>
                <a:latin typeface="+mn-lt"/>
                <a:ea typeface="+mn-ea"/>
                <a:cs typeface="+mn-cs"/>
              </a:rPr>
              <a:t>endocrinocytes</a:t>
            </a:r>
            <a:r>
              <a:rPr lang="en-US" sz="1200" b="0" i="0" kern="1200" dirty="0">
                <a:solidFill>
                  <a:schemeClr val="tx1"/>
                </a:solidFill>
                <a:latin typeface="+mn-lt"/>
                <a:ea typeface="+mn-ea"/>
                <a:cs typeface="+mn-cs"/>
              </a:rPr>
              <a:t> located in the epithelium of the proximal small intestine. </a:t>
            </a:r>
            <a:r>
              <a:rPr lang="en-US" sz="1200" b="0" i="0" kern="1200" dirty="0" err="1">
                <a:solidFill>
                  <a:schemeClr val="tx1"/>
                </a:solidFill>
                <a:latin typeface="+mn-lt"/>
                <a:ea typeface="+mn-ea"/>
                <a:cs typeface="+mn-cs"/>
              </a:rPr>
              <a:t>Secretin</a:t>
            </a:r>
            <a:r>
              <a:rPr lang="en-US" sz="1200" b="0" i="0" kern="1200" dirty="0">
                <a:solidFill>
                  <a:schemeClr val="tx1"/>
                </a:solidFill>
                <a:latin typeface="+mn-lt"/>
                <a:ea typeface="+mn-ea"/>
                <a:cs typeface="+mn-cs"/>
              </a:rPr>
              <a:t> is secreted (!) in response to acid in the duodenum, which of course occurs when acid-laden </a:t>
            </a:r>
            <a:r>
              <a:rPr lang="en-US" sz="1200" b="0" i="0" kern="1200" dirty="0" err="1">
                <a:solidFill>
                  <a:schemeClr val="tx1"/>
                </a:solidFill>
                <a:latin typeface="+mn-lt"/>
                <a:ea typeface="+mn-ea"/>
                <a:cs typeface="+mn-cs"/>
              </a:rPr>
              <a:t>chyme</a:t>
            </a:r>
            <a:r>
              <a:rPr lang="en-US" sz="1200" b="0" i="0" kern="1200" dirty="0">
                <a:solidFill>
                  <a:schemeClr val="tx1"/>
                </a:solidFill>
                <a:latin typeface="+mn-lt"/>
                <a:ea typeface="+mn-ea"/>
                <a:cs typeface="+mn-cs"/>
              </a:rPr>
              <a:t> from the stomach flows through the pylorus. The predominant effect of </a:t>
            </a:r>
            <a:r>
              <a:rPr lang="en-US" sz="1200" b="0" i="0" kern="1200" dirty="0" err="1">
                <a:solidFill>
                  <a:schemeClr val="tx1"/>
                </a:solidFill>
                <a:latin typeface="+mn-lt"/>
                <a:ea typeface="+mn-ea"/>
                <a:cs typeface="+mn-cs"/>
              </a:rPr>
              <a:t>secretin</a:t>
            </a:r>
            <a:r>
              <a:rPr lang="en-US" sz="1200" b="0" i="0" kern="1200" dirty="0">
                <a:solidFill>
                  <a:schemeClr val="tx1"/>
                </a:solidFill>
                <a:latin typeface="+mn-lt"/>
                <a:ea typeface="+mn-ea"/>
                <a:cs typeface="+mn-cs"/>
              </a:rPr>
              <a:t> on the pancreas is to stimulate duct cells to secrete water and bicarbonate. As soon as this occurs, the </a:t>
            </a:r>
            <a:r>
              <a:rPr lang="en-US" sz="1200" b="0" i="0" kern="1200" dirty="0" err="1">
                <a:solidFill>
                  <a:schemeClr val="tx1"/>
                </a:solidFill>
                <a:latin typeface="+mn-lt"/>
                <a:ea typeface="+mn-ea"/>
                <a:cs typeface="+mn-cs"/>
              </a:rPr>
              <a:t>enyzmes</a:t>
            </a:r>
            <a:r>
              <a:rPr lang="en-US" sz="1200" b="0" i="0" kern="1200" dirty="0">
                <a:solidFill>
                  <a:schemeClr val="tx1"/>
                </a:solidFill>
                <a:latin typeface="+mn-lt"/>
                <a:ea typeface="+mn-ea"/>
                <a:cs typeface="+mn-cs"/>
              </a:rPr>
              <a:t> secreted by the </a:t>
            </a:r>
            <a:r>
              <a:rPr lang="en-US" sz="1200" b="0" i="0" kern="1200" dirty="0" err="1">
                <a:solidFill>
                  <a:schemeClr val="tx1"/>
                </a:solidFill>
                <a:latin typeface="+mn-lt"/>
                <a:ea typeface="+mn-ea"/>
                <a:cs typeface="+mn-cs"/>
              </a:rPr>
              <a:t>acinar</a:t>
            </a:r>
            <a:r>
              <a:rPr lang="en-US" sz="1200" b="0" i="0" kern="1200" dirty="0">
                <a:solidFill>
                  <a:schemeClr val="tx1"/>
                </a:solidFill>
                <a:latin typeface="+mn-lt"/>
                <a:ea typeface="+mn-ea"/>
                <a:cs typeface="+mn-cs"/>
              </a:rPr>
              <a:t> cells are flushed out of the pancreas, through the pancreatic duct into the duodenum.</a:t>
            </a:r>
          </a:p>
          <a:p>
            <a:r>
              <a:rPr lang="en-US" sz="1200" b="0" i="0" kern="1200" dirty="0" err="1">
                <a:solidFill>
                  <a:schemeClr val="tx1"/>
                </a:solidFill>
                <a:latin typeface="+mn-lt"/>
                <a:ea typeface="+mn-ea"/>
                <a:cs typeface="+mn-cs"/>
                <a:hlinkClick r:id="rId5"/>
              </a:rPr>
              <a:t>Gastrin</a:t>
            </a:r>
            <a:r>
              <a:rPr lang="en-US" sz="1200" b="0" i="0" kern="1200" dirty="0">
                <a:solidFill>
                  <a:schemeClr val="tx1"/>
                </a:solidFill>
                <a:latin typeface="+mn-lt"/>
                <a:ea typeface="+mn-ea"/>
                <a:cs typeface="+mn-cs"/>
              </a:rPr>
              <a:t>: This hormone, which is very similar to </a:t>
            </a:r>
            <a:r>
              <a:rPr lang="en-US" sz="1200" b="0" i="0" kern="1200" dirty="0" err="1">
                <a:solidFill>
                  <a:schemeClr val="tx1"/>
                </a:solidFill>
                <a:latin typeface="+mn-lt"/>
                <a:ea typeface="+mn-ea"/>
                <a:cs typeface="+mn-cs"/>
              </a:rPr>
              <a:t>cholecystokinin</a:t>
            </a:r>
            <a:r>
              <a:rPr lang="en-US" sz="1200" b="0" i="0" kern="1200" dirty="0">
                <a:solidFill>
                  <a:schemeClr val="tx1"/>
                </a:solidFill>
                <a:latin typeface="+mn-lt"/>
                <a:ea typeface="+mn-ea"/>
                <a:cs typeface="+mn-cs"/>
              </a:rPr>
              <a:t>, is secreted in large amounts by the stomach in response to gastric distention and irritation. In addition to stimulating acid secretion by the parietal cell, </a:t>
            </a:r>
            <a:r>
              <a:rPr lang="en-US" sz="1200" b="0" i="0" kern="1200" dirty="0" err="1">
                <a:solidFill>
                  <a:schemeClr val="tx1"/>
                </a:solidFill>
                <a:latin typeface="+mn-lt"/>
                <a:ea typeface="+mn-ea"/>
                <a:cs typeface="+mn-cs"/>
              </a:rPr>
              <a:t>gastrin</a:t>
            </a:r>
            <a:r>
              <a:rPr lang="en-US" sz="1200" b="0" i="0" kern="1200" dirty="0">
                <a:solidFill>
                  <a:schemeClr val="tx1"/>
                </a:solidFill>
                <a:latin typeface="+mn-lt"/>
                <a:ea typeface="+mn-ea"/>
                <a:cs typeface="+mn-cs"/>
              </a:rPr>
              <a:t> stimulates pancreatic </a:t>
            </a:r>
            <a:r>
              <a:rPr lang="en-US" sz="1200" b="0" i="0" kern="1200" dirty="0" err="1">
                <a:solidFill>
                  <a:schemeClr val="tx1"/>
                </a:solidFill>
                <a:latin typeface="+mn-lt"/>
                <a:ea typeface="+mn-ea"/>
                <a:cs typeface="+mn-cs"/>
              </a:rPr>
              <a:t>acinar</a:t>
            </a:r>
            <a:r>
              <a:rPr lang="en-US" sz="1200" b="0" i="0" kern="1200" dirty="0">
                <a:solidFill>
                  <a:schemeClr val="tx1"/>
                </a:solidFill>
                <a:latin typeface="+mn-lt"/>
                <a:ea typeface="+mn-ea"/>
                <a:cs typeface="+mn-cs"/>
              </a:rPr>
              <a:t> cells to secrete digestive enzymes.</a:t>
            </a:r>
          </a:p>
        </p:txBody>
      </p:sp>
      <p:sp>
        <p:nvSpPr>
          <p:cNvPr id="4" name="Slide Number Placeholder 3"/>
          <p:cNvSpPr>
            <a:spLocks noGrp="1"/>
          </p:cNvSpPr>
          <p:nvPr>
            <p:ph type="sldNum" sz="quarter" idx="10"/>
          </p:nvPr>
        </p:nvSpPr>
        <p:spPr/>
        <p:txBody>
          <a:bodyPr/>
          <a:lstStyle/>
          <a:p>
            <a:fld id="{8F3BAA8B-1A85-4351-95F4-F6F0F1F5A1C7}" type="slidenum">
              <a:rPr lang="en-US" smtClean="0"/>
              <a:pPr/>
              <a:t>83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Sinusoids</a:t>
            </a:r>
            <a:r>
              <a:rPr lang="en-US" sz="1200" b="0" i="0" kern="1200" dirty="0">
                <a:solidFill>
                  <a:schemeClr val="tx1"/>
                </a:solidFill>
                <a:latin typeface="+mn-lt"/>
                <a:ea typeface="+mn-ea"/>
                <a:cs typeface="+mn-cs"/>
              </a:rPr>
              <a:t> are low pressure vascular channels that receive blood from terminal branches of the hepatic artery and portal vein at the periphery of lobules and deliver it into central veins. </a:t>
            </a:r>
            <a:r>
              <a:rPr lang="en-US" sz="1200" b="1" i="0" kern="1200" dirty="0">
                <a:solidFill>
                  <a:schemeClr val="tx1"/>
                </a:solidFill>
                <a:latin typeface="+mn-lt"/>
                <a:ea typeface="+mn-ea"/>
                <a:cs typeface="+mn-cs"/>
              </a:rPr>
              <a:t>Sinusoids</a:t>
            </a:r>
            <a:r>
              <a:rPr lang="en-US" sz="1200" b="0" i="0" kern="1200" dirty="0">
                <a:solidFill>
                  <a:schemeClr val="tx1"/>
                </a:solidFill>
                <a:latin typeface="+mn-lt"/>
                <a:ea typeface="+mn-ea"/>
                <a:cs typeface="+mn-cs"/>
              </a:rPr>
              <a:t> are lined with endothelial cells and flanked by plates of </a:t>
            </a:r>
            <a:r>
              <a:rPr lang="en-US" sz="1200" b="0" i="0" kern="1200" dirty="0" err="1">
                <a:solidFill>
                  <a:schemeClr val="tx1"/>
                </a:solidFill>
                <a:latin typeface="+mn-lt"/>
                <a:ea typeface="+mn-ea"/>
                <a:cs typeface="+mn-cs"/>
              </a:rPr>
              <a:t>hepatocytes</a:t>
            </a:r>
            <a:r>
              <a:rPr lang="en-US" sz="1200" b="0" i="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90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1200">
                <a:solidFill>
                  <a:schemeClr val="tx1"/>
                </a:solidFill>
                <a:latin typeface="Gill Sans" pitchFamily="1" charset="0"/>
              </a:defRPr>
            </a:lvl1pPr>
            <a:lvl2pPr marL="742950" indent="-285750">
              <a:defRPr sz="1200">
                <a:solidFill>
                  <a:schemeClr val="tx1"/>
                </a:solidFill>
                <a:latin typeface="Gill Sans" pitchFamily="1" charset="0"/>
              </a:defRPr>
            </a:lvl2pPr>
            <a:lvl3pPr marL="1143000" indent="-228600">
              <a:defRPr sz="1200">
                <a:solidFill>
                  <a:schemeClr val="tx1"/>
                </a:solidFill>
                <a:latin typeface="Gill Sans" pitchFamily="1" charset="0"/>
              </a:defRPr>
            </a:lvl3pPr>
            <a:lvl4pPr marL="1600200" indent="-228600">
              <a:defRPr sz="1200">
                <a:solidFill>
                  <a:schemeClr val="tx1"/>
                </a:solidFill>
                <a:latin typeface="Gill Sans" pitchFamily="1" charset="0"/>
              </a:defRPr>
            </a:lvl4pPr>
            <a:lvl5pPr marL="2057400" indent="-228600">
              <a:defRPr sz="1200">
                <a:solidFill>
                  <a:schemeClr val="tx1"/>
                </a:solidFill>
                <a:latin typeface="Gill Sans" pitchFamily="1" charset="0"/>
              </a:defRPr>
            </a:lvl5pPr>
            <a:lvl6pPr marL="2514600" indent="-228600" eaLnBrk="0" fontAlgn="base" hangingPunct="0">
              <a:spcBef>
                <a:spcPct val="0"/>
              </a:spcBef>
              <a:spcAft>
                <a:spcPct val="0"/>
              </a:spcAft>
              <a:defRPr sz="1200">
                <a:solidFill>
                  <a:schemeClr val="tx1"/>
                </a:solidFill>
                <a:latin typeface="Gill Sans" pitchFamily="1" charset="0"/>
              </a:defRPr>
            </a:lvl6pPr>
            <a:lvl7pPr marL="2971800" indent="-228600" eaLnBrk="0" fontAlgn="base" hangingPunct="0">
              <a:spcBef>
                <a:spcPct val="0"/>
              </a:spcBef>
              <a:spcAft>
                <a:spcPct val="0"/>
              </a:spcAft>
              <a:defRPr sz="1200">
                <a:solidFill>
                  <a:schemeClr val="tx1"/>
                </a:solidFill>
                <a:latin typeface="Gill Sans" pitchFamily="1" charset="0"/>
              </a:defRPr>
            </a:lvl7pPr>
            <a:lvl8pPr marL="3429000" indent="-228600" eaLnBrk="0" fontAlgn="base" hangingPunct="0">
              <a:spcBef>
                <a:spcPct val="0"/>
              </a:spcBef>
              <a:spcAft>
                <a:spcPct val="0"/>
              </a:spcAft>
              <a:defRPr sz="1200">
                <a:solidFill>
                  <a:schemeClr val="tx1"/>
                </a:solidFill>
                <a:latin typeface="Gill Sans" pitchFamily="1" charset="0"/>
              </a:defRPr>
            </a:lvl8pPr>
            <a:lvl9pPr marL="3886200" indent="-228600" eaLnBrk="0" fontAlgn="base" hangingPunct="0">
              <a:spcBef>
                <a:spcPct val="0"/>
              </a:spcBef>
              <a:spcAft>
                <a:spcPct val="0"/>
              </a:spcAft>
              <a:defRPr sz="1200">
                <a:solidFill>
                  <a:schemeClr val="tx1"/>
                </a:solidFill>
                <a:latin typeface="Gill Sans" pitchFamily="1" charset="0"/>
              </a:defRPr>
            </a:lvl9pPr>
          </a:lstStyle>
          <a:p>
            <a:fld id="{B8471ECF-51E0-4711-ACDA-B0BCF6369675}" type="slidenum">
              <a:rPr lang="en-US">
                <a:solidFill>
                  <a:srgbClr val="FFFFFF"/>
                </a:solidFill>
              </a:rPr>
              <a:pPr/>
              <a:t>93</a:t>
            </a:fld>
            <a:endParaRPr lang="en-US">
              <a:solidFill>
                <a:srgbClr val="FFFFFF"/>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5599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E0A8AB-2F7D-4063-9182-7225996C7892}" type="slidenum">
              <a:rPr lang="zh-TW" altLang="en-US"/>
              <a:pPr>
                <a:spcBef>
                  <a:spcPct val="0"/>
                </a:spcBef>
              </a:pPr>
              <a:t>94</a:t>
            </a:fld>
            <a:endParaRPr lang="en-US" altLang="zh-TW"/>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423861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8940FE-E68D-494A-87EF-3B71B43B20C1}" type="slidenum">
              <a:rPr lang="zh-TW" altLang="en-US"/>
              <a:pPr>
                <a:spcBef>
                  <a:spcPct val="0"/>
                </a:spcBef>
              </a:pPr>
              <a:t>11</a:t>
            </a:fld>
            <a:endParaRPr lang="en-US" altLang="zh-TW"/>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130862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B142C-A950-460F-B9E4-7D774F58903C}" type="slidenum">
              <a:rPr lang="zh-TW" altLang="en-US"/>
              <a:pPr>
                <a:spcBef>
                  <a:spcPct val="0"/>
                </a:spcBef>
              </a:pPr>
              <a:t>13</a:t>
            </a:fld>
            <a:endParaRPr lang="en-US" altLang="zh-TW"/>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319074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B1311A-CC81-46A7-A516-28FACDD080B6}" type="slidenum">
              <a:rPr lang="en-US" sz="1200"/>
              <a:pPr/>
              <a:t>16</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07615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AC5F78-B2E6-4057-811F-F359B0229E63}" type="slidenum">
              <a:rPr lang="en-US" sz="1200"/>
              <a:pPr/>
              <a:t>17</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41027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3AEEA5-69D1-40A1-BC09-F1992C801F00}" type="slidenum">
              <a:rPr lang="en-US" sz="1200"/>
              <a:pPr/>
              <a:t>18</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94745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A418C4-17EE-468F-98A8-F4EEE754976F}" type="slidenum">
              <a:rPr lang="en-US" sz="1200"/>
              <a:pPr/>
              <a:t>19</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29735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Paracrine</a:t>
            </a:r>
            <a:r>
              <a:rPr lang="en-US" dirty="0"/>
              <a:t>: </a:t>
            </a:r>
            <a:r>
              <a:rPr lang="en-US" sz="1200" b="0" i="0" kern="1200" dirty="0">
                <a:solidFill>
                  <a:schemeClr val="tx1"/>
                </a:solidFill>
                <a:latin typeface="+mn-lt"/>
                <a:ea typeface="+mn-ea"/>
                <a:cs typeface="+mn-cs"/>
              </a:rPr>
              <a:t>relating to or denoting a hormone which has effect only in the vicinity of the gland secreting it.</a:t>
            </a:r>
            <a:endParaRPr lang="en-US" dirty="0"/>
          </a:p>
        </p:txBody>
      </p:sp>
      <p:sp>
        <p:nvSpPr>
          <p:cNvPr id="4" name="Slide Number Placeholder 3"/>
          <p:cNvSpPr>
            <a:spLocks noGrp="1"/>
          </p:cNvSpPr>
          <p:nvPr>
            <p:ph type="sldNum" sz="quarter" idx="10"/>
          </p:nvPr>
        </p:nvSpPr>
        <p:spPr/>
        <p:txBody>
          <a:bodyPr/>
          <a:lstStyle/>
          <a:p>
            <a:fld id="{8F3BAA8B-1A85-4351-95F4-F6F0F1F5A1C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AD5044-FDAD-4C4F-9038-0EE6A49A56F6}" type="datetime1">
              <a:rPr lang="en-US" smtClean="0"/>
              <a:pPr/>
              <a:t>5/11/2021</a:t>
            </a:fld>
            <a:endParaRPr lang="en-US"/>
          </a:p>
        </p:txBody>
      </p:sp>
      <p:sp>
        <p:nvSpPr>
          <p:cNvPr id="5" name="Footer Placeholder 4"/>
          <p:cNvSpPr>
            <a:spLocks noGrp="1"/>
          </p:cNvSpPr>
          <p:nvPr>
            <p:ph type="ftr" sz="quarter" idx="11"/>
          </p:nvPr>
        </p:nvSpPr>
        <p:spPr/>
        <p:txBody>
          <a:bodyPr/>
          <a:lstStyle/>
          <a:p>
            <a:r>
              <a:rPr lang="en-US"/>
              <a:t>WGG</a:t>
            </a:r>
          </a:p>
        </p:txBody>
      </p:sp>
      <p:sp>
        <p:nvSpPr>
          <p:cNvPr id="6" name="Slide Number Placeholder 5"/>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1278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E19D4-E4F5-4219-9BBD-0ACABCCE8FFE}" type="datetime1">
              <a:rPr lang="en-US" smtClean="0"/>
              <a:pPr/>
              <a:t>5/11/2021</a:t>
            </a:fld>
            <a:endParaRPr lang="en-US"/>
          </a:p>
        </p:txBody>
      </p:sp>
      <p:sp>
        <p:nvSpPr>
          <p:cNvPr id="5" name="Footer Placeholder 4"/>
          <p:cNvSpPr>
            <a:spLocks noGrp="1"/>
          </p:cNvSpPr>
          <p:nvPr>
            <p:ph type="ftr" sz="quarter" idx="11"/>
          </p:nvPr>
        </p:nvSpPr>
        <p:spPr/>
        <p:txBody>
          <a:bodyPr/>
          <a:lstStyle/>
          <a:p>
            <a:r>
              <a:rPr lang="en-US"/>
              <a:t>WGG</a:t>
            </a:r>
          </a:p>
        </p:txBody>
      </p:sp>
      <p:sp>
        <p:nvSpPr>
          <p:cNvPr id="6" name="Slide Number Placeholder 5"/>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254379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20576-CB3F-44DE-A17F-D43C38EF10A9}" type="datetime1">
              <a:rPr lang="en-US" smtClean="0"/>
              <a:pPr/>
              <a:t>5/11/2021</a:t>
            </a:fld>
            <a:endParaRPr lang="en-US"/>
          </a:p>
        </p:txBody>
      </p:sp>
      <p:sp>
        <p:nvSpPr>
          <p:cNvPr id="5" name="Footer Placeholder 4"/>
          <p:cNvSpPr>
            <a:spLocks noGrp="1"/>
          </p:cNvSpPr>
          <p:nvPr>
            <p:ph type="ftr" sz="quarter" idx="11"/>
          </p:nvPr>
        </p:nvSpPr>
        <p:spPr/>
        <p:txBody>
          <a:bodyPr/>
          <a:lstStyle/>
          <a:p>
            <a:r>
              <a:rPr lang="en-US"/>
              <a:t>WGG</a:t>
            </a:r>
          </a:p>
        </p:txBody>
      </p:sp>
      <p:sp>
        <p:nvSpPr>
          <p:cNvPr id="6" name="Slide Number Placeholder 5"/>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314028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833" y="6351"/>
            <a:ext cx="10972800" cy="701675"/>
          </a:xfrm>
        </p:spPr>
        <p:txBody>
          <a:bodyPr/>
          <a:lstStyle/>
          <a:p>
            <a:r>
              <a:rPr lang="en-US"/>
              <a:t>Click to edit Master title style</a:t>
            </a:r>
          </a:p>
        </p:txBody>
      </p:sp>
      <p:sp>
        <p:nvSpPr>
          <p:cNvPr id="3" name="Text Placeholder 2"/>
          <p:cNvSpPr>
            <a:spLocks noGrp="1"/>
          </p:cNvSpPr>
          <p:nvPr>
            <p:ph type="body" sz="half" idx="1"/>
          </p:nvPr>
        </p:nvSpPr>
        <p:spPr>
          <a:xfrm>
            <a:off x="609600" y="1066801"/>
            <a:ext cx="5384800" cy="269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1"/>
            <a:ext cx="5384800" cy="269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72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179773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97EB36-0103-4725-B8B8-3E45B79C63A9}" type="datetime1">
              <a:rPr lang="en-US" smtClean="0"/>
              <a:pPr/>
              <a:t>5/11/2021</a:t>
            </a:fld>
            <a:endParaRPr lang="en-US"/>
          </a:p>
        </p:txBody>
      </p:sp>
      <p:sp>
        <p:nvSpPr>
          <p:cNvPr id="5" name="Footer Placeholder 4"/>
          <p:cNvSpPr>
            <a:spLocks noGrp="1"/>
          </p:cNvSpPr>
          <p:nvPr>
            <p:ph type="ftr" sz="quarter" idx="11"/>
          </p:nvPr>
        </p:nvSpPr>
        <p:spPr/>
        <p:txBody>
          <a:bodyPr/>
          <a:lstStyle/>
          <a:p>
            <a:r>
              <a:rPr lang="en-US"/>
              <a:t>WGG</a:t>
            </a:r>
          </a:p>
        </p:txBody>
      </p:sp>
      <p:sp>
        <p:nvSpPr>
          <p:cNvPr id="6" name="Slide Number Placeholder 5"/>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318131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3EAC2-F873-46DD-9A91-3911A3F79235}" type="datetime1">
              <a:rPr lang="en-US" smtClean="0"/>
              <a:pPr/>
              <a:t>5/11/2021</a:t>
            </a:fld>
            <a:endParaRPr lang="en-US"/>
          </a:p>
        </p:txBody>
      </p:sp>
      <p:sp>
        <p:nvSpPr>
          <p:cNvPr id="5" name="Footer Placeholder 4"/>
          <p:cNvSpPr>
            <a:spLocks noGrp="1"/>
          </p:cNvSpPr>
          <p:nvPr>
            <p:ph type="ftr" sz="quarter" idx="11"/>
          </p:nvPr>
        </p:nvSpPr>
        <p:spPr/>
        <p:txBody>
          <a:bodyPr/>
          <a:lstStyle/>
          <a:p>
            <a:r>
              <a:rPr lang="en-US"/>
              <a:t>WGG</a:t>
            </a:r>
          </a:p>
        </p:txBody>
      </p:sp>
      <p:sp>
        <p:nvSpPr>
          <p:cNvPr id="6" name="Slide Number Placeholder 5"/>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134808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2B59F3-7C3D-4875-A958-6EF4B63A0405}" type="datetime1">
              <a:rPr lang="en-US" smtClean="0"/>
              <a:pPr/>
              <a:t>5/11/2021</a:t>
            </a:fld>
            <a:endParaRPr lang="en-US"/>
          </a:p>
        </p:txBody>
      </p:sp>
      <p:sp>
        <p:nvSpPr>
          <p:cNvPr id="6" name="Footer Placeholder 5"/>
          <p:cNvSpPr>
            <a:spLocks noGrp="1"/>
          </p:cNvSpPr>
          <p:nvPr>
            <p:ph type="ftr" sz="quarter" idx="11"/>
          </p:nvPr>
        </p:nvSpPr>
        <p:spPr/>
        <p:txBody>
          <a:bodyPr/>
          <a:lstStyle/>
          <a:p>
            <a:r>
              <a:rPr lang="en-US"/>
              <a:t>WGG</a:t>
            </a:r>
          </a:p>
        </p:txBody>
      </p:sp>
      <p:sp>
        <p:nvSpPr>
          <p:cNvPr id="7" name="Slide Number Placeholder 6"/>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95111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070835-56C4-4E2A-8C01-75AC4E776CE5}" type="datetime1">
              <a:rPr lang="en-US" smtClean="0"/>
              <a:pPr/>
              <a:t>5/11/2021</a:t>
            </a:fld>
            <a:endParaRPr lang="en-US"/>
          </a:p>
        </p:txBody>
      </p:sp>
      <p:sp>
        <p:nvSpPr>
          <p:cNvPr id="8" name="Footer Placeholder 7"/>
          <p:cNvSpPr>
            <a:spLocks noGrp="1"/>
          </p:cNvSpPr>
          <p:nvPr>
            <p:ph type="ftr" sz="quarter" idx="11"/>
          </p:nvPr>
        </p:nvSpPr>
        <p:spPr/>
        <p:txBody>
          <a:bodyPr/>
          <a:lstStyle/>
          <a:p>
            <a:r>
              <a:rPr lang="en-US"/>
              <a:t>WGG</a:t>
            </a:r>
          </a:p>
        </p:txBody>
      </p:sp>
      <p:sp>
        <p:nvSpPr>
          <p:cNvPr id="9" name="Slide Number Placeholder 8"/>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286957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88105A-9CA6-4449-A5F5-FD3C3159593D}" type="datetime1">
              <a:rPr lang="en-US" smtClean="0"/>
              <a:pPr/>
              <a:t>5/11/2021</a:t>
            </a:fld>
            <a:endParaRPr lang="en-US"/>
          </a:p>
        </p:txBody>
      </p:sp>
      <p:sp>
        <p:nvSpPr>
          <p:cNvPr id="4" name="Footer Placeholder 3"/>
          <p:cNvSpPr>
            <a:spLocks noGrp="1"/>
          </p:cNvSpPr>
          <p:nvPr>
            <p:ph type="ftr" sz="quarter" idx="11"/>
          </p:nvPr>
        </p:nvSpPr>
        <p:spPr/>
        <p:txBody>
          <a:bodyPr/>
          <a:lstStyle/>
          <a:p>
            <a:r>
              <a:rPr lang="en-US"/>
              <a:t>WGG</a:t>
            </a:r>
          </a:p>
        </p:txBody>
      </p:sp>
      <p:sp>
        <p:nvSpPr>
          <p:cNvPr id="5" name="Slide Number Placeholder 4"/>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359414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75E21-55B5-42CA-B743-51A313ABADF8}" type="datetime1">
              <a:rPr lang="en-US" smtClean="0"/>
              <a:pPr/>
              <a:t>5/11/2021</a:t>
            </a:fld>
            <a:endParaRPr lang="en-US"/>
          </a:p>
        </p:txBody>
      </p:sp>
      <p:sp>
        <p:nvSpPr>
          <p:cNvPr id="3" name="Footer Placeholder 2"/>
          <p:cNvSpPr>
            <a:spLocks noGrp="1"/>
          </p:cNvSpPr>
          <p:nvPr>
            <p:ph type="ftr" sz="quarter" idx="11"/>
          </p:nvPr>
        </p:nvSpPr>
        <p:spPr/>
        <p:txBody>
          <a:bodyPr/>
          <a:lstStyle/>
          <a:p>
            <a:r>
              <a:rPr lang="en-US"/>
              <a:t>WGG</a:t>
            </a:r>
          </a:p>
        </p:txBody>
      </p:sp>
      <p:sp>
        <p:nvSpPr>
          <p:cNvPr id="4" name="Slide Number Placeholder 3"/>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369969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5A2AB-7134-4599-BE5A-313072FD70CF}" type="datetime1">
              <a:rPr lang="en-US" smtClean="0"/>
              <a:pPr/>
              <a:t>5/11/2021</a:t>
            </a:fld>
            <a:endParaRPr lang="en-US"/>
          </a:p>
        </p:txBody>
      </p:sp>
      <p:sp>
        <p:nvSpPr>
          <p:cNvPr id="6" name="Footer Placeholder 5"/>
          <p:cNvSpPr>
            <a:spLocks noGrp="1"/>
          </p:cNvSpPr>
          <p:nvPr>
            <p:ph type="ftr" sz="quarter" idx="11"/>
          </p:nvPr>
        </p:nvSpPr>
        <p:spPr/>
        <p:txBody>
          <a:bodyPr/>
          <a:lstStyle/>
          <a:p>
            <a:r>
              <a:rPr lang="en-US"/>
              <a:t>WGG</a:t>
            </a:r>
          </a:p>
        </p:txBody>
      </p:sp>
      <p:sp>
        <p:nvSpPr>
          <p:cNvPr id="7" name="Slide Number Placeholder 6"/>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113730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698BFA-8AA6-4E69-8055-D6F3D404A699}" type="datetime1">
              <a:rPr lang="en-US" smtClean="0"/>
              <a:pPr/>
              <a:t>5/11/2021</a:t>
            </a:fld>
            <a:endParaRPr lang="en-US"/>
          </a:p>
        </p:txBody>
      </p:sp>
      <p:sp>
        <p:nvSpPr>
          <p:cNvPr id="6" name="Footer Placeholder 5"/>
          <p:cNvSpPr>
            <a:spLocks noGrp="1"/>
          </p:cNvSpPr>
          <p:nvPr>
            <p:ph type="ftr" sz="quarter" idx="11"/>
          </p:nvPr>
        </p:nvSpPr>
        <p:spPr/>
        <p:txBody>
          <a:bodyPr/>
          <a:lstStyle/>
          <a:p>
            <a:r>
              <a:rPr lang="en-US"/>
              <a:t>WGG</a:t>
            </a:r>
          </a:p>
        </p:txBody>
      </p:sp>
      <p:sp>
        <p:nvSpPr>
          <p:cNvPr id="7" name="Slide Number Placeholder 6"/>
          <p:cNvSpPr>
            <a:spLocks noGrp="1"/>
          </p:cNvSpPr>
          <p:nvPr>
            <p:ph type="sldNum" sz="quarter" idx="12"/>
          </p:nvPr>
        </p:nvSpPr>
        <p:spPr/>
        <p:txBody>
          <a:bodyPr/>
          <a:lstStyle/>
          <a:p>
            <a:fld id="{80EF3CF2-745E-499D-AE68-09AA0B5F36D6}" type="slidenum">
              <a:rPr lang="en-US" smtClean="0"/>
              <a:pPr/>
              <a:t>‹#›</a:t>
            </a:fld>
            <a:endParaRPr lang="en-US"/>
          </a:p>
        </p:txBody>
      </p:sp>
    </p:spTree>
    <p:extLst>
      <p:ext uri="{BB962C8B-B14F-4D97-AF65-F5344CB8AC3E}">
        <p14:creationId xmlns:p14="http://schemas.microsoft.com/office/powerpoint/2010/main" val="215804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D138-4DC7-4D29-B863-1ECD8037F92C}" type="datetime1">
              <a:rPr lang="en-US" smtClean="0"/>
              <a:pPr/>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WGG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F3CF2-745E-499D-AE68-09AA0B5F36D6}" type="slidenum">
              <a:rPr lang="en-US" smtClean="0"/>
              <a:pPr/>
              <a:t>‹#›</a:t>
            </a:fld>
            <a:endParaRPr lang="en-US"/>
          </a:p>
        </p:txBody>
      </p:sp>
    </p:spTree>
    <p:extLst>
      <p:ext uri="{BB962C8B-B14F-4D97-AF65-F5344CB8AC3E}">
        <p14:creationId xmlns:p14="http://schemas.microsoft.com/office/powerpoint/2010/main" val="240195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docid=bd3EW9tp7NafOM&amp;tbnid=CpUoUw5Vu66WPM:&amp;ved=0CAUQjRw&amp;url=http://food-pictures.feedio.net/the-digestive-system/washhouseanatomy.wikispaces.com*file*view*Digestive-system.jpg*228312728*Digestive-system.jpg/&amp;ei=IwqSUuCYF8qk0AWd6oCIAw&amp;bvm=bv.56988011,d.d2k&amp;psig=AFQjCNGAi67PmNWzEtTL6Arg91JxJ2T6rg&amp;ust=13853889150635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docid=8qtTQf5lyaKXLM&amp;tbnid=pKlA-JrA3feiZM:&amp;ved=0CAUQjRw&amp;url=http://www.teachengineering.org/view_lesson.php?url=collection/cub_/lessons/cub_human/cub_human_lesson04.xml&amp;ei=FwuSUtDHLeuX0AXWs4DQCQ&amp;bvm=bv.56988011,d.d2k&amp;psig=AFQjCNGAi67PmNWzEtTL6Arg91JxJ2T6rg&amp;ust=138538891506350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eg/url?sa=i&amp;rct=j&amp;q=&amp;esrc=s&amp;frm=1&amp;source=images&amp;cd=&amp;cad=rja&amp;docid=OP7fg-HuYeJmcM&amp;tbnid=R_UJzPzVqlsZtM:&amp;ved=0CAUQjRw&amp;url=http://www.hakeem-sy.com/main/node/16764&amp;ei=uCKSUrLcDarM0QXw8IHgBg&amp;bvm=bv.56988011,d.d2k&amp;psig=AFQjCNFiXuk61K2yOslBHszT_lBsasnS5A&amp;ust=1385395239424043"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eg/url?sa=i&amp;rct=j&amp;q=&amp;esrc=s&amp;frm=1&amp;source=images&amp;cd=&amp;cad=rja&amp;docid=Y8lY6iPjB9YeFM&amp;tbnid=p8SoHr_Sb9ze1M:&amp;ved=0CAUQjRw&amp;url=http://cnx.org/content/m46496/latest/?collection=col11575/latest&amp;ei=9SOSUsDRJqWM0AXJsoGQBA&amp;bvm=bv.56988011,d.d2k&amp;psig=AFQjCNEQXzUy0ETxvijstiUnWNmbpfuRng&amp;ust=1385395497431260"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google.com.eg/url?sa=i&amp;rct=j&amp;q=&amp;esrc=s&amp;frm=1&amp;source=images&amp;cd=&amp;cad=rja&amp;docid=Y8lY6iPjB9YeFM&amp;tbnid=p8SoHr_Sb9ze1M:&amp;ved=0CAUQjRw&amp;url=http://www.nature.com/nrgastro/journal/v10/n6/fig_tab/nrgastro.2013.36_F1.html&amp;ei=NSSSUpK6MeKt0QWyuoEo&amp;bvm=bv.56988011,d.d2k&amp;psig=AFQjCNEQXzUy0ETxvijstiUnWNmbpfuRng&amp;ust=1385395497431260"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docid=Js0m8RWvKu0-fM&amp;tbnid=eTmFxlbpcvzZ6M:&amp;ved=0CAUQjRw&amp;url=http://en.wikibooks.org/wiki/Medical_Physiology/Gastrointestinal_Physiology/Secretions&amp;ei=FCmSUuuUJKWM0AXJsoGQBA&amp;bvm=bv.56988011,d.d2k&amp;psig=AFQjCNFQJPhG2SLp1nMTbh5c8GlO6EI5nA&amp;ust=1385396521860421"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eg/url?sa=i&amp;rct=j&amp;q=&amp;esrc=s&amp;frm=1&amp;source=images&amp;cd=&amp;cad=rja&amp;docid=l5id2tZgyNUV9M&amp;tbnid=Y7SxIpmuUPQazM:&amp;ved=0CAUQjRw&amp;url=http://www.hakeem-sy.com/main/node/16465&amp;ei=xSOSUqPdAozI0wW1woCgCg&amp;bvm=bv.56988011,d.d2k&amp;psig=AFQjCNEQXzUy0ETxvijstiUnWNmbpfuRng&amp;ust=1385395497431260"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eg/url?sa=i&amp;rct=j&amp;q=&amp;esrc=s&amp;frm=1&amp;source=images&amp;cd=&amp;cad=rja&amp;docid=XMEY_FxOV6lO2M&amp;tbnid=YnWCgy3OqMNk-M:&amp;ved=0CAUQjRw&amp;url=http://www.ceessentials.net/article41.html&amp;ei=kCiSUuKIH4qM0AXh_IGwCA&amp;bvm=bv.56988011,d.d2k&amp;psig=AFQjCNFQJPhG2SLp1nMTbh5c8GlO6EI5nA&amp;ust=1385396521860421"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Gastrointestinal System</a:t>
            </a:r>
          </a:p>
        </p:txBody>
      </p:sp>
      <p:sp>
        <p:nvSpPr>
          <p:cNvPr id="3" name="Subtitle 2"/>
          <p:cNvSpPr>
            <a:spLocks noGrp="1"/>
          </p:cNvSpPr>
          <p:nvPr>
            <p:ph type="subTitle" idx="1"/>
          </p:nvPr>
        </p:nvSpPr>
        <p:spPr/>
        <p:txBody>
          <a:bodyPr>
            <a:normAutofit lnSpcReduction="10000"/>
          </a:bodyPr>
          <a:lstStyle/>
          <a:p>
            <a:endParaRPr lang="en-US" dirty="0"/>
          </a:p>
          <a:p>
            <a:r>
              <a:rPr lang="en-US" dirty="0"/>
              <a:t>SAMUEL NGIGI K.</a:t>
            </a:r>
          </a:p>
          <a:p>
            <a:endParaRPr lang="en-US" dirty="0"/>
          </a:p>
          <a:p>
            <a:r>
              <a:rPr lang="en-US" dirty="0"/>
              <a:t>KMTC</a:t>
            </a:r>
          </a:p>
        </p:txBody>
      </p:sp>
    </p:spTree>
    <p:extLst>
      <p:ext uri="{BB962C8B-B14F-4D97-AF65-F5344CB8AC3E}">
        <p14:creationId xmlns:p14="http://schemas.microsoft.com/office/powerpoint/2010/main" val="15538169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Processes (cont’d)</a:t>
            </a:r>
          </a:p>
        </p:txBody>
      </p:sp>
      <p:sp>
        <p:nvSpPr>
          <p:cNvPr id="38915" name="Rectangle 3"/>
          <p:cNvSpPr>
            <a:spLocks noGrp="1" noChangeArrowheads="1"/>
          </p:cNvSpPr>
          <p:nvPr>
            <p:ph type="body" idx="1"/>
          </p:nvPr>
        </p:nvSpPr>
        <p:spPr/>
        <p:txBody>
          <a:bodyPr/>
          <a:lstStyle/>
          <a:p>
            <a:pPr lvl="0"/>
            <a:r>
              <a:rPr lang="en-US" dirty="0"/>
              <a:t>Hormonal control of GIT</a:t>
            </a:r>
          </a:p>
          <a:p>
            <a:pPr lvl="0"/>
            <a:r>
              <a:rPr lang="en-US" dirty="0"/>
              <a:t>Regulation of eating</a:t>
            </a:r>
          </a:p>
          <a:p>
            <a:pPr lvl="0"/>
            <a:r>
              <a:rPr lang="en-US" dirty="0"/>
              <a:t>Immune functions of the GIT</a:t>
            </a:r>
          </a:p>
          <a:p>
            <a:pPr lvl="0"/>
            <a:r>
              <a:rPr lang="en-US" dirty="0"/>
              <a:t>Gut </a:t>
            </a:r>
            <a:r>
              <a:rPr lang="en-US" dirty="0" err="1"/>
              <a:t>microbiota</a:t>
            </a:r>
            <a:endParaRPr lang="en-US" dirty="0"/>
          </a:p>
          <a:p>
            <a:pPr lvl="0"/>
            <a:r>
              <a:rPr lang="en-US" dirty="0"/>
              <a:t>Metabolism</a:t>
            </a:r>
          </a:p>
          <a:p>
            <a:pPr lvl="0"/>
            <a:r>
              <a:rPr lang="en-US" dirty="0"/>
              <a:t>Blood sugar regulation</a:t>
            </a:r>
          </a:p>
          <a:p>
            <a:pPr lvl="0"/>
            <a:r>
              <a:rPr lang="en-US" dirty="0"/>
              <a:t>GIT disorders</a:t>
            </a:r>
          </a:p>
          <a:p>
            <a:pPr marL="0" indent="0">
              <a:buNone/>
            </a:pPr>
            <a:endParaRPr lang="en-US" dirty="0"/>
          </a:p>
        </p:txBody>
      </p:sp>
    </p:spTree>
    <p:extLst>
      <p:ext uri="{BB962C8B-B14F-4D97-AF65-F5344CB8AC3E}">
        <p14:creationId xmlns:p14="http://schemas.microsoft.com/office/powerpoint/2010/main" val="2173376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p:txBody>
          <a:bodyPr/>
          <a:lstStyle/>
          <a:p>
            <a:r>
              <a:rPr lang="en-US"/>
              <a:t>Secretions</a:t>
            </a:r>
          </a:p>
        </p:txBody>
      </p:sp>
      <p:sp>
        <p:nvSpPr>
          <p:cNvPr id="124931" name="Rectangle 1027"/>
          <p:cNvSpPr>
            <a:spLocks noGrp="1" noChangeArrowheads="1"/>
          </p:cNvSpPr>
          <p:nvPr>
            <p:ph type="body" idx="1"/>
          </p:nvPr>
        </p:nvSpPr>
        <p:spPr>
          <a:xfrm>
            <a:off x="2286000" y="2057400"/>
            <a:ext cx="7772400" cy="4114800"/>
          </a:xfrm>
        </p:spPr>
        <p:txBody>
          <a:bodyPr>
            <a:normAutofit/>
          </a:bodyPr>
          <a:lstStyle/>
          <a:p>
            <a:r>
              <a:rPr lang="en-US" sz="3600" dirty="0"/>
              <a:t>Bile</a:t>
            </a:r>
          </a:p>
          <a:p>
            <a:pPr marL="0" indent="0">
              <a:buNone/>
            </a:pPr>
            <a:endParaRPr lang="en-US" sz="3600" dirty="0"/>
          </a:p>
          <a:p>
            <a:pPr lvl="1"/>
            <a:r>
              <a:rPr lang="en-US" sz="3600" dirty="0"/>
              <a:t>Bile Salts: Emulsifies fats</a:t>
            </a:r>
          </a:p>
          <a:p>
            <a:pPr lvl="1"/>
            <a:r>
              <a:rPr lang="en-US" sz="3600" dirty="0"/>
              <a:t>Alkaline secretions</a:t>
            </a:r>
          </a:p>
          <a:p>
            <a:pPr lvl="1"/>
            <a:r>
              <a:rPr lang="en-US" sz="3600" dirty="0"/>
              <a:t>Bilirubin</a:t>
            </a:r>
          </a:p>
          <a:p>
            <a:pPr lvl="1"/>
            <a:endParaRPr lang="en-US" sz="3600" dirty="0"/>
          </a:p>
        </p:txBody>
      </p:sp>
    </p:spTree>
    <p:extLst>
      <p:ext uri="{BB962C8B-B14F-4D97-AF65-F5344CB8AC3E}">
        <p14:creationId xmlns:p14="http://schemas.microsoft.com/office/powerpoint/2010/main" val="2459143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anim calcmode="lin" valueType="num">
                                      <p:cBhvr additive="base">
                                        <p:cTn id="13"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anim calcmode="lin" valueType="num">
                                      <p:cBhvr additive="base">
                                        <p:cTn id="19"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4" end="4"/>
                                            </p:txEl>
                                          </p:spTgt>
                                        </p:tgtEl>
                                        <p:attrNameLst>
                                          <p:attrName>style.visibility</p:attrName>
                                        </p:attrNameLst>
                                      </p:cBhvr>
                                      <p:to>
                                        <p:strVal val="visible"/>
                                      </p:to>
                                    </p:set>
                                    <p:anim calcmode="lin" valueType="num">
                                      <p:cBhvr additive="base">
                                        <p:cTn id="25"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33600" y="0"/>
            <a:ext cx="7772400" cy="533400"/>
          </a:xfrm>
        </p:spPr>
        <p:txBody>
          <a:bodyPr>
            <a:normAutofit fontScale="90000"/>
          </a:bodyPr>
          <a:lstStyle/>
          <a:p>
            <a:r>
              <a:rPr lang="en-US"/>
              <a:t>Circulation of Bile Salts</a:t>
            </a:r>
          </a:p>
        </p:txBody>
      </p:sp>
      <p:pic>
        <p:nvPicPr>
          <p:cNvPr id="107525" name="Picture 5" descr="G:\PhysioLink\Textbook Images\Chapter 16\ShHP41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375" y="990600"/>
            <a:ext cx="41592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9546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1" y="1"/>
            <a:ext cx="9358313" cy="646113"/>
          </a:xfrm>
        </p:spPr>
        <p:txBody>
          <a:bodyPr/>
          <a:lstStyle/>
          <a:p>
            <a:pPr algn="ctr" eaLnBrk="1" hangingPunct="1">
              <a:defRPr/>
            </a:pPr>
            <a:r>
              <a:rPr lang="en-US" altLang="zh-TW" sz="3600" dirty="0">
                <a:ea typeface="新細明體" pitchFamily="18" charset="-120"/>
              </a:rPr>
              <a:t>Overview of the Digestive System </a:t>
            </a:r>
            <a:endParaRPr lang="en-US" altLang="zh-TW" sz="3200" dirty="0">
              <a:solidFill>
                <a:srgbClr val="FFFFFF"/>
              </a:solidFill>
              <a:effectLst>
                <a:outerShdw blurRad="38100" dist="38100" dir="2700000" algn="tl">
                  <a:srgbClr val="000000">
                    <a:alpha val="43137"/>
                  </a:srgbClr>
                </a:outerShdw>
              </a:effectLst>
              <a:ea typeface="新細明體" pitchFamily="18" charset="-120"/>
            </a:endParaRPr>
          </a:p>
        </p:txBody>
      </p:sp>
      <p:pic>
        <p:nvPicPr>
          <p:cNvPr id="10245" name="Picture 5" descr="http://www.ellies-whole-grains.com/image-files/human_digestive_syste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389" y="836614"/>
            <a:ext cx="8569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70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down)">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915400" y="649128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See Table 16-2</a:t>
            </a:r>
          </a:p>
        </p:txBody>
      </p:sp>
      <p:pic>
        <p:nvPicPr>
          <p:cNvPr id="93187" name="Picture 3" descr="G:\CONTENT\FOXVRL\02\0411.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1000"/>
            <a:ext cx="8129588" cy="609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2091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teachengineering.org/collection/cub_/lessons/cub_images/cub_human_lesson04_figure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200" y="878044"/>
            <a:ext cx="50038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4294967295"/>
          </p:nvPr>
        </p:nvSpPr>
        <p:spPr>
          <a:xfrm>
            <a:off x="0" y="1143000"/>
            <a:ext cx="5929313" cy="5003800"/>
          </a:xfrm>
        </p:spPr>
        <p:txBody>
          <a:bodyPr/>
          <a:lstStyle/>
          <a:p>
            <a:pPr eaLnBrk="1" hangingPunct="1">
              <a:buFontTx/>
              <a:buNone/>
            </a:pPr>
            <a:r>
              <a:rPr lang="en-US" altLang="zh-TW" b="1">
                <a:ea typeface="新細明體" panose="02020500000000000000" pitchFamily="18" charset="-120"/>
              </a:rPr>
              <a:t>GIT consists </a:t>
            </a:r>
            <a:r>
              <a:rPr lang="en-US" altLang="zh-TW">
                <a:ea typeface="新細明體" panose="02020500000000000000" pitchFamily="18" charset="-120"/>
              </a:rPr>
              <a:t>of;</a:t>
            </a:r>
          </a:p>
          <a:p>
            <a:pPr lvl="1" eaLnBrk="1" hangingPunct="1"/>
            <a:r>
              <a:rPr lang="en-US" altLang="zh-TW">
                <a:ea typeface="新細明體" panose="02020500000000000000" pitchFamily="18" charset="-120"/>
              </a:rPr>
              <a:t>Oral cavity or mouth </a:t>
            </a:r>
          </a:p>
          <a:p>
            <a:pPr lvl="1" eaLnBrk="1" hangingPunct="1"/>
            <a:r>
              <a:rPr lang="en-US" altLang="zh-TW">
                <a:ea typeface="新細明體" panose="02020500000000000000" pitchFamily="18" charset="-120"/>
              </a:rPr>
              <a:t>Pharynx</a:t>
            </a:r>
          </a:p>
          <a:p>
            <a:pPr lvl="1" eaLnBrk="1" hangingPunct="1"/>
            <a:r>
              <a:rPr lang="en-US" altLang="zh-TW">
                <a:ea typeface="新細明體" panose="02020500000000000000" pitchFamily="18" charset="-120"/>
              </a:rPr>
              <a:t>Esophagus</a:t>
            </a:r>
            <a:endParaRPr lang="zh-TW" altLang="en-US">
              <a:ea typeface="新細明體" panose="02020500000000000000" pitchFamily="18" charset="-120"/>
            </a:endParaRPr>
          </a:p>
          <a:p>
            <a:pPr lvl="1" eaLnBrk="1" hangingPunct="1"/>
            <a:r>
              <a:rPr lang="en-US" altLang="zh-TW">
                <a:ea typeface="新細明體" panose="02020500000000000000" pitchFamily="18" charset="-120"/>
              </a:rPr>
              <a:t>Stomach</a:t>
            </a:r>
            <a:endParaRPr lang="zh-TW" altLang="en-US">
              <a:ea typeface="新細明體" panose="02020500000000000000" pitchFamily="18" charset="-120"/>
            </a:endParaRPr>
          </a:p>
          <a:p>
            <a:pPr lvl="1" eaLnBrk="1" hangingPunct="1"/>
            <a:r>
              <a:rPr lang="en-US" altLang="zh-TW">
                <a:ea typeface="新細明體" panose="02020500000000000000" pitchFamily="18" charset="-120"/>
              </a:rPr>
              <a:t>Small intestine</a:t>
            </a:r>
            <a:endParaRPr lang="zh-TW" altLang="en-US">
              <a:ea typeface="新細明體" panose="02020500000000000000" pitchFamily="18" charset="-120"/>
            </a:endParaRPr>
          </a:p>
          <a:p>
            <a:pPr lvl="1" eaLnBrk="1" hangingPunct="1"/>
            <a:r>
              <a:rPr lang="en-US" altLang="zh-TW">
                <a:ea typeface="新細明體" panose="02020500000000000000" pitchFamily="18" charset="-120"/>
              </a:rPr>
              <a:t>Large intestine</a:t>
            </a:r>
            <a:endParaRPr lang="zh-TW" altLang="en-US">
              <a:ea typeface="新細明體" panose="02020500000000000000" pitchFamily="18" charset="-120"/>
            </a:endParaRPr>
          </a:p>
          <a:p>
            <a:pPr lvl="1" eaLnBrk="1" hangingPunct="1"/>
            <a:r>
              <a:rPr lang="en-US" altLang="zh-TW">
                <a:ea typeface="新細明體" panose="02020500000000000000" pitchFamily="18" charset="-120"/>
              </a:rPr>
              <a:t>Rectum</a:t>
            </a:r>
            <a:endParaRPr lang="zh-TW" altLang="en-US">
              <a:ea typeface="新細明體" panose="02020500000000000000" pitchFamily="18" charset="-120"/>
            </a:endParaRPr>
          </a:p>
          <a:p>
            <a:pPr lvl="1" eaLnBrk="1" hangingPunct="1"/>
            <a:r>
              <a:rPr lang="en-US" altLang="zh-TW">
                <a:ea typeface="新細明體" panose="02020500000000000000" pitchFamily="18" charset="-120"/>
              </a:rPr>
              <a:t>Anus</a:t>
            </a:r>
            <a:endParaRPr lang="zh-TW" altLang="en-US">
              <a:ea typeface="新細明體" panose="02020500000000000000" pitchFamily="18" charset="-120"/>
            </a:endParaRPr>
          </a:p>
        </p:txBody>
      </p:sp>
    </p:spTree>
    <p:extLst>
      <p:ext uri="{BB962C8B-B14F-4D97-AF65-F5344CB8AC3E}">
        <p14:creationId xmlns:p14="http://schemas.microsoft.com/office/powerpoint/2010/main" val="225898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Effect transition="in" filter="wipe(down)">
                                      <p:cBhvr>
                                        <p:cTn id="12" dur="500"/>
                                        <p:tgtEl>
                                          <p:spTgt spid="880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wipe(left)">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wipe(left)">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wipe(left)">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wipe(left)">
                                      <p:cBhvr>
                                        <p:cTn id="32" dur="5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wipe(left)">
                                      <p:cBhvr>
                                        <p:cTn id="37" dur="500"/>
                                        <p:tgtEl>
                                          <p:spTgt spid="92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wipe(left)">
                                      <p:cBhvr>
                                        <p:cTn id="42" dur="500"/>
                                        <p:tgtEl>
                                          <p:spTgt spid="921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Effect transition="in" filter="wipe(left)">
                                      <p:cBhvr>
                                        <p:cTn id="47" dur="500"/>
                                        <p:tgtEl>
                                          <p:spTgt spid="921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219">
                                            <p:txEl>
                                              <p:pRg st="8" end="8"/>
                                            </p:txEl>
                                          </p:spTgt>
                                        </p:tgtEl>
                                        <p:attrNameLst>
                                          <p:attrName>style.visibility</p:attrName>
                                        </p:attrNameLst>
                                      </p:cBhvr>
                                      <p:to>
                                        <p:strVal val="visible"/>
                                      </p:to>
                                    </p:set>
                                    <p:animEffect transition="in" filter="wipe(left)">
                                      <p:cBhvr>
                                        <p:cTn id="52"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Functions of the GI Tract</a:t>
            </a:r>
          </a:p>
        </p:txBody>
      </p:sp>
      <p:sp>
        <p:nvSpPr>
          <p:cNvPr id="21507" name="Rectangle 3"/>
          <p:cNvSpPr>
            <a:spLocks noGrp="1" noChangeArrowheads="1"/>
          </p:cNvSpPr>
          <p:nvPr>
            <p:ph type="body" idx="1"/>
          </p:nvPr>
        </p:nvSpPr>
        <p:spPr/>
        <p:txBody>
          <a:bodyPr/>
          <a:lstStyle/>
          <a:p>
            <a:pPr eaLnBrk="1" hangingPunct="1">
              <a:lnSpc>
                <a:spcPct val="90000"/>
              </a:lnSpc>
            </a:pPr>
            <a:r>
              <a:rPr lang="en-US" dirty="0"/>
              <a:t>Ingestion: Taking in food</a:t>
            </a:r>
          </a:p>
          <a:p>
            <a:pPr eaLnBrk="1" hangingPunct="1">
              <a:lnSpc>
                <a:spcPct val="90000"/>
              </a:lnSpc>
            </a:pPr>
            <a:r>
              <a:rPr lang="en-US" dirty="0"/>
              <a:t>Digestion: Chemical and Mechanical</a:t>
            </a:r>
          </a:p>
          <a:p>
            <a:pPr eaLnBrk="1" hangingPunct="1">
              <a:lnSpc>
                <a:spcPct val="90000"/>
              </a:lnSpc>
            </a:pPr>
            <a:r>
              <a:rPr lang="en-US" dirty="0"/>
              <a:t>Absorption: moving nutrients from the lumen of the GI tract into the cells of the body</a:t>
            </a:r>
          </a:p>
          <a:p>
            <a:pPr eaLnBrk="1" hangingPunct="1">
              <a:lnSpc>
                <a:spcPct val="90000"/>
              </a:lnSpc>
            </a:pPr>
            <a:r>
              <a:rPr lang="en-US" dirty="0"/>
              <a:t>Excretion: getting rid of undigested and unabsorbed material</a:t>
            </a:r>
          </a:p>
          <a:p>
            <a:pPr eaLnBrk="1" hangingPunct="1">
              <a:lnSpc>
                <a:spcPct val="90000"/>
              </a:lnSpc>
            </a:pPr>
            <a:r>
              <a:rPr lang="en-US" dirty="0"/>
              <a:t>Movement: movement of ingested food throughout the GI tract</a:t>
            </a:r>
          </a:p>
          <a:p>
            <a:pPr eaLnBrk="1" hangingPunct="1">
              <a:lnSpc>
                <a:spcPct val="90000"/>
              </a:lnSpc>
              <a:buFont typeface="Wingdings" panose="05000000000000000000" pitchFamily="2" charset="2"/>
              <a:buNone/>
            </a:pPr>
            <a:endParaRPr lang="en-US" dirty="0"/>
          </a:p>
        </p:txBody>
      </p:sp>
    </p:spTree>
    <p:extLst>
      <p:ext uri="{BB962C8B-B14F-4D97-AF65-F5344CB8AC3E}">
        <p14:creationId xmlns:p14="http://schemas.microsoft.com/office/powerpoint/2010/main" val="1612490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Organs of the Digestive System</a:t>
            </a:r>
          </a:p>
        </p:txBody>
      </p:sp>
      <p:sp>
        <p:nvSpPr>
          <p:cNvPr id="16387" name="Rectangle 3"/>
          <p:cNvSpPr>
            <a:spLocks noGrp="1" noChangeArrowheads="1"/>
          </p:cNvSpPr>
          <p:nvPr>
            <p:ph type="body" idx="1"/>
          </p:nvPr>
        </p:nvSpPr>
        <p:spPr>
          <a:xfrm>
            <a:off x="1828800" y="1524000"/>
            <a:ext cx="8229600" cy="5029200"/>
          </a:xfrm>
        </p:spPr>
        <p:txBody>
          <a:bodyPr/>
          <a:lstStyle/>
          <a:p>
            <a:pPr eaLnBrk="1" hangingPunct="1"/>
            <a:r>
              <a:rPr lang="en-US" dirty="0"/>
              <a:t>Accessory Digestive Organs:</a:t>
            </a:r>
          </a:p>
          <a:p>
            <a:pPr lvl="1" eaLnBrk="1" hangingPunct="1"/>
            <a:r>
              <a:rPr lang="en-US" dirty="0">
                <a:ea typeface="ＭＳ Ｐゴシック" panose="020B0600070205080204" pitchFamily="34" charset="-128"/>
              </a:rPr>
              <a:t>Salivary glands</a:t>
            </a:r>
          </a:p>
          <a:p>
            <a:pPr lvl="1" eaLnBrk="1" hangingPunct="1"/>
            <a:r>
              <a:rPr lang="en-US" dirty="0">
                <a:ea typeface="ＭＳ Ｐゴシック" panose="020B0600070205080204" pitchFamily="34" charset="-128"/>
              </a:rPr>
              <a:t>Liver, gall bladder</a:t>
            </a:r>
          </a:p>
          <a:p>
            <a:pPr lvl="1" eaLnBrk="1" hangingPunct="1"/>
            <a:r>
              <a:rPr lang="en-US" dirty="0">
                <a:ea typeface="ＭＳ Ｐゴシック" panose="020B0600070205080204" pitchFamily="34" charset="-128"/>
              </a:rPr>
              <a:t>Pancreas</a:t>
            </a:r>
          </a:p>
          <a:p>
            <a:pPr eaLnBrk="1" hangingPunct="1"/>
            <a:r>
              <a:rPr lang="en-US" dirty="0"/>
              <a:t>Digestive Tract:</a:t>
            </a:r>
          </a:p>
          <a:p>
            <a:pPr lvl="1" eaLnBrk="1" hangingPunct="1"/>
            <a:r>
              <a:rPr lang="en-US" dirty="0">
                <a:ea typeface="ＭＳ Ｐゴシック" panose="020B0600070205080204" pitchFamily="34" charset="-128"/>
              </a:rPr>
              <a:t>Oral Cavity</a:t>
            </a:r>
          </a:p>
          <a:p>
            <a:pPr lvl="1" eaLnBrk="1" hangingPunct="1"/>
            <a:r>
              <a:rPr lang="en-US" dirty="0">
                <a:ea typeface="ＭＳ Ｐゴシック" panose="020B0600070205080204" pitchFamily="34" charset="-128"/>
              </a:rPr>
              <a:t>Pharynx</a:t>
            </a:r>
          </a:p>
          <a:p>
            <a:pPr lvl="1" eaLnBrk="1" hangingPunct="1"/>
            <a:r>
              <a:rPr lang="en-US" dirty="0">
                <a:ea typeface="ＭＳ Ｐゴシック" panose="020B0600070205080204" pitchFamily="34" charset="-128"/>
              </a:rPr>
              <a:t>Esophagus</a:t>
            </a:r>
          </a:p>
          <a:p>
            <a:pPr lvl="1" eaLnBrk="1" hangingPunct="1"/>
            <a:r>
              <a:rPr lang="en-US" dirty="0">
                <a:ea typeface="ＭＳ Ｐゴシック" panose="020B0600070205080204" pitchFamily="34" charset="-128"/>
              </a:rPr>
              <a:t>Stomach</a:t>
            </a:r>
          </a:p>
          <a:p>
            <a:pPr lvl="1" eaLnBrk="1" hangingPunct="1"/>
            <a:r>
              <a:rPr lang="en-US" dirty="0">
                <a:ea typeface="ＭＳ Ｐゴシック" panose="020B0600070205080204" pitchFamily="34" charset="-128"/>
              </a:rPr>
              <a:t>Small Intestine</a:t>
            </a:r>
          </a:p>
          <a:p>
            <a:pPr lvl="1" eaLnBrk="1" hangingPunct="1"/>
            <a:r>
              <a:rPr lang="en-US" dirty="0">
                <a:ea typeface="ＭＳ Ｐゴシック" panose="020B0600070205080204" pitchFamily="34" charset="-128"/>
              </a:rPr>
              <a:t>Large Intestine</a:t>
            </a:r>
          </a:p>
        </p:txBody>
      </p:sp>
    </p:spTree>
    <p:extLst>
      <p:ext uri="{BB962C8B-B14F-4D97-AF65-F5344CB8AC3E}">
        <p14:creationId xmlns:p14="http://schemas.microsoft.com/office/powerpoint/2010/main" val="20544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 calcmode="lin" valueType="num">
                                      <p:cBhvr additive="base">
                                        <p:cTn id="61"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387">
                                            <p:txEl>
                                              <p:pRg st="10" end="10"/>
                                            </p:txEl>
                                          </p:spTgt>
                                        </p:tgtEl>
                                        <p:attrNameLst>
                                          <p:attrName>style.visibility</p:attrName>
                                        </p:attrNameLst>
                                      </p:cBhvr>
                                      <p:to>
                                        <p:strVal val="visible"/>
                                      </p:to>
                                    </p:set>
                                    <p:anim calcmode="lin" valueType="num">
                                      <p:cBhvr additive="base">
                                        <p:cTn id="67"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The Oral Cavity</a:t>
            </a:r>
          </a:p>
        </p:txBody>
      </p:sp>
      <p:sp>
        <p:nvSpPr>
          <p:cNvPr id="24579" name="Rectangle 3"/>
          <p:cNvSpPr>
            <a:spLocks noGrp="1" noChangeArrowheads="1"/>
          </p:cNvSpPr>
          <p:nvPr>
            <p:ph type="body" idx="1"/>
          </p:nvPr>
        </p:nvSpPr>
        <p:spPr>
          <a:xfrm>
            <a:off x="2209800" y="1600200"/>
            <a:ext cx="7772400" cy="4114800"/>
          </a:xfrm>
        </p:spPr>
        <p:txBody>
          <a:bodyPr>
            <a:normAutofit fontScale="92500" lnSpcReduction="10000"/>
          </a:bodyPr>
          <a:lstStyle/>
          <a:p>
            <a:pPr marL="0" indent="349250">
              <a:spcBef>
                <a:spcPct val="5000"/>
              </a:spcBef>
            </a:pPr>
            <a:r>
              <a:rPr lang="en-US" dirty="0"/>
              <a:t>Boundaries are:</a:t>
            </a:r>
          </a:p>
          <a:p>
            <a:pPr marL="0" indent="349250">
              <a:spcBef>
                <a:spcPct val="5000"/>
              </a:spcBef>
              <a:buNone/>
            </a:pPr>
            <a:r>
              <a:rPr lang="en-US" dirty="0"/>
              <a:t>	- </a:t>
            </a:r>
            <a:r>
              <a:rPr lang="en-US" dirty="0">
                <a:solidFill>
                  <a:schemeClr val="tx2"/>
                </a:solidFill>
              </a:rPr>
              <a:t>lips</a:t>
            </a:r>
            <a:r>
              <a:rPr lang="en-US" dirty="0"/>
              <a:t> (</a:t>
            </a:r>
            <a:r>
              <a:rPr lang="en-US" dirty="0" err="1"/>
              <a:t>anteriorly</a:t>
            </a:r>
            <a:r>
              <a:rPr lang="en-US" dirty="0"/>
              <a:t>)</a:t>
            </a:r>
          </a:p>
          <a:p>
            <a:pPr marL="0" indent="349250">
              <a:spcBef>
                <a:spcPct val="5000"/>
              </a:spcBef>
              <a:buNone/>
            </a:pPr>
            <a:r>
              <a:rPr lang="en-US" dirty="0"/>
              <a:t>	- </a:t>
            </a:r>
            <a:r>
              <a:rPr lang="en-US" dirty="0">
                <a:solidFill>
                  <a:schemeClr val="tx2"/>
                </a:solidFill>
              </a:rPr>
              <a:t>cheeks</a:t>
            </a:r>
            <a:r>
              <a:rPr lang="en-US" dirty="0"/>
              <a:t> (laterally)</a:t>
            </a:r>
          </a:p>
          <a:p>
            <a:pPr marL="0" indent="349250">
              <a:spcBef>
                <a:spcPct val="5000"/>
              </a:spcBef>
              <a:buNone/>
            </a:pPr>
            <a:r>
              <a:rPr lang="en-US" dirty="0"/>
              <a:t>	- </a:t>
            </a:r>
            <a:r>
              <a:rPr lang="en-US" dirty="0">
                <a:solidFill>
                  <a:schemeClr val="tx2"/>
                </a:solidFill>
              </a:rPr>
              <a:t>palate</a:t>
            </a:r>
            <a:r>
              <a:rPr lang="en-US" dirty="0"/>
              <a:t> (superiorly)</a:t>
            </a:r>
          </a:p>
          <a:p>
            <a:pPr marL="0" indent="349250">
              <a:spcBef>
                <a:spcPct val="5000"/>
              </a:spcBef>
            </a:pPr>
            <a:r>
              <a:rPr lang="en-US" dirty="0"/>
              <a:t> The oral cavity is important in:</a:t>
            </a:r>
          </a:p>
          <a:p>
            <a:pPr marL="0" indent="349250">
              <a:spcBef>
                <a:spcPct val="5000"/>
              </a:spcBef>
              <a:buNone/>
            </a:pPr>
            <a:r>
              <a:rPr lang="en-US" dirty="0"/>
              <a:t>	- </a:t>
            </a:r>
            <a:r>
              <a:rPr lang="en-US" dirty="0">
                <a:solidFill>
                  <a:schemeClr val="tx2"/>
                </a:solidFill>
              </a:rPr>
              <a:t>mastication</a:t>
            </a:r>
            <a:r>
              <a:rPr lang="en-US" dirty="0"/>
              <a:t> (chewing): mechanical 	digestion</a:t>
            </a:r>
          </a:p>
          <a:p>
            <a:pPr marL="0" indent="349250">
              <a:spcBef>
                <a:spcPct val="5000"/>
              </a:spcBef>
              <a:buNone/>
            </a:pPr>
            <a:r>
              <a:rPr lang="en-US" dirty="0"/>
              <a:t>	- </a:t>
            </a:r>
            <a:r>
              <a:rPr lang="en-US" dirty="0">
                <a:solidFill>
                  <a:schemeClr val="tx2"/>
                </a:solidFill>
              </a:rPr>
              <a:t>secretion of saliva</a:t>
            </a:r>
            <a:r>
              <a:rPr lang="en-US" dirty="0"/>
              <a:t> for digestion 	(</a:t>
            </a:r>
            <a:r>
              <a:rPr lang="en-US" dirty="0" err="1"/>
              <a:t>amylase;digests</a:t>
            </a:r>
            <a:r>
              <a:rPr lang="en-US" dirty="0"/>
              <a:t> starch), coating food (mucus)</a:t>
            </a:r>
          </a:p>
          <a:p>
            <a:pPr marL="0" indent="349250">
              <a:spcBef>
                <a:spcPct val="5000"/>
              </a:spcBef>
              <a:buNone/>
            </a:pPr>
            <a:r>
              <a:rPr lang="en-US" dirty="0"/>
              <a:t>	- </a:t>
            </a:r>
            <a:r>
              <a:rPr lang="en-US" dirty="0">
                <a:solidFill>
                  <a:schemeClr val="tx2"/>
                </a:solidFill>
              </a:rPr>
              <a:t>no significant absorption</a:t>
            </a:r>
            <a:r>
              <a:rPr lang="en-US" dirty="0"/>
              <a:t> of nutrients occurs in 	the oral cavity</a:t>
            </a:r>
          </a:p>
        </p:txBody>
      </p:sp>
    </p:spTree>
    <p:extLst>
      <p:ext uri="{BB962C8B-B14F-4D97-AF65-F5344CB8AC3E}">
        <p14:creationId xmlns:p14="http://schemas.microsoft.com/office/powerpoint/2010/main" val="22505149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in)">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ox(in)">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ox(in)">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ox(in)">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ox(in)">
                                      <p:cBhvr>
                                        <p:cTn id="32" dur="500"/>
                                        <p:tgtEl>
                                          <p:spTgt spid="245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ox(in)">
                                      <p:cBhvr>
                                        <p:cTn id="37" dur="500"/>
                                        <p:tgtEl>
                                          <p:spTgt spid="245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ox(in)">
                                      <p:cBhvr>
                                        <p:cTn id="42"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The Pharynx</a:t>
            </a:r>
          </a:p>
        </p:txBody>
      </p:sp>
      <p:sp>
        <p:nvSpPr>
          <p:cNvPr id="27651" name="Rectangle 3"/>
          <p:cNvSpPr>
            <a:spLocks noGrp="1" noChangeArrowheads="1"/>
          </p:cNvSpPr>
          <p:nvPr>
            <p:ph type="body" idx="1"/>
          </p:nvPr>
        </p:nvSpPr>
        <p:spPr/>
        <p:txBody>
          <a:bodyPr/>
          <a:lstStyle/>
          <a:p>
            <a:pPr eaLnBrk="1" hangingPunct="1"/>
            <a:r>
              <a:rPr lang="en-US"/>
              <a:t>The pharynx is the </a:t>
            </a:r>
            <a:r>
              <a:rPr lang="en-US">
                <a:solidFill>
                  <a:schemeClr val="tx2"/>
                </a:solidFill>
              </a:rPr>
              <a:t>passageway</a:t>
            </a:r>
            <a:r>
              <a:rPr lang="en-US"/>
              <a:t> from the nose and mouth to the esophagus and respiratory tract </a:t>
            </a:r>
          </a:p>
          <a:p>
            <a:pPr eaLnBrk="1" hangingPunct="1"/>
            <a:r>
              <a:rPr lang="en-US"/>
              <a:t>Boundaries: uvula to epiglottis</a:t>
            </a:r>
          </a:p>
          <a:p>
            <a:pPr eaLnBrk="1" hangingPunct="1"/>
            <a:r>
              <a:rPr lang="en-US"/>
              <a:t>During swallowing, food is directed from pharynx to esophagus (away from respiratory tract).</a:t>
            </a:r>
          </a:p>
        </p:txBody>
      </p:sp>
    </p:spTree>
    <p:extLst>
      <p:ext uri="{BB962C8B-B14F-4D97-AF65-F5344CB8AC3E}">
        <p14:creationId xmlns:p14="http://schemas.microsoft.com/office/powerpoint/2010/main" val="29597122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Esophagus</a:t>
            </a:r>
          </a:p>
        </p:txBody>
      </p:sp>
      <p:sp>
        <p:nvSpPr>
          <p:cNvPr id="29699" name="Rectangle 3"/>
          <p:cNvSpPr>
            <a:spLocks noGrp="1" noChangeArrowheads="1"/>
          </p:cNvSpPr>
          <p:nvPr>
            <p:ph type="body" idx="1"/>
          </p:nvPr>
        </p:nvSpPr>
        <p:spPr/>
        <p:txBody>
          <a:bodyPr/>
          <a:lstStyle/>
          <a:p>
            <a:pPr eaLnBrk="1" hangingPunct="1"/>
            <a:r>
              <a:rPr lang="en-US"/>
              <a:t>The esophagus is a </a:t>
            </a:r>
            <a:r>
              <a:rPr lang="en-US">
                <a:solidFill>
                  <a:schemeClr val="tx2"/>
                </a:solidFill>
              </a:rPr>
              <a:t>passageway</a:t>
            </a:r>
            <a:r>
              <a:rPr lang="en-US"/>
              <a:t> from the pharynx to stomach</a:t>
            </a:r>
          </a:p>
          <a:p>
            <a:pPr eaLnBrk="1" hangingPunct="1"/>
            <a:r>
              <a:rPr lang="en-US"/>
              <a:t>Contains two sphincters: upper and lower esophageal sphincters (controls flow)</a:t>
            </a:r>
          </a:p>
          <a:p>
            <a:pPr eaLnBrk="1" hangingPunct="1"/>
            <a:r>
              <a:rPr lang="en-US"/>
              <a:t>Upper sphincter is skeletal (</a:t>
            </a:r>
            <a:r>
              <a:rPr lang="en-US">
                <a:solidFill>
                  <a:schemeClr val="tx2"/>
                </a:solidFill>
              </a:rPr>
              <a:t>voluntary</a:t>
            </a:r>
            <a:r>
              <a:rPr lang="en-US"/>
              <a:t>), lower sphincter is smooth muscle (involuntary)</a:t>
            </a:r>
          </a:p>
          <a:p>
            <a:pPr eaLnBrk="1" hangingPunct="1"/>
            <a:r>
              <a:rPr lang="en-US"/>
              <a:t>Peristaltic waves move food from pharynx to stomach.</a:t>
            </a:r>
          </a:p>
        </p:txBody>
      </p:sp>
    </p:spTree>
    <p:extLst>
      <p:ext uri="{BB962C8B-B14F-4D97-AF65-F5344CB8AC3E}">
        <p14:creationId xmlns:p14="http://schemas.microsoft.com/office/powerpoint/2010/main" val="66409003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upRigh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trips(upRigh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strips(upRigh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strips(upRight)">
                                      <p:cBhvr>
                                        <p:cTn id="2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The Stomach</a:t>
            </a:r>
          </a:p>
        </p:txBody>
      </p:sp>
      <p:sp>
        <p:nvSpPr>
          <p:cNvPr id="31747" name="Rectangle 3"/>
          <p:cNvSpPr>
            <a:spLocks noGrp="1" noChangeArrowheads="1"/>
          </p:cNvSpPr>
          <p:nvPr>
            <p:ph type="body" idx="1"/>
          </p:nvPr>
        </p:nvSpPr>
        <p:spPr>
          <a:xfrm>
            <a:off x="2209800" y="1524000"/>
            <a:ext cx="7924800" cy="5105400"/>
          </a:xfrm>
        </p:spPr>
        <p:txBody>
          <a:bodyPr/>
          <a:lstStyle/>
          <a:p>
            <a:pPr marL="466725" lvl="1" indent="-352425"/>
            <a:r>
              <a:rPr lang="en-US">
                <a:ea typeface="ＭＳ Ｐゴシック" panose="020B0600070205080204" pitchFamily="34" charset="-128"/>
              </a:rPr>
              <a:t>The stomach stores food, and mixes and mechanically and chemically digests it</a:t>
            </a:r>
          </a:p>
          <a:p>
            <a:pPr marL="466725" lvl="1" indent="-352425"/>
            <a:r>
              <a:rPr lang="en-US">
                <a:ea typeface="ＭＳ Ｐゴシック" panose="020B0600070205080204" pitchFamily="34" charset="-128"/>
              </a:rPr>
              <a:t>The stomach also secretes digestive juices </a:t>
            </a:r>
          </a:p>
          <a:p>
            <a:pPr lvl="2" eaLnBrk="1" hangingPunct="1">
              <a:lnSpc>
                <a:spcPct val="90000"/>
              </a:lnSpc>
            </a:pPr>
            <a:r>
              <a:rPr lang="en-US" sz="2700">
                <a:solidFill>
                  <a:schemeClr val="tx2"/>
                </a:solidFill>
                <a:ea typeface="ＭＳ Ｐゴシック" panose="020B0600070205080204" pitchFamily="34" charset="-128"/>
              </a:rPr>
              <a:t>pepsin</a:t>
            </a:r>
            <a:r>
              <a:rPr lang="en-US" sz="2700">
                <a:ea typeface="ＭＳ Ｐゴシック" panose="020B0600070205080204" pitchFamily="34" charset="-128"/>
              </a:rPr>
              <a:t>: digests protein</a:t>
            </a:r>
          </a:p>
          <a:p>
            <a:pPr lvl="2" eaLnBrk="1" hangingPunct="1">
              <a:lnSpc>
                <a:spcPct val="90000"/>
              </a:lnSpc>
            </a:pPr>
            <a:r>
              <a:rPr lang="en-US" sz="2700">
                <a:solidFill>
                  <a:schemeClr val="tx2"/>
                </a:solidFill>
                <a:ea typeface="ＭＳ Ｐゴシック" panose="020B0600070205080204" pitchFamily="34" charset="-128"/>
              </a:rPr>
              <a:t>hydrochloric acid (acidic pH, required for pepsin activity, and to kill ingested bacteria)</a:t>
            </a:r>
          </a:p>
          <a:p>
            <a:pPr lvl="2" eaLnBrk="1" hangingPunct="1">
              <a:lnSpc>
                <a:spcPct val="90000"/>
              </a:lnSpc>
            </a:pPr>
            <a:r>
              <a:rPr lang="en-US" sz="2700">
                <a:solidFill>
                  <a:schemeClr val="tx2"/>
                </a:solidFill>
                <a:ea typeface="ＭＳ Ｐゴシック" panose="020B0600070205080204" pitchFamily="34" charset="-128"/>
              </a:rPr>
              <a:t>Mucus:</a:t>
            </a:r>
            <a:r>
              <a:rPr lang="en-US" sz="2700">
                <a:ea typeface="ＭＳ Ｐゴシック" panose="020B0600070205080204" pitchFamily="34" charset="-128"/>
              </a:rPr>
              <a:t> protects the stomach wall</a:t>
            </a:r>
          </a:p>
          <a:p>
            <a:pPr marL="466725" lvl="1" indent="-352425"/>
            <a:r>
              <a:rPr lang="en-US">
                <a:ea typeface="ＭＳ Ｐゴシック" panose="020B0600070205080204" pitchFamily="34" charset="-128"/>
              </a:rPr>
              <a:t>Partially digested food: </a:t>
            </a:r>
            <a:r>
              <a:rPr lang="en-US">
                <a:solidFill>
                  <a:schemeClr val="tx2"/>
                </a:solidFill>
                <a:ea typeface="ＭＳ Ｐゴシック" panose="020B0600070205080204" pitchFamily="34" charset="-128"/>
              </a:rPr>
              <a:t>chyme</a:t>
            </a:r>
          </a:p>
          <a:p>
            <a:pPr marL="466725" lvl="1" indent="-352425"/>
            <a:r>
              <a:rPr lang="en-US">
                <a:ea typeface="ＭＳ Ｐゴシック" panose="020B0600070205080204" pitchFamily="34" charset="-128"/>
              </a:rPr>
              <a:t>Little absorption occurs in the stomach (exceptions: alcohol, aspirin…)</a:t>
            </a:r>
          </a:p>
        </p:txBody>
      </p:sp>
    </p:spTree>
    <p:extLst>
      <p:ext uri="{BB962C8B-B14F-4D97-AF65-F5344CB8AC3E}">
        <p14:creationId xmlns:p14="http://schemas.microsoft.com/office/powerpoint/2010/main" val="100969089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174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174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174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1747">
                                            <p:txEl>
                                              <p:pRg st="1" end="1"/>
                                            </p:txEl>
                                          </p:spTgt>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1747">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31747">
                                            <p:txEl>
                                              <p:pRg st="2" end="2"/>
                                            </p:tx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 calcmode="lin" valueType="num">
                                      <p:cBhvr>
                                        <p:cTn id="27"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31747">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31747">
                                            <p:txEl>
                                              <p:pRg st="3" end="3"/>
                                            </p:txEl>
                                          </p:spTgt>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1747">
                                            <p:txEl>
                                              <p:pRg st="4" end="4"/>
                                            </p:txEl>
                                          </p:spTgt>
                                        </p:tgtEl>
                                        <p:attrNameLst>
                                          <p:attrName>style.visibility</p:attrName>
                                        </p:attrNameLst>
                                      </p:cBhvr>
                                      <p:to>
                                        <p:strVal val="visible"/>
                                      </p:to>
                                    </p:set>
                                    <p:anim calcmode="lin" valueType="num">
                                      <p:cBhvr>
                                        <p:cTn id="33"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1747">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31747">
                                            <p:txEl>
                                              <p:pRg st="4" end="4"/>
                                            </p:txEl>
                                          </p:spTgt>
                                        </p:tgtEl>
                                        <p:attrNameLst>
                                          <p:attrName>ppt_x</p:attrName>
                                        </p:attrNameLst>
                                      </p:cBhvr>
                                      <p:tavLst>
                                        <p:tav tm="0">
                                          <p:val>
                                            <p:fltVal val="0.5"/>
                                          </p:val>
                                        </p:tav>
                                        <p:tav tm="100000">
                                          <p:val>
                                            <p:strVal val="#ppt_x"/>
                                          </p:val>
                                        </p:tav>
                                      </p:tavLst>
                                    </p:anim>
                                    <p:anim calcmode="lin" valueType="num">
                                      <p:cBhvr>
                                        <p:cTn id="36" dur="500" fill="hold"/>
                                        <p:tgtEl>
                                          <p:spTgt spid="31747">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31747">
                                            <p:txEl>
                                              <p:pRg st="5" end="5"/>
                                            </p:txEl>
                                          </p:spTgt>
                                        </p:tgtEl>
                                        <p:attrNameLst>
                                          <p:attrName>style.visibility</p:attrName>
                                        </p:attrNameLst>
                                      </p:cBhvr>
                                      <p:to>
                                        <p:strVal val="visible"/>
                                      </p:to>
                                    </p:set>
                                    <p:anim calcmode="lin" valueType="num">
                                      <p:cBhvr>
                                        <p:cTn id="4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1747">
                                            <p:txEl>
                                              <p:pRg st="5" end="5"/>
                                            </p:txEl>
                                          </p:spTgt>
                                        </p:tgtEl>
                                        <p:attrNameLst>
                                          <p:attrName>ppt_h</p:attrName>
                                        </p:attrNameLst>
                                      </p:cBhvr>
                                      <p:tavLst>
                                        <p:tav tm="0">
                                          <p:val>
                                            <p:fltVal val="0"/>
                                          </p:val>
                                        </p:tav>
                                        <p:tav tm="100000">
                                          <p:val>
                                            <p:strVal val="#ppt_h"/>
                                          </p:val>
                                        </p:tav>
                                      </p:tavLst>
                                    </p:anim>
                                    <p:anim calcmode="lin" valueType="num">
                                      <p:cBhvr>
                                        <p:cTn id="43" dur="500" fill="hold"/>
                                        <p:tgtEl>
                                          <p:spTgt spid="31747">
                                            <p:txEl>
                                              <p:pRg st="5" end="5"/>
                                            </p:txEl>
                                          </p:spTgt>
                                        </p:tgtEl>
                                        <p:attrNameLst>
                                          <p:attrName>ppt_x</p:attrName>
                                        </p:attrNameLst>
                                      </p:cBhvr>
                                      <p:tavLst>
                                        <p:tav tm="0">
                                          <p:val>
                                            <p:fltVal val="0.5"/>
                                          </p:val>
                                        </p:tav>
                                        <p:tav tm="100000">
                                          <p:val>
                                            <p:strVal val="#ppt_x"/>
                                          </p:val>
                                        </p:tav>
                                      </p:tavLst>
                                    </p:anim>
                                    <p:anim calcmode="lin" valueType="num">
                                      <p:cBhvr>
                                        <p:cTn id="44" dur="500" fill="hold"/>
                                        <p:tgtEl>
                                          <p:spTgt spid="31747">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anim calcmode="lin" valueType="num">
                                      <p:cBhvr>
                                        <p:cTn id="49"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1747">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31747">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31747">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a:t>Alimentary tract provides the body with a continual supply of water, electrolytes, and nutrients</a:t>
            </a:r>
          </a:p>
          <a:p>
            <a:r>
              <a:rPr lang="en-US" sz="4000" dirty="0"/>
              <a:t>To achieve this requires</a:t>
            </a:r>
          </a:p>
          <a:p>
            <a:r>
              <a:rPr lang="en-US" sz="4000" dirty="0"/>
              <a:t>Movement of food through the alimentary tract</a:t>
            </a:r>
          </a:p>
          <a:p>
            <a:r>
              <a:rPr lang="en-US" sz="4000" dirty="0"/>
              <a:t>Secretion of digestive juices and digestion of the food</a:t>
            </a:r>
          </a:p>
        </p:txBody>
      </p:sp>
    </p:spTree>
    <p:extLst>
      <p:ext uri="{BB962C8B-B14F-4D97-AF65-F5344CB8AC3E}">
        <p14:creationId xmlns:p14="http://schemas.microsoft.com/office/powerpoint/2010/main" val="28700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Histology of the Stomach</a:t>
            </a:r>
          </a:p>
        </p:txBody>
      </p:sp>
      <p:sp>
        <p:nvSpPr>
          <p:cNvPr id="25603" name="Rectangle 3"/>
          <p:cNvSpPr>
            <a:spLocks noGrp="1" noChangeArrowheads="1"/>
          </p:cNvSpPr>
          <p:nvPr>
            <p:ph type="body" idx="1"/>
          </p:nvPr>
        </p:nvSpPr>
        <p:spPr/>
        <p:txBody>
          <a:bodyPr/>
          <a:lstStyle/>
          <a:p>
            <a:pPr eaLnBrk="1" hangingPunct="1">
              <a:lnSpc>
                <a:spcPct val="90000"/>
              </a:lnSpc>
            </a:pPr>
            <a:r>
              <a:rPr lang="en-US" dirty="0"/>
              <a:t>Cell types:</a:t>
            </a:r>
          </a:p>
          <a:p>
            <a:pPr lvl="1" eaLnBrk="1" hangingPunct="1">
              <a:lnSpc>
                <a:spcPct val="90000"/>
              </a:lnSpc>
            </a:pPr>
            <a:r>
              <a:rPr lang="en-US" dirty="0">
                <a:ea typeface="ＭＳ Ｐゴシック" panose="020B0600070205080204" pitchFamily="34" charset="-128"/>
              </a:rPr>
              <a:t>Chief cells: produce </a:t>
            </a:r>
            <a:r>
              <a:rPr lang="en-US" dirty="0" err="1">
                <a:ea typeface="ＭＳ Ｐゴシック" panose="020B0600070205080204" pitchFamily="34" charset="-128"/>
              </a:rPr>
              <a:t>pepsinogen</a:t>
            </a:r>
            <a:r>
              <a:rPr lang="en-US" dirty="0">
                <a:ea typeface="ＭＳ Ｐゴシック" panose="020B0600070205080204" pitchFamily="34" charset="-128"/>
              </a:rPr>
              <a:t> (inactive precursor to pepsin)</a:t>
            </a:r>
          </a:p>
          <a:p>
            <a:pPr lvl="1" eaLnBrk="1" hangingPunct="1">
              <a:lnSpc>
                <a:spcPct val="90000"/>
              </a:lnSpc>
            </a:pPr>
            <a:r>
              <a:rPr lang="en-US" dirty="0">
                <a:ea typeface="ＭＳ Ｐゴシック" panose="020B0600070205080204" pitchFamily="34" charset="-128"/>
              </a:rPr>
              <a:t>Parietal cells: produce </a:t>
            </a:r>
            <a:r>
              <a:rPr lang="en-US" dirty="0" err="1">
                <a:ea typeface="ＭＳ Ｐゴシック" panose="020B0600070205080204" pitchFamily="34" charset="-128"/>
              </a:rPr>
              <a:t>HCl</a:t>
            </a:r>
            <a:r>
              <a:rPr lang="en-US" dirty="0">
                <a:ea typeface="ＭＳ Ｐゴシック" panose="020B0600070205080204" pitchFamily="34" charset="-128"/>
              </a:rPr>
              <a:t> and intrinsic factor (absorption of vitamin B12; important in RBC maturation)</a:t>
            </a:r>
          </a:p>
          <a:p>
            <a:pPr lvl="1" eaLnBrk="1" hangingPunct="1">
              <a:lnSpc>
                <a:spcPct val="90000"/>
              </a:lnSpc>
            </a:pPr>
            <a:r>
              <a:rPr lang="en-US" dirty="0">
                <a:ea typeface="ＭＳ Ｐゴシック" panose="020B0600070205080204" pitchFamily="34" charset="-128"/>
              </a:rPr>
              <a:t>“Endocrine” cells: </a:t>
            </a:r>
          </a:p>
          <a:p>
            <a:pPr lvl="2" eaLnBrk="1" hangingPunct="1">
              <a:lnSpc>
                <a:spcPct val="90000"/>
              </a:lnSpc>
            </a:pPr>
            <a:r>
              <a:rPr lang="en-US" sz="2400" dirty="0">
                <a:ea typeface="ＭＳ Ｐゴシック" panose="020B0600070205080204" pitchFamily="34" charset="-128"/>
              </a:rPr>
              <a:t>G cells: </a:t>
            </a:r>
            <a:r>
              <a:rPr lang="en-US" sz="2400" dirty="0" err="1">
                <a:ea typeface="ＭＳ Ｐゴシック" panose="020B0600070205080204" pitchFamily="34" charset="-128"/>
              </a:rPr>
              <a:t>gastrin</a:t>
            </a:r>
            <a:endParaRPr lang="en-US" sz="2400" dirty="0">
              <a:ea typeface="ＭＳ Ｐゴシック" panose="020B0600070205080204" pitchFamily="34" charset="-128"/>
            </a:endParaRPr>
          </a:p>
          <a:p>
            <a:pPr lvl="2" eaLnBrk="1" hangingPunct="1">
              <a:lnSpc>
                <a:spcPct val="90000"/>
              </a:lnSpc>
            </a:pPr>
            <a:r>
              <a:rPr lang="en-US" sz="2400" dirty="0">
                <a:ea typeface="ＭＳ Ｐゴシック" panose="020B0600070205080204" pitchFamily="34" charset="-128"/>
              </a:rPr>
              <a:t>D cells: </a:t>
            </a:r>
            <a:r>
              <a:rPr lang="en-US" sz="2400" dirty="0" err="1">
                <a:ea typeface="ＭＳ Ｐゴシック" panose="020B0600070205080204" pitchFamily="34" charset="-128"/>
              </a:rPr>
              <a:t>somatostatin</a:t>
            </a:r>
            <a:r>
              <a:rPr lang="en-US" sz="2400" dirty="0">
                <a:ea typeface="ＭＳ Ｐゴシック" panose="020B0600070205080204" pitchFamily="34" charset="-128"/>
              </a:rPr>
              <a:t> (</a:t>
            </a:r>
            <a:r>
              <a:rPr lang="en-US" sz="2400" dirty="0" err="1">
                <a:ea typeface="ＭＳ Ｐゴシック" panose="020B0600070205080204" pitchFamily="34" charset="-128"/>
              </a:rPr>
              <a:t>paracrine</a:t>
            </a:r>
            <a:r>
              <a:rPr lang="en-US" sz="2400" dirty="0">
                <a:ea typeface="ＭＳ Ｐゴシック" panose="020B0600070205080204" pitchFamily="34" charset="-128"/>
              </a:rPr>
              <a:t>)</a:t>
            </a:r>
          </a:p>
          <a:p>
            <a:pPr lvl="2" eaLnBrk="1" hangingPunct="1">
              <a:lnSpc>
                <a:spcPct val="90000"/>
              </a:lnSpc>
            </a:pPr>
            <a:r>
              <a:rPr lang="en-US" sz="2400" dirty="0" err="1">
                <a:ea typeface="ＭＳ Ｐゴシック" panose="020B0600070205080204" pitchFamily="34" charset="-128"/>
              </a:rPr>
              <a:t>Enterochromaffin</a:t>
            </a:r>
            <a:r>
              <a:rPr lang="en-US" sz="2400" dirty="0">
                <a:ea typeface="ＭＳ Ｐゴシック" panose="020B0600070205080204" pitchFamily="34" charset="-128"/>
              </a:rPr>
              <a:t>-like cells: histamine (</a:t>
            </a:r>
            <a:r>
              <a:rPr lang="en-US" sz="2400" dirty="0" err="1">
                <a:ea typeface="ＭＳ Ｐゴシック" panose="020B0600070205080204" pitchFamily="34" charset="-128"/>
              </a:rPr>
              <a:t>paracrine</a:t>
            </a:r>
            <a:r>
              <a:rPr lang="en-US" sz="2400" dirty="0">
                <a:ea typeface="ＭＳ Ｐゴシック" panose="020B0600070205080204" pitchFamily="34" charset="-128"/>
              </a:rPr>
              <a:t>)</a:t>
            </a:r>
          </a:p>
        </p:txBody>
      </p:sp>
    </p:spTree>
    <p:extLst>
      <p:ext uri="{BB962C8B-B14F-4D97-AF65-F5344CB8AC3E}">
        <p14:creationId xmlns:p14="http://schemas.microsoft.com/office/powerpoint/2010/main" val="2473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Small Intestine</a:t>
            </a:r>
          </a:p>
        </p:txBody>
      </p:sp>
      <p:sp>
        <p:nvSpPr>
          <p:cNvPr id="33795" name="Rectangle 3"/>
          <p:cNvSpPr>
            <a:spLocks noGrp="1" noChangeArrowheads="1"/>
          </p:cNvSpPr>
          <p:nvPr>
            <p:ph type="body" idx="1"/>
          </p:nvPr>
        </p:nvSpPr>
        <p:spPr>
          <a:xfrm>
            <a:off x="2209800" y="1600200"/>
            <a:ext cx="8001000" cy="4648200"/>
          </a:xfrm>
        </p:spPr>
        <p:txBody>
          <a:bodyPr/>
          <a:lstStyle/>
          <a:p>
            <a:pPr eaLnBrk="1" hangingPunct="1">
              <a:lnSpc>
                <a:spcPct val="90000"/>
              </a:lnSpc>
            </a:pPr>
            <a:r>
              <a:rPr lang="en-US" sz="2700"/>
              <a:t>Connects the stomach with the large intestine</a:t>
            </a:r>
          </a:p>
          <a:p>
            <a:pPr eaLnBrk="1" hangingPunct="1">
              <a:lnSpc>
                <a:spcPct val="90000"/>
              </a:lnSpc>
            </a:pPr>
            <a:r>
              <a:rPr lang="en-US" sz="2700"/>
              <a:t>It is the major site of </a:t>
            </a:r>
            <a:r>
              <a:rPr lang="en-US" sz="2700">
                <a:solidFill>
                  <a:schemeClr val="tx2"/>
                </a:solidFill>
              </a:rPr>
              <a:t>digestion</a:t>
            </a:r>
            <a:r>
              <a:rPr lang="en-US" sz="2700"/>
              <a:t> </a:t>
            </a:r>
          </a:p>
          <a:p>
            <a:pPr eaLnBrk="1" hangingPunct="1">
              <a:lnSpc>
                <a:spcPct val="90000"/>
              </a:lnSpc>
            </a:pPr>
            <a:r>
              <a:rPr lang="en-US" sz="2700"/>
              <a:t>It is also the major site of </a:t>
            </a:r>
            <a:r>
              <a:rPr lang="en-US" sz="2700">
                <a:solidFill>
                  <a:schemeClr val="tx2"/>
                </a:solidFill>
              </a:rPr>
              <a:t>absorption</a:t>
            </a:r>
          </a:p>
          <a:p>
            <a:pPr eaLnBrk="1" hangingPunct="1">
              <a:lnSpc>
                <a:spcPct val="90000"/>
              </a:lnSpc>
            </a:pPr>
            <a:r>
              <a:rPr lang="en-US" sz="2700"/>
              <a:t>Specialized structures</a:t>
            </a:r>
            <a:r>
              <a:rPr lang="en-US" sz="2700">
                <a:solidFill>
                  <a:schemeClr val="tx2"/>
                </a:solidFill>
              </a:rPr>
              <a:t> (villi, microvilli) </a:t>
            </a:r>
            <a:r>
              <a:rPr lang="en-US" sz="2700"/>
              <a:t>increase the surface area of the small intestine, aiding absorption.</a:t>
            </a:r>
          </a:p>
          <a:p>
            <a:pPr eaLnBrk="1" hangingPunct="1">
              <a:lnSpc>
                <a:spcPct val="90000"/>
              </a:lnSpc>
            </a:pPr>
            <a:r>
              <a:rPr lang="en-US" sz="2700"/>
              <a:t>The small intestine has three parts (duodenum, jejunum, and ileum)</a:t>
            </a:r>
          </a:p>
          <a:p>
            <a:pPr eaLnBrk="1" hangingPunct="1">
              <a:lnSpc>
                <a:spcPct val="90000"/>
              </a:lnSpc>
            </a:pPr>
            <a:r>
              <a:rPr lang="en-US" sz="2700"/>
              <a:t>The bile duct (from liver) and pancreatic duct (digestive juices) empty into the </a:t>
            </a:r>
            <a:r>
              <a:rPr lang="en-US" sz="2700">
                <a:solidFill>
                  <a:schemeClr val="tx2"/>
                </a:solidFill>
              </a:rPr>
              <a:t>duodenum.</a:t>
            </a:r>
          </a:p>
        </p:txBody>
      </p:sp>
    </p:spTree>
    <p:extLst>
      <p:ext uri="{BB962C8B-B14F-4D97-AF65-F5344CB8AC3E}">
        <p14:creationId xmlns:p14="http://schemas.microsoft.com/office/powerpoint/2010/main" val="5028028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Histology of the Small Intestine</a:t>
            </a:r>
          </a:p>
        </p:txBody>
      </p:sp>
      <p:sp>
        <p:nvSpPr>
          <p:cNvPr id="28675" name="Rectangle 3"/>
          <p:cNvSpPr>
            <a:spLocks noGrp="1" noChangeArrowheads="1"/>
          </p:cNvSpPr>
          <p:nvPr>
            <p:ph type="body" idx="1"/>
          </p:nvPr>
        </p:nvSpPr>
        <p:spPr/>
        <p:txBody>
          <a:bodyPr/>
          <a:lstStyle/>
          <a:p>
            <a:pPr eaLnBrk="1" hangingPunct="1"/>
            <a:r>
              <a:rPr lang="en-US" sz="2700" dirty="0"/>
              <a:t>Absorptive cells</a:t>
            </a:r>
          </a:p>
          <a:p>
            <a:pPr eaLnBrk="1" hangingPunct="1"/>
            <a:r>
              <a:rPr lang="en-US" sz="2700" dirty="0"/>
              <a:t>Goblet cells (mucus)</a:t>
            </a:r>
          </a:p>
          <a:p>
            <a:pPr eaLnBrk="1" hangingPunct="1"/>
            <a:r>
              <a:rPr lang="en-US" sz="2700" dirty="0" err="1"/>
              <a:t>Enteroendocrine</a:t>
            </a:r>
            <a:r>
              <a:rPr lang="en-US" sz="2700" dirty="0"/>
              <a:t> cells:</a:t>
            </a:r>
          </a:p>
          <a:p>
            <a:pPr lvl="1" eaLnBrk="1" hangingPunct="1"/>
            <a:r>
              <a:rPr lang="en-US" dirty="0" err="1">
                <a:ea typeface="ＭＳ Ｐゴシック" panose="020B0600070205080204" pitchFamily="34" charset="-128"/>
              </a:rPr>
              <a:t>secretin</a:t>
            </a:r>
            <a:endParaRPr lang="en-US" dirty="0">
              <a:ea typeface="ＭＳ Ｐゴシック" panose="020B0600070205080204" pitchFamily="34" charset="-128"/>
            </a:endParaRPr>
          </a:p>
          <a:p>
            <a:pPr lvl="1" eaLnBrk="1" hangingPunct="1"/>
            <a:r>
              <a:rPr lang="en-US" dirty="0" err="1">
                <a:ea typeface="ＭＳ Ｐゴシック" panose="020B0600070205080204" pitchFamily="34" charset="-128"/>
              </a:rPr>
              <a:t>cholecystokinin</a:t>
            </a:r>
            <a:endParaRPr lang="en-US" dirty="0">
              <a:ea typeface="ＭＳ Ｐゴシック" panose="020B0600070205080204" pitchFamily="34" charset="-128"/>
            </a:endParaRPr>
          </a:p>
        </p:txBody>
      </p:sp>
    </p:spTree>
    <p:extLst>
      <p:ext uri="{BB962C8B-B14F-4D97-AF65-F5344CB8AC3E}">
        <p14:creationId xmlns:p14="http://schemas.microsoft.com/office/powerpoint/2010/main" val="1070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p:cNvSpPr>
            <a:spLocks noGrp="1"/>
          </p:cNvSpPr>
          <p:nvPr>
            <p:ph type="body" idx="1"/>
          </p:nvPr>
        </p:nvSpPr>
        <p:spPr>
          <a:xfrm>
            <a:off x="1881189" y="2857501"/>
            <a:ext cx="8129587" cy="1446213"/>
          </a:xfrm>
        </p:spPr>
        <p:txBody>
          <a:bodyPr/>
          <a:lstStyle/>
          <a:p>
            <a:pPr algn="ctr"/>
            <a:r>
              <a:rPr lang="en-US" sz="4400" b="1"/>
              <a:t>Motor Functions (Motility) of GIT</a:t>
            </a:r>
          </a:p>
        </p:txBody>
      </p:sp>
    </p:spTree>
    <p:extLst>
      <p:ext uri="{BB962C8B-B14F-4D97-AF65-F5344CB8AC3E}">
        <p14:creationId xmlns:p14="http://schemas.microsoft.com/office/powerpoint/2010/main" val="123725113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1809750" y="0"/>
            <a:ext cx="8540750" cy="1200150"/>
          </a:xfrm>
        </p:spPr>
        <p:txBody>
          <a:bodyPr/>
          <a:lstStyle/>
          <a:p>
            <a:pPr marL="1117600" indent="-1117600" algn="ctr">
              <a:defRPr/>
            </a:pPr>
            <a:r>
              <a:rPr lang="en-US" altLang="zh-CN" sz="3600" dirty="0">
                <a:latin typeface="+mn-lt"/>
              </a:rPr>
              <a:t>Motility of the GIT</a:t>
            </a:r>
            <a:br>
              <a:rPr lang="en-US" altLang="zh-CN" sz="3600" dirty="0">
                <a:latin typeface="+mn-lt"/>
              </a:rPr>
            </a:br>
            <a:endParaRPr lang="en-US" altLang="zh-CN" sz="3600" dirty="0">
              <a:latin typeface="+mn-lt"/>
            </a:endParaRPr>
          </a:p>
        </p:txBody>
      </p:sp>
      <p:sp>
        <p:nvSpPr>
          <p:cNvPr id="183299" name="Rectangle 3"/>
          <p:cNvSpPr>
            <a:spLocks noGrp="1" noRot="1" noChangeArrowheads="1"/>
          </p:cNvSpPr>
          <p:nvPr>
            <p:ph type="body" idx="1"/>
          </p:nvPr>
        </p:nvSpPr>
        <p:spPr>
          <a:xfrm>
            <a:off x="1524000" y="757239"/>
            <a:ext cx="9144000" cy="5546725"/>
          </a:xfrm>
        </p:spPr>
        <p:txBody>
          <a:bodyPr/>
          <a:lstStyle/>
          <a:p>
            <a:pPr algn="ctr" eaLnBrk="1" hangingPunct="1">
              <a:lnSpc>
                <a:spcPct val="90000"/>
              </a:lnSpc>
              <a:buFont typeface="Wingdings" pitchFamily="2" charset="2"/>
              <a:buNone/>
              <a:defRPr/>
            </a:pPr>
            <a:r>
              <a:rPr lang="en-US" altLang="zh-CN" sz="3600" b="1" dirty="0">
                <a:solidFill>
                  <a:srgbClr val="FF00FF"/>
                </a:solidFill>
                <a:latin typeface="Arial Unicode MS" pitchFamily="34" charset="-128"/>
                <a:ea typeface="Arial Unicode MS" pitchFamily="34" charset="-128"/>
                <a:cs typeface="Arial Unicode MS" pitchFamily="34" charset="-128"/>
              </a:rPr>
              <a:t>   </a:t>
            </a:r>
            <a:r>
              <a:rPr lang="en-US" altLang="zh-CN" sz="3600" b="1" u="sng" dirty="0">
                <a:latin typeface="Arial Unicode MS" pitchFamily="34" charset="-128"/>
                <a:ea typeface="Arial Unicode MS" pitchFamily="34" charset="-128"/>
                <a:cs typeface="Arial Unicode MS" pitchFamily="34" charset="-128"/>
              </a:rPr>
              <a:t>1. Motility in the mouth</a:t>
            </a:r>
          </a:p>
          <a:p>
            <a:pPr eaLnBrk="1" hangingPunct="1">
              <a:lnSpc>
                <a:spcPct val="90000"/>
              </a:lnSpc>
              <a:buFontTx/>
              <a:buNone/>
              <a:defRPr/>
            </a:pPr>
            <a:r>
              <a:rPr lang="en-US" altLang="zh-CN" b="1" u="sng" dirty="0">
                <a:solidFill>
                  <a:srgbClr val="000000"/>
                </a:solidFill>
                <a:latin typeface="Arial Unicode MS" pitchFamily="34" charset="-128"/>
                <a:ea typeface="Arial Unicode MS" pitchFamily="34" charset="-128"/>
                <a:cs typeface="Arial Unicode MS" pitchFamily="34" charset="-128"/>
              </a:rPr>
              <a:t>2 types; </a:t>
            </a:r>
          </a:p>
          <a:p>
            <a:pPr marL="514350" indent="-514350">
              <a:buFontTx/>
              <a:buAutoNum type="alphaLcParenR"/>
              <a:defRPr/>
            </a:pPr>
            <a:r>
              <a:rPr lang="en-US" altLang="zh-CN" b="1" u="sng" dirty="0">
                <a:solidFill>
                  <a:srgbClr val="000000"/>
                </a:solidFill>
                <a:latin typeface="Arial Unicode MS" pitchFamily="34" charset="-128"/>
                <a:ea typeface="Arial Unicode MS" pitchFamily="34" charset="-128"/>
                <a:cs typeface="Arial Unicode MS" pitchFamily="34" charset="-128"/>
              </a:rPr>
              <a:t>Chewing or Mastication:</a:t>
            </a:r>
          </a:p>
          <a:p>
            <a:pPr marL="514350" indent="-514350">
              <a:defRPr/>
            </a:pPr>
            <a:r>
              <a:rPr lang="en-US" altLang="zh-CN" dirty="0">
                <a:solidFill>
                  <a:srgbClr val="000000"/>
                </a:solidFill>
                <a:latin typeface="Arial Unicode MS" pitchFamily="34" charset="-128"/>
                <a:ea typeface="Arial Unicode MS" pitchFamily="34" charset="-128"/>
                <a:cs typeface="Arial Unicode MS" pitchFamily="34" charset="-128"/>
              </a:rPr>
              <a:t>It is reflex in nature</a:t>
            </a:r>
          </a:p>
          <a:p>
            <a:pPr marL="514350" indent="-514350">
              <a:buNone/>
              <a:defRPr/>
            </a:pPr>
            <a:r>
              <a:rPr lang="en-US" altLang="zh-CN" b="1" u="sng" dirty="0">
                <a:solidFill>
                  <a:srgbClr val="000000"/>
                </a:solidFill>
                <a:latin typeface="Arial Unicode MS" pitchFamily="34" charset="-128"/>
                <a:ea typeface="Arial Unicode MS" pitchFamily="34" charset="-128"/>
                <a:cs typeface="Arial Unicode MS" pitchFamily="34" charset="-128"/>
              </a:rPr>
              <a:t>Significance:</a:t>
            </a:r>
          </a:p>
          <a:p>
            <a:pPr marL="514350" indent="-514350">
              <a:buFont typeface="+mj-lt"/>
              <a:buAutoNum type="arabicPeriod"/>
              <a:defRPr/>
            </a:pPr>
            <a:r>
              <a:rPr lang="en-US" altLang="zh-CN" dirty="0">
                <a:solidFill>
                  <a:srgbClr val="000000"/>
                </a:solidFill>
                <a:latin typeface="Arial Unicode MS" pitchFamily="34" charset="-128"/>
                <a:ea typeface="Arial Unicode MS" pitchFamily="34" charset="-128"/>
                <a:cs typeface="Arial Unicode MS" pitchFamily="34" charset="-128"/>
              </a:rPr>
              <a:t>Breaks the food into small pieces to be easily swallowed</a:t>
            </a:r>
          </a:p>
          <a:p>
            <a:pPr marL="514350" indent="-514350">
              <a:buFont typeface="+mj-lt"/>
              <a:buAutoNum type="arabicPeriod"/>
              <a:defRPr/>
            </a:pPr>
            <a:r>
              <a:rPr lang="en-US" altLang="zh-CN" dirty="0">
                <a:solidFill>
                  <a:srgbClr val="000000"/>
                </a:solidFill>
                <a:latin typeface="Arial Unicode MS" pitchFamily="34" charset="-128"/>
                <a:ea typeface="Arial Unicode MS" pitchFamily="34" charset="-128"/>
                <a:cs typeface="Arial Unicode MS" pitchFamily="34" charset="-128"/>
              </a:rPr>
              <a:t>Expose food to salivary amylase enzyme, which begins digestion of starch</a:t>
            </a:r>
          </a:p>
          <a:p>
            <a:pPr marL="514350" indent="-514350">
              <a:buFont typeface="+mj-lt"/>
              <a:buAutoNum type="arabicPeriod"/>
              <a:defRPr/>
            </a:pPr>
            <a:r>
              <a:rPr lang="en-US" altLang="zh-CN" dirty="0">
                <a:solidFill>
                  <a:srgbClr val="000000"/>
                </a:solidFill>
                <a:latin typeface="Arial Unicode MS" pitchFamily="34" charset="-128"/>
                <a:ea typeface="Arial Unicode MS" pitchFamily="34" charset="-128"/>
                <a:cs typeface="Arial Unicode MS" pitchFamily="34" charset="-128"/>
              </a:rPr>
              <a:t>Help digestion of all types of food especially cellulose containing food e.g. vegetables </a:t>
            </a:r>
          </a:p>
          <a:p>
            <a:pPr eaLnBrk="1" hangingPunct="1">
              <a:lnSpc>
                <a:spcPct val="90000"/>
              </a:lnSpc>
              <a:buFontTx/>
              <a:buNone/>
              <a:defRPr/>
            </a:pPr>
            <a:endParaRPr lang="en-US" altLang="zh-CN"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8790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box(in)">
                                      <p:cBhvr>
                                        <p:cTn id="7" dur="500"/>
                                        <p:tgtEl>
                                          <p:spTgt spid="18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wipe(left)">
                                      <p:cBhvr>
                                        <p:cTn id="12" dur="500"/>
                                        <p:tgtEl>
                                          <p:spTgt spid="183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wipe(left)">
                                      <p:cBhvr>
                                        <p:cTn id="17" dur="500"/>
                                        <p:tgtEl>
                                          <p:spTgt spid="183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299">
                                            <p:txEl>
                                              <p:pRg st="2" end="2"/>
                                            </p:txEl>
                                          </p:spTgt>
                                        </p:tgtEl>
                                        <p:attrNameLst>
                                          <p:attrName>style.visibility</p:attrName>
                                        </p:attrNameLst>
                                      </p:cBhvr>
                                      <p:to>
                                        <p:strVal val="visible"/>
                                      </p:to>
                                    </p:set>
                                    <p:animEffect transition="in" filter="wipe(left)">
                                      <p:cBhvr>
                                        <p:cTn id="22" dur="500"/>
                                        <p:tgtEl>
                                          <p:spTgt spid="1832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299">
                                            <p:txEl>
                                              <p:pRg st="3" end="3"/>
                                            </p:txEl>
                                          </p:spTgt>
                                        </p:tgtEl>
                                        <p:attrNameLst>
                                          <p:attrName>style.visibility</p:attrName>
                                        </p:attrNameLst>
                                      </p:cBhvr>
                                      <p:to>
                                        <p:strVal val="visible"/>
                                      </p:to>
                                    </p:set>
                                    <p:animEffect transition="in" filter="wipe(left)">
                                      <p:cBhvr>
                                        <p:cTn id="27" dur="500"/>
                                        <p:tgtEl>
                                          <p:spTgt spid="1832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3299">
                                            <p:txEl>
                                              <p:pRg st="4" end="4"/>
                                            </p:txEl>
                                          </p:spTgt>
                                        </p:tgtEl>
                                        <p:attrNameLst>
                                          <p:attrName>style.visibility</p:attrName>
                                        </p:attrNameLst>
                                      </p:cBhvr>
                                      <p:to>
                                        <p:strVal val="visible"/>
                                      </p:to>
                                    </p:set>
                                    <p:animEffect transition="in" filter="wipe(left)">
                                      <p:cBhvr>
                                        <p:cTn id="32" dur="500"/>
                                        <p:tgtEl>
                                          <p:spTgt spid="1832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3299">
                                            <p:txEl>
                                              <p:pRg st="5" end="5"/>
                                            </p:txEl>
                                          </p:spTgt>
                                        </p:tgtEl>
                                        <p:attrNameLst>
                                          <p:attrName>style.visibility</p:attrName>
                                        </p:attrNameLst>
                                      </p:cBhvr>
                                      <p:to>
                                        <p:strVal val="visible"/>
                                      </p:to>
                                    </p:set>
                                    <p:animEffect transition="in" filter="wipe(left)">
                                      <p:cBhvr>
                                        <p:cTn id="37" dur="500"/>
                                        <p:tgtEl>
                                          <p:spTgt spid="1832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3299">
                                            <p:txEl>
                                              <p:pRg st="6" end="6"/>
                                            </p:txEl>
                                          </p:spTgt>
                                        </p:tgtEl>
                                        <p:attrNameLst>
                                          <p:attrName>style.visibility</p:attrName>
                                        </p:attrNameLst>
                                      </p:cBhvr>
                                      <p:to>
                                        <p:strVal val="visible"/>
                                      </p:to>
                                    </p:set>
                                    <p:animEffect transition="in" filter="wipe(left)">
                                      <p:cBhvr>
                                        <p:cTn id="42" dur="500"/>
                                        <p:tgtEl>
                                          <p:spTgt spid="18329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3299">
                                            <p:txEl>
                                              <p:pRg st="7" end="7"/>
                                            </p:txEl>
                                          </p:spTgt>
                                        </p:tgtEl>
                                        <p:attrNameLst>
                                          <p:attrName>style.visibility</p:attrName>
                                        </p:attrNameLst>
                                      </p:cBhvr>
                                      <p:to>
                                        <p:strVal val="visible"/>
                                      </p:to>
                                    </p:set>
                                    <p:animEffect transition="in" filter="wipe(left)">
                                      <p:cBhvr>
                                        <p:cTn id="47" dur="500"/>
                                        <p:tgtEl>
                                          <p:spTgt spid="183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Salivary Glands</a:t>
            </a:r>
          </a:p>
        </p:txBody>
      </p:sp>
      <p:sp>
        <p:nvSpPr>
          <p:cNvPr id="3" name="Content Placeholder 2"/>
          <p:cNvSpPr>
            <a:spLocks noGrp="1"/>
          </p:cNvSpPr>
          <p:nvPr>
            <p:ph idx="1"/>
          </p:nvPr>
        </p:nvSpPr>
        <p:spPr/>
        <p:txBody>
          <a:bodyPr>
            <a:normAutofit/>
          </a:bodyPr>
          <a:lstStyle/>
          <a:p>
            <a:pPr>
              <a:lnSpc>
                <a:spcPct val="80000"/>
              </a:lnSpc>
            </a:pPr>
            <a:r>
              <a:rPr lang="es-MX" sz="3200" dirty="0"/>
              <a:t>Are </a:t>
            </a:r>
            <a:r>
              <a:rPr lang="es-MX" sz="3200" dirty="0" err="1"/>
              <a:t>compound</a:t>
            </a:r>
            <a:r>
              <a:rPr lang="es-MX" sz="3200" dirty="0"/>
              <a:t> tubular </a:t>
            </a:r>
            <a:r>
              <a:rPr lang="es-MX" sz="3200" dirty="0" err="1"/>
              <a:t>glands</a:t>
            </a:r>
            <a:r>
              <a:rPr lang="es-MX" sz="3200" dirty="0"/>
              <a:t> </a:t>
            </a:r>
            <a:r>
              <a:rPr lang="es-MX" sz="3200" dirty="0" err="1"/>
              <a:t>that</a:t>
            </a:r>
            <a:r>
              <a:rPr lang="es-MX" sz="3200" dirty="0"/>
              <a:t> produce a </a:t>
            </a:r>
            <a:r>
              <a:rPr lang="es-MX" sz="3200" dirty="0" err="1"/>
              <a:t>liquid</a:t>
            </a:r>
            <a:r>
              <a:rPr lang="es-MX" sz="3200" dirty="0"/>
              <a:t> </a:t>
            </a:r>
            <a:r>
              <a:rPr lang="es-MX" sz="3200" dirty="0" err="1"/>
              <a:t>containing</a:t>
            </a:r>
            <a:r>
              <a:rPr lang="es-MX" sz="3200" dirty="0"/>
              <a:t> </a:t>
            </a:r>
          </a:p>
          <a:p>
            <a:pPr>
              <a:lnSpc>
                <a:spcPct val="80000"/>
              </a:lnSpc>
            </a:pPr>
            <a:r>
              <a:rPr lang="es-MX" sz="3200" dirty="0" err="1"/>
              <a:t>water</a:t>
            </a:r>
            <a:r>
              <a:rPr lang="es-MX" sz="3200" dirty="0"/>
              <a:t>, </a:t>
            </a:r>
          </a:p>
          <a:p>
            <a:pPr>
              <a:lnSpc>
                <a:spcPct val="80000"/>
              </a:lnSpc>
            </a:pPr>
            <a:r>
              <a:rPr lang="es-MX" sz="3200" dirty="0"/>
              <a:t>mucus, </a:t>
            </a:r>
          </a:p>
          <a:p>
            <a:pPr>
              <a:lnSpc>
                <a:spcPct val="80000"/>
              </a:lnSpc>
            </a:pPr>
            <a:r>
              <a:rPr lang="es-MX" sz="3200" dirty="0" err="1"/>
              <a:t>proteins</a:t>
            </a:r>
            <a:r>
              <a:rPr lang="es-MX" sz="3200" dirty="0"/>
              <a:t>, </a:t>
            </a:r>
          </a:p>
          <a:p>
            <a:pPr>
              <a:lnSpc>
                <a:spcPct val="80000"/>
              </a:lnSpc>
            </a:pPr>
            <a:r>
              <a:rPr lang="es-MX" sz="3200" dirty="0"/>
              <a:t>a buffer, and </a:t>
            </a:r>
          </a:p>
          <a:p>
            <a:pPr>
              <a:lnSpc>
                <a:spcPct val="80000"/>
              </a:lnSpc>
            </a:pPr>
            <a:r>
              <a:rPr lang="es-MX" sz="3200" dirty="0" err="1"/>
              <a:t>enzymes</a:t>
            </a:r>
            <a:r>
              <a:rPr lang="es-MX" sz="3200" dirty="0"/>
              <a:t>.  </a:t>
            </a:r>
          </a:p>
          <a:p>
            <a:pPr>
              <a:lnSpc>
                <a:spcPct val="80000"/>
              </a:lnSpc>
            </a:pPr>
            <a:endParaRPr lang="es-MX" sz="3200" dirty="0"/>
          </a:p>
          <a:p>
            <a:endParaRPr lang="en-US" sz="3200" dirty="0"/>
          </a:p>
        </p:txBody>
      </p:sp>
    </p:spTree>
    <p:extLst>
      <p:ext uri="{BB962C8B-B14F-4D97-AF65-F5344CB8AC3E}">
        <p14:creationId xmlns:p14="http://schemas.microsoft.com/office/powerpoint/2010/main" val="25693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pPr>
            <a:r>
              <a:rPr lang="es-MX" dirty="0" err="1"/>
              <a:t>The</a:t>
            </a:r>
            <a:r>
              <a:rPr lang="es-MX" dirty="0"/>
              <a:t> </a:t>
            </a:r>
            <a:r>
              <a:rPr lang="es-MX" dirty="0" err="1"/>
              <a:t>purpose</a:t>
            </a:r>
            <a:r>
              <a:rPr lang="es-MX" dirty="0"/>
              <a:t> of saliva </a:t>
            </a:r>
            <a:r>
              <a:rPr lang="es-MX" dirty="0" err="1"/>
              <a:t>is</a:t>
            </a:r>
            <a:r>
              <a:rPr lang="es-MX" dirty="0"/>
              <a:t> </a:t>
            </a:r>
            <a:r>
              <a:rPr lang="es-MX" dirty="0" err="1"/>
              <a:t>to</a:t>
            </a:r>
            <a:r>
              <a:rPr lang="es-MX" dirty="0"/>
              <a:t> </a:t>
            </a:r>
          </a:p>
          <a:p>
            <a:pPr>
              <a:lnSpc>
                <a:spcPct val="80000"/>
              </a:lnSpc>
            </a:pPr>
            <a:r>
              <a:rPr lang="es-MX" dirty="0" err="1"/>
              <a:t>Moisten</a:t>
            </a:r>
            <a:r>
              <a:rPr lang="es-MX" dirty="0"/>
              <a:t> </a:t>
            </a:r>
            <a:r>
              <a:rPr lang="es-MX" dirty="0" err="1"/>
              <a:t>food</a:t>
            </a:r>
            <a:endParaRPr lang="es-MX" dirty="0"/>
          </a:p>
          <a:p>
            <a:pPr>
              <a:lnSpc>
                <a:spcPct val="80000"/>
              </a:lnSpc>
            </a:pPr>
            <a:r>
              <a:rPr lang="es-MX" dirty="0" err="1"/>
              <a:t>begin</a:t>
            </a:r>
            <a:r>
              <a:rPr lang="es-MX" dirty="0"/>
              <a:t> </a:t>
            </a:r>
            <a:r>
              <a:rPr lang="es-MX" dirty="0" err="1"/>
              <a:t>the</a:t>
            </a:r>
            <a:r>
              <a:rPr lang="es-MX" dirty="0"/>
              <a:t> </a:t>
            </a:r>
            <a:r>
              <a:rPr lang="es-MX" dirty="0" err="1"/>
              <a:t>digestion</a:t>
            </a:r>
            <a:r>
              <a:rPr lang="es-MX" dirty="0"/>
              <a:t> of </a:t>
            </a:r>
            <a:r>
              <a:rPr lang="es-MX" dirty="0" err="1"/>
              <a:t>starch</a:t>
            </a:r>
            <a:r>
              <a:rPr lang="es-MX" dirty="0"/>
              <a:t>, </a:t>
            </a:r>
          </a:p>
          <a:p>
            <a:pPr>
              <a:lnSpc>
                <a:spcPct val="80000"/>
              </a:lnSpc>
            </a:pPr>
            <a:r>
              <a:rPr lang="es-MX" dirty="0" err="1"/>
              <a:t>neutralize</a:t>
            </a:r>
            <a:r>
              <a:rPr lang="es-MX" dirty="0"/>
              <a:t> </a:t>
            </a:r>
            <a:r>
              <a:rPr lang="es-MX" dirty="0" err="1"/>
              <a:t>acids</a:t>
            </a:r>
            <a:r>
              <a:rPr lang="es-MX" dirty="0"/>
              <a:t>, </a:t>
            </a:r>
          </a:p>
          <a:p>
            <a:pPr>
              <a:lnSpc>
                <a:spcPct val="80000"/>
              </a:lnSpc>
            </a:pPr>
            <a:r>
              <a:rPr lang="es-MX" dirty="0" err="1"/>
              <a:t>stimulate</a:t>
            </a:r>
            <a:r>
              <a:rPr lang="es-MX" dirty="0"/>
              <a:t> </a:t>
            </a:r>
            <a:r>
              <a:rPr lang="es-MX" dirty="0" err="1"/>
              <a:t>growth</a:t>
            </a:r>
            <a:r>
              <a:rPr lang="es-MX" dirty="0"/>
              <a:t> of beneficial bacteria in </a:t>
            </a:r>
            <a:r>
              <a:rPr lang="es-MX" dirty="0" err="1"/>
              <a:t>the</a:t>
            </a:r>
            <a:r>
              <a:rPr lang="es-MX" dirty="0"/>
              <a:t> </a:t>
            </a:r>
            <a:r>
              <a:rPr lang="es-MX" dirty="0" err="1"/>
              <a:t>mouth</a:t>
            </a:r>
            <a:r>
              <a:rPr lang="es-MX" dirty="0"/>
              <a:t> and </a:t>
            </a:r>
          </a:p>
          <a:p>
            <a:pPr>
              <a:lnSpc>
                <a:spcPct val="80000"/>
              </a:lnSpc>
            </a:pPr>
            <a:r>
              <a:rPr lang="es-MX" dirty="0" err="1"/>
              <a:t>dissolve</a:t>
            </a:r>
            <a:r>
              <a:rPr lang="es-MX" dirty="0"/>
              <a:t> </a:t>
            </a:r>
            <a:r>
              <a:rPr lang="es-MX" dirty="0" err="1"/>
              <a:t>food</a:t>
            </a:r>
            <a:r>
              <a:rPr lang="es-MX" dirty="0"/>
              <a:t> </a:t>
            </a:r>
            <a:r>
              <a:rPr lang="es-MX" dirty="0" err="1"/>
              <a:t>chemicals</a:t>
            </a:r>
            <a:r>
              <a:rPr lang="es-MX" dirty="0"/>
              <a:t> so </a:t>
            </a:r>
            <a:r>
              <a:rPr lang="es-MX" dirty="0" err="1"/>
              <a:t>for</a:t>
            </a:r>
            <a:r>
              <a:rPr lang="es-MX" dirty="0"/>
              <a:t> taste (</a:t>
            </a:r>
            <a:r>
              <a:rPr lang="es-MX" dirty="0" err="1"/>
              <a:t>stimulate</a:t>
            </a:r>
            <a:r>
              <a:rPr lang="es-MX" dirty="0"/>
              <a:t> </a:t>
            </a:r>
            <a:r>
              <a:rPr lang="es-MX" dirty="0" err="1"/>
              <a:t>the</a:t>
            </a:r>
            <a:r>
              <a:rPr lang="es-MX" dirty="0"/>
              <a:t> </a:t>
            </a:r>
            <a:r>
              <a:rPr lang="es-MX" dirty="0" err="1"/>
              <a:t>chemoreceptors</a:t>
            </a:r>
            <a:r>
              <a:rPr lang="es-MX" dirty="0"/>
              <a:t> of </a:t>
            </a:r>
            <a:r>
              <a:rPr lang="es-MX" dirty="0" err="1"/>
              <a:t>the</a:t>
            </a:r>
            <a:r>
              <a:rPr lang="es-MX" dirty="0"/>
              <a:t> </a:t>
            </a:r>
            <a:r>
              <a:rPr lang="es-MX" dirty="0" err="1"/>
              <a:t>mouth</a:t>
            </a:r>
            <a:r>
              <a:rPr lang="es-MX" dirty="0"/>
              <a:t>). </a:t>
            </a:r>
          </a:p>
          <a:p>
            <a:pPr>
              <a:lnSpc>
                <a:spcPct val="80000"/>
              </a:lnSpc>
            </a:pPr>
            <a:r>
              <a:rPr lang="es-MX" dirty="0" err="1"/>
              <a:t>Salivary</a:t>
            </a:r>
            <a:r>
              <a:rPr lang="es-MX" dirty="0"/>
              <a:t> </a:t>
            </a:r>
            <a:r>
              <a:rPr lang="es-MX" dirty="0" err="1"/>
              <a:t>glands</a:t>
            </a:r>
            <a:r>
              <a:rPr lang="es-MX" dirty="0"/>
              <a:t> </a:t>
            </a:r>
            <a:r>
              <a:rPr lang="es-MX" dirty="0" err="1"/>
              <a:t>include</a:t>
            </a:r>
            <a:r>
              <a:rPr lang="es-MX" dirty="0"/>
              <a:t> </a:t>
            </a:r>
            <a:r>
              <a:rPr lang="es-MX" dirty="0" err="1"/>
              <a:t>the</a:t>
            </a:r>
            <a:r>
              <a:rPr lang="es-MX" dirty="0"/>
              <a:t> </a:t>
            </a:r>
            <a:r>
              <a:rPr lang="es-MX" dirty="0" err="1"/>
              <a:t>parotid</a:t>
            </a:r>
            <a:r>
              <a:rPr lang="es-MX" dirty="0"/>
              <a:t>, </a:t>
            </a:r>
            <a:r>
              <a:rPr lang="es-MX" dirty="0" err="1"/>
              <a:t>submandibular</a:t>
            </a:r>
            <a:r>
              <a:rPr lang="es-MX" dirty="0"/>
              <a:t>, and sublingual </a:t>
            </a:r>
            <a:r>
              <a:rPr lang="es-MX" dirty="0" err="1"/>
              <a:t>glands</a:t>
            </a:r>
            <a:endParaRPr lang="es-MX" dirty="0"/>
          </a:p>
          <a:p>
            <a:pPr>
              <a:lnSpc>
                <a:spcPct val="80000"/>
              </a:lnSpc>
            </a:pPr>
            <a:endParaRPr lang="es-MX" dirty="0"/>
          </a:p>
        </p:txBody>
      </p:sp>
    </p:spTree>
    <p:extLst>
      <p:ext uri="{BB962C8B-B14F-4D97-AF65-F5344CB8AC3E}">
        <p14:creationId xmlns:p14="http://schemas.microsoft.com/office/powerpoint/2010/main" val="33459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G:\PhysioLink\Textbook Images\Chapter 16\ShHP41607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1" y="990600"/>
            <a:ext cx="5370513" cy="5867400"/>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p:cNvSpPr>
            <a:spLocks noGrp="1" noChangeArrowheads="1"/>
          </p:cNvSpPr>
          <p:nvPr>
            <p:ph type="title"/>
          </p:nvPr>
        </p:nvSpPr>
        <p:spPr>
          <a:xfrm>
            <a:off x="2209800" y="0"/>
            <a:ext cx="7772400" cy="1143000"/>
          </a:xfrm>
          <a:noFill/>
          <a:ln/>
        </p:spPr>
        <p:txBody>
          <a:bodyPr/>
          <a:lstStyle/>
          <a:p>
            <a:r>
              <a:rPr lang="en-US"/>
              <a:t>Pharynx and Esophagus</a:t>
            </a:r>
          </a:p>
        </p:txBody>
      </p:sp>
    </p:spTree>
    <p:extLst>
      <p:ext uri="{BB962C8B-B14F-4D97-AF65-F5344CB8AC3E}">
        <p14:creationId xmlns:p14="http://schemas.microsoft.com/office/powerpoint/2010/main" val="341467039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1809750" y="0"/>
            <a:ext cx="8540750" cy="682388"/>
          </a:xfrm>
        </p:spPr>
        <p:txBody>
          <a:bodyPr>
            <a:normAutofit fontScale="90000"/>
          </a:bodyPr>
          <a:lstStyle/>
          <a:p>
            <a:pPr algn="ctr" eaLnBrk="1" hangingPunct="1">
              <a:defRPr/>
            </a:pPr>
            <a:r>
              <a:rPr lang="en-US" altLang="zh-CN" dirty="0"/>
              <a:t>Motility of the GIT</a:t>
            </a:r>
            <a:endParaRPr lang="en-US" altLang="zh-CN" dirty="0">
              <a:latin typeface="+mn-lt"/>
            </a:endParaRPr>
          </a:p>
        </p:txBody>
      </p:sp>
      <p:pic>
        <p:nvPicPr>
          <p:cNvPr id="62467" name="Picture 3" descr="FG20_13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40238" y="1214439"/>
            <a:ext cx="6227762" cy="5183187"/>
          </a:xfrm>
          <a:noFill/>
        </p:spPr>
      </p:pic>
      <p:sp>
        <p:nvSpPr>
          <p:cNvPr id="4" name="Rectangle 3"/>
          <p:cNvSpPr>
            <a:spLocks noChangeArrowheads="1"/>
          </p:cNvSpPr>
          <p:nvPr/>
        </p:nvSpPr>
        <p:spPr bwMode="auto">
          <a:xfrm>
            <a:off x="1524000" y="1071563"/>
            <a:ext cx="37084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0"/>
              </a:spcBef>
              <a:buFontTx/>
              <a:buNone/>
            </a:pPr>
            <a:r>
              <a:rPr lang="en-US" altLang="zh-CN" sz="3200" b="1" u="sng" dirty="0">
                <a:solidFill>
                  <a:srgbClr val="000000"/>
                </a:solidFill>
                <a:ea typeface="SimSun" panose="02010600030101010101" pitchFamily="2" charset="-122"/>
              </a:rPr>
              <a:t>b) Swallowing:</a:t>
            </a:r>
          </a:p>
          <a:p>
            <a:pPr eaLnBrk="1" hangingPunct="1">
              <a:spcBef>
                <a:spcPct val="0"/>
              </a:spcBef>
              <a:buFontTx/>
              <a:buNone/>
            </a:pPr>
            <a:r>
              <a:rPr lang="en-US" altLang="zh-CN" sz="2800" b="1" u="sng"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Def. </a:t>
            </a:r>
          </a:p>
          <a:p>
            <a:pPr eaLnBrk="1" hangingPunct="1">
              <a:lnSpc>
                <a:spcPct val="90000"/>
              </a:lnSpc>
              <a:spcBef>
                <a:spcPct val="0"/>
              </a:spcBef>
            </a:pPr>
            <a:r>
              <a:rPr lang="en-US" altLang="zh-CN" sz="2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Swallowing is the transport of food from mouth to stomach</a:t>
            </a:r>
          </a:p>
          <a:p>
            <a:pPr eaLnBrk="1" hangingPunct="1">
              <a:lnSpc>
                <a:spcPct val="90000"/>
              </a:lnSpc>
              <a:spcBef>
                <a:spcPct val="0"/>
              </a:spcBef>
              <a:buFontTx/>
              <a:buNone/>
            </a:pPr>
            <a:r>
              <a:rPr lang="en-US" altLang="zh-CN" sz="2800" b="1" u="sng"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Steps:</a:t>
            </a:r>
          </a:p>
          <a:p>
            <a:pPr eaLnBrk="1" hangingPunct="1">
              <a:lnSpc>
                <a:spcPct val="90000"/>
              </a:lnSpc>
              <a:spcBef>
                <a:spcPct val="0"/>
              </a:spcBef>
            </a:pPr>
            <a:r>
              <a:rPr lang="en-US" altLang="zh-CN" sz="2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It consists of 3 </a:t>
            </a:r>
            <a:r>
              <a:rPr lang="en-US" altLang="zh-CN" sz="2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phases or steps</a:t>
            </a:r>
            <a:r>
              <a:rPr lang="en-US" altLang="zh-CN" sz="2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lnSpc>
                <a:spcPct val="90000"/>
              </a:lnSpc>
              <a:spcBef>
                <a:spcPct val="0"/>
              </a:spcBef>
              <a:buFontTx/>
              <a:buNone/>
            </a:pPr>
            <a:r>
              <a:rPr lang="en-US" altLang="zh-CN" sz="2400" b="1" u="sng"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 Buccal Phase: </a:t>
            </a:r>
            <a:r>
              <a:rPr lang="en-US" altLang="zh-CN" sz="2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food is pushed back into pharynx from mouth </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7566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2467"/>
                                        </p:tgtEl>
                                        <p:attrNameLst>
                                          <p:attrName>style.visibility</p:attrName>
                                        </p:attrNameLst>
                                      </p:cBhvr>
                                      <p:to>
                                        <p:strVal val="visible"/>
                                      </p:to>
                                    </p:set>
                                    <p:animEffect transition="in" filter="blinds(horizontal)">
                                      <p:cBhvr>
                                        <p:cTn id="3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G:\PhysioLink\Textbook Images\Chapter 16\ShHP4160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0"/>
            <a:ext cx="7239000" cy="679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5775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400" dirty="0"/>
              <a:t>Absorption of water, various electrolytes, and digestive products</a:t>
            </a:r>
          </a:p>
          <a:p>
            <a:r>
              <a:rPr lang="en-US" sz="4400" dirty="0"/>
              <a:t>Circulation of blood through the gastrointestinal organs to carry away the absorbed substances</a:t>
            </a:r>
          </a:p>
          <a:p>
            <a:r>
              <a:rPr lang="en-US" sz="4400" dirty="0"/>
              <a:t>Control of all these functions by local, nervous, and hormonal systems</a:t>
            </a:r>
          </a:p>
          <a:p>
            <a:endParaRPr lang="en-US" dirty="0"/>
          </a:p>
        </p:txBody>
      </p:sp>
    </p:spTree>
    <p:extLst>
      <p:ext uri="{BB962C8B-B14F-4D97-AF65-F5344CB8AC3E}">
        <p14:creationId xmlns:p14="http://schemas.microsoft.com/office/powerpoint/2010/main" val="27807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1809750" y="1"/>
            <a:ext cx="8540750" cy="708025"/>
          </a:xfrm>
        </p:spPr>
        <p:txBody>
          <a:bodyPr/>
          <a:lstStyle/>
          <a:p>
            <a:pPr algn="ctr" eaLnBrk="1" hangingPunct="1">
              <a:defRPr/>
            </a:pPr>
            <a:r>
              <a:rPr lang="en-US" altLang="zh-CN" dirty="0"/>
              <a:t>Motility of the GIT</a:t>
            </a:r>
            <a:endParaRPr lang="en-US" altLang="zh-CN" dirty="0">
              <a:latin typeface="+mn-lt"/>
            </a:endParaRPr>
          </a:p>
        </p:txBody>
      </p:sp>
      <p:pic>
        <p:nvPicPr>
          <p:cNvPr id="5" name="Picture 3" descr="FG20_13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150" y="1428751"/>
            <a:ext cx="73088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24000" y="836614"/>
            <a:ext cx="37084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0"/>
              </a:spcBef>
              <a:buFontTx/>
              <a:buNone/>
            </a:pPr>
            <a:r>
              <a:rPr lang="en-US" altLang="zh-CN" sz="3200" b="1" u="sng">
                <a:solidFill>
                  <a:srgbClr val="000000"/>
                </a:solidFill>
                <a:ea typeface="SimSun" panose="02010600030101010101" pitchFamily="2" charset="-122"/>
              </a:rPr>
              <a:t>b) Swallowing:</a:t>
            </a:r>
          </a:p>
          <a:p>
            <a:pPr eaLnBrk="1" hangingPunct="1">
              <a:lnSpc>
                <a:spcPct val="90000"/>
              </a:lnSpc>
              <a:spcBef>
                <a:spcPct val="0"/>
              </a:spcBef>
              <a:buFontTx/>
              <a:buNone/>
            </a:pPr>
            <a:r>
              <a:rPr lang="en-US" altLang="zh-CN" sz="2400" b="1" u="sng">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2) Pharyngeal Phase: </a:t>
            </a:r>
            <a:r>
              <a:rPr lang="en-US" altLang="zh-CN"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food pass through pharynx to esophagus </a:t>
            </a:r>
            <a:endParaRPr 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5973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1809750" y="1"/>
            <a:ext cx="8540750" cy="708025"/>
          </a:xfrm>
        </p:spPr>
        <p:txBody>
          <a:bodyPr/>
          <a:lstStyle/>
          <a:p>
            <a:pPr algn="ctr" eaLnBrk="1" hangingPunct="1">
              <a:defRPr/>
            </a:pPr>
            <a:r>
              <a:rPr lang="en-US" altLang="zh-CN" dirty="0"/>
              <a:t>Motility of the GIT</a:t>
            </a:r>
            <a:endParaRPr lang="en-US" altLang="zh-CN" dirty="0">
              <a:latin typeface="+mn-lt"/>
            </a:endParaRPr>
          </a:p>
        </p:txBody>
      </p:sp>
      <p:pic>
        <p:nvPicPr>
          <p:cNvPr id="6" name="Picture 3" descr="FG20_13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87713" y="1285875"/>
            <a:ext cx="7161212" cy="5327650"/>
          </a:xfrm>
          <a:noFill/>
        </p:spPr>
      </p:pic>
      <p:sp>
        <p:nvSpPr>
          <p:cNvPr id="5" name="Rectangle 4"/>
          <p:cNvSpPr>
            <a:spLocks noChangeArrowheads="1"/>
          </p:cNvSpPr>
          <p:nvPr/>
        </p:nvSpPr>
        <p:spPr bwMode="auto">
          <a:xfrm>
            <a:off x="1524000" y="1125539"/>
            <a:ext cx="37084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0"/>
              </a:spcBef>
              <a:buFontTx/>
              <a:buNone/>
            </a:pPr>
            <a:r>
              <a:rPr lang="en-US" altLang="zh-CN" sz="3200" b="1" u="sng">
                <a:solidFill>
                  <a:srgbClr val="000000"/>
                </a:solidFill>
                <a:ea typeface="SimSun" panose="02010600030101010101" pitchFamily="2" charset="-122"/>
              </a:rPr>
              <a:t>b) Swallowing:</a:t>
            </a:r>
          </a:p>
          <a:p>
            <a:pPr eaLnBrk="1" hangingPunct="1">
              <a:lnSpc>
                <a:spcPct val="90000"/>
              </a:lnSpc>
              <a:spcBef>
                <a:spcPct val="0"/>
              </a:spcBef>
              <a:buFontTx/>
              <a:buNone/>
            </a:pPr>
            <a:r>
              <a:rPr lang="en-US" altLang="zh-CN" sz="2400" b="1" u="sng">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3) Oesophageal Phase: </a:t>
            </a:r>
            <a:r>
              <a:rPr lang="en-US" altLang="zh-CN"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food pass through esophagus to stomach by peristaltic movements  </a:t>
            </a:r>
            <a:endParaRPr 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96552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2524125" y="785813"/>
            <a:ext cx="6929438" cy="584200"/>
          </a:xfrm>
        </p:spPr>
        <p:txBody>
          <a:bodyPr/>
          <a:lstStyle/>
          <a:p>
            <a:pPr algn="ctr" eaLnBrk="1" hangingPunct="1"/>
            <a:r>
              <a:rPr lang="en-US" altLang="zh-CN" sz="3200" u="sng">
                <a:ea typeface="SimSun" panose="02010600030101010101" pitchFamily="2" charset="-122"/>
              </a:rPr>
              <a:t>2. Motility of Esophagus</a:t>
            </a:r>
          </a:p>
        </p:txBody>
      </p:sp>
      <p:sp>
        <p:nvSpPr>
          <p:cNvPr id="191491" name="Rectangle 3"/>
          <p:cNvSpPr>
            <a:spLocks noGrp="1" noRot="1" noChangeArrowheads="1"/>
          </p:cNvSpPr>
          <p:nvPr>
            <p:ph type="body" idx="1"/>
          </p:nvPr>
        </p:nvSpPr>
        <p:spPr>
          <a:xfrm>
            <a:off x="1524001" y="1628775"/>
            <a:ext cx="5643563" cy="4813300"/>
          </a:xfrm>
        </p:spPr>
        <p:txBody>
          <a:bodyPr/>
          <a:lstStyle/>
          <a:p>
            <a:pPr eaLnBrk="1" hangingPunct="1"/>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The esophagus is 25 cm </a:t>
            </a:r>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ms tube</a:t>
            </a:r>
          </a:p>
          <a:p>
            <a:pPr eaLnBrk="1" hangingPunct="1"/>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It is guarded by 2 sphincters;</a:t>
            </a:r>
          </a:p>
          <a:p>
            <a:pPr eaLnBrk="1" hangingPunct="1">
              <a:buFontTx/>
              <a:buAutoNum type="arabicPeriod"/>
            </a:pPr>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Upper esophageal sphincter</a:t>
            </a:r>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prevents </a:t>
            </a:r>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air</a:t>
            </a:r>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from entering the GIT</a:t>
            </a:r>
          </a:p>
          <a:p>
            <a:pPr eaLnBrk="1" hangingPunct="1">
              <a:buFontTx/>
              <a:buAutoNum type="arabicPeriod"/>
            </a:pPr>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Lower esophageal sphincter </a:t>
            </a:r>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prevents </a:t>
            </a:r>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gastric contents </a:t>
            </a:r>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from re-entering the esophagus from the stomach</a:t>
            </a:r>
          </a:p>
          <a:p>
            <a:pPr eaLnBrk="1" hangingPunct="1"/>
            <a:r>
              <a:rPr lang="en-US" altLang="zh-CN" sz="26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Esophageal peristalsis sweeps down </a:t>
            </a:r>
            <a:r>
              <a:rPr lang="en-US" altLang="zh-CN" sz="26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the esophagus</a:t>
            </a:r>
          </a:p>
        </p:txBody>
      </p:sp>
      <p:sp>
        <p:nvSpPr>
          <p:cNvPr id="4" name="Rectangle 2"/>
          <p:cNvSpPr txBox="1">
            <a:spLocks noRot="1" noChangeArrowheads="1"/>
          </p:cNvSpPr>
          <p:nvPr/>
        </p:nvSpPr>
        <p:spPr bwMode="auto">
          <a:xfrm>
            <a:off x="1952626" y="1"/>
            <a:ext cx="8143875" cy="727075"/>
          </a:xfrm>
          <a:prstGeom prst="rect">
            <a:avLst/>
          </a:prstGeom>
          <a:noFill/>
          <a:ln w="9525">
            <a:noFill/>
            <a:miter lim="800000"/>
            <a:headEnd/>
            <a:tailEnd/>
          </a:ln>
        </p:spPr>
        <p:txBody>
          <a:bodyPr>
            <a:spAutoFit/>
          </a:bodyPr>
          <a:lstStyle/>
          <a:p>
            <a:pPr algn="ctr" eaLnBrk="1" hangingPunct="1">
              <a:spcBef>
                <a:spcPct val="50000"/>
              </a:spcBef>
              <a:defRPr/>
            </a:pPr>
            <a:r>
              <a:rPr lang="en-US" altLang="zh-CN" sz="4000" b="1" kern="0" dirty="0">
                <a:solidFill>
                  <a:srgbClr val="FFD92A"/>
                </a:solidFill>
                <a:latin typeface="+mj-lt"/>
                <a:ea typeface="+mj-ea"/>
                <a:cs typeface="+mj-cs"/>
              </a:rPr>
              <a:t>Motility of GIT</a:t>
            </a:r>
          </a:p>
        </p:txBody>
      </p:sp>
      <p:pic>
        <p:nvPicPr>
          <p:cNvPr id="157698" name="Picture 2" descr="http://www.beltina.org/pics/peristal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526" y="1500188"/>
            <a:ext cx="320516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500" fill="hold"/>
                                        <p:tgtEl>
                                          <p:spTgt spid="191490"/>
                                        </p:tgtEl>
                                        <p:attrNameLst>
                                          <p:attrName>ppt_x</p:attrName>
                                        </p:attrNameLst>
                                      </p:cBhvr>
                                      <p:tavLst>
                                        <p:tav tm="0">
                                          <p:val>
                                            <p:strVal val="0-#ppt_w/2"/>
                                          </p:val>
                                        </p:tav>
                                        <p:tav tm="100000">
                                          <p:val>
                                            <p:strVal val="#ppt_x"/>
                                          </p:val>
                                        </p:tav>
                                      </p:tavLst>
                                    </p:anim>
                                    <p:anim calcmode="lin" valueType="num">
                                      <p:cBhvr additive="base">
                                        <p:cTn id="8" dur="500" fill="hold"/>
                                        <p:tgtEl>
                                          <p:spTgt spid="191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1491">
                                            <p:txEl>
                                              <p:pRg st="0" end="0"/>
                                            </p:txEl>
                                          </p:spTgt>
                                        </p:tgtEl>
                                        <p:attrNameLst>
                                          <p:attrName>style.visibility</p:attrName>
                                        </p:attrNameLst>
                                      </p:cBhvr>
                                      <p:to>
                                        <p:strVal val="visible"/>
                                      </p:to>
                                    </p:set>
                                    <p:animEffect transition="in" filter="wipe(left)">
                                      <p:cBhvr>
                                        <p:cTn id="13" dur="500"/>
                                        <p:tgtEl>
                                          <p:spTgt spid="1914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57698"/>
                                        </p:tgtEl>
                                        <p:attrNameLst>
                                          <p:attrName>style.visibility</p:attrName>
                                        </p:attrNameLst>
                                      </p:cBhvr>
                                      <p:to>
                                        <p:strVal val="visible"/>
                                      </p:to>
                                    </p:set>
                                    <p:animEffect transition="in" filter="wipe(left)">
                                      <p:cBhvr>
                                        <p:cTn id="18" dur="500"/>
                                        <p:tgtEl>
                                          <p:spTgt spid="1576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1491">
                                            <p:txEl>
                                              <p:pRg st="1" end="1"/>
                                            </p:txEl>
                                          </p:spTgt>
                                        </p:tgtEl>
                                        <p:attrNameLst>
                                          <p:attrName>style.visibility</p:attrName>
                                        </p:attrNameLst>
                                      </p:cBhvr>
                                      <p:to>
                                        <p:strVal val="visible"/>
                                      </p:to>
                                    </p:set>
                                    <p:animEffect transition="in" filter="wipe(left)">
                                      <p:cBhvr>
                                        <p:cTn id="23" dur="500"/>
                                        <p:tgtEl>
                                          <p:spTgt spid="191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1491">
                                            <p:txEl>
                                              <p:pRg st="2" end="2"/>
                                            </p:txEl>
                                          </p:spTgt>
                                        </p:tgtEl>
                                        <p:attrNameLst>
                                          <p:attrName>style.visibility</p:attrName>
                                        </p:attrNameLst>
                                      </p:cBhvr>
                                      <p:to>
                                        <p:strVal val="visible"/>
                                      </p:to>
                                    </p:set>
                                    <p:animEffect transition="in" filter="wipe(left)">
                                      <p:cBhvr>
                                        <p:cTn id="28" dur="500"/>
                                        <p:tgtEl>
                                          <p:spTgt spid="1914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1491">
                                            <p:txEl>
                                              <p:pRg st="3" end="3"/>
                                            </p:txEl>
                                          </p:spTgt>
                                        </p:tgtEl>
                                        <p:attrNameLst>
                                          <p:attrName>style.visibility</p:attrName>
                                        </p:attrNameLst>
                                      </p:cBhvr>
                                      <p:to>
                                        <p:strVal val="visible"/>
                                      </p:to>
                                    </p:set>
                                    <p:animEffect transition="in" filter="wipe(left)">
                                      <p:cBhvr>
                                        <p:cTn id="33" dur="500"/>
                                        <p:tgtEl>
                                          <p:spTgt spid="191491">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1491">
                                            <p:txEl>
                                              <p:pRg st="4" end="4"/>
                                            </p:txEl>
                                          </p:spTgt>
                                        </p:tgtEl>
                                        <p:attrNameLst>
                                          <p:attrName>style.visibility</p:attrName>
                                        </p:attrNameLst>
                                      </p:cBhvr>
                                      <p:to>
                                        <p:strVal val="visible"/>
                                      </p:to>
                                    </p:set>
                                    <p:animEffect transition="in" filter="wipe(left)">
                                      <p:cBhvr>
                                        <p:cTn id="38" dur="500"/>
                                        <p:tgtEl>
                                          <p:spTgt spid="191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2524125" y="785813"/>
            <a:ext cx="6929438" cy="584200"/>
          </a:xfrm>
        </p:spPr>
        <p:txBody>
          <a:bodyPr/>
          <a:lstStyle/>
          <a:p>
            <a:pPr algn="ctr" eaLnBrk="1" hangingPunct="1"/>
            <a:r>
              <a:rPr lang="en-US" altLang="zh-CN" sz="3200" u="sng">
                <a:ea typeface="SimSun" panose="02010600030101010101" pitchFamily="2" charset="-122"/>
              </a:rPr>
              <a:t>3. Motility of Stomach</a:t>
            </a:r>
          </a:p>
        </p:txBody>
      </p:sp>
      <p:sp>
        <p:nvSpPr>
          <p:cNvPr id="191491" name="Rectangle 3"/>
          <p:cNvSpPr>
            <a:spLocks noGrp="1" noRot="1" noChangeArrowheads="1"/>
          </p:cNvSpPr>
          <p:nvPr>
            <p:ph type="body" idx="1"/>
          </p:nvPr>
        </p:nvSpPr>
        <p:spPr>
          <a:xfrm>
            <a:off x="1524000" y="1773239"/>
            <a:ext cx="5786438" cy="5114925"/>
          </a:xfrm>
        </p:spPr>
        <p:txBody>
          <a:bodyPr/>
          <a:lstStyle/>
          <a:p>
            <a:pPr eaLnBrk="1" hangingPunct="1"/>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The stomach consists of fundus, body and pylorus</a:t>
            </a:r>
          </a:p>
          <a:p>
            <a:pPr eaLnBrk="1" hangingPunct="1"/>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Proximal area  (fundus and body) has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a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thin</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wall and contracts weakly and infrequently → holds large volumes of food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to store food</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because of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receptive relaxation</a:t>
            </a:r>
            <a:endPar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Distal area (pylorus)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has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thick</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wall with strong and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frequent peristaltic contractions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that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mix</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propel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food into the duodenum.</a:t>
            </a:r>
          </a:p>
          <a:p>
            <a:pPr eaLnBrk="1" hangingPunct="1"/>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Also,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distal area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is responsible for </a:t>
            </a:r>
            <a:r>
              <a:rPr lang="en-US" altLang="zh-CN" sz="2400" b="1">
                <a:latin typeface="Arial Unicode MS" panose="020B0604020202020204" pitchFamily="34" charset="-128"/>
                <a:ea typeface="Arial Unicode MS" panose="020B0604020202020204" pitchFamily="34" charset="-128"/>
                <a:cs typeface="Arial Unicode MS" panose="020B0604020202020204" pitchFamily="34" charset="-128"/>
              </a:rPr>
              <a:t>gastric emptying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into duodenum </a:t>
            </a:r>
          </a:p>
        </p:txBody>
      </p:sp>
      <p:sp>
        <p:nvSpPr>
          <p:cNvPr id="4" name="Rectangle 2"/>
          <p:cNvSpPr txBox="1">
            <a:spLocks noRot="1" noChangeArrowheads="1"/>
          </p:cNvSpPr>
          <p:nvPr/>
        </p:nvSpPr>
        <p:spPr bwMode="auto">
          <a:xfrm>
            <a:off x="1952626" y="1"/>
            <a:ext cx="8143875" cy="727075"/>
          </a:xfrm>
          <a:prstGeom prst="rect">
            <a:avLst/>
          </a:prstGeom>
          <a:noFill/>
          <a:ln w="9525">
            <a:noFill/>
            <a:miter lim="800000"/>
            <a:headEnd/>
            <a:tailEnd/>
          </a:ln>
        </p:spPr>
        <p:txBody>
          <a:bodyPr>
            <a:spAutoFit/>
          </a:bodyPr>
          <a:lstStyle/>
          <a:p>
            <a:pPr algn="ctr" eaLnBrk="1" hangingPunct="1">
              <a:spcBef>
                <a:spcPct val="50000"/>
              </a:spcBef>
              <a:defRPr/>
            </a:pPr>
            <a:r>
              <a:rPr lang="en-US" altLang="zh-CN" sz="4000" b="1" kern="0" dirty="0">
                <a:solidFill>
                  <a:srgbClr val="FFD92A"/>
                </a:solidFill>
                <a:latin typeface="+mj-lt"/>
                <a:ea typeface="+mj-ea"/>
                <a:cs typeface="+mj-cs"/>
              </a:rPr>
              <a:t>Motility of GIT</a:t>
            </a:r>
          </a:p>
        </p:txBody>
      </p:sp>
      <p:pic>
        <p:nvPicPr>
          <p:cNvPr id="165890" name="Picture 2" descr="http://www.healthhype.com/wp-content/uploads/stomach_par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438" y="2205039"/>
            <a:ext cx="3357562"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6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500" fill="hold"/>
                                        <p:tgtEl>
                                          <p:spTgt spid="191490"/>
                                        </p:tgtEl>
                                        <p:attrNameLst>
                                          <p:attrName>ppt_x</p:attrName>
                                        </p:attrNameLst>
                                      </p:cBhvr>
                                      <p:tavLst>
                                        <p:tav tm="0">
                                          <p:val>
                                            <p:strVal val="0-#ppt_w/2"/>
                                          </p:val>
                                        </p:tav>
                                        <p:tav tm="100000">
                                          <p:val>
                                            <p:strVal val="#ppt_x"/>
                                          </p:val>
                                        </p:tav>
                                      </p:tavLst>
                                    </p:anim>
                                    <p:anim calcmode="lin" valueType="num">
                                      <p:cBhvr additive="base">
                                        <p:cTn id="8" dur="500" fill="hold"/>
                                        <p:tgtEl>
                                          <p:spTgt spid="191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1491">
                                            <p:txEl>
                                              <p:pRg st="0" end="0"/>
                                            </p:txEl>
                                          </p:spTgt>
                                        </p:tgtEl>
                                        <p:attrNameLst>
                                          <p:attrName>style.visibility</p:attrName>
                                        </p:attrNameLst>
                                      </p:cBhvr>
                                      <p:to>
                                        <p:strVal val="visible"/>
                                      </p:to>
                                    </p:set>
                                    <p:animEffect transition="in" filter="blinds(horizontal)">
                                      <p:cBhvr>
                                        <p:cTn id="13" dur="500"/>
                                        <p:tgtEl>
                                          <p:spTgt spid="1914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65890"/>
                                        </p:tgtEl>
                                        <p:attrNameLst>
                                          <p:attrName>style.visibility</p:attrName>
                                        </p:attrNameLst>
                                      </p:cBhvr>
                                      <p:to>
                                        <p:strVal val="visible"/>
                                      </p:to>
                                    </p:set>
                                    <p:animEffect transition="in" filter="blinds(horizontal)">
                                      <p:cBhvr>
                                        <p:cTn id="18" dur="500"/>
                                        <p:tgtEl>
                                          <p:spTgt spid="1658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1491">
                                            <p:txEl>
                                              <p:pRg st="1" end="1"/>
                                            </p:txEl>
                                          </p:spTgt>
                                        </p:tgtEl>
                                        <p:attrNameLst>
                                          <p:attrName>style.visibility</p:attrName>
                                        </p:attrNameLst>
                                      </p:cBhvr>
                                      <p:to>
                                        <p:strVal val="visible"/>
                                      </p:to>
                                    </p:set>
                                    <p:animEffect transition="in" filter="blinds(horizontal)">
                                      <p:cBhvr>
                                        <p:cTn id="23" dur="500"/>
                                        <p:tgtEl>
                                          <p:spTgt spid="191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1491">
                                            <p:txEl>
                                              <p:pRg st="2" end="2"/>
                                            </p:txEl>
                                          </p:spTgt>
                                        </p:tgtEl>
                                        <p:attrNameLst>
                                          <p:attrName>style.visibility</p:attrName>
                                        </p:attrNameLst>
                                      </p:cBhvr>
                                      <p:to>
                                        <p:strVal val="visible"/>
                                      </p:to>
                                    </p:set>
                                    <p:animEffect transition="in" filter="blinds(horizontal)">
                                      <p:cBhvr>
                                        <p:cTn id="28" dur="500"/>
                                        <p:tgtEl>
                                          <p:spTgt spid="1914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1491">
                                            <p:txEl>
                                              <p:pRg st="3" end="3"/>
                                            </p:txEl>
                                          </p:spTgt>
                                        </p:tgtEl>
                                        <p:attrNameLst>
                                          <p:attrName>style.visibility</p:attrName>
                                        </p:attrNameLst>
                                      </p:cBhvr>
                                      <p:to>
                                        <p:strVal val="visible"/>
                                      </p:to>
                                    </p:set>
                                    <p:animEffect transition="in" filter="blinds(horizontal)">
                                      <p:cBhvr>
                                        <p:cTn id="33" dur="500"/>
                                        <p:tgtEl>
                                          <p:spTgt spid="191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G:\PhysioLink\Textbook Images\Chapter 16\ShHP4161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800" y="1146175"/>
            <a:ext cx="6502400" cy="4565650"/>
          </a:xfrm>
          <a:prstGeom prst="rect">
            <a:avLst/>
          </a:prstGeom>
          <a:noFill/>
          <a:extLst>
            <a:ext uri="{909E8E84-426E-40DD-AFC4-6F175D3DCCD1}">
              <a14:hiddenFill xmlns:a14="http://schemas.microsoft.com/office/drawing/2010/main">
                <a:solidFill>
                  <a:srgbClr val="FFFFFF"/>
                </a:solidFill>
              </a14:hiddenFill>
            </a:ext>
          </a:extLst>
        </p:spPr>
      </p:pic>
      <p:sp>
        <p:nvSpPr>
          <p:cNvPr id="91141" name="Rectangle 5"/>
          <p:cNvSpPr>
            <a:spLocks noGrp="1" noChangeArrowheads="1"/>
          </p:cNvSpPr>
          <p:nvPr>
            <p:ph type="title"/>
          </p:nvPr>
        </p:nvSpPr>
        <p:spPr>
          <a:xfrm>
            <a:off x="2209800" y="0"/>
            <a:ext cx="7772400" cy="685800"/>
          </a:xfrm>
          <a:noFill/>
          <a:ln/>
        </p:spPr>
        <p:txBody>
          <a:bodyPr>
            <a:normAutofit fontScale="90000"/>
          </a:bodyPr>
          <a:lstStyle/>
          <a:p>
            <a:r>
              <a:rPr lang="en-US"/>
              <a:t>Pendular Movement</a:t>
            </a:r>
          </a:p>
        </p:txBody>
      </p:sp>
    </p:spTree>
    <p:extLst>
      <p:ext uri="{BB962C8B-B14F-4D97-AF65-F5344CB8AC3E}">
        <p14:creationId xmlns:p14="http://schemas.microsoft.com/office/powerpoint/2010/main" val="306169025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G:\PhysioLink\Textbook Images\Chapter 16\ShHP41610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000" y="990600"/>
            <a:ext cx="5588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157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2524125" y="785813"/>
            <a:ext cx="6929438" cy="646112"/>
          </a:xfrm>
        </p:spPr>
        <p:txBody>
          <a:bodyPr/>
          <a:lstStyle/>
          <a:p>
            <a:pPr algn="ctr" eaLnBrk="1" hangingPunct="1">
              <a:defRPr/>
            </a:pPr>
            <a:r>
              <a:rPr lang="en-US" altLang="zh-CN" sz="3600" dirty="0">
                <a:effectLst>
                  <a:outerShdw blurRad="38100" dist="38100" dir="2700000" algn="tl">
                    <a:srgbClr val="C0C0C0"/>
                  </a:outerShdw>
                </a:effectLst>
              </a:rPr>
              <a:t>4. Motility of Small intestine</a:t>
            </a:r>
          </a:p>
        </p:txBody>
      </p:sp>
      <p:sp>
        <p:nvSpPr>
          <p:cNvPr id="191491" name="Rectangle 3"/>
          <p:cNvSpPr>
            <a:spLocks noGrp="1" noRot="1" noChangeArrowheads="1"/>
          </p:cNvSpPr>
          <p:nvPr>
            <p:ph type="body" idx="1"/>
          </p:nvPr>
        </p:nvSpPr>
        <p:spPr>
          <a:xfrm>
            <a:off x="1524001" y="1500188"/>
            <a:ext cx="5929313" cy="4953000"/>
          </a:xfrm>
        </p:spPr>
        <p:txBody>
          <a:bodyPr>
            <a:normAutofit lnSpcReduction="10000"/>
          </a:bodyPr>
          <a:lstStyle/>
          <a:p>
            <a:pPr eaLnBrk="1" hangingPunct="1">
              <a:lnSpc>
                <a:spcPct val="95000"/>
              </a:lnSpc>
              <a:buFontTx/>
              <a:buNone/>
              <a:defRPr/>
            </a:pPr>
            <a:r>
              <a:rPr lang="en-US" altLang="zh-CN" sz="2400" b="1" u="sng" dirty="0">
                <a:latin typeface="Arial Unicode MS" pitchFamily="34" charset="-128"/>
                <a:ea typeface="Arial Unicode MS" pitchFamily="34" charset="-128"/>
                <a:cs typeface="Arial Unicode MS" pitchFamily="34" charset="-128"/>
              </a:rPr>
              <a:t>Types:</a:t>
            </a:r>
          </a:p>
          <a:p>
            <a:pPr eaLnBrk="1" hangingPunct="1">
              <a:lnSpc>
                <a:spcPct val="95000"/>
              </a:lnSpc>
              <a:defRPr/>
            </a:pPr>
            <a:r>
              <a:rPr lang="en-US" altLang="zh-CN" sz="2400" b="1" dirty="0">
                <a:latin typeface="Arial Unicode MS" pitchFamily="34" charset="-128"/>
                <a:ea typeface="Arial Unicode MS" pitchFamily="34" charset="-128"/>
                <a:cs typeface="Arial Unicode MS" pitchFamily="34" charset="-128"/>
              </a:rPr>
              <a:t>Two basic</a:t>
            </a:r>
            <a:r>
              <a:rPr lang="en-US" altLang="zh-CN" sz="2400" dirty="0">
                <a:latin typeface="Arial Unicode MS" pitchFamily="34" charset="-128"/>
                <a:ea typeface="Arial Unicode MS" pitchFamily="34" charset="-128"/>
                <a:cs typeface="Arial Unicode MS" pitchFamily="34" charset="-128"/>
              </a:rPr>
              <a:t> motility patterns exist </a:t>
            </a:r>
            <a:r>
              <a:rPr lang="en-US" altLang="zh-CN" sz="2400" b="1" dirty="0">
                <a:latin typeface="Arial Unicode MS" pitchFamily="34" charset="-128"/>
                <a:ea typeface="Arial Unicode MS" pitchFamily="34" charset="-128"/>
                <a:cs typeface="Arial Unicode MS" pitchFamily="34" charset="-128"/>
              </a:rPr>
              <a:t>segmentation</a:t>
            </a:r>
            <a:r>
              <a:rPr lang="en-US" altLang="zh-CN" sz="2400" dirty="0">
                <a:latin typeface="Arial Unicode MS" pitchFamily="34" charset="-128"/>
                <a:ea typeface="Arial Unicode MS" pitchFamily="34" charset="-128"/>
                <a:cs typeface="Arial Unicode MS" pitchFamily="34" charset="-128"/>
              </a:rPr>
              <a:t> and </a:t>
            </a:r>
            <a:r>
              <a:rPr lang="en-US" altLang="zh-CN" sz="2400" b="1" dirty="0">
                <a:latin typeface="Arial Unicode MS" pitchFamily="34" charset="-128"/>
                <a:ea typeface="Arial Unicode MS" pitchFamily="34" charset="-128"/>
                <a:cs typeface="Arial Unicode MS" pitchFamily="34" charset="-128"/>
              </a:rPr>
              <a:t>peristalsis</a:t>
            </a:r>
            <a:r>
              <a:rPr lang="en-US" altLang="zh-CN" sz="2400" dirty="0">
                <a:latin typeface="Arial Unicode MS" pitchFamily="34" charset="-128"/>
                <a:ea typeface="Arial Unicode MS" pitchFamily="34" charset="-128"/>
                <a:cs typeface="Arial Unicode MS" pitchFamily="34" charset="-128"/>
              </a:rPr>
              <a:t>.</a:t>
            </a:r>
          </a:p>
          <a:p>
            <a:pPr eaLnBrk="1" hangingPunct="1">
              <a:lnSpc>
                <a:spcPct val="95000"/>
              </a:lnSpc>
              <a:buFontTx/>
              <a:buNone/>
              <a:defRPr/>
            </a:pPr>
            <a:r>
              <a:rPr lang="en-US" altLang="zh-CN" sz="2400" b="1" u="sng" dirty="0">
                <a:latin typeface="Arial Unicode MS" pitchFamily="34" charset="-128"/>
                <a:ea typeface="Arial Unicode MS" pitchFamily="34" charset="-128"/>
                <a:cs typeface="Arial Unicode MS" pitchFamily="34" charset="-128"/>
              </a:rPr>
              <a:t>Significance: </a:t>
            </a:r>
          </a:p>
          <a:p>
            <a:pPr eaLnBrk="1" hangingPunct="1">
              <a:lnSpc>
                <a:spcPct val="95000"/>
              </a:lnSpc>
              <a:defRPr/>
            </a:pPr>
            <a:r>
              <a:rPr lang="en-US" altLang="zh-CN" sz="2400" dirty="0">
                <a:latin typeface="Arial Unicode MS" pitchFamily="34" charset="-128"/>
                <a:ea typeface="Arial Unicode MS" pitchFamily="34" charset="-128"/>
                <a:cs typeface="Arial Unicode MS" pitchFamily="34" charset="-128"/>
              </a:rPr>
              <a:t>Motility of the small intestine serves 3 functions:</a:t>
            </a:r>
          </a:p>
          <a:p>
            <a:pPr marL="457200" indent="-457200">
              <a:lnSpc>
                <a:spcPct val="95000"/>
              </a:lnSpc>
              <a:buFontTx/>
              <a:buAutoNum type="arabicPeriod"/>
              <a:defRPr/>
            </a:pPr>
            <a:r>
              <a:rPr lang="en-US" altLang="zh-CN" sz="2400" b="1" dirty="0">
                <a:latin typeface="Arial Unicode MS" pitchFamily="34" charset="-128"/>
                <a:ea typeface="Arial Unicode MS" pitchFamily="34" charset="-128"/>
                <a:cs typeface="Arial Unicode MS" pitchFamily="34" charset="-128"/>
              </a:rPr>
              <a:t>Mixing</a:t>
            </a:r>
            <a:r>
              <a:rPr lang="en-US" altLang="zh-CN" sz="2400" dirty="0">
                <a:latin typeface="Arial Unicode MS" pitchFamily="34" charset="-128"/>
                <a:ea typeface="Arial Unicode MS" pitchFamily="34" charset="-128"/>
                <a:cs typeface="Arial Unicode MS" pitchFamily="34" charset="-128"/>
              </a:rPr>
              <a:t> contents with enzymes and other secretions → help digestion</a:t>
            </a:r>
          </a:p>
          <a:p>
            <a:pPr marL="457200" indent="-457200">
              <a:lnSpc>
                <a:spcPct val="95000"/>
              </a:lnSpc>
              <a:buFontTx/>
              <a:buAutoNum type="arabicPeriod"/>
              <a:defRPr/>
            </a:pPr>
            <a:r>
              <a:rPr lang="en-US" altLang="zh-CN" sz="2400" dirty="0">
                <a:latin typeface="Arial Unicode MS" pitchFamily="34" charset="-128"/>
                <a:ea typeface="Arial Unicode MS" pitchFamily="34" charset="-128"/>
                <a:cs typeface="Arial Unicode MS" pitchFamily="34" charset="-128"/>
              </a:rPr>
              <a:t>Maximizing </a:t>
            </a:r>
            <a:r>
              <a:rPr lang="en-US" altLang="zh-CN" sz="2400" b="1" dirty="0">
                <a:latin typeface="Arial Unicode MS" pitchFamily="34" charset="-128"/>
                <a:ea typeface="Arial Unicode MS" pitchFamily="34" charset="-128"/>
                <a:cs typeface="Arial Unicode MS" pitchFamily="34" charset="-128"/>
              </a:rPr>
              <a:t>exposure of the contents </a:t>
            </a:r>
            <a:r>
              <a:rPr lang="en-US" altLang="zh-CN" sz="2400" dirty="0">
                <a:latin typeface="Arial Unicode MS" pitchFamily="34" charset="-128"/>
                <a:ea typeface="Arial Unicode MS" pitchFamily="34" charset="-128"/>
                <a:cs typeface="Arial Unicode MS" pitchFamily="34" charset="-128"/>
              </a:rPr>
              <a:t>to membranes of intestinal cells → help absorption and digestion. </a:t>
            </a:r>
          </a:p>
          <a:p>
            <a:pPr marL="457200" indent="-457200">
              <a:lnSpc>
                <a:spcPct val="95000"/>
              </a:lnSpc>
              <a:buNone/>
              <a:defRPr/>
            </a:pPr>
            <a:r>
              <a:rPr lang="en-US" altLang="zh-CN" sz="2400" dirty="0">
                <a:latin typeface="Arial Unicode MS" pitchFamily="34" charset="-128"/>
                <a:ea typeface="Arial Unicode MS" pitchFamily="34" charset="-128"/>
                <a:cs typeface="Arial Unicode MS" pitchFamily="34" charset="-128"/>
              </a:rPr>
              <a:t>3. </a:t>
            </a:r>
            <a:r>
              <a:rPr lang="en-US" altLang="zh-CN" sz="2400" b="1" dirty="0">
                <a:latin typeface="Arial Unicode MS" pitchFamily="34" charset="-128"/>
                <a:ea typeface="Arial Unicode MS" pitchFamily="34" charset="-128"/>
                <a:cs typeface="Arial Unicode MS" pitchFamily="34" charset="-128"/>
              </a:rPr>
              <a:t>Propulsion </a:t>
            </a:r>
            <a:r>
              <a:rPr lang="en-US" altLang="zh-CN" sz="2400" dirty="0">
                <a:latin typeface="Arial Unicode MS" pitchFamily="34" charset="-128"/>
                <a:ea typeface="Arial Unicode MS" pitchFamily="34" charset="-128"/>
                <a:cs typeface="Arial Unicode MS" pitchFamily="34" charset="-128"/>
              </a:rPr>
              <a:t>of contents into the large intestine.</a:t>
            </a:r>
          </a:p>
          <a:p>
            <a:pPr eaLnBrk="1" hangingPunct="1">
              <a:lnSpc>
                <a:spcPct val="95000"/>
              </a:lnSpc>
              <a:defRPr/>
            </a:pPr>
            <a:endParaRPr lang="en-US" altLang="zh-CN" sz="2400" dirty="0">
              <a:latin typeface="Arial Unicode MS" pitchFamily="34" charset="-128"/>
              <a:ea typeface="Arial Unicode MS" pitchFamily="34" charset="-128"/>
              <a:cs typeface="Arial Unicode MS" pitchFamily="34" charset="-128"/>
            </a:endParaRPr>
          </a:p>
        </p:txBody>
      </p:sp>
      <p:sp>
        <p:nvSpPr>
          <p:cNvPr id="4" name="Rectangle 2"/>
          <p:cNvSpPr txBox="1">
            <a:spLocks noRot="1" noChangeArrowheads="1"/>
          </p:cNvSpPr>
          <p:nvPr/>
        </p:nvSpPr>
        <p:spPr bwMode="auto">
          <a:xfrm>
            <a:off x="1952626" y="1"/>
            <a:ext cx="8143875" cy="727075"/>
          </a:xfrm>
          <a:prstGeom prst="rect">
            <a:avLst/>
          </a:prstGeom>
          <a:noFill/>
          <a:ln w="9525">
            <a:noFill/>
            <a:miter lim="800000"/>
            <a:headEnd/>
            <a:tailEnd/>
          </a:ln>
        </p:spPr>
        <p:txBody>
          <a:bodyPr>
            <a:spAutoFit/>
          </a:bodyPr>
          <a:lstStyle/>
          <a:p>
            <a:pPr algn="ctr" eaLnBrk="1" hangingPunct="1">
              <a:spcBef>
                <a:spcPct val="50000"/>
              </a:spcBef>
              <a:defRPr/>
            </a:pPr>
            <a:r>
              <a:rPr lang="en-US" altLang="zh-CN" sz="4000" b="1" kern="0" dirty="0">
                <a:solidFill>
                  <a:srgbClr val="FFD92A"/>
                </a:solidFill>
                <a:latin typeface="+mj-lt"/>
                <a:ea typeface="+mj-ea"/>
                <a:cs typeface="+mj-cs"/>
              </a:rPr>
              <a:t>Motility of GIT</a:t>
            </a:r>
          </a:p>
        </p:txBody>
      </p:sp>
      <p:pic>
        <p:nvPicPr>
          <p:cNvPr id="166914" name="Picture 2" descr="http://www.cancer.ca/Canada-wide/About%20cancer/Types%20of%20cancer/~/media/CCS/Canada%20wide/Images%20list/English%20Images/Graphics/Small%20Intestine%20diagram%20-%20JPG%20English_1607232790.ash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75" y="2286001"/>
            <a:ext cx="31194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72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linds(horizontal)">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1490"/>
                                        </p:tgtEl>
                                        <p:attrNameLst>
                                          <p:attrName>style.visibility</p:attrName>
                                        </p:attrNameLst>
                                      </p:cBhvr>
                                      <p:to>
                                        <p:strVal val="visible"/>
                                      </p:to>
                                    </p:set>
                                    <p:anim calcmode="lin" valueType="num">
                                      <p:cBhvr additive="base">
                                        <p:cTn id="12" dur="500" fill="hold"/>
                                        <p:tgtEl>
                                          <p:spTgt spid="191490"/>
                                        </p:tgtEl>
                                        <p:attrNameLst>
                                          <p:attrName>ppt_x</p:attrName>
                                        </p:attrNameLst>
                                      </p:cBhvr>
                                      <p:tavLst>
                                        <p:tav tm="0">
                                          <p:val>
                                            <p:strVal val="0-#ppt_w/2"/>
                                          </p:val>
                                        </p:tav>
                                        <p:tav tm="100000">
                                          <p:val>
                                            <p:strVal val="#ppt_x"/>
                                          </p:val>
                                        </p:tav>
                                      </p:tavLst>
                                    </p:anim>
                                    <p:anim calcmode="lin" valueType="num">
                                      <p:cBhvr additive="base">
                                        <p:cTn id="13" dur="500" fill="hold"/>
                                        <p:tgtEl>
                                          <p:spTgt spid="19149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1491">
                                            <p:txEl>
                                              <p:pRg st="0" end="0"/>
                                            </p:txEl>
                                          </p:spTgt>
                                        </p:tgtEl>
                                        <p:attrNameLst>
                                          <p:attrName>style.visibility</p:attrName>
                                        </p:attrNameLst>
                                      </p:cBhvr>
                                      <p:to>
                                        <p:strVal val="visible"/>
                                      </p:to>
                                    </p:set>
                                    <p:animEffect transition="in" filter="wipe(left)">
                                      <p:cBhvr>
                                        <p:cTn id="18" dur="500"/>
                                        <p:tgtEl>
                                          <p:spTgt spid="1914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1491">
                                            <p:txEl>
                                              <p:pRg st="1" end="1"/>
                                            </p:txEl>
                                          </p:spTgt>
                                        </p:tgtEl>
                                        <p:attrNameLst>
                                          <p:attrName>style.visibility</p:attrName>
                                        </p:attrNameLst>
                                      </p:cBhvr>
                                      <p:to>
                                        <p:strVal val="visible"/>
                                      </p:to>
                                    </p:set>
                                    <p:animEffect transition="in" filter="wipe(left)">
                                      <p:cBhvr>
                                        <p:cTn id="23" dur="500"/>
                                        <p:tgtEl>
                                          <p:spTgt spid="191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1491">
                                            <p:txEl>
                                              <p:pRg st="2" end="2"/>
                                            </p:txEl>
                                          </p:spTgt>
                                        </p:tgtEl>
                                        <p:attrNameLst>
                                          <p:attrName>style.visibility</p:attrName>
                                        </p:attrNameLst>
                                      </p:cBhvr>
                                      <p:to>
                                        <p:strVal val="visible"/>
                                      </p:to>
                                    </p:set>
                                    <p:animEffect transition="in" filter="wipe(left)">
                                      <p:cBhvr>
                                        <p:cTn id="28" dur="500"/>
                                        <p:tgtEl>
                                          <p:spTgt spid="1914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1491">
                                            <p:txEl>
                                              <p:pRg st="3" end="3"/>
                                            </p:txEl>
                                          </p:spTgt>
                                        </p:tgtEl>
                                        <p:attrNameLst>
                                          <p:attrName>style.visibility</p:attrName>
                                        </p:attrNameLst>
                                      </p:cBhvr>
                                      <p:to>
                                        <p:strVal val="visible"/>
                                      </p:to>
                                    </p:set>
                                    <p:animEffect transition="in" filter="wipe(left)">
                                      <p:cBhvr>
                                        <p:cTn id="33" dur="500"/>
                                        <p:tgtEl>
                                          <p:spTgt spid="191491">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1491">
                                            <p:txEl>
                                              <p:pRg st="4" end="4"/>
                                            </p:txEl>
                                          </p:spTgt>
                                        </p:tgtEl>
                                        <p:attrNameLst>
                                          <p:attrName>style.visibility</p:attrName>
                                        </p:attrNameLst>
                                      </p:cBhvr>
                                      <p:to>
                                        <p:strVal val="visible"/>
                                      </p:to>
                                    </p:set>
                                    <p:animEffect transition="in" filter="wipe(left)">
                                      <p:cBhvr>
                                        <p:cTn id="38" dur="500"/>
                                        <p:tgtEl>
                                          <p:spTgt spid="191491">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1491">
                                            <p:txEl>
                                              <p:pRg st="5" end="5"/>
                                            </p:txEl>
                                          </p:spTgt>
                                        </p:tgtEl>
                                        <p:attrNameLst>
                                          <p:attrName>style.visibility</p:attrName>
                                        </p:attrNameLst>
                                      </p:cBhvr>
                                      <p:to>
                                        <p:strVal val="visible"/>
                                      </p:to>
                                    </p:set>
                                    <p:animEffect transition="in" filter="wipe(left)">
                                      <p:cBhvr>
                                        <p:cTn id="43" dur="500"/>
                                        <p:tgtEl>
                                          <p:spTgt spid="191491">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1491">
                                            <p:txEl>
                                              <p:pRg st="6" end="6"/>
                                            </p:txEl>
                                          </p:spTgt>
                                        </p:tgtEl>
                                        <p:attrNameLst>
                                          <p:attrName>style.visibility</p:attrName>
                                        </p:attrNameLst>
                                      </p:cBhvr>
                                      <p:to>
                                        <p:strVal val="visible"/>
                                      </p:to>
                                    </p:set>
                                    <p:animEffect transition="in" filter="wipe(left)">
                                      <p:cBhvr>
                                        <p:cTn id="48" dur="500"/>
                                        <p:tgtEl>
                                          <p:spTgt spid="191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571223" y="533401"/>
            <a:ext cx="889930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dirty="0"/>
              <a:t>2. </a:t>
            </a:r>
            <a:r>
              <a:rPr lang="es-MX" sz="2800" u="sng" dirty="0" err="1"/>
              <a:t>Microscopic</a:t>
            </a:r>
            <a:r>
              <a:rPr lang="es-MX" sz="2800" u="sng" dirty="0"/>
              <a:t> </a:t>
            </a:r>
            <a:r>
              <a:rPr lang="es-MX" sz="2800" u="sng" dirty="0" err="1"/>
              <a:t>anatomy</a:t>
            </a:r>
            <a:r>
              <a:rPr lang="es-MX" sz="2800" dirty="0"/>
              <a:t>- the </a:t>
            </a:r>
            <a:r>
              <a:rPr lang="es-MX" sz="2800" dirty="0" err="1"/>
              <a:t>small</a:t>
            </a:r>
            <a:r>
              <a:rPr lang="es-MX" sz="2800" dirty="0"/>
              <a:t> </a:t>
            </a:r>
            <a:r>
              <a:rPr lang="es-MX" sz="2800" dirty="0" err="1"/>
              <a:t>intestine</a:t>
            </a:r>
            <a:r>
              <a:rPr lang="es-MX" sz="2800" dirty="0"/>
              <a:t> </a:t>
            </a:r>
            <a:r>
              <a:rPr lang="es-MX" sz="2800" dirty="0" err="1"/>
              <a:t>is</a:t>
            </a:r>
            <a:r>
              <a:rPr lang="es-MX" sz="2800" dirty="0"/>
              <a:t> </a:t>
            </a:r>
            <a:r>
              <a:rPr lang="es-MX" sz="2800" dirty="0" err="1"/>
              <a:t>designed</a:t>
            </a:r>
            <a:r>
              <a:rPr lang="es-MX" sz="2800" dirty="0"/>
              <a:t> </a:t>
            </a:r>
            <a:r>
              <a:rPr lang="es-MX" sz="2800" dirty="0" err="1"/>
              <a:t>for</a:t>
            </a:r>
            <a:r>
              <a:rPr lang="es-MX" sz="2800" dirty="0"/>
              <a:t> </a:t>
            </a:r>
            <a:r>
              <a:rPr lang="es-MX" sz="2800" dirty="0" err="1"/>
              <a:t>absorption</a:t>
            </a:r>
            <a:r>
              <a:rPr lang="es-MX" sz="2800" dirty="0"/>
              <a:t> of </a:t>
            </a:r>
            <a:r>
              <a:rPr lang="es-MX" sz="2800" dirty="0" err="1"/>
              <a:t>nutrients</a:t>
            </a:r>
            <a:r>
              <a:rPr lang="es-MX" sz="2800" dirty="0"/>
              <a:t>, </a:t>
            </a:r>
            <a:r>
              <a:rPr lang="es-MX" sz="2800" dirty="0" err="1"/>
              <a:t>thus</a:t>
            </a:r>
            <a:r>
              <a:rPr lang="es-MX" sz="2800" dirty="0"/>
              <a:t> </a:t>
            </a:r>
            <a:r>
              <a:rPr lang="es-MX" sz="2800" dirty="0" err="1"/>
              <a:t>its</a:t>
            </a:r>
            <a:r>
              <a:rPr lang="es-MX" sz="2800" dirty="0"/>
              <a:t> </a:t>
            </a:r>
            <a:r>
              <a:rPr lang="es-MX" sz="2800" dirty="0" err="1"/>
              <a:t>modifications</a:t>
            </a:r>
            <a:r>
              <a:rPr lang="es-MX" sz="2800" dirty="0"/>
              <a:t> </a:t>
            </a:r>
            <a:r>
              <a:rPr lang="es-MX" sz="2800" dirty="0" err="1"/>
              <a:t>increase</a:t>
            </a:r>
            <a:r>
              <a:rPr lang="es-MX" sz="2800" dirty="0"/>
              <a:t> </a:t>
            </a:r>
            <a:r>
              <a:rPr lang="es-MX" sz="2800" dirty="0" err="1"/>
              <a:t>its</a:t>
            </a:r>
            <a:r>
              <a:rPr lang="es-MX" sz="2800" dirty="0"/>
              <a:t> </a:t>
            </a:r>
            <a:r>
              <a:rPr lang="es-MX" sz="2800" dirty="0" err="1"/>
              <a:t>surface</a:t>
            </a:r>
            <a:r>
              <a:rPr lang="es-MX" sz="2800" dirty="0"/>
              <a:t> </a:t>
            </a:r>
            <a:r>
              <a:rPr lang="es-MX" sz="2800" dirty="0" err="1"/>
              <a:t>area</a:t>
            </a:r>
            <a:r>
              <a:rPr lang="es-MX" sz="2800" dirty="0"/>
              <a:t> </a:t>
            </a:r>
            <a:r>
              <a:rPr lang="es-MX" sz="2800" dirty="0" err="1"/>
              <a:t>by</a:t>
            </a:r>
            <a:r>
              <a:rPr lang="es-MX" sz="2800" dirty="0"/>
              <a:t> 200 </a:t>
            </a:r>
            <a:r>
              <a:rPr lang="es-MX" sz="2800" dirty="0" err="1"/>
              <a:t>square</a:t>
            </a:r>
            <a:r>
              <a:rPr lang="es-MX" sz="2800" dirty="0"/>
              <a:t> </a:t>
            </a:r>
            <a:r>
              <a:rPr lang="es-MX" sz="2800" dirty="0" err="1"/>
              <a:t>feet</a:t>
            </a:r>
            <a:r>
              <a:rPr lang="es-MX" sz="2800" dirty="0"/>
              <a:t>.</a:t>
            </a:r>
          </a:p>
          <a:p>
            <a:pPr eaLnBrk="1" hangingPunct="1">
              <a:buFontTx/>
              <a:buAutoNum type="alphaLcPeriod"/>
            </a:pPr>
            <a:r>
              <a:rPr lang="es-MX" sz="2800" dirty="0"/>
              <a:t>Circular </a:t>
            </a:r>
            <a:r>
              <a:rPr lang="es-MX" sz="2800" dirty="0" err="1"/>
              <a:t>folds</a:t>
            </a:r>
            <a:r>
              <a:rPr lang="es-MX" sz="2800" dirty="0"/>
              <a:t>- </a:t>
            </a:r>
            <a:r>
              <a:rPr lang="es-MX" sz="2800" dirty="0" err="1"/>
              <a:t>transverse</a:t>
            </a:r>
            <a:r>
              <a:rPr lang="es-MX" sz="2800" dirty="0"/>
              <a:t> </a:t>
            </a:r>
            <a:r>
              <a:rPr lang="es-MX" sz="2800" dirty="0" err="1"/>
              <a:t>ridges</a:t>
            </a:r>
            <a:r>
              <a:rPr lang="es-MX" sz="2800" dirty="0"/>
              <a:t> (1 cm </a:t>
            </a:r>
            <a:r>
              <a:rPr lang="es-MX" sz="2800" dirty="0" err="1"/>
              <a:t>tall</a:t>
            </a:r>
            <a:r>
              <a:rPr lang="es-MX" sz="2800" dirty="0"/>
              <a:t>) </a:t>
            </a:r>
            <a:r>
              <a:rPr lang="es-MX" sz="2800" dirty="0" err="1"/>
              <a:t>that</a:t>
            </a:r>
            <a:r>
              <a:rPr lang="es-MX" sz="2800" dirty="0"/>
              <a:t> </a:t>
            </a:r>
            <a:r>
              <a:rPr lang="es-MX" sz="2800" dirty="0" err="1"/>
              <a:t>force</a:t>
            </a:r>
            <a:r>
              <a:rPr lang="es-MX" sz="2800" dirty="0"/>
              <a:t> the </a:t>
            </a:r>
            <a:r>
              <a:rPr lang="es-MX" sz="2800" dirty="0" err="1"/>
              <a:t>chyme</a:t>
            </a:r>
            <a:r>
              <a:rPr lang="es-MX" sz="2800" dirty="0"/>
              <a:t> </a:t>
            </a:r>
            <a:r>
              <a:rPr lang="es-MX" sz="2800" dirty="0" err="1"/>
              <a:t>to</a:t>
            </a:r>
            <a:r>
              <a:rPr lang="es-MX" sz="2800" dirty="0"/>
              <a:t> </a:t>
            </a:r>
            <a:r>
              <a:rPr lang="es-MX" sz="2800" dirty="0" err="1"/>
              <a:t>spiral</a:t>
            </a:r>
            <a:r>
              <a:rPr lang="es-MX" sz="2800" dirty="0"/>
              <a:t> as </a:t>
            </a:r>
            <a:r>
              <a:rPr lang="es-MX" sz="2800" dirty="0" err="1"/>
              <a:t>it</a:t>
            </a:r>
            <a:r>
              <a:rPr lang="es-MX" sz="2800" dirty="0"/>
              <a:t> </a:t>
            </a:r>
            <a:r>
              <a:rPr lang="es-MX" sz="2800" dirty="0" err="1"/>
              <a:t>slows</a:t>
            </a:r>
            <a:r>
              <a:rPr lang="es-MX" sz="2800" dirty="0"/>
              <a:t> </a:t>
            </a:r>
            <a:r>
              <a:rPr lang="es-MX" sz="2800" dirty="0" err="1"/>
              <a:t>it</a:t>
            </a:r>
            <a:r>
              <a:rPr lang="es-MX" sz="2800" dirty="0"/>
              <a:t> </a:t>
            </a:r>
            <a:r>
              <a:rPr lang="es-MX" sz="2800" dirty="0" err="1"/>
              <a:t>down</a:t>
            </a:r>
            <a:r>
              <a:rPr lang="es-MX" sz="2800" dirty="0"/>
              <a:t> </a:t>
            </a:r>
            <a:r>
              <a:rPr lang="es-MX" sz="2800" dirty="0" err="1"/>
              <a:t>to</a:t>
            </a:r>
            <a:r>
              <a:rPr lang="es-MX" sz="2800" dirty="0"/>
              <a:t> </a:t>
            </a:r>
            <a:r>
              <a:rPr lang="es-MX" sz="2800" dirty="0" err="1"/>
              <a:t>increase</a:t>
            </a:r>
            <a:r>
              <a:rPr lang="es-MX" sz="2800" dirty="0"/>
              <a:t> </a:t>
            </a:r>
            <a:r>
              <a:rPr lang="es-MX" sz="2800" dirty="0" err="1"/>
              <a:t>absorption</a:t>
            </a:r>
            <a:r>
              <a:rPr lang="es-MX" sz="2800" dirty="0"/>
              <a:t>. </a:t>
            </a:r>
          </a:p>
          <a:p>
            <a:pPr eaLnBrk="1" hangingPunct="1"/>
            <a:r>
              <a:rPr lang="es-MX" sz="2800" dirty="0"/>
              <a:t> </a:t>
            </a:r>
          </a:p>
          <a:p>
            <a:pPr eaLnBrk="1" hangingPunct="1"/>
            <a:r>
              <a:rPr lang="es-MX" sz="2800" dirty="0"/>
              <a:t>b. </a:t>
            </a:r>
            <a:r>
              <a:rPr lang="es-MX" sz="2800" dirty="0" err="1"/>
              <a:t>Villi</a:t>
            </a:r>
            <a:r>
              <a:rPr lang="es-MX" sz="2800" dirty="0"/>
              <a:t>- </a:t>
            </a:r>
            <a:r>
              <a:rPr lang="es-MX" sz="2800" dirty="0" err="1"/>
              <a:t>these</a:t>
            </a:r>
            <a:r>
              <a:rPr lang="es-MX" sz="2800" dirty="0"/>
              <a:t> are </a:t>
            </a:r>
            <a:r>
              <a:rPr lang="es-MX" sz="2800" dirty="0" err="1"/>
              <a:t>finger-like</a:t>
            </a:r>
            <a:r>
              <a:rPr lang="es-MX" sz="2800" dirty="0"/>
              <a:t> </a:t>
            </a:r>
            <a:r>
              <a:rPr lang="es-MX" sz="2800" dirty="0" err="1"/>
              <a:t>projections</a:t>
            </a:r>
            <a:r>
              <a:rPr lang="es-MX" sz="2800" dirty="0"/>
              <a:t> (1mm </a:t>
            </a:r>
            <a:r>
              <a:rPr lang="es-MX" sz="2800" dirty="0" err="1"/>
              <a:t>tall</a:t>
            </a:r>
            <a:r>
              <a:rPr lang="es-MX" sz="2800" dirty="0"/>
              <a:t>) </a:t>
            </a:r>
            <a:r>
              <a:rPr lang="es-MX" sz="2800" dirty="0" err="1"/>
              <a:t>made</a:t>
            </a:r>
            <a:r>
              <a:rPr lang="es-MX" sz="2800" dirty="0"/>
              <a:t> up of simple </a:t>
            </a:r>
            <a:r>
              <a:rPr lang="es-MX" sz="2800" dirty="0" err="1"/>
              <a:t>columnar</a:t>
            </a:r>
            <a:r>
              <a:rPr lang="es-MX" sz="2800" dirty="0"/>
              <a:t> </a:t>
            </a:r>
            <a:r>
              <a:rPr lang="es-MX" sz="2800" dirty="0" err="1"/>
              <a:t>epithelial</a:t>
            </a:r>
            <a:r>
              <a:rPr lang="es-MX" sz="2800" dirty="0"/>
              <a:t> </a:t>
            </a:r>
            <a:r>
              <a:rPr lang="es-MX" sz="2800" dirty="0" err="1"/>
              <a:t>cells</a:t>
            </a:r>
            <a:r>
              <a:rPr lang="es-MX" sz="2800" dirty="0"/>
              <a:t> </a:t>
            </a:r>
            <a:r>
              <a:rPr lang="es-MX" sz="2800" dirty="0" err="1"/>
              <a:t>specialized</a:t>
            </a:r>
            <a:r>
              <a:rPr lang="es-MX" sz="2800" dirty="0"/>
              <a:t> </a:t>
            </a:r>
            <a:r>
              <a:rPr lang="es-MX" sz="2800" dirty="0" err="1"/>
              <a:t>for</a:t>
            </a:r>
            <a:r>
              <a:rPr lang="es-MX" sz="2800" dirty="0"/>
              <a:t> </a:t>
            </a:r>
            <a:r>
              <a:rPr lang="es-MX" sz="2800" dirty="0" err="1"/>
              <a:t>absorption</a:t>
            </a:r>
            <a:r>
              <a:rPr lang="es-MX" sz="2800" dirty="0"/>
              <a:t> (</a:t>
            </a:r>
            <a:r>
              <a:rPr lang="es-MX" sz="2800" dirty="0" err="1"/>
              <a:t>enterocytes</a:t>
            </a:r>
            <a:r>
              <a:rPr lang="es-MX" sz="2800" dirty="0"/>
              <a:t>). </a:t>
            </a:r>
            <a:r>
              <a:rPr lang="es-MX" sz="2800" dirty="0" err="1"/>
              <a:t>They</a:t>
            </a:r>
            <a:r>
              <a:rPr lang="es-MX" sz="2800" dirty="0"/>
              <a:t> are in </a:t>
            </a:r>
            <a:r>
              <a:rPr lang="es-MX" sz="2800" dirty="0" err="1"/>
              <a:t>close</a:t>
            </a:r>
            <a:r>
              <a:rPr lang="es-MX" sz="2800" dirty="0"/>
              <a:t> </a:t>
            </a:r>
            <a:r>
              <a:rPr lang="es-MX" sz="2800" dirty="0" err="1"/>
              <a:t>contact</a:t>
            </a:r>
            <a:r>
              <a:rPr lang="es-MX" sz="2800" dirty="0"/>
              <a:t> </a:t>
            </a:r>
            <a:r>
              <a:rPr lang="es-MX" sz="2800" dirty="0" err="1"/>
              <a:t>with</a:t>
            </a:r>
            <a:r>
              <a:rPr lang="es-MX" sz="2800" dirty="0"/>
              <a:t> </a:t>
            </a:r>
            <a:r>
              <a:rPr lang="es-MX" sz="2800" dirty="0" err="1"/>
              <a:t>capillaries</a:t>
            </a:r>
            <a:r>
              <a:rPr lang="es-MX" sz="2800" dirty="0"/>
              <a:t> and </a:t>
            </a:r>
            <a:r>
              <a:rPr lang="es-MX" sz="2800" dirty="0" err="1"/>
              <a:t>lacteal</a:t>
            </a:r>
            <a:r>
              <a:rPr lang="es-MX" sz="2800" dirty="0"/>
              <a:t> (</a:t>
            </a:r>
            <a:r>
              <a:rPr lang="es-MX" sz="2800" dirty="0" err="1"/>
              <a:t>lymph</a:t>
            </a:r>
            <a:r>
              <a:rPr lang="es-MX" sz="2800" dirty="0"/>
              <a:t> </a:t>
            </a:r>
            <a:r>
              <a:rPr lang="es-MX" sz="2800" dirty="0" err="1"/>
              <a:t>vessels</a:t>
            </a:r>
            <a:r>
              <a:rPr lang="es-MX" sz="2800" dirty="0"/>
              <a:t> </a:t>
            </a:r>
            <a:r>
              <a:rPr lang="es-MX" sz="2800" dirty="0" err="1"/>
              <a:t>that</a:t>
            </a:r>
            <a:r>
              <a:rPr lang="es-MX" sz="2800" dirty="0"/>
              <a:t> </a:t>
            </a:r>
            <a:r>
              <a:rPr lang="es-MX" sz="2800" dirty="0" err="1"/>
              <a:t>absorb</a:t>
            </a:r>
            <a:r>
              <a:rPr lang="es-MX" sz="2800" dirty="0"/>
              <a:t> </a:t>
            </a:r>
            <a:r>
              <a:rPr lang="es-MX" sz="2800" dirty="0" err="1"/>
              <a:t>fat</a:t>
            </a:r>
            <a:r>
              <a:rPr lang="es-MX" sz="2800" dirty="0"/>
              <a:t>)</a:t>
            </a:r>
          </a:p>
          <a:p>
            <a:pPr eaLnBrk="1" hangingPunct="1"/>
            <a:endParaRPr lang="es-MX" sz="2800" dirty="0"/>
          </a:p>
          <a:p>
            <a:pPr eaLnBrk="1" hangingPunct="1"/>
            <a:endParaRPr lang="es-MX" sz="2800" dirty="0"/>
          </a:p>
        </p:txBody>
      </p:sp>
    </p:spTree>
    <p:extLst>
      <p:ext uri="{BB962C8B-B14F-4D97-AF65-F5344CB8AC3E}">
        <p14:creationId xmlns:p14="http://schemas.microsoft.com/office/powerpoint/2010/main" val="38664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9403" y="901521"/>
            <a:ext cx="8306873" cy="4462760"/>
          </a:xfrm>
          <a:prstGeom prst="rect">
            <a:avLst/>
          </a:prstGeom>
        </p:spPr>
        <p:txBody>
          <a:bodyPr wrap="square">
            <a:spAutoFit/>
          </a:bodyPr>
          <a:lstStyle/>
          <a:p>
            <a:r>
              <a:rPr lang="es-MX" sz="2800" dirty="0"/>
              <a:t>C. </a:t>
            </a:r>
            <a:r>
              <a:rPr lang="es-MX" sz="2800" dirty="0" err="1"/>
              <a:t>Microvilli</a:t>
            </a:r>
            <a:r>
              <a:rPr lang="es-MX" sz="2800" dirty="0"/>
              <a:t>- </a:t>
            </a:r>
            <a:r>
              <a:rPr lang="es-MX" sz="2800" dirty="0" err="1"/>
              <a:t>microscopic</a:t>
            </a:r>
            <a:r>
              <a:rPr lang="es-MX" sz="2800" dirty="0"/>
              <a:t> </a:t>
            </a:r>
            <a:r>
              <a:rPr lang="es-MX" sz="2800" dirty="0" err="1"/>
              <a:t>folds</a:t>
            </a:r>
            <a:r>
              <a:rPr lang="es-MX" sz="2800" dirty="0"/>
              <a:t> </a:t>
            </a:r>
            <a:r>
              <a:rPr lang="es-MX" sz="2800" dirty="0" err="1"/>
              <a:t>on</a:t>
            </a:r>
            <a:r>
              <a:rPr lang="es-MX" sz="2800" dirty="0"/>
              <a:t> the apical </a:t>
            </a:r>
            <a:r>
              <a:rPr lang="es-MX" sz="2800" dirty="0" err="1"/>
              <a:t>side</a:t>
            </a:r>
            <a:r>
              <a:rPr lang="es-MX" sz="2800" dirty="0"/>
              <a:t> of the simple </a:t>
            </a:r>
            <a:r>
              <a:rPr lang="es-MX" sz="2800" dirty="0" err="1"/>
              <a:t>columnar</a:t>
            </a:r>
            <a:r>
              <a:rPr lang="es-MX" sz="2800" dirty="0"/>
              <a:t> </a:t>
            </a:r>
            <a:r>
              <a:rPr lang="es-MX" sz="2800" dirty="0" err="1"/>
              <a:t>epithelial</a:t>
            </a:r>
            <a:r>
              <a:rPr lang="es-MX" sz="2800" dirty="0"/>
              <a:t> </a:t>
            </a:r>
            <a:r>
              <a:rPr lang="es-MX" sz="2800" dirty="0" err="1"/>
              <a:t>cell</a:t>
            </a:r>
            <a:r>
              <a:rPr lang="es-MX" sz="2800" dirty="0"/>
              <a:t> in the mucosa. The </a:t>
            </a:r>
            <a:r>
              <a:rPr lang="es-MX" sz="2800" dirty="0" err="1"/>
              <a:t>folds</a:t>
            </a:r>
            <a:r>
              <a:rPr lang="es-MX" sz="2800" dirty="0"/>
              <a:t> </a:t>
            </a:r>
            <a:r>
              <a:rPr lang="es-MX" sz="2800" dirty="0" err="1"/>
              <a:t>increase</a:t>
            </a:r>
            <a:r>
              <a:rPr lang="es-MX" sz="2800" dirty="0"/>
              <a:t> the </a:t>
            </a:r>
            <a:r>
              <a:rPr lang="es-MX" sz="2800" dirty="0" err="1"/>
              <a:t>surface</a:t>
            </a:r>
            <a:r>
              <a:rPr lang="es-MX" sz="2800" dirty="0"/>
              <a:t> </a:t>
            </a:r>
            <a:r>
              <a:rPr lang="es-MX" sz="2800" dirty="0" err="1"/>
              <a:t>area</a:t>
            </a:r>
            <a:r>
              <a:rPr lang="es-MX" sz="2800" dirty="0"/>
              <a:t> of the </a:t>
            </a:r>
            <a:r>
              <a:rPr lang="es-MX" sz="2800" dirty="0" err="1"/>
              <a:t>cell's</a:t>
            </a:r>
            <a:r>
              <a:rPr lang="es-MX" sz="2800" dirty="0"/>
              <a:t> </a:t>
            </a:r>
            <a:r>
              <a:rPr lang="es-MX" sz="2800" dirty="0" err="1"/>
              <a:t>membrane</a:t>
            </a:r>
            <a:r>
              <a:rPr lang="es-MX" sz="2800" dirty="0"/>
              <a:t> </a:t>
            </a:r>
            <a:r>
              <a:rPr lang="es-MX" sz="2800" dirty="0" err="1"/>
              <a:t>allowing</a:t>
            </a:r>
            <a:r>
              <a:rPr lang="es-MX" sz="2800" dirty="0"/>
              <a:t> </a:t>
            </a:r>
            <a:r>
              <a:rPr lang="es-MX" sz="2800" dirty="0" err="1"/>
              <a:t>for</a:t>
            </a:r>
            <a:r>
              <a:rPr lang="es-MX" sz="2800" dirty="0"/>
              <a:t> </a:t>
            </a:r>
            <a:r>
              <a:rPr lang="es-MX" sz="2800" dirty="0" err="1"/>
              <a:t>greater</a:t>
            </a:r>
            <a:r>
              <a:rPr lang="es-MX" sz="2800" dirty="0"/>
              <a:t> </a:t>
            </a:r>
            <a:r>
              <a:rPr lang="es-MX" sz="2800" dirty="0" err="1"/>
              <a:t>interaction</a:t>
            </a:r>
            <a:r>
              <a:rPr lang="es-MX" sz="2800" dirty="0"/>
              <a:t>. </a:t>
            </a:r>
            <a:r>
              <a:rPr lang="es-MX" sz="2800" dirty="0" err="1"/>
              <a:t>This</a:t>
            </a:r>
            <a:r>
              <a:rPr lang="es-MX" sz="2800" dirty="0"/>
              <a:t> </a:t>
            </a:r>
            <a:r>
              <a:rPr lang="es-MX" sz="2800" dirty="0" err="1"/>
              <a:t>is</a:t>
            </a:r>
            <a:r>
              <a:rPr lang="es-MX" sz="2800" dirty="0"/>
              <a:t> </a:t>
            </a:r>
            <a:r>
              <a:rPr lang="es-MX" sz="2800" dirty="0" err="1"/>
              <a:t>also</a:t>
            </a:r>
            <a:r>
              <a:rPr lang="es-MX" sz="2800" dirty="0"/>
              <a:t> the </a:t>
            </a:r>
            <a:r>
              <a:rPr lang="es-MX" sz="2800" dirty="0" err="1"/>
              <a:t>area</a:t>
            </a:r>
            <a:r>
              <a:rPr lang="es-MX" sz="2800" dirty="0"/>
              <a:t> </a:t>
            </a:r>
            <a:r>
              <a:rPr lang="es-MX" sz="2800" dirty="0" err="1"/>
              <a:t>where</a:t>
            </a:r>
            <a:r>
              <a:rPr lang="es-MX" sz="2800" dirty="0"/>
              <a:t> </a:t>
            </a:r>
            <a:r>
              <a:rPr lang="es-MX" sz="2800" dirty="0" err="1"/>
              <a:t>chemical</a:t>
            </a:r>
            <a:r>
              <a:rPr lang="es-MX" sz="2800" dirty="0"/>
              <a:t> </a:t>
            </a:r>
            <a:r>
              <a:rPr lang="es-MX" sz="2800" dirty="0" err="1"/>
              <a:t>digestion</a:t>
            </a:r>
            <a:r>
              <a:rPr lang="es-MX" sz="2800" dirty="0"/>
              <a:t> </a:t>
            </a:r>
            <a:r>
              <a:rPr lang="es-MX" sz="2800" dirty="0" err="1"/>
              <a:t>is</a:t>
            </a:r>
            <a:r>
              <a:rPr lang="es-MX" sz="2800" dirty="0"/>
              <a:t> </a:t>
            </a:r>
            <a:r>
              <a:rPr lang="es-MX" sz="2800" dirty="0" err="1"/>
              <a:t>completed</a:t>
            </a:r>
            <a:r>
              <a:rPr lang="es-MX" sz="2800" dirty="0"/>
              <a:t>.</a:t>
            </a:r>
          </a:p>
          <a:p>
            <a:endParaRPr lang="es-MX" sz="2800" dirty="0"/>
          </a:p>
          <a:p>
            <a:r>
              <a:rPr lang="es-MX" sz="2800" dirty="0"/>
              <a:t>Intestinal </a:t>
            </a:r>
            <a:r>
              <a:rPr lang="es-MX" sz="2800" dirty="0" err="1"/>
              <a:t>crypts</a:t>
            </a:r>
            <a:r>
              <a:rPr lang="es-MX" sz="2800" dirty="0"/>
              <a:t> </a:t>
            </a:r>
            <a:r>
              <a:rPr lang="es-MX" sz="2800" dirty="0" err="1"/>
              <a:t>contain</a:t>
            </a:r>
            <a:r>
              <a:rPr lang="es-MX" sz="2800" dirty="0"/>
              <a:t> </a:t>
            </a:r>
            <a:r>
              <a:rPr lang="es-MX" sz="2800" dirty="0" err="1"/>
              <a:t>cells</a:t>
            </a:r>
            <a:r>
              <a:rPr lang="es-MX" sz="2800" dirty="0"/>
              <a:t> </a:t>
            </a:r>
            <a:r>
              <a:rPr lang="es-MX" sz="2800" dirty="0" err="1"/>
              <a:t>that</a:t>
            </a:r>
            <a:r>
              <a:rPr lang="es-MX" sz="2800" dirty="0"/>
              <a:t> produce </a:t>
            </a:r>
            <a:r>
              <a:rPr lang="es-MX" sz="2800" dirty="0" err="1"/>
              <a:t>digestive</a:t>
            </a:r>
            <a:r>
              <a:rPr lang="es-MX" sz="2800" dirty="0"/>
              <a:t> </a:t>
            </a:r>
            <a:r>
              <a:rPr lang="es-MX" sz="2800" dirty="0" err="1"/>
              <a:t>juice</a:t>
            </a:r>
            <a:r>
              <a:rPr lang="es-MX" sz="2800" dirty="0"/>
              <a:t> in the </a:t>
            </a:r>
            <a:r>
              <a:rPr lang="es-MX" sz="2800" dirty="0" err="1"/>
              <a:t>small</a:t>
            </a:r>
            <a:r>
              <a:rPr lang="es-MX" sz="2800" dirty="0"/>
              <a:t> </a:t>
            </a:r>
            <a:r>
              <a:rPr lang="es-MX" sz="2800" dirty="0" err="1"/>
              <a:t>intestine</a:t>
            </a:r>
            <a:r>
              <a:rPr lang="es-MX" sz="2800" dirty="0"/>
              <a:t> and </a:t>
            </a:r>
            <a:r>
              <a:rPr lang="es-MX" sz="2800" dirty="0" err="1"/>
              <a:t>stem</a:t>
            </a:r>
            <a:r>
              <a:rPr lang="es-MX" sz="2800" dirty="0"/>
              <a:t> </a:t>
            </a:r>
            <a:r>
              <a:rPr lang="es-MX" sz="2800" dirty="0" err="1"/>
              <a:t>cell</a:t>
            </a:r>
            <a:r>
              <a:rPr lang="es-MX" sz="2800" dirty="0"/>
              <a:t> </a:t>
            </a:r>
            <a:r>
              <a:rPr lang="es-MX" sz="2800" dirty="0" err="1"/>
              <a:t>replace</a:t>
            </a:r>
            <a:r>
              <a:rPr lang="es-MX" sz="2800" dirty="0"/>
              <a:t> the </a:t>
            </a:r>
            <a:r>
              <a:rPr lang="es-MX" sz="2800" dirty="0" err="1"/>
              <a:t>epithelium</a:t>
            </a:r>
            <a:r>
              <a:rPr lang="es-MX" sz="2800" dirty="0"/>
              <a:t> </a:t>
            </a:r>
            <a:r>
              <a:rPr lang="es-MX" sz="2800" dirty="0" err="1"/>
              <a:t>every</a:t>
            </a:r>
            <a:r>
              <a:rPr lang="es-MX" sz="2800" dirty="0"/>
              <a:t> 3-6 </a:t>
            </a:r>
            <a:r>
              <a:rPr lang="es-MX" sz="2800" dirty="0" err="1"/>
              <a:t>days</a:t>
            </a:r>
            <a:r>
              <a:rPr lang="es-MX" sz="2800" dirty="0"/>
              <a:t>. Duodenal </a:t>
            </a:r>
            <a:r>
              <a:rPr lang="es-MX" sz="2800" dirty="0" err="1"/>
              <a:t>glands</a:t>
            </a:r>
            <a:r>
              <a:rPr lang="es-MX" sz="2800" dirty="0"/>
              <a:t> </a:t>
            </a:r>
            <a:r>
              <a:rPr lang="es-MX" sz="2800" dirty="0" err="1"/>
              <a:t>also</a:t>
            </a:r>
            <a:r>
              <a:rPr lang="es-MX" sz="2800" dirty="0"/>
              <a:t> secrete a </a:t>
            </a:r>
            <a:r>
              <a:rPr lang="es-MX" sz="2800" dirty="0" err="1"/>
              <a:t>solution</a:t>
            </a:r>
            <a:r>
              <a:rPr lang="es-MX" sz="2800" dirty="0"/>
              <a:t> </a:t>
            </a:r>
            <a:r>
              <a:rPr lang="es-MX" sz="2800" dirty="0" err="1"/>
              <a:t>that</a:t>
            </a:r>
            <a:r>
              <a:rPr lang="es-MX" sz="2800" dirty="0"/>
              <a:t> </a:t>
            </a:r>
            <a:r>
              <a:rPr lang="es-MX" sz="2800" dirty="0" err="1"/>
              <a:t>neutralizes</a:t>
            </a:r>
            <a:r>
              <a:rPr lang="es-MX" sz="2800" dirty="0"/>
              <a:t> </a:t>
            </a:r>
            <a:r>
              <a:rPr lang="es-MX" sz="2800" dirty="0" err="1"/>
              <a:t>stomach</a:t>
            </a:r>
            <a:r>
              <a:rPr lang="es-MX" sz="2800" dirty="0"/>
              <a:t> </a:t>
            </a:r>
            <a:r>
              <a:rPr lang="es-MX" sz="2800" dirty="0" err="1"/>
              <a:t>acid</a:t>
            </a:r>
            <a:r>
              <a:rPr lang="es-MX" sz="2800" dirty="0"/>
              <a:t>.</a:t>
            </a:r>
          </a:p>
        </p:txBody>
      </p:sp>
    </p:spTree>
    <p:extLst>
      <p:ext uri="{BB962C8B-B14F-4D97-AF65-F5344CB8AC3E}">
        <p14:creationId xmlns:p14="http://schemas.microsoft.com/office/powerpoint/2010/main" val="39272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1800821" y="151805"/>
            <a:ext cx="4330898" cy="1053703"/>
          </a:xfrm>
        </p:spPr>
        <p:txBody>
          <a:bodyPr/>
          <a:lstStyle/>
          <a:p>
            <a:pPr eaLnBrk="1" hangingPunct="1"/>
            <a:r>
              <a:rPr lang="en-US"/>
              <a:t>Villi &amp; Crypts</a:t>
            </a:r>
          </a:p>
        </p:txBody>
      </p:sp>
      <p:pic>
        <p:nvPicPr>
          <p:cNvPr id="512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047" y="500063"/>
            <a:ext cx="3643313" cy="584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04" name="Picture 3"/>
          <p:cNvPicPr>
            <a:picLocks noChangeArrowheads="1"/>
          </p:cNvPicPr>
          <p:nvPr/>
        </p:nvPicPr>
        <p:blipFill>
          <a:blip r:embed="rId4" cstate="print">
            <a:extLst>
              <a:ext uri="{28A0092B-C50C-407E-A947-70E740481C1C}">
                <a14:useLocalDpi xmlns:a14="http://schemas.microsoft.com/office/drawing/2010/main" val="0"/>
              </a:ext>
            </a:extLst>
          </a:blip>
          <a:srcRect l="27670" t="2658"/>
          <a:stretch>
            <a:fillRect/>
          </a:stretch>
        </p:blipFill>
        <p:spPr bwMode="auto">
          <a:xfrm>
            <a:off x="2074292" y="1675433"/>
            <a:ext cx="3777258" cy="37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05" name="Rectangle 4"/>
          <p:cNvSpPr>
            <a:spLocks/>
          </p:cNvSpPr>
          <p:nvPr/>
        </p:nvSpPr>
        <p:spPr bwMode="auto">
          <a:xfrm>
            <a:off x="6659903" y="6286439"/>
            <a:ext cx="3258905" cy="45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FFFFFF"/>
                </a:solidFill>
                <a:latin typeface="Gill Sans" pitchFamily="1" charset="0"/>
                <a:ea typeface="ヒラギノ角ゴ ProN W3" pitchFamily="1" charset="-128"/>
                <a:sym typeface="Gill Sans" pitchFamily="1" charset="0"/>
              </a:defRPr>
            </a:lvl1pPr>
            <a:lvl2pPr marL="742950" indent="-285750" algn="ctr">
              <a:defRPr sz="4200">
                <a:solidFill>
                  <a:srgbClr val="FFFFFF"/>
                </a:solidFill>
                <a:latin typeface="Gill Sans" pitchFamily="1" charset="0"/>
                <a:ea typeface="ヒラギノ角ゴ ProN W3" pitchFamily="1" charset="-128"/>
                <a:sym typeface="Gill Sans" pitchFamily="1" charset="0"/>
              </a:defRPr>
            </a:lvl2pPr>
            <a:lvl3pPr marL="1143000" indent="-228600" algn="ctr">
              <a:defRPr sz="4200">
                <a:solidFill>
                  <a:srgbClr val="FFFFFF"/>
                </a:solidFill>
                <a:latin typeface="Gill Sans" pitchFamily="1" charset="0"/>
                <a:ea typeface="ヒラギノ角ゴ ProN W3" pitchFamily="1" charset="-128"/>
                <a:sym typeface="Gill Sans" pitchFamily="1" charset="0"/>
              </a:defRPr>
            </a:lvl3pPr>
            <a:lvl4pPr marL="1600200" indent="-228600" algn="ctr">
              <a:defRPr sz="4200">
                <a:solidFill>
                  <a:srgbClr val="FFFFFF"/>
                </a:solidFill>
                <a:latin typeface="Gill Sans" pitchFamily="1" charset="0"/>
                <a:ea typeface="ヒラギノ角ゴ ProN W3" pitchFamily="1" charset="-128"/>
                <a:sym typeface="Gill Sans" pitchFamily="1" charset="0"/>
              </a:defRPr>
            </a:lvl4pPr>
            <a:lvl5pPr marL="2057400" indent="-228600" algn="ctr">
              <a:defRPr sz="4200">
                <a:solidFill>
                  <a:srgbClr val="FFFFFF"/>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9pPr>
          </a:lstStyle>
          <a:p>
            <a:pPr eaLnBrk="1" hangingPunct="1"/>
            <a:r>
              <a:rPr lang="en-US" sz="2953" dirty="0" err="1">
                <a:solidFill>
                  <a:srgbClr val="000000"/>
                </a:solidFill>
              </a:rPr>
              <a:t>Ganong</a:t>
            </a:r>
            <a:r>
              <a:rPr lang="en-US" sz="2953" dirty="0">
                <a:solidFill>
                  <a:srgbClr val="000000"/>
                </a:solidFill>
              </a:rPr>
              <a:t>, Fig. 26-27</a:t>
            </a:r>
          </a:p>
        </p:txBody>
      </p:sp>
      <p:sp>
        <p:nvSpPr>
          <p:cNvPr id="51206" name="Rectangle 5"/>
          <p:cNvSpPr>
            <a:spLocks/>
          </p:cNvSpPr>
          <p:nvPr/>
        </p:nvSpPr>
        <p:spPr bwMode="auto">
          <a:xfrm>
            <a:off x="2529382" y="5429189"/>
            <a:ext cx="2874891" cy="45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FFFFFF"/>
                </a:solidFill>
                <a:latin typeface="Gill Sans" pitchFamily="1" charset="0"/>
                <a:ea typeface="ヒラギノ角ゴ ProN W3" pitchFamily="1" charset="-128"/>
                <a:sym typeface="Gill Sans" pitchFamily="1" charset="0"/>
              </a:defRPr>
            </a:lvl1pPr>
            <a:lvl2pPr marL="742950" indent="-285750" algn="ctr">
              <a:defRPr sz="4200">
                <a:solidFill>
                  <a:srgbClr val="FFFFFF"/>
                </a:solidFill>
                <a:latin typeface="Gill Sans" pitchFamily="1" charset="0"/>
                <a:ea typeface="ヒラギノ角ゴ ProN W3" pitchFamily="1" charset="-128"/>
                <a:sym typeface="Gill Sans" pitchFamily="1" charset="0"/>
              </a:defRPr>
            </a:lvl2pPr>
            <a:lvl3pPr marL="1143000" indent="-228600" algn="ctr">
              <a:defRPr sz="4200">
                <a:solidFill>
                  <a:srgbClr val="FFFFFF"/>
                </a:solidFill>
                <a:latin typeface="Gill Sans" pitchFamily="1" charset="0"/>
                <a:ea typeface="ヒラギノ角ゴ ProN W3" pitchFamily="1" charset="-128"/>
                <a:sym typeface="Gill Sans" pitchFamily="1" charset="0"/>
              </a:defRPr>
            </a:lvl3pPr>
            <a:lvl4pPr marL="1600200" indent="-228600" algn="ctr">
              <a:defRPr sz="4200">
                <a:solidFill>
                  <a:srgbClr val="FFFFFF"/>
                </a:solidFill>
                <a:latin typeface="Gill Sans" pitchFamily="1" charset="0"/>
                <a:ea typeface="ヒラギノ角ゴ ProN W3" pitchFamily="1" charset="-128"/>
                <a:sym typeface="Gill Sans" pitchFamily="1" charset="0"/>
              </a:defRPr>
            </a:lvl4pPr>
            <a:lvl5pPr marL="2057400" indent="-228600" algn="ctr">
              <a:defRPr sz="4200">
                <a:solidFill>
                  <a:srgbClr val="FFFFFF"/>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9pPr>
          </a:lstStyle>
          <a:p>
            <a:pPr eaLnBrk="1" hangingPunct="1"/>
            <a:r>
              <a:rPr lang="en-US" sz="2953">
                <a:solidFill>
                  <a:srgbClr val="000000"/>
                </a:solidFill>
              </a:rPr>
              <a:t>Vander, Fig. 15-7</a:t>
            </a:r>
          </a:p>
        </p:txBody>
      </p:sp>
      <p:sp>
        <p:nvSpPr>
          <p:cNvPr id="70662" name="Oval 6"/>
          <p:cNvSpPr>
            <a:spLocks/>
          </p:cNvSpPr>
          <p:nvPr/>
        </p:nvSpPr>
        <p:spPr bwMode="auto">
          <a:xfrm>
            <a:off x="7283649" y="3071813"/>
            <a:ext cx="759023" cy="759023"/>
          </a:xfrm>
          <a:prstGeom prst="ellipse">
            <a:avLst/>
          </a:prstGeom>
          <a:noFill/>
          <a:ln w="101600">
            <a:solidFill>
              <a:srgbClr val="FFFF00"/>
            </a:solidFill>
            <a:round/>
            <a:headEnd/>
            <a:tailEnd/>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FFFFFF"/>
                </a:solidFill>
                <a:latin typeface="Gill Sans" pitchFamily="1" charset="0"/>
                <a:ea typeface="ヒラギノ角ゴ ProN W3" pitchFamily="1" charset="-128"/>
                <a:sym typeface="Gill Sans" pitchFamily="1" charset="0"/>
              </a:defRPr>
            </a:lvl1pPr>
            <a:lvl2pPr marL="742950" indent="-285750" algn="ctr">
              <a:defRPr sz="4200">
                <a:solidFill>
                  <a:srgbClr val="FFFFFF"/>
                </a:solidFill>
                <a:latin typeface="Gill Sans" pitchFamily="1" charset="0"/>
                <a:ea typeface="ヒラギノ角ゴ ProN W3" pitchFamily="1" charset="-128"/>
                <a:sym typeface="Gill Sans" pitchFamily="1" charset="0"/>
              </a:defRPr>
            </a:lvl2pPr>
            <a:lvl3pPr marL="1143000" indent="-228600" algn="ctr">
              <a:defRPr sz="4200">
                <a:solidFill>
                  <a:srgbClr val="FFFFFF"/>
                </a:solidFill>
                <a:latin typeface="Gill Sans" pitchFamily="1" charset="0"/>
                <a:ea typeface="ヒラギノ角ゴ ProN W3" pitchFamily="1" charset="-128"/>
                <a:sym typeface="Gill Sans" pitchFamily="1" charset="0"/>
              </a:defRPr>
            </a:lvl3pPr>
            <a:lvl4pPr marL="1600200" indent="-228600" algn="ctr">
              <a:defRPr sz="4200">
                <a:solidFill>
                  <a:srgbClr val="FFFFFF"/>
                </a:solidFill>
                <a:latin typeface="Gill Sans" pitchFamily="1" charset="0"/>
                <a:ea typeface="ヒラギノ角ゴ ProN W3" pitchFamily="1" charset="-128"/>
                <a:sym typeface="Gill Sans" pitchFamily="1" charset="0"/>
              </a:defRPr>
            </a:lvl4pPr>
            <a:lvl5pPr marL="2057400" indent="-228600" algn="ctr">
              <a:defRPr sz="4200">
                <a:solidFill>
                  <a:srgbClr val="FFFFFF"/>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4200">
                <a:solidFill>
                  <a:srgbClr val="FFFFFF"/>
                </a:solidFill>
                <a:latin typeface="Gill Sans" pitchFamily="1" charset="0"/>
                <a:ea typeface="ヒラギノ角ゴ ProN W3" pitchFamily="1" charset="-128"/>
                <a:sym typeface="Gill Sans" pitchFamily="1" charset="0"/>
              </a:defRPr>
            </a:lvl9pPr>
          </a:lstStyle>
          <a:p>
            <a:pPr eaLnBrk="1" hangingPunct="1"/>
            <a:endParaRPr lang="en-US" sz="2953"/>
          </a:p>
        </p:txBody>
      </p:sp>
    </p:spTree>
    <p:extLst>
      <p:ext uri="{BB962C8B-B14F-4D97-AF65-F5344CB8AC3E}">
        <p14:creationId xmlns:p14="http://schemas.microsoft.com/office/powerpoint/2010/main" val="162347016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fade">
                                      <p:cBhvr>
                                        <p:cTn id="7"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600" dirty="0"/>
              <a:t>There are accessory organs involved in GIT processes. This includes the liver, the pancreas and gall bladder among others</a:t>
            </a:r>
          </a:p>
          <a:p>
            <a:r>
              <a:rPr lang="en-US" sz="3600" dirty="0"/>
              <a:t>Apart from this, the GIT is exposed to various agents which come in with the substances being taken up in the GIT.</a:t>
            </a:r>
          </a:p>
          <a:p>
            <a:r>
              <a:rPr lang="en-US" sz="3600" dirty="0"/>
              <a:t>This includes microbes as well as other toxic products</a:t>
            </a:r>
          </a:p>
          <a:p>
            <a:r>
              <a:rPr lang="en-US" sz="3600" dirty="0"/>
              <a:t>As such, it has to have immune functions to defend against this microbes</a:t>
            </a:r>
          </a:p>
        </p:txBody>
      </p:sp>
    </p:spTree>
    <p:extLst>
      <p:ext uri="{BB962C8B-B14F-4D97-AF65-F5344CB8AC3E}">
        <p14:creationId xmlns:p14="http://schemas.microsoft.com/office/powerpoint/2010/main" val="32722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E:\JPGs\Chapter16\fig16_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499" y="0"/>
            <a:ext cx="38777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6797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Grp="1" noRot="1" noChangeArrowheads="1"/>
          </p:cNvSpPr>
          <p:nvPr>
            <p:ph type="title"/>
          </p:nvPr>
        </p:nvSpPr>
        <p:spPr>
          <a:xfrm>
            <a:off x="1809750" y="1"/>
            <a:ext cx="8540750" cy="1262063"/>
          </a:xfrm>
        </p:spPr>
        <p:txBody>
          <a:bodyPr/>
          <a:lstStyle/>
          <a:p>
            <a:pPr algn="ctr" eaLnBrk="1" hangingPunct="1">
              <a:defRPr/>
            </a:pPr>
            <a:r>
              <a:rPr lang="en-US" altLang="zh-CN" sz="3600" dirty="0">
                <a:latin typeface="+mn-lt"/>
              </a:rPr>
              <a:t>Motility of GIT </a:t>
            </a:r>
            <a:br>
              <a:rPr lang="en-US" altLang="zh-CN" sz="3600" dirty="0">
                <a:latin typeface="+mn-lt"/>
              </a:rPr>
            </a:br>
            <a:endParaRPr lang="en-US" altLang="zh-CN" dirty="0">
              <a:latin typeface="+mn-lt"/>
            </a:endParaRPr>
          </a:p>
        </p:txBody>
      </p:sp>
      <p:grpSp>
        <p:nvGrpSpPr>
          <p:cNvPr id="28675" name="Group 15"/>
          <p:cNvGrpSpPr>
            <a:grpSpLocks/>
          </p:cNvGrpSpPr>
          <p:nvPr/>
        </p:nvGrpSpPr>
        <p:grpSpPr bwMode="auto">
          <a:xfrm>
            <a:off x="1524001" y="1428750"/>
            <a:ext cx="8748713" cy="5157788"/>
            <a:chOff x="0" y="861"/>
            <a:chExt cx="5511" cy="3249"/>
          </a:xfrm>
        </p:grpSpPr>
        <p:pic>
          <p:nvPicPr>
            <p:cNvPr id="28678" name="Picture 4" descr="FG20_0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1"/>
              <a:ext cx="5511" cy="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9"/>
            <p:cNvSpPr>
              <a:spLocks noChangeShapeType="1"/>
            </p:cNvSpPr>
            <p:nvPr/>
          </p:nvSpPr>
          <p:spPr bwMode="auto">
            <a:xfrm>
              <a:off x="1927" y="1344"/>
              <a:ext cx="0" cy="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10"/>
            <p:cNvSpPr>
              <a:spLocks noChangeShapeType="1"/>
            </p:cNvSpPr>
            <p:nvPr/>
          </p:nvSpPr>
          <p:spPr bwMode="auto">
            <a:xfrm>
              <a:off x="3696" y="1344"/>
              <a:ext cx="0" cy="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12"/>
            <p:cNvSpPr txBox="1">
              <a:spLocks noChangeArrowheads="1"/>
            </p:cNvSpPr>
            <p:nvPr/>
          </p:nvSpPr>
          <p:spPr bwMode="auto">
            <a:xfrm>
              <a:off x="1927" y="1288"/>
              <a:ext cx="18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lang="en-US" altLang="zh-CN" sz="1400" b="1">
                  <a:solidFill>
                    <a:srgbClr val="000000"/>
                  </a:solidFill>
                  <a:ea typeface="SimSun" panose="02010600030101010101" pitchFamily="2" charset="-122"/>
                </a:rPr>
                <a:t>1 </a:t>
              </a:r>
              <a:r>
                <a:rPr lang="en-US" altLang="zh-CN" sz="1400" b="1">
                  <a:solidFill>
                    <a:srgbClr val="000000"/>
                  </a:solidFill>
                  <a:ea typeface="SimSun" panose="02010600030101010101" pitchFamily="2" charset="-122"/>
                  <a:cs typeface="Arial" panose="020B0604020202020204" pitchFamily="34" charset="0"/>
                </a:rPr>
                <a:t>~ 5 cm</a:t>
              </a:r>
            </a:p>
          </p:txBody>
        </p:sp>
        <p:sp>
          <p:nvSpPr>
            <p:cNvPr id="28682" name="Line 13"/>
            <p:cNvSpPr>
              <a:spLocks noChangeShapeType="1"/>
            </p:cNvSpPr>
            <p:nvPr/>
          </p:nvSpPr>
          <p:spPr bwMode="auto">
            <a:xfrm flipH="1">
              <a:off x="1927" y="1389"/>
              <a:ext cx="6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Line 14"/>
            <p:cNvSpPr>
              <a:spLocks noChangeShapeType="1"/>
            </p:cNvSpPr>
            <p:nvPr/>
          </p:nvSpPr>
          <p:spPr bwMode="auto">
            <a:xfrm>
              <a:off x="3198" y="1389"/>
              <a:ext cx="49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8676" name="Text Box 8"/>
          <p:cNvSpPr txBox="1">
            <a:spLocks noChangeArrowheads="1"/>
          </p:cNvSpPr>
          <p:nvPr/>
        </p:nvSpPr>
        <p:spPr bwMode="auto">
          <a:xfrm>
            <a:off x="8596314" y="1714500"/>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lang="en-US" altLang="zh-CN" sz="2000" b="1">
                <a:solidFill>
                  <a:srgbClr val="000000"/>
                </a:solidFill>
                <a:ea typeface="SimSun" panose="02010600030101010101" pitchFamily="2" charset="-122"/>
              </a:rPr>
              <a:t>and cutting</a:t>
            </a:r>
          </a:p>
        </p:txBody>
      </p:sp>
      <p:sp>
        <p:nvSpPr>
          <p:cNvPr id="28677" name="Rectangle 10"/>
          <p:cNvSpPr>
            <a:spLocks noChangeArrowheads="1"/>
          </p:cNvSpPr>
          <p:nvPr/>
        </p:nvSpPr>
        <p:spPr bwMode="auto">
          <a:xfrm>
            <a:off x="3881439" y="928688"/>
            <a:ext cx="5399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0"/>
              </a:spcBef>
              <a:buFontTx/>
              <a:buNone/>
            </a:pPr>
            <a:r>
              <a:rPr lang="en-US" altLang="zh-CN" sz="3200" b="1" u="sng">
                <a:ea typeface="SimSun" panose="02010600030101010101" pitchFamily="2" charset="-122"/>
              </a:rPr>
              <a:t>Segmentation movements </a:t>
            </a:r>
            <a:endParaRPr lang="en-US" sz="3200" b="1" u="sng"/>
          </a:p>
        </p:txBody>
      </p:sp>
    </p:spTree>
    <p:extLst>
      <p:ext uri="{BB962C8B-B14F-4D97-AF65-F5344CB8AC3E}">
        <p14:creationId xmlns:p14="http://schemas.microsoft.com/office/powerpoint/2010/main" val="161441492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1847851" y="692151"/>
            <a:ext cx="8424863" cy="5832475"/>
            <a:chOff x="204" y="799"/>
            <a:chExt cx="5307" cy="3311"/>
          </a:xfrm>
        </p:grpSpPr>
        <p:pic>
          <p:nvPicPr>
            <p:cNvPr id="29701" name="Picture 4" descr="FG20_0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 y="799"/>
              <a:ext cx="5307" cy="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8"/>
            <p:cNvSpPr txBox="1">
              <a:spLocks noChangeArrowheads="1"/>
            </p:cNvSpPr>
            <p:nvPr/>
          </p:nvSpPr>
          <p:spPr bwMode="auto">
            <a:xfrm>
              <a:off x="1066" y="3339"/>
              <a:ext cx="90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lang="en-US" altLang="zh-CN" sz="2400" b="1">
                  <a:solidFill>
                    <a:srgbClr val="000000"/>
                  </a:solidFill>
                  <a:ea typeface="SimSun" panose="02010600030101010101" pitchFamily="2" charset="-122"/>
                </a:rPr>
                <a:t>Orad</a:t>
              </a:r>
            </a:p>
          </p:txBody>
        </p:sp>
        <p:sp>
          <p:nvSpPr>
            <p:cNvPr id="29703" name="Text Box 9"/>
            <p:cNvSpPr txBox="1">
              <a:spLocks noChangeArrowheads="1"/>
            </p:cNvSpPr>
            <p:nvPr/>
          </p:nvSpPr>
          <p:spPr bwMode="auto">
            <a:xfrm>
              <a:off x="4468" y="3339"/>
              <a:ext cx="90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lang="en-US" altLang="zh-CN" sz="2400" b="1">
                  <a:solidFill>
                    <a:srgbClr val="000000"/>
                  </a:solidFill>
                  <a:ea typeface="SimSun" panose="02010600030101010101" pitchFamily="2" charset="-122"/>
                </a:rPr>
                <a:t>caudad</a:t>
              </a:r>
            </a:p>
          </p:txBody>
        </p:sp>
      </p:grpSp>
      <p:sp>
        <p:nvSpPr>
          <p:cNvPr id="20487" name="Rectangle 7"/>
          <p:cNvSpPr>
            <a:spLocks noGrp="1" noRot="1" noChangeArrowheads="1"/>
          </p:cNvSpPr>
          <p:nvPr>
            <p:ph type="title"/>
          </p:nvPr>
        </p:nvSpPr>
        <p:spPr>
          <a:xfrm>
            <a:off x="1825626" y="785813"/>
            <a:ext cx="8842375" cy="646112"/>
          </a:xfrm>
        </p:spPr>
        <p:txBody>
          <a:bodyPr/>
          <a:lstStyle/>
          <a:p>
            <a:pPr algn="ctr" eaLnBrk="1" hangingPunct="1">
              <a:defRPr/>
            </a:pPr>
            <a:r>
              <a:rPr lang="en-US" altLang="zh-CN" sz="3600" u="sng" dirty="0">
                <a:latin typeface="+mn-lt"/>
              </a:rPr>
              <a:t>Peristalsis</a:t>
            </a:r>
          </a:p>
        </p:txBody>
      </p:sp>
      <p:sp>
        <p:nvSpPr>
          <p:cNvPr id="7" name="Rectangle 7"/>
          <p:cNvSpPr txBox="1">
            <a:spLocks noRot="1" noChangeArrowheads="1"/>
          </p:cNvSpPr>
          <p:nvPr/>
        </p:nvSpPr>
        <p:spPr bwMode="auto">
          <a:xfrm>
            <a:off x="1809750" y="1"/>
            <a:ext cx="8540750" cy="1262063"/>
          </a:xfrm>
          <a:prstGeom prst="rect">
            <a:avLst/>
          </a:prstGeom>
          <a:noFill/>
          <a:ln w="9525">
            <a:noFill/>
            <a:miter lim="800000"/>
            <a:headEnd/>
            <a:tailEnd/>
          </a:ln>
        </p:spPr>
        <p:txBody>
          <a:bodyPr>
            <a:spAutoFit/>
          </a:bodyPr>
          <a:lstStyle/>
          <a:p>
            <a:pPr algn="ctr" eaLnBrk="1" hangingPunct="1">
              <a:spcBef>
                <a:spcPct val="50000"/>
              </a:spcBef>
              <a:defRPr/>
            </a:pPr>
            <a:r>
              <a:rPr lang="en-US" altLang="zh-CN" sz="3600" b="1" kern="0" dirty="0">
                <a:solidFill>
                  <a:srgbClr val="FFD92A"/>
                </a:solidFill>
                <a:ea typeface="+mj-ea"/>
                <a:cs typeface="+mj-cs"/>
              </a:rPr>
              <a:t>Motility of GIT </a:t>
            </a:r>
            <a:br>
              <a:rPr lang="en-US" altLang="zh-CN" sz="3600" b="1" kern="0" dirty="0">
                <a:solidFill>
                  <a:srgbClr val="FFD92A"/>
                </a:solidFill>
                <a:ea typeface="+mj-ea"/>
                <a:cs typeface="+mj-cs"/>
              </a:rPr>
            </a:br>
            <a:endParaRPr lang="en-US" altLang="zh-CN" sz="4000" b="1" kern="0" dirty="0">
              <a:solidFill>
                <a:srgbClr val="FFD92A"/>
              </a:solidFill>
              <a:ea typeface="+mj-ea"/>
              <a:cs typeface="+mj-cs"/>
            </a:endParaRPr>
          </a:p>
        </p:txBody>
      </p:sp>
    </p:spTree>
    <p:extLst>
      <p:ext uri="{BB962C8B-B14F-4D97-AF65-F5344CB8AC3E}">
        <p14:creationId xmlns:p14="http://schemas.microsoft.com/office/powerpoint/2010/main" val="3270847092"/>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6812696" y="2214563"/>
            <a:ext cx="3855304" cy="4000500"/>
            <a:chOff x="-175" y="1071"/>
            <a:chExt cx="5595" cy="3158"/>
          </a:xfrm>
        </p:grpSpPr>
        <p:pic>
          <p:nvPicPr>
            <p:cNvPr id="30726" name="Picture 4"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 y="1071"/>
              <a:ext cx="4899" cy="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1384" y="3898"/>
              <a:ext cx="1587" cy="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endParaRPr lang="en-US" sz="1600"/>
            </a:p>
          </p:txBody>
        </p:sp>
        <p:sp>
          <p:nvSpPr>
            <p:cNvPr id="30728" name="Text Box 8"/>
            <p:cNvSpPr txBox="1">
              <a:spLocks noChangeArrowheads="1"/>
            </p:cNvSpPr>
            <p:nvPr/>
          </p:nvSpPr>
          <p:spPr bwMode="auto">
            <a:xfrm>
              <a:off x="-175" y="1071"/>
              <a:ext cx="804" cy="31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endParaRPr lang="en-US" sz="2400"/>
            </a:p>
          </p:txBody>
        </p:sp>
      </p:grpSp>
      <p:sp>
        <p:nvSpPr>
          <p:cNvPr id="191490" name="Rectangle 2"/>
          <p:cNvSpPr>
            <a:spLocks noGrp="1" noRot="1" noChangeArrowheads="1"/>
          </p:cNvSpPr>
          <p:nvPr>
            <p:ph type="title"/>
          </p:nvPr>
        </p:nvSpPr>
        <p:spPr>
          <a:xfrm>
            <a:off x="1952626" y="785813"/>
            <a:ext cx="8715375" cy="646112"/>
          </a:xfrm>
        </p:spPr>
        <p:txBody>
          <a:bodyPr/>
          <a:lstStyle/>
          <a:p>
            <a:pPr algn="ctr" eaLnBrk="1" hangingPunct="1">
              <a:defRPr/>
            </a:pPr>
            <a:r>
              <a:rPr lang="en-US" altLang="zh-CN" sz="3600" dirty="0">
                <a:effectLst>
                  <a:outerShdw blurRad="38100" dist="38100" dir="2700000" algn="tl">
                    <a:srgbClr val="C0C0C0"/>
                  </a:outerShdw>
                </a:effectLst>
              </a:rPr>
              <a:t>5. Motility of Large intestine or colon</a:t>
            </a:r>
          </a:p>
        </p:txBody>
      </p:sp>
      <p:sp>
        <p:nvSpPr>
          <p:cNvPr id="191491" name="Rectangle 3"/>
          <p:cNvSpPr>
            <a:spLocks noGrp="1" noRot="1" noChangeArrowheads="1"/>
          </p:cNvSpPr>
          <p:nvPr>
            <p:ph type="body" idx="1"/>
          </p:nvPr>
        </p:nvSpPr>
        <p:spPr>
          <a:xfrm>
            <a:off x="1524001" y="1928813"/>
            <a:ext cx="6011863" cy="4449762"/>
          </a:xfrm>
        </p:spPr>
        <p:txBody>
          <a:bodyPr/>
          <a:lstStyle/>
          <a:p>
            <a:pPr eaLnBrk="1" hangingPunct="1">
              <a:buFontTx/>
              <a:buNone/>
            </a:pPr>
            <a:r>
              <a:rPr lang="en-US" altLang="zh-CN" sz="2400" b="1" u="sng">
                <a:latin typeface="Arial Unicode MS" panose="020B0604020202020204" pitchFamily="34" charset="-128"/>
                <a:ea typeface="Arial Unicode MS" panose="020B0604020202020204" pitchFamily="34" charset="-128"/>
                <a:cs typeface="Arial Unicode MS" panose="020B0604020202020204" pitchFamily="34" charset="-128"/>
              </a:rPr>
              <a:t>Types: </a:t>
            </a:r>
          </a:p>
          <a:p>
            <a:pPr eaLnBrk="1" hangingPunct="1"/>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Include :</a:t>
            </a:r>
          </a:p>
          <a:p>
            <a:pPr eaLnBrk="1" hangingPunct="1">
              <a:buFont typeface="Wingdings" panose="05000000000000000000" pitchFamily="2" charset="2"/>
              <a:buNone/>
            </a:pPr>
            <a:r>
              <a:rPr lang="en-US" altLang="zh-CN" sz="2400" b="1" u="sng">
                <a:latin typeface="Arial Unicode MS" panose="020B0604020202020204" pitchFamily="34" charset="-128"/>
                <a:ea typeface="Arial Unicode MS" panose="020B0604020202020204" pitchFamily="34" charset="-128"/>
                <a:cs typeface="Arial Unicode MS" panose="020B0604020202020204" pitchFamily="34" charset="-128"/>
              </a:rPr>
              <a:t>a) Segmentation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in the large intestine causes the contents to be continuously mixed</a:t>
            </a:r>
          </a:p>
          <a:p>
            <a:pPr eaLnBrk="1" hangingPunct="1">
              <a:buFont typeface="Wingdings" panose="05000000000000000000" pitchFamily="2" charset="2"/>
              <a:buNone/>
            </a:pPr>
            <a:r>
              <a:rPr lang="en-US" altLang="zh-CN" sz="2400" b="1" u="sng">
                <a:latin typeface="Arial Unicode MS" panose="020B0604020202020204" pitchFamily="34" charset="-128"/>
                <a:ea typeface="Arial Unicode MS" panose="020B0604020202020204" pitchFamily="34" charset="-128"/>
                <a:cs typeface="Arial Unicode MS" panose="020B0604020202020204" pitchFamily="34" charset="-128"/>
              </a:rPr>
              <a:t>b) Mass movement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propels the contents of one segment of the large intestine into the next downstream segment.  </a:t>
            </a:r>
          </a:p>
          <a:p>
            <a:pPr eaLnBrk="1" hangingPunct="1">
              <a:buFontTx/>
              <a:buNone/>
            </a:pPr>
            <a:r>
              <a:rPr lang="en-US" altLang="zh-CN" sz="2400" b="1" u="sng">
                <a:latin typeface="Arial Unicode MS" panose="020B0604020202020204" pitchFamily="34" charset="-128"/>
                <a:ea typeface="Arial Unicode MS" panose="020B0604020202020204" pitchFamily="34" charset="-128"/>
                <a:cs typeface="Arial Unicode MS" panose="020B0604020202020204" pitchFamily="34" charset="-128"/>
              </a:rPr>
              <a:t>c) Defecation</a:t>
            </a:r>
            <a:r>
              <a:rPr lang="en-US" altLang="zh-CN" sz="2400" u="sng">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involves involuntary reflexes and voluntary reflexes → evacuation of colonic content through anal canal </a:t>
            </a:r>
          </a:p>
        </p:txBody>
      </p:sp>
      <p:sp>
        <p:nvSpPr>
          <p:cNvPr id="4" name="Rectangle 2"/>
          <p:cNvSpPr txBox="1">
            <a:spLocks noRot="1" noChangeArrowheads="1"/>
          </p:cNvSpPr>
          <p:nvPr/>
        </p:nvSpPr>
        <p:spPr bwMode="auto">
          <a:xfrm>
            <a:off x="1952626" y="1"/>
            <a:ext cx="8143875" cy="727075"/>
          </a:xfrm>
          <a:prstGeom prst="rect">
            <a:avLst/>
          </a:prstGeom>
          <a:noFill/>
          <a:ln w="9525">
            <a:noFill/>
            <a:miter lim="800000"/>
            <a:headEnd/>
            <a:tailEnd/>
          </a:ln>
        </p:spPr>
        <p:txBody>
          <a:bodyPr>
            <a:spAutoFit/>
          </a:bodyPr>
          <a:lstStyle/>
          <a:p>
            <a:pPr algn="ctr" eaLnBrk="1" hangingPunct="1">
              <a:spcBef>
                <a:spcPct val="50000"/>
              </a:spcBef>
              <a:defRPr/>
            </a:pPr>
            <a:r>
              <a:rPr lang="en-US" altLang="zh-CN" sz="4000" b="1" kern="0" dirty="0">
                <a:solidFill>
                  <a:srgbClr val="FFD92A"/>
                </a:solidFill>
                <a:latin typeface="+mj-lt"/>
                <a:ea typeface="+mj-ea"/>
                <a:cs typeface="+mj-cs"/>
              </a:rPr>
              <a:t>Motility of GIT</a:t>
            </a:r>
          </a:p>
        </p:txBody>
      </p:sp>
    </p:spTree>
    <p:extLst>
      <p:ext uri="{BB962C8B-B14F-4D97-AF65-F5344CB8AC3E}">
        <p14:creationId xmlns:p14="http://schemas.microsoft.com/office/powerpoint/2010/main" val="124237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500" fill="hold"/>
                                        <p:tgtEl>
                                          <p:spTgt spid="191490"/>
                                        </p:tgtEl>
                                        <p:attrNameLst>
                                          <p:attrName>ppt_x</p:attrName>
                                        </p:attrNameLst>
                                      </p:cBhvr>
                                      <p:tavLst>
                                        <p:tav tm="0">
                                          <p:val>
                                            <p:strVal val="0-#ppt_w/2"/>
                                          </p:val>
                                        </p:tav>
                                        <p:tav tm="100000">
                                          <p:val>
                                            <p:strVal val="#ppt_x"/>
                                          </p:val>
                                        </p:tav>
                                      </p:tavLst>
                                    </p:anim>
                                    <p:anim calcmode="lin" valueType="num">
                                      <p:cBhvr additive="base">
                                        <p:cTn id="8" dur="500" fill="hold"/>
                                        <p:tgtEl>
                                          <p:spTgt spid="191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1491">
                                            <p:txEl>
                                              <p:pRg st="0" end="0"/>
                                            </p:txEl>
                                          </p:spTgt>
                                        </p:tgtEl>
                                        <p:attrNameLst>
                                          <p:attrName>style.visibility</p:attrName>
                                        </p:attrNameLst>
                                      </p:cBhvr>
                                      <p:to>
                                        <p:strVal val="visible"/>
                                      </p:to>
                                    </p:set>
                                    <p:animEffect transition="in" filter="wipe(left)">
                                      <p:cBhvr>
                                        <p:cTn id="18" dur="500"/>
                                        <p:tgtEl>
                                          <p:spTgt spid="1914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1491">
                                            <p:txEl>
                                              <p:pRg st="1" end="1"/>
                                            </p:txEl>
                                          </p:spTgt>
                                        </p:tgtEl>
                                        <p:attrNameLst>
                                          <p:attrName>style.visibility</p:attrName>
                                        </p:attrNameLst>
                                      </p:cBhvr>
                                      <p:to>
                                        <p:strVal val="visible"/>
                                      </p:to>
                                    </p:set>
                                    <p:animEffect transition="in" filter="wipe(left)">
                                      <p:cBhvr>
                                        <p:cTn id="23" dur="500"/>
                                        <p:tgtEl>
                                          <p:spTgt spid="191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1491">
                                            <p:txEl>
                                              <p:pRg st="2" end="2"/>
                                            </p:txEl>
                                          </p:spTgt>
                                        </p:tgtEl>
                                        <p:attrNameLst>
                                          <p:attrName>style.visibility</p:attrName>
                                        </p:attrNameLst>
                                      </p:cBhvr>
                                      <p:to>
                                        <p:strVal val="visible"/>
                                      </p:to>
                                    </p:set>
                                    <p:animEffect transition="in" filter="wipe(left)">
                                      <p:cBhvr>
                                        <p:cTn id="28" dur="500"/>
                                        <p:tgtEl>
                                          <p:spTgt spid="1914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1491">
                                            <p:txEl>
                                              <p:pRg st="3" end="3"/>
                                            </p:txEl>
                                          </p:spTgt>
                                        </p:tgtEl>
                                        <p:attrNameLst>
                                          <p:attrName>style.visibility</p:attrName>
                                        </p:attrNameLst>
                                      </p:cBhvr>
                                      <p:to>
                                        <p:strVal val="visible"/>
                                      </p:to>
                                    </p:set>
                                    <p:animEffect transition="in" filter="wipe(left)">
                                      <p:cBhvr>
                                        <p:cTn id="33" dur="500"/>
                                        <p:tgtEl>
                                          <p:spTgt spid="191491">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1491">
                                            <p:txEl>
                                              <p:pRg st="4" end="4"/>
                                            </p:txEl>
                                          </p:spTgt>
                                        </p:tgtEl>
                                        <p:attrNameLst>
                                          <p:attrName>style.visibility</p:attrName>
                                        </p:attrNameLst>
                                      </p:cBhvr>
                                      <p:to>
                                        <p:strVal val="visible"/>
                                      </p:to>
                                    </p:set>
                                    <p:animEffect transition="in" filter="wipe(left)">
                                      <p:cBhvr>
                                        <p:cTn id="38" dur="500"/>
                                        <p:tgtEl>
                                          <p:spTgt spid="191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275009" y="373488"/>
            <a:ext cx="977935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3200" b="1" dirty="0" err="1">
                <a:latin typeface="+mn-lt"/>
              </a:rPr>
              <a:t>Large</a:t>
            </a:r>
            <a:r>
              <a:rPr lang="es-MX" sz="3200" b="1" dirty="0">
                <a:latin typeface="+mn-lt"/>
              </a:rPr>
              <a:t> </a:t>
            </a:r>
            <a:r>
              <a:rPr lang="es-MX" sz="3200" b="1" dirty="0" err="1">
                <a:latin typeface="+mn-lt"/>
              </a:rPr>
              <a:t>intestine</a:t>
            </a:r>
            <a:r>
              <a:rPr lang="es-MX" sz="3200" dirty="0">
                <a:latin typeface="+mn-lt"/>
              </a:rPr>
              <a:t>- </a:t>
            </a:r>
            <a:r>
              <a:rPr lang="es-MX" sz="3200" dirty="0" err="1">
                <a:latin typeface="+mn-lt"/>
              </a:rPr>
              <a:t>Area</a:t>
            </a:r>
            <a:r>
              <a:rPr lang="es-MX" sz="3200" dirty="0">
                <a:latin typeface="+mn-lt"/>
              </a:rPr>
              <a:t> </a:t>
            </a:r>
            <a:r>
              <a:rPr lang="es-MX" sz="3200" dirty="0" err="1">
                <a:latin typeface="+mn-lt"/>
              </a:rPr>
              <a:t>where</a:t>
            </a:r>
            <a:r>
              <a:rPr lang="es-MX" sz="3200" dirty="0">
                <a:latin typeface="+mn-lt"/>
              </a:rPr>
              <a:t> </a:t>
            </a:r>
            <a:r>
              <a:rPr lang="es-MX" sz="3200" dirty="0" err="1">
                <a:latin typeface="+mn-lt"/>
              </a:rPr>
              <a:t>food</a:t>
            </a:r>
            <a:r>
              <a:rPr lang="es-MX" sz="3200" dirty="0">
                <a:latin typeface="+mn-lt"/>
              </a:rPr>
              <a:t> </a:t>
            </a:r>
            <a:r>
              <a:rPr lang="es-MX" sz="3200" dirty="0" err="1">
                <a:latin typeface="+mn-lt"/>
              </a:rPr>
              <a:t>remains</a:t>
            </a:r>
            <a:r>
              <a:rPr lang="es-MX" sz="3200" dirty="0">
                <a:latin typeface="+mn-lt"/>
              </a:rPr>
              <a:t> </a:t>
            </a:r>
            <a:r>
              <a:rPr lang="es-MX" sz="3200" dirty="0" err="1">
                <a:latin typeface="+mn-lt"/>
              </a:rPr>
              <a:t>for</a:t>
            </a:r>
            <a:r>
              <a:rPr lang="es-MX" sz="3200" dirty="0">
                <a:latin typeface="+mn-lt"/>
              </a:rPr>
              <a:t> 12-24 </a:t>
            </a:r>
            <a:r>
              <a:rPr lang="es-MX" sz="3200" dirty="0" err="1">
                <a:latin typeface="+mn-lt"/>
              </a:rPr>
              <a:t>hours</a:t>
            </a:r>
            <a:r>
              <a:rPr lang="es-MX" sz="3200" dirty="0">
                <a:latin typeface="+mn-lt"/>
              </a:rPr>
              <a:t>. </a:t>
            </a:r>
            <a:r>
              <a:rPr lang="es-MX" sz="3200" dirty="0" err="1">
                <a:latin typeface="+mn-lt"/>
              </a:rPr>
              <a:t>Some</a:t>
            </a:r>
            <a:r>
              <a:rPr lang="es-MX" sz="3200" dirty="0">
                <a:latin typeface="+mn-lt"/>
              </a:rPr>
              <a:t> </a:t>
            </a:r>
            <a:r>
              <a:rPr lang="es-MX" sz="3200" dirty="0" err="1">
                <a:latin typeface="+mn-lt"/>
              </a:rPr>
              <a:t>absorption</a:t>
            </a:r>
            <a:r>
              <a:rPr lang="es-MX" sz="3200" dirty="0">
                <a:latin typeface="+mn-lt"/>
              </a:rPr>
              <a:t> and </a:t>
            </a:r>
            <a:r>
              <a:rPr lang="es-MX" sz="3200" dirty="0" err="1">
                <a:latin typeface="+mn-lt"/>
              </a:rPr>
              <a:t>digestion</a:t>
            </a:r>
            <a:r>
              <a:rPr lang="es-MX" sz="3200" dirty="0">
                <a:latin typeface="+mn-lt"/>
              </a:rPr>
              <a:t> </a:t>
            </a:r>
            <a:r>
              <a:rPr lang="es-MX" sz="3200" dirty="0" err="1">
                <a:latin typeface="+mn-lt"/>
              </a:rPr>
              <a:t>occurs</a:t>
            </a:r>
            <a:r>
              <a:rPr lang="es-MX" sz="3200" dirty="0">
                <a:latin typeface="+mn-lt"/>
              </a:rPr>
              <a:t> (</a:t>
            </a:r>
            <a:r>
              <a:rPr lang="es-MX" sz="3200" dirty="0" err="1">
                <a:latin typeface="+mn-lt"/>
              </a:rPr>
              <a:t>by</a:t>
            </a:r>
            <a:r>
              <a:rPr lang="es-MX" sz="3200" dirty="0">
                <a:latin typeface="+mn-lt"/>
              </a:rPr>
              <a:t> bacteria) </a:t>
            </a:r>
            <a:r>
              <a:rPr lang="es-MX" sz="3200" dirty="0" err="1">
                <a:latin typeface="+mn-lt"/>
              </a:rPr>
              <a:t>it</a:t>
            </a:r>
            <a:r>
              <a:rPr lang="es-MX" sz="3200" dirty="0">
                <a:latin typeface="+mn-lt"/>
              </a:rPr>
              <a:t> </a:t>
            </a:r>
            <a:r>
              <a:rPr lang="es-MX" sz="3200" dirty="0" err="1">
                <a:latin typeface="+mn-lt"/>
              </a:rPr>
              <a:t>is</a:t>
            </a:r>
            <a:r>
              <a:rPr lang="es-MX" sz="3200" dirty="0">
                <a:latin typeface="+mn-lt"/>
              </a:rPr>
              <a:t> </a:t>
            </a:r>
            <a:r>
              <a:rPr lang="es-MX" sz="3200" dirty="0" err="1">
                <a:latin typeface="+mn-lt"/>
              </a:rPr>
              <a:t>primarily</a:t>
            </a:r>
            <a:r>
              <a:rPr lang="es-MX" sz="3200" dirty="0">
                <a:latin typeface="+mn-lt"/>
              </a:rPr>
              <a:t> </a:t>
            </a:r>
            <a:r>
              <a:rPr lang="es-MX" sz="3200" dirty="0" err="1">
                <a:latin typeface="+mn-lt"/>
              </a:rPr>
              <a:t>designed</a:t>
            </a:r>
            <a:r>
              <a:rPr lang="es-MX" sz="3200" dirty="0">
                <a:latin typeface="+mn-lt"/>
              </a:rPr>
              <a:t> </a:t>
            </a:r>
            <a:r>
              <a:rPr lang="es-MX" sz="3200" dirty="0" err="1">
                <a:latin typeface="+mn-lt"/>
              </a:rPr>
              <a:t>to</a:t>
            </a:r>
            <a:r>
              <a:rPr lang="es-MX" sz="3200" dirty="0">
                <a:latin typeface="+mn-lt"/>
              </a:rPr>
              <a:t> </a:t>
            </a:r>
            <a:r>
              <a:rPr lang="es-MX" sz="3200" dirty="0" err="1">
                <a:latin typeface="+mn-lt"/>
              </a:rPr>
              <a:t>reabsorb</a:t>
            </a:r>
            <a:r>
              <a:rPr lang="es-MX" sz="3200" dirty="0">
                <a:latin typeface="+mn-lt"/>
              </a:rPr>
              <a:t> </a:t>
            </a:r>
            <a:r>
              <a:rPr lang="es-MX" sz="3200" dirty="0" err="1">
                <a:latin typeface="+mn-lt"/>
              </a:rPr>
              <a:t>water</a:t>
            </a:r>
            <a:r>
              <a:rPr lang="es-MX" sz="3200" dirty="0">
                <a:latin typeface="+mn-lt"/>
              </a:rPr>
              <a:t> and </a:t>
            </a:r>
            <a:r>
              <a:rPr lang="es-MX" sz="3200" dirty="0" err="1">
                <a:latin typeface="+mn-lt"/>
              </a:rPr>
              <a:t>electrolytes</a:t>
            </a:r>
            <a:r>
              <a:rPr lang="es-MX" sz="3200" dirty="0">
                <a:latin typeface="+mn-lt"/>
              </a:rPr>
              <a:t>. </a:t>
            </a:r>
          </a:p>
          <a:p>
            <a:pPr eaLnBrk="1" hangingPunct="1"/>
            <a:r>
              <a:rPr lang="es-MX" sz="3200" dirty="0">
                <a:latin typeface="+mn-lt"/>
              </a:rPr>
              <a:t>1. </a:t>
            </a:r>
            <a:r>
              <a:rPr lang="es-MX" sz="3200" u="sng" dirty="0" err="1">
                <a:latin typeface="+mn-lt"/>
              </a:rPr>
              <a:t>Gross</a:t>
            </a:r>
            <a:r>
              <a:rPr lang="es-MX" sz="3200" u="sng" dirty="0">
                <a:latin typeface="+mn-lt"/>
              </a:rPr>
              <a:t> </a:t>
            </a:r>
            <a:r>
              <a:rPr lang="es-MX" sz="3200" u="sng" dirty="0" err="1">
                <a:latin typeface="+mn-lt"/>
              </a:rPr>
              <a:t>anatomy</a:t>
            </a:r>
            <a:r>
              <a:rPr lang="es-MX" sz="3200" dirty="0">
                <a:latin typeface="+mn-lt"/>
              </a:rPr>
              <a:t>- </a:t>
            </a:r>
            <a:r>
              <a:rPr lang="es-MX" sz="3200" dirty="0" err="1">
                <a:latin typeface="+mn-lt"/>
              </a:rPr>
              <a:t>It</a:t>
            </a:r>
            <a:r>
              <a:rPr lang="es-MX" sz="3200" dirty="0">
                <a:latin typeface="+mn-lt"/>
              </a:rPr>
              <a:t> </a:t>
            </a:r>
            <a:r>
              <a:rPr lang="es-MX" sz="3200" dirty="0" err="1">
                <a:latin typeface="+mn-lt"/>
              </a:rPr>
              <a:t>is</a:t>
            </a:r>
            <a:r>
              <a:rPr lang="es-MX" sz="3200" dirty="0">
                <a:latin typeface="+mn-lt"/>
              </a:rPr>
              <a:t> </a:t>
            </a:r>
            <a:r>
              <a:rPr lang="es-MX" sz="3200" dirty="0" err="1">
                <a:latin typeface="+mn-lt"/>
              </a:rPr>
              <a:t>wider</a:t>
            </a:r>
            <a:r>
              <a:rPr lang="es-MX" sz="3200" dirty="0">
                <a:latin typeface="+mn-lt"/>
              </a:rPr>
              <a:t> </a:t>
            </a:r>
            <a:r>
              <a:rPr lang="es-MX" sz="3200" dirty="0" err="1">
                <a:latin typeface="+mn-lt"/>
              </a:rPr>
              <a:t>than</a:t>
            </a:r>
            <a:r>
              <a:rPr lang="es-MX" sz="3200" dirty="0">
                <a:latin typeface="+mn-lt"/>
              </a:rPr>
              <a:t> the </a:t>
            </a:r>
            <a:r>
              <a:rPr lang="es-MX" sz="3200" dirty="0" err="1">
                <a:latin typeface="+mn-lt"/>
              </a:rPr>
              <a:t>small</a:t>
            </a:r>
            <a:r>
              <a:rPr lang="es-MX" sz="3200" dirty="0">
                <a:latin typeface="+mn-lt"/>
              </a:rPr>
              <a:t> </a:t>
            </a:r>
            <a:r>
              <a:rPr lang="es-MX" sz="3200" dirty="0" err="1">
                <a:latin typeface="+mn-lt"/>
              </a:rPr>
              <a:t>intestine</a:t>
            </a:r>
            <a:r>
              <a:rPr lang="es-MX" sz="3200" dirty="0">
                <a:latin typeface="+mn-lt"/>
              </a:rPr>
              <a:t> </a:t>
            </a:r>
            <a:r>
              <a:rPr lang="es-MX" sz="3200" dirty="0" err="1">
                <a:latin typeface="+mn-lt"/>
              </a:rPr>
              <a:t>but</a:t>
            </a:r>
            <a:r>
              <a:rPr lang="es-MX" sz="3200" dirty="0">
                <a:latin typeface="+mn-lt"/>
              </a:rPr>
              <a:t> </a:t>
            </a:r>
            <a:r>
              <a:rPr lang="es-MX" sz="3200" dirty="0" err="1">
                <a:latin typeface="+mn-lt"/>
              </a:rPr>
              <a:t>shorter</a:t>
            </a:r>
            <a:r>
              <a:rPr lang="es-MX" sz="3200" dirty="0">
                <a:latin typeface="+mn-lt"/>
              </a:rPr>
              <a:t>. </a:t>
            </a:r>
            <a:r>
              <a:rPr lang="es-MX" sz="3200" dirty="0" err="1">
                <a:latin typeface="+mn-lt"/>
              </a:rPr>
              <a:t>It</a:t>
            </a:r>
            <a:r>
              <a:rPr lang="es-MX" sz="3200" dirty="0">
                <a:latin typeface="+mn-lt"/>
              </a:rPr>
              <a:t> </a:t>
            </a:r>
            <a:r>
              <a:rPr lang="es-MX" sz="3200" dirty="0" err="1">
                <a:latin typeface="+mn-lt"/>
              </a:rPr>
              <a:t>is</a:t>
            </a:r>
            <a:r>
              <a:rPr lang="es-MX" sz="3200" dirty="0">
                <a:latin typeface="+mn-lt"/>
              </a:rPr>
              <a:t> </a:t>
            </a:r>
            <a:r>
              <a:rPr lang="es-MX" sz="3200" dirty="0" err="1">
                <a:latin typeface="+mn-lt"/>
              </a:rPr>
              <a:t>divided</a:t>
            </a:r>
            <a:r>
              <a:rPr lang="es-MX" sz="3200" dirty="0">
                <a:latin typeface="+mn-lt"/>
              </a:rPr>
              <a:t> </a:t>
            </a:r>
            <a:r>
              <a:rPr lang="es-MX" sz="3200" dirty="0" err="1">
                <a:latin typeface="+mn-lt"/>
              </a:rPr>
              <a:t>into</a:t>
            </a:r>
            <a:r>
              <a:rPr lang="es-MX" sz="3200" dirty="0">
                <a:latin typeface="+mn-lt"/>
              </a:rPr>
              <a:t> the </a:t>
            </a:r>
            <a:r>
              <a:rPr lang="es-MX" sz="3200" dirty="0" err="1">
                <a:latin typeface="+mn-lt"/>
              </a:rPr>
              <a:t>cecum</a:t>
            </a:r>
            <a:r>
              <a:rPr lang="es-MX" sz="3200" dirty="0">
                <a:latin typeface="+mn-lt"/>
              </a:rPr>
              <a:t> (</a:t>
            </a:r>
            <a:r>
              <a:rPr lang="es-MX" sz="3200" dirty="0" err="1">
                <a:latin typeface="+mn-lt"/>
              </a:rPr>
              <a:t>opening</a:t>
            </a:r>
            <a:r>
              <a:rPr lang="es-MX" sz="3200" dirty="0">
                <a:latin typeface="+mn-lt"/>
              </a:rPr>
              <a:t> of </a:t>
            </a:r>
            <a:r>
              <a:rPr lang="es-MX" sz="3200" dirty="0" err="1">
                <a:latin typeface="+mn-lt"/>
              </a:rPr>
              <a:t>ileum</a:t>
            </a:r>
            <a:r>
              <a:rPr lang="es-MX" sz="3200" dirty="0">
                <a:latin typeface="+mn-lt"/>
              </a:rPr>
              <a:t> </a:t>
            </a:r>
            <a:r>
              <a:rPr lang="es-MX" sz="3200" dirty="0" err="1">
                <a:latin typeface="+mn-lt"/>
              </a:rPr>
              <a:t>to</a:t>
            </a:r>
            <a:r>
              <a:rPr lang="es-MX" sz="3200" dirty="0">
                <a:latin typeface="+mn-lt"/>
              </a:rPr>
              <a:t> </a:t>
            </a:r>
            <a:r>
              <a:rPr lang="es-MX" sz="3200" dirty="0" err="1">
                <a:latin typeface="+mn-lt"/>
              </a:rPr>
              <a:t>large</a:t>
            </a:r>
            <a:r>
              <a:rPr lang="es-MX" sz="3200" dirty="0">
                <a:latin typeface="+mn-lt"/>
              </a:rPr>
              <a:t> </a:t>
            </a:r>
            <a:r>
              <a:rPr lang="es-MX" sz="3200" dirty="0" err="1">
                <a:latin typeface="+mn-lt"/>
              </a:rPr>
              <a:t>intestine</a:t>
            </a:r>
            <a:r>
              <a:rPr lang="es-MX" sz="3200" dirty="0">
                <a:latin typeface="+mn-lt"/>
              </a:rPr>
              <a:t>, has </a:t>
            </a:r>
            <a:r>
              <a:rPr lang="es-MX" sz="3200" dirty="0" err="1">
                <a:latin typeface="+mn-lt"/>
              </a:rPr>
              <a:t>iliocecal</a:t>
            </a:r>
            <a:r>
              <a:rPr lang="es-MX" sz="3200" dirty="0">
                <a:latin typeface="+mn-lt"/>
              </a:rPr>
              <a:t> </a:t>
            </a:r>
            <a:r>
              <a:rPr lang="es-MX" sz="3200" dirty="0" err="1">
                <a:latin typeface="+mn-lt"/>
              </a:rPr>
              <a:t>valve</a:t>
            </a:r>
            <a:r>
              <a:rPr lang="es-MX" sz="3200" dirty="0">
                <a:latin typeface="+mn-lt"/>
              </a:rPr>
              <a:t>), the </a:t>
            </a:r>
            <a:r>
              <a:rPr lang="es-MX" sz="3200" dirty="0" err="1">
                <a:latin typeface="+mn-lt"/>
              </a:rPr>
              <a:t>vermiform</a:t>
            </a:r>
            <a:r>
              <a:rPr lang="es-MX" sz="3200" dirty="0">
                <a:latin typeface="+mn-lt"/>
              </a:rPr>
              <a:t> </a:t>
            </a:r>
            <a:r>
              <a:rPr lang="es-MX" sz="3200" dirty="0" err="1">
                <a:latin typeface="+mn-lt"/>
              </a:rPr>
              <a:t>appendix</a:t>
            </a:r>
            <a:r>
              <a:rPr lang="es-MX" sz="3200" dirty="0">
                <a:latin typeface="+mn-lt"/>
              </a:rPr>
              <a:t> (opens </a:t>
            </a:r>
            <a:r>
              <a:rPr lang="es-MX" sz="3200" dirty="0" err="1">
                <a:latin typeface="+mn-lt"/>
              </a:rPr>
              <a:t>to</a:t>
            </a:r>
            <a:r>
              <a:rPr lang="es-MX" sz="3200" dirty="0">
                <a:latin typeface="+mn-lt"/>
              </a:rPr>
              <a:t> the </a:t>
            </a:r>
            <a:r>
              <a:rPr lang="es-MX" sz="3200" dirty="0" err="1">
                <a:latin typeface="+mn-lt"/>
              </a:rPr>
              <a:t>cecum</a:t>
            </a:r>
            <a:r>
              <a:rPr lang="es-MX" sz="3200" dirty="0">
                <a:latin typeface="+mn-lt"/>
              </a:rPr>
              <a:t>, </a:t>
            </a:r>
            <a:r>
              <a:rPr lang="es-MX" sz="3200" dirty="0" err="1">
                <a:latin typeface="+mn-lt"/>
              </a:rPr>
              <a:t>contains</a:t>
            </a:r>
            <a:r>
              <a:rPr lang="es-MX" sz="3200" dirty="0">
                <a:latin typeface="+mn-lt"/>
              </a:rPr>
              <a:t> </a:t>
            </a:r>
            <a:r>
              <a:rPr lang="es-MX" sz="3200" dirty="0" err="1">
                <a:latin typeface="+mn-lt"/>
              </a:rPr>
              <a:t>lymphoid</a:t>
            </a:r>
            <a:r>
              <a:rPr lang="es-MX" sz="3200" dirty="0">
                <a:latin typeface="+mn-lt"/>
              </a:rPr>
              <a:t> </a:t>
            </a:r>
            <a:r>
              <a:rPr lang="es-MX" sz="3200" dirty="0" err="1">
                <a:latin typeface="+mn-lt"/>
              </a:rPr>
              <a:t>tissue</a:t>
            </a:r>
            <a:r>
              <a:rPr lang="es-MX" sz="3200" dirty="0">
                <a:latin typeface="+mn-lt"/>
              </a:rPr>
              <a:t>), the colon (has at </a:t>
            </a:r>
            <a:r>
              <a:rPr lang="es-MX" sz="3200" dirty="0" err="1">
                <a:latin typeface="+mn-lt"/>
              </a:rPr>
              <a:t>least</a:t>
            </a:r>
            <a:r>
              <a:rPr lang="es-MX" sz="3200" dirty="0">
                <a:latin typeface="+mn-lt"/>
              </a:rPr>
              <a:t> </a:t>
            </a:r>
            <a:r>
              <a:rPr lang="es-MX" sz="3200" dirty="0" err="1">
                <a:latin typeface="+mn-lt"/>
              </a:rPr>
              <a:t>four</a:t>
            </a:r>
            <a:r>
              <a:rPr lang="es-MX" sz="3200" dirty="0">
                <a:latin typeface="+mn-lt"/>
              </a:rPr>
              <a:t> </a:t>
            </a:r>
            <a:r>
              <a:rPr lang="es-MX" sz="3200" dirty="0" err="1">
                <a:latin typeface="+mn-lt"/>
              </a:rPr>
              <a:t>sections</a:t>
            </a:r>
            <a:r>
              <a:rPr lang="es-MX" sz="3200" dirty="0">
                <a:latin typeface="+mn-lt"/>
              </a:rPr>
              <a:t>), the </a:t>
            </a:r>
            <a:r>
              <a:rPr lang="es-MX" sz="3200" dirty="0" err="1">
                <a:latin typeface="+mn-lt"/>
              </a:rPr>
              <a:t>rectum</a:t>
            </a:r>
            <a:r>
              <a:rPr lang="es-MX" sz="3200" dirty="0">
                <a:latin typeface="+mn-lt"/>
              </a:rPr>
              <a:t> (has rectal </a:t>
            </a:r>
            <a:r>
              <a:rPr lang="es-MX" sz="3200" dirty="0" err="1">
                <a:latin typeface="+mn-lt"/>
              </a:rPr>
              <a:t>valves</a:t>
            </a:r>
            <a:r>
              <a:rPr lang="es-MX" sz="3200" dirty="0">
                <a:latin typeface="+mn-lt"/>
              </a:rPr>
              <a:t> </a:t>
            </a:r>
            <a:r>
              <a:rPr lang="es-MX" sz="3200" dirty="0" err="1">
                <a:latin typeface="+mn-lt"/>
              </a:rPr>
              <a:t>that</a:t>
            </a:r>
            <a:r>
              <a:rPr lang="es-MX" sz="3200" dirty="0">
                <a:latin typeface="+mn-lt"/>
              </a:rPr>
              <a:t> </a:t>
            </a:r>
            <a:r>
              <a:rPr lang="es-MX" sz="3200" dirty="0" err="1">
                <a:latin typeface="+mn-lt"/>
              </a:rPr>
              <a:t>prevent</a:t>
            </a:r>
            <a:r>
              <a:rPr lang="es-MX" sz="3200" dirty="0">
                <a:latin typeface="+mn-lt"/>
              </a:rPr>
              <a:t> </a:t>
            </a:r>
            <a:r>
              <a:rPr lang="es-MX" sz="3200" dirty="0" err="1">
                <a:latin typeface="+mn-lt"/>
              </a:rPr>
              <a:t>feces</a:t>
            </a:r>
            <a:r>
              <a:rPr lang="es-MX" sz="3200" dirty="0">
                <a:latin typeface="+mn-lt"/>
              </a:rPr>
              <a:t> </a:t>
            </a:r>
            <a:r>
              <a:rPr lang="es-MX" sz="3200" dirty="0" err="1">
                <a:latin typeface="+mn-lt"/>
              </a:rPr>
              <a:t>from</a:t>
            </a:r>
            <a:r>
              <a:rPr lang="es-MX" sz="3200" dirty="0">
                <a:latin typeface="+mn-lt"/>
              </a:rPr>
              <a:t> </a:t>
            </a:r>
            <a:r>
              <a:rPr lang="es-MX" sz="3200" dirty="0" err="1">
                <a:latin typeface="+mn-lt"/>
              </a:rPr>
              <a:t>being</a:t>
            </a:r>
            <a:r>
              <a:rPr lang="es-MX" sz="3200" dirty="0">
                <a:latin typeface="+mn-lt"/>
              </a:rPr>
              <a:t> </a:t>
            </a:r>
            <a:r>
              <a:rPr lang="es-MX" sz="3200" dirty="0" err="1">
                <a:latin typeface="+mn-lt"/>
              </a:rPr>
              <a:t>passed</a:t>
            </a:r>
            <a:r>
              <a:rPr lang="es-MX" sz="3200" dirty="0">
                <a:latin typeface="+mn-lt"/>
              </a:rPr>
              <a:t> </a:t>
            </a:r>
            <a:r>
              <a:rPr lang="es-MX" sz="3200" dirty="0" err="1">
                <a:latin typeface="+mn-lt"/>
              </a:rPr>
              <a:t>along</a:t>
            </a:r>
            <a:r>
              <a:rPr lang="es-MX" sz="3200" dirty="0">
                <a:latin typeface="+mn-lt"/>
              </a:rPr>
              <a:t> </a:t>
            </a:r>
            <a:r>
              <a:rPr lang="es-MX" sz="3200" dirty="0" err="1">
                <a:latin typeface="+mn-lt"/>
              </a:rPr>
              <a:t>with</a:t>
            </a:r>
            <a:r>
              <a:rPr lang="es-MX" sz="3200" dirty="0">
                <a:latin typeface="+mn-lt"/>
              </a:rPr>
              <a:t> gas) and the anal canal (</a:t>
            </a:r>
            <a:r>
              <a:rPr lang="es-MX" sz="3200" dirty="0" err="1">
                <a:latin typeface="+mn-lt"/>
              </a:rPr>
              <a:t>external</a:t>
            </a:r>
            <a:r>
              <a:rPr lang="es-MX" sz="3200" dirty="0">
                <a:latin typeface="+mn-lt"/>
              </a:rPr>
              <a:t> </a:t>
            </a:r>
            <a:r>
              <a:rPr lang="es-MX" sz="3200" dirty="0" err="1">
                <a:latin typeface="+mn-lt"/>
              </a:rPr>
              <a:t>to</a:t>
            </a:r>
            <a:r>
              <a:rPr lang="es-MX" sz="3200" dirty="0">
                <a:latin typeface="+mn-lt"/>
              </a:rPr>
              <a:t> abdominal </a:t>
            </a:r>
            <a:r>
              <a:rPr lang="es-MX" sz="3200" dirty="0" err="1">
                <a:latin typeface="+mn-lt"/>
              </a:rPr>
              <a:t>pelvic</a:t>
            </a:r>
            <a:r>
              <a:rPr lang="es-MX" sz="3200" dirty="0">
                <a:latin typeface="+mn-lt"/>
              </a:rPr>
              <a:t> </a:t>
            </a:r>
            <a:r>
              <a:rPr lang="es-MX" sz="3200" dirty="0" err="1">
                <a:latin typeface="+mn-lt"/>
              </a:rPr>
              <a:t>cavity</a:t>
            </a:r>
            <a:r>
              <a:rPr lang="es-MX" sz="3200" dirty="0">
                <a:latin typeface="+mn-lt"/>
              </a:rPr>
              <a:t>, has </a:t>
            </a:r>
            <a:r>
              <a:rPr lang="es-MX" sz="3200" dirty="0" err="1">
                <a:latin typeface="+mn-lt"/>
              </a:rPr>
              <a:t>external</a:t>
            </a:r>
            <a:r>
              <a:rPr lang="es-MX" sz="3200" dirty="0">
                <a:latin typeface="+mn-lt"/>
              </a:rPr>
              <a:t> anal canal).  </a:t>
            </a:r>
            <a:endParaRPr lang="es-MX" sz="3200" dirty="0"/>
          </a:p>
        </p:txBody>
      </p:sp>
    </p:spTree>
    <p:extLst>
      <p:ext uri="{BB962C8B-B14F-4D97-AF65-F5344CB8AC3E}">
        <p14:creationId xmlns:p14="http://schemas.microsoft.com/office/powerpoint/2010/main" val="39508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613" y="785611"/>
            <a:ext cx="8860665" cy="5078313"/>
          </a:xfrm>
          <a:prstGeom prst="rect">
            <a:avLst/>
          </a:prstGeom>
        </p:spPr>
        <p:txBody>
          <a:bodyPr wrap="square">
            <a:spAutoFit/>
          </a:bodyPr>
          <a:lstStyle/>
          <a:p>
            <a:r>
              <a:rPr lang="es-MX" sz="3600" dirty="0"/>
              <a:t>The </a:t>
            </a:r>
            <a:r>
              <a:rPr lang="es-MX" sz="3600" dirty="0" err="1"/>
              <a:t>sections</a:t>
            </a:r>
            <a:r>
              <a:rPr lang="es-MX" sz="3600" dirty="0"/>
              <a:t> of the colon and </a:t>
            </a:r>
            <a:r>
              <a:rPr lang="es-MX" sz="3600" dirty="0" err="1"/>
              <a:t>bends</a:t>
            </a:r>
            <a:r>
              <a:rPr lang="es-MX" sz="3600" dirty="0"/>
              <a:t> are: </a:t>
            </a:r>
            <a:r>
              <a:rPr lang="es-MX" sz="3600" dirty="0" err="1"/>
              <a:t>ascending</a:t>
            </a:r>
            <a:r>
              <a:rPr lang="es-MX" sz="3600" dirty="0"/>
              <a:t> colon, </a:t>
            </a:r>
            <a:r>
              <a:rPr lang="es-MX" sz="3600" dirty="0" err="1"/>
              <a:t>right</a:t>
            </a:r>
            <a:r>
              <a:rPr lang="es-MX" sz="3600" dirty="0"/>
              <a:t> </a:t>
            </a:r>
            <a:r>
              <a:rPr lang="es-MX" sz="3600" dirty="0" err="1"/>
              <a:t>colic</a:t>
            </a:r>
            <a:r>
              <a:rPr lang="es-MX" sz="3600" dirty="0"/>
              <a:t> (</a:t>
            </a:r>
            <a:r>
              <a:rPr lang="es-MX" sz="3600" dirty="0" err="1"/>
              <a:t>hepatic</a:t>
            </a:r>
            <a:r>
              <a:rPr lang="es-MX" sz="3600" dirty="0"/>
              <a:t>) </a:t>
            </a:r>
            <a:r>
              <a:rPr lang="es-MX" sz="3600" dirty="0" err="1"/>
              <a:t>flexure</a:t>
            </a:r>
            <a:r>
              <a:rPr lang="es-MX" sz="3600" dirty="0"/>
              <a:t>, </a:t>
            </a:r>
            <a:r>
              <a:rPr lang="es-MX" sz="3600" dirty="0" err="1"/>
              <a:t>transverse</a:t>
            </a:r>
            <a:r>
              <a:rPr lang="es-MX" sz="3600" dirty="0"/>
              <a:t> colon, </a:t>
            </a:r>
            <a:r>
              <a:rPr lang="es-MX" sz="3600" dirty="0" err="1"/>
              <a:t>left</a:t>
            </a:r>
            <a:r>
              <a:rPr lang="es-MX" sz="3600" dirty="0"/>
              <a:t> </a:t>
            </a:r>
            <a:r>
              <a:rPr lang="es-MX" sz="3600" dirty="0" err="1"/>
              <a:t>colic</a:t>
            </a:r>
            <a:r>
              <a:rPr lang="es-MX" sz="3600" dirty="0"/>
              <a:t> (</a:t>
            </a:r>
            <a:r>
              <a:rPr lang="es-MX" sz="3600" dirty="0" err="1"/>
              <a:t>splenic</a:t>
            </a:r>
            <a:r>
              <a:rPr lang="es-MX" sz="3600" dirty="0"/>
              <a:t>) </a:t>
            </a:r>
            <a:r>
              <a:rPr lang="es-MX" sz="3600" dirty="0" err="1"/>
              <a:t>flexure</a:t>
            </a:r>
            <a:r>
              <a:rPr lang="es-MX" sz="3600" dirty="0"/>
              <a:t>, </a:t>
            </a:r>
            <a:r>
              <a:rPr lang="es-MX" sz="3600" dirty="0" err="1"/>
              <a:t>descending</a:t>
            </a:r>
            <a:r>
              <a:rPr lang="es-MX" sz="3600" dirty="0"/>
              <a:t> colon, and </a:t>
            </a:r>
            <a:r>
              <a:rPr lang="es-MX" sz="3600" dirty="0" err="1"/>
              <a:t>sigmoid</a:t>
            </a:r>
            <a:r>
              <a:rPr lang="es-MX" sz="3600" dirty="0"/>
              <a:t> colon and </a:t>
            </a:r>
            <a:r>
              <a:rPr lang="es-MX" sz="3600" dirty="0" err="1"/>
              <a:t>rectum</a:t>
            </a:r>
            <a:r>
              <a:rPr lang="es-MX" sz="3600" dirty="0"/>
              <a:t>. </a:t>
            </a:r>
            <a:r>
              <a:rPr lang="es-MX" sz="3600" dirty="0" err="1"/>
              <a:t>Some</a:t>
            </a:r>
            <a:r>
              <a:rPr lang="es-MX" sz="3600" dirty="0"/>
              <a:t> of the </a:t>
            </a:r>
            <a:r>
              <a:rPr lang="es-MX" sz="3600" dirty="0" err="1"/>
              <a:t>feature</a:t>
            </a:r>
            <a:r>
              <a:rPr lang="es-MX" sz="3600" dirty="0"/>
              <a:t> are: the </a:t>
            </a:r>
            <a:r>
              <a:rPr lang="es-MX" sz="3600" dirty="0" err="1"/>
              <a:t>teniae</a:t>
            </a:r>
            <a:r>
              <a:rPr lang="es-MX" sz="3600" dirty="0"/>
              <a:t> </a:t>
            </a:r>
            <a:r>
              <a:rPr lang="es-MX" sz="3600" dirty="0" err="1"/>
              <a:t>coli</a:t>
            </a:r>
            <a:r>
              <a:rPr lang="es-MX" sz="3600" dirty="0"/>
              <a:t> (</a:t>
            </a:r>
            <a:r>
              <a:rPr lang="es-MX" sz="3600" dirty="0" err="1"/>
              <a:t>longitudincal</a:t>
            </a:r>
            <a:r>
              <a:rPr lang="es-MX" sz="3600" dirty="0"/>
              <a:t> </a:t>
            </a:r>
            <a:r>
              <a:rPr lang="es-MX" sz="3600" dirty="0" err="1"/>
              <a:t>strips</a:t>
            </a:r>
            <a:r>
              <a:rPr lang="es-MX" sz="3600" dirty="0"/>
              <a:t> </a:t>
            </a:r>
            <a:r>
              <a:rPr lang="es-MX" sz="3600" dirty="0" err="1"/>
              <a:t>that</a:t>
            </a:r>
            <a:r>
              <a:rPr lang="es-MX" sz="3600" dirty="0"/>
              <a:t> </a:t>
            </a:r>
            <a:r>
              <a:rPr lang="es-MX" sz="3600" dirty="0" err="1"/>
              <a:t>run</a:t>
            </a:r>
            <a:r>
              <a:rPr lang="es-MX" sz="3600" dirty="0"/>
              <a:t> </a:t>
            </a:r>
            <a:r>
              <a:rPr lang="es-MX" sz="3600" dirty="0" err="1"/>
              <a:t>along</a:t>
            </a:r>
            <a:r>
              <a:rPr lang="es-MX" sz="3600" dirty="0"/>
              <a:t> the colon), the </a:t>
            </a:r>
            <a:r>
              <a:rPr lang="es-MX" sz="3600" dirty="0" err="1"/>
              <a:t>haustra</a:t>
            </a:r>
            <a:r>
              <a:rPr lang="es-MX" sz="3600" dirty="0"/>
              <a:t> (</a:t>
            </a:r>
            <a:r>
              <a:rPr lang="es-MX" sz="3600" dirty="0" err="1"/>
              <a:t>pockets</a:t>
            </a:r>
            <a:r>
              <a:rPr lang="es-MX" sz="3600" dirty="0"/>
              <a:t> </a:t>
            </a:r>
            <a:r>
              <a:rPr lang="es-MX" sz="3600" dirty="0" err="1"/>
              <a:t>or</a:t>
            </a:r>
            <a:r>
              <a:rPr lang="es-MX" sz="3600" dirty="0"/>
              <a:t> </a:t>
            </a:r>
            <a:r>
              <a:rPr lang="es-MX" sz="3600" dirty="0" err="1"/>
              <a:t>sacs</a:t>
            </a:r>
            <a:r>
              <a:rPr lang="es-MX" sz="3600" dirty="0"/>
              <a:t>) and the </a:t>
            </a:r>
            <a:r>
              <a:rPr lang="es-MX" sz="3600" dirty="0" err="1"/>
              <a:t>epiploic</a:t>
            </a:r>
            <a:r>
              <a:rPr lang="es-MX" sz="3600" dirty="0"/>
              <a:t> </a:t>
            </a:r>
            <a:r>
              <a:rPr lang="es-MX" sz="3600" dirty="0" err="1"/>
              <a:t>appendages</a:t>
            </a:r>
            <a:r>
              <a:rPr lang="es-MX" sz="3600" dirty="0"/>
              <a:t> (</a:t>
            </a:r>
            <a:r>
              <a:rPr lang="es-MX" sz="3600" dirty="0" err="1"/>
              <a:t>hanging</a:t>
            </a:r>
            <a:r>
              <a:rPr lang="es-MX" sz="3600" dirty="0"/>
              <a:t> </a:t>
            </a:r>
            <a:r>
              <a:rPr lang="es-MX" sz="3600" dirty="0" err="1"/>
              <a:t>fat</a:t>
            </a:r>
            <a:r>
              <a:rPr lang="es-MX" sz="3600" dirty="0"/>
              <a:t> </a:t>
            </a:r>
            <a:r>
              <a:rPr lang="es-MX" sz="3600" dirty="0" err="1"/>
              <a:t>filled</a:t>
            </a:r>
            <a:r>
              <a:rPr lang="es-MX" sz="3600" dirty="0"/>
              <a:t> </a:t>
            </a:r>
            <a:r>
              <a:rPr lang="es-MX" sz="3600" dirty="0" err="1"/>
              <a:t>pouches</a:t>
            </a:r>
            <a:r>
              <a:rPr lang="es-MX" sz="3600" dirty="0"/>
              <a:t>)</a:t>
            </a:r>
          </a:p>
        </p:txBody>
      </p:sp>
    </p:spTree>
    <p:extLst>
      <p:ext uri="{BB962C8B-B14F-4D97-AF65-F5344CB8AC3E}">
        <p14:creationId xmlns:p14="http://schemas.microsoft.com/office/powerpoint/2010/main" val="1445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218a_LargeIntestin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735" y="1102218"/>
            <a:ext cx="8305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48049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G:\PhysioLink\Textbook Images\Chapter 16\ShHP416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90600"/>
            <a:ext cx="4935538" cy="5867400"/>
          </a:xfrm>
          <a:prstGeom prst="rect">
            <a:avLst/>
          </a:prstGeom>
          <a:noFill/>
          <a:extLst>
            <a:ext uri="{909E8E84-426E-40DD-AFC4-6F175D3DCCD1}">
              <a14:hiddenFill xmlns:a14="http://schemas.microsoft.com/office/drawing/2010/main">
                <a:solidFill>
                  <a:srgbClr val="FFFFFF"/>
                </a:solidFill>
              </a14:hiddenFill>
            </a:ext>
          </a:extLst>
        </p:spPr>
      </p:pic>
      <p:sp>
        <p:nvSpPr>
          <p:cNvPr id="39945" name="Rectangle 9"/>
          <p:cNvSpPr>
            <a:spLocks noGrp="1" noChangeArrowheads="1"/>
          </p:cNvSpPr>
          <p:nvPr>
            <p:ph type="title"/>
          </p:nvPr>
        </p:nvSpPr>
        <p:spPr>
          <a:xfrm>
            <a:off x="2209800" y="228600"/>
            <a:ext cx="7772400" cy="533400"/>
          </a:xfrm>
          <a:noFill/>
          <a:ln/>
        </p:spPr>
        <p:txBody>
          <a:bodyPr>
            <a:normAutofit fontScale="90000"/>
          </a:bodyPr>
          <a:lstStyle/>
          <a:p>
            <a:r>
              <a:rPr lang="en-US"/>
              <a:t>Ingestion/Mastication</a:t>
            </a:r>
          </a:p>
        </p:txBody>
      </p:sp>
    </p:spTree>
    <p:extLst>
      <p:ext uri="{BB962C8B-B14F-4D97-AF65-F5344CB8AC3E}">
        <p14:creationId xmlns:p14="http://schemas.microsoft.com/office/powerpoint/2010/main" val="197385218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G:\CONTENT\FOXVRL\02\0411.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1000"/>
            <a:ext cx="8129588" cy="609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9084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1697013" y="5541988"/>
            <a:ext cx="8804672" cy="91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1777" bIns="0"/>
          <a:lstStyle>
            <a:lvl1pPr marL="73025">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eaLnBrk="1" hangingPunct="1">
              <a:spcBef>
                <a:spcPct val="0"/>
              </a:spcBef>
              <a:buSzTx/>
              <a:buFontTx/>
              <a:buNone/>
            </a:pPr>
            <a:r>
              <a:rPr lang="en-US" sz="1969" b="1">
                <a:solidFill>
                  <a:srgbClr val="145E66"/>
                </a:solidFill>
                <a:cs typeface="Arial" panose="020B0604020202020204" pitchFamily="34" charset="0"/>
              </a:rPr>
              <a:t>The gut wall has a layered organization, with the absorptive cells lining the lumen and neural and muscular components below.  Blood and lymph vasculature is abundant to transport absorbed nutrients. </a:t>
            </a:r>
          </a:p>
        </p:txBody>
      </p:sp>
      <p:sp>
        <p:nvSpPr>
          <p:cNvPr id="45059" name="Rectangle 2"/>
          <p:cNvSpPr>
            <a:spLocks/>
          </p:cNvSpPr>
          <p:nvPr/>
        </p:nvSpPr>
        <p:spPr bwMode="auto">
          <a:xfrm>
            <a:off x="1642318" y="89297"/>
            <a:ext cx="2312789" cy="464344"/>
          </a:xfrm>
          <a:prstGeom prst="rect">
            <a:avLst/>
          </a:prstGeom>
          <a:solidFill>
            <a:srgbClr val="FFFFFF"/>
          </a:solidFill>
          <a:ln w="12700">
            <a:solidFill>
              <a:srgbClr val="009999"/>
            </a:solidFill>
            <a:miter lim="800000"/>
            <a:headEnd/>
            <a:tailEnd/>
          </a:ln>
        </p:spPr>
        <p:txBody>
          <a:bodyPr lIns="0" tIns="0" rIns="51777" bIns="0"/>
          <a:lstStyle>
            <a:lvl1pPr marL="73025">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a:spcBef>
                <a:spcPts val="1547"/>
              </a:spcBef>
              <a:buSzTx/>
              <a:buNone/>
            </a:pPr>
            <a:r>
              <a:rPr lang="en-US" sz="2672" b="1">
                <a:solidFill>
                  <a:srgbClr val="009999"/>
                </a:solidFill>
                <a:cs typeface="Arial" panose="020B0604020202020204" pitchFamily="34" charset="0"/>
              </a:rPr>
              <a:t>Figure 15-6</a:t>
            </a:r>
          </a:p>
        </p:txBody>
      </p:sp>
      <p:pic>
        <p:nvPicPr>
          <p:cNvPr id="45060"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7" y="727770"/>
            <a:ext cx="7268766" cy="473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5061" name="Rectangle 4"/>
          <p:cNvSpPr>
            <a:spLocks/>
          </p:cNvSpPr>
          <p:nvPr/>
        </p:nvSpPr>
        <p:spPr bwMode="auto">
          <a:xfrm>
            <a:off x="4086820" y="26790"/>
            <a:ext cx="4315990"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57150">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eaLnBrk="1" hangingPunct="1">
              <a:spcBef>
                <a:spcPct val="0"/>
              </a:spcBef>
              <a:buSzTx/>
              <a:buFontTx/>
              <a:buNone/>
            </a:pPr>
            <a:r>
              <a:rPr lang="en-US" sz="2391" b="1">
                <a:cs typeface="Arial" panose="020B0604020202020204" pitchFamily="34" charset="0"/>
              </a:rPr>
              <a:t>General Anatomy of Gut Wall</a:t>
            </a:r>
          </a:p>
        </p:txBody>
      </p:sp>
      <p:sp>
        <p:nvSpPr>
          <p:cNvPr id="45062" name="Rectangle 5"/>
          <p:cNvSpPr>
            <a:spLocks/>
          </p:cNvSpPr>
          <p:nvPr/>
        </p:nvSpPr>
        <p:spPr bwMode="auto">
          <a:xfrm>
            <a:off x="4452937" y="2402086"/>
            <a:ext cx="3839766"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57150">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eaLnBrk="1" hangingPunct="1">
              <a:spcBef>
                <a:spcPct val="0"/>
              </a:spcBef>
              <a:buSzTx/>
              <a:buFontTx/>
              <a:buNone/>
            </a:pPr>
            <a:r>
              <a:rPr lang="en-US" sz="914" i="1">
                <a:cs typeface="Arial" panose="020B0604020202020204" pitchFamily="34" charset="0"/>
              </a:rPr>
              <a:t>(Contains connective tissue, immune cells, capillaries, nerve endings)</a:t>
            </a:r>
          </a:p>
        </p:txBody>
      </p:sp>
      <p:sp>
        <p:nvSpPr>
          <p:cNvPr id="45063" name="Rectangle 6"/>
          <p:cNvSpPr>
            <a:spLocks/>
          </p:cNvSpPr>
          <p:nvPr/>
        </p:nvSpPr>
        <p:spPr bwMode="auto">
          <a:xfrm>
            <a:off x="4452937" y="2759273"/>
            <a:ext cx="3839766"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57150">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eaLnBrk="1" hangingPunct="1">
              <a:spcBef>
                <a:spcPct val="0"/>
              </a:spcBef>
              <a:buSzTx/>
              <a:buFontTx/>
              <a:buNone/>
            </a:pPr>
            <a:r>
              <a:rPr lang="en-US" sz="914" i="1">
                <a:cs typeface="Arial" panose="020B0604020202020204" pitchFamily="34" charset="0"/>
              </a:rPr>
              <a:t>(Might have role in villus movement)</a:t>
            </a:r>
          </a:p>
        </p:txBody>
      </p:sp>
    </p:spTree>
    <p:extLst>
      <p:ext uri="{BB962C8B-B14F-4D97-AF65-F5344CB8AC3E}">
        <p14:creationId xmlns:p14="http://schemas.microsoft.com/office/powerpoint/2010/main" val="1206983185"/>
      </p:ext>
    </p:extLst>
  </p:cSld>
  <p:clrMapOvr>
    <a:masterClrMapping/>
  </p:clrMapOvr>
  <p:transition spd="slow"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a:t>The GIT itself has resident microbes hence the term gut </a:t>
            </a:r>
            <a:r>
              <a:rPr lang="en-US" sz="4000" dirty="0" err="1"/>
              <a:t>microbiota</a:t>
            </a:r>
            <a:r>
              <a:rPr lang="en-US" sz="4000" dirty="0"/>
              <a:t>.</a:t>
            </a:r>
          </a:p>
          <a:p>
            <a:r>
              <a:rPr lang="en-US" sz="4000" dirty="0"/>
              <a:t> This gut microbiota may play an important role in health and disease</a:t>
            </a:r>
          </a:p>
        </p:txBody>
      </p:sp>
    </p:spTree>
    <p:extLst>
      <p:ext uri="{BB962C8B-B14F-4D97-AF65-F5344CB8AC3E}">
        <p14:creationId xmlns:p14="http://schemas.microsoft.com/office/powerpoint/2010/main" val="30971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899922" y="6250781"/>
            <a:ext cx="258961"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spcBef>
                <a:spcPts val="1100"/>
              </a:spcBef>
              <a:buSzPct val="100000"/>
              <a:buFont typeface="Arial" panose="020B0604020202020204" pitchFamily="34" charset="0"/>
              <a:buChar char="•"/>
              <a:defRPr sz="4400">
                <a:solidFill>
                  <a:schemeClr val="tx1"/>
                </a:solidFill>
                <a:latin typeface="Arial" panose="020B0604020202020204" pitchFamily="34" charset="0"/>
                <a:ea typeface="ヒラギノ角ゴ ProN W3" pitchFamily="1" charset="-128"/>
                <a:sym typeface="Arial" panose="020B0604020202020204" pitchFamily="34" charset="0"/>
              </a:defRPr>
            </a:lvl1pPr>
            <a:lvl2pPr marL="742950" indent="-285750">
              <a:spcBef>
                <a:spcPts val="900"/>
              </a:spcBef>
              <a:buSzPct val="100000"/>
              <a:buFont typeface="Arial" panose="020B0604020202020204" pitchFamily="34" charset="0"/>
              <a:buChar char="–"/>
              <a:defRPr sz="3800">
                <a:solidFill>
                  <a:schemeClr val="tx1"/>
                </a:solidFill>
                <a:latin typeface="Arial" panose="020B0604020202020204" pitchFamily="34" charset="0"/>
                <a:ea typeface="ヒラギノ角ゴ ProN W3" pitchFamily="1" charset="-128"/>
                <a:sym typeface="Arial" panose="020B0604020202020204" pitchFamily="34" charset="0"/>
              </a:defRPr>
            </a:lvl2pPr>
            <a:lvl3pPr marL="1143000" indent="-228600">
              <a:spcBef>
                <a:spcPts val="800"/>
              </a:spcBef>
              <a:buSzPct val="100000"/>
              <a:buFont typeface="Arial" panose="020B0604020202020204" pitchFamily="34" charset="0"/>
              <a:buChar char="•"/>
              <a:defRPr sz="3400">
                <a:solidFill>
                  <a:schemeClr val="tx1"/>
                </a:solidFill>
                <a:latin typeface="Arial" panose="020B0604020202020204" pitchFamily="34" charset="0"/>
                <a:ea typeface="ヒラギノ角ゴ ProN W3" pitchFamily="1" charset="-128"/>
                <a:sym typeface="Arial" panose="020B0604020202020204" pitchFamily="34" charset="0"/>
              </a:defRPr>
            </a:lvl3pPr>
            <a:lvl4pPr marL="16002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4pPr>
            <a:lvl5pPr marL="2057400" indent="-228600">
              <a:spcBef>
                <a:spcPts val="7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2800">
                <a:solidFill>
                  <a:schemeClr val="tx1"/>
                </a:solidFill>
                <a:latin typeface="Arial" panose="020B0604020202020204" pitchFamily="34" charset="0"/>
                <a:ea typeface="ヒラギノ角ゴ ProN W3" pitchFamily="1" charset="-128"/>
                <a:sym typeface="Arial" panose="020B0604020202020204" pitchFamily="34" charset="0"/>
              </a:defRPr>
            </a:lvl9pPr>
          </a:lstStyle>
          <a:p>
            <a:pPr algn="ctr" eaLnBrk="1" hangingPunct="1">
              <a:spcBef>
                <a:spcPct val="0"/>
              </a:spcBef>
              <a:buSzTx/>
              <a:buFontTx/>
              <a:buNone/>
            </a:pPr>
            <a:fld id="{8381AFF8-EDF4-4361-B843-38C4CB48AC6D}" type="slidenum">
              <a:rPr lang="en-US" sz="1266">
                <a:cs typeface="Arial" panose="020B0604020202020204" pitchFamily="34" charset="0"/>
              </a:rPr>
              <a:pPr algn="ctr" eaLnBrk="1" hangingPunct="1">
                <a:spcBef>
                  <a:spcPct val="0"/>
                </a:spcBef>
                <a:buSzTx/>
                <a:buFontTx/>
                <a:buNone/>
              </a:pPr>
              <a:t>50</a:t>
            </a:fld>
            <a:endParaRPr lang="en-US" sz="1266">
              <a:cs typeface="Arial" panose="020B0604020202020204" pitchFamily="34" charset="0"/>
            </a:endParaRPr>
          </a:p>
        </p:txBody>
      </p:sp>
      <p:sp>
        <p:nvSpPr>
          <p:cNvPr id="47107" name="Rectangle 3"/>
          <p:cNvSpPr>
            <a:spLocks noGrp="1" noChangeArrowheads="1"/>
          </p:cNvSpPr>
          <p:nvPr>
            <p:ph type="title"/>
          </p:nvPr>
        </p:nvSpPr>
        <p:spPr>
          <a:xfrm>
            <a:off x="1425773" y="35719"/>
            <a:ext cx="9242227" cy="660797"/>
          </a:xfrm>
        </p:spPr>
        <p:txBody>
          <a:bodyPr vert="horz" lIns="91440" tIns="45720" rIns="116999" bIns="45720" rtlCol="0" anchor="ctr">
            <a:normAutofit/>
          </a:bodyPr>
          <a:lstStyle/>
          <a:p>
            <a:pPr marL="40182"/>
            <a:r>
              <a:rPr lang="en-US" sz="3023" b="1"/>
              <a:t>General Structure of Gut Wall: Cross Section</a:t>
            </a:r>
            <a:endParaRPr lang="en-US" sz="3023" b="1">
              <a:ea typeface="ヒラギノ角ゴ ProN W6" pitchFamily="1" charset="-128"/>
            </a:endParaRPr>
          </a:p>
        </p:txBody>
      </p:sp>
      <p:pic>
        <p:nvPicPr>
          <p:cNvPr id="47108" name="Picture 6" descr="loadBinary-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031" y="642938"/>
            <a:ext cx="6858000" cy="60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34720"/>
      </p:ext>
    </p:extLst>
  </p:cSld>
  <p:clrMapOvr>
    <a:masterClrMapping/>
  </p:clrMapOvr>
  <p:transition spd="slow" advClick="0">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G:\PhysioLink\Textbook Images\Chapter 16\ShHP416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650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780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93525855"/>
      </p:ext>
    </p:extLst>
  </p:cSld>
  <p:clrMapOvr>
    <a:masterClrMapping/>
  </p:clrMapOvr>
  <p:transition spd="slow" advClick="0">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1979414" y="15627"/>
            <a:ext cx="8233172" cy="1659806"/>
          </a:xfrm>
        </p:spPr>
        <p:txBody>
          <a:bodyPr vert="horz" lIns="91440" tIns="45720" rIns="116999" bIns="45720" rtlCol="0" anchor="ctr">
            <a:normAutofit/>
          </a:bodyPr>
          <a:lstStyle/>
          <a:p>
            <a:pPr marL="40182">
              <a:defRPr/>
            </a:pPr>
            <a:r>
              <a:rPr lang="en-US" b="1" u="sng">
                <a:solidFill>
                  <a:srgbClr val="FF0000"/>
                </a:solidFill>
                <a:effectLst>
                  <a:outerShdw blurRad="38100" dist="38100" dir="2700000" algn="tl">
                    <a:srgbClr val="C0C0C0"/>
                  </a:outerShdw>
                </a:effectLst>
                <a:sym typeface="Arial" charset="0"/>
              </a:rPr>
              <a:t>INTERSTITIAL CELLS OF CAJAL (ICC)</a:t>
            </a:r>
            <a:endParaRPr lang="en-US" b="1" u="sng">
              <a:solidFill>
                <a:srgbClr val="FF0000"/>
              </a:solidFill>
              <a:effectLst>
                <a:outerShdw blurRad="38100" dist="38100" dir="2700000" algn="tl">
                  <a:srgbClr val="C0C0C0"/>
                </a:outerShdw>
              </a:effectLst>
              <a:ea typeface="ヒラギノ角ゴ ProN W6" pitchFamily="1" charset="-128"/>
              <a:sym typeface="Arial" charset="0"/>
            </a:endParaRPr>
          </a:p>
        </p:txBody>
      </p:sp>
      <p:sp>
        <p:nvSpPr>
          <p:cNvPr id="121859" name="Rectangle 2"/>
          <p:cNvSpPr>
            <a:spLocks noGrp="1" noChangeArrowheads="1"/>
          </p:cNvSpPr>
          <p:nvPr>
            <p:ph type="body" idx="1"/>
          </p:nvPr>
        </p:nvSpPr>
        <p:spPr>
          <a:xfrm>
            <a:off x="1827609" y="1678781"/>
            <a:ext cx="8608219" cy="5179219"/>
          </a:xfrm>
        </p:spPr>
        <p:txBody>
          <a:bodyPr vert="horz" lIns="91440" tIns="45720" rIns="116999" bIns="45720" rtlCol="0">
            <a:noAutofit/>
          </a:bodyPr>
          <a:lstStyle/>
          <a:p>
            <a:pPr marL="382847" indent="-342665">
              <a:lnSpc>
                <a:spcPct val="80000"/>
              </a:lnSpc>
            </a:pPr>
            <a:r>
              <a:rPr lang="en-US" sz="3600" dirty="0"/>
              <a:t>Cells mediate between efferent neurons and smooth muscle cells:</a:t>
            </a:r>
          </a:p>
          <a:p>
            <a:pPr marL="382847" indent="-342665">
              <a:lnSpc>
                <a:spcPct val="80000"/>
              </a:lnSpc>
              <a:buClr>
                <a:srgbClr val="000000"/>
              </a:buClr>
            </a:pPr>
            <a:r>
              <a:rPr lang="en-US" sz="3600" dirty="0"/>
              <a:t>Responsible for slow waves and pacemaker activity of smooth muscle.</a:t>
            </a:r>
          </a:p>
          <a:p>
            <a:pPr marL="382847" indent="-342665">
              <a:lnSpc>
                <a:spcPct val="80000"/>
              </a:lnSpc>
              <a:buClr>
                <a:srgbClr val="000000"/>
              </a:buClr>
            </a:pPr>
            <a:r>
              <a:rPr lang="en-US" sz="3600" dirty="0"/>
              <a:t>Also amplify neuronal input.</a:t>
            </a:r>
          </a:p>
          <a:p>
            <a:pPr marL="382847" indent="-342665">
              <a:lnSpc>
                <a:spcPct val="80000"/>
              </a:lnSpc>
              <a:buClr>
                <a:srgbClr val="000000"/>
              </a:buClr>
            </a:pPr>
            <a:r>
              <a:rPr lang="en-US" sz="3600" dirty="0"/>
              <a:t>Central to GI motility regulation. </a:t>
            </a:r>
          </a:p>
          <a:p>
            <a:pPr marL="382847" indent="-342665">
              <a:lnSpc>
                <a:spcPct val="80000"/>
              </a:lnSpc>
              <a:buClr>
                <a:srgbClr val="000000"/>
              </a:buClr>
            </a:pPr>
            <a:r>
              <a:rPr lang="en-US" sz="3600" dirty="0"/>
              <a:t>Loss of ICC implicated in many human motility disorders (</a:t>
            </a:r>
            <a:r>
              <a:rPr lang="en-US" sz="3600" dirty="0" err="1"/>
              <a:t>Hirshsprung’s</a:t>
            </a:r>
            <a:r>
              <a:rPr lang="en-US" sz="3600" dirty="0"/>
              <a:t> disease, severe constipation, IBD(</a:t>
            </a:r>
            <a:r>
              <a:rPr lang="en-US" sz="2400" b="1" i="0" dirty="0">
                <a:solidFill>
                  <a:srgbClr val="5F6368"/>
                </a:solidFill>
                <a:effectLst/>
                <a:latin typeface="arial" panose="020B0604020202020204" pitchFamily="34" charset="0"/>
              </a:rPr>
              <a:t>Inflammatory bowel disease</a:t>
            </a:r>
            <a:r>
              <a:rPr lang="en-US" sz="3600" dirty="0"/>
              <a:t>)</a:t>
            </a:r>
            <a:r>
              <a:rPr lang="en-US" sz="3600" dirty="0" err="1"/>
              <a:t>etc</a:t>
            </a:r>
            <a:r>
              <a:rPr lang="en-US" sz="3600" dirty="0"/>
              <a:t>).</a:t>
            </a:r>
          </a:p>
        </p:txBody>
      </p:sp>
    </p:spTree>
    <p:extLst>
      <p:ext uri="{BB962C8B-B14F-4D97-AF65-F5344CB8AC3E}">
        <p14:creationId xmlns:p14="http://schemas.microsoft.com/office/powerpoint/2010/main" val="2170864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859">
                                            <p:txEl>
                                              <p:pRg st="4" end="4"/>
                                            </p:txEl>
                                          </p:spTgt>
                                        </p:tgtEl>
                                        <p:attrNameLst>
                                          <p:attrName>style.visibility</p:attrName>
                                        </p:attrNameLst>
                                      </p:cBhvr>
                                      <p:to>
                                        <p:strVal val="visible"/>
                                      </p:to>
                                    </p:set>
                                    <p:anim calcmode="lin" valueType="num">
                                      <p:cBhvr additive="base">
                                        <p:cTn id="31" dur="5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8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Movements</a:t>
            </a:r>
          </a:p>
        </p:txBody>
      </p:sp>
      <p:sp>
        <p:nvSpPr>
          <p:cNvPr id="41987" name="Rectangle 3"/>
          <p:cNvSpPr>
            <a:spLocks noGrp="1" noChangeArrowheads="1"/>
          </p:cNvSpPr>
          <p:nvPr>
            <p:ph type="body" idx="1"/>
          </p:nvPr>
        </p:nvSpPr>
        <p:spPr/>
        <p:txBody>
          <a:bodyPr/>
          <a:lstStyle/>
          <a:p>
            <a:r>
              <a:rPr lang="en-US" dirty="0"/>
              <a:t>1. Peristalsis</a:t>
            </a:r>
          </a:p>
          <a:p>
            <a:r>
              <a:rPr lang="en-US" dirty="0"/>
              <a:t>2. Rhythmic segmentation</a:t>
            </a:r>
          </a:p>
          <a:p>
            <a:r>
              <a:rPr lang="en-US" dirty="0"/>
              <a:t>3. </a:t>
            </a:r>
            <a:r>
              <a:rPr lang="en-US" dirty="0" err="1"/>
              <a:t>Pendular</a:t>
            </a:r>
            <a:r>
              <a:rPr lang="en-US" dirty="0"/>
              <a:t> movement</a:t>
            </a:r>
          </a:p>
          <a:p>
            <a:r>
              <a:rPr lang="en-US" dirty="0"/>
              <a:t>4. Tonus changes</a:t>
            </a:r>
          </a:p>
          <a:p>
            <a:r>
              <a:rPr lang="en-US" dirty="0"/>
              <a:t>5. </a:t>
            </a:r>
            <a:r>
              <a:rPr lang="en-US" dirty="0" err="1"/>
              <a:t>Villar</a:t>
            </a:r>
            <a:r>
              <a:rPr lang="en-US" dirty="0"/>
              <a:t> Movement</a:t>
            </a:r>
          </a:p>
          <a:p>
            <a:endParaRPr lang="en-US" dirty="0"/>
          </a:p>
        </p:txBody>
      </p:sp>
    </p:spTree>
    <p:extLst>
      <p:ext uri="{BB962C8B-B14F-4D97-AF65-F5344CB8AC3E}">
        <p14:creationId xmlns:p14="http://schemas.microsoft.com/office/powerpoint/2010/main" val="2408161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9" descr="G:\PhysioLink\Textbook Images\Chapter 16\ShHP41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09601"/>
            <a:ext cx="8610600" cy="5953125"/>
          </a:xfrm>
          <a:prstGeom prst="rect">
            <a:avLst/>
          </a:prstGeom>
          <a:noFill/>
          <a:extLst>
            <a:ext uri="{909E8E84-426E-40DD-AFC4-6F175D3DCCD1}">
              <a14:hiddenFill xmlns:a14="http://schemas.microsoft.com/office/drawing/2010/main">
                <a:solidFill>
                  <a:srgbClr val="FFFFFF"/>
                </a:solidFill>
              </a14:hiddenFill>
            </a:ext>
          </a:extLst>
        </p:spPr>
      </p:pic>
      <p:sp>
        <p:nvSpPr>
          <p:cNvPr id="40970" name="Rectangle 10"/>
          <p:cNvSpPr>
            <a:spLocks noGrp="1" noChangeArrowheads="1"/>
          </p:cNvSpPr>
          <p:nvPr>
            <p:ph type="title"/>
          </p:nvPr>
        </p:nvSpPr>
        <p:spPr>
          <a:xfrm>
            <a:off x="2209800" y="0"/>
            <a:ext cx="7772400" cy="685800"/>
          </a:xfrm>
          <a:noFill/>
          <a:ln/>
        </p:spPr>
        <p:txBody>
          <a:bodyPr>
            <a:normAutofit fontScale="90000"/>
          </a:bodyPr>
          <a:lstStyle/>
          <a:p>
            <a:r>
              <a:rPr lang="en-US"/>
              <a:t>Peristalsis</a:t>
            </a:r>
          </a:p>
        </p:txBody>
      </p:sp>
    </p:spTree>
    <p:extLst>
      <p:ext uri="{BB962C8B-B14F-4D97-AF65-F5344CB8AC3E}">
        <p14:creationId xmlns:p14="http://schemas.microsoft.com/office/powerpoint/2010/main" val="947115831"/>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G:\PhysioLink\Textbook Images\Chapter 16\ShHP416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741364"/>
            <a:ext cx="7772400" cy="6116637"/>
          </a:xfrm>
          <a:prstGeom prst="rect">
            <a:avLst/>
          </a:prstGeom>
          <a:noFill/>
          <a:extLst>
            <a:ext uri="{909E8E84-426E-40DD-AFC4-6F175D3DCCD1}">
              <a14:hiddenFill xmlns:a14="http://schemas.microsoft.com/office/drawing/2010/main">
                <a:solidFill>
                  <a:srgbClr val="FFFFFF"/>
                </a:solidFill>
              </a14:hiddenFill>
            </a:ext>
          </a:extLst>
        </p:spPr>
      </p:pic>
      <p:sp>
        <p:nvSpPr>
          <p:cNvPr id="69637" name="Rectangle 5"/>
          <p:cNvSpPr>
            <a:spLocks noGrp="1" noChangeArrowheads="1"/>
          </p:cNvSpPr>
          <p:nvPr>
            <p:ph type="title"/>
          </p:nvPr>
        </p:nvSpPr>
        <p:spPr>
          <a:xfrm>
            <a:off x="2209800" y="0"/>
            <a:ext cx="7772400" cy="685800"/>
          </a:xfrm>
          <a:noFill/>
          <a:ln/>
        </p:spPr>
        <p:txBody>
          <a:bodyPr>
            <a:normAutofit fontScale="90000"/>
          </a:bodyPr>
          <a:lstStyle/>
          <a:p>
            <a:r>
              <a:rPr lang="en-US"/>
              <a:t>Rhythmic Segmentation</a:t>
            </a:r>
          </a:p>
        </p:txBody>
      </p:sp>
    </p:spTree>
    <p:extLst>
      <p:ext uri="{BB962C8B-B14F-4D97-AF65-F5344CB8AC3E}">
        <p14:creationId xmlns:p14="http://schemas.microsoft.com/office/powerpoint/2010/main" val="2346471926"/>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Digestive Processes</a:t>
            </a:r>
          </a:p>
        </p:txBody>
      </p:sp>
      <p:sp>
        <p:nvSpPr>
          <p:cNvPr id="52227" name="Rectangle 3"/>
          <p:cNvSpPr>
            <a:spLocks noGrp="1" noChangeArrowheads="1"/>
          </p:cNvSpPr>
          <p:nvPr>
            <p:ph type="body" idx="1"/>
          </p:nvPr>
        </p:nvSpPr>
        <p:spPr>
          <a:xfrm>
            <a:off x="2286000" y="2057400"/>
            <a:ext cx="7772400" cy="4114800"/>
          </a:xfrm>
        </p:spPr>
        <p:txBody>
          <a:bodyPr/>
          <a:lstStyle/>
          <a:p>
            <a:r>
              <a:rPr lang="en-US" sz="2400" b="1"/>
              <a:t>Mouth</a:t>
            </a:r>
          </a:p>
          <a:p>
            <a:r>
              <a:rPr lang="en-US" sz="2400" b="1"/>
              <a:t>Pharynx and Esophagus</a:t>
            </a:r>
          </a:p>
          <a:p>
            <a:r>
              <a:rPr lang="en-US" sz="2400" b="1"/>
              <a:t>Stomach</a:t>
            </a:r>
          </a:p>
          <a:p>
            <a:r>
              <a:rPr lang="en-US" sz="2400" b="1"/>
              <a:t>Pancreas and Gall Bladder</a:t>
            </a:r>
          </a:p>
          <a:p>
            <a:r>
              <a:rPr lang="en-US" sz="2400" b="1"/>
              <a:t>Small Intestine</a:t>
            </a:r>
          </a:p>
          <a:p>
            <a:r>
              <a:rPr lang="en-US" sz="2400" b="1"/>
              <a:t>Large Intestine</a:t>
            </a:r>
          </a:p>
          <a:p>
            <a:pPr lvl="1"/>
            <a:endParaRPr lang="en-US" sz="2000" b="1"/>
          </a:p>
        </p:txBody>
      </p:sp>
    </p:spTree>
    <p:extLst>
      <p:ext uri="{BB962C8B-B14F-4D97-AF65-F5344CB8AC3E}">
        <p14:creationId xmlns:p14="http://schemas.microsoft.com/office/powerpoint/2010/main" val="3318436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Rot="1" noChangeArrowheads="1"/>
          </p:cNvSpPr>
          <p:nvPr>
            <p:ph type="body" idx="1"/>
          </p:nvPr>
        </p:nvSpPr>
        <p:spPr>
          <a:xfrm>
            <a:off x="1738313" y="1643063"/>
            <a:ext cx="8540750" cy="2794000"/>
          </a:xfrm>
          <a:solidFill>
            <a:schemeClr val="bg1"/>
          </a:solidFill>
        </p:spPr>
        <p:txBody>
          <a:bodyPr/>
          <a:lstStyle/>
          <a:p>
            <a:pPr eaLnBrk="1" hangingPunct="1"/>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total volume </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of GIT secretions is about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6-8 L/day </a:t>
            </a:r>
          </a:p>
          <a:p>
            <a:pPr eaLnBrk="1" hangingPunct="1"/>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Secretions arise from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specialized cells </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lining the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GI tract</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pancreas</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liver</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gallbladder</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GI secretions function to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lubricate</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(water and mucus),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protect</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(mucus),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sterilize</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HCl</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neutralize</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(HCO</a:t>
            </a:r>
            <a:r>
              <a:rPr lang="en-US" altLang="zh-CN" sz="2600" baseline="-25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US" altLang="zh-CN" sz="2600" baseline="30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digest</a:t>
            </a:r>
            <a:r>
              <a:rPr lang="en-US" altLang="zh-CN" sz="2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(enzymes).</a:t>
            </a:r>
            <a:endPar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altLang="zh-CN" sz="26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4079875" y="1"/>
            <a:ext cx="3422412" cy="646331"/>
          </a:xfrm>
          <a:prstGeom prst="rect">
            <a:avLst/>
          </a:prstGeom>
        </p:spPr>
        <p:txBody>
          <a:bodyPr wrap="none">
            <a:spAutoFit/>
          </a:bodyPr>
          <a:lstStyle/>
          <a:p>
            <a:pPr eaLnBrk="1" hangingPunct="1">
              <a:defRPr/>
            </a:pPr>
            <a:r>
              <a:rPr lang="en-US" altLang="zh-CN" sz="3600" b="1" dirty="0">
                <a:solidFill>
                  <a:srgbClr val="FFD92A"/>
                </a:solidFill>
              </a:rPr>
              <a:t>Secretions of GIT</a:t>
            </a:r>
            <a:endParaRPr lang="en-US" sz="3600" dirty="0">
              <a:solidFill>
                <a:srgbClr val="FFD92A"/>
              </a:solidFill>
            </a:endParaRPr>
          </a:p>
        </p:txBody>
      </p:sp>
    </p:spTree>
    <p:extLst>
      <p:ext uri="{BB962C8B-B14F-4D97-AF65-F5344CB8AC3E}">
        <p14:creationId xmlns:p14="http://schemas.microsoft.com/office/powerpoint/2010/main" val="1925979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89125" y="6351"/>
            <a:ext cx="8229600" cy="646113"/>
          </a:xfrm>
        </p:spPr>
        <p:txBody>
          <a:bodyPr/>
          <a:lstStyle/>
          <a:p>
            <a:pPr algn="ctr" eaLnBrk="1" hangingPunct="1"/>
            <a:r>
              <a:rPr lang="en-US" altLang="zh-TW" sz="3600">
                <a:ea typeface="新細明體" panose="02020500000000000000" pitchFamily="18" charset="-120"/>
              </a:rPr>
              <a:t>Secretions of GIT in Mouth</a:t>
            </a:r>
          </a:p>
        </p:txBody>
      </p:sp>
      <p:sp>
        <p:nvSpPr>
          <p:cNvPr id="16387" name="Rectangle 3"/>
          <p:cNvSpPr>
            <a:spLocks noGrp="1" noChangeArrowheads="1"/>
          </p:cNvSpPr>
          <p:nvPr>
            <p:ph type="body" sz="half" idx="1"/>
          </p:nvPr>
        </p:nvSpPr>
        <p:spPr>
          <a:xfrm>
            <a:off x="1524000" y="1052513"/>
            <a:ext cx="4286250" cy="5251450"/>
          </a:xfrm>
        </p:spPr>
        <p:txBody>
          <a:bodyPr/>
          <a:lstStyle/>
          <a:p>
            <a:pPr marL="0" indent="0">
              <a:buNone/>
            </a:pPr>
            <a:r>
              <a:rPr lang="en-US" altLang="zh-TW" b="1" u="sng" dirty="0">
                <a:latin typeface="Arial Unicode MS" panose="020B0604020202020204" pitchFamily="34" charset="-128"/>
                <a:ea typeface="Arial Unicode MS" panose="020B0604020202020204" pitchFamily="34" charset="-128"/>
                <a:cs typeface="Arial Unicode MS" panose="020B0604020202020204" pitchFamily="34" charset="-128"/>
              </a:rPr>
              <a:t>Salivary Glands</a:t>
            </a:r>
          </a:p>
          <a:p>
            <a:pPr marL="0" indent="0"/>
            <a:r>
              <a:rPr lang="en-US" altLang="zh-TW" sz="2400" b="1" dirty="0">
                <a:latin typeface="Arial Unicode MS" panose="020B0604020202020204" pitchFamily="34" charset="-128"/>
                <a:ea typeface="Arial Unicode MS" panose="020B0604020202020204" pitchFamily="34" charset="-128"/>
                <a:cs typeface="Arial Unicode MS" panose="020B0604020202020204" pitchFamily="34" charset="-128"/>
              </a:rPr>
              <a:t>Three pairs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of glands</a:t>
            </a:r>
          </a:p>
          <a:p>
            <a:pPr lvl="1" eaLnBrk="1" hangingPunct="1"/>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Parotid</a:t>
            </a:r>
            <a:endParaRPr lang="zh-TW"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Sublingual</a:t>
            </a:r>
            <a:endParaRPr lang="zh-TW"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r>
              <a:rPr lang="en-US" altLang="zh-TW" sz="2000" dirty="0" err="1">
                <a:latin typeface="Arial Unicode MS" panose="020B0604020202020204" pitchFamily="34" charset="-128"/>
                <a:ea typeface="Arial Unicode MS" panose="020B0604020202020204" pitchFamily="34" charset="-128"/>
                <a:cs typeface="Arial Unicode MS" panose="020B0604020202020204" pitchFamily="34" charset="-128"/>
              </a:rPr>
              <a:t>Submandibular</a:t>
            </a:r>
            <a:endPar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altLang="zh-TW" b="1" u="sng" dirty="0">
                <a:latin typeface="Arial Unicode MS" panose="020B0604020202020204" pitchFamily="34" charset="-128"/>
                <a:ea typeface="Arial Unicode MS" panose="020B0604020202020204" pitchFamily="34" charset="-128"/>
                <a:cs typeface="Arial Unicode MS" panose="020B0604020202020204" pitchFamily="34" charset="-128"/>
              </a:rPr>
              <a:t>Functions of saliva</a:t>
            </a:r>
          </a:p>
          <a:p>
            <a:pPr marL="0" indent="0">
              <a:buFontTx/>
              <a:buAutoNum type="arabicPeriod"/>
            </a:pP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Lubricates, </a:t>
            </a:r>
            <a:r>
              <a:rPr lang="en-US" altLang="zh-TW" sz="2400" dirty="0" err="1">
                <a:latin typeface="Arial Unicode MS" panose="020B0604020202020204" pitchFamily="34" charset="-128"/>
                <a:ea typeface="Arial Unicode MS" panose="020B0604020202020204" pitchFamily="34" charset="-128"/>
                <a:cs typeface="Arial Unicode MS" panose="020B0604020202020204" pitchFamily="34" charset="-128"/>
              </a:rPr>
              <a:t>cleanes</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 oral cavity</a:t>
            </a:r>
          </a:p>
          <a:p>
            <a:pPr marL="0" indent="0">
              <a:buFontTx/>
              <a:buAutoNum type="arabicPeriod"/>
            </a:pP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Dissolves chemicals</a:t>
            </a:r>
          </a:p>
          <a:p>
            <a:pPr marL="0" indent="0">
              <a:buFontTx/>
              <a:buAutoNum type="arabicPeriod"/>
            </a:pP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Suppresses bacterial growth</a:t>
            </a:r>
          </a:p>
          <a:p>
            <a:pPr marL="0" indent="0">
              <a:buFontTx/>
              <a:buAutoNum type="arabicPeriod"/>
            </a:pP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Digest starch by amylase </a:t>
            </a:r>
          </a:p>
        </p:txBody>
      </p:sp>
      <p:pic>
        <p:nvPicPr>
          <p:cNvPr id="16389" name="Picture 5" descr="16_05SalivaryGlands_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803900" y="1412876"/>
            <a:ext cx="4864100" cy="4246563"/>
          </a:xfrm>
          <a:noFill/>
        </p:spPr>
      </p:pic>
    </p:spTree>
    <p:extLst>
      <p:ext uri="{BB962C8B-B14F-4D97-AF65-F5344CB8AC3E}">
        <p14:creationId xmlns:p14="http://schemas.microsoft.com/office/powerpoint/2010/main" val="24974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left)">
                                      <p:cBhvr>
                                        <p:cTn id="17" dur="500"/>
                                        <p:tgtEl>
                                          <p:spTgt spid="16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wipe(left)">
                                      <p:cBhvr>
                                        <p:cTn id="22" dur="500"/>
                                        <p:tgtEl>
                                          <p:spTgt spid="1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wipe(left)">
                                      <p:cBhvr>
                                        <p:cTn id="27" dur="500"/>
                                        <p:tgtEl>
                                          <p:spTgt spid="163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wipe(left)">
                                      <p:cBhvr>
                                        <p:cTn id="32" dur="500"/>
                                        <p:tgtEl>
                                          <p:spTgt spid="163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Effect transition="in" filter="wipe(left)">
                                      <p:cBhvr>
                                        <p:cTn id="37" dur="500"/>
                                        <p:tgtEl>
                                          <p:spTgt spid="163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Effect transition="in" filter="wipe(left)">
                                      <p:cBhvr>
                                        <p:cTn id="42" dur="500"/>
                                        <p:tgtEl>
                                          <p:spTgt spid="1638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387">
                                            <p:txEl>
                                              <p:pRg st="7" end="7"/>
                                            </p:txEl>
                                          </p:spTgt>
                                        </p:tgtEl>
                                        <p:attrNameLst>
                                          <p:attrName>style.visibility</p:attrName>
                                        </p:attrNameLst>
                                      </p:cBhvr>
                                      <p:to>
                                        <p:strVal val="visible"/>
                                      </p:to>
                                    </p:set>
                                    <p:animEffect transition="in" filter="wipe(left)">
                                      <p:cBhvr>
                                        <p:cTn id="47" dur="500"/>
                                        <p:tgtEl>
                                          <p:spTgt spid="1638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387">
                                            <p:txEl>
                                              <p:pRg st="8" end="8"/>
                                            </p:txEl>
                                          </p:spTgt>
                                        </p:tgtEl>
                                        <p:attrNameLst>
                                          <p:attrName>style.visibility</p:attrName>
                                        </p:attrNameLst>
                                      </p:cBhvr>
                                      <p:to>
                                        <p:strVal val="visible"/>
                                      </p:to>
                                    </p:set>
                                    <p:animEffect transition="in" filter="wipe(left)">
                                      <p:cBhvr>
                                        <p:cTn id="52" dur="500"/>
                                        <p:tgtEl>
                                          <p:spTgt spid="1638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387">
                                            <p:txEl>
                                              <p:pRg st="9" end="9"/>
                                            </p:txEl>
                                          </p:spTgt>
                                        </p:tgtEl>
                                        <p:attrNameLst>
                                          <p:attrName>style.visibility</p:attrName>
                                        </p:attrNameLst>
                                      </p:cBhvr>
                                      <p:to>
                                        <p:strVal val="visible"/>
                                      </p:to>
                                    </p:set>
                                    <p:animEffect transition="in" filter="wipe(left)">
                                      <p:cBhvr>
                                        <p:cTn id="57"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Once food has been digested into the end products- glucose, amino acids, fatty acids, it has to be converted to appropriate forms for storage. </a:t>
            </a:r>
          </a:p>
          <a:p>
            <a:r>
              <a:rPr lang="en-US" dirty="0"/>
              <a:t>Again, the final products have to be converted to appropriate form for utilization in body processes as energy. This is metabolism where the is production of ATP which is the form by which the body gets its energy. This is metabolism</a:t>
            </a:r>
          </a:p>
        </p:txBody>
      </p:sp>
    </p:spTree>
    <p:extLst>
      <p:ext uri="{BB962C8B-B14F-4D97-AF65-F5344CB8AC3E}">
        <p14:creationId xmlns:p14="http://schemas.microsoft.com/office/powerpoint/2010/main" val="6949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solidFill>
            <a:srgbClr val="777777"/>
          </a:solidFill>
          <a:ln>
            <a:solidFill>
              <a:srgbClr val="4D4D4D"/>
            </a:solidFill>
            <a:miter lim="800000"/>
            <a:headEnd/>
            <a:tailEnd/>
          </a:ln>
        </p:spPr>
        <p:txBody>
          <a:bodyPr/>
          <a:lstStyle/>
          <a:p>
            <a:r>
              <a:rPr lang="en-US" b="1">
                <a:solidFill>
                  <a:schemeClr val="bg1"/>
                </a:solidFill>
                <a:effectLst>
                  <a:outerShdw blurRad="38100" dist="38100" dir="2700000" algn="tl">
                    <a:srgbClr val="000000"/>
                  </a:outerShdw>
                </a:effectLst>
                <a:latin typeface="Comic Sans MS" panose="030F0702030302020204" pitchFamily="66" charset="0"/>
              </a:rPr>
              <a:t>Salivary Secretions</a:t>
            </a:r>
          </a:p>
        </p:txBody>
      </p:sp>
      <p:sp>
        <p:nvSpPr>
          <p:cNvPr id="171011" name="Rectangle 3"/>
          <p:cNvSpPr>
            <a:spLocks noGrp="1" noChangeArrowheads="1"/>
          </p:cNvSpPr>
          <p:nvPr>
            <p:ph type="body" idx="1"/>
          </p:nvPr>
        </p:nvSpPr>
        <p:spPr>
          <a:xfrm>
            <a:off x="1981200" y="1600201"/>
            <a:ext cx="4495800" cy="4525963"/>
          </a:xfrm>
        </p:spPr>
        <p:txBody>
          <a:bodyPr/>
          <a:lstStyle/>
          <a:p>
            <a:pPr>
              <a:lnSpc>
                <a:spcPct val="90000"/>
              </a:lnSpc>
              <a:buFontTx/>
              <a:buChar char="-"/>
            </a:pPr>
            <a:r>
              <a:rPr lang="en-US" sz="2400" b="1" dirty="0">
                <a:latin typeface="Comic Sans MS" panose="030F0702030302020204" pitchFamily="66" charset="0"/>
                <a:cs typeface="Times New Roman" panose="02020603050405020304" pitchFamily="18" charset="0"/>
              </a:rPr>
              <a:t>Salivary glands contain </a:t>
            </a:r>
            <a:r>
              <a:rPr lang="en-US" sz="2400" b="1" i="1" dirty="0">
                <a:latin typeface="Comic Sans MS" panose="030F0702030302020204" pitchFamily="66" charset="0"/>
                <a:cs typeface="Times New Roman" panose="02020603050405020304" pitchFamily="18" charset="0"/>
              </a:rPr>
              <a:t>serous</a:t>
            </a:r>
            <a:r>
              <a:rPr lang="en-US" sz="2400" b="1" dirty="0">
                <a:latin typeface="Comic Sans MS" panose="030F0702030302020204" pitchFamily="66" charset="0"/>
                <a:cs typeface="Times New Roman" panose="02020603050405020304" pitchFamily="18" charset="0"/>
              </a:rPr>
              <a:t> cells that produce a watery fluid with </a:t>
            </a:r>
            <a:r>
              <a:rPr lang="en-US" sz="2400" b="1" dirty="0">
                <a:solidFill>
                  <a:schemeClr val="bg2"/>
                </a:solidFill>
                <a:latin typeface="Comic Sans MS" panose="030F0702030302020204" pitchFamily="66" charset="0"/>
                <a:cs typeface="Times New Roman" panose="02020603050405020304" pitchFamily="18" charset="0"/>
              </a:rPr>
              <a:t>amylase</a:t>
            </a:r>
            <a:r>
              <a:rPr lang="en-US" sz="2400" b="1" dirty="0">
                <a:latin typeface="Comic Sans MS" panose="030F0702030302020204" pitchFamily="66" charset="0"/>
                <a:cs typeface="Times New Roman" panose="02020603050405020304" pitchFamily="18" charset="0"/>
              </a:rPr>
              <a:t>, and </a:t>
            </a:r>
            <a:r>
              <a:rPr lang="en-US" sz="2400" b="1" dirty="0">
                <a:solidFill>
                  <a:schemeClr val="bg2"/>
                </a:solidFill>
                <a:latin typeface="Comic Sans MS" panose="030F0702030302020204" pitchFamily="66" charset="0"/>
                <a:cs typeface="Times New Roman" panose="02020603050405020304" pitchFamily="18" charset="0"/>
              </a:rPr>
              <a:t>mucous</a:t>
            </a:r>
            <a:r>
              <a:rPr lang="en-US" sz="2400" b="1" dirty="0">
                <a:latin typeface="Comic Sans MS" panose="030F0702030302020204" pitchFamily="66" charset="0"/>
                <a:cs typeface="Times New Roman" panose="02020603050405020304" pitchFamily="18" charset="0"/>
              </a:rPr>
              <a:t> cells that produce lubricating and binding mucus.</a:t>
            </a:r>
          </a:p>
          <a:p>
            <a:pPr>
              <a:lnSpc>
                <a:spcPct val="90000"/>
              </a:lnSpc>
              <a:buFontTx/>
              <a:buChar char="-"/>
            </a:pPr>
            <a:r>
              <a:rPr lang="en-US" sz="2400" b="1" dirty="0">
                <a:latin typeface="Comic Sans MS" panose="030F0702030302020204" pitchFamily="66" charset="0"/>
                <a:cs typeface="Times New Roman" panose="02020603050405020304" pitchFamily="18" charset="0"/>
              </a:rPr>
              <a:t>Salivary glands receive parasympathetic stimulation that triggers production of a large volume of saliva at sight or smell of food.</a:t>
            </a:r>
          </a:p>
        </p:txBody>
      </p:sp>
      <p:pic>
        <p:nvPicPr>
          <p:cNvPr id="1710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6764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65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dissolve">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dissolve">
                                      <p:cBhvr>
                                        <p:cTn id="12"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89125" y="6351"/>
            <a:ext cx="8229600" cy="646113"/>
          </a:xfrm>
        </p:spPr>
        <p:txBody>
          <a:bodyPr/>
          <a:lstStyle/>
          <a:p>
            <a:pPr algn="ctr"/>
            <a:r>
              <a:rPr lang="en-US" sz="3600"/>
              <a:t>Regulation of salivary secretion </a:t>
            </a:r>
          </a:p>
        </p:txBody>
      </p:sp>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4" y="836613"/>
            <a:ext cx="79914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964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down)">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r>
              <a:rPr lang="en-US"/>
              <a:t>Stomach</a:t>
            </a:r>
          </a:p>
        </p:txBody>
      </p:sp>
      <p:sp>
        <p:nvSpPr>
          <p:cNvPr id="115715" name="Rectangle 1027"/>
          <p:cNvSpPr>
            <a:spLocks noGrp="1" noChangeArrowheads="1"/>
          </p:cNvSpPr>
          <p:nvPr>
            <p:ph type="body" idx="1"/>
          </p:nvPr>
        </p:nvSpPr>
        <p:spPr>
          <a:xfrm>
            <a:off x="2286000" y="2057400"/>
            <a:ext cx="7772400" cy="4114800"/>
          </a:xfrm>
        </p:spPr>
        <p:txBody>
          <a:bodyPr/>
          <a:lstStyle/>
          <a:p>
            <a:r>
              <a:rPr lang="en-US" sz="2400" b="1"/>
              <a:t>Anatomy</a:t>
            </a:r>
          </a:p>
          <a:p>
            <a:r>
              <a:rPr lang="en-US" sz="2400" b="1"/>
              <a:t>Hormonal Control </a:t>
            </a:r>
          </a:p>
          <a:p>
            <a:r>
              <a:rPr lang="en-US" sz="2400" b="1"/>
              <a:t>Secretions</a:t>
            </a:r>
          </a:p>
          <a:p>
            <a:pPr lvl="1"/>
            <a:endParaRPr lang="en-US" sz="2000" b="1"/>
          </a:p>
        </p:txBody>
      </p:sp>
    </p:spTree>
    <p:extLst>
      <p:ext uri="{BB962C8B-B14F-4D97-AF65-F5344CB8AC3E}">
        <p14:creationId xmlns:p14="http://schemas.microsoft.com/office/powerpoint/2010/main" val="2128881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Stomach</a:t>
            </a:r>
          </a:p>
        </p:txBody>
      </p:sp>
      <p:pic>
        <p:nvPicPr>
          <p:cNvPr id="73732" name="Picture 4" descr="G:\PhysioLink\Textbook Images\Chapter 16\ShHP416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609600"/>
            <a:ext cx="6324600" cy="6203950"/>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ChangeArrowheads="1"/>
          </p:cNvSpPr>
          <p:nvPr/>
        </p:nvSpPr>
        <p:spPr bwMode="auto">
          <a:xfrm>
            <a:off x="2209800" y="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accent2"/>
                </a:solidFill>
                <a:latin typeface="Times New Roman" panose="02020603050405020304" pitchFamily="18" charset="0"/>
              </a:defRPr>
            </a:lvl1pPr>
            <a:lvl2pPr>
              <a:defRPr sz="4400">
                <a:solidFill>
                  <a:schemeClr val="accent2"/>
                </a:solidFill>
                <a:latin typeface="Times New Roman" panose="02020603050405020304" pitchFamily="18" charset="0"/>
              </a:defRPr>
            </a:lvl2pPr>
            <a:lvl3pPr>
              <a:defRPr sz="4400">
                <a:solidFill>
                  <a:schemeClr val="accent2"/>
                </a:solidFill>
                <a:latin typeface="Times New Roman" panose="02020603050405020304" pitchFamily="18" charset="0"/>
              </a:defRPr>
            </a:lvl3pPr>
            <a:lvl4pPr>
              <a:defRPr sz="4400">
                <a:solidFill>
                  <a:schemeClr val="accent2"/>
                </a:solidFill>
                <a:latin typeface="Times New Roman" panose="02020603050405020304" pitchFamily="18" charset="0"/>
              </a:defRPr>
            </a:lvl4pPr>
            <a:lvl5pPr>
              <a:defRPr sz="4400">
                <a:solidFill>
                  <a:schemeClr val="accent2"/>
                </a:solidFill>
                <a:latin typeface="Times New Roman" panose="02020603050405020304" pitchFamily="18" charset="0"/>
              </a:defRPr>
            </a:lvl5pPr>
            <a:lvl6pPr marL="457200" algn="ctr" eaLnBrk="0" fontAlgn="base" hangingPunct="0">
              <a:spcBef>
                <a:spcPct val="0"/>
              </a:spcBef>
              <a:spcAft>
                <a:spcPct val="0"/>
              </a:spcAft>
              <a:defRPr sz="4400">
                <a:solidFill>
                  <a:schemeClr val="accent2"/>
                </a:solidFill>
                <a:latin typeface="Times New Roman" panose="02020603050405020304" pitchFamily="18" charset="0"/>
              </a:defRPr>
            </a:lvl6pPr>
            <a:lvl7pPr marL="914400" algn="ctr" eaLnBrk="0" fontAlgn="base" hangingPunct="0">
              <a:spcBef>
                <a:spcPct val="0"/>
              </a:spcBef>
              <a:spcAft>
                <a:spcPct val="0"/>
              </a:spcAft>
              <a:defRPr sz="4400">
                <a:solidFill>
                  <a:schemeClr val="accent2"/>
                </a:solidFill>
                <a:latin typeface="Times New Roman" panose="02020603050405020304" pitchFamily="18" charset="0"/>
              </a:defRPr>
            </a:lvl7pPr>
            <a:lvl8pPr marL="1371600" algn="ctr" eaLnBrk="0" fontAlgn="base" hangingPunct="0">
              <a:spcBef>
                <a:spcPct val="0"/>
              </a:spcBef>
              <a:spcAft>
                <a:spcPct val="0"/>
              </a:spcAft>
              <a:defRPr sz="4400">
                <a:solidFill>
                  <a:schemeClr val="accent2"/>
                </a:solidFill>
                <a:latin typeface="Times New Roman" panose="02020603050405020304" pitchFamily="18" charset="0"/>
              </a:defRPr>
            </a:lvl8pPr>
            <a:lvl9pPr marL="1828800" algn="ctr" eaLnBrk="0" fontAlgn="base" hangingPunct="0">
              <a:spcBef>
                <a:spcPct val="0"/>
              </a:spcBef>
              <a:spcAft>
                <a:spcPct val="0"/>
              </a:spcAft>
              <a:defRPr sz="4400">
                <a:solidFill>
                  <a:schemeClr val="accent2"/>
                </a:solidFill>
                <a:latin typeface="Times New Roman" panose="02020603050405020304" pitchFamily="18" charset="0"/>
              </a:defRPr>
            </a:lvl9pPr>
          </a:lstStyle>
          <a:p>
            <a:r>
              <a:rPr lang="en-US"/>
              <a:t>Stomach Anatomy</a:t>
            </a:r>
          </a:p>
        </p:txBody>
      </p:sp>
    </p:spTree>
    <p:extLst>
      <p:ext uri="{BB962C8B-B14F-4D97-AF65-F5344CB8AC3E}">
        <p14:creationId xmlns:p14="http://schemas.microsoft.com/office/powerpoint/2010/main" val="1390852431"/>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Hormonal Control of Digestion</a:t>
            </a:r>
          </a:p>
        </p:txBody>
      </p:sp>
      <p:sp>
        <p:nvSpPr>
          <p:cNvPr id="74758" name="Rectangle 6"/>
          <p:cNvSpPr>
            <a:spLocks noGrp="1" noChangeArrowheads="1"/>
          </p:cNvSpPr>
          <p:nvPr>
            <p:ph type="body" idx="1"/>
          </p:nvPr>
        </p:nvSpPr>
        <p:spPr>
          <a:xfrm>
            <a:off x="2286000" y="2057400"/>
            <a:ext cx="7772400" cy="4114800"/>
          </a:xfrm>
          <a:noFill/>
          <a:ln/>
        </p:spPr>
        <p:txBody>
          <a:bodyPr>
            <a:normAutofit/>
          </a:bodyPr>
          <a:lstStyle/>
          <a:p>
            <a:pPr>
              <a:buFontTx/>
              <a:buNone/>
            </a:pPr>
            <a:r>
              <a:rPr lang="en-US" sz="2400" b="1" dirty="0"/>
              <a:t>TRIGGER: 	Amino acids from partially digested 			proteins; </a:t>
            </a:r>
            <a:r>
              <a:rPr lang="en-US" sz="2400" b="1" dirty="0" err="1"/>
              <a:t>vagus</a:t>
            </a:r>
            <a:r>
              <a:rPr lang="en-US" sz="2400" b="1" dirty="0"/>
              <a:t> stimulation due to 				distension</a:t>
            </a:r>
          </a:p>
          <a:p>
            <a:pPr>
              <a:buFontTx/>
              <a:buNone/>
            </a:pPr>
            <a:r>
              <a:rPr lang="en-US" sz="2400" b="1" dirty="0"/>
              <a:t>HORMONE: 	</a:t>
            </a:r>
            <a:r>
              <a:rPr lang="en-US" sz="2400" b="1" dirty="0" err="1"/>
              <a:t>Gastrin</a:t>
            </a:r>
            <a:r>
              <a:rPr lang="en-US" sz="2400" b="1" dirty="0"/>
              <a:t> 	     </a:t>
            </a:r>
          </a:p>
          <a:p>
            <a:pPr>
              <a:buFontTx/>
              <a:buNone/>
            </a:pPr>
            <a:r>
              <a:rPr lang="en-US" sz="2400" b="1" dirty="0"/>
              <a:t>FROM: 	</a:t>
            </a:r>
            <a:r>
              <a:rPr lang="en-US" sz="2400" b="1" dirty="0" err="1"/>
              <a:t>Antral</a:t>
            </a:r>
            <a:r>
              <a:rPr lang="en-US" sz="2400" b="1" dirty="0"/>
              <a:t> mucosa</a:t>
            </a:r>
          </a:p>
          <a:p>
            <a:pPr>
              <a:buFontTx/>
              <a:buNone/>
            </a:pPr>
            <a:r>
              <a:rPr lang="en-US" sz="2400" b="1" dirty="0"/>
              <a:t>ACTS ON: 	</a:t>
            </a:r>
            <a:r>
              <a:rPr lang="en-US" sz="2400" b="1" dirty="0" err="1"/>
              <a:t>Fundic</a:t>
            </a:r>
            <a:r>
              <a:rPr lang="en-US" sz="2400" b="1" dirty="0"/>
              <a:t> parietal cells; chief cells</a:t>
            </a:r>
          </a:p>
          <a:p>
            <a:pPr>
              <a:buFontTx/>
              <a:buNone/>
            </a:pPr>
            <a:r>
              <a:rPr lang="en-US" sz="2400" b="1" dirty="0"/>
              <a:t>TO: 		Secrete </a:t>
            </a:r>
            <a:r>
              <a:rPr lang="en-US" sz="2400" b="1" dirty="0" err="1"/>
              <a:t>HCl</a:t>
            </a:r>
            <a:r>
              <a:rPr lang="en-US" sz="2400" b="1" dirty="0"/>
              <a:t>; </a:t>
            </a:r>
            <a:r>
              <a:rPr lang="en-US" sz="2400" b="1" dirty="0" err="1"/>
              <a:t>pepsinogen</a:t>
            </a:r>
            <a:endParaRPr lang="en-US" sz="2400" b="1" dirty="0"/>
          </a:p>
          <a:p>
            <a:pPr>
              <a:buFontTx/>
              <a:buNone/>
            </a:pPr>
            <a:endParaRPr lang="en-US" sz="2400" b="1" dirty="0"/>
          </a:p>
          <a:p>
            <a:pPr>
              <a:buFontTx/>
              <a:buNone/>
            </a:pPr>
            <a:endParaRPr lang="en-US" sz="2400" b="1" dirty="0"/>
          </a:p>
          <a:p>
            <a:pPr algn="r">
              <a:buFontTx/>
              <a:buNone/>
            </a:pPr>
            <a:endParaRPr lang="en-US" sz="1400" dirty="0">
              <a:latin typeface="Arial Narrow" panose="020B0606020202030204" pitchFamily="34" charset="0"/>
            </a:endParaRPr>
          </a:p>
        </p:txBody>
      </p:sp>
    </p:spTree>
    <p:extLst>
      <p:ext uri="{BB962C8B-B14F-4D97-AF65-F5344CB8AC3E}">
        <p14:creationId xmlns:p14="http://schemas.microsoft.com/office/powerpoint/2010/main" val="2954744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8">
                                            <p:txEl>
                                              <p:pRg st="0" end="0"/>
                                            </p:txEl>
                                          </p:spTgt>
                                        </p:tgtEl>
                                        <p:attrNameLst>
                                          <p:attrName>style.visibility</p:attrName>
                                        </p:attrNameLst>
                                      </p:cBhvr>
                                      <p:to>
                                        <p:strVal val="visible"/>
                                      </p:to>
                                    </p:set>
                                    <p:anim calcmode="lin" valueType="num">
                                      <p:cBhvr additive="base">
                                        <p:cTn id="7" dur="500" fill="hold"/>
                                        <p:tgtEl>
                                          <p:spTgt spid="747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8">
                                            <p:txEl>
                                              <p:pRg st="1" end="1"/>
                                            </p:txEl>
                                          </p:spTgt>
                                        </p:tgtEl>
                                        <p:attrNameLst>
                                          <p:attrName>style.visibility</p:attrName>
                                        </p:attrNameLst>
                                      </p:cBhvr>
                                      <p:to>
                                        <p:strVal val="visible"/>
                                      </p:to>
                                    </p:set>
                                    <p:anim calcmode="lin" valueType="num">
                                      <p:cBhvr additive="base">
                                        <p:cTn id="13" dur="500" fill="hold"/>
                                        <p:tgtEl>
                                          <p:spTgt spid="747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8">
                                            <p:txEl>
                                              <p:pRg st="2" end="2"/>
                                            </p:txEl>
                                          </p:spTgt>
                                        </p:tgtEl>
                                        <p:attrNameLst>
                                          <p:attrName>style.visibility</p:attrName>
                                        </p:attrNameLst>
                                      </p:cBhvr>
                                      <p:to>
                                        <p:strVal val="visible"/>
                                      </p:to>
                                    </p:set>
                                    <p:anim calcmode="lin" valueType="num">
                                      <p:cBhvr additive="base">
                                        <p:cTn id="19" dur="500" fill="hold"/>
                                        <p:tgtEl>
                                          <p:spTgt spid="747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8">
                                            <p:txEl>
                                              <p:pRg st="3" end="3"/>
                                            </p:txEl>
                                          </p:spTgt>
                                        </p:tgtEl>
                                        <p:attrNameLst>
                                          <p:attrName>style.visibility</p:attrName>
                                        </p:attrNameLst>
                                      </p:cBhvr>
                                      <p:to>
                                        <p:strVal val="visible"/>
                                      </p:to>
                                    </p:set>
                                    <p:anim calcmode="lin" valueType="num">
                                      <p:cBhvr additive="base">
                                        <p:cTn id="25" dur="500" fill="hold"/>
                                        <p:tgtEl>
                                          <p:spTgt spid="747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8">
                                            <p:txEl>
                                              <p:pRg st="4" end="4"/>
                                            </p:txEl>
                                          </p:spTgt>
                                        </p:tgtEl>
                                        <p:attrNameLst>
                                          <p:attrName>style.visibility</p:attrName>
                                        </p:attrNameLst>
                                      </p:cBhvr>
                                      <p:to>
                                        <p:strVal val="visible"/>
                                      </p:to>
                                    </p:set>
                                    <p:anim calcmode="lin" valueType="num">
                                      <p:cBhvr additive="base">
                                        <p:cTn id="31" dur="500" fill="hold"/>
                                        <p:tgtEl>
                                          <p:spTgt spid="747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2052" descr="G:\PhysioLink\Textbook Images\Chapter 16\ShHP416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89154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44948"/>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p:txBody>
          <a:bodyPr/>
          <a:lstStyle/>
          <a:p>
            <a:r>
              <a:rPr lang="en-US"/>
              <a:t>Secretions</a:t>
            </a:r>
          </a:p>
        </p:txBody>
      </p:sp>
      <p:sp>
        <p:nvSpPr>
          <p:cNvPr id="118787" name="Rectangle 1027"/>
          <p:cNvSpPr>
            <a:spLocks noGrp="1" noChangeArrowheads="1"/>
          </p:cNvSpPr>
          <p:nvPr>
            <p:ph type="body" idx="1"/>
          </p:nvPr>
        </p:nvSpPr>
        <p:spPr>
          <a:xfrm>
            <a:off x="2286000" y="2057400"/>
            <a:ext cx="7772400" cy="4114800"/>
          </a:xfrm>
          <a:noFill/>
          <a:ln/>
        </p:spPr>
        <p:txBody>
          <a:bodyPr/>
          <a:lstStyle/>
          <a:p>
            <a:r>
              <a:rPr lang="en-US" sz="2400" b="1" dirty="0"/>
              <a:t>Gastric Juice</a:t>
            </a:r>
          </a:p>
          <a:p>
            <a:pPr lvl="1"/>
            <a:r>
              <a:rPr lang="en-US" sz="2000" b="1" dirty="0"/>
              <a:t>HCl (Activates Pepsinogen, antibacterial, softens cellulose)</a:t>
            </a:r>
          </a:p>
          <a:p>
            <a:pPr lvl="1"/>
            <a:r>
              <a:rPr lang="en-US" sz="2000" b="1" dirty="0"/>
              <a:t>Pepsinogen (activated to Pepsin): proteins --&gt; peptides, amino acids</a:t>
            </a:r>
          </a:p>
          <a:p>
            <a:pPr lvl="1"/>
            <a:r>
              <a:rPr lang="en-US" sz="2000" b="1" dirty="0"/>
              <a:t>Mucus</a:t>
            </a:r>
            <a:r>
              <a:rPr lang="en-US" sz="1400" dirty="0">
                <a:latin typeface="Arial Narrow" panose="020B0606020202030204" pitchFamily="34" charset="0"/>
              </a:rPr>
              <a:t>		      </a:t>
            </a:r>
          </a:p>
        </p:txBody>
      </p:sp>
    </p:spTree>
    <p:extLst>
      <p:ext uri="{BB962C8B-B14F-4D97-AF65-F5344CB8AC3E}">
        <p14:creationId xmlns:p14="http://schemas.microsoft.com/office/powerpoint/2010/main" val="843476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1" name="Rectangle 9"/>
          <p:cNvSpPr>
            <a:spLocks noGrp="1" noRot="1" noChangeArrowheads="1"/>
          </p:cNvSpPr>
          <p:nvPr>
            <p:ph type="title"/>
          </p:nvPr>
        </p:nvSpPr>
        <p:spPr>
          <a:xfrm>
            <a:off x="1738313" y="1"/>
            <a:ext cx="8540750" cy="708025"/>
          </a:xfrm>
        </p:spPr>
        <p:txBody>
          <a:bodyPr/>
          <a:lstStyle/>
          <a:p>
            <a:pPr algn="ctr" eaLnBrk="1" hangingPunct="1">
              <a:defRPr/>
            </a:pPr>
            <a:r>
              <a:rPr lang="en-US" altLang="zh-CN" dirty="0">
                <a:latin typeface="+mn-lt"/>
              </a:rPr>
              <a:t>GIT secretions in Stomach </a:t>
            </a:r>
          </a:p>
        </p:txBody>
      </p:sp>
      <p:pic>
        <p:nvPicPr>
          <p:cNvPr id="2765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8" y="1196976"/>
            <a:ext cx="85725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808663" y="2924176"/>
            <a:ext cx="1008062" cy="50482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p:cNvSpPr/>
          <p:nvPr/>
        </p:nvSpPr>
        <p:spPr>
          <a:xfrm>
            <a:off x="5808663" y="4076701"/>
            <a:ext cx="1008062" cy="50482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5735638" y="1989138"/>
            <a:ext cx="1008062" cy="6477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808663" y="5229225"/>
            <a:ext cx="1008062" cy="50323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57297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1809750" y="1"/>
            <a:ext cx="8540750" cy="646113"/>
          </a:xfrm>
        </p:spPr>
        <p:txBody>
          <a:bodyPr/>
          <a:lstStyle/>
          <a:p>
            <a:pPr algn="ctr" eaLnBrk="1" hangingPunct="1">
              <a:defRPr/>
            </a:pPr>
            <a:r>
              <a:rPr lang="en-US" altLang="zh-CN" sz="3600" dirty="0">
                <a:latin typeface="+mn-lt"/>
              </a:rPr>
              <a:t>Function of Gastric HCL</a:t>
            </a:r>
          </a:p>
        </p:txBody>
      </p:sp>
      <p:sp>
        <p:nvSpPr>
          <p:cNvPr id="95235" name="Rectangle 3"/>
          <p:cNvSpPr>
            <a:spLocks noGrp="1" noRot="1" noChangeArrowheads="1"/>
          </p:cNvSpPr>
          <p:nvPr>
            <p:ph type="body" idx="1"/>
          </p:nvPr>
        </p:nvSpPr>
        <p:spPr>
          <a:xfrm>
            <a:off x="1738313" y="1357314"/>
            <a:ext cx="8640762" cy="4618037"/>
          </a:xfrm>
          <a:noFill/>
        </p:spPr>
        <p:txBody>
          <a:bodyPr>
            <a:normAutofit/>
          </a:bodyPr>
          <a:lstStyle/>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Activates pepsinogen into pepsins </a:t>
            </a:r>
          </a:p>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Provides optimum for pH for action of pepsins</a:t>
            </a:r>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Denatures protein → help its digestion </a:t>
            </a:r>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Kills bacteria in food</a:t>
            </a:r>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Help  Fe</a:t>
            </a:r>
            <a:r>
              <a:rPr lang="en-US" altLang="zh-CN" baseline="300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Ca</a:t>
            </a:r>
            <a:r>
              <a:rPr lang="en-US" altLang="zh-CN" baseline="30000" dirty="0">
                <a:latin typeface="Arial Unicode MS" panose="020B0604020202020204" pitchFamily="34" charset="-128"/>
                <a:ea typeface="Arial Unicode MS" panose="020B0604020202020204" pitchFamily="34" charset="-128"/>
                <a:cs typeface="Arial Unicode MS" panose="020B0604020202020204" pitchFamily="34" charset="-128"/>
              </a:rPr>
              <a:t>2+ </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absorption.</a:t>
            </a:r>
          </a:p>
          <a:p>
            <a:pPr marL="457200" indent="-457200" algn="just">
              <a:lnSpc>
                <a:spcPct val="120000"/>
              </a:lnSpc>
              <a:buFontTx/>
              <a:buAutoNum type="arabicPeriod"/>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Promotes pancreatic, small intestinal and bile secretion </a:t>
            </a:r>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6115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wipe(left)">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wipe(left)">
                                      <p:cBhvr>
                                        <p:cTn id="17" dur="500"/>
                                        <p:tgtEl>
                                          <p:spTgt spid="95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wipe(left)">
                                      <p:cBhvr>
                                        <p:cTn id="22" dur="500"/>
                                        <p:tgtEl>
                                          <p:spTgt spid="95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wipe(left)">
                                      <p:cBhvr>
                                        <p:cTn id="27" dur="500"/>
                                        <p:tgtEl>
                                          <p:spTgt spid="95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wipe(left)">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a:xfrm>
            <a:off x="3595689" y="714375"/>
            <a:ext cx="4270375" cy="584200"/>
          </a:xfrm>
        </p:spPr>
        <p:txBody>
          <a:bodyPr/>
          <a:lstStyle/>
          <a:p>
            <a:pPr algn="ctr" eaLnBrk="1" hangingPunct="1">
              <a:defRPr/>
            </a:pPr>
            <a:r>
              <a:rPr lang="en-US" altLang="zh-CN" sz="3200" dirty="0">
                <a:latin typeface="+mn-lt"/>
              </a:rPr>
              <a:t>Mucus secretion</a:t>
            </a:r>
          </a:p>
        </p:txBody>
      </p:sp>
      <p:sp>
        <p:nvSpPr>
          <p:cNvPr id="104451" name="Rectangle 3"/>
          <p:cNvSpPr>
            <a:spLocks noGrp="1" noRot="1" noChangeArrowheads="1"/>
          </p:cNvSpPr>
          <p:nvPr>
            <p:ph type="body" idx="1"/>
          </p:nvPr>
        </p:nvSpPr>
        <p:spPr>
          <a:xfrm>
            <a:off x="1828800" y="1493838"/>
            <a:ext cx="8624888" cy="2455862"/>
          </a:xfrm>
        </p:spPr>
        <p:txBody>
          <a:bodyPr/>
          <a:lstStyle/>
          <a:p>
            <a:pPr eaLnBrk="1" hangingPunct="1"/>
            <a:r>
              <a:rPr lang="en-US" altLang="zh-CN" sz="2400">
                <a:ea typeface="SimSun" panose="02010600030101010101" pitchFamily="2" charset="-122"/>
              </a:rPr>
              <a:t>Soluble and insoluble mucus are secreted by cells of the stomach.</a:t>
            </a:r>
          </a:p>
          <a:p>
            <a:pPr eaLnBrk="1" hangingPunct="1"/>
            <a:r>
              <a:rPr lang="en-US" altLang="zh-CN" sz="2400" b="1">
                <a:ea typeface="SimSun" panose="02010600030101010101" pitchFamily="2" charset="-122"/>
              </a:rPr>
              <a:t>Soluble mucus </a:t>
            </a:r>
            <a:r>
              <a:rPr lang="en-US" altLang="zh-CN" sz="2400">
                <a:ea typeface="SimSun" panose="02010600030101010101" pitchFamily="2" charset="-122"/>
              </a:rPr>
              <a:t>mixes with the contents of the stomach and helps to lubricate chyme. </a:t>
            </a:r>
          </a:p>
          <a:p>
            <a:pPr eaLnBrk="1" hangingPunct="1"/>
            <a:r>
              <a:rPr lang="en-US" altLang="zh-CN" sz="2400" b="1">
                <a:ea typeface="SimSun" panose="02010600030101010101" pitchFamily="2" charset="-122"/>
              </a:rPr>
              <a:t>Insoluble mucus </a:t>
            </a:r>
            <a:r>
              <a:rPr lang="en-US" altLang="zh-CN" sz="2400">
                <a:ea typeface="SimSun" panose="02010600030101010101" pitchFamily="2" charset="-122"/>
              </a:rPr>
              <a:t>forms a protective barrier against the high acidity of the stomach content. </a:t>
            </a:r>
          </a:p>
        </p:txBody>
      </p:sp>
      <p:sp>
        <p:nvSpPr>
          <p:cNvPr id="4" name="Rectangle 3"/>
          <p:cNvSpPr txBox="1">
            <a:spLocks noRot="1" noChangeArrowheads="1"/>
          </p:cNvSpPr>
          <p:nvPr/>
        </p:nvSpPr>
        <p:spPr bwMode="auto">
          <a:xfrm>
            <a:off x="1524000" y="4214814"/>
            <a:ext cx="9144000" cy="855619"/>
          </a:xfrm>
          <a:prstGeom prst="rect">
            <a:avLst/>
          </a:prstGeom>
          <a:noFill/>
          <a:ln w="9525">
            <a:noFill/>
            <a:miter lim="800000"/>
            <a:headEnd/>
            <a:tailEnd/>
          </a:ln>
        </p:spPr>
        <p:txBody>
          <a:bodyPr>
            <a:spAutoFit/>
          </a:bodyPr>
          <a:lstStyle/>
          <a:p>
            <a:pPr marL="342900" indent="-342900">
              <a:spcBef>
                <a:spcPct val="20000"/>
              </a:spcBef>
              <a:defRPr/>
            </a:pPr>
            <a:r>
              <a:rPr lang="en-US" altLang="zh-CN" kern="0" dirty="0"/>
              <a:t>                                      </a:t>
            </a:r>
            <a:r>
              <a:rPr lang="en-US" altLang="zh-CN" sz="2800" b="1" kern="0" dirty="0"/>
              <a:t>Intrinsic Factor</a:t>
            </a:r>
            <a:endParaRPr lang="en-US" altLang="zh-CN" b="1" kern="0" dirty="0"/>
          </a:p>
          <a:p>
            <a:pPr marL="342900" indent="-342900">
              <a:spcBef>
                <a:spcPct val="20000"/>
              </a:spcBef>
              <a:buFontTx/>
              <a:buChar char="•"/>
              <a:defRPr/>
            </a:pPr>
            <a:r>
              <a:rPr lang="en-US" altLang="zh-CN" kern="0" dirty="0"/>
              <a:t>Help absorption of vitamin B12  </a:t>
            </a:r>
          </a:p>
        </p:txBody>
      </p:sp>
      <p:sp>
        <p:nvSpPr>
          <p:cNvPr id="5" name="Rectangle 2"/>
          <p:cNvSpPr txBox="1">
            <a:spLocks noRot="1" noChangeArrowheads="1"/>
          </p:cNvSpPr>
          <p:nvPr/>
        </p:nvSpPr>
        <p:spPr bwMode="auto">
          <a:xfrm>
            <a:off x="1809750" y="0"/>
            <a:ext cx="8540750" cy="584200"/>
          </a:xfrm>
          <a:prstGeom prst="rect">
            <a:avLst/>
          </a:prstGeom>
          <a:noFill/>
          <a:ln w="9525">
            <a:noFill/>
            <a:miter lim="800000"/>
            <a:headEnd/>
            <a:tailEnd/>
          </a:ln>
        </p:spPr>
        <p:txBody>
          <a:bodyPr>
            <a:spAutoFit/>
          </a:bodyPr>
          <a:lstStyle/>
          <a:p>
            <a:pPr eaLnBrk="1" hangingPunct="1">
              <a:spcBef>
                <a:spcPct val="50000"/>
              </a:spcBef>
              <a:defRPr/>
            </a:pPr>
            <a:r>
              <a:rPr lang="en-US" altLang="zh-CN" sz="3200" b="1" kern="0" dirty="0">
                <a:solidFill>
                  <a:srgbClr val="FFD92A"/>
                </a:solidFill>
                <a:ea typeface="+mj-ea"/>
                <a:cs typeface="+mj-cs"/>
              </a:rPr>
              <a:t>Function of mucous and intrinsic factor </a:t>
            </a:r>
          </a:p>
        </p:txBody>
      </p:sp>
    </p:spTree>
    <p:extLst>
      <p:ext uri="{BB962C8B-B14F-4D97-AF65-F5344CB8AC3E}">
        <p14:creationId xmlns:p14="http://schemas.microsoft.com/office/powerpoint/2010/main" val="1549052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diamond(out)">
                                      <p:cBhvr>
                                        <p:cTn id="7" dur="500"/>
                                        <p:tgtEl>
                                          <p:spTgt spid="222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12" dur="500"/>
                                        <p:tgtEl>
                                          <p:spTgt spid="1044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Effect transition="in" filter="blinds(horizontal)">
                                      <p:cBhvr>
                                        <p:cTn id="17" dur="500"/>
                                        <p:tgtEl>
                                          <p:spTgt spid="1044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Effect transition="in" filter="blinds(horizontal)">
                                      <p:cBhvr>
                                        <p:cTn id="22" dur="500"/>
                                        <p:tgtEl>
                                          <p:spTgt spid="1044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104451"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 of digestion</a:t>
            </a:r>
          </a:p>
        </p:txBody>
      </p:sp>
      <p:sp>
        <p:nvSpPr>
          <p:cNvPr id="3" name="Content Placeholder 2"/>
          <p:cNvSpPr>
            <a:spLocks noGrp="1"/>
          </p:cNvSpPr>
          <p:nvPr>
            <p:ph idx="1"/>
          </p:nvPr>
        </p:nvSpPr>
        <p:spPr/>
        <p:txBody>
          <a:bodyPr/>
          <a:lstStyle/>
          <a:p>
            <a:pPr lvl="0"/>
            <a:r>
              <a:rPr lang="en-US" dirty="0"/>
              <a:t>General anatomy of the GIT system</a:t>
            </a:r>
          </a:p>
          <a:p>
            <a:pPr lvl="0"/>
            <a:r>
              <a:rPr lang="en-US" dirty="0"/>
              <a:t>Motility of the GIT system</a:t>
            </a:r>
          </a:p>
          <a:p>
            <a:pPr lvl="0"/>
            <a:r>
              <a:rPr lang="en-US" dirty="0"/>
              <a:t>Mastication</a:t>
            </a:r>
          </a:p>
          <a:p>
            <a:pPr lvl="0"/>
            <a:r>
              <a:rPr lang="en-US" dirty="0"/>
              <a:t>Swallowing</a:t>
            </a:r>
          </a:p>
          <a:p>
            <a:pPr lvl="0"/>
            <a:r>
              <a:rPr lang="en-US" dirty="0"/>
              <a:t>Stomach</a:t>
            </a:r>
          </a:p>
          <a:p>
            <a:pPr lvl="0"/>
            <a:r>
              <a:rPr lang="en-US" dirty="0"/>
              <a:t>Small intestine motility</a:t>
            </a:r>
          </a:p>
          <a:p>
            <a:pPr lvl="0"/>
            <a:r>
              <a:rPr lang="en-US" dirty="0"/>
              <a:t>Large intestines motility</a:t>
            </a:r>
          </a:p>
        </p:txBody>
      </p:sp>
    </p:spTree>
    <p:extLst>
      <p:ext uri="{BB962C8B-B14F-4D97-AF65-F5344CB8AC3E}">
        <p14:creationId xmlns:p14="http://schemas.microsoft.com/office/powerpoint/2010/main" val="661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Mucus</a:t>
            </a:r>
          </a:p>
        </p:txBody>
      </p:sp>
      <p:sp>
        <p:nvSpPr>
          <p:cNvPr id="3" name="Content Placeholder 2"/>
          <p:cNvSpPr>
            <a:spLocks noGrp="1"/>
          </p:cNvSpPr>
          <p:nvPr>
            <p:ph idx="1"/>
          </p:nvPr>
        </p:nvSpPr>
        <p:spPr/>
        <p:txBody>
          <a:bodyPr>
            <a:normAutofit fontScale="92500" lnSpcReduction="20000"/>
          </a:bodyPr>
          <a:lstStyle/>
          <a:p>
            <a:r>
              <a:rPr lang="en-US" dirty="0"/>
              <a:t>Mixture of water, electrolytes and glycoproteins</a:t>
            </a:r>
          </a:p>
          <a:p>
            <a:r>
              <a:rPr lang="en-US" dirty="0"/>
              <a:t>Adherent qualities making it adhere to food particles and to spread as a thin film over surfaces</a:t>
            </a:r>
          </a:p>
          <a:p>
            <a:r>
              <a:rPr lang="en-US" dirty="0"/>
              <a:t>Has sufficient body  that it coats the gut wall and prevents actual contact of most food particles with the mucosa</a:t>
            </a:r>
          </a:p>
          <a:p>
            <a:r>
              <a:rPr lang="en-US" dirty="0"/>
              <a:t>Has low resistance to slippage so that particles can slide along epithelium with great ease </a:t>
            </a:r>
          </a:p>
          <a:p>
            <a:r>
              <a:rPr lang="en-US" dirty="0"/>
              <a:t>Causes fecal particles to adhere with one another to form </a:t>
            </a:r>
            <a:r>
              <a:rPr lang="en-US" dirty="0" err="1"/>
              <a:t>faeces</a:t>
            </a:r>
            <a:endParaRPr lang="en-US" dirty="0"/>
          </a:p>
          <a:p>
            <a:r>
              <a:rPr lang="en-US" dirty="0"/>
              <a:t>Is strongly resistant to digestion by gastrointestinal enzymes</a:t>
            </a:r>
          </a:p>
          <a:p>
            <a:r>
              <a:rPr lang="en-US" dirty="0"/>
              <a:t>Glycoproteins have amphoteric properties hence capable of buffering small quantities of acid or alkali. Mostly has some bicarbonate ions which neutralize acid</a:t>
            </a:r>
          </a:p>
        </p:txBody>
      </p:sp>
    </p:spTree>
    <p:extLst>
      <p:ext uri="{BB962C8B-B14F-4D97-AF65-F5344CB8AC3E}">
        <p14:creationId xmlns:p14="http://schemas.microsoft.com/office/powerpoint/2010/main" val="10927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G:\PhysioLink\Textbook Images\Chapter 16\ShHP41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066800"/>
            <a:ext cx="8763000" cy="5168900"/>
          </a:xfrm>
          <a:prstGeom prst="rect">
            <a:avLst/>
          </a:prstGeom>
          <a:noFill/>
          <a:extLst>
            <a:ext uri="{909E8E84-426E-40DD-AFC4-6F175D3DCCD1}">
              <a14:hiddenFill xmlns:a14="http://schemas.microsoft.com/office/drawing/2010/main">
                <a:solidFill>
                  <a:srgbClr val="FFFFFF"/>
                </a:solidFill>
              </a14:hiddenFill>
            </a:ext>
          </a:extLst>
        </p:spPr>
      </p:pic>
      <p:sp>
        <p:nvSpPr>
          <p:cNvPr id="102405" name="Rectangle 5"/>
          <p:cNvSpPr>
            <a:spLocks noGrp="1" noChangeArrowheads="1"/>
          </p:cNvSpPr>
          <p:nvPr>
            <p:ph type="title"/>
          </p:nvPr>
        </p:nvSpPr>
        <p:spPr>
          <a:xfrm>
            <a:off x="2209800" y="0"/>
            <a:ext cx="7772400" cy="685800"/>
          </a:xfrm>
          <a:noFill/>
          <a:ln/>
        </p:spPr>
        <p:txBody>
          <a:bodyPr>
            <a:normAutofit fontScale="90000"/>
          </a:bodyPr>
          <a:lstStyle/>
          <a:p>
            <a:r>
              <a:rPr lang="en-US"/>
              <a:t>Stomach Protection/Ulcers</a:t>
            </a:r>
          </a:p>
        </p:txBody>
      </p:sp>
    </p:spTree>
    <p:extLst>
      <p:ext uri="{BB962C8B-B14F-4D97-AF65-F5344CB8AC3E}">
        <p14:creationId xmlns:p14="http://schemas.microsoft.com/office/powerpoint/2010/main" val="3201977301"/>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t>1) Luminal membrane of gastric mucosal cells is impermeable for H⁺ ions</a:t>
            </a:r>
          </a:p>
          <a:p>
            <a:pPr marL="0" indent="0">
              <a:spcBef>
                <a:spcPct val="50000"/>
              </a:spcBef>
              <a:buNone/>
            </a:pPr>
            <a:r>
              <a:rPr lang="en-US" dirty="0"/>
              <a:t>2) Tight junctions between gastric mucosal cells prevent penetration of  H⁺ between cells </a:t>
            </a:r>
          </a:p>
          <a:p>
            <a:pPr marL="0" indent="0">
              <a:spcBef>
                <a:spcPct val="50000"/>
              </a:spcBef>
              <a:buNone/>
            </a:pPr>
            <a:r>
              <a:rPr lang="en-US" dirty="0"/>
              <a:t>3) Unstirred, bicarbonate rich mucus layer maintains pH 7 at cell surface and protects gastric mucosa from gastric juice (pH 2)</a:t>
            </a:r>
          </a:p>
        </p:txBody>
      </p:sp>
    </p:spTree>
    <p:extLst>
      <p:ext uri="{BB962C8B-B14F-4D97-AF65-F5344CB8AC3E}">
        <p14:creationId xmlns:p14="http://schemas.microsoft.com/office/powerpoint/2010/main" val="338292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endParaRPr lang="en-US" dirty="0"/>
          </a:p>
        </p:txBody>
      </p:sp>
      <p:pic>
        <p:nvPicPr>
          <p:cNvPr id="95234" name="Picture 2" descr="http://www.hakeem-sy.com/main/files/PhasesOfGastricSecret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1" y="836614"/>
            <a:ext cx="856932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992313" y="1"/>
            <a:ext cx="8229600" cy="646113"/>
          </a:xfrm>
          <a:prstGeom prst="rect">
            <a:avLst/>
          </a:prstGeom>
          <a:noFill/>
          <a:ln w="9525">
            <a:noFill/>
            <a:miter lim="800000"/>
            <a:headEnd/>
            <a:tailEnd/>
          </a:ln>
        </p:spPr>
        <p:txBody>
          <a:bodyPr>
            <a:spAutoFit/>
          </a:bodyPr>
          <a:lstStyle/>
          <a:p>
            <a:pPr algn="ctr">
              <a:spcBef>
                <a:spcPct val="50000"/>
              </a:spcBef>
              <a:defRPr/>
            </a:pPr>
            <a:r>
              <a:rPr lang="en-US" sz="3600" b="1" kern="0" dirty="0">
                <a:solidFill>
                  <a:srgbClr val="FFD92A"/>
                </a:solidFill>
                <a:latin typeface="+mj-lt"/>
                <a:ea typeface="+mj-ea"/>
                <a:cs typeface="+mj-cs"/>
              </a:rPr>
              <a:t>Regulation of Gastric S</a:t>
            </a:r>
            <a:r>
              <a:rPr lang="en-US" sz="3600" b="1" kern="0" dirty="0" err="1">
                <a:solidFill>
                  <a:srgbClr val="FFD92A"/>
                </a:solidFill>
                <a:latin typeface="+mj-lt"/>
                <a:ea typeface="+mj-ea"/>
                <a:cs typeface="+mj-cs"/>
              </a:rPr>
              <a:t>ecretion</a:t>
            </a:r>
            <a:r>
              <a:rPr lang="en-US" sz="3600" b="1" kern="0" dirty="0">
                <a:solidFill>
                  <a:srgbClr val="FFD92A"/>
                </a:solidFill>
                <a:latin typeface="+mj-lt"/>
                <a:ea typeface="+mj-ea"/>
                <a:cs typeface="+mj-cs"/>
              </a:rPr>
              <a:t> </a:t>
            </a:r>
          </a:p>
        </p:txBody>
      </p:sp>
    </p:spTree>
    <p:extLst>
      <p:ext uri="{BB962C8B-B14F-4D97-AF65-F5344CB8AC3E}">
        <p14:creationId xmlns:p14="http://schemas.microsoft.com/office/powerpoint/2010/main" val="1689749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ipe(down)">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Three Phases</a:t>
            </a:r>
          </a:p>
        </p:txBody>
      </p:sp>
      <p:sp>
        <p:nvSpPr>
          <p:cNvPr id="40963" name="Rectangle 4"/>
          <p:cNvSpPr>
            <a:spLocks noGrp="1" noChangeArrowheads="1"/>
          </p:cNvSpPr>
          <p:nvPr>
            <p:ph type="body" idx="1"/>
          </p:nvPr>
        </p:nvSpPr>
        <p:spPr/>
        <p:txBody>
          <a:bodyPr/>
          <a:lstStyle/>
          <a:p>
            <a:r>
              <a:rPr lang="en-US" dirty="0"/>
              <a:t>Cephalic Phase</a:t>
            </a:r>
          </a:p>
          <a:p>
            <a:endParaRPr lang="en-US" dirty="0"/>
          </a:p>
          <a:p>
            <a:r>
              <a:rPr lang="en-US" dirty="0"/>
              <a:t>Gastric Phase</a:t>
            </a:r>
          </a:p>
          <a:p>
            <a:endParaRPr lang="en-US" dirty="0"/>
          </a:p>
          <a:p>
            <a:r>
              <a:rPr lang="en-US" dirty="0"/>
              <a:t>Intestinal Phase</a:t>
            </a:r>
          </a:p>
        </p:txBody>
      </p:sp>
    </p:spTree>
    <p:extLst>
      <p:ext uri="{BB962C8B-B14F-4D97-AF65-F5344CB8AC3E}">
        <p14:creationId xmlns:p14="http://schemas.microsoft.com/office/powerpoint/2010/main" val="10317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Cephalic Phase</a:t>
            </a:r>
          </a:p>
        </p:txBody>
      </p:sp>
      <p:sp>
        <p:nvSpPr>
          <p:cNvPr id="41987" name="Rectangle 3"/>
          <p:cNvSpPr>
            <a:spLocks noGrp="1" noChangeArrowheads="1"/>
          </p:cNvSpPr>
          <p:nvPr>
            <p:ph type="body" idx="1"/>
          </p:nvPr>
        </p:nvSpPr>
        <p:spPr/>
        <p:txBody>
          <a:bodyPr/>
          <a:lstStyle/>
          <a:p>
            <a:r>
              <a:rPr lang="en-US" dirty="0"/>
              <a:t>Anticipatory/Sensory</a:t>
            </a:r>
          </a:p>
          <a:p>
            <a:r>
              <a:rPr lang="en-US" dirty="0"/>
              <a:t>Mediated via </a:t>
            </a:r>
            <a:r>
              <a:rPr lang="en-US" dirty="0" err="1"/>
              <a:t>vagus</a:t>
            </a:r>
            <a:endParaRPr lang="en-US" dirty="0"/>
          </a:p>
          <a:p>
            <a:pPr lvl="1"/>
            <a:r>
              <a:rPr lang="en-US" dirty="0"/>
              <a:t>Chief cells secrete acid</a:t>
            </a:r>
          </a:p>
          <a:p>
            <a:pPr lvl="1"/>
            <a:r>
              <a:rPr lang="en-US" dirty="0"/>
              <a:t>Parietal cells secrete </a:t>
            </a:r>
            <a:r>
              <a:rPr lang="en-US" dirty="0" err="1"/>
              <a:t>pepsinogen</a:t>
            </a:r>
            <a:endParaRPr lang="en-US" dirty="0"/>
          </a:p>
          <a:p>
            <a:pPr lvl="1"/>
            <a:r>
              <a:rPr lang="en-US" dirty="0"/>
              <a:t>G cells secrete gastrin</a:t>
            </a:r>
          </a:p>
        </p:txBody>
      </p:sp>
    </p:spTree>
    <p:extLst>
      <p:ext uri="{BB962C8B-B14F-4D97-AF65-F5344CB8AC3E}">
        <p14:creationId xmlns:p14="http://schemas.microsoft.com/office/powerpoint/2010/main" val="16188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r>
              <a:rPr lang="en-US"/>
              <a:t>Gastric Phase</a:t>
            </a:r>
          </a:p>
        </p:txBody>
      </p:sp>
      <p:sp>
        <p:nvSpPr>
          <p:cNvPr id="43011" name="Rectangle 1027"/>
          <p:cNvSpPr>
            <a:spLocks noGrp="1" noChangeArrowheads="1"/>
          </p:cNvSpPr>
          <p:nvPr>
            <p:ph type="body" idx="1"/>
          </p:nvPr>
        </p:nvSpPr>
        <p:spPr/>
        <p:txBody>
          <a:bodyPr/>
          <a:lstStyle/>
          <a:p>
            <a:r>
              <a:rPr lang="en-US" dirty="0"/>
              <a:t>Begins with arrival of food in stomach</a:t>
            </a:r>
          </a:p>
          <a:p>
            <a:r>
              <a:rPr lang="en-US" dirty="0"/>
              <a:t>Two stimuli:</a:t>
            </a:r>
          </a:p>
          <a:p>
            <a:pPr lvl="1"/>
            <a:r>
              <a:rPr lang="en-US" dirty="0"/>
              <a:t>stretch receptors in stomach</a:t>
            </a:r>
          </a:p>
          <a:p>
            <a:pPr lvl="1"/>
            <a:r>
              <a:rPr lang="en-US" dirty="0"/>
              <a:t>digested protein</a:t>
            </a:r>
          </a:p>
          <a:p>
            <a:r>
              <a:rPr lang="en-US" dirty="0"/>
              <a:t>G cells in antrum stimulated by </a:t>
            </a:r>
            <a:r>
              <a:rPr lang="en-US" dirty="0" err="1"/>
              <a:t>vagus</a:t>
            </a:r>
            <a:r>
              <a:rPr lang="en-US" dirty="0"/>
              <a:t> and by protein</a:t>
            </a:r>
          </a:p>
        </p:txBody>
      </p:sp>
    </p:spTree>
    <p:extLst>
      <p:ext uri="{BB962C8B-B14F-4D97-AF65-F5344CB8AC3E}">
        <p14:creationId xmlns:p14="http://schemas.microsoft.com/office/powerpoint/2010/main" val="14241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intestinal phase</a:t>
            </a:r>
          </a:p>
        </p:txBody>
      </p:sp>
      <p:sp>
        <p:nvSpPr>
          <p:cNvPr id="3" name="Content Placeholder 2"/>
          <p:cNvSpPr>
            <a:spLocks noGrp="1"/>
          </p:cNvSpPr>
          <p:nvPr>
            <p:ph idx="1"/>
          </p:nvPr>
        </p:nvSpPr>
        <p:spPr>
          <a:xfrm>
            <a:off x="838200" y="1241946"/>
            <a:ext cx="10515600" cy="5390865"/>
          </a:xfrm>
        </p:spPr>
        <p:txBody>
          <a:bodyPr>
            <a:normAutofit/>
          </a:bodyPr>
          <a:lstStyle/>
          <a:p>
            <a:r>
              <a:rPr lang="en-US" dirty="0"/>
              <a:t>The intestinal phase is not fully understood, because of a complex stimulatory and inhibitor process. </a:t>
            </a:r>
          </a:p>
          <a:p>
            <a:r>
              <a:rPr lang="en-US" dirty="0"/>
              <a:t>Amino acids and small peptides that promote gastric acid secretion are infused into the circulation, however, at the same time </a:t>
            </a:r>
            <a:r>
              <a:rPr lang="en-US" dirty="0" err="1"/>
              <a:t>chyme</a:t>
            </a:r>
            <a:r>
              <a:rPr lang="en-US" dirty="0"/>
              <a:t> inhibits acid secretion. </a:t>
            </a:r>
          </a:p>
          <a:p>
            <a:r>
              <a:rPr lang="en-US" dirty="0"/>
              <a:t>The secretion of gastric acid is an important inhibitor of </a:t>
            </a:r>
            <a:r>
              <a:rPr lang="en-US" dirty="0" err="1"/>
              <a:t>gastrin</a:t>
            </a:r>
            <a:r>
              <a:rPr lang="en-US" dirty="0"/>
              <a:t> release. </a:t>
            </a:r>
          </a:p>
          <a:p>
            <a:r>
              <a:rPr lang="en-US" dirty="0"/>
              <a:t>If the pH of the </a:t>
            </a:r>
            <a:r>
              <a:rPr lang="en-US" dirty="0" err="1"/>
              <a:t>antral</a:t>
            </a:r>
            <a:r>
              <a:rPr lang="en-US" dirty="0"/>
              <a:t> contents falls below 2.5, </a:t>
            </a:r>
            <a:r>
              <a:rPr lang="en-US" dirty="0" err="1"/>
              <a:t>gastrin</a:t>
            </a:r>
            <a:r>
              <a:rPr lang="en-US" dirty="0"/>
              <a:t> is not released. </a:t>
            </a:r>
          </a:p>
          <a:p>
            <a:r>
              <a:rPr lang="en-US" dirty="0"/>
              <a:t>Some of the hormones that are released from the small intestine by products of digestion (especially fat), in particular </a:t>
            </a:r>
            <a:r>
              <a:rPr lang="en-US" u="sng" dirty="0"/>
              <a:t>glucagon</a:t>
            </a:r>
            <a:r>
              <a:rPr lang="en-US" dirty="0"/>
              <a:t> and </a:t>
            </a:r>
            <a:r>
              <a:rPr lang="en-US" u="sng" dirty="0" err="1"/>
              <a:t>secretin</a:t>
            </a:r>
            <a:r>
              <a:rPr lang="en-US" dirty="0"/>
              <a:t>, also suppress acid secretion.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Pancreas</a:t>
            </a:r>
          </a:p>
        </p:txBody>
      </p:sp>
      <p:sp>
        <p:nvSpPr>
          <p:cNvPr id="119811" name="Rectangle 3"/>
          <p:cNvSpPr>
            <a:spLocks noGrp="1" noChangeArrowheads="1"/>
          </p:cNvSpPr>
          <p:nvPr>
            <p:ph type="body" idx="1"/>
          </p:nvPr>
        </p:nvSpPr>
        <p:spPr>
          <a:xfrm>
            <a:off x="2286000" y="2057400"/>
            <a:ext cx="7772400" cy="4114800"/>
          </a:xfrm>
        </p:spPr>
        <p:txBody>
          <a:bodyPr/>
          <a:lstStyle/>
          <a:p>
            <a:r>
              <a:rPr lang="en-US" sz="2400" b="1"/>
              <a:t>Anatomy</a:t>
            </a:r>
          </a:p>
          <a:p>
            <a:r>
              <a:rPr lang="en-US" sz="2400" b="1"/>
              <a:t>Hormonal Control </a:t>
            </a:r>
          </a:p>
          <a:p>
            <a:r>
              <a:rPr lang="en-US" sz="2400" b="1"/>
              <a:t>Secretions</a:t>
            </a:r>
          </a:p>
          <a:p>
            <a:pPr lvl="1"/>
            <a:endParaRPr lang="en-US" sz="2000" b="1"/>
          </a:p>
        </p:txBody>
      </p:sp>
    </p:spTree>
    <p:extLst>
      <p:ext uri="{BB962C8B-B14F-4D97-AF65-F5344CB8AC3E}">
        <p14:creationId xmlns:p14="http://schemas.microsoft.com/office/powerpoint/2010/main" val="4033719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09800" y="0"/>
            <a:ext cx="7772400" cy="609600"/>
          </a:xfrm>
        </p:spPr>
        <p:txBody>
          <a:bodyPr>
            <a:normAutofit fontScale="90000"/>
          </a:bodyPr>
          <a:lstStyle/>
          <a:p>
            <a:r>
              <a:rPr lang="en-US"/>
              <a:t>Anatomy</a:t>
            </a:r>
          </a:p>
        </p:txBody>
      </p:sp>
      <p:sp>
        <p:nvSpPr>
          <p:cNvPr id="75779" name="Rectangle 3"/>
          <p:cNvSpPr>
            <a:spLocks noGrp="1" noChangeArrowheads="1"/>
          </p:cNvSpPr>
          <p:nvPr>
            <p:ph type="body" idx="1"/>
          </p:nvPr>
        </p:nvSpPr>
        <p:spPr/>
        <p:txBody>
          <a:bodyPr/>
          <a:lstStyle/>
          <a:p>
            <a:pPr>
              <a:buFontTx/>
              <a:buNone/>
            </a:pPr>
            <a:endParaRPr lang="en-US" sz="2400" b="1"/>
          </a:p>
          <a:p>
            <a:pPr>
              <a:buFontTx/>
              <a:buNone/>
            </a:pPr>
            <a:endParaRPr lang="en-US" sz="2400"/>
          </a:p>
        </p:txBody>
      </p:sp>
      <p:pic>
        <p:nvPicPr>
          <p:cNvPr id="75780" name="Picture 4" descr="G:\PhysioLink\Textbook Images\Chapter 16\ShHP41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47700"/>
            <a:ext cx="6743700"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0229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Digestion</a:t>
            </a:r>
          </a:p>
        </p:txBody>
      </p:sp>
      <p:sp>
        <p:nvSpPr>
          <p:cNvPr id="130051" name="Rectangle 3"/>
          <p:cNvSpPr>
            <a:spLocks noGrp="1" noChangeArrowheads="1"/>
          </p:cNvSpPr>
          <p:nvPr>
            <p:ph type="body" idx="1"/>
          </p:nvPr>
        </p:nvSpPr>
        <p:spPr/>
        <p:txBody>
          <a:bodyPr/>
          <a:lstStyle/>
          <a:p>
            <a:pPr lvl="0"/>
            <a:r>
              <a:rPr lang="en-US" dirty="0"/>
              <a:t>Mouth – secretions, digestion and regulation</a:t>
            </a:r>
          </a:p>
          <a:p>
            <a:pPr lvl="0"/>
            <a:r>
              <a:rPr lang="en-US" dirty="0"/>
              <a:t>Stomach- general anatomy, secretions and its regulation, digestion</a:t>
            </a:r>
          </a:p>
          <a:p>
            <a:pPr lvl="0"/>
            <a:r>
              <a:rPr lang="en-US" dirty="0"/>
              <a:t>Pancreas: Anatomy, secretions (exocrine and endocrine) and regulation</a:t>
            </a:r>
          </a:p>
          <a:p>
            <a:pPr lvl="0"/>
            <a:r>
              <a:rPr lang="en-US" dirty="0"/>
              <a:t>Liver and gall bladder: Anatomy, hormonal control, bile secretions. hepatic circulation</a:t>
            </a:r>
          </a:p>
          <a:p>
            <a:pPr lvl="0"/>
            <a:r>
              <a:rPr lang="en-US" dirty="0"/>
              <a:t>Small intestines: Anatomy, secretions and its regulation, digestion and absorption</a:t>
            </a:r>
          </a:p>
          <a:p>
            <a:r>
              <a:rPr lang="en-US" dirty="0"/>
              <a:t>Large intestine: Anatomy, secretions and absorption</a:t>
            </a:r>
          </a:p>
        </p:txBody>
      </p:sp>
    </p:spTree>
    <p:extLst>
      <p:ext uri="{BB962C8B-B14F-4D97-AF65-F5344CB8AC3E}">
        <p14:creationId xmlns:p14="http://schemas.microsoft.com/office/powerpoint/2010/main" val="4082891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0051">
                                            <p:txEl>
                                              <p:pRg st="4" end="4"/>
                                            </p:txEl>
                                          </p:spTgt>
                                        </p:tgtEl>
                                        <p:attrNameLst>
                                          <p:attrName>style.visibility</p:attrName>
                                        </p:attrNameLst>
                                      </p:cBhvr>
                                      <p:to>
                                        <p:strVal val="visible"/>
                                      </p:to>
                                    </p:set>
                                    <p:anim calcmode="lin" valueType="num">
                                      <p:cBhvr additive="base">
                                        <p:cTn id="31" dur="500" fill="hold"/>
                                        <p:tgtEl>
                                          <p:spTgt spid="1300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0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additive="base">
                                        <p:cTn id="37" dur="500" fill="hold"/>
                                        <p:tgtEl>
                                          <p:spTgt spid="1300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00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89125" y="6350"/>
            <a:ext cx="8229600" cy="769938"/>
          </a:xfrm>
        </p:spPr>
        <p:txBody>
          <a:bodyPr/>
          <a:lstStyle/>
          <a:p>
            <a:pPr algn="ctr"/>
            <a:r>
              <a:rPr lang="en-US"/>
              <a:t>Pancrease </a:t>
            </a:r>
          </a:p>
        </p:txBody>
      </p:sp>
      <p:pic>
        <p:nvPicPr>
          <p:cNvPr id="43011" name="Picture 2" descr="http://cnx.org/content/m46496/latest/2424_Exocrine_and_Endocrine_Pancrea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6614"/>
            <a:ext cx="50038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nature.com/nrgastro/journal/v10/n6/images/nrgastro.2013.36-f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2750" y="2349500"/>
            <a:ext cx="39052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632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body" idx="1"/>
          </p:nvPr>
        </p:nvSpPr>
        <p:spPr>
          <a:xfrm>
            <a:off x="1524000" y="908050"/>
            <a:ext cx="9144000" cy="5410200"/>
          </a:xfrm>
        </p:spPr>
        <p:txBody>
          <a:bodyPr/>
          <a:lstStyle/>
          <a:p>
            <a:pPr eaLnBrk="1" hangingPunct="1"/>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Pancreas has </a:t>
            </a: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2 functions</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buFontTx/>
              <a:buNone/>
            </a:pP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en-US" altLang="zh-CN" sz="2400" b="1" u="sng" dirty="0">
                <a:latin typeface="Arial Unicode MS" panose="020B0604020202020204" pitchFamily="34" charset="-128"/>
                <a:ea typeface="Arial Unicode MS" panose="020B0604020202020204" pitchFamily="34" charset="-128"/>
                <a:cs typeface="Arial Unicode MS" panose="020B0604020202020204" pitchFamily="34" charset="-128"/>
              </a:rPr>
              <a:t>Endocrine functions</a:t>
            </a:r>
            <a:r>
              <a:rPr lang="en-US" altLang="zh-CN" sz="2400" u="sng"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secretes insulin and glucagon from islets of </a:t>
            </a:r>
            <a:r>
              <a:rPr lang="en-US" altLang="zh-CN" sz="2400" dirty="0" err="1">
                <a:latin typeface="Arial Unicode MS" panose="020B0604020202020204" pitchFamily="34" charset="-128"/>
                <a:ea typeface="Arial Unicode MS" panose="020B0604020202020204" pitchFamily="34" charset="-128"/>
                <a:cs typeface="Arial Unicode MS" panose="020B0604020202020204" pitchFamily="34" charset="-128"/>
              </a:rPr>
              <a:t>Langerhans</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buFontTx/>
              <a:buNone/>
            </a:pP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b) Ex</a:t>
            </a:r>
            <a:r>
              <a:rPr lang="en-US" altLang="zh-CN" sz="2400" b="1" u="sng" dirty="0">
                <a:latin typeface="Arial Unicode MS" panose="020B0604020202020204" pitchFamily="34" charset="-128"/>
                <a:ea typeface="Arial Unicode MS" panose="020B0604020202020204" pitchFamily="34" charset="-128"/>
                <a:cs typeface="Arial Unicode MS" panose="020B0604020202020204" pitchFamily="34" charset="-128"/>
              </a:rPr>
              <a:t>ocrine function</a:t>
            </a:r>
            <a:r>
              <a:rPr lang="en-US" altLang="zh-CN" sz="2400" u="sng"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secretion of pancreatic juice</a:t>
            </a:r>
          </a:p>
          <a:p>
            <a:pPr eaLnBrk="1" hangingPunct="1"/>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It has </a:t>
            </a: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2 components</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aqueous and enzymatic components.</a:t>
            </a:r>
          </a:p>
          <a:p>
            <a:pPr eaLnBrk="1" hangingPunct="1"/>
            <a:r>
              <a:rPr lang="en-US" altLang="zh-CN" sz="2400" b="1" u="sng" dirty="0">
                <a:latin typeface="Arial Unicode MS" panose="020B0604020202020204" pitchFamily="34" charset="-128"/>
                <a:ea typeface="Arial Unicode MS" panose="020B0604020202020204" pitchFamily="34" charset="-128"/>
                <a:cs typeface="Arial Unicode MS" panose="020B0604020202020204" pitchFamily="34" charset="-128"/>
              </a:rPr>
              <a:t>Aqueous component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(contains HCO3) is important for neutralizing stomach acid in the duodenum so pancreatic enzymes can function properly</a:t>
            </a:r>
          </a:p>
          <a:p>
            <a:pPr eaLnBrk="1" hangingPunct="1"/>
            <a:r>
              <a:rPr lang="en-US" altLang="zh-CN" sz="2400" b="1" u="sng" dirty="0">
                <a:latin typeface="Arial Unicode MS" panose="020B0604020202020204" pitchFamily="34" charset="-128"/>
                <a:ea typeface="Arial Unicode MS" panose="020B0604020202020204" pitchFamily="34" charset="-128"/>
                <a:cs typeface="Arial Unicode MS" panose="020B0604020202020204" pitchFamily="34" charset="-128"/>
              </a:rPr>
              <a:t>Enzymatic component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is essential for the proper digestion and absorption of carbohydrates, fats, and proteins</a:t>
            </a:r>
          </a:p>
          <a:p>
            <a:pPr eaLnBrk="1" hangingPunct="1"/>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Pancreatic enzymes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include </a:t>
            </a:r>
            <a:r>
              <a:rPr lang="en-US" altLang="zh-CN" sz="2400" dirty="0" err="1">
                <a:latin typeface="Arial Unicode MS" panose="020B0604020202020204" pitchFamily="34" charset="-128"/>
                <a:ea typeface="Arial Unicode MS" panose="020B0604020202020204" pitchFamily="34" charset="-128"/>
                <a:cs typeface="Arial Unicode MS" panose="020B0604020202020204" pitchFamily="34" charset="-128"/>
              </a:rPr>
              <a:t>trypsin</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err="1">
                <a:latin typeface="Arial Unicode MS" panose="020B0604020202020204" pitchFamily="34" charset="-128"/>
                <a:ea typeface="Arial Unicode MS" panose="020B0604020202020204" pitchFamily="34" charset="-128"/>
                <a:cs typeface="Arial Unicode MS" panose="020B0604020202020204" pitchFamily="34" charset="-128"/>
              </a:rPr>
              <a:t>chemotrypsin</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lipase, and  amylase  </a:t>
            </a:r>
          </a:p>
          <a:p>
            <a:pPr eaLnBrk="1" hangingPunct="1"/>
            <a:endPar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2"/>
          <p:cNvSpPr txBox="1">
            <a:spLocks noRot="1" noChangeArrowheads="1"/>
          </p:cNvSpPr>
          <p:nvPr/>
        </p:nvSpPr>
        <p:spPr bwMode="auto">
          <a:xfrm>
            <a:off x="1809750" y="1"/>
            <a:ext cx="8540750" cy="646113"/>
          </a:xfrm>
          <a:prstGeom prst="rect">
            <a:avLst/>
          </a:prstGeom>
          <a:noFill/>
          <a:ln w="9525">
            <a:noFill/>
            <a:miter lim="800000"/>
            <a:headEnd/>
            <a:tailEnd/>
          </a:ln>
        </p:spPr>
        <p:txBody>
          <a:bodyPr>
            <a:spAutoFit/>
          </a:bodyPr>
          <a:lstStyle/>
          <a:p>
            <a:pPr algn="ctr" eaLnBrk="1" hangingPunct="1">
              <a:spcBef>
                <a:spcPct val="50000"/>
              </a:spcBef>
              <a:defRPr/>
            </a:pPr>
            <a:r>
              <a:rPr lang="en-US" altLang="zh-CN" sz="3600" b="1" kern="0" dirty="0">
                <a:solidFill>
                  <a:srgbClr val="FFD92A"/>
                </a:solidFill>
                <a:ea typeface="+mj-ea"/>
                <a:cs typeface="+mj-cs"/>
              </a:rPr>
              <a:t>Pancreatic Secretion </a:t>
            </a:r>
          </a:p>
        </p:txBody>
      </p:sp>
    </p:spTree>
    <p:extLst>
      <p:ext uri="{BB962C8B-B14F-4D97-AF65-F5344CB8AC3E}">
        <p14:creationId xmlns:p14="http://schemas.microsoft.com/office/powerpoint/2010/main" val="1594700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a:xfrm>
            <a:off x="2133600" y="0"/>
            <a:ext cx="7772400" cy="533400"/>
          </a:xfrm>
        </p:spPr>
        <p:txBody>
          <a:bodyPr>
            <a:normAutofit fontScale="90000"/>
          </a:bodyPr>
          <a:lstStyle/>
          <a:p>
            <a:r>
              <a:rPr lang="en-US"/>
              <a:t>Hormonal Control</a:t>
            </a:r>
          </a:p>
        </p:txBody>
      </p:sp>
      <p:pic>
        <p:nvPicPr>
          <p:cNvPr id="104453" name="Picture 1029" descr="G:\PhysioLink\Textbook Images\Chapter 16\ShHP416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720726"/>
            <a:ext cx="7416800" cy="61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55907"/>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http://upload.wikimedia.org/wikipedia/commons/6/6e/Pancreas_secretio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314" y="836614"/>
            <a:ext cx="82073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0"/>
            <a:ext cx="8643938" cy="584200"/>
          </a:xfrm>
          <a:prstGeom prst="rect">
            <a:avLst/>
          </a:prstGeom>
        </p:spPr>
        <p:txBody>
          <a:bodyPr>
            <a:spAutoFit/>
          </a:bodyPr>
          <a:lstStyle/>
          <a:p>
            <a:pPr algn="ctr" eaLnBrk="1" hangingPunct="1">
              <a:defRPr/>
            </a:pPr>
            <a:r>
              <a:rPr lang="en-US" altLang="zh-CN" sz="3200" b="1" dirty="0">
                <a:solidFill>
                  <a:srgbClr val="FFD92A"/>
                </a:solidFill>
                <a:ea typeface="宋体" pitchFamily="2" charset="-122"/>
              </a:rPr>
              <a:t>Regulation of pancreatic secretion </a:t>
            </a:r>
            <a:endParaRPr lang="en-US" sz="3200" dirty="0">
              <a:solidFill>
                <a:srgbClr val="FFD92A"/>
              </a:solidFill>
            </a:endParaRPr>
          </a:p>
        </p:txBody>
      </p:sp>
    </p:spTree>
    <p:extLst>
      <p:ext uri="{BB962C8B-B14F-4D97-AF65-F5344CB8AC3E}">
        <p14:creationId xmlns:p14="http://schemas.microsoft.com/office/powerpoint/2010/main" val="284320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endParaRPr lang="en-US"/>
          </a:p>
        </p:txBody>
      </p:sp>
      <p:pic>
        <p:nvPicPr>
          <p:cNvPr id="49155" name="Picture 2" descr="http://www.hakeem-sy.com/main/files/ControlOfPancreaticJuiceSecret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88" y="1052513"/>
            <a:ext cx="10972799"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0"/>
            <a:ext cx="8643938" cy="584200"/>
          </a:xfrm>
          <a:prstGeom prst="rect">
            <a:avLst/>
          </a:prstGeom>
        </p:spPr>
        <p:txBody>
          <a:bodyPr>
            <a:spAutoFit/>
          </a:bodyPr>
          <a:lstStyle/>
          <a:p>
            <a:pPr algn="ctr" eaLnBrk="1" hangingPunct="1">
              <a:defRPr/>
            </a:pPr>
            <a:r>
              <a:rPr lang="en-US" altLang="zh-CN" sz="3200" b="1" dirty="0">
                <a:solidFill>
                  <a:srgbClr val="FFD92A"/>
                </a:solidFill>
                <a:ea typeface="宋体" pitchFamily="2" charset="-122"/>
              </a:rPr>
              <a:t>Regulation of pancreatic secretion </a:t>
            </a:r>
            <a:endParaRPr lang="en-US" sz="3200" dirty="0">
              <a:solidFill>
                <a:srgbClr val="FFD92A"/>
              </a:solidFill>
            </a:endParaRPr>
          </a:p>
        </p:txBody>
      </p:sp>
    </p:spTree>
    <p:extLst>
      <p:ext uri="{BB962C8B-B14F-4D97-AF65-F5344CB8AC3E}">
        <p14:creationId xmlns:p14="http://schemas.microsoft.com/office/powerpoint/2010/main" val="41977831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Secretions</a:t>
            </a:r>
          </a:p>
        </p:txBody>
      </p:sp>
      <p:sp>
        <p:nvSpPr>
          <p:cNvPr id="120835" name="Rectangle 3"/>
          <p:cNvSpPr>
            <a:spLocks noGrp="1" noChangeArrowheads="1"/>
          </p:cNvSpPr>
          <p:nvPr>
            <p:ph type="body" idx="1"/>
          </p:nvPr>
        </p:nvSpPr>
        <p:spPr>
          <a:xfrm>
            <a:off x="1037230" y="2057400"/>
            <a:ext cx="10031104" cy="4114800"/>
          </a:xfrm>
        </p:spPr>
        <p:txBody>
          <a:bodyPr/>
          <a:lstStyle/>
          <a:p>
            <a:r>
              <a:rPr lang="en-US" sz="2400" b="1" dirty="0"/>
              <a:t>Pancreatic Digestive Enzymes</a:t>
            </a:r>
          </a:p>
          <a:p>
            <a:pPr lvl="1"/>
            <a:r>
              <a:rPr lang="en-US" sz="2000" b="1" dirty="0" err="1"/>
              <a:t>Trypsinogen</a:t>
            </a:r>
            <a:r>
              <a:rPr lang="en-US" sz="2000" b="1" dirty="0"/>
              <a:t> (Activated by </a:t>
            </a:r>
            <a:r>
              <a:rPr lang="en-US" sz="2000" b="1" dirty="0" err="1"/>
              <a:t>enterogastrone</a:t>
            </a:r>
            <a:r>
              <a:rPr lang="en-US" sz="2000" b="1" dirty="0"/>
              <a:t> to </a:t>
            </a:r>
            <a:r>
              <a:rPr lang="en-US" sz="2000" b="1" dirty="0" err="1"/>
              <a:t>trypsin</a:t>
            </a:r>
            <a:r>
              <a:rPr lang="en-US" sz="2000" b="1" dirty="0"/>
              <a:t>): Proteins --&gt; peptides</a:t>
            </a:r>
          </a:p>
          <a:p>
            <a:pPr lvl="1"/>
            <a:r>
              <a:rPr lang="en-US" sz="2000" b="1" dirty="0" err="1"/>
              <a:t>Chymotrypsinogen</a:t>
            </a:r>
            <a:r>
              <a:rPr lang="en-US" sz="2000" b="1" dirty="0"/>
              <a:t> (activated by </a:t>
            </a:r>
            <a:r>
              <a:rPr lang="en-US" sz="2000" b="1" dirty="0" err="1"/>
              <a:t>Trypsin</a:t>
            </a:r>
            <a:r>
              <a:rPr lang="en-US" sz="2000" b="1" dirty="0"/>
              <a:t>): Proteins --&gt; peptides</a:t>
            </a:r>
          </a:p>
          <a:p>
            <a:pPr lvl="1"/>
            <a:r>
              <a:rPr lang="en-US" sz="2000" b="1" dirty="0" err="1"/>
              <a:t>Procarboxypeptidase</a:t>
            </a:r>
            <a:r>
              <a:rPr lang="en-US" sz="2000" b="1" dirty="0"/>
              <a:t> (activated by </a:t>
            </a:r>
            <a:r>
              <a:rPr lang="en-US" sz="2000" b="1" dirty="0" err="1"/>
              <a:t>trypsin</a:t>
            </a:r>
            <a:r>
              <a:rPr lang="en-US" sz="2000" b="1" dirty="0"/>
              <a:t>): Peptides --&gt; amino acids</a:t>
            </a:r>
          </a:p>
          <a:p>
            <a:pPr lvl="1"/>
            <a:r>
              <a:rPr lang="en-US" sz="2000" b="1" dirty="0"/>
              <a:t>Amylase: Starch --&gt; Maltose</a:t>
            </a:r>
          </a:p>
          <a:p>
            <a:pPr lvl="1"/>
            <a:r>
              <a:rPr lang="en-US" sz="2000" b="1" dirty="0"/>
              <a:t>Lipase: Fats --&gt; fatty acids + glycerol and </a:t>
            </a:r>
            <a:r>
              <a:rPr lang="en-US" sz="2000" b="1" dirty="0" err="1"/>
              <a:t>monoglycerides</a:t>
            </a:r>
            <a:endParaRPr lang="en-US" sz="2000" b="1" dirty="0"/>
          </a:p>
          <a:p>
            <a:r>
              <a:rPr lang="en-US" sz="2400" b="1" dirty="0"/>
              <a:t>Pancreatic aqueous NaHCO</a:t>
            </a:r>
            <a:r>
              <a:rPr lang="en-US" sz="2400" b="1" baseline="-25000" dirty="0"/>
              <a:t>3</a:t>
            </a:r>
            <a:endParaRPr lang="en-US" sz="2400" b="1" dirty="0"/>
          </a:p>
        </p:txBody>
      </p:sp>
    </p:spTree>
    <p:extLst>
      <p:ext uri="{BB962C8B-B14F-4D97-AF65-F5344CB8AC3E}">
        <p14:creationId xmlns:p14="http://schemas.microsoft.com/office/powerpoint/2010/main" val="3170630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additive="base">
                                        <p:cTn id="25"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0835">
                                            <p:txEl>
                                              <p:pRg st="4" end="4"/>
                                            </p:txEl>
                                          </p:spTgt>
                                        </p:tgtEl>
                                        <p:attrNameLst>
                                          <p:attrName>style.visibility</p:attrName>
                                        </p:attrNameLst>
                                      </p:cBhvr>
                                      <p:to>
                                        <p:strVal val="visible"/>
                                      </p:to>
                                    </p:set>
                                    <p:anim calcmode="lin" valueType="num">
                                      <p:cBhvr additive="base">
                                        <p:cTn id="31"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0835">
                                            <p:txEl>
                                              <p:pRg st="5" end="5"/>
                                            </p:txEl>
                                          </p:spTgt>
                                        </p:tgtEl>
                                        <p:attrNameLst>
                                          <p:attrName>style.visibility</p:attrName>
                                        </p:attrNameLst>
                                      </p:cBhvr>
                                      <p:to>
                                        <p:strVal val="visible"/>
                                      </p:to>
                                    </p:set>
                                    <p:anim calcmode="lin" valueType="num">
                                      <p:cBhvr additive="base">
                                        <p:cTn id="37" dur="500" fill="hold"/>
                                        <p:tgtEl>
                                          <p:spTgt spid="1208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08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0835">
                                            <p:txEl>
                                              <p:pRg st="6" end="6"/>
                                            </p:txEl>
                                          </p:spTgt>
                                        </p:tgtEl>
                                        <p:attrNameLst>
                                          <p:attrName>style.visibility</p:attrName>
                                        </p:attrNameLst>
                                      </p:cBhvr>
                                      <p:to>
                                        <p:strVal val="visible"/>
                                      </p:to>
                                    </p:set>
                                    <p:anim calcmode="lin" valueType="num">
                                      <p:cBhvr additive="base">
                                        <p:cTn id="43" dur="500" fill="hold"/>
                                        <p:tgtEl>
                                          <p:spTgt spid="1208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08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38314" y="1000126"/>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Starch</a:t>
            </a:r>
            <a:r>
              <a:rPr kumimoji="1" lang="en-US" altLang="zh-CN" sz="2400" b="1">
                <a:latin typeface="Times New Roman" panose="02020603050405020304" pitchFamily="18" charset="0"/>
                <a:ea typeface="SimSun" panose="02010600030101010101" pitchFamily="2" charset="-122"/>
              </a:rPr>
              <a:t>                                          </a:t>
            </a:r>
            <a:r>
              <a:rPr kumimoji="1" lang="en-US" altLang="zh-CN" sz="2400" b="1">
                <a:ea typeface="SimSun" panose="02010600030101010101" pitchFamily="2" charset="-122"/>
              </a:rPr>
              <a:t>Maltose + Maltotriose </a:t>
            </a:r>
          </a:p>
        </p:txBody>
      </p:sp>
      <p:sp>
        <p:nvSpPr>
          <p:cNvPr id="45059" name="Line 3"/>
          <p:cNvSpPr>
            <a:spLocks noChangeShapeType="1"/>
          </p:cNvSpPr>
          <p:nvPr/>
        </p:nvSpPr>
        <p:spPr bwMode="auto">
          <a:xfrm>
            <a:off x="3167063" y="1285875"/>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Text Box 4"/>
          <p:cNvSpPr txBox="1">
            <a:spLocks noChangeArrowheads="1"/>
          </p:cNvSpPr>
          <p:nvPr/>
        </p:nvSpPr>
        <p:spPr bwMode="auto">
          <a:xfrm>
            <a:off x="2809875" y="785813"/>
            <a:ext cx="428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pancreatic amylase</a:t>
            </a:r>
          </a:p>
        </p:txBody>
      </p:sp>
      <p:sp>
        <p:nvSpPr>
          <p:cNvPr id="45061" name="Text Box 5"/>
          <p:cNvSpPr txBox="1">
            <a:spLocks noChangeArrowheads="1"/>
          </p:cNvSpPr>
          <p:nvPr/>
        </p:nvSpPr>
        <p:spPr bwMode="auto">
          <a:xfrm>
            <a:off x="3452814" y="1357314"/>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1800" b="1">
                <a:latin typeface="Times New Roman" panose="02020603050405020304" pitchFamily="18" charset="0"/>
                <a:ea typeface="SimSun" panose="02010600030101010101" pitchFamily="2" charset="-122"/>
              </a:rPr>
              <a:t>pH  7.0</a:t>
            </a:r>
          </a:p>
        </p:txBody>
      </p:sp>
      <p:sp>
        <p:nvSpPr>
          <p:cNvPr id="45062" name="Text Box 6"/>
          <p:cNvSpPr txBox="1">
            <a:spLocks noChangeArrowheads="1"/>
          </p:cNvSpPr>
          <p:nvPr/>
        </p:nvSpPr>
        <p:spPr bwMode="auto">
          <a:xfrm>
            <a:off x="1703388" y="2133600"/>
            <a:ext cx="932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000" b="1">
                <a:latin typeface="Times New Roman" panose="02020603050405020304" pitchFamily="18" charset="0"/>
                <a:ea typeface="SimSun" panose="02010600030101010101" pitchFamily="2" charset="-122"/>
              </a:rPr>
              <a:t>Fat</a:t>
            </a:r>
            <a:r>
              <a:rPr kumimoji="1" lang="zh-CN" altLang="en-US" sz="2000" b="1">
                <a:latin typeface="Times New Roman" panose="02020603050405020304" pitchFamily="18" charset="0"/>
                <a:ea typeface="SimSun" panose="02010600030101010101" pitchFamily="2" charset="-122"/>
              </a:rPr>
              <a:t>（</a:t>
            </a:r>
            <a:r>
              <a:rPr kumimoji="1" lang="en-US" altLang="zh-CN" sz="2000" b="1">
                <a:ea typeface="SimSun" panose="02010600030101010101" pitchFamily="2" charset="-122"/>
              </a:rPr>
              <a:t>Triglyceride</a:t>
            </a:r>
            <a:r>
              <a:rPr kumimoji="1" lang="zh-CN" altLang="en-US" sz="2000" b="1">
                <a:latin typeface="Times New Roman" panose="02020603050405020304" pitchFamily="18" charset="0"/>
                <a:ea typeface="SimSun" panose="02010600030101010101" pitchFamily="2" charset="-122"/>
              </a:rPr>
              <a:t>）                                        </a:t>
            </a:r>
            <a:r>
              <a:rPr kumimoji="1" lang="en-US" altLang="zh-CN" sz="2000" b="1">
                <a:ea typeface="SimSun" panose="02010600030101010101" pitchFamily="2" charset="-122"/>
              </a:rPr>
              <a:t>Monoglyceride </a:t>
            </a:r>
            <a:r>
              <a:rPr kumimoji="1" lang="en-US" altLang="zh-CN" sz="2000" b="1">
                <a:latin typeface="Times New Roman" panose="02020603050405020304" pitchFamily="18" charset="0"/>
                <a:ea typeface="SimSun" panose="02010600030101010101" pitchFamily="2" charset="-122"/>
              </a:rPr>
              <a:t>+ </a:t>
            </a:r>
            <a:r>
              <a:rPr kumimoji="1" lang="en-US" altLang="zh-CN" sz="2000" b="1">
                <a:ea typeface="SimSun" panose="02010600030101010101" pitchFamily="2" charset="-122"/>
              </a:rPr>
              <a:t>Fatty acids</a:t>
            </a:r>
            <a:r>
              <a:rPr kumimoji="1" lang="en-US" altLang="zh-CN" sz="2000" b="1">
                <a:latin typeface="Times New Roman" panose="02020603050405020304" pitchFamily="18" charset="0"/>
                <a:ea typeface="SimSun" panose="02010600030101010101" pitchFamily="2" charset="-122"/>
              </a:rPr>
              <a:t>                </a:t>
            </a:r>
          </a:p>
        </p:txBody>
      </p:sp>
      <p:sp>
        <p:nvSpPr>
          <p:cNvPr id="45063" name="Line 7"/>
          <p:cNvSpPr>
            <a:spLocks noChangeShapeType="1"/>
          </p:cNvSpPr>
          <p:nvPr/>
        </p:nvSpPr>
        <p:spPr bwMode="auto">
          <a:xfrm>
            <a:off x="4151314" y="2349500"/>
            <a:ext cx="23066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Text Box 8"/>
          <p:cNvSpPr txBox="1">
            <a:spLocks noChangeArrowheads="1"/>
          </p:cNvSpPr>
          <p:nvPr/>
        </p:nvSpPr>
        <p:spPr bwMode="auto">
          <a:xfrm>
            <a:off x="4008438" y="1773238"/>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Lipase </a:t>
            </a:r>
            <a:r>
              <a:rPr kumimoji="1" lang="en-US" altLang="zh-CN" sz="2400" b="1">
                <a:latin typeface="Times New Roman" panose="02020603050405020304" pitchFamily="18" charset="0"/>
                <a:ea typeface="SimSun" panose="02010600030101010101" pitchFamily="2" charset="-122"/>
              </a:rPr>
              <a:t>+ </a:t>
            </a:r>
            <a:r>
              <a:rPr kumimoji="1" lang="en-US" altLang="zh-CN" sz="2400" b="1">
                <a:ea typeface="SimSun" panose="02010600030101010101" pitchFamily="2" charset="-122"/>
              </a:rPr>
              <a:t>colipase</a:t>
            </a:r>
          </a:p>
        </p:txBody>
      </p:sp>
      <p:sp>
        <p:nvSpPr>
          <p:cNvPr id="45065" name="Text Box 9"/>
          <p:cNvSpPr txBox="1">
            <a:spLocks noChangeArrowheads="1"/>
          </p:cNvSpPr>
          <p:nvPr/>
        </p:nvSpPr>
        <p:spPr bwMode="auto">
          <a:xfrm>
            <a:off x="4151313" y="24209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kumimoji="1" lang="en-US" altLang="zh-CN" sz="2400" b="1">
                <a:latin typeface="Times New Roman" panose="02020603050405020304" pitchFamily="18" charset="0"/>
                <a:ea typeface="SimSun" panose="02010600030101010101" pitchFamily="2" charset="-122"/>
              </a:rPr>
              <a:t>pH  8.0</a:t>
            </a:r>
          </a:p>
        </p:txBody>
      </p:sp>
      <p:sp>
        <p:nvSpPr>
          <p:cNvPr id="45066" name="Text Box 10"/>
          <p:cNvSpPr txBox="1">
            <a:spLocks noChangeArrowheads="1"/>
          </p:cNvSpPr>
          <p:nvPr/>
        </p:nvSpPr>
        <p:spPr bwMode="auto">
          <a:xfrm>
            <a:off x="1809751" y="3571876"/>
            <a:ext cx="644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Trypsinogen</a:t>
            </a:r>
            <a:r>
              <a:rPr kumimoji="1" lang="en-US" altLang="zh-CN" sz="2400" b="1">
                <a:latin typeface="Times New Roman" panose="02020603050405020304" pitchFamily="18" charset="0"/>
                <a:ea typeface="SimSun" panose="02010600030101010101" pitchFamily="2" charset="-122"/>
              </a:rPr>
              <a:t>                                            </a:t>
            </a:r>
            <a:r>
              <a:rPr kumimoji="1" lang="en-US" altLang="zh-CN" sz="2400" b="1">
                <a:ea typeface="SimSun" panose="02010600030101010101" pitchFamily="2" charset="-122"/>
              </a:rPr>
              <a:t>Trypsin</a:t>
            </a:r>
          </a:p>
        </p:txBody>
      </p:sp>
      <p:sp>
        <p:nvSpPr>
          <p:cNvPr id="45067" name="Line 11"/>
          <p:cNvSpPr>
            <a:spLocks noChangeShapeType="1"/>
          </p:cNvSpPr>
          <p:nvPr/>
        </p:nvSpPr>
        <p:spPr bwMode="auto">
          <a:xfrm>
            <a:off x="4114800" y="3733800"/>
            <a:ext cx="281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8" name="Text Box 12"/>
          <p:cNvSpPr txBox="1">
            <a:spLocks noChangeArrowheads="1"/>
          </p:cNvSpPr>
          <p:nvPr/>
        </p:nvSpPr>
        <p:spPr bwMode="auto">
          <a:xfrm>
            <a:off x="4191001" y="3276601"/>
            <a:ext cx="284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r>
              <a:rPr kumimoji="1" lang="en-US" altLang="zh-CN" sz="2400" b="1" dirty="0">
                <a:ea typeface="SimSun" panose="02010600030101010101" pitchFamily="2" charset="-122"/>
              </a:rPr>
              <a:t>Enterokinase</a:t>
            </a:r>
          </a:p>
        </p:txBody>
      </p:sp>
      <p:sp>
        <p:nvSpPr>
          <p:cNvPr id="45069" name="Text Box 13"/>
          <p:cNvSpPr txBox="1">
            <a:spLocks noChangeArrowheads="1"/>
          </p:cNvSpPr>
          <p:nvPr/>
        </p:nvSpPr>
        <p:spPr bwMode="auto">
          <a:xfrm>
            <a:off x="1524001" y="4508501"/>
            <a:ext cx="277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latin typeface="Times New Roman" panose="02020603050405020304" pitchFamily="18" charset="0"/>
                <a:ea typeface="SimSun" panose="02010600030101010101" pitchFamily="2" charset="-122"/>
              </a:rPr>
              <a:t>Chymotrypsinogen</a:t>
            </a:r>
          </a:p>
        </p:txBody>
      </p:sp>
      <p:sp>
        <p:nvSpPr>
          <p:cNvPr id="45070" name="Text Box 14"/>
          <p:cNvSpPr txBox="1">
            <a:spLocks noChangeArrowheads="1"/>
          </p:cNvSpPr>
          <p:nvPr/>
        </p:nvSpPr>
        <p:spPr bwMode="auto">
          <a:xfrm>
            <a:off x="6310314" y="4500563"/>
            <a:ext cx="2281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Chymotrypsin</a:t>
            </a:r>
          </a:p>
        </p:txBody>
      </p:sp>
      <p:sp>
        <p:nvSpPr>
          <p:cNvPr id="45071" name="Text Box 15"/>
          <p:cNvSpPr txBox="1">
            <a:spLocks noChangeArrowheads="1"/>
          </p:cNvSpPr>
          <p:nvPr/>
        </p:nvSpPr>
        <p:spPr bwMode="auto">
          <a:xfrm>
            <a:off x="9067800" y="3048001"/>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protein</a:t>
            </a:r>
          </a:p>
        </p:txBody>
      </p:sp>
      <p:sp>
        <p:nvSpPr>
          <p:cNvPr id="45072" name="Text Box 16"/>
          <p:cNvSpPr txBox="1">
            <a:spLocks noChangeArrowheads="1"/>
          </p:cNvSpPr>
          <p:nvPr/>
        </p:nvSpPr>
        <p:spPr bwMode="auto">
          <a:xfrm>
            <a:off x="8596314" y="5105401"/>
            <a:ext cx="207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polypeptide</a:t>
            </a:r>
          </a:p>
        </p:txBody>
      </p:sp>
      <p:sp>
        <p:nvSpPr>
          <p:cNvPr id="45073" name="Line 17"/>
          <p:cNvSpPr>
            <a:spLocks noChangeShapeType="1"/>
          </p:cNvSpPr>
          <p:nvPr/>
        </p:nvSpPr>
        <p:spPr bwMode="auto">
          <a:xfrm flipV="1">
            <a:off x="4191000" y="4797426"/>
            <a:ext cx="21923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4" name="Line 18"/>
          <p:cNvSpPr>
            <a:spLocks noChangeShapeType="1"/>
          </p:cNvSpPr>
          <p:nvPr/>
        </p:nvSpPr>
        <p:spPr bwMode="auto">
          <a:xfrm>
            <a:off x="7467600" y="3962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19"/>
          <p:cNvSpPr>
            <a:spLocks noChangeShapeType="1"/>
          </p:cNvSpPr>
          <p:nvPr/>
        </p:nvSpPr>
        <p:spPr bwMode="auto">
          <a:xfrm>
            <a:off x="5486400" y="41910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20"/>
          <p:cNvSpPr>
            <a:spLocks noChangeShapeType="1"/>
          </p:cNvSpPr>
          <p:nvPr/>
        </p:nvSpPr>
        <p:spPr bwMode="auto">
          <a:xfrm>
            <a:off x="5448300" y="4221163"/>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7" name="Line 21"/>
          <p:cNvSpPr>
            <a:spLocks noChangeShapeType="1"/>
          </p:cNvSpPr>
          <p:nvPr/>
        </p:nvSpPr>
        <p:spPr bwMode="auto">
          <a:xfrm flipV="1">
            <a:off x="5448300" y="3789363"/>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8" name="Line 22"/>
          <p:cNvSpPr>
            <a:spLocks noChangeShapeType="1"/>
          </p:cNvSpPr>
          <p:nvPr/>
        </p:nvSpPr>
        <p:spPr bwMode="auto">
          <a:xfrm>
            <a:off x="9525000" y="3505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9" name="Line 23"/>
          <p:cNvSpPr>
            <a:spLocks noChangeShapeType="1"/>
          </p:cNvSpPr>
          <p:nvPr/>
        </p:nvSpPr>
        <p:spPr bwMode="auto">
          <a:xfrm>
            <a:off x="8382000" y="3733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0" name="Line 24"/>
          <p:cNvSpPr>
            <a:spLocks noChangeShapeType="1"/>
          </p:cNvSpPr>
          <p:nvPr/>
        </p:nvSpPr>
        <p:spPr bwMode="auto">
          <a:xfrm flipV="1">
            <a:off x="8472488" y="4724400"/>
            <a:ext cx="976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1" name="Text Box 25"/>
          <p:cNvSpPr txBox="1">
            <a:spLocks noChangeArrowheads="1"/>
          </p:cNvSpPr>
          <p:nvPr/>
        </p:nvSpPr>
        <p:spPr bwMode="auto">
          <a:xfrm>
            <a:off x="1524000" y="5516563"/>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Carboxypeptidase</a:t>
            </a:r>
          </a:p>
        </p:txBody>
      </p:sp>
      <p:sp>
        <p:nvSpPr>
          <p:cNvPr id="45082" name="Text Box 26"/>
          <p:cNvSpPr txBox="1">
            <a:spLocks noChangeArrowheads="1"/>
          </p:cNvSpPr>
          <p:nvPr/>
        </p:nvSpPr>
        <p:spPr bwMode="auto">
          <a:xfrm>
            <a:off x="8688388" y="6096001"/>
            <a:ext cx="1979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spcBef>
                <a:spcPct val="50000"/>
              </a:spcBef>
              <a:buFontTx/>
              <a:buNone/>
            </a:pPr>
            <a:r>
              <a:rPr kumimoji="1" lang="en-US" altLang="zh-CN" sz="2400" b="1">
                <a:ea typeface="SimSun" panose="02010600030101010101" pitchFamily="2" charset="-122"/>
              </a:rPr>
              <a:t>amino acid</a:t>
            </a:r>
          </a:p>
        </p:txBody>
      </p:sp>
      <p:sp>
        <p:nvSpPr>
          <p:cNvPr id="45083" name="Line 27"/>
          <p:cNvSpPr>
            <a:spLocks noChangeShapeType="1"/>
          </p:cNvSpPr>
          <p:nvPr/>
        </p:nvSpPr>
        <p:spPr bwMode="auto">
          <a:xfrm>
            <a:off x="9525000" y="5562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4" name="Line 28"/>
          <p:cNvSpPr>
            <a:spLocks noChangeShapeType="1"/>
          </p:cNvSpPr>
          <p:nvPr/>
        </p:nvSpPr>
        <p:spPr bwMode="auto">
          <a:xfrm flipV="1">
            <a:off x="4440238" y="5791200"/>
            <a:ext cx="4932362" cy="14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5" name="Text Box 29"/>
          <p:cNvSpPr txBox="1">
            <a:spLocks noChangeArrowheads="1"/>
          </p:cNvSpPr>
          <p:nvPr/>
        </p:nvSpPr>
        <p:spPr bwMode="auto">
          <a:xfrm>
            <a:off x="1847851" y="333376"/>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30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50000"/>
              </a:spcBef>
              <a:buFontTx/>
              <a:buNone/>
            </a:pPr>
            <a:endParaRPr lang="en-US" sz="2400"/>
          </a:p>
        </p:txBody>
      </p:sp>
      <p:sp>
        <p:nvSpPr>
          <p:cNvPr id="31" name="Rectangle 30"/>
          <p:cNvSpPr/>
          <p:nvPr/>
        </p:nvSpPr>
        <p:spPr>
          <a:xfrm>
            <a:off x="1524000" y="0"/>
            <a:ext cx="8643938" cy="584200"/>
          </a:xfrm>
          <a:prstGeom prst="rect">
            <a:avLst/>
          </a:prstGeom>
        </p:spPr>
        <p:txBody>
          <a:bodyPr>
            <a:spAutoFit/>
          </a:bodyPr>
          <a:lstStyle/>
          <a:p>
            <a:pPr algn="ctr" eaLnBrk="1" hangingPunct="1">
              <a:defRPr/>
            </a:pPr>
            <a:r>
              <a:rPr lang="en-US" altLang="zh-CN" sz="3200" b="1" dirty="0">
                <a:solidFill>
                  <a:srgbClr val="FFD92A"/>
                </a:solidFill>
                <a:ea typeface="宋体" pitchFamily="2" charset="-122"/>
              </a:rPr>
              <a:t>Functions of pancreatic juice enzymes </a:t>
            </a:r>
            <a:endParaRPr lang="en-US" sz="3200" dirty="0">
              <a:solidFill>
                <a:srgbClr val="FFD92A"/>
              </a:solidFill>
            </a:endParaRPr>
          </a:p>
        </p:txBody>
      </p:sp>
    </p:spTree>
    <p:extLst>
      <p:ext uri="{BB962C8B-B14F-4D97-AF65-F5344CB8AC3E}">
        <p14:creationId xmlns:p14="http://schemas.microsoft.com/office/powerpoint/2010/main" val="1817733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Liver and Gall Bladder</a:t>
            </a:r>
          </a:p>
        </p:txBody>
      </p:sp>
      <p:sp>
        <p:nvSpPr>
          <p:cNvPr id="121859" name="Rectangle 3"/>
          <p:cNvSpPr>
            <a:spLocks noGrp="1" noChangeArrowheads="1"/>
          </p:cNvSpPr>
          <p:nvPr>
            <p:ph type="body" idx="1"/>
          </p:nvPr>
        </p:nvSpPr>
        <p:spPr>
          <a:xfrm>
            <a:off x="2286000" y="2057400"/>
            <a:ext cx="7772400" cy="4114800"/>
          </a:xfrm>
        </p:spPr>
        <p:txBody>
          <a:bodyPr/>
          <a:lstStyle/>
          <a:p>
            <a:r>
              <a:rPr lang="en-US" sz="2400" b="1"/>
              <a:t>Anatomy</a:t>
            </a:r>
          </a:p>
          <a:p>
            <a:r>
              <a:rPr lang="en-US" sz="2400" b="1"/>
              <a:t>Hormonal Control </a:t>
            </a:r>
          </a:p>
          <a:p>
            <a:r>
              <a:rPr lang="en-US" sz="2400" b="1"/>
              <a:t>Secretions</a:t>
            </a:r>
          </a:p>
          <a:p>
            <a:pPr lvl="1"/>
            <a:endParaRPr lang="en-US" sz="2000" b="1"/>
          </a:p>
        </p:txBody>
      </p:sp>
    </p:spTree>
    <p:extLst>
      <p:ext uri="{BB962C8B-B14F-4D97-AF65-F5344CB8AC3E}">
        <p14:creationId xmlns:p14="http://schemas.microsoft.com/office/powerpoint/2010/main" val="3914626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889125" y="6350"/>
            <a:ext cx="8229600" cy="769938"/>
          </a:xfrm>
        </p:spPr>
        <p:txBody>
          <a:bodyPr/>
          <a:lstStyle/>
          <a:p>
            <a:pPr algn="ctr"/>
            <a:r>
              <a:rPr lang="en-US"/>
              <a:t>Liver and Gallbladder  </a:t>
            </a:r>
          </a:p>
        </p:txBody>
      </p:sp>
      <p:pic>
        <p:nvPicPr>
          <p:cNvPr id="50179" name="Picture 2" descr="http://www.ceessentials.net/images/biliary/image01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551" y="1196976"/>
            <a:ext cx="69135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8828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a:t>
            </a:r>
          </a:p>
        </p:txBody>
      </p:sp>
      <p:sp>
        <p:nvSpPr>
          <p:cNvPr id="3" name="Content Placeholder 2"/>
          <p:cNvSpPr>
            <a:spLocks noGrp="1"/>
          </p:cNvSpPr>
          <p:nvPr>
            <p:ph idx="1"/>
          </p:nvPr>
        </p:nvSpPr>
        <p:spPr/>
        <p:txBody>
          <a:bodyPr/>
          <a:lstStyle/>
          <a:p>
            <a:r>
              <a:rPr lang="es-MX" dirty="0" err="1"/>
              <a:t>Considered</a:t>
            </a:r>
            <a:r>
              <a:rPr lang="es-MX" dirty="0"/>
              <a:t> the </a:t>
            </a:r>
            <a:r>
              <a:rPr lang="es-MX" dirty="0" err="1"/>
              <a:t>largest</a:t>
            </a:r>
            <a:r>
              <a:rPr lang="es-MX" dirty="0"/>
              <a:t> </a:t>
            </a:r>
            <a:r>
              <a:rPr lang="es-MX" dirty="0" err="1"/>
              <a:t>gland</a:t>
            </a:r>
            <a:r>
              <a:rPr lang="es-MX" dirty="0"/>
              <a:t>, </a:t>
            </a:r>
          </a:p>
          <a:p>
            <a:r>
              <a:rPr lang="es-MX" dirty="0" err="1"/>
              <a:t>Performs</a:t>
            </a:r>
            <a:r>
              <a:rPr lang="es-MX" dirty="0"/>
              <a:t> </a:t>
            </a:r>
            <a:r>
              <a:rPr lang="es-MX" dirty="0" err="1"/>
              <a:t>over</a:t>
            </a:r>
            <a:r>
              <a:rPr lang="es-MX" dirty="0"/>
              <a:t> 500 </a:t>
            </a:r>
            <a:r>
              <a:rPr lang="es-MX" dirty="0" err="1"/>
              <a:t>functions</a:t>
            </a:r>
            <a:r>
              <a:rPr lang="es-MX" dirty="0"/>
              <a:t> </a:t>
            </a:r>
            <a:r>
              <a:rPr lang="es-MX" dirty="0" err="1"/>
              <a:t>that</a:t>
            </a:r>
            <a:r>
              <a:rPr lang="es-MX" dirty="0"/>
              <a:t> </a:t>
            </a:r>
            <a:r>
              <a:rPr lang="es-MX" dirty="0" err="1"/>
              <a:t>influence</a:t>
            </a:r>
            <a:r>
              <a:rPr lang="es-MX" dirty="0"/>
              <a:t> </a:t>
            </a:r>
            <a:r>
              <a:rPr lang="es-MX" dirty="0" err="1"/>
              <a:t>several</a:t>
            </a:r>
            <a:r>
              <a:rPr lang="es-MX" dirty="0"/>
              <a:t> </a:t>
            </a:r>
            <a:r>
              <a:rPr lang="es-MX" dirty="0" err="1"/>
              <a:t>systems</a:t>
            </a:r>
            <a:r>
              <a:rPr lang="es-MX" dirty="0"/>
              <a:t> </a:t>
            </a:r>
            <a:r>
              <a:rPr lang="es-MX" dirty="0" err="1"/>
              <a:t>beside</a:t>
            </a:r>
            <a:r>
              <a:rPr lang="es-MX" dirty="0"/>
              <a:t> the </a:t>
            </a:r>
            <a:r>
              <a:rPr lang="es-MX" dirty="0" err="1"/>
              <a:t>digestive</a:t>
            </a:r>
            <a:r>
              <a:rPr lang="es-MX" dirty="0"/>
              <a:t> </a:t>
            </a:r>
            <a:r>
              <a:rPr lang="es-MX" dirty="0" err="1"/>
              <a:t>system</a:t>
            </a:r>
            <a:r>
              <a:rPr lang="es-MX" dirty="0"/>
              <a:t>.  </a:t>
            </a:r>
          </a:p>
          <a:p>
            <a:r>
              <a:rPr lang="es-MX" dirty="0"/>
              <a:t>Produces bile which emulsifies fat  and </a:t>
            </a:r>
            <a:r>
              <a:rPr lang="es-MX" dirty="0" err="1"/>
              <a:t>making</a:t>
            </a:r>
            <a:r>
              <a:rPr lang="es-MX" dirty="0"/>
              <a:t> </a:t>
            </a:r>
            <a:r>
              <a:rPr lang="es-MX" dirty="0" err="1"/>
              <a:t>it</a:t>
            </a:r>
            <a:r>
              <a:rPr lang="es-MX" dirty="0"/>
              <a:t> </a:t>
            </a:r>
            <a:r>
              <a:rPr lang="es-MX" dirty="0" err="1"/>
              <a:t>accessible</a:t>
            </a:r>
            <a:r>
              <a:rPr lang="es-MX" dirty="0"/>
              <a:t> </a:t>
            </a:r>
            <a:r>
              <a:rPr lang="es-MX" dirty="0" err="1"/>
              <a:t>to</a:t>
            </a:r>
            <a:r>
              <a:rPr lang="es-MX" dirty="0"/>
              <a:t> </a:t>
            </a:r>
            <a:r>
              <a:rPr lang="es-MX" dirty="0" err="1"/>
              <a:t>fat</a:t>
            </a:r>
            <a:r>
              <a:rPr lang="es-MX" dirty="0"/>
              <a:t> </a:t>
            </a:r>
            <a:r>
              <a:rPr lang="es-MX" dirty="0" err="1"/>
              <a:t>digesting</a:t>
            </a:r>
            <a:r>
              <a:rPr lang="es-MX" dirty="0"/>
              <a:t> </a:t>
            </a:r>
            <a:r>
              <a:rPr lang="es-MX" dirty="0" err="1"/>
              <a:t>enzymes</a:t>
            </a:r>
            <a:r>
              <a:rPr lang="es-MX" dirty="0"/>
              <a:t>.  </a:t>
            </a:r>
          </a:p>
          <a:p>
            <a:r>
              <a:rPr lang="es-MX" dirty="0" err="1"/>
              <a:t>Also</a:t>
            </a:r>
            <a:r>
              <a:rPr lang="es-MX" dirty="0"/>
              <a:t> </a:t>
            </a:r>
            <a:r>
              <a:rPr lang="es-MX" dirty="0" err="1"/>
              <a:t>involved</a:t>
            </a:r>
            <a:r>
              <a:rPr lang="es-MX" dirty="0"/>
              <a:t> in </a:t>
            </a:r>
            <a:r>
              <a:rPr lang="es-MX" dirty="0" err="1"/>
              <a:t>balancing</a:t>
            </a:r>
            <a:r>
              <a:rPr lang="es-MX" dirty="0"/>
              <a:t> </a:t>
            </a:r>
            <a:r>
              <a:rPr lang="es-MX" dirty="0" err="1"/>
              <a:t>blood</a:t>
            </a:r>
            <a:r>
              <a:rPr lang="es-MX" dirty="0"/>
              <a:t> </a:t>
            </a:r>
            <a:r>
              <a:rPr lang="es-MX" dirty="0" err="1"/>
              <a:t>glucose</a:t>
            </a:r>
            <a:r>
              <a:rPr lang="es-MX" dirty="0"/>
              <a:t> </a:t>
            </a:r>
            <a:r>
              <a:rPr lang="es-MX" dirty="0" err="1"/>
              <a:t>levels</a:t>
            </a:r>
            <a:endParaRPr lang="es-MX" dirty="0"/>
          </a:p>
          <a:p>
            <a:r>
              <a:rPr lang="es-MX" dirty="0" err="1"/>
              <a:t>Also</a:t>
            </a:r>
            <a:r>
              <a:rPr lang="es-MX" dirty="0"/>
              <a:t> </a:t>
            </a:r>
            <a:r>
              <a:rPr lang="es-MX" dirty="0" err="1"/>
              <a:t>clears</a:t>
            </a:r>
            <a:r>
              <a:rPr lang="es-MX" dirty="0"/>
              <a:t> </a:t>
            </a:r>
            <a:r>
              <a:rPr lang="es-MX" dirty="0" err="1"/>
              <a:t>toxins</a:t>
            </a:r>
            <a:r>
              <a:rPr lang="es-MX" dirty="0"/>
              <a:t> </a:t>
            </a:r>
            <a:r>
              <a:rPr lang="es-MX" dirty="0" err="1"/>
              <a:t>or</a:t>
            </a:r>
            <a:r>
              <a:rPr lang="es-MX" dirty="0"/>
              <a:t>  drugs </a:t>
            </a:r>
            <a:r>
              <a:rPr lang="es-MX" dirty="0" err="1"/>
              <a:t>from</a:t>
            </a:r>
            <a:r>
              <a:rPr lang="es-MX" dirty="0"/>
              <a:t> the </a:t>
            </a:r>
            <a:r>
              <a:rPr lang="es-MX" dirty="0" err="1"/>
              <a:t>blood</a:t>
            </a:r>
            <a:endParaRPr lang="es-MX" dirty="0"/>
          </a:p>
          <a:p>
            <a:r>
              <a:rPr lang="es-MX" dirty="0" err="1"/>
              <a:t>Makes</a:t>
            </a:r>
            <a:r>
              <a:rPr lang="es-MX" dirty="0"/>
              <a:t> </a:t>
            </a:r>
            <a:r>
              <a:rPr lang="es-MX" dirty="0" err="1"/>
              <a:t>blood</a:t>
            </a:r>
            <a:r>
              <a:rPr lang="es-MX" dirty="0"/>
              <a:t> </a:t>
            </a:r>
            <a:r>
              <a:rPr lang="es-MX" dirty="0" err="1"/>
              <a:t>proteins</a:t>
            </a:r>
            <a:endParaRPr lang="en-US" dirty="0"/>
          </a:p>
        </p:txBody>
      </p:sp>
    </p:spTree>
    <p:extLst>
      <p:ext uri="{BB962C8B-B14F-4D97-AF65-F5344CB8AC3E}">
        <p14:creationId xmlns:p14="http://schemas.microsoft.com/office/powerpoint/2010/main" val="42311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Regulation</a:t>
            </a:r>
            <a:br>
              <a:rPr lang="en-US" dirty="0"/>
            </a:br>
            <a:endParaRPr lang="en-US" dirty="0"/>
          </a:p>
        </p:txBody>
      </p:sp>
      <p:sp>
        <p:nvSpPr>
          <p:cNvPr id="2" name="Content Placeholder 1"/>
          <p:cNvSpPr>
            <a:spLocks noGrp="1"/>
          </p:cNvSpPr>
          <p:nvPr>
            <p:ph idx="1"/>
          </p:nvPr>
        </p:nvSpPr>
        <p:spPr/>
        <p:txBody>
          <a:bodyPr/>
          <a:lstStyle/>
          <a:p>
            <a:pPr lvl="0"/>
            <a:r>
              <a:rPr lang="en-US" dirty="0"/>
              <a:t>Nervous control of GIT: </a:t>
            </a:r>
          </a:p>
          <a:p>
            <a:pPr lvl="0"/>
            <a:r>
              <a:rPr lang="en-US" dirty="0"/>
              <a:t>General anatomy of the GIT wall</a:t>
            </a:r>
          </a:p>
          <a:p>
            <a:pPr lvl="0"/>
            <a:r>
              <a:rPr lang="en-US" dirty="0"/>
              <a:t>Anatomy of the neuromuscular structure – Enteric nervous system, </a:t>
            </a:r>
            <a:r>
              <a:rPr lang="en-US" dirty="0" err="1"/>
              <a:t>Intestitial</a:t>
            </a:r>
            <a:r>
              <a:rPr lang="en-US" dirty="0"/>
              <a:t> cells of </a:t>
            </a:r>
            <a:r>
              <a:rPr lang="en-US" dirty="0" err="1"/>
              <a:t>Cajal</a:t>
            </a:r>
            <a:r>
              <a:rPr lang="en-US" dirty="0"/>
              <a:t> </a:t>
            </a:r>
          </a:p>
          <a:p>
            <a:pPr lvl="0"/>
            <a:r>
              <a:rPr lang="en-US" dirty="0"/>
              <a:t>Myogenic Basis of GI phasic contraction: Slow Waves/Basal Electrical Rhythm</a:t>
            </a:r>
          </a:p>
          <a:p>
            <a:pPr lvl="0"/>
            <a:r>
              <a:rPr lang="en-US" dirty="0"/>
              <a:t>ANS </a:t>
            </a:r>
          </a:p>
          <a:p>
            <a:pPr lvl="0"/>
            <a:r>
              <a:rPr lang="en-US" dirty="0"/>
              <a:t>GIT Reflexes</a:t>
            </a:r>
          </a:p>
        </p:txBody>
      </p:sp>
    </p:spTree>
    <p:extLst>
      <p:ext uri="{BB962C8B-B14F-4D97-AF65-F5344CB8AC3E}">
        <p14:creationId xmlns:p14="http://schemas.microsoft.com/office/powerpoint/2010/main" val="6439543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 circulation and liver</a:t>
            </a:r>
          </a:p>
        </p:txBody>
      </p:sp>
      <p:sp>
        <p:nvSpPr>
          <p:cNvPr id="3" name="Content Placeholder 2"/>
          <p:cNvSpPr>
            <a:spLocks noGrp="1"/>
          </p:cNvSpPr>
          <p:nvPr>
            <p:ph idx="1"/>
          </p:nvPr>
        </p:nvSpPr>
        <p:spPr/>
        <p:txBody>
          <a:bodyPr/>
          <a:lstStyle/>
          <a:p>
            <a:r>
              <a:rPr lang="en-US" dirty="0"/>
              <a:t>Blood flow to GIT extensive known as </a:t>
            </a:r>
            <a:r>
              <a:rPr lang="en-US" i="1" dirty="0"/>
              <a:t>splanchnic circulation.</a:t>
            </a:r>
          </a:p>
          <a:p>
            <a:r>
              <a:rPr lang="en-US" dirty="0"/>
              <a:t>Includes blood flow through gut itself, plus through spleen, pancreas and the liver</a:t>
            </a:r>
          </a:p>
          <a:p>
            <a:r>
              <a:rPr lang="en-US" dirty="0"/>
              <a:t>Flows through gut, spleen, pancreas then to liver through portal vein</a:t>
            </a:r>
          </a:p>
          <a:p>
            <a:r>
              <a:rPr lang="en-US" dirty="0"/>
              <a:t>In liver passes through millions of minute sinusoids then leaves via portal veins to vena cava</a:t>
            </a:r>
          </a:p>
          <a:p>
            <a:r>
              <a:rPr lang="en-US" dirty="0"/>
              <a:t>In liver, </a:t>
            </a:r>
            <a:r>
              <a:rPr lang="en-US" dirty="0" err="1"/>
              <a:t>reticuloendothelial</a:t>
            </a:r>
            <a:r>
              <a:rPr lang="en-US" dirty="0"/>
              <a:t> cells that line the sinusoids remove bacteria and particulate matter before emptying into vena cava.</a:t>
            </a:r>
          </a:p>
          <a:p>
            <a:r>
              <a:rPr lang="en-US" dirty="0"/>
              <a:t>Prevents harmful materials from entering into circulation</a:t>
            </a:r>
          </a:p>
        </p:txBody>
      </p:sp>
    </p:spTree>
    <p:extLst>
      <p:ext uri="{BB962C8B-B14F-4D97-AF65-F5344CB8AC3E}">
        <p14:creationId xmlns:p14="http://schemas.microsoft.com/office/powerpoint/2010/main" val="202244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Non fat water soluble nutrients transported in  the portal system to the sinusoids</a:t>
            </a:r>
          </a:p>
          <a:p>
            <a:r>
              <a:rPr lang="en-US" dirty="0"/>
              <a:t>Hepatic cells absorb and temporarily store ½ to ¾ of this nutrients </a:t>
            </a:r>
          </a:p>
          <a:p>
            <a:r>
              <a:rPr lang="en-US" dirty="0"/>
              <a:t>Chemical intermediary processing of these nutrients occur in liver cells</a:t>
            </a:r>
          </a:p>
          <a:p>
            <a:r>
              <a:rPr lang="en-US" dirty="0"/>
              <a:t>Fats absorbed in GIT not carried through portal system but absorbed into intestinal </a:t>
            </a:r>
            <a:r>
              <a:rPr lang="en-US" dirty="0" err="1"/>
              <a:t>lymphatics</a:t>
            </a:r>
            <a:r>
              <a:rPr lang="en-US" dirty="0"/>
              <a:t> and conducted into circulation via thoracic duct bypassing liver</a:t>
            </a:r>
          </a:p>
        </p:txBody>
      </p:sp>
    </p:spTree>
    <p:extLst>
      <p:ext uri="{BB962C8B-B14F-4D97-AF65-F5344CB8AC3E}">
        <p14:creationId xmlns:p14="http://schemas.microsoft.com/office/powerpoint/2010/main" val="39939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0"/>
            <a:ext cx="7772400" cy="533400"/>
          </a:xfrm>
        </p:spPr>
        <p:txBody>
          <a:bodyPr>
            <a:normAutofit fontScale="90000"/>
          </a:bodyPr>
          <a:lstStyle/>
          <a:p>
            <a:r>
              <a:rPr lang="en-US"/>
              <a:t>Hepatic Circulation</a:t>
            </a:r>
          </a:p>
        </p:txBody>
      </p:sp>
      <p:pic>
        <p:nvPicPr>
          <p:cNvPr id="106501" name="Picture 5" descr="G:\PhysioLink\Textbook Images\Chapter 16\ShHP416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685800"/>
            <a:ext cx="337502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20964"/>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041" y="315888"/>
            <a:ext cx="6841256" cy="637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5" name="Rectangle 2"/>
          <p:cNvSpPr>
            <a:spLocks/>
          </p:cNvSpPr>
          <p:nvPr/>
        </p:nvSpPr>
        <p:spPr bwMode="auto">
          <a:xfrm>
            <a:off x="3081307" y="-48946"/>
            <a:ext cx="5879815"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2400"/>
              </a:spcBef>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1pPr>
            <a:lvl2pPr marL="742950" indent="-285750">
              <a:spcBef>
                <a:spcPts val="2400"/>
              </a:spcBef>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2pPr>
            <a:lvl3pPr marL="1143000" indent="-228600">
              <a:spcBef>
                <a:spcPts val="2400"/>
              </a:spcBef>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3pPr>
            <a:lvl4pPr marL="1600200" indent="-228600">
              <a:spcBef>
                <a:spcPts val="2400"/>
              </a:spcBef>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4pPr>
            <a:lvl5pPr marL="2057400" indent="-228600">
              <a:spcBef>
                <a:spcPts val="2400"/>
              </a:spcBef>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5pPr>
            <a:lvl6pPr marL="2514600" indent="-228600" eaLnBrk="0" fontAlgn="base" hangingPunct="0">
              <a:spcBef>
                <a:spcPts val="2400"/>
              </a:spcBef>
              <a:spcAft>
                <a:spcPct val="0"/>
              </a:spcAft>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6pPr>
            <a:lvl7pPr marL="2971800" indent="-228600" eaLnBrk="0" fontAlgn="base" hangingPunct="0">
              <a:spcBef>
                <a:spcPts val="2400"/>
              </a:spcBef>
              <a:spcAft>
                <a:spcPct val="0"/>
              </a:spcAft>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7pPr>
            <a:lvl8pPr marL="3429000" indent="-228600" eaLnBrk="0" fontAlgn="base" hangingPunct="0">
              <a:spcBef>
                <a:spcPts val="2400"/>
              </a:spcBef>
              <a:spcAft>
                <a:spcPct val="0"/>
              </a:spcAft>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8pPr>
            <a:lvl9pPr marL="3886200" indent="-228600" eaLnBrk="0" fontAlgn="base" hangingPunct="0">
              <a:spcBef>
                <a:spcPts val="2400"/>
              </a:spcBef>
              <a:spcAft>
                <a:spcPct val="0"/>
              </a:spcAft>
              <a:buSzPct val="171000"/>
              <a:buFont typeface="Gill Sans" pitchFamily="1" charset="0"/>
              <a:buChar char="•"/>
              <a:defRPr sz="4200">
                <a:solidFill>
                  <a:schemeClr val="tx1"/>
                </a:solidFill>
                <a:latin typeface="Gill Sans" pitchFamily="1" charset="0"/>
                <a:ea typeface="ヒラギノ角ゴ ProN W3" pitchFamily="1" charset="-128"/>
                <a:sym typeface="Gill Sans" pitchFamily="1" charset="0"/>
              </a:defRPr>
            </a:lvl9pPr>
          </a:lstStyle>
          <a:p>
            <a:pPr algn="ctr" eaLnBrk="1" hangingPunct="1">
              <a:spcBef>
                <a:spcPct val="0"/>
              </a:spcBef>
              <a:buSzTx/>
              <a:buFontTx/>
              <a:buNone/>
            </a:pPr>
            <a:r>
              <a:rPr lang="en-US" sz="4640"/>
              <a:t>Splanchnic Circulation</a:t>
            </a:r>
          </a:p>
        </p:txBody>
      </p:sp>
    </p:spTree>
    <p:extLst>
      <p:ext uri="{BB962C8B-B14F-4D97-AF65-F5344CB8AC3E}">
        <p14:creationId xmlns:p14="http://schemas.microsoft.com/office/powerpoint/2010/main" val="2839737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889125" y="6350"/>
            <a:ext cx="8229600" cy="769938"/>
          </a:xfrm>
        </p:spPr>
        <p:txBody>
          <a:bodyPr/>
          <a:lstStyle/>
          <a:p>
            <a:pPr algn="ctr" eaLnBrk="1" hangingPunct="1"/>
            <a:r>
              <a:rPr lang="en-US" altLang="zh-TW">
                <a:ea typeface="新細明體" panose="02020500000000000000" pitchFamily="18" charset="-120"/>
              </a:rPr>
              <a:t>Liver</a:t>
            </a:r>
          </a:p>
        </p:txBody>
      </p:sp>
      <p:sp>
        <p:nvSpPr>
          <p:cNvPr id="41987" name="Rectangle 3"/>
          <p:cNvSpPr>
            <a:spLocks noGrp="1" noChangeArrowheads="1"/>
          </p:cNvSpPr>
          <p:nvPr>
            <p:ph type="body" idx="1"/>
          </p:nvPr>
        </p:nvSpPr>
        <p:spPr>
          <a:xfrm>
            <a:off x="1524001" y="1357313"/>
            <a:ext cx="8748713" cy="4856162"/>
          </a:xfrm>
        </p:spPr>
        <p:txBody>
          <a:bodyPr/>
          <a:lstStyle/>
          <a:p>
            <a:pPr eaLnBrk="1" hangingPunct="1">
              <a:buFontTx/>
              <a:buNone/>
              <a:defRPr/>
            </a:pPr>
            <a:r>
              <a:rPr lang="en-US" altLang="zh-TW" b="1" u="sng" dirty="0">
                <a:ea typeface="新細明體" pitchFamily="18" charset="-120"/>
              </a:rPr>
              <a:t>Functions of the Liver:</a:t>
            </a:r>
          </a:p>
          <a:p>
            <a:pPr eaLnBrk="1" hangingPunct="1">
              <a:buFontTx/>
              <a:buNone/>
              <a:defRPr/>
            </a:pPr>
            <a:r>
              <a:rPr lang="en-US" altLang="zh-TW" sz="2400" b="1" dirty="0">
                <a:ea typeface="新細明體" pitchFamily="18" charset="-120"/>
              </a:rPr>
              <a:t>1) Metabolic regulation</a:t>
            </a:r>
          </a:p>
          <a:p>
            <a:pPr lvl="2" eaLnBrk="1" hangingPunct="1">
              <a:defRPr/>
            </a:pPr>
            <a:r>
              <a:rPr lang="en-US" altLang="zh-TW" sz="2400" dirty="0">
                <a:ea typeface="新細明體" pitchFamily="18" charset="-120"/>
              </a:rPr>
              <a:t>Store absorbed nutrients, vitamins</a:t>
            </a:r>
          </a:p>
          <a:p>
            <a:pPr lvl="2" eaLnBrk="1" hangingPunct="1">
              <a:defRPr/>
            </a:pPr>
            <a:r>
              <a:rPr lang="en-US" altLang="zh-TW" sz="2400" dirty="0">
                <a:ea typeface="新細明體" pitchFamily="18" charset="-120"/>
              </a:rPr>
              <a:t>Release nutrients as needed</a:t>
            </a:r>
          </a:p>
          <a:p>
            <a:pPr marL="571500" indent="-457200">
              <a:buNone/>
              <a:defRPr/>
            </a:pPr>
            <a:r>
              <a:rPr lang="en-US" altLang="zh-TW" sz="2400" b="1" dirty="0">
                <a:ea typeface="新細明體" pitchFamily="18" charset="-120"/>
              </a:rPr>
              <a:t>2) Hematological regulation</a:t>
            </a:r>
          </a:p>
          <a:p>
            <a:pPr lvl="2" eaLnBrk="1" hangingPunct="1">
              <a:defRPr/>
            </a:pPr>
            <a:r>
              <a:rPr lang="en-US" altLang="zh-TW" sz="2400" dirty="0">
                <a:ea typeface="新細明體" pitchFamily="18" charset="-120"/>
              </a:rPr>
              <a:t>Plasma protein production</a:t>
            </a:r>
          </a:p>
          <a:p>
            <a:pPr lvl="2" eaLnBrk="1" hangingPunct="1">
              <a:defRPr/>
            </a:pPr>
            <a:r>
              <a:rPr lang="en-US" altLang="zh-TW" sz="2400" dirty="0">
                <a:ea typeface="新細明體" pitchFamily="18" charset="-120"/>
              </a:rPr>
              <a:t>Remove old RBCs</a:t>
            </a:r>
          </a:p>
          <a:p>
            <a:pPr eaLnBrk="1" hangingPunct="1">
              <a:buFontTx/>
              <a:buNone/>
              <a:defRPr/>
            </a:pPr>
            <a:r>
              <a:rPr lang="en-US" altLang="zh-TW" sz="2400" b="1" dirty="0">
                <a:ea typeface="新細明體" pitchFamily="18" charset="-120"/>
              </a:rPr>
              <a:t>3) Production of bile</a:t>
            </a:r>
          </a:p>
          <a:p>
            <a:pPr lvl="2" eaLnBrk="1" hangingPunct="1">
              <a:defRPr/>
            </a:pPr>
            <a:r>
              <a:rPr lang="en-US" altLang="zh-TW" sz="2400" dirty="0">
                <a:ea typeface="新細明體" pitchFamily="18" charset="-120"/>
              </a:rPr>
              <a:t>Required for fat digestion and absorption</a:t>
            </a:r>
          </a:p>
        </p:txBody>
      </p:sp>
    </p:spTree>
    <p:extLst>
      <p:ext uri="{BB962C8B-B14F-4D97-AF65-F5344CB8AC3E}">
        <p14:creationId xmlns:p14="http://schemas.microsoft.com/office/powerpoint/2010/main" val="3160099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left)">
                                      <p:cBhvr>
                                        <p:cTn id="27" dur="500"/>
                                        <p:tgtEl>
                                          <p:spTgt spid="419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wipe(left)">
                                      <p:cBhvr>
                                        <p:cTn id="32" dur="500"/>
                                        <p:tgtEl>
                                          <p:spTgt spid="419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wipe(left)">
                                      <p:cBhvr>
                                        <p:cTn id="37" dur="500"/>
                                        <p:tgtEl>
                                          <p:spTgt spid="419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987">
                                            <p:txEl>
                                              <p:pRg st="7" end="7"/>
                                            </p:txEl>
                                          </p:spTgt>
                                        </p:tgtEl>
                                        <p:attrNameLst>
                                          <p:attrName>style.visibility</p:attrName>
                                        </p:attrNameLst>
                                      </p:cBhvr>
                                      <p:to>
                                        <p:strVal val="visible"/>
                                      </p:to>
                                    </p:set>
                                    <p:animEffect transition="in" filter="wipe(left)">
                                      <p:cBhvr>
                                        <p:cTn id="42" dur="500"/>
                                        <p:tgtEl>
                                          <p:spTgt spid="4198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wipe(left)">
                                      <p:cBhvr>
                                        <p:cTn id="47"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192339" y="423081"/>
            <a:ext cx="8321675" cy="670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spcBef>
                <a:spcPct val="50000"/>
              </a:spcBef>
            </a:pPr>
            <a:r>
              <a:rPr lang="en-US" sz="2800" b="1" dirty="0">
                <a:latin typeface="Calibri" panose="020F0502020204030204" pitchFamily="34" charset="0"/>
              </a:rPr>
              <a:t>Bile secretion </a:t>
            </a:r>
            <a:r>
              <a:rPr lang="en-US" sz="2800" dirty="0">
                <a:latin typeface="Calibri" panose="020F0502020204030204" pitchFamily="34" charset="0"/>
              </a:rPr>
              <a:t>= digestive/absorptive function of the liver</a:t>
            </a:r>
          </a:p>
          <a:p>
            <a:pPr>
              <a:spcBef>
                <a:spcPct val="50000"/>
              </a:spcBef>
            </a:pPr>
            <a:r>
              <a:rPr lang="en-US" sz="2800" b="1" dirty="0">
                <a:latin typeface="Calibri" panose="020F0502020204030204" pitchFamily="34" charset="0"/>
              </a:rPr>
              <a:t>Components</a:t>
            </a:r>
            <a:r>
              <a:rPr lang="en-US" sz="2800" dirty="0">
                <a:latin typeface="Calibri" panose="020F0502020204030204" pitchFamily="34" charset="0"/>
              </a:rPr>
              <a:t> of bile</a:t>
            </a:r>
          </a:p>
          <a:p>
            <a:pPr>
              <a:spcBef>
                <a:spcPct val="50000"/>
              </a:spcBef>
            </a:pPr>
            <a:r>
              <a:rPr lang="en-US" sz="2800" dirty="0">
                <a:latin typeface="Calibri" panose="020F0502020204030204" pitchFamily="34" charset="0"/>
              </a:rPr>
              <a:t>	• bile salts (conjugates of bile acids)</a:t>
            </a:r>
          </a:p>
          <a:p>
            <a:pPr>
              <a:spcBef>
                <a:spcPct val="50000"/>
              </a:spcBef>
            </a:pPr>
            <a:r>
              <a:rPr lang="en-US" sz="2800" dirty="0">
                <a:latin typeface="Calibri" panose="020F0502020204030204" pitchFamily="34" charset="0"/>
              </a:rPr>
              <a:t>	• bile pigments (e.g. bilirubin)</a:t>
            </a:r>
          </a:p>
          <a:p>
            <a:pPr>
              <a:spcBef>
                <a:spcPct val="50000"/>
              </a:spcBef>
            </a:pPr>
            <a:r>
              <a:rPr lang="en-US" sz="2800" dirty="0">
                <a:latin typeface="Calibri" panose="020F0502020204030204" pitchFamily="34" charset="0"/>
              </a:rPr>
              <a:t>	• cholesterol</a:t>
            </a:r>
          </a:p>
          <a:p>
            <a:pPr>
              <a:spcBef>
                <a:spcPct val="50000"/>
              </a:spcBef>
            </a:pPr>
            <a:r>
              <a:rPr lang="en-US" sz="2800" dirty="0">
                <a:latin typeface="Calibri" panose="020F0502020204030204" pitchFamily="34" charset="0"/>
              </a:rPr>
              <a:t>	• phospholipids</a:t>
            </a:r>
          </a:p>
          <a:p>
            <a:pPr>
              <a:spcBef>
                <a:spcPct val="50000"/>
              </a:spcBef>
            </a:pPr>
            <a:r>
              <a:rPr lang="en-US" sz="2800" dirty="0">
                <a:latin typeface="Calibri" panose="020F0502020204030204" pitchFamily="34" charset="0"/>
              </a:rPr>
              <a:t>	• proteins  </a:t>
            </a:r>
          </a:p>
          <a:p>
            <a:pPr>
              <a:spcBef>
                <a:spcPct val="50000"/>
              </a:spcBef>
            </a:pPr>
            <a:r>
              <a:rPr lang="en-US" sz="2800" dirty="0">
                <a:latin typeface="Calibri" panose="020F0502020204030204" pitchFamily="34" charset="0"/>
              </a:rPr>
              <a:t>	• electrolytes (similar to plasma, isotonic with plasma)</a:t>
            </a:r>
          </a:p>
          <a:p>
            <a:pPr>
              <a:spcBef>
                <a:spcPct val="50000"/>
              </a:spcBef>
            </a:pPr>
            <a:r>
              <a:rPr lang="en-US" sz="2800" dirty="0">
                <a:latin typeface="Calibri" panose="020F0502020204030204" pitchFamily="34" charset="0"/>
              </a:rPr>
              <a:t>600-1200 ml/day</a:t>
            </a:r>
          </a:p>
        </p:txBody>
      </p:sp>
    </p:spTree>
    <p:extLst>
      <p:ext uri="{BB962C8B-B14F-4D97-AF65-F5344CB8AC3E}">
        <p14:creationId xmlns:p14="http://schemas.microsoft.com/office/powerpoint/2010/main" val="2861938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1" end="1"/>
                                            </p:txEl>
                                          </p:spTgt>
                                        </p:tgtEl>
                                        <p:attrNameLst>
                                          <p:attrName>style.visibility</p:attrName>
                                        </p:attrNameLst>
                                      </p:cBhvr>
                                      <p:to>
                                        <p:strVal val="visible"/>
                                      </p:to>
                                    </p:set>
                                    <p:anim calcmode="lin" valueType="num">
                                      <p:cBhvr additive="base">
                                        <p:cTn id="13"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 calcmode="lin" valueType="num">
                                      <p:cBhvr additive="base">
                                        <p:cTn id="19"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2">
                                            <p:txEl>
                                              <p:pRg st="3" end="3"/>
                                            </p:txEl>
                                          </p:spTgt>
                                        </p:tgtEl>
                                        <p:attrNameLst>
                                          <p:attrName>style.visibility</p:attrName>
                                        </p:attrNameLst>
                                      </p:cBhvr>
                                      <p:to>
                                        <p:strVal val="visible"/>
                                      </p:to>
                                    </p:set>
                                    <p:anim calcmode="lin" valueType="num">
                                      <p:cBhvr additive="base">
                                        <p:cTn id="25"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02">
                                            <p:txEl>
                                              <p:pRg st="4" end="4"/>
                                            </p:txEl>
                                          </p:spTgt>
                                        </p:tgtEl>
                                        <p:attrNameLst>
                                          <p:attrName>style.visibility</p:attrName>
                                        </p:attrNameLst>
                                      </p:cBhvr>
                                      <p:to>
                                        <p:strVal val="visible"/>
                                      </p:to>
                                    </p:set>
                                    <p:anim calcmode="lin" valueType="num">
                                      <p:cBhvr additive="base">
                                        <p:cTn id="31"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02">
                                            <p:txEl>
                                              <p:pRg st="5" end="5"/>
                                            </p:txEl>
                                          </p:spTgt>
                                        </p:tgtEl>
                                        <p:attrNameLst>
                                          <p:attrName>style.visibility</p:attrName>
                                        </p:attrNameLst>
                                      </p:cBhvr>
                                      <p:to>
                                        <p:strVal val="visible"/>
                                      </p:to>
                                    </p:set>
                                    <p:anim calcmode="lin" valueType="num">
                                      <p:cBhvr additive="base">
                                        <p:cTn id="37" dur="500" fill="hold"/>
                                        <p:tgtEl>
                                          <p:spTgt spid="1024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02">
                                            <p:txEl>
                                              <p:pRg st="6" end="6"/>
                                            </p:txEl>
                                          </p:spTgt>
                                        </p:tgtEl>
                                        <p:attrNameLst>
                                          <p:attrName>style.visibility</p:attrName>
                                        </p:attrNameLst>
                                      </p:cBhvr>
                                      <p:to>
                                        <p:strVal val="visible"/>
                                      </p:to>
                                    </p:set>
                                    <p:anim calcmode="lin" valueType="num">
                                      <p:cBhvr additive="base">
                                        <p:cTn id="43" dur="5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402">
                                            <p:txEl>
                                              <p:pRg st="7" end="7"/>
                                            </p:txEl>
                                          </p:spTgt>
                                        </p:tgtEl>
                                        <p:attrNameLst>
                                          <p:attrName>style.visibility</p:attrName>
                                        </p:attrNameLst>
                                      </p:cBhvr>
                                      <p:to>
                                        <p:strVal val="visible"/>
                                      </p:to>
                                    </p:set>
                                    <p:anim calcmode="lin" valueType="num">
                                      <p:cBhvr additive="base">
                                        <p:cTn id="49" dur="500" fill="hold"/>
                                        <p:tgtEl>
                                          <p:spTgt spid="10240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402">
                                            <p:txEl>
                                              <p:pRg st="8" end="8"/>
                                            </p:txEl>
                                          </p:spTgt>
                                        </p:tgtEl>
                                        <p:attrNameLst>
                                          <p:attrName>style.visibility</p:attrName>
                                        </p:attrNameLst>
                                      </p:cBhvr>
                                      <p:to>
                                        <p:strVal val="visible"/>
                                      </p:to>
                                    </p:set>
                                    <p:anim calcmode="lin" valueType="num">
                                      <p:cBhvr additive="base">
                                        <p:cTn id="55" dur="500" fill="hold"/>
                                        <p:tgtEl>
                                          <p:spTgt spid="10240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135189" y="268289"/>
            <a:ext cx="8773217" cy="701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spcBef>
                <a:spcPct val="50000"/>
              </a:spcBef>
            </a:pPr>
            <a:r>
              <a:rPr lang="en-US" dirty="0">
                <a:latin typeface="Times" panose="02020603050405020304" pitchFamily="18" charset="0"/>
              </a:rPr>
              <a:t>Function of bile</a:t>
            </a:r>
          </a:p>
          <a:p>
            <a:pPr>
              <a:spcBef>
                <a:spcPct val="50000"/>
              </a:spcBef>
            </a:pPr>
            <a:r>
              <a:rPr lang="en-US" dirty="0">
                <a:latin typeface="Times" panose="02020603050405020304" pitchFamily="18" charset="0"/>
              </a:rPr>
              <a:t>• bile salts (conjugates of bile acids with </a:t>
            </a:r>
            <a:r>
              <a:rPr lang="en-US" dirty="0" err="1">
                <a:latin typeface="Times" panose="02020603050405020304" pitchFamily="18" charset="0"/>
              </a:rPr>
              <a:t>taurine</a:t>
            </a:r>
            <a:r>
              <a:rPr lang="en-US" dirty="0">
                <a:latin typeface="Times" panose="02020603050405020304" pitchFamily="18" charset="0"/>
              </a:rPr>
              <a:t> or glycine) important for absorption of lipids in small intestine. Bile acids emulsify lipids and form mixed micelles necessary for lipid absorption. </a:t>
            </a:r>
          </a:p>
          <a:p>
            <a:pPr>
              <a:spcBef>
                <a:spcPct val="50000"/>
              </a:spcBef>
            </a:pPr>
            <a:r>
              <a:rPr lang="en-US" dirty="0">
                <a:latin typeface="Times" panose="02020603050405020304" pitchFamily="18" charset="0"/>
              </a:rPr>
              <a:t>• bile acids are derived from cholesterol and therefore are responsible for excretion of cholesterol.</a:t>
            </a:r>
          </a:p>
          <a:p>
            <a:pPr>
              <a:spcBef>
                <a:spcPct val="50000"/>
              </a:spcBef>
            </a:pPr>
            <a:endParaRPr lang="en-US" dirty="0">
              <a:latin typeface="Times" panose="02020603050405020304" pitchFamily="18" charset="0"/>
            </a:endParaRPr>
          </a:p>
          <a:p>
            <a:pPr>
              <a:spcBef>
                <a:spcPct val="50000"/>
              </a:spcBef>
            </a:pPr>
            <a:endParaRPr lang="en-US" sz="2400" b="1" dirty="0">
              <a:solidFill>
                <a:srgbClr val="FAFD00"/>
              </a:solidFill>
              <a:latin typeface="Times" panose="02020603050405020304" pitchFamily="18" charset="0"/>
            </a:endParaRPr>
          </a:p>
        </p:txBody>
      </p:sp>
    </p:spTree>
    <p:extLst>
      <p:ext uri="{BB962C8B-B14F-4D97-AF65-F5344CB8AC3E}">
        <p14:creationId xmlns:p14="http://schemas.microsoft.com/office/powerpoint/2010/main" val="124073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 calcmode="lin" valueType="num">
                                      <p:cBhvr additive="base">
                                        <p:cTn id="7" dur="500" fill="hold"/>
                                        <p:tgtEl>
                                          <p:spTgt spid="1034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6">
                                            <p:txEl>
                                              <p:pRg st="1" end="1"/>
                                            </p:txEl>
                                          </p:spTgt>
                                        </p:tgtEl>
                                        <p:attrNameLst>
                                          <p:attrName>style.visibility</p:attrName>
                                        </p:attrNameLst>
                                      </p:cBhvr>
                                      <p:to>
                                        <p:strVal val="visible"/>
                                      </p:to>
                                    </p:set>
                                    <p:anim calcmode="lin" valueType="num">
                                      <p:cBhvr additive="base">
                                        <p:cTn id="13" dur="5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26">
                                            <p:txEl>
                                              <p:pRg st="2" end="2"/>
                                            </p:txEl>
                                          </p:spTgt>
                                        </p:tgtEl>
                                        <p:attrNameLst>
                                          <p:attrName>style.visibility</p:attrName>
                                        </p:attrNameLst>
                                      </p:cBhvr>
                                      <p:to>
                                        <p:strVal val="visible"/>
                                      </p:to>
                                    </p:set>
                                    <p:anim calcmode="lin" valueType="num">
                                      <p:cBhvr additive="base">
                                        <p:cTn id="19" dur="5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panose="02020603050405020304" pitchFamily="18" charset="0"/>
              </a:rPr>
              <a:t>Function of bile</a:t>
            </a:r>
            <a:br>
              <a:rPr lang="en-US" dirty="0">
                <a:latin typeface="Times" panose="02020603050405020304" pitchFamily="18" charset="0"/>
              </a:rPr>
            </a:br>
            <a:endParaRPr lang="en-US" dirty="0"/>
          </a:p>
        </p:txBody>
      </p:sp>
      <p:sp>
        <p:nvSpPr>
          <p:cNvPr id="4" name="Content Placeholder 3"/>
          <p:cNvSpPr>
            <a:spLocks noGrp="1"/>
          </p:cNvSpPr>
          <p:nvPr>
            <p:ph idx="1"/>
          </p:nvPr>
        </p:nvSpPr>
        <p:spPr/>
        <p:txBody>
          <a:bodyPr>
            <a:normAutofit/>
          </a:bodyPr>
          <a:lstStyle/>
          <a:p>
            <a:pPr>
              <a:spcBef>
                <a:spcPct val="50000"/>
              </a:spcBef>
            </a:pPr>
            <a:r>
              <a:rPr lang="en-US" sz="3600" dirty="0">
                <a:latin typeface="Times" panose="02020603050405020304" pitchFamily="18" charset="0"/>
              </a:rPr>
              <a:t>excretion of bilirubin (product of hemoglobin degradation).</a:t>
            </a:r>
          </a:p>
          <a:p>
            <a:pPr marL="0" indent="0">
              <a:spcBef>
                <a:spcPct val="50000"/>
              </a:spcBef>
              <a:buNone/>
            </a:pPr>
            <a:r>
              <a:rPr lang="en-US" sz="3600" dirty="0">
                <a:latin typeface="Times" panose="02020603050405020304" pitchFamily="18" charset="0"/>
              </a:rPr>
              <a:t>• Bile acids are actively absorbed and recirculated through </a:t>
            </a:r>
            <a:r>
              <a:rPr lang="en-US" sz="3600" b="1" dirty="0" err="1">
                <a:latin typeface="Times" panose="02020603050405020304" pitchFamily="18" charset="0"/>
              </a:rPr>
              <a:t>enterohepatic</a:t>
            </a:r>
            <a:r>
              <a:rPr lang="en-US" sz="3600" b="1" dirty="0">
                <a:latin typeface="Times" panose="02020603050405020304" pitchFamily="18" charset="0"/>
              </a:rPr>
              <a:t> circulation</a:t>
            </a:r>
            <a:r>
              <a:rPr lang="en-US" sz="3600" b="1" dirty="0">
                <a:solidFill>
                  <a:srgbClr val="FAFD00"/>
                </a:solidFill>
                <a:latin typeface="Times" panose="02020603050405020304" pitchFamily="18" charset="0"/>
              </a:rPr>
              <a:t>.</a:t>
            </a:r>
            <a:endParaRPr lang="en-US" sz="3600" dirty="0"/>
          </a:p>
        </p:txBody>
      </p:sp>
    </p:spTree>
    <p:extLst>
      <p:ext uri="{BB962C8B-B14F-4D97-AF65-F5344CB8AC3E}">
        <p14:creationId xmlns:p14="http://schemas.microsoft.com/office/powerpoint/2010/main" val="24428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Grp="1" noChangeArrowheads="1"/>
          </p:cNvPicPr>
          <p:nvPr>
            <p:ph type="chart" idx="1"/>
          </p:nvPr>
        </p:nvPicPr>
        <p:blipFill>
          <a:blip r:embed="rId2" cstate="print">
            <a:extLst>
              <a:ext uri="{28A0092B-C50C-407E-A947-70E740481C1C}">
                <a14:useLocalDpi xmlns:a14="http://schemas.microsoft.com/office/drawing/2010/main" val="0"/>
              </a:ext>
            </a:extLst>
          </a:blip>
          <a:srcRect r="2055" b="31674"/>
          <a:stretch>
            <a:fillRect/>
          </a:stretch>
        </p:blipFill>
        <p:spPr>
          <a:xfrm>
            <a:off x="2560638" y="971551"/>
            <a:ext cx="7040562" cy="5667375"/>
          </a:xfrm>
          <a:solidFill>
            <a:srgbClr val="CECECE"/>
          </a:solidFill>
        </p:spPr>
      </p:pic>
      <p:sp>
        <p:nvSpPr>
          <p:cNvPr id="104451" name="Rectangle 3"/>
          <p:cNvSpPr>
            <a:spLocks noChangeArrowheads="1"/>
          </p:cNvSpPr>
          <p:nvPr/>
        </p:nvSpPr>
        <p:spPr bwMode="auto">
          <a:xfrm>
            <a:off x="2535239" y="134938"/>
            <a:ext cx="536892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spcBef>
                <a:spcPct val="50000"/>
              </a:spcBef>
            </a:pPr>
            <a:r>
              <a:rPr lang="en-US" sz="2800" dirty="0" err="1">
                <a:latin typeface="Calibri" panose="020F0502020204030204" pitchFamily="34" charset="0"/>
              </a:rPr>
              <a:t>Enterohepatic</a:t>
            </a:r>
            <a:r>
              <a:rPr lang="en-US" sz="2800" dirty="0">
                <a:latin typeface="Calibri" panose="020F0502020204030204" pitchFamily="34" charset="0"/>
              </a:rPr>
              <a:t> circulation of bile</a:t>
            </a:r>
          </a:p>
        </p:txBody>
      </p:sp>
      <p:sp>
        <p:nvSpPr>
          <p:cNvPr id="104452" name="Text Box 4"/>
          <p:cNvSpPr txBox="1">
            <a:spLocks noChangeArrowheads="1"/>
          </p:cNvSpPr>
          <p:nvPr/>
        </p:nvSpPr>
        <p:spPr bwMode="auto">
          <a:xfrm>
            <a:off x="9575800" y="6238876"/>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sz="2000" b="1">
                <a:solidFill>
                  <a:srgbClr val="FAFD00"/>
                </a:solidFill>
                <a:latin typeface="Times" panose="02020603050405020304" pitchFamily="18" charset="0"/>
              </a:rPr>
              <a:t>73</a:t>
            </a:r>
            <a:endParaRPr lang="en-US" sz="2000">
              <a:latin typeface="Times" panose="02020603050405020304" pitchFamily="18" charset="0"/>
            </a:endParaRPr>
          </a:p>
        </p:txBody>
      </p:sp>
    </p:spTree>
    <p:extLst>
      <p:ext uri="{BB962C8B-B14F-4D97-AF65-F5344CB8AC3E}">
        <p14:creationId xmlns:p14="http://schemas.microsoft.com/office/powerpoint/2010/main" val="29987494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en-US"/>
              <a:t>Hormonal Control</a:t>
            </a:r>
          </a:p>
        </p:txBody>
      </p:sp>
      <p:sp>
        <p:nvSpPr>
          <p:cNvPr id="123907" name="Rectangle 1027"/>
          <p:cNvSpPr>
            <a:spLocks noGrp="1" noChangeArrowheads="1"/>
          </p:cNvSpPr>
          <p:nvPr>
            <p:ph type="body" idx="1"/>
          </p:nvPr>
        </p:nvSpPr>
        <p:spPr>
          <a:xfrm>
            <a:off x="2286000" y="2057400"/>
            <a:ext cx="7772400" cy="4114800"/>
          </a:xfrm>
        </p:spPr>
        <p:txBody>
          <a:bodyPr/>
          <a:lstStyle/>
          <a:p>
            <a:r>
              <a:rPr lang="en-US" sz="3600" dirty="0"/>
              <a:t>Cholecystokinin --&gt; gall bladder emptying</a:t>
            </a:r>
          </a:p>
          <a:p>
            <a:pPr lvl="1"/>
            <a:endParaRPr lang="en-US" sz="2000" b="1" dirty="0"/>
          </a:p>
        </p:txBody>
      </p:sp>
    </p:spTree>
    <p:extLst>
      <p:ext uri="{BB962C8B-B14F-4D97-AF65-F5344CB8AC3E}">
        <p14:creationId xmlns:p14="http://schemas.microsoft.com/office/powerpoint/2010/main" val="860272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3694</TotalTime>
  <Words>3744</Words>
  <Application>Microsoft Office PowerPoint</Application>
  <PresentationFormat>Widescreen</PresentationFormat>
  <Paragraphs>469</Paragraphs>
  <Slides>101</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101</vt:i4>
      </vt:variant>
    </vt:vector>
  </HeadingPairs>
  <TitlesOfParts>
    <vt:vector size="114" baseType="lpstr">
      <vt:lpstr>Arial</vt:lpstr>
      <vt:lpstr>Arial</vt:lpstr>
      <vt:lpstr>Arial Narrow</vt:lpstr>
      <vt:lpstr>Arial Unicode MS</vt:lpstr>
      <vt:lpstr>Calibri</vt:lpstr>
      <vt:lpstr>Calibri Light</vt:lpstr>
      <vt:lpstr>Comic Sans MS</vt:lpstr>
      <vt:lpstr>Gill Sans</vt:lpstr>
      <vt:lpstr>Helvetica</vt:lpstr>
      <vt:lpstr>Times</vt:lpstr>
      <vt:lpstr>Times New Roman</vt:lpstr>
      <vt:lpstr>Wingdings</vt:lpstr>
      <vt:lpstr>Office Theme</vt:lpstr>
      <vt:lpstr>The Gastrointestinal System</vt:lpstr>
      <vt:lpstr>PowerPoint Presentation</vt:lpstr>
      <vt:lpstr>PowerPoint Presentation</vt:lpstr>
      <vt:lpstr>PowerPoint Presentation</vt:lpstr>
      <vt:lpstr>PowerPoint Presentation</vt:lpstr>
      <vt:lpstr>PowerPoint Presentation</vt:lpstr>
      <vt:lpstr>Processes of digestion</vt:lpstr>
      <vt:lpstr>Digestion</vt:lpstr>
      <vt:lpstr>Regulation </vt:lpstr>
      <vt:lpstr>Processes (cont’d)</vt:lpstr>
      <vt:lpstr>Overview of the Digestive System </vt:lpstr>
      <vt:lpstr>PowerPoint Presentation</vt:lpstr>
      <vt:lpstr>PowerPoint Presentation</vt:lpstr>
      <vt:lpstr>Functions of the GI Tract</vt:lpstr>
      <vt:lpstr>Organs of the Digestive System</vt:lpstr>
      <vt:lpstr>The Oral Cavity</vt:lpstr>
      <vt:lpstr>The Pharynx</vt:lpstr>
      <vt:lpstr>Esophagus</vt:lpstr>
      <vt:lpstr>The Stomach</vt:lpstr>
      <vt:lpstr>Histology of the Stomach</vt:lpstr>
      <vt:lpstr>Small Intestine</vt:lpstr>
      <vt:lpstr>Histology of the Small Intestine</vt:lpstr>
      <vt:lpstr>PowerPoint Presentation</vt:lpstr>
      <vt:lpstr>Motility of the GIT </vt:lpstr>
      <vt:lpstr>Salivary Glands</vt:lpstr>
      <vt:lpstr>PowerPoint Presentation</vt:lpstr>
      <vt:lpstr>Pharynx and Esophagus</vt:lpstr>
      <vt:lpstr>Motility of the GIT</vt:lpstr>
      <vt:lpstr>PowerPoint Presentation</vt:lpstr>
      <vt:lpstr>Motility of the GIT</vt:lpstr>
      <vt:lpstr>Motility of the GIT</vt:lpstr>
      <vt:lpstr>2. Motility of Esophagus</vt:lpstr>
      <vt:lpstr>3. Motility of Stomach</vt:lpstr>
      <vt:lpstr>Pendular Movement</vt:lpstr>
      <vt:lpstr>PowerPoint Presentation</vt:lpstr>
      <vt:lpstr>4. Motility of Small intestine</vt:lpstr>
      <vt:lpstr>PowerPoint Presentation</vt:lpstr>
      <vt:lpstr>PowerPoint Presentation</vt:lpstr>
      <vt:lpstr>Villi &amp; Crypts</vt:lpstr>
      <vt:lpstr>PowerPoint Presentation</vt:lpstr>
      <vt:lpstr>Motility of GIT  </vt:lpstr>
      <vt:lpstr>Peristalsis</vt:lpstr>
      <vt:lpstr>5. Motility of Large intestine or colon</vt:lpstr>
      <vt:lpstr>PowerPoint Presentation</vt:lpstr>
      <vt:lpstr>PowerPoint Presentation</vt:lpstr>
      <vt:lpstr>PowerPoint Presentation</vt:lpstr>
      <vt:lpstr>Ingestion/Mastication</vt:lpstr>
      <vt:lpstr>PowerPoint Presentation</vt:lpstr>
      <vt:lpstr>PowerPoint Presentation</vt:lpstr>
      <vt:lpstr>General Structure of Gut Wall: Cross Section</vt:lpstr>
      <vt:lpstr>PowerPoint Presentation</vt:lpstr>
      <vt:lpstr>PowerPoint Presentation</vt:lpstr>
      <vt:lpstr>INTERSTITIAL CELLS OF CAJAL (ICC)</vt:lpstr>
      <vt:lpstr>Movements</vt:lpstr>
      <vt:lpstr>Peristalsis</vt:lpstr>
      <vt:lpstr>Rhythmic Segmentation</vt:lpstr>
      <vt:lpstr>Digestive Processes</vt:lpstr>
      <vt:lpstr>PowerPoint Presentation</vt:lpstr>
      <vt:lpstr>Secretions of GIT in Mouth</vt:lpstr>
      <vt:lpstr>Salivary Secretions</vt:lpstr>
      <vt:lpstr>Regulation of salivary secretion </vt:lpstr>
      <vt:lpstr>Stomach</vt:lpstr>
      <vt:lpstr>Stomach</vt:lpstr>
      <vt:lpstr>Hormonal Control of Digestion</vt:lpstr>
      <vt:lpstr>PowerPoint Presentation</vt:lpstr>
      <vt:lpstr>Secretions</vt:lpstr>
      <vt:lpstr>GIT secretions in Stomach </vt:lpstr>
      <vt:lpstr>Function of Gastric HCL</vt:lpstr>
      <vt:lpstr>Mucus secretion</vt:lpstr>
      <vt:lpstr>Mucus</vt:lpstr>
      <vt:lpstr>Stomach Protection/Ulcers</vt:lpstr>
      <vt:lpstr>PowerPoint Presentation</vt:lpstr>
      <vt:lpstr>PowerPoint Presentation</vt:lpstr>
      <vt:lpstr>Three Phases</vt:lpstr>
      <vt:lpstr>Cephalic Phase</vt:lpstr>
      <vt:lpstr>Gastric Phase</vt:lpstr>
      <vt:lpstr>intestinal phase</vt:lpstr>
      <vt:lpstr>Pancreas</vt:lpstr>
      <vt:lpstr>Anatomy</vt:lpstr>
      <vt:lpstr>Pancrease </vt:lpstr>
      <vt:lpstr>PowerPoint Presentation</vt:lpstr>
      <vt:lpstr>Hormonal Control</vt:lpstr>
      <vt:lpstr>PowerPoint Presentation</vt:lpstr>
      <vt:lpstr>PowerPoint Presentation</vt:lpstr>
      <vt:lpstr>Secretions</vt:lpstr>
      <vt:lpstr>PowerPoint Presentation</vt:lpstr>
      <vt:lpstr>Liver and Gall Bladder</vt:lpstr>
      <vt:lpstr>Liver and Gallbladder  </vt:lpstr>
      <vt:lpstr>liver</vt:lpstr>
      <vt:lpstr>GIT circulation and liver</vt:lpstr>
      <vt:lpstr>PowerPoint Presentation</vt:lpstr>
      <vt:lpstr>Hepatic Circulation</vt:lpstr>
      <vt:lpstr>PowerPoint Presentation</vt:lpstr>
      <vt:lpstr>Liver</vt:lpstr>
      <vt:lpstr>PowerPoint Presentation</vt:lpstr>
      <vt:lpstr>PowerPoint Presentation</vt:lpstr>
      <vt:lpstr>Function of bile </vt:lpstr>
      <vt:lpstr>PowerPoint Presentation</vt:lpstr>
      <vt:lpstr>Hormonal Control</vt:lpstr>
      <vt:lpstr>Secretions</vt:lpstr>
      <vt:lpstr>Circulation of Bile Salts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Gitau</dc:creator>
  <cp:lastModifiedBy>sammiehngigs kiurire</cp:lastModifiedBy>
  <cp:revision>275</cp:revision>
  <dcterms:created xsi:type="dcterms:W3CDTF">2017-01-05T18:09:22Z</dcterms:created>
  <dcterms:modified xsi:type="dcterms:W3CDTF">2021-05-11T03:36:36Z</dcterms:modified>
</cp:coreProperties>
</file>