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4" r:id="rId13"/>
    <p:sldId id="266" r:id="rId14"/>
    <p:sldId id="267" r:id="rId15"/>
    <p:sldId id="276" r:id="rId16"/>
    <p:sldId id="277" r:id="rId17"/>
    <p:sldId id="268" r:id="rId18"/>
    <p:sldId id="269" r:id="rId19"/>
    <p:sldId id="270" r:id="rId20"/>
    <p:sldId id="271" r:id="rId21"/>
    <p:sldId id="272" r:id="rId22"/>
    <p:sldId id="280" r:id="rId23"/>
    <p:sldId id="281" r:id="rId24"/>
    <p:sldId id="273" r:id="rId25"/>
    <p:sldId id="274" r:id="rId26"/>
    <p:sldId id="27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handoutMaster" Target="handoutMasters/handout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76B5EC-0495-4A3C-8D67-298F1C36E4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Essential drugs &amp; rational drug use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A35F19-D295-49F8-9538-C53D9CEF02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Mr. Okoth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3EE49-C9ED-41CC-A5E7-5C5036E5A7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45C74EC-AFC8-4A89-B116-86AD4DFBB5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3FD52A-9698-458B-9B65-66CF2A6A5B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8BE9CD-9A87-4142-AE1E-C703C7C370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92E3AF-717D-425E-9BCB-4892BD809EA3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DCE3BF8-E9BF-4248-818B-F49D9B9140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81B111-894F-4B18-9651-7914886FF7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30568-DFAD-485F-93A0-2196DD111F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E0B13-00FA-4271-96A8-11C389E180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683B738-2B1C-4C46-A405-69BBB5D134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2B6E3322-7E16-4D5D-8EB4-C9BD73F5C2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CED4A666-AB63-49BF-B20D-6AF1FF5E15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Empirical = observed; experiential; experimental; practical.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A8300A5-DB24-4D6C-A2A3-C7F12A4851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3B3522F-DA32-497F-B8D4-A6F1BDB8B3CE}" type="slidenum">
              <a:rPr lang="en-US" altLang="en-US">
                <a:latin typeface="Calibri" panose="020F0502020204030204" pitchFamily="34" charset="0"/>
              </a:rPr>
              <a:pPr/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75ABA8-B9A3-4161-90D4-E26B87B9B7FB}"/>
              </a:ext>
            </a:extLst>
          </p:cNvPr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7DBA63-FBDA-4606-A3AC-FD4D3BF75514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693CDE-63FE-4E25-AD2F-BBF127D0B125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>
            <a:extLst>
              <a:ext uri="{FF2B5EF4-FFF2-40B4-BE49-F238E27FC236}">
                <a16:creationId xmlns:a16="http://schemas.microsoft.com/office/drawing/2014/main" id="{5AE3E05B-AE85-4D00-A03C-D37BE18C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1C3684-8A9B-4577-96B5-9CBB73669AF9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04130D3C-D6FC-42C4-92D8-F338A025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11" name="Slide Number Placeholder 28">
            <a:extLst>
              <a:ext uri="{FF2B5EF4-FFF2-40B4-BE49-F238E27FC236}">
                <a16:creationId xmlns:a16="http://schemas.microsoft.com/office/drawing/2014/main" id="{3DB0586A-2BBB-4EB2-B410-549A70AB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D2DEC0-0D48-4871-A9F0-51A9A6388D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50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D418D7EA-C801-4FE7-9AF3-E84A33E6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D8471-E8E8-402C-9159-CF720402EB2D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039BF29-0051-437B-8F2F-7CF5BE9E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0A61616-A3AE-4484-80FA-45251913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C89B6-EF5A-49E9-A070-4C4394FE17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40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BBFEA3-A142-4696-86BC-CB357D4C391F}"/>
              </a:ext>
            </a:extLst>
          </p:cNvPr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29C81A-3183-4DFD-B62B-62C024F1466D}"/>
              </a:ext>
            </a:extLst>
          </p:cNvPr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13C72E-480C-4532-8BEA-69BE8DBC9F9E}"/>
              </a:ext>
            </a:extLst>
          </p:cNvPr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906D1A-459D-4AA3-9C9C-520DFA6C02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2D7182-45A4-422F-B249-80FCD9ED3998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A3AC4C1-2E99-4584-B258-45B69A0D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51EF16-8AA5-4BB0-940C-B4622E7CD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CFFB41E1-E882-4998-B6A0-A556193222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576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D21CBEED-D529-4E47-9F32-59CA0BDA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8C29C-E2D2-4125-9CA2-008D252C5CC2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396FA9A-C816-4BDC-8B89-35E30804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1CEE088-EE63-414C-85AB-D3D7D246C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07E4B-7B76-42FD-8ED8-1CBD894CB6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4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2EA038E-5C63-4C85-BC50-58F6D2E82B5C}"/>
              </a:ext>
            </a:extLst>
          </p:cNvPr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D84D44-21D4-46D0-927C-CE34125BB39A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F870C3-5DFE-4A25-A0FD-66B42A3E0769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298468AB-5BAE-4F27-9584-805B976D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349ECA-6F35-44DE-AB0C-4839EE3D4DBC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6DF0C820-ED06-4432-B89A-5A426379BF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EAA9D687-72A0-4D6A-9BFE-34153F8C4B1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05D67217-7903-4662-90CE-90B2ECCBCB2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</p:spTree>
    <p:extLst>
      <p:ext uri="{BB962C8B-B14F-4D97-AF65-F5344CB8AC3E}">
        <p14:creationId xmlns:p14="http://schemas.microsoft.com/office/powerpoint/2010/main" val="391521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A2E6E9F-8BEE-45AF-BE38-758121CCA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70FD99F6-DC3B-4758-B34D-FC00C26C812F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AEE4EE5E-D0DE-437F-B48C-AF7A1DC398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54647F-E902-477E-A67F-4732A34E47F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>
            <a:extLst>
              <a:ext uri="{FF2B5EF4-FFF2-40B4-BE49-F238E27FC236}">
                <a16:creationId xmlns:a16="http://schemas.microsoft.com/office/drawing/2014/main" id="{8766FC9B-CD43-43B2-AA66-2750FE78937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</p:spTree>
    <p:extLst>
      <p:ext uri="{BB962C8B-B14F-4D97-AF65-F5344CB8AC3E}">
        <p14:creationId xmlns:p14="http://schemas.microsoft.com/office/powerpoint/2010/main" val="142280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FFBADCE5-AEC7-4D05-B9ED-FAD95BF62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94B4D088-A236-460A-9269-E0FC2135DE1F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A058A4A4-065E-478A-8309-DDDFA788D1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8DC9F8-8682-4173-841E-6B54490CD7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EA7924F7-CEC6-4ADD-B59A-37A6F970911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</p:spTree>
    <p:extLst>
      <p:ext uri="{BB962C8B-B14F-4D97-AF65-F5344CB8AC3E}">
        <p14:creationId xmlns:p14="http://schemas.microsoft.com/office/powerpoint/2010/main" val="424814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9738DF0D-B146-46E8-8EF5-53268ED62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FF830-2429-446F-8D3C-7F935E482834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DCBED1D-3E2B-4C11-9F96-5BF031AA8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EE5C18C6-75A5-4C00-B26E-02D5156D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F17DB-F932-437D-8E02-E6903EED7E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04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8371F0-FA7D-4C01-B834-B6CA08F7A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18ED71-3191-46A9-866B-5DBC491C0D72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75993D-4D99-4A05-95DE-9DA600AAE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130006-78FD-4F34-9BBF-250886B4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4CFE22-F47A-443F-A8C9-65EE441F3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69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061F60E-245E-4538-A27B-8E378D703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DFE7D-8044-44CB-B3BC-580EAD53C61A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EEB7CB7-6F2F-4585-87DB-E0B787C1F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CB2F3ABF-3D13-4B86-A25B-D07B51C4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6A20E-034A-40F5-B452-E7C4C9F3D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33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039F6C-B1D3-46D8-9D09-C59758EAFACC}"/>
              </a:ext>
            </a:extLst>
          </p:cNvPr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4B753-3B25-47DD-9A56-4BEFEAAF2495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992028-C305-4715-9ADA-AF5EA2D00CC6}"/>
              </a:ext>
            </a:extLst>
          </p:cNvPr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ADB6F6-E704-4EA2-A749-A91B29877308}"/>
              </a:ext>
            </a:extLst>
          </p:cNvPr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>
            <a:extLst>
              <a:ext uri="{FF2B5EF4-FFF2-40B4-BE49-F238E27FC236}">
                <a16:creationId xmlns:a16="http://schemas.microsoft.com/office/drawing/2014/main" id="{B2BDFA93-3FF9-4D6E-9E1B-6E540840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03E3FB4E-CCE8-4B5E-9903-7D539DFD4F7C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:a16="http://schemas.microsoft.com/office/drawing/2014/main" id="{48DF292B-BFA7-4267-B607-BD5863C9C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88E63D77-F992-40F1-9DC5-D72D615F36F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>
            <a:extLst>
              <a:ext uri="{FF2B5EF4-FFF2-40B4-BE49-F238E27FC236}">
                <a16:creationId xmlns:a16="http://schemas.microsoft.com/office/drawing/2014/main" id="{CAFE6D3B-E899-4B1F-8684-88C41DCC6E5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</p:spTree>
    <p:extLst>
      <p:ext uri="{BB962C8B-B14F-4D97-AF65-F5344CB8AC3E}">
        <p14:creationId xmlns:p14="http://schemas.microsoft.com/office/powerpoint/2010/main" val="2711508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026523EB-9E27-47D4-9AEB-C0A881B23D5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935C5731-C793-4361-9010-909C4AB0CE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7D6FFA89-F544-433A-99CF-CFC8B18DF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F2D905-31B5-4B56-8747-0B2CD5365243}" type="datetime1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768FE-B5A1-4C3B-9026-9F5E8B055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A82354-128B-4049-951E-7F54CC27F941}"/>
              </a:ext>
            </a:extLst>
          </p:cNvPr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073C0A-A67E-4897-A4D4-A660E48444E9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94006B-02F4-40FA-971D-E6BF0C232D84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6BBEFA49-309F-4ADC-B241-A4ACD64BB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fld id="{62BCFC7E-7139-4F75-9A06-69138C85C1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8" r:id="rId2"/>
    <p:sldLayoutId id="2147483833" r:id="rId3"/>
    <p:sldLayoutId id="2147483834" r:id="rId4"/>
    <p:sldLayoutId id="2147483835" r:id="rId5"/>
    <p:sldLayoutId id="2147483829" r:id="rId6"/>
    <p:sldLayoutId id="2147483836" r:id="rId7"/>
    <p:sldLayoutId id="2147483830" r:id="rId8"/>
    <p:sldLayoutId id="2147483837" r:id="rId9"/>
    <p:sldLayoutId id="2147483831" r:id="rId10"/>
    <p:sldLayoutId id="2147483838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0C60C-1DC3-4781-A2C8-B02FBEA27D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The concept of essential medicines and rational use </a:t>
            </a:r>
            <a:r>
              <a:rPr lang="en-US">
                <a:solidFill>
                  <a:schemeClr val="tx2">
                    <a:satMod val="130000"/>
                  </a:schemeClr>
                </a:solidFill>
              </a:rPr>
              <a:t>of medicines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2A586444-D5A0-43F6-81A2-6DF6148F7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Mr. Okoth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A03DB-A51D-45A6-B26D-59356B5A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11269" name="Slide Number Placeholder 3">
            <a:extLst>
              <a:ext uri="{FF2B5EF4-FFF2-40B4-BE49-F238E27FC236}">
                <a16:creationId xmlns:a16="http://schemas.microsoft.com/office/drawing/2014/main" id="{6755BF5A-D69C-43B3-92A7-4020ED03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66FBFC-0C35-44BE-8292-B6365DD60D15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231E5F-700F-41CA-AC1E-1570D3D3A711}"/>
              </a:ext>
            </a:extLst>
          </p:cNvPr>
          <p:cNvSpPr/>
          <p:nvPr/>
        </p:nvSpPr>
        <p:spPr>
          <a:xfrm>
            <a:off x="9551988" y="2254250"/>
            <a:ext cx="122237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medicines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CD34-3451-41AA-9AA1-474E3B6B3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Criteria for selection of essential medicines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F9C720E7-10A4-49C7-B6F3-798F3CC861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In principle, essential medicines selected for any country are those which meet the health care needs of the majority of the population.</a:t>
            </a:r>
          </a:p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They are supposed to be available at all times, in sufficient amounts and in the required dosage forms.</a:t>
            </a:r>
          </a:p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The world health organization (WHO) has laid down criteria to guide selection of an essential medicine: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B9DF5-B7C2-4D36-B33B-584C49EF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BA58A-8451-41FF-B078-81ADDBD7E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8B8DC3EE-2E35-4DD8-97C8-F3FD5B4A2486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10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93CD3-6F40-41E4-8922-69F91584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Criteria for selection of essential medicines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C09D61C-086A-49D4-B6C8-67147B9D1C1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82550" indent="0">
              <a:buFont typeface="Wingdings" panose="05000000000000000000" pitchFamily="2" charset="2"/>
              <a:buNone/>
              <a:defRPr/>
            </a:pPr>
            <a:r>
              <a:rPr lang="en-US" dirty="0"/>
              <a:t>The choice depends on:</a:t>
            </a:r>
          </a:p>
          <a:p>
            <a:pPr>
              <a:defRPr/>
            </a:pPr>
            <a:r>
              <a:rPr lang="en-US" dirty="0"/>
              <a:t>Pattern of prevalent diseases in the country</a:t>
            </a:r>
          </a:p>
          <a:p>
            <a:pPr>
              <a:defRPr/>
            </a:pPr>
            <a:r>
              <a:rPr lang="en-US" dirty="0"/>
              <a:t>Availability of treatment facilities</a:t>
            </a:r>
          </a:p>
          <a:p>
            <a:pPr>
              <a:defRPr/>
            </a:pPr>
            <a:r>
              <a:rPr lang="en-US" dirty="0"/>
              <a:t>Availability of trained personnel</a:t>
            </a:r>
          </a:p>
          <a:p>
            <a:pPr>
              <a:defRPr/>
            </a:pPr>
            <a:r>
              <a:rPr lang="en-US" dirty="0"/>
              <a:t>Available financial resources</a:t>
            </a:r>
          </a:p>
          <a:p>
            <a:pPr>
              <a:defRPr/>
            </a:pPr>
            <a:r>
              <a:rPr lang="en-US" dirty="0"/>
              <a:t>Demographic and environmental factors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1D528-377E-4D46-8EF4-8DB0682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FE959-3F66-43C4-80D6-0F5378BC6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43AA5981-CB25-4BFE-83CD-F346A30E3C80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11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87A55-7945-41CD-BB6C-88B2C5601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Criteria for selection of essential medicines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BCEA594A-9716-49B3-A673-13008B3385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82550" indent="0">
              <a:buFont typeface="Wingdings" panose="05000000000000000000" pitchFamily="2" charset="2"/>
              <a:buNone/>
              <a:defRPr/>
            </a:pPr>
            <a:r>
              <a:rPr lang="en-US" dirty="0"/>
              <a:t>The choice depends on:</a:t>
            </a:r>
          </a:p>
          <a:p>
            <a:pPr>
              <a:defRPr/>
            </a:pPr>
            <a:r>
              <a:rPr lang="en-US" dirty="0"/>
              <a:t>Adequate data on its efficacy and safety should be available from clinical studies</a:t>
            </a:r>
          </a:p>
          <a:p>
            <a:pPr>
              <a:defRPr/>
            </a:pPr>
            <a:r>
              <a:rPr lang="en-US" dirty="0"/>
              <a:t>The medicine being available in a form in which quality, including bioavailability and stability on storage can be assured.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46E5E-F71E-4704-B129-0EB85FC47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E16FB-D455-41BF-A537-60B66A58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DF807178-DAE9-4A6E-B1B9-A1E521BA98B7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12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3887B-2A75-4BFB-B5F6-C5119616F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Criteria for selection of essential medicines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6F11951E-3FE4-4B0D-9C9A-7341E1EDF4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82550" indent="0">
              <a:buFont typeface="Wingdings" panose="05000000000000000000" pitchFamily="2" charset="2"/>
              <a:buNone/>
              <a:defRPr/>
            </a:pPr>
            <a:r>
              <a:rPr lang="en-US" dirty="0"/>
              <a:t>The choice depends on:</a:t>
            </a:r>
          </a:p>
          <a:p>
            <a:pPr>
              <a:defRPr/>
            </a:pPr>
            <a:r>
              <a:rPr lang="en-US" dirty="0"/>
              <a:t>In the case of two or more similar medicines, choice should be made on the basis of their relative efficacy, safety, quality, price and availability.</a:t>
            </a:r>
          </a:p>
          <a:p>
            <a:pPr>
              <a:defRPr/>
            </a:pPr>
            <a:r>
              <a:rPr lang="en-US" dirty="0"/>
              <a:t>Comparative pharmacokinetic properties and local facilities for manufacture and storage.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81CCA-E1D0-4B81-95FD-77B28AE0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CBEBA-BDE5-4E8B-8EE1-9FFAE4EF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85A1DF46-7D77-4EDF-A07F-DA53AF58EE05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13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F7E60-7280-4F48-9D2E-2EDFC109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Criteria for selection of essential medicines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A32A-897A-4EDA-82A9-D95011E8938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500" dirty="0"/>
              <a:t>Most essential medicines should be single compounds.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500" dirty="0"/>
              <a:t>Fixed ratio combination products should be included only when dosage of each ingredient meets the requirements of a defined population group, and when the combination has a proven advantage in the therapeutic effect, safety, patient compliance, or in reducing the emergence of drug resistance.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B3F2D-3DFD-4600-A2FB-A744A713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A9D9A-6BAB-4D00-B723-8CDCC3EB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563B24FE-2DB8-4588-A60F-9C262A32C8F7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14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D9B0-A368-445E-827C-46575153B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Criteria for selection of essential medicines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42624B84-F5E1-40CE-AD5F-E13D4957E1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Selection of essential medicines should be a continuous process which should take into account the changing priorities for public health action, epidemiological conditions as well as availability of better drugs/ formulations and advancement in pharmacological knowledge.</a:t>
            </a:r>
          </a:p>
          <a:p>
            <a:r>
              <a:rPr lang="en-CA" altLang="en-US"/>
              <a:t>Selection of essential medicines is also based on rationally developed treatment guidelines.</a:t>
            </a:r>
            <a:endParaRPr lang="en-US" altLang="en-US"/>
          </a:p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B06BD-6CA2-4B1C-BDD0-9817B4EE7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0EF19-DD58-47C2-BA17-DD82846D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35D659A6-294B-4561-B29B-6F22FC7DE46F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15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2">
            <a:extLst>
              <a:ext uri="{FF2B5EF4-FFF2-40B4-BE49-F238E27FC236}">
                <a16:creationId xmlns:a16="http://schemas.microsoft.com/office/drawing/2014/main" id="{10A3F2FE-9CFF-4F0D-A183-E5C92A84EE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P.J. Okoth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34F6C-3DF3-4ABF-86D9-0F50BF77A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Rational use of drugs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B666ED39-E4A0-4889-9238-71B822A787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9A89BD-DB5A-468D-8137-77850DFDD539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16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21764-0F02-42B8-A2A5-E36FE6CCD43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66F6C-9FCA-4F6B-B037-EA58D043F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Rational use of drugs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7F7A8878-7005-4476-8E17-F490D838F91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The rational use of drugs requires that an appropriate drug be prescribed, that it be available at the right time at a price which is affordable, that it be dispensed correctly, that it be taken in the right dose at the prescribed intervals and for the correct length of time.</a:t>
            </a:r>
          </a:p>
          <a:p>
            <a:r>
              <a:rPr lang="en-US" altLang="en-US"/>
              <a:t>The appropriate drug must be safe, effective and of acceptable quality.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890E1-6FF7-4399-932D-EC70182A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008E7-947D-44D7-B3A2-F0124A6CD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044AC8E8-71F8-4405-8E69-559CF932D9F9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17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FFBE4-126F-48C7-8337-E570655DA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Rational use of drugs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2C01666D-20DE-412C-83C6-30107FA55EE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Rational drug use is an essential component in the implementation of national drug policies.</a:t>
            </a:r>
          </a:p>
          <a:p>
            <a:r>
              <a:rPr lang="en-US" altLang="en-US"/>
              <a:t>Education and training are essential components of the rational use of drugs</a:t>
            </a:r>
          </a:p>
          <a:p>
            <a:r>
              <a:rPr lang="en-US" altLang="en-US"/>
              <a:t>Appropriate training is given so as to ensure that drugs are prescribed, dispensed and used rationally.</a:t>
            </a:r>
          </a:p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86DB5-ABC6-4250-9DD9-C7F940210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4A78A-561F-4351-87B0-4D8231AF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02B46F6A-CE0F-41B5-A4B4-735B08DCE7DB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18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0E42-E626-43B8-94A2-3BFE9B70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Rational use of drugs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F675147E-071B-4A46-8DF4-3E0E4CA52E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Education and training should be provided for: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Doctors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Dentists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Clinical Officers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Pharmacists / Pharmaceutical technologists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Nurses and others who offer healthcare services</a:t>
            </a:r>
          </a:p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Emphasis should be made on the importance of rational drug use.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FBFDE-9696-4B6E-B8A0-51B153ACF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FBE65-E030-4424-B512-B4FEAC53F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D53BF835-AF31-4653-8E0D-A7F4A63118C4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19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0E7D-29E9-4CFE-86A5-FCFA63BC7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01821-EF0B-4FFC-B3A3-F91DD924B5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State the WHO definition of essential medicines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Explain the importance of the concept of essential medicines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State the criteria for selection of essential medicines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State questions to be considered before inclusion of a new drug in the essential medicines list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Explain the importance of rational drug use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CA" dirty="0"/>
              <a:t>State the effect of advertising and promotion on rational drug use</a:t>
            </a:r>
            <a:endParaRPr lang="en-US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Define first-line treatment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5D745-E013-4E7C-87BB-81B368625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740A3D-CBBE-4A8C-BB9B-22F26833C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7955DF0D-1DC2-43C1-974B-DFF5A6CF4450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2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338D3-42E0-4356-90FE-299EA992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Rational use of drugs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2A944094-8A5C-4970-9636-50E0AAB6542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Objective and unbiased information about the correct handling and use of drugs should be provided to health workers at all levels and to the public.</a:t>
            </a:r>
          </a:p>
          <a:p>
            <a:r>
              <a:rPr lang="en-US" altLang="en-US"/>
              <a:t>Guidance for rational prescribing and dispensing of drugs should be made available to health workers in all units.</a:t>
            </a:r>
          </a:p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3B733-1732-412D-BD89-87E7C0ED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7A64-9035-47AB-8B05-D4797C47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5A3FD7F0-7CC7-40DA-ABB4-47406C6876AC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20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02ADA-3E87-4A21-BF36-88164609F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Rational use of drugs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CDCFDBED-F1AA-4E8F-B14E-F78E55B02E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Patients should be appropriately advised on correct drug use, how to recognize and report adverse drug reactions.</a:t>
            </a:r>
          </a:p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Patients should be made to understand the purpose as well as the effects of the drugs they are taking.</a:t>
            </a:r>
          </a:p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Supply of drugs without medical judgment, over-prescription and polypharmacy should be evaluated periodically to reduce unnecessary consumption.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665FF-FB00-41B9-B514-5CD12DD59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2337A-C316-4FF9-ABFC-C5FA1E81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13C051D9-869F-4E4A-ABA4-0D1D1CDFF8ED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21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D93EA96-58E7-4F2A-A581-91D787422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CA" altLang="en-US"/>
              <a:t>Advertising and promotion</a:t>
            </a:r>
            <a:endParaRPr lang="en-US" altLang="en-US"/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E09CD28B-08BE-4134-A569-A1F7D904A0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CA" altLang="en-US" sz="2800"/>
              <a:t>Ethical drug promotion and advertisement can support improvement of health care through rational drug use</a:t>
            </a:r>
          </a:p>
          <a:p>
            <a:r>
              <a:rPr lang="en-CA" altLang="en-US" sz="2800"/>
              <a:t>Advertisement of drugs must be based on proven scientific evidence and must be objective and in line with pharmaceutical legislation</a:t>
            </a:r>
          </a:p>
          <a:p>
            <a:r>
              <a:rPr lang="en-CA" altLang="en-US" sz="2800"/>
              <a:t>Where the advertisement is directed to the public for over the counter (OTC) products it must be educational in purpose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CD062C-C015-4293-87D5-2F8EE5610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J.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2267E-A2B3-42D7-ADC6-245DEFD7C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F41D2162-8346-4640-9AAE-0A03067B825F}" type="slidenum">
              <a:rPr lang="en-US" altLang="en-US" sz="1200">
                <a:solidFill>
                  <a:srgbClr val="FFFFFF"/>
                </a:solidFill>
                <a:latin typeface="Tw Cen MT" panose="020B0602020104020603" pitchFamily="34" charset="0"/>
              </a:rPr>
              <a:pPr>
                <a:lnSpc>
                  <a:spcPct val="80000"/>
                </a:lnSpc>
              </a:pPr>
              <a:t>22</a:t>
            </a:fld>
            <a:endParaRPr lang="en-US" altLang="en-US" sz="1200">
              <a:solidFill>
                <a:srgbClr val="FFFFFF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148D343D-0B5C-48F3-9DC2-67D72BDC5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CA" altLang="en-US"/>
              <a:t>Advertising and promotion</a:t>
            </a:r>
            <a:endParaRPr lang="en-US" altLang="en-US"/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47F7B8A-3DFF-4350-831E-C5DA019ECE7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Drug promotions must always comply with national regulations which reflect the national health policy.</a:t>
            </a:r>
          </a:p>
          <a:p>
            <a:r>
              <a:rPr lang="en-CA" altLang="en-US"/>
              <a:t>Promotional activities are responsible for influencing both the purchasing of OTC drugs by the public and prescribing drugs by clinicians.</a:t>
            </a:r>
          </a:p>
          <a:p>
            <a:r>
              <a:rPr lang="en-CA" altLang="en-US"/>
              <a:t>As a result, drugs are commonly overused, misused or even abused.</a:t>
            </a:r>
          </a:p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6A59C-9692-4313-972B-D76D8842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96DAF-B179-4138-B608-6E2FBB2EE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943641FF-43CC-4C98-9364-24D28E171FC6}" type="slidenum">
              <a:rPr lang="en-US" altLang="en-US" sz="1200">
                <a:solidFill>
                  <a:srgbClr val="FFFFFF"/>
                </a:solidFill>
                <a:latin typeface="Tw Cen MT" panose="020B0602020104020603" pitchFamily="34" charset="0"/>
              </a:rPr>
              <a:pPr>
                <a:lnSpc>
                  <a:spcPct val="80000"/>
                </a:lnSpc>
              </a:pPr>
              <a:t>23</a:t>
            </a:fld>
            <a:endParaRPr lang="en-US" altLang="en-US" sz="1200">
              <a:solidFill>
                <a:srgbClr val="FFFFFF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98B9-E133-4FB0-B602-6E746AF72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First-line treatment / therapy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4C5AEE4C-EF46-4B06-AE85-1D52F9E9C5C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A first-line treatment or first-line therapy is a medical therapy recommended for the initial treatment of a disease, sign or symptom, usually on the basis of </a:t>
            </a:r>
            <a:r>
              <a:rPr lang="en-US" altLang="en-US" b="1"/>
              <a:t>empirical</a:t>
            </a:r>
            <a:r>
              <a:rPr lang="en-US" altLang="en-US"/>
              <a:t> evidence for its efficacy.</a:t>
            </a:r>
          </a:p>
          <a:p>
            <a:r>
              <a:rPr lang="en-US" altLang="en-US"/>
              <a:t>This evidence typically suggests the recommended therapy is most likely to have an effect for the given condition.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F2503-5835-42D7-BF2B-663226359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999C4-9CC3-4A07-91C5-4F16F965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8B2057A3-1B2D-42B1-B39C-539CAF9A6BC9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24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928AA-8A8D-472C-8872-D4E7AFD83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First-line treatment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8ECF4EE0-E3CC-407B-A4A6-477C78A21C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First-line treatment usually consists of drugs in the essential drugs list.</a:t>
            </a:r>
          </a:p>
          <a:p>
            <a:r>
              <a:rPr lang="en-US" altLang="en-US"/>
              <a:t>Second-line drugs are alternative drugs for use in case the first line drug is ineffective / contraindicated in the treatment of a disease.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1EE65-24D9-4D4E-A593-CF611136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3DC6F-00A6-4640-8D40-1E2131994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8F7D404C-7CF8-4571-AF66-F57BBA5B16F6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25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4DECD-8365-4988-B5A1-95D4D0FE94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The end!</a:t>
            </a:r>
          </a:p>
        </p:txBody>
      </p:sp>
      <p:sp>
        <p:nvSpPr>
          <p:cNvPr id="37891" name="Subtitle 2">
            <a:extLst>
              <a:ext uri="{FF2B5EF4-FFF2-40B4-BE49-F238E27FC236}">
                <a16:creationId xmlns:a16="http://schemas.microsoft.com/office/drawing/2014/main" id="{D8EEB620-234A-4773-BCA9-0A12672AF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Thanks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C4FE0-1064-405F-97E3-D36C3B61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37893" name="Slide Number Placeholder 3">
            <a:extLst>
              <a:ext uri="{FF2B5EF4-FFF2-40B4-BE49-F238E27FC236}">
                <a16:creationId xmlns:a16="http://schemas.microsoft.com/office/drawing/2014/main" id="{ED1C2B6D-C9B0-4289-B1BB-DEC23DC79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F88A23-4C0C-4636-87E7-49F4EC03213B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26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>
            <a:extLst>
              <a:ext uri="{FF2B5EF4-FFF2-40B4-BE49-F238E27FC236}">
                <a16:creationId xmlns:a16="http://schemas.microsoft.com/office/drawing/2014/main" id="{DE1145F4-01BA-4976-A440-55A6DF9548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P. J. Okoth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8BB30D-0CE0-431C-BDC8-BB2C55CCB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Essential Medicines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AEF00363-0226-4EAD-82A3-D5B94529F1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D7B84B-A5BF-4CB7-9383-70504879F4A4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F8843-B63B-48D6-91E7-4A4DAC77FB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9521-9E42-49B0-B567-D7CFA3139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Essential Medicines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8586659-9C1B-4C24-A7CA-F9DE732F52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Essential medicines have been defined by the World Health Organization (WHO) as “those that satisfy the healthcare needs of the population” in a particular country.</a:t>
            </a:r>
          </a:p>
          <a:p>
            <a:r>
              <a:rPr lang="en-US" altLang="en-US"/>
              <a:t>The concept appeared in in the mid-1970s when there was inequitable distribution of resources for health in developing countries.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E9786-7B3F-474C-9DC8-AA0315A3F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7D363-24B4-4DCC-BF7E-F2A86EE7B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DA771FEF-6375-4BBE-AD48-63098A38E523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4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CD72F-6759-43A1-8711-4C2436683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Selection of essential medicines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41A760E-8AAA-4FB9-88C2-0A3BBA3D142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The selection of essential drugs should depend on the health as well as the structure and development of the health services of each country.</a:t>
            </a:r>
          </a:p>
          <a:p>
            <a:r>
              <a:rPr lang="en-US" altLang="en-US"/>
              <a:t>Essential drugs are selected with due regard to their public health relevance, evidence on efficacy and safety, and comparative cost-effectiveness.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764CA-CFCA-46E1-BB06-6F3CDA51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28AF0-6BE9-4CB4-AF7C-A8159AC9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1D0EC3EA-E69F-476D-B0D3-1AFBC360424F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5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4E36-E238-453F-8D2E-EAA2A3D9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Essential medicines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F55D4B01-B291-4C8B-B24D-49F01A25018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Essential medicines are intended to be available within the context of functioning health systems at all times and in adequate amounts.</a:t>
            </a:r>
          </a:p>
          <a:p>
            <a:r>
              <a:rPr lang="en-US" altLang="en-US"/>
              <a:t>The list of essential drugs should be drawn up locally and reviewed and updated periodically by experts in public health, medicine, pharmacology, pharmacy, and drug management.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BC041-D4DE-475A-8C2B-7EBA4660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8C5C0-989B-4B4C-AFE1-65086C1D1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0BCD8DF3-4B57-4790-A438-EC1A749603EB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6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340EA-3ACD-42C0-B85F-4984E963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Essential medicines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32240-256E-43B2-94E2-2342DAA4BD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It has been realized that only a handful of medicines out of the multitude available can meet the health care needs of majority of the people in any country.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Also, many well tested and cheaper medicines are of equal or better efficacy and comparable safety as their newer more expensive counterparts.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For optimum utilization of resources, governments in developing countries should concentrate on these medicines by identifying them as </a:t>
            </a:r>
            <a:r>
              <a:rPr lang="en-US" b="1" dirty="0"/>
              <a:t>essential medicines</a:t>
            </a:r>
            <a:r>
              <a:rPr lang="en-US" dirty="0"/>
              <a:t>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28DDD-4C17-413E-8272-7A9A0729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82F7C-2386-47D9-93D2-2365F836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D60C142D-BEBC-498B-AB6F-7D641AF5780D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7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2E59-5489-43E4-B6DF-630DBB4C2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Essential medicines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3F7CD236-495B-4A50-9B15-0BD43C336EC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The concept of essential medicines has not only become recognized as a useful tool for selecting drugs according to needs, but it has also provided a rational basis for drug procurement and for establishing drug requirements in national health care systems.</a:t>
            </a:r>
          </a:p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Advances in drug therapy or new experiences from current practice should form the basis for the revision of the essential drugs list.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8B7B9-2CAB-41E3-A5F8-7199172F0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D3C41-0CB9-4B18-9867-615B575A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56948812-3B2C-46C1-8489-58BCCF367E03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8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C054D-5751-4F83-BE7E-D2700BF53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Essential medicines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6C79AFA-9558-4B49-B046-5C76508B210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65125" indent="-282575">
              <a:buFont typeface="Wingdings 2" panose="05020102010507070707" pitchFamily="18" charset="2"/>
              <a:buChar char=""/>
            </a:pPr>
            <a:r>
              <a:rPr lang="en-US" altLang="en-US"/>
              <a:t>The decision to include a new product in the list should consider the following questions: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Is the medicine more effective than existing ones on the list?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Does the medicine induce lesser side effects than similar medicines currently on the list?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Does the medicine have a wider spectrum of action than the listed product it is intended to replace?</a:t>
            </a:r>
          </a:p>
          <a:p>
            <a:pPr lvl="1" indent="-236538">
              <a:buFont typeface="Verdana" panose="020B0604030504040204" pitchFamily="34" charset="0"/>
              <a:buChar char="◦"/>
            </a:pPr>
            <a:r>
              <a:rPr lang="en-US" altLang="en-US"/>
              <a:t>Is it cheaper than similar existing medicines on the list?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5FFC5-F3BA-42A5-8C89-BAF4BA273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P. J.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5F6CD-2877-48BC-90FE-9B4E1291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AE4C4F9B-A622-4572-8F4C-E8EC47B8292A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>
                <a:lnSpc>
                  <a:spcPct val="80000"/>
                </a:lnSpc>
              </a:pPr>
              <a:t>9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090927D4-5915-4BF0-B731-6CA04EABFC92}" vid="{827BE963-2D70-4983-BDB0-E138C0FA11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473</TotalTime>
  <Words>1414</Words>
  <Application>Microsoft Office PowerPoint</Application>
  <PresentationFormat>On-screen Show (4:3)</PresentationFormat>
  <Paragraphs>154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Theme2</vt:lpstr>
      <vt:lpstr>The concept of essential medicines and rational use of medicines</vt:lpstr>
      <vt:lpstr>Learning objectives</vt:lpstr>
      <vt:lpstr>Essential Medicines</vt:lpstr>
      <vt:lpstr>Essential Medicines</vt:lpstr>
      <vt:lpstr>Selection of essential medicines</vt:lpstr>
      <vt:lpstr>Essential medicines</vt:lpstr>
      <vt:lpstr>Essential medicines</vt:lpstr>
      <vt:lpstr>Essential medicines</vt:lpstr>
      <vt:lpstr>Essential medicines</vt:lpstr>
      <vt:lpstr>Criteria for selection of essential medicines</vt:lpstr>
      <vt:lpstr>Criteria for selection of essential medicines</vt:lpstr>
      <vt:lpstr>Criteria for selection of essential medicines</vt:lpstr>
      <vt:lpstr>Criteria for selection of essential medicines</vt:lpstr>
      <vt:lpstr>Criteria for selection of essential medicines </vt:lpstr>
      <vt:lpstr>Criteria for selection of essential medicines</vt:lpstr>
      <vt:lpstr>Rational use of drugs</vt:lpstr>
      <vt:lpstr>Rational use of drugs</vt:lpstr>
      <vt:lpstr>Rational use of drugs</vt:lpstr>
      <vt:lpstr>Rational use of drugs</vt:lpstr>
      <vt:lpstr>Rational use of drugs</vt:lpstr>
      <vt:lpstr>Rational use of drugs</vt:lpstr>
      <vt:lpstr>Advertising and promotion</vt:lpstr>
      <vt:lpstr>Advertising and promotion</vt:lpstr>
      <vt:lpstr>First-line treatment / therapy</vt:lpstr>
      <vt:lpstr>First-line treatment</vt:lpstr>
      <vt:lpstr>The end!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concept of essential drugs and rational drug use</dc:title>
  <dc:creator>JP OKOTH</dc:creator>
  <cp:lastModifiedBy>peterjuma1966@gmail.com</cp:lastModifiedBy>
  <cp:revision>48</cp:revision>
  <dcterms:created xsi:type="dcterms:W3CDTF">2012-10-12T09:31:26Z</dcterms:created>
  <dcterms:modified xsi:type="dcterms:W3CDTF">2020-10-14T17:25:37Z</dcterms:modified>
</cp:coreProperties>
</file>