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79" r:id="rId3"/>
    <p:sldId id="280" r:id="rId4"/>
    <p:sldId id="281" r:id="rId5"/>
    <p:sldId id="310" r:id="rId6"/>
    <p:sldId id="311" r:id="rId7"/>
    <p:sldId id="312" r:id="rId8"/>
    <p:sldId id="313" r:id="rId9"/>
    <p:sldId id="314" r:id="rId10"/>
    <p:sldId id="315" r:id="rId11"/>
    <p:sldId id="316" r:id="rId12"/>
    <p:sldId id="317" r:id="rId13"/>
    <p:sldId id="318" r:id="rId14"/>
    <p:sldId id="320" r:id="rId15"/>
    <p:sldId id="319" r:id="rId16"/>
    <p:sldId id="321" r:id="rId17"/>
    <p:sldId id="322" r:id="rId18"/>
    <p:sldId id="282" r:id="rId19"/>
    <p:sldId id="283" r:id="rId20"/>
    <p:sldId id="324" r:id="rId21"/>
    <p:sldId id="325" r:id="rId22"/>
    <p:sldId id="326" r:id="rId23"/>
    <p:sldId id="327" r:id="rId24"/>
    <p:sldId id="328" r:id="rId25"/>
    <p:sldId id="284" r:id="rId26"/>
    <p:sldId id="329" r:id="rId27"/>
    <p:sldId id="330" r:id="rId28"/>
    <p:sldId id="331" r:id="rId29"/>
    <p:sldId id="332" r:id="rId30"/>
    <p:sldId id="333" r:id="rId31"/>
    <p:sldId id="334" r:id="rId32"/>
    <p:sldId id="335" r:id="rId33"/>
    <p:sldId id="336" r:id="rId34"/>
    <p:sldId id="337" r:id="rId35"/>
    <p:sldId id="338" r:id="rId36"/>
    <p:sldId id="286" r:id="rId37"/>
    <p:sldId id="287" r:id="rId38"/>
    <p:sldId id="339" r:id="rId39"/>
    <p:sldId id="340" r:id="rId40"/>
    <p:sldId id="341" r:id="rId41"/>
    <p:sldId id="342" r:id="rId42"/>
    <p:sldId id="288" r:id="rId43"/>
    <p:sldId id="289" r:id="rId44"/>
    <p:sldId id="343" r:id="rId45"/>
    <p:sldId id="290" r:id="rId46"/>
    <p:sldId id="291" r:id="rId47"/>
    <p:sldId id="295" r:id="rId48"/>
    <p:sldId id="347" r:id="rId49"/>
    <p:sldId id="348" r:id="rId50"/>
    <p:sldId id="293" r:id="rId51"/>
    <p:sldId id="292" r:id="rId52"/>
    <p:sldId id="294" r:id="rId53"/>
    <p:sldId id="296" r:id="rId54"/>
    <p:sldId id="297" r:id="rId55"/>
    <p:sldId id="350"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45" r:id="rId69"/>
    <p:sldId id="346" r:id="rId70"/>
    <p:sldId id="349" r:id="rId71"/>
    <p:sldId id="257" r:id="rId72"/>
    <p:sldId id="258" r:id="rId73"/>
    <p:sldId id="259" r:id="rId74"/>
    <p:sldId id="260" r:id="rId75"/>
    <p:sldId id="271" r:id="rId76"/>
    <p:sldId id="272" r:id="rId77"/>
    <p:sldId id="273" r:id="rId78"/>
    <p:sldId id="274" r:id="rId79"/>
    <p:sldId id="275" r:id="rId80"/>
    <p:sldId id="261" r:id="rId81"/>
    <p:sldId id="278" r:id="rId82"/>
    <p:sldId id="262" r:id="rId83"/>
    <p:sldId id="263" r:id="rId84"/>
    <p:sldId id="276" r:id="rId85"/>
    <p:sldId id="277" r:id="rId86"/>
    <p:sldId id="264" r:id="rId87"/>
    <p:sldId id="265" r:id="rId88"/>
    <p:sldId id="266" r:id="rId89"/>
    <p:sldId id="267" r:id="rId90"/>
    <p:sldId id="268" r:id="rId91"/>
    <p:sldId id="269" r:id="rId92"/>
    <p:sldId id="270"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97" Type="http://schemas.openxmlformats.org/officeDocument/2006/relationships/theme" Target="theme/theme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presProps" Target="pres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476C8-66C4-4CF3-B3E1-7BDE00030E18}" type="datetimeFigureOut">
              <a:rPr lang="en-US" smtClean="0"/>
              <a:t>4/21/2022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8CF0-8AA7-4CF0-9961-05EFDE89684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F50A5C68-EBC3-49EB-97E4-B2351D956085}" type="slidenum">
              <a:rPr lang="en-US" smtClean="0">
                <a:latin typeface="Arial" pitchFamily="34" charset="0"/>
              </a:rPr>
              <a:pPr/>
              <a:t>7</a:t>
            </a:fld>
            <a:endParaRPr lang="en-US">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b="1">
                <a:latin typeface="Arial" pitchFamily="34" charset="0"/>
              </a:rPr>
              <a:t>Notes:</a:t>
            </a:r>
          </a:p>
          <a:p>
            <a:pPr eaLnBrk="1" hangingPunct="1">
              <a:buFontTx/>
              <a:buChar char="•"/>
            </a:pPr>
            <a:r>
              <a:rPr lang="en-US">
                <a:latin typeface="Arial" pitchFamily="34" charset="0"/>
              </a:rPr>
              <a:t>There are 2 different surfaces of the lip: Skin and the mucous membrane (vermilion border and internal surface).</a:t>
            </a:r>
          </a:p>
          <a:p>
            <a:pPr eaLnBrk="1" hangingPunct="1"/>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16756010-E9CE-4206-BC09-1D89E0813008}" type="slidenum">
              <a:rPr lang="en-US" smtClean="0">
                <a:latin typeface="Arial" pitchFamily="34" charset="0"/>
              </a:rPr>
              <a:pPr/>
              <a:t>9</a:t>
            </a:fld>
            <a:endParaRPr lang="en-US">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b="1">
                <a:latin typeface="Arial" pitchFamily="34" charset="0"/>
              </a:rPr>
              <a:t>Notes:</a:t>
            </a:r>
          </a:p>
          <a:p>
            <a:pPr eaLnBrk="1" hangingPunct="1">
              <a:buFontTx/>
              <a:buChar char="•"/>
            </a:pPr>
            <a:r>
              <a:rPr lang="en-US">
                <a:latin typeface="Arial" pitchFamily="34" charset="0"/>
              </a:rPr>
              <a:t>The lips are also known as labia.</a:t>
            </a:r>
          </a:p>
          <a:p>
            <a:pPr eaLnBrk="1" hangingPunct="1">
              <a:buFontTx/>
              <a:buChar char="•"/>
            </a:pPr>
            <a:r>
              <a:rPr lang="en-US">
                <a:latin typeface="Arial" pitchFamily="34" charset="0"/>
              </a:rPr>
              <a:t>There are 2 different surfaces of the lip: Skin and the mucous membrane (vermilion border and internal surface).</a:t>
            </a:r>
          </a:p>
          <a:p>
            <a:pPr eaLnBrk="1" hangingPunct="1"/>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26859EE9-0E96-48C0-B483-6843382D07DF}" type="slidenum">
              <a:rPr lang="en-US" smtClean="0">
                <a:latin typeface="Arial" pitchFamily="34" charset="0"/>
              </a:rPr>
              <a:pPr/>
              <a:t>10</a:t>
            </a:fld>
            <a:endParaRPr lang="en-US">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b="1">
                <a:solidFill>
                  <a:srgbClr val="142D80"/>
                </a:solidFill>
                <a:latin typeface="Arial" pitchFamily="34" charset="0"/>
              </a:rPr>
              <a:t>Glossary:</a:t>
            </a:r>
            <a:br>
              <a:rPr lang="en-US" i="1">
                <a:solidFill>
                  <a:srgbClr val="142D80"/>
                </a:solidFill>
                <a:latin typeface="Arial" pitchFamily="34" charset="0"/>
              </a:rPr>
            </a:br>
            <a:r>
              <a:rPr lang="en-US" i="1">
                <a:solidFill>
                  <a:srgbClr val="142D80"/>
                </a:solidFill>
                <a:latin typeface="Arial" pitchFamily="34" charset="0"/>
              </a:rPr>
              <a:t>Cyanosis</a:t>
            </a:r>
            <a:r>
              <a:rPr lang="en-US">
                <a:solidFill>
                  <a:srgbClr val="142D80"/>
                </a:solidFill>
                <a:latin typeface="Arial" pitchFamily="34" charset="0"/>
              </a:rPr>
              <a:t>: A bluish or purplish discoloration due to deficient oxygenation of the blood.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A59840DE-1463-425B-8DE0-47FF2E82C74E}" type="slidenum">
              <a:rPr lang="en-US" smtClean="0">
                <a:latin typeface="Arial" pitchFamily="34" charset="0"/>
              </a:rPr>
              <a:pPr/>
              <a:t>33</a:t>
            </a:fld>
            <a:endParaRPr lang="en-US">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b="1" dirty="0">
                <a:latin typeface="Arial" pitchFamily="34" charset="0"/>
              </a:rPr>
              <a:t>Notes:</a:t>
            </a:r>
            <a:endParaRPr lang="en-US" dirty="0">
              <a:latin typeface="Arial" pitchFamily="34" charset="0"/>
            </a:endParaRPr>
          </a:p>
          <a:p>
            <a:pPr eaLnBrk="1" hangingPunct="1">
              <a:buFontTx/>
              <a:buChar char="•"/>
            </a:pPr>
            <a:r>
              <a:rPr lang="en-US" dirty="0">
                <a:latin typeface="Arial" pitchFamily="34" charset="0"/>
              </a:rPr>
              <a:t>The lingual frenulum, or </a:t>
            </a:r>
            <a:r>
              <a:rPr lang="en-US" dirty="0" err="1">
                <a:latin typeface="Arial" pitchFamily="34" charset="0"/>
              </a:rPr>
              <a:t>frenum</a:t>
            </a:r>
            <a:r>
              <a:rPr lang="en-US" dirty="0">
                <a:latin typeface="Arial" pitchFamily="34" charset="0"/>
              </a:rPr>
              <a:t>, is normally made up of a thin strip of tissues.</a:t>
            </a:r>
          </a:p>
          <a:p>
            <a:pPr eaLnBrk="1" hangingPunct="1">
              <a:buFontTx/>
              <a:buChar char="•"/>
            </a:pPr>
            <a:r>
              <a:rPr lang="en-US" dirty="0">
                <a:latin typeface="Arial" pitchFamily="34" charset="0"/>
              </a:rPr>
              <a:t>In infants, </a:t>
            </a:r>
            <a:r>
              <a:rPr lang="en-US" dirty="0" err="1">
                <a:latin typeface="Arial" pitchFamily="34" charset="0"/>
              </a:rPr>
              <a:t>ankyloglossia</a:t>
            </a:r>
            <a:r>
              <a:rPr lang="en-US" dirty="0">
                <a:latin typeface="Arial" pitchFamily="34" charset="0"/>
              </a:rPr>
              <a:t> can lead to difficulty with feeding.</a:t>
            </a:r>
            <a:r>
              <a:rPr lang="en-US" b="1" dirty="0">
                <a:latin typeface="Arial" pitchFamily="34" charset="0"/>
              </a:rPr>
              <a:t> </a:t>
            </a:r>
            <a:br>
              <a:rPr lang="en-US" b="1" dirty="0">
                <a:latin typeface="Arial" pitchFamily="34" charset="0"/>
              </a:rPr>
            </a:br>
            <a:endParaRPr lang="en-US" b="1" dirty="0">
              <a:latin typeface="Arial" pitchFamily="34" charset="0"/>
            </a:endParaRPr>
          </a:p>
          <a:p>
            <a:pPr eaLnBrk="1" hangingPunct="1"/>
            <a:r>
              <a:rPr lang="en-US" b="1" dirty="0">
                <a:latin typeface="Arial" pitchFamily="34" charset="0"/>
              </a:rPr>
              <a:t>Glossary:</a:t>
            </a:r>
            <a:br>
              <a:rPr lang="en-US" i="1" dirty="0">
                <a:latin typeface="Arial" pitchFamily="34" charset="0"/>
              </a:rPr>
            </a:br>
            <a:r>
              <a:rPr lang="en-US" i="1" dirty="0" err="1">
                <a:latin typeface="Arial" pitchFamily="34" charset="0"/>
              </a:rPr>
              <a:t>Ankyloglossia</a:t>
            </a:r>
            <a:r>
              <a:rPr lang="en-US" dirty="0">
                <a:latin typeface="Arial" pitchFamily="34" charset="0"/>
              </a:rPr>
              <a:t>: A congenital defect characterized by limited mobility of the tongue due to shortness of its frenulum. </a:t>
            </a:r>
            <a:br>
              <a:rPr lang="en-US" dirty="0">
                <a:latin typeface="Arial" pitchFamily="34" charset="0"/>
              </a:rPr>
            </a:br>
            <a:r>
              <a:rPr lang="en-US" i="1" dirty="0" err="1">
                <a:latin typeface="Arial" pitchFamily="34" charset="0"/>
              </a:rPr>
              <a:t>Frenectomy</a:t>
            </a:r>
            <a:r>
              <a:rPr lang="en-US" dirty="0">
                <a:latin typeface="Arial" pitchFamily="34" charset="0"/>
              </a:rPr>
              <a:t>: Excision of a frenulum.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122C7AAD-B966-4408-9E81-536F59A926C0}" type="slidenum">
              <a:rPr lang="en-US" smtClean="0">
                <a:latin typeface="Arial" pitchFamily="34" charset="0"/>
              </a:rPr>
              <a:pPr/>
              <a:t>40</a:t>
            </a:fld>
            <a:endParaRPr lang="en-US">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b="1" dirty="0">
                <a:latin typeface="Arial" pitchFamily="34" charset="0"/>
              </a:rPr>
              <a:t>Notes:</a:t>
            </a:r>
            <a:endParaRPr lang="en-US" dirty="0">
              <a:latin typeface="Arial" pitchFamily="34" charset="0"/>
            </a:endParaRPr>
          </a:p>
          <a:p>
            <a:pPr eaLnBrk="1" hangingPunct="1">
              <a:buFontTx/>
              <a:buChar char="•"/>
            </a:pPr>
            <a:r>
              <a:rPr lang="en-US" dirty="0">
                <a:latin typeface="Arial" pitchFamily="34" charset="0"/>
              </a:rPr>
              <a:t>The ducts of the sublingual salivary glands are present on either side of the Wharton’s ducts.</a:t>
            </a:r>
          </a:p>
          <a:p>
            <a:pPr eaLnBrk="1" hangingPunct="1">
              <a:buFontTx/>
              <a:buChar char="-"/>
            </a:pPr>
            <a:r>
              <a:rPr lang="en-US" dirty="0">
                <a:latin typeface="Arial" pitchFamily="34" charset="0"/>
              </a:rPr>
              <a:t>The Parotid glands are located along the sides of the jaw, just below and in front of the ears, between the </a:t>
            </a:r>
            <a:r>
              <a:rPr lang="en-US" dirty="0" err="1">
                <a:latin typeface="Arial" pitchFamily="34" charset="0"/>
              </a:rPr>
              <a:t>masseter</a:t>
            </a:r>
            <a:r>
              <a:rPr lang="en-US" dirty="0">
                <a:latin typeface="Arial" pitchFamily="34" charset="0"/>
              </a:rPr>
              <a:t> muscle and the skin. </a:t>
            </a:r>
          </a:p>
          <a:p>
            <a:pPr eaLnBrk="1" hangingPunct="1">
              <a:buFontTx/>
              <a:buChar char="-"/>
            </a:pPr>
            <a:r>
              <a:rPr lang="en-US" dirty="0" err="1">
                <a:latin typeface="Arial" pitchFamily="34" charset="0"/>
              </a:rPr>
              <a:t>Stenson's</a:t>
            </a:r>
            <a:r>
              <a:rPr lang="en-US" dirty="0">
                <a:latin typeface="Arial" pitchFamily="34" charset="0"/>
              </a:rPr>
              <a:t> ducts appear as small bumps on the inside of the cheeks near the maxillary second molars.</a:t>
            </a:r>
          </a:p>
          <a:p>
            <a:pPr eaLnBrk="1" hangingPunct="1">
              <a:buFontTx/>
              <a:buChar char="-"/>
            </a:pPr>
            <a:r>
              <a:rPr lang="en-US" dirty="0">
                <a:latin typeface="Arial" pitchFamily="34" charset="0"/>
              </a:rPr>
              <a:t>Examination of the Parotid glands might lead to the discovery of inflammation, known as </a:t>
            </a:r>
            <a:r>
              <a:rPr lang="en-US" i="1" dirty="0" err="1">
                <a:latin typeface="Arial" pitchFamily="34" charset="0"/>
              </a:rPr>
              <a:t>parotitis</a:t>
            </a:r>
            <a:r>
              <a:rPr lang="en-US" i="1" dirty="0">
                <a:latin typeface="Arial" pitchFamily="34" charset="0"/>
              </a:rPr>
              <a:t>.</a:t>
            </a:r>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361ABE1C-8062-4714-9904-734A877398CC}" type="slidenum">
              <a:rPr lang="en-US" smtClean="0">
                <a:latin typeface="Arial" pitchFamily="34" charset="0"/>
              </a:rPr>
              <a:pPr/>
              <a:t>48</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151B9DB2-0C56-43B9-90CA-FB6F1116429D}" type="slidenum">
              <a:rPr lang="en-US" smtClean="0">
                <a:latin typeface="Arial" pitchFamily="34" charset="0"/>
              </a:rPr>
              <a:pPr/>
              <a:t>49</a:t>
            </a:fld>
            <a:endParaRPr lang="en-US">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b="1">
                <a:latin typeface="Arial" pitchFamily="34" charset="0"/>
              </a:rPr>
              <a:t>Notes:</a:t>
            </a:r>
            <a:endParaRPr lang="en-US">
              <a:latin typeface="Arial" pitchFamily="34" charset="0"/>
            </a:endParaRPr>
          </a:p>
          <a:p>
            <a:pPr eaLnBrk="1" hangingPunct="1">
              <a:buFontTx/>
              <a:buChar char="•"/>
            </a:pPr>
            <a:r>
              <a:rPr lang="en-US">
                <a:latin typeface="Arial" pitchFamily="34" charset="0"/>
              </a:rPr>
              <a:t>There are 2 central and lateral incisors on the top and 2 on the bottom.</a:t>
            </a:r>
          </a:p>
          <a:p>
            <a:pPr eaLnBrk="1" hangingPunct="1">
              <a:buFontTx/>
              <a:buChar char="•"/>
            </a:pPr>
            <a:r>
              <a:rPr lang="en-US">
                <a:latin typeface="Arial" pitchFamily="34" charset="0"/>
              </a:rPr>
              <a:t>Cuspids is another name for the canine teeth.</a:t>
            </a:r>
          </a:p>
          <a:p>
            <a:pPr eaLnBrk="1" hangingPunct="1">
              <a:buFontTx/>
              <a:buChar char="•"/>
            </a:pPr>
            <a:r>
              <a:rPr lang="en-US" sz="800">
                <a:latin typeface="Arial" pitchFamily="34" charset="0"/>
              </a:rPr>
              <a:t>The molars are numbered first (6 year), second (12 year), or third (wisdom teeth) molars, depending on their location. </a:t>
            </a:r>
          </a:p>
          <a:p>
            <a:pPr eaLnBrk="1" hangingPunct="1">
              <a:buFontTx/>
              <a:buChar char="•"/>
            </a:pPr>
            <a:r>
              <a:rPr lang="en-US" sz="800">
                <a:latin typeface="Arial" pitchFamily="34" charset="0"/>
              </a:rPr>
              <a:t>Along with naming the primary teeth, dentists give them letters for identification. Permanent teeth are assigned numbers. </a:t>
            </a:r>
          </a:p>
          <a:p>
            <a:pPr eaLnBrk="1" hangingPunct="1">
              <a:buFontTx/>
              <a:buChar char="•"/>
            </a:pPr>
            <a:r>
              <a:rPr lang="en-US" sz="800">
                <a:latin typeface="Arial" pitchFamily="34" charset="0"/>
              </a:rPr>
              <a:t>In children, the tooth farthest back on the upper (maxillary) right is "A" and the last tooth on the lower (mandibular) right is "T". </a:t>
            </a:r>
          </a:p>
          <a:p>
            <a:pPr eaLnBrk="1" hangingPunct="1">
              <a:buFontTx/>
              <a:buChar char="•"/>
            </a:pPr>
            <a:r>
              <a:rPr lang="en-US" sz="800">
                <a:latin typeface="Arial" pitchFamily="34" charset="0"/>
              </a:rPr>
              <a:t>In the permanent teeth, tooth number 1 is the tooth farthest back on the right side of the mouth in the upper (maxillary) jaw and tooth number 32 is farthest back on the bottom (mandibular) right side of the mouth.</a:t>
            </a:r>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0D78A49C-33D7-4398-ADCE-DD7C4A17D809}" type="slidenum">
              <a:rPr lang="en-US" smtClean="0">
                <a:latin typeface="Arial" pitchFamily="34" charset="0"/>
              </a:rPr>
              <a:pPr/>
              <a:t>70</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2491E2-C522-443D-BF43-BB4DFE46841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491E2-C522-443D-BF43-BB4DFE46841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491E2-C522-443D-BF43-BB4DFE46841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E99194D2-FE61-4F5A-8B15-60DA209A4347}"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3" name="Rectangle 11"/>
          <p:cNvSpPr>
            <a:spLocks noGrp="1" noChangeArrowheads="1"/>
          </p:cNvSpPr>
          <p:nvPr>
            <p:ph type="dt" sz="half" idx="10"/>
          </p:nvPr>
        </p:nvSpPr>
        <p:spPr>
          <a:xfrm>
            <a:off x="838200" y="6245225"/>
            <a:ext cx="1901825" cy="476250"/>
          </a:xfrm>
          <a:prstGeom prst="rect">
            <a:avLst/>
          </a:prstGeom>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vl1pPr>
          </a:lstStyle>
          <a:p>
            <a:pPr>
              <a:defRPr/>
            </a:pPr>
            <a:fld id="{CE4CC64A-77CD-47B5-8CBD-5A497B3EA64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2491E2-C522-443D-BF43-BB4DFE46841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491E2-C522-443D-BF43-BB4DFE468418}"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2491E2-C522-443D-BF43-BB4DFE46841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2491E2-C522-443D-BF43-BB4DFE468418}"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2491E2-C522-443D-BF43-BB4DFE468418}"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491E2-C522-443D-BF43-BB4DFE468418}"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491E2-C522-443D-BF43-BB4DFE46841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491E2-C522-443D-BF43-BB4DFE468418}"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429B0-BDA7-41BF-A1FF-659A41D26F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491E2-C522-443D-BF43-BB4DFE468418}" type="datetimeFigureOut">
              <a:rPr lang="en-US" smtClean="0"/>
              <a:t>4/21/2022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429B0-BDA7-41BF-A1FF-659A41D26F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2.xml" /></Relationships>
</file>

<file path=ppt/slides/_rels/slide3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28.pn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png" /><Relationship Id="rId1" Type="http://schemas.openxmlformats.org/officeDocument/2006/relationships/slideLayout" Target="../slideLayouts/slideLayout4.xml" /></Relationships>
</file>

<file path=ppt/slides/_rels/slide86.xml.rels><?xml version="1.0" encoding="UTF-8" standalone="yes"?>
<Relationships xmlns="http://schemas.openxmlformats.org/package/2006/relationships"><Relationship Id="rId2" Type="http://schemas.openxmlformats.org/officeDocument/2006/relationships/hyperlink" Target="http://teachmeanatomy.info/neck/vessels/arterial-supply/" TargetMode="Externa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oral cavity and </a:t>
            </a:r>
            <a:r>
              <a:rPr lang="en-US" b="1" dirty="0" err="1"/>
              <a:t>Oesophagus</a:t>
            </a:r>
            <a:br>
              <a:rPr lang="en-US" b="1" dirty="0"/>
            </a:br>
            <a:endParaRPr lang="en-US" dirty="0"/>
          </a:p>
        </p:txBody>
      </p:sp>
      <p:sp>
        <p:nvSpPr>
          <p:cNvPr id="3" name="Subtitle 2"/>
          <p:cNvSpPr>
            <a:spLocks noGrp="1"/>
          </p:cNvSpPr>
          <p:nvPr>
            <p:ph type="subTitle" idx="1"/>
          </p:nvPr>
        </p:nvSpPr>
        <p:spPr/>
        <p:txBody>
          <a:bodyPr/>
          <a:lstStyle/>
          <a:p>
            <a:r>
              <a:rPr lang="en-US" dirty="0"/>
              <a:t>KENNEDY KINYUA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t>Lips, continued</a:t>
            </a:r>
          </a:p>
        </p:txBody>
      </p:sp>
      <p:sp>
        <p:nvSpPr>
          <p:cNvPr id="17411" name="Rectangle 3"/>
          <p:cNvSpPr>
            <a:spLocks noGrp="1" noChangeArrowheads="1"/>
          </p:cNvSpPr>
          <p:nvPr>
            <p:ph type="body" idx="1"/>
          </p:nvPr>
        </p:nvSpPr>
        <p:spPr>
          <a:xfrm>
            <a:off x="685800" y="1600200"/>
            <a:ext cx="8077200" cy="1371600"/>
          </a:xfrm>
        </p:spPr>
        <p:txBody>
          <a:bodyPr/>
          <a:lstStyle/>
          <a:p>
            <a:pPr eaLnBrk="1" hangingPunct="1">
              <a:buFont typeface="Wingdings" pitchFamily="2" charset="2"/>
              <a:buNone/>
            </a:pPr>
            <a:r>
              <a:rPr lang="en-US" sz="2400" dirty="0"/>
              <a:t>The mucous membrane of the lips is non-keratinized with </a:t>
            </a:r>
          </a:p>
          <a:p>
            <a:pPr eaLnBrk="1" hangingPunct="1">
              <a:buFont typeface="Wingdings" pitchFamily="2" charset="2"/>
              <a:buNone/>
            </a:pPr>
            <a:r>
              <a:rPr lang="en-US" sz="2400" dirty="0"/>
              <a:t>many capillary</a:t>
            </a:r>
          </a:p>
          <a:p>
            <a:pPr eaLnBrk="1" hangingPunct="1">
              <a:buFont typeface="Wingdings" pitchFamily="2" charset="2"/>
              <a:buNone/>
            </a:pPr>
            <a:r>
              <a:rPr lang="en-US" sz="2400" dirty="0"/>
              <a:t>vessels close to the surface, giving it the pinkish/red color. </a:t>
            </a:r>
          </a:p>
          <a:p>
            <a:pPr eaLnBrk="1" hangingPunct="1">
              <a:buFont typeface="Wingdings" pitchFamily="2" charset="2"/>
              <a:buNone/>
            </a:pPr>
            <a:endParaRPr lang="en-US" sz="1800" dirty="0"/>
          </a:p>
          <a:p>
            <a:pPr eaLnBrk="1" hangingPunct="1">
              <a:buFont typeface="Wingdings" pitchFamily="2" charset="2"/>
              <a:buNone/>
            </a:pPr>
            <a:endParaRPr lang="en-US" dirty="0"/>
          </a:p>
          <a:p>
            <a:pPr eaLnBrk="1" hangingPunct="1">
              <a:buFont typeface="Wingdings" pitchFamily="2" charset="2"/>
              <a:buNone/>
            </a:pPr>
            <a:endParaRPr lang="en-US" dirty="0"/>
          </a:p>
        </p:txBody>
      </p:sp>
      <p:pic>
        <p:nvPicPr>
          <p:cNvPr id="17412" name="Picture 5" descr="maxillary_frenum02"/>
          <p:cNvPicPr>
            <a:picLocks noChangeAspect="1" noChangeArrowheads="1"/>
          </p:cNvPicPr>
          <p:nvPr/>
        </p:nvPicPr>
        <p:blipFill>
          <a:blip r:embed="rId3" cstate="print"/>
          <a:srcRect/>
          <a:stretch>
            <a:fillRect/>
          </a:stretch>
        </p:blipFill>
        <p:spPr bwMode="auto">
          <a:xfrm>
            <a:off x="533400" y="3124200"/>
            <a:ext cx="3810000" cy="3733800"/>
          </a:xfrm>
          <a:prstGeom prst="rect">
            <a:avLst/>
          </a:prstGeom>
          <a:noFill/>
          <a:ln w="9525">
            <a:solidFill>
              <a:schemeClr val="tx1"/>
            </a:solidFill>
            <a:miter lim="800000"/>
            <a:headEnd/>
            <a:tailEnd/>
          </a:ln>
        </p:spPr>
      </p:pic>
      <p:sp>
        <p:nvSpPr>
          <p:cNvPr id="17413" name="Text Box 6"/>
          <p:cNvSpPr txBox="1">
            <a:spLocks noChangeArrowheads="1"/>
          </p:cNvSpPr>
          <p:nvPr/>
        </p:nvSpPr>
        <p:spPr bwMode="auto">
          <a:xfrm>
            <a:off x="3184525" y="3313113"/>
            <a:ext cx="5273675" cy="366712"/>
          </a:xfrm>
          <a:prstGeom prst="rect">
            <a:avLst/>
          </a:prstGeom>
          <a:noFill/>
          <a:ln w="9525">
            <a:noFill/>
            <a:miter lim="800000"/>
            <a:headEnd/>
            <a:tailEnd/>
          </a:ln>
        </p:spPr>
        <p:txBody>
          <a:bodyPr>
            <a:spAutoFit/>
          </a:bodyPr>
          <a:lstStyle/>
          <a:p>
            <a:endParaRPr lang="en-US">
              <a:latin typeface="Arial" pitchFamily="34" charset="0"/>
            </a:endParaRPr>
          </a:p>
        </p:txBody>
      </p:sp>
      <p:sp>
        <p:nvSpPr>
          <p:cNvPr id="17414" name="Text Box 7"/>
          <p:cNvSpPr txBox="1">
            <a:spLocks noChangeArrowheads="1"/>
          </p:cNvSpPr>
          <p:nvPr/>
        </p:nvSpPr>
        <p:spPr bwMode="auto">
          <a:xfrm>
            <a:off x="4876800" y="3962400"/>
            <a:ext cx="4267200" cy="1846263"/>
          </a:xfrm>
          <a:prstGeom prst="rect">
            <a:avLst/>
          </a:prstGeom>
          <a:noFill/>
          <a:ln w="9525">
            <a:noFill/>
            <a:miter lim="800000"/>
            <a:headEnd/>
            <a:tailEnd/>
          </a:ln>
        </p:spPr>
        <p:txBody>
          <a:bodyPr>
            <a:spAutoFit/>
          </a:bodyPr>
          <a:lstStyle/>
          <a:p>
            <a:r>
              <a:rPr lang="en-US" sz="2400" dirty="0">
                <a:solidFill>
                  <a:srgbClr val="142D80"/>
                </a:solidFill>
              </a:rPr>
              <a:t>Examination of the lips is valuable in recognizing signs of illness, such as </a:t>
            </a:r>
            <a:r>
              <a:rPr lang="en-US" sz="2400" i="1" dirty="0">
                <a:solidFill>
                  <a:srgbClr val="142D80"/>
                </a:solidFill>
              </a:rPr>
              <a:t>cyanosis</a:t>
            </a:r>
            <a:r>
              <a:rPr lang="en-US" sz="2400" dirty="0">
                <a:solidFill>
                  <a:srgbClr val="142D80"/>
                </a:solidFill>
              </a:rPr>
              <a:t>, herpetic lesions, or trauma.</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t>Cheeks</a:t>
            </a:r>
          </a:p>
        </p:txBody>
      </p:sp>
      <p:sp>
        <p:nvSpPr>
          <p:cNvPr id="18435" name="Rectangle 3"/>
          <p:cNvSpPr>
            <a:spLocks noGrp="1" noChangeArrowheads="1"/>
          </p:cNvSpPr>
          <p:nvPr>
            <p:ph type="body" idx="1"/>
          </p:nvPr>
        </p:nvSpPr>
        <p:spPr>
          <a:xfrm>
            <a:off x="838200" y="1676400"/>
            <a:ext cx="8077200" cy="4410075"/>
          </a:xfrm>
        </p:spPr>
        <p:txBody>
          <a:bodyPr/>
          <a:lstStyle/>
          <a:p>
            <a:pPr eaLnBrk="1" hangingPunct="1">
              <a:buFont typeface="Wingdings" pitchFamily="2" charset="2"/>
              <a:buNone/>
            </a:pPr>
            <a:r>
              <a:rPr lang="en-US" sz="2400" dirty="0"/>
              <a:t>The cheeks form the sides of the mouth. </a:t>
            </a:r>
          </a:p>
          <a:p>
            <a:pPr eaLnBrk="1" hangingPunct="1">
              <a:buFont typeface="Wingdings" pitchFamily="2" charset="2"/>
              <a:buNone/>
            </a:pPr>
            <a:endParaRPr lang="en-US" sz="2400" dirty="0"/>
          </a:p>
          <a:p>
            <a:pPr eaLnBrk="1" hangingPunct="1">
              <a:buFont typeface="Wingdings" pitchFamily="2" charset="2"/>
              <a:buNone/>
            </a:pPr>
            <a:r>
              <a:rPr lang="en-US" sz="2400" dirty="0"/>
              <a:t>Like the lips, the cheeks are muscles covered with skin on </a:t>
            </a:r>
          </a:p>
          <a:p>
            <a:pPr eaLnBrk="1" hangingPunct="1">
              <a:buFont typeface="Wingdings" pitchFamily="2" charset="2"/>
              <a:buNone/>
            </a:pPr>
            <a:r>
              <a:rPr lang="en-US" sz="2400" dirty="0"/>
              <a:t>the outside and mucous membranes on the inside.</a:t>
            </a:r>
          </a:p>
          <a:p>
            <a:pPr eaLnBrk="1" hangingPunct="1">
              <a:buFont typeface="Wingdings" pitchFamily="2" charset="2"/>
              <a:buNone/>
            </a:pPr>
            <a:endParaRPr lang="en-US" sz="2400" dirty="0"/>
          </a:p>
          <a:p>
            <a:pPr eaLnBrk="1" hangingPunct="1">
              <a:buFont typeface="Wingdings" pitchFamily="2" charset="2"/>
              <a:buNone/>
            </a:pPr>
            <a:r>
              <a:rPr lang="en-US" sz="2400" dirty="0"/>
              <a:t>Examination of the oral mucosa is especially important in </a:t>
            </a:r>
          </a:p>
          <a:p>
            <a:pPr eaLnBrk="1" hangingPunct="1">
              <a:buFont typeface="Wingdings" pitchFamily="2" charset="2"/>
              <a:buNone/>
            </a:pPr>
            <a:r>
              <a:rPr lang="en-US" sz="2400" dirty="0"/>
              <a:t>people who chew tobacco/</a:t>
            </a:r>
            <a:r>
              <a:rPr lang="en-US" sz="2400" dirty="0" err="1"/>
              <a:t>miraa</a:t>
            </a:r>
            <a:r>
              <a:rPr lang="en-US" sz="2400" dirty="0"/>
              <a:t> to screen for oral cancer.</a:t>
            </a:r>
          </a:p>
          <a:p>
            <a:pPr eaLnBrk="1" hangingPunct="1">
              <a:buFont typeface="Wingdings" pitchFamily="2" charset="2"/>
              <a:buNone/>
            </a:pPr>
            <a:endParaRPr lang="en-US" sz="1800" dirty="0"/>
          </a:p>
          <a:p>
            <a:pPr eaLnBrk="1" hangingPunct="1">
              <a:lnSpc>
                <a:spcPct val="75000"/>
              </a:lnSpc>
              <a:buFont typeface="Wingdings" pitchFamily="2" charset="2"/>
              <a:buNone/>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Cheeks</a:t>
            </a:r>
            <a:endParaRPr lang="en-US" dirty="0"/>
          </a:p>
        </p:txBody>
      </p:sp>
      <p:sp>
        <p:nvSpPr>
          <p:cNvPr id="3" name="Content Placeholder 2"/>
          <p:cNvSpPr>
            <a:spLocks noGrp="1"/>
          </p:cNvSpPr>
          <p:nvPr>
            <p:ph idx="1"/>
          </p:nvPr>
        </p:nvSpPr>
        <p:spPr/>
        <p:txBody>
          <a:bodyPr/>
          <a:lstStyle/>
          <a:p>
            <a:r>
              <a:rPr lang="en-US" dirty="0"/>
              <a:t>The cheeks are formed by the </a:t>
            </a:r>
            <a:r>
              <a:rPr lang="en-US" b="1" dirty="0" err="1"/>
              <a:t>buccinator</a:t>
            </a:r>
            <a:r>
              <a:rPr lang="en-US" dirty="0"/>
              <a:t> muscle, which is lined internally by the oral mucous membrane.</a:t>
            </a:r>
          </a:p>
          <a:p>
            <a:r>
              <a:rPr lang="en-US" dirty="0"/>
              <a:t>The </a:t>
            </a:r>
            <a:r>
              <a:rPr lang="en-US" dirty="0" err="1"/>
              <a:t>buccinator</a:t>
            </a:r>
            <a:r>
              <a:rPr lang="en-US" dirty="0"/>
              <a:t> muscle contracts to keep food between the teeth when chewing, and is innervated by the </a:t>
            </a:r>
            <a:r>
              <a:rPr lang="en-US" b="1" dirty="0" err="1"/>
              <a:t>buccal</a:t>
            </a:r>
            <a:r>
              <a:rPr lang="en-US" b="1" dirty="0"/>
              <a:t> branch</a:t>
            </a:r>
            <a:r>
              <a:rPr lang="en-US" dirty="0"/>
              <a:t> of the facial nerve (CN VII).</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81000"/>
            <a:ext cx="8394700" cy="593725"/>
          </a:xfrm>
        </p:spPr>
        <p:txBody>
          <a:bodyPr>
            <a:normAutofit fontScale="90000"/>
          </a:bodyPr>
          <a:lstStyle/>
          <a:p>
            <a:r>
              <a:rPr lang="en-US" dirty="0"/>
              <a:t>The </a:t>
            </a:r>
            <a:r>
              <a:rPr lang="en-US" dirty="0" err="1"/>
              <a:t>Gingivae</a:t>
            </a:r>
            <a:endParaRPr lang="en-US" dirty="0"/>
          </a:p>
        </p:txBody>
      </p:sp>
      <p:sp>
        <p:nvSpPr>
          <p:cNvPr id="19459" name="Rectangle 3"/>
          <p:cNvSpPr>
            <a:spLocks noGrp="1" noChangeArrowheads="1"/>
          </p:cNvSpPr>
          <p:nvPr>
            <p:ph type="body" idx="1"/>
          </p:nvPr>
        </p:nvSpPr>
        <p:spPr>
          <a:xfrm>
            <a:off x="381000" y="1143000"/>
            <a:ext cx="8550275" cy="5334000"/>
          </a:xfrm>
        </p:spPr>
        <p:txBody>
          <a:bodyPr>
            <a:normAutofit lnSpcReduction="10000"/>
          </a:bodyPr>
          <a:lstStyle/>
          <a:p>
            <a:r>
              <a:rPr lang="en-US" sz="2400" dirty="0">
                <a:ea typeface="MS Mincho" pitchFamily="49" charset="-128"/>
              </a:rPr>
              <a:t>The</a:t>
            </a:r>
            <a:r>
              <a:rPr lang="en-US" sz="2400" b="1" dirty="0">
                <a:ea typeface="MS Mincho" pitchFamily="49" charset="-128"/>
              </a:rPr>
              <a:t> </a:t>
            </a:r>
            <a:r>
              <a:rPr lang="en-US" sz="2400" b="1" dirty="0" err="1">
                <a:ea typeface="MS Mincho" pitchFamily="49" charset="-128"/>
              </a:rPr>
              <a:t>gingivae</a:t>
            </a:r>
            <a:r>
              <a:rPr lang="en-US" sz="2400" dirty="0"/>
              <a:t> (gums)</a:t>
            </a:r>
            <a:r>
              <a:rPr lang="en-US" sz="2400" dirty="0">
                <a:ea typeface="MS Mincho" pitchFamily="49" charset="-128"/>
              </a:rPr>
              <a:t>, is the part of oral mucosa that  cover the alveolar processes of the jaws and surround</a:t>
            </a:r>
            <a:r>
              <a:rPr lang="en-US" sz="2400" dirty="0">
                <a:solidFill>
                  <a:srgbClr val="000000"/>
                </a:solidFill>
                <a:ea typeface="MS Mincho" pitchFamily="49" charset="-128"/>
              </a:rPr>
              <a:t> </a:t>
            </a:r>
            <a:r>
              <a:rPr lang="en-US" sz="2400" dirty="0">
                <a:ea typeface="MS Mincho" pitchFamily="49" charset="-128"/>
              </a:rPr>
              <a:t>the  necks of the teeth.</a:t>
            </a:r>
          </a:p>
          <a:p>
            <a:r>
              <a:rPr lang="en-US" sz="2400" dirty="0">
                <a:ea typeface="MS Mincho" pitchFamily="49" charset="-128"/>
              </a:rPr>
              <a:t>Types of </a:t>
            </a:r>
            <a:r>
              <a:rPr lang="en-US" sz="2400" dirty="0" err="1">
                <a:ea typeface="MS Mincho" pitchFamily="49" charset="-128"/>
              </a:rPr>
              <a:t>gingivae</a:t>
            </a:r>
            <a:r>
              <a:rPr lang="en-US" sz="2400" dirty="0">
                <a:ea typeface="MS Mincho" pitchFamily="49" charset="-128"/>
              </a:rPr>
              <a:t>:</a:t>
            </a:r>
          </a:p>
          <a:p>
            <a:pPr lvl="1"/>
            <a:r>
              <a:rPr lang="en-US" sz="2400" b="1" dirty="0"/>
              <a:t>Marginal </a:t>
            </a:r>
            <a:r>
              <a:rPr lang="en-US" sz="2400" b="1" dirty="0" err="1"/>
              <a:t>Gingiva</a:t>
            </a:r>
            <a:r>
              <a:rPr lang="en-US" sz="2400" b="1" dirty="0"/>
              <a:t> - </a:t>
            </a:r>
            <a:r>
              <a:rPr lang="en-US" sz="2400" dirty="0"/>
              <a:t>is a 1.5 mm strip of gingival tissue which surrounds the </a:t>
            </a:r>
            <a:r>
              <a:rPr lang="en-US" sz="2400" b="1" dirty="0"/>
              <a:t>neck of the tooth</a:t>
            </a:r>
            <a:r>
              <a:rPr lang="en-US" sz="2400" dirty="0"/>
              <a:t> and is known as such due to the fact that the inner wall forms the </a:t>
            </a:r>
            <a:r>
              <a:rPr lang="en-US" sz="2400" b="1" dirty="0"/>
              <a:t>gingival wall</a:t>
            </a:r>
            <a:r>
              <a:rPr lang="en-US" sz="2400" dirty="0"/>
              <a:t> of the </a:t>
            </a:r>
            <a:r>
              <a:rPr lang="en-US" sz="2400" dirty="0" err="1"/>
              <a:t>sulcus</a:t>
            </a:r>
            <a:r>
              <a:rPr lang="en-US" sz="2400" dirty="0"/>
              <a:t>. </a:t>
            </a:r>
          </a:p>
          <a:p>
            <a:pPr lvl="1"/>
            <a:r>
              <a:rPr lang="en-US" sz="2400" b="1" dirty="0"/>
              <a:t>Attached gum - </a:t>
            </a:r>
            <a:r>
              <a:rPr lang="en-US" sz="2400" dirty="0"/>
              <a:t>continuous with the marginal gum. It is firm, resilient, and tightly bound to the underlying </a:t>
            </a:r>
            <a:r>
              <a:rPr lang="en-US" sz="2400" dirty="0" err="1"/>
              <a:t>periosteum</a:t>
            </a:r>
            <a:r>
              <a:rPr lang="en-US" sz="2400" dirty="0"/>
              <a:t> of alveolar bone</a:t>
            </a:r>
          </a:p>
          <a:p>
            <a:pPr lvl="1"/>
            <a:r>
              <a:rPr lang="en-US" sz="2400" b="1" dirty="0" err="1"/>
              <a:t>Interdental</a:t>
            </a:r>
            <a:r>
              <a:rPr lang="en-US" sz="2400" b="1" dirty="0"/>
              <a:t> gum - </a:t>
            </a:r>
            <a:r>
              <a:rPr lang="en-US" sz="2400" dirty="0"/>
              <a:t>lies between the teeth. They occupy the gingival embrasure, which is the </a:t>
            </a:r>
            <a:r>
              <a:rPr lang="en-US" sz="2400" dirty="0" err="1"/>
              <a:t>interproximal</a:t>
            </a:r>
            <a:r>
              <a:rPr lang="en-US" sz="2400" dirty="0"/>
              <a:t> space beneath the area of tooth contact</a:t>
            </a:r>
            <a:endParaRPr lang="en-US" sz="2400" b="1" dirty="0"/>
          </a:p>
          <a:p>
            <a:pPr lvl="1"/>
            <a:endParaRPr lang="en-US" sz="2000" b="1" dirty="0"/>
          </a:p>
          <a:p>
            <a:pPr lvl="1"/>
            <a:endParaRPr lang="en-US" sz="2000" b="1" dirty="0"/>
          </a:p>
          <a:p>
            <a:pPr lvl="1"/>
            <a:endParaRPr lang="en-US" sz="2000" dirty="0">
              <a:ea typeface="MS Mincho" pitchFamily="49" charset="-128"/>
            </a:endParaRPr>
          </a:p>
          <a:p>
            <a:pPr>
              <a:buFont typeface="Wingdings" pitchFamily="2" charset="2"/>
              <a:buNone/>
            </a:pPr>
            <a:endParaRPr lang="en-US" sz="2400" dirty="0">
              <a:ea typeface="MS Mincho" pitchFamily="49"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04800" y="0"/>
            <a:ext cx="8131175" cy="779463"/>
          </a:xfrm>
        </p:spPr>
        <p:txBody>
          <a:bodyPr>
            <a:noAutofit/>
          </a:bodyPr>
          <a:lstStyle/>
          <a:p>
            <a:r>
              <a:rPr lang="en-US" sz="3200" dirty="0"/>
              <a:t>View of the </a:t>
            </a:r>
            <a:r>
              <a:rPr lang="en-US" sz="3200" dirty="0" err="1"/>
              <a:t>gingivae</a:t>
            </a:r>
            <a:r>
              <a:rPr lang="en-US" sz="3200" dirty="0"/>
              <a:t> and associated anatomic structures</a:t>
            </a:r>
          </a:p>
        </p:txBody>
      </p:sp>
      <p:pic>
        <p:nvPicPr>
          <p:cNvPr id="21507" name="Picture 11" descr="J:\Bird\jpegs for powerpoint\10_007.jpg"/>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4338" y="304800"/>
            <a:ext cx="8394700" cy="990600"/>
          </a:xfrm>
        </p:spPr>
        <p:txBody>
          <a:bodyPr>
            <a:normAutofit fontScale="90000"/>
          </a:bodyPr>
          <a:lstStyle/>
          <a:p>
            <a:r>
              <a:rPr lang="en-US" sz="4400" dirty="0"/>
              <a:t>                                                   </a:t>
            </a:r>
            <a:r>
              <a:rPr lang="en-US" dirty="0"/>
              <a:t>Characteristics of Normal </a:t>
            </a:r>
            <a:r>
              <a:rPr lang="en-US" dirty="0" err="1"/>
              <a:t>Gingivae</a:t>
            </a:r>
            <a:endParaRPr lang="en-US" dirty="0"/>
          </a:p>
        </p:txBody>
      </p:sp>
      <p:sp>
        <p:nvSpPr>
          <p:cNvPr id="20483" name="Rectangle 3"/>
          <p:cNvSpPr>
            <a:spLocks noGrp="1" noChangeArrowheads="1"/>
          </p:cNvSpPr>
          <p:nvPr>
            <p:ph type="body" idx="1"/>
          </p:nvPr>
        </p:nvSpPr>
        <p:spPr>
          <a:xfrm>
            <a:off x="685800" y="1371600"/>
            <a:ext cx="8001000" cy="5029200"/>
          </a:xfrm>
        </p:spPr>
        <p:txBody>
          <a:bodyPr>
            <a:normAutofit/>
          </a:bodyPr>
          <a:lstStyle/>
          <a:p>
            <a:pPr>
              <a:buFont typeface="Wingdings" pitchFamily="2" charset="2"/>
              <a:buChar char="§"/>
            </a:pPr>
            <a:r>
              <a:rPr lang="en-US" dirty="0">
                <a:ea typeface="MS Mincho" pitchFamily="49" charset="-128"/>
              </a:rPr>
              <a:t>Normal </a:t>
            </a:r>
            <a:r>
              <a:rPr lang="en-US" dirty="0" err="1">
                <a:ea typeface="MS Mincho" pitchFamily="49" charset="-128"/>
              </a:rPr>
              <a:t>gingivae</a:t>
            </a:r>
            <a:r>
              <a:rPr lang="en-US" dirty="0">
                <a:ea typeface="MS Mincho" pitchFamily="49" charset="-128"/>
              </a:rPr>
              <a:t> surround the tooth in </a:t>
            </a:r>
            <a:r>
              <a:rPr lang="en-US" dirty="0" err="1">
                <a:ea typeface="MS Mincho" pitchFamily="49" charset="-128"/>
              </a:rPr>
              <a:t>collarlike</a:t>
            </a:r>
            <a:r>
              <a:rPr lang="en-US" dirty="0">
                <a:ea typeface="MS Mincho" pitchFamily="49" charset="-128"/>
              </a:rPr>
              <a:t> fashion and are self-cleansing.  </a:t>
            </a:r>
          </a:p>
          <a:p>
            <a:pPr>
              <a:buFont typeface="Wingdings" pitchFamily="2" charset="2"/>
              <a:buChar char="§"/>
            </a:pPr>
            <a:r>
              <a:rPr lang="en-US" dirty="0">
                <a:ea typeface="MS Mincho" pitchFamily="49" charset="-128"/>
              </a:rPr>
              <a:t>It is firm and resistant and tightly adapted to  the tooth and bone.</a:t>
            </a:r>
            <a:endParaRPr lang="en-US" b="1" dirty="0">
              <a:ea typeface="MS Mincho" pitchFamily="49" charset="-128"/>
            </a:endParaRPr>
          </a:p>
          <a:p>
            <a:pPr>
              <a:buFont typeface="Wingdings" pitchFamily="2" charset="2"/>
              <a:buChar char="§"/>
            </a:pPr>
            <a:r>
              <a:rPr lang="en-US" dirty="0">
                <a:ea typeface="MS Mincho" pitchFamily="49" charset="-128"/>
              </a:rPr>
              <a:t>The surfaces of the attached </a:t>
            </a:r>
            <a:r>
              <a:rPr lang="en-US" dirty="0" err="1">
                <a:ea typeface="MS Mincho" pitchFamily="49" charset="-128"/>
              </a:rPr>
              <a:t>gingivae</a:t>
            </a:r>
            <a:r>
              <a:rPr lang="en-US" dirty="0">
                <a:ea typeface="MS Mincho" pitchFamily="49" charset="-128"/>
              </a:rPr>
              <a:t> and  </a:t>
            </a:r>
            <a:r>
              <a:rPr lang="en-US" dirty="0" err="1">
                <a:ea typeface="MS Mincho" pitchFamily="49" charset="-128"/>
              </a:rPr>
              <a:t>interdental</a:t>
            </a:r>
            <a:r>
              <a:rPr lang="en-US" dirty="0">
                <a:ea typeface="MS Mincho" pitchFamily="49" charset="-128"/>
              </a:rPr>
              <a:t> papillae are stippled and similar in  appearance to the rind of an orange.</a:t>
            </a:r>
          </a:p>
          <a:p>
            <a:pPr>
              <a:buFont typeface="Wingdings" pitchFamily="2" charset="2"/>
              <a:buChar char="§"/>
            </a:pPr>
            <a:r>
              <a:rPr lang="en-US" dirty="0">
                <a:ea typeface="MS Mincho" pitchFamily="49" charset="-128"/>
              </a:rPr>
              <a:t>The color of the surface varies according to the  individual's pigmentation.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381000"/>
            <a:ext cx="9296400" cy="779463"/>
          </a:xfrm>
        </p:spPr>
        <p:txBody>
          <a:bodyPr>
            <a:noAutofit/>
          </a:bodyPr>
          <a:lstStyle/>
          <a:p>
            <a:r>
              <a:rPr lang="en-US" sz="3200" dirty="0"/>
              <a:t>It is normal for the color of </a:t>
            </a:r>
            <a:r>
              <a:rPr lang="en-US" sz="3200" dirty="0" err="1"/>
              <a:t>gingivae</a:t>
            </a:r>
            <a:r>
              <a:rPr lang="en-US" sz="3200" dirty="0"/>
              <a:t> to vary according to the pigmentation of the individual</a:t>
            </a:r>
          </a:p>
        </p:txBody>
      </p:sp>
      <p:pic>
        <p:nvPicPr>
          <p:cNvPr id="22531" name="Picture 11" descr="J:\Bird\jpegs for powerpoint\10_008.jpg"/>
          <p:cNvPicPr>
            <a:picLocks noChangeAspect="1" noChangeArrowheads="1"/>
          </p:cNvPicPr>
          <p:nvPr/>
        </p:nvPicPr>
        <p:blipFill>
          <a:blip r:embed="rId2" cstate="print"/>
          <a:srcRect/>
          <a:stretch>
            <a:fillRect/>
          </a:stretch>
        </p:blipFill>
        <p:spPr bwMode="auto">
          <a:xfrm>
            <a:off x="228600" y="1371600"/>
            <a:ext cx="8915400" cy="5486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0"/>
            <a:ext cx="9144000" cy="779463"/>
          </a:xfrm>
        </p:spPr>
        <p:txBody>
          <a:bodyPr>
            <a:noAutofit/>
          </a:bodyPr>
          <a:lstStyle/>
          <a:p>
            <a:r>
              <a:rPr lang="en-US" sz="3200" dirty="0"/>
              <a:t>Close-up view of the </a:t>
            </a:r>
            <a:r>
              <a:rPr lang="en-US" sz="3200" dirty="0" err="1"/>
              <a:t>gingivae</a:t>
            </a:r>
            <a:r>
              <a:rPr lang="en-US" sz="3200" dirty="0"/>
              <a:t> and associated anatomic landmarks.</a:t>
            </a:r>
          </a:p>
        </p:txBody>
      </p:sp>
      <p:pic>
        <p:nvPicPr>
          <p:cNvPr id="23555" name="Picture 11" descr="J:\Bird\jpegs for powerpoint\10_009.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Mouth Proper</a:t>
            </a:r>
            <a:endParaRPr lang="en-US" dirty="0"/>
          </a:p>
        </p:txBody>
      </p:sp>
      <p:sp>
        <p:nvSpPr>
          <p:cNvPr id="3" name="Content Placeholder 2"/>
          <p:cNvSpPr>
            <a:spLocks noGrp="1"/>
          </p:cNvSpPr>
          <p:nvPr>
            <p:ph idx="1"/>
          </p:nvPr>
        </p:nvSpPr>
        <p:spPr/>
        <p:txBody>
          <a:bodyPr/>
          <a:lstStyle/>
          <a:p>
            <a:r>
              <a:rPr lang="en-US" dirty="0"/>
              <a:t>The mouth proper lies </a:t>
            </a:r>
            <a:r>
              <a:rPr lang="en-US" dirty="0" err="1"/>
              <a:t>posteriorly</a:t>
            </a:r>
            <a:r>
              <a:rPr lang="en-US" dirty="0"/>
              <a:t> to the vestibule. </a:t>
            </a:r>
          </a:p>
          <a:p>
            <a:r>
              <a:rPr lang="en-US" dirty="0"/>
              <a:t>It is bordered by a roof, a floor, and the cheeks. </a:t>
            </a:r>
          </a:p>
          <a:p>
            <a:r>
              <a:rPr lang="en-US" dirty="0"/>
              <a:t>The tongue fills a large proportion of the cavity of the mouth </a:t>
            </a:r>
            <a:r>
              <a:rPr lang="en-US" dirty="0" err="1"/>
              <a:t>prope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Roof of mouth</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roof of the mouth proper consists of:</a:t>
            </a:r>
          </a:p>
          <a:p>
            <a:pPr lvl="1"/>
            <a:r>
              <a:rPr lang="en-US" dirty="0"/>
              <a:t>the hard palate and </a:t>
            </a:r>
          </a:p>
          <a:p>
            <a:pPr lvl="1"/>
            <a:r>
              <a:rPr lang="en-US" dirty="0"/>
              <a:t>soft palates.</a:t>
            </a:r>
          </a:p>
          <a:p>
            <a:r>
              <a:rPr lang="en-US" dirty="0"/>
              <a:t>The </a:t>
            </a:r>
            <a:r>
              <a:rPr lang="en-US" b="1" dirty="0"/>
              <a:t>hard palate</a:t>
            </a:r>
          </a:p>
          <a:p>
            <a:pPr lvl="1"/>
            <a:r>
              <a:rPr lang="en-US" dirty="0"/>
              <a:t> is found </a:t>
            </a:r>
            <a:r>
              <a:rPr lang="en-US" dirty="0" err="1"/>
              <a:t>anteriorly</a:t>
            </a:r>
            <a:r>
              <a:rPr lang="en-US" dirty="0"/>
              <a:t>. </a:t>
            </a:r>
          </a:p>
          <a:p>
            <a:pPr lvl="1"/>
            <a:r>
              <a:rPr lang="en-US" dirty="0"/>
              <a:t>It is a bony plate that separates the nasal cavity from the oral cavity. </a:t>
            </a:r>
          </a:p>
          <a:p>
            <a:pPr lvl="1"/>
            <a:r>
              <a:rPr lang="en-US" dirty="0"/>
              <a:t>It is covered superiorly by respiratory mucosa (ciliated </a:t>
            </a:r>
            <a:r>
              <a:rPr lang="en-US" dirty="0" err="1"/>
              <a:t>pseudostratified</a:t>
            </a:r>
            <a:r>
              <a:rPr lang="en-US" dirty="0"/>
              <a:t> columnar epithelium) and inferiorly by oral mucosa (stratified squamous epithelium).</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Oral Cavity</a:t>
            </a:r>
            <a:endParaRPr lang="en-US" dirty="0"/>
          </a:p>
        </p:txBody>
      </p:sp>
      <p:sp>
        <p:nvSpPr>
          <p:cNvPr id="3" name="Content Placeholder 2"/>
          <p:cNvSpPr>
            <a:spLocks noGrp="1"/>
          </p:cNvSpPr>
          <p:nvPr>
            <p:ph idx="1"/>
          </p:nvPr>
        </p:nvSpPr>
        <p:spPr/>
        <p:txBody>
          <a:bodyPr>
            <a:normAutofit/>
          </a:bodyPr>
          <a:lstStyle/>
          <a:p>
            <a:r>
              <a:rPr lang="en-US" dirty="0"/>
              <a:t>The oral cavity, better known as the mouth, is the start of the alimentary canal. It has three major functions:</a:t>
            </a:r>
          </a:p>
          <a:p>
            <a:pPr lvl="1"/>
            <a:r>
              <a:rPr lang="en-US" b="1" dirty="0"/>
              <a:t>Digestion</a:t>
            </a:r>
            <a:r>
              <a:rPr lang="en-US" dirty="0"/>
              <a:t> – receives food, preparing it for digestion in the stomach and small intestine.</a:t>
            </a:r>
          </a:p>
          <a:p>
            <a:pPr lvl="1"/>
            <a:r>
              <a:rPr lang="en-US" b="1" dirty="0"/>
              <a:t>Communication</a:t>
            </a:r>
            <a:r>
              <a:rPr lang="en-US" dirty="0"/>
              <a:t> – modifies the sound produced in the larynx to create a range of sounds.</a:t>
            </a:r>
          </a:p>
          <a:p>
            <a:pPr lvl="1"/>
            <a:r>
              <a:rPr lang="en-US" b="1" dirty="0"/>
              <a:t>Breathing</a:t>
            </a:r>
            <a:r>
              <a:rPr lang="en-US" dirty="0"/>
              <a:t> – acts as an air inlet in addition to the nasal cavity.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394700" cy="1484313"/>
          </a:xfrm>
        </p:spPr>
        <p:txBody>
          <a:bodyPr/>
          <a:lstStyle/>
          <a:p>
            <a:r>
              <a:rPr lang="en-US" sz="3200"/>
              <a:t>    Landmarks on the Hard Palate</a:t>
            </a:r>
          </a:p>
        </p:txBody>
      </p:sp>
      <p:sp>
        <p:nvSpPr>
          <p:cNvPr id="26627" name="Rectangle 3"/>
          <p:cNvSpPr>
            <a:spLocks noGrp="1" noChangeArrowheads="1"/>
          </p:cNvSpPr>
          <p:nvPr>
            <p:ph type="body" idx="1"/>
          </p:nvPr>
        </p:nvSpPr>
        <p:spPr>
          <a:xfrm>
            <a:off x="762000" y="1143000"/>
            <a:ext cx="7848600" cy="5410200"/>
          </a:xfrm>
        </p:spPr>
        <p:txBody>
          <a:bodyPr>
            <a:normAutofit fontScale="92500"/>
          </a:bodyPr>
          <a:lstStyle/>
          <a:p>
            <a:pPr>
              <a:lnSpc>
                <a:spcPct val="80000"/>
              </a:lnSpc>
              <a:buFont typeface="Wingdings" pitchFamily="2" charset="2"/>
              <a:buNone/>
            </a:pPr>
            <a:r>
              <a:rPr lang="en-US" b="1" dirty="0">
                <a:solidFill>
                  <a:schemeClr val="tx2"/>
                </a:solidFill>
                <a:ea typeface="MS Mincho" pitchFamily="49" charset="-128"/>
              </a:rPr>
              <a:t>Incisive papilla</a:t>
            </a:r>
            <a:r>
              <a:rPr lang="en-US" dirty="0">
                <a:ea typeface="MS Mincho" pitchFamily="49" charset="-128"/>
              </a:rPr>
              <a:t> is a pear-shaped pad of tissue </a:t>
            </a:r>
          </a:p>
          <a:p>
            <a:pPr>
              <a:lnSpc>
                <a:spcPct val="80000"/>
              </a:lnSpc>
              <a:buFont typeface="Wingdings" pitchFamily="2" charset="2"/>
              <a:buNone/>
            </a:pPr>
            <a:r>
              <a:rPr lang="en-US" dirty="0">
                <a:ea typeface="MS Mincho" pitchFamily="49" charset="-128"/>
              </a:rPr>
              <a:t>that covers the incisive foramen. </a:t>
            </a:r>
          </a:p>
          <a:p>
            <a:pPr>
              <a:lnSpc>
                <a:spcPct val="80000"/>
              </a:lnSpc>
              <a:buFont typeface="Wingdings" pitchFamily="2" charset="2"/>
              <a:buNone/>
            </a:pPr>
            <a:endParaRPr lang="en-US" b="1" dirty="0">
              <a:solidFill>
                <a:schemeClr val="tx2"/>
              </a:solidFill>
              <a:ea typeface="MS Mincho" pitchFamily="49" charset="-128"/>
            </a:endParaRPr>
          </a:p>
          <a:p>
            <a:pPr>
              <a:lnSpc>
                <a:spcPct val="80000"/>
              </a:lnSpc>
              <a:buFont typeface="Wingdings" pitchFamily="2" charset="2"/>
              <a:buNone/>
            </a:pPr>
            <a:r>
              <a:rPr lang="en-US" b="1" dirty="0">
                <a:solidFill>
                  <a:schemeClr val="tx2"/>
                </a:solidFill>
                <a:ea typeface="MS Mincho" pitchFamily="49" charset="-128"/>
              </a:rPr>
              <a:t>Palatal </a:t>
            </a:r>
            <a:r>
              <a:rPr lang="en-US" b="1" dirty="0" err="1">
                <a:solidFill>
                  <a:schemeClr val="tx2"/>
                </a:solidFill>
                <a:ea typeface="MS Mincho" pitchFamily="49" charset="-128"/>
              </a:rPr>
              <a:t>rugae</a:t>
            </a:r>
            <a:r>
              <a:rPr lang="en-US" dirty="0">
                <a:ea typeface="MS Mincho" pitchFamily="49" charset="-128"/>
              </a:rPr>
              <a:t> are irregular ridges of </a:t>
            </a:r>
            <a:r>
              <a:rPr lang="en-US" dirty="0" err="1">
                <a:ea typeface="MS Mincho" pitchFamily="49" charset="-128"/>
              </a:rPr>
              <a:t>masticatory</a:t>
            </a:r>
            <a:r>
              <a:rPr lang="en-US" dirty="0">
                <a:ea typeface="MS Mincho" pitchFamily="49" charset="-128"/>
              </a:rPr>
              <a:t> </a:t>
            </a:r>
          </a:p>
          <a:p>
            <a:pPr>
              <a:lnSpc>
                <a:spcPct val="80000"/>
              </a:lnSpc>
              <a:buFont typeface="Wingdings" pitchFamily="2" charset="2"/>
              <a:buNone/>
            </a:pPr>
            <a:r>
              <a:rPr lang="en-US" dirty="0">
                <a:ea typeface="MS Mincho" pitchFamily="49" charset="-128"/>
              </a:rPr>
              <a:t>mucosa extending laterally from the incisive papilla. </a:t>
            </a:r>
          </a:p>
          <a:p>
            <a:pPr>
              <a:lnSpc>
                <a:spcPct val="80000"/>
              </a:lnSpc>
              <a:buFont typeface="Wingdings" pitchFamily="2" charset="2"/>
              <a:buNone/>
            </a:pPr>
            <a:endParaRPr lang="en-US" b="1" dirty="0">
              <a:solidFill>
                <a:schemeClr val="tx2"/>
              </a:solidFill>
              <a:ea typeface="MS Mincho" pitchFamily="49" charset="-128"/>
            </a:endParaRPr>
          </a:p>
          <a:p>
            <a:pPr>
              <a:lnSpc>
                <a:spcPct val="80000"/>
              </a:lnSpc>
              <a:buFont typeface="Wingdings" pitchFamily="2" charset="2"/>
              <a:buNone/>
            </a:pPr>
            <a:r>
              <a:rPr lang="en-US" b="1" dirty="0">
                <a:solidFill>
                  <a:schemeClr val="tx2"/>
                </a:solidFill>
                <a:ea typeface="MS Mincho" pitchFamily="49" charset="-128"/>
              </a:rPr>
              <a:t>Palatine </a:t>
            </a:r>
            <a:r>
              <a:rPr lang="en-US" b="1" dirty="0" err="1">
                <a:solidFill>
                  <a:schemeClr val="tx2"/>
                </a:solidFill>
                <a:ea typeface="MS Mincho" pitchFamily="49" charset="-128"/>
              </a:rPr>
              <a:t>raphe</a:t>
            </a:r>
            <a:r>
              <a:rPr lang="en-US" dirty="0">
                <a:ea typeface="MS Mincho" pitchFamily="49" charset="-128"/>
              </a:rPr>
              <a:t> runs </a:t>
            </a:r>
            <a:r>
              <a:rPr lang="en-US" dirty="0" err="1">
                <a:ea typeface="MS Mincho" pitchFamily="49" charset="-128"/>
              </a:rPr>
              <a:t>posteriorly</a:t>
            </a:r>
            <a:r>
              <a:rPr lang="en-US" dirty="0">
                <a:ea typeface="MS Mincho" pitchFamily="49" charset="-128"/>
              </a:rPr>
              <a:t> from the incisive </a:t>
            </a:r>
          </a:p>
          <a:p>
            <a:pPr>
              <a:lnSpc>
                <a:spcPct val="80000"/>
              </a:lnSpc>
              <a:buFont typeface="Wingdings" pitchFamily="2" charset="2"/>
              <a:buNone/>
            </a:pPr>
            <a:r>
              <a:rPr lang="en-US" dirty="0">
                <a:ea typeface="MS Mincho" pitchFamily="49" charset="-128"/>
              </a:rPr>
              <a:t>papilla at the midline. </a:t>
            </a:r>
          </a:p>
          <a:p>
            <a:pPr>
              <a:lnSpc>
                <a:spcPct val="80000"/>
              </a:lnSpc>
              <a:buFont typeface="Wingdings" pitchFamily="2" charset="2"/>
              <a:buNone/>
            </a:pPr>
            <a:endParaRPr lang="en-US" b="1" dirty="0">
              <a:solidFill>
                <a:schemeClr val="tx2"/>
              </a:solidFill>
              <a:ea typeface="MS Mincho" pitchFamily="49" charset="-128"/>
            </a:endParaRPr>
          </a:p>
          <a:p>
            <a:pPr>
              <a:lnSpc>
                <a:spcPct val="80000"/>
              </a:lnSpc>
              <a:buFont typeface="Wingdings" pitchFamily="2" charset="2"/>
              <a:buNone/>
            </a:pPr>
            <a:r>
              <a:rPr lang="en-US" b="1" dirty="0">
                <a:solidFill>
                  <a:schemeClr val="tx2"/>
                </a:solidFill>
                <a:ea typeface="MS Mincho" pitchFamily="49" charset="-128"/>
              </a:rPr>
              <a:t>Palatal glands</a:t>
            </a:r>
            <a:r>
              <a:rPr lang="en-US" dirty="0">
                <a:ea typeface="MS Mincho" pitchFamily="49" charset="-128"/>
              </a:rPr>
              <a:t> are numerous small glands that </a:t>
            </a:r>
          </a:p>
          <a:p>
            <a:pPr>
              <a:lnSpc>
                <a:spcPct val="80000"/>
              </a:lnSpc>
              <a:buFont typeface="Wingdings" pitchFamily="2" charset="2"/>
              <a:buNone/>
            </a:pPr>
            <a:r>
              <a:rPr lang="en-US" dirty="0">
                <a:ea typeface="MS Mincho" pitchFamily="49" charset="-128"/>
              </a:rPr>
              <a:t>open onto the palatal mucosa as small pits.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p>
        </p:txBody>
      </p:sp>
      <p:sp>
        <p:nvSpPr>
          <p:cNvPr id="27651" name="Content Placeholder 2"/>
          <p:cNvSpPr>
            <a:spLocks noGrp="1"/>
          </p:cNvSpPr>
          <p:nvPr>
            <p:ph idx="1"/>
          </p:nvPr>
        </p:nvSpPr>
        <p:spPr/>
        <p:txBody>
          <a:bodyPr/>
          <a:lstStyle/>
          <a:p>
            <a:pPr>
              <a:buFont typeface="Wingdings" pitchFamily="2" charset="2"/>
              <a:buNone/>
            </a:pPr>
            <a:endParaRPr lang="en-US"/>
          </a:p>
        </p:txBody>
      </p:sp>
      <p:pic>
        <p:nvPicPr>
          <p:cNvPr id="2765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14338" y="468313"/>
            <a:ext cx="8394700" cy="569912"/>
          </a:xfrm>
        </p:spPr>
        <p:txBody>
          <a:bodyPr>
            <a:normAutofit fontScale="90000"/>
          </a:bodyPr>
          <a:lstStyle/>
          <a:p>
            <a:r>
              <a:rPr lang="en-US" sz="4400">
                <a:ea typeface="MS Mincho" pitchFamily="49" charset="-128"/>
              </a:rPr>
              <a:t>The Soft Palate</a:t>
            </a:r>
            <a:endParaRPr lang="en-US" sz="4400">
              <a:solidFill>
                <a:srgbClr val="000000"/>
              </a:solidFill>
              <a:ea typeface="MS Mincho" pitchFamily="49" charset="-128"/>
            </a:endParaRPr>
          </a:p>
        </p:txBody>
      </p:sp>
      <p:sp>
        <p:nvSpPr>
          <p:cNvPr id="28675" name="Rectangle 3"/>
          <p:cNvSpPr>
            <a:spLocks noGrp="1" noChangeArrowheads="1"/>
          </p:cNvSpPr>
          <p:nvPr>
            <p:ph type="body" idx="1"/>
          </p:nvPr>
        </p:nvSpPr>
        <p:spPr>
          <a:xfrm>
            <a:off x="381000" y="1371600"/>
            <a:ext cx="8305800" cy="5029200"/>
          </a:xfrm>
        </p:spPr>
        <p:txBody>
          <a:bodyPr>
            <a:normAutofit fontScale="92500" lnSpcReduction="20000"/>
          </a:bodyPr>
          <a:lstStyle/>
          <a:p>
            <a:r>
              <a:rPr lang="en-US" dirty="0">
                <a:ea typeface="MS Mincho" pitchFamily="49" charset="-128"/>
              </a:rPr>
              <a:t>The </a:t>
            </a:r>
            <a:r>
              <a:rPr lang="en-US" b="1" dirty="0">
                <a:ea typeface="MS Mincho" pitchFamily="49" charset="-128"/>
              </a:rPr>
              <a:t>soft palate </a:t>
            </a:r>
            <a:r>
              <a:rPr lang="en-US" dirty="0">
                <a:ea typeface="MS Mincho" pitchFamily="49" charset="-128"/>
              </a:rPr>
              <a:t>is the movable posterior third of the palate. </a:t>
            </a:r>
          </a:p>
          <a:p>
            <a:endParaRPr lang="en-US" dirty="0">
              <a:ea typeface="MS Mincho" pitchFamily="49" charset="-128"/>
            </a:endParaRPr>
          </a:p>
          <a:p>
            <a:r>
              <a:rPr lang="en-US" dirty="0">
                <a:ea typeface="MS Mincho" pitchFamily="49" charset="-128"/>
              </a:rPr>
              <a:t>It has no bony skeleton and hangs like a limp  curtain into the pharynx behind it.</a:t>
            </a:r>
          </a:p>
          <a:p>
            <a:endParaRPr lang="en-US" dirty="0">
              <a:ea typeface="MS Mincho" pitchFamily="49" charset="-128"/>
            </a:endParaRPr>
          </a:p>
          <a:p>
            <a:r>
              <a:rPr lang="en-US" dirty="0">
                <a:ea typeface="MS Mincho" pitchFamily="49" charset="-128"/>
              </a:rPr>
              <a:t>It ends </a:t>
            </a:r>
            <a:r>
              <a:rPr lang="en-US" dirty="0" err="1">
                <a:ea typeface="MS Mincho" pitchFamily="49" charset="-128"/>
              </a:rPr>
              <a:t>posteriorly</a:t>
            </a:r>
            <a:r>
              <a:rPr lang="en-US" dirty="0">
                <a:ea typeface="MS Mincho" pitchFamily="49" charset="-128"/>
              </a:rPr>
              <a:t> as a free edge with a hanging  projection called the </a:t>
            </a:r>
            <a:r>
              <a:rPr lang="en-US" b="1" dirty="0">
                <a:ea typeface="MS Mincho" pitchFamily="49" charset="-128"/>
              </a:rPr>
              <a:t>uvula</a:t>
            </a:r>
            <a:r>
              <a:rPr lang="en-US" dirty="0">
                <a:ea typeface="MS Mincho" pitchFamily="49" charset="-128"/>
              </a:rPr>
              <a:t>.</a:t>
            </a:r>
          </a:p>
          <a:p>
            <a:endParaRPr lang="en-US" dirty="0">
              <a:ea typeface="MS Mincho" pitchFamily="49" charset="-128"/>
            </a:endParaRPr>
          </a:p>
          <a:p>
            <a:r>
              <a:rPr lang="en-US" dirty="0"/>
              <a:t>It acts as a valve that can lower to close the </a:t>
            </a:r>
            <a:r>
              <a:rPr lang="en-US" dirty="0" err="1"/>
              <a:t>oropharyngeal</a:t>
            </a:r>
            <a:r>
              <a:rPr lang="en-US" dirty="0"/>
              <a:t> isthmus, and elevate to separate the </a:t>
            </a:r>
            <a:r>
              <a:rPr lang="en-US" dirty="0" err="1"/>
              <a:t>nasopharynx</a:t>
            </a:r>
            <a:r>
              <a:rPr lang="en-US" dirty="0"/>
              <a:t> from the </a:t>
            </a:r>
            <a:r>
              <a:rPr lang="en-US" dirty="0" err="1"/>
              <a:t>oropharynx</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14338" y="468313"/>
            <a:ext cx="8394700" cy="569912"/>
          </a:xfrm>
        </p:spPr>
        <p:txBody>
          <a:bodyPr>
            <a:normAutofit fontScale="90000"/>
          </a:bodyPr>
          <a:lstStyle/>
          <a:p>
            <a:r>
              <a:rPr lang="en-US" sz="4400"/>
              <a:t>Soft Palate</a:t>
            </a:r>
            <a:r>
              <a:rPr lang="en-US" sz="4400">
                <a:latin typeface="Symbol" pitchFamily="18" charset="2"/>
              </a:rPr>
              <a:t>- </a:t>
            </a:r>
            <a:r>
              <a:rPr lang="en-US" sz="4400"/>
              <a:t>cont’d</a:t>
            </a:r>
          </a:p>
        </p:txBody>
      </p:sp>
      <p:sp>
        <p:nvSpPr>
          <p:cNvPr id="29699" name="Rectangle 3"/>
          <p:cNvSpPr>
            <a:spLocks noGrp="1" noChangeArrowheads="1"/>
          </p:cNvSpPr>
          <p:nvPr>
            <p:ph type="body" idx="1"/>
          </p:nvPr>
        </p:nvSpPr>
        <p:spPr>
          <a:xfrm>
            <a:off x="427038" y="1346200"/>
            <a:ext cx="8167687" cy="5054600"/>
          </a:xfrm>
        </p:spPr>
        <p:txBody>
          <a:bodyPr>
            <a:normAutofit/>
          </a:bodyPr>
          <a:lstStyle/>
          <a:p>
            <a:pPr>
              <a:lnSpc>
                <a:spcPct val="80000"/>
              </a:lnSpc>
              <a:buFont typeface="Wingdings" pitchFamily="2" charset="2"/>
              <a:buNone/>
            </a:pPr>
            <a:r>
              <a:rPr lang="en-US" dirty="0">
                <a:ea typeface="MS Mincho" pitchFamily="49" charset="-128"/>
              </a:rPr>
              <a:t>The soft palate is supported </a:t>
            </a:r>
            <a:r>
              <a:rPr lang="en-US" dirty="0" err="1">
                <a:ea typeface="MS Mincho" pitchFamily="49" charset="-128"/>
              </a:rPr>
              <a:t>posteriorly</a:t>
            </a:r>
            <a:r>
              <a:rPr lang="en-US" dirty="0">
                <a:ea typeface="MS Mincho" pitchFamily="49" charset="-128"/>
              </a:rPr>
              <a:t> by two arches (the</a:t>
            </a:r>
            <a:r>
              <a:rPr lang="en-US" i="1" dirty="0">
                <a:ea typeface="MS Mincho" pitchFamily="49" charset="-128"/>
              </a:rPr>
              <a:t> </a:t>
            </a:r>
            <a:r>
              <a:rPr lang="en-US" i="1" dirty="0" err="1">
                <a:ea typeface="MS Mincho" pitchFamily="49" charset="-128"/>
              </a:rPr>
              <a:t>fauces</a:t>
            </a:r>
            <a:r>
              <a:rPr lang="en-US" dirty="0">
                <a:ea typeface="MS Mincho" pitchFamily="49" charset="-128"/>
              </a:rPr>
              <a:t>). </a:t>
            </a:r>
          </a:p>
          <a:p>
            <a:pPr lvl="1">
              <a:lnSpc>
                <a:spcPct val="80000"/>
              </a:lnSpc>
              <a:buFontTx/>
              <a:buChar char="•"/>
            </a:pPr>
            <a:r>
              <a:rPr lang="en-US" sz="2800" dirty="0">
                <a:ea typeface="MS Mincho" pitchFamily="49" charset="-128"/>
              </a:rPr>
              <a:t>The </a:t>
            </a:r>
            <a:r>
              <a:rPr lang="en-US" sz="2800" b="1" dirty="0">
                <a:ea typeface="MS Mincho" pitchFamily="49" charset="-128"/>
              </a:rPr>
              <a:t>anterior arch</a:t>
            </a:r>
            <a:r>
              <a:rPr lang="en-US" sz="2800" dirty="0">
                <a:ea typeface="MS Mincho" pitchFamily="49" charset="-128"/>
              </a:rPr>
              <a:t> runs from the soft palate down to the lateral aspects of the tongue as the </a:t>
            </a:r>
            <a:r>
              <a:rPr lang="en-US" sz="2800" b="1" dirty="0" err="1">
                <a:solidFill>
                  <a:schemeClr val="tx2"/>
                </a:solidFill>
                <a:ea typeface="MS Mincho" pitchFamily="49" charset="-128"/>
              </a:rPr>
              <a:t>palatoglossal</a:t>
            </a:r>
            <a:r>
              <a:rPr lang="en-US" sz="2800" b="1" dirty="0">
                <a:ea typeface="MS Mincho" pitchFamily="49" charset="-128"/>
              </a:rPr>
              <a:t> </a:t>
            </a:r>
            <a:r>
              <a:rPr lang="en-US" sz="2800" dirty="0">
                <a:ea typeface="MS Mincho" pitchFamily="49" charset="-128"/>
              </a:rPr>
              <a:t>arch.</a:t>
            </a:r>
          </a:p>
          <a:p>
            <a:pPr lvl="1">
              <a:lnSpc>
                <a:spcPct val="80000"/>
              </a:lnSpc>
              <a:buFontTx/>
              <a:buChar char="•"/>
            </a:pPr>
            <a:r>
              <a:rPr lang="en-US" sz="2800" dirty="0">
                <a:ea typeface="MS Mincho" pitchFamily="49" charset="-128"/>
              </a:rPr>
              <a:t>The </a:t>
            </a:r>
            <a:r>
              <a:rPr lang="en-US" sz="2800" b="1" dirty="0">
                <a:ea typeface="MS Mincho" pitchFamily="49" charset="-128"/>
              </a:rPr>
              <a:t>posterior arch</a:t>
            </a:r>
            <a:r>
              <a:rPr lang="en-US" sz="2800" dirty="0">
                <a:ea typeface="MS Mincho" pitchFamily="49" charset="-128"/>
              </a:rPr>
              <a:t> is the free posterior border of the soft palate and is called the</a:t>
            </a:r>
            <a:r>
              <a:rPr lang="en-US" sz="2800" b="1" dirty="0">
                <a:ea typeface="MS Mincho" pitchFamily="49" charset="-128"/>
              </a:rPr>
              <a:t> </a:t>
            </a:r>
            <a:r>
              <a:rPr lang="en-US" sz="2800" b="1" dirty="0" err="1">
                <a:solidFill>
                  <a:schemeClr val="tx2"/>
                </a:solidFill>
                <a:ea typeface="MS Mincho" pitchFamily="49" charset="-128"/>
              </a:rPr>
              <a:t>palatopharyngeal</a:t>
            </a:r>
            <a:r>
              <a:rPr lang="en-US" sz="2800" b="1" dirty="0">
                <a:ea typeface="MS Mincho" pitchFamily="49" charset="-128"/>
              </a:rPr>
              <a:t> </a:t>
            </a:r>
            <a:r>
              <a:rPr lang="en-US" sz="2800" dirty="0">
                <a:ea typeface="MS Mincho" pitchFamily="49" charset="-128"/>
              </a:rPr>
              <a:t>arch.</a:t>
            </a:r>
          </a:p>
          <a:p>
            <a:pPr lvl="1">
              <a:lnSpc>
                <a:spcPct val="80000"/>
              </a:lnSpc>
              <a:buFontTx/>
              <a:buChar char="•"/>
            </a:pPr>
            <a:r>
              <a:rPr lang="en-US" sz="2800" dirty="0">
                <a:ea typeface="MS Mincho" pitchFamily="49" charset="-128"/>
              </a:rPr>
              <a:t>The opening between the two arches is called the </a:t>
            </a:r>
            <a:r>
              <a:rPr lang="en-US" sz="2800" b="1" dirty="0">
                <a:solidFill>
                  <a:schemeClr val="tx2"/>
                </a:solidFill>
                <a:ea typeface="MS Mincho" pitchFamily="49" charset="-128"/>
              </a:rPr>
              <a:t>isthmus of </a:t>
            </a:r>
            <a:r>
              <a:rPr lang="en-US" sz="2800" b="1" dirty="0" err="1">
                <a:solidFill>
                  <a:schemeClr val="tx2"/>
                </a:solidFill>
                <a:ea typeface="MS Mincho" pitchFamily="49" charset="-128"/>
              </a:rPr>
              <a:t>fauces</a:t>
            </a:r>
            <a:r>
              <a:rPr lang="en-US" sz="2800" b="1" dirty="0">
                <a:ea typeface="MS Mincho" pitchFamily="49" charset="-128"/>
              </a:rPr>
              <a:t> </a:t>
            </a:r>
            <a:r>
              <a:rPr lang="en-US" sz="2800" dirty="0">
                <a:ea typeface="MS Mincho" pitchFamily="49" charset="-128"/>
              </a:rPr>
              <a:t>and contains the palatine tonsil.</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457200" y="0"/>
            <a:ext cx="8131175" cy="779463"/>
          </a:xfrm>
        </p:spPr>
        <p:txBody>
          <a:bodyPr/>
          <a:lstStyle/>
          <a:p>
            <a:r>
              <a:rPr lang="en-US"/>
              <a:t>Features of the soft palate.</a:t>
            </a:r>
          </a:p>
        </p:txBody>
      </p:sp>
      <p:pic>
        <p:nvPicPr>
          <p:cNvPr id="4" name="Picture 3" descr="Image result for soft palate - palatopharyngeal arch."/>
          <p:cNvPicPr/>
          <p:nvPr/>
        </p:nvPicPr>
        <p:blipFill>
          <a:blip r:embed="rId2" cstate="print"/>
          <a:srcRect/>
          <a:stretch>
            <a:fillRect/>
          </a:stretch>
        </p:blipFill>
        <p:spPr bwMode="auto">
          <a:xfrm>
            <a:off x="381000" y="762001"/>
            <a:ext cx="8305800" cy="5791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Floor of the mouth</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floor of the oral cavity consists of several structures:</a:t>
            </a:r>
          </a:p>
          <a:p>
            <a:pPr lvl="1"/>
            <a:r>
              <a:rPr lang="en-US" b="1" dirty="0"/>
              <a:t>Muscular diaphragm</a:t>
            </a:r>
            <a:r>
              <a:rPr lang="en-US" dirty="0"/>
              <a:t> – comprised of the bilateral </a:t>
            </a:r>
            <a:r>
              <a:rPr lang="en-US" dirty="0" err="1"/>
              <a:t>mylohyoid</a:t>
            </a:r>
            <a:r>
              <a:rPr lang="en-US" dirty="0"/>
              <a:t> muscles. It provides structural support to the floor of the mouth, and pulls the larynx forward during swallowing.</a:t>
            </a:r>
          </a:p>
          <a:p>
            <a:pPr lvl="1"/>
            <a:r>
              <a:rPr lang="en-US" b="1" dirty="0" err="1"/>
              <a:t>Geniohyoid</a:t>
            </a:r>
            <a:r>
              <a:rPr lang="en-US" b="1" dirty="0"/>
              <a:t> muscles</a:t>
            </a:r>
            <a:r>
              <a:rPr lang="en-US" dirty="0"/>
              <a:t> – pull the larynx forward during swallowing.</a:t>
            </a:r>
          </a:p>
          <a:p>
            <a:pPr lvl="1"/>
            <a:r>
              <a:rPr lang="en-US" b="1" dirty="0"/>
              <a:t>Tongue</a:t>
            </a:r>
            <a:r>
              <a:rPr lang="en-US" dirty="0"/>
              <a:t> – connected to the floor by the frenulum of the tongue, a fold of oral mucosa.</a:t>
            </a:r>
          </a:p>
          <a:p>
            <a:pPr lvl="1"/>
            <a:r>
              <a:rPr lang="en-US" b="1" dirty="0"/>
              <a:t>Salivary glands and ducts</a:t>
            </a:r>
            <a:r>
              <a:rPr lang="en-US" dirty="0"/>
              <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4338" y="468313"/>
            <a:ext cx="8394700" cy="569912"/>
          </a:xfrm>
        </p:spPr>
        <p:txBody>
          <a:bodyPr>
            <a:normAutofit fontScale="90000"/>
          </a:bodyPr>
          <a:lstStyle/>
          <a:p>
            <a:r>
              <a:rPr lang="en-US" sz="4400"/>
              <a:t>The Tongue</a:t>
            </a:r>
          </a:p>
        </p:txBody>
      </p:sp>
      <p:sp>
        <p:nvSpPr>
          <p:cNvPr id="31747" name="Rectangle 3"/>
          <p:cNvSpPr>
            <a:spLocks noGrp="1" noChangeArrowheads="1"/>
          </p:cNvSpPr>
          <p:nvPr>
            <p:ph type="body" idx="1"/>
          </p:nvPr>
        </p:nvSpPr>
        <p:spPr>
          <a:xfrm>
            <a:off x="457200" y="1524000"/>
            <a:ext cx="8359775" cy="4267200"/>
          </a:xfrm>
        </p:spPr>
        <p:txBody>
          <a:bodyPr/>
          <a:lstStyle/>
          <a:p>
            <a:pPr>
              <a:buFont typeface="Wingdings" pitchFamily="2" charset="2"/>
              <a:buNone/>
            </a:pPr>
            <a:r>
              <a:rPr lang="en-US" dirty="0">
                <a:ea typeface="MS Mincho" pitchFamily="49" charset="-128"/>
              </a:rPr>
              <a:t>The </a:t>
            </a:r>
            <a:r>
              <a:rPr lang="en-US" b="1" dirty="0">
                <a:ea typeface="MS Mincho" pitchFamily="49" charset="-128"/>
              </a:rPr>
              <a:t>tongue</a:t>
            </a:r>
            <a:r>
              <a:rPr lang="en-US" dirty="0">
                <a:ea typeface="MS Mincho" pitchFamily="49" charset="-128"/>
              </a:rPr>
              <a:t> is an important organ and is </a:t>
            </a:r>
          </a:p>
          <a:p>
            <a:pPr>
              <a:buFont typeface="Wingdings" pitchFamily="2" charset="2"/>
              <a:buNone/>
            </a:pPr>
            <a:r>
              <a:rPr lang="en-US" dirty="0">
                <a:ea typeface="MS Mincho" pitchFamily="49" charset="-128"/>
              </a:rPr>
              <a:t>responsible for a number of functions: </a:t>
            </a:r>
          </a:p>
          <a:p>
            <a:pPr lvl="1">
              <a:buFontTx/>
              <a:buChar char="•"/>
            </a:pPr>
            <a:r>
              <a:rPr lang="en-US" sz="2800" dirty="0">
                <a:ea typeface="MS Mincho" pitchFamily="49" charset="-128"/>
              </a:rPr>
              <a:t> Speech </a:t>
            </a:r>
          </a:p>
          <a:p>
            <a:pPr lvl="1">
              <a:buFontTx/>
              <a:buChar char="•"/>
            </a:pPr>
            <a:r>
              <a:rPr lang="en-US" sz="2800" dirty="0">
                <a:ea typeface="MS Mincho" pitchFamily="49" charset="-128"/>
              </a:rPr>
              <a:t> Manipulation and positioning of food</a:t>
            </a:r>
          </a:p>
          <a:p>
            <a:pPr lvl="1">
              <a:buFontTx/>
              <a:buChar char="•"/>
            </a:pPr>
            <a:r>
              <a:rPr lang="en-US" sz="2800" dirty="0">
                <a:ea typeface="MS Mincho" pitchFamily="49" charset="-128"/>
              </a:rPr>
              <a:t> Sense of taste</a:t>
            </a:r>
          </a:p>
          <a:p>
            <a:pPr lvl="1">
              <a:buFontTx/>
              <a:buChar char="•"/>
            </a:pPr>
            <a:r>
              <a:rPr lang="en-US" sz="2800" dirty="0">
                <a:ea typeface="MS Mincho" pitchFamily="49" charset="-128"/>
              </a:rPr>
              <a:t> Swallowing  </a:t>
            </a:r>
          </a:p>
          <a:p>
            <a:pPr lvl="1">
              <a:buFontTx/>
              <a:buChar char="•"/>
            </a:pPr>
            <a:r>
              <a:rPr lang="en-US" sz="2800" dirty="0">
                <a:ea typeface="MS Mincho" pitchFamily="49" charset="-128"/>
              </a:rPr>
              <a:t> Cleansing of the oral cavity</a:t>
            </a:r>
            <a:r>
              <a:rPr lang="en-US" dirty="0">
                <a:ea typeface="MS Mincho" pitchFamily="49" charset="-128"/>
              </a:rPr>
              <a:t>  </a:t>
            </a:r>
            <a:endParaRPr lang="en-US" dirty="0">
              <a:solidFill>
                <a:srgbClr val="000000"/>
              </a:solidFill>
              <a:ea typeface="MS Mincho" pitchFamily="49"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394700" cy="569913"/>
          </a:xfrm>
        </p:spPr>
        <p:txBody>
          <a:bodyPr>
            <a:normAutofit fontScale="90000"/>
          </a:bodyPr>
          <a:lstStyle/>
          <a:p>
            <a:r>
              <a:rPr lang="en-US" sz="3200">
                <a:ea typeface="MS Mincho" pitchFamily="49" charset="-128"/>
              </a:rPr>
              <a:t>Parts and Surfaces of the Tongue</a:t>
            </a:r>
            <a:r>
              <a:rPr lang="en-US" sz="3200">
                <a:solidFill>
                  <a:srgbClr val="000000"/>
                </a:solidFill>
                <a:ea typeface="MS Mincho" pitchFamily="49" charset="-128"/>
              </a:rPr>
              <a:t> </a:t>
            </a:r>
          </a:p>
        </p:txBody>
      </p:sp>
      <p:sp>
        <p:nvSpPr>
          <p:cNvPr id="32771" name="Rectangle 3"/>
          <p:cNvSpPr>
            <a:spLocks noGrp="1" noChangeArrowheads="1"/>
          </p:cNvSpPr>
          <p:nvPr>
            <p:ph type="body" idx="1"/>
          </p:nvPr>
        </p:nvSpPr>
        <p:spPr>
          <a:xfrm>
            <a:off x="449263" y="1143000"/>
            <a:ext cx="8694737" cy="5715000"/>
          </a:xfrm>
        </p:spPr>
        <p:txBody>
          <a:bodyPr>
            <a:normAutofit fontScale="92500" lnSpcReduction="10000"/>
          </a:bodyPr>
          <a:lstStyle/>
          <a:p>
            <a:pPr>
              <a:lnSpc>
                <a:spcPct val="80000"/>
              </a:lnSpc>
              <a:buFont typeface="Wingdings" pitchFamily="2" charset="2"/>
              <a:buNone/>
            </a:pPr>
            <a:r>
              <a:rPr lang="en-US" b="1">
                <a:solidFill>
                  <a:schemeClr val="tx2"/>
                </a:solidFill>
                <a:ea typeface="MS Mincho" pitchFamily="49" charset="-128"/>
              </a:rPr>
              <a:t>Body:</a:t>
            </a:r>
            <a:r>
              <a:rPr lang="en-US">
                <a:solidFill>
                  <a:schemeClr val="tx2"/>
                </a:solidFill>
                <a:ea typeface="MS Mincho" pitchFamily="49" charset="-128"/>
              </a:rPr>
              <a:t> </a:t>
            </a:r>
            <a:r>
              <a:rPr lang="en-US">
                <a:ea typeface="MS Mincho" pitchFamily="49" charset="-128"/>
              </a:rPr>
              <a:t>Anterior two thirds of</a:t>
            </a:r>
            <a:r>
              <a:rPr lang="en-US">
                <a:solidFill>
                  <a:srgbClr val="000000"/>
                </a:solidFill>
                <a:ea typeface="MS Mincho" pitchFamily="49" charset="-128"/>
              </a:rPr>
              <a:t> </a:t>
            </a:r>
            <a:r>
              <a:rPr lang="en-US">
                <a:ea typeface="MS Mincho" pitchFamily="49" charset="-128"/>
              </a:rPr>
              <a:t>the tongue</a:t>
            </a:r>
          </a:p>
          <a:p>
            <a:pPr>
              <a:lnSpc>
                <a:spcPct val="80000"/>
              </a:lnSpc>
              <a:buFont typeface="Wingdings" pitchFamily="2" charset="2"/>
              <a:buNone/>
            </a:pPr>
            <a:endParaRPr lang="en-US" b="1">
              <a:solidFill>
                <a:schemeClr val="tx2"/>
              </a:solidFill>
              <a:ea typeface="MS Mincho" pitchFamily="49" charset="-128"/>
            </a:endParaRPr>
          </a:p>
          <a:p>
            <a:pPr>
              <a:lnSpc>
                <a:spcPct val="80000"/>
              </a:lnSpc>
              <a:buFont typeface="Wingdings" pitchFamily="2" charset="2"/>
              <a:buNone/>
            </a:pPr>
            <a:r>
              <a:rPr lang="en-US" b="1">
                <a:solidFill>
                  <a:schemeClr val="tx2"/>
                </a:solidFill>
                <a:ea typeface="MS Mincho" pitchFamily="49" charset="-128"/>
              </a:rPr>
              <a:t>Root:</a:t>
            </a:r>
            <a:r>
              <a:rPr lang="en-US">
                <a:ea typeface="MS Mincho" pitchFamily="49" charset="-128"/>
              </a:rPr>
              <a:t> Posterior portion that turns downward </a:t>
            </a:r>
          </a:p>
          <a:p>
            <a:pPr>
              <a:lnSpc>
                <a:spcPct val="80000"/>
              </a:lnSpc>
              <a:buFont typeface="Wingdings" pitchFamily="2" charset="2"/>
              <a:buNone/>
            </a:pPr>
            <a:r>
              <a:rPr lang="en-US">
                <a:ea typeface="MS Mincho" pitchFamily="49" charset="-128"/>
              </a:rPr>
              <a:t>toward the pharynx </a:t>
            </a:r>
          </a:p>
          <a:p>
            <a:pPr>
              <a:lnSpc>
                <a:spcPct val="80000"/>
              </a:lnSpc>
              <a:buFont typeface="Wingdings" pitchFamily="2" charset="2"/>
              <a:buNone/>
            </a:pPr>
            <a:endParaRPr lang="en-US">
              <a:ea typeface="MS Mincho" pitchFamily="49" charset="-128"/>
            </a:endParaRPr>
          </a:p>
          <a:p>
            <a:pPr>
              <a:lnSpc>
                <a:spcPct val="80000"/>
              </a:lnSpc>
              <a:buFont typeface="Wingdings" pitchFamily="2" charset="2"/>
              <a:buNone/>
            </a:pPr>
            <a:r>
              <a:rPr lang="en-US" b="1">
                <a:solidFill>
                  <a:schemeClr val="tx2"/>
                </a:solidFill>
                <a:ea typeface="MS Mincho" pitchFamily="49" charset="-128"/>
              </a:rPr>
              <a:t>Dorsum:</a:t>
            </a:r>
            <a:r>
              <a:rPr lang="en-US">
                <a:ea typeface="MS Mincho" pitchFamily="49" charset="-128"/>
              </a:rPr>
              <a:t> Upper and posterior roughened surface  </a:t>
            </a:r>
          </a:p>
          <a:p>
            <a:pPr>
              <a:lnSpc>
                <a:spcPct val="80000"/>
              </a:lnSpc>
              <a:buFont typeface="Wingdings" pitchFamily="2" charset="2"/>
              <a:buNone/>
            </a:pPr>
            <a:endParaRPr lang="en-US" b="1">
              <a:solidFill>
                <a:schemeClr val="tx2"/>
              </a:solidFill>
              <a:ea typeface="MS Mincho" pitchFamily="49" charset="-128"/>
            </a:endParaRPr>
          </a:p>
          <a:p>
            <a:pPr>
              <a:lnSpc>
                <a:spcPct val="80000"/>
              </a:lnSpc>
              <a:buFont typeface="Wingdings" pitchFamily="2" charset="2"/>
              <a:buNone/>
            </a:pPr>
            <a:r>
              <a:rPr lang="en-US" b="1">
                <a:solidFill>
                  <a:schemeClr val="tx2"/>
                </a:solidFill>
                <a:ea typeface="MS Mincho" pitchFamily="49" charset="-128"/>
              </a:rPr>
              <a:t>Sublingual surface/Floor of the mouth:</a:t>
            </a:r>
            <a:r>
              <a:rPr lang="en-US">
                <a:ea typeface="MS Mincho" pitchFamily="49" charset="-128"/>
              </a:rPr>
              <a:t> </a:t>
            </a:r>
          </a:p>
          <a:p>
            <a:pPr>
              <a:lnSpc>
                <a:spcPct val="80000"/>
              </a:lnSpc>
              <a:buFont typeface="Wingdings" pitchFamily="2" charset="2"/>
              <a:buNone/>
            </a:pPr>
            <a:r>
              <a:rPr lang="en-US">
                <a:ea typeface="MS Mincho" pitchFamily="49" charset="-128"/>
              </a:rPr>
              <a:t>Covered with smooth, transparent mucosa</a:t>
            </a:r>
          </a:p>
          <a:p>
            <a:pPr>
              <a:lnSpc>
                <a:spcPct val="80000"/>
              </a:lnSpc>
              <a:buFont typeface="Wingdings" pitchFamily="2" charset="2"/>
              <a:buNone/>
            </a:pPr>
            <a:endParaRPr lang="en-US" b="1">
              <a:solidFill>
                <a:schemeClr val="tx2"/>
              </a:solidFill>
              <a:ea typeface="MS Mincho" pitchFamily="49" charset="-128"/>
            </a:endParaRPr>
          </a:p>
          <a:p>
            <a:pPr>
              <a:lnSpc>
                <a:spcPct val="80000"/>
              </a:lnSpc>
              <a:buFont typeface="Wingdings" pitchFamily="2" charset="2"/>
              <a:buNone/>
            </a:pPr>
            <a:r>
              <a:rPr lang="en-US" b="1">
                <a:solidFill>
                  <a:schemeClr val="tx2"/>
                </a:solidFill>
                <a:ea typeface="MS Mincho" pitchFamily="49" charset="-128"/>
              </a:rPr>
              <a:t>Lingual frenulum/Frenum:</a:t>
            </a:r>
            <a:r>
              <a:rPr lang="en-US">
                <a:ea typeface="MS Mincho" pitchFamily="49" charset="-128"/>
              </a:rPr>
              <a:t> A thin fold of mucous </a:t>
            </a:r>
          </a:p>
          <a:p>
            <a:pPr>
              <a:lnSpc>
                <a:spcPct val="80000"/>
              </a:lnSpc>
              <a:buFont typeface="Wingdings" pitchFamily="2" charset="2"/>
              <a:buNone/>
            </a:pPr>
            <a:r>
              <a:rPr lang="en-US">
                <a:ea typeface="MS Mincho" pitchFamily="49" charset="-128"/>
              </a:rPr>
              <a:t>membrane that extends from the floor of the mouth </a:t>
            </a:r>
          </a:p>
          <a:p>
            <a:pPr>
              <a:lnSpc>
                <a:spcPct val="80000"/>
              </a:lnSpc>
              <a:buFont typeface="Wingdings" pitchFamily="2" charset="2"/>
              <a:buNone/>
            </a:pPr>
            <a:r>
              <a:rPr lang="en-US">
                <a:ea typeface="MS Mincho" pitchFamily="49" charset="-128"/>
              </a:rPr>
              <a:t>to the underside of the tongue</a:t>
            </a:r>
          </a:p>
          <a:p>
            <a:pPr>
              <a:lnSpc>
                <a:spcPct val="80000"/>
              </a:lnSpc>
              <a:buFont typeface="Wingdings" pitchFamily="2" charset="2"/>
              <a:buNone/>
            </a:pPr>
            <a:endParaRPr lang="en-US"/>
          </a:p>
        </p:txBody>
      </p:sp>
      <p:sp>
        <p:nvSpPr>
          <p:cNvPr id="32772" name="Rectangle 4"/>
          <p:cNvSpPr>
            <a:spLocks noChangeArrowheads="1"/>
          </p:cNvSpPr>
          <p:nvPr/>
        </p:nvSpPr>
        <p:spPr bwMode="auto">
          <a:xfrm>
            <a:off x="9063038" y="3097213"/>
            <a:ext cx="184150" cy="409575"/>
          </a:xfrm>
          <a:prstGeom prst="rect">
            <a:avLst/>
          </a:prstGeom>
          <a:noFill/>
          <a:ln w="9525">
            <a:noFill/>
            <a:miter lim="800000"/>
            <a:headEnd/>
            <a:tailEnd/>
          </a:ln>
        </p:spPr>
        <p:txBody>
          <a:bodyPr wrap="none">
            <a:spAutoFit/>
          </a:bodyPr>
          <a:lstStyle/>
          <a:p>
            <a:endParaRPr lang="en-US" sz="2000">
              <a:ea typeface="MS Mincho" pitchFamily="49"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457200" y="520700"/>
            <a:ext cx="8131175" cy="258763"/>
          </a:xfrm>
        </p:spPr>
        <p:txBody>
          <a:bodyPr>
            <a:normAutofit fontScale="90000"/>
          </a:bodyPr>
          <a:lstStyle/>
          <a:p>
            <a:r>
              <a:rPr lang="en-US"/>
              <a:t> Body and root of the tongue.</a:t>
            </a:r>
          </a:p>
        </p:txBody>
      </p:sp>
      <p:pic>
        <p:nvPicPr>
          <p:cNvPr id="33795" name="Picture 11" descr="J:\Bird\jpegs for powerpoint\10_011a.jpg"/>
          <p:cNvPicPr>
            <a:picLocks noChangeAspect="1" noChangeArrowheads="1"/>
          </p:cNvPicPr>
          <p:nvPr/>
        </p:nvPicPr>
        <p:blipFill>
          <a:blip r:embed="rId2" cstate="print"/>
          <a:srcRect/>
          <a:stretch>
            <a:fillRect/>
          </a:stretch>
        </p:blipFill>
        <p:spPr bwMode="auto">
          <a:xfrm>
            <a:off x="228600" y="1100138"/>
            <a:ext cx="8915400" cy="57578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457200" y="0"/>
            <a:ext cx="8131175" cy="563563"/>
          </a:xfrm>
        </p:spPr>
        <p:txBody>
          <a:bodyPr>
            <a:normAutofit fontScale="90000"/>
          </a:bodyPr>
          <a:lstStyle/>
          <a:p>
            <a:r>
              <a:rPr lang="en-US"/>
              <a:t>Dorsum of tongue.</a:t>
            </a:r>
          </a:p>
        </p:txBody>
      </p:sp>
      <p:pic>
        <p:nvPicPr>
          <p:cNvPr id="34819" name="Picture 11" descr="J:\Bird\jpegs for powerpoint\10_011b.jpg"/>
          <p:cNvPicPr>
            <a:picLocks noChangeAspect="1" noChangeArrowheads="1"/>
          </p:cNvPicPr>
          <p:nvPr/>
        </p:nvPicPr>
        <p:blipFill>
          <a:blip r:embed="rId2" cstate="print"/>
          <a:srcRect/>
          <a:stretch>
            <a:fillRect/>
          </a:stretch>
        </p:blipFill>
        <p:spPr bwMode="auto">
          <a:xfrm>
            <a:off x="0" y="1066800"/>
            <a:ext cx="9144000" cy="5562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Oral Cavity</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a:t>The oral cavity spans between the </a:t>
            </a:r>
            <a:r>
              <a:rPr lang="en-US" b="1" dirty="0"/>
              <a:t>oral fissure</a:t>
            </a:r>
            <a:r>
              <a:rPr lang="en-US" dirty="0"/>
              <a:t> (</a:t>
            </a:r>
            <a:r>
              <a:rPr lang="en-US" dirty="0" err="1"/>
              <a:t>anteriorly</a:t>
            </a:r>
            <a:r>
              <a:rPr lang="en-US" dirty="0"/>
              <a:t> – the opening between the lips), and the </a:t>
            </a:r>
            <a:r>
              <a:rPr lang="en-US" b="1" dirty="0" err="1"/>
              <a:t>oropharyngeal</a:t>
            </a:r>
            <a:r>
              <a:rPr lang="en-US" b="1" dirty="0"/>
              <a:t> isthmus</a:t>
            </a:r>
            <a:r>
              <a:rPr lang="en-US" dirty="0"/>
              <a:t> (</a:t>
            </a:r>
            <a:r>
              <a:rPr lang="en-US" dirty="0" err="1"/>
              <a:t>posteriorly</a:t>
            </a:r>
            <a:r>
              <a:rPr lang="en-US" dirty="0"/>
              <a:t> – the opening of the </a:t>
            </a:r>
            <a:r>
              <a:rPr lang="en-US" dirty="0" err="1"/>
              <a:t>oropharynx</a:t>
            </a:r>
            <a:r>
              <a:rPr lang="en-US" dirty="0"/>
              <a:t>).</a:t>
            </a:r>
          </a:p>
          <a:p>
            <a:r>
              <a:rPr lang="en-US" dirty="0"/>
              <a:t>It is divided into two parts by the </a:t>
            </a:r>
            <a:r>
              <a:rPr lang="en-US" b="1" dirty="0"/>
              <a:t>upper</a:t>
            </a:r>
            <a:r>
              <a:rPr lang="en-US" dirty="0"/>
              <a:t> and</a:t>
            </a:r>
            <a:r>
              <a:rPr lang="en-US" b="1" dirty="0"/>
              <a:t> lower dental arches</a:t>
            </a:r>
            <a:r>
              <a:rPr lang="en-US" dirty="0"/>
              <a:t> (formed by the teeth and their bony scaffolding). </a:t>
            </a:r>
          </a:p>
          <a:p>
            <a:r>
              <a:rPr lang="en-US" dirty="0"/>
              <a:t>The two divisions of the oral cavity are:</a:t>
            </a:r>
          </a:p>
          <a:p>
            <a:pPr lvl="1"/>
            <a:r>
              <a:rPr lang="en-US" dirty="0"/>
              <a:t>the vestibule, and </a:t>
            </a:r>
          </a:p>
          <a:p>
            <a:pPr lvl="1"/>
            <a:r>
              <a:rPr lang="en-US" dirty="0"/>
              <a:t>the mouth cavity proper.</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Dorsum of tongue</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1219200" y="990600"/>
            <a:ext cx="7239000" cy="5486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Dorsum of the Tongue</a:t>
            </a:r>
          </a:p>
        </p:txBody>
      </p:sp>
      <p:sp>
        <p:nvSpPr>
          <p:cNvPr id="3" name="Content Placeholder 2"/>
          <p:cNvSpPr>
            <a:spLocks noGrp="1"/>
          </p:cNvSpPr>
          <p:nvPr>
            <p:ph idx="1"/>
          </p:nvPr>
        </p:nvSpPr>
        <p:spPr/>
        <p:txBody>
          <a:bodyPr>
            <a:normAutofit fontScale="70000" lnSpcReduction="20000"/>
          </a:bodyPr>
          <a:lstStyle/>
          <a:p>
            <a:r>
              <a:rPr lang="en-US" baseline="0" dirty="0">
                <a:latin typeface="Comic Sans MS"/>
              </a:rPr>
              <a:t>Presence of different papillae</a:t>
            </a:r>
            <a:r>
              <a:rPr lang="en-US" dirty="0">
                <a:latin typeface="Comic Sans MS"/>
              </a:rPr>
              <a:t> </a:t>
            </a:r>
            <a:r>
              <a:rPr lang="en-US" baseline="0" dirty="0">
                <a:latin typeface="Comic Sans MS"/>
              </a:rPr>
              <a:t>on the tongue surface</a:t>
            </a:r>
          </a:p>
          <a:p>
            <a:r>
              <a:rPr lang="en-US" b="1" baseline="0" dirty="0" err="1">
                <a:latin typeface="Comic Sans MS"/>
              </a:rPr>
              <a:t>Filiform</a:t>
            </a:r>
            <a:r>
              <a:rPr lang="en-US" b="1" baseline="0" dirty="0">
                <a:latin typeface="Comic Sans MS"/>
              </a:rPr>
              <a:t> papillae </a:t>
            </a:r>
          </a:p>
          <a:p>
            <a:pPr lvl="1"/>
            <a:r>
              <a:rPr lang="en-US" baseline="0" dirty="0">
                <a:latin typeface="Comic Sans MS"/>
              </a:rPr>
              <a:t>are the</a:t>
            </a:r>
            <a:r>
              <a:rPr lang="en-US" dirty="0">
                <a:latin typeface="Comic Sans MS"/>
              </a:rPr>
              <a:t> </a:t>
            </a:r>
            <a:r>
              <a:rPr lang="en-US" baseline="0" dirty="0">
                <a:latin typeface="Comic Sans MS"/>
              </a:rPr>
              <a:t>smallest and most numerous.</a:t>
            </a:r>
            <a:r>
              <a:rPr lang="en-US" dirty="0">
                <a:latin typeface="Comic Sans MS"/>
              </a:rPr>
              <a:t> </a:t>
            </a:r>
          </a:p>
          <a:p>
            <a:pPr lvl="1"/>
            <a:r>
              <a:rPr lang="en-US" baseline="0" dirty="0">
                <a:latin typeface="Comic Sans MS"/>
              </a:rPr>
              <a:t>They are aligned in parallel</a:t>
            </a:r>
            <a:r>
              <a:rPr lang="en-US" dirty="0">
                <a:latin typeface="Comic Sans MS"/>
              </a:rPr>
              <a:t> </a:t>
            </a:r>
            <a:r>
              <a:rPr lang="en-US" baseline="0" dirty="0">
                <a:latin typeface="Comic Sans MS"/>
              </a:rPr>
              <a:t>rows. </a:t>
            </a:r>
          </a:p>
          <a:p>
            <a:pPr lvl="1"/>
            <a:r>
              <a:rPr lang="en-US" baseline="0" dirty="0">
                <a:latin typeface="Comic Sans MS"/>
              </a:rPr>
              <a:t>These papillae aid in</a:t>
            </a:r>
            <a:r>
              <a:rPr lang="en-US" dirty="0">
                <a:latin typeface="Comic Sans MS"/>
              </a:rPr>
              <a:t> </a:t>
            </a:r>
            <a:r>
              <a:rPr lang="en-US" baseline="0" dirty="0">
                <a:latin typeface="Comic Sans MS"/>
              </a:rPr>
              <a:t>licking and provide friction for</a:t>
            </a:r>
            <a:r>
              <a:rPr lang="en-US" dirty="0">
                <a:latin typeface="Comic Sans MS"/>
              </a:rPr>
              <a:t> </a:t>
            </a:r>
            <a:r>
              <a:rPr lang="en-US" baseline="0" dirty="0">
                <a:latin typeface="Comic Sans MS"/>
              </a:rPr>
              <a:t>moving food by the tongue.</a:t>
            </a:r>
          </a:p>
          <a:p>
            <a:r>
              <a:rPr lang="en-US" b="1" baseline="0" dirty="0" err="1">
                <a:latin typeface="Comic Sans MS"/>
              </a:rPr>
              <a:t>Fungiform</a:t>
            </a:r>
            <a:r>
              <a:rPr lang="en-US" b="1" baseline="0" dirty="0">
                <a:latin typeface="Comic Sans MS"/>
              </a:rPr>
              <a:t> papillae</a:t>
            </a:r>
          </a:p>
          <a:p>
            <a:pPr lvl="1"/>
            <a:r>
              <a:rPr lang="en-US" baseline="0" dirty="0">
                <a:latin typeface="Comic Sans MS"/>
              </a:rPr>
              <a:t>Are</a:t>
            </a:r>
            <a:r>
              <a:rPr lang="en-US" dirty="0">
                <a:latin typeface="Comic Sans MS"/>
              </a:rPr>
              <a:t> </a:t>
            </a:r>
            <a:r>
              <a:rPr lang="en-US" baseline="0" dirty="0">
                <a:latin typeface="Comic Sans MS"/>
              </a:rPr>
              <a:t>scattered over the tongue</a:t>
            </a:r>
            <a:r>
              <a:rPr lang="en-US" dirty="0">
                <a:latin typeface="Comic Sans MS"/>
              </a:rPr>
              <a:t> </a:t>
            </a:r>
            <a:r>
              <a:rPr lang="en-US" baseline="0" dirty="0">
                <a:latin typeface="Comic Sans MS"/>
              </a:rPr>
              <a:t>surface. </a:t>
            </a:r>
          </a:p>
          <a:p>
            <a:pPr lvl="1"/>
            <a:r>
              <a:rPr lang="en-US" baseline="0" dirty="0">
                <a:latin typeface="Comic Sans MS"/>
              </a:rPr>
              <a:t>They have a vascular</a:t>
            </a:r>
            <a:r>
              <a:rPr lang="en-US" dirty="0">
                <a:latin typeface="Comic Sans MS"/>
              </a:rPr>
              <a:t> </a:t>
            </a:r>
            <a:r>
              <a:rPr lang="en-US" baseline="0" dirty="0">
                <a:latin typeface="Comic Sans MS"/>
              </a:rPr>
              <a:t>core that gives them a reddish</a:t>
            </a:r>
            <a:r>
              <a:rPr lang="en-US" dirty="0">
                <a:latin typeface="Comic Sans MS"/>
              </a:rPr>
              <a:t> </a:t>
            </a:r>
            <a:r>
              <a:rPr lang="en-US" baseline="0" dirty="0">
                <a:latin typeface="Comic Sans MS"/>
              </a:rPr>
              <a:t>hue. </a:t>
            </a:r>
          </a:p>
          <a:p>
            <a:pPr lvl="1"/>
            <a:r>
              <a:rPr lang="en-US" baseline="0" dirty="0">
                <a:latin typeface="Comic Sans MS"/>
              </a:rPr>
              <a:t>Also, they house taste</a:t>
            </a:r>
            <a:r>
              <a:rPr lang="en-US" dirty="0">
                <a:latin typeface="Comic Sans MS"/>
              </a:rPr>
              <a:t> </a:t>
            </a:r>
            <a:r>
              <a:rPr lang="en-US" baseline="0" dirty="0">
                <a:latin typeface="Comic Sans MS"/>
              </a:rPr>
              <a:t>buds.</a:t>
            </a:r>
          </a:p>
          <a:p>
            <a:r>
              <a:rPr lang="en-US" b="1" baseline="0" dirty="0" err="1">
                <a:latin typeface="Comic Sans MS"/>
              </a:rPr>
              <a:t>Vallate</a:t>
            </a:r>
            <a:r>
              <a:rPr lang="en-US" b="1" baseline="0" dirty="0">
                <a:latin typeface="Comic Sans MS"/>
              </a:rPr>
              <a:t> papillae </a:t>
            </a:r>
          </a:p>
          <a:p>
            <a:pPr lvl="1"/>
            <a:r>
              <a:rPr lang="en-US" baseline="0" dirty="0">
                <a:latin typeface="Comic Sans MS"/>
              </a:rPr>
              <a:t>are in V shaped</a:t>
            </a:r>
            <a:r>
              <a:rPr lang="en-US" dirty="0">
                <a:latin typeface="Comic Sans MS"/>
              </a:rPr>
              <a:t> </a:t>
            </a:r>
            <a:r>
              <a:rPr lang="en-US" baseline="0" dirty="0">
                <a:latin typeface="Comic Sans MS"/>
              </a:rPr>
              <a:t>row at the back of the tongue.</a:t>
            </a:r>
          </a:p>
          <a:p>
            <a:pPr lvl="1"/>
            <a:r>
              <a:rPr lang="en-US" baseline="0" dirty="0">
                <a:latin typeface="Comic Sans MS"/>
              </a:rPr>
              <a:t>They have bitter receptors.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09600" y="304800"/>
            <a:ext cx="8131175" cy="779463"/>
          </a:xfrm>
        </p:spPr>
        <p:txBody>
          <a:bodyPr>
            <a:normAutofit fontScale="90000"/>
          </a:bodyPr>
          <a:lstStyle/>
          <a:p>
            <a:r>
              <a:rPr lang="en-US" sz="3600" dirty="0"/>
              <a:t>Floor of the mouth and associated landmarks</a:t>
            </a:r>
            <a:r>
              <a:rPr lang="en-US" dirty="0"/>
              <a:t>.</a:t>
            </a:r>
          </a:p>
        </p:txBody>
      </p:sp>
      <p:pic>
        <p:nvPicPr>
          <p:cNvPr id="35843" name="Picture 11" descr="J:\Bird\jpegs for powerpoint\10_012.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381000" y="0"/>
            <a:ext cx="7924800" cy="1143000"/>
          </a:xfrm>
        </p:spPr>
        <p:txBody>
          <a:bodyPr/>
          <a:lstStyle/>
          <a:p>
            <a:pPr eaLnBrk="1" hangingPunct="1"/>
            <a:r>
              <a:rPr lang="en-US"/>
              <a:t>Floor of the mouth continued</a:t>
            </a:r>
          </a:p>
        </p:txBody>
      </p:sp>
      <p:sp>
        <p:nvSpPr>
          <p:cNvPr id="36867" name="Rectangle 3"/>
          <p:cNvSpPr>
            <a:spLocks noGrp="1" noChangeArrowheads="1"/>
          </p:cNvSpPr>
          <p:nvPr>
            <p:ph type="body" idx="1"/>
          </p:nvPr>
        </p:nvSpPr>
        <p:spPr>
          <a:xfrm>
            <a:off x="381000" y="1371600"/>
            <a:ext cx="8077200" cy="4038600"/>
          </a:xfrm>
        </p:spPr>
        <p:txBody>
          <a:bodyPr/>
          <a:lstStyle/>
          <a:p>
            <a:pPr marL="0" indent="0"/>
            <a:r>
              <a:rPr lang="en-US" dirty="0"/>
              <a:t>The frenulum connects the floor of the mouth to the tongue.</a:t>
            </a:r>
          </a:p>
          <a:p>
            <a:pPr marL="0" indent="0"/>
            <a:r>
              <a:rPr lang="en-US" dirty="0"/>
              <a:t>In some infants, the frenulum is thick and severely limits the movement of the tongue. This disorder is called </a:t>
            </a:r>
            <a:r>
              <a:rPr lang="en-US" i="1" dirty="0" err="1"/>
              <a:t>ankyloglossia</a:t>
            </a:r>
            <a:r>
              <a:rPr lang="en-US" dirty="0"/>
              <a:t>. </a:t>
            </a:r>
          </a:p>
          <a:p>
            <a:pPr marL="0" indent="0"/>
            <a:r>
              <a:rPr lang="en-US" dirty="0"/>
              <a:t>In cases where breastfeeding is inhibited, a </a:t>
            </a:r>
            <a:r>
              <a:rPr lang="en-US" i="1" dirty="0" err="1"/>
              <a:t>frenectomy</a:t>
            </a:r>
            <a:r>
              <a:rPr lang="en-US" dirty="0"/>
              <a:t> may be done to release the tongue.</a:t>
            </a:r>
          </a:p>
          <a:p>
            <a:pPr marL="0" indent="0" eaLnBrk="1" hangingPunct="1">
              <a:buFont typeface="Wingdings" pitchFamily="2" charset="2"/>
              <a:buNone/>
            </a:pPr>
            <a:endParaRPr lang="en-US" dirty="0"/>
          </a:p>
          <a:p>
            <a:pPr marL="0" indent="0" eaLnBrk="1" hangingPunct="1">
              <a:buFont typeface="Wingdings" pitchFamily="2" charset="2"/>
              <a:buNone/>
            </a:pPr>
            <a:endParaRPr lang="en-US" dirty="0"/>
          </a:p>
          <a:p>
            <a:pPr marL="0" indent="0" eaLnBrk="1" hangingPunct="1">
              <a:buFont typeface="Wingdings" pitchFamily="2" charset="2"/>
              <a:buNone/>
            </a:pPr>
            <a:endParaRPr lang="en-US" dirty="0"/>
          </a:p>
        </p:txBody>
      </p:sp>
      <p:pic>
        <p:nvPicPr>
          <p:cNvPr id="36868" name="Picture 4" descr="ankyloglossia05"/>
          <p:cNvPicPr>
            <a:picLocks noChangeAspect="1" noChangeArrowheads="1"/>
          </p:cNvPicPr>
          <p:nvPr/>
        </p:nvPicPr>
        <p:blipFill>
          <a:blip r:embed="rId3" cstate="print"/>
          <a:srcRect/>
          <a:stretch>
            <a:fillRect/>
          </a:stretch>
        </p:blipFill>
        <p:spPr bwMode="auto">
          <a:xfrm>
            <a:off x="5257800" y="5029200"/>
            <a:ext cx="2895600" cy="1828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14338" y="468313"/>
            <a:ext cx="8394700" cy="569912"/>
          </a:xfrm>
        </p:spPr>
        <p:txBody>
          <a:bodyPr>
            <a:normAutofit fontScale="90000"/>
          </a:bodyPr>
          <a:lstStyle/>
          <a:p>
            <a:r>
              <a:rPr lang="en-US" sz="3200"/>
              <a:t>Taste Buds</a:t>
            </a:r>
          </a:p>
        </p:txBody>
      </p:sp>
      <p:sp>
        <p:nvSpPr>
          <p:cNvPr id="37891" name="Rectangle 3"/>
          <p:cNvSpPr>
            <a:spLocks noGrp="1" noChangeArrowheads="1"/>
          </p:cNvSpPr>
          <p:nvPr>
            <p:ph type="body" idx="1"/>
          </p:nvPr>
        </p:nvSpPr>
        <p:spPr>
          <a:xfrm>
            <a:off x="427038" y="1770063"/>
            <a:ext cx="8382000" cy="3690937"/>
          </a:xfrm>
        </p:spPr>
        <p:txBody>
          <a:bodyPr>
            <a:normAutofit lnSpcReduction="10000"/>
          </a:bodyPr>
          <a:lstStyle/>
          <a:p>
            <a:pPr>
              <a:buFont typeface="Wingdings" pitchFamily="2" charset="2"/>
              <a:buNone/>
            </a:pPr>
            <a:r>
              <a:rPr lang="en-US" dirty="0">
                <a:ea typeface="MS Mincho" pitchFamily="49" charset="-128"/>
              </a:rPr>
              <a:t>The </a:t>
            </a:r>
            <a:r>
              <a:rPr lang="en-US" b="1" dirty="0">
                <a:ea typeface="MS Mincho" pitchFamily="49" charset="-128"/>
              </a:rPr>
              <a:t>taste buds,</a:t>
            </a:r>
            <a:r>
              <a:rPr lang="en-US" dirty="0">
                <a:ea typeface="MS Mincho" pitchFamily="49" charset="-128"/>
              </a:rPr>
              <a:t> are the receptor cells for </a:t>
            </a:r>
          </a:p>
          <a:p>
            <a:pPr>
              <a:buFont typeface="Wingdings" pitchFamily="2" charset="2"/>
              <a:buNone/>
            </a:pPr>
            <a:r>
              <a:rPr lang="en-US" dirty="0">
                <a:ea typeface="MS Mincho" pitchFamily="49" charset="-128"/>
              </a:rPr>
              <a:t>the sense of taste &amp; are located on the dorsum of </a:t>
            </a:r>
          </a:p>
          <a:p>
            <a:pPr>
              <a:buFont typeface="Wingdings" pitchFamily="2" charset="2"/>
              <a:buNone/>
            </a:pPr>
            <a:r>
              <a:rPr lang="en-US" dirty="0">
                <a:ea typeface="MS Mincho" pitchFamily="49" charset="-128"/>
              </a:rPr>
              <a:t>the tongue.</a:t>
            </a:r>
          </a:p>
          <a:p>
            <a:pPr>
              <a:buFont typeface="Wingdings" pitchFamily="2" charset="2"/>
              <a:buNone/>
            </a:pPr>
            <a:endParaRPr lang="en-US" dirty="0">
              <a:ea typeface="MS Mincho" pitchFamily="49" charset="-128"/>
            </a:endParaRPr>
          </a:p>
          <a:p>
            <a:pPr>
              <a:buFont typeface="Wingdings" pitchFamily="2" charset="2"/>
              <a:buNone/>
            </a:pPr>
            <a:r>
              <a:rPr lang="en-US" dirty="0">
                <a:ea typeface="MS Mincho" pitchFamily="49" charset="-128"/>
              </a:rPr>
              <a:t>A substance must be mixed with liquid before it can </a:t>
            </a:r>
          </a:p>
          <a:p>
            <a:pPr>
              <a:buFont typeface="Wingdings" pitchFamily="2" charset="2"/>
              <a:buNone/>
            </a:pPr>
            <a:r>
              <a:rPr lang="en-US" dirty="0">
                <a:ea typeface="MS Mincho" pitchFamily="49" charset="-128"/>
              </a:rPr>
              <a:t>stimulate the taste buds on</a:t>
            </a:r>
            <a:r>
              <a:rPr lang="en-US" dirty="0">
                <a:solidFill>
                  <a:srgbClr val="000000"/>
                </a:solidFill>
                <a:ea typeface="MS Mincho" pitchFamily="49" charset="-128"/>
              </a:rPr>
              <a:t> </a:t>
            </a:r>
            <a:r>
              <a:rPr lang="en-US" dirty="0">
                <a:ea typeface="MS Mincho" pitchFamily="49" charset="-128"/>
              </a:rPr>
              <a:t>the tongue.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457200" y="152400"/>
            <a:ext cx="8131175" cy="762000"/>
          </a:xfrm>
        </p:spPr>
        <p:txBody>
          <a:bodyPr>
            <a:normAutofit fontScale="90000"/>
          </a:bodyPr>
          <a:lstStyle/>
          <a:p>
            <a:r>
              <a:rPr lang="en-US" sz="3200"/>
              <a:t>Regions of the tongue sensitive to various tastes.</a:t>
            </a:r>
          </a:p>
        </p:txBody>
      </p:sp>
      <p:pic>
        <p:nvPicPr>
          <p:cNvPr id="38915" name="Picture 11" descr="J:\Bird\jpegs for powerpoint\10_013.jpg"/>
          <p:cNvPicPr>
            <a:picLocks noChangeAspect="1" noChangeArrowheads="1"/>
          </p:cNvPicPr>
          <p:nvPr/>
        </p:nvPicPr>
        <p:blipFill>
          <a:blip r:embed="rId2" cstate="print"/>
          <a:srcRect/>
          <a:stretch>
            <a:fillRect/>
          </a:stretch>
        </p:blipFill>
        <p:spPr bwMode="auto">
          <a:xfrm>
            <a:off x="533400" y="1165225"/>
            <a:ext cx="8382000" cy="53879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Innervation</a:t>
            </a:r>
            <a:endParaRPr lang="en-US" dirty="0"/>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r>
              <a:rPr lang="en-US" dirty="0"/>
              <a:t>Sensory </a:t>
            </a:r>
            <a:r>
              <a:rPr lang="en-US" dirty="0" err="1"/>
              <a:t>innervation</a:t>
            </a:r>
            <a:r>
              <a:rPr lang="en-US" dirty="0"/>
              <a:t> of the oral cavity is supplied by the branches of the </a:t>
            </a:r>
            <a:r>
              <a:rPr lang="en-US" b="1" dirty="0"/>
              <a:t>trigeminal nerve</a:t>
            </a:r>
            <a:r>
              <a:rPr lang="en-US" dirty="0"/>
              <a:t> (CN V).</a:t>
            </a:r>
          </a:p>
          <a:p>
            <a:r>
              <a:rPr lang="en-US" dirty="0"/>
              <a:t>The hard palate is innervated by the </a:t>
            </a:r>
            <a:r>
              <a:rPr lang="en-US" b="1" dirty="0"/>
              <a:t>greater palatine </a:t>
            </a:r>
            <a:r>
              <a:rPr lang="en-US" dirty="0"/>
              <a:t>and </a:t>
            </a:r>
            <a:r>
              <a:rPr lang="en-US" b="1" dirty="0" err="1"/>
              <a:t>nasopalatine</a:t>
            </a:r>
            <a:r>
              <a:rPr lang="en-US" b="1" dirty="0"/>
              <a:t> nerves</a:t>
            </a:r>
            <a:r>
              <a:rPr lang="en-US" dirty="0"/>
              <a:t>, both of which are branches of the maxillary nerve (CN V2). </a:t>
            </a:r>
          </a:p>
          <a:p>
            <a:r>
              <a:rPr lang="en-US" dirty="0"/>
              <a:t>The soft palate is innervated by </a:t>
            </a:r>
            <a:r>
              <a:rPr lang="en-US" b="1" dirty="0"/>
              <a:t>lesser palatine</a:t>
            </a:r>
            <a:r>
              <a:rPr lang="en-US" dirty="0"/>
              <a:t> nerve, another branch of the maxillary nerve.</a:t>
            </a:r>
          </a:p>
          <a:p>
            <a:r>
              <a:rPr lang="en-US" dirty="0"/>
              <a:t>The floor of the oral cavity receives sensory </a:t>
            </a:r>
            <a:r>
              <a:rPr lang="en-US" dirty="0" err="1"/>
              <a:t>innervation</a:t>
            </a:r>
            <a:r>
              <a:rPr lang="en-US" dirty="0"/>
              <a:t> from the</a:t>
            </a:r>
            <a:r>
              <a:rPr lang="en-US" b="1" dirty="0"/>
              <a:t> lingual nerve</a:t>
            </a:r>
            <a:r>
              <a:rPr lang="en-US" dirty="0"/>
              <a:t> – a branch of the </a:t>
            </a:r>
            <a:r>
              <a:rPr lang="en-US" dirty="0" err="1"/>
              <a:t>mandibular</a:t>
            </a:r>
            <a:r>
              <a:rPr lang="en-US" dirty="0"/>
              <a:t> (V3) division of the trigeminal nerve. </a:t>
            </a:r>
          </a:p>
          <a:p>
            <a:r>
              <a:rPr lang="en-US" dirty="0"/>
              <a:t>The tongue is also innervated by special sensory </a:t>
            </a:r>
            <a:r>
              <a:rPr lang="en-US" dirty="0" err="1"/>
              <a:t>fibres</a:t>
            </a:r>
            <a:r>
              <a:rPr lang="en-US" dirty="0"/>
              <a:t> for taste from the </a:t>
            </a:r>
            <a:r>
              <a:rPr lang="en-US" b="1" dirty="0" err="1"/>
              <a:t>chorda</a:t>
            </a:r>
            <a:r>
              <a:rPr lang="en-US" b="1" dirty="0"/>
              <a:t> tympani</a:t>
            </a:r>
            <a:r>
              <a:rPr lang="en-US" dirty="0"/>
              <a:t>, a branch of the facial nerve (CN VII).</a:t>
            </a:r>
          </a:p>
          <a:p>
            <a:r>
              <a:rPr lang="en-US" dirty="0"/>
              <a:t>The cheeks are innervated by the </a:t>
            </a:r>
            <a:r>
              <a:rPr lang="en-US" b="1" dirty="0" err="1"/>
              <a:t>buccal</a:t>
            </a:r>
            <a:r>
              <a:rPr lang="en-US" b="1" dirty="0"/>
              <a:t> nerve</a:t>
            </a:r>
            <a:r>
              <a:rPr lang="en-US" dirty="0"/>
              <a:t>. It is also a branch of the </a:t>
            </a:r>
            <a:r>
              <a:rPr lang="en-US" dirty="0" err="1"/>
              <a:t>mandibular</a:t>
            </a:r>
            <a:r>
              <a:rPr lang="en-US" dirty="0"/>
              <a:t> division of the trigeminal nerve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relevance: The Gag Reflex</a:t>
            </a:r>
            <a:endParaRPr lang="en-US" dirty="0"/>
          </a:p>
        </p:txBody>
      </p:sp>
      <p:sp>
        <p:nvSpPr>
          <p:cNvPr id="3" name="Content Placeholder 2"/>
          <p:cNvSpPr>
            <a:spLocks noGrp="1"/>
          </p:cNvSpPr>
          <p:nvPr>
            <p:ph idx="1"/>
          </p:nvPr>
        </p:nvSpPr>
        <p:spPr/>
        <p:txBody>
          <a:bodyPr>
            <a:normAutofit lnSpcReduction="10000"/>
          </a:bodyPr>
          <a:lstStyle/>
          <a:p>
            <a:r>
              <a:rPr lang="en-US" dirty="0"/>
              <a:t>The gag reflex is protective against foreign bodies touching the posterior aspects of the oral cavity, which are most innervated by the </a:t>
            </a:r>
            <a:r>
              <a:rPr lang="en-US" b="1" dirty="0" err="1"/>
              <a:t>glossopharyngeal</a:t>
            </a:r>
            <a:r>
              <a:rPr lang="en-US" b="1" dirty="0"/>
              <a:t> nerve </a:t>
            </a:r>
            <a:r>
              <a:rPr lang="en-US" dirty="0"/>
              <a:t>(CN IX).</a:t>
            </a:r>
          </a:p>
          <a:p>
            <a:r>
              <a:rPr lang="en-US" dirty="0"/>
              <a:t>When stimulated, a reflex arc leads to contraction of the pharyngeal musculature and the elevation of the soft palate. The efferent nerve in this case is the </a:t>
            </a:r>
            <a:r>
              <a:rPr lang="en-US" dirty="0" err="1"/>
              <a:t>vagus</a:t>
            </a:r>
            <a:r>
              <a:rPr lang="en-US" dirty="0"/>
              <a:t> nerve (CN X).</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descr="si55551216_ma"/>
          <p:cNvPicPr>
            <a:picLocks noGrp="1" noChangeAspect="1" noChangeArrowheads="1"/>
          </p:cNvPicPr>
          <p:nvPr>
            <p:ph sz="half" idx="2"/>
          </p:nvPr>
        </p:nvPicPr>
        <p:blipFill>
          <a:blip r:embed="rId2" cstate="print"/>
          <a:srcRect/>
          <a:stretch>
            <a:fillRect/>
          </a:stretch>
        </p:blipFill>
        <p:spPr>
          <a:xfrm>
            <a:off x="-2895600" y="-914400"/>
            <a:ext cx="15544800" cy="10439400"/>
          </a:xfrm>
          <a:noFill/>
        </p:spPr>
      </p:pic>
      <p:sp>
        <p:nvSpPr>
          <p:cNvPr id="39939" name="Rectangle 3"/>
          <p:cNvSpPr>
            <a:spLocks noGrp="1" noChangeArrowheads="1"/>
          </p:cNvSpPr>
          <p:nvPr>
            <p:ph type="body" sz="half" idx="1"/>
          </p:nvPr>
        </p:nvSpPr>
        <p:spPr>
          <a:xfrm>
            <a:off x="-228600" y="0"/>
            <a:ext cx="5791200" cy="5486400"/>
          </a:xfrm>
        </p:spPr>
        <p:txBody>
          <a:bodyPr>
            <a:normAutofit lnSpcReduction="10000"/>
          </a:bodyPr>
          <a:lstStyle/>
          <a:p>
            <a:pPr marL="0" indent="0" eaLnBrk="1" hangingPunct="1">
              <a:buFont typeface="Wingdings" pitchFamily="2" charset="2"/>
              <a:buNone/>
            </a:pPr>
            <a:r>
              <a:rPr lang="en-US" sz="2400" b="1">
                <a:latin typeface="Garamond" pitchFamily="18" charset="0"/>
              </a:rPr>
              <a:t>	Salivary Gland is any cell or organ 	discharging a secretion into the oral cavity.</a:t>
            </a:r>
          </a:p>
          <a:p>
            <a:pPr marL="457200" lvl="1" indent="0" eaLnBrk="1" hangingPunct="1">
              <a:buFontTx/>
              <a:buNone/>
            </a:pPr>
            <a:r>
              <a:rPr lang="en-US" b="1">
                <a:latin typeface="Garamond" pitchFamily="18" charset="0"/>
              </a:rPr>
              <a:t>	Major and minor Salivary Glands</a:t>
            </a:r>
          </a:p>
          <a:p>
            <a:pPr marL="457200" lvl="1" indent="0" eaLnBrk="1" hangingPunct="1">
              <a:buFontTx/>
              <a:buNone/>
            </a:pPr>
            <a:endParaRPr lang="en-US" b="1">
              <a:latin typeface="Garamond" pitchFamily="18" charset="0"/>
            </a:endParaRPr>
          </a:p>
          <a:p>
            <a:pPr marL="914400" lvl="2" indent="0" eaLnBrk="1" hangingPunct="1">
              <a:buFont typeface="Wingdings" pitchFamily="2" charset="2"/>
              <a:buNone/>
            </a:pPr>
            <a:r>
              <a:rPr lang="en-US" sz="2400" b="1">
                <a:solidFill>
                  <a:srgbClr val="0066FF"/>
                </a:solidFill>
                <a:latin typeface="Garamond" pitchFamily="18" charset="0"/>
              </a:rPr>
              <a:t>Major</a:t>
            </a:r>
            <a:r>
              <a:rPr lang="en-US" sz="2400" b="1">
                <a:latin typeface="Garamond" pitchFamily="18" charset="0"/>
              </a:rPr>
              <a:t>  (Paired)</a:t>
            </a:r>
          </a:p>
          <a:p>
            <a:pPr marL="1828800" lvl="4" indent="0" eaLnBrk="1" hangingPunct="1">
              <a:buFont typeface="Wingdings" pitchFamily="2" charset="2"/>
              <a:buNone/>
            </a:pPr>
            <a:r>
              <a:rPr lang="en-US" sz="2400" b="1">
                <a:latin typeface="Garamond" pitchFamily="18" charset="0"/>
              </a:rPr>
              <a:t> Parotid</a:t>
            </a:r>
          </a:p>
          <a:p>
            <a:pPr marL="1828800" lvl="4" indent="0" eaLnBrk="1" hangingPunct="1">
              <a:buFont typeface="Wingdings" pitchFamily="2" charset="2"/>
              <a:buNone/>
            </a:pPr>
            <a:r>
              <a:rPr lang="en-US" sz="2400" b="1">
                <a:latin typeface="Garamond" pitchFamily="18" charset="0"/>
              </a:rPr>
              <a:t> Submandibular</a:t>
            </a:r>
          </a:p>
          <a:p>
            <a:pPr marL="1828800" lvl="4" indent="0" eaLnBrk="1" hangingPunct="1">
              <a:buFont typeface="Wingdings" pitchFamily="2" charset="2"/>
              <a:buNone/>
            </a:pPr>
            <a:r>
              <a:rPr lang="en-US" sz="2400" b="1">
                <a:latin typeface="Garamond" pitchFamily="18" charset="0"/>
              </a:rPr>
              <a:t> Sublingual</a:t>
            </a:r>
          </a:p>
          <a:p>
            <a:pPr marL="914400" lvl="2" indent="0" eaLnBrk="1" hangingPunct="1">
              <a:buFont typeface="Wingdings" pitchFamily="2" charset="2"/>
              <a:buNone/>
            </a:pPr>
            <a:r>
              <a:rPr lang="en-US" sz="2400" b="1">
                <a:solidFill>
                  <a:srgbClr val="0066FF"/>
                </a:solidFill>
                <a:latin typeface="Garamond" pitchFamily="18" charset="0"/>
              </a:rPr>
              <a:t>Minor</a:t>
            </a:r>
          </a:p>
          <a:p>
            <a:pPr marL="1828800" lvl="4" indent="0" eaLnBrk="1" hangingPunct="1">
              <a:buFont typeface="Wingdings" pitchFamily="2" charset="2"/>
              <a:buNone/>
            </a:pPr>
            <a:r>
              <a:rPr lang="en-US" sz="2400" b="1">
                <a:latin typeface="Garamond" pitchFamily="18" charset="0"/>
              </a:rPr>
              <a:t>Those in the Tongue, Palatine Tonsil, Palate, Lips and Cheeks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EXTRINSIC SALIVARY GLANDS</a:t>
            </a:r>
          </a:p>
        </p:txBody>
      </p:sp>
      <p:pic>
        <p:nvPicPr>
          <p:cNvPr id="9218" name="Picture 2"/>
          <p:cNvPicPr>
            <a:picLocks noGrp="1" noChangeAspect="1" noChangeArrowheads="1"/>
          </p:cNvPicPr>
          <p:nvPr>
            <p:ph idx="1"/>
          </p:nvPr>
        </p:nvPicPr>
        <p:blipFill>
          <a:blip r:embed="rId2" cstate="print"/>
          <a:srcRect/>
          <a:stretch>
            <a:fillRect/>
          </a:stretch>
        </p:blipFill>
        <p:spPr bwMode="auto">
          <a:xfrm>
            <a:off x="381000" y="1524000"/>
            <a:ext cx="8229600" cy="49529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Vestibule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horseshoe-shaped vestibule is situated </a:t>
            </a:r>
            <a:r>
              <a:rPr lang="en-US" dirty="0" err="1"/>
              <a:t>anteriorly</a:t>
            </a:r>
            <a:r>
              <a:rPr lang="en-US" dirty="0"/>
              <a:t>. It is the space between the lips/cheeks, and the gums/teeth.</a:t>
            </a:r>
          </a:p>
          <a:p>
            <a:r>
              <a:rPr lang="en-US" dirty="0"/>
              <a:t>The vestibule communicates with the mouth proper via the space behind the third molar tooth, and with the exterior through the</a:t>
            </a:r>
            <a:r>
              <a:rPr lang="en-US" b="1" dirty="0"/>
              <a:t> oral fissure</a:t>
            </a:r>
            <a:r>
              <a:rPr lang="en-US" dirty="0"/>
              <a:t>. </a:t>
            </a:r>
          </a:p>
          <a:p>
            <a:r>
              <a:rPr lang="en-US" dirty="0"/>
              <a:t>The diameter of the oral fissure is controlled by the muscles of facial expression – principally the</a:t>
            </a:r>
            <a:r>
              <a:rPr lang="en-US" b="1" dirty="0"/>
              <a:t> </a:t>
            </a:r>
            <a:r>
              <a:rPr lang="en-US" b="1" dirty="0" err="1"/>
              <a:t>orbicularis</a:t>
            </a:r>
            <a:r>
              <a:rPr lang="en-US" b="1" dirty="0"/>
              <a:t> </a:t>
            </a:r>
            <a:r>
              <a:rPr lang="en-US" b="1" dirty="0" err="1"/>
              <a:t>oris</a:t>
            </a:r>
            <a:r>
              <a:rPr lang="en-US" dirty="0"/>
              <a:t>.</a:t>
            </a:r>
          </a:p>
          <a:p>
            <a:r>
              <a:rPr lang="en-US" dirty="0"/>
              <a:t>Opposite the upper second molar tooth, the duct of the parotid gland opens out into the vestibule, secreting </a:t>
            </a:r>
            <a:r>
              <a:rPr lang="en-US" dirty="0" err="1"/>
              <a:t>salivatory</a:t>
            </a:r>
            <a:r>
              <a:rPr lang="en-US" dirty="0"/>
              <a:t> juices.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762000" y="0"/>
            <a:ext cx="7924800" cy="1143000"/>
          </a:xfrm>
        </p:spPr>
        <p:txBody>
          <a:bodyPr/>
          <a:lstStyle/>
          <a:p>
            <a:pPr eaLnBrk="1" hangingPunct="1"/>
            <a:r>
              <a:rPr lang="en-US" sz="3200"/>
              <a:t>Salivary Glands Continued</a:t>
            </a:r>
          </a:p>
        </p:txBody>
      </p:sp>
      <p:sp>
        <p:nvSpPr>
          <p:cNvPr id="40963" name="Rectangle 3"/>
          <p:cNvSpPr>
            <a:spLocks noGrp="1" noChangeArrowheads="1"/>
          </p:cNvSpPr>
          <p:nvPr>
            <p:ph type="body" idx="1"/>
          </p:nvPr>
        </p:nvSpPr>
        <p:spPr>
          <a:xfrm>
            <a:off x="533400" y="1295400"/>
            <a:ext cx="8305800" cy="5181600"/>
          </a:xfrm>
        </p:spPr>
        <p:txBody>
          <a:bodyPr>
            <a:normAutofit fontScale="85000" lnSpcReduction="10000"/>
          </a:bodyPr>
          <a:lstStyle/>
          <a:p>
            <a:pPr marL="0" indent="0" eaLnBrk="1" hangingPunct="1">
              <a:buFont typeface="Arial" pitchFamily="34" charset="0"/>
              <a:buChar char="•"/>
            </a:pPr>
            <a:r>
              <a:rPr lang="en-US" dirty="0"/>
              <a:t> </a:t>
            </a:r>
            <a:r>
              <a:rPr lang="en-US" dirty="0" err="1"/>
              <a:t>Submandibular</a:t>
            </a:r>
            <a:r>
              <a:rPr lang="en-US" dirty="0"/>
              <a:t> salivary glands open intra-orally through tiny openings near the frenulum called </a:t>
            </a:r>
            <a:r>
              <a:rPr lang="en-US" b="1" dirty="0"/>
              <a:t>Wharton’s ducts. </a:t>
            </a:r>
          </a:p>
          <a:p>
            <a:pPr marL="0" indent="0"/>
            <a:endParaRPr lang="en-US" dirty="0"/>
          </a:p>
          <a:p>
            <a:pPr marL="0" indent="0"/>
            <a:r>
              <a:rPr lang="en-US" dirty="0"/>
              <a:t>Parotid glands </a:t>
            </a:r>
            <a:r>
              <a:rPr lang="en-US" dirty="0" err="1"/>
              <a:t>glands</a:t>
            </a:r>
            <a:r>
              <a:rPr lang="en-US" dirty="0"/>
              <a:t> empty through tiny openings called </a:t>
            </a:r>
            <a:r>
              <a:rPr lang="en-US" b="1" dirty="0" err="1"/>
              <a:t>Stenson’s</a:t>
            </a:r>
            <a:r>
              <a:rPr lang="en-US" b="1" dirty="0"/>
              <a:t> ducts. </a:t>
            </a:r>
          </a:p>
          <a:p>
            <a:pPr marL="0" indent="0"/>
            <a:r>
              <a:rPr lang="en-US" dirty="0" err="1"/>
              <a:t>Stenson's</a:t>
            </a:r>
            <a:r>
              <a:rPr lang="en-US" dirty="0"/>
              <a:t> ducts appear as small bumps on the inside of the cheeks near the maxillary second molars</a:t>
            </a:r>
            <a:endParaRPr lang="en-US" b="1" dirty="0"/>
          </a:p>
          <a:p>
            <a:pPr marL="0" indent="0"/>
            <a:r>
              <a:rPr lang="en-US" dirty="0"/>
              <a:t>The ducts of the sublingual salivary glands are present on either side of the Wharton’s ducts </a:t>
            </a:r>
            <a:br>
              <a:rPr lang="en-US" dirty="0"/>
            </a:br>
            <a:r>
              <a:rPr lang="en-US" dirty="0"/>
              <a:t> </a:t>
            </a:r>
          </a:p>
          <a:p>
            <a:pPr marL="0" indent="0" eaLnBrk="1" hangingPunct="1">
              <a:buFont typeface="Arial" pitchFamily="34" charset="0"/>
              <a:buChar char="•"/>
            </a:pPr>
            <a:r>
              <a:rPr lang="en-US" dirty="0"/>
              <a:t> Failure of the Parotid glands to produce saliva leads to </a:t>
            </a:r>
            <a:r>
              <a:rPr lang="en-US" dirty="0" err="1"/>
              <a:t>xerostomia</a:t>
            </a:r>
            <a:r>
              <a:rPr lang="en-US" dirty="0"/>
              <a:t>, an abnormal dryness of the mouth.</a:t>
            </a:r>
          </a:p>
          <a:p>
            <a:pPr marL="0" indent="0" eaLnBrk="1" hangingPunct="1">
              <a:buFont typeface="Wingdings" pitchFamily="2" charset="2"/>
              <a:buNone/>
            </a:pPr>
            <a:endParaRPr 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p:nvPr>
        </p:nvPicPr>
        <p:blipFill>
          <a:blip r:embed="rId2" cstate="print"/>
          <a:srcRect/>
          <a:stretch>
            <a:fillRect/>
          </a:stretch>
        </p:blipFill>
        <p:spPr>
          <a:xfrm>
            <a:off x="0" y="0"/>
            <a:ext cx="9144000" cy="6629400"/>
          </a:xfr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Child and Adult Dentition</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b="1" dirty="0"/>
              <a:t>human dentition</a:t>
            </a:r>
            <a:r>
              <a:rPr lang="en-US" dirty="0"/>
              <a:t> is composed of two sets of teeth – primary and permanent.</a:t>
            </a:r>
          </a:p>
          <a:p>
            <a:r>
              <a:rPr lang="en-US" dirty="0"/>
              <a:t>Teeth are </a:t>
            </a:r>
            <a:r>
              <a:rPr lang="en-US" dirty="0" err="1"/>
              <a:t>organised</a:t>
            </a:r>
            <a:r>
              <a:rPr lang="en-US" dirty="0"/>
              <a:t> into two opposing </a:t>
            </a:r>
            <a:r>
              <a:rPr lang="en-US" b="1" dirty="0"/>
              <a:t>arches</a:t>
            </a:r>
            <a:r>
              <a:rPr lang="en-US" dirty="0"/>
              <a:t> – maxillary (upper) and </a:t>
            </a:r>
            <a:r>
              <a:rPr lang="en-US" dirty="0" err="1"/>
              <a:t>mandibular</a:t>
            </a:r>
            <a:r>
              <a:rPr lang="en-US" dirty="0"/>
              <a:t> (lower). </a:t>
            </a:r>
          </a:p>
          <a:p>
            <a:r>
              <a:rPr lang="en-US" dirty="0"/>
              <a:t>These can be divided down the midline (mid-</a:t>
            </a:r>
            <a:r>
              <a:rPr lang="en-US" dirty="0" err="1"/>
              <a:t>sagittal</a:t>
            </a:r>
            <a:r>
              <a:rPr lang="en-US" dirty="0"/>
              <a:t> plane) into left and right halves. </a:t>
            </a:r>
          </a:p>
          <a:p>
            <a:r>
              <a:rPr lang="en-US" dirty="0"/>
              <a:t>Teeth are positioned in alveolar sockets, and connected to the bone by a </a:t>
            </a:r>
            <a:r>
              <a:rPr lang="en-US" dirty="0" err="1"/>
              <a:t>suspensory</a:t>
            </a:r>
            <a:r>
              <a:rPr lang="en-US" dirty="0"/>
              <a:t> periodontal ligament.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primary dentition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t>
            </a:r>
            <a:r>
              <a:rPr lang="en-US" b="1" dirty="0"/>
              <a:t>primary dentition</a:t>
            </a:r>
            <a:r>
              <a:rPr lang="en-US" dirty="0"/>
              <a:t> is composed of 20 teeth, with 10 in each arch. </a:t>
            </a:r>
          </a:p>
          <a:p>
            <a:r>
              <a:rPr lang="en-US" dirty="0"/>
              <a:t>There are five teeth in each quadrant, composed of two incisors (central and lateral), a canine, and two molars. </a:t>
            </a:r>
          </a:p>
          <a:p>
            <a:r>
              <a:rPr lang="en-US" dirty="0"/>
              <a:t>These teeth are referred to as letters A, B, C, D and E. </a:t>
            </a:r>
          </a:p>
          <a:p>
            <a:r>
              <a:rPr lang="en-US" dirty="0"/>
              <a:t>The primary teeth begin to erupt at 6 months of age.</a:t>
            </a:r>
          </a:p>
          <a:p>
            <a:r>
              <a:rPr lang="en-US" dirty="0">
                <a:solidFill>
                  <a:schemeClr val="tx1"/>
                </a:solidFill>
                <a:ea typeface="ＭＳ Ｐゴシック"/>
                <a:cs typeface="ＭＳ Ｐゴシック"/>
              </a:rPr>
              <a:t>Most children have a complete primary dentition by 3 years of age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descr="Erosion_4 labels.psd"/>
          <p:cNvPicPr>
            <a:picLocks noGrp="1" noChangeAspect="1"/>
          </p:cNvPicPr>
          <p:nvPr>
            <p:ph idx="1"/>
          </p:nvPr>
        </p:nvPicPr>
        <p:blipFill>
          <a:blip r:embed="rId2" cstate="print"/>
          <a:srcRect/>
          <a:stretch>
            <a:fillRect/>
          </a:stretch>
        </p:blipFill>
        <p:spPr bwMode="auto">
          <a:xfrm>
            <a:off x="381000" y="228600"/>
            <a:ext cx="8153400" cy="6400800"/>
          </a:xfrm>
          <a:prstGeom prst="rect">
            <a:avLst/>
          </a:prstGeom>
          <a:noFill/>
          <a:ln w="9525">
            <a:noFill/>
            <a:miter lim="800000"/>
            <a:headEnd/>
            <a:tailEnd/>
          </a:ln>
          <a:effectLst>
            <a:outerShdw dist="101600" dir="2700000" rotWithShape="0">
              <a:srgbClr val="3F6DB7">
                <a:alpha val="42999"/>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permanent dentition</a:t>
            </a:r>
            <a:endParaRPr lang="en-US" dirty="0"/>
          </a:p>
        </p:txBody>
      </p:sp>
      <p:sp>
        <p:nvSpPr>
          <p:cNvPr id="3" name="Content Placeholder 2"/>
          <p:cNvSpPr>
            <a:spLocks noGrp="1"/>
          </p:cNvSpPr>
          <p:nvPr>
            <p:ph idx="1"/>
          </p:nvPr>
        </p:nvSpPr>
        <p:spPr/>
        <p:txBody>
          <a:bodyPr/>
          <a:lstStyle/>
          <a:p>
            <a:r>
              <a:rPr lang="en-US" dirty="0"/>
              <a:t>The </a:t>
            </a:r>
            <a:r>
              <a:rPr lang="en-US" b="1" dirty="0"/>
              <a:t>permanent dentition</a:t>
            </a:r>
            <a:r>
              <a:rPr lang="en-US" dirty="0"/>
              <a:t> is composed of 32 teeth with 16 in each arch. </a:t>
            </a:r>
          </a:p>
          <a:p>
            <a:r>
              <a:rPr lang="en-US" dirty="0"/>
              <a:t>There are eight teeth in each quadrant, composed of two incisors (central and lateral), a canine, two premolars, and three molars. </a:t>
            </a:r>
          </a:p>
          <a:p>
            <a:r>
              <a:rPr lang="en-US" dirty="0"/>
              <a:t>These teeth are referred to as numbers, 1 (central incisor) to 8 (3</a:t>
            </a:r>
            <a:r>
              <a:rPr lang="en-US" baseline="30000" dirty="0"/>
              <a:t>rd</a:t>
            </a:r>
            <a:r>
              <a:rPr lang="en-US" dirty="0"/>
              <a:t> molar or ‘wisdom’ tooth).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Teeth eruption</a:t>
            </a:r>
          </a:p>
        </p:txBody>
      </p:sp>
      <p:sp>
        <p:nvSpPr>
          <p:cNvPr id="3" name="Content Placeholder 2"/>
          <p:cNvSpPr>
            <a:spLocks noGrp="1"/>
          </p:cNvSpPr>
          <p:nvPr>
            <p:ph idx="1"/>
          </p:nvPr>
        </p:nvSpPr>
        <p:spPr/>
        <p:txBody>
          <a:bodyPr/>
          <a:lstStyle/>
          <a:p>
            <a:r>
              <a:rPr lang="en-US" dirty="0"/>
              <a:t>The permanent teeth begin to erupt, and replace the primary teeth, at </a:t>
            </a:r>
            <a:r>
              <a:rPr lang="en-US" b="1" dirty="0"/>
              <a:t>6 years</a:t>
            </a:r>
            <a:r>
              <a:rPr lang="en-US" dirty="0"/>
              <a:t> of age. </a:t>
            </a:r>
          </a:p>
          <a:p>
            <a:r>
              <a:rPr lang="en-US" dirty="0"/>
              <a:t>The permanent teeth complete eruption by approximately age 13 years – with the exception of the 3</a:t>
            </a:r>
            <a:r>
              <a:rPr lang="en-US" baseline="30000" dirty="0"/>
              <a:t>rd</a:t>
            </a:r>
            <a:r>
              <a:rPr lang="en-US" dirty="0"/>
              <a:t> molar ‘wisdom’ teeth, which usually erupt by the age of 21 years.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descr="http://cdn1.teachmeseries.com/tmanatomy/wp-content/uploads/20180216103102/Primary-and-Permanent-Dentition-1024x616.png"/>
          <p:cNvPicPr>
            <a:picLocks noGrp="1"/>
          </p:cNvPicPr>
          <p:nvPr>
            <p:ph idx="1"/>
          </p:nvPr>
        </p:nvPicPr>
        <p:blipFill>
          <a:blip r:embed="rId2" cstate="print"/>
          <a:srcRect/>
          <a:stretch>
            <a:fillRect/>
          </a:stretch>
        </p:blipFill>
        <p:spPr bwMode="auto">
          <a:xfrm>
            <a:off x="304800" y="381000"/>
            <a:ext cx="8534400" cy="6477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a:xfrm>
            <a:off x="685800" y="0"/>
            <a:ext cx="7924800" cy="1143000"/>
          </a:xfrm>
        </p:spPr>
        <p:txBody>
          <a:bodyPr/>
          <a:lstStyle/>
          <a:p>
            <a:pPr eaLnBrk="1" hangingPunct="1"/>
            <a:r>
              <a:rPr lang="en-US" sz="3200"/>
              <a:t>Types of Teeth</a:t>
            </a:r>
          </a:p>
        </p:txBody>
      </p:sp>
      <p:sp>
        <p:nvSpPr>
          <p:cNvPr id="50179" name="Rectangle 3"/>
          <p:cNvSpPr>
            <a:spLocks noGrp="1" noChangeArrowheads="1"/>
          </p:cNvSpPr>
          <p:nvPr>
            <p:ph type="body" idx="1"/>
          </p:nvPr>
        </p:nvSpPr>
        <p:spPr>
          <a:xfrm>
            <a:off x="5943600" y="2514600"/>
            <a:ext cx="3200400" cy="3724275"/>
          </a:xfrm>
        </p:spPr>
        <p:txBody>
          <a:bodyPr>
            <a:normAutofit fontScale="92500" lnSpcReduction="10000"/>
          </a:bodyPr>
          <a:lstStyle/>
          <a:p>
            <a:pPr marL="0" indent="0" eaLnBrk="1" hangingPunct="1">
              <a:buFont typeface="Wingdings" pitchFamily="2" charset="2"/>
              <a:buNone/>
            </a:pPr>
            <a:r>
              <a:rPr lang="en-US"/>
              <a:t>   There are 4   </a:t>
            </a:r>
          </a:p>
          <a:p>
            <a:pPr marL="0" indent="0" eaLnBrk="1" hangingPunct="1">
              <a:buFont typeface="Wingdings" pitchFamily="2" charset="2"/>
              <a:buNone/>
            </a:pPr>
            <a:r>
              <a:rPr lang="en-US"/>
              <a:t>   kinds of teeth:   </a:t>
            </a:r>
          </a:p>
          <a:p>
            <a:pPr marL="0" indent="0" eaLnBrk="1" hangingPunct="1">
              <a:buFont typeface="Wingdings" pitchFamily="2" charset="2"/>
              <a:buNone/>
            </a:pPr>
            <a:br>
              <a:rPr lang="en-US"/>
            </a:br>
            <a:r>
              <a:rPr lang="en-US"/>
              <a:t>	1. Incisors </a:t>
            </a:r>
          </a:p>
          <a:p>
            <a:pPr marL="0" indent="0" eaLnBrk="1" hangingPunct="1">
              <a:buFont typeface="Wingdings" pitchFamily="2" charset="2"/>
              <a:buNone/>
            </a:pPr>
            <a:r>
              <a:rPr lang="en-US"/>
              <a:t>	2. Canines </a:t>
            </a:r>
          </a:p>
          <a:p>
            <a:pPr marL="0" indent="0" eaLnBrk="1" hangingPunct="1">
              <a:buFont typeface="Wingdings" pitchFamily="2" charset="2"/>
              <a:buNone/>
            </a:pPr>
            <a:r>
              <a:rPr lang="en-US"/>
              <a:t>	3. Premolars </a:t>
            </a:r>
          </a:p>
          <a:p>
            <a:pPr marL="0" indent="0" eaLnBrk="1" hangingPunct="1">
              <a:buFont typeface="Wingdings" pitchFamily="2" charset="2"/>
              <a:buNone/>
            </a:pPr>
            <a:r>
              <a:rPr lang="en-US"/>
              <a:t>	4. Molars	</a:t>
            </a:r>
          </a:p>
          <a:p>
            <a:pPr marL="0" indent="0" eaLnBrk="1" hangingPunct="1">
              <a:buFont typeface="Wingdings" pitchFamily="2" charset="2"/>
              <a:buNone/>
            </a:pPr>
            <a:endParaRPr lang="en-US" sz="1400"/>
          </a:p>
        </p:txBody>
      </p:sp>
      <p:pic>
        <p:nvPicPr>
          <p:cNvPr id="50180" name="Picture 4" descr="chart04-primary_dentition"/>
          <p:cNvPicPr>
            <a:picLocks noChangeAspect="1" noChangeArrowheads="1"/>
          </p:cNvPicPr>
          <p:nvPr/>
        </p:nvPicPr>
        <p:blipFill>
          <a:blip r:embed="rId3" cstate="print"/>
          <a:srcRect/>
          <a:stretch>
            <a:fillRect/>
          </a:stretch>
        </p:blipFill>
        <p:spPr bwMode="auto">
          <a:xfrm>
            <a:off x="0" y="1676400"/>
            <a:ext cx="6324600" cy="5181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a:xfrm>
            <a:off x="533400" y="0"/>
            <a:ext cx="7924800" cy="914400"/>
          </a:xfrm>
        </p:spPr>
        <p:txBody>
          <a:bodyPr/>
          <a:lstStyle/>
          <a:p>
            <a:pPr eaLnBrk="1" hangingPunct="1"/>
            <a:r>
              <a:rPr lang="en-US" sz="3200"/>
              <a:t>Teeth, continued</a:t>
            </a:r>
          </a:p>
        </p:txBody>
      </p:sp>
      <p:sp>
        <p:nvSpPr>
          <p:cNvPr id="51203" name="Rectangle 3"/>
          <p:cNvSpPr>
            <a:spLocks noGrp="1" noChangeArrowheads="1"/>
          </p:cNvSpPr>
          <p:nvPr>
            <p:ph type="body" sz="half" idx="1"/>
          </p:nvPr>
        </p:nvSpPr>
        <p:spPr>
          <a:xfrm>
            <a:off x="0" y="990600"/>
            <a:ext cx="4762500" cy="5867400"/>
          </a:xfrm>
        </p:spPr>
        <p:txBody>
          <a:bodyPr>
            <a:normAutofit fontScale="92500" lnSpcReduction="10000"/>
          </a:bodyPr>
          <a:lstStyle/>
          <a:p>
            <a:pPr marL="0" indent="0" eaLnBrk="1" hangingPunct="1">
              <a:buFont typeface="Arial" pitchFamily="34" charset="0"/>
              <a:buChar char="•"/>
            </a:pPr>
            <a:r>
              <a:rPr lang="en-US"/>
              <a:t> The 4 front teeth are the central and lateral incisors. Next to the incisors are the cuspids. </a:t>
            </a:r>
          </a:p>
          <a:p>
            <a:pPr marL="0" indent="0" eaLnBrk="1" hangingPunct="1">
              <a:buFont typeface="Arial" pitchFamily="34" charset="0"/>
              <a:buChar char="•"/>
            </a:pPr>
            <a:r>
              <a:rPr lang="en-US"/>
              <a:t> Next to the cuspids are the </a:t>
            </a:r>
            <a:br>
              <a:rPr lang="en-US"/>
            </a:br>
            <a:r>
              <a:rPr lang="en-US"/>
              <a:t>8 premolars, or bicuspids.</a:t>
            </a:r>
          </a:p>
          <a:p>
            <a:pPr marL="0" indent="0" eaLnBrk="1" hangingPunct="1">
              <a:buFont typeface="Arial" pitchFamily="34" charset="0"/>
              <a:buChar char="•"/>
            </a:pPr>
            <a:r>
              <a:rPr lang="en-US"/>
              <a:t> The final 12 teeth are the molars. </a:t>
            </a:r>
          </a:p>
          <a:p>
            <a:pPr marL="0" indent="0" eaLnBrk="1" hangingPunct="1">
              <a:buFont typeface="Wingdings" pitchFamily="2" charset="2"/>
              <a:buNone/>
            </a:pPr>
            <a:r>
              <a:rPr lang="en-US"/>
              <a:t>The molars have pits and fissures that can harbor cariogenic bacteria and are commonly the site of dental caries.</a:t>
            </a:r>
          </a:p>
        </p:txBody>
      </p:sp>
      <p:pic>
        <p:nvPicPr>
          <p:cNvPr id="51204" name="Picture 14" descr="adult dentition ada"/>
          <p:cNvPicPr>
            <a:picLocks noGrp="1" noChangeAspect="1" noChangeArrowheads="1"/>
          </p:cNvPicPr>
          <p:nvPr>
            <p:ph sz="half" idx="4294967295"/>
          </p:nvPr>
        </p:nvPicPr>
        <p:blipFill>
          <a:blip r:embed="rId3" cstate="print"/>
          <a:srcRect/>
          <a:stretch>
            <a:fillRect/>
          </a:stretch>
        </p:blipFill>
        <p:spPr>
          <a:xfrm>
            <a:off x="4572000" y="228600"/>
            <a:ext cx="4572000" cy="58578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81000" y="0"/>
            <a:ext cx="8229600" cy="1447800"/>
          </a:xfrm>
        </p:spPr>
        <p:txBody>
          <a:bodyPr/>
          <a:lstStyle/>
          <a:p>
            <a:r>
              <a:rPr lang="en-US"/>
              <a:t> Vestible and vestibular tissue of the oral cavity.</a:t>
            </a:r>
          </a:p>
        </p:txBody>
      </p:sp>
      <p:pic>
        <p:nvPicPr>
          <p:cNvPr id="12291" name="Picture 11" descr="J:\Bird\jpegs for powerpoint\10_004.jpg"/>
          <p:cNvPicPr>
            <a:picLocks noChangeAspect="1" noChangeArrowheads="1"/>
          </p:cNvPicPr>
          <p:nvPr/>
        </p:nvPicPr>
        <p:blipFill>
          <a:blip r:embed="rId2" cstate="print"/>
          <a:srcRect/>
          <a:stretch>
            <a:fillRect/>
          </a:stretch>
        </p:blipFill>
        <p:spPr bwMode="auto">
          <a:xfrm>
            <a:off x="0" y="1138238"/>
            <a:ext cx="9144000" cy="571976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Permanent Dentition</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Central Incisors</a:t>
            </a:r>
          </a:p>
          <a:p>
            <a:pPr marL="514350" indent="-514350">
              <a:buFont typeface="+mj-lt"/>
              <a:buAutoNum type="arabicPeriod"/>
            </a:pPr>
            <a:r>
              <a:rPr lang="en-US" dirty="0"/>
              <a:t>Lateral Incisors</a:t>
            </a:r>
          </a:p>
          <a:p>
            <a:pPr marL="514350" indent="-514350">
              <a:buFont typeface="+mj-lt"/>
              <a:buAutoNum type="arabicPeriod"/>
            </a:pPr>
            <a:r>
              <a:rPr lang="en-US" dirty="0"/>
              <a:t>Canines</a:t>
            </a:r>
          </a:p>
          <a:p>
            <a:pPr marL="514350" indent="-514350">
              <a:buFont typeface="+mj-lt"/>
              <a:buAutoNum type="arabicPeriod"/>
            </a:pPr>
            <a:r>
              <a:rPr lang="en-US" dirty="0"/>
              <a:t>First Premolars</a:t>
            </a:r>
          </a:p>
          <a:p>
            <a:pPr marL="514350" indent="-514350">
              <a:buFont typeface="+mj-lt"/>
              <a:buAutoNum type="arabicPeriod"/>
            </a:pPr>
            <a:r>
              <a:rPr lang="en-US" dirty="0"/>
              <a:t>Second Premolars</a:t>
            </a:r>
          </a:p>
          <a:p>
            <a:pPr marL="514350" indent="-514350">
              <a:buFont typeface="+mj-lt"/>
              <a:buAutoNum type="arabicPeriod"/>
            </a:pPr>
            <a:r>
              <a:rPr lang="en-US" dirty="0"/>
              <a:t>First Molars</a:t>
            </a:r>
          </a:p>
          <a:p>
            <a:pPr marL="514350" indent="-514350">
              <a:buFont typeface="+mj-lt"/>
              <a:buAutoNum type="arabicPeriod"/>
            </a:pPr>
            <a:r>
              <a:rPr lang="en-US" dirty="0"/>
              <a:t>Second Molars</a:t>
            </a:r>
          </a:p>
          <a:p>
            <a:pPr marL="514350" indent="-514350">
              <a:buFont typeface="+mj-lt"/>
              <a:buAutoNum type="arabicPeriod"/>
            </a:pPr>
            <a:r>
              <a:rPr lang="en-US" dirty="0"/>
              <a:t>Third Molars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Teeth eruption</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533400" y="1143000"/>
            <a:ext cx="8229600" cy="5486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Tooth Structure</a:t>
            </a:r>
            <a:endParaRPr lang="en-US" dirty="0"/>
          </a:p>
        </p:txBody>
      </p:sp>
      <p:sp>
        <p:nvSpPr>
          <p:cNvPr id="3" name="Content Placeholder 2"/>
          <p:cNvSpPr>
            <a:spLocks noGrp="1"/>
          </p:cNvSpPr>
          <p:nvPr>
            <p:ph idx="1"/>
          </p:nvPr>
        </p:nvSpPr>
        <p:spPr/>
        <p:txBody>
          <a:bodyPr>
            <a:normAutofit fontScale="92500"/>
          </a:bodyPr>
          <a:lstStyle/>
          <a:p>
            <a:r>
              <a:rPr lang="en-US" dirty="0"/>
              <a:t>A tooth can be divided into two main parts – </a:t>
            </a:r>
          </a:p>
          <a:p>
            <a:pPr lvl="1"/>
            <a:r>
              <a:rPr lang="en-US" dirty="0"/>
              <a:t>the </a:t>
            </a:r>
            <a:r>
              <a:rPr lang="en-US" b="1" dirty="0"/>
              <a:t>crown</a:t>
            </a:r>
            <a:r>
              <a:rPr lang="en-US" dirty="0"/>
              <a:t> and </a:t>
            </a:r>
          </a:p>
          <a:p>
            <a:pPr lvl="1"/>
            <a:r>
              <a:rPr lang="en-US" dirty="0"/>
              <a:t>the </a:t>
            </a:r>
            <a:r>
              <a:rPr lang="en-US" b="1" dirty="0"/>
              <a:t>root</a:t>
            </a:r>
            <a:r>
              <a:rPr lang="en-US" dirty="0"/>
              <a:t>. </a:t>
            </a:r>
          </a:p>
          <a:p>
            <a:r>
              <a:rPr lang="en-US" dirty="0"/>
              <a:t>The part of a tooth which is visible in the mouth is referred to as the clinical </a:t>
            </a:r>
            <a:r>
              <a:rPr lang="en-US" b="1" dirty="0"/>
              <a:t>crown</a:t>
            </a:r>
            <a:r>
              <a:rPr lang="en-US" dirty="0"/>
              <a:t>, while the part which is not visible is, by definition, the </a:t>
            </a:r>
            <a:r>
              <a:rPr lang="en-US" b="1" dirty="0"/>
              <a:t>clinical root</a:t>
            </a:r>
            <a:r>
              <a:rPr lang="en-US" dirty="0"/>
              <a:t>.</a:t>
            </a:r>
          </a:p>
          <a:p>
            <a:r>
              <a:rPr lang="en-US" dirty="0"/>
              <a:t>The anatomic crown is covered by enamel, whilst the anatomic root is covered by </a:t>
            </a:r>
            <a:r>
              <a:rPr lang="en-US" dirty="0" err="1"/>
              <a:t>cementum</a:t>
            </a:r>
            <a:r>
              <a:rPr lang="en-US"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7170" name="Picture 2"/>
          <p:cNvPicPr>
            <a:picLocks noGrp="1" noChangeAspect="1" noChangeArrowheads="1"/>
          </p:cNvPicPr>
          <p:nvPr>
            <p:ph idx="1"/>
          </p:nvPr>
        </p:nvPicPr>
        <p:blipFill>
          <a:blip r:embed="rId2" cstate="print"/>
          <a:srcRect/>
          <a:stretch>
            <a:fillRect/>
          </a:stretch>
        </p:blipFill>
        <p:spPr bwMode="auto">
          <a:xfrm>
            <a:off x="838200" y="228600"/>
            <a:ext cx="7620000" cy="6248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tooth</a:t>
            </a:r>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r>
              <a:rPr lang="en-US" b="1" dirty="0"/>
              <a:t>Enamel</a:t>
            </a:r>
            <a:r>
              <a:rPr lang="en-US" dirty="0"/>
              <a:t> </a:t>
            </a:r>
          </a:p>
          <a:p>
            <a:pPr lvl="1"/>
            <a:r>
              <a:rPr lang="en-US" dirty="0"/>
              <a:t>is a robust, </a:t>
            </a:r>
            <a:r>
              <a:rPr lang="en-US" dirty="0" err="1"/>
              <a:t>avascular</a:t>
            </a:r>
            <a:r>
              <a:rPr lang="en-US" dirty="0"/>
              <a:t> hard tissue with a high mineral content. </a:t>
            </a:r>
          </a:p>
          <a:p>
            <a:pPr lvl="1"/>
            <a:r>
              <a:rPr lang="en-US" dirty="0"/>
              <a:t>It is, in effect, designed to provide thermal insulation for a tooth, and to protect the internal vital tissues from destruction. </a:t>
            </a:r>
          </a:p>
          <a:p>
            <a:pPr lvl="1"/>
            <a:r>
              <a:rPr lang="en-US" dirty="0"/>
              <a:t>Enamel is susceptible to dental caries, tooth wear and acid dissolution.</a:t>
            </a:r>
          </a:p>
          <a:p>
            <a:pPr lvl="1"/>
            <a:r>
              <a:rPr lang="en-US" dirty="0"/>
              <a:t>The enamel is mostly composed of </a:t>
            </a:r>
            <a:r>
              <a:rPr lang="en-US" dirty="0" err="1"/>
              <a:t>hydroxyapatite</a:t>
            </a:r>
            <a:r>
              <a:rPr lang="en-US" dirty="0"/>
              <a:t> crystals.</a:t>
            </a:r>
          </a:p>
          <a:p>
            <a:pPr lvl="1"/>
            <a:r>
              <a:rPr lang="en-US" dirty="0"/>
              <a:t>Binding of fluoride to the </a:t>
            </a:r>
            <a:r>
              <a:rPr lang="en-US" dirty="0" err="1"/>
              <a:t>hydroxyapatite</a:t>
            </a:r>
            <a:r>
              <a:rPr lang="en-US" dirty="0"/>
              <a:t> leads to the formation of </a:t>
            </a:r>
            <a:r>
              <a:rPr lang="en-US" i="1" dirty="0" err="1"/>
              <a:t>fluoroapatite</a:t>
            </a:r>
            <a:r>
              <a:rPr lang="en-US" i="1" dirty="0"/>
              <a:t> crystals</a:t>
            </a:r>
            <a:r>
              <a:rPr lang="en-US" dirty="0"/>
              <a:t>, which makes the enamel harder and more resistant to decay</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a:t>
            </a:r>
          </a:p>
        </p:txBody>
      </p:sp>
      <p:sp>
        <p:nvSpPr>
          <p:cNvPr id="3" name="Content Placeholder 2"/>
          <p:cNvSpPr>
            <a:spLocks noGrp="1"/>
          </p:cNvSpPr>
          <p:nvPr>
            <p:ph idx="1"/>
          </p:nvPr>
        </p:nvSpPr>
        <p:spPr/>
        <p:txBody>
          <a:bodyPr/>
          <a:lstStyle/>
          <a:p>
            <a:r>
              <a:rPr lang="en-US" b="1" dirty="0" err="1"/>
              <a:t>Cementum</a:t>
            </a:r>
            <a:r>
              <a:rPr lang="en-US" dirty="0"/>
              <a:t> </a:t>
            </a:r>
          </a:p>
          <a:p>
            <a:pPr lvl="1"/>
            <a:r>
              <a:rPr lang="en-US" dirty="0"/>
              <a:t>is a softer, more sensitive tissue. </a:t>
            </a:r>
          </a:p>
          <a:p>
            <a:pPr lvl="1"/>
            <a:r>
              <a:rPr lang="en-US" dirty="0"/>
              <a:t>It becomes visible if a tooth is extruded from the alveolar socket during a traumatic dental injury, and when periodontal disease (disease of the tooth supporting tissues) causes root exposure; a person becomes “long in the tooth”.</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Parts of a tooth: dentine</a:t>
            </a:r>
            <a:endParaRPr lang="en-US" dirty="0"/>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r>
              <a:rPr lang="en-US" dirty="0"/>
              <a:t>A layer of </a:t>
            </a:r>
            <a:r>
              <a:rPr lang="en-US" b="1" dirty="0"/>
              <a:t>dentine</a:t>
            </a:r>
            <a:r>
              <a:rPr lang="en-US" dirty="0"/>
              <a:t> lies beneath the enamel and </a:t>
            </a:r>
            <a:r>
              <a:rPr lang="en-US" dirty="0" err="1"/>
              <a:t>cementum</a:t>
            </a:r>
            <a:r>
              <a:rPr lang="en-US" dirty="0"/>
              <a:t>, throughout the crown and root. </a:t>
            </a:r>
          </a:p>
          <a:p>
            <a:r>
              <a:rPr lang="en-US" dirty="0"/>
              <a:t>Dentine is a vital, innervated tissue that accounts for the majority of the hard tooth structure. </a:t>
            </a:r>
          </a:p>
          <a:p>
            <a:r>
              <a:rPr lang="en-US" dirty="0"/>
              <a:t>The enamel protects the </a:t>
            </a:r>
            <a:r>
              <a:rPr lang="en-US" i="1" dirty="0"/>
              <a:t>dentin</a:t>
            </a:r>
            <a:r>
              <a:rPr lang="en-US" dirty="0"/>
              <a:t>, a hard, thick substance containing thousands of tubules that surround the nerve. </a:t>
            </a:r>
          </a:p>
          <a:p>
            <a:r>
              <a:rPr lang="en-US" dirty="0"/>
              <a:t>These tubules contain tiny projections of the nerve and are sensitive to exposure to air, acid, and touch. </a:t>
            </a:r>
          </a:p>
          <a:p>
            <a:r>
              <a:rPr lang="en-US" dirty="0"/>
              <a:t>The part of the tooth where the dentine and enamel meet is called the </a:t>
            </a:r>
            <a:r>
              <a:rPr lang="en-US" dirty="0" err="1"/>
              <a:t>dentineo</a:t>
            </a:r>
            <a:r>
              <a:rPr lang="en-US" dirty="0"/>
              <a:t>-enamel junction (DEJ).</a:t>
            </a:r>
          </a:p>
          <a:p>
            <a:r>
              <a:rPr lang="en-US" dirty="0"/>
              <a:t>The boundary where the anatomic crown meets the anatomic root (where the enamel meets the </a:t>
            </a:r>
            <a:r>
              <a:rPr lang="en-US" dirty="0" err="1"/>
              <a:t>cementum</a:t>
            </a:r>
            <a:r>
              <a:rPr lang="en-US" dirty="0"/>
              <a:t>) is called the </a:t>
            </a:r>
            <a:r>
              <a:rPr lang="en-US" b="1" dirty="0" err="1"/>
              <a:t>cemento</a:t>
            </a:r>
            <a:r>
              <a:rPr lang="en-US" b="1" dirty="0"/>
              <a:t>-enamel junction (CEJ)</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tooth</a:t>
            </a:r>
          </a:p>
        </p:txBody>
      </p:sp>
      <p:sp>
        <p:nvSpPr>
          <p:cNvPr id="3" name="Content Placeholder 2"/>
          <p:cNvSpPr>
            <a:spLocks noGrp="1"/>
          </p:cNvSpPr>
          <p:nvPr>
            <p:ph idx="1"/>
          </p:nvPr>
        </p:nvSpPr>
        <p:spPr/>
        <p:txBody>
          <a:bodyPr>
            <a:normAutofit lnSpcReduction="10000"/>
          </a:bodyPr>
          <a:lstStyle/>
          <a:p>
            <a:r>
              <a:rPr lang="en-US" b="1" dirty="0"/>
              <a:t>The pulp cavity </a:t>
            </a:r>
            <a:r>
              <a:rPr lang="en-US" dirty="0"/>
              <a:t>is the space within a tooth root that is filled with the vital dental pulp, a pink mass of innervated, vascular tissue.</a:t>
            </a:r>
          </a:p>
          <a:p>
            <a:r>
              <a:rPr lang="en-US" dirty="0"/>
              <a:t>The end of the root is called the apex. </a:t>
            </a:r>
          </a:p>
          <a:p>
            <a:r>
              <a:rPr lang="en-US" dirty="0"/>
              <a:t>The </a:t>
            </a:r>
            <a:r>
              <a:rPr lang="en-US" b="1" dirty="0"/>
              <a:t>apical foramen</a:t>
            </a:r>
            <a:r>
              <a:rPr lang="en-US" dirty="0"/>
              <a:t> is the space at the apex through which blood vessels and nerves enter the dental pulp, and through which pulp infection may enter the alveolus and surrounding soft tissues.</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descr="http://cdn1.teachmeseries.com/tmanatomy/wp-content/uploads/20180216104636/Tooth-Structure-Crown-Root-Anatomy.png"/>
          <p:cNvPicPr>
            <a:picLocks noGrp="1"/>
          </p:cNvPicPr>
          <p:nvPr>
            <p:ph idx="1"/>
          </p:nvPr>
        </p:nvPicPr>
        <p:blipFill>
          <a:blip r:embed="rId2" cstate="print"/>
          <a:srcRect/>
          <a:stretch>
            <a:fillRect/>
          </a:stretch>
        </p:blipFill>
        <p:spPr bwMode="auto">
          <a:xfrm>
            <a:off x="1295400" y="762000"/>
            <a:ext cx="6858000" cy="536416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Incisors</a:t>
            </a:r>
            <a:endParaRPr lang="en-US" dirty="0"/>
          </a:p>
        </p:txBody>
      </p:sp>
      <p:sp>
        <p:nvSpPr>
          <p:cNvPr id="3" name="Content Placeholder 2"/>
          <p:cNvSpPr>
            <a:spLocks noGrp="1"/>
          </p:cNvSpPr>
          <p:nvPr>
            <p:ph idx="1"/>
          </p:nvPr>
        </p:nvSpPr>
        <p:spPr/>
        <p:txBody>
          <a:bodyPr>
            <a:normAutofit lnSpcReduction="10000"/>
          </a:bodyPr>
          <a:lstStyle/>
          <a:p>
            <a:r>
              <a:rPr lang="en-US" dirty="0"/>
              <a:t>There are 8 incisors in both the primary and permanent dentition; 4 maxillary and 4 </a:t>
            </a:r>
            <a:r>
              <a:rPr lang="en-US" dirty="0" err="1"/>
              <a:t>mandibular</a:t>
            </a:r>
            <a:r>
              <a:rPr lang="en-US" dirty="0"/>
              <a:t>. </a:t>
            </a:r>
          </a:p>
          <a:p>
            <a:r>
              <a:rPr lang="en-US" b="1" dirty="0"/>
              <a:t>Central</a:t>
            </a:r>
            <a:r>
              <a:rPr lang="en-US" dirty="0"/>
              <a:t> and</a:t>
            </a:r>
            <a:r>
              <a:rPr lang="en-US" b="1" dirty="0"/>
              <a:t> lateral incisors</a:t>
            </a:r>
            <a:r>
              <a:rPr lang="en-US" dirty="0"/>
              <a:t> have straight edges that are designed to incise in to food. </a:t>
            </a:r>
          </a:p>
          <a:p>
            <a:r>
              <a:rPr lang="en-US" dirty="0"/>
              <a:t>They are located at the front of mouth with central incisors nearest the midline, and lateral incisors between the central incisors and the canines.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28600" y="0"/>
            <a:ext cx="8229600" cy="1295400"/>
          </a:xfrm>
        </p:spPr>
        <p:txBody>
          <a:bodyPr>
            <a:normAutofit fontScale="90000"/>
          </a:bodyPr>
          <a:lstStyle/>
          <a:p>
            <a:r>
              <a:rPr lang="en-US"/>
              <a:t>Buccal vestibule and buccal mucosa of the cheek.</a:t>
            </a:r>
          </a:p>
        </p:txBody>
      </p:sp>
      <p:pic>
        <p:nvPicPr>
          <p:cNvPr id="13315" name="Picture 11" descr="J:\Bird\jpegs for powerpoint\10_005.jpg"/>
          <p:cNvPicPr>
            <a:picLocks noChangeAspect="1" noChangeArrowheads="1"/>
          </p:cNvPicPr>
          <p:nvPr/>
        </p:nvPicPr>
        <p:blipFill>
          <a:blip r:embed="rId2" cstate="print"/>
          <a:srcRect/>
          <a:stretch>
            <a:fillRect/>
          </a:stretch>
        </p:blipFill>
        <p:spPr bwMode="auto">
          <a:xfrm>
            <a:off x="0" y="1447800"/>
            <a:ext cx="8915400" cy="5181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incisors</a:t>
            </a:r>
          </a:p>
        </p:txBody>
      </p:sp>
      <p:pic>
        <p:nvPicPr>
          <p:cNvPr id="4" name="Content Placeholder 3" descr="http://cdn1.teachmeseries.com/tmanatomy/wp-content/uploads/20180219110441/Maxillary-Central-Incisor.png"/>
          <p:cNvPicPr>
            <a:picLocks noGrp="1"/>
          </p:cNvPicPr>
          <p:nvPr>
            <p:ph idx="1"/>
          </p:nvPr>
        </p:nvPicPr>
        <p:blipFill>
          <a:blip r:embed="rId2" cstate="print"/>
          <a:srcRect/>
          <a:stretch>
            <a:fillRect/>
          </a:stretch>
        </p:blipFill>
        <p:spPr bwMode="auto">
          <a:xfrm>
            <a:off x="838200" y="1219200"/>
            <a:ext cx="7239000" cy="51816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Canines</a:t>
            </a:r>
            <a:endParaRPr lang="en-US" dirty="0"/>
          </a:p>
        </p:txBody>
      </p:sp>
      <p:sp>
        <p:nvSpPr>
          <p:cNvPr id="3" name="Content Placeholder 2"/>
          <p:cNvSpPr>
            <a:spLocks noGrp="1"/>
          </p:cNvSpPr>
          <p:nvPr>
            <p:ph idx="1"/>
          </p:nvPr>
        </p:nvSpPr>
        <p:spPr/>
        <p:txBody>
          <a:bodyPr>
            <a:normAutofit fontScale="92500"/>
          </a:bodyPr>
          <a:lstStyle/>
          <a:p>
            <a:r>
              <a:rPr lang="en-US" dirty="0"/>
              <a:t>There are 4 canines in both the primary and permanent dentition; 2 maxillary and 2 </a:t>
            </a:r>
            <a:r>
              <a:rPr lang="en-US" dirty="0" err="1"/>
              <a:t>mandibular</a:t>
            </a:r>
            <a:r>
              <a:rPr lang="en-US" dirty="0"/>
              <a:t>. </a:t>
            </a:r>
          </a:p>
          <a:p>
            <a:r>
              <a:rPr lang="en-US" dirty="0"/>
              <a:t>They are located at corners of the mouth and have an </a:t>
            </a:r>
            <a:r>
              <a:rPr lang="en-US" dirty="0" err="1"/>
              <a:t>incisal</a:t>
            </a:r>
            <a:r>
              <a:rPr lang="en-US" dirty="0"/>
              <a:t> edge that has a sharp, triangular shaped projection.</a:t>
            </a:r>
          </a:p>
          <a:p>
            <a:r>
              <a:rPr lang="en-US" dirty="0"/>
              <a:t>The function of the cusp is to pierce and hold food. </a:t>
            </a:r>
          </a:p>
          <a:p>
            <a:r>
              <a:rPr lang="en-US" dirty="0"/>
              <a:t>They are sometimes referred to as </a:t>
            </a:r>
            <a:r>
              <a:rPr lang="en-US" b="1" dirty="0" err="1"/>
              <a:t>cuspid</a:t>
            </a:r>
            <a:r>
              <a:rPr lang="en-US" b="1" dirty="0"/>
              <a:t> teeth</a:t>
            </a:r>
            <a:r>
              <a:rPr lang="en-US" dirty="0"/>
              <a:t>.</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canines</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a:t>Canines have long stable roots that withstand greater forces than incisors. </a:t>
            </a:r>
          </a:p>
          <a:p>
            <a:r>
              <a:rPr lang="en-US" dirty="0"/>
              <a:t>Teenagers who experience dental crowding (the total width of the teeth exceeds the available width of the arch for the teeth to erupt in to) may present with </a:t>
            </a:r>
            <a:r>
              <a:rPr lang="en-US" b="1" dirty="0" err="1"/>
              <a:t>unerupted</a:t>
            </a:r>
            <a:r>
              <a:rPr lang="en-US" b="1" dirty="0"/>
              <a:t> canines</a:t>
            </a:r>
            <a:r>
              <a:rPr lang="en-US" dirty="0"/>
              <a:t>. </a:t>
            </a:r>
          </a:p>
          <a:p>
            <a:r>
              <a:rPr lang="en-US" dirty="0"/>
              <a:t>These are frequently located </a:t>
            </a:r>
            <a:r>
              <a:rPr lang="en-US" dirty="0" err="1"/>
              <a:t>radiographically</a:t>
            </a:r>
            <a:r>
              <a:rPr lang="en-US" dirty="0"/>
              <a:t> in the palate, or high the </a:t>
            </a:r>
            <a:r>
              <a:rPr lang="en-US" dirty="0" err="1"/>
              <a:t>buccal</a:t>
            </a:r>
            <a:r>
              <a:rPr lang="en-US" dirty="0"/>
              <a:t> </a:t>
            </a:r>
            <a:r>
              <a:rPr lang="en-US" dirty="0" err="1"/>
              <a:t>sulcus</a:t>
            </a:r>
            <a:r>
              <a:rPr lang="en-US" dirty="0"/>
              <a:t>. </a:t>
            </a:r>
          </a:p>
          <a:p>
            <a:r>
              <a:rPr lang="en-US" dirty="0"/>
              <a:t>Oral surgery may be required to aid the eruption of these teeth.</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Premolars</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permanent dentition has 8 premolars that generally have 2 cusps, but this is not always the case. </a:t>
            </a:r>
          </a:p>
          <a:p>
            <a:r>
              <a:rPr lang="en-US" dirty="0"/>
              <a:t>They are sometimes referred to as </a:t>
            </a:r>
            <a:r>
              <a:rPr lang="en-US" b="1" dirty="0"/>
              <a:t>bicuspid teeth.</a:t>
            </a:r>
            <a:endParaRPr lang="en-US" dirty="0"/>
          </a:p>
          <a:p>
            <a:r>
              <a:rPr lang="en-US" dirty="0"/>
              <a:t>They are located between the canines and the molars, and they share some of the characteristics of these teeth. </a:t>
            </a:r>
          </a:p>
          <a:p>
            <a:r>
              <a:rPr lang="en-US" dirty="0"/>
              <a:t>There are no premolars in the primary dentition. </a:t>
            </a:r>
          </a:p>
          <a:p>
            <a:r>
              <a:rPr lang="en-US" dirty="0"/>
              <a:t>Premolar teeth are frequently extracted by dentists to relieve </a:t>
            </a:r>
            <a:r>
              <a:rPr lang="en-US" b="1" dirty="0"/>
              <a:t>dental crowding</a:t>
            </a:r>
            <a:r>
              <a:rPr lang="en-US" dirty="0"/>
              <a:t>, particularly prior to orthodontic treatment</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Molars</a:t>
            </a:r>
            <a:endParaRPr lang="en-US" dirty="0"/>
          </a:p>
        </p:txBody>
      </p:sp>
      <p:sp>
        <p:nvSpPr>
          <p:cNvPr id="3" name="Content Placeholder 2"/>
          <p:cNvSpPr>
            <a:spLocks noGrp="1"/>
          </p:cNvSpPr>
          <p:nvPr>
            <p:ph idx="1"/>
          </p:nvPr>
        </p:nvSpPr>
        <p:spPr/>
        <p:txBody>
          <a:bodyPr/>
          <a:lstStyle/>
          <a:p>
            <a:r>
              <a:rPr lang="en-US" dirty="0"/>
              <a:t>There are 8 molars in the primary permanent dentition; 4 maxillary and 4 </a:t>
            </a:r>
            <a:r>
              <a:rPr lang="en-US" dirty="0" err="1"/>
              <a:t>mandibular</a:t>
            </a:r>
            <a:r>
              <a:rPr lang="en-US" dirty="0"/>
              <a:t>. </a:t>
            </a:r>
          </a:p>
          <a:p>
            <a:r>
              <a:rPr lang="en-US" dirty="0"/>
              <a:t>There are 12 molars in the permanent dentition; 6 maxillary and 6 </a:t>
            </a:r>
            <a:r>
              <a:rPr lang="en-US" dirty="0" err="1"/>
              <a:t>mandibular</a:t>
            </a:r>
            <a:r>
              <a:rPr lang="en-US" dirty="0"/>
              <a:t>. </a:t>
            </a:r>
          </a:p>
          <a:p>
            <a:r>
              <a:rPr lang="en-US" dirty="0"/>
              <a:t>The number of cusps varies between 3 and 5. </a:t>
            </a:r>
          </a:p>
          <a:p>
            <a:r>
              <a:rPr lang="en-US" dirty="0"/>
              <a:t>They are located at the back of the mouth, and are designed to crush and chew food, prior to swallowing.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a:t>
            </a:r>
          </a:p>
        </p:txBody>
      </p:sp>
      <p:sp>
        <p:nvSpPr>
          <p:cNvPr id="3" name="Content Placeholder 2"/>
          <p:cNvSpPr>
            <a:spLocks noGrp="1"/>
          </p:cNvSpPr>
          <p:nvPr>
            <p:ph idx="1"/>
          </p:nvPr>
        </p:nvSpPr>
        <p:spPr/>
        <p:txBody>
          <a:bodyPr>
            <a:normAutofit fontScale="92500" lnSpcReduction="10000"/>
          </a:bodyPr>
          <a:lstStyle/>
          <a:p>
            <a:r>
              <a:rPr lang="en-US" dirty="0"/>
              <a:t>Molar teeth are particularly at risk of </a:t>
            </a:r>
            <a:r>
              <a:rPr lang="en-US" b="1" dirty="0"/>
              <a:t>dental caries</a:t>
            </a:r>
            <a:r>
              <a:rPr lang="en-US" dirty="0"/>
              <a:t> (decay) due to the presence of deep grooves that run across the </a:t>
            </a:r>
            <a:r>
              <a:rPr lang="en-US" dirty="0" err="1"/>
              <a:t>occlusal</a:t>
            </a:r>
            <a:r>
              <a:rPr lang="en-US" dirty="0"/>
              <a:t> (top) surface of the teeth, and due to the presence of a relatively wide point of contact between adjacent molars. </a:t>
            </a:r>
          </a:p>
          <a:p>
            <a:r>
              <a:rPr lang="en-US" dirty="0"/>
              <a:t>These sites are more difficult to clean than the smooth walls of the labial (lip), </a:t>
            </a:r>
            <a:r>
              <a:rPr lang="en-US" dirty="0" err="1"/>
              <a:t>buccal</a:t>
            </a:r>
            <a:r>
              <a:rPr lang="en-US" dirty="0"/>
              <a:t> (cheek), lingual (tongue), and palatal (palate) surfaces of teeth.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molars</a:t>
            </a:r>
          </a:p>
        </p:txBody>
      </p:sp>
      <p:pic>
        <p:nvPicPr>
          <p:cNvPr id="4" name="Content Placeholder 3" descr="http://cdn1.teachmeseries.com/tmanatomy/wp-content/uploads/20180219110817/Maxillary-First-Molar.jpg"/>
          <p:cNvPicPr>
            <a:picLocks noGrp="1"/>
          </p:cNvPicPr>
          <p:nvPr>
            <p:ph idx="1"/>
          </p:nvPr>
        </p:nvPicPr>
        <p:blipFill>
          <a:blip r:embed="rId2" cstate="print"/>
          <a:srcRect/>
          <a:stretch>
            <a:fillRect/>
          </a:stretch>
        </p:blipFill>
        <p:spPr bwMode="auto">
          <a:xfrm>
            <a:off x="2653097" y="1600200"/>
            <a:ext cx="3837805" cy="452596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t>Tooth notation systems</a:t>
            </a:r>
            <a:endParaRPr lang="en-US" dirty="0"/>
          </a:p>
        </p:txBody>
      </p:sp>
      <p:sp>
        <p:nvSpPr>
          <p:cNvPr id="3" name="Content Placeholder 2"/>
          <p:cNvSpPr>
            <a:spLocks noGrp="1"/>
          </p:cNvSpPr>
          <p:nvPr>
            <p:ph idx="1"/>
          </p:nvPr>
        </p:nvSpPr>
        <p:spPr/>
        <p:txBody>
          <a:bodyPr>
            <a:normAutofit fontScale="92500" lnSpcReduction="20000"/>
          </a:bodyPr>
          <a:lstStyle/>
          <a:p>
            <a:pPr marL="609600" indent="-609600" algn="just"/>
            <a:r>
              <a:rPr lang="en-GB" dirty="0"/>
              <a:t>Learning nomenclature is the first step in understanding dental anatomy. </a:t>
            </a:r>
          </a:p>
          <a:p>
            <a:pPr marL="609600" indent="-609600" algn="just"/>
            <a:r>
              <a:rPr lang="en-GB" dirty="0"/>
              <a:t>Tooth numbering or “shorthand” system of tooth notation is necessary in clinical practice for recording data and communication.</a:t>
            </a:r>
          </a:p>
          <a:p>
            <a:pPr marL="609600" indent="-609600" algn="just">
              <a:buNone/>
            </a:pPr>
            <a:endParaRPr lang="en-GB" dirty="0"/>
          </a:p>
          <a:p>
            <a:pPr marL="609600" indent="-609600" algn="just">
              <a:buClr>
                <a:srgbClr val="FFFF99"/>
              </a:buClr>
              <a:buNone/>
            </a:pPr>
            <a:r>
              <a:rPr lang="en-GB" dirty="0"/>
              <a:t>The various tooth notation systems are as follows:</a:t>
            </a:r>
          </a:p>
          <a:p>
            <a:pPr marL="609600" indent="-609600" algn="just">
              <a:buClr>
                <a:srgbClr val="FFFF99"/>
              </a:buClr>
              <a:buFont typeface="Wingdings" pitchFamily="2" charset="2"/>
              <a:buAutoNum type="arabicPeriod"/>
            </a:pPr>
            <a:r>
              <a:rPr lang="en-GB" dirty="0">
                <a:solidFill>
                  <a:schemeClr val="tx1">
                    <a:lumMod val="95000"/>
                    <a:lumOff val="5000"/>
                  </a:schemeClr>
                </a:solidFill>
              </a:rPr>
              <a:t>Palmer notation system</a:t>
            </a:r>
          </a:p>
          <a:p>
            <a:pPr marL="609600" indent="-609600" algn="just">
              <a:buClr>
                <a:srgbClr val="FFFF99"/>
              </a:buClr>
              <a:buFont typeface="Wingdings" pitchFamily="2" charset="2"/>
              <a:buAutoNum type="arabicPeriod"/>
            </a:pPr>
            <a:r>
              <a:rPr lang="en-GB" dirty="0">
                <a:solidFill>
                  <a:schemeClr val="tx1">
                    <a:lumMod val="95000"/>
                    <a:lumOff val="5000"/>
                  </a:schemeClr>
                </a:solidFill>
              </a:rPr>
              <a:t>Universal notation system</a:t>
            </a:r>
          </a:p>
          <a:p>
            <a:pPr marL="609600" indent="-609600" algn="just">
              <a:buClr>
                <a:srgbClr val="FFFF99"/>
              </a:buClr>
              <a:buFont typeface="Wingdings" pitchFamily="2" charset="2"/>
              <a:buAutoNum type="arabicPeriod"/>
            </a:pPr>
            <a:r>
              <a:rPr lang="en-GB" dirty="0">
                <a:solidFill>
                  <a:schemeClr val="tx1">
                    <a:lumMod val="95000"/>
                    <a:lumOff val="5000"/>
                  </a:schemeClr>
                </a:solidFill>
              </a:rPr>
              <a:t>FDI system</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404813"/>
            <a:ext cx="8229600" cy="5919787"/>
          </a:xfrm>
        </p:spPr>
        <p:txBody>
          <a:bodyPr/>
          <a:lstStyle/>
          <a:p>
            <a:pPr eaLnBrk="1" hangingPunct="1">
              <a:buFont typeface="Wingdings" pitchFamily="2" charset="2"/>
              <a:buNone/>
            </a:pPr>
            <a:r>
              <a:rPr lang="en-GB" b="1" dirty="0">
                <a:solidFill>
                  <a:schemeClr val="tx1"/>
                </a:solidFill>
                <a:latin typeface="Comic Sans MS" pitchFamily="66" charset="0"/>
              </a:rPr>
              <a:t>FDI system</a:t>
            </a:r>
            <a:r>
              <a:rPr lang="en-GB" b="1" dirty="0">
                <a:solidFill>
                  <a:schemeClr val="tx1"/>
                </a:solidFill>
              </a:rPr>
              <a:t> </a:t>
            </a:r>
            <a:r>
              <a:rPr lang="en-GB" dirty="0"/>
              <a:t>(Federation </a:t>
            </a:r>
            <a:r>
              <a:rPr lang="en-GB" dirty="0" err="1"/>
              <a:t>Dentaire</a:t>
            </a:r>
            <a:r>
              <a:rPr lang="en-GB" dirty="0"/>
              <a:t> </a:t>
            </a:r>
            <a:r>
              <a:rPr lang="en-GB" dirty="0" err="1"/>
              <a:t>Internationale</a:t>
            </a:r>
            <a:r>
              <a:rPr lang="en-GB" dirty="0"/>
              <a:t>)</a:t>
            </a:r>
          </a:p>
          <a:p>
            <a:r>
              <a:rPr lang="en-GB" sz="2400" dirty="0"/>
              <a:t>The FDI system is a two digit system that has been adopted by WHO and also IADR(</a:t>
            </a:r>
            <a:r>
              <a:rPr lang="en-US" sz="2400" b="1" dirty="0"/>
              <a:t>International Association for Dental Research</a:t>
            </a:r>
            <a:r>
              <a:rPr lang="en-US" sz="2400" dirty="0"/>
              <a:t>) </a:t>
            </a:r>
            <a:r>
              <a:rPr lang="en-GB" sz="2400" dirty="0"/>
              <a:t>. </a:t>
            </a:r>
          </a:p>
          <a:p>
            <a:r>
              <a:rPr lang="en-GB" sz="2400" dirty="0"/>
              <a:t>In this system the first digit indicates the quadrant and the second digit indicates the tooth within the quadrant. 1 to 4 and 5 to 8 as the first digit indicates permanent and primary dentition respectively. 1 to 8 and 1 to 5 as the second digit indicates permanent and primary teeth respectively.</a:t>
            </a:r>
          </a:p>
          <a:p>
            <a:pPr eaLnBrk="1" hangingPunct="1">
              <a:buFont typeface="Wingdings" pitchFamily="2" charset="2"/>
              <a:buNone/>
            </a:pPr>
            <a:endParaRPr lang="en-GB" dirty="0"/>
          </a:p>
          <a:p>
            <a:pPr algn="just" eaLnBrk="1" hangingPunct="1">
              <a:buFont typeface="Wingdings" pitchFamily="2" charset="2"/>
              <a:buNone/>
            </a:pPr>
            <a:r>
              <a:rPr lang="en-GB" sz="2400" dirty="0"/>
              <a:t>Primary teeth- 55 54 53 52 51  61 62 63 64 65 </a:t>
            </a:r>
          </a:p>
          <a:p>
            <a:pPr algn="just" eaLnBrk="1" hangingPunct="1">
              <a:buFont typeface="Wingdings" pitchFamily="2" charset="2"/>
              <a:buNone/>
            </a:pPr>
            <a:r>
              <a:rPr lang="en-GB" sz="2400" dirty="0"/>
              <a:t>		              85 84 83 82 81  71 72 73 74 75</a:t>
            </a:r>
          </a:p>
        </p:txBody>
      </p:sp>
      <p:grpSp>
        <p:nvGrpSpPr>
          <p:cNvPr id="2" name="Group 4"/>
          <p:cNvGrpSpPr>
            <a:grpSpLocks/>
          </p:cNvGrpSpPr>
          <p:nvPr/>
        </p:nvGrpSpPr>
        <p:grpSpPr bwMode="auto">
          <a:xfrm>
            <a:off x="2057400" y="5181600"/>
            <a:ext cx="4464050" cy="792163"/>
            <a:chOff x="1882" y="3022"/>
            <a:chExt cx="1814" cy="499"/>
          </a:xfrm>
        </p:grpSpPr>
        <p:sp>
          <p:nvSpPr>
            <p:cNvPr id="49156" name="Line 5"/>
            <p:cNvSpPr>
              <a:spLocks noChangeShapeType="1"/>
            </p:cNvSpPr>
            <p:nvPr/>
          </p:nvSpPr>
          <p:spPr bwMode="auto">
            <a:xfrm>
              <a:off x="2789" y="3022"/>
              <a:ext cx="0" cy="499"/>
            </a:xfrm>
            <a:prstGeom prst="line">
              <a:avLst/>
            </a:prstGeom>
            <a:noFill/>
            <a:ln w="9525">
              <a:solidFill>
                <a:schemeClr val="tx1"/>
              </a:solidFill>
              <a:round/>
              <a:headEnd/>
              <a:tailEnd/>
            </a:ln>
          </p:spPr>
          <p:txBody>
            <a:bodyPr/>
            <a:lstStyle/>
            <a:p>
              <a:endParaRPr lang="en-US"/>
            </a:p>
          </p:txBody>
        </p:sp>
        <p:sp>
          <p:nvSpPr>
            <p:cNvPr id="49157" name="Line 6"/>
            <p:cNvSpPr>
              <a:spLocks noChangeShapeType="1"/>
            </p:cNvSpPr>
            <p:nvPr/>
          </p:nvSpPr>
          <p:spPr bwMode="auto">
            <a:xfrm>
              <a:off x="1882" y="3249"/>
              <a:ext cx="1814" cy="0"/>
            </a:xfrm>
            <a:prstGeom prst="line">
              <a:avLst/>
            </a:prstGeom>
            <a:noFill/>
            <a:ln w="9525">
              <a:solidFill>
                <a:schemeClr val="tx1"/>
              </a:solidFill>
              <a:round/>
              <a:headEnd/>
              <a:tailEnd/>
            </a:ln>
          </p:spPr>
          <p:txBody>
            <a:bodyPr/>
            <a:lstStyle/>
            <a:p>
              <a:endParaRPr lang="en-US"/>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562600" y="2743200"/>
          <a:ext cx="3346450" cy="4114800"/>
        </p:xfrm>
        <a:graphic>
          <a:graphicData uri="http://schemas.openxmlformats.org/presentationml/2006/ole">
            <mc:AlternateContent xmlns:mc="http://schemas.openxmlformats.org/markup-compatibility/2006">
              <mc:Choice xmlns:v="urn:schemas-microsoft-com:vml" Requires="v">
                <p:oleObj spid="_x0000_s1025" name="Bitmap Image" r:id="rId3" imgW="3209524" imgH="3962953" progId="Paint.Picture">
                  <p:embed/>
                </p:oleObj>
              </mc:Choice>
              <mc:Fallback>
                <p:oleObj name="Bitmap Image" r:id="rId3" imgW="3209524" imgH="3962953" progId="Paint.Picture">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743200"/>
                        <a:ext cx="3346450" cy="4114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Line 41"/>
          <p:cNvSpPr>
            <a:spLocks noChangeShapeType="1"/>
          </p:cNvSpPr>
          <p:nvPr/>
        </p:nvSpPr>
        <p:spPr bwMode="auto">
          <a:xfrm>
            <a:off x="4648200" y="1143000"/>
            <a:ext cx="0" cy="1366838"/>
          </a:xfrm>
          <a:prstGeom prst="line">
            <a:avLst/>
          </a:prstGeom>
          <a:noFill/>
          <a:ln w="57150" cap="sq">
            <a:solidFill>
              <a:srgbClr val="FF0066"/>
            </a:solidFill>
            <a:round/>
            <a:headEnd type="none" w="sm" len="sm"/>
            <a:tailEnd type="none" w="sm" len="sm"/>
          </a:ln>
        </p:spPr>
        <p:txBody>
          <a:bodyPr/>
          <a:lstStyle/>
          <a:p>
            <a:endParaRPr lang="en-US"/>
          </a:p>
        </p:txBody>
      </p:sp>
      <p:sp>
        <p:nvSpPr>
          <p:cNvPr id="1028" name="Rectangle 16"/>
          <p:cNvSpPr>
            <a:spLocks noChangeArrowheads="1"/>
          </p:cNvSpPr>
          <p:nvPr/>
        </p:nvSpPr>
        <p:spPr bwMode="auto">
          <a:xfrm>
            <a:off x="609600" y="0"/>
            <a:ext cx="8064500" cy="2492375"/>
          </a:xfrm>
          <a:prstGeom prst="rect">
            <a:avLst/>
          </a:prstGeom>
          <a:noFill/>
          <a:ln w="28575" algn="ctr">
            <a:noFill/>
            <a:miter lim="800000"/>
            <a:headEnd/>
            <a:tailEnd/>
          </a:ln>
        </p:spPr>
        <p:txBody>
          <a:bodyPr>
            <a:spAutoFit/>
          </a:bodyPr>
          <a:lstStyle/>
          <a:p>
            <a:pPr algn="ctr" rtl="1"/>
            <a:r>
              <a:rPr lang="en-US" sz="3600" b="1">
                <a:latin typeface="Arial" pitchFamily="34" charset="0"/>
              </a:rPr>
              <a:t>Primary Teeth</a:t>
            </a:r>
          </a:p>
          <a:p>
            <a:pPr algn="ctr" rtl="1"/>
            <a:endParaRPr lang="en-US" sz="3600" b="1">
              <a:latin typeface="Arial" pitchFamily="34" charset="0"/>
            </a:endParaRPr>
          </a:p>
          <a:p>
            <a:r>
              <a:rPr lang="en-US" sz="1400" b="1">
                <a:latin typeface="Arial" pitchFamily="34" charset="0"/>
              </a:rPr>
              <a:t>          </a:t>
            </a:r>
            <a:r>
              <a:rPr lang="en-US" sz="2800" b="1">
                <a:solidFill>
                  <a:srgbClr val="FFFF00"/>
                </a:solidFill>
                <a:latin typeface="Arial" pitchFamily="34" charset="0"/>
              </a:rPr>
              <a:t>5</a:t>
            </a:r>
            <a:r>
              <a:rPr lang="en-US" sz="2800" b="1">
                <a:latin typeface="Arial" pitchFamily="34" charset="0"/>
              </a:rPr>
              <a:t>5   </a:t>
            </a:r>
            <a:r>
              <a:rPr lang="en-US" sz="2800" b="1">
                <a:solidFill>
                  <a:srgbClr val="FFFF00"/>
                </a:solidFill>
                <a:latin typeface="Arial" pitchFamily="34" charset="0"/>
              </a:rPr>
              <a:t>5</a:t>
            </a:r>
            <a:r>
              <a:rPr lang="en-US" sz="2800" b="1">
                <a:latin typeface="Arial" pitchFamily="34" charset="0"/>
              </a:rPr>
              <a:t>4   </a:t>
            </a:r>
            <a:r>
              <a:rPr lang="en-US" sz="2800" b="1">
                <a:solidFill>
                  <a:srgbClr val="FFFF00"/>
                </a:solidFill>
                <a:latin typeface="Arial" pitchFamily="34" charset="0"/>
              </a:rPr>
              <a:t>5</a:t>
            </a:r>
            <a:r>
              <a:rPr lang="en-US" sz="2800" b="1">
                <a:latin typeface="Arial" pitchFamily="34" charset="0"/>
              </a:rPr>
              <a:t>3   </a:t>
            </a:r>
            <a:r>
              <a:rPr lang="en-US" sz="2800" b="1">
                <a:solidFill>
                  <a:srgbClr val="FFFF00"/>
                </a:solidFill>
                <a:latin typeface="Arial" pitchFamily="34" charset="0"/>
              </a:rPr>
              <a:t>5</a:t>
            </a:r>
            <a:r>
              <a:rPr lang="en-US" sz="2800" b="1">
                <a:latin typeface="Arial" pitchFamily="34" charset="0"/>
              </a:rPr>
              <a:t>2   </a:t>
            </a:r>
            <a:r>
              <a:rPr lang="en-US" sz="2800" b="1">
                <a:solidFill>
                  <a:srgbClr val="FF0000"/>
                </a:solidFill>
                <a:latin typeface="Arial" pitchFamily="34" charset="0"/>
              </a:rPr>
              <a:t>5</a:t>
            </a:r>
            <a:r>
              <a:rPr lang="en-US" sz="2800" b="1">
                <a:latin typeface="Arial" pitchFamily="34" charset="0"/>
              </a:rPr>
              <a:t>1      </a:t>
            </a:r>
            <a:r>
              <a:rPr lang="en-US" sz="2800" b="1">
                <a:solidFill>
                  <a:srgbClr val="FF0000"/>
                </a:solidFill>
                <a:latin typeface="Arial" pitchFamily="34" charset="0"/>
              </a:rPr>
              <a:t>6</a:t>
            </a:r>
            <a:r>
              <a:rPr lang="en-US" sz="2800" b="1">
                <a:latin typeface="Arial" pitchFamily="34" charset="0"/>
              </a:rPr>
              <a:t>1  </a:t>
            </a:r>
            <a:r>
              <a:rPr lang="en-US" sz="2800" b="1">
                <a:solidFill>
                  <a:srgbClr val="FFFF00"/>
                </a:solidFill>
                <a:latin typeface="Arial" pitchFamily="34" charset="0"/>
              </a:rPr>
              <a:t>6</a:t>
            </a:r>
            <a:r>
              <a:rPr lang="en-US" sz="2800" b="1">
                <a:latin typeface="Arial" pitchFamily="34" charset="0"/>
              </a:rPr>
              <a:t>2   </a:t>
            </a:r>
            <a:r>
              <a:rPr lang="en-US" sz="2800" b="1">
                <a:solidFill>
                  <a:srgbClr val="FFFF00"/>
                </a:solidFill>
                <a:latin typeface="Arial" pitchFamily="34" charset="0"/>
              </a:rPr>
              <a:t>6</a:t>
            </a:r>
            <a:r>
              <a:rPr lang="en-US" sz="2800" b="1">
                <a:latin typeface="Arial" pitchFamily="34" charset="0"/>
              </a:rPr>
              <a:t>3   </a:t>
            </a:r>
            <a:r>
              <a:rPr lang="en-US" sz="2800" b="1">
                <a:solidFill>
                  <a:srgbClr val="FFFF00"/>
                </a:solidFill>
                <a:latin typeface="Arial" pitchFamily="34" charset="0"/>
              </a:rPr>
              <a:t>6</a:t>
            </a:r>
            <a:r>
              <a:rPr lang="en-US" sz="2800" b="1">
                <a:latin typeface="Arial" pitchFamily="34" charset="0"/>
              </a:rPr>
              <a:t>4   </a:t>
            </a:r>
            <a:r>
              <a:rPr lang="en-US" sz="2800" b="1">
                <a:solidFill>
                  <a:srgbClr val="FFFF00"/>
                </a:solidFill>
                <a:latin typeface="Arial" pitchFamily="34" charset="0"/>
              </a:rPr>
              <a:t>6</a:t>
            </a:r>
            <a:r>
              <a:rPr lang="en-US" sz="2800" b="1">
                <a:latin typeface="Arial" pitchFamily="34" charset="0"/>
              </a:rPr>
              <a:t>5</a:t>
            </a:r>
          </a:p>
          <a:p>
            <a:endParaRPr lang="en-US" sz="2800" b="1">
              <a:latin typeface="Arial" pitchFamily="34" charset="0"/>
            </a:endParaRPr>
          </a:p>
          <a:p>
            <a:r>
              <a:rPr lang="en-US" sz="2800" b="1">
                <a:latin typeface="Arial" pitchFamily="34" charset="0"/>
              </a:rPr>
              <a:t>     </a:t>
            </a:r>
            <a:r>
              <a:rPr lang="en-US" sz="2800" b="1">
                <a:solidFill>
                  <a:srgbClr val="FFFF00"/>
                </a:solidFill>
                <a:latin typeface="Arial" pitchFamily="34" charset="0"/>
              </a:rPr>
              <a:t>8</a:t>
            </a:r>
            <a:r>
              <a:rPr lang="en-US" sz="2800" b="1">
                <a:latin typeface="Arial" pitchFamily="34" charset="0"/>
              </a:rPr>
              <a:t>5   </a:t>
            </a:r>
            <a:r>
              <a:rPr lang="en-US" sz="2800" b="1">
                <a:solidFill>
                  <a:srgbClr val="FFFF00"/>
                </a:solidFill>
                <a:latin typeface="Arial" pitchFamily="34" charset="0"/>
              </a:rPr>
              <a:t>8</a:t>
            </a:r>
            <a:r>
              <a:rPr lang="en-US" sz="2800" b="1">
                <a:latin typeface="Arial" pitchFamily="34" charset="0"/>
              </a:rPr>
              <a:t>4   </a:t>
            </a:r>
            <a:r>
              <a:rPr lang="en-US" sz="2800" b="1">
                <a:solidFill>
                  <a:srgbClr val="FFFF00"/>
                </a:solidFill>
                <a:latin typeface="Arial" pitchFamily="34" charset="0"/>
              </a:rPr>
              <a:t>8</a:t>
            </a:r>
            <a:r>
              <a:rPr lang="en-US" sz="2800" b="1">
                <a:latin typeface="Arial" pitchFamily="34" charset="0"/>
              </a:rPr>
              <a:t>3   </a:t>
            </a:r>
            <a:r>
              <a:rPr lang="en-US" sz="2800" b="1">
                <a:solidFill>
                  <a:srgbClr val="FFFF00"/>
                </a:solidFill>
                <a:latin typeface="Arial" pitchFamily="34" charset="0"/>
              </a:rPr>
              <a:t>8</a:t>
            </a:r>
            <a:r>
              <a:rPr lang="en-US" sz="2800" b="1">
                <a:latin typeface="Arial" pitchFamily="34" charset="0"/>
              </a:rPr>
              <a:t>2   </a:t>
            </a:r>
            <a:r>
              <a:rPr lang="en-US" sz="2800" b="1">
                <a:solidFill>
                  <a:srgbClr val="FF0000"/>
                </a:solidFill>
                <a:latin typeface="Arial" pitchFamily="34" charset="0"/>
              </a:rPr>
              <a:t>8</a:t>
            </a:r>
            <a:r>
              <a:rPr lang="en-US" sz="2800" b="1">
                <a:latin typeface="Arial" pitchFamily="34" charset="0"/>
              </a:rPr>
              <a:t>1      </a:t>
            </a:r>
            <a:r>
              <a:rPr lang="en-US" sz="2800" b="1">
                <a:solidFill>
                  <a:srgbClr val="FF0000"/>
                </a:solidFill>
                <a:latin typeface="Arial" pitchFamily="34" charset="0"/>
              </a:rPr>
              <a:t>7</a:t>
            </a:r>
            <a:r>
              <a:rPr lang="en-US" sz="2800" b="1">
                <a:latin typeface="Arial" pitchFamily="34" charset="0"/>
              </a:rPr>
              <a:t>1   </a:t>
            </a:r>
            <a:r>
              <a:rPr lang="en-US" sz="2800" b="1">
                <a:solidFill>
                  <a:srgbClr val="FFFF00"/>
                </a:solidFill>
                <a:latin typeface="Arial" pitchFamily="34" charset="0"/>
              </a:rPr>
              <a:t>7</a:t>
            </a:r>
            <a:r>
              <a:rPr lang="en-US" sz="2800" b="1">
                <a:latin typeface="Arial" pitchFamily="34" charset="0"/>
              </a:rPr>
              <a:t>2   </a:t>
            </a:r>
            <a:r>
              <a:rPr lang="en-US" sz="2800" b="1">
                <a:solidFill>
                  <a:srgbClr val="FFFF00"/>
                </a:solidFill>
                <a:latin typeface="Arial" pitchFamily="34" charset="0"/>
              </a:rPr>
              <a:t>7</a:t>
            </a:r>
            <a:r>
              <a:rPr lang="en-US" sz="2800" b="1">
                <a:latin typeface="Arial" pitchFamily="34" charset="0"/>
              </a:rPr>
              <a:t>3   </a:t>
            </a:r>
            <a:r>
              <a:rPr lang="en-US" sz="2800" b="1">
                <a:solidFill>
                  <a:srgbClr val="FFFF00"/>
                </a:solidFill>
                <a:latin typeface="Arial" pitchFamily="34" charset="0"/>
              </a:rPr>
              <a:t>7</a:t>
            </a:r>
            <a:r>
              <a:rPr lang="en-US" sz="2800" b="1">
                <a:latin typeface="Arial" pitchFamily="34" charset="0"/>
              </a:rPr>
              <a:t>4   </a:t>
            </a:r>
            <a:r>
              <a:rPr lang="en-US" sz="2800" b="1">
                <a:solidFill>
                  <a:srgbClr val="FFFF00"/>
                </a:solidFill>
                <a:latin typeface="Arial" pitchFamily="34" charset="0"/>
              </a:rPr>
              <a:t>7</a:t>
            </a:r>
            <a:r>
              <a:rPr lang="en-US" sz="2800" b="1">
                <a:latin typeface="Arial" pitchFamily="34" charset="0"/>
              </a:rPr>
              <a:t>5</a:t>
            </a:r>
          </a:p>
        </p:txBody>
      </p:sp>
      <p:sp>
        <p:nvSpPr>
          <p:cNvPr id="1029" name="Line 40"/>
          <p:cNvSpPr>
            <a:spLocks noChangeShapeType="1"/>
          </p:cNvSpPr>
          <p:nvPr/>
        </p:nvSpPr>
        <p:spPr bwMode="auto">
          <a:xfrm>
            <a:off x="990600" y="1752600"/>
            <a:ext cx="7200900" cy="0"/>
          </a:xfrm>
          <a:prstGeom prst="line">
            <a:avLst/>
          </a:prstGeom>
          <a:noFill/>
          <a:ln w="57150" cap="sq">
            <a:solidFill>
              <a:srgbClr val="FF0066"/>
            </a:solidFill>
            <a:round/>
            <a:headEnd type="none" w="sm" len="sm"/>
            <a:tailEnd type="none" w="sm" len="sm"/>
          </a:ln>
        </p:spPr>
        <p:txBody>
          <a:bodyPr/>
          <a:lstStyle/>
          <a:p>
            <a:endParaRPr lang="en-US"/>
          </a:p>
        </p:txBody>
      </p:sp>
      <p:sp>
        <p:nvSpPr>
          <p:cNvPr id="11" name="Rectangle 10"/>
          <p:cNvSpPr/>
          <p:nvPr/>
        </p:nvSpPr>
        <p:spPr>
          <a:xfrm>
            <a:off x="762000" y="3124200"/>
            <a:ext cx="4648200" cy="1416050"/>
          </a:xfrm>
          <a:prstGeom prst="rect">
            <a:avLst/>
          </a:prstGeom>
        </p:spPr>
        <p:txBody>
          <a:bodyPr>
            <a:spAutoFit/>
          </a:bodyPr>
          <a:lstStyle/>
          <a:p>
            <a:pPr>
              <a:defRPr/>
            </a:pPr>
            <a:r>
              <a:rPr lang="en-US" sz="2400" b="1" dirty="0">
                <a:effectLst>
                  <a:outerShdw blurRad="38100" dist="38100" dir="2700000" algn="tl">
                    <a:srgbClr val="000000"/>
                  </a:outerShdw>
                </a:effectLst>
                <a:latin typeface="Microsoft Sans Serif" pitchFamily="34" charset="0"/>
              </a:rPr>
              <a:t>First Digit = quadrant</a:t>
            </a:r>
          </a:p>
          <a:p>
            <a:pPr>
              <a:defRPr/>
            </a:pPr>
            <a:r>
              <a:rPr lang="en-US" sz="2400" b="1" dirty="0">
                <a:effectLst>
                  <a:outerShdw blurRad="38100" dist="38100" dir="2700000" algn="tl">
                    <a:srgbClr val="000000"/>
                  </a:outerShdw>
                </a:effectLst>
                <a:latin typeface="Microsoft Sans Serif" pitchFamily="34" charset="0"/>
                <a:cs typeface="Microsoft Sans Serif" pitchFamily="34" charset="0"/>
              </a:rPr>
              <a:t>Second Digit = Tooth number in </a:t>
            </a:r>
          </a:p>
          <a:p>
            <a:pPr>
              <a:defRPr/>
            </a:pPr>
            <a:r>
              <a:rPr lang="en-US" sz="2400" b="1" dirty="0">
                <a:effectLst>
                  <a:outerShdw blurRad="38100" dist="38100" dir="2700000" algn="tl">
                    <a:srgbClr val="000000"/>
                  </a:outerShdw>
                </a:effectLst>
                <a:latin typeface="Microsoft Sans Serif" pitchFamily="34" charset="0"/>
                <a:cs typeface="Microsoft Sans Serif" pitchFamily="34" charset="0"/>
              </a:rPr>
              <a:t>			the quadrant</a:t>
            </a:r>
          </a:p>
          <a:p>
            <a:pPr>
              <a:defRPr/>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228600"/>
            <a:ext cx="7924800" cy="1295400"/>
          </a:xfrm>
        </p:spPr>
        <p:txBody>
          <a:bodyPr/>
          <a:lstStyle/>
          <a:p>
            <a:pPr eaLnBrk="1" hangingPunct="1"/>
            <a:r>
              <a:rPr lang="en-US"/>
              <a:t>Lips</a:t>
            </a:r>
          </a:p>
        </p:txBody>
      </p:sp>
      <p:sp>
        <p:nvSpPr>
          <p:cNvPr id="6148" name="Rectangle 3"/>
          <p:cNvSpPr>
            <a:spLocks noGrp="1" noChangeArrowheads="1"/>
          </p:cNvSpPr>
          <p:nvPr>
            <p:ph type="body" idx="1"/>
          </p:nvPr>
        </p:nvSpPr>
        <p:spPr>
          <a:xfrm>
            <a:off x="838200" y="1447800"/>
            <a:ext cx="7772400" cy="4876800"/>
          </a:xfrm>
        </p:spPr>
        <p:txBody>
          <a:bodyPr>
            <a:normAutofit/>
          </a:bodyPr>
          <a:lstStyle/>
          <a:p>
            <a:pPr>
              <a:buFont typeface="Wingdings" pitchFamily="2" charset="2"/>
              <a:buNone/>
              <a:defRPr/>
            </a:pPr>
            <a:r>
              <a:rPr lang="en-US" sz="2400" dirty="0">
                <a:ea typeface="MS Mincho" pitchFamily="49" charset="-128"/>
              </a:rPr>
              <a:t>The lips are also known as </a:t>
            </a:r>
            <a:r>
              <a:rPr lang="en-US" sz="2400" b="1" dirty="0">
                <a:ea typeface="MS Mincho" pitchFamily="49" charset="-128"/>
              </a:rPr>
              <a:t>labia, </a:t>
            </a:r>
            <a:r>
              <a:rPr lang="en-US" sz="2400" dirty="0">
                <a:ea typeface="MS Mincho" pitchFamily="49" charset="-128"/>
              </a:rPr>
              <a:t>are outlined by the </a:t>
            </a:r>
          </a:p>
          <a:p>
            <a:pPr>
              <a:buFont typeface="Wingdings" pitchFamily="2" charset="2"/>
              <a:buNone/>
              <a:defRPr/>
            </a:pPr>
            <a:r>
              <a:rPr lang="en-US" sz="2400" b="1" dirty="0">
                <a:ea typeface="MS Mincho" pitchFamily="49" charset="-128"/>
              </a:rPr>
              <a:t>vermilion border.</a:t>
            </a:r>
          </a:p>
          <a:p>
            <a:pPr>
              <a:buFont typeface="Wingdings" pitchFamily="2" charset="2"/>
              <a:buNone/>
              <a:defRPr/>
            </a:pPr>
            <a:endParaRPr lang="en-US" sz="2400" dirty="0"/>
          </a:p>
          <a:p>
            <a:pPr>
              <a:buFont typeface="Wingdings" pitchFamily="2" charset="2"/>
              <a:buNone/>
              <a:defRPr/>
            </a:pPr>
            <a:r>
              <a:rPr lang="en-US" sz="2400" dirty="0"/>
              <a:t>The lips form the entryway of the mouth.</a:t>
            </a:r>
            <a:endParaRPr lang="en-US" sz="2400" b="1" dirty="0">
              <a:ea typeface="MS Mincho" pitchFamily="49" charset="-128"/>
            </a:endParaRPr>
          </a:p>
          <a:p>
            <a:pPr>
              <a:buFont typeface="Wingdings" pitchFamily="2" charset="2"/>
              <a:buNone/>
              <a:defRPr/>
            </a:pPr>
            <a:endParaRPr lang="en-US" sz="2400" b="1" dirty="0">
              <a:ea typeface="MS Mincho" pitchFamily="49" charset="-128"/>
            </a:endParaRPr>
          </a:p>
          <a:p>
            <a:pPr>
              <a:buFont typeface="Wingdings" pitchFamily="2" charset="2"/>
              <a:buNone/>
              <a:defRPr/>
            </a:pPr>
            <a:r>
              <a:rPr lang="en-US" sz="2400" dirty="0">
                <a:ea typeface="MS Mincho" pitchFamily="49" charset="-128"/>
              </a:rPr>
              <a:t>The </a:t>
            </a:r>
            <a:r>
              <a:rPr lang="en-US" sz="2400" b="1" dirty="0">
                <a:ea typeface="MS Mincho" pitchFamily="49" charset="-128"/>
              </a:rPr>
              <a:t>labial</a:t>
            </a:r>
            <a:r>
              <a:rPr lang="en-US" sz="2400" dirty="0">
                <a:ea typeface="MS Mincho" pitchFamily="49" charset="-128"/>
              </a:rPr>
              <a:t> </a:t>
            </a:r>
            <a:r>
              <a:rPr lang="en-US" sz="2400" b="1" dirty="0" err="1">
                <a:ea typeface="MS Mincho" pitchFamily="49" charset="-128"/>
              </a:rPr>
              <a:t>commissure</a:t>
            </a:r>
            <a:r>
              <a:rPr lang="en-US" sz="2400" dirty="0">
                <a:ea typeface="MS Mincho" pitchFamily="49" charset="-128"/>
              </a:rPr>
              <a:t> is the angle</a:t>
            </a:r>
            <a:r>
              <a:rPr lang="en-US" sz="2400" dirty="0">
                <a:solidFill>
                  <a:srgbClr val="000000"/>
                </a:solidFill>
                <a:ea typeface="MS Mincho" pitchFamily="49" charset="-128"/>
              </a:rPr>
              <a:t> </a:t>
            </a:r>
            <a:r>
              <a:rPr lang="en-US" sz="2400" dirty="0">
                <a:ea typeface="MS Mincho" pitchFamily="49" charset="-128"/>
              </a:rPr>
              <a:t>at the corner of the </a:t>
            </a:r>
          </a:p>
          <a:p>
            <a:pPr>
              <a:buFont typeface="Wingdings" pitchFamily="2" charset="2"/>
              <a:buNone/>
              <a:defRPr/>
            </a:pPr>
            <a:r>
              <a:rPr lang="en-US" sz="2400" dirty="0">
                <a:ea typeface="MS Mincho" pitchFamily="49" charset="-128"/>
              </a:rPr>
              <a:t>mouth where the upper and lower lips join.</a:t>
            </a:r>
          </a:p>
          <a:p>
            <a:pPr>
              <a:buFont typeface="Wingdings" pitchFamily="2" charset="2"/>
              <a:buNone/>
              <a:defRPr/>
            </a:pPr>
            <a:endParaRPr lang="en-US" sz="2400" dirty="0">
              <a:ea typeface="MS Mincho" pitchFamily="49" charset="-128"/>
            </a:endParaRPr>
          </a:p>
          <a:p>
            <a:pPr>
              <a:buFont typeface="Wingdings" pitchFamily="2" charset="2"/>
              <a:buNone/>
              <a:defRPr/>
            </a:pPr>
            <a:r>
              <a:rPr lang="en-US" sz="2400" dirty="0">
                <a:ea typeface="MS Mincho" pitchFamily="49" charset="-128"/>
              </a:rPr>
              <a:t>The </a:t>
            </a:r>
            <a:r>
              <a:rPr lang="en-US" sz="2400" b="1" dirty="0" err="1">
                <a:ea typeface="MS Mincho" pitchFamily="49" charset="-128"/>
              </a:rPr>
              <a:t>nasolabial</a:t>
            </a:r>
            <a:r>
              <a:rPr lang="en-US" sz="2400" b="1" dirty="0">
                <a:ea typeface="MS Mincho" pitchFamily="49" charset="-128"/>
              </a:rPr>
              <a:t> </a:t>
            </a:r>
            <a:r>
              <a:rPr lang="en-US" sz="2400" b="1" dirty="0" err="1">
                <a:ea typeface="MS Mincho" pitchFamily="49" charset="-128"/>
              </a:rPr>
              <a:t>sulcus</a:t>
            </a:r>
            <a:r>
              <a:rPr lang="en-US" sz="2400" b="1" dirty="0">
                <a:ea typeface="MS Mincho" pitchFamily="49" charset="-128"/>
              </a:rPr>
              <a:t> (</a:t>
            </a:r>
            <a:r>
              <a:rPr lang="en-US" sz="2400" b="1" dirty="0" err="1">
                <a:ea typeface="MS Mincho" pitchFamily="49" charset="-128"/>
              </a:rPr>
              <a:t>Philtrum</a:t>
            </a:r>
            <a:r>
              <a:rPr lang="en-US" sz="2400" b="1" dirty="0">
                <a:ea typeface="MS Mincho" pitchFamily="49" charset="-128"/>
              </a:rPr>
              <a:t>) </a:t>
            </a:r>
            <a:r>
              <a:rPr lang="en-US" sz="2400" dirty="0">
                <a:ea typeface="MS Mincho" pitchFamily="49" charset="-128"/>
              </a:rPr>
              <a:t>is the groove </a:t>
            </a:r>
          </a:p>
          <a:p>
            <a:pPr>
              <a:buFont typeface="Wingdings" pitchFamily="2" charset="2"/>
              <a:buNone/>
              <a:defRPr/>
            </a:pPr>
            <a:r>
              <a:rPr lang="en-US" sz="2400" dirty="0">
                <a:ea typeface="MS Mincho" pitchFamily="49" charset="-128"/>
              </a:rPr>
              <a:t>extending upward between each labial </a:t>
            </a:r>
            <a:r>
              <a:rPr lang="en-US" sz="2400" dirty="0" err="1">
                <a:ea typeface="MS Mincho" pitchFamily="49" charset="-128"/>
              </a:rPr>
              <a:t>commissure</a:t>
            </a:r>
            <a:r>
              <a:rPr lang="en-US" sz="2400" dirty="0">
                <a:ea typeface="MS Mincho" pitchFamily="49" charset="-128"/>
              </a:rPr>
              <a:t> and the </a:t>
            </a:r>
          </a:p>
          <a:p>
            <a:pPr>
              <a:buFont typeface="Wingdings" pitchFamily="2" charset="2"/>
              <a:buNone/>
              <a:defRPr/>
            </a:pPr>
            <a:r>
              <a:rPr lang="en-US" sz="2400" b="1" dirty="0">
                <a:ea typeface="MS Mincho" pitchFamily="49" charset="-128"/>
              </a:rPr>
              <a:t>ala of the nose</a:t>
            </a:r>
            <a:r>
              <a:rPr lang="en-US" sz="2400" dirty="0">
                <a:ea typeface="MS Mincho" pitchFamily="49" charset="-128"/>
              </a:rPr>
              <a:t>.</a:t>
            </a:r>
            <a:endParaRPr lang="en-US" sz="2400" dirty="0">
              <a:solidFill>
                <a:srgbClr val="000000"/>
              </a:solidFill>
              <a:ea typeface="MS Mincho" pitchFamily="49" charset="-128"/>
            </a:endParaRPr>
          </a:p>
          <a:p>
            <a:pPr marL="0" indent="0" eaLnBrk="1" hangingPunct="1">
              <a:buFont typeface="Wingdings" pitchFamily="2" charset="2"/>
              <a:buNone/>
              <a:defRPr/>
            </a:pPr>
            <a:endParaRPr lang="en-US" sz="1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685800" y="0"/>
            <a:ext cx="7924800" cy="1143000"/>
          </a:xfrm>
        </p:spPr>
        <p:txBody>
          <a:bodyPr/>
          <a:lstStyle/>
          <a:p>
            <a:pPr eaLnBrk="1" hangingPunct="1"/>
            <a:r>
              <a:rPr lang="en-US" sz="3200"/>
              <a:t>Sides of the Tooth</a:t>
            </a:r>
          </a:p>
        </p:txBody>
      </p:sp>
      <p:sp>
        <p:nvSpPr>
          <p:cNvPr id="52227" name="Rectangle 3"/>
          <p:cNvSpPr>
            <a:spLocks noGrp="1" noChangeArrowheads="1"/>
          </p:cNvSpPr>
          <p:nvPr>
            <p:ph type="body" idx="1"/>
          </p:nvPr>
        </p:nvSpPr>
        <p:spPr>
          <a:xfrm>
            <a:off x="762000" y="1371600"/>
            <a:ext cx="8001000" cy="4953000"/>
          </a:xfrm>
        </p:spPr>
        <p:txBody>
          <a:bodyPr>
            <a:normAutofit fontScale="92500"/>
          </a:bodyPr>
          <a:lstStyle/>
          <a:p>
            <a:pPr marL="0" indent="0" eaLnBrk="1" hangingPunct="1">
              <a:buFont typeface="Wingdings" pitchFamily="2" charset="2"/>
              <a:buNone/>
            </a:pPr>
            <a:r>
              <a:rPr lang="en-US" sz="2600" dirty="0"/>
              <a:t>These terms describe the sides of the tooth:</a:t>
            </a:r>
            <a:br>
              <a:rPr lang="en-US" sz="2600" dirty="0"/>
            </a:br>
            <a:endParaRPr lang="en-US" sz="2600" dirty="0"/>
          </a:p>
          <a:p>
            <a:pPr marL="0" indent="0" eaLnBrk="1" hangingPunct="1">
              <a:buFont typeface="Wingdings" pitchFamily="2" charset="2"/>
              <a:buChar char="l"/>
            </a:pPr>
            <a:r>
              <a:rPr lang="en-US" sz="2600" dirty="0"/>
              <a:t> </a:t>
            </a:r>
            <a:r>
              <a:rPr lang="en-US" sz="2600" dirty="0" err="1"/>
              <a:t>Buccal</a:t>
            </a:r>
            <a:r>
              <a:rPr lang="en-US" sz="2600" dirty="0"/>
              <a:t>/labial/facial – Side that faces outward, toward the cheeks or lips</a:t>
            </a:r>
          </a:p>
          <a:p>
            <a:pPr marL="0" indent="0" eaLnBrk="1" hangingPunct="1">
              <a:buFont typeface="Wingdings" pitchFamily="2" charset="2"/>
              <a:buChar char="l"/>
            </a:pPr>
            <a:r>
              <a:rPr lang="en-US" sz="2600" dirty="0"/>
              <a:t> Lingual/palatal – Inside surface facing the tongue or the palate </a:t>
            </a:r>
          </a:p>
          <a:p>
            <a:pPr marL="0" indent="0" eaLnBrk="1" hangingPunct="1">
              <a:buFont typeface="Wingdings" pitchFamily="2" charset="2"/>
              <a:buChar char="l"/>
            </a:pPr>
            <a:r>
              <a:rPr lang="en-US" sz="2600" dirty="0"/>
              <a:t> </a:t>
            </a:r>
            <a:r>
              <a:rPr lang="en-US" sz="2600" dirty="0" err="1"/>
              <a:t>Mesial</a:t>
            </a:r>
            <a:r>
              <a:rPr lang="en-US" sz="2600" dirty="0"/>
              <a:t> - Sides of the teeth that face the front of the mouth</a:t>
            </a:r>
          </a:p>
          <a:p>
            <a:pPr marL="0" indent="0" eaLnBrk="1" hangingPunct="1">
              <a:buFont typeface="Wingdings" pitchFamily="2" charset="2"/>
              <a:buChar char="l"/>
            </a:pPr>
            <a:r>
              <a:rPr lang="en-US" sz="2600" dirty="0"/>
              <a:t> Distal - Surfaces of the teeth that face the back of the mouth</a:t>
            </a:r>
          </a:p>
          <a:p>
            <a:pPr marL="0" indent="0" eaLnBrk="1" hangingPunct="1">
              <a:buFont typeface="Wingdings" pitchFamily="2" charset="2"/>
              <a:buChar char="l"/>
            </a:pPr>
            <a:r>
              <a:rPr lang="en-US" sz="2600" dirty="0"/>
              <a:t> </a:t>
            </a:r>
            <a:r>
              <a:rPr lang="en-US" sz="2600" dirty="0" err="1"/>
              <a:t>Occlusal</a:t>
            </a:r>
            <a:r>
              <a:rPr lang="en-US" sz="2600" dirty="0"/>
              <a:t> - Surface of the back teeth where biting and chewing takes place </a:t>
            </a:r>
          </a:p>
          <a:p>
            <a:pPr marL="0" indent="0" eaLnBrk="1" hangingPunct="1">
              <a:buFont typeface="Wingdings" pitchFamily="2" charset="2"/>
              <a:buChar char="l"/>
            </a:pPr>
            <a:r>
              <a:rPr lang="en-US" sz="2600" dirty="0"/>
              <a:t> </a:t>
            </a:r>
            <a:r>
              <a:rPr lang="en-US" sz="2600" dirty="0" err="1"/>
              <a:t>Incisal</a:t>
            </a:r>
            <a:r>
              <a:rPr lang="en-US" sz="2600" dirty="0"/>
              <a:t> - Biting surface of the front teeth</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err="1"/>
              <a:t>oesophagus</a:t>
            </a:r>
            <a:endParaRPr lang="en-US" dirty="0"/>
          </a:p>
        </p:txBody>
      </p:sp>
      <p:sp>
        <p:nvSpPr>
          <p:cNvPr id="3" name="Content Placeholder 2"/>
          <p:cNvSpPr>
            <a:spLocks noGrp="1"/>
          </p:cNvSpPr>
          <p:nvPr>
            <p:ph idx="1"/>
          </p:nvPr>
        </p:nvSpPr>
        <p:spPr/>
        <p:txBody>
          <a:bodyPr/>
          <a:lstStyle/>
          <a:p>
            <a:r>
              <a:rPr lang="en-US" dirty="0"/>
              <a:t>The </a:t>
            </a:r>
            <a:r>
              <a:rPr lang="en-US" b="1" dirty="0" err="1"/>
              <a:t>oesophagus</a:t>
            </a:r>
            <a:r>
              <a:rPr lang="en-US" dirty="0"/>
              <a:t> is a </a:t>
            </a:r>
            <a:r>
              <a:rPr lang="en-US" dirty="0" err="1"/>
              <a:t>fibromuscular</a:t>
            </a:r>
            <a:r>
              <a:rPr lang="en-US" dirty="0"/>
              <a:t> tube, approximately 25cm in length, that transports food from the pharynx to the stomach.</a:t>
            </a:r>
          </a:p>
          <a:p>
            <a:r>
              <a:rPr lang="en-US" dirty="0"/>
              <a:t>It originates at the inferior border of the </a:t>
            </a:r>
            <a:r>
              <a:rPr lang="en-US" dirty="0" err="1"/>
              <a:t>cricoid</a:t>
            </a:r>
            <a:r>
              <a:rPr lang="en-US" dirty="0"/>
              <a:t> cartilage, C6, extending to the cardiac orifice of the stomach, T11.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Anatomical Position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a:t>
            </a:r>
            <a:r>
              <a:rPr lang="en-US" dirty="0" err="1"/>
              <a:t>oesophagus</a:t>
            </a:r>
            <a:r>
              <a:rPr lang="en-US" dirty="0"/>
              <a:t> originates in the neck, at the level of the sixth cervical vertebrae (C6). </a:t>
            </a:r>
          </a:p>
          <a:p>
            <a:r>
              <a:rPr lang="en-US" dirty="0"/>
              <a:t>It is continuous with the laryngeal part of the </a:t>
            </a:r>
            <a:r>
              <a:rPr lang="en-US" b="1" dirty="0"/>
              <a:t>pharynx</a:t>
            </a:r>
            <a:r>
              <a:rPr lang="en-US" dirty="0"/>
              <a:t>.</a:t>
            </a:r>
          </a:p>
          <a:p>
            <a:r>
              <a:rPr lang="en-US" dirty="0"/>
              <a:t>It descends downward into the </a:t>
            </a:r>
            <a:r>
              <a:rPr lang="en-US" b="1" dirty="0"/>
              <a:t>superior </a:t>
            </a:r>
            <a:r>
              <a:rPr lang="en-US" b="1" dirty="0" err="1"/>
              <a:t>mediastinum</a:t>
            </a:r>
            <a:r>
              <a:rPr lang="en-US" dirty="0"/>
              <a:t> of the thorax.</a:t>
            </a:r>
          </a:p>
          <a:p>
            <a:r>
              <a:rPr lang="en-US" dirty="0"/>
              <a:t>Here, it is situated between the trachea and the vertebral bodies T1 to T4. </a:t>
            </a:r>
          </a:p>
          <a:p>
            <a:r>
              <a:rPr lang="en-US" dirty="0"/>
              <a:t>It then enters the abdomen by piercing the muscular right </a:t>
            </a:r>
            <a:r>
              <a:rPr lang="en-US" dirty="0" err="1"/>
              <a:t>crus</a:t>
            </a:r>
            <a:r>
              <a:rPr lang="en-US" dirty="0"/>
              <a:t> of the diaphragm, through the </a:t>
            </a:r>
            <a:r>
              <a:rPr lang="en-US" b="1" dirty="0" err="1"/>
              <a:t>oesophageal</a:t>
            </a:r>
            <a:r>
              <a:rPr lang="en-US" b="1" dirty="0"/>
              <a:t> hiatus</a:t>
            </a:r>
            <a:r>
              <a:rPr lang="en-US" dirty="0"/>
              <a:t> (simply, a hole in the diaphragm) at the T10 level.</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Anatomical Structure</a:t>
            </a:r>
            <a:endParaRPr lang="en-US" dirty="0"/>
          </a:p>
        </p:txBody>
      </p:sp>
      <p:sp>
        <p:nvSpPr>
          <p:cNvPr id="3" name="Content Placeholder 2"/>
          <p:cNvSpPr>
            <a:spLocks noGrp="1"/>
          </p:cNvSpPr>
          <p:nvPr>
            <p:ph idx="1"/>
          </p:nvPr>
        </p:nvSpPr>
        <p:spPr/>
        <p:txBody>
          <a:bodyPr>
            <a:normAutofit fontScale="92500"/>
          </a:bodyPr>
          <a:lstStyle/>
          <a:p>
            <a:r>
              <a:rPr lang="en-US" dirty="0"/>
              <a:t>The </a:t>
            </a:r>
            <a:r>
              <a:rPr lang="en-US" b="1" dirty="0" err="1"/>
              <a:t>phrenoesophageal</a:t>
            </a:r>
            <a:r>
              <a:rPr lang="en-US" b="1" dirty="0"/>
              <a:t> ligament</a:t>
            </a:r>
            <a:r>
              <a:rPr lang="en-US" dirty="0"/>
              <a:t> connects the </a:t>
            </a:r>
            <a:r>
              <a:rPr lang="en-US" dirty="0" err="1"/>
              <a:t>oesophagus</a:t>
            </a:r>
            <a:r>
              <a:rPr lang="en-US" dirty="0"/>
              <a:t> to the border of the </a:t>
            </a:r>
            <a:r>
              <a:rPr lang="en-US" dirty="0" err="1"/>
              <a:t>oesophageal</a:t>
            </a:r>
            <a:r>
              <a:rPr lang="en-US" dirty="0"/>
              <a:t> hiatus. </a:t>
            </a:r>
          </a:p>
          <a:p>
            <a:r>
              <a:rPr lang="en-US" dirty="0"/>
              <a:t>This permits independent movement of the </a:t>
            </a:r>
            <a:r>
              <a:rPr lang="en-US" dirty="0" err="1"/>
              <a:t>oesophagus</a:t>
            </a:r>
            <a:r>
              <a:rPr lang="en-US" dirty="0"/>
              <a:t> and diaphragm during respiration and swallowing.</a:t>
            </a:r>
          </a:p>
          <a:p>
            <a:r>
              <a:rPr lang="en-US" dirty="0"/>
              <a:t>The abdominal part of </a:t>
            </a:r>
            <a:r>
              <a:rPr lang="en-US" dirty="0" err="1"/>
              <a:t>oesophagus</a:t>
            </a:r>
            <a:r>
              <a:rPr lang="en-US" dirty="0"/>
              <a:t> is approximately 2cm long – it terminates by joining the cardiac orifice of the stomach at level of T11.</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Parts</a:t>
            </a:r>
            <a:endParaRPr lang="en-US" dirty="0"/>
          </a:p>
        </p:txBody>
      </p:sp>
      <p:sp>
        <p:nvSpPr>
          <p:cNvPr id="3" name="Content Placeholder 2"/>
          <p:cNvSpPr>
            <a:spLocks noGrp="1"/>
          </p:cNvSpPr>
          <p:nvPr>
            <p:ph idx="1"/>
          </p:nvPr>
        </p:nvSpPr>
        <p:spPr/>
        <p:txBody>
          <a:bodyPr>
            <a:normAutofit fontScale="92500"/>
          </a:bodyPr>
          <a:lstStyle/>
          <a:p>
            <a:r>
              <a:rPr lang="en-US" dirty="0"/>
              <a:t>The </a:t>
            </a:r>
            <a:r>
              <a:rPr lang="en-US" dirty="0" err="1"/>
              <a:t>oesophagus</a:t>
            </a:r>
            <a:r>
              <a:rPr lang="en-US" dirty="0"/>
              <a:t> consists of an </a:t>
            </a:r>
            <a:r>
              <a:rPr lang="en-US" b="1" dirty="0"/>
              <a:t>internal circular</a:t>
            </a:r>
            <a:r>
              <a:rPr lang="en-US" dirty="0"/>
              <a:t> and </a:t>
            </a:r>
            <a:r>
              <a:rPr lang="en-US" b="1" dirty="0"/>
              <a:t>external longitudinal</a:t>
            </a:r>
            <a:r>
              <a:rPr lang="en-US" dirty="0"/>
              <a:t> layer of muscle. </a:t>
            </a:r>
          </a:p>
          <a:p>
            <a:r>
              <a:rPr lang="en-US" dirty="0"/>
              <a:t>Furthermore, the external longitudinal layer is composed of different muscle types in each third of the </a:t>
            </a:r>
            <a:r>
              <a:rPr lang="en-US" dirty="0" err="1"/>
              <a:t>oesophagus</a:t>
            </a:r>
            <a:r>
              <a:rPr lang="en-US" dirty="0"/>
              <a:t>:</a:t>
            </a:r>
          </a:p>
          <a:p>
            <a:pPr lvl="1"/>
            <a:r>
              <a:rPr lang="en-US" dirty="0"/>
              <a:t>Superior third – voluntary striated muscle</a:t>
            </a:r>
          </a:p>
          <a:p>
            <a:pPr lvl="1"/>
            <a:r>
              <a:rPr lang="en-US" dirty="0"/>
              <a:t>Middle third – voluntary striated and smooth muscle</a:t>
            </a:r>
          </a:p>
          <a:p>
            <a:pPr lvl="1"/>
            <a:r>
              <a:rPr lang="en-US" dirty="0"/>
              <a:t>Inferior third – smooth muscle</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organization of hollow GI</a:t>
            </a:r>
          </a:p>
        </p:txBody>
      </p:sp>
      <p:sp>
        <p:nvSpPr>
          <p:cNvPr id="3" name="Content Placeholder 2"/>
          <p:cNvSpPr>
            <a:spLocks noGrp="1"/>
          </p:cNvSpPr>
          <p:nvPr>
            <p:ph idx="1"/>
          </p:nvPr>
        </p:nvSpPr>
        <p:spPr>
          <a:xfrm>
            <a:off x="457200" y="1371600"/>
            <a:ext cx="8229600" cy="5105400"/>
          </a:xfrm>
        </p:spPr>
        <p:txBody>
          <a:bodyPr>
            <a:noAutofit/>
          </a:bodyPr>
          <a:lstStyle/>
          <a:p>
            <a:r>
              <a:rPr lang="en-US" sz="2000" b="1" dirty="0"/>
              <a:t>Generally 4 layers but may vary from one region to next</a:t>
            </a:r>
          </a:p>
          <a:p>
            <a:pPr marL="1600200" lvl="1" indent="-1143000">
              <a:buFont typeface="+mj-lt"/>
              <a:buAutoNum type="romanLcPeriod"/>
            </a:pPr>
            <a:r>
              <a:rPr lang="en-US" sz="2000" b="1" dirty="0"/>
              <a:t>Mucosa</a:t>
            </a:r>
          </a:p>
          <a:p>
            <a:pPr lvl="2"/>
            <a:r>
              <a:rPr lang="en-US" sz="2000" dirty="0"/>
              <a:t>Epithelium – usually simple columnar with goblets; may be stratified squamous if protection needed</a:t>
            </a:r>
          </a:p>
          <a:p>
            <a:pPr lvl="2"/>
            <a:r>
              <a:rPr lang="it-IT" sz="2000" dirty="0"/>
              <a:t>Lamina propria - connective tissue deep </a:t>
            </a:r>
            <a:r>
              <a:rPr lang="en-US" sz="2000" dirty="0"/>
              <a:t>to epithelium</a:t>
            </a:r>
          </a:p>
          <a:p>
            <a:pPr lvl="2"/>
            <a:r>
              <a:rPr lang="en-US" sz="2000" dirty="0" err="1"/>
              <a:t>Muscularis</a:t>
            </a:r>
            <a:r>
              <a:rPr lang="en-US" sz="2000" dirty="0"/>
              <a:t> </a:t>
            </a:r>
            <a:r>
              <a:rPr lang="en-US" sz="2000" dirty="0" err="1"/>
              <a:t>mucosae</a:t>
            </a:r>
            <a:r>
              <a:rPr lang="en-US" sz="2000" dirty="0"/>
              <a:t> -produces folds - plicae (small intestine) or </a:t>
            </a:r>
            <a:r>
              <a:rPr lang="en-US" sz="2000" dirty="0" err="1"/>
              <a:t>rugae</a:t>
            </a:r>
            <a:r>
              <a:rPr lang="en-US" sz="2000" dirty="0"/>
              <a:t> (stomach)</a:t>
            </a:r>
          </a:p>
          <a:p>
            <a:pPr marL="1828800" lvl="1" indent="-1371600">
              <a:buFont typeface="+mj-lt"/>
              <a:buAutoNum type="romanLcPeriod"/>
            </a:pPr>
            <a:r>
              <a:rPr lang="en-US" sz="2000" b="1" dirty="0" err="1"/>
              <a:t>Submucosa</a:t>
            </a:r>
            <a:r>
              <a:rPr lang="en-US" sz="2000" b="1" dirty="0"/>
              <a:t> – made up of loose </a:t>
            </a:r>
            <a:r>
              <a:rPr lang="en-US" sz="2000" dirty="0"/>
              <a:t>connective tissue contains </a:t>
            </a:r>
            <a:r>
              <a:rPr lang="en-US" sz="2000" dirty="0" err="1"/>
              <a:t>submucosal</a:t>
            </a:r>
            <a:r>
              <a:rPr lang="en-US" sz="2000" dirty="0"/>
              <a:t> plexus and blood vessels</a:t>
            </a:r>
          </a:p>
          <a:p>
            <a:pPr marL="1828800" lvl="1" indent="-1371600">
              <a:buFont typeface="+mj-lt"/>
              <a:buAutoNum type="romanLcPeriod"/>
            </a:pPr>
            <a:r>
              <a:rPr lang="en-US" sz="2000" b="1" dirty="0" err="1"/>
              <a:t>Muscularis</a:t>
            </a:r>
            <a:r>
              <a:rPr lang="en-US" sz="2000" b="1" dirty="0"/>
              <a:t> </a:t>
            </a:r>
            <a:r>
              <a:rPr lang="en-US" sz="2000" b="1" dirty="0" err="1"/>
              <a:t>externa</a:t>
            </a:r>
            <a:r>
              <a:rPr lang="en-US" sz="2000" b="1" dirty="0"/>
              <a:t> – smooth muscle, </a:t>
            </a:r>
            <a:r>
              <a:rPr lang="en-US" sz="2000" dirty="0"/>
              <a:t>usually two layers (controlled by the </a:t>
            </a:r>
            <a:r>
              <a:rPr lang="en-US" sz="2000" dirty="0" err="1"/>
              <a:t>myenteric</a:t>
            </a:r>
            <a:r>
              <a:rPr lang="en-US" sz="2000" dirty="0"/>
              <a:t> plexus ) -</a:t>
            </a:r>
          </a:p>
          <a:p>
            <a:pPr lvl="2"/>
            <a:r>
              <a:rPr lang="en-US" sz="2000" dirty="0"/>
              <a:t>outer layer: longitudinal</a:t>
            </a:r>
          </a:p>
          <a:p>
            <a:pPr lvl="2"/>
            <a:r>
              <a:rPr lang="en-US" sz="2000" dirty="0"/>
              <a:t>inner layer: circular</a:t>
            </a:r>
          </a:p>
          <a:p>
            <a:pPr marL="1828800" lvl="1" indent="-1371600">
              <a:buFont typeface="+mj-lt"/>
              <a:buAutoNum type="romanLcPeriod"/>
            </a:pPr>
            <a:r>
              <a:rPr lang="en-US" sz="2000" b="1" dirty="0" err="1"/>
              <a:t>Serosa</a:t>
            </a:r>
            <a:r>
              <a:rPr lang="en-US" sz="2000" b="1" dirty="0"/>
              <a:t> </a:t>
            </a:r>
            <a:r>
              <a:rPr lang="en-US" sz="2000" dirty="0"/>
              <a:t>visceral layer of mesentery or adventitia depending on location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organization of hollow GI</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143000"/>
            <a:ext cx="7315200" cy="53340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ESOPHAGUS ANATOMY</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066800"/>
            <a:ext cx="8077200" cy="5333999"/>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the </a:t>
            </a:r>
            <a:r>
              <a:rPr lang="en-US" dirty="0" err="1"/>
              <a:t>oesophagus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esophageal </a:t>
            </a:r>
            <a:r>
              <a:rPr lang="en-US" b="1" dirty="0"/>
              <a:t>mucosa</a:t>
            </a:r>
            <a:r>
              <a:rPr lang="en-US" dirty="0"/>
              <a:t> contains non-keratinized stratified squamous epithelium. </a:t>
            </a:r>
          </a:p>
          <a:p>
            <a:r>
              <a:rPr lang="en-US" dirty="0"/>
              <a:t>At the esophageal stomach junction the epithelium changes to simple columnar epithelium.</a:t>
            </a:r>
          </a:p>
          <a:p>
            <a:r>
              <a:rPr lang="en-US" dirty="0"/>
              <a:t>The </a:t>
            </a:r>
            <a:r>
              <a:rPr lang="en-US" b="1" dirty="0" err="1"/>
              <a:t>submucosa</a:t>
            </a:r>
            <a:r>
              <a:rPr lang="en-US" dirty="0"/>
              <a:t> contains mucus secreting glands.</a:t>
            </a:r>
          </a:p>
          <a:p>
            <a:r>
              <a:rPr lang="en-US" dirty="0"/>
              <a:t>As a bolus moves through the esophagus, it compresses these glands, causing them to secrete mucus which aids in the movement of food.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a:t>
            </a:r>
            <a:r>
              <a:rPr lang="en-US" dirty="0" err="1"/>
              <a:t>oesophagus</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err="1"/>
              <a:t>muscularis</a:t>
            </a:r>
            <a:r>
              <a:rPr lang="en-US" b="1" dirty="0"/>
              <a:t> </a:t>
            </a:r>
            <a:r>
              <a:rPr lang="en-US" b="1" dirty="0" err="1"/>
              <a:t>externa</a:t>
            </a:r>
            <a:r>
              <a:rPr lang="en-US" b="1" dirty="0"/>
              <a:t> </a:t>
            </a:r>
            <a:r>
              <a:rPr lang="en-US" dirty="0"/>
              <a:t>is skeletal muscle in its superior third, a mixture of skeletal and smooth muscle in its middle third, and entirely smooth muscle in its inferior third.</a:t>
            </a:r>
          </a:p>
          <a:p>
            <a:r>
              <a:rPr lang="en-US" dirty="0"/>
              <a:t>There is no </a:t>
            </a:r>
            <a:r>
              <a:rPr lang="en-US" dirty="0" err="1"/>
              <a:t>serosa</a:t>
            </a:r>
            <a:r>
              <a:rPr lang="en-US" dirty="0"/>
              <a:t> on the esophagus.</a:t>
            </a:r>
          </a:p>
          <a:p>
            <a:r>
              <a:rPr lang="en-US" dirty="0"/>
              <a:t>Its entire surface is covered by connective tissue called </a:t>
            </a:r>
            <a:r>
              <a:rPr lang="en-US" b="1" dirty="0"/>
              <a:t>adventitia </a:t>
            </a:r>
            <a:r>
              <a:rPr lang="en-US" dirty="0"/>
              <a:t>which blends with surrounding structures.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0"/>
            <a:ext cx="8131175" cy="685800"/>
          </a:xfrm>
        </p:spPr>
        <p:txBody>
          <a:bodyPr>
            <a:normAutofit fontScale="90000"/>
          </a:bodyPr>
          <a:lstStyle/>
          <a:p>
            <a:r>
              <a:rPr lang="en-US"/>
              <a:t>Landmarks of the lips and associated anatomical structures.</a:t>
            </a:r>
          </a:p>
        </p:txBody>
      </p:sp>
      <p:pic>
        <p:nvPicPr>
          <p:cNvPr id="15363" name="Picture 11" descr="J:\Bird\jpegs for powerpoint\10_003.jpg"/>
          <p:cNvPicPr>
            <a:picLocks noChangeAspect="1" noChangeArrowheads="1"/>
          </p:cNvPicPr>
          <p:nvPr/>
        </p:nvPicPr>
        <p:blipFill>
          <a:blip r:embed="rId2" cstate="print"/>
          <a:srcRect/>
          <a:stretch>
            <a:fillRect/>
          </a:stretch>
        </p:blipFill>
        <p:spPr bwMode="auto">
          <a:xfrm>
            <a:off x="304800" y="914400"/>
            <a:ext cx="8839200" cy="59436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r>
              <a:rPr lang="en-US" dirty="0"/>
              <a:t>Food is transported through the </a:t>
            </a:r>
            <a:r>
              <a:rPr lang="en-US" dirty="0" err="1"/>
              <a:t>oesophagus</a:t>
            </a:r>
            <a:r>
              <a:rPr lang="en-US" dirty="0"/>
              <a:t> by </a:t>
            </a:r>
            <a:r>
              <a:rPr lang="en-US" b="1" dirty="0"/>
              <a:t>peristalsis – </a:t>
            </a:r>
            <a:r>
              <a:rPr lang="en-US" dirty="0"/>
              <a:t>a rhythmic contractions of the muscles, which propagates down the </a:t>
            </a:r>
            <a:r>
              <a:rPr lang="en-US" dirty="0" err="1"/>
              <a:t>oesophagus</a:t>
            </a:r>
            <a:r>
              <a:rPr lang="en-US" dirty="0"/>
              <a:t>. </a:t>
            </a:r>
          </a:p>
          <a:p>
            <a:r>
              <a:rPr lang="en-US" dirty="0"/>
              <a:t>Hardening of these muscular layers can interfere with peristalsis and cause </a:t>
            </a:r>
            <a:r>
              <a:rPr lang="en-US" b="1" dirty="0" err="1"/>
              <a:t>dysphagia</a:t>
            </a:r>
            <a:r>
              <a:rPr lang="en-US" b="1" dirty="0"/>
              <a:t> </a:t>
            </a:r>
            <a:r>
              <a:rPr lang="en-US" dirty="0"/>
              <a:t>– difficulty in swallowing.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peristalsis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762000" y="1295400"/>
            <a:ext cx="7543800" cy="51054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err="1"/>
              <a:t>Oesophageal</a:t>
            </a:r>
            <a:r>
              <a:rPr lang="en-US" b="1" dirty="0"/>
              <a:t> Sphincters</a:t>
            </a:r>
            <a:endParaRPr lang="en-US" dirty="0"/>
          </a:p>
        </p:txBody>
      </p:sp>
      <p:sp>
        <p:nvSpPr>
          <p:cNvPr id="3" name="Content Placeholder 2"/>
          <p:cNvSpPr>
            <a:spLocks noGrp="1"/>
          </p:cNvSpPr>
          <p:nvPr>
            <p:ph idx="1"/>
          </p:nvPr>
        </p:nvSpPr>
        <p:spPr>
          <a:xfrm>
            <a:off x="457200" y="990600"/>
            <a:ext cx="8229600" cy="5410200"/>
          </a:xfrm>
        </p:spPr>
        <p:txBody>
          <a:bodyPr>
            <a:normAutofit fontScale="92500" lnSpcReduction="20000"/>
          </a:bodyPr>
          <a:lstStyle/>
          <a:p>
            <a:r>
              <a:rPr lang="en-US" b="1" u="sng" dirty="0"/>
              <a:t>Upper </a:t>
            </a:r>
            <a:r>
              <a:rPr lang="en-US" b="1" u="sng" dirty="0" err="1"/>
              <a:t>Oesophageal</a:t>
            </a:r>
            <a:r>
              <a:rPr lang="en-US" b="1" u="sng" dirty="0"/>
              <a:t> Sphincter</a:t>
            </a:r>
            <a:endParaRPr lang="en-US" dirty="0"/>
          </a:p>
          <a:p>
            <a:pPr lvl="1"/>
            <a:r>
              <a:rPr lang="en-US" dirty="0"/>
              <a:t>The upper sphincter is an anatomical, striated muscle sphincter at the junction between the pharynx and </a:t>
            </a:r>
            <a:r>
              <a:rPr lang="en-US" dirty="0" err="1"/>
              <a:t>oesophagus</a:t>
            </a:r>
            <a:r>
              <a:rPr lang="en-US" dirty="0"/>
              <a:t>. </a:t>
            </a:r>
          </a:p>
          <a:p>
            <a:pPr lvl="1"/>
            <a:r>
              <a:rPr lang="en-US" dirty="0"/>
              <a:t>It is produced by the </a:t>
            </a:r>
            <a:r>
              <a:rPr lang="en-US" b="1" dirty="0" err="1"/>
              <a:t>cricopharyngeus</a:t>
            </a:r>
            <a:r>
              <a:rPr lang="en-US" dirty="0"/>
              <a:t> muscle.  </a:t>
            </a:r>
          </a:p>
          <a:p>
            <a:pPr lvl="1"/>
            <a:r>
              <a:rPr lang="en-US" dirty="0"/>
              <a:t>Normally, it is constricted to prevent the entrance of air into the </a:t>
            </a:r>
            <a:r>
              <a:rPr lang="en-US" dirty="0" err="1"/>
              <a:t>oesophagus</a:t>
            </a:r>
            <a:r>
              <a:rPr lang="en-US" dirty="0"/>
              <a:t>.</a:t>
            </a:r>
          </a:p>
          <a:p>
            <a:r>
              <a:rPr lang="en-US" b="1" u="sng" dirty="0"/>
              <a:t>Lower </a:t>
            </a:r>
            <a:r>
              <a:rPr lang="en-US" b="1" u="sng" dirty="0" err="1"/>
              <a:t>Oesophageal</a:t>
            </a:r>
            <a:r>
              <a:rPr lang="en-US" b="1" u="sng" dirty="0"/>
              <a:t> Sphincter</a:t>
            </a:r>
            <a:endParaRPr lang="en-US" dirty="0"/>
          </a:p>
          <a:p>
            <a:pPr lvl="1"/>
            <a:r>
              <a:rPr lang="en-US" dirty="0"/>
              <a:t>The lower </a:t>
            </a:r>
            <a:r>
              <a:rPr lang="en-US" dirty="0" err="1"/>
              <a:t>oesophageal</a:t>
            </a:r>
            <a:r>
              <a:rPr lang="en-US" dirty="0"/>
              <a:t> sphincter is a physiological sphincter located in the </a:t>
            </a:r>
            <a:r>
              <a:rPr lang="en-US" b="1" dirty="0"/>
              <a:t>gastro-</a:t>
            </a:r>
            <a:r>
              <a:rPr lang="en-US" b="1" dirty="0" err="1"/>
              <a:t>oesophageal</a:t>
            </a:r>
            <a:r>
              <a:rPr lang="en-US" b="1" dirty="0"/>
              <a:t> junction</a:t>
            </a:r>
            <a:r>
              <a:rPr lang="en-US" dirty="0"/>
              <a:t> (junction between the stomach and </a:t>
            </a:r>
            <a:r>
              <a:rPr lang="en-US" dirty="0" err="1"/>
              <a:t>oesophagus</a:t>
            </a:r>
            <a:r>
              <a:rPr lang="en-US" dirty="0"/>
              <a:t>). </a:t>
            </a:r>
          </a:p>
          <a:p>
            <a:pPr lvl="1"/>
            <a:r>
              <a:rPr lang="en-US" dirty="0"/>
              <a:t>The gastro-</a:t>
            </a:r>
            <a:r>
              <a:rPr lang="en-US" dirty="0" err="1"/>
              <a:t>oesophageal</a:t>
            </a:r>
            <a:r>
              <a:rPr lang="en-US" dirty="0"/>
              <a:t> junction is situated to the left of the</a:t>
            </a:r>
            <a:r>
              <a:rPr lang="en-US" b="1" dirty="0"/>
              <a:t> T11 vertebra</a:t>
            </a:r>
            <a:r>
              <a:rPr lang="en-US" dirty="0"/>
              <a:t>, and is marked by the change from </a:t>
            </a:r>
            <a:r>
              <a:rPr lang="en-US" dirty="0" err="1"/>
              <a:t>oesophageal</a:t>
            </a:r>
            <a:r>
              <a:rPr lang="en-US" dirty="0"/>
              <a:t> to gastric mucosa.</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Lower </a:t>
            </a:r>
            <a:r>
              <a:rPr lang="en-US" b="1" u="sng" dirty="0" err="1"/>
              <a:t>Oesophageal</a:t>
            </a:r>
            <a:r>
              <a:rPr lang="en-US" b="1" u="sng" dirty="0"/>
              <a:t> Sphincter</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sphincter is classified as a physiological (or functional) sphincter, as it does not have any specific </a:t>
            </a:r>
            <a:r>
              <a:rPr lang="en-US" dirty="0" err="1"/>
              <a:t>sphincteric</a:t>
            </a:r>
            <a:r>
              <a:rPr lang="en-US" dirty="0"/>
              <a:t> muscle. </a:t>
            </a:r>
          </a:p>
          <a:p>
            <a:r>
              <a:rPr lang="en-US" dirty="0"/>
              <a:t>Instead, the sphincter is formed from four phenomena:</a:t>
            </a:r>
          </a:p>
          <a:p>
            <a:pPr lvl="1"/>
            <a:r>
              <a:rPr lang="en-US" dirty="0"/>
              <a:t>The </a:t>
            </a:r>
            <a:r>
              <a:rPr lang="en-US" dirty="0" err="1"/>
              <a:t>oesophagus</a:t>
            </a:r>
            <a:r>
              <a:rPr lang="en-US" dirty="0"/>
              <a:t> enters the stomach at an </a:t>
            </a:r>
            <a:r>
              <a:rPr lang="en-US" b="1" dirty="0"/>
              <a:t>acute angle</a:t>
            </a:r>
            <a:r>
              <a:rPr lang="en-US" dirty="0"/>
              <a:t>.</a:t>
            </a:r>
          </a:p>
          <a:p>
            <a:pPr lvl="1"/>
            <a:r>
              <a:rPr lang="en-US" dirty="0"/>
              <a:t>The walls of the intra-abdominal section of the </a:t>
            </a:r>
            <a:r>
              <a:rPr lang="en-US" dirty="0" err="1"/>
              <a:t>oesophagus</a:t>
            </a:r>
            <a:r>
              <a:rPr lang="en-US" dirty="0"/>
              <a:t> are </a:t>
            </a:r>
            <a:r>
              <a:rPr lang="en-US" b="1" dirty="0"/>
              <a:t>compressed</a:t>
            </a:r>
            <a:r>
              <a:rPr lang="en-US" dirty="0"/>
              <a:t> when there is a positive intra-abdominal pressure.</a:t>
            </a:r>
          </a:p>
          <a:p>
            <a:pPr lvl="1"/>
            <a:r>
              <a:rPr lang="en-US" dirty="0"/>
              <a:t>The </a:t>
            </a:r>
            <a:r>
              <a:rPr lang="en-US" b="1" dirty="0"/>
              <a:t>folds of mucosa</a:t>
            </a:r>
            <a:r>
              <a:rPr lang="en-US" dirty="0"/>
              <a:t> present aid in occluding the lumen at the gastro-</a:t>
            </a:r>
            <a:r>
              <a:rPr lang="en-US" dirty="0" err="1"/>
              <a:t>oesophageal</a:t>
            </a:r>
            <a:r>
              <a:rPr lang="en-US" dirty="0"/>
              <a:t> junction.</a:t>
            </a:r>
          </a:p>
          <a:p>
            <a:pPr lvl="1"/>
            <a:r>
              <a:rPr lang="en-US" dirty="0"/>
              <a:t>The right </a:t>
            </a:r>
            <a:r>
              <a:rPr lang="en-US" dirty="0" err="1"/>
              <a:t>crus</a:t>
            </a:r>
            <a:r>
              <a:rPr lang="en-US" dirty="0"/>
              <a:t> of the diaphragm has a </a:t>
            </a:r>
            <a:r>
              <a:rPr lang="en-US" b="1" dirty="0"/>
              <a:t>“pinch-cock”</a:t>
            </a:r>
            <a:r>
              <a:rPr lang="en-US" dirty="0"/>
              <a:t> effect.</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219201" y="381000"/>
            <a:ext cx="6553200" cy="5867400"/>
          </a:xfrm>
          <a:prstGeom prst="rect">
            <a:avLst/>
          </a:prstGeom>
          <a:noFill/>
          <a:ln w="9525">
            <a:noFill/>
            <a:miter lim="800000"/>
            <a:headEnd/>
            <a:tailEnd/>
          </a:ln>
        </p:spPr>
      </p:pic>
      <p:sp>
        <p:nvSpPr>
          <p:cNvPr id="5" name="Rectangle 4"/>
          <p:cNvSpPr/>
          <p:nvPr/>
        </p:nvSpPr>
        <p:spPr>
          <a:xfrm>
            <a:off x="1066800" y="5791200"/>
            <a:ext cx="4572000" cy="369332"/>
          </a:xfrm>
          <a:prstGeom prst="rect">
            <a:avLst/>
          </a:prstGeom>
        </p:spPr>
        <p:txBody>
          <a:bodyPr>
            <a:spAutoFit/>
          </a:bodyPr>
          <a:lstStyle/>
          <a:p>
            <a:r>
              <a:rPr lang="en-US" b="1" dirty="0"/>
              <a:t>Upper esophageal sphincter</a:t>
            </a:r>
            <a:endParaRPr lang="en-US" dirty="0"/>
          </a:p>
        </p:txBody>
      </p:sp>
      <p:cxnSp>
        <p:nvCxnSpPr>
          <p:cNvPr id="7" name="Straight Arrow Connector 6"/>
          <p:cNvCxnSpPr/>
          <p:nvPr/>
        </p:nvCxnSpPr>
        <p:spPr>
          <a:xfrm flipV="1">
            <a:off x="3886200" y="5181600"/>
            <a:ext cx="2590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a:t>Lower </a:t>
            </a:r>
            <a:r>
              <a:rPr lang="en-US" b="1" u="sng" dirty="0" err="1"/>
              <a:t>Oesophageal</a:t>
            </a:r>
            <a:r>
              <a:rPr lang="en-US" b="1" u="sng" dirty="0"/>
              <a:t> Sphincter</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642937" y="1767681"/>
            <a:ext cx="3667125" cy="4191000"/>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print"/>
          <a:srcRect/>
          <a:stretch>
            <a:fillRect/>
          </a:stretch>
        </p:blipFill>
        <p:spPr bwMode="auto">
          <a:xfrm>
            <a:off x="4833937" y="1767681"/>
            <a:ext cx="3667125" cy="41910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Vasculature</a:t>
            </a:r>
            <a:endParaRPr lang="en-US" dirty="0"/>
          </a:p>
        </p:txBody>
      </p:sp>
      <p:sp>
        <p:nvSpPr>
          <p:cNvPr id="3" name="Content Placeholder 2"/>
          <p:cNvSpPr>
            <a:spLocks noGrp="1"/>
          </p:cNvSpPr>
          <p:nvPr>
            <p:ph idx="1"/>
          </p:nvPr>
        </p:nvSpPr>
        <p:spPr/>
        <p:txBody>
          <a:bodyPr/>
          <a:lstStyle/>
          <a:p>
            <a:r>
              <a:rPr lang="en-US" b="1" u="sng" dirty="0"/>
              <a:t>Thoracic part</a:t>
            </a:r>
            <a:endParaRPr lang="en-US" dirty="0"/>
          </a:p>
          <a:p>
            <a:r>
              <a:rPr lang="en-US" dirty="0"/>
              <a:t>The thoracic part of the </a:t>
            </a:r>
            <a:r>
              <a:rPr lang="en-US" dirty="0" err="1"/>
              <a:t>oesophagus</a:t>
            </a:r>
            <a:r>
              <a:rPr lang="en-US" dirty="0"/>
              <a:t> receives its arterial supply from the branches of the </a:t>
            </a:r>
            <a:r>
              <a:rPr lang="en-US" b="1" dirty="0"/>
              <a:t>thoracic aorta</a:t>
            </a:r>
            <a:r>
              <a:rPr lang="en-US" dirty="0"/>
              <a:t> and the</a:t>
            </a:r>
            <a:r>
              <a:rPr lang="en-US" b="1" dirty="0"/>
              <a:t> inferior thyroid artery</a:t>
            </a:r>
            <a:r>
              <a:rPr lang="en-US" dirty="0"/>
              <a:t> (a branch of the </a:t>
            </a:r>
            <a:r>
              <a:rPr lang="en-US" dirty="0" err="1">
                <a:hlinkClick r:id="rId2"/>
              </a:rPr>
              <a:t>thyrocervical</a:t>
            </a:r>
            <a:r>
              <a:rPr lang="en-US" dirty="0">
                <a:hlinkClick r:id="rId2"/>
              </a:rPr>
              <a:t> trunk</a:t>
            </a:r>
            <a:r>
              <a:rPr lang="en-US" dirty="0"/>
              <a:t>). </a:t>
            </a:r>
          </a:p>
          <a:p>
            <a:r>
              <a:rPr lang="en-US" dirty="0"/>
              <a:t>Venous drainage into the systemic circulation occurs via branches of the </a:t>
            </a:r>
            <a:r>
              <a:rPr lang="en-US" dirty="0" err="1"/>
              <a:t>azygous</a:t>
            </a:r>
            <a:r>
              <a:rPr lang="en-US" dirty="0"/>
              <a:t> veins and the inferior thyroid vein.</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Vasculature</a:t>
            </a:r>
            <a:endParaRPr lang="en-US" dirty="0"/>
          </a:p>
        </p:txBody>
      </p:sp>
      <p:sp>
        <p:nvSpPr>
          <p:cNvPr id="3" name="Content Placeholder 2"/>
          <p:cNvSpPr>
            <a:spLocks noGrp="1"/>
          </p:cNvSpPr>
          <p:nvPr>
            <p:ph idx="1"/>
          </p:nvPr>
        </p:nvSpPr>
        <p:spPr>
          <a:xfrm>
            <a:off x="457200" y="1447800"/>
            <a:ext cx="8229600" cy="4800600"/>
          </a:xfrm>
        </p:spPr>
        <p:txBody>
          <a:bodyPr>
            <a:normAutofit fontScale="92500" lnSpcReduction="20000"/>
          </a:bodyPr>
          <a:lstStyle/>
          <a:p>
            <a:r>
              <a:rPr lang="en-US" b="1" u="sng" dirty="0"/>
              <a:t>Abdominal part</a:t>
            </a:r>
            <a:endParaRPr lang="en-US" dirty="0"/>
          </a:p>
          <a:p>
            <a:r>
              <a:rPr lang="en-US" dirty="0"/>
              <a:t>The abdominal </a:t>
            </a:r>
            <a:r>
              <a:rPr lang="en-US" dirty="0" err="1"/>
              <a:t>oesophagus</a:t>
            </a:r>
            <a:r>
              <a:rPr lang="en-US" dirty="0"/>
              <a:t> is supplied by the </a:t>
            </a:r>
            <a:r>
              <a:rPr lang="en-US" b="1" dirty="0"/>
              <a:t>left gastric artery </a:t>
            </a:r>
            <a:r>
              <a:rPr lang="en-US" dirty="0"/>
              <a:t>(a branch of the </a:t>
            </a:r>
            <a:r>
              <a:rPr lang="en-US" dirty="0" err="1"/>
              <a:t>coeliac</a:t>
            </a:r>
            <a:r>
              <a:rPr lang="en-US" dirty="0"/>
              <a:t> trunk) and left inferior </a:t>
            </a:r>
            <a:r>
              <a:rPr lang="en-US" dirty="0" err="1"/>
              <a:t>phrenic</a:t>
            </a:r>
            <a:r>
              <a:rPr lang="en-US" dirty="0"/>
              <a:t> artery. </a:t>
            </a:r>
          </a:p>
          <a:p>
            <a:r>
              <a:rPr lang="en-US" dirty="0"/>
              <a:t>This part of the </a:t>
            </a:r>
            <a:r>
              <a:rPr lang="en-US" dirty="0" err="1"/>
              <a:t>oesophagus</a:t>
            </a:r>
            <a:r>
              <a:rPr lang="en-US" dirty="0"/>
              <a:t> has a mixed venous drainage via two routes:</a:t>
            </a:r>
          </a:p>
          <a:p>
            <a:pPr lvl="1"/>
            <a:r>
              <a:rPr lang="en-US" dirty="0"/>
              <a:t>To the portal circulation via left gastric vein</a:t>
            </a:r>
          </a:p>
          <a:p>
            <a:pPr lvl="1"/>
            <a:r>
              <a:rPr lang="en-US" dirty="0"/>
              <a:t>To the systemic circulation via the </a:t>
            </a:r>
            <a:r>
              <a:rPr lang="en-US" dirty="0" err="1"/>
              <a:t>azygous</a:t>
            </a:r>
            <a:r>
              <a:rPr lang="en-US" dirty="0"/>
              <a:t> vein.</a:t>
            </a:r>
          </a:p>
          <a:p>
            <a:r>
              <a:rPr lang="en-US" dirty="0"/>
              <a:t>These two routes form a </a:t>
            </a:r>
            <a:r>
              <a:rPr lang="en-US" b="1" dirty="0" err="1"/>
              <a:t>porto</a:t>
            </a:r>
            <a:r>
              <a:rPr lang="en-US" b="1" dirty="0"/>
              <a:t>-systemic </a:t>
            </a:r>
            <a:r>
              <a:rPr lang="en-US" b="1" dirty="0" err="1"/>
              <a:t>anastomosis</a:t>
            </a:r>
            <a:r>
              <a:rPr lang="en-US" dirty="0"/>
              <a:t>, a connection between the portal and systemic venous systems.</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Lymphatics</a:t>
            </a:r>
            <a:endParaRPr lang="en-US" dirty="0"/>
          </a:p>
        </p:txBody>
      </p:sp>
      <p:sp>
        <p:nvSpPr>
          <p:cNvPr id="3" name="Content Placeholder 2"/>
          <p:cNvSpPr>
            <a:spLocks noGrp="1"/>
          </p:cNvSpPr>
          <p:nvPr>
            <p:ph idx="1"/>
          </p:nvPr>
        </p:nvSpPr>
        <p:spPr/>
        <p:txBody>
          <a:bodyPr/>
          <a:lstStyle/>
          <a:p>
            <a:r>
              <a:rPr lang="en-US" dirty="0"/>
              <a:t>The</a:t>
            </a:r>
            <a:r>
              <a:rPr lang="en-US" b="1" dirty="0"/>
              <a:t> lymphatic drainage</a:t>
            </a:r>
            <a:r>
              <a:rPr lang="en-US" dirty="0"/>
              <a:t> of the </a:t>
            </a:r>
            <a:r>
              <a:rPr lang="en-US" dirty="0" err="1"/>
              <a:t>oesophagus</a:t>
            </a:r>
            <a:r>
              <a:rPr lang="en-US" dirty="0"/>
              <a:t> is divided into thirds:</a:t>
            </a:r>
          </a:p>
          <a:p>
            <a:pPr lvl="1"/>
            <a:r>
              <a:rPr lang="en-US" b="1" dirty="0"/>
              <a:t>Superior third </a:t>
            </a:r>
            <a:r>
              <a:rPr lang="en-US" dirty="0"/>
              <a:t>– deep cervical lymph nodes.</a:t>
            </a:r>
          </a:p>
          <a:p>
            <a:pPr lvl="1"/>
            <a:r>
              <a:rPr lang="en-US" b="1" dirty="0"/>
              <a:t>Middle third</a:t>
            </a:r>
            <a:r>
              <a:rPr lang="en-US" dirty="0"/>
              <a:t> – superior and posterior </a:t>
            </a:r>
            <a:r>
              <a:rPr lang="en-US" dirty="0" err="1"/>
              <a:t>mediastinal</a:t>
            </a:r>
            <a:r>
              <a:rPr lang="en-US" dirty="0"/>
              <a:t> nodes.</a:t>
            </a:r>
          </a:p>
          <a:p>
            <a:pPr lvl="1"/>
            <a:r>
              <a:rPr lang="en-US" b="1" dirty="0"/>
              <a:t>Lower third</a:t>
            </a:r>
            <a:r>
              <a:rPr lang="en-US" dirty="0"/>
              <a:t> – left gastric and celiac nodes.</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Relevance: Disorders of the </a:t>
            </a:r>
            <a:r>
              <a:rPr lang="en-US" b="1" dirty="0" err="1"/>
              <a:t>Oesophagus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Barrett’s </a:t>
            </a:r>
            <a:r>
              <a:rPr lang="en-US" b="1" dirty="0" err="1"/>
              <a:t>Oesophagus</a:t>
            </a:r>
            <a:endParaRPr lang="en-US" b="1" dirty="0"/>
          </a:p>
          <a:p>
            <a:pPr lvl="1"/>
            <a:r>
              <a:rPr lang="en-US" dirty="0"/>
              <a:t>refers to the </a:t>
            </a:r>
            <a:r>
              <a:rPr lang="en-US" b="1" dirty="0" err="1"/>
              <a:t>metaplasia</a:t>
            </a:r>
            <a:r>
              <a:rPr lang="en-US" b="1" dirty="0"/>
              <a:t> </a:t>
            </a:r>
            <a:r>
              <a:rPr lang="en-US" dirty="0"/>
              <a:t>(reversible change from one differentiated cell type to another) of lower </a:t>
            </a:r>
            <a:r>
              <a:rPr lang="en-US" dirty="0" err="1"/>
              <a:t>oesophageal</a:t>
            </a:r>
            <a:r>
              <a:rPr lang="en-US" dirty="0"/>
              <a:t> squamous epithelium to gastric columnar epithelium. </a:t>
            </a:r>
          </a:p>
          <a:p>
            <a:pPr lvl="1"/>
            <a:r>
              <a:rPr lang="en-US" dirty="0"/>
              <a:t>It is usually caused by chronic acid exposure as a result of a malfunctioning lower </a:t>
            </a:r>
            <a:r>
              <a:rPr lang="en-US" dirty="0" err="1"/>
              <a:t>oesophageal</a:t>
            </a:r>
            <a:r>
              <a:rPr lang="en-US" dirty="0"/>
              <a:t> sphincter. </a:t>
            </a:r>
          </a:p>
          <a:p>
            <a:pPr lvl="1"/>
            <a:r>
              <a:rPr lang="en-US" dirty="0"/>
              <a:t>The acid irritates the </a:t>
            </a:r>
            <a:r>
              <a:rPr lang="en-US" dirty="0" err="1"/>
              <a:t>oesophageal</a:t>
            </a:r>
            <a:r>
              <a:rPr lang="en-US" dirty="0"/>
              <a:t> epithelium, leading to a </a:t>
            </a:r>
            <a:r>
              <a:rPr lang="en-US" dirty="0" err="1"/>
              <a:t>metaplastic</a:t>
            </a:r>
            <a:r>
              <a:rPr lang="en-US" dirty="0"/>
              <a:t> change.</a:t>
            </a:r>
          </a:p>
          <a:p>
            <a:pPr lvl="1"/>
            <a:r>
              <a:rPr lang="en-US" dirty="0"/>
              <a:t>The most common symptom is a long-term burning sensation of indigestion.</a:t>
            </a:r>
          </a:p>
          <a:p>
            <a:pPr lvl="1"/>
            <a:r>
              <a:rPr lang="en-US" dirty="0"/>
              <a:t>It can be detected </a:t>
            </a:r>
            <a:r>
              <a:rPr lang="en-US" b="1" dirty="0"/>
              <a:t>via endoscopy </a:t>
            </a:r>
            <a:r>
              <a:rPr lang="en-US" dirty="0"/>
              <a:t>of the </a:t>
            </a:r>
            <a:r>
              <a:rPr lang="en-US" dirty="0" err="1"/>
              <a:t>oesophagus</a:t>
            </a:r>
            <a:r>
              <a:rPr lang="en-US" dirty="0"/>
              <a:t>. Patients who are found to have it will be monitored for any cancerous changes.</a:t>
            </a:r>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a:t>Lips, continued</a:t>
            </a:r>
          </a:p>
        </p:txBody>
      </p:sp>
      <p:sp>
        <p:nvSpPr>
          <p:cNvPr id="16387" name="Rectangle 3"/>
          <p:cNvSpPr>
            <a:spLocks noGrp="1" noChangeArrowheads="1"/>
          </p:cNvSpPr>
          <p:nvPr>
            <p:ph type="body" idx="1"/>
          </p:nvPr>
        </p:nvSpPr>
        <p:spPr>
          <a:xfrm>
            <a:off x="838200" y="1828800"/>
            <a:ext cx="8077200" cy="4257675"/>
          </a:xfrm>
        </p:spPr>
        <p:txBody>
          <a:bodyPr/>
          <a:lstStyle/>
          <a:p>
            <a:pPr marL="0" indent="0" eaLnBrk="1" hangingPunct="1">
              <a:buFont typeface="Wingdings" pitchFamily="2" charset="2"/>
              <a:buNone/>
            </a:pPr>
            <a:endParaRPr lang="en-US" sz="2400" dirty="0"/>
          </a:p>
          <a:p>
            <a:pPr marL="0" indent="0" eaLnBrk="1" hangingPunct="1">
              <a:buFont typeface="Wingdings" pitchFamily="2" charset="2"/>
              <a:buNone/>
            </a:pPr>
            <a:r>
              <a:rPr lang="en-US" sz="2400" dirty="0"/>
              <a:t>The following structures underlie the epithelium of the skin of the lips:</a:t>
            </a:r>
          </a:p>
          <a:p>
            <a:pPr marL="0" indent="0" eaLnBrk="1" hangingPunct="1">
              <a:spcBef>
                <a:spcPct val="50000"/>
              </a:spcBef>
              <a:buFont typeface="Wingdings" pitchFamily="2" charset="2"/>
              <a:buChar char="l"/>
            </a:pPr>
            <a:r>
              <a:rPr lang="en-US" sz="2400" dirty="0"/>
              <a:t> Vasculature</a:t>
            </a:r>
          </a:p>
          <a:p>
            <a:pPr marL="0" indent="0" eaLnBrk="1" hangingPunct="1">
              <a:buFont typeface="Wingdings" pitchFamily="2" charset="2"/>
              <a:buChar char="l"/>
            </a:pPr>
            <a:r>
              <a:rPr lang="en-US" sz="2400" dirty="0"/>
              <a:t> Sweat glands</a:t>
            </a:r>
          </a:p>
          <a:p>
            <a:pPr marL="0" indent="0" eaLnBrk="1" hangingPunct="1">
              <a:buFont typeface="Wingdings" pitchFamily="2" charset="2"/>
              <a:buChar char="l"/>
            </a:pPr>
            <a:r>
              <a:rPr lang="en-US" sz="2400" dirty="0"/>
              <a:t> Hair follicles</a:t>
            </a:r>
          </a:p>
          <a:p>
            <a:pPr marL="0" indent="0" eaLnBrk="1" hangingPunct="1">
              <a:buFont typeface="Wingdings" pitchFamily="2" charset="2"/>
              <a:buChar char="l"/>
            </a:pPr>
            <a:r>
              <a:rPr lang="en-US" sz="2400" dirty="0"/>
              <a:t> Muscles that function to move the lips	</a:t>
            </a:r>
          </a:p>
          <a:p>
            <a:pPr marL="0" indent="0" eaLnBrk="1" hangingPunct="1">
              <a:buFont typeface="Wingdings" pitchFamily="2" charset="2"/>
              <a:buNone/>
            </a:pPr>
            <a:endParaRPr lang="en-US" sz="1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Relevance: Disorders of the </a:t>
            </a:r>
            <a:r>
              <a:rPr lang="en-US" b="1" dirty="0" err="1"/>
              <a:t>Oesophagus</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en-US" b="1" dirty="0" err="1"/>
              <a:t>Oesophageal</a:t>
            </a:r>
            <a:r>
              <a:rPr lang="en-US" b="1" dirty="0"/>
              <a:t> Carcinoma</a:t>
            </a:r>
          </a:p>
          <a:p>
            <a:pPr lvl="1"/>
            <a:r>
              <a:rPr lang="en-US" dirty="0"/>
              <a:t>Around 2% of malignancies are </a:t>
            </a:r>
            <a:r>
              <a:rPr lang="en-US" dirty="0" err="1"/>
              <a:t>oesophageal</a:t>
            </a:r>
            <a:r>
              <a:rPr lang="en-US" dirty="0"/>
              <a:t> carcinomas. </a:t>
            </a:r>
          </a:p>
          <a:p>
            <a:pPr lvl="1"/>
            <a:r>
              <a:rPr lang="en-US" dirty="0"/>
              <a:t>The clinical features of this carcinoma are:</a:t>
            </a:r>
          </a:p>
          <a:p>
            <a:pPr lvl="2"/>
            <a:r>
              <a:rPr lang="en-US" dirty="0" err="1"/>
              <a:t>Dysphagia</a:t>
            </a:r>
            <a:r>
              <a:rPr lang="en-US" dirty="0"/>
              <a:t> – difficulty swallowing. It becomes progressively worse over time as the </a:t>
            </a:r>
            <a:r>
              <a:rPr lang="en-US" dirty="0" err="1"/>
              <a:t>tumour</a:t>
            </a:r>
            <a:r>
              <a:rPr lang="en-US" dirty="0"/>
              <a:t> increases in size, restricting the passage of food.</a:t>
            </a:r>
          </a:p>
          <a:p>
            <a:pPr lvl="2"/>
            <a:r>
              <a:rPr lang="en-US" dirty="0"/>
              <a:t>Weight loss</a:t>
            </a:r>
          </a:p>
          <a:p>
            <a:pPr lvl="1"/>
            <a:r>
              <a:rPr lang="en-US" dirty="0"/>
              <a:t>There are two major types of </a:t>
            </a:r>
            <a:r>
              <a:rPr lang="en-US" dirty="0" err="1"/>
              <a:t>oesophageal</a:t>
            </a:r>
            <a:r>
              <a:rPr lang="en-US" dirty="0"/>
              <a:t> carcinomas: squamous cell carcinoma and </a:t>
            </a:r>
            <a:r>
              <a:rPr lang="en-US" dirty="0" err="1"/>
              <a:t>adenocarcinoma</a:t>
            </a:r>
            <a:r>
              <a:rPr lang="en-US" dirty="0"/>
              <a:t>.</a:t>
            </a:r>
          </a:p>
          <a:p>
            <a:pPr lvl="2"/>
            <a:r>
              <a:rPr lang="en-US" b="1" dirty="0"/>
              <a:t>Squamous Cell Carcinoma</a:t>
            </a:r>
            <a:r>
              <a:rPr lang="en-US" dirty="0"/>
              <a:t> –  the most common subtype of </a:t>
            </a:r>
            <a:r>
              <a:rPr lang="en-US" dirty="0" err="1"/>
              <a:t>oesophagus</a:t>
            </a:r>
            <a:r>
              <a:rPr lang="en-US" dirty="0"/>
              <a:t> cancer. It can occur at any level of the </a:t>
            </a:r>
            <a:r>
              <a:rPr lang="en-US" dirty="0" err="1"/>
              <a:t>oesophagus</a:t>
            </a:r>
            <a:r>
              <a:rPr lang="en-US" dirty="0"/>
              <a:t>.</a:t>
            </a:r>
          </a:p>
          <a:p>
            <a:pPr lvl="2"/>
            <a:r>
              <a:rPr lang="en-US" b="1" dirty="0" err="1"/>
              <a:t>Adenocarcinoma</a:t>
            </a:r>
            <a:r>
              <a:rPr lang="en-US" b="1" dirty="0"/>
              <a:t> </a:t>
            </a:r>
            <a:r>
              <a:rPr lang="en-US" dirty="0"/>
              <a:t>– only occurs in the inferior third of the </a:t>
            </a:r>
            <a:r>
              <a:rPr lang="en-US" dirty="0" err="1"/>
              <a:t>oesophagus</a:t>
            </a:r>
            <a:r>
              <a:rPr lang="en-US" dirty="0"/>
              <a:t> and is associated with Barrett’s </a:t>
            </a:r>
            <a:r>
              <a:rPr lang="en-US" dirty="0" err="1"/>
              <a:t>oesophagus</a:t>
            </a:r>
            <a:r>
              <a:rPr lang="en-US" dirty="0"/>
              <a:t>. It usually originates in the </a:t>
            </a:r>
            <a:r>
              <a:rPr lang="en-US" dirty="0" err="1"/>
              <a:t>metaplastic</a:t>
            </a:r>
            <a:r>
              <a:rPr lang="en-US" dirty="0"/>
              <a:t> epithelium of Barrett’s </a:t>
            </a:r>
            <a:r>
              <a:rPr lang="en-US" dirty="0" err="1"/>
              <a:t>oesophagus</a:t>
            </a:r>
            <a:r>
              <a:rPr lang="en-US" dirty="0"/>
              <a:t>.</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Relevance: Disorders of the </a:t>
            </a:r>
            <a:r>
              <a:rPr lang="en-US" b="1" dirty="0" err="1"/>
              <a:t>Oesophagus</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b="1" dirty="0" err="1"/>
              <a:t>Oesophageal</a:t>
            </a:r>
            <a:r>
              <a:rPr lang="en-US" b="1" dirty="0"/>
              <a:t> </a:t>
            </a:r>
            <a:r>
              <a:rPr lang="en-US" b="1" dirty="0" err="1"/>
              <a:t>Varices</a:t>
            </a:r>
            <a:endParaRPr lang="en-US" b="1" dirty="0"/>
          </a:p>
          <a:p>
            <a:pPr lvl="1"/>
            <a:r>
              <a:rPr lang="en-US" dirty="0"/>
              <a:t>The abdominal </a:t>
            </a:r>
            <a:r>
              <a:rPr lang="en-US" dirty="0" err="1"/>
              <a:t>oesophagus</a:t>
            </a:r>
            <a:r>
              <a:rPr lang="en-US" dirty="0"/>
              <a:t> drains into both the </a:t>
            </a:r>
            <a:r>
              <a:rPr lang="en-US" b="1" dirty="0"/>
              <a:t>systemic</a:t>
            </a:r>
            <a:r>
              <a:rPr lang="en-US" dirty="0"/>
              <a:t> and </a:t>
            </a:r>
            <a:r>
              <a:rPr lang="en-US" b="1" dirty="0"/>
              <a:t>portal</a:t>
            </a:r>
            <a:r>
              <a:rPr lang="en-US" dirty="0"/>
              <a:t> circulation, forming an </a:t>
            </a:r>
            <a:r>
              <a:rPr lang="en-US" dirty="0" err="1"/>
              <a:t>anastomosis</a:t>
            </a:r>
            <a:r>
              <a:rPr lang="en-US" dirty="0"/>
              <a:t> between the two.</a:t>
            </a:r>
          </a:p>
          <a:p>
            <a:pPr lvl="1"/>
            <a:r>
              <a:rPr lang="en-US" dirty="0" err="1"/>
              <a:t>Oesophageal</a:t>
            </a:r>
            <a:r>
              <a:rPr lang="en-US" dirty="0"/>
              <a:t> </a:t>
            </a:r>
            <a:r>
              <a:rPr lang="en-US" dirty="0" err="1"/>
              <a:t>varices</a:t>
            </a:r>
            <a:r>
              <a:rPr lang="en-US" dirty="0"/>
              <a:t> are abnormally dilated </a:t>
            </a:r>
            <a:r>
              <a:rPr lang="en-US" b="1" dirty="0"/>
              <a:t>sub-mucosal veins</a:t>
            </a:r>
            <a:r>
              <a:rPr lang="en-US" dirty="0"/>
              <a:t> (in the wall of the </a:t>
            </a:r>
            <a:r>
              <a:rPr lang="en-US" dirty="0" err="1"/>
              <a:t>oesophagus</a:t>
            </a:r>
            <a:r>
              <a:rPr lang="en-US" dirty="0"/>
              <a:t>) that lie within this </a:t>
            </a:r>
            <a:r>
              <a:rPr lang="en-US" dirty="0" err="1"/>
              <a:t>anastomosis</a:t>
            </a:r>
            <a:r>
              <a:rPr lang="en-US" dirty="0"/>
              <a:t>. </a:t>
            </a:r>
          </a:p>
          <a:p>
            <a:pPr lvl="1"/>
            <a:r>
              <a:rPr lang="en-US" dirty="0"/>
              <a:t>They are usually produced when the pressure in the portal system increases beyond normal, a state known as</a:t>
            </a:r>
            <a:r>
              <a:rPr lang="en-US" b="1" dirty="0"/>
              <a:t> portal hypertension</a:t>
            </a:r>
            <a:r>
              <a:rPr lang="en-US" dirty="0"/>
              <a:t>. </a:t>
            </a:r>
          </a:p>
          <a:p>
            <a:pPr lvl="1"/>
            <a:r>
              <a:rPr lang="en-US" dirty="0"/>
              <a:t>Portal hypertension most commonly occurs secondary to chronic liver disease, such as cirrhosis or an obstruction in the portal vein.</a:t>
            </a:r>
          </a:p>
          <a:p>
            <a:pPr lvl="1"/>
            <a:r>
              <a:rPr lang="en-US" dirty="0"/>
              <a:t>The </a:t>
            </a:r>
            <a:r>
              <a:rPr lang="en-US" dirty="0" err="1"/>
              <a:t>varices</a:t>
            </a:r>
            <a:r>
              <a:rPr lang="en-US" dirty="0"/>
              <a:t> are predisposed to bleeding, with most patients presenting with </a:t>
            </a:r>
            <a:r>
              <a:rPr lang="en-US" b="1" dirty="0" err="1"/>
              <a:t>haematemesis</a:t>
            </a:r>
            <a:r>
              <a:rPr lang="en-US" dirty="0"/>
              <a:t> (vomiting of blood). </a:t>
            </a:r>
          </a:p>
          <a:p>
            <a:pPr lvl="1"/>
            <a:r>
              <a:rPr lang="en-US" dirty="0"/>
              <a:t>Alcoholics are at a high risk of developing </a:t>
            </a:r>
            <a:r>
              <a:rPr lang="en-US" dirty="0" err="1"/>
              <a:t>oesophageal</a:t>
            </a:r>
            <a:r>
              <a:rPr lang="en-US" dirty="0"/>
              <a:t> </a:t>
            </a:r>
            <a:r>
              <a:rPr lang="en-US" dirty="0" err="1"/>
              <a:t>varices</a:t>
            </a:r>
            <a:r>
              <a:rPr lang="en-US" dirty="0"/>
              <a:t>.</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3739</Words>
  <Application>Microsoft Office PowerPoint</Application>
  <PresentationFormat>On-screen Show (4:3)</PresentationFormat>
  <Paragraphs>462</Paragraphs>
  <Slides>92</Slides>
  <Notes>8</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The oral cavity and Oesophagus </vt:lpstr>
      <vt:lpstr>The Oral Cavity</vt:lpstr>
      <vt:lpstr>Oral Cavity</vt:lpstr>
      <vt:lpstr>Vestibule</vt:lpstr>
      <vt:lpstr> Vestible and vestibular tissue of the oral cavity.</vt:lpstr>
      <vt:lpstr>Buccal vestibule and buccal mucosa of the cheek.</vt:lpstr>
      <vt:lpstr>Lips</vt:lpstr>
      <vt:lpstr>Landmarks of the lips and associated anatomical structures.</vt:lpstr>
      <vt:lpstr>Lips, continued</vt:lpstr>
      <vt:lpstr>Lips, continued</vt:lpstr>
      <vt:lpstr>Cheeks</vt:lpstr>
      <vt:lpstr>The Cheeks</vt:lpstr>
      <vt:lpstr>The Gingivae</vt:lpstr>
      <vt:lpstr>View of the gingivae and associated anatomic structures</vt:lpstr>
      <vt:lpstr>                                                   Characteristics of Normal Gingivae</vt:lpstr>
      <vt:lpstr>It is normal for the color of gingivae to vary according to the pigmentation of the individual</vt:lpstr>
      <vt:lpstr>Close-up view of the gingivae and associated anatomic landmarks.</vt:lpstr>
      <vt:lpstr>Mouth Proper</vt:lpstr>
      <vt:lpstr>The Roof of mouth</vt:lpstr>
      <vt:lpstr>    Landmarks on the Hard Palate</vt:lpstr>
      <vt:lpstr>PowerPoint Presentation</vt:lpstr>
      <vt:lpstr>The Soft Palate</vt:lpstr>
      <vt:lpstr>Soft Palate- cont’d</vt:lpstr>
      <vt:lpstr>Features of the soft palate.</vt:lpstr>
      <vt:lpstr>The Floor of the mouth</vt:lpstr>
      <vt:lpstr>The Tongue</vt:lpstr>
      <vt:lpstr>Parts and Surfaces of the Tongue </vt:lpstr>
      <vt:lpstr> Body and root of the tongue.</vt:lpstr>
      <vt:lpstr>Dorsum of tongue.</vt:lpstr>
      <vt:lpstr>Dorsum of tongue</vt:lpstr>
      <vt:lpstr>Dorsum of the Tongue</vt:lpstr>
      <vt:lpstr>Floor of the mouth and associated landmarks.</vt:lpstr>
      <vt:lpstr>Floor of the mouth continued</vt:lpstr>
      <vt:lpstr>Taste Buds</vt:lpstr>
      <vt:lpstr>Regions of the tongue sensitive to various tastes.</vt:lpstr>
      <vt:lpstr>Innervation</vt:lpstr>
      <vt:lpstr>Clinical relevance: The Gag Reflex</vt:lpstr>
      <vt:lpstr>PowerPoint Presentation</vt:lpstr>
      <vt:lpstr>EXTRINSIC SALIVARY GLANDS</vt:lpstr>
      <vt:lpstr>Salivary Glands Continued</vt:lpstr>
      <vt:lpstr>PowerPoint Presentation</vt:lpstr>
      <vt:lpstr>Child and Adult Dentition</vt:lpstr>
      <vt:lpstr>The primary dentition</vt:lpstr>
      <vt:lpstr>.</vt:lpstr>
      <vt:lpstr>The permanent dentition</vt:lpstr>
      <vt:lpstr>Teeth eruption</vt:lpstr>
      <vt:lpstr>.</vt:lpstr>
      <vt:lpstr>Types of Teeth</vt:lpstr>
      <vt:lpstr>Teeth, continued</vt:lpstr>
      <vt:lpstr>Permanent Dentition</vt:lpstr>
      <vt:lpstr>Teeth eruption</vt:lpstr>
      <vt:lpstr>Tooth Structure</vt:lpstr>
      <vt:lpstr>.</vt:lpstr>
      <vt:lpstr>Parts of a tooth</vt:lpstr>
      <vt:lpstr>Parts </vt:lpstr>
      <vt:lpstr>Parts of a tooth: dentine</vt:lpstr>
      <vt:lpstr>Parts of a tooth</vt:lpstr>
      <vt:lpstr>.</vt:lpstr>
      <vt:lpstr>Incisors</vt:lpstr>
      <vt:lpstr>incisors</vt:lpstr>
      <vt:lpstr>Canines</vt:lpstr>
      <vt:lpstr>canines</vt:lpstr>
      <vt:lpstr>Premolars</vt:lpstr>
      <vt:lpstr>Molars</vt:lpstr>
      <vt:lpstr>Molar</vt:lpstr>
      <vt:lpstr>molars</vt:lpstr>
      <vt:lpstr>Tooth notation systems</vt:lpstr>
      <vt:lpstr>PowerPoint Presentation</vt:lpstr>
      <vt:lpstr>PowerPoint Presentation</vt:lpstr>
      <vt:lpstr>Sides of the Tooth</vt:lpstr>
      <vt:lpstr>The oesophagus</vt:lpstr>
      <vt:lpstr>Anatomical Position</vt:lpstr>
      <vt:lpstr>Anatomical Structure</vt:lpstr>
      <vt:lpstr>Parts</vt:lpstr>
      <vt:lpstr>General organization of hollow GI</vt:lpstr>
      <vt:lpstr>General organization of hollow GI</vt:lpstr>
      <vt:lpstr>ESOPHAGUS ANATOMY</vt:lpstr>
      <vt:lpstr>Layers of the oesophagus</vt:lpstr>
      <vt:lpstr>Layers of oesophagus</vt:lpstr>
      <vt:lpstr>.</vt:lpstr>
      <vt:lpstr>peristalsis</vt:lpstr>
      <vt:lpstr>Oesophageal Sphincters</vt:lpstr>
      <vt:lpstr>Lower Oesophageal Sphincter</vt:lpstr>
      <vt:lpstr>.</vt:lpstr>
      <vt:lpstr>Lower Oesophageal Sphincter</vt:lpstr>
      <vt:lpstr>Vasculature</vt:lpstr>
      <vt:lpstr>Vasculature</vt:lpstr>
      <vt:lpstr>Lymphatics</vt:lpstr>
      <vt:lpstr>Clinical Relevance: Disorders of the Oesophagus</vt:lpstr>
      <vt:lpstr>Clinical Relevance: Disorders of the Oesophagus</vt:lpstr>
      <vt:lpstr>Clinical Relevance: Disorders of the Oesophagus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oral cavity and Oesophagus </dc:title>
  <dc:creator>kennedy k</dc:creator>
  <cp:lastModifiedBy>Unknown User</cp:lastModifiedBy>
  <cp:revision>2</cp:revision>
  <dcterms:created xsi:type="dcterms:W3CDTF">2018-06-02T08:13:47Z</dcterms:created>
  <dcterms:modified xsi:type="dcterms:W3CDTF">2022-04-21T14:44:00Z</dcterms:modified>
</cp:coreProperties>
</file>