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2" r:id="rId22"/>
    <p:sldId id="277" r:id="rId23"/>
    <p:sldId id="278" r:id="rId24"/>
    <p:sldId id="279" r:id="rId25"/>
    <p:sldId id="280" r:id="rId26"/>
    <p:sldId id="281" r:id="rId27"/>
    <p:sldId id="283" r:id="rId28"/>
    <p:sldId id="26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Topical 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0CB9DB-22F7-4FF5-8FC4-B6E174956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65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27EAF47-BD7B-497D-95B5-2D204D43EAF3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5ABCDA-DAE9-472C-9D30-46D5F98030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Topical agents and antiseptics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P. J. Okoth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Non-steroidal anti-allergic preparations…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Preparations for allergic conjunctivitis include: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Cromoglycate</a:t>
            </a:r>
            <a:r>
              <a:rPr lang="en-US" dirty="0" smtClean="0"/>
              <a:t>  eye drops – apply drops 4 times daily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Cromoglycate</a:t>
            </a:r>
            <a:r>
              <a:rPr lang="en-US" dirty="0" smtClean="0"/>
              <a:t> ointment – apply 2-3 times daily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Cromoglycate</a:t>
            </a:r>
            <a:r>
              <a:rPr lang="en-US" dirty="0" smtClean="0"/>
              <a:t> (disodium)/</a:t>
            </a:r>
            <a:r>
              <a:rPr lang="en-US" dirty="0" err="1" smtClean="0"/>
              <a:t>tetrahydrazoline</a:t>
            </a:r>
            <a:r>
              <a:rPr lang="en-US" dirty="0" smtClean="0"/>
              <a:t> eye drops – apply 1-2 drops 4 times daily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Ladoxamide</a:t>
            </a:r>
            <a:r>
              <a:rPr lang="en-US" dirty="0" smtClean="0"/>
              <a:t> eye drops – apply 4 times daily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Naphazoline</a:t>
            </a:r>
            <a:r>
              <a:rPr lang="en-US" dirty="0" smtClean="0"/>
              <a:t> eye drops 1-2 drops 3 or 4 hourly.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Anti-glaucoma, </a:t>
            </a:r>
            <a:r>
              <a:rPr lang="en-US" dirty="0" err="1" smtClean="0"/>
              <a:t>mydriatics</a:t>
            </a:r>
            <a:r>
              <a:rPr lang="en-US" dirty="0" smtClean="0"/>
              <a:t> and </a:t>
            </a:r>
            <a:r>
              <a:rPr lang="en-US" dirty="0" err="1" smtClean="0"/>
              <a:t>miotics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Beta blockers</a:t>
            </a:r>
            <a:r>
              <a:rPr lang="en-US" dirty="0" smtClean="0"/>
              <a:t> are used for glaucoma</a:t>
            </a:r>
          </a:p>
          <a:p>
            <a:r>
              <a:rPr lang="en-US" dirty="0" smtClean="0"/>
              <a:t>They reduce intra-ocular pressure probably by reducing the rate of production of aqueous </a:t>
            </a:r>
            <a:r>
              <a:rPr lang="en-US" dirty="0" err="1" smtClean="0"/>
              <a:t>humour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include: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Betaxolol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Betunolol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Levobunolol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Timolol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Anti-glaucoma, </a:t>
            </a:r>
            <a:r>
              <a:rPr lang="en-US" sz="4000" dirty="0" err="1" smtClean="0"/>
              <a:t>mydriatics</a:t>
            </a:r>
            <a:r>
              <a:rPr lang="en-US" sz="4000" dirty="0" smtClean="0"/>
              <a:t> and </a:t>
            </a:r>
            <a:r>
              <a:rPr lang="en-US" sz="4000" dirty="0" err="1" smtClean="0"/>
              <a:t>miotics</a:t>
            </a:r>
            <a:r>
              <a:rPr lang="en-US" sz="4000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Cholinergic agents</a:t>
            </a:r>
            <a:r>
              <a:rPr lang="en-US" dirty="0" smtClean="0"/>
              <a:t> are also used in glaucoma.</a:t>
            </a:r>
          </a:p>
          <a:p>
            <a:pPr lvl="1"/>
            <a:r>
              <a:rPr lang="en-US" dirty="0" err="1" smtClean="0"/>
              <a:t>Pilocarpine</a:t>
            </a:r>
            <a:r>
              <a:rPr lang="en-US" dirty="0" smtClean="0"/>
              <a:t> drops applied 2-6 times daily (usually 2 drops 3 time daily)</a:t>
            </a:r>
          </a:p>
          <a:p>
            <a:r>
              <a:rPr lang="en-US" b="1" dirty="0" smtClean="0"/>
              <a:t>Atropine</a:t>
            </a:r>
            <a:r>
              <a:rPr lang="en-US" dirty="0" smtClean="0"/>
              <a:t> and other </a:t>
            </a:r>
            <a:r>
              <a:rPr lang="en-US" dirty="0" err="1" smtClean="0"/>
              <a:t>antimuscarinic</a:t>
            </a:r>
            <a:r>
              <a:rPr lang="en-US" dirty="0" smtClean="0"/>
              <a:t> agents dilate the pupil and paralyze the </a:t>
            </a:r>
            <a:r>
              <a:rPr lang="en-US" dirty="0" err="1" smtClean="0"/>
              <a:t>ciliary</a:t>
            </a:r>
            <a:r>
              <a:rPr lang="en-US" dirty="0" smtClean="0"/>
              <a:t> muscle.</a:t>
            </a:r>
          </a:p>
          <a:p>
            <a:pPr lvl="1"/>
            <a:r>
              <a:rPr lang="en-US" dirty="0" smtClean="0"/>
              <a:t>They are used to produce </a:t>
            </a:r>
            <a:r>
              <a:rPr lang="en-US" dirty="0" err="1" smtClean="0"/>
              <a:t>cycloplegia</a:t>
            </a:r>
            <a:r>
              <a:rPr lang="en-US" dirty="0" smtClean="0"/>
              <a:t> for refraction in young children</a:t>
            </a:r>
          </a:p>
          <a:p>
            <a:pPr lvl="1"/>
            <a:r>
              <a:rPr lang="en-US" dirty="0" smtClean="0"/>
              <a:t>They assist in examination of the </a:t>
            </a:r>
            <a:r>
              <a:rPr lang="en-US" dirty="0" err="1" smtClean="0"/>
              <a:t>fundus</a:t>
            </a:r>
            <a:r>
              <a:rPr lang="en-US" dirty="0" smtClean="0"/>
              <a:t> of the eye (</a:t>
            </a:r>
            <a:r>
              <a:rPr lang="en-US" dirty="0" err="1" smtClean="0"/>
              <a:t>fundoscopy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Atropine eye drops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Uveitis</a:t>
            </a:r>
            <a:r>
              <a:rPr lang="en-US" dirty="0" smtClean="0"/>
              <a:t>: 1 drop TDS</a:t>
            </a:r>
          </a:p>
          <a:p>
            <a:pPr lvl="2"/>
            <a:r>
              <a:rPr lang="en-US" dirty="0" smtClean="0"/>
              <a:t>Refraction: 1-2 drops 1 hour before examination. Children: 1 drop BD for 1-2 days before examination.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Mydriatics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Scopolamine </a:t>
            </a:r>
            <a:r>
              <a:rPr lang="en-US" b="1" dirty="0" err="1" smtClean="0"/>
              <a:t>hydrobromide</a:t>
            </a:r>
            <a:endParaRPr lang="en-US" b="1" dirty="0" smtClean="0"/>
          </a:p>
          <a:p>
            <a:r>
              <a:rPr lang="en-US" dirty="0" err="1" smtClean="0"/>
              <a:t>Anticholinergic</a:t>
            </a:r>
            <a:endParaRPr lang="en-US" dirty="0" smtClean="0"/>
          </a:p>
          <a:p>
            <a:r>
              <a:rPr lang="en-US" dirty="0" smtClean="0"/>
              <a:t>Causes the pupil to dilate due to unopposed adrenergic influence.</a:t>
            </a:r>
          </a:p>
          <a:p>
            <a:r>
              <a:rPr lang="en-US" dirty="0" smtClean="0"/>
              <a:t>Used for: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err="1" smtClean="0"/>
              <a:t>Cycloplegic</a:t>
            </a:r>
            <a:r>
              <a:rPr lang="en-US" dirty="0" smtClean="0"/>
              <a:t> refraction:</a:t>
            </a:r>
          </a:p>
          <a:p>
            <a:pPr marL="925830" lvl="1" indent="-514350"/>
            <a:r>
              <a:rPr lang="en-US" dirty="0" smtClean="0"/>
              <a:t>Adults: instill 1-2 drops of 0.5-1% solution in the eye 1 hour before refraction.</a:t>
            </a:r>
          </a:p>
          <a:p>
            <a:pPr marL="925830" lvl="1" indent="-514350"/>
            <a:r>
              <a:rPr lang="en-US" dirty="0" smtClean="0"/>
              <a:t>Children: 1 drop of 0.2% or 0.25% solution or ointment BD for 2 days before refraction.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err="1" smtClean="0"/>
              <a:t>Iritis</a:t>
            </a:r>
            <a:r>
              <a:rPr lang="en-US" dirty="0" smtClean="0"/>
              <a:t>, </a:t>
            </a:r>
            <a:r>
              <a:rPr lang="en-US" dirty="0" err="1" smtClean="0"/>
              <a:t>uveitis</a:t>
            </a:r>
            <a:r>
              <a:rPr lang="en-US" dirty="0" smtClean="0"/>
              <a:t>: adults:- 1-2 drops of 0.1% solution BD or TDS.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Acetylcholine chloride</a:t>
            </a:r>
          </a:p>
          <a:p>
            <a:r>
              <a:rPr lang="en-US" dirty="0" smtClean="0"/>
              <a:t>A cholinergic drug that causes contraction of the sphincter muscles of the iris, resulting in </a:t>
            </a:r>
            <a:r>
              <a:rPr lang="en-US" dirty="0" err="1" smtClean="0"/>
              <a:t>miosis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produces </a:t>
            </a:r>
            <a:r>
              <a:rPr lang="en-US" dirty="0" err="1" smtClean="0"/>
              <a:t>ciliary</a:t>
            </a:r>
            <a:r>
              <a:rPr lang="en-US" dirty="0" smtClean="0"/>
              <a:t> spasm, deepening of the anterior chamber and </a:t>
            </a:r>
            <a:r>
              <a:rPr lang="en-US" dirty="0" err="1" smtClean="0"/>
              <a:t>vasodilation</a:t>
            </a:r>
            <a:r>
              <a:rPr lang="en-US" dirty="0" smtClean="0"/>
              <a:t> of </a:t>
            </a:r>
            <a:r>
              <a:rPr lang="en-US" dirty="0" err="1" smtClean="0"/>
              <a:t>conjunctival</a:t>
            </a:r>
            <a:r>
              <a:rPr lang="en-US" dirty="0" smtClean="0"/>
              <a:t> vessels of the outflow tract.</a:t>
            </a:r>
          </a:p>
          <a:p>
            <a:r>
              <a:rPr lang="en-US" dirty="0" smtClean="0"/>
              <a:t>Used in anterior segment surgery of the eye.</a:t>
            </a:r>
          </a:p>
          <a:p>
            <a:r>
              <a:rPr lang="en-US" dirty="0" smtClean="0"/>
              <a:t>Instill 0.5 to 2ml of 11% solution gently into the anterior chamber of the eye.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Miotics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Carbachol</a:t>
            </a:r>
            <a:endParaRPr lang="en-US" b="1" dirty="0" smtClean="0"/>
          </a:p>
          <a:p>
            <a:r>
              <a:rPr lang="en-US" dirty="0" smtClean="0"/>
              <a:t>A cholinergic drug that causes contraction of the sphincter muscles of the iris, resulting in </a:t>
            </a:r>
            <a:r>
              <a:rPr lang="en-US" dirty="0" err="1" smtClean="0"/>
              <a:t>miosis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produces </a:t>
            </a:r>
            <a:r>
              <a:rPr lang="en-US" dirty="0" err="1" smtClean="0"/>
              <a:t>ciliary</a:t>
            </a:r>
            <a:r>
              <a:rPr lang="en-US" dirty="0" smtClean="0"/>
              <a:t> spasm, deepening of the anterior chamber and </a:t>
            </a:r>
            <a:r>
              <a:rPr lang="en-US" dirty="0" err="1" smtClean="0"/>
              <a:t>vasodilation</a:t>
            </a:r>
            <a:r>
              <a:rPr lang="en-US" dirty="0" smtClean="0"/>
              <a:t> of </a:t>
            </a:r>
            <a:r>
              <a:rPr lang="en-US" dirty="0" err="1" smtClean="0"/>
              <a:t>conjunctival</a:t>
            </a:r>
            <a:r>
              <a:rPr lang="en-US" dirty="0" smtClean="0"/>
              <a:t> vessels of the outflow tract.</a:t>
            </a:r>
          </a:p>
          <a:p>
            <a:r>
              <a:rPr lang="en-US" dirty="0" smtClean="0"/>
              <a:t>Indications:</a:t>
            </a:r>
          </a:p>
          <a:p>
            <a:r>
              <a:rPr lang="en-US" dirty="0" smtClean="0"/>
              <a:t>To produce </a:t>
            </a:r>
            <a:r>
              <a:rPr lang="en-US" dirty="0" err="1" smtClean="0"/>
              <a:t>pupillary</a:t>
            </a:r>
            <a:r>
              <a:rPr lang="en-US" dirty="0" smtClean="0"/>
              <a:t> </a:t>
            </a:r>
            <a:r>
              <a:rPr lang="en-US" dirty="0" err="1" smtClean="0"/>
              <a:t>miosis</a:t>
            </a:r>
            <a:r>
              <a:rPr lang="en-US" dirty="0" smtClean="0"/>
              <a:t> in ocular surgery.</a:t>
            </a:r>
          </a:p>
          <a:p>
            <a:r>
              <a:rPr lang="en-US" dirty="0" smtClean="0"/>
              <a:t>Instill 0.5ml of the intraocular preparation into the anterior chamber.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Dermatological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Locally acting </a:t>
            </a:r>
            <a:r>
              <a:rPr lang="en-US" sz="3600" b="1" dirty="0" err="1" smtClean="0"/>
              <a:t>antipruritics</a:t>
            </a:r>
            <a:r>
              <a:rPr lang="en-US" sz="3600" b="1" dirty="0" smtClean="0"/>
              <a:t>:</a:t>
            </a:r>
          </a:p>
          <a:p>
            <a:r>
              <a:rPr lang="en-US" sz="3600" b="1" dirty="0" smtClean="0"/>
              <a:t>Calamine lotion:</a:t>
            </a:r>
          </a:p>
          <a:p>
            <a:pPr lvl="1"/>
            <a:r>
              <a:rPr lang="en-US" sz="3200" dirty="0" smtClean="0"/>
              <a:t>Applied TDS or QID for </a:t>
            </a:r>
            <a:r>
              <a:rPr lang="en-US" sz="3200" dirty="0" err="1" smtClean="0"/>
              <a:t>pruritus</a:t>
            </a:r>
            <a:endParaRPr lang="en-US" sz="3200" dirty="0" smtClean="0"/>
          </a:p>
          <a:p>
            <a:r>
              <a:rPr lang="en-US" sz="3600" b="1" dirty="0" smtClean="0"/>
              <a:t>Crotamiton</a:t>
            </a:r>
          </a:p>
          <a:p>
            <a:pPr lvl="1"/>
            <a:r>
              <a:rPr lang="en-US" sz="3200" dirty="0" smtClean="0"/>
              <a:t>Indicated in </a:t>
            </a:r>
            <a:r>
              <a:rPr lang="en-US" sz="3200" dirty="0" err="1" smtClean="0"/>
              <a:t>pruritus</a:t>
            </a:r>
            <a:r>
              <a:rPr lang="en-US" sz="3200" dirty="0" smtClean="0"/>
              <a:t>, scabies, </a:t>
            </a:r>
            <a:r>
              <a:rPr lang="en-US" sz="3200" dirty="0" err="1" smtClean="0"/>
              <a:t>pediculosis</a:t>
            </a:r>
            <a:r>
              <a:rPr lang="en-US" sz="3200" dirty="0" smtClean="0"/>
              <a:t> </a:t>
            </a:r>
            <a:r>
              <a:rPr lang="en-US" sz="3200" dirty="0" err="1" smtClean="0"/>
              <a:t>capitis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 smtClean="0"/>
              <a:t>Rubb</a:t>
            </a:r>
            <a:r>
              <a:rPr lang="en-US" dirty="0" smtClean="0"/>
              <a:t>ed BD or TDS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Dermatological antiseptics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Alcohols and </a:t>
            </a:r>
            <a:r>
              <a:rPr lang="en-US" b="1" dirty="0" err="1" smtClean="0"/>
              <a:t>chlorhexidin</a:t>
            </a:r>
            <a:r>
              <a:rPr lang="en-US" dirty="0" err="1" smtClean="0"/>
              <a:t>e</a:t>
            </a:r>
            <a:r>
              <a:rPr lang="en-US" dirty="0" smtClean="0"/>
              <a:t> have bactericidal and broad-spectrum activity</a:t>
            </a:r>
          </a:p>
          <a:p>
            <a:r>
              <a:rPr lang="en-US" b="1" dirty="0" smtClean="0"/>
              <a:t>Iodine and </a:t>
            </a:r>
            <a:r>
              <a:rPr lang="en-US" b="1" dirty="0" err="1" smtClean="0"/>
              <a:t>povidone</a:t>
            </a:r>
            <a:r>
              <a:rPr lang="en-US" b="1" dirty="0" smtClean="0"/>
              <a:t> iodine</a:t>
            </a:r>
            <a:r>
              <a:rPr lang="en-US" dirty="0" smtClean="0"/>
              <a:t> have a broad spectrum bactericidal activity. </a:t>
            </a:r>
          </a:p>
          <a:p>
            <a:pPr lvl="1"/>
            <a:r>
              <a:rPr lang="en-US" sz="3000" dirty="0" smtClean="0"/>
              <a:t>They are also active against fungi, protozoa and yeasts.</a:t>
            </a:r>
          </a:p>
          <a:p>
            <a:r>
              <a:rPr lang="en-US" b="1" dirty="0" smtClean="0"/>
              <a:t>Oxidizing agents like </a:t>
            </a:r>
            <a:r>
              <a:rPr lang="en-US" b="1" dirty="0" err="1" smtClean="0"/>
              <a:t>benzoyl</a:t>
            </a:r>
            <a:r>
              <a:rPr lang="en-US" b="1" dirty="0" smtClean="0"/>
              <a:t> peroxide, hydrogen peroxide and potassium permanganate</a:t>
            </a:r>
            <a:r>
              <a:rPr lang="en-US" dirty="0" smtClean="0"/>
              <a:t> have a broad-spectrum bactericidal activity especially against anaerobes.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Dermatological antiseptics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029199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Quarternary</a:t>
            </a:r>
            <a:r>
              <a:rPr lang="en-US" sz="2800" b="1" dirty="0" smtClean="0"/>
              <a:t> ammonium compounds</a:t>
            </a:r>
            <a:r>
              <a:rPr lang="en-US" sz="2800" dirty="0" smtClean="0"/>
              <a:t> like </a:t>
            </a:r>
            <a:r>
              <a:rPr lang="en-US" sz="2800" dirty="0" err="1" smtClean="0"/>
              <a:t>benzalkonium</a:t>
            </a:r>
            <a:r>
              <a:rPr lang="en-US" sz="2800" dirty="0" smtClean="0"/>
              <a:t> chloride and </a:t>
            </a:r>
            <a:r>
              <a:rPr lang="en-US" sz="2800" dirty="0" err="1" smtClean="0"/>
              <a:t>cetrimide</a:t>
            </a:r>
            <a:r>
              <a:rPr lang="en-US" sz="2800" dirty="0" smtClean="0"/>
              <a:t> have a broad spectrum bactericidal activity. </a:t>
            </a:r>
          </a:p>
          <a:p>
            <a:pPr lvl="1"/>
            <a:r>
              <a:rPr lang="en-US" sz="2400" dirty="0" smtClean="0"/>
              <a:t>They are also active against fungi, protozoa and some viruses.</a:t>
            </a:r>
          </a:p>
          <a:p>
            <a:r>
              <a:rPr lang="en-US" sz="2800" b="1" dirty="0" smtClean="0"/>
              <a:t>Preparations containing neomycin</a:t>
            </a:r>
            <a:r>
              <a:rPr lang="en-US" sz="2800" dirty="0" smtClean="0"/>
              <a:t> may cause sensitization and cross-sensitivity with other </a:t>
            </a:r>
            <a:r>
              <a:rPr lang="en-US" sz="2800" dirty="0" err="1" smtClean="0"/>
              <a:t>aminoglycosides</a:t>
            </a:r>
            <a:r>
              <a:rPr lang="en-US" sz="2800" dirty="0" smtClean="0"/>
              <a:t> like </a:t>
            </a:r>
            <a:r>
              <a:rPr lang="en-US" sz="2800" dirty="0" err="1" smtClean="0"/>
              <a:t>gentamicin</a:t>
            </a:r>
            <a:r>
              <a:rPr lang="en-US" sz="2800" dirty="0" smtClean="0"/>
              <a:t>. </a:t>
            </a:r>
          </a:p>
          <a:p>
            <a:pPr lvl="1"/>
            <a:r>
              <a:rPr lang="en-US" dirty="0" smtClean="0"/>
              <a:t>If large areas of skin are being treated, </a:t>
            </a:r>
            <a:r>
              <a:rPr lang="en-US" dirty="0" err="1" smtClean="0"/>
              <a:t>ototoxicity</a:t>
            </a:r>
            <a:r>
              <a:rPr lang="en-US" dirty="0" smtClean="0"/>
              <a:t> may occur. </a:t>
            </a:r>
          </a:p>
          <a:p>
            <a:pPr lvl="2"/>
            <a:r>
              <a:rPr lang="en-US" dirty="0" smtClean="0"/>
              <a:t>This may happen more in children, elderly and patients with renal impairment or large open wounds.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Keratolytic</a:t>
            </a:r>
            <a:r>
              <a:rPr lang="en-US" dirty="0" smtClean="0"/>
              <a:t>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3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100" b="1" dirty="0" err="1" smtClean="0"/>
              <a:t>Podophyllin</a:t>
            </a:r>
            <a:r>
              <a:rPr lang="en-US" sz="4100" b="1" dirty="0" smtClean="0"/>
              <a:t> resin</a:t>
            </a:r>
          </a:p>
          <a:p>
            <a:r>
              <a:rPr lang="en-US" dirty="0" smtClean="0"/>
              <a:t>Inhibits cell division and other cellular processes, leading to death of cells.</a:t>
            </a:r>
          </a:p>
          <a:p>
            <a:r>
              <a:rPr lang="en-US" sz="3300" b="1" dirty="0" smtClean="0"/>
              <a:t>Indications:</a:t>
            </a:r>
          </a:p>
          <a:p>
            <a:pPr lvl="1"/>
            <a:r>
              <a:rPr lang="en-US" sz="3300" b="1" dirty="0" smtClean="0"/>
              <a:t>Venereal warts</a:t>
            </a:r>
          </a:p>
          <a:p>
            <a:pPr lvl="2"/>
            <a:r>
              <a:rPr lang="en-US" sz="2800" dirty="0" smtClean="0"/>
              <a:t>Apply </a:t>
            </a:r>
            <a:r>
              <a:rPr lang="en-US" sz="2800" dirty="0" err="1" smtClean="0"/>
              <a:t>podophyllin</a:t>
            </a:r>
            <a:r>
              <a:rPr lang="en-US" sz="2800" dirty="0" smtClean="0"/>
              <a:t> resin preparation to the lesion. Cover with waxed paper, and bandage. Leave covered for 4-6 hours, then wash lesion to remove medication. Repeat at weekly intervals</a:t>
            </a:r>
          </a:p>
          <a:p>
            <a:pPr lvl="1"/>
            <a:r>
              <a:rPr lang="en-US" sz="3300" b="1" dirty="0" smtClean="0"/>
              <a:t>Plantar warts</a:t>
            </a:r>
          </a:p>
          <a:p>
            <a:pPr lvl="2"/>
            <a:r>
              <a:rPr lang="en-US" sz="2800" dirty="0" smtClean="0"/>
              <a:t>Cover the healthy skin with </a:t>
            </a:r>
            <a:r>
              <a:rPr lang="en-US" sz="2800" dirty="0" err="1" smtClean="0"/>
              <a:t>vaseline</a:t>
            </a:r>
            <a:endParaRPr lang="en-US" sz="2800" dirty="0" smtClean="0"/>
          </a:p>
          <a:p>
            <a:pPr lvl="2"/>
            <a:r>
              <a:rPr lang="en-US" sz="2800" dirty="0" smtClean="0"/>
              <a:t>Apply </a:t>
            </a:r>
            <a:r>
              <a:rPr lang="en-US" sz="2800" dirty="0" err="1" smtClean="0"/>
              <a:t>podophyllin</a:t>
            </a:r>
            <a:r>
              <a:rPr lang="en-US" sz="2800" dirty="0" smtClean="0"/>
              <a:t> resin to the warts and cover with </a:t>
            </a:r>
            <a:r>
              <a:rPr lang="en-US" sz="2800" dirty="0" err="1" smtClean="0"/>
              <a:t>elastoplast</a:t>
            </a:r>
            <a:r>
              <a:rPr lang="en-US" sz="2800" dirty="0" smtClean="0"/>
              <a:t>.</a:t>
            </a:r>
          </a:p>
          <a:p>
            <a:pPr lvl="2"/>
            <a:r>
              <a:rPr lang="en-US" sz="2800" dirty="0" smtClean="0"/>
              <a:t>Remove necrotic tissue and reapply daily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 smtClean="0"/>
              <a:t>Ophthalmic drugs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Dermatological preparations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err="1" smtClean="0"/>
              <a:t>Keratolytics</a:t>
            </a:r>
            <a:endParaRPr lang="en-US" dirty="0" smtClean="0"/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Topical steroids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 smtClean="0"/>
              <a:t>Topical antibiotics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Keratolytics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800" b="1" dirty="0" smtClean="0"/>
              <a:t>Salicylic acid</a:t>
            </a:r>
          </a:p>
          <a:p>
            <a:r>
              <a:rPr lang="en-US" dirty="0" smtClean="0"/>
              <a:t>Softens keratin and loosens </a:t>
            </a:r>
            <a:r>
              <a:rPr lang="en-US" dirty="0" err="1" smtClean="0"/>
              <a:t>cornified</a:t>
            </a:r>
            <a:r>
              <a:rPr lang="en-US" dirty="0" smtClean="0"/>
              <a:t> epithelium</a:t>
            </a:r>
          </a:p>
          <a:p>
            <a:r>
              <a:rPr lang="en-US" b="1" dirty="0" smtClean="0"/>
              <a:t>Indications:</a:t>
            </a:r>
          </a:p>
          <a:p>
            <a:pPr lvl="1"/>
            <a:r>
              <a:rPr lang="en-US" dirty="0" smtClean="0"/>
              <a:t>Superficial fungal infections</a:t>
            </a:r>
          </a:p>
          <a:p>
            <a:pPr lvl="1"/>
            <a:r>
              <a:rPr lang="en-US" dirty="0" smtClean="0"/>
              <a:t>Acne</a:t>
            </a:r>
          </a:p>
          <a:p>
            <a:pPr lvl="1"/>
            <a:r>
              <a:rPr lang="en-US" dirty="0" smtClean="0"/>
              <a:t>Psoriasis</a:t>
            </a:r>
          </a:p>
          <a:p>
            <a:pPr lvl="1"/>
            <a:r>
              <a:rPr lang="en-US" dirty="0" err="1" smtClean="0"/>
              <a:t>Seborrhoeic</a:t>
            </a:r>
            <a:r>
              <a:rPr lang="en-US" dirty="0" smtClean="0"/>
              <a:t> dermatitis and other scaling </a:t>
            </a:r>
            <a:r>
              <a:rPr lang="en-US" dirty="0" err="1" smtClean="0"/>
              <a:t>dermatoses</a:t>
            </a:r>
            <a:endParaRPr lang="en-US" dirty="0" smtClean="0"/>
          </a:p>
          <a:p>
            <a:pPr lvl="1"/>
            <a:r>
              <a:rPr lang="en-US" dirty="0" smtClean="0"/>
              <a:t>Hyperkeratosis</a:t>
            </a:r>
          </a:p>
          <a:p>
            <a:pPr lvl="1"/>
            <a:r>
              <a:rPr lang="en-US" dirty="0" smtClean="0"/>
              <a:t>Calluses</a:t>
            </a:r>
          </a:p>
          <a:p>
            <a:pPr lvl="1"/>
            <a:r>
              <a:rPr lang="en-US" dirty="0" smtClean="0"/>
              <a:t>Warts</a:t>
            </a:r>
          </a:p>
          <a:p>
            <a:r>
              <a:rPr lang="en-US" b="1" dirty="0" smtClean="0"/>
              <a:t>Dosage:</a:t>
            </a:r>
          </a:p>
          <a:p>
            <a:pPr lvl="1"/>
            <a:r>
              <a:rPr lang="en-US" dirty="0" smtClean="0"/>
              <a:t>Apply to affected area and place under occlusion at night.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Keratolytics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Salicylic acid / </a:t>
            </a:r>
            <a:r>
              <a:rPr lang="en-US" b="1" dirty="0" err="1" smtClean="0"/>
              <a:t>betamethasone</a:t>
            </a:r>
            <a:r>
              <a:rPr lang="en-US" b="1" dirty="0" smtClean="0"/>
              <a:t> </a:t>
            </a:r>
            <a:r>
              <a:rPr lang="en-US" b="1" dirty="0" err="1" smtClean="0"/>
              <a:t>dipropionate</a:t>
            </a:r>
            <a:endParaRPr lang="en-US" b="1" dirty="0" smtClean="0"/>
          </a:p>
          <a:p>
            <a:r>
              <a:rPr lang="en-US" dirty="0" smtClean="0"/>
              <a:t>Indicated in corticosteroid responsive inflammatory skin diseases especially where there is hyperkeratosis, e.g. eczema, psoriasis.</a:t>
            </a:r>
          </a:p>
          <a:p>
            <a:r>
              <a:rPr lang="en-US" dirty="0" smtClean="0"/>
              <a:t>Applied 1-2 times daily</a:t>
            </a:r>
          </a:p>
          <a:p>
            <a:r>
              <a:rPr lang="en-US" b="1" dirty="0" err="1" smtClean="0"/>
              <a:t>Diprosalic</a:t>
            </a:r>
            <a:r>
              <a:rPr lang="en-US" dirty="0" smtClean="0"/>
              <a:t>  - 3% /0.25% ointment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Keratolytics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Silver nitrate</a:t>
            </a:r>
          </a:p>
          <a:p>
            <a:r>
              <a:rPr lang="en-US" dirty="0" smtClean="0"/>
              <a:t>Softens keratin and loosens </a:t>
            </a:r>
            <a:r>
              <a:rPr lang="en-US" dirty="0" err="1" smtClean="0"/>
              <a:t>cornified</a:t>
            </a:r>
            <a:r>
              <a:rPr lang="en-US" dirty="0" smtClean="0"/>
              <a:t> epithelium</a:t>
            </a:r>
          </a:p>
          <a:p>
            <a:r>
              <a:rPr lang="en-US" b="1" dirty="0" smtClean="0"/>
              <a:t>Indications:</a:t>
            </a:r>
          </a:p>
          <a:p>
            <a:pPr lvl="1"/>
            <a:r>
              <a:rPr lang="en-US" dirty="0" smtClean="0"/>
              <a:t>Cauterization of mucous membranes, fissures, </a:t>
            </a:r>
            <a:r>
              <a:rPr lang="en-US" dirty="0" err="1" smtClean="0"/>
              <a:t>aphthous</a:t>
            </a:r>
            <a:r>
              <a:rPr lang="en-US" dirty="0" smtClean="0"/>
              <a:t> lesions (5-10% solution)</a:t>
            </a:r>
          </a:p>
          <a:p>
            <a:pPr lvl="1"/>
            <a:r>
              <a:rPr lang="en-US" dirty="0" smtClean="0"/>
              <a:t>Cauterization of </a:t>
            </a:r>
            <a:r>
              <a:rPr lang="en-US" dirty="0" err="1" smtClean="0"/>
              <a:t>granulomatous</a:t>
            </a:r>
            <a:r>
              <a:rPr lang="en-US" dirty="0" smtClean="0"/>
              <a:t> tissues and warts (solid form)</a:t>
            </a:r>
          </a:p>
          <a:p>
            <a:r>
              <a:rPr lang="en-US" dirty="0" smtClean="0"/>
              <a:t>Applied directly on the lesions</a:t>
            </a:r>
          </a:p>
          <a:p>
            <a:r>
              <a:rPr lang="en-US" dirty="0" smtClean="0"/>
              <a:t>Silver nitrate pencils must be moistened in water before use.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Scabicides</a:t>
            </a:r>
            <a:r>
              <a:rPr lang="en-US" dirty="0" smtClean="0"/>
              <a:t> ; </a:t>
            </a:r>
            <a:r>
              <a:rPr lang="en-US" dirty="0" err="1" smtClean="0"/>
              <a:t>pediculocides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b="1" dirty="0" smtClean="0"/>
              <a:t>Benzyl benzoate lotion</a:t>
            </a:r>
          </a:p>
          <a:p>
            <a:r>
              <a:rPr lang="en-US" dirty="0" smtClean="0"/>
              <a:t>Indicated in scabies and </a:t>
            </a:r>
            <a:r>
              <a:rPr lang="en-US" dirty="0" err="1" smtClean="0"/>
              <a:t>Phthirus</a:t>
            </a:r>
            <a:r>
              <a:rPr lang="en-US" dirty="0" smtClean="0"/>
              <a:t> pubis, also </a:t>
            </a:r>
            <a:r>
              <a:rPr lang="en-US" dirty="0" err="1" smtClean="0"/>
              <a:t>pediculosis</a:t>
            </a:r>
            <a:r>
              <a:rPr lang="en-US" dirty="0" smtClean="0"/>
              <a:t> </a:t>
            </a:r>
            <a:r>
              <a:rPr lang="en-US" dirty="0" err="1" smtClean="0"/>
              <a:t>capitis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How to apply:</a:t>
            </a:r>
          </a:p>
          <a:p>
            <a:pPr lvl="1"/>
            <a:r>
              <a:rPr lang="en-US" dirty="0" smtClean="0"/>
              <a:t>First, scrub the entire body with soap and water.</a:t>
            </a:r>
          </a:p>
          <a:p>
            <a:pPr lvl="1"/>
            <a:r>
              <a:rPr lang="en-US" dirty="0" smtClean="0"/>
              <a:t>Remove scales or crusts.</a:t>
            </a:r>
          </a:p>
          <a:p>
            <a:pPr lvl="1"/>
            <a:r>
              <a:rPr lang="en-US" dirty="0" smtClean="0"/>
              <a:t>Apply the 25% lotion over the entire body, except the face.</a:t>
            </a:r>
          </a:p>
          <a:p>
            <a:pPr lvl="1"/>
            <a:r>
              <a:rPr lang="en-US" dirty="0" smtClean="0"/>
              <a:t>Let dry, then apply second coat on the most involved areas.</a:t>
            </a:r>
          </a:p>
          <a:p>
            <a:pPr lvl="1"/>
            <a:r>
              <a:rPr lang="en-US" dirty="0" smtClean="0"/>
              <a:t>Bathe after 24 – 48 hours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pediculosis</a:t>
            </a:r>
            <a:r>
              <a:rPr lang="en-US" dirty="0" smtClean="0"/>
              <a:t> of scalp apply and leave overnight. Shampoo out in the morning. Can repeat next night.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Scabicides</a:t>
            </a:r>
            <a:r>
              <a:rPr lang="en-US" dirty="0" smtClean="0"/>
              <a:t> ; </a:t>
            </a:r>
            <a:r>
              <a:rPr lang="en-US" dirty="0" err="1" smtClean="0"/>
              <a:t>pediculocides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Crotamiton</a:t>
            </a:r>
          </a:p>
          <a:p>
            <a:r>
              <a:rPr lang="en-US" dirty="0" smtClean="0"/>
              <a:t>For scabies</a:t>
            </a:r>
          </a:p>
          <a:p>
            <a:r>
              <a:rPr lang="en-US" b="1" dirty="0" smtClean="0"/>
              <a:t>How to apply:</a:t>
            </a:r>
          </a:p>
          <a:p>
            <a:pPr lvl="1"/>
            <a:r>
              <a:rPr lang="en-US" dirty="0" smtClean="0"/>
              <a:t>Scrub entire body with soap and water.</a:t>
            </a:r>
          </a:p>
          <a:p>
            <a:pPr lvl="1"/>
            <a:r>
              <a:rPr lang="en-US" dirty="0" smtClean="0"/>
              <a:t>Then apply a thin layer of cream over the entire body, from chin downward, with special attention to folds, creases, interdigital spaces, and genital area.</a:t>
            </a:r>
          </a:p>
          <a:p>
            <a:pPr lvl="1"/>
            <a:r>
              <a:rPr lang="en-US" dirty="0" smtClean="0"/>
              <a:t>Apply 2</a:t>
            </a:r>
            <a:r>
              <a:rPr lang="en-US" baseline="30000" dirty="0" smtClean="0"/>
              <a:t>nd</a:t>
            </a:r>
            <a:r>
              <a:rPr lang="en-US" dirty="0" smtClean="0"/>
              <a:t> coat in 24 hours.</a:t>
            </a:r>
          </a:p>
          <a:p>
            <a:pPr lvl="1"/>
            <a:r>
              <a:rPr lang="en-US" dirty="0" smtClean="0"/>
              <a:t>Wait 48 hours, then wash off.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steroids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Include: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smtClean="0"/>
              <a:t>Hydrocortisone 1% cream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Betamethasone</a:t>
            </a:r>
            <a:r>
              <a:rPr lang="en-US" dirty="0" smtClean="0"/>
              <a:t> </a:t>
            </a:r>
            <a:r>
              <a:rPr lang="en-US" dirty="0" err="1" smtClean="0"/>
              <a:t>valerate</a:t>
            </a:r>
            <a:r>
              <a:rPr lang="en-US" dirty="0" smtClean="0"/>
              <a:t> 0.1%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Betamethasone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Dexamethasone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Triamcinolone</a:t>
            </a:r>
            <a:r>
              <a:rPr lang="en-US" dirty="0" smtClean="0"/>
              <a:t> 0.1%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Beclomethasone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Fluocinolone</a:t>
            </a:r>
            <a:r>
              <a:rPr lang="en-US" dirty="0" smtClean="0"/>
              <a:t> </a:t>
            </a:r>
            <a:r>
              <a:rPr lang="en-US" dirty="0" err="1" smtClean="0"/>
              <a:t>acetonide</a:t>
            </a:r>
            <a:endParaRPr lang="en-US" dirty="0" smtClean="0"/>
          </a:p>
          <a:p>
            <a:pPr marL="925830" lvl="1" indent="-514350">
              <a:buFont typeface="+mj-lt"/>
              <a:buAutoNum type="arabicPeriod"/>
            </a:pPr>
            <a:r>
              <a:rPr lang="en-US" dirty="0" err="1" smtClean="0"/>
              <a:t>Methylprednisolone</a:t>
            </a:r>
            <a:r>
              <a:rPr lang="en-US" dirty="0" smtClean="0"/>
              <a:t> acetate 0.25%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corticosteroids…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Used for treatment of inflammatory </a:t>
            </a:r>
            <a:r>
              <a:rPr lang="en-US" dirty="0" err="1" smtClean="0"/>
              <a:t>dermatoses</a:t>
            </a:r>
            <a:r>
              <a:rPr lang="en-US" dirty="0" smtClean="0"/>
              <a:t> when potentially less harmful measures are ineffective.</a:t>
            </a:r>
          </a:p>
          <a:p>
            <a:r>
              <a:rPr lang="en-US" dirty="0" smtClean="0"/>
              <a:t>They have anti-inflammatory properties</a:t>
            </a:r>
          </a:p>
          <a:p>
            <a:r>
              <a:rPr lang="en-US" dirty="0" smtClean="0"/>
              <a:t>Corticosteroids for topical use are often combined with antibiotics and antifungal: e.g. </a:t>
            </a:r>
          </a:p>
          <a:p>
            <a:r>
              <a:rPr lang="en-US" dirty="0" err="1" smtClean="0"/>
              <a:t>Betamethasone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r>
              <a:rPr lang="en-US" dirty="0" smtClean="0"/>
              <a:t>/</a:t>
            </a:r>
            <a:r>
              <a:rPr lang="en-US" dirty="0" err="1" smtClean="0"/>
              <a:t>gentamicin</a:t>
            </a:r>
            <a:r>
              <a:rPr lang="en-US" dirty="0" smtClean="0"/>
              <a:t>, </a:t>
            </a:r>
            <a:r>
              <a:rPr lang="en-US" dirty="0" err="1" smtClean="0"/>
              <a:t>beclomethasone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r>
              <a:rPr lang="en-US" dirty="0" smtClean="0"/>
              <a:t>/neomycin, </a:t>
            </a:r>
            <a:r>
              <a:rPr lang="en-US" dirty="0" err="1" smtClean="0"/>
              <a:t>betamethasone</a:t>
            </a:r>
            <a:r>
              <a:rPr lang="en-US" dirty="0" smtClean="0"/>
              <a:t> </a:t>
            </a:r>
            <a:r>
              <a:rPr lang="en-US" dirty="0" err="1" smtClean="0"/>
              <a:t>valerate</a:t>
            </a:r>
            <a:r>
              <a:rPr lang="en-US" dirty="0" smtClean="0"/>
              <a:t>/neomycin</a:t>
            </a:r>
          </a:p>
          <a:p>
            <a:r>
              <a:rPr lang="en-US" dirty="0" err="1" smtClean="0"/>
              <a:t>Clotrimazole</a:t>
            </a:r>
            <a:r>
              <a:rPr lang="en-US" dirty="0" smtClean="0"/>
              <a:t>/</a:t>
            </a:r>
            <a:r>
              <a:rPr lang="en-US" dirty="0" err="1" smtClean="0"/>
              <a:t>betamethasone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r>
              <a:rPr lang="en-US" dirty="0" smtClean="0"/>
              <a:t>, </a:t>
            </a:r>
            <a:r>
              <a:rPr lang="en-US" dirty="0" err="1" smtClean="0"/>
              <a:t>clotrimazole</a:t>
            </a:r>
            <a:r>
              <a:rPr lang="en-US" dirty="0" smtClean="0"/>
              <a:t>/</a:t>
            </a:r>
            <a:r>
              <a:rPr lang="en-US" dirty="0" err="1" smtClean="0"/>
              <a:t>beclomethasone</a:t>
            </a:r>
            <a:r>
              <a:rPr lang="en-US" dirty="0" smtClean="0"/>
              <a:t> </a:t>
            </a:r>
            <a:r>
              <a:rPr lang="en-US" dirty="0" err="1" smtClean="0"/>
              <a:t>dipropionate</a:t>
            </a:r>
            <a:r>
              <a:rPr lang="en-US" dirty="0" smtClean="0"/>
              <a:t>, for fungal infections with inflammation or to </a:t>
            </a:r>
            <a:r>
              <a:rPr lang="en-US" dirty="0" err="1" smtClean="0"/>
              <a:t>couter</a:t>
            </a:r>
            <a:r>
              <a:rPr lang="en-US" dirty="0" smtClean="0"/>
              <a:t> allergic reactions to the antifungal.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r>
              <a:rPr lang="en-US" b="1" dirty="0" err="1" smtClean="0"/>
              <a:t>Tetracyclines</a:t>
            </a:r>
            <a:r>
              <a:rPr lang="en-US" dirty="0" smtClean="0"/>
              <a:t>, e.g. 3% tetracycline skin ointment.</a:t>
            </a:r>
          </a:p>
          <a:p>
            <a:r>
              <a:rPr lang="en-US" b="1" dirty="0" err="1" smtClean="0"/>
              <a:t>Sulphonamides</a:t>
            </a:r>
            <a:r>
              <a:rPr lang="en-US" dirty="0" smtClean="0"/>
              <a:t>,  e.g. silver </a:t>
            </a:r>
            <a:r>
              <a:rPr lang="en-US" dirty="0" err="1" smtClean="0"/>
              <a:t>sulphadiazine</a:t>
            </a:r>
            <a:endParaRPr lang="en-US" dirty="0" smtClean="0"/>
          </a:p>
          <a:p>
            <a:r>
              <a:rPr lang="en-US" b="1" dirty="0" err="1" smtClean="0"/>
              <a:t>Aminoglycosides</a:t>
            </a:r>
            <a:r>
              <a:rPr lang="en-US" dirty="0" smtClean="0"/>
              <a:t>,  e.g. Neomycin, </a:t>
            </a:r>
            <a:r>
              <a:rPr lang="en-US" dirty="0" err="1" smtClean="0"/>
              <a:t>framycetin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Ophthalmic drugs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Ophthalmic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Include:</a:t>
            </a:r>
          </a:p>
          <a:p>
            <a:pPr lvl="1"/>
            <a:r>
              <a:rPr lang="en-US" sz="3200" dirty="0" smtClean="0"/>
              <a:t>Antibacterial preparations</a:t>
            </a:r>
          </a:p>
          <a:p>
            <a:pPr lvl="1"/>
            <a:r>
              <a:rPr lang="en-US" sz="3200" dirty="0" smtClean="0"/>
              <a:t>Antiviral preparations</a:t>
            </a:r>
          </a:p>
          <a:p>
            <a:pPr lvl="1"/>
            <a:r>
              <a:rPr lang="en-US" sz="3200" dirty="0" err="1" smtClean="0"/>
              <a:t>Mydriatics</a:t>
            </a:r>
            <a:r>
              <a:rPr lang="en-US" sz="3200" dirty="0" smtClean="0"/>
              <a:t> </a:t>
            </a:r>
            <a:r>
              <a:rPr lang="en-US" sz="3200" dirty="0" smtClean="0"/>
              <a:t>/</a:t>
            </a:r>
            <a:r>
              <a:rPr lang="en-US" sz="3200" dirty="0" err="1" smtClean="0"/>
              <a:t>miotics</a:t>
            </a:r>
            <a:r>
              <a:rPr lang="en-US" sz="3200" dirty="0" smtClean="0"/>
              <a:t> </a:t>
            </a:r>
          </a:p>
          <a:p>
            <a:pPr lvl="1"/>
            <a:r>
              <a:rPr lang="en-US" sz="3200" dirty="0" err="1" smtClean="0"/>
              <a:t>Antiallergic</a:t>
            </a:r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Antibacterial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Chloramphenicol eye drops</a:t>
            </a:r>
          </a:p>
          <a:p>
            <a:pPr lvl="1"/>
            <a:r>
              <a:rPr lang="en-US" dirty="0" smtClean="0"/>
              <a:t>For eye infections by susceptible organisms</a:t>
            </a:r>
          </a:p>
          <a:p>
            <a:pPr lvl="1"/>
            <a:r>
              <a:rPr lang="en-US" dirty="0" smtClean="0"/>
              <a:t>Drops applied every 2 hours</a:t>
            </a:r>
          </a:p>
          <a:p>
            <a:pPr lvl="1"/>
            <a:r>
              <a:rPr lang="en-US" dirty="0" smtClean="0"/>
              <a:t>Avoid long and repeated courses</a:t>
            </a:r>
          </a:p>
          <a:p>
            <a:pPr lvl="1"/>
            <a:r>
              <a:rPr lang="en-US" dirty="0" smtClean="0"/>
              <a:t>Do not use for prophylaxis</a:t>
            </a:r>
          </a:p>
          <a:p>
            <a:r>
              <a:rPr lang="en-US" dirty="0" smtClean="0"/>
              <a:t>Ciprofloxacin eye drops</a:t>
            </a:r>
          </a:p>
          <a:p>
            <a:pPr lvl="1"/>
            <a:r>
              <a:rPr lang="en-US" dirty="0" smtClean="0"/>
              <a:t>For susceptible infections</a:t>
            </a:r>
          </a:p>
          <a:p>
            <a:r>
              <a:rPr lang="en-US" dirty="0" err="1" smtClean="0"/>
              <a:t>Framycetin</a:t>
            </a:r>
            <a:r>
              <a:rPr lang="en-US" dirty="0" smtClean="0"/>
              <a:t> eye drops</a:t>
            </a:r>
          </a:p>
          <a:p>
            <a:r>
              <a:rPr lang="en-US" dirty="0" err="1" smtClean="0"/>
              <a:t>Gentamicin</a:t>
            </a:r>
            <a:r>
              <a:rPr lang="en-US" dirty="0" smtClean="0"/>
              <a:t> eye drops 1-2 drops every 4 hours</a:t>
            </a:r>
          </a:p>
          <a:p>
            <a:r>
              <a:rPr lang="en-US" dirty="0" smtClean="0"/>
              <a:t>Tetracycline eye ointment – applied 3 times a day.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Antiviral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Acyclovir ointment</a:t>
            </a:r>
          </a:p>
          <a:p>
            <a:pPr lvl="1"/>
            <a:r>
              <a:rPr lang="en-US" dirty="0" smtClean="0"/>
              <a:t>For herpes </a:t>
            </a:r>
            <a:r>
              <a:rPr lang="en-US" dirty="0" err="1" smtClean="0"/>
              <a:t>keratitis</a:t>
            </a:r>
            <a:endParaRPr lang="en-US" dirty="0" smtClean="0"/>
          </a:p>
          <a:p>
            <a:pPr lvl="1"/>
            <a:r>
              <a:rPr lang="en-US" dirty="0" smtClean="0"/>
              <a:t>Apply 5 times daily till at least 3 days after healing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Topical steroids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steroid responsive ocular inflammation, i.e. non-infective inflammatory conditions.</a:t>
            </a:r>
          </a:p>
          <a:p>
            <a:r>
              <a:rPr lang="en-US" dirty="0" smtClean="0"/>
              <a:t>Precautions:</a:t>
            </a:r>
          </a:p>
          <a:p>
            <a:pPr lvl="1"/>
            <a:r>
              <a:rPr lang="en-US" dirty="0" smtClean="0"/>
              <a:t>Avoid premature discontinuation</a:t>
            </a:r>
          </a:p>
          <a:p>
            <a:pPr lvl="1"/>
            <a:r>
              <a:rPr lang="en-US" dirty="0" err="1" smtClean="0"/>
              <a:t>Donot</a:t>
            </a:r>
            <a:r>
              <a:rPr lang="en-US" dirty="0" smtClean="0"/>
              <a:t> use when you suspect infection e.g. herpes simplex</a:t>
            </a:r>
          </a:p>
          <a:p>
            <a:r>
              <a:rPr lang="en-US" dirty="0" smtClean="0"/>
              <a:t>Examples: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Betamethasone</a:t>
            </a:r>
            <a:r>
              <a:rPr lang="en-US" dirty="0" smtClean="0"/>
              <a:t> eye drops – 2 or 3 drops 2 or 3 hourly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Dexamethasone</a:t>
            </a:r>
            <a:r>
              <a:rPr lang="en-US" dirty="0" smtClean="0"/>
              <a:t> eye drops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smtClean="0"/>
              <a:t>Hydrocortisone eye drops and ointment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Prednisolone</a:t>
            </a:r>
            <a:r>
              <a:rPr lang="en-US" dirty="0" smtClean="0"/>
              <a:t> eye drops – apply every 1-2 hours until controlled, then reduce frequency.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Steroid/antibacterial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Examples: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Betamethasone</a:t>
            </a:r>
            <a:r>
              <a:rPr lang="en-US" dirty="0" smtClean="0"/>
              <a:t>/neomycin</a:t>
            </a:r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Betamethasone</a:t>
            </a:r>
            <a:r>
              <a:rPr lang="en-US" dirty="0" smtClean="0"/>
              <a:t>/</a:t>
            </a:r>
            <a:r>
              <a:rPr lang="en-US" dirty="0" err="1" smtClean="0"/>
              <a:t>gentamicin</a:t>
            </a:r>
            <a:endParaRPr lang="en-US" dirty="0" smtClean="0"/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Dexamethasone</a:t>
            </a:r>
            <a:r>
              <a:rPr lang="en-US" dirty="0" smtClean="0"/>
              <a:t>/</a:t>
            </a:r>
            <a:r>
              <a:rPr lang="en-US" dirty="0" err="1" smtClean="0"/>
              <a:t>chloramphenicol</a:t>
            </a:r>
            <a:endParaRPr lang="en-US" dirty="0" smtClean="0"/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Dexamethasone</a:t>
            </a:r>
            <a:r>
              <a:rPr lang="en-US" dirty="0" smtClean="0"/>
              <a:t>/</a:t>
            </a:r>
            <a:r>
              <a:rPr lang="en-US" dirty="0" err="1" smtClean="0"/>
              <a:t>gentamicin</a:t>
            </a:r>
            <a:endParaRPr lang="en-US" dirty="0" smtClean="0"/>
          </a:p>
          <a:p>
            <a:pPr marL="806958" lvl="1" indent="-514350">
              <a:buFont typeface="+mj-lt"/>
              <a:buAutoNum type="arabicPeriod"/>
            </a:pPr>
            <a:r>
              <a:rPr lang="en-US" dirty="0" err="1" smtClean="0"/>
              <a:t>Dexamethasone</a:t>
            </a:r>
            <a:r>
              <a:rPr lang="en-US" dirty="0" smtClean="0"/>
              <a:t>/neomycin</a:t>
            </a:r>
          </a:p>
          <a:p>
            <a:r>
              <a:rPr lang="en-US" dirty="0" smtClean="0"/>
              <a:t>They are indicated when: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There is an inflammatory ocular condition for which topical steroid is indicated, and a risk of bacterial infection exists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There is both infection and inflammation.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Non-steroidal anti-allergic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Preparations containing antihistamines and / or </a:t>
            </a:r>
            <a:r>
              <a:rPr lang="en-US" dirty="0" err="1" smtClean="0"/>
              <a:t>sympathomimetics</a:t>
            </a:r>
            <a:r>
              <a:rPr lang="en-US" dirty="0" smtClean="0"/>
              <a:t> may be used for short term treatment of allergic conjunctivitis.</a:t>
            </a:r>
          </a:p>
          <a:p>
            <a:r>
              <a:rPr lang="en-US" dirty="0" smtClean="0"/>
              <a:t>Antihistamines commonly used are:</a:t>
            </a:r>
          </a:p>
          <a:p>
            <a:pPr lvl="1"/>
            <a:r>
              <a:rPr lang="en-US" dirty="0" err="1" smtClean="0"/>
              <a:t>Antazoline</a:t>
            </a:r>
            <a:r>
              <a:rPr lang="en-US" dirty="0" smtClean="0"/>
              <a:t> </a:t>
            </a:r>
            <a:r>
              <a:rPr lang="en-US" dirty="0" err="1" smtClean="0"/>
              <a:t>sulphate</a:t>
            </a:r>
            <a:endParaRPr lang="en-US" dirty="0" smtClean="0"/>
          </a:p>
          <a:p>
            <a:pPr lvl="1"/>
            <a:r>
              <a:rPr lang="en-US" dirty="0" smtClean="0"/>
              <a:t>Hydrastine</a:t>
            </a:r>
          </a:p>
          <a:p>
            <a:r>
              <a:rPr lang="en-US" dirty="0" err="1" smtClean="0"/>
              <a:t>Sympathomimetics</a:t>
            </a:r>
            <a:r>
              <a:rPr lang="en-US" dirty="0" smtClean="0"/>
              <a:t> commonly used are:</a:t>
            </a:r>
          </a:p>
          <a:p>
            <a:pPr lvl="1"/>
            <a:r>
              <a:rPr lang="en-US" dirty="0" err="1" smtClean="0"/>
              <a:t>Xylometazoline</a:t>
            </a:r>
            <a:r>
              <a:rPr lang="en-US" dirty="0" smtClean="0"/>
              <a:t> hydrochloride</a:t>
            </a:r>
          </a:p>
          <a:p>
            <a:pPr lvl="1"/>
            <a:r>
              <a:rPr lang="en-US" dirty="0" err="1" smtClean="0"/>
              <a:t>Synephrine</a:t>
            </a:r>
            <a:endParaRPr lang="en-US" dirty="0" smtClean="0"/>
          </a:p>
          <a:p>
            <a:pPr lvl="1"/>
            <a:r>
              <a:rPr lang="en-US" dirty="0" err="1" smtClean="0"/>
              <a:t>Naphazoline</a:t>
            </a:r>
            <a:endParaRPr lang="en-US" dirty="0" smtClean="0"/>
          </a:p>
          <a:p>
            <a:pPr lvl="1"/>
            <a:r>
              <a:rPr lang="en-US" dirty="0" err="1" smtClean="0"/>
              <a:t>Tetrahydrazoline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437</TotalTime>
  <Words>1279</Words>
  <Application>Microsoft Office PowerPoint</Application>
  <PresentationFormat>On-screen Show (4:3)</PresentationFormat>
  <Paragraphs>200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Module</vt:lpstr>
      <vt:lpstr>Topical agents and antiseptics</vt:lpstr>
      <vt:lpstr>Classification </vt:lpstr>
      <vt:lpstr>Ophthalmic drugs</vt:lpstr>
      <vt:lpstr>Ophthalmic drugs</vt:lpstr>
      <vt:lpstr>Antibacterial preparations</vt:lpstr>
      <vt:lpstr>Antiviral preparations</vt:lpstr>
      <vt:lpstr>Topical steroids</vt:lpstr>
      <vt:lpstr>Steroid/antibacterial preparations</vt:lpstr>
      <vt:lpstr>Non-steroidal anti-allergic preparations</vt:lpstr>
      <vt:lpstr>Non-steroidal anti-allergic preparations…</vt:lpstr>
      <vt:lpstr>Anti-glaucoma, mydriatics and miotics</vt:lpstr>
      <vt:lpstr>Anti-glaucoma, mydriatics and miotics…</vt:lpstr>
      <vt:lpstr>Mydriatics …</vt:lpstr>
      <vt:lpstr>Miotics</vt:lpstr>
      <vt:lpstr>Miotics …</vt:lpstr>
      <vt:lpstr>Dermatological preparations</vt:lpstr>
      <vt:lpstr>Dermatological antiseptics</vt:lpstr>
      <vt:lpstr>Dermatological antiseptics</vt:lpstr>
      <vt:lpstr>Keratolytic agents</vt:lpstr>
      <vt:lpstr>Keratolytics…</vt:lpstr>
      <vt:lpstr>Keratolytics…</vt:lpstr>
      <vt:lpstr>Keratolytics…</vt:lpstr>
      <vt:lpstr>Scabicides ; pediculocides </vt:lpstr>
      <vt:lpstr>Scabicides ; pediculocides </vt:lpstr>
      <vt:lpstr>Topical steroids</vt:lpstr>
      <vt:lpstr>Topical corticosteroids…</vt:lpstr>
      <vt:lpstr>Topical antibiotics</vt:lpstr>
      <vt:lpstr>The end.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Topical agents and antiseptics</dc:title>
  <dc:creator>peter juma</dc:creator>
  <cp:lastModifiedBy>ADMIN</cp:lastModifiedBy>
  <cp:revision>29</cp:revision>
  <dcterms:created xsi:type="dcterms:W3CDTF">2015-06-14T16:05:46Z</dcterms:created>
  <dcterms:modified xsi:type="dcterms:W3CDTF">2017-09-07T07:51:32Z</dcterms:modified>
</cp:coreProperties>
</file>