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74"/>
  </p:notesMasterIdLst>
  <p:handoutMasterIdLst>
    <p:handoutMasterId r:id="rId75"/>
  </p:handoutMasterIdLst>
  <p:sldIdLst>
    <p:sldId id="338" r:id="rId2"/>
    <p:sldId id="261" r:id="rId3"/>
    <p:sldId id="322" r:id="rId4"/>
    <p:sldId id="262" r:id="rId5"/>
    <p:sldId id="323"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260"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Unicode MS" pitchFamily="34" charset="-128"/>
        <a:ea typeface="MS PGothic" pitchFamily="34" charset="-128"/>
        <a:cs typeface="+mn-cs"/>
      </a:defRPr>
    </a:lvl1pPr>
    <a:lvl2pPr marL="454025" indent="3175" algn="l" rtl="0" eaLnBrk="0" fontAlgn="base" hangingPunct="0">
      <a:spcBef>
        <a:spcPct val="0"/>
      </a:spcBef>
      <a:spcAft>
        <a:spcPct val="0"/>
      </a:spcAft>
      <a:defRPr sz="2400" kern="1200">
        <a:solidFill>
          <a:schemeClr val="tx1"/>
        </a:solidFill>
        <a:latin typeface="Arial Unicode MS" pitchFamily="34" charset="-128"/>
        <a:ea typeface="MS PGothic" pitchFamily="34" charset="-128"/>
        <a:cs typeface="+mn-cs"/>
      </a:defRPr>
    </a:lvl2pPr>
    <a:lvl3pPr marL="911225" indent="3175" algn="l" rtl="0" eaLnBrk="0" fontAlgn="base" hangingPunct="0">
      <a:spcBef>
        <a:spcPct val="0"/>
      </a:spcBef>
      <a:spcAft>
        <a:spcPct val="0"/>
      </a:spcAft>
      <a:defRPr sz="2400" kern="1200">
        <a:solidFill>
          <a:schemeClr val="tx1"/>
        </a:solidFill>
        <a:latin typeface="Arial Unicode MS" pitchFamily="34" charset="-128"/>
        <a:ea typeface="MS PGothic" pitchFamily="34" charset="-128"/>
        <a:cs typeface="+mn-cs"/>
      </a:defRPr>
    </a:lvl3pPr>
    <a:lvl4pPr marL="1368425" indent="3175" algn="l" rtl="0" eaLnBrk="0" fontAlgn="base" hangingPunct="0">
      <a:spcBef>
        <a:spcPct val="0"/>
      </a:spcBef>
      <a:spcAft>
        <a:spcPct val="0"/>
      </a:spcAft>
      <a:defRPr sz="2400" kern="1200">
        <a:solidFill>
          <a:schemeClr val="tx1"/>
        </a:solidFill>
        <a:latin typeface="Arial Unicode MS" pitchFamily="34" charset="-128"/>
        <a:ea typeface="MS PGothic" pitchFamily="34" charset="-128"/>
        <a:cs typeface="+mn-cs"/>
      </a:defRPr>
    </a:lvl4pPr>
    <a:lvl5pPr marL="1825625" indent="3175" algn="l" rtl="0" eaLnBrk="0" fontAlgn="base" hangingPunct="0">
      <a:spcBef>
        <a:spcPct val="0"/>
      </a:spcBef>
      <a:spcAft>
        <a:spcPct val="0"/>
      </a:spcAft>
      <a:defRPr sz="2400" kern="1200">
        <a:solidFill>
          <a:schemeClr val="tx1"/>
        </a:solidFill>
        <a:latin typeface="Arial Unicode MS" pitchFamily="34" charset="-128"/>
        <a:ea typeface="MS PGothic" pitchFamily="34" charset="-128"/>
        <a:cs typeface="+mn-cs"/>
      </a:defRPr>
    </a:lvl5pPr>
    <a:lvl6pPr marL="2286000" algn="l" defTabSz="914400" rtl="0" eaLnBrk="1" latinLnBrk="0" hangingPunct="1">
      <a:defRPr sz="2400" kern="1200">
        <a:solidFill>
          <a:schemeClr val="tx1"/>
        </a:solidFill>
        <a:latin typeface="Arial Unicode MS" pitchFamily="34" charset="-128"/>
        <a:ea typeface="MS PGothic" pitchFamily="34" charset="-128"/>
        <a:cs typeface="+mn-cs"/>
      </a:defRPr>
    </a:lvl6pPr>
    <a:lvl7pPr marL="2743200" algn="l" defTabSz="914400" rtl="0" eaLnBrk="1" latinLnBrk="0" hangingPunct="1">
      <a:defRPr sz="2400" kern="1200">
        <a:solidFill>
          <a:schemeClr val="tx1"/>
        </a:solidFill>
        <a:latin typeface="Arial Unicode MS" pitchFamily="34" charset="-128"/>
        <a:ea typeface="MS PGothic" pitchFamily="34" charset="-128"/>
        <a:cs typeface="+mn-cs"/>
      </a:defRPr>
    </a:lvl7pPr>
    <a:lvl8pPr marL="3200400" algn="l" defTabSz="914400" rtl="0" eaLnBrk="1" latinLnBrk="0" hangingPunct="1">
      <a:defRPr sz="2400" kern="1200">
        <a:solidFill>
          <a:schemeClr val="tx1"/>
        </a:solidFill>
        <a:latin typeface="Arial Unicode MS" pitchFamily="34" charset="-128"/>
        <a:ea typeface="MS PGothic" pitchFamily="34" charset="-128"/>
        <a:cs typeface="+mn-cs"/>
      </a:defRPr>
    </a:lvl8pPr>
    <a:lvl9pPr marL="3657600" algn="l" defTabSz="914400" rtl="0" eaLnBrk="1" latinLnBrk="0" hangingPunct="1">
      <a:defRPr sz="2400" kern="1200">
        <a:solidFill>
          <a:schemeClr val="tx1"/>
        </a:solidFill>
        <a:latin typeface="Arial Unicode MS" pitchFamily="34" charset="-128"/>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Unicode MS"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D2303C1-CC83-4346-9D63-D8CE94061E62}" type="datetime1">
              <a:rPr lang="en-US" altLang="en-US"/>
              <a:pPr>
                <a:defRPr/>
              </a:pPr>
              <a:t>11/1/2017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Unicode MS"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DEC7061-4A38-4BE7-BF18-82E50014B1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Unicode MS"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5E391730-B5AB-4C32-845B-6DF00AC0E022}" type="datetime1">
              <a:rPr lang="en-US" altLang="en-US"/>
              <a:pPr>
                <a:defRPr/>
              </a:pPr>
              <a:t>11/1/2017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Unicode MS"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E5CF1F97-27D4-460A-B87F-5477865A14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911225"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10" charset="-128"/>
      </a:defRPr>
    </a:lvl1pPr>
    <a:lvl2pPr marL="454025" algn="l" defTabSz="911225"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1225" algn="l" defTabSz="911225"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68425" algn="l" defTabSz="911225"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5625" algn="l" defTabSz="911225"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5526" algn="l" defTabSz="914210" rtl="0" eaLnBrk="1" latinLnBrk="0" hangingPunct="1">
      <a:defRPr sz="1200" kern="1200">
        <a:solidFill>
          <a:schemeClr val="tx1"/>
        </a:solidFill>
        <a:latin typeface="+mn-lt"/>
        <a:ea typeface="+mn-ea"/>
        <a:cs typeface="+mn-cs"/>
      </a:defRPr>
    </a:lvl6pPr>
    <a:lvl7pPr marL="2742630" algn="l" defTabSz="914210" rtl="0" eaLnBrk="1" latinLnBrk="0" hangingPunct="1">
      <a:defRPr sz="1200" kern="1200">
        <a:solidFill>
          <a:schemeClr val="tx1"/>
        </a:solidFill>
        <a:latin typeface="+mn-lt"/>
        <a:ea typeface="+mn-ea"/>
        <a:cs typeface="+mn-cs"/>
      </a:defRPr>
    </a:lvl7pPr>
    <a:lvl8pPr marL="3199736" algn="l" defTabSz="914210" rtl="0" eaLnBrk="1" latinLnBrk="0" hangingPunct="1">
      <a:defRPr sz="1200" kern="1200">
        <a:solidFill>
          <a:schemeClr val="tx1"/>
        </a:solidFill>
        <a:latin typeface="+mn-lt"/>
        <a:ea typeface="+mn-ea"/>
        <a:cs typeface="+mn-cs"/>
      </a:defRPr>
    </a:lvl8pPr>
    <a:lvl9pPr marL="3656841"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A667555B-5286-44C2-8364-68E6391F0EF0}"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defTabSz="912813" eaLnBrk="1" hangingPunct="1">
              <a:spcBef>
                <a:spcPct val="0"/>
              </a:spcBef>
            </a:pPr>
            <a:r>
              <a:rPr lang="en-US" altLang="en-US" smtClean="0"/>
              <a:t>Basics of Trauma Assessment</a:t>
            </a:r>
          </a:p>
          <a:p>
            <a:pPr defTabSz="912813" eaLnBrk="1" hangingPunct="1">
              <a:spcBef>
                <a:spcPct val="0"/>
              </a:spcBef>
            </a:pPr>
            <a:endParaRPr lang="en-US" altLang="en-US" smtClean="0"/>
          </a:p>
          <a:p>
            <a:pPr defTabSz="912813" eaLnBrk="1" hangingPunct="1">
              <a:spcBef>
                <a:spcPct val="0"/>
              </a:spcBef>
              <a:buFontTx/>
              <a:buAutoNum type="arabicPeriod"/>
            </a:pPr>
            <a:r>
              <a:rPr lang="en-US" altLang="en-US" smtClean="0"/>
              <a:t>The trauma assessment is comprised of several steps designed to construct a standardized method for trauma assessment to ultimately decrease trauma morbidity and mortality. It is comprised of several steps:</a:t>
            </a:r>
          </a:p>
          <a:p>
            <a:pPr marL="685800" lvl="1" indent="-228600" defTabSz="912813" eaLnBrk="1" hangingPunct="1">
              <a:spcBef>
                <a:spcPct val="0"/>
              </a:spcBef>
              <a:buFontTx/>
              <a:buAutoNum type="arabicPeriod"/>
            </a:pPr>
            <a:r>
              <a:rPr lang="en-US" altLang="en-US" smtClean="0"/>
              <a:t>Preparation</a:t>
            </a:r>
          </a:p>
          <a:p>
            <a:pPr marL="685800" lvl="1" indent="-228600" defTabSz="912813" eaLnBrk="1" hangingPunct="1">
              <a:spcBef>
                <a:spcPct val="0"/>
              </a:spcBef>
              <a:buFontTx/>
              <a:buAutoNum type="arabicPeriod"/>
            </a:pPr>
            <a:r>
              <a:rPr lang="en-US" altLang="en-US" smtClean="0"/>
              <a:t>Triage</a:t>
            </a:r>
          </a:p>
          <a:p>
            <a:pPr marL="685800" lvl="1" indent="-228600" defTabSz="912813" eaLnBrk="1" hangingPunct="1">
              <a:spcBef>
                <a:spcPct val="0"/>
              </a:spcBef>
              <a:buFontTx/>
              <a:buAutoNum type="arabicPeriod"/>
            </a:pPr>
            <a:r>
              <a:rPr lang="en-US" altLang="en-US" smtClean="0"/>
              <a:t>Primary Survey</a:t>
            </a:r>
          </a:p>
          <a:p>
            <a:pPr marL="685800" lvl="1" indent="-228600" defTabSz="912813" eaLnBrk="1" hangingPunct="1">
              <a:spcBef>
                <a:spcPct val="0"/>
              </a:spcBef>
              <a:buFontTx/>
              <a:buAutoNum type="arabicPeriod"/>
            </a:pPr>
            <a:r>
              <a:rPr lang="en-US" altLang="en-US" smtClean="0"/>
              <a:t>Resuscitation</a:t>
            </a:r>
          </a:p>
          <a:p>
            <a:pPr marL="685800" lvl="1" indent="-228600" defTabSz="912813" eaLnBrk="1" hangingPunct="1">
              <a:spcBef>
                <a:spcPct val="0"/>
              </a:spcBef>
              <a:buFontTx/>
              <a:buAutoNum type="arabicPeriod"/>
            </a:pPr>
            <a:r>
              <a:rPr lang="en-US" altLang="en-US" smtClean="0"/>
              <a:t>Secondary Survey</a:t>
            </a:r>
          </a:p>
          <a:p>
            <a:pPr marL="685800" lvl="1" indent="-228600" defTabSz="912813" eaLnBrk="1" hangingPunct="1">
              <a:spcBef>
                <a:spcPct val="0"/>
              </a:spcBef>
              <a:buFontTx/>
              <a:buAutoNum type="arabicPeriod"/>
            </a:pPr>
            <a:r>
              <a:rPr lang="en-US" altLang="en-US" smtClean="0"/>
              <a:t>Monitoring and Evaluation</a:t>
            </a:r>
          </a:p>
          <a:p>
            <a:pPr marL="685800" lvl="1" indent="-228600" defTabSz="912813" eaLnBrk="1" hangingPunct="1">
              <a:spcBef>
                <a:spcPct val="0"/>
              </a:spcBef>
              <a:buFontTx/>
              <a:buAutoNum type="arabicPeriod"/>
            </a:pPr>
            <a:r>
              <a:rPr lang="en-US" altLang="en-US" smtClean="0"/>
              <a:t>Transfer to definitive care</a:t>
            </a:r>
          </a:p>
          <a:p>
            <a:pPr defTabSz="912813" eaLnBrk="1" hangingPunct="1">
              <a:spcBef>
                <a:spcPct val="0"/>
              </a:spcBef>
              <a:buFontTx/>
              <a:buAutoNum type="arabicPeriod"/>
            </a:pPr>
            <a:r>
              <a:rPr lang="en-US" altLang="en-US" smtClean="0"/>
              <a:t>saf</a:t>
            </a:r>
          </a:p>
          <a:p>
            <a:pPr defTabSz="912813" eaLnBrk="1" hangingPunct="1">
              <a:spcBef>
                <a:spcPct val="0"/>
              </a:spcBef>
              <a:buFontTx/>
              <a:buAutoNum type="arabicPeriod"/>
            </a:pPr>
            <a:endParaRPr lang="en-US" alt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71E9CCB5-86B1-4789-BB53-33E38794935C}"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defTabSz="912813" eaLnBrk="1" hangingPunct="1">
              <a:spcBef>
                <a:spcPct val="0"/>
              </a:spcBef>
            </a:pPr>
            <a:r>
              <a:rPr lang="en-US" altLang="en-US" smtClean="0"/>
              <a:t>Primary Survey</a:t>
            </a:r>
          </a:p>
          <a:p>
            <a:pPr defTabSz="912813" eaLnBrk="1" hangingPunct="1">
              <a:spcBef>
                <a:spcPct val="0"/>
              </a:spcBef>
              <a:buFontTx/>
              <a:buAutoNum type="arabicPeriod"/>
            </a:pPr>
            <a:r>
              <a:rPr lang="en-US" altLang="en-US" smtClean="0"/>
              <a:t>Designed to identify injuries that may be immediately life threatening and to treat them as they are identified. The order of evaluation corresponds to the severity of the injury to cause bad outcomes.</a:t>
            </a:r>
          </a:p>
          <a:p>
            <a:pPr defTabSz="912813" eaLnBrk="1" hangingPunct="1">
              <a:spcBef>
                <a:spcPct val="0"/>
              </a:spcBef>
              <a:buFontTx/>
              <a:buAutoNum type="arabicPeriod"/>
            </a:pPr>
            <a:r>
              <a:rPr lang="en-US" altLang="en-US" smtClean="0"/>
              <a:t>Airway and Protection of spinal cord</a:t>
            </a:r>
          </a:p>
          <a:p>
            <a:pPr defTabSz="912813" eaLnBrk="1" hangingPunct="1">
              <a:spcBef>
                <a:spcPct val="0"/>
              </a:spcBef>
              <a:buFontTx/>
              <a:buAutoNum type="arabicPeriod"/>
            </a:pPr>
            <a:r>
              <a:rPr lang="en-US" altLang="en-US" smtClean="0"/>
              <a:t>Breathing and Ventilation</a:t>
            </a:r>
          </a:p>
          <a:p>
            <a:pPr defTabSz="912813" eaLnBrk="1" hangingPunct="1">
              <a:spcBef>
                <a:spcPct val="0"/>
              </a:spcBef>
              <a:buFontTx/>
              <a:buAutoNum type="arabicPeriod"/>
            </a:pPr>
            <a:r>
              <a:rPr lang="en-US" altLang="en-US" smtClean="0"/>
              <a:t>Circulation</a:t>
            </a:r>
          </a:p>
          <a:p>
            <a:pPr defTabSz="912813" eaLnBrk="1" hangingPunct="1">
              <a:spcBef>
                <a:spcPct val="0"/>
              </a:spcBef>
              <a:buFontTx/>
              <a:buAutoNum type="arabicPeriod"/>
            </a:pPr>
            <a:r>
              <a:rPr lang="en-US" altLang="en-US" smtClean="0"/>
              <a:t>Disability</a:t>
            </a:r>
          </a:p>
          <a:p>
            <a:pPr defTabSz="912813" eaLnBrk="1" hangingPunct="1">
              <a:spcBef>
                <a:spcPct val="0"/>
              </a:spcBef>
              <a:buFontTx/>
              <a:buAutoNum type="arabicPeriod"/>
            </a:pPr>
            <a:r>
              <a:rPr lang="en-US" altLang="en-US" smtClean="0"/>
              <a:t>Exposure and control of the environment</a:t>
            </a:r>
          </a:p>
        </p:txBody>
      </p:sp>
      <p:sp>
        <p:nvSpPr>
          <p:cNvPr id="90116" name="Slide Number Placeholder 3"/>
          <p:cNvSpPr>
            <a:spLocks noGrp="1"/>
          </p:cNvSpPr>
          <p:nvPr>
            <p:ph type="sldNum" sz="quarter" idx="5"/>
          </p:nvPr>
        </p:nvSpPr>
        <p:spPr bwMode="auto">
          <a:noFill/>
          <a:ln>
            <a:miter lim="800000"/>
            <a:headEnd/>
            <a:tailEnd/>
          </a:ln>
        </p:spPr>
        <p:txBody>
          <a:bodyPr/>
          <a:lstStyle/>
          <a:p>
            <a:fld id="{16A1F663-7B98-466E-A6BF-A0660E799606}"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9700FFBB-2D9C-4DF8-A2E2-2ACA172F5849}"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defTabSz="912813" eaLnBrk="1" hangingPunct="1">
              <a:spcBef>
                <a:spcPct val="0"/>
              </a:spcBef>
            </a:pPr>
            <a:r>
              <a:rPr lang="en-US" altLang="en-US" smtClean="0"/>
              <a:t>Airway and Protection of Spinal Cord</a:t>
            </a:r>
          </a:p>
          <a:p>
            <a:pPr defTabSz="912813" eaLnBrk="1" hangingPunct="1">
              <a:spcBef>
                <a:spcPct val="0"/>
              </a:spcBef>
            </a:pPr>
            <a:endParaRPr lang="en-US" altLang="en-US" smtClean="0"/>
          </a:p>
          <a:p>
            <a:pPr defTabSz="912813" eaLnBrk="1" hangingPunct="1">
              <a:spcBef>
                <a:spcPct val="0"/>
              </a:spcBef>
              <a:buFontTx/>
              <a:buAutoNum type="arabicPeriod"/>
            </a:pPr>
            <a:r>
              <a:rPr lang="en-US" altLang="en-US" smtClean="0"/>
              <a:t>First Question: Does the patient have a secure airway?</a:t>
            </a:r>
          </a:p>
          <a:p>
            <a:pPr marL="685800" lvl="1" indent="-228600" defTabSz="912813" eaLnBrk="1" hangingPunct="1">
              <a:spcBef>
                <a:spcPct val="0"/>
              </a:spcBef>
              <a:buFontTx/>
              <a:buAutoNum type="alphaLcPeriod"/>
            </a:pPr>
            <a:r>
              <a:rPr lang="en-US" altLang="en-US" smtClean="0"/>
              <a:t>Loss of airway can kill the patient in 3 minutes</a:t>
            </a:r>
          </a:p>
          <a:p>
            <a:pPr marL="685800" lvl="1" indent="-228600" defTabSz="912813" eaLnBrk="1" hangingPunct="1">
              <a:spcBef>
                <a:spcPct val="0"/>
              </a:spcBef>
              <a:buFontTx/>
              <a:buAutoNum type="alphaLcPeriod"/>
            </a:pPr>
            <a:endParaRPr lang="en-US" altLang="en-US" smtClean="0"/>
          </a:p>
          <a:p>
            <a:pPr defTabSz="912813" eaLnBrk="1" hangingPunct="1">
              <a:spcBef>
                <a:spcPct val="0"/>
              </a:spcBef>
              <a:buFontTx/>
              <a:buAutoNum type="arabicPeriod"/>
            </a:pPr>
            <a:r>
              <a:rPr lang="en-US" altLang="en-US" smtClean="0"/>
              <a:t>asfa</a:t>
            </a:r>
          </a:p>
        </p:txBody>
      </p:sp>
      <p:sp>
        <p:nvSpPr>
          <p:cNvPr id="92164" name="Slide Number Placeholder 3"/>
          <p:cNvSpPr>
            <a:spLocks noGrp="1"/>
          </p:cNvSpPr>
          <p:nvPr>
            <p:ph type="sldNum" sz="quarter" idx="5"/>
          </p:nvPr>
        </p:nvSpPr>
        <p:spPr bwMode="auto">
          <a:noFill/>
          <a:ln>
            <a:miter lim="800000"/>
            <a:headEnd/>
            <a:tailEnd/>
          </a:ln>
        </p:spPr>
        <p:txBody>
          <a:bodyPr/>
          <a:lstStyle/>
          <a:p>
            <a:fld id="{972FE2B7-84C4-487A-9584-71C62088785F}"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64C221A1-E016-4F55-B364-D4FBE9A36AE7}"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75E9151D-C275-42A0-86CC-D7C0B2303E1A}"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6726157F-3EF5-49BD-B662-42F75D962343}"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ln>
            <a:miter lim="800000"/>
            <a:headEnd/>
            <a:tailEnd/>
          </a:ln>
        </p:spPr>
        <p:txBody>
          <a:bodyPr/>
          <a:lstStyle/>
          <a:p>
            <a:fld id="{BFBC1C8C-8C20-4E9E-A420-F0529B513401}"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B412C47C-57B3-466D-92F9-277ECDC120C7}"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ln>
            <a:miter lim="800000"/>
            <a:headEnd/>
            <a:tailEnd/>
          </a:ln>
        </p:spPr>
        <p:txBody>
          <a:bodyPr/>
          <a:lstStyle/>
          <a:p>
            <a:fld id="{04708C6F-B346-4E79-ACF7-C2EED82E92A3}"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ln>
            <a:miter lim="800000"/>
            <a:headEnd/>
            <a:tailEnd/>
          </a:ln>
        </p:spPr>
        <p:txBody>
          <a:bodyPr/>
          <a:lstStyle/>
          <a:p>
            <a:fld id="{61DDDB1E-B7D4-4191-A7C5-183605BA1774}"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DAC37687-4C41-4C33-B7F7-7DDA51433D94}"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defTabSz="912813" eaLnBrk="1" hangingPunct="1">
              <a:spcBef>
                <a:spcPct val="0"/>
              </a:spcBef>
            </a:pPr>
            <a:endParaRPr lang="en-US" altLang="en-US" smtClean="0"/>
          </a:p>
          <a:p>
            <a:pPr defTabSz="912813" eaLnBrk="1" hangingPunct="1">
              <a:spcBef>
                <a:spcPct val="0"/>
              </a:spcBef>
              <a:buFontTx/>
              <a:buAutoNum type="arabicPeriod"/>
            </a:pPr>
            <a:r>
              <a:rPr lang="en-US" altLang="en-US" smtClean="0"/>
              <a:t>Epidemiology of Trauma</a:t>
            </a:r>
          </a:p>
          <a:p>
            <a:pPr defTabSz="912813" eaLnBrk="1" hangingPunct="1">
              <a:spcBef>
                <a:spcPct val="0"/>
              </a:spcBef>
              <a:buFontTx/>
              <a:buAutoNum type="arabicPeriod"/>
            </a:pPr>
            <a:r>
              <a:rPr lang="en-US" altLang="en-US" smtClean="0"/>
              <a:t>Challenges in Developing Nations regarding management of trauma care</a:t>
            </a:r>
          </a:p>
          <a:p>
            <a:pPr marL="685800" lvl="1" indent="-228600" defTabSz="912813" eaLnBrk="1" hangingPunct="1">
              <a:spcBef>
                <a:spcPct val="0"/>
              </a:spcBef>
              <a:buFontTx/>
              <a:buAutoNum type="alphaLcPeriod"/>
            </a:pPr>
            <a:r>
              <a:rPr lang="en-US" altLang="en-US" smtClean="0"/>
              <a:t>Technological advances – cars, computers, etc</a:t>
            </a:r>
          </a:p>
          <a:p>
            <a:pPr marL="685800" lvl="1" indent="-228600" defTabSz="912813" eaLnBrk="1" hangingPunct="1">
              <a:spcBef>
                <a:spcPct val="0"/>
              </a:spcBef>
              <a:buFontTx/>
              <a:buAutoNum type="alphaLcPeriod"/>
            </a:pPr>
            <a:r>
              <a:rPr lang="en-US" altLang="en-US" smtClean="0"/>
              <a:t>Lack of infrastructure for Trauma Management</a:t>
            </a:r>
          </a:p>
          <a:p>
            <a:pPr marL="1143000" lvl="2" indent="-228600" defTabSz="912813" eaLnBrk="1" hangingPunct="1">
              <a:spcBef>
                <a:spcPct val="0"/>
              </a:spcBef>
              <a:buFontTx/>
              <a:buAutoNum type="arabicPeriod"/>
            </a:pPr>
            <a:r>
              <a:rPr lang="en-US" altLang="en-US" smtClean="0"/>
              <a:t>No EMS</a:t>
            </a:r>
          </a:p>
          <a:p>
            <a:pPr marL="1143000" lvl="2" indent="-228600" defTabSz="912813" eaLnBrk="1" hangingPunct="1">
              <a:spcBef>
                <a:spcPct val="0"/>
              </a:spcBef>
              <a:buFontTx/>
              <a:buAutoNum type="arabicPeriod"/>
            </a:pPr>
            <a:r>
              <a:rPr lang="en-US" altLang="en-US" smtClean="0"/>
              <a:t>No Pre-hospital notification</a:t>
            </a:r>
          </a:p>
          <a:p>
            <a:pPr marL="1143000" lvl="2" indent="-228600" defTabSz="912813" eaLnBrk="1" hangingPunct="1">
              <a:spcBef>
                <a:spcPct val="0"/>
              </a:spcBef>
              <a:buFontTx/>
              <a:buAutoNum type="arabicPeriod"/>
            </a:pPr>
            <a:r>
              <a:rPr lang="en-US" altLang="en-US" smtClean="0"/>
              <a:t>MD/RN</a:t>
            </a:r>
            <a:r>
              <a:rPr lang="ja-JP" altLang="en-US" smtClean="0"/>
              <a:t>’</a:t>
            </a:r>
            <a:r>
              <a:rPr lang="en-US" altLang="ja-JP" smtClean="0"/>
              <a:t>s trained in specialty trauma care</a:t>
            </a:r>
            <a:endParaRPr lang="en-US" alt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654603BD-897B-4067-85C4-4BE53FA58688}" type="slidenum">
              <a:rPr lang="en-US" altLang="en-US" smtClean="0"/>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a:lstStyle/>
          <a:p>
            <a:fld id="{BE3B14B3-B9F9-4F2C-B345-C9515DF26EAD}" type="slidenum">
              <a:rPr lang="en-US" altLang="en-US" smtClean="0"/>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a:lstStyle/>
          <a:p>
            <a:fld id="{438E6011-EB04-49EA-ADED-A0C870F26DF2}" type="slidenum">
              <a:rPr lang="en-US" altLang="en-US" smtClean="0"/>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a:lstStyle/>
          <a:p>
            <a:fld id="{9F66605E-6B93-4914-91B6-D40C6F779C0A}" type="slidenum">
              <a:rPr lang="en-US" altLang="en-US" smtClean="0"/>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a:lstStyle/>
          <a:p>
            <a:fld id="{433DF075-F85B-4251-81B5-87D96DCF1147}" type="slidenum">
              <a:rPr lang="en-US" altLang="en-US" smtClean="0"/>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altLang="en-US" smtClean="0">
              <a:latin typeface="Times New Roman" pitchFamily="18" charset="0"/>
            </a:endParaRPr>
          </a:p>
          <a:p>
            <a:r>
              <a:rPr lang="en-US" altLang="en-US" smtClean="0">
                <a:latin typeface="Times New Roman" pitchFamily="18" charset="0"/>
              </a:rPr>
              <a:t>WHO</a:t>
            </a:r>
          </a:p>
        </p:txBody>
      </p:sp>
      <p:sp>
        <p:nvSpPr>
          <p:cNvPr id="82948" name="Slide Number Placeholder 3"/>
          <p:cNvSpPr>
            <a:spLocks noGrp="1"/>
          </p:cNvSpPr>
          <p:nvPr>
            <p:ph type="sldNum" sz="quarter" idx="5"/>
          </p:nvPr>
        </p:nvSpPr>
        <p:spPr bwMode="auto">
          <a:noFill/>
          <a:ln>
            <a:miter lim="800000"/>
            <a:headEnd/>
            <a:tailEnd/>
          </a:ln>
        </p:spPr>
        <p:txBody>
          <a:bodyPr/>
          <a:lstStyle/>
          <a:p>
            <a:fld id="{F6F16873-33CD-4D32-A7CA-9A83C6FF4B1F}" type="slidenum">
              <a:rPr lang="en-US" altLang="en-US" smtClean="0">
                <a:latin typeface="Times New Roman" pitchFamily="18" charset="0"/>
              </a:rPr>
              <a:pPr/>
              <a:t>5</a:t>
            </a:fld>
            <a:endParaRPr lang="en-US" alt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a:lstStyle/>
          <a:p>
            <a:fld id="{69F55DBF-72F8-4264-97DE-0F0D616F40D5}" type="slidenum">
              <a:rPr lang="en-US" altLang="en-US" smtClean="0"/>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a:lstStyle/>
          <a:p>
            <a:fld id="{2B3BA8A5-BE72-4C7F-8167-3EDB7CA92B67}" type="slidenum">
              <a:rPr lang="en-US" altLang="en-US" smtClean="0"/>
              <a:pPr/>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a:lstStyle/>
          <a:p>
            <a:fld id="{B715C97E-9CFE-4E24-887E-780EFFC322CE}" type="slidenum">
              <a:rPr lang="en-US" altLang="en-US" smtClean="0"/>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a:lstStyle/>
          <a:p>
            <a:fld id="{A981E7B8-D3AD-4C50-AC0D-2D0E4D49DB8F}" type="slidenum">
              <a:rPr lang="en-US" altLang="en-US" smtClean="0"/>
              <a:pPr/>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a:lstStyle/>
          <a:p>
            <a:fld id="{3C4E54E7-D14C-4E4F-8EF8-89DC53DC4259}" type="slidenum">
              <a:rPr lang="en-US" altLang="en-US" smtClean="0"/>
              <a:pPr/>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a:lstStyle/>
          <a:p>
            <a:fld id="{81D8221C-AF31-4D62-BF2A-D2D30B8ACA4B}" type="slidenum">
              <a:rPr lang="en-US" altLang="en-US" smtClean="0"/>
              <a:pPr/>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a:lstStyle/>
          <a:p>
            <a:fld id="{E0B98580-13E3-4931-87A8-89E5734B62FC}" type="slidenum">
              <a:rPr lang="en-US" altLang="en-US" smtClean="0"/>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a:lstStyle/>
          <a:p>
            <a:fld id="{6328485C-E641-48FF-BAA4-588A5DCAA43A}" type="slidenum">
              <a:rPr lang="en-US" altLang="en-US" smtClean="0"/>
              <a:pPr/>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spcBef>
                <a:spcPct val="0"/>
              </a:spcBef>
            </a:pPr>
            <a:endParaRPr lang="en-US" altLang="en-US" smtClean="0"/>
          </a:p>
          <a:p>
            <a:pPr eaLnBrk="1" hangingPunct="1">
              <a:spcBef>
                <a:spcPct val="0"/>
              </a:spcBef>
            </a:pPr>
            <a:r>
              <a:rPr lang="en-US" altLang="en-US" smtClean="0"/>
              <a:t>Nebraska, 1976</a:t>
            </a:r>
          </a:p>
          <a:p>
            <a:pPr eaLnBrk="1" hangingPunct="1">
              <a:spcBef>
                <a:spcPct val="0"/>
              </a:spcBef>
            </a:pPr>
            <a:r>
              <a:rPr lang="en-US" altLang="en-US" smtClean="0"/>
              <a:t> - Orthopedic surgeon piloting a plane</a:t>
            </a:r>
          </a:p>
          <a:p>
            <a:pPr eaLnBrk="1" hangingPunct="1">
              <a:spcBef>
                <a:spcPct val="0"/>
              </a:spcBef>
            </a:pPr>
            <a:r>
              <a:rPr lang="en-US" altLang="en-US" smtClean="0"/>
              <a:t> - Crashed into a rural Nebraska Cornfield</a:t>
            </a:r>
          </a:p>
          <a:p>
            <a:pPr eaLnBrk="1" hangingPunct="1">
              <a:spcBef>
                <a:spcPct val="0"/>
              </a:spcBef>
            </a:pPr>
            <a:r>
              <a:rPr lang="en-US" altLang="en-US" smtClean="0"/>
              <a:t> - Surgeon sustained serious injuries, 3 children sustained critical injuries, wife killed instantly</a:t>
            </a:r>
          </a:p>
          <a:p>
            <a:pPr eaLnBrk="1" hangingPunct="1">
              <a:spcBef>
                <a:spcPct val="0"/>
              </a:spcBef>
            </a:pPr>
            <a:r>
              <a:rPr lang="en-US" altLang="en-US" smtClean="0"/>
              <a:t> - Care delivered on scene and at initial facility was inadequate</a:t>
            </a:r>
          </a:p>
          <a:p>
            <a:pPr eaLnBrk="1" hangingPunct="1">
              <a:spcBef>
                <a:spcPct val="0"/>
              </a:spcBef>
            </a:pPr>
            <a:r>
              <a:rPr lang="en-US" altLang="en-US" smtClean="0"/>
              <a:t> - Lead to development of ATLS Course in 1978</a:t>
            </a:r>
          </a:p>
        </p:txBody>
      </p:sp>
      <p:sp>
        <p:nvSpPr>
          <p:cNvPr id="84996" name="Slide Number Placeholder 3"/>
          <p:cNvSpPr>
            <a:spLocks noGrp="1"/>
          </p:cNvSpPr>
          <p:nvPr>
            <p:ph type="sldNum" sz="quarter" idx="5"/>
          </p:nvPr>
        </p:nvSpPr>
        <p:spPr bwMode="auto">
          <a:noFill/>
          <a:ln>
            <a:miter lim="800000"/>
            <a:headEnd/>
            <a:tailEnd/>
          </a:ln>
        </p:spPr>
        <p:txBody>
          <a:bodyPr/>
          <a:lstStyle/>
          <a:p>
            <a:fld id="{CE63ED42-BAB0-4D53-9E4F-3BB3A586501E}" type="slidenum">
              <a:rPr lang="en-US" altLang="en-US" smtClean="0"/>
              <a:pPr/>
              <a:t>7</a:t>
            </a:fld>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noFill/>
          <a:ln>
            <a:miter lim="800000"/>
            <a:headEnd/>
            <a:tailEnd/>
          </a:ln>
        </p:spPr>
        <p:txBody>
          <a:bodyPr/>
          <a:lstStyle/>
          <a:p>
            <a:fld id="{2BAE5D5A-EEBC-40E2-A296-0234070BF421}" type="slidenum">
              <a:rPr lang="en-US" altLang="en-US" smtClean="0"/>
              <a:pPr/>
              <a:t>72</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extLst>
            <a:ext uri="{909E8E84-426E-40DD-AFC4-6F175D3DCCD1}"/>
            <a:ext uri="{91240B29-F687-4F45-9708-019B960494DF}"/>
          </a:extLst>
        </p:spPr>
        <p:txBody>
          <a:bodyPr>
            <a:normAutofit fontScale="70000" lnSpcReduction="20000"/>
          </a:bodyPr>
          <a:lstStyle/>
          <a:p>
            <a:pPr defTabSz="912813" eaLnBrk="1" hangingPunct="1">
              <a:lnSpc>
                <a:spcPct val="90000"/>
              </a:lnSpc>
              <a:spcBef>
                <a:spcPct val="0"/>
              </a:spcBef>
              <a:defRPr/>
            </a:pPr>
            <a:r>
              <a:rPr lang="en-US" altLang="en-US" smtClean="0"/>
              <a:t>Mechanisms of Traumatic Injury</a:t>
            </a:r>
          </a:p>
          <a:p>
            <a:pPr defTabSz="912813" eaLnBrk="1" hangingPunct="1">
              <a:lnSpc>
                <a:spcPct val="90000"/>
              </a:lnSpc>
              <a:spcBef>
                <a:spcPct val="0"/>
              </a:spcBef>
              <a:defRPr/>
            </a:pPr>
            <a:endParaRPr lang="en-US" altLang="en-US" smtClean="0"/>
          </a:p>
          <a:p>
            <a:pPr defTabSz="912813" eaLnBrk="1" hangingPunct="1">
              <a:lnSpc>
                <a:spcPct val="90000"/>
              </a:lnSpc>
              <a:spcBef>
                <a:spcPct val="0"/>
              </a:spcBef>
              <a:buFontTx/>
              <a:buAutoNum type="arabicPeriod"/>
              <a:defRPr/>
            </a:pPr>
            <a:r>
              <a:rPr lang="en-US" altLang="en-US" smtClean="0"/>
              <a:t>Blunt Trauma</a:t>
            </a:r>
          </a:p>
          <a:p>
            <a:pPr marL="685800" lvl="1" indent="-228600" defTabSz="912813" eaLnBrk="1" hangingPunct="1">
              <a:lnSpc>
                <a:spcPct val="90000"/>
              </a:lnSpc>
              <a:spcBef>
                <a:spcPct val="0"/>
              </a:spcBef>
              <a:buFontTx/>
              <a:buAutoNum type="alphaLcPeriod"/>
              <a:defRPr/>
            </a:pPr>
            <a:r>
              <a:rPr lang="en-US" altLang="en-US" smtClean="0"/>
              <a:t>Three separate types of forces involved in blunt traumatic injury that produce injury to the body and internal organs</a:t>
            </a:r>
          </a:p>
          <a:p>
            <a:pPr marL="685800" lvl="1" indent="-228600" defTabSz="912813" eaLnBrk="1" hangingPunct="1">
              <a:lnSpc>
                <a:spcPct val="90000"/>
              </a:lnSpc>
              <a:spcBef>
                <a:spcPct val="0"/>
              </a:spcBef>
              <a:buFontTx/>
              <a:buAutoNum type="alphaLcPeriod"/>
              <a:defRPr/>
            </a:pPr>
            <a:r>
              <a:rPr lang="en-US" altLang="en-US" smtClean="0"/>
              <a:t>Compression</a:t>
            </a:r>
          </a:p>
          <a:p>
            <a:pPr marL="1143000" lvl="2" indent="-228600" defTabSz="912813" eaLnBrk="1" hangingPunct="1">
              <a:lnSpc>
                <a:spcPct val="90000"/>
              </a:lnSpc>
              <a:spcBef>
                <a:spcPct val="0"/>
              </a:spcBef>
              <a:buFontTx/>
              <a:buAutoNum type="alphaLcPeriod"/>
              <a:defRPr/>
            </a:pPr>
            <a:r>
              <a:rPr lang="en-US" altLang="en-US" smtClean="0"/>
              <a:t>Compression forces occur when cells in tissues are compressed and crushed similar to placing an organ (spleen) on a table and hitting it repeatedly with a hammer</a:t>
            </a:r>
          </a:p>
          <a:p>
            <a:pPr marL="685800" lvl="1" indent="-228600" defTabSz="912813" eaLnBrk="1" hangingPunct="1">
              <a:lnSpc>
                <a:spcPct val="90000"/>
              </a:lnSpc>
              <a:spcBef>
                <a:spcPct val="0"/>
              </a:spcBef>
              <a:buFontTx/>
              <a:buAutoNum type="alphaLcPeriod"/>
              <a:defRPr/>
            </a:pPr>
            <a:r>
              <a:rPr lang="en-US" altLang="en-US" smtClean="0"/>
              <a:t>Shear</a:t>
            </a:r>
          </a:p>
          <a:p>
            <a:pPr marL="1143000" lvl="2" indent="-228600" defTabSz="912813" eaLnBrk="1" hangingPunct="1">
              <a:lnSpc>
                <a:spcPct val="90000"/>
              </a:lnSpc>
              <a:spcBef>
                <a:spcPct val="0"/>
              </a:spcBef>
              <a:buFontTx/>
              <a:buAutoNum type="alphaLcPeriod"/>
              <a:defRPr/>
            </a:pPr>
            <a:r>
              <a:rPr lang="en-US" altLang="en-US" smtClean="0"/>
              <a:t>Shear forces occur when an organ and the organ</a:t>
            </a:r>
            <a:r>
              <a:rPr lang="ja-JP" altLang="en-US" smtClean="0"/>
              <a:t>’</a:t>
            </a:r>
            <a:r>
              <a:rPr lang="en-US" altLang="ja-JP" smtClean="0"/>
              <a:t>s attachment do not accelerate or decelerate at the same time or same rate of speed.</a:t>
            </a:r>
          </a:p>
          <a:p>
            <a:pPr marL="1143000" lvl="2" indent="-228600" defTabSz="912813" eaLnBrk="1" hangingPunct="1">
              <a:lnSpc>
                <a:spcPct val="90000"/>
              </a:lnSpc>
              <a:spcBef>
                <a:spcPct val="0"/>
              </a:spcBef>
              <a:buFontTx/>
              <a:buAutoNum type="alphaLcPeriod"/>
              <a:defRPr/>
            </a:pPr>
            <a:r>
              <a:rPr lang="en-US" altLang="en-US" smtClean="0"/>
              <a:t>Prime example is the aorta, the large blood artery that leaves the heart and carries blood to the body. The aorta is attached by branching vessels to the spine along the majority of the descending portion but is not attached by the same mechanism at the arch of the aorta.</a:t>
            </a:r>
          </a:p>
          <a:p>
            <a:pPr marL="1143000" lvl="2" indent="-228600" defTabSz="912813" eaLnBrk="1" hangingPunct="1">
              <a:lnSpc>
                <a:spcPct val="90000"/>
              </a:lnSpc>
              <a:spcBef>
                <a:spcPct val="0"/>
              </a:spcBef>
              <a:buFontTx/>
              <a:buAutoNum type="alphaLcPeriod"/>
              <a:defRPr/>
            </a:pPr>
            <a:r>
              <a:rPr lang="en-US" altLang="en-US" smtClean="0"/>
              <a:t>So if a rapid decelerating mechanism is encountered the arch may move more freely than the descending aorta and the result is a shearing force or tearing that results in a full thickness tear in the aorta or disruption leading to immediate exsanguination or less extensive tear resulting in a pseudoaneurysm.</a:t>
            </a:r>
          </a:p>
          <a:p>
            <a:pPr marL="1143000" lvl="2" indent="-228600" defTabSz="912813" eaLnBrk="1" hangingPunct="1">
              <a:lnSpc>
                <a:spcPct val="90000"/>
              </a:lnSpc>
              <a:spcBef>
                <a:spcPct val="0"/>
              </a:spcBef>
              <a:buFontTx/>
              <a:buAutoNum type="alphaLcPeriod"/>
              <a:defRPr/>
            </a:pPr>
            <a:r>
              <a:rPr lang="en-US" altLang="en-US" smtClean="0"/>
              <a:t>Similar shear forces work on other organs such as the spleen, kidney, etc.</a:t>
            </a:r>
          </a:p>
          <a:p>
            <a:pPr marL="685800" lvl="1" indent="-228600" defTabSz="912813" eaLnBrk="1" hangingPunct="1">
              <a:lnSpc>
                <a:spcPct val="90000"/>
              </a:lnSpc>
              <a:spcBef>
                <a:spcPct val="0"/>
              </a:spcBef>
              <a:buFontTx/>
              <a:buAutoNum type="alphaLcPeriod"/>
              <a:defRPr/>
            </a:pPr>
            <a:r>
              <a:rPr lang="en-US" altLang="en-US" smtClean="0"/>
              <a:t>Overpressure</a:t>
            </a:r>
          </a:p>
          <a:p>
            <a:pPr marL="1143000" lvl="2" indent="-228600" defTabSz="912813" eaLnBrk="1" hangingPunct="1">
              <a:lnSpc>
                <a:spcPct val="90000"/>
              </a:lnSpc>
              <a:spcBef>
                <a:spcPct val="0"/>
              </a:spcBef>
              <a:buFontTx/>
              <a:buAutoNum type="alphaLcPeriod"/>
              <a:defRPr/>
            </a:pPr>
            <a:r>
              <a:rPr lang="en-US" altLang="en-US" smtClean="0"/>
              <a:t>Overpressure occurs when a body cavity is compressed at a rate faster than the tissue around it, resulting in overpressure and rupture of the closed space.</a:t>
            </a:r>
          </a:p>
          <a:p>
            <a:pPr marL="1143000" lvl="2" indent="-228600" defTabSz="912813" eaLnBrk="1" hangingPunct="1">
              <a:lnSpc>
                <a:spcPct val="90000"/>
              </a:lnSpc>
              <a:spcBef>
                <a:spcPct val="0"/>
              </a:spcBef>
              <a:buFontTx/>
              <a:buAutoNum type="alphaLcPeriod"/>
              <a:defRPr/>
            </a:pPr>
            <a:r>
              <a:rPr lang="en-US" altLang="en-US" smtClean="0"/>
              <a:t>Example is a plastic bag filled with air that is then punched rapidly and results in high enough pressure to rupture the bag.</a:t>
            </a:r>
          </a:p>
          <a:p>
            <a:pPr marL="1143000" lvl="2" indent="-228600" defTabSz="912813" eaLnBrk="1" hangingPunct="1">
              <a:lnSpc>
                <a:spcPct val="90000"/>
              </a:lnSpc>
              <a:spcBef>
                <a:spcPct val="0"/>
              </a:spcBef>
              <a:buFontTx/>
              <a:buAutoNum type="alphaLcPeriod"/>
              <a:defRPr/>
            </a:pPr>
            <a:r>
              <a:rPr lang="en-US" altLang="en-US" smtClean="0"/>
              <a:t>Similar mechanisms involved in abdominal cavity when compressed against the steering column of a car resulting in diaphragmatic rupture into the thoracic cavity. Also mechanisms involved in other organs with similar contained pressures, eg bladder, bowels, lungs.</a:t>
            </a:r>
          </a:p>
          <a:p>
            <a:pPr defTabSz="912813" eaLnBrk="1" hangingPunct="1">
              <a:lnSpc>
                <a:spcPct val="90000"/>
              </a:lnSpc>
              <a:spcBef>
                <a:spcPct val="0"/>
              </a:spcBef>
              <a:buFontTx/>
              <a:buAutoNum type="arabicPeriod"/>
              <a:defRPr/>
            </a:pPr>
            <a:r>
              <a:rPr lang="en-US" altLang="en-US" smtClean="0"/>
              <a:t>Vehicular Collisions</a:t>
            </a:r>
          </a:p>
          <a:p>
            <a:pPr marL="685800" lvl="1" indent="-228600" defTabSz="912813" eaLnBrk="1" hangingPunct="1">
              <a:lnSpc>
                <a:spcPct val="90000"/>
              </a:lnSpc>
              <a:spcBef>
                <a:spcPct val="0"/>
              </a:spcBef>
              <a:buFontTx/>
              <a:buAutoNum type="arabicPeriod"/>
              <a:defRPr/>
            </a:pPr>
            <a:r>
              <a:rPr lang="en-US" altLang="en-US" smtClean="0"/>
              <a:t>Frontal Impact Collisions – A vehicle traveling at a higher rate of speed hits another vehicle that is moving at a slower rate of speed or is not moving at all and the vehicles are oriented with the passengers towards each other</a:t>
            </a:r>
          </a:p>
          <a:p>
            <a:pPr marL="1143000" lvl="2" indent="-228600" defTabSz="912813" eaLnBrk="1" hangingPunct="1">
              <a:lnSpc>
                <a:spcPct val="90000"/>
              </a:lnSpc>
              <a:spcBef>
                <a:spcPct val="0"/>
              </a:spcBef>
              <a:buFontTx/>
              <a:buAutoNum type="arabicPeriod"/>
              <a:defRPr/>
            </a:pPr>
            <a:r>
              <a:rPr lang="en-US" altLang="en-US" smtClean="0"/>
              <a:t>The occupants of the vehicle traveling faster will continue to move forward even after the car has been stopped by the collision until they have impacted against another structure (steering wheel, windshield)</a:t>
            </a:r>
          </a:p>
          <a:p>
            <a:pPr marL="685800" lvl="1" indent="-228600" defTabSz="912813" eaLnBrk="1" hangingPunct="1">
              <a:lnSpc>
                <a:spcPct val="90000"/>
              </a:lnSpc>
              <a:spcBef>
                <a:spcPct val="0"/>
              </a:spcBef>
              <a:buFontTx/>
              <a:buAutoNum type="arabicPeriod"/>
              <a:defRPr/>
            </a:pPr>
            <a:r>
              <a:rPr lang="en-US" altLang="en-US" smtClean="0"/>
              <a:t>Lateral Impact Collisions</a:t>
            </a:r>
          </a:p>
          <a:p>
            <a:pPr marL="685800" lvl="1" indent="-228600" defTabSz="912813" eaLnBrk="1" hangingPunct="1">
              <a:lnSpc>
                <a:spcPct val="90000"/>
              </a:lnSpc>
              <a:spcBef>
                <a:spcPct val="0"/>
              </a:spcBef>
              <a:buFontTx/>
              <a:buAutoNum type="arabicPeriod"/>
              <a:defRPr/>
            </a:pPr>
            <a:r>
              <a:rPr lang="en-US" altLang="en-US" smtClean="0"/>
              <a:t>Rear Impact Collisions</a:t>
            </a:r>
          </a:p>
          <a:p>
            <a:pPr marL="685800" lvl="1" indent="-228600" defTabSz="912813" eaLnBrk="1" hangingPunct="1">
              <a:lnSpc>
                <a:spcPct val="90000"/>
              </a:lnSpc>
              <a:spcBef>
                <a:spcPct val="0"/>
              </a:spcBef>
              <a:buFontTx/>
              <a:buAutoNum type="arabicPeriod"/>
              <a:defRPr/>
            </a:pPr>
            <a:r>
              <a:rPr lang="en-US" altLang="en-US" smtClean="0"/>
              <a:t>Off-Center or Rotational Collisions</a:t>
            </a:r>
          </a:p>
          <a:p>
            <a:pPr marL="685800" lvl="1" indent="-228600" defTabSz="912813" eaLnBrk="1" hangingPunct="1">
              <a:lnSpc>
                <a:spcPct val="90000"/>
              </a:lnSpc>
              <a:spcBef>
                <a:spcPct val="0"/>
              </a:spcBef>
              <a:buFontTx/>
              <a:buAutoNum type="arabicPeriod"/>
              <a:defRPr/>
            </a:pPr>
            <a:r>
              <a:rPr lang="en-US" altLang="en-US" smtClean="0"/>
              <a:t>Rollover</a:t>
            </a:r>
          </a:p>
          <a:p>
            <a:pPr marL="685800" lvl="1" indent="-228600" defTabSz="912813" eaLnBrk="1" hangingPunct="1">
              <a:lnSpc>
                <a:spcPct val="90000"/>
              </a:lnSpc>
              <a:spcBef>
                <a:spcPct val="0"/>
              </a:spcBef>
              <a:buFontTx/>
              <a:buAutoNum type="arabicPeriod"/>
              <a:defRPr/>
            </a:pPr>
            <a:r>
              <a:rPr lang="en-US" altLang="en-US" smtClean="0"/>
              <a:t>Occupant Protection</a:t>
            </a:r>
          </a:p>
          <a:p>
            <a:pPr defTabSz="912813" eaLnBrk="1" hangingPunct="1">
              <a:lnSpc>
                <a:spcPct val="90000"/>
              </a:lnSpc>
              <a:spcBef>
                <a:spcPct val="0"/>
              </a:spcBef>
              <a:buFontTx/>
              <a:buAutoNum type="arabicPeriod"/>
              <a:defRPr/>
            </a:pPr>
            <a:r>
              <a:rPr lang="en-US" altLang="en-US" smtClean="0"/>
              <a:t>Open Vehicles</a:t>
            </a:r>
          </a:p>
        </p:txBody>
      </p:sp>
      <p:sp>
        <p:nvSpPr>
          <p:cNvPr id="86020" name="Slide Number Placeholder 3"/>
          <p:cNvSpPr>
            <a:spLocks noGrp="1"/>
          </p:cNvSpPr>
          <p:nvPr>
            <p:ph type="sldNum" sz="quarter" idx="5"/>
          </p:nvPr>
        </p:nvSpPr>
        <p:spPr bwMode="auto">
          <a:noFill/>
          <a:ln>
            <a:miter lim="800000"/>
            <a:headEnd/>
            <a:tailEnd/>
          </a:ln>
        </p:spPr>
        <p:txBody>
          <a:bodyPr/>
          <a:lstStyle/>
          <a:p>
            <a:fld id="{96E1B26A-5F48-442C-90B8-B552CAEFFAF7}"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marL="685800" lvl="1" indent="-228600" defTabSz="912813" eaLnBrk="1" hangingPunct="1">
              <a:spcBef>
                <a:spcPct val="0"/>
              </a:spcBef>
              <a:buFontTx/>
              <a:buAutoNum type="arabicPeriod"/>
            </a:pPr>
            <a:r>
              <a:rPr lang="en-US" altLang="en-US" smtClean="0"/>
              <a:t>Frontal Impact Collisions – A vehicle traveling at a higher rate of speed hits another vehicle that is moving at a slower rate of speed or is not moving at all and the vehicles are oriented with the passengers towards each other</a:t>
            </a:r>
          </a:p>
          <a:p>
            <a:pPr marL="1143000" lvl="2" indent="-228600" defTabSz="912813" eaLnBrk="1" hangingPunct="1">
              <a:spcBef>
                <a:spcPct val="0"/>
              </a:spcBef>
              <a:buFontTx/>
              <a:buAutoNum type="arabicPeriod"/>
            </a:pPr>
            <a:r>
              <a:rPr lang="en-US" altLang="en-US" smtClean="0"/>
              <a:t>The occupants of the vehicle traveling faster will continue to move forward even after the car has been stopped by the collision until they have impacted against another structure (steering wheel, windshield)</a:t>
            </a:r>
          </a:p>
          <a:p>
            <a:pPr marL="685800" lvl="1" indent="-228600" defTabSz="912813" eaLnBrk="1" hangingPunct="1">
              <a:spcBef>
                <a:spcPct val="0"/>
              </a:spcBef>
              <a:buFontTx/>
              <a:buAutoNum type="arabicPeriod"/>
            </a:pPr>
            <a:r>
              <a:rPr lang="en-US" altLang="en-US" smtClean="0"/>
              <a:t>Lateral Impact Collisions</a:t>
            </a:r>
          </a:p>
          <a:p>
            <a:pPr marL="685800" lvl="1" indent="-228600" defTabSz="912813" eaLnBrk="1" hangingPunct="1">
              <a:spcBef>
                <a:spcPct val="0"/>
              </a:spcBef>
              <a:buFontTx/>
              <a:buAutoNum type="arabicPeriod"/>
            </a:pPr>
            <a:r>
              <a:rPr lang="en-US" altLang="en-US" smtClean="0"/>
              <a:t>Rear Impact Collisions</a:t>
            </a:r>
          </a:p>
          <a:p>
            <a:pPr marL="685800" lvl="1" indent="-228600" defTabSz="912813" eaLnBrk="1" hangingPunct="1">
              <a:spcBef>
                <a:spcPct val="0"/>
              </a:spcBef>
              <a:buFontTx/>
              <a:buAutoNum type="arabicPeriod"/>
            </a:pPr>
            <a:r>
              <a:rPr lang="en-US" altLang="en-US" smtClean="0"/>
              <a:t>Off-Center or Rotational Collisions</a:t>
            </a:r>
          </a:p>
          <a:p>
            <a:pPr marL="685800" lvl="1" indent="-228600" defTabSz="912813" eaLnBrk="1" hangingPunct="1">
              <a:spcBef>
                <a:spcPct val="0"/>
              </a:spcBef>
              <a:buFontTx/>
              <a:buAutoNum type="arabicPeriod"/>
            </a:pPr>
            <a:r>
              <a:rPr lang="en-US" altLang="en-US" smtClean="0"/>
              <a:t>Rollover</a:t>
            </a:r>
          </a:p>
          <a:p>
            <a:pPr marL="685800" lvl="1" indent="-228600" defTabSz="912813" eaLnBrk="1" hangingPunct="1">
              <a:spcBef>
                <a:spcPct val="0"/>
              </a:spcBef>
              <a:buFontTx/>
              <a:buAutoNum type="arabicPeriod"/>
            </a:pPr>
            <a:r>
              <a:rPr lang="en-US" altLang="en-US" smtClean="0"/>
              <a:t>Occupant Protection</a:t>
            </a:r>
          </a:p>
          <a:p>
            <a:pPr marL="228600" indent="-228600" defTabSz="912813" eaLnBrk="1" hangingPunct="1">
              <a:spcBef>
                <a:spcPct val="0"/>
              </a:spcBef>
              <a:buFontTx/>
              <a:buAutoNum type="arabicPeriod"/>
            </a:pPr>
            <a:r>
              <a:rPr lang="en-US" altLang="en-US" smtClean="0"/>
              <a:t>Open Vehicles</a:t>
            </a:r>
          </a:p>
          <a:p>
            <a:pPr marL="228600" indent="-228600" defTabSz="912813"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DBEF8C-AECB-45B1-B50B-FC5F15B2CE1F}" type="datetime1">
              <a:rPr lang="en-US" altLang="en-US"/>
              <a:pPr>
                <a:defRPr/>
              </a:pPr>
              <a:t>11/1/2017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p>
        </p:txBody>
      </p:sp>
      <p:sp>
        <p:nvSpPr>
          <p:cNvPr id="6" name="Slide Number Placeholder 5"/>
          <p:cNvSpPr>
            <a:spLocks noGrp="1"/>
          </p:cNvSpPr>
          <p:nvPr>
            <p:ph type="sldNum" sz="quarter" idx="12"/>
          </p:nvPr>
        </p:nvSpPr>
        <p:spPr/>
        <p:txBody>
          <a:bodyPr/>
          <a:lstStyle>
            <a:lvl1pPr>
              <a:defRPr/>
            </a:lvl1pPr>
          </a:lstStyle>
          <a:p>
            <a:pPr>
              <a:defRPr/>
            </a:pPr>
            <a:fld id="{6B85510C-5BBC-4572-8916-A632A94F314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BE922D-65B5-4766-BCF2-653ED6B673B2}" type="datetime1">
              <a:rPr lang="en-US" altLang="en-US"/>
              <a:pPr>
                <a:defRPr/>
              </a:pPr>
              <a:t>11/1/2017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6" name="Slide Number Placeholder 5"/>
          <p:cNvSpPr>
            <a:spLocks noGrp="1"/>
          </p:cNvSpPr>
          <p:nvPr>
            <p:ph type="sldNum" sz="quarter" idx="12"/>
          </p:nvPr>
        </p:nvSpPr>
        <p:spPr/>
        <p:txBody>
          <a:bodyPr/>
          <a:lstStyle>
            <a:lvl1pPr>
              <a:defRPr/>
            </a:lvl1pPr>
          </a:lstStyle>
          <a:p>
            <a:pPr>
              <a:defRPr/>
            </a:pPr>
            <a:fld id="{E741E7CB-FD1C-4752-93B9-0539D678A6FC}"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BC95BC-D136-4193-BA42-0D9A2C51AC5A}" type="datetime1">
              <a:rPr lang="en-US" altLang="en-US"/>
              <a:pPr>
                <a:defRPr/>
              </a:pPr>
              <a:t>11/1/2017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6" name="Slide Number Placeholder 5"/>
          <p:cNvSpPr>
            <a:spLocks noGrp="1"/>
          </p:cNvSpPr>
          <p:nvPr>
            <p:ph type="sldNum" sz="quarter" idx="12"/>
          </p:nvPr>
        </p:nvSpPr>
        <p:spPr/>
        <p:txBody>
          <a:bodyPr/>
          <a:lstStyle>
            <a:lvl1pPr>
              <a:defRPr/>
            </a:lvl1pPr>
          </a:lstStyle>
          <a:p>
            <a:pPr>
              <a:defRPr/>
            </a:pPr>
            <a:fld id="{A43B80ED-C00E-4FDA-A437-FA2CED98F0A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r>
              <a:rPr lang="en-US"/>
              <a:t>Ghana Emergency Medicine Collaborative Medical Student Rotation</a:t>
            </a:r>
            <a:endParaRPr lang="en-US" sz="10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FD8AF0-4B47-44E0-9232-AA319A1051FA}" type="datetime1">
              <a:rPr lang="en-US" altLang="en-US"/>
              <a:pPr>
                <a:defRPr/>
              </a:pPr>
              <a:t>11/1/2017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6" name="Slide Number Placeholder 5"/>
          <p:cNvSpPr>
            <a:spLocks noGrp="1"/>
          </p:cNvSpPr>
          <p:nvPr>
            <p:ph type="sldNum" sz="quarter" idx="12"/>
          </p:nvPr>
        </p:nvSpPr>
        <p:spPr/>
        <p:txBody>
          <a:bodyPr/>
          <a:lstStyle>
            <a:lvl1pPr>
              <a:defRPr/>
            </a:lvl1pPr>
          </a:lstStyle>
          <a:p>
            <a:pPr>
              <a:defRPr/>
            </a:pPr>
            <a:fld id="{FA7640C1-2B5E-4461-BD7A-CADE20710B6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DDCA6C-D6A4-458A-8E6C-64B4C865D937}" type="datetime1">
              <a:rPr lang="en-US" altLang="en-US"/>
              <a:pPr>
                <a:defRPr/>
              </a:pPr>
              <a:t>11/1/2017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6" name="Slide Number Placeholder 5"/>
          <p:cNvSpPr>
            <a:spLocks noGrp="1"/>
          </p:cNvSpPr>
          <p:nvPr>
            <p:ph type="sldNum" sz="quarter" idx="12"/>
          </p:nvPr>
        </p:nvSpPr>
        <p:spPr/>
        <p:txBody>
          <a:bodyPr/>
          <a:lstStyle>
            <a:lvl1pPr>
              <a:defRPr/>
            </a:lvl1pPr>
          </a:lstStyle>
          <a:p>
            <a:pPr>
              <a:defRPr/>
            </a:pPr>
            <a:fld id="{F8134E6E-F3A7-4B87-AB08-E84F9D7320A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8D7D43-A129-404F-B3C3-AA0F09CFFAB3}" type="datetime1">
              <a:rPr lang="en-US" altLang="en-US"/>
              <a:pPr>
                <a:defRPr/>
              </a:pPr>
              <a:t>11/1/2017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7" name="Slide Number Placeholder 5"/>
          <p:cNvSpPr>
            <a:spLocks noGrp="1"/>
          </p:cNvSpPr>
          <p:nvPr>
            <p:ph type="sldNum" sz="quarter" idx="12"/>
          </p:nvPr>
        </p:nvSpPr>
        <p:spPr/>
        <p:txBody>
          <a:bodyPr/>
          <a:lstStyle>
            <a:lvl1pPr>
              <a:defRPr/>
            </a:lvl1pPr>
          </a:lstStyle>
          <a:p>
            <a:pPr>
              <a:defRPr/>
            </a:pPr>
            <a:fld id="{DD0DC702-2FFF-4FCC-A637-1A11B2D7A68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F39517-20C1-486C-8040-D08F19A3044F}" type="datetime1">
              <a:rPr lang="en-US" altLang="en-US"/>
              <a:pPr>
                <a:defRPr/>
              </a:pPr>
              <a:t>11/1/2017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9" name="Slide Number Placeholder 5"/>
          <p:cNvSpPr>
            <a:spLocks noGrp="1"/>
          </p:cNvSpPr>
          <p:nvPr>
            <p:ph type="sldNum" sz="quarter" idx="12"/>
          </p:nvPr>
        </p:nvSpPr>
        <p:spPr/>
        <p:txBody>
          <a:bodyPr/>
          <a:lstStyle>
            <a:lvl1pPr>
              <a:defRPr/>
            </a:lvl1pPr>
          </a:lstStyle>
          <a:p>
            <a:pPr>
              <a:defRPr/>
            </a:pPr>
            <a:fld id="{2198E3E7-D78C-4A33-AAEB-E8F39A683E8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34CF5C-CD94-430C-8840-4F917787A515}" type="datetime1">
              <a:rPr lang="en-US" altLang="en-US"/>
              <a:pPr>
                <a:defRPr/>
              </a:pPr>
              <a:t>11/1/2017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5" name="Slide Number Placeholder 5"/>
          <p:cNvSpPr>
            <a:spLocks noGrp="1"/>
          </p:cNvSpPr>
          <p:nvPr>
            <p:ph type="sldNum" sz="quarter" idx="12"/>
          </p:nvPr>
        </p:nvSpPr>
        <p:spPr/>
        <p:txBody>
          <a:bodyPr/>
          <a:lstStyle>
            <a:lvl1pPr>
              <a:defRPr/>
            </a:lvl1pPr>
          </a:lstStyle>
          <a:p>
            <a:pPr>
              <a:defRPr/>
            </a:pPr>
            <a:fld id="{2F11E246-01EC-4923-B147-3AE2293B754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653DBC-EA58-4DDF-94F1-435800E4B03E}" type="datetime1">
              <a:rPr lang="en-US" altLang="en-US"/>
              <a:pPr>
                <a:defRPr/>
              </a:pPr>
              <a:t>11/1/2017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4" name="Slide Number Placeholder 5"/>
          <p:cNvSpPr>
            <a:spLocks noGrp="1"/>
          </p:cNvSpPr>
          <p:nvPr>
            <p:ph type="sldNum" sz="quarter" idx="12"/>
          </p:nvPr>
        </p:nvSpPr>
        <p:spPr/>
        <p:txBody>
          <a:bodyPr/>
          <a:lstStyle>
            <a:lvl1pPr>
              <a:defRPr/>
            </a:lvl1pPr>
          </a:lstStyle>
          <a:p>
            <a:pPr>
              <a:defRPr/>
            </a:pPr>
            <a:fld id="{FA010D99-3B20-404C-AAE0-073A40C6D8C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95068E-FE82-4302-98DD-00BA8F147238}" type="datetime1">
              <a:rPr lang="en-US" altLang="en-US"/>
              <a:pPr>
                <a:defRPr/>
              </a:pPr>
              <a:t>11/1/2017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7" name="Slide Number Placeholder 5"/>
          <p:cNvSpPr>
            <a:spLocks noGrp="1"/>
          </p:cNvSpPr>
          <p:nvPr>
            <p:ph type="sldNum" sz="quarter" idx="12"/>
          </p:nvPr>
        </p:nvSpPr>
        <p:spPr/>
        <p:txBody>
          <a:bodyPr/>
          <a:lstStyle>
            <a:lvl1pPr>
              <a:defRPr/>
            </a:lvl1pPr>
          </a:lstStyle>
          <a:p>
            <a:pPr>
              <a:defRPr/>
            </a:pPr>
            <a:fld id="{B9E58997-E7CC-495C-9EB3-09F775B752E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0C5B4-CF16-43DE-B36B-5C4A3B97A10C}" type="datetime1">
              <a:rPr lang="en-US" altLang="en-US"/>
              <a:pPr>
                <a:defRPr/>
              </a:pPr>
              <a:t>11/1/2017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Ghana Emergency Medicine Collaborative Medical Student Rotation</a:t>
            </a:r>
            <a:endParaRPr lang="en-US" sz="1000"/>
          </a:p>
        </p:txBody>
      </p:sp>
      <p:sp>
        <p:nvSpPr>
          <p:cNvPr id="7" name="Slide Number Placeholder 5"/>
          <p:cNvSpPr>
            <a:spLocks noGrp="1"/>
          </p:cNvSpPr>
          <p:nvPr>
            <p:ph type="sldNum" sz="quarter" idx="12"/>
          </p:nvPr>
        </p:nvSpPr>
        <p:spPr/>
        <p:txBody>
          <a:bodyPr/>
          <a:lstStyle>
            <a:lvl1pPr>
              <a:defRPr/>
            </a:lvl1pPr>
          </a:lstStyle>
          <a:p>
            <a:pPr>
              <a:defRPr/>
            </a:pPr>
            <a:fld id="{2769D8E3-216B-4169-A91C-1745910D989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EC9EB97-61D0-4BBA-8B33-D6964F42E9A6}" type="datetime1">
              <a:rPr lang="en-US" altLang="en-US"/>
              <a:pPr>
                <a:defRPr/>
              </a:pPr>
              <a:t>11/1/2017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Unicode MS" charset="0"/>
                <a:ea typeface="ＭＳ Ｐゴシック" charset="0"/>
                <a:cs typeface="ＭＳ Ｐゴシック" charset="0"/>
              </a:defRPr>
            </a:lvl1pPr>
          </a:lstStyle>
          <a:p>
            <a:pPr>
              <a:defRPr/>
            </a:pPr>
            <a:r>
              <a:rPr lang="en-US"/>
              <a:t>Ghana Emergency Medicine Collaborative Medical Student Rotation</a:t>
            </a:r>
            <a:endParaRPr lang="en-US" sz="100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4897ACE-75B5-4647-891F-6EA9EC63F1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98"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ds.yahoo.com/_ylt=A0WTefTNU7ZKfNkATBujzbkF/SIG=135cptqle/EXP=1253549389/**http:/www.meddean.luc.edu/lumen/MedEd/medicine/pulmonar/cxr/atlas/images/81l.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auma.org/index.php/main/image/119/C1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trauma.org/index.php/main/image/902/" TargetMode="Externa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_ylt=A0WTb_zZWrZKiiUACgOjzbkF/SIG=125295vh2/EXP=1253551193/**http:/www.trauma.org/images/articles/ndecomp.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www.trauma.org/images/image_library/chest0051a.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2/28/Cardiac_tamponade_1.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hyperlink" Target="http://rds.yahoo.com/_ylt=A0WTbx4eY7ZKzscA_iCjzbkF/SIG=12ioihojh/EXP=1253553310/**http:/www.trauma.org/images/image_library/chest0054_thumb.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rds.yahoo.com/_ylt=A0WTbx6yY7ZK9swAUIOjzbkF/SIG=130tq8bb1/EXP=1253553458/**http:/www.brooksidepress.org/Products/Trauma_Surgery/Pericardiocentesis.jpg"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rds.yahoo.com/_ylt=A0WTb_xGaLZKODoAWNqjzbkF/SIG=12jdj98kr/EXP=1253554630/**http:/www.faceandjawsurgery.com/media/personal/assets/PH-2.jp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File:Hemorrhagic_pancreatitis_-_Grey_Turner's_sign.jpg" TargetMode="External"/><Relationship Id="rId3" Type="http://schemas.openxmlformats.org/officeDocument/2006/relationships/hyperlink" Target="http://images.google.com.gh/imgres?imgurl=http://sfghed.ucsf.edu/Education/ClinicImages/Battle's%20sign.jpg&amp;imgrefurl=http://sfghed.ucsf.edu/Education/ClinicImages/clinical_photos.htm&amp;usg=__JqKnFVPzGfWE5eZHXNCcATG5KT4=&amp;h=400&amp;w=232&amp;sz=26&amp;hl=en&amp;start=2&amp;um=1&amp;tbnid=dwv6q3gUHifqkM:&amp;tbnh=124&amp;tbnw=72&amp;prev=/images?q=Battle+sign&amp;hl=en&amp;um=1" TargetMode="External"/><Relationship Id="rId7"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images.google.com.gh/imgres?imgurl=http://wpcontent.answers.com/wikipedia/commons/thumb/3/3e/Cullen's_sign.jpg/180px-Cullen's_sign.jpg&amp;imgrefurl=http://www.answers.com/topic/cullen-s-sign&amp;usg=__vKd5KnKeqEysHkKpPrqmSXBBmGE=&amp;h=117&amp;w=180&amp;sz=7&amp;hl=en&amp;start=7&amp;um=1&amp;tbnid=7aHAguL_4aovdM:&amp;tbnh=66&amp;tbnw=101&amp;prev=/images?q=Cullen's+sign&amp;hl=en&amp;um=1" TargetMode="External"/><Relationship Id="rId4" Type="http://schemas.openxmlformats.org/officeDocument/2006/relationships/image" Target="../media/image40.jpeg"/><Relationship Id="rId9"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rds.yahoo.com/_ylt=A0WTb_m2cbZKtXUA.emjzbkF/SIG=129skt280/EXP=1253557046/**http:/www.flickr.com/photos/40939239@N08/3771820024/"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hyperlink" Target="http://upload.wikimedia.org/wikipedia/commons/f/f6/Diaphragmatic_rupture_spleen_herniation.jp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hyperlink" Target="http://rds.yahoo.com/_ylt=A0WTefb7dLZKu6IAp.mjzbkF/SIG=12cq4oimv/EXP=1253557883/**http:/www.trauma.org/images/image_library/chest0026.jp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flickr.com/photos/medicalmuseum/249929233/"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altLang="en-US" smtClean="0"/>
              <a:t>Trauma </a:t>
            </a:r>
          </a:p>
        </p:txBody>
      </p:sp>
      <p:sp>
        <p:nvSpPr>
          <p:cNvPr id="3" name="Subtitle 2"/>
          <p:cNvSpPr>
            <a:spLocks noGrp="1"/>
          </p:cNvSpPr>
          <p:nvPr>
            <p:ph type="subTitle" idx="1"/>
          </p:nvPr>
        </p:nvSpPr>
        <p:spPr/>
        <p:txBody>
          <a:bodyPr/>
          <a:lstStyle/>
          <a:p>
            <a:pPr>
              <a:buFont typeface="Arial" panose="020B0604020202020204" pitchFamily="34" charset="0"/>
              <a:buNone/>
              <a:defRPr/>
            </a:pPr>
            <a:r>
              <a:rPr lang="en-US" dirty="0" smtClean="0"/>
              <a:t>Abdullah </a:t>
            </a:r>
            <a:r>
              <a:rPr lang="en-US" dirty="0" err="1" smtClean="0"/>
              <a:t>Alsakka</a:t>
            </a:r>
            <a:endParaRPr lang="en-US" dirty="0" smtClean="0"/>
          </a:p>
          <a:p>
            <a:pPr>
              <a:buFont typeface="Arial" panose="020B0604020202020204" pitchFamily="34" charset="0"/>
              <a:buNone/>
              <a:defRPr/>
            </a:pPr>
            <a:r>
              <a:rPr lang="en-US" dirty="0" smtClean="0"/>
              <a:t>EM Consultant </a:t>
            </a:r>
          </a:p>
        </p:txBody>
      </p:sp>
      <p:sp>
        <p:nvSpPr>
          <p:cNvPr id="5124" name="Slide Number Placeholder 3"/>
          <p:cNvSpPr>
            <a:spLocks noGrp="1"/>
          </p:cNvSpPr>
          <p:nvPr>
            <p:ph type="sldNum" sz="quarter" idx="12"/>
          </p:nvPr>
        </p:nvSpPr>
        <p:spPr bwMode="auto">
          <a:noFill/>
          <a:ln>
            <a:miter lim="800000"/>
            <a:headEnd/>
            <a:tailEnd/>
          </a:ln>
        </p:spPr>
        <p:txBody>
          <a:bodyPr/>
          <a:lstStyle/>
          <a:p>
            <a:fld id="{8363DF29-9391-4D1C-86F6-616D33F8C6B3}" type="slidenum">
              <a:rPr lang="en-US" altLang="en-US" smtClean="0"/>
              <a:pPr/>
              <a:t>1</a:t>
            </a:fld>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39825"/>
          </a:xfrm>
        </p:spPr>
        <p:txBody>
          <a:bodyPr/>
          <a:lstStyle/>
          <a:p>
            <a:pPr eaLnBrk="1" hangingPunct="1"/>
            <a:r>
              <a:rPr lang="en-US" altLang="en-US" sz="4200" smtClean="0">
                <a:latin typeface="Candara" pitchFamily="34" charset="0"/>
              </a:rPr>
              <a:t>Basics of Trauma Assessment</a:t>
            </a:r>
          </a:p>
        </p:txBody>
      </p:sp>
      <p:sp>
        <p:nvSpPr>
          <p:cNvPr id="14339" name="Content Placeholder 2"/>
          <p:cNvSpPr>
            <a:spLocks noGrp="1"/>
          </p:cNvSpPr>
          <p:nvPr>
            <p:ph idx="1"/>
          </p:nvPr>
        </p:nvSpPr>
        <p:spPr>
          <a:xfrm>
            <a:off x="228600" y="838200"/>
            <a:ext cx="8610600" cy="5410200"/>
          </a:xfrm>
        </p:spPr>
        <p:txBody>
          <a:bodyPr/>
          <a:lstStyle/>
          <a:p>
            <a:pPr marL="341313" indent="-341313" eaLnBrk="1" hangingPunct="1">
              <a:spcBef>
                <a:spcPts val="200"/>
              </a:spcBef>
              <a:buFont typeface="Wingdings" pitchFamily="2" charset="2"/>
              <a:buChar char="n"/>
            </a:pPr>
            <a:r>
              <a:rPr lang="en-US" altLang="en-US" sz="2000" smtClean="0">
                <a:latin typeface="Candara" pitchFamily="34" charset="0"/>
              </a:rPr>
              <a:t>Preparation</a:t>
            </a:r>
          </a:p>
          <a:p>
            <a:pPr marL="741363" lvl="1" indent="-284163" eaLnBrk="1" hangingPunct="1">
              <a:spcBef>
                <a:spcPts val="200"/>
              </a:spcBef>
            </a:pPr>
            <a:r>
              <a:rPr lang="en-US" altLang="en-US" sz="1800" smtClean="0">
                <a:latin typeface="Candara" pitchFamily="34" charset="0"/>
              </a:rPr>
              <a:t>Team Assembly</a:t>
            </a:r>
          </a:p>
          <a:p>
            <a:pPr marL="741363" lvl="1" indent="-284163" eaLnBrk="1" hangingPunct="1">
              <a:spcBef>
                <a:spcPts val="200"/>
              </a:spcBef>
            </a:pPr>
            <a:r>
              <a:rPr lang="en-US" altLang="en-US" sz="1800" smtClean="0">
                <a:latin typeface="Candara" pitchFamily="34" charset="0"/>
              </a:rPr>
              <a:t>Equipment Check</a:t>
            </a:r>
          </a:p>
          <a:p>
            <a:pPr marL="341313" indent="-341313" eaLnBrk="1" hangingPunct="1">
              <a:spcBef>
                <a:spcPts val="200"/>
              </a:spcBef>
              <a:buFont typeface="Wingdings" pitchFamily="2" charset="2"/>
              <a:buChar char="n"/>
            </a:pPr>
            <a:r>
              <a:rPr lang="en-US" altLang="en-US" sz="2000" smtClean="0">
                <a:latin typeface="Candara" pitchFamily="34" charset="0"/>
              </a:rPr>
              <a:t>Triage</a:t>
            </a:r>
          </a:p>
          <a:p>
            <a:pPr marL="741363" lvl="1" indent="-284163" eaLnBrk="1" hangingPunct="1">
              <a:spcBef>
                <a:spcPts val="200"/>
              </a:spcBef>
            </a:pPr>
            <a:r>
              <a:rPr lang="en-US" altLang="en-US" sz="1800" smtClean="0">
                <a:latin typeface="Candara" pitchFamily="34" charset="0"/>
              </a:rPr>
              <a:t>Sort patients by level of acuity </a:t>
            </a:r>
          </a:p>
          <a:p>
            <a:pPr marL="341313" indent="-341313" eaLnBrk="1" hangingPunct="1">
              <a:spcBef>
                <a:spcPts val="200"/>
              </a:spcBef>
              <a:buFont typeface="Wingdings" pitchFamily="2" charset="2"/>
              <a:buChar char="n"/>
            </a:pPr>
            <a:r>
              <a:rPr lang="en-US" altLang="en-US" sz="2000" smtClean="0">
                <a:latin typeface="Candara" pitchFamily="34" charset="0"/>
              </a:rPr>
              <a:t>Primary Survey</a:t>
            </a:r>
          </a:p>
          <a:p>
            <a:pPr marL="741363" lvl="1" indent="-284163" eaLnBrk="1" hangingPunct="1">
              <a:spcBef>
                <a:spcPts val="200"/>
              </a:spcBef>
            </a:pPr>
            <a:r>
              <a:rPr lang="en-US" altLang="en-US" sz="1800" smtClean="0">
                <a:latin typeface="Candara" pitchFamily="34" charset="0"/>
              </a:rPr>
              <a:t>Designed to identify injuries that are immediately life threatening and to treat them as they are identified</a:t>
            </a:r>
          </a:p>
          <a:p>
            <a:pPr marL="341313" indent="-341313" eaLnBrk="1" hangingPunct="1">
              <a:spcBef>
                <a:spcPts val="200"/>
              </a:spcBef>
              <a:buFont typeface="Wingdings" pitchFamily="2" charset="2"/>
              <a:buChar char="n"/>
            </a:pPr>
            <a:r>
              <a:rPr lang="en-US" altLang="en-US" sz="2000" smtClean="0">
                <a:latin typeface="Candara" pitchFamily="34" charset="0"/>
              </a:rPr>
              <a:t>Resuscitation</a:t>
            </a:r>
          </a:p>
          <a:p>
            <a:pPr marL="741363" lvl="1" indent="-284163" eaLnBrk="1" hangingPunct="1">
              <a:spcBef>
                <a:spcPts val="200"/>
              </a:spcBef>
            </a:pPr>
            <a:r>
              <a:rPr lang="en-US" altLang="en-US" sz="1800" smtClean="0">
                <a:latin typeface="Candara" pitchFamily="34" charset="0"/>
              </a:rPr>
              <a:t>Rapid procedures and treatment to treat injuries found in primary survey before completing the secondary survey</a:t>
            </a:r>
          </a:p>
          <a:p>
            <a:pPr marL="341313" indent="-341313" eaLnBrk="1" hangingPunct="1">
              <a:spcBef>
                <a:spcPts val="200"/>
              </a:spcBef>
              <a:buFont typeface="Wingdings" pitchFamily="2" charset="2"/>
              <a:buChar char="n"/>
            </a:pPr>
            <a:r>
              <a:rPr lang="en-US" altLang="en-US" sz="2000" smtClean="0">
                <a:latin typeface="Candara" pitchFamily="34" charset="0"/>
              </a:rPr>
              <a:t>Secondary Survey</a:t>
            </a:r>
          </a:p>
          <a:p>
            <a:pPr marL="741363" lvl="1" indent="-284163" eaLnBrk="1" hangingPunct="1">
              <a:spcBef>
                <a:spcPts val="200"/>
              </a:spcBef>
            </a:pPr>
            <a:r>
              <a:rPr lang="en-US" altLang="en-US" sz="1800" smtClean="0">
                <a:latin typeface="Candara" pitchFamily="34" charset="0"/>
              </a:rPr>
              <a:t>Full History and Physical Exam to evaluate for other traumatic injuries</a:t>
            </a:r>
          </a:p>
          <a:p>
            <a:pPr marL="341313" indent="-341313" eaLnBrk="1" hangingPunct="1">
              <a:spcBef>
                <a:spcPts val="200"/>
              </a:spcBef>
              <a:buFont typeface="Wingdings" pitchFamily="2" charset="2"/>
              <a:buChar char="n"/>
            </a:pPr>
            <a:r>
              <a:rPr lang="en-US" altLang="en-US" sz="2000" smtClean="0">
                <a:latin typeface="Candara" pitchFamily="34" charset="0"/>
              </a:rPr>
              <a:t>Monitoring and Evaluation, Secondary adjuncts</a:t>
            </a:r>
          </a:p>
          <a:p>
            <a:pPr marL="341313" indent="-341313" eaLnBrk="1" hangingPunct="1">
              <a:spcBef>
                <a:spcPts val="200"/>
              </a:spcBef>
              <a:buFont typeface="Wingdings" pitchFamily="2" charset="2"/>
              <a:buChar char="n"/>
            </a:pPr>
            <a:r>
              <a:rPr lang="en-US" altLang="en-US" sz="2000" smtClean="0">
                <a:latin typeface="Candara" pitchFamily="34" charset="0"/>
              </a:rPr>
              <a:t>Transfer to Definitive Care</a:t>
            </a:r>
          </a:p>
          <a:p>
            <a:pPr marL="741363" lvl="1" indent="-284163" eaLnBrk="1" hangingPunct="1">
              <a:spcBef>
                <a:spcPts val="200"/>
              </a:spcBef>
            </a:pPr>
            <a:r>
              <a:rPr lang="en-US" altLang="en-US" sz="1800" smtClean="0">
                <a:latin typeface="Candara" pitchFamily="34" charset="0"/>
              </a:rPr>
              <a:t>ICU, Ward, Operating Theatre, Another facility</a:t>
            </a:r>
            <a:endParaRPr lang="en-US" altLang="en-US" sz="1600" smtClean="0">
              <a:latin typeface="Candara" pitchFamily="34" charset="0"/>
            </a:endParaRPr>
          </a:p>
        </p:txBody>
      </p:sp>
      <p:sp>
        <p:nvSpPr>
          <p:cNvPr id="14340" name="Slide Number Placeholder 3"/>
          <p:cNvSpPr>
            <a:spLocks noGrp="1"/>
          </p:cNvSpPr>
          <p:nvPr>
            <p:ph type="sldNum" sz="quarter" idx="12"/>
          </p:nvPr>
        </p:nvSpPr>
        <p:spPr bwMode="auto">
          <a:noFill/>
          <a:ln>
            <a:miter lim="800000"/>
            <a:headEnd/>
            <a:tailEnd/>
          </a:ln>
        </p:spPr>
        <p:txBody>
          <a:bodyPr/>
          <a:lstStyle/>
          <a:p>
            <a:fld id="{6BF11295-FC4A-451D-A3DF-355FC3ECDB7B}" type="slidenum">
              <a:rPr lang="en-US" altLang="en-US" smtClean="0"/>
              <a:pPr/>
              <a:t>10</a:t>
            </a:fld>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0"/>
            <a:ext cx="8839200" cy="1139825"/>
          </a:xfrm>
        </p:spPr>
        <p:txBody>
          <a:bodyPr/>
          <a:lstStyle/>
          <a:p>
            <a:pPr eaLnBrk="1" hangingPunct="1"/>
            <a:r>
              <a:rPr lang="en-US" altLang="en-US" sz="4000" smtClean="0">
                <a:latin typeface="Candara" pitchFamily="34" charset="0"/>
              </a:rPr>
              <a:t>Preparation for Patient Arrival</a:t>
            </a:r>
          </a:p>
        </p:txBody>
      </p:sp>
      <p:sp>
        <p:nvSpPr>
          <p:cNvPr id="15363" name="TextBox 4"/>
          <p:cNvSpPr txBox="1">
            <a:spLocks noChangeArrowheads="1"/>
          </p:cNvSpPr>
          <p:nvPr/>
        </p:nvSpPr>
        <p:spPr bwMode="auto">
          <a:xfrm>
            <a:off x="5410200" y="3581400"/>
            <a:ext cx="2819400" cy="708025"/>
          </a:xfrm>
          <a:prstGeom prst="rect">
            <a:avLst/>
          </a:prstGeom>
          <a:solidFill>
            <a:schemeClr val="tx1"/>
          </a:solidFill>
          <a:ln w="9525">
            <a:noFill/>
            <a:miter lim="800000"/>
            <a:headEnd/>
            <a:tailEnd/>
          </a:ln>
        </p:spPr>
        <p:txBody>
          <a:bodyPr lIns="91420" tIns="45711" rIns="91420" bIns="45711">
            <a:spAutoFit/>
          </a:bodyPr>
          <a:lstStyle/>
          <a:p>
            <a:pPr eaLnBrk="1" hangingPunct="1"/>
            <a:r>
              <a:rPr lang="en-US" altLang="en-US" sz="2000">
                <a:solidFill>
                  <a:schemeClr val="bg1"/>
                </a:solidFill>
              </a:rPr>
              <a:t>Organize Trauma Response Team</a:t>
            </a:r>
          </a:p>
        </p:txBody>
      </p:sp>
      <p:pic>
        <p:nvPicPr>
          <p:cNvPr id="15364" name="Picture 2" descr="http://www.trauma.org/archive/images/traumateam.gif"/>
          <p:cNvPicPr>
            <a:picLocks noChangeAspect="1" noChangeArrowheads="1"/>
          </p:cNvPicPr>
          <p:nvPr/>
        </p:nvPicPr>
        <p:blipFill>
          <a:blip r:embed="rId3"/>
          <a:srcRect/>
          <a:stretch>
            <a:fillRect/>
          </a:stretch>
        </p:blipFill>
        <p:spPr bwMode="auto">
          <a:xfrm>
            <a:off x="4572000" y="914400"/>
            <a:ext cx="4400550" cy="1962150"/>
          </a:xfrm>
          <a:prstGeom prst="rect">
            <a:avLst/>
          </a:prstGeom>
          <a:noFill/>
          <a:ln w="9525">
            <a:noFill/>
            <a:miter lim="800000"/>
            <a:headEnd/>
            <a:tailEnd/>
          </a:ln>
        </p:spPr>
      </p:pic>
      <p:pic>
        <p:nvPicPr>
          <p:cNvPr id="15365" name="Picture 4" descr="http://www.trauma.org/archive/images/traumateam.jpg"/>
          <p:cNvPicPr>
            <a:picLocks noChangeAspect="1" noChangeArrowheads="1"/>
          </p:cNvPicPr>
          <p:nvPr/>
        </p:nvPicPr>
        <p:blipFill>
          <a:blip r:embed="rId4"/>
          <a:srcRect/>
          <a:stretch>
            <a:fillRect/>
          </a:stretch>
        </p:blipFill>
        <p:spPr bwMode="auto">
          <a:xfrm>
            <a:off x="182563" y="2846388"/>
            <a:ext cx="4470400" cy="3352800"/>
          </a:xfrm>
          <a:prstGeom prst="rect">
            <a:avLst/>
          </a:prstGeom>
          <a:noFill/>
          <a:ln w="9525">
            <a:noFill/>
            <a:miter lim="800000"/>
            <a:headEnd/>
            <a:tailEnd/>
          </a:ln>
        </p:spPr>
      </p:pic>
      <p:sp>
        <p:nvSpPr>
          <p:cNvPr id="15366" name="Rectangle 14"/>
          <p:cNvSpPr>
            <a:spLocks noChangeArrowheads="1"/>
          </p:cNvSpPr>
          <p:nvPr/>
        </p:nvSpPr>
        <p:spPr bwMode="auto">
          <a:xfrm>
            <a:off x="1066800" y="6019800"/>
            <a:ext cx="3962400" cy="461963"/>
          </a:xfrm>
          <a:prstGeom prst="rect">
            <a:avLst/>
          </a:prstGeom>
          <a:noFill/>
          <a:ln w="9525">
            <a:noFill/>
            <a:miter lim="800000"/>
            <a:headEnd/>
            <a:tailEnd/>
          </a:ln>
        </p:spPr>
        <p:txBody>
          <a:bodyPr lIns="91420" tIns="45711" rIns="91420" bIns="45711">
            <a:spAutoFit/>
          </a:bodyPr>
          <a:lstStyle/>
          <a:p>
            <a:pPr eaLnBrk="1" hangingPunct="1"/>
            <a:r>
              <a:rPr lang="en-US" altLang="en-US" sz="1200">
                <a:solidFill>
                  <a:srgbClr val="000000"/>
                </a:solidFill>
                <a:latin typeface="Times New Roman" pitchFamily="18" charset="0"/>
                <a:cs typeface="Times New Roman" pitchFamily="18" charset="0"/>
              </a:rPr>
              <a:t>:</a:t>
            </a:r>
          </a:p>
          <a:p>
            <a:pPr eaLnBrk="1" hangingPunct="1"/>
            <a:endParaRPr lang="en-US" altLang="en-US" sz="1200">
              <a:cs typeface="Times New Roman" pitchFamily="18" charset="0"/>
            </a:endParaRPr>
          </a:p>
        </p:txBody>
      </p:sp>
      <p:sp>
        <p:nvSpPr>
          <p:cNvPr id="15367" name="Slide Number Placeholder 2"/>
          <p:cNvSpPr>
            <a:spLocks noGrp="1"/>
          </p:cNvSpPr>
          <p:nvPr>
            <p:ph type="sldNum" sz="quarter" idx="12"/>
          </p:nvPr>
        </p:nvSpPr>
        <p:spPr bwMode="auto">
          <a:noFill/>
          <a:ln>
            <a:miter lim="800000"/>
            <a:headEnd/>
            <a:tailEnd/>
          </a:ln>
        </p:spPr>
        <p:txBody>
          <a:bodyPr/>
          <a:lstStyle/>
          <a:p>
            <a:fld id="{4D08063F-6948-4EC9-94C7-3FC2FF6FAE45}" type="slidenum">
              <a:rPr lang="en-US" altLang="en-US" smtClean="0"/>
              <a:pPr/>
              <a:t>11</a:t>
            </a:fld>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39825"/>
          </a:xfrm>
        </p:spPr>
        <p:txBody>
          <a:bodyPr/>
          <a:lstStyle/>
          <a:p>
            <a:pPr eaLnBrk="1" hangingPunct="1"/>
            <a:r>
              <a:rPr lang="en-US" altLang="en-US" smtClean="0">
                <a:latin typeface="Candara" pitchFamily="34" charset="0"/>
              </a:rPr>
              <a:t>Primary Survey</a:t>
            </a:r>
          </a:p>
        </p:txBody>
      </p:sp>
      <p:sp>
        <p:nvSpPr>
          <p:cNvPr id="16387" name="Content Placeholder 2"/>
          <p:cNvSpPr>
            <a:spLocks noGrp="1"/>
          </p:cNvSpPr>
          <p:nvPr>
            <p:ph idx="1"/>
          </p:nvPr>
        </p:nvSpPr>
        <p:spPr>
          <a:xfrm>
            <a:off x="457200" y="1371600"/>
            <a:ext cx="8229600" cy="4530725"/>
          </a:xfrm>
        </p:spPr>
        <p:txBody>
          <a:bodyPr/>
          <a:lstStyle/>
          <a:p>
            <a:pPr marL="341313" indent="-341313" eaLnBrk="1" hangingPunct="1">
              <a:lnSpc>
                <a:spcPct val="80000"/>
              </a:lnSpc>
              <a:buFont typeface="Wingdings" pitchFamily="2" charset="2"/>
              <a:buChar char="n"/>
            </a:pPr>
            <a:r>
              <a:rPr lang="en-US" altLang="en-US" sz="5000" smtClean="0">
                <a:solidFill>
                  <a:srgbClr val="C00000"/>
                </a:solidFill>
                <a:latin typeface="Candara" pitchFamily="34" charset="0"/>
              </a:rPr>
              <a:t>A</a:t>
            </a:r>
            <a:r>
              <a:rPr lang="en-US" altLang="en-US" sz="2200" smtClean="0">
                <a:latin typeface="Candara" pitchFamily="34" charset="0"/>
              </a:rPr>
              <a:t>irway and Protection of Spinal Cord</a:t>
            </a:r>
          </a:p>
          <a:p>
            <a:pPr marL="341313" indent="-341313" eaLnBrk="1" hangingPunct="1">
              <a:lnSpc>
                <a:spcPct val="80000"/>
              </a:lnSpc>
              <a:buFont typeface="Wingdings" pitchFamily="2" charset="2"/>
              <a:buChar char="n"/>
            </a:pPr>
            <a:r>
              <a:rPr lang="en-US" altLang="en-US" sz="5000" smtClean="0">
                <a:solidFill>
                  <a:srgbClr val="C00000"/>
                </a:solidFill>
                <a:latin typeface="Candara" pitchFamily="34" charset="0"/>
              </a:rPr>
              <a:t>B</a:t>
            </a:r>
            <a:r>
              <a:rPr lang="en-US" altLang="en-US" sz="2200" smtClean="0">
                <a:latin typeface="Candara" pitchFamily="34" charset="0"/>
              </a:rPr>
              <a:t>reathing and Ventilation</a:t>
            </a:r>
          </a:p>
          <a:p>
            <a:pPr marL="341313" indent="-341313" eaLnBrk="1" hangingPunct="1">
              <a:lnSpc>
                <a:spcPct val="80000"/>
              </a:lnSpc>
              <a:buFont typeface="Wingdings" pitchFamily="2" charset="2"/>
              <a:buChar char="n"/>
            </a:pPr>
            <a:r>
              <a:rPr lang="en-US" altLang="en-US" sz="5000" smtClean="0">
                <a:solidFill>
                  <a:srgbClr val="C00000"/>
                </a:solidFill>
                <a:latin typeface="Candara" pitchFamily="34" charset="0"/>
              </a:rPr>
              <a:t>C</a:t>
            </a:r>
            <a:r>
              <a:rPr lang="en-US" altLang="en-US" sz="2200" smtClean="0">
                <a:latin typeface="Candara" pitchFamily="34" charset="0"/>
              </a:rPr>
              <a:t>irculation</a:t>
            </a:r>
          </a:p>
          <a:p>
            <a:pPr marL="341313" indent="-341313" eaLnBrk="1" hangingPunct="1">
              <a:lnSpc>
                <a:spcPct val="80000"/>
              </a:lnSpc>
              <a:buFont typeface="Wingdings" pitchFamily="2" charset="2"/>
              <a:buChar char="n"/>
            </a:pPr>
            <a:r>
              <a:rPr lang="en-US" altLang="en-US" sz="5000" smtClean="0">
                <a:solidFill>
                  <a:srgbClr val="C00000"/>
                </a:solidFill>
                <a:latin typeface="Candara" pitchFamily="34" charset="0"/>
              </a:rPr>
              <a:t>D</a:t>
            </a:r>
            <a:r>
              <a:rPr lang="en-US" altLang="en-US" sz="2200" smtClean="0">
                <a:latin typeface="Candara" pitchFamily="34" charset="0"/>
              </a:rPr>
              <a:t>isability</a:t>
            </a:r>
          </a:p>
          <a:p>
            <a:pPr marL="341313" indent="-341313" eaLnBrk="1" hangingPunct="1">
              <a:lnSpc>
                <a:spcPct val="80000"/>
              </a:lnSpc>
              <a:buFont typeface="Wingdings" pitchFamily="2" charset="2"/>
              <a:buChar char="n"/>
            </a:pPr>
            <a:r>
              <a:rPr lang="en-US" altLang="en-US" sz="5000" smtClean="0">
                <a:solidFill>
                  <a:srgbClr val="C00000"/>
                </a:solidFill>
                <a:latin typeface="Candara" pitchFamily="34" charset="0"/>
              </a:rPr>
              <a:t>E</a:t>
            </a:r>
            <a:r>
              <a:rPr lang="en-US" altLang="en-US" sz="2200" smtClean="0">
                <a:latin typeface="Candara" pitchFamily="34" charset="0"/>
              </a:rPr>
              <a:t>xposure and Control of the Environment</a:t>
            </a:r>
          </a:p>
        </p:txBody>
      </p:sp>
      <p:sp>
        <p:nvSpPr>
          <p:cNvPr id="16388" name="Slide Number Placeholder 3"/>
          <p:cNvSpPr>
            <a:spLocks noGrp="1"/>
          </p:cNvSpPr>
          <p:nvPr>
            <p:ph type="sldNum" sz="quarter" idx="12"/>
          </p:nvPr>
        </p:nvSpPr>
        <p:spPr bwMode="auto">
          <a:noFill/>
          <a:ln>
            <a:miter lim="800000"/>
            <a:headEnd/>
            <a:tailEnd/>
          </a:ln>
        </p:spPr>
        <p:txBody>
          <a:bodyPr/>
          <a:lstStyle/>
          <a:p>
            <a:fld id="{3F16FA7B-88A4-4BAF-A913-576064FC5958}" type="slidenum">
              <a:rPr lang="en-US" altLang="en-US" smtClean="0"/>
              <a:pPr/>
              <a:t>12</a:t>
            </a:fld>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1139825"/>
          </a:xfrm>
        </p:spPr>
        <p:txBody>
          <a:bodyPr/>
          <a:lstStyle/>
          <a:p>
            <a:pPr eaLnBrk="1" hangingPunct="1"/>
            <a:r>
              <a:rPr lang="en-US" altLang="en-US" smtClean="0">
                <a:latin typeface="Candara" pitchFamily="34" charset="0"/>
              </a:rPr>
              <a:t>Primary Survey</a:t>
            </a:r>
          </a:p>
        </p:txBody>
      </p:sp>
      <p:sp>
        <p:nvSpPr>
          <p:cNvPr id="17411" name="Content Placeholder 2"/>
          <p:cNvSpPr>
            <a:spLocks noGrp="1"/>
          </p:cNvSpPr>
          <p:nvPr>
            <p:ph idx="1"/>
          </p:nvPr>
        </p:nvSpPr>
        <p:spPr>
          <a:xfrm>
            <a:off x="533400" y="1219200"/>
            <a:ext cx="8153400" cy="4937125"/>
          </a:xfrm>
        </p:spPr>
        <p:txBody>
          <a:bodyPr/>
          <a:lstStyle/>
          <a:p>
            <a:pPr marL="341313" indent="-341313" eaLnBrk="1" hangingPunct="1">
              <a:buFont typeface="Wingdings" pitchFamily="2" charset="2"/>
              <a:buChar char="n"/>
            </a:pPr>
            <a:r>
              <a:rPr lang="en-US" altLang="en-US" sz="3600" smtClean="0">
                <a:latin typeface="Candara" pitchFamily="34" charset="0"/>
              </a:rPr>
              <a:t>Key Principles</a:t>
            </a:r>
          </a:p>
          <a:p>
            <a:pPr marL="741363" lvl="1" indent="-284163" eaLnBrk="1" hangingPunct="1"/>
            <a:r>
              <a:rPr lang="en-US" altLang="en-US" sz="3200" smtClean="0">
                <a:latin typeface="Candara" pitchFamily="34" charset="0"/>
              </a:rPr>
              <a:t>When you find a problem during the primary survey, FIX IT.</a:t>
            </a:r>
          </a:p>
          <a:p>
            <a:pPr marL="741363" lvl="1" indent="-284163" eaLnBrk="1" hangingPunct="1"/>
            <a:r>
              <a:rPr lang="en-US" altLang="en-US" sz="3200" smtClean="0">
                <a:latin typeface="Candara" pitchFamily="34" charset="0"/>
              </a:rPr>
              <a:t>If the patient gets worse, restart from the beginning of the primary survey</a:t>
            </a:r>
          </a:p>
          <a:p>
            <a:pPr marL="741363" lvl="1" indent="-284163" eaLnBrk="1" hangingPunct="1"/>
            <a:r>
              <a:rPr lang="en-US" altLang="en-US" sz="3200" smtClean="0">
                <a:latin typeface="Candara" pitchFamily="34" charset="0"/>
              </a:rPr>
              <a:t>Some critical patients in the Emergency Department may not progress beyond the primary survey</a:t>
            </a:r>
          </a:p>
        </p:txBody>
      </p:sp>
      <p:sp>
        <p:nvSpPr>
          <p:cNvPr id="17412" name="Slide Number Placeholder 3"/>
          <p:cNvSpPr>
            <a:spLocks noGrp="1"/>
          </p:cNvSpPr>
          <p:nvPr>
            <p:ph type="sldNum" sz="quarter" idx="12"/>
          </p:nvPr>
        </p:nvSpPr>
        <p:spPr bwMode="auto">
          <a:noFill/>
          <a:ln>
            <a:miter lim="800000"/>
            <a:headEnd/>
            <a:tailEnd/>
          </a:ln>
        </p:spPr>
        <p:txBody>
          <a:bodyPr/>
          <a:lstStyle/>
          <a:p>
            <a:fld id="{F49EE822-C5E3-460C-98BC-6A485D1C385D}" type="slidenum">
              <a:rPr lang="en-US" altLang="en-US" smtClean="0"/>
              <a:pPr/>
              <a:t>13</a:t>
            </a:fld>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39825"/>
          </a:xfrm>
        </p:spPr>
        <p:txBody>
          <a:bodyPr/>
          <a:lstStyle/>
          <a:p>
            <a:pPr eaLnBrk="1" hangingPunct="1"/>
            <a:r>
              <a:rPr lang="en-US" altLang="en-US" smtClean="0">
                <a:solidFill>
                  <a:srgbClr val="C00000"/>
                </a:solidFill>
                <a:latin typeface="Candara" pitchFamily="34" charset="0"/>
              </a:rPr>
              <a:t>A</a:t>
            </a:r>
            <a:r>
              <a:rPr lang="en-US" altLang="en-US" sz="3600" smtClean="0">
                <a:latin typeface="Candara" pitchFamily="34" charset="0"/>
              </a:rPr>
              <a:t>irway and Protection of Spinal Cord</a:t>
            </a:r>
          </a:p>
        </p:txBody>
      </p:sp>
      <p:sp>
        <p:nvSpPr>
          <p:cNvPr id="18435" name="Content Placeholder 2"/>
          <p:cNvSpPr>
            <a:spLocks noGrp="1"/>
          </p:cNvSpPr>
          <p:nvPr>
            <p:ph idx="1"/>
          </p:nvPr>
        </p:nvSpPr>
        <p:spPr>
          <a:xfrm>
            <a:off x="457200" y="1066800"/>
            <a:ext cx="8153400" cy="5486400"/>
          </a:xfrm>
        </p:spPr>
        <p:txBody>
          <a:bodyPr/>
          <a:lstStyle/>
          <a:p>
            <a:pPr marL="341313" indent="-341313" eaLnBrk="1" hangingPunct="1">
              <a:lnSpc>
                <a:spcPct val="80000"/>
              </a:lnSpc>
              <a:buFont typeface="Wingdings" pitchFamily="2" charset="2"/>
              <a:buChar char="n"/>
            </a:pPr>
            <a:r>
              <a:rPr lang="en-US" altLang="en-US" smtClean="0">
                <a:latin typeface="Candara" pitchFamily="34" charset="0"/>
              </a:rPr>
              <a:t>Why first in the algorithm?</a:t>
            </a:r>
          </a:p>
          <a:p>
            <a:pPr marL="741363" lvl="1" indent="-284163" eaLnBrk="1" hangingPunct="1">
              <a:lnSpc>
                <a:spcPct val="80000"/>
              </a:lnSpc>
            </a:pPr>
            <a:r>
              <a:rPr lang="en-US" altLang="en-US" sz="2000" smtClean="0">
                <a:latin typeface="Candara" pitchFamily="34" charset="0"/>
              </a:rPr>
              <a:t>Loss of airway can result in death in &lt; 3 minutes</a:t>
            </a:r>
          </a:p>
          <a:p>
            <a:pPr marL="741363" lvl="1" indent="-284163" eaLnBrk="1" hangingPunct="1">
              <a:lnSpc>
                <a:spcPct val="80000"/>
              </a:lnSpc>
            </a:pPr>
            <a:r>
              <a:rPr lang="en-US" altLang="en-US" sz="2000" smtClean="0">
                <a:latin typeface="Candara" pitchFamily="34" charset="0"/>
              </a:rPr>
              <a:t>Prolonged hypoxia = Inadequate perfusion, End-organ damage</a:t>
            </a:r>
          </a:p>
          <a:p>
            <a:pPr marL="341313" indent="-341313" eaLnBrk="1" hangingPunct="1">
              <a:lnSpc>
                <a:spcPct val="80000"/>
              </a:lnSpc>
              <a:buFont typeface="Wingdings" pitchFamily="2" charset="2"/>
              <a:buChar char="n"/>
            </a:pPr>
            <a:r>
              <a:rPr lang="en-US" altLang="en-US" smtClean="0">
                <a:latin typeface="Candara" pitchFamily="34" charset="0"/>
              </a:rPr>
              <a:t>Airway Assessment</a:t>
            </a:r>
          </a:p>
          <a:p>
            <a:pPr marL="741363" lvl="1" indent="-284163" eaLnBrk="1" hangingPunct="1">
              <a:lnSpc>
                <a:spcPct val="80000"/>
              </a:lnSpc>
            </a:pPr>
            <a:r>
              <a:rPr lang="en-US" altLang="en-US" sz="2000" smtClean="0">
                <a:latin typeface="Candara" pitchFamily="34" charset="0"/>
              </a:rPr>
              <a:t>Vital Signs = RR, O2 sat</a:t>
            </a:r>
          </a:p>
          <a:p>
            <a:pPr marL="741363" lvl="1" indent="-284163" eaLnBrk="1" hangingPunct="1">
              <a:lnSpc>
                <a:spcPct val="80000"/>
              </a:lnSpc>
            </a:pPr>
            <a:r>
              <a:rPr lang="en-US" altLang="en-US" sz="2000" smtClean="0">
                <a:latin typeface="Candara" pitchFamily="34" charset="0"/>
              </a:rPr>
              <a:t>Mental Status = Agitation, Somnolent, Coma</a:t>
            </a:r>
          </a:p>
          <a:p>
            <a:pPr marL="741363" lvl="1" indent="-284163" eaLnBrk="1" hangingPunct="1">
              <a:lnSpc>
                <a:spcPct val="80000"/>
              </a:lnSpc>
            </a:pPr>
            <a:r>
              <a:rPr lang="en-US" altLang="en-US" sz="2000" smtClean="0">
                <a:latin typeface="Candara" pitchFamily="34" charset="0"/>
              </a:rPr>
              <a:t>Airway Patency = Secretions, Stridor, Obstruction</a:t>
            </a:r>
          </a:p>
          <a:p>
            <a:pPr marL="741363" lvl="1" indent="-284163" eaLnBrk="1" hangingPunct="1">
              <a:lnSpc>
                <a:spcPct val="80000"/>
              </a:lnSpc>
            </a:pPr>
            <a:r>
              <a:rPr lang="en-US" altLang="en-US" sz="2000" smtClean="0">
                <a:latin typeface="Candara" pitchFamily="34" charset="0"/>
              </a:rPr>
              <a:t>Traumatic Injury above the clavicles</a:t>
            </a:r>
          </a:p>
          <a:p>
            <a:pPr marL="741363" lvl="1" indent="-284163" eaLnBrk="1" hangingPunct="1">
              <a:lnSpc>
                <a:spcPct val="80000"/>
              </a:lnSpc>
            </a:pPr>
            <a:r>
              <a:rPr lang="en-US" altLang="en-US" sz="2000" smtClean="0">
                <a:latin typeface="Candara" pitchFamily="34" charset="0"/>
              </a:rPr>
              <a:t>Ventilation Status = Accessory muscle use, Retractions, Wheezing</a:t>
            </a:r>
          </a:p>
          <a:p>
            <a:pPr marL="341313" indent="-341313" eaLnBrk="1" hangingPunct="1">
              <a:lnSpc>
                <a:spcPct val="80000"/>
              </a:lnSpc>
              <a:buFont typeface="Wingdings" pitchFamily="2" charset="2"/>
              <a:buChar char="n"/>
            </a:pPr>
            <a:r>
              <a:rPr lang="en-US" altLang="en-US" smtClean="0">
                <a:latin typeface="Candara" pitchFamily="34" charset="0"/>
              </a:rPr>
              <a:t>Clinical Pearls</a:t>
            </a:r>
          </a:p>
          <a:p>
            <a:pPr marL="741363" lvl="1" indent="-284163" eaLnBrk="1" hangingPunct="1">
              <a:lnSpc>
                <a:spcPct val="80000"/>
              </a:lnSpc>
            </a:pPr>
            <a:r>
              <a:rPr lang="en-US" altLang="en-US" sz="2000" smtClean="0">
                <a:latin typeface="Candara" pitchFamily="34" charset="0"/>
              </a:rPr>
              <a:t>Patients who are speaking normally generally do not have a need for immediate airway management</a:t>
            </a:r>
          </a:p>
          <a:p>
            <a:pPr marL="741363" lvl="1" indent="-284163" eaLnBrk="1" hangingPunct="1">
              <a:lnSpc>
                <a:spcPct val="80000"/>
              </a:lnSpc>
            </a:pPr>
            <a:r>
              <a:rPr lang="en-US" altLang="en-US" sz="2000" smtClean="0">
                <a:latin typeface="Candara" pitchFamily="34" charset="0"/>
              </a:rPr>
              <a:t>Hoarse or weak voice may indicate a subtle tracheal or laryngeal injury</a:t>
            </a:r>
          </a:p>
          <a:p>
            <a:pPr marL="741363" lvl="1" indent="-284163" eaLnBrk="1" hangingPunct="1">
              <a:lnSpc>
                <a:spcPct val="80000"/>
              </a:lnSpc>
            </a:pPr>
            <a:r>
              <a:rPr lang="en-US" altLang="en-US" sz="2000" smtClean="0">
                <a:latin typeface="Candara" pitchFamily="34" charset="0"/>
              </a:rPr>
              <a:t>Noisy respirations frequently indicates an obstructed respiratory pattern</a:t>
            </a:r>
          </a:p>
          <a:p>
            <a:pPr marL="741363" lvl="1" indent="-284163" eaLnBrk="1" hangingPunct="1">
              <a:lnSpc>
                <a:spcPct val="80000"/>
              </a:lnSpc>
            </a:pPr>
            <a:endParaRPr lang="en-US" altLang="en-US" sz="1500" smtClean="0">
              <a:latin typeface="Candara" pitchFamily="34" charset="0"/>
            </a:endParaRPr>
          </a:p>
          <a:p>
            <a:pPr marL="741363" lvl="1" indent="-284163" eaLnBrk="1" hangingPunct="1">
              <a:lnSpc>
                <a:spcPct val="80000"/>
              </a:lnSpc>
            </a:pPr>
            <a:endParaRPr lang="en-US" altLang="en-US" sz="1500" smtClean="0">
              <a:latin typeface="Candara" pitchFamily="34" charset="0"/>
            </a:endParaRPr>
          </a:p>
        </p:txBody>
      </p:sp>
      <p:sp>
        <p:nvSpPr>
          <p:cNvPr id="18436" name="Slide Number Placeholder 3"/>
          <p:cNvSpPr>
            <a:spLocks noGrp="1"/>
          </p:cNvSpPr>
          <p:nvPr>
            <p:ph type="sldNum" sz="quarter" idx="12"/>
          </p:nvPr>
        </p:nvSpPr>
        <p:spPr bwMode="auto">
          <a:noFill/>
          <a:ln>
            <a:miter lim="800000"/>
            <a:headEnd/>
            <a:tailEnd/>
          </a:ln>
        </p:spPr>
        <p:txBody>
          <a:bodyPr/>
          <a:lstStyle/>
          <a:p>
            <a:fld id="{D52A9DF1-AC61-4480-994C-239D015B82D3}" type="slidenum">
              <a:rPr lang="en-US" altLang="en-US" smtClean="0"/>
              <a:pPr/>
              <a:t>14</a:t>
            </a:fld>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152400"/>
            <a:ext cx="5715000" cy="1139825"/>
          </a:xfrm>
        </p:spPr>
        <p:txBody>
          <a:bodyPr/>
          <a:lstStyle/>
          <a:p>
            <a:pPr eaLnBrk="1" hangingPunct="1"/>
            <a:r>
              <a:rPr lang="en-US" altLang="en-US" smtClean="0">
                <a:solidFill>
                  <a:srgbClr val="C00000"/>
                </a:solidFill>
                <a:latin typeface="Candara" pitchFamily="34" charset="0"/>
              </a:rPr>
              <a:t>A</a:t>
            </a:r>
            <a:r>
              <a:rPr lang="en-US" altLang="en-US" sz="4800" smtClean="0">
                <a:latin typeface="Candara" pitchFamily="34" charset="0"/>
              </a:rPr>
              <a:t>irway Interventions</a:t>
            </a:r>
          </a:p>
        </p:txBody>
      </p:sp>
      <p:sp>
        <p:nvSpPr>
          <p:cNvPr id="3" name="Content Placeholder 2"/>
          <p:cNvSpPr>
            <a:spLocks noGrp="1"/>
          </p:cNvSpPr>
          <p:nvPr>
            <p:ph idx="1"/>
          </p:nvPr>
        </p:nvSpPr>
        <p:spPr>
          <a:xfrm>
            <a:off x="457200" y="1295400"/>
            <a:ext cx="8229600" cy="4835525"/>
          </a:xfrm>
        </p:spPr>
        <p:txBody>
          <a:bodyPr rtlCol="0">
            <a:normAutofit lnSpcReduction="10000"/>
          </a:bodyPr>
          <a:lstStyle/>
          <a:p>
            <a:pPr marL="341313" indent="-341313" eaLnBrk="1" fontAlgn="auto" hangingPunct="1">
              <a:lnSpc>
                <a:spcPct val="70000"/>
              </a:lnSpc>
              <a:spcAft>
                <a:spcPts val="0"/>
              </a:spcAft>
              <a:buFont typeface="Wingdings" charset="0"/>
              <a:buChar char="n"/>
              <a:defRPr/>
            </a:pPr>
            <a:r>
              <a:rPr lang="en-US" sz="2500" dirty="0" smtClean="0">
                <a:latin typeface="Candara" charset="0"/>
                <a:ea typeface="+mn-ea"/>
                <a:cs typeface="+mn-cs"/>
              </a:rPr>
              <a:t>Maintenance of Airway Patency</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Suction of Secretions</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Chin Lift/Jaw thrust</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Nasopharyngeal Airway</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Definitive Airway</a:t>
            </a:r>
          </a:p>
          <a:p>
            <a:pPr marL="341313" indent="-341313" eaLnBrk="1" fontAlgn="auto" hangingPunct="1">
              <a:lnSpc>
                <a:spcPct val="70000"/>
              </a:lnSpc>
              <a:spcAft>
                <a:spcPts val="0"/>
              </a:spcAft>
              <a:buFont typeface="Wingdings" charset="0"/>
              <a:buChar char="n"/>
              <a:defRPr/>
            </a:pPr>
            <a:r>
              <a:rPr lang="en-US" sz="2500" dirty="0" smtClean="0">
                <a:latin typeface="Candara" charset="0"/>
                <a:ea typeface="+mn-ea"/>
                <a:cs typeface="+mn-cs"/>
              </a:rPr>
              <a:t>Airway Support</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Oxygen</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NRBM (100%)</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Bag Valve Mask</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Definitive Airway</a:t>
            </a:r>
          </a:p>
          <a:p>
            <a:pPr marL="341313" indent="-341313" eaLnBrk="1" fontAlgn="auto" hangingPunct="1">
              <a:lnSpc>
                <a:spcPct val="70000"/>
              </a:lnSpc>
              <a:spcAft>
                <a:spcPts val="0"/>
              </a:spcAft>
              <a:buFont typeface="Wingdings" charset="0"/>
              <a:buChar char="n"/>
              <a:defRPr/>
            </a:pPr>
            <a:r>
              <a:rPr lang="en-US" sz="2500" dirty="0" smtClean="0">
                <a:latin typeface="Candara" charset="0"/>
                <a:ea typeface="+mn-ea"/>
                <a:cs typeface="+mn-cs"/>
              </a:rPr>
              <a:t>Definitive Airway</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Endotracheal Intubation</a:t>
            </a:r>
          </a:p>
          <a:p>
            <a:pPr marL="1141413" lvl="2" indent="-227013" eaLnBrk="1" fontAlgn="auto" hangingPunct="1">
              <a:lnSpc>
                <a:spcPct val="70000"/>
              </a:lnSpc>
              <a:spcAft>
                <a:spcPts val="0"/>
              </a:spcAft>
              <a:buFont typeface="Wingdings" charset="0"/>
              <a:buChar char="n"/>
              <a:defRPr/>
            </a:pPr>
            <a:r>
              <a:rPr lang="en-US" sz="1900" dirty="0" smtClean="0">
                <a:latin typeface="Candara" charset="0"/>
                <a:ea typeface="+mn-ea"/>
              </a:rPr>
              <a:t>In-line cervical stabilization</a:t>
            </a:r>
          </a:p>
          <a:p>
            <a:pPr marL="741363" lvl="1" indent="-284163" eaLnBrk="1" fontAlgn="auto" hangingPunct="1">
              <a:lnSpc>
                <a:spcPct val="70000"/>
              </a:lnSpc>
              <a:spcAft>
                <a:spcPts val="0"/>
              </a:spcAft>
              <a:buFont typeface="Arial"/>
              <a:buChar char="–"/>
              <a:defRPr/>
            </a:pPr>
            <a:r>
              <a:rPr lang="en-US" dirty="0" smtClean="0">
                <a:latin typeface="Candara" charset="0"/>
                <a:ea typeface="+mn-ea"/>
              </a:rPr>
              <a:t>Surgical Crichothyroidotomy</a:t>
            </a:r>
          </a:p>
          <a:p>
            <a:pPr marL="741363" lvl="1" indent="-284163" eaLnBrk="1" fontAlgn="auto" hangingPunct="1">
              <a:lnSpc>
                <a:spcPct val="70000"/>
              </a:lnSpc>
              <a:spcAft>
                <a:spcPts val="0"/>
              </a:spcAft>
              <a:buFont typeface="Arial"/>
              <a:buChar char="–"/>
              <a:defRPr/>
            </a:pPr>
            <a:endParaRPr lang="en-US" dirty="0" smtClean="0">
              <a:latin typeface="Candara" charset="0"/>
              <a:ea typeface="+mn-ea"/>
            </a:endParaRPr>
          </a:p>
          <a:p>
            <a:pPr marL="341313" indent="-341313" eaLnBrk="1" fontAlgn="auto" hangingPunct="1">
              <a:lnSpc>
                <a:spcPct val="70000"/>
              </a:lnSpc>
              <a:spcAft>
                <a:spcPts val="0"/>
              </a:spcAft>
              <a:buFont typeface="Wingdings" charset="0"/>
              <a:buChar char="n"/>
              <a:defRPr/>
            </a:pPr>
            <a:endParaRPr lang="en-US" sz="2500" dirty="0" smtClean="0">
              <a:latin typeface="Candara" charset="0"/>
              <a:ea typeface="+mn-ea"/>
              <a:cs typeface="+mn-cs"/>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B0896061-BE7E-4184-BB49-1F11966000AB}" type="slidenum">
              <a:rPr lang="en-US" altLang="en-US" smtClean="0"/>
              <a:pPr/>
              <a:t>15</a:t>
            </a:fld>
            <a:endParaRPr lang="en-US" altLang="en-US" smtClean="0"/>
          </a:p>
        </p:txBody>
      </p:sp>
      <p:pic>
        <p:nvPicPr>
          <p:cNvPr id="19461" name="Picture 4" descr="Jaw_thrust.jpg"/>
          <p:cNvPicPr>
            <a:picLocks noChangeAspect="1"/>
          </p:cNvPicPr>
          <p:nvPr/>
        </p:nvPicPr>
        <p:blipFill>
          <a:blip r:embed="rId3"/>
          <a:srcRect/>
          <a:stretch>
            <a:fillRect/>
          </a:stretch>
        </p:blipFill>
        <p:spPr bwMode="auto">
          <a:xfrm>
            <a:off x="5929313" y="533400"/>
            <a:ext cx="2528887" cy="1384300"/>
          </a:xfrm>
          <a:prstGeom prst="rect">
            <a:avLst/>
          </a:prstGeom>
          <a:noFill/>
          <a:ln w="9525">
            <a:noFill/>
            <a:miter lim="800000"/>
            <a:headEnd/>
            <a:tailEnd/>
          </a:ln>
        </p:spPr>
      </p:pic>
      <p:sp>
        <p:nvSpPr>
          <p:cNvPr id="19462" name="TextBox 5"/>
          <p:cNvSpPr txBox="1">
            <a:spLocks noChangeArrowheads="1"/>
          </p:cNvSpPr>
          <p:nvPr/>
        </p:nvSpPr>
        <p:spPr bwMode="auto">
          <a:xfrm>
            <a:off x="5867400" y="1828800"/>
            <a:ext cx="184150" cy="276225"/>
          </a:xfrm>
          <a:prstGeom prst="rect">
            <a:avLst/>
          </a:prstGeom>
          <a:noFill/>
          <a:ln w="9525">
            <a:noFill/>
            <a:miter lim="800000"/>
            <a:headEnd/>
            <a:tailEnd/>
          </a:ln>
        </p:spPr>
        <p:txBody>
          <a:bodyPr wrap="none">
            <a:spAutoFit/>
          </a:bodyPr>
          <a:lstStyle/>
          <a:p>
            <a:pPr eaLnBrk="1" hangingPunct="1"/>
            <a:endParaRPr lang="en-US" altLang="en-US" sz="1200">
              <a:latin typeface="Times New Roman" pitchFamily="18" charset="0"/>
              <a:cs typeface="Times New Roman" pitchFamily="18" charset="0"/>
            </a:endParaRPr>
          </a:p>
        </p:txBody>
      </p:sp>
      <p:pic>
        <p:nvPicPr>
          <p:cNvPr id="19463" name="Picture 6" descr="800px-ProSeal_Laryngeal_Mask_Airway_inflated_001.jpg"/>
          <p:cNvPicPr>
            <a:picLocks noChangeAspect="1"/>
          </p:cNvPicPr>
          <p:nvPr/>
        </p:nvPicPr>
        <p:blipFill>
          <a:blip r:embed="rId4"/>
          <a:srcRect/>
          <a:stretch>
            <a:fillRect/>
          </a:stretch>
        </p:blipFill>
        <p:spPr bwMode="auto">
          <a:xfrm>
            <a:off x="5943600" y="2286000"/>
            <a:ext cx="2514600" cy="1490663"/>
          </a:xfrm>
          <a:prstGeom prst="rect">
            <a:avLst/>
          </a:prstGeom>
          <a:noFill/>
          <a:ln w="9525">
            <a:noFill/>
            <a:miter lim="800000"/>
            <a:headEnd/>
            <a:tailEnd/>
          </a:ln>
        </p:spPr>
      </p:pic>
      <p:pic>
        <p:nvPicPr>
          <p:cNvPr id="19464" name="Picture 8" descr="bag masking.jpg"/>
          <p:cNvPicPr>
            <a:picLocks noChangeAspect="1"/>
          </p:cNvPicPr>
          <p:nvPr/>
        </p:nvPicPr>
        <p:blipFill>
          <a:blip r:embed="rId5"/>
          <a:srcRect/>
          <a:stretch>
            <a:fillRect/>
          </a:stretch>
        </p:blipFill>
        <p:spPr bwMode="auto">
          <a:xfrm>
            <a:off x="5943600" y="4267200"/>
            <a:ext cx="1871663"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0"/>
            <a:ext cx="8229600" cy="987425"/>
          </a:xfrm>
        </p:spPr>
        <p:txBody>
          <a:bodyPr/>
          <a:lstStyle/>
          <a:p>
            <a:pPr eaLnBrk="1" hangingPunct="1"/>
            <a:r>
              <a:rPr lang="en-US" altLang="en-US" smtClean="0">
                <a:solidFill>
                  <a:srgbClr val="000000"/>
                </a:solidFill>
                <a:latin typeface="Candara" pitchFamily="34" charset="0"/>
              </a:rPr>
              <a:t>Protection of Spinal Cord</a:t>
            </a:r>
          </a:p>
        </p:txBody>
      </p:sp>
      <p:sp>
        <p:nvSpPr>
          <p:cNvPr id="1028" name="Content Placeholder 2"/>
          <p:cNvSpPr>
            <a:spLocks noGrp="1"/>
          </p:cNvSpPr>
          <p:nvPr>
            <p:ph idx="1"/>
          </p:nvPr>
        </p:nvSpPr>
        <p:spPr>
          <a:xfrm>
            <a:off x="228600" y="914400"/>
            <a:ext cx="8686800" cy="5715000"/>
          </a:xfrm>
        </p:spPr>
        <p:txBody>
          <a:bodyPr/>
          <a:lstStyle/>
          <a:p>
            <a:pPr marL="341313" indent="-341313" eaLnBrk="1" hangingPunct="1">
              <a:lnSpc>
                <a:spcPct val="70000"/>
              </a:lnSpc>
              <a:buFont typeface="Wingdings" pitchFamily="2" charset="2"/>
              <a:buChar char="n"/>
            </a:pPr>
            <a:r>
              <a:rPr lang="en-US" altLang="en-US" sz="2200" smtClean="0">
                <a:solidFill>
                  <a:srgbClr val="000000"/>
                </a:solidFill>
                <a:latin typeface="Candara" pitchFamily="34" charset="0"/>
              </a:rPr>
              <a:t>General Principle: Protect the entire spinal cord until injury has been excluded by radiography or clinical physical exam in patients with potential spinal cord injury.</a:t>
            </a:r>
          </a:p>
          <a:p>
            <a:pPr marL="341313" indent="-341313" eaLnBrk="1" hangingPunct="1">
              <a:lnSpc>
                <a:spcPct val="70000"/>
              </a:lnSpc>
              <a:buFont typeface="Wingdings" pitchFamily="2" charset="2"/>
              <a:buChar char="n"/>
            </a:pPr>
            <a:r>
              <a:rPr lang="en-US" altLang="en-US" sz="2200" smtClean="0">
                <a:solidFill>
                  <a:srgbClr val="000000"/>
                </a:solidFill>
                <a:latin typeface="Candara" pitchFamily="34" charset="0"/>
              </a:rPr>
              <a:t>Spinal Protection</a:t>
            </a:r>
          </a:p>
          <a:p>
            <a:pPr marL="741363" lvl="1" indent="-284163" eaLnBrk="1" hangingPunct="1">
              <a:lnSpc>
                <a:spcPct val="70000"/>
              </a:lnSpc>
            </a:pPr>
            <a:r>
              <a:rPr lang="en-US" altLang="en-US" sz="2000" smtClean="0">
                <a:solidFill>
                  <a:srgbClr val="000000"/>
                </a:solidFill>
                <a:latin typeface="Candara" pitchFamily="34" charset="0"/>
              </a:rPr>
              <a:t>Rigid Cervical Spinal Collar = Cervical Spine</a:t>
            </a:r>
          </a:p>
          <a:p>
            <a:pPr marL="741363" lvl="1" indent="-284163" eaLnBrk="1" hangingPunct="1">
              <a:lnSpc>
                <a:spcPct val="70000"/>
              </a:lnSpc>
            </a:pPr>
            <a:r>
              <a:rPr lang="en-US" altLang="en-US" sz="2000" smtClean="0">
                <a:solidFill>
                  <a:srgbClr val="000000"/>
                </a:solidFill>
                <a:latin typeface="Candara" pitchFamily="34" charset="0"/>
              </a:rPr>
              <a:t>Long rigid spinal board or immobilization on flat surface such as stretcher = T/L Spine</a:t>
            </a:r>
          </a:p>
          <a:p>
            <a:pPr marL="341313" indent="-341313" eaLnBrk="1" hangingPunct="1">
              <a:lnSpc>
                <a:spcPct val="70000"/>
              </a:lnSpc>
              <a:buFont typeface="Wingdings" pitchFamily="2" charset="2"/>
              <a:buChar char="n"/>
            </a:pPr>
            <a:r>
              <a:rPr lang="en-US" altLang="en-US" sz="2200" smtClean="0">
                <a:solidFill>
                  <a:srgbClr val="000000"/>
                </a:solidFill>
                <a:latin typeface="Candara" pitchFamily="34" charset="0"/>
              </a:rPr>
              <a:t>Etiology of Spinal Cord Injury (U.S.)</a:t>
            </a:r>
          </a:p>
          <a:p>
            <a:pPr marL="741363" lvl="1" indent="-284163" eaLnBrk="1" hangingPunct="1">
              <a:lnSpc>
                <a:spcPct val="70000"/>
              </a:lnSpc>
            </a:pPr>
            <a:r>
              <a:rPr lang="en-US" altLang="en-US" sz="2000" smtClean="0">
                <a:solidFill>
                  <a:srgbClr val="000000"/>
                </a:solidFill>
                <a:latin typeface="Candara" pitchFamily="34" charset="0"/>
              </a:rPr>
              <a:t>Road Traffic Accidents (47%)</a:t>
            </a:r>
          </a:p>
          <a:p>
            <a:pPr marL="741363" lvl="1" indent="-284163" eaLnBrk="1" hangingPunct="1">
              <a:lnSpc>
                <a:spcPct val="70000"/>
              </a:lnSpc>
            </a:pPr>
            <a:r>
              <a:rPr lang="en-US" altLang="en-US" sz="2000" smtClean="0">
                <a:solidFill>
                  <a:srgbClr val="000000"/>
                </a:solidFill>
                <a:latin typeface="Candara" pitchFamily="34" charset="0"/>
              </a:rPr>
              <a:t>High energy falls (23%)</a:t>
            </a:r>
          </a:p>
          <a:p>
            <a:pPr marL="341313" indent="-341313" eaLnBrk="1" hangingPunct="1">
              <a:lnSpc>
                <a:spcPct val="70000"/>
              </a:lnSpc>
              <a:buFont typeface="Wingdings" pitchFamily="2" charset="2"/>
              <a:buChar char="n"/>
            </a:pPr>
            <a:r>
              <a:rPr lang="en-US" altLang="en-US" sz="2200" smtClean="0">
                <a:solidFill>
                  <a:srgbClr val="000000"/>
                </a:solidFill>
                <a:latin typeface="Candara" pitchFamily="34" charset="0"/>
              </a:rPr>
              <a:t>Clinical Pearls</a:t>
            </a:r>
          </a:p>
          <a:p>
            <a:pPr marL="741363" lvl="1" indent="-284163" eaLnBrk="1" hangingPunct="1">
              <a:lnSpc>
                <a:spcPct val="70000"/>
              </a:lnSpc>
            </a:pPr>
            <a:r>
              <a:rPr lang="en-US" altLang="en-US" sz="2000" smtClean="0">
                <a:solidFill>
                  <a:srgbClr val="000000"/>
                </a:solidFill>
                <a:latin typeface="Candara" pitchFamily="34" charset="0"/>
              </a:rPr>
              <a:t>Treatment (Immobilization) before diagnosis</a:t>
            </a:r>
          </a:p>
          <a:p>
            <a:pPr marL="741363" lvl="1" indent="-284163" eaLnBrk="1" hangingPunct="1">
              <a:lnSpc>
                <a:spcPct val="70000"/>
              </a:lnSpc>
            </a:pPr>
            <a:r>
              <a:rPr lang="en-US" altLang="en-US" sz="2000" smtClean="0">
                <a:solidFill>
                  <a:srgbClr val="000000"/>
                </a:solidFill>
                <a:latin typeface="Candara" pitchFamily="34" charset="0"/>
              </a:rPr>
              <a:t>Return head to neutral position</a:t>
            </a:r>
          </a:p>
          <a:p>
            <a:pPr marL="741363" lvl="1" indent="-284163" eaLnBrk="1" hangingPunct="1">
              <a:lnSpc>
                <a:spcPct val="70000"/>
              </a:lnSpc>
            </a:pPr>
            <a:r>
              <a:rPr lang="en-US" altLang="en-US" sz="2000" smtClean="0">
                <a:solidFill>
                  <a:srgbClr val="000000"/>
                </a:solidFill>
                <a:latin typeface="Candara" pitchFamily="34" charset="0"/>
              </a:rPr>
              <a:t>Do not apply traction</a:t>
            </a:r>
          </a:p>
          <a:p>
            <a:pPr marL="741363" lvl="1" indent="-284163" eaLnBrk="1" hangingPunct="1">
              <a:lnSpc>
                <a:spcPct val="70000"/>
              </a:lnSpc>
            </a:pPr>
            <a:r>
              <a:rPr lang="en-US" altLang="en-US" sz="2000" smtClean="0">
                <a:solidFill>
                  <a:srgbClr val="000000"/>
                </a:solidFill>
                <a:latin typeface="Candara" pitchFamily="34" charset="0"/>
              </a:rPr>
              <a:t>Diagnosis of spinal cord injury should not precede resuscitation</a:t>
            </a:r>
          </a:p>
          <a:p>
            <a:pPr marL="741363" lvl="1" indent="-284163" eaLnBrk="1" hangingPunct="1">
              <a:lnSpc>
                <a:spcPct val="70000"/>
              </a:lnSpc>
            </a:pPr>
            <a:r>
              <a:rPr lang="en-US" altLang="en-US" sz="2000" smtClean="0">
                <a:solidFill>
                  <a:srgbClr val="000000"/>
                </a:solidFill>
                <a:latin typeface="Candara" pitchFamily="34" charset="0"/>
              </a:rPr>
              <a:t>Motor vehicle crashes and falls are most commonly associated with spinal cord injuries</a:t>
            </a:r>
          </a:p>
          <a:p>
            <a:pPr marL="741363" lvl="1" indent="-284163" eaLnBrk="1" hangingPunct="1">
              <a:lnSpc>
                <a:spcPct val="70000"/>
              </a:lnSpc>
            </a:pPr>
            <a:r>
              <a:rPr lang="en-US" altLang="en-US" sz="2000" smtClean="0">
                <a:solidFill>
                  <a:srgbClr val="000000"/>
                </a:solidFill>
                <a:latin typeface="Candara" pitchFamily="34" charset="0"/>
              </a:rPr>
              <a:t>Main focus = Prevention of further injury</a:t>
            </a:r>
          </a:p>
        </p:txBody>
      </p:sp>
      <p:graphicFrame>
        <p:nvGraphicFramePr>
          <p:cNvPr id="1026" name="Chart 3"/>
          <p:cNvGraphicFramePr>
            <a:graphicFrameLocks/>
          </p:cNvGraphicFramePr>
          <p:nvPr/>
        </p:nvGraphicFramePr>
        <p:xfrm>
          <a:off x="6096000" y="2209800"/>
          <a:ext cx="3200400" cy="2895600"/>
        </p:xfrm>
        <a:graphic>
          <a:graphicData uri="http://schemas.openxmlformats.org/presentationml/2006/ole">
            <p:oleObj spid="_x0000_s1026" r:id="rId4" imgW="3200135" imgH="2895361" progId="Excel.Sheet.8">
              <p:embed/>
            </p:oleObj>
          </a:graphicData>
        </a:graphic>
      </p:graphicFrame>
      <p:sp>
        <p:nvSpPr>
          <p:cNvPr id="1029" name="Slide Number Placeholder 3"/>
          <p:cNvSpPr>
            <a:spLocks noGrp="1"/>
          </p:cNvSpPr>
          <p:nvPr>
            <p:ph type="sldNum" sz="quarter" idx="12"/>
          </p:nvPr>
        </p:nvSpPr>
        <p:spPr bwMode="auto">
          <a:noFill/>
          <a:ln>
            <a:miter lim="800000"/>
            <a:headEnd/>
            <a:tailEnd/>
          </a:ln>
        </p:spPr>
        <p:txBody>
          <a:bodyPr/>
          <a:lstStyle/>
          <a:p>
            <a:fld id="{F2EEB5A6-C6DE-496E-815F-28ABBF928482}" type="slidenum">
              <a:rPr lang="en-US" altLang="en-US" smtClean="0"/>
              <a:pPr/>
              <a:t>16</a:t>
            </a:fld>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solidFill>
                  <a:srgbClr val="000000"/>
                </a:solidFill>
                <a:latin typeface="Candara" pitchFamily="34" charset="0"/>
              </a:rPr>
              <a:t>C-spine Immobilization</a:t>
            </a:r>
          </a:p>
        </p:txBody>
      </p:sp>
      <p:sp>
        <p:nvSpPr>
          <p:cNvPr id="20483" name="Content Placeholder 2"/>
          <p:cNvSpPr>
            <a:spLocks noGrp="1"/>
          </p:cNvSpPr>
          <p:nvPr>
            <p:ph idx="1"/>
          </p:nvPr>
        </p:nvSpPr>
        <p:spPr>
          <a:xfrm>
            <a:off x="457200" y="1295400"/>
            <a:ext cx="8229600" cy="4530725"/>
          </a:xfrm>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Return head to neutral position</a:t>
            </a:r>
          </a:p>
          <a:p>
            <a:pPr marL="341313" indent="-341313" eaLnBrk="1" hangingPunct="1">
              <a:buFont typeface="Wingdings" pitchFamily="2" charset="2"/>
              <a:buChar char="n"/>
            </a:pPr>
            <a:r>
              <a:rPr lang="en-US" altLang="en-US" smtClean="0">
                <a:solidFill>
                  <a:srgbClr val="000000"/>
                </a:solidFill>
                <a:latin typeface="Candara" pitchFamily="34" charset="0"/>
              </a:rPr>
              <a:t>Maintain in-line stabilization</a:t>
            </a:r>
          </a:p>
          <a:p>
            <a:pPr marL="341313" indent="-341313" eaLnBrk="1" hangingPunct="1">
              <a:buFont typeface="Wingdings" pitchFamily="2" charset="2"/>
              <a:buChar char="n"/>
            </a:pPr>
            <a:r>
              <a:rPr lang="en-US" altLang="en-US" smtClean="0">
                <a:solidFill>
                  <a:srgbClr val="000000"/>
                </a:solidFill>
                <a:latin typeface="Candara" pitchFamily="34" charset="0"/>
              </a:rPr>
              <a:t>Correct size collar application</a:t>
            </a:r>
          </a:p>
          <a:p>
            <a:pPr marL="341313" indent="-341313" eaLnBrk="1" hangingPunct="1">
              <a:buFont typeface="Wingdings" pitchFamily="2" charset="2"/>
              <a:buChar char="n"/>
            </a:pPr>
            <a:r>
              <a:rPr lang="en-US" altLang="en-US" smtClean="0">
                <a:solidFill>
                  <a:srgbClr val="000000"/>
                </a:solidFill>
                <a:latin typeface="Candara" pitchFamily="34" charset="0"/>
              </a:rPr>
              <a:t>Blocks/tape</a:t>
            </a:r>
          </a:p>
          <a:p>
            <a:pPr marL="341313" indent="-341313" eaLnBrk="1" hangingPunct="1">
              <a:buFont typeface="Wingdings" pitchFamily="2" charset="2"/>
              <a:buChar char="n"/>
            </a:pPr>
            <a:r>
              <a:rPr lang="en-US" altLang="en-US" smtClean="0">
                <a:solidFill>
                  <a:srgbClr val="000000"/>
                </a:solidFill>
                <a:latin typeface="Candara" pitchFamily="34" charset="0"/>
              </a:rPr>
              <a:t>Sandbags</a:t>
            </a:r>
          </a:p>
          <a:p>
            <a:pPr marL="341313" indent="-341313" eaLnBrk="1" hangingPunct="1">
              <a:buFont typeface="Wingdings" pitchFamily="2" charset="2"/>
              <a:buChar char="n"/>
            </a:pPr>
            <a:endParaRPr lang="en-US" altLang="en-US" smtClean="0">
              <a:solidFill>
                <a:srgbClr val="000000"/>
              </a:solidFill>
              <a:latin typeface="Candara" pitchFamily="34" charset="0"/>
            </a:endParaRPr>
          </a:p>
        </p:txBody>
      </p:sp>
      <p:pic>
        <p:nvPicPr>
          <p:cNvPr id="20484" name="Picture 2" descr="EMT  night by paladinsf."/>
          <p:cNvPicPr>
            <a:picLocks noChangeAspect="1" noChangeArrowheads="1"/>
          </p:cNvPicPr>
          <p:nvPr/>
        </p:nvPicPr>
        <p:blipFill>
          <a:blip r:embed="rId3"/>
          <a:srcRect/>
          <a:stretch>
            <a:fillRect/>
          </a:stretch>
        </p:blipFill>
        <p:spPr bwMode="auto">
          <a:xfrm>
            <a:off x="4305300" y="3733800"/>
            <a:ext cx="4762500" cy="2343150"/>
          </a:xfrm>
          <a:prstGeom prst="rect">
            <a:avLst/>
          </a:prstGeom>
          <a:noFill/>
          <a:ln w="9525">
            <a:noFill/>
            <a:miter lim="800000"/>
            <a:headEnd/>
            <a:tailEnd/>
          </a:ln>
        </p:spPr>
      </p:pic>
      <p:sp>
        <p:nvSpPr>
          <p:cNvPr id="20485" name="Slide Number Placeholder 3"/>
          <p:cNvSpPr>
            <a:spLocks noGrp="1"/>
          </p:cNvSpPr>
          <p:nvPr>
            <p:ph type="sldNum" sz="quarter" idx="12"/>
          </p:nvPr>
        </p:nvSpPr>
        <p:spPr bwMode="auto">
          <a:noFill/>
          <a:ln>
            <a:miter lim="800000"/>
            <a:headEnd/>
            <a:tailEnd/>
          </a:ln>
        </p:spPr>
        <p:txBody>
          <a:bodyPr/>
          <a:lstStyle/>
          <a:p>
            <a:fld id="{A65C484C-2E9C-4746-B6CC-E77E08846EF0}" type="slidenum">
              <a:rPr lang="en-US" altLang="en-US" smtClean="0"/>
              <a:pPr/>
              <a:t>17</a:t>
            </a:fld>
            <a:endParaRPr lang="en-US" altLang="en-US" smtClean="0"/>
          </a:p>
        </p:txBody>
      </p:sp>
      <p:pic>
        <p:nvPicPr>
          <p:cNvPr id="20486" name="Picture 4" descr="454px-LateralCollar.JPG"/>
          <p:cNvPicPr>
            <a:picLocks noChangeAspect="1"/>
          </p:cNvPicPr>
          <p:nvPr/>
        </p:nvPicPr>
        <p:blipFill>
          <a:blip r:embed="rId4"/>
          <a:srcRect/>
          <a:stretch>
            <a:fillRect/>
          </a:stretch>
        </p:blipFill>
        <p:spPr bwMode="auto">
          <a:xfrm>
            <a:off x="533400" y="4191000"/>
            <a:ext cx="1612900" cy="212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0"/>
            <a:ext cx="7980363" cy="1304925"/>
          </a:xfrm>
        </p:spPr>
        <p:txBody>
          <a:bodyPr/>
          <a:lstStyle/>
          <a:p>
            <a:pPr eaLnBrk="1" hangingPunct="1"/>
            <a:r>
              <a:rPr lang="en-US" altLang="en-US" sz="6000" smtClean="0">
                <a:solidFill>
                  <a:srgbClr val="000000"/>
                </a:solidFill>
                <a:latin typeface="Candara" pitchFamily="34" charset="0"/>
              </a:rPr>
              <a:t>B</a:t>
            </a:r>
            <a:r>
              <a:rPr lang="en-US" altLang="en-US" sz="5400" smtClean="0">
                <a:solidFill>
                  <a:srgbClr val="000000"/>
                </a:solidFill>
                <a:latin typeface="Candara" pitchFamily="34" charset="0"/>
              </a:rPr>
              <a:t>reathing and Ventilation</a:t>
            </a:r>
          </a:p>
        </p:txBody>
      </p:sp>
      <p:sp>
        <p:nvSpPr>
          <p:cNvPr id="21507" name="Content Placeholder 2"/>
          <p:cNvSpPr>
            <a:spLocks noGrp="1"/>
          </p:cNvSpPr>
          <p:nvPr>
            <p:ph idx="1"/>
          </p:nvPr>
        </p:nvSpPr>
        <p:spPr>
          <a:xfrm>
            <a:off x="457200" y="1295400"/>
            <a:ext cx="8229600" cy="4953000"/>
          </a:xfrm>
        </p:spPr>
        <p:txBody>
          <a:bodyPr/>
          <a:lstStyle/>
          <a:p>
            <a:pPr marL="341313" indent="-341313" eaLnBrk="1" hangingPunct="1">
              <a:lnSpc>
                <a:spcPct val="70000"/>
              </a:lnSpc>
              <a:buFont typeface="Wingdings" pitchFamily="2" charset="2"/>
              <a:buChar char="n"/>
            </a:pPr>
            <a:r>
              <a:rPr lang="en-US" altLang="en-US" sz="2200" smtClean="0">
                <a:solidFill>
                  <a:srgbClr val="000000"/>
                </a:solidFill>
                <a:latin typeface="Candara" pitchFamily="34" charset="0"/>
              </a:rPr>
              <a:t>General Principle: Adequate gas exchange is required to maximize patient oxygenation and carbon dioxide elimination</a:t>
            </a:r>
          </a:p>
          <a:p>
            <a:pPr marL="341313" indent="-341313" eaLnBrk="1" hangingPunct="1">
              <a:lnSpc>
                <a:spcPct val="70000"/>
              </a:lnSpc>
              <a:buFont typeface="Wingdings" pitchFamily="2" charset="2"/>
              <a:buChar char="n"/>
            </a:pPr>
            <a:r>
              <a:rPr lang="en-US" altLang="en-US" sz="2200" smtClean="0">
                <a:solidFill>
                  <a:srgbClr val="000000"/>
                </a:solidFill>
                <a:latin typeface="Candara" pitchFamily="34" charset="0"/>
              </a:rPr>
              <a:t>Breathing/Ventilation Assessment:</a:t>
            </a:r>
          </a:p>
          <a:p>
            <a:pPr marL="741363" lvl="1" indent="-284163" eaLnBrk="1" hangingPunct="1">
              <a:lnSpc>
                <a:spcPct val="70000"/>
              </a:lnSpc>
            </a:pPr>
            <a:r>
              <a:rPr lang="en-US" altLang="en-US" sz="2000" smtClean="0">
                <a:solidFill>
                  <a:srgbClr val="000000"/>
                </a:solidFill>
                <a:latin typeface="Candara" pitchFamily="34" charset="0"/>
              </a:rPr>
              <a:t>Exposure of chest</a:t>
            </a:r>
          </a:p>
          <a:p>
            <a:pPr marL="741363" lvl="1" indent="-284163" eaLnBrk="1" hangingPunct="1">
              <a:lnSpc>
                <a:spcPct val="70000"/>
              </a:lnSpc>
            </a:pPr>
            <a:r>
              <a:rPr lang="en-US" altLang="en-US" sz="2000" smtClean="0">
                <a:solidFill>
                  <a:srgbClr val="000000"/>
                </a:solidFill>
                <a:latin typeface="Candara" pitchFamily="34" charset="0"/>
              </a:rPr>
              <a:t>General Inspection</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Tracheal Deviation</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Accessory Muscle Use</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Retractions</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Absence of spontaneous breathing</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Paradoxical chest wall movement</a:t>
            </a:r>
          </a:p>
          <a:p>
            <a:pPr marL="741363" lvl="1" indent="-284163" eaLnBrk="1" hangingPunct="1">
              <a:lnSpc>
                <a:spcPct val="70000"/>
              </a:lnSpc>
            </a:pPr>
            <a:r>
              <a:rPr lang="en-US" altLang="en-US" sz="2000" smtClean="0">
                <a:solidFill>
                  <a:srgbClr val="000000"/>
                </a:solidFill>
                <a:latin typeface="Candara" pitchFamily="34" charset="0"/>
              </a:rPr>
              <a:t>Auscultation to assess for gas exchange</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Equal Bilaterally</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Diminished or Absent breath sounds</a:t>
            </a:r>
          </a:p>
          <a:p>
            <a:pPr marL="741363" lvl="1" indent="-284163" eaLnBrk="1" hangingPunct="1">
              <a:lnSpc>
                <a:spcPct val="70000"/>
              </a:lnSpc>
            </a:pPr>
            <a:r>
              <a:rPr lang="en-US" altLang="en-US" sz="2000" smtClean="0">
                <a:solidFill>
                  <a:srgbClr val="000000"/>
                </a:solidFill>
                <a:latin typeface="Candara" pitchFamily="34" charset="0"/>
              </a:rPr>
              <a:t>Palpation</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Deviated Trachea</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Broken ribs</a:t>
            </a:r>
          </a:p>
          <a:p>
            <a:pPr marL="1141413" lvl="2" indent="-227013" eaLnBrk="1" hangingPunct="1">
              <a:lnSpc>
                <a:spcPct val="70000"/>
              </a:lnSpc>
              <a:buFont typeface="Wingdings" pitchFamily="2" charset="2"/>
              <a:buChar char="n"/>
            </a:pPr>
            <a:r>
              <a:rPr lang="en-US" altLang="en-US" sz="1700" smtClean="0">
                <a:solidFill>
                  <a:srgbClr val="000000"/>
                </a:solidFill>
                <a:latin typeface="Candara" pitchFamily="34" charset="0"/>
              </a:rPr>
              <a:t>Injuries to chest wall</a:t>
            </a:r>
          </a:p>
          <a:p>
            <a:pPr marL="1141413" lvl="2" indent="-227013" eaLnBrk="1" hangingPunct="1">
              <a:lnSpc>
                <a:spcPct val="70000"/>
              </a:lnSpc>
              <a:buFont typeface="Wingdings" pitchFamily="2" charset="2"/>
              <a:buChar char="n"/>
            </a:pPr>
            <a:endParaRPr lang="en-US" altLang="en-US" sz="1700" smtClean="0">
              <a:solidFill>
                <a:srgbClr val="000000"/>
              </a:solidFill>
              <a:latin typeface="Candara" pitchFamily="34" charset="0"/>
            </a:endParaRPr>
          </a:p>
          <a:p>
            <a:pPr marL="341313" indent="-341313" eaLnBrk="1" hangingPunct="1">
              <a:lnSpc>
                <a:spcPct val="70000"/>
              </a:lnSpc>
              <a:buFont typeface="Wingdings" pitchFamily="2" charset="2"/>
              <a:buNone/>
            </a:pPr>
            <a:endParaRPr lang="en-US" altLang="en-US" sz="2200" smtClean="0">
              <a:solidFill>
                <a:srgbClr val="000000"/>
              </a:solidFill>
              <a:latin typeface="Candara" pitchFamily="34" charset="0"/>
            </a:endParaRPr>
          </a:p>
        </p:txBody>
      </p:sp>
      <p:sp>
        <p:nvSpPr>
          <p:cNvPr id="21508" name="Slide Number Placeholder 3"/>
          <p:cNvSpPr>
            <a:spLocks noGrp="1"/>
          </p:cNvSpPr>
          <p:nvPr>
            <p:ph type="sldNum" sz="quarter" idx="12"/>
          </p:nvPr>
        </p:nvSpPr>
        <p:spPr bwMode="auto">
          <a:noFill/>
          <a:ln>
            <a:miter lim="800000"/>
            <a:headEnd/>
            <a:tailEnd/>
          </a:ln>
        </p:spPr>
        <p:txBody>
          <a:bodyPr/>
          <a:lstStyle/>
          <a:p>
            <a:fld id="{6B05D15F-F9F8-44E0-97D1-0E3198999658}" type="slidenum">
              <a:rPr lang="en-US" altLang="en-US" smtClean="0"/>
              <a:pPr/>
              <a:t>18</a:t>
            </a:fld>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590800" y="990600"/>
            <a:ext cx="5943600" cy="5410200"/>
          </a:xfrm>
        </p:spPr>
        <p:txBody>
          <a:bodyPr/>
          <a:lstStyle/>
          <a:p>
            <a:pPr eaLnBrk="1" hangingPunct="1">
              <a:lnSpc>
                <a:spcPct val="80000"/>
              </a:lnSpc>
              <a:buFont typeface="Wingdings" pitchFamily="2" charset="2"/>
              <a:buChar char="n"/>
            </a:pPr>
            <a:r>
              <a:rPr lang="en-US" altLang="en-US" sz="2700" smtClean="0">
                <a:solidFill>
                  <a:srgbClr val="000000"/>
                </a:solidFill>
                <a:latin typeface="Candara" pitchFamily="34" charset="0"/>
              </a:rPr>
              <a:t>Identify Life Threatening Injuries</a:t>
            </a:r>
          </a:p>
          <a:p>
            <a:pPr lvl="1" eaLnBrk="1" hangingPunct="1">
              <a:lnSpc>
                <a:spcPct val="80000"/>
              </a:lnSpc>
            </a:pPr>
            <a:r>
              <a:rPr lang="en-US" altLang="en-US" sz="2400" smtClean="0">
                <a:solidFill>
                  <a:srgbClr val="000000"/>
                </a:solidFill>
                <a:latin typeface="Candara" pitchFamily="34" charset="0"/>
              </a:rPr>
              <a:t>Tension Pneumothorax</a:t>
            </a:r>
          </a:p>
          <a:p>
            <a:pPr lvl="2" eaLnBrk="1" hangingPunct="1">
              <a:lnSpc>
                <a:spcPct val="80000"/>
              </a:lnSpc>
              <a:buFont typeface="Wingdings" pitchFamily="2" charset="2"/>
              <a:buChar char="n"/>
            </a:pPr>
            <a:r>
              <a:rPr lang="en-US" altLang="en-US" smtClean="0">
                <a:solidFill>
                  <a:srgbClr val="000000"/>
                </a:solidFill>
                <a:latin typeface="Candara" pitchFamily="34" charset="0"/>
              </a:rPr>
              <a:t>Air trapping in the pleural space between the lung and chest wall</a:t>
            </a:r>
          </a:p>
          <a:p>
            <a:pPr lvl="2" eaLnBrk="1" hangingPunct="1">
              <a:lnSpc>
                <a:spcPct val="80000"/>
              </a:lnSpc>
              <a:buFont typeface="Wingdings" pitchFamily="2" charset="2"/>
              <a:buChar char="n"/>
            </a:pPr>
            <a:r>
              <a:rPr lang="en-US" altLang="en-US" smtClean="0">
                <a:solidFill>
                  <a:srgbClr val="000000"/>
                </a:solidFill>
                <a:latin typeface="Candara" pitchFamily="34" charset="0"/>
              </a:rPr>
              <a:t>Sufficient pressure builds up and pressure to compress the lungs and shift the mediastinum</a:t>
            </a:r>
          </a:p>
          <a:p>
            <a:pPr lvl="2" eaLnBrk="1" hangingPunct="1">
              <a:lnSpc>
                <a:spcPct val="80000"/>
              </a:lnSpc>
              <a:buFont typeface="Wingdings" pitchFamily="2" charset="2"/>
              <a:buChar char="n"/>
            </a:pPr>
            <a:r>
              <a:rPr lang="en-US" altLang="en-US" smtClean="0">
                <a:solidFill>
                  <a:srgbClr val="000000"/>
                </a:solidFill>
                <a:latin typeface="Candara" pitchFamily="34" charset="0"/>
              </a:rPr>
              <a:t>Physical exam</a:t>
            </a:r>
          </a:p>
          <a:p>
            <a:pPr lvl="3" eaLnBrk="1" hangingPunct="1">
              <a:lnSpc>
                <a:spcPct val="80000"/>
              </a:lnSpc>
            </a:pPr>
            <a:r>
              <a:rPr lang="en-US" altLang="en-US" sz="1700" smtClean="0">
                <a:solidFill>
                  <a:srgbClr val="000000"/>
                </a:solidFill>
                <a:latin typeface="Candara" pitchFamily="34" charset="0"/>
              </a:rPr>
              <a:t>Absent breath sounds</a:t>
            </a:r>
          </a:p>
          <a:p>
            <a:pPr lvl="3" eaLnBrk="1" hangingPunct="1">
              <a:lnSpc>
                <a:spcPct val="80000"/>
              </a:lnSpc>
            </a:pPr>
            <a:r>
              <a:rPr lang="en-US" altLang="en-US" sz="1700" smtClean="0">
                <a:solidFill>
                  <a:srgbClr val="000000"/>
                </a:solidFill>
                <a:latin typeface="Candara" pitchFamily="34" charset="0"/>
              </a:rPr>
              <a:t>Air hunger</a:t>
            </a:r>
          </a:p>
          <a:p>
            <a:pPr lvl="3" eaLnBrk="1" hangingPunct="1">
              <a:lnSpc>
                <a:spcPct val="80000"/>
              </a:lnSpc>
            </a:pPr>
            <a:r>
              <a:rPr lang="en-US" altLang="en-US" sz="1700" smtClean="0">
                <a:solidFill>
                  <a:srgbClr val="000000"/>
                </a:solidFill>
                <a:latin typeface="Candara" pitchFamily="34" charset="0"/>
              </a:rPr>
              <a:t>Distended neck veins</a:t>
            </a:r>
          </a:p>
          <a:p>
            <a:pPr lvl="3" eaLnBrk="1" hangingPunct="1">
              <a:lnSpc>
                <a:spcPct val="80000"/>
              </a:lnSpc>
            </a:pPr>
            <a:r>
              <a:rPr lang="en-US" altLang="en-US" sz="1700" smtClean="0">
                <a:solidFill>
                  <a:srgbClr val="000000"/>
                </a:solidFill>
                <a:latin typeface="Candara" pitchFamily="34" charset="0"/>
              </a:rPr>
              <a:t>Tracheal shift</a:t>
            </a:r>
          </a:p>
          <a:p>
            <a:pPr lvl="2" eaLnBrk="1" hangingPunct="1">
              <a:lnSpc>
                <a:spcPct val="80000"/>
              </a:lnSpc>
              <a:buFont typeface="Wingdings" pitchFamily="2" charset="2"/>
              <a:buChar char="n"/>
            </a:pPr>
            <a:r>
              <a:rPr lang="en-US" altLang="en-US" smtClean="0">
                <a:solidFill>
                  <a:srgbClr val="000000"/>
                </a:solidFill>
                <a:latin typeface="Candara" pitchFamily="34" charset="0"/>
              </a:rPr>
              <a:t>Treatment</a:t>
            </a:r>
          </a:p>
          <a:p>
            <a:pPr lvl="3" eaLnBrk="1" hangingPunct="1">
              <a:lnSpc>
                <a:spcPct val="80000"/>
              </a:lnSpc>
            </a:pPr>
            <a:r>
              <a:rPr lang="en-US" altLang="en-US" sz="1700" smtClean="0">
                <a:solidFill>
                  <a:srgbClr val="000000"/>
                </a:solidFill>
                <a:latin typeface="Candara" pitchFamily="34" charset="0"/>
              </a:rPr>
              <a:t>Needle Decompression </a:t>
            </a:r>
          </a:p>
          <a:p>
            <a:pPr lvl="4" eaLnBrk="1" hangingPunct="1">
              <a:lnSpc>
                <a:spcPct val="80000"/>
              </a:lnSpc>
              <a:buFont typeface="Wingdings" pitchFamily="2" charset="2"/>
              <a:buChar char="n"/>
            </a:pPr>
            <a:r>
              <a:rPr lang="en-US" altLang="en-US" sz="1700" smtClean="0">
                <a:solidFill>
                  <a:srgbClr val="000000"/>
                </a:solidFill>
                <a:latin typeface="Candara" pitchFamily="34" charset="0"/>
              </a:rPr>
              <a:t>2</a:t>
            </a:r>
            <a:r>
              <a:rPr lang="en-US" altLang="en-US" sz="1700" baseline="30000" smtClean="0">
                <a:solidFill>
                  <a:srgbClr val="000000"/>
                </a:solidFill>
                <a:latin typeface="Candara" pitchFamily="34" charset="0"/>
              </a:rPr>
              <a:t>nd</a:t>
            </a:r>
            <a:r>
              <a:rPr lang="en-US" altLang="en-US" sz="1700" smtClean="0">
                <a:solidFill>
                  <a:srgbClr val="000000"/>
                </a:solidFill>
                <a:latin typeface="Candara" pitchFamily="34" charset="0"/>
              </a:rPr>
              <a:t> Intercostal space, Midclavicular line</a:t>
            </a:r>
          </a:p>
          <a:p>
            <a:pPr lvl="3" eaLnBrk="1" hangingPunct="1">
              <a:lnSpc>
                <a:spcPct val="80000"/>
              </a:lnSpc>
            </a:pPr>
            <a:r>
              <a:rPr lang="en-US" altLang="en-US" sz="1700" smtClean="0">
                <a:solidFill>
                  <a:srgbClr val="000000"/>
                </a:solidFill>
                <a:latin typeface="Candara" pitchFamily="34" charset="0"/>
              </a:rPr>
              <a:t>Tube Thoracostomy</a:t>
            </a:r>
          </a:p>
          <a:p>
            <a:pPr lvl="4" eaLnBrk="1" hangingPunct="1">
              <a:lnSpc>
                <a:spcPct val="80000"/>
              </a:lnSpc>
              <a:buFont typeface="Wingdings" pitchFamily="2" charset="2"/>
              <a:buChar char="n"/>
            </a:pPr>
            <a:r>
              <a:rPr lang="en-US" altLang="en-US" sz="1700" smtClean="0">
                <a:solidFill>
                  <a:srgbClr val="000000"/>
                </a:solidFill>
                <a:latin typeface="Candara" pitchFamily="34" charset="0"/>
              </a:rPr>
              <a:t>5</a:t>
            </a:r>
            <a:r>
              <a:rPr lang="en-US" altLang="en-US" sz="1700" baseline="30000" smtClean="0">
                <a:solidFill>
                  <a:srgbClr val="000000"/>
                </a:solidFill>
                <a:latin typeface="Candara" pitchFamily="34" charset="0"/>
              </a:rPr>
              <a:t>th</a:t>
            </a:r>
            <a:r>
              <a:rPr lang="en-US" altLang="en-US" sz="1700" smtClean="0">
                <a:solidFill>
                  <a:srgbClr val="000000"/>
                </a:solidFill>
                <a:latin typeface="Candara" pitchFamily="34" charset="0"/>
              </a:rPr>
              <a:t> Intercostal space, Anterior axillary line</a:t>
            </a:r>
          </a:p>
        </p:txBody>
      </p:sp>
      <p:sp>
        <p:nvSpPr>
          <p:cNvPr id="22531" name="Title 1"/>
          <p:cNvSpPr txBox="1">
            <a:spLocks/>
          </p:cNvSpPr>
          <p:nvPr/>
        </p:nvSpPr>
        <p:spPr bwMode="auto">
          <a:xfrm>
            <a:off x="457200" y="0"/>
            <a:ext cx="8229600" cy="914400"/>
          </a:xfrm>
          <a:prstGeom prst="rect">
            <a:avLst/>
          </a:prstGeom>
          <a:noFill/>
          <a:ln w="9525">
            <a:noFill/>
            <a:miter lim="800000"/>
            <a:headEnd/>
            <a:tailEnd/>
          </a:ln>
        </p:spPr>
        <p:txBody>
          <a:bodyPr lIns="91420" tIns="45711" rIns="91420" bIns="45711" anchor="b"/>
          <a:lstStyle/>
          <a:p>
            <a:pPr defTabSz="911225" eaLnBrk="1" hangingPunct="1"/>
            <a:r>
              <a:rPr lang="en-US" altLang="en-US" sz="4800" b="1">
                <a:solidFill>
                  <a:srgbClr val="000000"/>
                </a:solidFill>
                <a:latin typeface="Bookman Old Style" pitchFamily="18" charset="0"/>
              </a:rPr>
              <a:t>B</a:t>
            </a:r>
            <a:r>
              <a:rPr lang="en-US" altLang="en-US" sz="3200">
                <a:solidFill>
                  <a:srgbClr val="000000"/>
                </a:solidFill>
                <a:latin typeface="Bookman Old Style" pitchFamily="18" charset="0"/>
              </a:rPr>
              <a:t>reathing and Ventilation</a:t>
            </a:r>
          </a:p>
        </p:txBody>
      </p:sp>
      <p:pic>
        <p:nvPicPr>
          <p:cNvPr id="22532" name="Picture 6" descr="View Image">
            <a:hlinkClick r:id="rId3"/>
          </p:cNvPr>
          <p:cNvPicPr>
            <a:picLocks noChangeAspect="1" noChangeArrowheads="1"/>
          </p:cNvPicPr>
          <p:nvPr/>
        </p:nvPicPr>
        <p:blipFill>
          <a:blip r:embed="rId4"/>
          <a:srcRect/>
          <a:stretch>
            <a:fillRect/>
          </a:stretch>
        </p:blipFill>
        <p:spPr bwMode="auto">
          <a:xfrm>
            <a:off x="228600" y="3489325"/>
            <a:ext cx="2286000" cy="2381250"/>
          </a:xfrm>
          <a:prstGeom prst="rect">
            <a:avLst/>
          </a:prstGeom>
          <a:noFill/>
          <a:ln w="9525">
            <a:noFill/>
            <a:miter lim="800000"/>
            <a:headEnd/>
            <a:tailEnd/>
          </a:ln>
        </p:spPr>
      </p:pic>
      <p:pic>
        <p:nvPicPr>
          <p:cNvPr id="22533" name="Picture 2" descr="http://upload.wikimedia.org/wikipedia/commons/7/77/Sucking_chest_wound_mechanics_2.jpg"/>
          <p:cNvPicPr>
            <a:picLocks noChangeAspect="1" noChangeArrowheads="1"/>
          </p:cNvPicPr>
          <p:nvPr/>
        </p:nvPicPr>
        <p:blipFill>
          <a:blip r:embed="rId5"/>
          <a:srcRect/>
          <a:stretch>
            <a:fillRect/>
          </a:stretch>
        </p:blipFill>
        <p:spPr bwMode="auto">
          <a:xfrm>
            <a:off x="228600" y="877888"/>
            <a:ext cx="2286000" cy="2411412"/>
          </a:xfrm>
          <a:prstGeom prst="rect">
            <a:avLst/>
          </a:prstGeom>
          <a:noFill/>
          <a:ln w="9525">
            <a:noFill/>
            <a:miter lim="800000"/>
            <a:headEnd/>
            <a:tailEnd/>
          </a:ln>
        </p:spPr>
      </p:pic>
      <p:sp>
        <p:nvSpPr>
          <p:cNvPr id="12" name="Right Arrow 11"/>
          <p:cNvSpPr/>
          <p:nvPr/>
        </p:nvSpPr>
        <p:spPr>
          <a:xfrm>
            <a:off x="1143000" y="2346325"/>
            <a:ext cx="68580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eaLnBrk="1" hangingPunct="1">
              <a:defRPr/>
            </a:pPr>
            <a:endParaRPr lang="en-US" sz="1800" dirty="0">
              <a:solidFill>
                <a:srgbClr val="000000"/>
              </a:solidFill>
              <a:ea typeface="Arial" charset="0"/>
            </a:endParaRPr>
          </a:p>
        </p:txBody>
      </p:sp>
      <p:sp>
        <p:nvSpPr>
          <p:cNvPr id="22535" name="Slide Number Placeholder 1"/>
          <p:cNvSpPr>
            <a:spLocks noGrp="1"/>
          </p:cNvSpPr>
          <p:nvPr>
            <p:ph type="sldNum" sz="quarter" idx="12"/>
          </p:nvPr>
        </p:nvSpPr>
        <p:spPr bwMode="auto">
          <a:noFill/>
          <a:ln>
            <a:miter lim="800000"/>
            <a:headEnd/>
            <a:tailEnd/>
          </a:ln>
        </p:spPr>
        <p:txBody>
          <a:bodyPr/>
          <a:lstStyle/>
          <a:p>
            <a:fld id="{C61EE633-98BB-4756-BC65-8345EE7D5E02}" type="slidenum">
              <a:rPr lang="en-US" altLang="en-US" smtClean="0"/>
              <a:pPr/>
              <a:t>19</a:t>
            </a:fld>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39825"/>
          </a:xfrm>
        </p:spPr>
        <p:txBody>
          <a:bodyPr/>
          <a:lstStyle/>
          <a:p>
            <a:pPr eaLnBrk="1" hangingPunct="1"/>
            <a:r>
              <a:rPr lang="en-US" altLang="en-US" smtClean="0">
                <a:latin typeface="Candara" pitchFamily="34" charset="0"/>
              </a:rPr>
              <a:t>Objectives</a:t>
            </a:r>
          </a:p>
        </p:txBody>
      </p:sp>
      <p:sp>
        <p:nvSpPr>
          <p:cNvPr id="6147" name="Content Placeholder 2"/>
          <p:cNvSpPr>
            <a:spLocks noGrp="1"/>
          </p:cNvSpPr>
          <p:nvPr>
            <p:ph idx="1"/>
          </p:nvPr>
        </p:nvSpPr>
        <p:spPr>
          <a:xfrm>
            <a:off x="381000" y="990600"/>
            <a:ext cx="8229600" cy="5257800"/>
          </a:xfrm>
        </p:spPr>
        <p:txBody>
          <a:bodyPr/>
          <a:lstStyle/>
          <a:p>
            <a:pPr marL="341313" indent="-341313" eaLnBrk="1" hangingPunct="1">
              <a:buFont typeface="Wingdings" pitchFamily="2" charset="2"/>
              <a:buChar char="n"/>
            </a:pPr>
            <a:r>
              <a:rPr lang="en-US" altLang="en-US" smtClean="0">
                <a:latin typeface="Candara" pitchFamily="34" charset="0"/>
              </a:rPr>
              <a:t>Epidemiology of Trauma Care</a:t>
            </a:r>
          </a:p>
          <a:p>
            <a:pPr marL="341313" indent="-341313" eaLnBrk="1" hangingPunct="1">
              <a:buFont typeface="Wingdings" pitchFamily="2" charset="2"/>
              <a:buChar char="n"/>
            </a:pPr>
            <a:r>
              <a:rPr lang="en-US" altLang="en-US" smtClean="0">
                <a:latin typeface="Candara" pitchFamily="34" charset="0"/>
              </a:rPr>
              <a:t>History of Development of Trauma Care</a:t>
            </a:r>
          </a:p>
          <a:p>
            <a:pPr marL="341313" indent="-341313" eaLnBrk="1" hangingPunct="1">
              <a:buFont typeface="Wingdings" pitchFamily="2" charset="2"/>
              <a:buChar char="n"/>
            </a:pPr>
            <a:r>
              <a:rPr lang="en-US" altLang="en-US" smtClean="0">
                <a:latin typeface="Candara" pitchFamily="34" charset="0"/>
              </a:rPr>
              <a:t>Mechanisms of Injury</a:t>
            </a:r>
          </a:p>
          <a:p>
            <a:pPr marL="341313" indent="-341313" eaLnBrk="1" hangingPunct="1">
              <a:buFont typeface="Wingdings" pitchFamily="2" charset="2"/>
              <a:buChar char="n"/>
            </a:pPr>
            <a:r>
              <a:rPr lang="en-US" altLang="en-US" smtClean="0">
                <a:latin typeface="Candara" pitchFamily="34" charset="0"/>
              </a:rPr>
              <a:t>Basics of Trauma Management</a:t>
            </a:r>
          </a:p>
          <a:p>
            <a:pPr marL="741363" lvl="1" indent="-284163" eaLnBrk="1" hangingPunct="1"/>
            <a:r>
              <a:rPr lang="en-US" altLang="en-US" sz="2400" smtClean="0">
                <a:latin typeface="Candara" pitchFamily="34" charset="0"/>
              </a:rPr>
              <a:t>Primary Survey</a:t>
            </a:r>
          </a:p>
          <a:p>
            <a:pPr marL="741363" lvl="1" indent="-284163" eaLnBrk="1" hangingPunct="1"/>
            <a:r>
              <a:rPr lang="en-US" altLang="en-US" sz="2400" smtClean="0">
                <a:latin typeface="Candara" pitchFamily="34" charset="0"/>
              </a:rPr>
              <a:t>Resuscitation</a:t>
            </a:r>
          </a:p>
          <a:p>
            <a:pPr marL="741363" lvl="1" indent="-284163" eaLnBrk="1" hangingPunct="1"/>
            <a:r>
              <a:rPr lang="en-US" altLang="en-US" sz="2400" smtClean="0">
                <a:latin typeface="Candara" pitchFamily="34" charset="0"/>
              </a:rPr>
              <a:t>Secondary Survey</a:t>
            </a:r>
          </a:p>
          <a:p>
            <a:pPr marL="741363" lvl="1" indent="-284163" eaLnBrk="1" hangingPunct="1"/>
            <a:r>
              <a:rPr lang="en-US" altLang="en-US" sz="2400" smtClean="0">
                <a:latin typeface="Candara" pitchFamily="34" charset="0"/>
              </a:rPr>
              <a:t>ABCDE Format</a:t>
            </a:r>
          </a:p>
          <a:p>
            <a:pPr marL="741363" lvl="1" indent="-284163" eaLnBrk="1" hangingPunct="1"/>
            <a:r>
              <a:rPr lang="en-US" altLang="en-US" sz="2400" smtClean="0">
                <a:latin typeface="Candara" pitchFamily="34" charset="0"/>
              </a:rPr>
              <a:t>Cervical Spinal Immobilization</a:t>
            </a:r>
          </a:p>
          <a:p>
            <a:pPr marL="341313" indent="-341313" eaLnBrk="1" hangingPunct="1">
              <a:buFont typeface="Wingdings" pitchFamily="2" charset="2"/>
              <a:buChar char="n"/>
            </a:pPr>
            <a:r>
              <a:rPr lang="en-US" altLang="en-US" smtClean="0">
                <a:latin typeface="Candara" pitchFamily="34" charset="0"/>
              </a:rPr>
              <a:t>Specific Case Examples</a:t>
            </a:r>
          </a:p>
        </p:txBody>
      </p:sp>
      <p:sp>
        <p:nvSpPr>
          <p:cNvPr id="6148" name="Slide Number Placeholder 3"/>
          <p:cNvSpPr>
            <a:spLocks noGrp="1"/>
          </p:cNvSpPr>
          <p:nvPr>
            <p:ph type="sldNum" sz="quarter" idx="12"/>
          </p:nvPr>
        </p:nvSpPr>
        <p:spPr bwMode="auto">
          <a:noFill/>
          <a:ln>
            <a:miter lim="800000"/>
            <a:headEnd/>
            <a:tailEnd/>
          </a:ln>
        </p:spPr>
        <p:txBody>
          <a:bodyPr/>
          <a:lstStyle/>
          <a:p>
            <a:fld id="{65278803-AD2B-450D-94A8-A4EB75F8A050}" type="slidenum">
              <a:rPr lang="en-US" altLang="en-US" smtClean="0"/>
              <a:pPr/>
              <a:t>2</a:t>
            </a:fld>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6000" dirty="0" smtClean="0">
                <a:solidFill>
                  <a:srgbClr val="C00000"/>
                </a:solidFill>
                <a:latin typeface="Candara" charset="0"/>
                <a:ea typeface="+mj-ea"/>
                <a:cs typeface="+mj-cs"/>
              </a:rPr>
              <a:t>B</a:t>
            </a:r>
            <a:r>
              <a:rPr lang="en-US" dirty="0" smtClean="0">
                <a:latin typeface="Candara" charset="0"/>
                <a:ea typeface="+mj-ea"/>
                <a:cs typeface="+mj-cs"/>
              </a:rPr>
              <a:t>reathing and Ventilation</a:t>
            </a:r>
          </a:p>
        </p:txBody>
      </p:sp>
      <p:sp>
        <p:nvSpPr>
          <p:cNvPr id="23555" name="Content Placeholder 2"/>
          <p:cNvSpPr>
            <a:spLocks noGrp="1"/>
          </p:cNvSpPr>
          <p:nvPr>
            <p:ph idx="1"/>
          </p:nvPr>
        </p:nvSpPr>
        <p:spPr>
          <a:xfrm>
            <a:off x="2057400" y="838200"/>
            <a:ext cx="6934200" cy="5486400"/>
          </a:xfrm>
        </p:spPr>
        <p:txBody>
          <a:bodyPr/>
          <a:lstStyle/>
          <a:p>
            <a:pPr marL="341313" indent="-341313" eaLnBrk="1" hangingPunct="1">
              <a:buFont typeface="Wingdings" pitchFamily="2" charset="2"/>
              <a:buChar char="n"/>
            </a:pPr>
            <a:r>
              <a:rPr lang="en-US" altLang="en-US" sz="2800" smtClean="0">
                <a:latin typeface="Candara" pitchFamily="34" charset="0"/>
              </a:rPr>
              <a:t>Hemothorax</a:t>
            </a:r>
          </a:p>
          <a:p>
            <a:pPr marL="741363" lvl="1" indent="-284163" eaLnBrk="1" hangingPunct="1"/>
            <a:r>
              <a:rPr lang="en-US" altLang="en-US" sz="2400" smtClean="0">
                <a:latin typeface="Candara" pitchFamily="34" charset="0"/>
              </a:rPr>
              <a:t>Blood collecting in the pleural space and is common after penetrating and blunt chest trauma</a:t>
            </a:r>
          </a:p>
          <a:p>
            <a:pPr marL="741363" lvl="1" indent="-284163" eaLnBrk="1" hangingPunct="1"/>
            <a:r>
              <a:rPr lang="en-US" altLang="en-US" sz="2400" smtClean="0">
                <a:latin typeface="Candara" pitchFamily="34" charset="0"/>
              </a:rPr>
              <a:t>Source of bleeding = Lung, Chest wall (intercostal arteries), heart, great vessels (Aorta), Diaphragm</a:t>
            </a:r>
          </a:p>
          <a:p>
            <a:pPr marL="741363" lvl="1" indent="-284163" eaLnBrk="1" hangingPunct="1"/>
            <a:r>
              <a:rPr lang="en-US" altLang="en-US" sz="2400" smtClean="0">
                <a:latin typeface="Candara" pitchFamily="34" charset="0"/>
              </a:rPr>
              <a:t>Physical Exam </a:t>
            </a:r>
          </a:p>
          <a:p>
            <a:pPr marL="1141413" lvl="2" indent="-227013" eaLnBrk="1" hangingPunct="1">
              <a:buFont typeface="Wingdings" pitchFamily="2" charset="2"/>
              <a:buChar char="n"/>
            </a:pPr>
            <a:r>
              <a:rPr lang="en-US" altLang="en-US" sz="1600" smtClean="0">
                <a:latin typeface="Candara" pitchFamily="34" charset="0"/>
              </a:rPr>
              <a:t>Absent or diminished breath sounds</a:t>
            </a:r>
          </a:p>
          <a:p>
            <a:pPr marL="1141413" lvl="2" indent="-227013" eaLnBrk="1" hangingPunct="1">
              <a:buFont typeface="Wingdings" pitchFamily="2" charset="2"/>
              <a:buChar char="n"/>
            </a:pPr>
            <a:r>
              <a:rPr lang="en-US" altLang="en-US" sz="1600" smtClean="0">
                <a:latin typeface="Candara" pitchFamily="34" charset="0"/>
              </a:rPr>
              <a:t>Dullness to percussion over chest</a:t>
            </a:r>
          </a:p>
          <a:p>
            <a:pPr marL="1141413" lvl="2" indent="-227013" eaLnBrk="1" hangingPunct="1">
              <a:buFont typeface="Wingdings" pitchFamily="2" charset="2"/>
              <a:buChar char="n"/>
            </a:pPr>
            <a:r>
              <a:rPr lang="en-US" altLang="en-US" sz="1600" smtClean="0">
                <a:latin typeface="Candara" pitchFamily="34" charset="0"/>
              </a:rPr>
              <a:t>Hemodynamic instability</a:t>
            </a:r>
          </a:p>
          <a:p>
            <a:pPr marL="741363" lvl="1" indent="-284163" eaLnBrk="1" hangingPunct="1"/>
            <a:r>
              <a:rPr lang="en-US" altLang="en-US" sz="2400" smtClean="0">
                <a:latin typeface="Candara" pitchFamily="34" charset="0"/>
              </a:rPr>
              <a:t>Treatment = Large Caliber Tube Thoracostomy</a:t>
            </a:r>
          </a:p>
          <a:p>
            <a:pPr marL="1141413" lvl="2" indent="-227013" eaLnBrk="1" hangingPunct="1">
              <a:buFont typeface="Wingdings" pitchFamily="2" charset="2"/>
              <a:buChar char="n"/>
            </a:pPr>
            <a:r>
              <a:rPr lang="en-US" altLang="en-US" sz="1600" smtClean="0">
                <a:latin typeface="Candara" pitchFamily="34" charset="0"/>
              </a:rPr>
              <a:t>10-20% of cases will require Thoracostomy for control of bleeding</a:t>
            </a:r>
          </a:p>
        </p:txBody>
      </p:sp>
      <p:pic>
        <p:nvPicPr>
          <p:cNvPr id="23556" name="Picture 6" descr="http://www.trauma.org/images/image_library/chest0056_thumb.jpg">
            <a:hlinkClick r:id="rId3"/>
          </p:cNvPr>
          <p:cNvPicPr>
            <a:picLocks noChangeAspect="1" noChangeArrowheads="1"/>
          </p:cNvPicPr>
          <p:nvPr/>
        </p:nvPicPr>
        <p:blipFill>
          <a:blip r:embed="rId4"/>
          <a:srcRect/>
          <a:stretch>
            <a:fillRect/>
          </a:stretch>
        </p:blipFill>
        <p:spPr bwMode="auto">
          <a:xfrm>
            <a:off x="0" y="2286000"/>
            <a:ext cx="2514600" cy="2438400"/>
          </a:xfrm>
          <a:prstGeom prst="rect">
            <a:avLst/>
          </a:prstGeom>
          <a:noFill/>
          <a:ln w="9525">
            <a:noFill/>
            <a:miter lim="800000"/>
            <a:headEnd/>
            <a:tailEnd/>
          </a:ln>
        </p:spPr>
      </p:pic>
      <p:sp>
        <p:nvSpPr>
          <p:cNvPr id="23557" name="Slide Number Placeholder 1"/>
          <p:cNvSpPr>
            <a:spLocks noGrp="1"/>
          </p:cNvSpPr>
          <p:nvPr>
            <p:ph type="sldNum" sz="quarter" idx="12"/>
          </p:nvPr>
        </p:nvSpPr>
        <p:spPr bwMode="auto">
          <a:noFill/>
          <a:ln>
            <a:miter lim="800000"/>
            <a:headEnd/>
            <a:tailEnd/>
          </a:ln>
        </p:spPr>
        <p:txBody>
          <a:bodyPr/>
          <a:lstStyle/>
          <a:p>
            <a:fld id="{E895B2D1-9437-4BA0-AEBF-BF739F206A9D}" type="slidenum">
              <a:rPr lang="en-US" altLang="en-US" smtClean="0"/>
              <a:pPr/>
              <a:t>20</a:t>
            </a:fld>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1139825"/>
          </a:xfrm>
        </p:spPr>
        <p:txBody>
          <a:bodyPr/>
          <a:lstStyle/>
          <a:p>
            <a:pPr eaLnBrk="1" hangingPunct="1"/>
            <a:r>
              <a:rPr lang="en-US" altLang="en-US" sz="6600" smtClean="0">
                <a:latin typeface="Candara" pitchFamily="34" charset="0"/>
              </a:rPr>
              <a:t>B</a:t>
            </a:r>
            <a:r>
              <a:rPr lang="en-US" altLang="en-US" smtClean="0">
                <a:latin typeface="Candara" pitchFamily="34" charset="0"/>
              </a:rPr>
              <a:t>reathing and Ventilation</a:t>
            </a:r>
          </a:p>
        </p:txBody>
      </p:sp>
      <p:sp>
        <p:nvSpPr>
          <p:cNvPr id="24579" name="Content Placeholder 2"/>
          <p:cNvSpPr>
            <a:spLocks noGrp="1"/>
          </p:cNvSpPr>
          <p:nvPr>
            <p:ph idx="1"/>
          </p:nvPr>
        </p:nvSpPr>
        <p:spPr>
          <a:xfrm>
            <a:off x="2895600" y="1295400"/>
            <a:ext cx="6096000" cy="4937125"/>
          </a:xfrm>
        </p:spPr>
        <p:txBody>
          <a:bodyPr/>
          <a:lstStyle/>
          <a:p>
            <a:pPr marL="341313" indent="-341313" eaLnBrk="1" hangingPunct="1">
              <a:lnSpc>
                <a:spcPct val="80000"/>
              </a:lnSpc>
              <a:buFont typeface="Wingdings" pitchFamily="2" charset="2"/>
              <a:buChar char="n"/>
            </a:pPr>
            <a:r>
              <a:rPr lang="en-US" altLang="en-US" sz="2200" smtClean="0">
                <a:latin typeface="Candara" pitchFamily="34" charset="0"/>
              </a:rPr>
              <a:t>Flail Chest</a:t>
            </a:r>
          </a:p>
          <a:p>
            <a:pPr marL="741363" lvl="1" indent="-284163" eaLnBrk="1" hangingPunct="1">
              <a:lnSpc>
                <a:spcPct val="80000"/>
              </a:lnSpc>
            </a:pPr>
            <a:r>
              <a:rPr lang="en-US" altLang="en-US" sz="2000" smtClean="0">
                <a:latin typeface="Candara" pitchFamily="34" charset="0"/>
              </a:rPr>
              <a:t>Direct injury to the chest resulting in  an unstable segment of the chest wall that moves separately from remainder of thoracic cage</a:t>
            </a:r>
          </a:p>
          <a:p>
            <a:pPr marL="741363" lvl="1" indent="-284163" eaLnBrk="1" hangingPunct="1">
              <a:lnSpc>
                <a:spcPct val="80000"/>
              </a:lnSpc>
            </a:pPr>
            <a:r>
              <a:rPr lang="en-US" altLang="en-US" sz="2000" smtClean="0">
                <a:latin typeface="Candara" pitchFamily="34" charset="0"/>
              </a:rPr>
              <a:t>Typically results from two or more fractures on 2 or more ribs</a:t>
            </a:r>
          </a:p>
          <a:p>
            <a:pPr marL="741363" lvl="1" indent="-284163" eaLnBrk="1" hangingPunct="1">
              <a:lnSpc>
                <a:spcPct val="80000"/>
              </a:lnSpc>
            </a:pPr>
            <a:r>
              <a:rPr lang="en-US" altLang="en-US" sz="2000" smtClean="0">
                <a:latin typeface="Candara" pitchFamily="34" charset="0"/>
              </a:rPr>
              <a:t>Typically accompanied by a pulmonary contusion</a:t>
            </a:r>
          </a:p>
          <a:p>
            <a:pPr marL="741363" lvl="1" indent="-284163" eaLnBrk="1" hangingPunct="1">
              <a:lnSpc>
                <a:spcPct val="80000"/>
              </a:lnSpc>
            </a:pPr>
            <a:r>
              <a:rPr lang="en-US" altLang="en-US" sz="2000" smtClean="0">
                <a:latin typeface="Candara" pitchFamily="34" charset="0"/>
              </a:rPr>
              <a:t>Physical exam = paradoxical movement of chest segment</a:t>
            </a:r>
          </a:p>
          <a:p>
            <a:pPr marL="741363" lvl="1" indent="-284163" eaLnBrk="1" hangingPunct="1">
              <a:lnSpc>
                <a:spcPct val="80000"/>
              </a:lnSpc>
            </a:pPr>
            <a:r>
              <a:rPr lang="en-US" altLang="en-US" sz="2000" smtClean="0">
                <a:latin typeface="Candara" pitchFamily="34" charset="0"/>
              </a:rPr>
              <a:t>Treatment = improve abnormalities in gas exchange</a:t>
            </a:r>
          </a:p>
          <a:p>
            <a:pPr marL="1141413" lvl="2" indent="-227013" eaLnBrk="1" hangingPunct="1">
              <a:lnSpc>
                <a:spcPct val="80000"/>
              </a:lnSpc>
              <a:buFont typeface="Wingdings" pitchFamily="2" charset="2"/>
              <a:buChar char="n"/>
            </a:pPr>
            <a:r>
              <a:rPr lang="en-US" altLang="en-US" sz="1700" smtClean="0">
                <a:latin typeface="Candara" pitchFamily="34" charset="0"/>
              </a:rPr>
              <a:t>Early intubation for patients with respiratory distress</a:t>
            </a:r>
          </a:p>
          <a:p>
            <a:pPr marL="1141413" lvl="2" indent="-227013" eaLnBrk="1" hangingPunct="1">
              <a:lnSpc>
                <a:spcPct val="80000"/>
              </a:lnSpc>
              <a:buFont typeface="Wingdings" pitchFamily="2" charset="2"/>
              <a:buChar char="n"/>
            </a:pPr>
            <a:r>
              <a:rPr lang="en-US" altLang="en-US" sz="1700" smtClean="0">
                <a:latin typeface="Candara" pitchFamily="34" charset="0"/>
              </a:rPr>
              <a:t>Avoidance of overaggressive fluid resuscitation</a:t>
            </a:r>
          </a:p>
          <a:p>
            <a:pPr marL="341313" indent="-341313" eaLnBrk="1" hangingPunct="1">
              <a:lnSpc>
                <a:spcPct val="80000"/>
              </a:lnSpc>
              <a:buFont typeface="Wingdings" pitchFamily="2" charset="2"/>
              <a:buNone/>
            </a:pPr>
            <a:endParaRPr lang="en-US" altLang="en-US" sz="2200" smtClean="0">
              <a:latin typeface="Candara" pitchFamily="34" charset="0"/>
            </a:endParaRPr>
          </a:p>
          <a:p>
            <a:pPr marL="741363" lvl="1" indent="-284163" eaLnBrk="1" hangingPunct="1">
              <a:lnSpc>
                <a:spcPct val="80000"/>
              </a:lnSpc>
            </a:pPr>
            <a:endParaRPr lang="en-US" altLang="en-US" sz="2000" smtClean="0">
              <a:latin typeface="Candara" pitchFamily="34" charset="0"/>
            </a:endParaRPr>
          </a:p>
        </p:txBody>
      </p:sp>
      <p:pic>
        <p:nvPicPr>
          <p:cNvPr id="24580" name="Picture 2" descr="http://rds.yahoo.com/_ylt=A0WTefcCV7ZKxSgA2WOjzbkF/SIG=12q9muusc/EXP=1253550210/**http%3A/images1.clinicaltools.com/images/trauma/flail_chest_wounded.gif"/>
          <p:cNvPicPr>
            <a:picLocks noChangeAspect="1" noChangeArrowheads="1"/>
          </p:cNvPicPr>
          <p:nvPr/>
        </p:nvPicPr>
        <p:blipFill>
          <a:blip r:embed="rId3"/>
          <a:srcRect/>
          <a:stretch>
            <a:fillRect/>
          </a:stretch>
        </p:blipFill>
        <p:spPr bwMode="auto">
          <a:xfrm>
            <a:off x="0" y="1295400"/>
            <a:ext cx="2797175" cy="2743200"/>
          </a:xfrm>
          <a:prstGeom prst="rect">
            <a:avLst/>
          </a:prstGeom>
          <a:noFill/>
          <a:ln w="9525">
            <a:noFill/>
            <a:miter lim="800000"/>
            <a:headEnd/>
            <a:tailEnd/>
          </a:ln>
        </p:spPr>
      </p:pic>
      <p:pic>
        <p:nvPicPr>
          <p:cNvPr id="24581" name="Picture 4" descr="Multiple right rib fractures with flail segment"/>
          <p:cNvPicPr>
            <a:picLocks noChangeAspect="1" noChangeArrowheads="1"/>
          </p:cNvPicPr>
          <p:nvPr/>
        </p:nvPicPr>
        <p:blipFill>
          <a:blip r:embed="rId4"/>
          <a:srcRect/>
          <a:stretch>
            <a:fillRect/>
          </a:stretch>
        </p:blipFill>
        <p:spPr bwMode="auto">
          <a:xfrm>
            <a:off x="0" y="4572000"/>
            <a:ext cx="2819400" cy="2286000"/>
          </a:xfrm>
          <a:prstGeom prst="rect">
            <a:avLst/>
          </a:prstGeom>
          <a:noFill/>
          <a:ln w="9525">
            <a:noFill/>
            <a:miter lim="800000"/>
            <a:headEnd/>
            <a:tailEnd/>
          </a:ln>
        </p:spPr>
      </p:pic>
      <p:sp>
        <p:nvSpPr>
          <p:cNvPr id="24582" name="TextBox 9"/>
          <p:cNvSpPr txBox="1">
            <a:spLocks noChangeArrowheads="1"/>
          </p:cNvSpPr>
          <p:nvPr/>
        </p:nvSpPr>
        <p:spPr bwMode="auto">
          <a:xfrm>
            <a:off x="2819400" y="6172200"/>
            <a:ext cx="3352800" cy="461963"/>
          </a:xfrm>
          <a:prstGeom prst="rect">
            <a:avLst/>
          </a:prstGeom>
          <a:noFill/>
          <a:ln w="9525">
            <a:noFill/>
            <a:miter lim="800000"/>
            <a:headEnd/>
            <a:tailEnd/>
          </a:ln>
        </p:spPr>
        <p:txBody>
          <a:bodyPr lIns="91420" tIns="45711" rIns="91420" bIns="45711">
            <a:spAutoFit/>
          </a:bodyPr>
          <a:lstStyle/>
          <a:p>
            <a:pPr eaLnBrk="1" hangingPunct="1"/>
            <a:endParaRPr lang="en-US" altLang="en-US" sz="1200">
              <a:latin typeface="Times New Roman" pitchFamily="18" charset="0"/>
              <a:cs typeface="Times New Roman" pitchFamily="18" charset="0"/>
            </a:endParaRPr>
          </a:p>
          <a:p>
            <a:pPr eaLnBrk="1" hangingPunct="1"/>
            <a:endParaRPr lang="en-US" altLang="en-US" sz="1200">
              <a:latin typeface="Times New Roman" pitchFamily="18" charset="0"/>
              <a:cs typeface="Times New Roman" pitchFamily="18" charset="0"/>
            </a:endParaRPr>
          </a:p>
        </p:txBody>
      </p:sp>
      <p:sp>
        <p:nvSpPr>
          <p:cNvPr id="24583" name="Slide Number Placeholder 3"/>
          <p:cNvSpPr>
            <a:spLocks noGrp="1"/>
          </p:cNvSpPr>
          <p:nvPr>
            <p:ph type="sldNum" sz="quarter" idx="12"/>
          </p:nvPr>
        </p:nvSpPr>
        <p:spPr bwMode="auto">
          <a:noFill/>
          <a:ln>
            <a:miter lim="800000"/>
            <a:headEnd/>
            <a:tailEnd/>
          </a:ln>
        </p:spPr>
        <p:txBody>
          <a:bodyPr/>
          <a:lstStyle/>
          <a:p>
            <a:fld id="{AD512C3A-079B-4B25-A790-19729EC95311}" type="slidenum">
              <a:rPr lang="en-US" altLang="en-US" smtClean="0"/>
              <a:pPr/>
              <a:t>21</a:t>
            </a:fld>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39825"/>
          </a:xfrm>
        </p:spPr>
        <p:txBody>
          <a:bodyPr/>
          <a:lstStyle/>
          <a:p>
            <a:pPr eaLnBrk="1" hangingPunct="1"/>
            <a:r>
              <a:rPr lang="en-US" altLang="en-US" sz="6000" smtClean="0">
                <a:solidFill>
                  <a:srgbClr val="000000"/>
                </a:solidFill>
                <a:latin typeface="Candara" pitchFamily="34" charset="0"/>
              </a:rPr>
              <a:t>B</a:t>
            </a:r>
            <a:r>
              <a:rPr lang="en-US" altLang="en-US" smtClean="0">
                <a:solidFill>
                  <a:srgbClr val="000000"/>
                </a:solidFill>
                <a:latin typeface="Candara" pitchFamily="34" charset="0"/>
              </a:rPr>
              <a:t>reathing and Ventilation</a:t>
            </a:r>
          </a:p>
        </p:txBody>
      </p:sp>
      <p:sp>
        <p:nvSpPr>
          <p:cNvPr id="25603" name="Content Placeholder 2"/>
          <p:cNvSpPr>
            <a:spLocks noGrp="1"/>
          </p:cNvSpPr>
          <p:nvPr>
            <p:ph idx="1"/>
          </p:nvPr>
        </p:nvSpPr>
        <p:spPr>
          <a:xfrm>
            <a:off x="3048000" y="1219200"/>
            <a:ext cx="5943600" cy="4937125"/>
          </a:xfrm>
        </p:spPr>
        <p:txBody>
          <a:bodyPr/>
          <a:lstStyle/>
          <a:p>
            <a:pPr marL="341313" indent="-341313" eaLnBrk="1" hangingPunct="1">
              <a:lnSpc>
                <a:spcPct val="80000"/>
              </a:lnSpc>
              <a:buFont typeface="Wingdings" pitchFamily="2" charset="2"/>
              <a:buChar char="n"/>
            </a:pPr>
            <a:r>
              <a:rPr lang="en-US" altLang="en-US" sz="3000" smtClean="0">
                <a:solidFill>
                  <a:srgbClr val="000000"/>
                </a:solidFill>
                <a:latin typeface="Candara" pitchFamily="34" charset="0"/>
              </a:rPr>
              <a:t>Open Pneumothorax</a:t>
            </a:r>
          </a:p>
          <a:p>
            <a:pPr marL="741363" lvl="1" indent="-284163" eaLnBrk="1" hangingPunct="1">
              <a:lnSpc>
                <a:spcPct val="80000"/>
              </a:lnSpc>
            </a:pPr>
            <a:r>
              <a:rPr lang="en-US" altLang="en-US" sz="2600" smtClean="0">
                <a:solidFill>
                  <a:srgbClr val="000000"/>
                </a:solidFill>
                <a:latin typeface="Candara" pitchFamily="34" charset="0"/>
              </a:rPr>
              <a:t>Sucking Chest Wound</a:t>
            </a:r>
          </a:p>
          <a:p>
            <a:pPr marL="741363" lvl="1" indent="-284163" eaLnBrk="1" hangingPunct="1">
              <a:lnSpc>
                <a:spcPct val="80000"/>
              </a:lnSpc>
            </a:pPr>
            <a:r>
              <a:rPr lang="en-US" altLang="en-US" sz="2600" smtClean="0">
                <a:solidFill>
                  <a:srgbClr val="000000"/>
                </a:solidFill>
                <a:latin typeface="Candara" pitchFamily="34" charset="0"/>
              </a:rPr>
              <a:t>Large defect of chest wall </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Leads to rapid equilibration of atmospheric and intrathoracic pressure</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Impairs oxygenation and ventilation</a:t>
            </a:r>
          </a:p>
          <a:p>
            <a:pPr marL="741363" lvl="1" indent="-284163" eaLnBrk="1" hangingPunct="1">
              <a:lnSpc>
                <a:spcPct val="80000"/>
              </a:lnSpc>
            </a:pPr>
            <a:r>
              <a:rPr lang="en-US" altLang="en-US" sz="2600" smtClean="0">
                <a:solidFill>
                  <a:srgbClr val="000000"/>
                </a:solidFill>
                <a:latin typeface="Candara" pitchFamily="34" charset="0"/>
              </a:rPr>
              <a:t>Initial Treatment</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Three sided occlusive dressing</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Provides a flutter valve effect</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Chest tube placement remote to site of wound</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Avoid complete dressing, will create a tension pneumothorax</a:t>
            </a:r>
          </a:p>
        </p:txBody>
      </p:sp>
      <p:pic>
        <p:nvPicPr>
          <p:cNvPr id="25604" name="Picture 2" descr="http://www.brooksidepress.org/Products/OperationalMedicine/DATA/operationalmed/Procedures/Images/suck003.jpg"/>
          <p:cNvPicPr>
            <a:picLocks noChangeAspect="1" noChangeArrowheads="1"/>
          </p:cNvPicPr>
          <p:nvPr/>
        </p:nvPicPr>
        <p:blipFill>
          <a:blip r:embed="rId3"/>
          <a:srcRect/>
          <a:stretch>
            <a:fillRect/>
          </a:stretch>
        </p:blipFill>
        <p:spPr bwMode="auto">
          <a:xfrm>
            <a:off x="0" y="3276600"/>
            <a:ext cx="3048000" cy="2209800"/>
          </a:xfrm>
          <a:prstGeom prst="rect">
            <a:avLst/>
          </a:prstGeom>
          <a:noFill/>
          <a:ln w="9525">
            <a:noFill/>
            <a:miter lim="800000"/>
            <a:headEnd/>
            <a:tailEnd/>
          </a:ln>
        </p:spPr>
      </p:pic>
      <p:pic>
        <p:nvPicPr>
          <p:cNvPr id="25605" name="Picture 4" descr="http://www.brooksidepress.org/Products/OperationalMedicine/DATA/operationalmed/Procedures/Images/suck002.jpg"/>
          <p:cNvPicPr>
            <a:picLocks noChangeAspect="1" noChangeArrowheads="1"/>
          </p:cNvPicPr>
          <p:nvPr/>
        </p:nvPicPr>
        <p:blipFill>
          <a:blip r:embed="rId4"/>
          <a:srcRect/>
          <a:stretch>
            <a:fillRect/>
          </a:stretch>
        </p:blipFill>
        <p:spPr bwMode="auto">
          <a:xfrm>
            <a:off x="0" y="5029200"/>
            <a:ext cx="2667000" cy="1828800"/>
          </a:xfrm>
          <a:prstGeom prst="rect">
            <a:avLst/>
          </a:prstGeom>
          <a:noFill/>
          <a:ln w="9525">
            <a:noFill/>
            <a:miter lim="800000"/>
            <a:headEnd/>
            <a:tailEnd/>
          </a:ln>
        </p:spPr>
      </p:pic>
      <p:pic>
        <p:nvPicPr>
          <p:cNvPr id="25606" name="Picture 6" descr="http://www.trauma.org/images/image_library/11250738332PA_THUMB.jpg">
            <a:hlinkClick r:id="rId5"/>
          </p:cNvPr>
          <p:cNvPicPr>
            <a:picLocks noChangeAspect="1" noChangeArrowheads="1"/>
          </p:cNvPicPr>
          <p:nvPr/>
        </p:nvPicPr>
        <p:blipFill>
          <a:blip r:embed="rId6"/>
          <a:srcRect/>
          <a:stretch>
            <a:fillRect/>
          </a:stretch>
        </p:blipFill>
        <p:spPr bwMode="auto">
          <a:xfrm>
            <a:off x="0" y="990600"/>
            <a:ext cx="3048000" cy="2286000"/>
          </a:xfrm>
          <a:prstGeom prst="rect">
            <a:avLst/>
          </a:prstGeom>
          <a:noFill/>
          <a:ln w="9525">
            <a:noFill/>
            <a:miter lim="800000"/>
            <a:headEnd/>
            <a:tailEnd/>
          </a:ln>
        </p:spPr>
      </p:pic>
      <p:sp>
        <p:nvSpPr>
          <p:cNvPr id="25607" name="TextBox 6"/>
          <p:cNvSpPr txBox="1">
            <a:spLocks noChangeArrowheads="1"/>
          </p:cNvSpPr>
          <p:nvPr/>
        </p:nvSpPr>
        <p:spPr bwMode="auto">
          <a:xfrm>
            <a:off x="-76200" y="2819400"/>
            <a:ext cx="3048000" cy="461963"/>
          </a:xfrm>
          <a:prstGeom prst="rect">
            <a:avLst/>
          </a:prstGeom>
          <a:noFill/>
          <a:ln w="9525">
            <a:noFill/>
            <a:miter lim="800000"/>
            <a:headEnd/>
            <a:tailEnd/>
          </a:ln>
        </p:spPr>
        <p:txBody>
          <a:bodyPr lIns="91420" tIns="45711" rIns="91420" bIns="45711">
            <a:spAutoFit/>
          </a:bodyPr>
          <a:lstStyle/>
          <a:p>
            <a:pPr eaLnBrk="1" hangingPunct="1"/>
            <a:r>
              <a:rPr lang="en-US" altLang="en-US" sz="1200">
                <a:solidFill>
                  <a:schemeClr val="bg1"/>
                </a:solidFill>
                <a:latin typeface="Times New Roman" pitchFamily="18" charset="0"/>
                <a:cs typeface="Times New Roman" pitchFamily="18" charset="0"/>
              </a:rPr>
              <a:t>Author unknown, http://www.trauma.org/index.php/main/image/902/</a:t>
            </a:r>
          </a:p>
        </p:txBody>
      </p:sp>
      <p:pic>
        <p:nvPicPr>
          <p:cNvPr id="25608" name="Picture 9" descr="by-nc-sa.png"/>
          <p:cNvPicPr>
            <a:picLocks noChangeAspect="1"/>
          </p:cNvPicPr>
          <p:nvPr/>
        </p:nvPicPr>
        <p:blipFill>
          <a:blip r:embed="rId7"/>
          <a:srcRect/>
          <a:stretch>
            <a:fillRect/>
          </a:stretch>
        </p:blipFill>
        <p:spPr bwMode="auto">
          <a:xfrm>
            <a:off x="0" y="990600"/>
            <a:ext cx="814388" cy="152400"/>
          </a:xfrm>
          <a:prstGeom prst="rect">
            <a:avLst/>
          </a:prstGeom>
          <a:noFill/>
          <a:ln w="9525">
            <a:noFill/>
            <a:miter lim="800000"/>
            <a:headEnd/>
            <a:tailEnd/>
          </a:ln>
        </p:spPr>
      </p:pic>
      <p:sp>
        <p:nvSpPr>
          <p:cNvPr id="25609" name="Slide Number Placeholder 3"/>
          <p:cNvSpPr>
            <a:spLocks noGrp="1"/>
          </p:cNvSpPr>
          <p:nvPr>
            <p:ph type="sldNum" sz="quarter" idx="12"/>
          </p:nvPr>
        </p:nvSpPr>
        <p:spPr bwMode="auto">
          <a:noFill/>
          <a:ln>
            <a:miter lim="800000"/>
            <a:headEnd/>
            <a:tailEnd/>
          </a:ln>
        </p:spPr>
        <p:txBody>
          <a:bodyPr/>
          <a:lstStyle/>
          <a:p>
            <a:fld id="{753BA528-6D8B-4B23-AA85-D3CB4D4FB95F}" type="slidenum">
              <a:rPr lang="en-US" altLang="en-US" smtClean="0"/>
              <a:pPr/>
              <a:t>22</a:t>
            </a:fld>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solidFill>
                  <a:srgbClr val="000000"/>
                </a:solidFill>
                <a:latin typeface="Candara" pitchFamily="34" charset="0"/>
              </a:rPr>
              <a:t>Needle Thoracostomy</a:t>
            </a:r>
          </a:p>
        </p:txBody>
      </p:sp>
      <p:sp>
        <p:nvSpPr>
          <p:cNvPr id="26627" name="Content Placeholder 2"/>
          <p:cNvSpPr>
            <a:spLocks noGrp="1"/>
          </p:cNvSpPr>
          <p:nvPr>
            <p:ph idx="1"/>
          </p:nvPr>
        </p:nvSpPr>
        <p:spPr>
          <a:xfrm>
            <a:off x="3886200" y="1981200"/>
            <a:ext cx="4953000" cy="3581400"/>
          </a:xfrm>
        </p:spPr>
        <p:txBody>
          <a:bodyPr/>
          <a:lstStyle/>
          <a:p>
            <a:pPr marL="341313" indent="-341313" eaLnBrk="1" hangingPunct="1">
              <a:lnSpc>
                <a:spcPct val="90000"/>
              </a:lnSpc>
              <a:buFont typeface="Wingdings" pitchFamily="2" charset="2"/>
              <a:buChar char="n"/>
            </a:pPr>
            <a:r>
              <a:rPr lang="en-US" altLang="en-US" smtClean="0">
                <a:solidFill>
                  <a:srgbClr val="000000"/>
                </a:solidFill>
                <a:latin typeface="Candara" pitchFamily="34" charset="0"/>
              </a:rPr>
              <a:t>Needle Thoracostomy</a:t>
            </a:r>
          </a:p>
          <a:p>
            <a:pPr marL="741363" lvl="1" indent="-284163" eaLnBrk="1" hangingPunct="1">
              <a:lnSpc>
                <a:spcPct val="90000"/>
              </a:lnSpc>
            </a:pPr>
            <a:r>
              <a:rPr lang="en-US" altLang="en-US" smtClean="0">
                <a:solidFill>
                  <a:srgbClr val="000000"/>
                </a:solidFill>
                <a:latin typeface="Candara" pitchFamily="34" charset="0"/>
              </a:rPr>
              <a:t>Midclavicular line</a:t>
            </a:r>
          </a:p>
          <a:p>
            <a:pPr marL="741363" lvl="1" indent="-284163" eaLnBrk="1" hangingPunct="1">
              <a:lnSpc>
                <a:spcPct val="90000"/>
              </a:lnSpc>
            </a:pPr>
            <a:r>
              <a:rPr lang="en-US" altLang="en-US" smtClean="0">
                <a:solidFill>
                  <a:srgbClr val="000000"/>
                </a:solidFill>
                <a:latin typeface="Candara" pitchFamily="34" charset="0"/>
              </a:rPr>
              <a:t>14 gauge angiocath</a:t>
            </a:r>
          </a:p>
          <a:p>
            <a:pPr marL="741363" lvl="1" indent="-284163" eaLnBrk="1" hangingPunct="1">
              <a:lnSpc>
                <a:spcPct val="90000"/>
              </a:lnSpc>
            </a:pPr>
            <a:r>
              <a:rPr lang="en-US" altLang="en-US" u="sng" smtClean="0">
                <a:solidFill>
                  <a:srgbClr val="000000"/>
                </a:solidFill>
                <a:latin typeface="Candara" pitchFamily="34" charset="0"/>
              </a:rPr>
              <a:t>Over</a:t>
            </a:r>
            <a:r>
              <a:rPr lang="en-US" altLang="en-US" smtClean="0">
                <a:solidFill>
                  <a:srgbClr val="000000"/>
                </a:solidFill>
                <a:latin typeface="Candara" pitchFamily="34" charset="0"/>
              </a:rPr>
              <a:t> the 2</a:t>
            </a:r>
            <a:r>
              <a:rPr lang="en-US" altLang="en-US" baseline="30000" smtClean="0">
                <a:solidFill>
                  <a:srgbClr val="000000"/>
                </a:solidFill>
                <a:latin typeface="Candara" pitchFamily="34" charset="0"/>
              </a:rPr>
              <a:t>nd</a:t>
            </a:r>
            <a:r>
              <a:rPr lang="en-US" altLang="en-US" smtClean="0">
                <a:solidFill>
                  <a:srgbClr val="000000"/>
                </a:solidFill>
                <a:latin typeface="Candara" pitchFamily="34" charset="0"/>
              </a:rPr>
              <a:t> rib</a:t>
            </a:r>
          </a:p>
          <a:p>
            <a:pPr marL="741363" lvl="1" indent="-284163" eaLnBrk="1" hangingPunct="1">
              <a:lnSpc>
                <a:spcPct val="90000"/>
              </a:lnSpc>
            </a:pPr>
            <a:r>
              <a:rPr lang="en-US" altLang="en-US" smtClean="0">
                <a:solidFill>
                  <a:srgbClr val="000000"/>
                </a:solidFill>
                <a:latin typeface="Candara" pitchFamily="34" charset="0"/>
              </a:rPr>
              <a:t>Rush of air is heard</a:t>
            </a:r>
          </a:p>
        </p:txBody>
      </p:sp>
      <p:pic>
        <p:nvPicPr>
          <p:cNvPr id="26628" name="Picture 2" descr="View Image">
            <a:hlinkClick r:id="rId3"/>
          </p:cNvPr>
          <p:cNvPicPr>
            <a:picLocks noChangeAspect="1" noChangeArrowheads="1"/>
          </p:cNvPicPr>
          <p:nvPr/>
        </p:nvPicPr>
        <p:blipFill>
          <a:blip r:embed="rId4"/>
          <a:srcRect/>
          <a:stretch>
            <a:fillRect/>
          </a:stretch>
        </p:blipFill>
        <p:spPr bwMode="auto">
          <a:xfrm>
            <a:off x="381000" y="2057400"/>
            <a:ext cx="3454400" cy="2590800"/>
          </a:xfrm>
          <a:prstGeom prst="rect">
            <a:avLst/>
          </a:prstGeom>
          <a:noFill/>
          <a:ln w="9525">
            <a:noFill/>
            <a:miter lim="800000"/>
            <a:headEnd/>
            <a:tailEnd/>
          </a:ln>
        </p:spPr>
      </p:pic>
      <p:sp>
        <p:nvSpPr>
          <p:cNvPr id="26629" name="Rectangle 7"/>
          <p:cNvSpPr>
            <a:spLocks noChangeArrowheads="1"/>
          </p:cNvSpPr>
          <p:nvPr/>
        </p:nvSpPr>
        <p:spPr bwMode="auto">
          <a:xfrm>
            <a:off x="1219200" y="4648200"/>
            <a:ext cx="2667000" cy="461963"/>
          </a:xfrm>
          <a:prstGeom prst="rect">
            <a:avLst/>
          </a:prstGeom>
          <a:noFill/>
          <a:ln w="9525">
            <a:noFill/>
            <a:miter lim="800000"/>
            <a:headEnd/>
            <a:tailEnd/>
          </a:ln>
        </p:spPr>
        <p:txBody>
          <a:bodyPr lIns="91420" tIns="45711" rIns="91420" bIns="45711">
            <a:spAutoFit/>
          </a:bodyPr>
          <a:lstStyle/>
          <a:p>
            <a:pPr eaLnBrk="1" hangingPunct="1"/>
            <a:endParaRPr lang="en-US" altLang="en-US" sz="1200">
              <a:solidFill>
                <a:srgbClr val="000000"/>
              </a:solidFill>
              <a:latin typeface="Times New Roman" pitchFamily="18" charset="0"/>
              <a:cs typeface="Times New Roman" pitchFamily="18" charset="0"/>
            </a:endParaRPr>
          </a:p>
          <a:p>
            <a:pPr eaLnBrk="1" hangingPunct="1"/>
            <a:endParaRPr lang="en-US" altLang="en-US" sz="1200">
              <a:solidFill>
                <a:srgbClr val="000000"/>
              </a:solidFill>
              <a:latin typeface="Times New Roman" pitchFamily="18" charset="0"/>
              <a:cs typeface="Times New Roman" pitchFamily="18" charset="0"/>
            </a:endParaRPr>
          </a:p>
        </p:txBody>
      </p:sp>
      <p:sp>
        <p:nvSpPr>
          <p:cNvPr id="26630" name="Slide Number Placeholder 3"/>
          <p:cNvSpPr>
            <a:spLocks noGrp="1"/>
          </p:cNvSpPr>
          <p:nvPr>
            <p:ph type="sldNum" sz="quarter" idx="12"/>
          </p:nvPr>
        </p:nvSpPr>
        <p:spPr bwMode="auto">
          <a:noFill/>
          <a:ln>
            <a:miter lim="800000"/>
            <a:headEnd/>
            <a:tailEnd/>
          </a:ln>
        </p:spPr>
        <p:txBody>
          <a:bodyPr/>
          <a:lstStyle/>
          <a:p>
            <a:fld id="{1F374E45-557D-4CCB-B0D3-E994D29782A3}" type="slidenum">
              <a:rPr lang="en-US" altLang="en-US" smtClean="0"/>
              <a:pPr/>
              <a:t>23</a:t>
            </a:fld>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39825"/>
          </a:xfrm>
        </p:spPr>
        <p:txBody>
          <a:bodyPr/>
          <a:lstStyle/>
          <a:p>
            <a:pPr eaLnBrk="1" hangingPunct="1"/>
            <a:r>
              <a:rPr lang="en-US" altLang="en-US" smtClean="0">
                <a:solidFill>
                  <a:srgbClr val="000000"/>
                </a:solidFill>
                <a:latin typeface="Candara" pitchFamily="34" charset="0"/>
              </a:rPr>
              <a:t>Tube Thoracostomy</a:t>
            </a:r>
          </a:p>
        </p:txBody>
      </p:sp>
      <p:sp>
        <p:nvSpPr>
          <p:cNvPr id="27651" name="Content Placeholder 2"/>
          <p:cNvSpPr>
            <a:spLocks noGrp="1"/>
          </p:cNvSpPr>
          <p:nvPr>
            <p:ph idx="1"/>
          </p:nvPr>
        </p:nvSpPr>
        <p:spPr>
          <a:xfrm>
            <a:off x="2895600" y="1066800"/>
            <a:ext cx="5943600" cy="5562600"/>
          </a:xfrm>
        </p:spPr>
        <p:txBody>
          <a:bodyPr/>
          <a:lstStyle/>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Insertion site </a:t>
            </a:r>
          </a:p>
          <a:p>
            <a:pPr marL="741363" lvl="1" indent="-284163" eaLnBrk="1" hangingPunct="1">
              <a:lnSpc>
                <a:spcPct val="60000"/>
              </a:lnSpc>
            </a:pPr>
            <a:r>
              <a:rPr lang="en-US" altLang="en-US" sz="1400" smtClean="0">
                <a:solidFill>
                  <a:srgbClr val="000000"/>
                </a:solidFill>
                <a:latin typeface="Candara" pitchFamily="34" charset="0"/>
              </a:rPr>
              <a:t>5</a:t>
            </a:r>
            <a:r>
              <a:rPr lang="en-US" altLang="en-US" sz="1400" baseline="30000" smtClean="0">
                <a:solidFill>
                  <a:srgbClr val="000000"/>
                </a:solidFill>
                <a:latin typeface="Candara" pitchFamily="34" charset="0"/>
              </a:rPr>
              <a:t>th</a:t>
            </a:r>
            <a:r>
              <a:rPr lang="en-US" altLang="en-US" sz="1400" smtClean="0">
                <a:solidFill>
                  <a:srgbClr val="000000"/>
                </a:solidFill>
                <a:latin typeface="Candara" pitchFamily="34" charset="0"/>
              </a:rPr>
              <a:t> intercostal space, </a:t>
            </a:r>
          </a:p>
          <a:p>
            <a:pPr marL="741363" lvl="1" indent="-284163" eaLnBrk="1" hangingPunct="1">
              <a:lnSpc>
                <a:spcPct val="60000"/>
              </a:lnSpc>
            </a:pPr>
            <a:r>
              <a:rPr lang="en-US" altLang="en-US" sz="1400" smtClean="0">
                <a:solidFill>
                  <a:srgbClr val="000000"/>
                </a:solidFill>
                <a:latin typeface="Candara" pitchFamily="34" charset="0"/>
              </a:rPr>
              <a:t>Anterior axillary line</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Sterile prep, anesthesia with lidocaine</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2-3 cm incision along rib margin with #10 blade</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Dissect through subcutaneous tissues to rib margin</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Puncture the pleura over the rib</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Advance chest tube with clamp and direct posteriorly and apically</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Observe for fogging of chest tube, blood output</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Suture the tube in place</a:t>
            </a:r>
          </a:p>
          <a:p>
            <a:pPr marL="341313" indent="-341313" eaLnBrk="1" hangingPunct="1">
              <a:lnSpc>
                <a:spcPct val="60000"/>
              </a:lnSpc>
              <a:buFont typeface="Wingdings" pitchFamily="2" charset="2"/>
              <a:buChar char="n"/>
            </a:pPr>
            <a:r>
              <a:rPr lang="en-US" altLang="en-US" sz="1700" smtClean="0">
                <a:solidFill>
                  <a:srgbClr val="000000"/>
                </a:solidFill>
                <a:latin typeface="Candara" pitchFamily="34" charset="0"/>
              </a:rPr>
              <a:t>Complications of Chest Tube Placement</a:t>
            </a:r>
          </a:p>
          <a:p>
            <a:pPr marL="741363" lvl="1" indent="-284163" eaLnBrk="1" hangingPunct="1">
              <a:lnSpc>
                <a:spcPct val="60000"/>
              </a:lnSpc>
            </a:pPr>
            <a:r>
              <a:rPr lang="en-US" altLang="en-US" sz="1400" smtClean="0">
                <a:solidFill>
                  <a:srgbClr val="000000"/>
                </a:solidFill>
                <a:latin typeface="Candara" pitchFamily="34" charset="0"/>
              </a:rPr>
              <a:t>Injury to intercostal nerve, artery, vein</a:t>
            </a:r>
          </a:p>
          <a:p>
            <a:pPr marL="741363" lvl="1" indent="-284163" eaLnBrk="1" hangingPunct="1">
              <a:lnSpc>
                <a:spcPct val="60000"/>
              </a:lnSpc>
            </a:pPr>
            <a:r>
              <a:rPr lang="en-US" altLang="en-US" sz="1400" smtClean="0">
                <a:solidFill>
                  <a:srgbClr val="000000"/>
                </a:solidFill>
                <a:latin typeface="Candara" pitchFamily="34" charset="0"/>
              </a:rPr>
              <a:t>Injury to lung</a:t>
            </a:r>
          </a:p>
          <a:p>
            <a:pPr marL="741363" lvl="1" indent="-284163" eaLnBrk="1" hangingPunct="1">
              <a:lnSpc>
                <a:spcPct val="60000"/>
              </a:lnSpc>
            </a:pPr>
            <a:r>
              <a:rPr lang="en-US" altLang="en-US" sz="1400" smtClean="0">
                <a:solidFill>
                  <a:srgbClr val="000000"/>
                </a:solidFill>
                <a:latin typeface="Candara" pitchFamily="34" charset="0"/>
              </a:rPr>
              <a:t>Injury to mediastinum</a:t>
            </a:r>
          </a:p>
          <a:p>
            <a:pPr marL="741363" lvl="1" indent="-284163" eaLnBrk="1" hangingPunct="1">
              <a:lnSpc>
                <a:spcPct val="60000"/>
              </a:lnSpc>
            </a:pPr>
            <a:r>
              <a:rPr lang="en-US" altLang="en-US" sz="1400" smtClean="0">
                <a:solidFill>
                  <a:srgbClr val="000000"/>
                </a:solidFill>
                <a:latin typeface="Candara" pitchFamily="34" charset="0"/>
              </a:rPr>
              <a:t>Infection</a:t>
            </a:r>
          </a:p>
          <a:p>
            <a:pPr marL="741363" lvl="1" indent="-284163" eaLnBrk="1" hangingPunct="1">
              <a:lnSpc>
                <a:spcPct val="60000"/>
              </a:lnSpc>
            </a:pPr>
            <a:r>
              <a:rPr lang="en-US" altLang="en-US" sz="1400" smtClean="0">
                <a:solidFill>
                  <a:srgbClr val="000000"/>
                </a:solidFill>
                <a:latin typeface="Candara" pitchFamily="34" charset="0"/>
              </a:rPr>
              <a:t>Allergic reaction to lidocaine</a:t>
            </a:r>
          </a:p>
          <a:p>
            <a:pPr marL="741363" lvl="1" indent="-284163" eaLnBrk="1" hangingPunct="1">
              <a:lnSpc>
                <a:spcPct val="60000"/>
              </a:lnSpc>
            </a:pPr>
            <a:r>
              <a:rPr lang="en-US" altLang="en-US" sz="1400" smtClean="0">
                <a:solidFill>
                  <a:srgbClr val="000000"/>
                </a:solidFill>
                <a:latin typeface="Candara" pitchFamily="34" charset="0"/>
              </a:rPr>
              <a:t>Inappropriate placement of chest tube</a:t>
            </a:r>
          </a:p>
          <a:p>
            <a:pPr marL="341313" indent="-341313" eaLnBrk="1" hangingPunct="1">
              <a:lnSpc>
                <a:spcPct val="60000"/>
              </a:lnSpc>
              <a:buFont typeface="Wingdings" pitchFamily="2" charset="2"/>
              <a:buChar char="n"/>
            </a:pPr>
            <a:endParaRPr lang="en-US" altLang="en-US" sz="1700" smtClean="0">
              <a:solidFill>
                <a:srgbClr val="000000"/>
              </a:solidFill>
              <a:latin typeface="Candara" pitchFamily="34" charset="0"/>
            </a:endParaRPr>
          </a:p>
          <a:p>
            <a:pPr marL="341313" indent="-341313" eaLnBrk="1" hangingPunct="1">
              <a:lnSpc>
                <a:spcPct val="60000"/>
              </a:lnSpc>
              <a:buFont typeface="Wingdings" pitchFamily="2" charset="2"/>
              <a:buChar char="n"/>
            </a:pPr>
            <a:endParaRPr lang="en-US" altLang="en-US" sz="1700" smtClean="0">
              <a:solidFill>
                <a:srgbClr val="000000"/>
              </a:solidFill>
              <a:latin typeface="Candara" pitchFamily="34" charset="0"/>
            </a:endParaRPr>
          </a:p>
          <a:p>
            <a:pPr marL="341313" indent="-341313" eaLnBrk="1" hangingPunct="1">
              <a:lnSpc>
                <a:spcPct val="60000"/>
              </a:lnSpc>
              <a:buFont typeface="Wingdings" pitchFamily="2" charset="2"/>
              <a:buChar char="n"/>
            </a:pPr>
            <a:endParaRPr lang="en-US" altLang="en-US" sz="1700" smtClean="0">
              <a:solidFill>
                <a:srgbClr val="000000"/>
              </a:solidFill>
              <a:latin typeface="Candara" pitchFamily="34" charset="0"/>
            </a:endParaRPr>
          </a:p>
        </p:txBody>
      </p:sp>
      <p:pic>
        <p:nvPicPr>
          <p:cNvPr id="27652" name="Picture 6" descr="http://www.trauma.org/phpThumb/phpThumb.php?src=http://www.trauma.org/images/image_library/chest0051a.jpg&amp;w=400&amp;h=300&amp;q=75&amp;fltr%5b%5d=usm|80|0.5|3&amp;aoe=0">
            <a:hlinkClick r:id="rId3"/>
          </p:cNvPr>
          <p:cNvPicPr>
            <a:picLocks noChangeAspect="1" noChangeArrowheads="1"/>
          </p:cNvPicPr>
          <p:nvPr/>
        </p:nvPicPr>
        <p:blipFill>
          <a:blip r:embed="rId4"/>
          <a:srcRect/>
          <a:stretch>
            <a:fillRect/>
          </a:stretch>
        </p:blipFill>
        <p:spPr bwMode="auto">
          <a:xfrm>
            <a:off x="63500" y="-136525"/>
            <a:ext cx="9525" cy="9525"/>
          </a:xfrm>
          <a:prstGeom prst="rect">
            <a:avLst/>
          </a:prstGeom>
          <a:noFill/>
          <a:ln w="9525">
            <a:noFill/>
            <a:miter lim="800000"/>
            <a:headEnd/>
            <a:tailEnd/>
          </a:ln>
        </p:spPr>
      </p:pic>
      <p:pic>
        <p:nvPicPr>
          <p:cNvPr id="27653" name="Picture 8" descr="http://www.trauma.org/phpThumb/phpThumb.php?src=http://www.trauma.org/images/image_library/chest0051a.jpg&amp;w=400&amp;h=300&amp;q=75&amp;fltr%5b%5d=usm|80|0.5|3&amp;aoe=0">
            <a:hlinkClick r:id="rId3"/>
          </p:cNvPr>
          <p:cNvPicPr>
            <a:picLocks noChangeAspect="1" noChangeArrowheads="1"/>
          </p:cNvPicPr>
          <p:nvPr/>
        </p:nvPicPr>
        <p:blipFill>
          <a:blip r:embed="rId4"/>
          <a:srcRect/>
          <a:stretch>
            <a:fillRect/>
          </a:stretch>
        </p:blipFill>
        <p:spPr bwMode="auto">
          <a:xfrm>
            <a:off x="63500" y="-136525"/>
            <a:ext cx="9525" cy="9525"/>
          </a:xfrm>
          <a:prstGeom prst="rect">
            <a:avLst/>
          </a:prstGeom>
          <a:noFill/>
          <a:ln w="9525">
            <a:noFill/>
            <a:miter lim="800000"/>
            <a:headEnd/>
            <a:tailEnd/>
          </a:ln>
        </p:spPr>
      </p:pic>
      <p:pic>
        <p:nvPicPr>
          <p:cNvPr id="27654" name="Picture 10" descr="http://www.trauma.org/phpThumb/phpThumb.php?src=http://www.trauma.org/images/image_library/chest0051a.jpg&amp;w=400&amp;h=300&amp;q=75&amp;fltr%5b%5d=usm|80|0.5|3&amp;aoe=0">
            <a:hlinkClick r:id="rId3"/>
          </p:cNvPr>
          <p:cNvPicPr>
            <a:picLocks noChangeAspect="1" noChangeArrowheads="1"/>
          </p:cNvPicPr>
          <p:nvPr/>
        </p:nvPicPr>
        <p:blipFill>
          <a:blip r:embed="rId4"/>
          <a:srcRect/>
          <a:stretch>
            <a:fillRect/>
          </a:stretch>
        </p:blipFill>
        <p:spPr bwMode="auto">
          <a:xfrm>
            <a:off x="63500" y="-136525"/>
            <a:ext cx="9525" cy="9525"/>
          </a:xfrm>
          <a:prstGeom prst="rect">
            <a:avLst/>
          </a:prstGeom>
          <a:noFill/>
          <a:ln w="9525">
            <a:noFill/>
            <a:miter lim="800000"/>
            <a:headEnd/>
            <a:tailEnd/>
          </a:ln>
        </p:spPr>
      </p:pic>
      <p:pic>
        <p:nvPicPr>
          <p:cNvPr id="27655" name="Picture 12" descr="http://www.trauma.org/phpThumb/phpThumb.php?src=http://www.trauma.org/images/image_library/chest0051a.jpg&amp;w=400&amp;h=300&amp;q=75&amp;fltr%5b%5d=usm|80|0.5|3&amp;aoe=0">
            <a:hlinkClick r:id="rId3"/>
          </p:cNvPr>
          <p:cNvPicPr>
            <a:picLocks noChangeAspect="1" noChangeArrowheads="1"/>
          </p:cNvPicPr>
          <p:nvPr/>
        </p:nvPicPr>
        <p:blipFill>
          <a:blip r:embed="rId4"/>
          <a:srcRect/>
          <a:stretch>
            <a:fillRect/>
          </a:stretch>
        </p:blipFill>
        <p:spPr bwMode="auto">
          <a:xfrm>
            <a:off x="63500" y="-136525"/>
            <a:ext cx="9525" cy="9525"/>
          </a:xfrm>
          <a:prstGeom prst="rect">
            <a:avLst/>
          </a:prstGeom>
          <a:noFill/>
          <a:ln w="9525">
            <a:noFill/>
            <a:miter lim="800000"/>
            <a:headEnd/>
            <a:tailEnd/>
          </a:ln>
        </p:spPr>
      </p:pic>
      <p:pic>
        <p:nvPicPr>
          <p:cNvPr id="27656" name="Picture 14" descr="http://www.trauma.org/images/image_library/chest0051a.jpg"/>
          <p:cNvPicPr>
            <a:picLocks noChangeAspect="1" noChangeArrowheads="1"/>
          </p:cNvPicPr>
          <p:nvPr/>
        </p:nvPicPr>
        <p:blipFill>
          <a:blip r:embed="rId5"/>
          <a:srcRect/>
          <a:stretch>
            <a:fillRect/>
          </a:stretch>
        </p:blipFill>
        <p:spPr bwMode="auto">
          <a:xfrm>
            <a:off x="0" y="1447800"/>
            <a:ext cx="2844800" cy="2133600"/>
          </a:xfrm>
          <a:prstGeom prst="rect">
            <a:avLst/>
          </a:prstGeom>
          <a:noFill/>
          <a:ln w="9525">
            <a:noFill/>
            <a:miter lim="800000"/>
            <a:headEnd/>
            <a:tailEnd/>
          </a:ln>
        </p:spPr>
      </p:pic>
      <p:sp>
        <p:nvSpPr>
          <p:cNvPr id="27657" name="Slide Number Placeholder 3"/>
          <p:cNvSpPr>
            <a:spLocks noGrp="1"/>
          </p:cNvSpPr>
          <p:nvPr>
            <p:ph type="sldNum" sz="quarter" idx="12"/>
          </p:nvPr>
        </p:nvSpPr>
        <p:spPr bwMode="auto">
          <a:noFill/>
          <a:ln>
            <a:miter lim="800000"/>
            <a:headEnd/>
            <a:tailEnd/>
          </a:ln>
        </p:spPr>
        <p:txBody>
          <a:bodyPr/>
          <a:lstStyle/>
          <a:p>
            <a:fld id="{33113035-B384-4E30-9F09-3E9040DC8BCF}" type="slidenum">
              <a:rPr lang="en-US" altLang="en-US" smtClean="0"/>
              <a:pPr/>
              <a:t>24</a:t>
            </a:fld>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39825"/>
          </a:xfrm>
        </p:spPr>
        <p:txBody>
          <a:bodyPr/>
          <a:lstStyle/>
          <a:p>
            <a:pPr eaLnBrk="1" hangingPunct="1"/>
            <a:r>
              <a:rPr lang="en-US" altLang="en-US" sz="6000" smtClean="0">
                <a:solidFill>
                  <a:srgbClr val="C00000"/>
                </a:solidFill>
                <a:latin typeface="Candara" pitchFamily="34" charset="0"/>
              </a:rPr>
              <a:t>C</a:t>
            </a:r>
            <a:r>
              <a:rPr lang="en-US" altLang="en-US" smtClean="0">
                <a:latin typeface="Candara" pitchFamily="34" charset="0"/>
              </a:rPr>
              <a:t>irculation</a:t>
            </a:r>
          </a:p>
        </p:txBody>
      </p:sp>
      <p:sp>
        <p:nvSpPr>
          <p:cNvPr id="28675" name="Content Placeholder 2"/>
          <p:cNvSpPr>
            <a:spLocks noGrp="1"/>
          </p:cNvSpPr>
          <p:nvPr>
            <p:ph idx="1"/>
          </p:nvPr>
        </p:nvSpPr>
        <p:spPr>
          <a:xfrm>
            <a:off x="457200" y="990600"/>
            <a:ext cx="8229600" cy="5181600"/>
          </a:xfrm>
        </p:spPr>
        <p:txBody>
          <a:bodyPr/>
          <a:lstStyle/>
          <a:p>
            <a:pPr marL="341313" indent="-341313" eaLnBrk="1" hangingPunct="1">
              <a:lnSpc>
                <a:spcPct val="70000"/>
              </a:lnSpc>
              <a:buFont typeface="Wingdings" pitchFamily="2" charset="2"/>
              <a:buChar char="n"/>
            </a:pPr>
            <a:r>
              <a:rPr lang="en-US" altLang="en-US" sz="2200" smtClean="0">
                <a:latin typeface="Candara" pitchFamily="34" charset="0"/>
              </a:rPr>
              <a:t>Shock</a:t>
            </a:r>
          </a:p>
          <a:p>
            <a:pPr marL="741363" lvl="1" indent="-284163" eaLnBrk="1" hangingPunct="1">
              <a:lnSpc>
                <a:spcPct val="70000"/>
              </a:lnSpc>
            </a:pPr>
            <a:r>
              <a:rPr lang="en-US" altLang="en-US" sz="2000" smtClean="0">
                <a:latin typeface="Candara" pitchFamily="34" charset="0"/>
              </a:rPr>
              <a:t>Impaired tissue perfusion</a:t>
            </a:r>
          </a:p>
          <a:p>
            <a:pPr marL="741363" lvl="1" indent="-284163" eaLnBrk="1" hangingPunct="1">
              <a:lnSpc>
                <a:spcPct val="70000"/>
              </a:lnSpc>
            </a:pPr>
            <a:r>
              <a:rPr lang="en-US" altLang="en-US" sz="2000" smtClean="0">
                <a:latin typeface="Candara" pitchFamily="34" charset="0"/>
              </a:rPr>
              <a:t>Tissue oxygenation is inadequate to meet metabolic demand</a:t>
            </a:r>
          </a:p>
          <a:p>
            <a:pPr marL="741363" lvl="1" indent="-284163" eaLnBrk="1" hangingPunct="1">
              <a:lnSpc>
                <a:spcPct val="70000"/>
              </a:lnSpc>
            </a:pPr>
            <a:r>
              <a:rPr lang="en-US" altLang="en-US" sz="2000" smtClean="0">
                <a:latin typeface="Candara" pitchFamily="34" charset="0"/>
              </a:rPr>
              <a:t>Prolonged shock state leads to multi-organ system failure and cell death </a:t>
            </a:r>
          </a:p>
          <a:p>
            <a:pPr marL="341313" indent="-341313" eaLnBrk="1" hangingPunct="1">
              <a:lnSpc>
                <a:spcPct val="70000"/>
              </a:lnSpc>
              <a:buFont typeface="Wingdings" pitchFamily="2" charset="2"/>
              <a:buChar char="n"/>
            </a:pPr>
            <a:r>
              <a:rPr lang="en-US" altLang="en-US" sz="2200" smtClean="0">
                <a:latin typeface="Candara" pitchFamily="34" charset="0"/>
              </a:rPr>
              <a:t>Clinical Signs of Shock</a:t>
            </a:r>
          </a:p>
          <a:p>
            <a:pPr marL="741363" lvl="1" indent="-284163" eaLnBrk="1" hangingPunct="1">
              <a:lnSpc>
                <a:spcPct val="70000"/>
              </a:lnSpc>
            </a:pPr>
            <a:r>
              <a:rPr lang="en-US" altLang="en-US" sz="2000" smtClean="0">
                <a:latin typeface="Candara" pitchFamily="34" charset="0"/>
              </a:rPr>
              <a:t>Altered mental status</a:t>
            </a:r>
          </a:p>
          <a:p>
            <a:pPr marL="741363" lvl="1" indent="-284163" eaLnBrk="1" hangingPunct="1">
              <a:lnSpc>
                <a:spcPct val="70000"/>
              </a:lnSpc>
            </a:pPr>
            <a:r>
              <a:rPr lang="en-US" altLang="en-US" sz="2000" smtClean="0">
                <a:latin typeface="Candara" pitchFamily="34" charset="0"/>
              </a:rPr>
              <a:t>Tachycardia (HR &gt; 100) = Most common sign</a:t>
            </a:r>
          </a:p>
          <a:p>
            <a:pPr marL="741363" lvl="1" indent="-284163" eaLnBrk="1" hangingPunct="1">
              <a:lnSpc>
                <a:spcPct val="70000"/>
              </a:lnSpc>
            </a:pPr>
            <a:r>
              <a:rPr lang="en-US" altLang="en-US" sz="2000" smtClean="0">
                <a:latin typeface="Candara" pitchFamily="34" charset="0"/>
              </a:rPr>
              <a:t>Arterial Hypotension (SBP &lt; 120)</a:t>
            </a:r>
          </a:p>
          <a:p>
            <a:pPr marL="1141413" lvl="2" indent="-227013" eaLnBrk="1" hangingPunct="1">
              <a:lnSpc>
                <a:spcPct val="70000"/>
              </a:lnSpc>
              <a:buFont typeface="Wingdings" pitchFamily="2" charset="2"/>
              <a:buChar char="n"/>
            </a:pPr>
            <a:r>
              <a:rPr lang="en-US" altLang="en-US" sz="1700" smtClean="0">
                <a:latin typeface="Candara" pitchFamily="34" charset="0"/>
              </a:rPr>
              <a:t>Femoral Pulse – SBP &gt; 80</a:t>
            </a:r>
          </a:p>
          <a:p>
            <a:pPr marL="1141413" lvl="2" indent="-227013" eaLnBrk="1" hangingPunct="1">
              <a:lnSpc>
                <a:spcPct val="70000"/>
              </a:lnSpc>
              <a:buFont typeface="Wingdings" pitchFamily="2" charset="2"/>
              <a:buChar char="n"/>
            </a:pPr>
            <a:r>
              <a:rPr lang="en-US" altLang="en-US" sz="1700" smtClean="0">
                <a:latin typeface="Candara" pitchFamily="34" charset="0"/>
              </a:rPr>
              <a:t>Radial Pulse – SBP &gt; 90</a:t>
            </a:r>
          </a:p>
          <a:p>
            <a:pPr marL="1141413" lvl="2" indent="-227013" eaLnBrk="1" hangingPunct="1">
              <a:lnSpc>
                <a:spcPct val="70000"/>
              </a:lnSpc>
              <a:buFont typeface="Wingdings" pitchFamily="2" charset="2"/>
              <a:buChar char="n"/>
            </a:pPr>
            <a:r>
              <a:rPr lang="en-US" altLang="en-US" sz="1700" smtClean="0">
                <a:latin typeface="Candara" pitchFamily="34" charset="0"/>
              </a:rPr>
              <a:t>Carotid Pulse – SBP &gt; 60</a:t>
            </a:r>
          </a:p>
          <a:p>
            <a:pPr marL="741363" lvl="1" indent="-284163" eaLnBrk="1" hangingPunct="1">
              <a:lnSpc>
                <a:spcPct val="70000"/>
              </a:lnSpc>
            </a:pPr>
            <a:r>
              <a:rPr lang="en-US" altLang="en-US" sz="2000" smtClean="0">
                <a:latin typeface="Candara" pitchFamily="34" charset="0"/>
              </a:rPr>
              <a:t>Inadequate Tissue Perfusion</a:t>
            </a:r>
          </a:p>
          <a:p>
            <a:pPr marL="1141413" lvl="2" indent="-227013" eaLnBrk="1" hangingPunct="1">
              <a:lnSpc>
                <a:spcPct val="70000"/>
              </a:lnSpc>
              <a:buFont typeface="Wingdings" pitchFamily="2" charset="2"/>
              <a:buChar char="n"/>
            </a:pPr>
            <a:r>
              <a:rPr lang="en-US" altLang="en-US" sz="1700" smtClean="0">
                <a:latin typeface="Candara" pitchFamily="34" charset="0"/>
              </a:rPr>
              <a:t>Pale skin color</a:t>
            </a:r>
          </a:p>
          <a:p>
            <a:pPr marL="1141413" lvl="2" indent="-227013" eaLnBrk="1" hangingPunct="1">
              <a:lnSpc>
                <a:spcPct val="70000"/>
              </a:lnSpc>
              <a:buFont typeface="Wingdings" pitchFamily="2" charset="2"/>
              <a:buChar char="n"/>
            </a:pPr>
            <a:r>
              <a:rPr lang="en-US" altLang="en-US" sz="1700" smtClean="0">
                <a:latin typeface="Candara" pitchFamily="34" charset="0"/>
              </a:rPr>
              <a:t>Cool clammy skin</a:t>
            </a:r>
          </a:p>
          <a:p>
            <a:pPr marL="1141413" lvl="2" indent="-227013" eaLnBrk="1" hangingPunct="1">
              <a:lnSpc>
                <a:spcPct val="70000"/>
              </a:lnSpc>
              <a:buFont typeface="Wingdings" pitchFamily="2" charset="2"/>
              <a:buChar char="n"/>
            </a:pPr>
            <a:r>
              <a:rPr lang="en-US" altLang="en-US" sz="1700" smtClean="0">
                <a:latin typeface="Candara" pitchFamily="34" charset="0"/>
              </a:rPr>
              <a:t>Delayed cap refill (&gt; 3 seconds)</a:t>
            </a:r>
          </a:p>
          <a:p>
            <a:pPr marL="1141413" lvl="2" indent="-227013" eaLnBrk="1" hangingPunct="1">
              <a:lnSpc>
                <a:spcPct val="70000"/>
              </a:lnSpc>
              <a:buFont typeface="Wingdings" pitchFamily="2" charset="2"/>
              <a:buChar char="n"/>
            </a:pPr>
            <a:r>
              <a:rPr lang="en-US" altLang="en-US" sz="1700" smtClean="0">
                <a:latin typeface="Candara" pitchFamily="34" charset="0"/>
              </a:rPr>
              <a:t>Altered LOC</a:t>
            </a:r>
          </a:p>
          <a:p>
            <a:pPr marL="1141413" lvl="2" indent="-227013" eaLnBrk="1" hangingPunct="1">
              <a:lnSpc>
                <a:spcPct val="70000"/>
              </a:lnSpc>
              <a:buFont typeface="Wingdings" pitchFamily="2" charset="2"/>
              <a:buChar char="n"/>
            </a:pPr>
            <a:r>
              <a:rPr lang="en-US" altLang="en-US" sz="1700" smtClean="0">
                <a:latin typeface="Candara" pitchFamily="34" charset="0"/>
              </a:rPr>
              <a:t>Decreased Urine Output (UOP &lt; 0.5 mL/kg/hr)</a:t>
            </a:r>
          </a:p>
        </p:txBody>
      </p:sp>
      <p:sp>
        <p:nvSpPr>
          <p:cNvPr id="28676" name="Slide Number Placeholder 3"/>
          <p:cNvSpPr>
            <a:spLocks noGrp="1"/>
          </p:cNvSpPr>
          <p:nvPr>
            <p:ph type="sldNum" sz="quarter" idx="12"/>
          </p:nvPr>
        </p:nvSpPr>
        <p:spPr bwMode="auto">
          <a:noFill/>
          <a:ln>
            <a:miter lim="800000"/>
            <a:headEnd/>
            <a:tailEnd/>
          </a:ln>
        </p:spPr>
        <p:txBody>
          <a:bodyPr/>
          <a:lstStyle/>
          <a:p>
            <a:fld id="{CAF24DAD-716D-4586-9882-DFC248EE11CD}" type="slidenum">
              <a:rPr lang="en-US" altLang="en-US" smtClean="0"/>
              <a:pPr/>
              <a:t>25</a:t>
            </a:fld>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139825"/>
          </a:xfrm>
        </p:spPr>
        <p:txBody>
          <a:bodyPr/>
          <a:lstStyle/>
          <a:p>
            <a:pPr eaLnBrk="1" hangingPunct="1"/>
            <a:r>
              <a:rPr lang="en-US" altLang="en-US" sz="6000" smtClean="0">
                <a:solidFill>
                  <a:srgbClr val="C00000"/>
                </a:solidFill>
                <a:latin typeface="Candara" pitchFamily="34" charset="0"/>
              </a:rPr>
              <a:t>C</a:t>
            </a:r>
            <a:r>
              <a:rPr lang="en-US" altLang="en-US" smtClean="0">
                <a:latin typeface="Candara" pitchFamily="34" charset="0"/>
              </a:rPr>
              <a:t>irculation</a:t>
            </a:r>
          </a:p>
        </p:txBody>
      </p:sp>
      <p:sp>
        <p:nvSpPr>
          <p:cNvPr id="29699" name="Content Placeholder 2"/>
          <p:cNvSpPr>
            <a:spLocks noGrp="1"/>
          </p:cNvSpPr>
          <p:nvPr>
            <p:ph idx="1"/>
          </p:nvPr>
        </p:nvSpPr>
        <p:spPr>
          <a:xfrm>
            <a:off x="685800" y="1219200"/>
            <a:ext cx="7696200" cy="5029200"/>
          </a:xfrm>
        </p:spPr>
        <p:txBody>
          <a:bodyPr/>
          <a:lstStyle/>
          <a:p>
            <a:pPr marL="341313" indent="-341313" eaLnBrk="1" hangingPunct="1">
              <a:lnSpc>
                <a:spcPct val="70000"/>
              </a:lnSpc>
              <a:buFont typeface="Wingdings" pitchFamily="2" charset="2"/>
              <a:buChar char="n"/>
            </a:pPr>
            <a:r>
              <a:rPr lang="en-US" altLang="en-US" sz="2500" smtClean="0">
                <a:latin typeface="Candara" pitchFamily="34" charset="0"/>
              </a:rPr>
              <a:t>Types of Shock in Trauma</a:t>
            </a:r>
          </a:p>
          <a:p>
            <a:pPr marL="741363" lvl="1" indent="-284163" eaLnBrk="1" hangingPunct="1">
              <a:lnSpc>
                <a:spcPct val="70000"/>
              </a:lnSpc>
            </a:pPr>
            <a:r>
              <a:rPr lang="en-US" altLang="en-US" smtClean="0">
                <a:latin typeface="Candara" pitchFamily="34" charset="0"/>
              </a:rPr>
              <a:t>Hemorrhagic</a:t>
            </a:r>
          </a:p>
          <a:p>
            <a:pPr marL="1141413" lvl="2" indent="-227013" eaLnBrk="1" hangingPunct="1">
              <a:lnSpc>
                <a:spcPct val="70000"/>
              </a:lnSpc>
              <a:buFont typeface="Wingdings" pitchFamily="2" charset="2"/>
              <a:buChar char="n"/>
            </a:pPr>
            <a:r>
              <a:rPr lang="en-US" altLang="en-US" sz="1900" smtClean="0">
                <a:latin typeface="Candara" pitchFamily="34" charset="0"/>
              </a:rPr>
              <a:t>Assume hemorrhagic shock in all trauma patients until proven otherwise</a:t>
            </a:r>
          </a:p>
          <a:p>
            <a:pPr marL="1141413" lvl="2" indent="-227013" eaLnBrk="1" hangingPunct="1">
              <a:lnSpc>
                <a:spcPct val="70000"/>
              </a:lnSpc>
              <a:buFont typeface="Wingdings" pitchFamily="2" charset="2"/>
              <a:buChar char="n"/>
            </a:pPr>
            <a:r>
              <a:rPr lang="en-US" altLang="en-US" sz="1900" smtClean="0">
                <a:latin typeface="Candara" pitchFamily="34" charset="0"/>
              </a:rPr>
              <a:t>Results from Internal or External Bleeding</a:t>
            </a:r>
          </a:p>
          <a:p>
            <a:pPr marL="741363" lvl="1" indent="-284163" eaLnBrk="1" hangingPunct="1">
              <a:lnSpc>
                <a:spcPct val="70000"/>
              </a:lnSpc>
            </a:pPr>
            <a:r>
              <a:rPr lang="en-US" altLang="en-US" smtClean="0">
                <a:latin typeface="Candara" pitchFamily="34" charset="0"/>
              </a:rPr>
              <a:t>Obstructive</a:t>
            </a:r>
          </a:p>
          <a:p>
            <a:pPr marL="1141413" lvl="2" indent="-227013" eaLnBrk="1" hangingPunct="1">
              <a:lnSpc>
                <a:spcPct val="70000"/>
              </a:lnSpc>
              <a:buFont typeface="Wingdings" pitchFamily="2" charset="2"/>
              <a:buChar char="n"/>
            </a:pPr>
            <a:r>
              <a:rPr lang="en-US" altLang="en-US" sz="1900" smtClean="0">
                <a:latin typeface="Candara" pitchFamily="34" charset="0"/>
              </a:rPr>
              <a:t>Cardiac Tamponade</a:t>
            </a:r>
          </a:p>
          <a:p>
            <a:pPr marL="1141413" lvl="2" indent="-227013" eaLnBrk="1" hangingPunct="1">
              <a:lnSpc>
                <a:spcPct val="70000"/>
              </a:lnSpc>
              <a:buFont typeface="Wingdings" pitchFamily="2" charset="2"/>
              <a:buChar char="n"/>
            </a:pPr>
            <a:r>
              <a:rPr lang="en-US" altLang="en-US" sz="1900" smtClean="0">
                <a:latin typeface="Candara" pitchFamily="34" charset="0"/>
              </a:rPr>
              <a:t>Tension Pneumothorax</a:t>
            </a:r>
          </a:p>
          <a:p>
            <a:pPr marL="741363" lvl="1" indent="-284163" eaLnBrk="1" hangingPunct="1">
              <a:lnSpc>
                <a:spcPct val="70000"/>
              </a:lnSpc>
            </a:pPr>
            <a:r>
              <a:rPr lang="en-US" altLang="en-US" smtClean="0">
                <a:latin typeface="Candara" pitchFamily="34" charset="0"/>
              </a:rPr>
              <a:t>Neurogenic</a:t>
            </a:r>
          </a:p>
          <a:p>
            <a:pPr marL="1141413" lvl="2" indent="-227013" eaLnBrk="1" hangingPunct="1">
              <a:lnSpc>
                <a:spcPct val="70000"/>
              </a:lnSpc>
              <a:buFont typeface="Wingdings" pitchFamily="2" charset="2"/>
              <a:buChar char="n"/>
            </a:pPr>
            <a:r>
              <a:rPr lang="en-US" altLang="en-US" sz="1900" smtClean="0">
                <a:latin typeface="Candara" pitchFamily="34" charset="0"/>
              </a:rPr>
              <a:t>Spinal Cord injury</a:t>
            </a:r>
          </a:p>
          <a:p>
            <a:pPr marL="341313" indent="-341313" eaLnBrk="1" hangingPunct="1">
              <a:lnSpc>
                <a:spcPct val="70000"/>
              </a:lnSpc>
              <a:buFont typeface="Wingdings" pitchFamily="2" charset="2"/>
              <a:buChar char="n"/>
            </a:pPr>
            <a:r>
              <a:rPr lang="en-US" altLang="en-US" sz="2500" smtClean="0">
                <a:latin typeface="Candara" pitchFamily="34" charset="0"/>
              </a:rPr>
              <a:t>Sources of Bleeding</a:t>
            </a:r>
          </a:p>
          <a:p>
            <a:pPr marL="741363" lvl="1" indent="-284163" eaLnBrk="1" hangingPunct="1">
              <a:lnSpc>
                <a:spcPct val="70000"/>
              </a:lnSpc>
            </a:pPr>
            <a:r>
              <a:rPr lang="en-US" altLang="en-US" smtClean="0">
                <a:latin typeface="Candara" pitchFamily="34" charset="0"/>
              </a:rPr>
              <a:t>Chest</a:t>
            </a:r>
          </a:p>
          <a:p>
            <a:pPr marL="741363" lvl="1" indent="-284163" eaLnBrk="1" hangingPunct="1">
              <a:lnSpc>
                <a:spcPct val="70000"/>
              </a:lnSpc>
            </a:pPr>
            <a:r>
              <a:rPr lang="en-US" altLang="en-US" smtClean="0">
                <a:latin typeface="Candara" pitchFamily="34" charset="0"/>
              </a:rPr>
              <a:t>Abdomen</a:t>
            </a:r>
          </a:p>
          <a:p>
            <a:pPr marL="741363" lvl="1" indent="-284163" eaLnBrk="1" hangingPunct="1">
              <a:lnSpc>
                <a:spcPct val="70000"/>
              </a:lnSpc>
            </a:pPr>
            <a:r>
              <a:rPr lang="en-US" altLang="en-US" smtClean="0">
                <a:latin typeface="Candara" pitchFamily="34" charset="0"/>
              </a:rPr>
              <a:t>Pelvis</a:t>
            </a:r>
          </a:p>
          <a:p>
            <a:pPr marL="741363" lvl="1" indent="-284163" eaLnBrk="1" hangingPunct="1">
              <a:lnSpc>
                <a:spcPct val="70000"/>
              </a:lnSpc>
            </a:pPr>
            <a:r>
              <a:rPr lang="en-US" altLang="en-US" smtClean="0">
                <a:latin typeface="Candara" pitchFamily="34" charset="0"/>
              </a:rPr>
              <a:t>Bilateral Femur Fractures</a:t>
            </a:r>
          </a:p>
        </p:txBody>
      </p:sp>
      <p:sp>
        <p:nvSpPr>
          <p:cNvPr id="29700" name="Slide Number Placeholder 3"/>
          <p:cNvSpPr>
            <a:spLocks noGrp="1"/>
          </p:cNvSpPr>
          <p:nvPr>
            <p:ph type="sldNum" sz="quarter" idx="12"/>
          </p:nvPr>
        </p:nvSpPr>
        <p:spPr bwMode="auto">
          <a:noFill/>
          <a:ln>
            <a:miter lim="800000"/>
            <a:headEnd/>
            <a:tailEnd/>
          </a:ln>
        </p:spPr>
        <p:txBody>
          <a:bodyPr/>
          <a:lstStyle/>
          <a:p>
            <a:fld id="{4A756655-8C54-4067-B7ED-57520E9ABED8}" type="slidenum">
              <a:rPr lang="en-US" altLang="en-US" smtClean="0"/>
              <a:pPr/>
              <a:t>26</a:t>
            </a:fld>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39825"/>
          </a:xfrm>
        </p:spPr>
        <p:txBody>
          <a:bodyPr/>
          <a:lstStyle/>
          <a:p>
            <a:pPr eaLnBrk="1" hangingPunct="1"/>
            <a:r>
              <a:rPr lang="en-US" altLang="en-US" sz="6000" smtClean="0">
                <a:solidFill>
                  <a:srgbClr val="C00000"/>
                </a:solidFill>
                <a:latin typeface="Candara" pitchFamily="34" charset="0"/>
              </a:rPr>
              <a:t>C</a:t>
            </a:r>
            <a:r>
              <a:rPr lang="en-US" altLang="en-US" smtClean="0">
                <a:latin typeface="Candara" pitchFamily="34" charset="0"/>
              </a:rPr>
              <a:t>irculation</a:t>
            </a:r>
          </a:p>
        </p:txBody>
      </p:sp>
      <p:sp>
        <p:nvSpPr>
          <p:cNvPr id="30723" name="Content Placeholder 2"/>
          <p:cNvSpPr>
            <a:spLocks noGrp="1"/>
          </p:cNvSpPr>
          <p:nvPr>
            <p:ph idx="1"/>
          </p:nvPr>
        </p:nvSpPr>
        <p:spPr>
          <a:xfrm>
            <a:off x="457200" y="1143000"/>
            <a:ext cx="8229600" cy="5486400"/>
          </a:xfrm>
        </p:spPr>
        <p:txBody>
          <a:bodyPr/>
          <a:lstStyle/>
          <a:p>
            <a:pPr marL="341313" indent="-341313" eaLnBrk="1" hangingPunct="1">
              <a:lnSpc>
                <a:spcPct val="70000"/>
              </a:lnSpc>
              <a:buFont typeface="Wingdings" pitchFamily="2" charset="2"/>
              <a:buChar char="n"/>
            </a:pPr>
            <a:r>
              <a:rPr lang="en-US" altLang="en-US" sz="2000" smtClean="0">
                <a:latin typeface="Candara" pitchFamily="34" charset="0"/>
              </a:rPr>
              <a:t>Emergency Nursing Treatment</a:t>
            </a:r>
          </a:p>
          <a:p>
            <a:pPr marL="741363" lvl="1" indent="-284163" eaLnBrk="1" hangingPunct="1">
              <a:lnSpc>
                <a:spcPct val="70000"/>
              </a:lnSpc>
            </a:pPr>
            <a:r>
              <a:rPr lang="en-US" altLang="en-US" sz="1800" smtClean="0">
                <a:latin typeface="Candara" pitchFamily="34" charset="0"/>
              </a:rPr>
              <a:t>Two Large IV Lines</a:t>
            </a:r>
          </a:p>
          <a:p>
            <a:pPr marL="741363" lvl="1" indent="-284163" eaLnBrk="1" hangingPunct="1">
              <a:lnSpc>
                <a:spcPct val="70000"/>
              </a:lnSpc>
            </a:pPr>
            <a:r>
              <a:rPr lang="en-US" altLang="en-US" sz="1800" smtClean="0">
                <a:latin typeface="Candara" pitchFamily="34" charset="0"/>
              </a:rPr>
              <a:t>Cardiac Monitor</a:t>
            </a:r>
          </a:p>
          <a:p>
            <a:pPr marL="741363" lvl="1" indent="-284163" eaLnBrk="1" hangingPunct="1">
              <a:lnSpc>
                <a:spcPct val="70000"/>
              </a:lnSpc>
            </a:pPr>
            <a:r>
              <a:rPr lang="en-US" altLang="en-US" sz="1800" smtClean="0">
                <a:latin typeface="Candara" pitchFamily="34" charset="0"/>
              </a:rPr>
              <a:t>Blood Pressure Monitoring</a:t>
            </a:r>
          </a:p>
          <a:p>
            <a:pPr marL="341313" indent="-341313" eaLnBrk="1" hangingPunct="1">
              <a:lnSpc>
                <a:spcPct val="70000"/>
              </a:lnSpc>
              <a:buFont typeface="Wingdings" pitchFamily="2" charset="2"/>
              <a:buChar char="n"/>
            </a:pPr>
            <a:r>
              <a:rPr lang="en-US" altLang="en-US" sz="2000" smtClean="0">
                <a:latin typeface="Candara" pitchFamily="34" charset="0"/>
              </a:rPr>
              <a:t>General Treatment Principles</a:t>
            </a:r>
          </a:p>
          <a:p>
            <a:pPr marL="741363" lvl="1" indent="-284163" eaLnBrk="1" hangingPunct="1">
              <a:lnSpc>
                <a:spcPct val="70000"/>
              </a:lnSpc>
            </a:pPr>
            <a:r>
              <a:rPr lang="en-US" altLang="en-US" sz="1800" smtClean="0">
                <a:latin typeface="Candara" pitchFamily="34" charset="0"/>
              </a:rPr>
              <a:t>Stop the bleeding</a:t>
            </a:r>
          </a:p>
          <a:p>
            <a:pPr marL="1141413" lvl="2" indent="-227013" eaLnBrk="1" hangingPunct="1">
              <a:lnSpc>
                <a:spcPct val="70000"/>
              </a:lnSpc>
              <a:buFont typeface="Wingdings" pitchFamily="2" charset="2"/>
              <a:buChar char="n"/>
            </a:pPr>
            <a:r>
              <a:rPr lang="en-US" altLang="en-US" sz="1500" smtClean="0">
                <a:latin typeface="Candara" pitchFamily="34" charset="0"/>
              </a:rPr>
              <a:t>Apply direct pressure</a:t>
            </a:r>
          </a:p>
          <a:p>
            <a:pPr marL="1141413" lvl="2" indent="-227013" eaLnBrk="1" hangingPunct="1">
              <a:lnSpc>
                <a:spcPct val="70000"/>
              </a:lnSpc>
              <a:buFont typeface="Wingdings" pitchFamily="2" charset="2"/>
              <a:buChar char="n"/>
            </a:pPr>
            <a:r>
              <a:rPr lang="en-US" altLang="en-US" sz="1500" smtClean="0">
                <a:latin typeface="Candara" pitchFamily="34" charset="0"/>
              </a:rPr>
              <a:t>Temporarily close scalp lacerations</a:t>
            </a:r>
          </a:p>
          <a:p>
            <a:pPr marL="741363" lvl="1" indent="-284163" eaLnBrk="1" hangingPunct="1">
              <a:lnSpc>
                <a:spcPct val="70000"/>
              </a:lnSpc>
            </a:pPr>
            <a:r>
              <a:rPr lang="en-US" altLang="en-US" sz="1800" smtClean="0">
                <a:latin typeface="Candara" pitchFamily="34" charset="0"/>
              </a:rPr>
              <a:t>Close open-book pelvic fractures</a:t>
            </a:r>
          </a:p>
          <a:p>
            <a:pPr marL="1141413" lvl="2" indent="-227013" eaLnBrk="1" hangingPunct="1">
              <a:lnSpc>
                <a:spcPct val="70000"/>
              </a:lnSpc>
              <a:buFont typeface="Wingdings" pitchFamily="2" charset="2"/>
              <a:buChar char="n"/>
            </a:pPr>
            <a:r>
              <a:rPr lang="en-US" altLang="en-US" sz="1500" smtClean="0">
                <a:latin typeface="Candara" pitchFamily="34" charset="0"/>
              </a:rPr>
              <a:t>Abdominal pelvic binder/bed sheet</a:t>
            </a:r>
          </a:p>
          <a:p>
            <a:pPr marL="741363" lvl="1" indent="-284163" eaLnBrk="1" hangingPunct="1">
              <a:lnSpc>
                <a:spcPct val="70000"/>
              </a:lnSpc>
            </a:pPr>
            <a:r>
              <a:rPr lang="en-US" altLang="en-US" sz="1800" smtClean="0">
                <a:latin typeface="Candara" pitchFamily="34" charset="0"/>
              </a:rPr>
              <a:t>Restore circulating volume</a:t>
            </a:r>
          </a:p>
          <a:p>
            <a:pPr marL="1141413" lvl="2" indent="-227013" eaLnBrk="1" hangingPunct="1">
              <a:lnSpc>
                <a:spcPct val="70000"/>
              </a:lnSpc>
              <a:buFont typeface="Wingdings" pitchFamily="2" charset="2"/>
              <a:buChar char="n"/>
            </a:pPr>
            <a:r>
              <a:rPr lang="en-US" altLang="en-US" sz="1500" smtClean="0">
                <a:latin typeface="Candara" pitchFamily="34" charset="0"/>
              </a:rPr>
              <a:t>Crystalloid Resuscitation (2L)</a:t>
            </a:r>
          </a:p>
          <a:p>
            <a:pPr marL="1141413" lvl="2" indent="-227013" eaLnBrk="1" hangingPunct="1">
              <a:lnSpc>
                <a:spcPct val="70000"/>
              </a:lnSpc>
              <a:buFont typeface="Wingdings" pitchFamily="2" charset="2"/>
              <a:buChar char="n"/>
            </a:pPr>
            <a:r>
              <a:rPr lang="en-US" altLang="en-US" sz="1500" smtClean="0">
                <a:latin typeface="Candara" pitchFamily="34" charset="0"/>
              </a:rPr>
              <a:t>Administer Blood Products</a:t>
            </a:r>
          </a:p>
          <a:p>
            <a:pPr marL="741363" lvl="1" indent="-284163" eaLnBrk="1" hangingPunct="1">
              <a:lnSpc>
                <a:spcPct val="70000"/>
              </a:lnSpc>
            </a:pPr>
            <a:r>
              <a:rPr lang="en-US" altLang="en-US" sz="1800" smtClean="0">
                <a:latin typeface="Candara" pitchFamily="34" charset="0"/>
              </a:rPr>
              <a:t>Immobilize fractures</a:t>
            </a:r>
          </a:p>
          <a:p>
            <a:pPr marL="341313" indent="-341313" eaLnBrk="1" hangingPunct="1">
              <a:lnSpc>
                <a:spcPct val="70000"/>
              </a:lnSpc>
              <a:buFont typeface="Wingdings" pitchFamily="2" charset="2"/>
              <a:buChar char="n"/>
            </a:pPr>
            <a:r>
              <a:rPr lang="en-US" altLang="en-US" sz="2000" smtClean="0">
                <a:latin typeface="Candara" pitchFamily="34" charset="0"/>
              </a:rPr>
              <a:t>Responders vs. Nonresponders</a:t>
            </a:r>
          </a:p>
          <a:p>
            <a:pPr marL="741363" lvl="1" indent="-284163" eaLnBrk="1" hangingPunct="1">
              <a:lnSpc>
                <a:spcPct val="70000"/>
              </a:lnSpc>
            </a:pPr>
            <a:r>
              <a:rPr lang="en-US" altLang="en-US" sz="1800" smtClean="0">
                <a:latin typeface="Candara" pitchFamily="34" charset="0"/>
              </a:rPr>
              <a:t>Transient response to volume resuscitation = sign of ongoing blood loss</a:t>
            </a:r>
          </a:p>
          <a:p>
            <a:pPr marL="741363" lvl="1" indent="-284163" eaLnBrk="1" hangingPunct="1">
              <a:lnSpc>
                <a:spcPct val="70000"/>
              </a:lnSpc>
            </a:pPr>
            <a:r>
              <a:rPr lang="en-US" altLang="en-US" sz="1800" smtClean="0">
                <a:latin typeface="Candara" pitchFamily="34" charset="0"/>
              </a:rPr>
              <a:t>Non-responders = consider other source for shock state or operating room for control of massive hemorrhage</a:t>
            </a:r>
          </a:p>
        </p:txBody>
      </p:sp>
      <p:sp>
        <p:nvSpPr>
          <p:cNvPr id="30724" name="Slide Number Placeholder 3"/>
          <p:cNvSpPr>
            <a:spLocks noGrp="1"/>
          </p:cNvSpPr>
          <p:nvPr>
            <p:ph type="sldNum" sz="quarter" idx="12"/>
          </p:nvPr>
        </p:nvSpPr>
        <p:spPr bwMode="auto">
          <a:noFill/>
          <a:ln>
            <a:miter lim="800000"/>
            <a:headEnd/>
            <a:tailEnd/>
          </a:ln>
        </p:spPr>
        <p:txBody>
          <a:bodyPr/>
          <a:lstStyle/>
          <a:p>
            <a:fld id="{44510EE1-E4C9-46B3-A91B-411EE285D06E}" type="slidenum">
              <a:rPr lang="en-US" altLang="en-US" smtClean="0"/>
              <a:pPr/>
              <a:t>27</a:t>
            </a:fld>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39825"/>
          </a:xfrm>
        </p:spPr>
        <p:txBody>
          <a:bodyPr/>
          <a:lstStyle/>
          <a:p>
            <a:pPr eaLnBrk="1" hangingPunct="1"/>
            <a:r>
              <a:rPr lang="en-US" altLang="en-US" sz="6000" smtClean="0">
                <a:solidFill>
                  <a:srgbClr val="C00000"/>
                </a:solidFill>
                <a:latin typeface="Candara" pitchFamily="34" charset="0"/>
              </a:rPr>
              <a:t>C</a:t>
            </a:r>
            <a:r>
              <a:rPr lang="en-US" altLang="en-US" smtClean="0">
                <a:latin typeface="Candara" pitchFamily="34" charset="0"/>
              </a:rPr>
              <a:t>irculation</a:t>
            </a:r>
          </a:p>
        </p:txBody>
      </p:sp>
      <p:sp>
        <p:nvSpPr>
          <p:cNvPr id="31747" name="Content Placeholder 2"/>
          <p:cNvSpPr>
            <a:spLocks noGrp="1"/>
          </p:cNvSpPr>
          <p:nvPr>
            <p:ph idx="1"/>
          </p:nvPr>
        </p:nvSpPr>
        <p:spPr>
          <a:xfrm>
            <a:off x="2133600" y="1295400"/>
            <a:ext cx="7010400" cy="4937125"/>
          </a:xfrm>
        </p:spPr>
        <p:txBody>
          <a:bodyPr/>
          <a:lstStyle/>
          <a:p>
            <a:pPr marL="341313" indent="-341313" eaLnBrk="1" hangingPunct="1">
              <a:lnSpc>
                <a:spcPct val="80000"/>
              </a:lnSpc>
              <a:buFont typeface="Wingdings" pitchFamily="2" charset="2"/>
              <a:buChar char="n"/>
            </a:pPr>
            <a:r>
              <a:rPr lang="en-US" altLang="en-US" sz="3000" smtClean="0">
                <a:solidFill>
                  <a:srgbClr val="000000"/>
                </a:solidFill>
                <a:latin typeface="Candara" pitchFamily="34" charset="0"/>
              </a:rPr>
              <a:t>Pericardial Tamponade</a:t>
            </a:r>
          </a:p>
          <a:p>
            <a:pPr marL="741363" lvl="1" indent="-284163" eaLnBrk="1" hangingPunct="1">
              <a:lnSpc>
                <a:spcPct val="80000"/>
              </a:lnSpc>
            </a:pPr>
            <a:r>
              <a:rPr lang="en-US" altLang="en-US" sz="2600" smtClean="0">
                <a:solidFill>
                  <a:srgbClr val="000000"/>
                </a:solidFill>
                <a:latin typeface="Candara" pitchFamily="34" charset="0"/>
              </a:rPr>
              <a:t>Pericardium or sac around heart fills with blood due to penetrating or blunt injury to chest</a:t>
            </a:r>
          </a:p>
          <a:p>
            <a:pPr marL="741363" lvl="1" indent="-284163" eaLnBrk="1" hangingPunct="1">
              <a:lnSpc>
                <a:spcPct val="80000"/>
              </a:lnSpc>
            </a:pPr>
            <a:r>
              <a:rPr lang="en-US" altLang="en-US" sz="2600" smtClean="0">
                <a:solidFill>
                  <a:srgbClr val="000000"/>
                </a:solidFill>
                <a:latin typeface="Candara" pitchFamily="34" charset="0"/>
              </a:rPr>
              <a:t>Beck’s Triad</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Distended jugular veins</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Hypotension</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Muffled heart sounds</a:t>
            </a:r>
          </a:p>
          <a:p>
            <a:pPr marL="741363" lvl="1" indent="-284163" eaLnBrk="1" hangingPunct="1">
              <a:lnSpc>
                <a:spcPct val="80000"/>
              </a:lnSpc>
            </a:pPr>
            <a:r>
              <a:rPr lang="en-US" altLang="en-US" sz="2600" smtClean="0">
                <a:solidFill>
                  <a:srgbClr val="000000"/>
                </a:solidFill>
                <a:latin typeface="Candara" pitchFamily="34" charset="0"/>
              </a:rPr>
              <a:t>Treatment</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Rapid evacuation of pericardial space</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Performed through a pericardiocentesis (temporizing measure)</a:t>
            </a:r>
          </a:p>
          <a:p>
            <a:pPr marL="1141413" lvl="2" indent="-227013" eaLnBrk="1" hangingPunct="1">
              <a:lnSpc>
                <a:spcPct val="80000"/>
              </a:lnSpc>
              <a:buFont typeface="Wingdings" pitchFamily="2" charset="2"/>
              <a:buChar char="n"/>
            </a:pPr>
            <a:r>
              <a:rPr lang="en-US" altLang="en-US" sz="2200" smtClean="0">
                <a:solidFill>
                  <a:srgbClr val="000000"/>
                </a:solidFill>
                <a:latin typeface="Candara" pitchFamily="34" charset="0"/>
              </a:rPr>
              <a:t>Open thoracotomy</a:t>
            </a:r>
          </a:p>
          <a:p>
            <a:pPr marL="741363" lvl="1" indent="-284163" eaLnBrk="1" hangingPunct="1">
              <a:lnSpc>
                <a:spcPct val="80000"/>
              </a:lnSpc>
            </a:pPr>
            <a:endParaRPr lang="en-US" altLang="en-US" sz="2600" smtClean="0">
              <a:solidFill>
                <a:srgbClr val="000000"/>
              </a:solidFill>
              <a:latin typeface="Candara" pitchFamily="34" charset="0"/>
            </a:endParaRPr>
          </a:p>
        </p:txBody>
      </p:sp>
      <p:pic>
        <p:nvPicPr>
          <p:cNvPr id="31748" name="Picture 2" descr="http://upload.wikimedia.org/wikipedia/commons/thumb/2/28/Cardiac_tamponade_1.jpg/424px-Cardiac_tamponade_1.jpg">
            <a:hlinkClick r:id="rId3"/>
          </p:cNvPr>
          <p:cNvPicPr>
            <a:picLocks noChangeAspect="1" noChangeArrowheads="1"/>
          </p:cNvPicPr>
          <p:nvPr/>
        </p:nvPicPr>
        <p:blipFill>
          <a:blip r:embed="rId4"/>
          <a:srcRect/>
          <a:stretch>
            <a:fillRect/>
          </a:stretch>
        </p:blipFill>
        <p:spPr bwMode="auto">
          <a:xfrm>
            <a:off x="0" y="2133600"/>
            <a:ext cx="2598738" cy="3276600"/>
          </a:xfrm>
          <a:prstGeom prst="rect">
            <a:avLst/>
          </a:prstGeom>
          <a:noFill/>
          <a:ln w="9525">
            <a:noFill/>
            <a:miter lim="800000"/>
            <a:headEnd/>
            <a:tailEnd/>
          </a:ln>
        </p:spPr>
      </p:pic>
      <p:sp>
        <p:nvSpPr>
          <p:cNvPr id="9" name="Rectangle 8"/>
          <p:cNvSpPr/>
          <p:nvPr/>
        </p:nvSpPr>
        <p:spPr>
          <a:xfrm rot="3479761">
            <a:off x="1077119" y="3661569"/>
            <a:ext cx="927100" cy="357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eaLnBrk="1" hangingPunct="1">
              <a:defRPr/>
            </a:pPr>
            <a:r>
              <a:rPr lang="en-US" sz="1800" dirty="0">
                <a:solidFill>
                  <a:srgbClr val="000000"/>
                </a:solidFill>
                <a:ea typeface="ＭＳ Ｐゴシック" charset="-128"/>
                <a:cs typeface="ＭＳ Ｐゴシック" charset="-128"/>
              </a:rPr>
              <a:t>Heart</a:t>
            </a:r>
          </a:p>
        </p:txBody>
      </p:sp>
      <p:sp>
        <p:nvSpPr>
          <p:cNvPr id="31750" name="TextBox 9"/>
          <p:cNvSpPr txBox="1">
            <a:spLocks noChangeArrowheads="1"/>
          </p:cNvSpPr>
          <p:nvPr/>
        </p:nvSpPr>
        <p:spPr bwMode="auto">
          <a:xfrm>
            <a:off x="0" y="2819400"/>
            <a:ext cx="774700" cy="369888"/>
          </a:xfrm>
          <a:prstGeom prst="rect">
            <a:avLst/>
          </a:prstGeom>
          <a:solidFill>
            <a:srgbClr val="FFC000"/>
          </a:solidFill>
          <a:ln w="9525">
            <a:solidFill>
              <a:srgbClr val="FFC000"/>
            </a:solidFill>
            <a:miter lim="800000"/>
            <a:headEnd/>
            <a:tailEnd/>
          </a:ln>
        </p:spPr>
        <p:txBody>
          <a:bodyPr wrap="none" lIns="91420" tIns="45711" rIns="91420" bIns="45711">
            <a:spAutoFit/>
          </a:bodyPr>
          <a:lstStyle/>
          <a:p>
            <a:pPr eaLnBrk="1" hangingPunct="1"/>
            <a:r>
              <a:rPr lang="en-US" altLang="en-US" sz="1800">
                <a:solidFill>
                  <a:srgbClr val="000000"/>
                </a:solidFill>
              </a:rPr>
              <a:t>Blood</a:t>
            </a:r>
          </a:p>
        </p:txBody>
      </p:sp>
      <p:sp>
        <p:nvSpPr>
          <p:cNvPr id="31751" name="TextBox 10"/>
          <p:cNvSpPr txBox="1">
            <a:spLocks noChangeArrowheads="1"/>
          </p:cNvSpPr>
          <p:nvPr/>
        </p:nvSpPr>
        <p:spPr bwMode="auto">
          <a:xfrm>
            <a:off x="152400" y="2286000"/>
            <a:ext cx="1416050" cy="369888"/>
          </a:xfrm>
          <a:prstGeom prst="rect">
            <a:avLst/>
          </a:prstGeom>
          <a:solidFill>
            <a:srgbClr val="C00000"/>
          </a:solidFill>
          <a:ln w="9525">
            <a:solidFill>
              <a:srgbClr val="C00000"/>
            </a:solidFill>
            <a:miter lim="800000"/>
            <a:headEnd/>
            <a:tailEnd/>
          </a:ln>
        </p:spPr>
        <p:txBody>
          <a:bodyPr wrap="none" lIns="91420" tIns="45711" rIns="91420" bIns="45711">
            <a:spAutoFit/>
          </a:bodyPr>
          <a:lstStyle/>
          <a:p>
            <a:pPr eaLnBrk="1" hangingPunct="1"/>
            <a:r>
              <a:rPr lang="en-US" altLang="en-US" sz="1800">
                <a:solidFill>
                  <a:srgbClr val="000000"/>
                </a:solidFill>
              </a:rPr>
              <a:t>Pericardium</a:t>
            </a:r>
          </a:p>
        </p:txBody>
      </p:sp>
      <p:sp>
        <p:nvSpPr>
          <p:cNvPr id="31752" name="TextBox 11"/>
          <p:cNvSpPr txBox="1">
            <a:spLocks noChangeArrowheads="1"/>
          </p:cNvSpPr>
          <p:nvPr/>
        </p:nvSpPr>
        <p:spPr bwMode="auto">
          <a:xfrm>
            <a:off x="0" y="4648200"/>
            <a:ext cx="1339850" cy="369888"/>
          </a:xfrm>
          <a:prstGeom prst="rect">
            <a:avLst/>
          </a:prstGeom>
          <a:solidFill>
            <a:srgbClr val="FF0000"/>
          </a:solidFill>
          <a:ln w="9525">
            <a:solidFill>
              <a:srgbClr val="FFFF00"/>
            </a:solidFill>
            <a:miter lim="800000"/>
            <a:headEnd/>
            <a:tailEnd/>
          </a:ln>
        </p:spPr>
        <p:txBody>
          <a:bodyPr wrap="none" lIns="91420" tIns="45711" rIns="91420" bIns="45711">
            <a:spAutoFit/>
          </a:bodyPr>
          <a:lstStyle/>
          <a:p>
            <a:pPr eaLnBrk="1" hangingPunct="1"/>
            <a:r>
              <a:rPr lang="en-US" altLang="en-US" sz="1800">
                <a:solidFill>
                  <a:srgbClr val="000000"/>
                </a:solidFill>
              </a:rPr>
              <a:t>Epicardium</a:t>
            </a:r>
          </a:p>
        </p:txBody>
      </p:sp>
      <p:sp>
        <p:nvSpPr>
          <p:cNvPr id="31753" name="Slide Number Placeholder 3"/>
          <p:cNvSpPr>
            <a:spLocks noGrp="1"/>
          </p:cNvSpPr>
          <p:nvPr>
            <p:ph type="sldNum" sz="quarter" idx="12"/>
          </p:nvPr>
        </p:nvSpPr>
        <p:spPr bwMode="auto">
          <a:noFill/>
          <a:ln>
            <a:miter lim="800000"/>
            <a:headEnd/>
            <a:tailEnd/>
          </a:ln>
        </p:spPr>
        <p:txBody>
          <a:bodyPr/>
          <a:lstStyle/>
          <a:p>
            <a:fld id="{A1806AD1-17AA-4737-B12E-908897CEBB89}" type="slidenum">
              <a:rPr lang="en-US" altLang="en-US" smtClean="0"/>
              <a:pPr/>
              <a:t>28</a:t>
            </a:fld>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39825"/>
          </a:xfrm>
        </p:spPr>
        <p:txBody>
          <a:bodyPr/>
          <a:lstStyle/>
          <a:p>
            <a:pPr eaLnBrk="1" hangingPunct="1"/>
            <a:r>
              <a:rPr lang="en-US" altLang="en-US" smtClean="0">
                <a:solidFill>
                  <a:srgbClr val="000000"/>
                </a:solidFill>
                <a:latin typeface="Candara" pitchFamily="34" charset="0"/>
              </a:rPr>
              <a:t>Pericardiocentesis</a:t>
            </a:r>
          </a:p>
        </p:txBody>
      </p:sp>
      <p:sp>
        <p:nvSpPr>
          <p:cNvPr id="32771" name="Content Placeholder 2"/>
          <p:cNvSpPr>
            <a:spLocks noGrp="1"/>
          </p:cNvSpPr>
          <p:nvPr>
            <p:ph idx="1"/>
          </p:nvPr>
        </p:nvSpPr>
        <p:spPr>
          <a:xfrm>
            <a:off x="2590800" y="1219200"/>
            <a:ext cx="6400800" cy="5105400"/>
          </a:xfrm>
        </p:spPr>
        <p:txBody>
          <a:bodyPr/>
          <a:lstStyle/>
          <a:p>
            <a:pPr marL="341313" indent="-341313" eaLnBrk="1" hangingPunct="1">
              <a:lnSpc>
                <a:spcPct val="70000"/>
              </a:lnSpc>
              <a:buFont typeface="Wingdings" pitchFamily="2" charset="2"/>
              <a:buChar char="n"/>
            </a:pPr>
            <a:r>
              <a:rPr lang="en-US" altLang="en-US" sz="2000" smtClean="0">
                <a:solidFill>
                  <a:srgbClr val="000000"/>
                </a:solidFill>
                <a:latin typeface="Candara" pitchFamily="34" charset="0"/>
              </a:rPr>
              <a:t>Puncture the skin 1-2 cm inferior to xiphoid process</a:t>
            </a:r>
          </a:p>
          <a:p>
            <a:pPr marL="341313" indent="-341313" eaLnBrk="1" hangingPunct="1">
              <a:lnSpc>
                <a:spcPct val="70000"/>
              </a:lnSpc>
              <a:buFont typeface="Wingdings" pitchFamily="2" charset="2"/>
              <a:buChar char="n"/>
            </a:pPr>
            <a:r>
              <a:rPr lang="en-US" altLang="en-US" sz="2000" smtClean="0">
                <a:solidFill>
                  <a:srgbClr val="000000"/>
                </a:solidFill>
                <a:latin typeface="Candara" pitchFamily="34" charset="0"/>
              </a:rPr>
              <a:t>45/45/45 degree angle</a:t>
            </a:r>
          </a:p>
          <a:p>
            <a:pPr marL="341313" indent="-341313" eaLnBrk="1" hangingPunct="1">
              <a:lnSpc>
                <a:spcPct val="70000"/>
              </a:lnSpc>
              <a:buFont typeface="Wingdings" pitchFamily="2" charset="2"/>
              <a:buChar char="n"/>
            </a:pPr>
            <a:r>
              <a:rPr lang="en-US" altLang="en-US" sz="2000" smtClean="0">
                <a:solidFill>
                  <a:srgbClr val="000000"/>
                </a:solidFill>
                <a:latin typeface="Candara" pitchFamily="34" charset="0"/>
              </a:rPr>
              <a:t>Advance needle to tip of left scapula</a:t>
            </a:r>
          </a:p>
          <a:p>
            <a:pPr marL="341313" indent="-341313" eaLnBrk="1" hangingPunct="1">
              <a:lnSpc>
                <a:spcPct val="70000"/>
              </a:lnSpc>
              <a:buFont typeface="Wingdings" pitchFamily="2" charset="2"/>
              <a:buChar char="n"/>
            </a:pPr>
            <a:r>
              <a:rPr lang="en-US" altLang="en-US" sz="2000" smtClean="0">
                <a:solidFill>
                  <a:srgbClr val="000000"/>
                </a:solidFill>
                <a:latin typeface="Candara" pitchFamily="34" charset="0"/>
              </a:rPr>
              <a:t>Withdraw on needle during advance of needle</a:t>
            </a:r>
          </a:p>
          <a:p>
            <a:pPr marL="341313" indent="-341313" eaLnBrk="1" hangingPunct="1">
              <a:lnSpc>
                <a:spcPct val="70000"/>
              </a:lnSpc>
              <a:buFont typeface="Wingdings" pitchFamily="2" charset="2"/>
              <a:buChar char="n"/>
            </a:pPr>
            <a:r>
              <a:rPr lang="en-US" altLang="en-US" sz="2000" smtClean="0">
                <a:solidFill>
                  <a:srgbClr val="000000"/>
                </a:solidFill>
                <a:latin typeface="Candara" pitchFamily="34" charset="0"/>
              </a:rPr>
              <a:t>Preferable under ultrasound guidance or EKG lead V attachment</a:t>
            </a:r>
          </a:p>
          <a:p>
            <a:pPr marL="341313" indent="-341313" eaLnBrk="1" hangingPunct="1">
              <a:lnSpc>
                <a:spcPct val="70000"/>
              </a:lnSpc>
              <a:buFont typeface="Wingdings" pitchFamily="2" charset="2"/>
              <a:buChar char="n"/>
            </a:pPr>
            <a:r>
              <a:rPr lang="en-US" altLang="en-US" sz="2000" smtClean="0">
                <a:solidFill>
                  <a:srgbClr val="000000"/>
                </a:solidFill>
                <a:latin typeface="Candara" pitchFamily="34" charset="0"/>
              </a:rPr>
              <a:t>Complications</a:t>
            </a:r>
          </a:p>
          <a:p>
            <a:pPr marL="741363" lvl="1" indent="-284163" eaLnBrk="1" hangingPunct="1">
              <a:lnSpc>
                <a:spcPct val="70000"/>
              </a:lnSpc>
            </a:pPr>
            <a:r>
              <a:rPr lang="en-US" altLang="en-US" sz="1900" smtClean="0">
                <a:solidFill>
                  <a:srgbClr val="000000"/>
                </a:solidFill>
                <a:latin typeface="Candara" pitchFamily="34" charset="0"/>
              </a:rPr>
              <a:t>Aspiration of ventricular blood</a:t>
            </a:r>
          </a:p>
          <a:p>
            <a:pPr marL="741363" lvl="1" indent="-284163" eaLnBrk="1" hangingPunct="1">
              <a:lnSpc>
                <a:spcPct val="70000"/>
              </a:lnSpc>
            </a:pPr>
            <a:r>
              <a:rPr lang="en-US" altLang="en-US" sz="1900" smtClean="0">
                <a:solidFill>
                  <a:srgbClr val="000000"/>
                </a:solidFill>
                <a:latin typeface="Candara" pitchFamily="34" charset="0"/>
              </a:rPr>
              <a:t>Laceration of coronary arteries, veins, epicardium/myocardium</a:t>
            </a:r>
          </a:p>
          <a:p>
            <a:pPr marL="741363" lvl="1" indent="-284163" eaLnBrk="1" hangingPunct="1">
              <a:lnSpc>
                <a:spcPct val="70000"/>
              </a:lnSpc>
            </a:pPr>
            <a:r>
              <a:rPr lang="en-US" altLang="en-US" sz="1900" smtClean="0">
                <a:solidFill>
                  <a:srgbClr val="000000"/>
                </a:solidFill>
                <a:latin typeface="Candara" pitchFamily="34" charset="0"/>
              </a:rPr>
              <a:t>Cardiac arrhythmia</a:t>
            </a:r>
          </a:p>
          <a:p>
            <a:pPr marL="741363" lvl="1" indent="-284163" eaLnBrk="1" hangingPunct="1">
              <a:lnSpc>
                <a:spcPct val="70000"/>
              </a:lnSpc>
            </a:pPr>
            <a:r>
              <a:rPr lang="en-US" altLang="en-US" sz="1900" smtClean="0">
                <a:solidFill>
                  <a:srgbClr val="000000"/>
                </a:solidFill>
                <a:latin typeface="Candara" pitchFamily="34" charset="0"/>
              </a:rPr>
              <a:t>Pneumothorax</a:t>
            </a:r>
          </a:p>
          <a:p>
            <a:pPr marL="741363" lvl="1" indent="-284163" eaLnBrk="1" hangingPunct="1">
              <a:lnSpc>
                <a:spcPct val="70000"/>
              </a:lnSpc>
            </a:pPr>
            <a:r>
              <a:rPr lang="en-US" altLang="en-US" sz="1900" smtClean="0">
                <a:solidFill>
                  <a:srgbClr val="000000"/>
                </a:solidFill>
                <a:latin typeface="Candara" pitchFamily="34" charset="0"/>
              </a:rPr>
              <a:t>Puncture of esophagus</a:t>
            </a:r>
          </a:p>
          <a:p>
            <a:pPr marL="741363" lvl="1" indent="-284163" eaLnBrk="1" hangingPunct="1">
              <a:lnSpc>
                <a:spcPct val="70000"/>
              </a:lnSpc>
            </a:pPr>
            <a:r>
              <a:rPr lang="en-US" altLang="en-US" sz="1900" smtClean="0">
                <a:solidFill>
                  <a:srgbClr val="000000"/>
                </a:solidFill>
                <a:latin typeface="Candara" pitchFamily="34" charset="0"/>
              </a:rPr>
              <a:t>Puncture of peritoneum</a:t>
            </a:r>
          </a:p>
        </p:txBody>
      </p:sp>
      <p:pic>
        <p:nvPicPr>
          <p:cNvPr id="32772" name="Picture 2" descr="View Image">
            <a:hlinkClick r:id="rId3"/>
          </p:cNvPr>
          <p:cNvPicPr>
            <a:picLocks noChangeAspect="1" noChangeArrowheads="1"/>
          </p:cNvPicPr>
          <p:nvPr/>
        </p:nvPicPr>
        <p:blipFill>
          <a:blip r:embed="rId4"/>
          <a:srcRect/>
          <a:stretch>
            <a:fillRect/>
          </a:stretch>
        </p:blipFill>
        <p:spPr bwMode="auto">
          <a:xfrm>
            <a:off x="0" y="1447800"/>
            <a:ext cx="2438400" cy="2057400"/>
          </a:xfrm>
          <a:prstGeom prst="rect">
            <a:avLst/>
          </a:prstGeom>
          <a:noFill/>
          <a:ln w="9525">
            <a:noFill/>
            <a:miter lim="800000"/>
            <a:headEnd/>
            <a:tailEnd/>
          </a:ln>
        </p:spPr>
      </p:pic>
      <p:pic>
        <p:nvPicPr>
          <p:cNvPr id="32773" name="Picture 4" descr="View Image">
            <a:hlinkClick r:id="rId5"/>
          </p:cNvPr>
          <p:cNvPicPr>
            <a:picLocks noChangeAspect="1" noChangeArrowheads="1"/>
          </p:cNvPicPr>
          <p:nvPr/>
        </p:nvPicPr>
        <p:blipFill>
          <a:blip r:embed="rId6"/>
          <a:srcRect/>
          <a:stretch>
            <a:fillRect/>
          </a:stretch>
        </p:blipFill>
        <p:spPr bwMode="auto">
          <a:xfrm>
            <a:off x="0" y="4343400"/>
            <a:ext cx="2514600" cy="1905000"/>
          </a:xfrm>
          <a:prstGeom prst="rect">
            <a:avLst/>
          </a:prstGeom>
          <a:noFill/>
          <a:ln w="9525">
            <a:noFill/>
            <a:miter lim="800000"/>
            <a:headEnd/>
            <a:tailEnd/>
          </a:ln>
        </p:spPr>
      </p:pic>
      <p:sp>
        <p:nvSpPr>
          <p:cNvPr id="32774" name="Slide Number Placeholder 3"/>
          <p:cNvSpPr>
            <a:spLocks noGrp="1"/>
          </p:cNvSpPr>
          <p:nvPr>
            <p:ph type="sldNum" sz="quarter" idx="12"/>
          </p:nvPr>
        </p:nvSpPr>
        <p:spPr bwMode="auto">
          <a:noFill/>
          <a:ln>
            <a:miter lim="800000"/>
            <a:headEnd/>
            <a:tailEnd/>
          </a:ln>
        </p:spPr>
        <p:txBody>
          <a:bodyPr/>
          <a:lstStyle/>
          <a:p>
            <a:fld id="{3ADE4400-4F8B-48FB-B19A-E2FFFF56E097}" type="slidenum">
              <a:rPr lang="en-US" altLang="en-US" smtClean="0"/>
              <a:pPr/>
              <a:t>29</a:t>
            </a:fld>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a:xfrm>
            <a:off x="381000" y="762000"/>
            <a:ext cx="8458200" cy="2209800"/>
          </a:xfrm>
        </p:spPr>
        <p:txBody>
          <a:bodyPr/>
          <a:lstStyle/>
          <a:p>
            <a:pPr eaLnBrk="1" hangingPunct="1"/>
            <a:r>
              <a:rPr lang="en-US" altLang="en-US" smtClean="0">
                <a:latin typeface="Candara" pitchFamily="34" charset="0"/>
              </a:rPr>
              <a:t>Initial Assessment and Management of the Trauma Patient</a:t>
            </a:r>
          </a:p>
        </p:txBody>
      </p:sp>
      <p:sp>
        <p:nvSpPr>
          <p:cNvPr id="7171" name="Slide Number Placeholder 1"/>
          <p:cNvSpPr>
            <a:spLocks noGrp="1"/>
          </p:cNvSpPr>
          <p:nvPr>
            <p:ph type="sldNum" sz="quarter" idx="12"/>
          </p:nvPr>
        </p:nvSpPr>
        <p:spPr bwMode="auto">
          <a:noFill/>
          <a:ln>
            <a:miter lim="800000"/>
            <a:headEnd/>
            <a:tailEnd/>
          </a:ln>
        </p:spPr>
        <p:txBody>
          <a:bodyPr/>
          <a:lstStyle/>
          <a:p>
            <a:fld id="{549AC721-E09C-47CE-89E5-1E28D6655CFA}" type="slidenum">
              <a:rPr lang="en-US" altLang="en-US" smtClean="0"/>
              <a:pPr/>
              <a:t>3</a:t>
            </a:fld>
            <a:endParaRPr lang="en-US" altLang="en-US" smtClean="0"/>
          </a:p>
        </p:txBody>
      </p:sp>
      <p:pic>
        <p:nvPicPr>
          <p:cNvPr id="7172" name="Picture 2" descr="Intubation.jpg"/>
          <p:cNvPicPr>
            <a:picLocks noChangeAspect="1"/>
          </p:cNvPicPr>
          <p:nvPr/>
        </p:nvPicPr>
        <p:blipFill>
          <a:blip r:embed="rId3"/>
          <a:srcRect/>
          <a:stretch>
            <a:fillRect/>
          </a:stretch>
        </p:blipFill>
        <p:spPr bwMode="auto">
          <a:xfrm>
            <a:off x="3733800" y="2971800"/>
            <a:ext cx="1847850" cy="308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39825"/>
          </a:xfrm>
        </p:spPr>
        <p:txBody>
          <a:bodyPr/>
          <a:lstStyle/>
          <a:p>
            <a:pPr eaLnBrk="1" hangingPunct="1"/>
            <a:r>
              <a:rPr lang="en-US" altLang="en-US" sz="6000" smtClean="0">
                <a:solidFill>
                  <a:srgbClr val="000000"/>
                </a:solidFill>
                <a:latin typeface="Candara" pitchFamily="34" charset="0"/>
              </a:rPr>
              <a:t>C</a:t>
            </a:r>
            <a:r>
              <a:rPr lang="en-US" altLang="en-US" smtClean="0">
                <a:solidFill>
                  <a:srgbClr val="000000"/>
                </a:solidFill>
                <a:latin typeface="Candara" pitchFamily="34" charset="0"/>
              </a:rPr>
              <a:t>irculation</a:t>
            </a:r>
          </a:p>
        </p:txBody>
      </p:sp>
      <p:sp>
        <p:nvSpPr>
          <p:cNvPr id="3" name="Content Placeholder 2"/>
          <p:cNvSpPr>
            <a:spLocks noGrp="1"/>
          </p:cNvSpPr>
          <p:nvPr>
            <p:ph idx="1"/>
          </p:nvPr>
        </p:nvSpPr>
        <p:spPr>
          <a:xfrm>
            <a:off x="3048000" y="1371600"/>
            <a:ext cx="5943600" cy="4937125"/>
          </a:xfrm>
        </p:spPr>
        <p:txBody>
          <a:bodyPr rtlCol="0">
            <a:normAutofit fontScale="92500" lnSpcReduction="10000"/>
          </a:bodyPr>
          <a:lstStyle/>
          <a:p>
            <a:pPr marL="341313" indent="-341313" eaLnBrk="1" fontAlgn="auto" hangingPunct="1">
              <a:lnSpc>
                <a:spcPct val="80000"/>
              </a:lnSpc>
              <a:spcAft>
                <a:spcPts val="0"/>
              </a:spcAft>
              <a:buFont typeface="Wingdings" charset="0"/>
              <a:buChar char="n"/>
              <a:defRPr/>
            </a:pPr>
            <a:r>
              <a:rPr lang="en-US" sz="2500" dirty="0" smtClean="0">
                <a:solidFill>
                  <a:srgbClr val="000000"/>
                </a:solidFill>
                <a:latin typeface="Candara" charset="0"/>
                <a:ea typeface="+mn-ea"/>
                <a:cs typeface="+mn-cs"/>
              </a:rPr>
              <a:t>A word about cardiac arrest . . .</a:t>
            </a:r>
          </a:p>
          <a:p>
            <a:pPr marL="741363" lvl="1" indent="-284163" eaLnBrk="1" fontAlgn="auto" hangingPunct="1">
              <a:lnSpc>
                <a:spcPct val="80000"/>
              </a:lnSpc>
              <a:spcAft>
                <a:spcPts val="0"/>
              </a:spcAft>
              <a:buFont typeface="Arial"/>
              <a:buChar char="–"/>
              <a:defRPr/>
            </a:pPr>
            <a:r>
              <a:rPr lang="en-US" dirty="0" smtClean="0">
                <a:solidFill>
                  <a:srgbClr val="000000"/>
                </a:solidFill>
                <a:latin typeface="Candara" charset="0"/>
                <a:ea typeface="+mn-ea"/>
              </a:rPr>
              <a:t>Care of the trauma patient in cardiac arrest</a:t>
            </a:r>
          </a:p>
          <a:p>
            <a:pPr marL="1141413" lvl="2" indent="-227013" eaLnBrk="1" fontAlgn="auto" hangingPunct="1">
              <a:lnSpc>
                <a:spcPct val="80000"/>
              </a:lnSpc>
              <a:spcAft>
                <a:spcPts val="0"/>
              </a:spcAft>
              <a:buFont typeface="Wingdings" charset="0"/>
              <a:buChar char="n"/>
              <a:defRPr/>
            </a:pPr>
            <a:r>
              <a:rPr lang="en-US" sz="1900" dirty="0" smtClean="0">
                <a:solidFill>
                  <a:srgbClr val="000000"/>
                </a:solidFill>
                <a:latin typeface="Candara" charset="0"/>
                <a:ea typeface="+mn-ea"/>
              </a:rPr>
              <a:t>CPR</a:t>
            </a:r>
          </a:p>
          <a:p>
            <a:pPr marL="1141413" lvl="2" indent="-227013" eaLnBrk="1" fontAlgn="auto" hangingPunct="1">
              <a:lnSpc>
                <a:spcPct val="80000"/>
              </a:lnSpc>
              <a:spcAft>
                <a:spcPts val="0"/>
              </a:spcAft>
              <a:buFont typeface="Wingdings" charset="0"/>
              <a:buChar char="n"/>
              <a:defRPr/>
            </a:pPr>
            <a:r>
              <a:rPr lang="en-US" sz="1900" dirty="0" smtClean="0">
                <a:solidFill>
                  <a:srgbClr val="000000"/>
                </a:solidFill>
                <a:latin typeface="Candara" charset="0"/>
                <a:ea typeface="+mn-ea"/>
              </a:rPr>
              <a:t>Bilateral Tube Thoracostomy</a:t>
            </a:r>
          </a:p>
          <a:p>
            <a:pPr marL="1141413" lvl="2" indent="-227013" eaLnBrk="1" fontAlgn="auto" hangingPunct="1">
              <a:lnSpc>
                <a:spcPct val="80000"/>
              </a:lnSpc>
              <a:spcAft>
                <a:spcPts val="0"/>
              </a:spcAft>
              <a:buFont typeface="Wingdings" charset="0"/>
              <a:buChar char="n"/>
              <a:defRPr/>
            </a:pPr>
            <a:r>
              <a:rPr lang="en-US" sz="1900" dirty="0" smtClean="0">
                <a:solidFill>
                  <a:srgbClr val="000000"/>
                </a:solidFill>
                <a:latin typeface="Candara" charset="0"/>
                <a:ea typeface="+mn-ea"/>
              </a:rPr>
              <a:t>Pericardiocentesis</a:t>
            </a:r>
          </a:p>
          <a:p>
            <a:pPr marL="1141413" lvl="2" indent="-227013" eaLnBrk="1" fontAlgn="auto" hangingPunct="1">
              <a:lnSpc>
                <a:spcPct val="80000"/>
              </a:lnSpc>
              <a:spcAft>
                <a:spcPts val="0"/>
              </a:spcAft>
              <a:buFont typeface="Wingdings" charset="0"/>
              <a:buChar char="n"/>
              <a:defRPr/>
            </a:pPr>
            <a:r>
              <a:rPr lang="en-US" sz="1900" dirty="0" smtClean="0">
                <a:solidFill>
                  <a:srgbClr val="000000"/>
                </a:solidFill>
                <a:latin typeface="Candara" charset="0"/>
                <a:ea typeface="+mn-ea"/>
              </a:rPr>
              <a:t>Volume Resuscitation</a:t>
            </a:r>
          </a:p>
          <a:p>
            <a:pPr marL="741363" lvl="1" indent="-284163" eaLnBrk="1" fontAlgn="auto" hangingPunct="1">
              <a:lnSpc>
                <a:spcPct val="80000"/>
              </a:lnSpc>
              <a:spcAft>
                <a:spcPts val="0"/>
              </a:spcAft>
              <a:buFont typeface="Arial"/>
              <a:buChar char="–"/>
              <a:defRPr/>
            </a:pPr>
            <a:r>
              <a:rPr lang="en-US" dirty="0" smtClean="0">
                <a:solidFill>
                  <a:srgbClr val="000000"/>
                </a:solidFill>
                <a:latin typeface="Candara" charset="0"/>
                <a:ea typeface="+mn-ea"/>
              </a:rPr>
              <a:t>Traumatic cardiac arrest due to blunt injury has very low survival rate (&lt; 1%)</a:t>
            </a:r>
          </a:p>
          <a:p>
            <a:pPr marL="1141413" lvl="2" indent="-227013" eaLnBrk="1" fontAlgn="auto" hangingPunct="1">
              <a:lnSpc>
                <a:spcPct val="80000"/>
              </a:lnSpc>
              <a:spcAft>
                <a:spcPts val="0"/>
              </a:spcAft>
              <a:buFont typeface="Wingdings" charset="0"/>
              <a:buChar char="n"/>
              <a:defRPr/>
            </a:pPr>
            <a:r>
              <a:rPr lang="en-US" sz="1900" dirty="0" smtClean="0">
                <a:solidFill>
                  <a:srgbClr val="000000"/>
                </a:solidFill>
                <a:latin typeface="Candara" charset="0"/>
                <a:ea typeface="+mn-ea"/>
              </a:rPr>
              <a:t>No point for emergency thoracotomy</a:t>
            </a:r>
          </a:p>
          <a:p>
            <a:pPr marL="741363" lvl="1" indent="-284163" eaLnBrk="1" fontAlgn="auto" hangingPunct="1">
              <a:lnSpc>
                <a:spcPct val="80000"/>
              </a:lnSpc>
              <a:spcAft>
                <a:spcPts val="0"/>
              </a:spcAft>
              <a:buFont typeface="Arial"/>
              <a:buChar char="–"/>
              <a:defRPr/>
            </a:pPr>
            <a:r>
              <a:rPr lang="en-US" dirty="0" smtClean="0">
                <a:solidFill>
                  <a:srgbClr val="000000"/>
                </a:solidFill>
                <a:latin typeface="Candara" charset="0"/>
                <a:ea typeface="+mn-ea"/>
              </a:rPr>
              <a:t>Selected cases of cardiac arrest due to penetrating traumatic injury may benefit from emergent thoracotomy</a:t>
            </a:r>
          </a:p>
          <a:p>
            <a:pPr marL="1141413" lvl="2" indent="-227013" eaLnBrk="1" fontAlgn="auto" hangingPunct="1">
              <a:lnSpc>
                <a:spcPct val="80000"/>
              </a:lnSpc>
              <a:spcAft>
                <a:spcPts val="0"/>
              </a:spcAft>
              <a:buFont typeface="Wingdings" charset="0"/>
              <a:buChar char="n"/>
              <a:defRPr/>
            </a:pPr>
            <a:r>
              <a:rPr lang="en-US" sz="1900" dirty="0" smtClean="0">
                <a:solidFill>
                  <a:srgbClr val="000000"/>
                </a:solidFill>
                <a:latin typeface="Candara" charset="0"/>
                <a:ea typeface="+mn-ea"/>
              </a:rPr>
              <a:t>Pericardial tamponade</a:t>
            </a:r>
          </a:p>
          <a:p>
            <a:pPr marL="1141413" lvl="2" indent="-227013" eaLnBrk="1" fontAlgn="auto" hangingPunct="1">
              <a:lnSpc>
                <a:spcPct val="80000"/>
              </a:lnSpc>
              <a:spcAft>
                <a:spcPts val="0"/>
              </a:spcAft>
              <a:buFont typeface="Wingdings" charset="0"/>
              <a:buChar char="n"/>
              <a:defRPr/>
            </a:pPr>
            <a:r>
              <a:rPr lang="en-US" sz="1900" dirty="0" smtClean="0">
                <a:solidFill>
                  <a:srgbClr val="000000"/>
                </a:solidFill>
                <a:latin typeface="Candara" charset="0"/>
                <a:ea typeface="+mn-ea"/>
              </a:rPr>
              <a:t>Cross clamp aorta</a:t>
            </a:r>
          </a:p>
          <a:p>
            <a:pPr marL="1141413" lvl="2" indent="-227013" eaLnBrk="1" fontAlgn="auto" hangingPunct="1">
              <a:lnSpc>
                <a:spcPct val="80000"/>
              </a:lnSpc>
              <a:spcAft>
                <a:spcPts val="0"/>
              </a:spcAft>
              <a:buFont typeface="Wingdings" charset="0"/>
              <a:buChar char="n"/>
              <a:defRPr/>
            </a:pPr>
            <a:endParaRPr lang="en-US" sz="1900" dirty="0" smtClean="0">
              <a:solidFill>
                <a:srgbClr val="000000"/>
              </a:solidFill>
              <a:latin typeface="Candara" charset="0"/>
              <a:ea typeface="+mn-ea"/>
            </a:endParaRPr>
          </a:p>
          <a:p>
            <a:pPr marL="1141413" lvl="2" indent="-227013" eaLnBrk="1" fontAlgn="auto" hangingPunct="1">
              <a:lnSpc>
                <a:spcPct val="80000"/>
              </a:lnSpc>
              <a:spcAft>
                <a:spcPts val="0"/>
              </a:spcAft>
              <a:buFont typeface="Wingdings" charset="0"/>
              <a:buChar char="n"/>
              <a:defRPr/>
            </a:pPr>
            <a:endParaRPr lang="en-US" sz="1900" dirty="0" smtClean="0">
              <a:solidFill>
                <a:srgbClr val="000000"/>
              </a:solidFill>
              <a:latin typeface="Candara" charset="0"/>
              <a:ea typeface="+mn-ea"/>
            </a:endParaRPr>
          </a:p>
        </p:txBody>
      </p:sp>
      <p:pic>
        <p:nvPicPr>
          <p:cNvPr id="33796" name="Picture 2" descr="http://www.trauma.org/images/image_library/chest0046.jpg"/>
          <p:cNvPicPr>
            <a:picLocks noChangeAspect="1" noChangeArrowheads="1"/>
          </p:cNvPicPr>
          <p:nvPr/>
        </p:nvPicPr>
        <p:blipFill>
          <a:blip r:embed="rId3"/>
          <a:srcRect/>
          <a:stretch>
            <a:fillRect/>
          </a:stretch>
        </p:blipFill>
        <p:spPr bwMode="auto">
          <a:xfrm>
            <a:off x="0" y="2209800"/>
            <a:ext cx="3454400" cy="2590800"/>
          </a:xfrm>
          <a:prstGeom prst="rect">
            <a:avLst/>
          </a:prstGeom>
          <a:noFill/>
          <a:ln w="9525">
            <a:noFill/>
            <a:miter lim="800000"/>
            <a:headEnd/>
            <a:tailEnd/>
          </a:ln>
        </p:spPr>
      </p:pic>
      <p:sp>
        <p:nvSpPr>
          <p:cNvPr id="33797" name="Slide Number Placeholder 3"/>
          <p:cNvSpPr>
            <a:spLocks noGrp="1"/>
          </p:cNvSpPr>
          <p:nvPr>
            <p:ph type="sldNum" sz="quarter" idx="12"/>
          </p:nvPr>
        </p:nvSpPr>
        <p:spPr bwMode="auto">
          <a:noFill/>
          <a:ln>
            <a:miter lim="800000"/>
            <a:headEnd/>
            <a:tailEnd/>
          </a:ln>
        </p:spPr>
        <p:txBody>
          <a:bodyPr/>
          <a:lstStyle/>
          <a:p>
            <a:fld id="{F71DFD4B-AC33-4F36-B37A-36F7F77B6733}" type="slidenum">
              <a:rPr lang="en-US" altLang="en-US" smtClean="0"/>
              <a:pPr/>
              <a:t>30</a:t>
            </a:fld>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8229600" cy="1139825"/>
          </a:xfrm>
        </p:spPr>
        <p:txBody>
          <a:bodyPr/>
          <a:lstStyle/>
          <a:p>
            <a:pPr eaLnBrk="1" hangingPunct="1"/>
            <a:r>
              <a:rPr lang="en-US" altLang="en-US" sz="6600" smtClean="0">
                <a:solidFill>
                  <a:srgbClr val="C00000"/>
                </a:solidFill>
                <a:latin typeface="Candara" pitchFamily="34" charset="0"/>
              </a:rPr>
              <a:t>D</a:t>
            </a:r>
            <a:r>
              <a:rPr lang="en-US" altLang="en-US" smtClean="0">
                <a:latin typeface="Candara" pitchFamily="34" charset="0"/>
              </a:rPr>
              <a:t>isability</a:t>
            </a:r>
          </a:p>
        </p:txBody>
      </p:sp>
      <p:sp>
        <p:nvSpPr>
          <p:cNvPr id="34819" name="Content Placeholder 2"/>
          <p:cNvSpPr>
            <a:spLocks noGrp="1"/>
          </p:cNvSpPr>
          <p:nvPr>
            <p:ph idx="1"/>
          </p:nvPr>
        </p:nvSpPr>
        <p:spPr>
          <a:xfrm>
            <a:off x="457200" y="1371600"/>
            <a:ext cx="8229600" cy="5029200"/>
          </a:xfrm>
        </p:spPr>
        <p:txBody>
          <a:bodyPr/>
          <a:lstStyle/>
          <a:p>
            <a:pPr marL="341313" indent="-341313" eaLnBrk="1" hangingPunct="1">
              <a:lnSpc>
                <a:spcPct val="80000"/>
              </a:lnSpc>
              <a:buFont typeface="Wingdings" pitchFamily="2" charset="2"/>
              <a:buChar char="n"/>
            </a:pPr>
            <a:r>
              <a:rPr lang="en-US" altLang="en-US" sz="2200" smtClean="0">
                <a:latin typeface="Candara" pitchFamily="34" charset="0"/>
              </a:rPr>
              <a:t>Baseline Neurologic Exam</a:t>
            </a:r>
          </a:p>
          <a:p>
            <a:pPr marL="741363" lvl="1" indent="-284163" eaLnBrk="1" hangingPunct="1">
              <a:lnSpc>
                <a:spcPct val="80000"/>
              </a:lnSpc>
            </a:pPr>
            <a:r>
              <a:rPr lang="en-US" altLang="en-US" sz="2000" smtClean="0">
                <a:latin typeface="Candara" pitchFamily="34" charset="0"/>
              </a:rPr>
              <a:t>Pupillary Exam</a:t>
            </a:r>
          </a:p>
          <a:p>
            <a:pPr marL="1141413" lvl="2" indent="-227013" eaLnBrk="1" hangingPunct="1">
              <a:lnSpc>
                <a:spcPct val="80000"/>
              </a:lnSpc>
              <a:buFont typeface="Wingdings" pitchFamily="2" charset="2"/>
              <a:buChar char="n"/>
            </a:pPr>
            <a:r>
              <a:rPr lang="en-US" altLang="en-US" sz="1700" smtClean="0">
                <a:latin typeface="Candara" pitchFamily="34" charset="0"/>
              </a:rPr>
              <a:t>Dilated pupil – suggests transtentorial herniation on ipsilateral side</a:t>
            </a:r>
          </a:p>
          <a:p>
            <a:pPr marL="741363" lvl="1" indent="-284163" eaLnBrk="1" hangingPunct="1">
              <a:lnSpc>
                <a:spcPct val="80000"/>
              </a:lnSpc>
            </a:pPr>
            <a:r>
              <a:rPr lang="en-US" altLang="en-US" sz="2000" smtClean="0">
                <a:latin typeface="Candara" pitchFamily="34" charset="0"/>
              </a:rPr>
              <a:t>AVPU Scale</a:t>
            </a:r>
          </a:p>
          <a:p>
            <a:pPr marL="1141413" lvl="2" indent="-227013" eaLnBrk="1" hangingPunct="1">
              <a:lnSpc>
                <a:spcPct val="80000"/>
              </a:lnSpc>
              <a:buFont typeface="Wingdings" pitchFamily="2" charset="2"/>
              <a:buChar char="n"/>
            </a:pPr>
            <a:r>
              <a:rPr lang="en-US" altLang="en-US" sz="1700" smtClean="0">
                <a:latin typeface="Candara" pitchFamily="34" charset="0"/>
              </a:rPr>
              <a:t>Alert</a:t>
            </a:r>
          </a:p>
          <a:p>
            <a:pPr marL="1141413" lvl="2" indent="-227013" eaLnBrk="1" hangingPunct="1">
              <a:lnSpc>
                <a:spcPct val="80000"/>
              </a:lnSpc>
              <a:buFont typeface="Wingdings" pitchFamily="2" charset="2"/>
              <a:buChar char="n"/>
            </a:pPr>
            <a:r>
              <a:rPr lang="en-US" altLang="en-US" sz="1700" smtClean="0">
                <a:latin typeface="Candara" pitchFamily="34" charset="0"/>
              </a:rPr>
              <a:t>Responds to verbal stimulation</a:t>
            </a:r>
          </a:p>
          <a:p>
            <a:pPr marL="1141413" lvl="2" indent="-227013" eaLnBrk="1" hangingPunct="1">
              <a:lnSpc>
                <a:spcPct val="80000"/>
              </a:lnSpc>
              <a:buFont typeface="Wingdings" pitchFamily="2" charset="2"/>
              <a:buChar char="n"/>
            </a:pPr>
            <a:r>
              <a:rPr lang="en-US" altLang="en-US" sz="1700" smtClean="0">
                <a:latin typeface="Candara" pitchFamily="34" charset="0"/>
              </a:rPr>
              <a:t>Responds to pain</a:t>
            </a:r>
          </a:p>
          <a:p>
            <a:pPr marL="1141413" lvl="2" indent="-227013" eaLnBrk="1" hangingPunct="1">
              <a:lnSpc>
                <a:spcPct val="80000"/>
              </a:lnSpc>
              <a:buFont typeface="Wingdings" pitchFamily="2" charset="2"/>
              <a:buChar char="n"/>
            </a:pPr>
            <a:r>
              <a:rPr lang="en-US" altLang="en-US" sz="1700" smtClean="0">
                <a:latin typeface="Candara" pitchFamily="34" charset="0"/>
              </a:rPr>
              <a:t>Unresponsive</a:t>
            </a:r>
          </a:p>
          <a:p>
            <a:pPr marL="741363" lvl="1" indent="-284163" eaLnBrk="1" hangingPunct="1">
              <a:lnSpc>
                <a:spcPct val="80000"/>
              </a:lnSpc>
            </a:pPr>
            <a:r>
              <a:rPr lang="en-US" altLang="en-US" sz="2000" smtClean="0">
                <a:latin typeface="Candara" pitchFamily="34" charset="0"/>
              </a:rPr>
              <a:t>Gross Neurological Exam – Extremity Movement</a:t>
            </a:r>
          </a:p>
          <a:p>
            <a:pPr marL="1141413" lvl="2" indent="-227013" eaLnBrk="1" hangingPunct="1">
              <a:lnSpc>
                <a:spcPct val="80000"/>
              </a:lnSpc>
              <a:buFont typeface="Wingdings" pitchFamily="2" charset="2"/>
              <a:buChar char="n"/>
            </a:pPr>
            <a:r>
              <a:rPr lang="en-US" altLang="en-US" sz="1700" smtClean="0">
                <a:latin typeface="Candara" pitchFamily="34" charset="0"/>
              </a:rPr>
              <a:t>Equal and symmetric</a:t>
            </a:r>
          </a:p>
          <a:p>
            <a:pPr marL="1141413" lvl="2" indent="-227013" eaLnBrk="1" hangingPunct="1">
              <a:lnSpc>
                <a:spcPct val="80000"/>
              </a:lnSpc>
              <a:buFont typeface="Wingdings" pitchFamily="2" charset="2"/>
              <a:buChar char="n"/>
            </a:pPr>
            <a:r>
              <a:rPr lang="en-US" altLang="en-US" sz="1700" smtClean="0">
                <a:latin typeface="Candara" pitchFamily="34" charset="0"/>
              </a:rPr>
              <a:t>Normal gross sensation</a:t>
            </a:r>
          </a:p>
          <a:p>
            <a:pPr marL="741363" lvl="1" indent="-284163" eaLnBrk="1" hangingPunct="1">
              <a:lnSpc>
                <a:spcPct val="80000"/>
              </a:lnSpc>
            </a:pPr>
            <a:r>
              <a:rPr lang="en-US" altLang="en-US" sz="2000" smtClean="0">
                <a:latin typeface="Candara" pitchFamily="34" charset="0"/>
              </a:rPr>
              <a:t>Glasgow Coma Scale: 3-15</a:t>
            </a:r>
          </a:p>
          <a:p>
            <a:pPr marL="741363" lvl="1" indent="-284163" eaLnBrk="1" hangingPunct="1">
              <a:lnSpc>
                <a:spcPct val="80000"/>
              </a:lnSpc>
            </a:pPr>
            <a:r>
              <a:rPr lang="en-US" altLang="en-US" sz="2000" smtClean="0">
                <a:latin typeface="Candara" pitchFamily="34" charset="0"/>
              </a:rPr>
              <a:t>Rectal Exam</a:t>
            </a:r>
          </a:p>
          <a:p>
            <a:pPr marL="1141413" lvl="2" indent="-227013" eaLnBrk="1" hangingPunct="1">
              <a:lnSpc>
                <a:spcPct val="80000"/>
              </a:lnSpc>
              <a:buFont typeface="Wingdings" pitchFamily="2" charset="2"/>
              <a:buChar char="n"/>
            </a:pPr>
            <a:r>
              <a:rPr lang="en-US" altLang="en-US" sz="1700" smtClean="0">
                <a:latin typeface="Candara" pitchFamily="34" charset="0"/>
              </a:rPr>
              <a:t>Normal Rectal Tone</a:t>
            </a:r>
          </a:p>
          <a:p>
            <a:pPr marL="341313" indent="-341313" eaLnBrk="1" hangingPunct="1">
              <a:lnSpc>
                <a:spcPct val="80000"/>
              </a:lnSpc>
              <a:buFont typeface="Wingdings" pitchFamily="2" charset="2"/>
              <a:buChar char="n"/>
            </a:pPr>
            <a:r>
              <a:rPr lang="en-US" altLang="en-US" sz="2200" smtClean="0">
                <a:latin typeface="Candara" pitchFamily="34" charset="0"/>
              </a:rPr>
              <a:t>Note: If intubation prior to neuro assessment, consider quick neuro assessment to determine degree of injury</a:t>
            </a:r>
          </a:p>
        </p:txBody>
      </p:sp>
      <p:sp>
        <p:nvSpPr>
          <p:cNvPr id="34820" name="Slide Number Placeholder 3"/>
          <p:cNvSpPr>
            <a:spLocks noGrp="1"/>
          </p:cNvSpPr>
          <p:nvPr>
            <p:ph type="sldNum" sz="quarter" idx="12"/>
          </p:nvPr>
        </p:nvSpPr>
        <p:spPr bwMode="auto">
          <a:noFill/>
          <a:ln>
            <a:miter lim="800000"/>
            <a:headEnd/>
            <a:tailEnd/>
          </a:ln>
        </p:spPr>
        <p:txBody>
          <a:bodyPr/>
          <a:lstStyle/>
          <a:p>
            <a:fld id="{5D2BE6E5-50D5-4E4B-B494-F70B4B339751}" type="slidenum">
              <a:rPr lang="en-US" altLang="en-US" smtClean="0"/>
              <a:pPr/>
              <a:t>31</a:t>
            </a:fld>
            <a:endParaRPr lang="en-US"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39825"/>
          </a:xfrm>
        </p:spPr>
        <p:txBody>
          <a:bodyPr/>
          <a:lstStyle/>
          <a:p>
            <a:pPr eaLnBrk="1" hangingPunct="1"/>
            <a:r>
              <a:rPr lang="en-US" altLang="en-US" sz="6600" smtClean="0">
                <a:solidFill>
                  <a:srgbClr val="C00000"/>
                </a:solidFill>
                <a:latin typeface="Candara" pitchFamily="34" charset="0"/>
              </a:rPr>
              <a:t>D</a:t>
            </a:r>
            <a:r>
              <a:rPr lang="en-US" altLang="en-US" smtClean="0">
                <a:latin typeface="Candara" pitchFamily="34" charset="0"/>
              </a:rPr>
              <a:t>isability</a:t>
            </a:r>
          </a:p>
        </p:txBody>
      </p:sp>
      <p:sp>
        <p:nvSpPr>
          <p:cNvPr id="35843" name="Content Placeholder 2"/>
          <p:cNvSpPr>
            <a:spLocks noGrp="1"/>
          </p:cNvSpPr>
          <p:nvPr>
            <p:ph idx="1"/>
          </p:nvPr>
        </p:nvSpPr>
        <p:spPr>
          <a:xfrm>
            <a:off x="381000" y="990600"/>
            <a:ext cx="8229600" cy="5334000"/>
          </a:xfrm>
        </p:spPr>
        <p:txBody>
          <a:bodyPr/>
          <a:lstStyle/>
          <a:p>
            <a:pPr marL="341313" indent="-341313" eaLnBrk="1" hangingPunct="1">
              <a:buFont typeface="Wingdings" pitchFamily="2" charset="2"/>
              <a:buChar char="n"/>
            </a:pPr>
            <a:r>
              <a:rPr lang="en-US" altLang="en-US" sz="1800" smtClean="0">
                <a:latin typeface="Candara" pitchFamily="34" charset="0"/>
              </a:rPr>
              <a:t>Glasgow Coma Scale</a:t>
            </a:r>
          </a:p>
          <a:p>
            <a:pPr marL="741363" lvl="1" indent="-284163" eaLnBrk="1" hangingPunct="1"/>
            <a:r>
              <a:rPr lang="en-US" altLang="en-US" sz="1600" smtClean="0">
                <a:latin typeface="Candara" pitchFamily="34" charset="0"/>
              </a:rPr>
              <a:t>Eye</a:t>
            </a:r>
          </a:p>
          <a:p>
            <a:pPr marL="1141413" lvl="2" indent="-227013" eaLnBrk="1" hangingPunct="1">
              <a:buFont typeface="Wingdings" pitchFamily="2" charset="2"/>
              <a:buChar char="n"/>
            </a:pPr>
            <a:r>
              <a:rPr lang="en-US" altLang="en-US" sz="1200" smtClean="0">
                <a:latin typeface="Candara" pitchFamily="34" charset="0"/>
              </a:rPr>
              <a:t>Spontaneously opens		</a:t>
            </a:r>
            <a:r>
              <a:rPr lang="en-US" altLang="en-US" sz="1200" smtClean="0">
                <a:solidFill>
                  <a:srgbClr val="000000"/>
                </a:solidFill>
                <a:latin typeface="Candara" pitchFamily="34" charset="0"/>
              </a:rPr>
              <a:t>		4</a:t>
            </a:r>
          </a:p>
          <a:p>
            <a:pPr marL="1141413" lvl="2" indent="-227013" eaLnBrk="1" hangingPunct="1">
              <a:buFont typeface="Wingdings" pitchFamily="2" charset="2"/>
              <a:buChar char="n"/>
            </a:pPr>
            <a:r>
              <a:rPr lang="en-US" altLang="en-US" sz="1200" smtClean="0">
                <a:solidFill>
                  <a:srgbClr val="000000"/>
                </a:solidFill>
                <a:latin typeface="Candara" pitchFamily="34" charset="0"/>
              </a:rPr>
              <a:t>To verbal command			 	3</a:t>
            </a:r>
          </a:p>
          <a:p>
            <a:pPr marL="1141413" lvl="2" indent="-227013" eaLnBrk="1" hangingPunct="1">
              <a:buFont typeface="Wingdings" pitchFamily="2" charset="2"/>
              <a:buChar char="n"/>
            </a:pPr>
            <a:r>
              <a:rPr lang="en-US" altLang="en-US" sz="1200" smtClean="0">
                <a:solidFill>
                  <a:srgbClr val="000000"/>
                </a:solidFill>
                <a:latin typeface="Candara" pitchFamily="34" charset="0"/>
              </a:rPr>
              <a:t>To pain					              2</a:t>
            </a:r>
          </a:p>
          <a:p>
            <a:pPr marL="1141413" lvl="2" indent="-227013" eaLnBrk="1" hangingPunct="1">
              <a:buFont typeface="Wingdings" pitchFamily="2" charset="2"/>
              <a:buChar char="n"/>
            </a:pPr>
            <a:r>
              <a:rPr lang="en-US" altLang="en-US" sz="1200" smtClean="0">
                <a:solidFill>
                  <a:srgbClr val="000000"/>
                </a:solidFill>
                <a:latin typeface="Candara" pitchFamily="34" charset="0"/>
              </a:rPr>
              <a:t>No response			                            1</a:t>
            </a:r>
          </a:p>
          <a:p>
            <a:pPr marL="741363" lvl="1" indent="-284163" eaLnBrk="1" hangingPunct="1"/>
            <a:r>
              <a:rPr lang="en-US" altLang="en-US" sz="1600" smtClean="0">
                <a:solidFill>
                  <a:srgbClr val="000000"/>
                </a:solidFill>
                <a:latin typeface="Candara" pitchFamily="34" charset="0"/>
              </a:rPr>
              <a:t>Best Motor Response</a:t>
            </a:r>
          </a:p>
          <a:p>
            <a:pPr marL="1141413" lvl="2" indent="-227013" eaLnBrk="1" hangingPunct="1">
              <a:buFont typeface="Wingdings" pitchFamily="2" charset="2"/>
              <a:buChar char="n"/>
            </a:pPr>
            <a:r>
              <a:rPr lang="en-US" altLang="en-US" sz="1200" smtClean="0">
                <a:solidFill>
                  <a:srgbClr val="000000"/>
                </a:solidFill>
                <a:latin typeface="Candara" pitchFamily="34" charset="0"/>
              </a:rPr>
              <a:t>Obeys verbal commands				6</a:t>
            </a:r>
          </a:p>
          <a:p>
            <a:pPr marL="1141413" lvl="2" indent="-227013" eaLnBrk="1" hangingPunct="1">
              <a:buFont typeface="Wingdings" pitchFamily="2" charset="2"/>
              <a:buChar char="n"/>
            </a:pPr>
            <a:r>
              <a:rPr lang="en-US" altLang="en-US" sz="1200" smtClean="0">
                <a:solidFill>
                  <a:srgbClr val="000000"/>
                </a:solidFill>
                <a:latin typeface="Candara" pitchFamily="34" charset="0"/>
              </a:rPr>
              <a:t>Localizes to pain				              5</a:t>
            </a:r>
          </a:p>
          <a:p>
            <a:pPr marL="1141413" lvl="2" indent="-227013" eaLnBrk="1" hangingPunct="1">
              <a:buFont typeface="Wingdings" pitchFamily="2" charset="2"/>
              <a:buChar char="n"/>
            </a:pPr>
            <a:r>
              <a:rPr lang="en-US" altLang="en-US" sz="1200" smtClean="0">
                <a:solidFill>
                  <a:srgbClr val="000000"/>
                </a:solidFill>
                <a:latin typeface="Candara" pitchFamily="34" charset="0"/>
              </a:rPr>
              <a:t>Withdraws from pain				4</a:t>
            </a:r>
          </a:p>
          <a:p>
            <a:pPr marL="1141413" lvl="2" indent="-227013" eaLnBrk="1" hangingPunct="1">
              <a:buFont typeface="Wingdings" pitchFamily="2" charset="2"/>
              <a:buChar char="n"/>
            </a:pPr>
            <a:r>
              <a:rPr lang="en-US" altLang="en-US" sz="1200" smtClean="0">
                <a:solidFill>
                  <a:srgbClr val="000000"/>
                </a:solidFill>
                <a:latin typeface="Candara" pitchFamily="34" charset="0"/>
              </a:rPr>
              <a:t>Flexion to pain (Decorticate Posturing)		3</a:t>
            </a:r>
          </a:p>
          <a:p>
            <a:pPr marL="1141413" lvl="2" indent="-227013" eaLnBrk="1" hangingPunct="1">
              <a:buFont typeface="Wingdings" pitchFamily="2" charset="2"/>
              <a:buChar char="n"/>
            </a:pPr>
            <a:r>
              <a:rPr lang="en-US" altLang="en-US" sz="1200" smtClean="0">
                <a:solidFill>
                  <a:srgbClr val="000000"/>
                </a:solidFill>
                <a:latin typeface="Candara" pitchFamily="34" charset="0"/>
              </a:rPr>
              <a:t>Extension to pain (Decerebrate Posturing)        2</a:t>
            </a:r>
          </a:p>
          <a:p>
            <a:pPr marL="1141413" lvl="2" indent="-227013" eaLnBrk="1" hangingPunct="1">
              <a:buFont typeface="Wingdings" pitchFamily="2" charset="2"/>
              <a:buChar char="n"/>
            </a:pPr>
            <a:r>
              <a:rPr lang="en-US" altLang="en-US" sz="1200" smtClean="0">
                <a:solidFill>
                  <a:srgbClr val="000000"/>
                </a:solidFill>
                <a:latin typeface="Candara" pitchFamily="34" charset="0"/>
              </a:rPr>
              <a:t>No response	</a:t>
            </a:r>
            <a:r>
              <a:rPr lang="en-US" altLang="en-US" sz="1400" smtClean="0">
                <a:solidFill>
                  <a:srgbClr val="000000"/>
                </a:solidFill>
                <a:latin typeface="Candara" pitchFamily="34" charset="0"/>
              </a:rPr>
              <a:t>			            </a:t>
            </a:r>
            <a:r>
              <a:rPr lang="en-US" altLang="en-US" sz="1200" smtClean="0">
                <a:solidFill>
                  <a:srgbClr val="000000"/>
                </a:solidFill>
                <a:latin typeface="Candara" pitchFamily="34" charset="0"/>
              </a:rPr>
              <a:t>1</a:t>
            </a:r>
            <a:endParaRPr lang="en-US" altLang="en-US" sz="1400" smtClean="0">
              <a:solidFill>
                <a:srgbClr val="000000"/>
              </a:solidFill>
              <a:latin typeface="Candara" pitchFamily="34" charset="0"/>
            </a:endParaRPr>
          </a:p>
          <a:p>
            <a:pPr marL="741363" lvl="1" indent="-284163" eaLnBrk="1" hangingPunct="1"/>
            <a:r>
              <a:rPr lang="en-US" altLang="en-US" sz="1600" smtClean="0">
                <a:solidFill>
                  <a:srgbClr val="000000"/>
                </a:solidFill>
                <a:latin typeface="Candara" pitchFamily="34" charset="0"/>
              </a:rPr>
              <a:t>Verbal Response</a:t>
            </a:r>
          </a:p>
          <a:p>
            <a:pPr marL="1141413" lvl="2" indent="-227013" eaLnBrk="1" hangingPunct="1">
              <a:buFont typeface="Wingdings" pitchFamily="2" charset="2"/>
              <a:buChar char="n"/>
            </a:pPr>
            <a:r>
              <a:rPr lang="en-US" altLang="en-US" sz="1200" smtClean="0">
                <a:solidFill>
                  <a:srgbClr val="000000"/>
                </a:solidFill>
                <a:latin typeface="Candara" pitchFamily="34" charset="0"/>
              </a:rPr>
              <a:t>Oriented/Conversant				5</a:t>
            </a:r>
          </a:p>
          <a:p>
            <a:pPr marL="1141413" lvl="2" indent="-227013" eaLnBrk="1" hangingPunct="1">
              <a:buFont typeface="Wingdings" pitchFamily="2" charset="2"/>
              <a:buChar char="n"/>
            </a:pPr>
            <a:r>
              <a:rPr lang="en-US" altLang="en-US" sz="1200" smtClean="0">
                <a:solidFill>
                  <a:srgbClr val="000000"/>
                </a:solidFill>
                <a:latin typeface="Candara" pitchFamily="34" charset="0"/>
              </a:rPr>
              <a:t>Disoriented/Confused				4</a:t>
            </a:r>
          </a:p>
          <a:p>
            <a:pPr marL="1141413" lvl="2" indent="-227013" eaLnBrk="1" hangingPunct="1">
              <a:buFont typeface="Wingdings" pitchFamily="2" charset="2"/>
              <a:buChar char="n"/>
            </a:pPr>
            <a:r>
              <a:rPr lang="en-US" altLang="en-US" sz="1200" smtClean="0">
                <a:solidFill>
                  <a:srgbClr val="000000"/>
                </a:solidFill>
                <a:latin typeface="Candara" pitchFamily="34" charset="0"/>
              </a:rPr>
              <a:t>Inappropriate words				3</a:t>
            </a:r>
          </a:p>
          <a:p>
            <a:pPr marL="1141413" lvl="2" indent="-227013" eaLnBrk="1" hangingPunct="1">
              <a:buFont typeface="Wingdings" pitchFamily="2" charset="2"/>
              <a:buChar char="n"/>
            </a:pPr>
            <a:r>
              <a:rPr lang="en-US" altLang="en-US" sz="1200" smtClean="0">
                <a:solidFill>
                  <a:srgbClr val="000000"/>
                </a:solidFill>
                <a:latin typeface="Candara" pitchFamily="34" charset="0"/>
              </a:rPr>
              <a:t>Incomprehensible words			              2</a:t>
            </a:r>
          </a:p>
          <a:p>
            <a:pPr marL="1141413" lvl="2" indent="-227013" eaLnBrk="1" hangingPunct="1">
              <a:buFont typeface="Wingdings" pitchFamily="2" charset="2"/>
              <a:buChar char="n"/>
            </a:pPr>
            <a:r>
              <a:rPr lang="en-US" altLang="en-US" sz="1200" smtClean="0">
                <a:solidFill>
                  <a:srgbClr val="000000"/>
                </a:solidFill>
                <a:latin typeface="Candara" pitchFamily="34" charset="0"/>
              </a:rPr>
              <a:t>No response		</a:t>
            </a:r>
            <a:r>
              <a:rPr lang="en-US" altLang="en-US" sz="1100" smtClean="0">
                <a:solidFill>
                  <a:srgbClr val="000000"/>
                </a:solidFill>
                <a:latin typeface="Candara" pitchFamily="34" charset="0"/>
              </a:rPr>
              <a:t>		                </a:t>
            </a:r>
            <a:r>
              <a:rPr lang="en-US" altLang="en-US" sz="1200" smtClean="0">
                <a:solidFill>
                  <a:srgbClr val="000000"/>
                </a:solidFill>
                <a:latin typeface="Candara" pitchFamily="34" charset="0"/>
              </a:rPr>
              <a:t>1</a:t>
            </a:r>
          </a:p>
        </p:txBody>
      </p:sp>
      <p:sp>
        <p:nvSpPr>
          <p:cNvPr id="4" name="TextBox 3"/>
          <p:cNvSpPr txBox="1">
            <a:spLocks noChangeArrowheads="1"/>
          </p:cNvSpPr>
          <p:nvPr/>
        </p:nvSpPr>
        <p:spPr bwMode="auto">
          <a:xfrm>
            <a:off x="6629400" y="228600"/>
            <a:ext cx="2362200" cy="1200150"/>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9"/>
              </a:srgbClr>
            </a:outerShdw>
          </a:effectLst>
        </p:spPr>
        <p:txBody>
          <a:bodyPr lIns="91420" tIns="45711" rIns="91420" bIns="45711">
            <a:spAutoFit/>
          </a:bodyPr>
          <a:lstStyle>
            <a:lvl1pPr eaLnBrk="0" hangingPunct="0">
              <a:defRPr sz="2400">
                <a:solidFill>
                  <a:schemeClr val="tx1"/>
                </a:solidFill>
                <a:latin typeface="Arial Unicode MS" panose="020B0604020202020204" pitchFamily="34" charset="-128"/>
                <a:ea typeface="MS PGothic" panose="020B0600070205080204" pitchFamily="34" charset="-128"/>
              </a:defRPr>
            </a:lvl1pPr>
            <a:lvl2pPr marL="742950" indent="-285750" eaLnBrk="0" hangingPunct="0">
              <a:defRPr sz="2400">
                <a:solidFill>
                  <a:schemeClr val="tx1"/>
                </a:solidFill>
                <a:latin typeface="Arial Unicode MS" panose="020B0604020202020204" pitchFamily="34" charset="-128"/>
                <a:ea typeface="MS PGothic" panose="020B0600070205080204" pitchFamily="34" charset="-128"/>
              </a:defRPr>
            </a:lvl2pPr>
            <a:lvl3pPr marL="1143000" indent="-228600" eaLnBrk="0" hangingPunct="0">
              <a:defRPr sz="2400">
                <a:solidFill>
                  <a:schemeClr val="tx1"/>
                </a:solidFill>
                <a:latin typeface="Arial Unicode MS" panose="020B0604020202020204" pitchFamily="34" charset="-128"/>
                <a:ea typeface="MS PGothic" panose="020B0600070205080204" pitchFamily="34" charset="-128"/>
              </a:defRPr>
            </a:lvl3pPr>
            <a:lvl4pPr marL="1600200" indent="-228600" eaLnBrk="0" hangingPunct="0">
              <a:defRPr sz="2400">
                <a:solidFill>
                  <a:schemeClr val="tx1"/>
                </a:solidFill>
                <a:latin typeface="Arial Unicode MS" panose="020B0604020202020204" pitchFamily="34" charset="-128"/>
                <a:ea typeface="MS PGothic" panose="020B0600070205080204" pitchFamily="34" charset="-128"/>
              </a:defRPr>
            </a:lvl4pPr>
            <a:lvl5pPr marL="2057400" indent="-228600" eaLnBrk="0" hangingPunct="0">
              <a:defRPr sz="2400">
                <a:solidFill>
                  <a:schemeClr val="tx1"/>
                </a:solidFill>
                <a:latin typeface="Arial Unicode MS" panose="020B0604020202020204" pitchFamily="34" charset="-128"/>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MS PGothic" panose="020B0600070205080204" pitchFamily="34" charset="-128"/>
              </a:defRPr>
            </a:lvl9pPr>
          </a:lstStyle>
          <a:p>
            <a:pPr eaLnBrk="1" hangingPunct="1">
              <a:defRPr/>
            </a:pPr>
            <a:r>
              <a:rPr lang="en-US" altLang="en-US" sz="3600" b="1" smtClean="0">
                <a:solidFill>
                  <a:schemeClr val="bg1"/>
                </a:solidFill>
                <a:latin typeface="Arial" panose="020B0604020202020204" pitchFamily="34" charset="0"/>
              </a:rPr>
              <a:t>GCS ≤ 8</a:t>
            </a:r>
          </a:p>
          <a:p>
            <a:pPr eaLnBrk="1" hangingPunct="1">
              <a:defRPr/>
            </a:pPr>
            <a:r>
              <a:rPr lang="en-US" altLang="en-US" sz="3600" b="1" smtClean="0">
                <a:solidFill>
                  <a:schemeClr val="bg1"/>
                </a:solidFill>
                <a:latin typeface="Arial" panose="020B0604020202020204" pitchFamily="34" charset="0"/>
              </a:rPr>
              <a:t>Intubate</a:t>
            </a:r>
          </a:p>
        </p:txBody>
      </p:sp>
      <p:sp>
        <p:nvSpPr>
          <p:cNvPr id="35845" name="Slide Number Placeholder 4"/>
          <p:cNvSpPr>
            <a:spLocks noGrp="1"/>
          </p:cNvSpPr>
          <p:nvPr>
            <p:ph type="sldNum" sz="quarter" idx="12"/>
          </p:nvPr>
        </p:nvSpPr>
        <p:spPr bwMode="auto">
          <a:noFill/>
          <a:ln>
            <a:miter lim="800000"/>
            <a:headEnd/>
            <a:tailEnd/>
          </a:ln>
        </p:spPr>
        <p:txBody>
          <a:bodyPr/>
          <a:lstStyle/>
          <a:p>
            <a:fld id="{D356CEE2-09B6-4213-9120-3A73EF553BB1}" type="slidenum">
              <a:rPr lang="en-US" altLang="en-US" smtClean="0"/>
              <a:pPr/>
              <a:t>32</a:t>
            </a:fld>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39825"/>
          </a:xfrm>
        </p:spPr>
        <p:txBody>
          <a:bodyPr/>
          <a:lstStyle/>
          <a:p>
            <a:pPr eaLnBrk="1" hangingPunct="1"/>
            <a:r>
              <a:rPr lang="en-US" altLang="en-US" sz="6000" smtClean="0">
                <a:solidFill>
                  <a:srgbClr val="C00000"/>
                </a:solidFill>
                <a:latin typeface="Candara" pitchFamily="34" charset="0"/>
              </a:rPr>
              <a:t>D</a:t>
            </a:r>
            <a:r>
              <a:rPr lang="en-US" altLang="en-US" smtClean="0">
                <a:latin typeface="Candara" pitchFamily="34" charset="0"/>
              </a:rPr>
              <a:t>isability</a:t>
            </a:r>
          </a:p>
        </p:txBody>
      </p:sp>
      <p:sp>
        <p:nvSpPr>
          <p:cNvPr id="36867" name="Content Placeholder 2"/>
          <p:cNvSpPr>
            <a:spLocks noGrp="1"/>
          </p:cNvSpPr>
          <p:nvPr>
            <p:ph idx="1"/>
          </p:nvPr>
        </p:nvSpPr>
        <p:spPr>
          <a:xfrm>
            <a:off x="457200" y="1295400"/>
            <a:ext cx="8229600" cy="4835525"/>
          </a:xfrm>
        </p:spPr>
        <p:txBody>
          <a:bodyPr/>
          <a:lstStyle/>
          <a:p>
            <a:pPr marL="341313" indent="-341313" eaLnBrk="1" hangingPunct="1">
              <a:lnSpc>
                <a:spcPct val="80000"/>
              </a:lnSpc>
              <a:buFont typeface="Wingdings" pitchFamily="2" charset="2"/>
              <a:buChar char="n"/>
            </a:pPr>
            <a:r>
              <a:rPr lang="en-US" altLang="en-US" sz="3000" smtClean="0">
                <a:latin typeface="Candara" pitchFamily="34" charset="0"/>
              </a:rPr>
              <a:t>Key Principles</a:t>
            </a:r>
          </a:p>
          <a:p>
            <a:pPr marL="741363" lvl="1" indent="-284163" eaLnBrk="1" hangingPunct="1">
              <a:lnSpc>
                <a:spcPct val="80000"/>
              </a:lnSpc>
            </a:pPr>
            <a:r>
              <a:rPr lang="en-US" altLang="en-US" sz="2600" smtClean="0">
                <a:latin typeface="Candara" pitchFamily="34" charset="0"/>
              </a:rPr>
              <a:t>Precise diagnosis is not necessary at this point in evaluation</a:t>
            </a:r>
          </a:p>
          <a:p>
            <a:pPr marL="741363" lvl="1" indent="-284163" eaLnBrk="1" hangingPunct="1">
              <a:lnSpc>
                <a:spcPct val="80000"/>
              </a:lnSpc>
            </a:pPr>
            <a:r>
              <a:rPr lang="en-US" altLang="en-US" sz="2600" smtClean="0">
                <a:latin typeface="Candara" pitchFamily="34" charset="0"/>
              </a:rPr>
              <a:t>Prevention of further injury and identification of neurologic injury is the goal</a:t>
            </a:r>
          </a:p>
          <a:p>
            <a:pPr marL="741363" lvl="1" indent="-284163" eaLnBrk="1" hangingPunct="1">
              <a:lnSpc>
                <a:spcPct val="80000"/>
              </a:lnSpc>
            </a:pPr>
            <a:r>
              <a:rPr lang="en-US" altLang="en-US" sz="2600" smtClean="0">
                <a:latin typeface="Candara" pitchFamily="34" charset="0"/>
              </a:rPr>
              <a:t>Decreased level of consciousness = Head injury until proven otherwise</a:t>
            </a:r>
          </a:p>
          <a:p>
            <a:pPr marL="741363" lvl="1" indent="-284163" eaLnBrk="1" hangingPunct="1">
              <a:lnSpc>
                <a:spcPct val="80000"/>
              </a:lnSpc>
            </a:pPr>
            <a:r>
              <a:rPr lang="en-US" altLang="en-US" sz="2600" smtClean="0">
                <a:latin typeface="Candara" pitchFamily="34" charset="0"/>
              </a:rPr>
              <a:t>Maintenance of adequate cerebral perfusion is key to prevention of further brain injury</a:t>
            </a:r>
          </a:p>
          <a:p>
            <a:pPr marL="1141413" lvl="2" indent="-227013" eaLnBrk="1" hangingPunct="1">
              <a:lnSpc>
                <a:spcPct val="80000"/>
              </a:lnSpc>
              <a:buFont typeface="Wingdings" pitchFamily="2" charset="2"/>
              <a:buChar char="n"/>
            </a:pPr>
            <a:r>
              <a:rPr lang="en-US" altLang="en-US" sz="2200" smtClean="0">
                <a:latin typeface="Candara" pitchFamily="34" charset="0"/>
              </a:rPr>
              <a:t>Adequate oxygenation</a:t>
            </a:r>
          </a:p>
          <a:p>
            <a:pPr marL="1141413" lvl="2" indent="-227013" eaLnBrk="1" hangingPunct="1">
              <a:lnSpc>
                <a:spcPct val="80000"/>
              </a:lnSpc>
              <a:buFont typeface="Wingdings" pitchFamily="2" charset="2"/>
              <a:buChar char="n"/>
            </a:pPr>
            <a:r>
              <a:rPr lang="en-US" altLang="en-US" sz="2200" smtClean="0">
                <a:latin typeface="Candara" pitchFamily="34" charset="0"/>
              </a:rPr>
              <a:t>Avoid hypotension</a:t>
            </a:r>
          </a:p>
          <a:p>
            <a:pPr marL="741363" lvl="1" indent="-284163" eaLnBrk="1" hangingPunct="1">
              <a:lnSpc>
                <a:spcPct val="80000"/>
              </a:lnSpc>
            </a:pPr>
            <a:r>
              <a:rPr lang="en-US" altLang="en-US" sz="2600" smtClean="0">
                <a:latin typeface="Candara" pitchFamily="34" charset="0"/>
              </a:rPr>
              <a:t>Involve neurosurgeon early for clear intracranial lesions</a:t>
            </a:r>
          </a:p>
        </p:txBody>
      </p:sp>
      <p:sp>
        <p:nvSpPr>
          <p:cNvPr id="36868" name="Slide Number Placeholder 3"/>
          <p:cNvSpPr>
            <a:spLocks noGrp="1"/>
          </p:cNvSpPr>
          <p:nvPr>
            <p:ph type="sldNum" sz="quarter" idx="12"/>
          </p:nvPr>
        </p:nvSpPr>
        <p:spPr bwMode="auto">
          <a:noFill/>
          <a:ln>
            <a:miter lim="800000"/>
            <a:headEnd/>
            <a:tailEnd/>
          </a:ln>
        </p:spPr>
        <p:txBody>
          <a:bodyPr/>
          <a:lstStyle/>
          <a:p>
            <a:fld id="{F4AC94EF-8E84-402B-9F08-7733313A23BF}" type="slidenum">
              <a:rPr lang="en-US" altLang="en-US" smtClean="0"/>
              <a:pPr/>
              <a:t>33</a:t>
            </a:fld>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6000" smtClean="0">
                <a:solidFill>
                  <a:srgbClr val="C00000"/>
                </a:solidFill>
                <a:latin typeface="Candara" pitchFamily="34" charset="0"/>
              </a:rPr>
              <a:t>D</a:t>
            </a:r>
            <a:r>
              <a:rPr lang="en-US" altLang="en-US" smtClean="0">
                <a:latin typeface="Candara" pitchFamily="34" charset="0"/>
              </a:rPr>
              <a:t>isability</a:t>
            </a:r>
          </a:p>
        </p:txBody>
      </p:sp>
      <p:sp>
        <p:nvSpPr>
          <p:cNvPr id="37891" name="Content Placeholder 2"/>
          <p:cNvSpPr>
            <a:spLocks noGrp="1"/>
          </p:cNvSpPr>
          <p:nvPr>
            <p:ph idx="1"/>
          </p:nvPr>
        </p:nvSpPr>
        <p:spPr/>
        <p:txBody>
          <a:bodyPr/>
          <a:lstStyle/>
          <a:p>
            <a:pPr marL="341313" indent="-341313" eaLnBrk="1" hangingPunct="1">
              <a:buFont typeface="Wingdings" pitchFamily="2" charset="2"/>
              <a:buChar char="n"/>
            </a:pPr>
            <a:r>
              <a:rPr lang="en-US" altLang="en-US" smtClean="0">
                <a:latin typeface="Candara" pitchFamily="34" charset="0"/>
              </a:rPr>
              <a:t>Cervical Spinal Clearance</a:t>
            </a:r>
          </a:p>
          <a:p>
            <a:pPr marL="741363" lvl="1" indent="-284163" eaLnBrk="1" hangingPunct="1"/>
            <a:r>
              <a:rPr lang="en-US" altLang="en-US" smtClean="0">
                <a:latin typeface="Candara" pitchFamily="34" charset="0"/>
              </a:rPr>
              <a:t>Patients must be alert and oriented to person, place and time</a:t>
            </a:r>
          </a:p>
          <a:p>
            <a:pPr marL="741363" lvl="1" indent="-284163" eaLnBrk="1" hangingPunct="1"/>
            <a:r>
              <a:rPr lang="en-US" altLang="en-US" smtClean="0">
                <a:latin typeface="Candara" pitchFamily="34" charset="0"/>
              </a:rPr>
              <a:t>No neurological deficits</a:t>
            </a:r>
          </a:p>
          <a:p>
            <a:pPr marL="741363" lvl="1" indent="-284163" eaLnBrk="1" hangingPunct="1"/>
            <a:r>
              <a:rPr lang="en-US" altLang="en-US" smtClean="0">
                <a:latin typeface="Candara" pitchFamily="34" charset="0"/>
              </a:rPr>
              <a:t>Not clinically intoxicated with alcohol or drugs</a:t>
            </a:r>
          </a:p>
          <a:p>
            <a:pPr marL="741363" lvl="1" indent="-284163" eaLnBrk="1" hangingPunct="1"/>
            <a:r>
              <a:rPr lang="en-US" altLang="en-US" smtClean="0">
                <a:latin typeface="Candara" pitchFamily="34" charset="0"/>
              </a:rPr>
              <a:t>Non-tender at all spinous processes</a:t>
            </a:r>
          </a:p>
          <a:p>
            <a:pPr marL="741363" lvl="1" indent="-284163" eaLnBrk="1" hangingPunct="1"/>
            <a:r>
              <a:rPr lang="en-US" altLang="en-US" smtClean="0">
                <a:latin typeface="Candara" pitchFamily="34" charset="0"/>
              </a:rPr>
              <a:t>No distracting injuries</a:t>
            </a:r>
          </a:p>
          <a:p>
            <a:pPr marL="741363" lvl="1" indent="-284163" eaLnBrk="1" hangingPunct="1"/>
            <a:r>
              <a:rPr lang="en-US" altLang="en-US" smtClean="0">
                <a:latin typeface="Candara" pitchFamily="34" charset="0"/>
              </a:rPr>
              <a:t>Painless range of motion of neck</a:t>
            </a:r>
          </a:p>
        </p:txBody>
      </p:sp>
      <p:sp>
        <p:nvSpPr>
          <p:cNvPr id="37892" name="Slide Number Placeholder 3"/>
          <p:cNvSpPr>
            <a:spLocks noGrp="1"/>
          </p:cNvSpPr>
          <p:nvPr>
            <p:ph type="sldNum" sz="quarter" idx="12"/>
          </p:nvPr>
        </p:nvSpPr>
        <p:spPr bwMode="auto">
          <a:noFill/>
          <a:ln>
            <a:miter lim="800000"/>
            <a:headEnd/>
            <a:tailEnd/>
          </a:ln>
        </p:spPr>
        <p:txBody>
          <a:bodyPr/>
          <a:lstStyle/>
          <a:p>
            <a:fld id="{C242CA11-57DE-4C2D-8F8E-1CDB2126892C}" type="slidenum">
              <a:rPr lang="en-US" altLang="en-US" smtClean="0"/>
              <a:pPr/>
              <a:t>34</a:t>
            </a:fld>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8229600" cy="1139825"/>
          </a:xfrm>
        </p:spPr>
        <p:txBody>
          <a:bodyPr/>
          <a:lstStyle/>
          <a:p>
            <a:pPr eaLnBrk="1" hangingPunct="1"/>
            <a:r>
              <a:rPr lang="en-US" altLang="en-US" sz="6000" smtClean="0">
                <a:solidFill>
                  <a:srgbClr val="C00000"/>
                </a:solidFill>
                <a:latin typeface="Candara" pitchFamily="34" charset="0"/>
              </a:rPr>
              <a:t>E</a:t>
            </a:r>
            <a:r>
              <a:rPr lang="en-US" altLang="en-US" smtClean="0">
                <a:latin typeface="Candara" pitchFamily="34" charset="0"/>
              </a:rPr>
              <a:t>xposure</a:t>
            </a:r>
          </a:p>
        </p:txBody>
      </p:sp>
      <p:sp>
        <p:nvSpPr>
          <p:cNvPr id="38915" name="Content Placeholder 2"/>
          <p:cNvSpPr>
            <a:spLocks noGrp="1"/>
          </p:cNvSpPr>
          <p:nvPr>
            <p:ph idx="1"/>
          </p:nvPr>
        </p:nvSpPr>
        <p:spPr>
          <a:xfrm>
            <a:off x="457200" y="1219200"/>
            <a:ext cx="8229600" cy="4953000"/>
          </a:xfrm>
        </p:spPr>
        <p:txBody>
          <a:bodyPr/>
          <a:lstStyle/>
          <a:p>
            <a:pPr marL="341313" indent="-341313" eaLnBrk="1" hangingPunct="1">
              <a:lnSpc>
                <a:spcPct val="90000"/>
              </a:lnSpc>
              <a:buFont typeface="Wingdings" pitchFamily="2" charset="2"/>
              <a:buChar char="n"/>
            </a:pPr>
            <a:r>
              <a:rPr lang="en-US" altLang="en-US" sz="2800" smtClean="0">
                <a:latin typeface="Candara" pitchFamily="34" charset="0"/>
              </a:rPr>
              <a:t>Remove all clothing</a:t>
            </a:r>
          </a:p>
          <a:p>
            <a:pPr marL="741363" lvl="1" indent="-284163" eaLnBrk="1" hangingPunct="1">
              <a:lnSpc>
                <a:spcPct val="90000"/>
              </a:lnSpc>
            </a:pPr>
            <a:r>
              <a:rPr lang="en-US" altLang="en-US" sz="2400" smtClean="0">
                <a:latin typeface="Candara" pitchFamily="34" charset="0"/>
              </a:rPr>
              <a:t>Examine for other signs of injury</a:t>
            </a:r>
          </a:p>
          <a:p>
            <a:pPr marL="741363" lvl="1" indent="-284163" eaLnBrk="1" hangingPunct="1">
              <a:lnSpc>
                <a:spcPct val="90000"/>
              </a:lnSpc>
            </a:pPr>
            <a:r>
              <a:rPr lang="en-US" altLang="en-US" sz="2400" smtClean="0">
                <a:latin typeface="Candara" pitchFamily="34" charset="0"/>
              </a:rPr>
              <a:t>Injuries cannot be diagnosed until seen by provider</a:t>
            </a:r>
          </a:p>
          <a:p>
            <a:pPr marL="341313" indent="-341313" eaLnBrk="1" hangingPunct="1">
              <a:lnSpc>
                <a:spcPct val="90000"/>
              </a:lnSpc>
              <a:buFont typeface="Wingdings" pitchFamily="2" charset="2"/>
              <a:buChar char="n"/>
            </a:pPr>
            <a:r>
              <a:rPr lang="en-US" altLang="en-US" sz="2800" smtClean="0">
                <a:latin typeface="Candara" pitchFamily="34" charset="0"/>
              </a:rPr>
              <a:t>Logroll the patient to examine patient</a:t>
            </a:r>
            <a:r>
              <a:rPr lang="ja-JP" altLang="en-US" sz="2800" smtClean="0">
                <a:latin typeface="Candara" pitchFamily="34" charset="0"/>
              </a:rPr>
              <a:t>’</a:t>
            </a:r>
            <a:r>
              <a:rPr lang="en-US" altLang="ja-JP" sz="2800" smtClean="0">
                <a:latin typeface="Candara" pitchFamily="34" charset="0"/>
              </a:rPr>
              <a:t>s back</a:t>
            </a:r>
          </a:p>
          <a:p>
            <a:pPr marL="741363" lvl="1" indent="-284163" eaLnBrk="1" hangingPunct="1">
              <a:lnSpc>
                <a:spcPct val="90000"/>
              </a:lnSpc>
            </a:pPr>
            <a:r>
              <a:rPr lang="en-US" altLang="en-US" sz="2400" smtClean="0">
                <a:latin typeface="Candara" pitchFamily="34" charset="0"/>
              </a:rPr>
              <a:t>Maintain cervical spinal immobilization</a:t>
            </a:r>
          </a:p>
          <a:p>
            <a:pPr marL="741363" lvl="1" indent="-284163" eaLnBrk="1" hangingPunct="1">
              <a:lnSpc>
                <a:spcPct val="90000"/>
              </a:lnSpc>
            </a:pPr>
            <a:r>
              <a:rPr lang="en-US" altLang="en-US" sz="2400" smtClean="0">
                <a:latin typeface="Candara" pitchFamily="34" charset="0"/>
              </a:rPr>
              <a:t>Palpate along thoracic and lumbar spine</a:t>
            </a:r>
          </a:p>
          <a:p>
            <a:pPr marL="741363" lvl="1" indent="-284163" eaLnBrk="1" hangingPunct="1">
              <a:lnSpc>
                <a:spcPct val="90000"/>
              </a:lnSpc>
            </a:pPr>
            <a:r>
              <a:rPr lang="en-US" altLang="en-US" sz="2400" smtClean="0">
                <a:latin typeface="Candara" pitchFamily="34" charset="0"/>
              </a:rPr>
              <a:t>Minimum of 3 people, often more providers required</a:t>
            </a:r>
          </a:p>
          <a:p>
            <a:pPr marL="341313" indent="-341313" eaLnBrk="1" hangingPunct="1">
              <a:lnSpc>
                <a:spcPct val="90000"/>
              </a:lnSpc>
              <a:buFont typeface="Wingdings" pitchFamily="2" charset="2"/>
              <a:buChar char="n"/>
            </a:pPr>
            <a:r>
              <a:rPr lang="en-US" altLang="en-US" sz="2800" smtClean="0">
                <a:latin typeface="Candara" pitchFamily="34" charset="0"/>
              </a:rPr>
              <a:t>Avoid hypothermia</a:t>
            </a:r>
          </a:p>
          <a:p>
            <a:pPr marL="741363" lvl="1" indent="-284163" eaLnBrk="1" hangingPunct="1">
              <a:lnSpc>
                <a:spcPct val="90000"/>
              </a:lnSpc>
            </a:pPr>
            <a:r>
              <a:rPr lang="en-US" altLang="en-US" sz="2400" smtClean="0">
                <a:latin typeface="Candara" pitchFamily="34" charset="0"/>
              </a:rPr>
              <a:t>Apply warm blankets after removing clothes</a:t>
            </a:r>
          </a:p>
          <a:p>
            <a:pPr marL="741363" lvl="1" indent="-284163" eaLnBrk="1" hangingPunct="1">
              <a:lnSpc>
                <a:spcPct val="90000"/>
              </a:lnSpc>
            </a:pPr>
            <a:r>
              <a:rPr lang="en-US" altLang="en-US" sz="2400" smtClean="0">
                <a:latin typeface="Candara" pitchFamily="34" charset="0"/>
              </a:rPr>
              <a:t>Hypothermia = Coagulopathy</a:t>
            </a:r>
          </a:p>
          <a:p>
            <a:pPr marL="1141413" lvl="2" indent="-227013" eaLnBrk="1" hangingPunct="1">
              <a:lnSpc>
                <a:spcPct val="90000"/>
              </a:lnSpc>
              <a:buFont typeface="Wingdings" pitchFamily="2" charset="2"/>
              <a:buChar char="n"/>
            </a:pPr>
            <a:r>
              <a:rPr lang="en-US" altLang="en-US" smtClean="0">
                <a:latin typeface="Candara" pitchFamily="34" charset="0"/>
              </a:rPr>
              <a:t>Increases risk of hemorrhage</a:t>
            </a:r>
          </a:p>
        </p:txBody>
      </p:sp>
      <p:sp>
        <p:nvSpPr>
          <p:cNvPr id="38916" name="Slide Number Placeholder 3"/>
          <p:cNvSpPr>
            <a:spLocks noGrp="1"/>
          </p:cNvSpPr>
          <p:nvPr>
            <p:ph type="sldNum" sz="quarter" idx="12"/>
          </p:nvPr>
        </p:nvSpPr>
        <p:spPr bwMode="auto">
          <a:noFill/>
          <a:ln>
            <a:miter lim="800000"/>
            <a:headEnd/>
            <a:tailEnd/>
          </a:ln>
        </p:spPr>
        <p:txBody>
          <a:bodyPr/>
          <a:lstStyle/>
          <a:p>
            <a:fld id="{AF86CDA8-7A4F-4D8C-B031-947B9F6F61EF}" type="slidenum">
              <a:rPr lang="en-US" altLang="en-US" smtClean="0"/>
              <a:pPr/>
              <a:t>35</a:t>
            </a:fld>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6000" smtClean="0">
                <a:solidFill>
                  <a:srgbClr val="C00000"/>
                </a:solidFill>
                <a:latin typeface="Candara" pitchFamily="34" charset="0"/>
              </a:rPr>
              <a:t>E</a:t>
            </a:r>
            <a:r>
              <a:rPr lang="en-US" altLang="en-US" smtClean="0">
                <a:latin typeface="Candara" pitchFamily="34" charset="0"/>
              </a:rPr>
              <a:t>xposure</a:t>
            </a:r>
          </a:p>
        </p:txBody>
      </p:sp>
      <p:pic>
        <p:nvPicPr>
          <p:cNvPr id="39939" name="Picture 5" descr="chest0044a"/>
          <p:cNvPicPr>
            <a:picLocks noChangeAspect="1" noChangeArrowheads="1"/>
          </p:cNvPicPr>
          <p:nvPr/>
        </p:nvPicPr>
        <p:blipFill>
          <a:blip r:embed="rId3"/>
          <a:srcRect/>
          <a:stretch>
            <a:fillRect/>
          </a:stretch>
        </p:blipFill>
        <p:spPr bwMode="auto">
          <a:xfrm>
            <a:off x="1676400" y="1447800"/>
            <a:ext cx="6096000" cy="4572000"/>
          </a:xfrm>
          <a:prstGeom prst="rect">
            <a:avLst/>
          </a:prstGeom>
          <a:noFill/>
          <a:ln w="9525">
            <a:noFill/>
            <a:miter lim="800000"/>
            <a:headEnd/>
            <a:tailEnd/>
          </a:ln>
        </p:spPr>
      </p:pic>
      <p:sp>
        <p:nvSpPr>
          <p:cNvPr id="39940" name="Slide Number Placeholder 2"/>
          <p:cNvSpPr>
            <a:spLocks noGrp="1"/>
          </p:cNvSpPr>
          <p:nvPr>
            <p:ph type="sldNum" sz="quarter" idx="12"/>
          </p:nvPr>
        </p:nvSpPr>
        <p:spPr bwMode="auto">
          <a:noFill/>
          <a:ln>
            <a:miter lim="800000"/>
            <a:headEnd/>
            <a:tailEnd/>
          </a:ln>
        </p:spPr>
        <p:txBody>
          <a:bodyPr/>
          <a:lstStyle/>
          <a:p>
            <a:fld id="{95F36E2D-A3B2-4A80-A478-70C17697B014}" type="slidenum">
              <a:rPr lang="en-US" altLang="en-US" smtClean="0"/>
              <a:pPr/>
              <a:t>36</a:t>
            </a:fld>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z="6000" smtClean="0">
                <a:solidFill>
                  <a:srgbClr val="000000"/>
                </a:solidFill>
                <a:latin typeface="Candara" pitchFamily="34" charset="0"/>
              </a:rPr>
              <a:t>E</a:t>
            </a:r>
            <a:r>
              <a:rPr lang="en-US" altLang="en-US" smtClean="0">
                <a:solidFill>
                  <a:srgbClr val="000000"/>
                </a:solidFill>
                <a:latin typeface="Candara" pitchFamily="34" charset="0"/>
              </a:rPr>
              <a:t>xposure</a:t>
            </a:r>
          </a:p>
        </p:txBody>
      </p:sp>
      <p:pic>
        <p:nvPicPr>
          <p:cNvPr id="40963" name="Picture 4" descr="chest0044b"/>
          <p:cNvPicPr>
            <a:picLocks noChangeAspect="1" noChangeArrowheads="1"/>
          </p:cNvPicPr>
          <p:nvPr/>
        </p:nvPicPr>
        <p:blipFill>
          <a:blip r:embed="rId3"/>
          <a:srcRect/>
          <a:stretch>
            <a:fillRect/>
          </a:stretch>
        </p:blipFill>
        <p:spPr bwMode="auto">
          <a:xfrm>
            <a:off x="1524000" y="1524000"/>
            <a:ext cx="6096000" cy="4572000"/>
          </a:xfrm>
          <a:prstGeom prst="rect">
            <a:avLst/>
          </a:prstGeom>
          <a:noFill/>
          <a:ln w="9525">
            <a:noFill/>
            <a:miter lim="800000"/>
            <a:headEnd/>
            <a:tailEnd/>
          </a:ln>
        </p:spPr>
      </p:pic>
      <p:sp>
        <p:nvSpPr>
          <p:cNvPr id="40964" name="Slide Number Placeholder 2"/>
          <p:cNvSpPr>
            <a:spLocks noGrp="1"/>
          </p:cNvSpPr>
          <p:nvPr>
            <p:ph type="sldNum" sz="quarter" idx="12"/>
          </p:nvPr>
        </p:nvSpPr>
        <p:spPr bwMode="auto">
          <a:noFill/>
          <a:ln>
            <a:miter lim="800000"/>
            <a:headEnd/>
            <a:tailEnd/>
          </a:ln>
        </p:spPr>
        <p:txBody>
          <a:bodyPr/>
          <a:lstStyle/>
          <a:p>
            <a:fld id="{BE4D5BFC-5063-482C-BD59-591B637B9E14}" type="slidenum">
              <a:rPr lang="en-US" altLang="en-US" smtClean="0"/>
              <a:pPr/>
              <a:t>37</a:t>
            </a:fld>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log roll.png"/>
          <p:cNvPicPr>
            <a:picLocks noChangeAspect="1"/>
          </p:cNvPicPr>
          <p:nvPr/>
        </p:nvPicPr>
        <p:blipFill>
          <a:blip r:embed="rId3"/>
          <a:srcRect/>
          <a:stretch>
            <a:fillRect/>
          </a:stretch>
        </p:blipFill>
        <p:spPr bwMode="auto">
          <a:xfrm>
            <a:off x="5791200" y="533400"/>
            <a:ext cx="2438400" cy="5486400"/>
          </a:xfrm>
          <a:prstGeom prst="rect">
            <a:avLst/>
          </a:prstGeom>
          <a:noFill/>
          <a:ln w="9525">
            <a:noFill/>
            <a:miter lim="800000"/>
            <a:headEnd/>
            <a:tailEnd/>
          </a:ln>
        </p:spPr>
      </p:pic>
      <p:sp>
        <p:nvSpPr>
          <p:cNvPr id="41987" name="Title 1"/>
          <p:cNvSpPr>
            <a:spLocks noGrp="1"/>
          </p:cNvSpPr>
          <p:nvPr>
            <p:ph type="title"/>
          </p:nvPr>
        </p:nvSpPr>
        <p:spPr>
          <a:xfrm>
            <a:off x="457200" y="152400"/>
            <a:ext cx="8229600" cy="1139825"/>
          </a:xfrm>
        </p:spPr>
        <p:txBody>
          <a:bodyPr/>
          <a:lstStyle/>
          <a:p>
            <a:pPr eaLnBrk="1" hangingPunct="1"/>
            <a:r>
              <a:rPr lang="en-US" altLang="en-US" smtClean="0">
                <a:solidFill>
                  <a:srgbClr val="000000"/>
                </a:solidFill>
                <a:latin typeface="Candara" pitchFamily="34" charset="0"/>
              </a:rPr>
              <a:t>Trauma Logroll</a:t>
            </a:r>
          </a:p>
        </p:txBody>
      </p:sp>
      <p:sp>
        <p:nvSpPr>
          <p:cNvPr id="3" name="Content Placeholder 2"/>
          <p:cNvSpPr>
            <a:spLocks noGrp="1"/>
          </p:cNvSpPr>
          <p:nvPr>
            <p:ph idx="1"/>
          </p:nvPr>
        </p:nvSpPr>
        <p:spPr>
          <a:xfrm>
            <a:off x="457200" y="1066800"/>
            <a:ext cx="2895600" cy="4530725"/>
          </a:xfrm>
        </p:spPr>
        <p:txBody>
          <a:bodyPr rtlCol="0">
            <a:normAutofit lnSpcReduction="10000"/>
          </a:bodyPr>
          <a:lstStyle/>
          <a:p>
            <a:pPr marL="341313" indent="-341313" eaLnBrk="1" fontAlgn="auto" hangingPunct="1">
              <a:spcAft>
                <a:spcPts val="0"/>
              </a:spcAft>
              <a:buFont typeface="Wingdings" charset="0"/>
              <a:buChar char="n"/>
              <a:defRPr/>
            </a:pPr>
            <a:r>
              <a:rPr lang="en-US" dirty="0" smtClean="0">
                <a:solidFill>
                  <a:srgbClr val="000000"/>
                </a:solidFill>
                <a:latin typeface="Candara" charset="0"/>
                <a:ea typeface="+mn-ea"/>
                <a:cs typeface="+mn-cs"/>
              </a:rPr>
              <a:t>One person = Cervical spine</a:t>
            </a:r>
          </a:p>
          <a:p>
            <a:pPr marL="341313" indent="-341313" eaLnBrk="1" fontAlgn="auto" hangingPunct="1">
              <a:spcAft>
                <a:spcPts val="0"/>
              </a:spcAft>
              <a:buFont typeface="Wingdings" charset="0"/>
              <a:buChar char="n"/>
              <a:defRPr/>
            </a:pPr>
            <a:r>
              <a:rPr lang="en-US" dirty="0" smtClean="0">
                <a:solidFill>
                  <a:srgbClr val="000000"/>
                </a:solidFill>
                <a:latin typeface="Candara" charset="0"/>
                <a:ea typeface="+mn-ea"/>
                <a:cs typeface="+mn-cs"/>
              </a:rPr>
              <a:t>Two people = Roll main body</a:t>
            </a:r>
          </a:p>
          <a:p>
            <a:pPr marL="341313" indent="-341313" eaLnBrk="1" fontAlgn="auto" hangingPunct="1">
              <a:spcAft>
                <a:spcPts val="0"/>
              </a:spcAft>
              <a:buFont typeface="Wingdings" charset="0"/>
              <a:buChar char="n"/>
              <a:defRPr/>
            </a:pPr>
            <a:r>
              <a:rPr lang="en-US" dirty="0" smtClean="0">
                <a:solidFill>
                  <a:srgbClr val="000000"/>
                </a:solidFill>
                <a:latin typeface="Candara" charset="0"/>
                <a:ea typeface="+mn-ea"/>
                <a:cs typeface="+mn-cs"/>
              </a:rPr>
              <a:t>One person = Inspect back and palpate spine</a:t>
            </a:r>
          </a:p>
        </p:txBody>
      </p:sp>
      <p:sp>
        <p:nvSpPr>
          <p:cNvPr id="41989" name="Slide Number Placeholder 3"/>
          <p:cNvSpPr>
            <a:spLocks noGrp="1"/>
          </p:cNvSpPr>
          <p:nvPr>
            <p:ph type="sldNum" sz="quarter" idx="12"/>
          </p:nvPr>
        </p:nvSpPr>
        <p:spPr bwMode="auto">
          <a:noFill/>
          <a:ln>
            <a:miter lim="800000"/>
            <a:headEnd/>
            <a:tailEnd/>
          </a:ln>
        </p:spPr>
        <p:txBody>
          <a:bodyPr/>
          <a:lstStyle/>
          <a:p>
            <a:fld id="{B5543ED7-B16B-4AA5-8E93-C4CE2D70C13D}" type="slidenum">
              <a:rPr lang="en-US" altLang="en-US" smtClean="0"/>
              <a:pPr/>
              <a:t>38</a:t>
            </a:fld>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latin typeface="Candara" pitchFamily="34" charset="0"/>
              </a:rPr>
              <a:t>Secondary Survey</a:t>
            </a:r>
          </a:p>
        </p:txBody>
      </p:sp>
      <p:sp>
        <p:nvSpPr>
          <p:cNvPr id="43011" name="Content Placeholder 2"/>
          <p:cNvSpPr>
            <a:spLocks noGrp="1"/>
          </p:cNvSpPr>
          <p:nvPr>
            <p:ph idx="1"/>
          </p:nvPr>
        </p:nvSpPr>
        <p:spPr/>
        <p:txBody>
          <a:bodyPr/>
          <a:lstStyle/>
          <a:p>
            <a:pPr marL="341313" indent="-341313" eaLnBrk="1" hangingPunct="1">
              <a:buFont typeface="Wingdings" pitchFamily="2" charset="2"/>
              <a:buChar char="n"/>
            </a:pPr>
            <a:r>
              <a:rPr lang="en-US" altLang="en-US" smtClean="0">
                <a:latin typeface="Candara" pitchFamily="34" charset="0"/>
              </a:rPr>
              <a:t>Secondary Survey is completed after primary survey is completed and patient has been adequately resuscitated.</a:t>
            </a:r>
          </a:p>
          <a:p>
            <a:pPr marL="341313" indent="-341313" eaLnBrk="1" hangingPunct="1">
              <a:buFont typeface="Wingdings" pitchFamily="2" charset="2"/>
              <a:buChar char="n"/>
            </a:pPr>
            <a:r>
              <a:rPr lang="en-US" altLang="en-US" smtClean="0">
                <a:latin typeface="Candara" pitchFamily="34" charset="0"/>
              </a:rPr>
              <a:t>No patient with abnormal vital signs should proceed through a secondary survey</a:t>
            </a:r>
          </a:p>
          <a:p>
            <a:pPr marL="341313" indent="-341313" eaLnBrk="1" hangingPunct="1">
              <a:buFont typeface="Wingdings" pitchFamily="2" charset="2"/>
              <a:buChar char="n"/>
            </a:pPr>
            <a:r>
              <a:rPr lang="en-US" altLang="en-US" smtClean="0">
                <a:latin typeface="Candara" pitchFamily="34" charset="0"/>
              </a:rPr>
              <a:t>Secondary Survey includes a brief history and complete physical exam</a:t>
            </a:r>
          </a:p>
        </p:txBody>
      </p:sp>
      <p:sp>
        <p:nvSpPr>
          <p:cNvPr id="43012" name="Slide Number Placeholder 3"/>
          <p:cNvSpPr>
            <a:spLocks noGrp="1"/>
          </p:cNvSpPr>
          <p:nvPr>
            <p:ph type="sldNum" sz="quarter" idx="12"/>
          </p:nvPr>
        </p:nvSpPr>
        <p:spPr bwMode="auto">
          <a:noFill/>
          <a:ln>
            <a:miter lim="800000"/>
            <a:headEnd/>
            <a:tailEnd/>
          </a:ln>
        </p:spPr>
        <p:txBody>
          <a:bodyPr/>
          <a:lstStyle/>
          <a:p>
            <a:fld id="{FC6A64AA-A1E5-432D-8F20-D8D985E1B2C4}" type="slidenum">
              <a:rPr lang="en-US" altLang="en-US" smtClean="0"/>
              <a:pPr/>
              <a:t>39</a:t>
            </a:fld>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0"/>
            <a:ext cx="7581900" cy="1533525"/>
          </a:xfrm>
        </p:spPr>
        <p:txBody>
          <a:bodyPr/>
          <a:lstStyle/>
          <a:p>
            <a:pPr eaLnBrk="1" hangingPunct="1"/>
            <a:r>
              <a:rPr lang="en-US" altLang="en-US" smtClean="0">
                <a:latin typeface="Candara" pitchFamily="34" charset="0"/>
              </a:rPr>
              <a:t>Epidemiology</a:t>
            </a:r>
          </a:p>
        </p:txBody>
      </p:sp>
      <p:sp>
        <p:nvSpPr>
          <p:cNvPr id="8195" name="Content Placeholder 2"/>
          <p:cNvSpPr>
            <a:spLocks noGrp="1"/>
          </p:cNvSpPr>
          <p:nvPr>
            <p:ph idx="1"/>
          </p:nvPr>
        </p:nvSpPr>
        <p:spPr>
          <a:xfrm>
            <a:off x="457200" y="1295400"/>
            <a:ext cx="8001000" cy="4835525"/>
          </a:xfrm>
        </p:spPr>
        <p:txBody>
          <a:bodyPr/>
          <a:lstStyle/>
          <a:p>
            <a:pPr marL="341313" indent="-341313" eaLnBrk="1" hangingPunct="1">
              <a:lnSpc>
                <a:spcPct val="80000"/>
              </a:lnSpc>
              <a:buFont typeface="Wingdings" pitchFamily="2" charset="2"/>
              <a:buChar char="n"/>
            </a:pPr>
            <a:r>
              <a:rPr lang="en-US" altLang="en-US" sz="2000" smtClean="0">
                <a:latin typeface="Candara" pitchFamily="34" charset="0"/>
              </a:rPr>
              <a:t>Motor Vehicle collision  are major cause of long term morbidity and mortality in developing nations </a:t>
            </a:r>
          </a:p>
          <a:p>
            <a:pPr marL="341313" indent="-341313" eaLnBrk="1" hangingPunct="1">
              <a:lnSpc>
                <a:spcPct val="80000"/>
              </a:lnSpc>
              <a:buFont typeface="Wingdings" pitchFamily="2" charset="2"/>
              <a:buChar char="n"/>
            </a:pPr>
            <a:r>
              <a:rPr lang="en-US" altLang="en-US" sz="2000" smtClean="0">
                <a:latin typeface="Candara" pitchFamily="34" charset="0"/>
              </a:rPr>
              <a:t>WHO predicts that by 2020, Road Traffic Accidents will be second leading cause of loss of life for world</a:t>
            </a:r>
            <a:r>
              <a:rPr lang="ja-JP" altLang="en-US" sz="2000" smtClean="0">
                <a:latin typeface="Candara" pitchFamily="34" charset="0"/>
              </a:rPr>
              <a:t>’</a:t>
            </a:r>
            <a:r>
              <a:rPr lang="en-US" altLang="ja-JP" sz="2000" smtClean="0">
                <a:latin typeface="Candara" pitchFamily="34" charset="0"/>
              </a:rPr>
              <a:t>s population</a:t>
            </a:r>
          </a:p>
          <a:p>
            <a:pPr marL="341313" indent="-341313" eaLnBrk="1" hangingPunct="1">
              <a:lnSpc>
                <a:spcPct val="80000"/>
              </a:lnSpc>
              <a:buFont typeface="Wingdings" pitchFamily="2" charset="2"/>
              <a:buChar char="n"/>
            </a:pPr>
            <a:r>
              <a:rPr lang="en-US" altLang="en-US" sz="2000" smtClean="0">
                <a:latin typeface="Candara" pitchFamily="34" charset="0"/>
              </a:rPr>
              <a:t>High Morbidity = Loss of income to society</a:t>
            </a:r>
          </a:p>
          <a:p>
            <a:pPr marL="341313" indent="-341313" eaLnBrk="1" hangingPunct="1">
              <a:lnSpc>
                <a:spcPct val="80000"/>
              </a:lnSpc>
              <a:buFont typeface="Wingdings" pitchFamily="2" charset="2"/>
              <a:buChar char="n"/>
            </a:pPr>
            <a:r>
              <a:rPr lang="en-US" altLang="en-US" sz="2000" smtClean="0">
                <a:latin typeface="Candara" pitchFamily="34" charset="0"/>
              </a:rPr>
              <a:t>Challenges in Developing Countries</a:t>
            </a:r>
          </a:p>
          <a:p>
            <a:pPr marL="741363" lvl="1" indent="-284163" eaLnBrk="1" hangingPunct="1">
              <a:lnSpc>
                <a:spcPct val="80000"/>
              </a:lnSpc>
            </a:pPr>
            <a:r>
              <a:rPr lang="en-US" altLang="en-US" sz="2000" smtClean="0">
                <a:latin typeface="Candara" pitchFamily="34" charset="0"/>
              </a:rPr>
              <a:t>Technological Advances in Trauma Care</a:t>
            </a:r>
          </a:p>
          <a:p>
            <a:pPr marL="741363" lvl="1" indent="-284163" eaLnBrk="1" hangingPunct="1">
              <a:lnSpc>
                <a:spcPct val="80000"/>
              </a:lnSpc>
            </a:pPr>
            <a:r>
              <a:rPr lang="en-US" altLang="en-US" sz="2000" smtClean="0">
                <a:latin typeface="Candara" pitchFamily="34" charset="0"/>
              </a:rPr>
              <a:t>Lack of Infrastructure for Trauma Management</a:t>
            </a:r>
          </a:p>
          <a:p>
            <a:pPr marL="1141413" lvl="2" indent="-227013" eaLnBrk="1" hangingPunct="1">
              <a:lnSpc>
                <a:spcPct val="80000"/>
              </a:lnSpc>
              <a:buFont typeface="Wingdings" pitchFamily="2" charset="2"/>
              <a:buChar char="n"/>
            </a:pPr>
            <a:r>
              <a:rPr lang="en-US" altLang="en-US" smtClean="0">
                <a:latin typeface="Candara" pitchFamily="34" charset="0"/>
              </a:rPr>
              <a:t>EMS</a:t>
            </a:r>
          </a:p>
          <a:p>
            <a:pPr marL="1141413" lvl="2" indent="-227013" eaLnBrk="1" hangingPunct="1">
              <a:lnSpc>
                <a:spcPct val="80000"/>
              </a:lnSpc>
              <a:buFont typeface="Wingdings" pitchFamily="2" charset="2"/>
              <a:buChar char="n"/>
            </a:pPr>
            <a:r>
              <a:rPr lang="en-US" altLang="en-US" smtClean="0">
                <a:latin typeface="Candara" pitchFamily="34" charset="0"/>
              </a:rPr>
              <a:t>Pre-hospital notification</a:t>
            </a:r>
          </a:p>
          <a:p>
            <a:pPr marL="1141413" lvl="2" indent="-227013" eaLnBrk="1" hangingPunct="1">
              <a:lnSpc>
                <a:spcPct val="80000"/>
              </a:lnSpc>
              <a:buFont typeface="Wingdings" pitchFamily="2" charset="2"/>
              <a:buChar char="n"/>
            </a:pPr>
            <a:r>
              <a:rPr lang="en-US" altLang="en-US" smtClean="0">
                <a:latin typeface="Candara" pitchFamily="34" charset="0"/>
              </a:rPr>
              <a:t>MD/RN Training in trauma care</a:t>
            </a:r>
          </a:p>
        </p:txBody>
      </p:sp>
      <p:sp>
        <p:nvSpPr>
          <p:cNvPr id="8196" name="Slide Number Placeholder 3"/>
          <p:cNvSpPr>
            <a:spLocks noGrp="1"/>
          </p:cNvSpPr>
          <p:nvPr>
            <p:ph type="sldNum" sz="quarter" idx="12"/>
          </p:nvPr>
        </p:nvSpPr>
        <p:spPr bwMode="auto">
          <a:noFill/>
          <a:ln>
            <a:miter lim="800000"/>
            <a:headEnd/>
            <a:tailEnd/>
          </a:ln>
        </p:spPr>
        <p:txBody>
          <a:bodyPr/>
          <a:lstStyle/>
          <a:p>
            <a:fld id="{31C4C094-1944-4789-9A37-4E198D46A649}" type="slidenum">
              <a:rPr lang="en-US" altLang="en-US" smtClean="0"/>
              <a:pPr/>
              <a:t>4</a:t>
            </a:fld>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latin typeface="Candara" pitchFamily="34" charset="0"/>
              </a:rPr>
              <a:t>History</a:t>
            </a:r>
          </a:p>
        </p:txBody>
      </p:sp>
      <p:sp>
        <p:nvSpPr>
          <p:cNvPr id="44035" name="Content Placeholder 2"/>
          <p:cNvSpPr>
            <a:spLocks noGrp="1"/>
          </p:cNvSpPr>
          <p:nvPr>
            <p:ph idx="1"/>
          </p:nvPr>
        </p:nvSpPr>
        <p:spPr>
          <a:xfrm>
            <a:off x="457200" y="1371600"/>
            <a:ext cx="8229600" cy="4530725"/>
          </a:xfrm>
        </p:spPr>
        <p:txBody>
          <a:bodyPr/>
          <a:lstStyle/>
          <a:p>
            <a:pPr marL="341313" indent="-341313" eaLnBrk="1" hangingPunct="1">
              <a:lnSpc>
                <a:spcPct val="80000"/>
              </a:lnSpc>
              <a:buFont typeface="Wingdings" pitchFamily="2" charset="2"/>
              <a:buChar char="n"/>
            </a:pPr>
            <a:r>
              <a:rPr lang="en-US" altLang="en-US" sz="3000" smtClean="0">
                <a:latin typeface="Candara" pitchFamily="34" charset="0"/>
              </a:rPr>
              <a:t>AMPLE History</a:t>
            </a:r>
          </a:p>
          <a:p>
            <a:pPr marL="741363" lvl="1" indent="-284163" eaLnBrk="1" hangingPunct="1">
              <a:lnSpc>
                <a:spcPct val="80000"/>
              </a:lnSpc>
            </a:pPr>
            <a:r>
              <a:rPr lang="en-US" altLang="en-US" sz="4100" smtClean="0">
                <a:solidFill>
                  <a:srgbClr val="C00000"/>
                </a:solidFill>
                <a:latin typeface="Candara" pitchFamily="34" charset="0"/>
              </a:rPr>
              <a:t>A</a:t>
            </a:r>
            <a:r>
              <a:rPr lang="en-US" altLang="en-US" sz="2600" smtClean="0">
                <a:latin typeface="Candara" pitchFamily="34" charset="0"/>
              </a:rPr>
              <a:t>llergies</a:t>
            </a:r>
          </a:p>
          <a:p>
            <a:pPr marL="741363" lvl="1" indent="-284163" eaLnBrk="1" hangingPunct="1">
              <a:lnSpc>
                <a:spcPct val="80000"/>
              </a:lnSpc>
            </a:pPr>
            <a:r>
              <a:rPr lang="en-US" altLang="en-US" sz="4100" smtClean="0">
                <a:solidFill>
                  <a:srgbClr val="C00000"/>
                </a:solidFill>
                <a:latin typeface="Candara" pitchFamily="34" charset="0"/>
              </a:rPr>
              <a:t>M</a:t>
            </a:r>
            <a:r>
              <a:rPr lang="en-US" altLang="en-US" sz="2600" smtClean="0">
                <a:latin typeface="Candara" pitchFamily="34" charset="0"/>
              </a:rPr>
              <a:t>edications</a:t>
            </a:r>
          </a:p>
          <a:p>
            <a:pPr marL="741363" lvl="1" indent="-284163" eaLnBrk="1" hangingPunct="1">
              <a:lnSpc>
                <a:spcPct val="80000"/>
              </a:lnSpc>
            </a:pPr>
            <a:r>
              <a:rPr lang="en-US" altLang="en-US" sz="4100" smtClean="0">
                <a:solidFill>
                  <a:srgbClr val="C00000"/>
                </a:solidFill>
                <a:latin typeface="Candara" pitchFamily="34" charset="0"/>
              </a:rPr>
              <a:t>P</a:t>
            </a:r>
            <a:r>
              <a:rPr lang="en-US" altLang="en-US" sz="2600" smtClean="0">
                <a:latin typeface="Candara" pitchFamily="34" charset="0"/>
              </a:rPr>
              <a:t>ast Medical History, Pregnancy</a:t>
            </a:r>
          </a:p>
          <a:p>
            <a:pPr marL="741363" lvl="1" indent="-284163" eaLnBrk="1" hangingPunct="1">
              <a:lnSpc>
                <a:spcPct val="80000"/>
              </a:lnSpc>
            </a:pPr>
            <a:r>
              <a:rPr lang="en-US" altLang="en-US" sz="4100" smtClean="0">
                <a:solidFill>
                  <a:srgbClr val="C00000"/>
                </a:solidFill>
                <a:latin typeface="Candara" pitchFamily="34" charset="0"/>
              </a:rPr>
              <a:t>L</a:t>
            </a:r>
            <a:r>
              <a:rPr lang="en-US" altLang="en-US" sz="2600" smtClean="0">
                <a:latin typeface="Candara" pitchFamily="34" charset="0"/>
              </a:rPr>
              <a:t>ast Meal</a:t>
            </a:r>
          </a:p>
          <a:p>
            <a:pPr marL="741363" lvl="1" indent="-284163" eaLnBrk="1" hangingPunct="1">
              <a:lnSpc>
                <a:spcPct val="80000"/>
              </a:lnSpc>
            </a:pPr>
            <a:r>
              <a:rPr lang="en-US" altLang="en-US" sz="4100" smtClean="0">
                <a:solidFill>
                  <a:srgbClr val="C00000"/>
                </a:solidFill>
                <a:latin typeface="Candara" pitchFamily="34" charset="0"/>
              </a:rPr>
              <a:t>E</a:t>
            </a:r>
            <a:r>
              <a:rPr lang="en-US" altLang="en-US" sz="2600" smtClean="0">
                <a:latin typeface="Candara" pitchFamily="34" charset="0"/>
              </a:rPr>
              <a:t>vents surrounding injury, Environment</a:t>
            </a:r>
          </a:p>
          <a:p>
            <a:pPr marL="341313" indent="-341313" eaLnBrk="1" hangingPunct="1">
              <a:lnSpc>
                <a:spcPct val="80000"/>
              </a:lnSpc>
              <a:buFont typeface="Wingdings" pitchFamily="2" charset="2"/>
              <a:buChar char="n"/>
            </a:pPr>
            <a:r>
              <a:rPr lang="en-US" altLang="en-US" sz="3000" smtClean="0">
                <a:latin typeface="Candara" pitchFamily="34" charset="0"/>
              </a:rPr>
              <a:t>History may need to be gathered from family members or ambulance service</a:t>
            </a:r>
          </a:p>
          <a:p>
            <a:pPr marL="341313" indent="-341313" eaLnBrk="1" hangingPunct="1">
              <a:lnSpc>
                <a:spcPct val="80000"/>
              </a:lnSpc>
              <a:buFont typeface="Wingdings" pitchFamily="2" charset="2"/>
              <a:buChar char="n"/>
            </a:pPr>
            <a:endParaRPr lang="en-US" altLang="en-US" sz="3000" smtClean="0">
              <a:latin typeface="Candara" pitchFamily="34" charset="0"/>
            </a:endParaRPr>
          </a:p>
        </p:txBody>
      </p:sp>
      <p:sp>
        <p:nvSpPr>
          <p:cNvPr id="44036" name="Slide Number Placeholder 3"/>
          <p:cNvSpPr>
            <a:spLocks noGrp="1"/>
          </p:cNvSpPr>
          <p:nvPr>
            <p:ph type="sldNum" sz="quarter" idx="12"/>
          </p:nvPr>
        </p:nvSpPr>
        <p:spPr bwMode="auto">
          <a:noFill/>
          <a:ln>
            <a:miter lim="800000"/>
            <a:headEnd/>
            <a:tailEnd/>
          </a:ln>
        </p:spPr>
        <p:txBody>
          <a:bodyPr/>
          <a:lstStyle/>
          <a:p>
            <a:fld id="{44586628-980C-48BD-96B7-1E5C72F31A52}" type="slidenum">
              <a:rPr lang="en-US" altLang="en-US" smtClean="0"/>
              <a:pPr/>
              <a:t>40</a:t>
            </a:fld>
            <a:endParaRPr lang="en-US"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latin typeface="Candara" pitchFamily="34" charset="0"/>
              </a:rPr>
              <a:t>Physical Exam</a:t>
            </a:r>
          </a:p>
        </p:txBody>
      </p:sp>
      <p:sp>
        <p:nvSpPr>
          <p:cNvPr id="45059" name="Content Placeholder 2"/>
          <p:cNvSpPr>
            <a:spLocks noGrp="1"/>
          </p:cNvSpPr>
          <p:nvPr>
            <p:ph idx="1"/>
          </p:nvPr>
        </p:nvSpPr>
        <p:spPr>
          <a:xfrm>
            <a:off x="457200" y="1371600"/>
            <a:ext cx="8229600" cy="4530725"/>
          </a:xfrm>
        </p:spPr>
        <p:txBody>
          <a:bodyPr/>
          <a:lstStyle/>
          <a:p>
            <a:pPr marL="341313" indent="-341313" eaLnBrk="1" hangingPunct="1">
              <a:lnSpc>
                <a:spcPct val="90000"/>
              </a:lnSpc>
              <a:buFont typeface="Wingdings" pitchFamily="2" charset="2"/>
              <a:buChar char="n"/>
            </a:pPr>
            <a:r>
              <a:rPr lang="en-US" altLang="en-US" smtClean="0">
                <a:latin typeface="Candara" pitchFamily="34" charset="0"/>
              </a:rPr>
              <a:t>Head/HEENT</a:t>
            </a:r>
          </a:p>
          <a:p>
            <a:pPr marL="341313" indent="-341313" eaLnBrk="1" hangingPunct="1">
              <a:lnSpc>
                <a:spcPct val="90000"/>
              </a:lnSpc>
              <a:buFont typeface="Wingdings" pitchFamily="2" charset="2"/>
              <a:buChar char="n"/>
            </a:pPr>
            <a:r>
              <a:rPr lang="en-US" altLang="en-US" smtClean="0">
                <a:latin typeface="Candara" pitchFamily="34" charset="0"/>
              </a:rPr>
              <a:t>Neck</a:t>
            </a:r>
          </a:p>
          <a:p>
            <a:pPr marL="341313" indent="-341313" eaLnBrk="1" hangingPunct="1">
              <a:lnSpc>
                <a:spcPct val="90000"/>
              </a:lnSpc>
              <a:buFont typeface="Wingdings" pitchFamily="2" charset="2"/>
              <a:buChar char="n"/>
            </a:pPr>
            <a:r>
              <a:rPr lang="en-US" altLang="en-US" smtClean="0">
                <a:latin typeface="Candara" pitchFamily="34" charset="0"/>
              </a:rPr>
              <a:t>Chest</a:t>
            </a:r>
          </a:p>
          <a:p>
            <a:pPr marL="341313" indent="-341313" eaLnBrk="1" hangingPunct="1">
              <a:lnSpc>
                <a:spcPct val="90000"/>
              </a:lnSpc>
              <a:buFont typeface="Wingdings" pitchFamily="2" charset="2"/>
              <a:buChar char="n"/>
            </a:pPr>
            <a:r>
              <a:rPr lang="en-US" altLang="en-US" smtClean="0">
                <a:latin typeface="Candara" pitchFamily="34" charset="0"/>
              </a:rPr>
              <a:t>Abdomen</a:t>
            </a:r>
          </a:p>
          <a:p>
            <a:pPr marL="341313" indent="-341313" eaLnBrk="1" hangingPunct="1">
              <a:lnSpc>
                <a:spcPct val="90000"/>
              </a:lnSpc>
              <a:buFont typeface="Wingdings" pitchFamily="2" charset="2"/>
              <a:buChar char="n"/>
            </a:pPr>
            <a:r>
              <a:rPr lang="en-US" altLang="en-US" smtClean="0">
                <a:latin typeface="Candara" pitchFamily="34" charset="0"/>
              </a:rPr>
              <a:t>Pelvis</a:t>
            </a:r>
          </a:p>
          <a:p>
            <a:pPr marL="341313" indent="-341313" eaLnBrk="1" hangingPunct="1">
              <a:lnSpc>
                <a:spcPct val="90000"/>
              </a:lnSpc>
              <a:buFont typeface="Wingdings" pitchFamily="2" charset="2"/>
              <a:buChar char="n"/>
            </a:pPr>
            <a:r>
              <a:rPr lang="en-US" altLang="en-US" smtClean="0">
                <a:latin typeface="Candara" pitchFamily="34" charset="0"/>
              </a:rPr>
              <a:t>Genitourinary</a:t>
            </a:r>
          </a:p>
          <a:p>
            <a:pPr marL="341313" indent="-341313" eaLnBrk="1" hangingPunct="1">
              <a:lnSpc>
                <a:spcPct val="90000"/>
              </a:lnSpc>
              <a:buFont typeface="Wingdings" pitchFamily="2" charset="2"/>
              <a:buChar char="n"/>
            </a:pPr>
            <a:r>
              <a:rPr lang="en-US" altLang="en-US" smtClean="0">
                <a:latin typeface="Candara" pitchFamily="34" charset="0"/>
              </a:rPr>
              <a:t>Extremities</a:t>
            </a:r>
          </a:p>
          <a:p>
            <a:pPr marL="341313" indent="-341313" eaLnBrk="1" hangingPunct="1">
              <a:lnSpc>
                <a:spcPct val="90000"/>
              </a:lnSpc>
              <a:buFont typeface="Wingdings" pitchFamily="2" charset="2"/>
              <a:buChar char="n"/>
            </a:pPr>
            <a:r>
              <a:rPr lang="en-US" altLang="en-US" smtClean="0">
                <a:latin typeface="Candara" pitchFamily="34" charset="0"/>
              </a:rPr>
              <a:t>Neurologic</a:t>
            </a:r>
          </a:p>
        </p:txBody>
      </p:sp>
      <p:sp>
        <p:nvSpPr>
          <p:cNvPr id="45060" name="Slide Number Placeholder 3"/>
          <p:cNvSpPr>
            <a:spLocks noGrp="1"/>
          </p:cNvSpPr>
          <p:nvPr>
            <p:ph type="sldNum" sz="quarter" idx="12"/>
          </p:nvPr>
        </p:nvSpPr>
        <p:spPr bwMode="auto">
          <a:noFill/>
          <a:ln>
            <a:miter lim="800000"/>
            <a:headEnd/>
            <a:tailEnd/>
          </a:ln>
        </p:spPr>
        <p:txBody>
          <a:bodyPr/>
          <a:lstStyle/>
          <a:p>
            <a:fld id="{771B344E-1A25-4044-8BD0-F8914D4C3422}" type="slidenum">
              <a:rPr lang="en-US" altLang="en-US" smtClean="0"/>
              <a:pPr/>
              <a:t>41</a:t>
            </a:fld>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solidFill>
                  <a:srgbClr val="000000"/>
                </a:solidFill>
                <a:latin typeface="Candara" pitchFamily="34" charset="0"/>
              </a:rPr>
              <a:t>Physical Exam</a:t>
            </a:r>
          </a:p>
        </p:txBody>
      </p:sp>
      <p:pic>
        <p:nvPicPr>
          <p:cNvPr id="46083" name="Picture 2" descr="View Image">
            <a:hlinkClick r:id="rId3"/>
          </p:cNvPr>
          <p:cNvPicPr>
            <a:picLocks noChangeAspect="1" noChangeArrowheads="1"/>
          </p:cNvPicPr>
          <p:nvPr/>
        </p:nvPicPr>
        <p:blipFill>
          <a:blip r:embed="rId4"/>
          <a:srcRect/>
          <a:stretch>
            <a:fillRect/>
          </a:stretch>
        </p:blipFill>
        <p:spPr bwMode="auto">
          <a:xfrm>
            <a:off x="1905000" y="2057400"/>
            <a:ext cx="5537200" cy="3810000"/>
          </a:xfrm>
          <a:prstGeom prst="rect">
            <a:avLst/>
          </a:prstGeom>
          <a:noFill/>
          <a:ln w="9525">
            <a:noFill/>
            <a:miter lim="800000"/>
            <a:headEnd/>
            <a:tailEnd/>
          </a:ln>
        </p:spPr>
      </p:pic>
      <p:sp>
        <p:nvSpPr>
          <p:cNvPr id="46084" name="Rectangle 7"/>
          <p:cNvSpPr>
            <a:spLocks noChangeArrowheads="1"/>
          </p:cNvSpPr>
          <p:nvPr/>
        </p:nvSpPr>
        <p:spPr bwMode="auto">
          <a:xfrm>
            <a:off x="2895600" y="5873750"/>
            <a:ext cx="4876800" cy="815975"/>
          </a:xfrm>
          <a:prstGeom prst="rect">
            <a:avLst/>
          </a:prstGeom>
          <a:noFill/>
          <a:ln w="9525">
            <a:noFill/>
            <a:miter lim="800000"/>
            <a:headEnd/>
            <a:tailEnd/>
          </a:ln>
        </p:spPr>
        <p:txBody>
          <a:bodyPr lIns="91420" tIns="45711" rIns="91420" bIns="45711">
            <a:spAutoFit/>
          </a:bodyPr>
          <a:lstStyle/>
          <a:p>
            <a:pPr eaLnBrk="1" hangingPunct="1"/>
            <a:r>
              <a:rPr lang="en-US" altLang="en-US" sz="1100">
                <a:solidFill>
                  <a:srgbClr val="000000"/>
                </a:solidFill>
              </a:rPr>
              <a:t>Source unknown</a:t>
            </a:r>
          </a:p>
          <a:p>
            <a:pPr eaLnBrk="1" hangingPunct="1"/>
            <a:r>
              <a:rPr lang="en-US" altLang="en-US" sz="1800">
                <a:solidFill>
                  <a:srgbClr val="000000"/>
                </a:solidFill>
              </a:rPr>
              <a:t/>
            </a:r>
            <a:br>
              <a:rPr lang="en-US" altLang="en-US" sz="1800">
                <a:solidFill>
                  <a:srgbClr val="000000"/>
                </a:solidFill>
              </a:rPr>
            </a:br>
            <a:endParaRPr lang="en-US" altLang="en-US" sz="1800">
              <a:solidFill>
                <a:srgbClr val="000000"/>
              </a:solidFill>
            </a:endParaRPr>
          </a:p>
        </p:txBody>
      </p:sp>
      <p:pic>
        <p:nvPicPr>
          <p:cNvPr id="46085" name="Picture 29"/>
          <p:cNvPicPr>
            <a:picLocks noChangeAspect="1" noChangeArrowheads="1"/>
          </p:cNvPicPr>
          <p:nvPr/>
        </p:nvPicPr>
        <p:blipFill>
          <a:blip r:embed="rId5"/>
          <a:srcRect/>
          <a:stretch>
            <a:fillRect/>
          </a:stretch>
        </p:blipFill>
        <p:spPr bwMode="auto">
          <a:xfrm>
            <a:off x="1981200" y="5943600"/>
            <a:ext cx="812800" cy="152400"/>
          </a:xfrm>
          <a:prstGeom prst="rect">
            <a:avLst/>
          </a:prstGeom>
          <a:noFill/>
          <a:ln w="9525">
            <a:noFill/>
            <a:round/>
            <a:headEnd/>
            <a:tailEnd/>
          </a:ln>
        </p:spPr>
      </p:pic>
      <p:sp>
        <p:nvSpPr>
          <p:cNvPr id="46086" name="Slide Number Placeholder 3"/>
          <p:cNvSpPr>
            <a:spLocks noGrp="1"/>
          </p:cNvSpPr>
          <p:nvPr>
            <p:ph type="sldNum" sz="quarter" idx="12"/>
          </p:nvPr>
        </p:nvSpPr>
        <p:spPr bwMode="auto">
          <a:noFill/>
          <a:ln>
            <a:miter lim="800000"/>
            <a:headEnd/>
            <a:tailEnd/>
          </a:ln>
        </p:spPr>
        <p:txBody>
          <a:bodyPr/>
          <a:lstStyle/>
          <a:p>
            <a:fld id="{033D4F86-842B-437E-AA93-27F766BC8918}" type="slidenum">
              <a:rPr lang="en-US" altLang="en-US" smtClean="0"/>
              <a:pPr/>
              <a:t>42</a:t>
            </a:fld>
            <a:endParaRPr lang="en-US" altLang="en-US" smtClean="0"/>
          </a:p>
        </p:txBody>
      </p:sp>
      <p:sp>
        <p:nvSpPr>
          <p:cNvPr id="46087" name="Content Placeholder 1"/>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latin typeface="Candara" pitchFamily="34" charset="0"/>
              </a:rPr>
              <a:t>Physical Exam</a:t>
            </a:r>
          </a:p>
        </p:txBody>
      </p:sp>
      <p:sp>
        <p:nvSpPr>
          <p:cNvPr id="47107" name="Content Placeholder 2"/>
          <p:cNvSpPr>
            <a:spLocks noGrp="1"/>
          </p:cNvSpPr>
          <p:nvPr>
            <p:ph idx="1"/>
          </p:nvPr>
        </p:nvSpPr>
        <p:spPr>
          <a:xfrm>
            <a:off x="457200" y="1219200"/>
            <a:ext cx="8229600" cy="4530725"/>
          </a:xfrm>
        </p:spPr>
        <p:txBody>
          <a:bodyPr/>
          <a:lstStyle/>
          <a:p>
            <a:pPr marL="341313" indent="-341313" eaLnBrk="1" hangingPunct="1">
              <a:buFont typeface="Wingdings" pitchFamily="2" charset="2"/>
              <a:buChar char="n"/>
            </a:pPr>
            <a:r>
              <a:rPr lang="en-US" altLang="en-US" smtClean="0">
                <a:latin typeface="Candara" pitchFamily="34" charset="0"/>
              </a:rPr>
              <a:t>Seatbelt sign</a:t>
            </a:r>
          </a:p>
        </p:txBody>
      </p:sp>
      <p:pic>
        <p:nvPicPr>
          <p:cNvPr id="47108" name="Picture 8" descr="wound0005b"/>
          <p:cNvPicPr>
            <a:picLocks noChangeAspect="1" noChangeArrowheads="1"/>
          </p:cNvPicPr>
          <p:nvPr/>
        </p:nvPicPr>
        <p:blipFill>
          <a:blip r:embed="rId3"/>
          <a:srcRect/>
          <a:stretch>
            <a:fillRect/>
          </a:stretch>
        </p:blipFill>
        <p:spPr bwMode="auto">
          <a:xfrm>
            <a:off x="1600200" y="1828800"/>
            <a:ext cx="5943600" cy="4457700"/>
          </a:xfrm>
          <a:prstGeom prst="rect">
            <a:avLst/>
          </a:prstGeom>
          <a:noFill/>
          <a:ln w="9525">
            <a:noFill/>
            <a:miter lim="800000"/>
            <a:headEnd/>
            <a:tailEnd/>
          </a:ln>
        </p:spPr>
      </p:pic>
      <p:sp>
        <p:nvSpPr>
          <p:cNvPr id="47109" name="Slide Number Placeholder 3"/>
          <p:cNvSpPr>
            <a:spLocks noGrp="1"/>
          </p:cNvSpPr>
          <p:nvPr>
            <p:ph type="sldNum" sz="quarter" idx="12"/>
          </p:nvPr>
        </p:nvSpPr>
        <p:spPr bwMode="auto">
          <a:noFill/>
          <a:ln>
            <a:miter lim="800000"/>
            <a:headEnd/>
            <a:tailEnd/>
          </a:ln>
        </p:spPr>
        <p:txBody>
          <a:bodyPr/>
          <a:lstStyle/>
          <a:p>
            <a:fld id="{EDD84F18-BC7A-4874-A3DB-DAC1B510901B}" type="slidenum">
              <a:rPr lang="en-US" altLang="en-US" smtClean="0"/>
              <a:pPr/>
              <a:t>43</a:t>
            </a:fld>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52400"/>
            <a:ext cx="8229600" cy="1139825"/>
          </a:xfrm>
        </p:spPr>
        <p:txBody>
          <a:bodyPr/>
          <a:lstStyle/>
          <a:p>
            <a:pPr eaLnBrk="1" hangingPunct="1"/>
            <a:r>
              <a:rPr lang="en-US" altLang="en-US" smtClean="0">
                <a:solidFill>
                  <a:srgbClr val="000000"/>
                </a:solidFill>
                <a:latin typeface="Candara" pitchFamily="34" charset="0"/>
              </a:rPr>
              <a:t>Physical Exam</a:t>
            </a:r>
          </a:p>
        </p:txBody>
      </p:sp>
      <p:sp>
        <p:nvSpPr>
          <p:cNvPr id="48131" name="Content Placeholder 2"/>
          <p:cNvSpPr>
            <a:spLocks noGrp="1"/>
          </p:cNvSpPr>
          <p:nvPr>
            <p:ph idx="1"/>
          </p:nvPr>
        </p:nvSpPr>
        <p:spPr>
          <a:xfrm>
            <a:off x="228600" y="1600200"/>
            <a:ext cx="8229600" cy="4530725"/>
          </a:xfrm>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Battle Sign</a:t>
            </a:r>
          </a:p>
          <a:p>
            <a:pPr marL="341313" indent="-341313" eaLnBrk="1" hangingPunct="1">
              <a:buFont typeface="Wingdings" pitchFamily="2" charset="2"/>
              <a:buChar char="n"/>
            </a:pPr>
            <a:endParaRPr lang="en-US" altLang="en-US" smtClean="0">
              <a:solidFill>
                <a:srgbClr val="000000"/>
              </a:solidFill>
              <a:latin typeface="Candara" pitchFamily="34" charset="0"/>
            </a:endParaRPr>
          </a:p>
          <a:p>
            <a:pPr marL="341313" indent="-341313" eaLnBrk="1" hangingPunct="1">
              <a:buFont typeface="Wingdings" pitchFamily="2" charset="2"/>
              <a:buChar char="n"/>
            </a:pPr>
            <a:r>
              <a:rPr lang="en-US" altLang="en-US" smtClean="0">
                <a:solidFill>
                  <a:srgbClr val="000000"/>
                </a:solidFill>
                <a:latin typeface="Candara" pitchFamily="34" charset="0"/>
              </a:rPr>
              <a:t>Raccoon's Eyes</a:t>
            </a:r>
          </a:p>
          <a:p>
            <a:pPr marL="341313" indent="-341313" eaLnBrk="1" hangingPunct="1">
              <a:buFont typeface="Wingdings" pitchFamily="2" charset="2"/>
              <a:buNone/>
            </a:pPr>
            <a:endParaRPr lang="en-US" altLang="en-US" smtClean="0">
              <a:solidFill>
                <a:srgbClr val="000000"/>
              </a:solidFill>
              <a:latin typeface="Candara" pitchFamily="34" charset="0"/>
            </a:endParaRPr>
          </a:p>
          <a:p>
            <a:pPr marL="341313" indent="-341313" eaLnBrk="1" hangingPunct="1">
              <a:buFont typeface="Wingdings" pitchFamily="2" charset="2"/>
              <a:buChar char="n"/>
            </a:pPr>
            <a:r>
              <a:rPr lang="en-US" altLang="en-US" smtClean="0">
                <a:solidFill>
                  <a:srgbClr val="000000"/>
                </a:solidFill>
                <a:latin typeface="Candara" pitchFamily="34" charset="0"/>
              </a:rPr>
              <a:t>Cullen’s Sign</a:t>
            </a:r>
          </a:p>
          <a:p>
            <a:pPr marL="341313" indent="-341313" eaLnBrk="1" hangingPunct="1">
              <a:buFont typeface="Wingdings" pitchFamily="2" charset="2"/>
              <a:buChar char="n"/>
            </a:pPr>
            <a:endParaRPr lang="en-US" altLang="en-US" smtClean="0">
              <a:solidFill>
                <a:srgbClr val="000000"/>
              </a:solidFill>
              <a:latin typeface="Candara" pitchFamily="34" charset="0"/>
            </a:endParaRPr>
          </a:p>
          <a:p>
            <a:pPr marL="341313" indent="-341313" eaLnBrk="1" hangingPunct="1">
              <a:buFont typeface="Wingdings" pitchFamily="2" charset="2"/>
              <a:buChar char="n"/>
            </a:pPr>
            <a:r>
              <a:rPr lang="en-US" altLang="en-US" smtClean="0">
                <a:solidFill>
                  <a:srgbClr val="000000"/>
                </a:solidFill>
                <a:latin typeface="Candara" pitchFamily="34" charset="0"/>
              </a:rPr>
              <a:t>Grey-Turner’s Sign</a:t>
            </a:r>
          </a:p>
        </p:txBody>
      </p:sp>
      <p:pic>
        <p:nvPicPr>
          <p:cNvPr id="48132" name="Picture 4" descr="http://tbn2.google.com/images?q=tbn:dwv6q3gUHifqkM:http://sfghed.ucsf.edu/Education/ClinicImages/Battle%27s%2520sign.jpg">
            <a:hlinkClick r:id="rId3"/>
          </p:cNvPr>
          <p:cNvPicPr>
            <a:picLocks noChangeAspect="1" noChangeArrowheads="1"/>
          </p:cNvPicPr>
          <p:nvPr/>
        </p:nvPicPr>
        <p:blipFill>
          <a:blip r:embed="rId4"/>
          <a:srcRect/>
          <a:stretch>
            <a:fillRect/>
          </a:stretch>
        </p:blipFill>
        <p:spPr bwMode="auto">
          <a:xfrm>
            <a:off x="4419600" y="1143000"/>
            <a:ext cx="1676400" cy="2646363"/>
          </a:xfrm>
          <a:prstGeom prst="rect">
            <a:avLst/>
          </a:prstGeom>
          <a:noFill/>
          <a:ln w="9525">
            <a:noFill/>
            <a:miter lim="800000"/>
            <a:headEnd/>
            <a:tailEnd/>
          </a:ln>
        </p:spPr>
      </p:pic>
      <p:pic>
        <p:nvPicPr>
          <p:cNvPr id="48133" name="Picture 6" descr="http://tbn0.google.com/images?q=tbn:7aHAguL_4aovdM:http://wpcontent.answers.com/wikipedia/commons/thumb/3/3e/Cullen%27s_sign.jpg/180px-Cullen%27s_sign.jpg">
            <a:hlinkClick r:id="rId5"/>
          </p:cNvPr>
          <p:cNvPicPr>
            <a:picLocks noChangeAspect="1" noChangeArrowheads="1"/>
          </p:cNvPicPr>
          <p:nvPr/>
        </p:nvPicPr>
        <p:blipFill>
          <a:blip r:embed="rId6"/>
          <a:srcRect/>
          <a:stretch>
            <a:fillRect/>
          </a:stretch>
        </p:blipFill>
        <p:spPr bwMode="auto">
          <a:xfrm>
            <a:off x="3886200" y="4419600"/>
            <a:ext cx="2449513" cy="1600200"/>
          </a:xfrm>
          <a:prstGeom prst="rect">
            <a:avLst/>
          </a:prstGeom>
          <a:noFill/>
          <a:ln w="9525">
            <a:noFill/>
            <a:miter lim="800000"/>
            <a:headEnd/>
            <a:tailEnd/>
          </a:ln>
        </p:spPr>
      </p:pic>
      <p:pic>
        <p:nvPicPr>
          <p:cNvPr id="48134" name="Picture 4" descr="Periorbital-Ecchymosis.jpg (2890 bytes)"/>
          <p:cNvPicPr>
            <a:picLocks noChangeAspect="1" noChangeArrowheads="1"/>
          </p:cNvPicPr>
          <p:nvPr/>
        </p:nvPicPr>
        <p:blipFill>
          <a:blip r:embed="rId7"/>
          <a:srcRect/>
          <a:stretch>
            <a:fillRect/>
          </a:stretch>
        </p:blipFill>
        <p:spPr bwMode="auto">
          <a:xfrm>
            <a:off x="6705600" y="1371600"/>
            <a:ext cx="2233613" cy="2020888"/>
          </a:xfrm>
          <a:prstGeom prst="rect">
            <a:avLst/>
          </a:prstGeom>
          <a:noFill/>
          <a:ln w="9525">
            <a:noFill/>
            <a:miter lim="800000"/>
            <a:headEnd/>
            <a:tailEnd/>
          </a:ln>
        </p:spPr>
      </p:pic>
      <p:pic>
        <p:nvPicPr>
          <p:cNvPr id="48135" name="Picture 6" descr="http://upload.wikimedia.org/wikipedia/commons/thumb/5/5d/Hemorrhagic_pancreatitis_-_Grey_Turner%27s_sign.jpg/180px-Hemorrhagic_pancreatitis_-_Grey_Turner%27s_sign.jpg">
            <a:hlinkClick r:id="rId8"/>
          </p:cNvPr>
          <p:cNvPicPr>
            <a:picLocks noChangeAspect="1" noChangeArrowheads="1"/>
          </p:cNvPicPr>
          <p:nvPr/>
        </p:nvPicPr>
        <p:blipFill>
          <a:blip r:embed="rId9"/>
          <a:srcRect/>
          <a:stretch>
            <a:fillRect/>
          </a:stretch>
        </p:blipFill>
        <p:spPr bwMode="auto">
          <a:xfrm>
            <a:off x="6477000" y="4419600"/>
            <a:ext cx="2514600" cy="1600200"/>
          </a:xfrm>
          <a:prstGeom prst="rect">
            <a:avLst/>
          </a:prstGeom>
          <a:noFill/>
          <a:ln w="9525">
            <a:noFill/>
            <a:miter lim="800000"/>
            <a:headEnd/>
            <a:tailEnd/>
          </a:ln>
        </p:spPr>
      </p:pic>
      <p:sp>
        <p:nvSpPr>
          <p:cNvPr id="48136" name="Rectangle 2"/>
          <p:cNvSpPr>
            <a:spLocks noChangeArrowheads="1"/>
          </p:cNvSpPr>
          <p:nvPr/>
        </p:nvSpPr>
        <p:spPr bwMode="auto">
          <a:xfrm>
            <a:off x="0" y="0"/>
            <a:ext cx="9144000" cy="461963"/>
          </a:xfrm>
          <a:prstGeom prst="rect">
            <a:avLst/>
          </a:prstGeom>
          <a:noFill/>
          <a:ln w="9525">
            <a:noFill/>
            <a:miter lim="800000"/>
            <a:headEnd/>
            <a:tailEnd/>
          </a:ln>
        </p:spPr>
        <p:txBody>
          <a:bodyPr lIns="91430" tIns="45715" rIns="91430" bIns="45715" anchor="ctr">
            <a:spAutoFit/>
          </a:bodyPr>
          <a:lstStyle/>
          <a:p>
            <a:pPr eaLnBrk="1" hangingPunct="1"/>
            <a:endParaRPr lang="en-US" altLang="en-US">
              <a:solidFill>
                <a:srgbClr val="000000"/>
              </a:solidFill>
            </a:endParaRPr>
          </a:p>
        </p:txBody>
      </p:sp>
      <p:sp>
        <p:nvSpPr>
          <p:cNvPr id="48137" name="Slide Number Placeholder 3"/>
          <p:cNvSpPr>
            <a:spLocks noGrp="1"/>
          </p:cNvSpPr>
          <p:nvPr>
            <p:ph type="sldNum" sz="quarter" idx="12"/>
          </p:nvPr>
        </p:nvSpPr>
        <p:spPr bwMode="auto">
          <a:noFill/>
          <a:ln>
            <a:miter lim="800000"/>
            <a:headEnd/>
            <a:tailEnd/>
          </a:ln>
        </p:spPr>
        <p:txBody>
          <a:bodyPr/>
          <a:lstStyle/>
          <a:p>
            <a:fld id="{E82F3955-6123-49EA-B825-40B10DBEE6B0}" type="slidenum">
              <a:rPr lang="en-US" altLang="en-US" smtClean="0"/>
              <a:pPr/>
              <a:t>44</a:t>
            </a:fld>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52400"/>
            <a:ext cx="8229600" cy="1139825"/>
          </a:xfrm>
        </p:spPr>
        <p:txBody>
          <a:bodyPr/>
          <a:lstStyle/>
          <a:p>
            <a:pPr eaLnBrk="1" hangingPunct="1"/>
            <a:r>
              <a:rPr lang="en-US" altLang="en-US" smtClean="0">
                <a:solidFill>
                  <a:srgbClr val="000000"/>
                </a:solidFill>
                <a:latin typeface="Candara" pitchFamily="34" charset="0"/>
              </a:rPr>
              <a:t>Adjuncts to Secondary Survey</a:t>
            </a:r>
          </a:p>
        </p:txBody>
      </p:sp>
      <p:sp>
        <p:nvSpPr>
          <p:cNvPr id="49155" name="Content Placeholder 2"/>
          <p:cNvSpPr>
            <a:spLocks noGrp="1"/>
          </p:cNvSpPr>
          <p:nvPr>
            <p:ph idx="1"/>
          </p:nvPr>
        </p:nvSpPr>
        <p:spPr>
          <a:xfrm>
            <a:off x="457200" y="1447800"/>
            <a:ext cx="8229600" cy="4530725"/>
          </a:xfrm>
        </p:spPr>
        <p:txBody>
          <a:bodyPr/>
          <a:lstStyle/>
          <a:p>
            <a:pPr marL="341313" indent="-341313" eaLnBrk="1" hangingPunct="1">
              <a:lnSpc>
                <a:spcPct val="70000"/>
              </a:lnSpc>
              <a:buFont typeface="Wingdings" pitchFamily="2" charset="2"/>
              <a:buChar char="n"/>
            </a:pPr>
            <a:r>
              <a:rPr lang="en-US" altLang="en-US" sz="2500" smtClean="0">
                <a:solidFill>
                  <a:srgbClr val="000000"/>
                </a:solidFill>
                <a:latin typeface="Candara" pitchFamily="34" charset="0"/>
              </a:rPr>
              <a:t>Radiology</a:t>
            </a:r>
          </a:p>
          <a:p>
            <a:pPr marL="741363" lvl="1" indent="-284163" eaLnBrk="1" hangingPunct="1">
              <a:lnSpc>
                <a:spcPct val="70000"/>
              </a:lnSpc>
            </a:pPr>
            <a:r>
              <a:rPr lang="en-US" altLang="en-US" smtClean="0">
                <a:solidFill>
                  <a:srgbClr val="000000"/>
                </a:solidFill>
                <a:latin typeface="Candara" pitchFamily="34" charset="0"/>
              </a:rPr>
              <a:t>Standard emergent films</a:t>
            </a:r>
          </a:p>
          <a:p>
            <a:pPr marL="1141413" lvl="2" indent="-227013" eaLnBrk="1" hangingPunct="1">
              <a:lnSpc>
                <a:spcPct val="70000"/>
              </a:lnSpc>
              <a:buFont typeface="Wingdings" pitchFamily="2" charset="2"/>
              <a:buChar char="n"/>
            </a:pPr>
            <a:r>
              <a:rPr lang="en-US" altLang="en-US" sz="1900" smtClean="0">
                <a:solidFill>
                  <a:srgbClr val="000000"/>
                </a:solidFill>
                <a:latin typeface="Candara" pitchFamily="34" charset="0"/>
              </a:rPr>
              <a:t>C-spine, CXR, Pelvis</a:t>
            </a:r>
          </a:p>
          <a:p>
            <a:pPr marL="741363" lvl="1" indent="-284163" eaLnBrk="1" hangingPunct="1">
              <a:lnSpc>
                <a:spcPct val="70000"/>
              </a:lnSpc>
            </a:pPr>
            <a:r>
              <a:rPr lang="en-US" altLang="en-US" smtClean="0">
                <a:solidFill>
                  <a:srgbClr val="000000"/>
                </a:solidFill>
                <a:latin typeface="Candara" pitchFamily="34" charset="0"/>
              </a:rPr>
              <a:t>Focused Abdominal Sonography in Trauma (FAST)</a:t>
            </a:r>
          </a:p>
          <a:p>
            <a:pPr marL="741363" lvl="1" indent="-284163" eaLnBrk="1" hangingPunct="1">
              <a:lnSpc>
                <a:spcPct val="70000"/>
              </a:lnSpc>
            </a:pPr>
            <a:r>
              <a:rPr lang="en-US" altLang="en-US" smtClean="0">
                <a:solidFill>
                  <a:srgbClr val="000000"/>
                </a:solidFill>
                <a:latin typeface="Candara" pitchFamily="34" charset="0"/>
              </a:rPr>
              <a:t>Additional films</a:t>
            </a:r>
          </a:p>
          <a:p>
            <a:pPr marL="1141413" lvl="2" indent="-227013" eaLnBrk="1" hangingPunct="1">
              <a:lnSpc>
                <a:spcPct val="70000"/>
              </a:lnSpc>
              <a:buFont typeface="Wingdings" pitchFamily="2" charset="2"/>
              <a:buChar char="n"/>
            </a:pPr>
            <a:r>
              <a:rPr lang="en-US" altLang="en-US" sz="1900" smtClean="0">
                <a:solidFill>
                  <a:srgbClr val="000000"/>
                </a:solidFill>
                <a:latin typeface="Candara" pitchFamily="34" charset="0"/>
              </a:rPr>
              <a:t>Cat scan imaging</a:t>
            </a:r>
          </a:p>
          <a:p>
            <a:pPr marL="1141413" lvl="2" indent="-227013" eaLnBrk="1" hangingPunct="1">
              <a:lnSpc>
                <a:spcPct val="70000"/>
              </a:lnSpc>
              <a:buFont typeface="Wingdings" pitchFamily="2" charset="2"/>
              <a:buChar char="n"/>
            </a:pPr>
            <a:r>
              <a:rPr lang="en-US" altLang="en-US" sz="1900" smtClean="0">
                <a:solidFill>
                  <a:srgbClr val="000000"/>
                </a:solidFill>
                <a:latin typeface="Candara" pitchFamily="34" charset="0"/>
              </a:rPr>
              <a:t>Angiography</a:t>
            </a:r>
          </a:p>
          <a:p>
            <a:pPr marL="341313" indent="-341313" eaLnBrk="1" hangingPunct="1">
              <a:lnSpc>
                <a:spcPct val="70000"/>
              </a:lnSpc>
              <a:buFont typeface="Wingdings" pitchFamily="2" charset="2"/>
              <a:buChar char="n"/>
            </a:pPr>
            <a:r>
              <a:rPr lang="en-US" altLang="en-US" sz="2500" smtClean="0">
                <a:solidFill>
                  <a:srgbClr val="000000"/>
                </a:solidFill>
                <a:latin typeface="Candara" pitchFamily="34" charset="0"/>
              </a:rPr>
              <a:t>Foley Catheter</a:t>
            </a:r>
          </a:p>
          <a:p>
            <a:pPr marL="741363" lvl="1" indent="-284163" eaLnBrk="1" hangingPunct="1">
              <a:lnSpc>
                <a:spcPct val="70000"/>
              </a:lnSpc>
            </a:pPr>
            <a:r>
              <a:rPr lang="en-US" altLang="en-US" smtClean="0">
                <a:solidFill>
                  <a:srgbClr val="000000"/>
                </a:solidFill>
                <a:latin typeface="Candara" pitchFamily="34" charset="0"/>
              </a:rPr>
              <a:t>Blood at urethral meatus = No Foley catheter</a:t>
            </a:r>
          </a:p>
          <a:p>
            <a:pPr marL="341313" indent="-341313" eaLnBrk="1" hangingPunct="1">
              <a:lnSpc>
                <a:spcPct val="70000"/>
              </a:lnSpc>
              <a:buFont typeface="Wingdings" pitchFamily="2" charset="2"/>
              <a:buChar char="n"/>
            </a:pPr>
            <a:r>
              <a:rPr lang="en-US" altLang="en-US" sz="2500" smtClean="0">
                <a:solidFill>
                  <a:srgbClr val="000000"/>
                </a:solidFill>
                <a:latin typeface="Candara" pitchFamily="34" charset="0"/>
              </a:rPr>
              <a:t>Pain Control</a:t>
            </a:r>
          </a:p>
          <a:p>
            <a:pPr marL="341313" indent="-341313" eaLnBrk="1" hangingPunct="1">
              <a:lnSpc>
                <a:spcPct val="70000"/>
              </a:lnSpc>
              <a:buFont typeface="Wingdings" pitchFamily="2" charset="2"/>
              <a:buChar char="n"/>
            </a:pPr>
            <a:r>
              <a:rPr lang="en-US" altLang="en-US" sz="2500" smtClean="0">
                <a:solidFill>
                  <a:srgbClr val="000000"/>
                </a:solidFill>
                <a:latin typeface="Candara" pitchFamily="34" charset="0"/>
              </a:rPr>
              <a:t>Tetanus Status</a:t>
            </a:r>
          </a:p>
          <a:p>
            <a:pPr marL="341313" indent="-341313" eaLnBrk="1" hangingPunct="1">
              <a:lnSpc>
                <a:spcPct val="70000"/>
              </a:lnSpc>
              <a:buFont typeface="Wingdings" pitchFamily="2" charset="2"/>
              <a:buChar char="n"/>
            </a:pPr>
            <a:r>
              <a:rPr lang="en-US" altLang="en-US" sz="2500" smtClean="0">
                <a:solidFill>
                  <a:srgbClr val="000000"/>
                </a:solidFill>
                <a:latin typeface="Candara" pitchFamily="34" charset="0"/>
              </a:rPr>
              <a:t>Antibiotics for open fractures</a:t>
            </a:r>
          </a:p>
        </p:txBody>
      </p:sp>
      <p:sp>
        <p:nvSpPr>
          <p:cNvPr id="49156" name="Slide Number Placeholder 3"/>
          <p:cNvSpPr>
            <a:spLocks noGrp="1"/>
          </p:cNvSpPr>
          <p:nvPr>
            <p:ph type="sldNum" sz="quarter" idx="12"/>
          </p:nvPr>
        </p:nvSpPr>
        <p:spPr bwMode="auto">
          <a:noFill/>
          <a:ln>
            <a:miter lim="800000"/>
            <a:headEnd/>
            <a:tailEnd/>
          </a:ln>
        </p:spPr>
        <p:txBody>
          <a:bodyPr/>
          <a:lstStyle/>
          <a:p>
            <a:fld id="{2B6CA893-3CAD-46CC-9F53-341E82C24E20}" type="slidenum">
              <a:rPr lang="en-US" altLang="en-US" smtClean="0"/>
              <a:pPr/>
              <a:t>45</a:t>
            </a:fld>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pPr eaLnBrk="1" hangingPunct="1"/>
            <a:r>
              <a:rPr lang="en-US" altLang="en-US" sz="6000" smtClean="0">
                <a:latin typeface="Candara" pitchFamily="34" charset="0"/>
              </a:rPr>
              <a:t>FAST Exam</a:t>
            </a:r>
          </a:p>
        </p:txBody>
      </p:sp>
      <p:sp>
        <p:nvSpPr>
          <p:cNvPr id="50179" name="Rectangle 3"/>
          <p:cNvSpPr>
            <a:spLocks noGrp="1"/>
          </p:cNvSpPr>
          <p:nvPr>
            <p:ph idx="1"/>
          </p:nvPr>
        </p:nvSpPr>
        <p:spPr/>
        <p:txBody>
          <a:bodyPr/>
          <a:lstStyle/>
          <a:p>
            <a:pPr eaLnBrk="1" hangingPunct="1"/>
            <a:r>
              <a:rPr lang="en-US" altLang="en-US" u="sng" smtClean="0">
                <a:latin typeface="Candara" pitchFamily="34" charset="0"/>
              </a:rPr>
              <a:t>F</a:t>
            </a:r>
            <a:r>
              <a:rPr lang="en-US" altLang="en-US" smtClean="0">
                <a:latin typeface="Candara" pitchFamily="34" charset="0"/>
              </a:rPr>
              <a:t>ocused </a:t>
            </a:r>
            <a:r>
              <a:rPr lang="en-US" altLang="en-US" u="sng" smtClean="0">
                <a:latin typeface="Candara" pitchFamily="34" charset="0"/>
              </a:rPr>
              <a:t>A</a:t>
            </a:r>
            <a:r>
              <a:rPr lang="en-US" altLang="en-US" smtClean="0">
                <a:latin typeface="Candara" pitchFamily="34" charset="0"/>
              </a:rPr>
              <a:t>bdominal </a:t>
            </a:r>
            <a:r>
              <a:rPr lang="en-US" altLang="en-US" u="sng" smtClean="0">
                <a:latin typeface="Candara" pitchFamily="34" charset="0"/>
              </a:rPr>
              <a:t>S</a:t>
            </a:r>
            <a:r>
              <a:rPr lang="en-US" altLang="en-US" smtClean="0">
                <a:latin typeface="Candara" pitchFamily="34" charset="0"/>
              </a:rPr>
              <a:t>onography in </a:t>
            </a:r>
            <a:r>
              <a:rPr lang="en-US" altLang="en-US" u="sng" smtClean="0">
                <a:latin typeface="Candara" pitchFamily="34" charset="0"/>
              </a:rPr>
              <a:t>T</a:t>
            </a:r>
            <a:r>
              <a:rPr lang="en-US" altLang="en-US" smtClean="0">
                <a:latin typeface="Candara" pitchFamily="34" charset="0"/>
              </a:rPr>
              <a:t>rauma</a:t>
            </a:r>
          </a:p>
          <a:p>
            <a:pPr eaLnBrk="1" hangingPunct="1"/>
            <a:endParaRPr lang="en-US" altLang="en-US" smtClean="0">
              <a:latin typeface="Candara" pitchFamily="34" charset="0"/>
            </a:endParaRPr>
          </a:p>
          <a:p>
            <a:pPr eaLnBrk="1" hangingPunct="1"/>
            <a:r>
              <a:rPr lang="en-US" altLang="en-US" smtClean="0">
                <a:latin typeface="Candara" pitchFamily="34" charset="0"/>
              </a:rPr>
              <a:t>4 views of the abdomen to look for fluid.</a:t>
            </a:r>
          </a:p>
          <a:p>
            <a:pPr lvl="1" eaLnBrk="1" hangingPunct="1"/>
            <a:r>
              <a:rPr lang="en-US" altLang="en-US" smtClean="0">
                <a:latin typeface="Candara" pitchFamily="34" charset="0"/>
              </a:rPr>
              <a:t>RUQ/Morrison</a:t>
            </a:r>
            <a:r>
              <a:rPr lang="ja-JP" altLang="en-US" smtClean="0">
                <a:latin typeface="Candara" pitchFamily="34" charset="0"/>
              </a:rPr>
              <a:t>’</a:t>
            </a:r>
            <a:r>
              <a:rPr lang="en-US" altLang="ja-JP" smtClean="0">
                <a:latin typeface="Candara" pitchFamily="34" charset="0"/>
              </a:rPr>
              <a:t>s pouch</a:t>
            </a:r>
          </a:p>
          <a:p>
            <a:pPr lvl="1" eaLnBrk="1" hangingPunct="1"/>
            <a:r>
              <a:rPr lang="en-US" altLang="en-US" smtClean="0">
                <a:latin typeface="Candara" pitchFamily="34" charset="0"/>
              </a:rPr>
              <a:t>Sub-xiphoid – view of heart</a:t>
            </a:r>
          </a:p>
          <a:p>
            <a:pPr lvl="1" eaLnBrk="1" hangingPunct="1"/>
            <a:r>
              <a:rPr lang="en-US" altLang="en-US" smtClean="0">
                <a:latin typeface="Candara" pitchFamily="34" charset="0"/>
              </a:rPr>
              <a:t>LUQ – view of spleno-renal junction</a:t>
            </a:r>
          </a:p>
          <a:p>
            <a:pPr lvl="1" eaLnBrk="1" hangingPunct="1"/>
            <a:r>
              <a:rPr lang="en-US" altLang="en-US" smtClean="0">
                <a:latin typeface="Candara" pitchFamily="34" charset="0"/>
              </a:rPr>
              <a:t>Bladder – view of pelvis</a:t>
            </a:r>
          </a:p>
        </p:txBody>
      </p:sp>
      <p:sp>
        <p:nvSpPr>
          <p:cNvPr id="50180" name="Slide Number Placeholder 1"/>
          <p:cNvSpPr>
            <a:spLocks noGrp="1"/>
          </p:cNvSpPr>
          <p:nvPr>
            <p:ph type="sldNum" sz="quarter" idx="12"/>
          </p:nvPr>
        </p:nvSpPr>
        <p:spPr bwMode="auto">
          <a:noFill/>
          <a:ln>
            <a:miter lim="800000"/>
            <a:headEnd/>
            <a:tailEnd/>
          </a:ln>
        </p:spPr>
        <p:txBody>
          <a:bodyPr/>
          <a:lstStyle/>
          <a:p>
            <a:fld id="{06C13E73-104B-4020-913E-633D6245C3D3}" type="slidenum">
              <a:rPr lang="en-US" altLang="en-US" smtClean="0"/>
              <a:pPr/>
              <a:t>46</a:t>
            </a:fld>
            <a:endParaRPr lang="en-US"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pPr eaLnBrk="1" hangingPunct="1"/>
            <a:r>
              <a:rPr lang="en-US" altLang="en-US" sz="6000" smtClean="0">
                <a:latin typeface="Candara" pitchFamily="34" charset="0"/>
              </a:rPr>
              <a:t>FAST</a:t>
            </a:r>
          </a:p>
        </p:txBody>
      </p:sp>
      <p:sp>
        <p:nvSpPr>
          <p:cNvPr id="51203" name="Rectangle 3"/>
          <p:cNvSpPr>
            <a:spLocks noGrp="1"/>
          </p:cNvSpPr>
          <p:nvPr>
            <p:ph idx="1"/>
          </p:nvPr>
        </p:nvSpPr>
        <p:spPr/>
        <p:txBody>
          <a:bodyPr/>
          <a:lstStyle/>
          <a:p>
            <a:pPr eaLnBrk="1" hangingPunct="1">
              <a:lnSpc>
                <a:spcPct val="90000"/>
              </a:lnSpc>
            </a:pPr>
            <a:r>
              <a:rPr lang="en-US" altLang="en-US" sz="3300" smtClean="0">
                <a:latin typeface="Candara" pitchFamily="34" charset="0"/>
              </a:rPr>
              <a:t>Has largely replaced deep peritoneal lavage (DPL)</a:t>
            </a:r>
          </a:p>
          <a:p>
            <a:pPr eaLnBrk="1" hangingPunct="1">
              <a:lnSpc>
                <a:spcPct val="90000"/>
              </a:lnSpc>
            </a:pPr>
            <a:r>
              <a:rPr lang="en-US" altLang="en-US" sz="3300" smtClean="0">
                <a:latin typeface="Candara" pitchFamily="34" charset="0"/>
              </a:rPr>
              <a:t>Bedside ultrasound looking for blood collection in an unstable patient.</a:t>
            </a:r>
          </a:p>
          <a:p>
            <a:pPr eaLnBrk="1" hangingPunct="1">
              <a:lnSpc>
                <a:spcPct val="90000"/>
              </a:lnSpc>
            </a:pPr>
            <a:r>
              <a:rPr lang="en-US" altLang="en-US" sz="3300" smtClean="0">
                <a:latin typeface="Candara" pitchFamily="34" charset="0"/>
              </a:rPr>
              <a:t>If the patient is unstable and a blood collection is found, proceed emergently to the operating theater.</a:t>
            </a:r>
          </a:p>
        </p:txBody>
      </p:sp>
      <p:sp>
        <p:nvSpPr>
          <p:cNvPr id="51204" name="Slide Number Placeholder 1"/>
          <p:cNvSpPr>
            <a:spLocks noGrp="1"/>
          </p:cNvSpPr>
          <p:nvPr>
            <p:ph type="sldNum" sz="quarter" idx="12"/>
          </p:nvPr>
        </p:nvSpPr>
        <p:spPr bwMode="auto">
          <a:noFill/>
          <a:ln>
            <a:miter lim="800000"/>
            <a:headEnd/>
            <a:tailEnd/>
          </a:ln>
        </p:spPr>
        <p:txBody>
          <a:bodyPr/>
          <a:lstStyle/>
          <a:p>
            <a:fld id="{D5A70F06-378F-450A-8225-9FE958A7EE89}" type="slidenum">
              <a:rPr lang="en-US" altLang="en-US" smtClean="0"/>
              <a:pPr/>
              <a:t>47</a:t>
            </a:fld>
            <a:endParaRPr lang="en-US"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pPr eaLnBrk="1" hangingPunct="1"/>
            <a:r>
              <a:rPr lang="en-US" altLang="en-US" sz="6000" smtClean="0">
                <a:latin typeface="Candara" pitchFamily="34" charset="0"/>
              </a:rPr>
              <a:t>FAST</a:t>
            </a:r>
          </a:p>
        </p:txBody>
      </p:sp>
      <p:sp>
        <p:nvSpPr>
          <p:cNvPr id="52227" name="Rectangle 3"/>
          <p:cNvSpPr>
            <a:spLocks noGrp="1"/>
          </p:cNvSpPr>
          <p:nvPr>
            <p:ph idx="1"/>
          </p:nvPr>
        </p:nvSpPr>
        <p:spPr/>
        <p:txBody>
          <a:bodyPr/>
          <a:lstStyle/>
          <a:p>
            <a:pPr eaLnBrk="1" hangingPunct="1"/>
            <a:r>
              <a:rPr lang="en-US" altLang="en-US" smtClean="0">
                <a:latin typeface="Candara" pitchFamily="34" charset="0"/>
              </a:rPr>
              <a:t>Sensitivity of 94.6%</a:t>
            </a:r>
          </a:p>
          <a:p>
            <a:pPr eaLnBrk="1" hangingPunct="1"/>
            <a:r>
              <a:rPr lang="en-US" altLang="en-US" smtClean="0">
                <a:latin typeface="Candara" pitchFamily="34" charset="0"/>
              </a:rPr>
              <a:t>Specificity of 95.1%</a:t>
            </a:r>
          </a:p>
          <a:p>
            <a:pPr eaLnBrk="1" hangingPunct="1"/>
            <a:r>
              <a:rPr lang="en-US" altLang="en-US" smtClean="0">
                <a:latin typeface="Candara" pitchFamily="34" charset="0"/>
              </a:rPr>
              <a:t>Overall accuracy of 94.9% in identifying the presence of intra-abdominal injuries. </a:t>
            </a:r>
          </a:p>
          <a:p>
            <a:pPr lvl="1" eaLnBrk="1" hangingPunct="1"/>
            <a:r>
              <a:rPr lang="en-US" altLang="en-US" smtClean="0">
                <a:latin typeface="Candara" pitchFamily="34" charset="0"/>
              </a:rPr>
              <a:t>Yoshil: J Trauma 1998; 45</a:t>
            </a:r>
          </a:p>
        </p:txBody>
      </p:sp>
      <p:sp>
        <p:nvSpPr>
          <p:cNvPr id="52228" name="Slide Number Placeholder 1"/>
          <p:cNvSpPr>
            <a:spLocks noGrp="1"/>
          </p:cNvSpPr>
          <p:nvPr>
            <p:ph type="sldNum" sz="quarter" idx="12"/>
          </p:nvPr>
        </p:nvSpPr>
        <p:spPr bwMode="auto">
          <a:noFill/>
          <a:ln>
            <a:miter lim="800000"/>
            <a:headEnd/>
            <a:tailEnd/>
          </a:ln>
        </p:spPr>
        <p:txBody>
          <a:bodyPr/>
          <a:lstStyle/>
          <a:p>
            <a:fld id="{54BD77A2-9FBD-4A30-9AC3-1990F16BB248}" type="slidenum">
              <a:rPr lang="en-US" altLang="en-US" smtClean="0"/>
              <a:pPr/>
              <a:t>48</a:t>
            </a:fld>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228600"/>
            <a:ext cx="8991600" cy="1447800"/>
          </a:xfrm>
        </p:spPr>
        <p:txBody>
          <a:bodyPr/>
          <a:lstStyle/>
          <a:p>
            <a:pPr eaLnBrk="1" hangingPunct="1"/>
            <a:r>
              <a:rPr lang="en-US" altLang="en-US" sz="3600" smtClean="0">
                <a:solidFill>
                  <a:srgbClr val="000000"/>
                </a:solidFill>
                <a:latin typeface="Candara" pitchFamily="34" charset="0"/>
              </a:rPr>
              <a:t>FAST</a:t>
            </a:r>
            <a:br>
              <a:rPr lang="en-US" altLang="en-US" sz="3600" smtClean="0">
                <a:solidFill>
                  <a:srgbClr val="000000"/>
                </a:solidFill>
                <a:latin typeface="Candara" pitchFamily="34" charset="0"/>
              </a:rPr>
            </a:br>
            <a:r>
              <a:rPr lang="en-US" altLang="en-US" sz="3600" smtClean="0">
                <a:solidFill>
                  <a:srgbClr val="000000"/>
                </a:solidFill>
                <a:latin typeface="Candara" pitchFamily="34" charset="0"/>
              </a:rPr>
              <a:t>Right Upper Quadrant - Morrison</a:t>
            </a:r>
            <a:r>
              <a:rPr lang="ja-JP" altLang="en-US" sz="3600" smtClean="0">
                <a:solidFill>
                  <a:srgbClr val="000000"/>
                </a:solidFill>
                <a:latin typeface="Candara" pitchFamily="34" charset="0"/>
              </a:rPr>
              <a:t>’</a:t>
            </a:r>
            <a:r>
              <a:rPr lang="en-US" altLang="ja-JP" sz="3600" smtClean="0">
                <a:solidFill>
                  <a:srgbClr val="000000"/>
                </a:solidFill>
                <a:latin typeface="Candara" pitchFamily="34" charset="0"/>
              </a:rPr>
              <a:t>s Pouch</a:t>
            </a:r>
            <a:endParaRPr lang="en-US" altLang="en-US" sz="3600" smtClean="0">
              <a:solidFill>
                <a:srgbClr val="000000"/>
              </a:solidFill>
              <a:latin typeface="Candara" pitchFamily="34" charset="0"/>
            </a:endParaRPr>
          </a:p>
        </p:txBody>
      </p:sp>
      <p:sp>
        <p:nvSpPr>
          <p:cNvPr id="53251" name="Rectangle 3"/>
          <p:cNvSpPr>
            <a:spLocks noGrp="1"/>
          </p:cNvSpPr>
          <p:nvPr>
            <p:ph idx="1"/>
          </p:nvPr>
        </p:nvSpPr>
        <p:spPr>
          <a:xfrm>
            <a:off x="381000" y="2057400"/>
            <a:ext cx="8229600" cy="2895600"/>
          </a:xfrm>
        </p:spPr>
        <p:txBody>
          <a:bodyPr/>
          <a:lstStyle/>
          <a:p>
            <a:pPr eaLnBrk="1" hangingPunct="1"/>
            <a:r>
              <a:rPr lang="en-US" altLang="en-US" smtClean="0">
                <a:solidFill>
                  <a:srgbClr val="000000"/>
                </a:solidFill>
                <a:latin typeface="Candara" pitchFamily="34" charset="0"/>
              </a:rPr>
              <a:t>Between the liver and kidney in RUQ.</a:t>
            </a:r>
          </a:p>
          <a:p>
            <a:pPr eaLnBrk="1" hangingPunct="1"/>
            <a:r>
              <a:rPr lang="en-US" altLang="en-US" smtClean="0">
                <a:solidFill>
                  <a:srgbClr val="000000"/>
                </a:solidFill>
                <a:latin typeface="Candara" pitchFamily="34" charset="0"/>
              </a:rPr>
              <a:t>First place that fluid collects in supine patient.</a:t>
            </a:r>
          </a:p>
        </p:txBody>
      </p:sp>
      <p:sp>
        <p:nvSpPr>
          <p:cNvPr id="53252" name="Slide Number Placeholder 1"/>
          <p:cNvSpPr>
            <a:spLocks noGrp="1"/>
          </p:cNvSpPr>
          <p:nvPr>
            <p:ph type="sldNum" sz="quarter" idx="12"/>
          </p:nvPr>
        </p:nvSpPr>
        <p:spPr bwMode="auto">
          <a:noFill/>
          <a:ln>
            <a:miter lim="800000"/>
            <a:headEnd/>
            <a:tailEnd/>
          </a:ln>
        </p:spPr>
        <p:txBody>
          <a:bodyPr/>
          <a:lstStyle/>
          <a:p>
            <a:fld id="{4B149812-73A8-455F-8940-8AC8ECFDA5DD}" type="slidenum">
              <a:rPr lang="en-US" altLang="en-US" smtClean="0"/>
              <a:pPr/>
              <a:t>49</a:t>
            </a:fld>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8874125" cy="1065213"/>
          </a:xfrm>
        </p:spPr>
        <p:txBody>
          <a:bodyPr anchor="t"/>
          <a:lstStyle/>
          <a:p>
            <a:pPr eaLnBrk="1" hangingPunct="1"/>
            <a:r>
              <a:rPr lang="en-US" altLang="en-US" smtClean="0">
                <a:latin typeface="Candara" pitchFamily="34" charset="0"/>
              </a:rPr>
              <a:t>Injury: Scale of the Global Problem</a:t>
            </a:r>
          </a:p>
        </p:txBody>
      </p:sp>
      <p:pic>
        <p:nvPicPr>
          <p:cNvPr id="9219" name="Content Placeholder 4" descr="injury more then everthing.jpeg.tiff"/>
          <p:cNvPicPr>
            <a:picLocks noGrp="1" noChangeAspect="1"/>
          </p:cNvPicPr>
          <p:nvPr>
            <p:ph idx="1"/>
          </p:nvPr>
        </p:nvPicPr>
        <p:blipFill>
          <a:blip r:embed="rId3"/>
          <a:srcRect/>
          <a:stretch>
            <a:fillRect/>
          </a:stretch>
        </p:blipFill>
        <p:spPr>
          <a:xfrm>
            <a:off x="304800" y="838200"/>
            <a:ext cx="6307138" cy="5622925"/>
          </a:xfrm>
          <a:noFill/>
        </p:spPr>
      </p:pic>
      <p:sp>
        <p:nvSpPr>
          <p:cNvPr id="9220" name="Rectangle 4"/>
          <p:cNvSpPr>
            <a:spLocks noChangeArrowheads="1"/>
          </p:cNvSpPr>
          <p:nvPr/>
        </p:nvSpPr>
        <p:spPr bwMode="auto">
          <a:xfrm>
            <a:off x="8382000" y="838200"/>
            <a:ext cx="439738" cy="5622925"/>
          </a:xfrm>
          <a:prstGeom prst="rect">
            <a:avLst/>
          </a:prstGeom>
          <a:solidFill>
            <a:schemeClr val="tx1"/>
          </a:solidFill>
          <a:ln w="12700">
            <a:noFill/>
            <a:round/>
            <a:headEnd/>
            <a:tailEnd/>
          </a:ln>
        </p:spPr>
        <p:txBody>
          <a:bodyPr/>
          <a:lstStyle/>
          <a:p>
            <a:pPr eaLnBrk="1" hangingPunct="1"/>
            <a:endParaRPr lang="en-US" altLang="en-US"/>
          </a:p>
        </p:txBody>
      </p:sp>
      <p:sp>
        <p:nvSpPr>
          <p:cNvPr id="9221" name="TextBox 6"/>
          <p:cNvSpPr txBox="1">
            <a:spLocks noChangeArrowheads="1"/>
          </p:cNvSpPr>
          <p:nvPr/>
        </p:nvSpPr>
        <p:spPr bwMode="auto">
          <a:xfrm>
            <a:off x="3048000" y="1582738"/>
            <a:ext cx="5284788" cy="1570037"/>
          </a:xfrm>
          <a:prstGeom prst="rect">
            <a:avLst/>
          </a:prstGeom>
          <a:noFill/>
          <a:ln w="9525">
            <a:noFill/>
            <a:miter lim="800000"/>
            <a:headEnd/>
            <a:tailEnd/>
          </a:ln>
        </p:spPr>
        <p:txBody>
          <a:bodyPr>
            <a:spAutoFit/>
          </a:bodyPr>
          <a:lstStyle/>
          <a:p>
            <a:pPr eaLnBrk="1" hangingPunct="1">
              <a:buFont typeface="Arial" charset="0"/>
              <a:buChar char="•"/>
            </a:pPr>
            <a:r>
              <a:rPr lang="en-US" altLang="en-US">
                <a:solidFill>
                  <a:srgbClr val="0000FF"/>
                </a:solidFill>
              </a:rPr>
              <a:t>  5.8 million deaths/year</a:t>
            </a:r>
          </a:p>
          <a:p>
            <a:pPr eaLnBrk="1" hangingPunct="1">
              <a:buFont typeface="Arial" charset="0"/>
              <a:buChar char="•"/>
            </a:pPr>
            <a:r>
              <a:rPr lang="en-US" altLang="en-US">
                <a:solidFill>
                  <a:srgbClr val="0000FF"/>
                </a:solidFill>
              </a:rPr>
              <a:t>  10% of worlds deaths</a:t>
            </a:r>
          </a:p>
          <a:p>
            <a:pPr eaLnBrk="1" hangingPunct="1">
              <a:buFont typeface="Arial" charset="0"/>
              <a:buChar char="•"/>
            </a:pPr>
            <a:r>
              <a:rPr lang="en-US" altLang="en-US">
                <a:solidFill>
                  <a:srgbClr val="0000FF"/>
                </a:solidFill>
              </a:rPr>
              <a:t>  32% more deaths than HIV, TB and </a:t>
            </a:r>
          </a:p>
          <a:p>
            <a:pPr eaLnBrk="1" hangingPunct="1"/>
            <a:r>
              <a:rPr lang="en-US" altLang="en-US">
                <a:solidFill>
                  <a:srgbClr val="0000FF"/>
                </a:solidFill>
              </a:rPr>
              <a:t>   Malaria combined</a:t>
            </a:r>
          </a:p>
        </p:txBody>
      </p:sp>
      <p:sp>
        <p:nvSpPr>
          <p:cNvPr id="9222" name="TextBox 6"/>
          <p:cNvSpPr txBox="1">
            <a:spLocks noChangeArrowheads="1"/>
          </p:cNvSpPr>
          <p:nvPr/>
        </p:nvSpPr>
        <p:spPr bwMode="auto">
          <a:xfrm rot="-5400000">
            <a:off x="6390481" y="3820319"/>
            <a:ext cx="4473575" cy="338138"/>
          </a:xfrm>
          <a:prstGeom prst="rect">
            <a:avLst/>
          </a:prstGeom>
          <a:noFill/>
          <a:ln w="9525">
            <a:noFill/>
            <a:miter lim="800000"/>
            <a:headEnd/>
            <a:tailEnd/>
          </a:ln>
        </p:spPr>
        <p:txBody>
          <a:bodyPr wrap="none">
            <a:spAutoFit/>
          </a:bodyPr>
          <a:lstStyle/>
          <a:p>
            <a:pPr eaLnBrk="1" hangingPunct="1"/>
            <a:r>
              <a:rPr lang="en-US" altLang="en-US" sz="1600">
                <a:solidFill>
                  <a:srgbClr val="000000"/>
                </a:solidFill>
              </a:rPr>
              <a:t>Source: Global Burden of Disease, WHO, 2004</a:t>
            </a:r>
          </a:p>
        </p:txBody>
      </p:sp>
      <p:sp>
        <p:nvSpPr>
          <p:cNvPr id="9223" name="Slide Number Placeholder 1"/>
          <p:cNvSpPr>
            <a:spLocks noGrp="1"/>
          </p:cNvSpPr>
          <p:nvPr>
            <p:ph type="sldNum" sz="quarter" idx="12"/>
          </p:nvPr>
        </p:nvSpPr>
        <p:spPr bwMode="auto">
          <a:noFill/>
          <a:ln>
            <a:miter lim="800000"/>
            <a:headEnd/>
            <a:tailEnd/>
          </a:ln>
        </p:spPr>
        <p:txBody>
          <a:bodyPr/>
          <a:lstStyle/>
          <a:p>
            <a:fld id="{A2796291-CF4A-4D79-AD1A-763CB209117E}" type="slidenum">
              <a:rPr lang="en-US" altLang="en-US" smtClean="0"/>
              <a:pPr/>
              <a:t>5</a:t>
            </a:fld>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779463" y="107950"/>
            <a:ext cx="7581900" cy="958850"/>
          </a:xfrm>
        </p:spPr>
        <p:txBody>
          <a:bodyPr/>
          <a:lstStyle/>
          <a:p>
            <a:pPr eaLnBrk="1" hangingPunct="1"/>
            <a:r>
              <a:rPr lang="en-US" altLang="en-US" smtClean="0">
                <a:latin typeface="Candara" pitchFamily="34" charset="0"/>
              </a:rPr>
              <a:t>FAST Exam - RUQ</a:t>
            </a:r>
          </a:p>
        </p:txBody>
      </p:sp>
      <p:pic>
        <p:nvPicPr>
          <p:cNvPr id="28675" name="Picture 3" descr="morrison_view"/>
          <p:cNvPicPr>
            <a:picLocks noChangeAspect="1" noChangeArrowheads="1"/>
          </p:cNvPicPr>
          <p:nvPr/>
        </p:nvPicPr>
        <p:blipFill>
          <a:blip r:embed="rId3"/>
          <a:srcRect/>
          <a:stretch>
            <a:fillRect/>
          </a:stretch>
        </p:blipFill>
        <p:spPr bwMode="auto">
          <a:xfrm>
            <a:off x="4800600" y="1143000"/>
            <a:ext cx="3543300" cy="4572000"/>
          </a:xfrm>
          <a:prstGeom prst="rect">
            <a:avLst/>
          </a:prstGeom>
          <a:noFill/>
          <a:ln w="9525">
            <a:noFill/>
            <a:miter lim="800000"/>
            <a:headEnd/>
            <a:tailEnd/>
          </a:ln>
        </p:spPr>
      </p:pic>
      <p:pic>
        <p:nvPicPr>
          <p:cNvPr id="54276" name="Picture 4" descr="ruq_view2"/>
          <p:cNvPicPr>
            <a:picLocks noChangeAspect="1" noChangeArrowheads="1"/>
          </p:cNvPicPr>
          <p:nvPr/>
        </p:nvPicPr>
        <p:blipFill>
          <a:blip r:embed="rId4"/>
          <a:srcRect/>
          <a:stretch>
            <a:fillRect/>
          </a:stretch>
        </p:blipFill>
        <p:spPr bwMode="auto">
          <a:xfrm>
            <a:off x="914400" y="1143000"/>
            <a:ext cx="3608388" cy="4572000"/>
          </a:xfrm>
          <a:prstGeom prst="rect">
            <a:avLst/>
          </a:prstGeom>
          <a:noFill/>
          <a:ln w="9525">
            <a:noFill/>
            <a:miter lim="800000"/>
            <a:headEnd/>
            <a:tailEnd/>
          </a:ln>
        </p:spPr>
      </p:pic>
      <p:sp>
        <p:nvSpPr>
          <p:cNvPr id="28678" name="Line 6"/>
          <p:cNvSpPr>
            <a:spLocks noChangeShapeType="1"/>
          </p:cNvSpPr>
          <p:nvPr/>
        </p:nvSpPr>
        <p:spPr bwMode="auto">
          <a:xfrm flipH="1" flipV="1">
            <a:off x="7010400" y="2590800"/>
            <a:ext cx="304800" cy="838200"/>
          </a:xfrm>
          <a:prstGeom prst="line">
            <a:avLst/>
          </a:prstGeom>
          <a:noFill/>
          <a:ln w="127000">
            <a:solidFill>
              <a:schemeClr val="accent1"/>
            </a:solidFill>
            <a:round/>
            <a:headEnd/>
            <a:tailEnd type="triangle" w="med" len="med"/>
          </a:ln>
        </p:spPr>
        <p:txBody>
          <a:bodyPr/>
          <a:lstStyle/>
          <a:p>
            <a:endParaRPr lang="en-US"/>
          </a:p>
        </p:txBody>
      </p:sp>
      <p:sp>
        <p:nvSpPr>
          <p:cNvPr id="54278" name="Slide Number Placeholder 1"/>
          <p:cNvSpPr>
            <a:spLocks noGrp="1"/>
          </p:cNvSpPr>
          <p:nvPr>
            <p:ph type="sldNum" sz="quarter" idx="12"/>
          </p:nvPr>
        </p:nvSpPr>
        <p:spPr bwMode="auto">
          <a:noFill/>
          <a:ln>
            <a:miter lim="800000"/>
            <a:headEnd/>
            <a:tailEnd/>
          </a:ln>
        </p:spPr>
        <p:txBody>
          <a:bodyPr/>
          <a:lstStyle/>
          <a:p>
            <a:fld id="{20144B51-6AA1-450D-81CB-69C119CCC269}" type="slidenum">
              <a:rPr lang="en-US" altLang="en-US" smtClean="0"/>
              <a:pPr/>
              <a:t>50</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pPr eaLnBrk="1" hangingPunct="1"/>
            <a:r>
              <a:rPr lang="en-US" altLang="en-US" smtClean="0">
                <a:latin typeface="Candara" pitchFamily="34" charset="0"/>
              </a:rPr>
              <a:t>FAST – Sub-xiphoid</a:t>
            </a:r>
          </a:p>
        </p:txBody>
      </p:sp>
      <p:sp>
        <p:nvSpPr>
          <p:cNvPr id="55299" name="Rectangle 3"/>
          <p:cNvSpPr>
            <a:spLocks noGrp="1"/>
          </p:cNvSpPr>
          <p:nvPr>
            <p:ph idx="1"/>
          </p:nvPr>
        </p:nvSpPr>
        <p:spPr/>
        <p:txBody>
          <a:bodyPr/>
          <a:lstStyle/>
          <a:p>
            <a:pPr eaLnBrk="1" hangingPunct="1"/>
            <a:r>
              <a:rPr lang="en-US" altLang="en-US" smtClean="0">
                <a:latin typeface="Candara" pitchFamily="34" charset="0"/>
              </a:rPr>
              <a:t>Evaluate for pericardial fluid</a:t>
            </a:r>
          </a:p>
          <a:p>
            <a:pPr eaLnBrk="1" hangingPunct="1"/>
            <a:r>
              <a:rPr lang="en-US" altLang="en-US" smtClean="0">
                <a:latin typeface="Candara" pitchFamily="34" charset="0"/>
              </a:rPr>
              <a:t>View through liver </a:t>
            </a:r>
          </a:p>
          <a:p>
            <a:pPr lvl="1" eaLnBrk="1" hangingPunct="1"/>
            <a:r>
              <a:rPr lang="en-US" altLang="en-US" smtClean="0">
                <a:latin typeface="Candara" pitchFamily="34" charset="0"/>
              </a:rPr>
              <a:t>Transhepatic or Parasternal</a:t>
            </a:r>
          </a:p>
          <a:p>
            <a:pPr eaLnBrk="1" hangingPunct="1"/>
            <a:r>
              <a:rPr lang="en-US" altLang="en-US" smtClean="0">
                <a:latin typeface="Candara" pitchFamily="34" charset="0"/>
              </a:rPr>
              <a:t>Searches for fluid between heart and pericardium</a:t>
            </a:r>
          </a:p>
        </p:txBody>
      </p:sp>
      <p:sp>
        <p:nvSpPr>
          <p:cNvPr id="55300" name="Slide Number Placeholder 1"/>
          <p:cNvSpPr>
            <a:spLocks noGrp="1"/>
          </p:cNvSpPr>
          <p:nvPr>
            <p:ph type="sldNum" sz="quarter" idx="12"/>
          </p:nvPr>
        </p:nvSpPr>
        <p:spPr bwMode="auto">
          <a:noFill/>
          <a:ln>
            <a:miter lim="800000"/>
            <a:headEnd/>
            <a:tailEnd/>
          </a:ln>
        </p:spPr>
        <p:txBody>
          <a:bodyPr/>
          <a:lstStyle/>
          <a:p>
            <a:fld id="{7239E10E-E883-4E95-9664-DE50BD053556}" type="slidenum">
              <a:rPr lang="en-US" altLang="en-US" smtClean="0"/>
              <a:pPr/>
              <a:t>51</a:t>
            </a:fld>
            <a:endParaRPr lang="en-US" alt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eaLnBrk="1" hangingPunct="1"/>
            <a:r>
              <a:rPr lang="en-US" altLang="en-US" smtClean="0">
                <a:latin typeface="Candara" pitchFamily="34" charset="0"/>
              </a:rPr>
              <a:t>FAST – Sub-xiphoid</a:t>
            </a:r>
          </a:p>
        </p:txBody>
      </p:sp>
      <p:pic>
        <p:nvPicPr>
          <p:cNvPr id="56323" name="Picture 3" descr="subx_view"/>
          <p:cNvPicPr>
            <a:picLocks noChangeAspect="1" noChangeArrowheads="1"/>
          </p:cNvPicPr>
          <p:nvPr/>
        </p:nvPicPr>
        <p:blipFill>
          <a:blip r:embed="rId3"/>
          <a:srcRect/>
          <a:stretch>
            <a:fillRect/>
          </a:stretch>
        </p:blipFill>
        <p:spPr bwMode="auto">
          <a:xfrm>
            <a:off x="685800" y="1371600"/>
            <a:ext cx="3825875" cy="4038600"/>
          </a:xfrm>
          <a:prstGeom prst="rect">
            <a:avLst/>
          </a:prstGeom>
          <a:noFill/>
          <a:ln w="9525">
            <a:noFill/>
            <a:miter lim="800000"/>
            <a:headEnd/>
            <a:tailEnd/>
          </a:ln>
        </p:spPr>
      </p:pic>
      <p:pic>
        <p:nvPicPr>
          <p:cNvPr id="30724" name="Picture 4" descr="subx_view_ab"/>
          <p:cNvPicPr>
            <a:picLocks noChangeAspect="1" noChangeArrowheads="1"/>
          </p:cNvPicPr>
          <p:nvPr/>
        </p:nvPicPr>
        <p:blipFill>
          <a:blip r:embed="rId4"/>
          <a:srcRect/>
          <a:stretch>
            <a:fillRect/>
          </a:stretch>
        </p:blipFill>
        <p:spPr bwMode="auto">
          <a:xfrm>
            <a:off x="4876800" y="1371600"/>
            <a:ext cx="3303588" cy="4038600"/>
          </a:xfrm>
          <a:prstGeom prst="rect">
            <a:avLst/>
          </a:prstGeom>
          <a:noFill/>
          <a:ln w="9525">
            <a:noFill/>
            <a:miter lim="800000"/>
            <a:headEnd/>
            <a:tailEnd/>
          </a:ln>
        </p:spPr>
      </p:pic>
      <p:sp>
        <p:nvSpPr>
          <p:cNvPr id="30725" name="Line 5"/>
          <p:cNvSpPr>
            <a:spLocks noChangeShapeType="1"/>
          </p:cNvSpPr>
          <p:nvPr/>
        </p:nvSpPr>
        <p:spPr bwMode="auto">
          <a:xfrm>
            <a:off x="5486400" y="2209800"/>
            <a:ext cx="457200" cy="914400"/>
          </a:xfrm>
          <a:prstGeom prst="line">
            <a:avLst/>
          </a:prstGeom>
          <a:noFill/>
          <a:ln w="127000">
            <a:solidFill>
              <a:schemeClr val="accent1"/>
            </a:solidFill>
            <a:round/>
            <a:headEnd/>
            <a:tailEnd type="triangle" w="med" len="med"/>
          </a:ln>
        </p:spPr>
        <p:txBody>
          <a:bodyPr/>
          <a:lstStyle/>
          <a:p>
            <a:endParaRPr lang="en-US"/>
          </a:p>
        </p:txBody>
      </p:sp>
      <p:sp>
        <p:nvSpPr>
          <p:cNvPr id="56326" name="Text Box 6"/>
          <p:cNvSpPr txBox="1">
            <a:spLocks noChangeArrowheads="1"/>
          </p:cNvSpPr>
          <p:nvPr/>
        </p:nvSpPr>
        <p:spPr bwMode="auto">
          <a:xfrm>
            <a:off x="1447800" y="5410200"/>
            <a:ext cx="3276600" cy="400050"/>
          </a:xfrm>
          <a:prstGeom prst="rect">
            <a:avLst/>
          </a:prstGeom>
          <a:noFill/>
          <a:ln w="9525">
            <a:noFill/>
            <a:miter lim="800000"/>
            <a:headEnd/>
            <a:tailEnd/>
          </a:ln>
        </p:spPr>
        <p:txBody>
          <a:bodyPr>
            <a:spAutoFit/>
          </a:bodyPr>
          <a:lstStyle/>
          <a:p>
            <a:endParaRPr lang="en-US" altLang="en-US" sz="1000">
              <a:latin typeface="Tahoma" pitchFamily="34" charset="0"/>
            </a:endParaRPr>
          </a:p>
          <a:p>
            <a:endParaRPr lang="en-US" altLang="en-US" sz="1000">
              <a:latin typeface="Tahoma" pitchFamily="34" charset="0"/>
            </a:endParaRPr>
          </a:p>
        </p:txBody>
      </p:sp>
      <p:sp>
        <p:nvSpPr>
          <p:cNvPr id="56327" name="Text Box 6"/>
          <p:cNvSpPr txBox="1">
            <a:spLocks noChangeArrowheads="1"/>
          </p:cNvSpPr>
          <p:nvPr/>
        </p:nvSpPr>
        <p:spPr bwMode="auto">
          <a:xfrm>
            <a:off x="5638800" y="5410200"/>
            <a:ext cx="3276600" cy="400050"/>
          </a:xfrm>
          <a:prstGeom prst="rect">
            <a:avLst/>
          </a:prstGeom>
          <a:noFill/>
          <a:ln w="9525">
            <a:noFill/>
            <a:miter lim="800000"/>
            <a:headEnd/>
            <a:tailEnd/>
          </a:ln>
        </p:spPr>
        <p:txBody>
          <a:bodyPr>
            <a:spAutoFit/>
          </a:bodyPr>
          <a:lstStyle/>
          <a:p>
            <a:endParaRPr lang="en-US" altLang="en-US" sz="1000">
              <a:latin typeface="Tahoma" pitchFamily="34" charset="0"/>
            </a:endParaRPr>
          </a:p>
          <a:p>
            <a:endParaRPr lang="en-US" altLang="en-US" sz="1000">
              <a:latin typeface="Tahoma" pitchFamily="34" charset="0"/>
            </a:endParaRPr>
          </a:p>
        </p:txBody>
      </p:sp>
      <p:sp>
        <p:nvSpPr>
          <p:cNvPr id="56328" name="Slide Number Placeholder 1"/>
          <p:cNvSpPr>
            <a:spLocks noGrp="1"/>
          </p:cNvSpPr>
          <p:nvPr>
            <p:ph type="sldNum" sz="quarter" idx="12"/>
          </p:nvPr>
        </p:nvSpPr>
        <p:spPr bwMode="auto">
          <a:noFill/>
          <a:ln>
            <a:miter lim="800000"/>
            <a:headEnd/>
            <a:tailEnd/>
          </a:ln>
        </p:spPr>
        <p:txBody>
          <a:bodyPr/>
          <a:lstStyle/>
          <a:p>
            <a:fld id="{DAF14430-6FCD-402F-A5E7-A8467E91AE23}" type="slidenum">
              <a:rPr lang="en-US" altLang="en-US" smtClean="0"/>
              <a:pPr/>
              <a:t>52</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US" altLang="en-US" smtClean="0">
                <a:latin typeface="Candara" pitchFamily="34" charset="0"/>
              </a:rPr>
              <a:t>FAST – Left Upper Quadrant</a:t>
            </a:r>
          </a:p>
        </p:txBody>
      </p:sp>
      <p:sp>
        <p:nvSpPr>
          <p:cNvPr id="57347" name="Rectangle 3"/>
          <p:cNvSpPr>
            <a:spLocks noGrp="1"/>
          </p:cNvSpPr>
          <p:nvPr>
            <p:ph idx="1"/>
          </p:nvPr>
        </p:nvSpPr>
        <p:spPr/>
        <p:txBody>
          <a:bodyPr/>
          <a:lstStyle/>
          <a:p>
            <a:pPr eaLnBrk="1" hangingPunct="1"/>
            <a:r>
              <a:rPr lang="en-US" altLang="en-US" smtClean="0">
                <a:latin typeface="Candara" pitchFamily="34" charset="0"/>
              </a:rPr>
              <a:t>View between the spleen and kidney</a:t>
            </a:r>
          </a:p>
          <a:p>
            <a:pPr eaLnBrk="1" hangingPunct="1"/>
            <a:r>
              <a:rPr lang="en-US" altLang="en-US" smtClean="0">
                <a:latin typeface="Candara" pitchFamily="34" charset="0"/>
              </a:rPr>
              <a:t>Another dependent place that fluid collects</a:t>
            </a:r>
          </a:p>
          <a:p>
            <a:pPr eaLnBrk="1" hangingPunct="1"/>
            <a:r>
              <a:rPr lang="en-US" altLang="en-US" smtClean="0">
                <a:latin typeface="Candara" pitchFamily="34" charset="0"/>
              </a:rPr>
              <a:t>Also see diaphragm in this view</a:t>
            </a:r>
          </a:p>
        </p:txBody>
      </p:sp>
      <p:sp>
        <p:nvSpPr>
          <p:cNvPr id="57348" name="Slide Number Placeholder 1"/>
          <p:cNvSpPr>
            <a:spLocks noGrp="1"/>
          </p:cNvSpPr>
          <p:nvPr>
            <p:ph type="sldNum" sz="quarter" idx="12"/>
          </p:nvPr>
        </p:nvSpPr>
        <p:spPr bwMode="auto">
          <a:noFill/>
          <a:ln>
            <a:miter lim="800000"/>
            <a:headEnd/>
            <a:tailEnd/>
          </a:ln>
        </p:spPr>
        <p:txBody>
          <a:bodyPr/>
          <a:lstStyle/>
          <a:p>
            <a:fld id="{D16CE955-70E2-4086-8C6C-FB3B4F38F6DB}" type="slidenum">
              <a:rPr lang="en-US" altLang="en-US" smtClean="0"/>
              <a:pPr/>
              <a:t>53</a:t>
            </a:fld>
            <a:endParaRPr lang="en-US"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779463" y="107950"/>
            <a:ext cx="7581900" cy="1187450"/>
          </a:xfrm>
        </p:spPr>
        <p:txBody>
          <a:bodyPr/>
          <a:lstStyle/>
          <a:p>
            <a:pPr eaLnBrk="1" hangingPunct="1"/>
            <a:r>
              <a:rPr lang="en-US" altLang="en-US" smtClean="0">
                <a:latin typeface="Candara" pitchFamily="34" charset="0"/>
              </a:rPr>
              <a:t>FAST - LUQ</a:t>
            </a:r>
          </a:p>
        </p:txBody>
      </p:sp>
      <p:pic>
        <p:nvPicPr>
          <p:cNvPr id="58371" name="Picture 3" descr="spleeno_view"/>
          <p:cNvPicPr>
            <a:picLocks noChangeAspect="1" noChangeArrowheads="1"/>
          </p:cNvPicPr>
          <p:nvPr/>
        </p:nvPicPr>
        <p:blipFill>
          <a:blip r:embed="rId3"/>
          <a:srcRect/>
          <a:stretch>
            <a:fillRect/>
          </a:stretch>
        </p:blipFill>
        <p:spPr bwMode="auto">
          <a:xfrm>
            <a:off x="381000" y="1295400"/>
            <a:ext cx="3954463" cy="4191000"/>
          </a:xfrm>
          <a:prstGeom prst="rect">
            <a:avLst/>
          </a:prstGeom>
          <a:noFill/>
          <a:ln w="9525">
            <a:noFill/>
            <a:miter lim="800000"/>
            <a:headEnd/>
            <a:tailEnd/>
          </a:ln>
        </p:spPr>
      </p:pic>
      <p:pic>
        <p:nvPicPr>
          <p:cNvPr id="32772" name="Picture 4" descr="spleeno_view_ab"/>
          <p:cNvPicPr>
            <a:picLocks noChangeAspect="1" noChangeArrowheads="1"/>
          </p:cNvPicPr>
          <p:nvPr/>
        </p:nvPicPr>
        <p:blipFill>
          <a:blip r:embed="rId4"/>
          <a:srcRect/>
          <a:stretch>
            <a:fillRect/>
          </a:stretch>
        </p:blipFill>
        <p:spPr bwMode="auto">
          <a:xfrm>
            <a:off x="4648200" y="1295400"/>
            <a:ext cx="3879850" cy="4114800"/>
          </a:xfrm>
          <a:prstGeom prst="rect">
            <a:avLst/>
          </a:prstGeom>
          <a:noFill/>
          <a:ln w="9525">
            <a:noFill/>
            <a:miter lim="800000"/>
            <a:headEnd/>
            <a:tailEnd/>
          </a:ln>
        </p:spPr>
      </p:pic>
      <p:sp>
        <p:nvSpPr>
          <p:cNvPr id="32773" name="Line 5"/>
          <p:cNvSpPr>
            <a:spLocks noChangeShapeType="1"/>
          </p:cNvSpPr>
          <p:nvPr/>
        </p:nvSpPr>
        <p:spPr bwMode="auto">
          <a:xfrm flipH="1">
            <a:off x="6477000" y="1524000"/>
            <a:ext cx="609600" cy="838200"/>
          </a:xfrm>
          <a:prstGeom prst="line">
            <a:avLst/>
          </a:prstGeom>
          <a:noFill/>
          <a:ln w="127000">
            <a:solidFill>
              <a:schemeClr val="accent1"/>
            </a:solidFill>
            <a:round/>
            <a:headEnd/>
            <a:tailEnd type="triangle" w="med" len="med"/>
          </a:ln>
        </p:spPr>
        <p:txBody>
          <a:bodyPr/>
          <a:lstStyle/>
          <a:p>
            <a:endParaRPr lang="en-US"/>
          </a:p>
        </p:txBody>
      </p:sp>
      <p:sp>
        <p:nvSpPr>
          <p:cNvPr id="58374" name="Text Box 6"/>
          <p:cNvSpPr txBox="1">
            <a:spLocks noChangeArrowheads="1"/>
          </p:cNvSpPr>
          <p:nvPr/>
        </p:nvSpPr>
        <p:spPr bwMode="auto">
          <a:xfrm>
            <a:off x="1143000" y="5486400"/>
            <a:ext cx="2976563" cy="400050"/>
          </a:xfrm>
          <a:prstGeom prst="rect">
            <a:avLst/>
          </a:prstGeom>
          <a:noFill/>
          <a:ln w="9525">
            <a:noFill/>
            <a:miter lim="800000"/>
            <a:headEnd/>
            <a:tailEnd/>
          </a:ln>
        </p:spPr>
        <p:txBody>
          <a:bodyPr>
            <a:spAutoFit/>
          </a:bodyPr>
          <a:lstStyle/>
          <a:p>
            <a:endParaRPr lang="en-US" altLang="en-US" sz="1000">
              <a:latin typeface="Tahoma" pitchFamily="34" charset="0"/>
            </a:endParaRPr>
          </a:p>
          <a:p>
            <a:endParaRPr lang="en-US" altLang="en-US" sz="1000">
              <a:latin typeface="Tahoma" pitchFamily="34" charset="0"/>
            </a:endParaRPr>
          </a:p>
        </p:txBody>
      </p:sp>
      <p:sp>
        <p:nvSpPr>
          <p:cNvPr id="58375" name="Text Box 6"/>
          <p:cNvSpPr txBox="1">
            <a:spLocks noChangeArrowheads="1"/>
          </p:cNvSpPr>
          <p:nvPr/>
        </p:nvSpPr>
        <p:spPr bwMode="auto">
          <a:xfrm>
            <a:off x="5410200" y="5410200"/>
            <a:ext cx="2976563" cy="400050"/>
          </a:xfrm>
          <a:prstGeom prst="rect">
            <a:avLst/>
          </a:prstGeom>
          <a:noFill/>
          <a:ln w="9525">
            <a:noFill/>
            <a:miter lim="800000"/>
            <a:headEnd/>
            <a:tailEnd/>
          </a:ln>
        </p:spPr>
        <p:txBody>
          <a:bodyPr>
            <a:spAutoFit/>
          </a:bodyPr>
          <a:lstStyle/>
          <a:p>
            <a:endParaRPr lang="en-US" altLang="en-US" sz="1000">
              <a:latin typeface="Tahoma" pitchFamily="34" charset="0"/>
            </a:endParaRPr>
          </a:p>
          <a:p>
            <a:endParaRPr lang="en-US" altLang="en-US" sz="1000">
              <a:latin typeface="Tahoma" pitchFamily="34" charset="0"/>
            </a:endParaRPr>
          </a:p>
        </p:txBody>
      </p:sp>
      <p:sp>
        <p:nvSpPr>
          <p:cNvPr id="58376" name="Slide Number Placeholder 1"/>
          <p:cNvSpPr>
            <a:spLocks noGrp="1"/>
          </p:cNvSpPr>
          <p:nvPr>
            <p:ph type="sldNum" sz="quarter" idx="12"/>
          </p:nvPr>
        </p:nvSpPr>
        <p:spPr bwMode="auto">
          <a:noFill/>
          <a:ln>
            <a:miter lim="800000"/>
            <a:headEnd/>
            <a:tailEnd/>
          </a:ln>
        </p:spPr>
        <p:txBody>
          <a:bodyPr/>
          <a:lstStyle/>
          <a:p>
            <a:fld id="{2E9F5A0C-954A-49C8-BB94-12DAFD5CB557}" type="slidenum">
              <a:rPr lang="en-US" altLang="en-US" smtClean="0"/>
              <a:pPr/>
              <a:t>54</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eaLnBrk="1" hangingPunct="1"/>
            <a:r>
              <a:rPr lang="en-US" altLang="en-US" smtClean="0">
                <a:latin typeface="Candara" pitchFamily="34" charset="0"/>
              </a:rPr>
              <a:t>FAST – Bladder View</a:t>
            </a:r>
          </a:p>
        </p:txBody>
      </p:sp>
      <p:sp>
        <p:nvSpPr>
          <p:cNvPr id="59395" name="Rectangle 3"/>
          <p:cNvSpPr>
            <a:spLocks noGrp="1"/>
          </p:cNvSpPr>
          <p:nvPr>
            <p:ph idx="1"/>
          </p:nvPr>
        </p:nvSpPr>
        <p:spPr/>
        <p:txBody>
          <a:bodyPr/>
          <a:lstStyle/>
          <a:p>
            <a:pPr eaLnBrk="1" hangingPunct="1"/>
            <a:r>
              <a:rPr lang="en-US" altLang="en-US" smtClean="0">
                <a:latin typeface="Candara" pitchFamily="34" charset="0"/>
              </a:rPr>
              <a:t>Evaluates for fluid in the pouch of Douglas</a:t>
            </a:r>
          </a:p>
          <a:p>
            <a:pPr lvl="1" eaLnBrk="1" hangingPunct="1"/>
            <a:r>
              <a:rPr lang="en-US" altLang="en-US" smtClean="0">
                <a:latin typeface="Candara" pitchFamily="34" charset="0"/>
              </a:rPr>
              <a:t>Posterior to bladder</a:t>
            </a:r>
          </a:p>
          <a:p>
            <a:pPr eaLnBrk="1" hangingPunct="1"/>
            <a:r>
              <a:rPr lang="en-US" altLang="en-US" smtClean="0">
                <a:latin typeface="Candara" pitchFamily="34" charset="0"/>
              </a:rPr>
              <a:t>Dependent potential space</a:t>
            </a:r>
          </a:p>
        </p:txBody>
      </p:sp>
      <p:sp>
        <p:nvSpPr>
          <p:cNvPr id="59396" name="Slide Number Placeholder 1"/>
          <p:cNvSpPr>
            <a:spLocks noGrp="1"/>
          </p:cNvSpPr>
          <p:nvPr>
            <p:ph type="sldNum" sz="quarter" idx="12"/>
          </p:nvPr>
        </p:nvSpPr>
        <p:spPr bwMode="auto">
          <a:noFill/>
          <a:ln>
            <a:miter lim="800000"/>
            <a:headEnd/>
            <a:tailEnd/>
          </a:ln>
        </p:spPr>
        <p:txBody>
          <a:bodyPr/>
          <a:lstStyle/>
          <a:p>
            <a:fld id="{7047E07D-A92A-466D-8673-0F41238D2981}" type="slidenum">
              <a:rPr lang="en-US" altLang="en-US" smtClean="0"/>
              <a:pPr/>
              <a:t>55</a:t>
            </a:fld>
            <a:endParaRPr lang="en-US"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pPr eaLnBrk="1" hangingPunct="1"/>
            <a:r>
              <a:rPr lang="en-US" altLang="en-US" smtClean="0">
                <a:latin typeface="Candara" pitchFamily="34" charset="0"/>
              </a:rPr>
              <a:t>FAST – Bladder View</a:t>
            </a:r>
          </a:p>
        </p:txBody>
      </p:sp>
      <p:pic>
        <p:nvPicPr>
          <p:cNvPr id="60419" name="Picture 3" descr="bladder_view"/>
          <p:cNvPicPr>
            <a:picLocks noChangeAspect="1" noChangeArrowheads="1"/>
          </p:cNvPicPr>
          <p:nvPr/>
        </p:nvPicPr>
        <p:blipFill>
          <a:blip r:embed="rId3"/>
          <a:srcRect/>
          <a:stretch>
            <a:fillRect/>
          </a:stretch>
        </p:blipFill>
        <p:spPr bwMode="auto">
          <a:xfrm>
            <a:off x="381000" y="1295400"/>
            <a:ext cx="4278313" cy="4495800"/>
          </a:xfrm>
          <a:prstGeom prst="rect">
            <a:avLst/>
          </a:prstGeom>
          <a:noFill/>
          <a:ln w="9525">
            <a:noFill/>
            <a:miter lim="800000"/>
            <a:headEnd/>
            <a:tailEnd/>
          </a:ln>
        </p:spPr>
      </p:pic>
      <p:pic>
        <p:nvPicPr>
          <p:cNvPr id="34820" name="Picture 4" descr="bladder_view_ab"/>
          <p:cNvPicPr>
            <a:picLocks noChangeAspect="1" noChangeArrowheads="1"/>
          </p:cNvPicPr>
          <p:nvPr/>
        </p:nvPicPr>
        <p:blipFill>
          <a:blip r:embed="rId4"/>
          <a:srcRect/>
          <a:stretch>
            <a:fillRect/>
          </a:stretch>
        </p:blipFill>
        <p:spPr bwMode="auto">
          <a:xfrm>
            <a:off x="5153025" y="1295400"/>
            <a:ext cx="3665538" cy="4495800"/>
          </a:xfrm>
          <a:prstGeom prst="rect">
            <a:avLst/>
          </a:prstGeom>
          <a:noFill/>
          <a:ln w="9525">
            <a:noFill/>
            <a:miter lim="800000"/>
            <a:headEnd/>
            <a:tailEnd/>
          </a:ln>
        </p:spPr>
      </p:pic>
      <p:sp>
        <p:nvSpPr>
          <p:cNvPr id="60421" name="Text Box 5"/>
          <p:cNvSpPr txBox="1">
            <a:spLocks noChangeArrowheads="1"/>
          </p:cNvSpPr>
          <p:nvPr/>
        </p:nvSpPr>
        <p:spPr bwMode="auto">
          <a:xfrm>
            <a:off x="1143000" y="5791200"/>
            <a:ext cx="3505200" cy="400050"/>
          </a:xfrm>
          <a:prstGeom prst="rect">
            <a:avLst/>
          </a:prstGeom>
          <a:noFill/>
          <a:ln w="9525">
            <a:noFill/>
            <a:miter lim="800000"/>
            <a:headEnd/>
            <a:tailEnd/>
          </a:ln>
        </p:spPr>
        <p:txBody>
          <a:bodyPr>
            <a:spAutoFit/>
          </a:bodyPr>
          <a:lstStyle/>
          <a:p>
            <a:endParaRPr lang="en-US" altLang="en-US" sz="1000">
              <a:latin typeface="Tahoma" pitchFamily="34" charset="0"/>
            </a:endParaRPr>
          </a:p>
          <a:p>
            <a:endParaRPr lang="en-US" altLang="en-US" sz="1000">
              <a:latin typeface="Tahoma" pitchFamily="34" charset="0"/>
            </a:endParaRPr>
          </a:p>
        </p:txBody>
      </p:sp>
      <p:sp>
        <p:nvSpPr>
          <p:cNvPr id="34822" name="Line 6"/>
          <p:cNvSpPr>
            <a:spLocks noChangeShapeType="1"/>
          </p:cNvSpPr>
          <p:nvPr/>
        </p:nvSpPr>
        <p:spPr bwMode="auto">
          <a:xfrm flipH="1">
            <a:off x="7239000" y="3276600"/>
            <a:ext cx="914400" cy="762000"/>
          </a:xfrm>
          <a:prstGeom prst="line">
            <a:avLst/>
          </a:prstGeom>
          <a:noFill/>
          <a:ln w="127000">
            <a:solidFill>
              <a:srgbClr val="FFFF00"/>
            </a:solidFill>
            <a:round/>
            <a:headEnd/>
            <a:tailEnd type="triangle" w="med" len="med"/>
          </a:ln>
        </p:spPr>
        <p:txBody>
          <a:bodyPr/>
          <a:lstStyle/>
          <a:p>
            <a:endParaRPr lang="en-US"/>
          </a:p>
        </p:txBody>
      </p:sp>
      <p:sp>
        <p:nvSpPr>
          <p:cNvPr id="60423" name="Slide Number Placeholder 1"/>
          <p:cNvSpPr>
            <a:spLocks noGrp="1"/>
          </p:cNvSpPr>
          <p:nvPr>
            <p:ph type="sldNum" sz="quarter" idx="12"/>
          </p:nvPr>
        </p:nvSpPr>
        <p:spPr bwMode="auto">
          <a:noFill/>
          <a:ln>
            <a:miter lim="800000"/>
            <a:headEnd/>
            <a:tailEnd/>
          </a:ln>
        </p:spPr>
        <p:txBody>
          <a:bodyPr/>
          <a:lstStyle/>
          <a:p>
            <a:fld id="{E52C8DE5-3BFE-4C0F-B691-484EAB2DC850}" type="slidenum">
              <a:rPr lang="en-US" altLang="en-US" smtClean="0"/>
              <a:pPr/>
              <a:t>56</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457200" y="0"/>
            <a:ext cx="8229600" cy="1143000"/>
          </a:xfrm>
        </p:spPr>
        <p:txBody>
          <a:bodyPr/>
          <a:lstStyle/>
          <a:p>
            <a:pPr eaLnBrk="1" hangingPunct="1"/>
            <a:r>
              <a:rPr lang="en-US" altLang="en-US" sz="4800" smtClean="0">
                <a:latin typeface="Candara" pitchFamily="34" charset="0"/>
              </a:rPr>
              <a:t>Interpret this FAST Image:</a:t>
            </a:r>
          </a:p>
        </p:txBody>
      </p:sp>
      <p:pic>
        <p:nvPicPr>
          <p:cNvPr id="35843" name="Picture 3" descr="morrison_view"/>
          <p:cNvPicPr>
            <a:picLocks noGrp="1" noChangeAspect="1" noChangeArrowheads="1"/>
          </p:cNvPicPr>
          <p:nvPr>
            <p:ph idx="1"/>
          </p:nvPr>
        </p:nvPicPr>
        <p:blipFill>
          <a:blip r:embed="rId3"/>
          <a:srcRect/>
          <a:stretch>
            <a:fillRect/>
          </a:stretch>
        </p:blipFill>
        <p:spPr>
          <a:xfrm>
            <a:off x="2514600" y="1066800"/>
            <a:ext cx="4500563" cy="4791075"/>
          </a:xfrm>
        </p:spPr>
      </p:pic>
      <p:sp>
        <p:nvSpPr>
          <p:cNvPr id="61444" name="Slide Number Placeholder 1"/>
          <p:cNvSpPr>
            <a:spLocks noGrp="1"/>
          </p:cNvSpPr>
          <p:nvPr>
            <p:ph type="sldNum" sz="quarter" idx="12"/>
          </p:nvPr>
        </p:nvSpPr>
        <p:spPr bwMode="auto">
          <a:noFill/>
          <a:ln>
            <a:miter lim="800000"/>
            <a:headEnd/>
            <a:tailEnd/>
          </a:ln>
        </p:spPr>
        <p:txBody>
          <a:bodyPr/>
          <a:lstStyle/>
          <a:p>
            <a:fld id="{993A259E-BFEF-46FA-A884-1CCA0A261126}" type="slidenum">
              <a:rPr lang="en-US" altLang="en-US" smtClean="0"/>
              <a:pPr/>
              <a:t>57</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mtClean="0">
                <a:latin typeface="Candara" pitchFamily="34" charset="0"/>
              </a:rPr>
              <a:t>Trauma in Special Populations</a:t>
            </a:r>
          </a:p>
        </p:txBody>
      </p:sp>
      <p:sp>
        <p:nvSpPr>
          <p:cNvPr id="3" name="Content Placeholder 2"/>
          <p:cNvSpPr>
            <a:spLocks noGrp="1"/>
          </p:cNvSpPr>
          <p:nvPr>
            <p:ph idx="1"/>
          </p:nvPr>
        </p:nvSpPr>
        <p:spPr>
          <a:xfrm>
            <a:off x="533400" y="1920875"/>
            <a:ext cx="8229600" cy="4022725"/>
          </a:xfrm>
        </p:spPr>
        <p:txBody>
          <a:bodyPr rtlCol="0">
            <a:normAutofit fontScale="92500"/>
          </a:bodyPr>
          <a:lstStyle/>
          <a:p>
            <a:pPr marL="341313" indent="-341313" eaLnBrk="1" fontAlgn="auto" hangingPunct="1">
              <a:lnSpc>
                <a:spcPct val="90000"/>
              </a:lnSpc>
              <a:spcAft>
                <a:spcPts val="0"/>
              </a:spcAft>
              <a:buFont typeface="Wingdings" charset="0"/>
              <a:buChar char="n"/>
              <a:defRPr/>
            </a:pPr>
            <a:r>
              <a:rPr lang="en-US" dirty="0" smtClean="0">
                <a:latin typeface="Candara" charset="0"/>
                <a:ea typeface="+mn-ea"/>
                <a:cs typeface="+mn-cs"/>
              </a:rPr>
              <a:t>Pregnancy</a:t>
            </a:r>
          </a:p>
          <a:p>
            <a:pPr marL="741363" lvl="1" indent="-284163" eaLnBrk="1" fontAlgn="auto" hangingPunct="1">
              <a:lnSpc>
                <a:spcPct val="90000"/>
              </a:lnSpc>
              <a:spcAft>
                <a:spcPts val="0"/>
              </a:spcAft>
              <a:buFont typeface="Arial"/>
              <a:buChar char="–"/>
              <a:defRPr/>
            </a:pPr>
            <a:r>
              <a:rPr lang="en-US" dirty="0" smtClean="0">
                <a:latin typeface="Candara" charset="0"/>
                <a:ea typeface="+mn-ea"/>
              </a:rPr>
              <a:t>Supine Hypotensive Syndrome</a:t>
            </a:r>
          </a:p>
          <a:p>
            <a:pPr marL="1141413" lvl="2" indent="-227013" eaLnBrk="1" fontAlgn="auto" hangingPunct="1">
              <a:lnSpc>
                <a:spcPct val="90000"/>
              </a:lnSpc>
              <a:spcAft>
                <a:spcPts val="0"/>
              </a:spcAft>
              <a:buFont typeface="Wingdings" charset="0"/>
              <a:buChar char="n"/>
              <a:defRPr/>
            </a:pPr>
            <a:r>
              <a:rPr lang="en-US" dirty="0" smtClean="0">
                <a:latin typeface="Candara" charset="0"/>
                <a:ea typeface="+mn-ea"/>
              </a:rPr>
              <a:t>After 20 weeks, enlarged uterus with fetus and amniotic fluid compresses inferior vena cava</a:t>
            </a:r>
          </a:p>
          <a:p>
            <a:pPr marL="1141413" lvl="2" indent="-227013" eaLnBrk="1" fontAlgn="auto" hangingPunct="1">
              <a:lnSpc>
                <a:spcPct val="90000"/>
              </a:lnSpc>
              <a:spcAft>
                <a:spcPts val="0"/>
              </a:spcAft>
              <a:buFont typeface="Wingdings" charset="0"/>
              <a:buChar char="n"/>
              <a:defRPr/>
            </a:pPr>
            <a:r>
              <a:rPr lang="en-US" dirty="0" smtClean="0">
                <a:latin typeface="Candara" charset="0"/>
                <a:ea typeface="+mn-ea"/>
              </a:rPr>
              <a:t>Decreases venous return and decrease cardiac output</a:t>
            </a:r>
          </a:p>
          <a:p>
            <a:pPr marL="1141413" lvl="2" indent="-227013" eaLnBrk="1" fontAlgn="auto" hangingPunct="1">
              <a:lnSpc>
                <a:spcPct val="90000"/>
              </a:lnSpc>
              <a:spcAft>
                <a:spcPts val="0"/>
              </a:spcAft>
              <a:buFont typeface="Wingdings" charset="0"/>
              <a:buChar char="n"/>
              <a:defRPr/>
            </a:pPr>
            <a:r>
              <a:rPr lang="en-US" dirty="0" smtClean="0">
                <a:latin typeface="Candara" charset="0"/>
                <a:ea typeface="+mn-ea"/>
              </a:rPr>
              <a:t>Keep pregnant patients in left lateral decubitus position to avoid excessive hypotension</a:t>
            </a:r>
          </a:p>
          <a:p>
            <a:pPr marL="741363" lvl="1" indent="-284163" eaLnBrk="1" fontAlgn="auto" hangingPunct="1">
              <a:lnSpc>
                <a:spcPct val="90000"/>
              </a:lnSpc>
              <a:spcAft>
                <a:spcPts val="0"/>
              </a:spcAft>
              <a:buFont typeface="Arial"/>
              <a:buChar char="–"/>
              <a:defRPr/>
            </a:pPr>
            <a:r>
              <a:rPr lang="en-US" dirty="0" smtClean="0">
                <a:latin typeface="Candara" charset="0"/>
                <a:ea typeface="+mn-ea"/>
              </a:rPr>
              <a:t>Optimal maternal and fetal outcome is determined by adequate resuscitation of mother</a:t>
            </a:r>
          </a:p>
          <a:p>
            <a:pPr marL="741363" lvl="1" indent="-284163" eaLnBrk="1" fontAlgn="auto" hangingPunct="1">
              <a:lnSpc>
                <a:spcPct val="90000"/>
              </a:lnSpc>
              <a:spcAft>
                <a:spcPts val="0"/>
              </a:spcAft>
              <a:buFont typeface="Arial"/>
              <a:buChar char="–"/>
              <a:defRPr/>
            </a:pPr>
            <a:r>
              <a:rPr lang="en-US" dirty="0" smtClean="0">
                <a:latin typeface="Candara" charset="0"/>
                <a:ea typeface="+mn-ea"/>
              </a:rPr>
              <a:t>Fetal Monitoring</a:t>
            </a:r>
          </a:p>
        </p:txBody>
      </p:sp>
      <p:sp>
        <p:nvSpPr>
          <p:cNvPr id="62468" name="Slide Number Placeholder 3"/>
          <p:cNvSpPr>
            <a:spLocks noGrp="1"/>
          </p:cNvSpPr>
          <p:nvPr>
            <p:ph type="sldNum" sz="quarter" idx="12"/>
          </p:nvPr>
        </p:nvSpPr>
        <p:spPr bwMode="auto">
          <a:noFill/>
          <a:ln>
            <a:miter lim="800000"/>
            <a:headEnd/>
            <a:tailEnd/>
          </a:ln>
        </p:spPr>
        <p:txBody>
          <a:bodyPr/>
          <a:lstStyle/>
          <a:p>
            <a:fld id="{EC0FF001-2336-4346-A678-2E882A179A0B}" type="slidenum">
              <a:rPr lang="en-US" altLang="en-US" smtClean="0"/>
              <a:pPr/>
              <a:t>58</a:t>
            </a:fld>
            <a:endParaRPr lang="en-US"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1139825"/>
          </a:xfrm>
        </p:spPr>
        <p:txBody>
          <a:bodyPr/>
          <a:lstStyle/>
          <a:p>
            <a:pPr eaLnBrk="1" hangingPunct="1"/>
            <a:r>
              <a:rPr lang="en-US" altLang="en-US" sz="4800" smtClean="0">
                <a:latin typeface="Candara" pitchFamily="34" charset="0"/>
              </a:rPr>
              <a:t>Trauma in Special Populations</a:t>
            </a:r>
            <a:endParaRPr lang="en-US" altLang="en-US" smtClean="0">
              <a:latin typeface="Candara" pitchFamily="34" charset="0"/>
            </a:endParaRPr>
          </a:p>
        </p:txBody>
      </p:sp>
      <p:sp>
        <p:nvSpPr>
          <p:cNvPr id="3" name="Content Placeholder 2"/>
          <p:cNvSpPr>
            <a:spLocks noGrp="1"/>
          </p:cNvSpPr>
          <p:nvPr>
            <p:ph idx="1"/>
          </p:nvPr>
        </p:nvSpPr>
        <p:spPr>
          <a:xfrm>
            <a:off x="228600" y="1295400"/>
            <a:ext cx="5638800" cy="4937125"/>
          </a:xfrm>
        </p:spPr>
        <p:txBody>
          <a:bodyPr rtlCol="0">
            <a:normAutofit lnSpcReduction="10000"/>
          </a:bodyPr>
          <a:lstStyle/>
          <a:p>
            <a:pPr marL="341313" indent="-341313" eaLnBrk="1" fontAlgn="auto" hangingPunct="1">
              <a:lnSpc>
                <a:spcPct val="80000"/>
              </a:lnSpc>
              <a:spcAft>
                <a:spcPts val="0"/>
              </a:spcAft>
              <a:buFont typeface="Wingdings" charset="0"/>
              <a:buChar char="n"/>
              <a:defRPr/>
            </a:pPr>
            <a:r>
              <a:rPr lang="en-US" sz="2700" dirty="0" smtClean="0">
                <a:latin typeface="Candara" charset="0"/>
                <a:ea typeface="+mn-ea"/>
                <a:cs typeface="+mn-cs"/>
              </a:rPr>
              <a:t>Pediatric Trauma Resuscitation</a:t>
            </a:r>
          </a:p>
          <a:p>
            <a:pPr marL="741363" lvl="1" indent="-284163" eaLnBrk="1" fontAlgn="auto" hangingPunct="1">
              <a:lnSpc>
                <a:spcPct val="80000"/>
              </a:lnSpc>
              <a:spcAft>
                <a:spcPts val="0"/>
              </a:spcAft>
              <a:buFont typeface="Arial"/>
              <a:buChar char="–"/>
              <a:defRPr/>
            </a:pPr>
            <a:r>
              <a:rPr lang="en-US" sz="2400" dirty="0" smtClean="0">
                <a:latin typeface="Candara" charset="0"/>
                <a:ea typeface="+mn-ea"/>
              </a:rPr>
              <a:t>Differences in head to body ratio and relative size and location of anatomic features make children more susceptible to head injury, abdominal injury</a:t>
            </a:r>
          </a:p>
          <a:p>
            <a:pPr marL="741363" lvl="1" indent="-284163" eaLnBrk="1" fontAlgn="auto" hangingPunct="1">
              <a:lnSpc>
                <a:spcPct val="80000"/>
              </a:lnSpc>
              <a:spcAft>
                <a:spcPts val="0"/>
              </a:spcAft>
              <a:buFont typeface="Arial"/>
              <a:buChar char="–"/>
              <a:defRPr/>
            </a:pPr>
            <a:r>
              <a:rPr lang="en-US" sz="2400" dirty="0" smtClean="0">
                <a:latin typeface="Candara" charset="0"/>
                <a:ea typeface="+mn-ea"/>
              </a:rPr>
              <a:t>Underdeveloped anatomy leads to chest pliability and less protection of thoracic cage</a:t>
            </a:r>
          </a:p>
          <a:p>
            <a:pPr marL="741363" lvl="1" indent="-284163" eaLnBrk="1" fontAlgn="auto" hangingPunct="1">
              <a:lnSpc>
                <a:spcPct val="80000"/>
              </a:lnSpc>
              <a:spcAft>
                <a:spcPts val="0"/>
              </a:spcAft>
              <a:buFont typeface="Arial"/>
              <a:buChar char="–"/>
              <a:defRPr/>
            </a:pPr>
            <a:r>
              <a:rPr lang="en-US" sz="2400" dirty="0" smtClean="0">
                <a:latin typeface="Candara" charset="0"/>
                <a:ea typeface="+mn-ea"/>
              </a:rPr>
              <a:t>Cardiac Arrest</a:t>
            </a:r>
          </a:p>
          <a:p>
            <a:pPr marL="1141413" lvl="2" indent="-227013" eaLnBrk="1" fontAlgn="auto" hangingPunct="1">
              <a:lnSpc>
                <a:spcPct val="80000"/>
              </a:lnSpc>
              <a:spcAft>
                <a:spcPts val="0"/>
              </a:spcAft>
              <a:buFont typeface="Wingdings" charset="0"/>
              <a:buChar char="n"/>
              <a:defRPr/>
            </a:pPr>
            <a:r>
              <a:rPr lang="en-US" dirty="0" smtClean="0">
                <a:latin typeface="Candara" charset="0"/>
                <a:ea typeface="+mn-ea"/>
              </a:rPr>
              <a:t>Typically result from respiratory arrest degrading into cardiac arrest</a:t>
            </a:r>
          </a:p>
          <a:p>
            <a:pPr marL="741363" lvl="1" indent="-284163" eaLnBrk="1" fontAlgn="auto" hangingPunct="1">
              <a:lnSpc>
                <a:spcPct val="80000"/>
              </a:lnSpc>
              <a:spcAft>
                <a:spcPts val="0"/>
              </a:spcAft>
              <a:buFont typeface="Arial"/>
              <a:buChar char="–"/>
              <a:defRPr/>
            </a:pPr>
            <a:r>
              <a:rPr lang="en-US" sz="2400" dirty="0" smtClean="0">
                <a:latin typeface="Candara" charset="0"/>
                <a:ea typeface="+mn-ea"/>
              </a:rPr>
              <a:t>Resuscitation</a:t>
            </a:r>
          </a:p>
          <a:p>
            <a:pPr marL="1141413" lvl="2" indent="-227013" eaLnBrk="1" fontAlgn="auto" hangingPunct="1">
              <a:lnSpc>
                <a:spcPct val="80000"/>
              </a:lnSpc>
              <a:spcAft>
                <a:spcPts val="0"/>
              </a:spcAft>
              <a:buFont typeface="Wingdings" charset="0"/>
              <a:buChar char="n"/>
              <a:defRPr/>
            </a:pPr>
            <a:r>
              <a:rPr lang="en-US" dirty="0" smtClean="0">
                <a:latin typeface="Candara" charset="0"/>
                <a:ea typeface="+mn-ea"/>
              </a:rPr>
              <a:t>Broselow Tape</a:t>
            </a:r>
          </a:p>
          <a:p>
            <a:pPr marL="1141413" lvl="2" indent="-227013" eaLnBrk="1" fontAlgn="auto" hangingPunct="1">
              <a:lnSpc>
                <a:spcPct val="80000"/>
              </a:lnSpc>
              <a:spcAft>
                <a:spcPts val="0"/>
              </a:spcAft>
              <a:buFont typeface="Wingdings" charset="0"/>
              <a:buChar char="n"/>
              <a:defRPr/>
            </a:pPr>
            <a:r>
              <a:rPr lang="en-US" dirty="0" smtClean="0">
                <a:latin typeface="Candara" charset="0"/>
                <a:ea typeface="+mn-ea"/>
              </a:rPr>
              <a:t>ABCDE</a:t>
            </a:r>
          </a:p>
        </p:txBody>
      </p:sp>
      <p:pic>
        <p:nvPicPr>
          <p:cNvPr id="63492" name="Picture 2" descr="http://rds.yahoo.com/_ylt=A0WTb_yqb7ZKsTYADPSjzbkF/SIG=123e0m054/EXP=1253556522/**http%3A/dukehealth1.org/images/deps_tape4_sm.gif"/>
          <p:cNvPicPr>
            <a:picLocks noChangeAspect="1" noChangeArrowheads="1"/>
          </p:cNvPicPr>
          <p:nvPr/>
        </p:nvPicPr>
        <p:blipFill>
          <a:blip r:embed="rId3"/>
          <a:srcRect/>
          <a:stretch>
            <a:fillRect/>
          </a:stretch>
        </p:blipFill>
        <p:spPr bwMode="auto">
          <a:xfrm>
            <a:off x="5943600" y="1066800"/>
            <a:ext cx="1624013" cy="4811713"/>
          </a:xfrm>
          <a:prstGeom prst="rect">
            <a:avLst/>
          </a:prstGeom>
          <a:noFill/>
          <a:ln w="9525">
            <a:noFill/>
            <a:miter lim="800000"/>
            <a:headEnd/>
            <a:tailEnd/>
          </a:ln>
        </p:spPr>
      </p:pic>
      <p:sp>
        <p:nvSpPr>
          <p:cNvPr id="63493" name="Slide Number Placeholder 3"/>
          <p:cNvSpPr>
            <a:spLocks noGrp="1"/>
          </p:cNvSpPr>
          <p:nvPr>
            <p:ph type="sldNum" sz="quarter" idx="12"/>
          </p:nvPr>
        </p:nvSpPr>
        <p:spPr bwMode="auto">
          <a:noFill/>
          <a:ln>
            <a:miter lim="800000"/>
            <a:headEnd/>
            <a:tailEnd/>
          </a:ln>
        </p:spPr>
        <p:txBody>
          <a:bodyPr/>
          <a:lstStyle/>
          <a:p>
            <a:fld id="{64ED18D7-D60D-4B09-B6E8-126E988D792B}" type="slidenum">
              <a:rPr lang="en-US" altLang="en-US" smtClean="0"/>
              <a:pPr/>
              <a:t>59</a:t>
            </a:fld>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solidFill>
                  <a:srgbClr val="000000"/>
                </a:solidFill>
                <a:latin typeface="Candara" pitchFamily="34" charset="0"/>
              </a:rPr>
              <a:t>Epidemiology</a:t>
            </a:r>
          </a:p>
        </p:txBody>
      </p:sp>
      <p:sp>
        <p:nvSpPr>
          <p:cNvPr id="22" name="Content Placeholder 2"/>
          <p:cNvSpPr>
            <a:spLocks noGrp="1"/>
          </p:cNvSpPr>
          <p:nvPr>
            <p:ph idx="1"/>
          </p:nvPr>
        </p:nvSpPr>
        <p:spPr>
          <a:xfrm>
            <a:off x="4800600" y="2362200"/>
            <a:ext cx="4038600" cy="1447800"/>
          </a:xfrm>
        </p:spPr>
        <p:txBody>
          <a:bodyPr>
            <a:normAutofit/>
          </a:bodyPr>
          <a:lstStyle/>
          <a:p>
            <a:pPr marL="341313" indent="-341313" eaLnBrk="1" hangingPunct="1">
              <a:buFont typeface="Wingdings" panose="05000000000000000000" pitchFamily="2" charset="2"/>
              <a:buChar char="n"/>
              <a:defRPr/>
            </a:pPr>
            <a:r>
              <a:rPr lang="en-US" altLang="en-US" sz="1800" smtClean="0">
                <a:solidFill>
                  <a:srgbClr val="000000"/>
                </a:solidFill>
                <a:effectLst>
                  <a:outerShdw blurRad="38100" dist="38100" dir="2700000" algn="tl">
                    <a:srgbClr val="C0C0C0"/>
                  </a:outerShdw>
                </a:effectLst>
                <a:latin typeface="Candara" panose="020E0502030303020204" pitchFamily="34" charset="0"/>
              </a:rPr>
              <a:t>Golden Hour = 80% of trauma deaths in first hour after injury</a:t>
            </a:r>
          </a:p>
          <a:p>
            <a:pPr marL="341313" indent="-341313" eaLnBrk="1" hangingPunct="1">
              <a:buFont typeface="Wingdings" panose="05000000000000000000" pitchFamily="2" charset="2"/>
              <a:buChar char="n"/>
              <a:defRPr/>
            </a:pPr>
            <a:r>
              <a:rPr lang="en-US" altLang="en-US" sz="1800" smtClean="0">
                <a:solidFill>
                  <a:srgbClr val="000000"/>
                </a:solidFill>
                <a:effectLst>
                  <a:outerShdw blurRad="38100" dist="38100" dir="2700000" algn="tl">
                    <a:srgbClr val="C0C0C0"/>
                  </a:outerShdw>
                </a:effectLst>
                <a:latin typeface="Candara" panose="020E0502030303020204" pitchFamily="34" charset="0"/>
              </a:rPr>
              <a:t>Rapid trauma care has greatest level of impact in these patients</a:t>
            </a:r>
          </a:p>
        </p:txBody>
      </p:sp>
      <p:cxnSp>
        <p:nvCxnSpPr>
          <p:cNvPr id="5" name="Straight Connector 4"/>
          <p:cNvCxnSpPr/>
          <p:nvPr/>
        </p:nvCxnSpPr>
        <p:spPr>
          <a:xfrm rot="5400000">
            <a:off x="-419099" y="3924300"/>
            <a:ext cx="3429000" cy="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5638800"/>
            <a:ext cx="57912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46" name="TextBox 12"/>
          <p:cNvSpPr txBox="1">
            <a:spLocks noChangeArrowheads="1"/>
          </p:cNvSpPr>
          <p:nvPr/>
        </p:nvSpPr>
        <p:spPr bwMode="auto">
          <a:xfrm>
            <a:off x="1524000" y="5715000"/>
            <a:ext cx="1428750" cy="369888"/>
          </a:xfrm>
          <a:prstGeom prst="rect">
            <a:avLst/>
          </a:prstGeom>
          <a:noFill/>
          <a:ln w="9525">
            <a:noFill/>
            <a:miter lim="800000"/>
            <a:headEnd/>
            <a:tailEnd/>
          </a:ln>
        </p:spPr>
        <p:txBody>
          <a:bodyPr wrap="none" lIns="91420" tIns="45711" rIns="91420" bIns="45711">
            <a:spAutoFit/>
          </a:bodyPr>
          <a:lstStyle/>
          <a:p>
            <a:pPr eaLnBrk="1" hangingPunct="1"/>
            <a:r>
              <a:rPr lang="en-US" altLang="en-US" sz="1800">
                <a:solidFill>
                  <a:srgbClr val="000000"/>
                </a:solidFill>
              </a:rPr>
              <a:t>Immediately</a:t>
            </a:r>
          </a:p>
        </p:txBody>
      </p:sp>
      <p:sp>
        <p:nvSpPr>
          <p:cNvPr id="10247" name="TextBox 13"/>
          <p:cNvSpPr txBox="1">
            <a:spLocks noChangeArrowheads="1"/>
          </p:cNvSpPr>
          <p:nvPr/>
        </p:nvSpPr>
        <p:spPr bwMode="auto">
          <a:xfrm>
            <a:off x="3581400" y="5715000"/>
            <a:ext cx="800100" cy="369888"/>
          </a:xfrm>
          <a:prstGeom prst="rect">
            <a:avLst/>
          </a:prstGeom>
          <a:noFill/>
          <a:ln w="9525">
            <a:noFill/>
            <a:miter lim="800000"/>
            <a:headEnd/>
            <a:tailEnd/>
          </a:ln>
        </p:spPr>
        <p:txBody>
          <a:bodyPr wrap="none" lIns="91420" tIns="45711" rIns="91420" bIns="45711">
            <a:spAutoFit/>
          </a:bodyPr>
          <a:lstStyle/>
          <a:p>
            <a:pPr eaLnBrk="1" hangingPunct="1"/>
            <a:r>
              <a:rPr lang="en-US" altLang="en-US" sz="1800">
                <a:solidFill>
                  <a:srgbClr val="000000"/>
                </a:solidFill>
              </a:rPr>
              <a:t>Hours</a:t>
            </a:r>
          </a:p>
        </p:txBody>
      </p:sp>
      <p:sp>
        <p:nvSpPr>
          <p:cNvPr id="10248" name="TextBox 14"/>
          <p:cNvSpPr txBox="1">
            <a:spLocks noChangeArrowheads="1"/>
          </p:cNvSpPr>
          <p:nvPr/>
        </p:nvSpPr>
        <p:spPr bwMode="auto">
          <a:xfrm>
            <a:off x="5181600" y="5715000"/>
            <a:ext cx="1479550" cy="369888"/>
          </a:xfrm>
          <a:prstGeom prst="rect">
            <a:avLst/>
          </a:prstGeom>
          <a:noFill/>
          <a:ln w="9525">
            <a:noFill/>
            <a:miter lim="800000"/>
            <a:headEnd/>
            <a:tailEnd/>
          </a:ln>
        </p:spPr>
        <p:txBody>
          <a:bodyPr wrap="none" lIns="91420" tIns="45711" rIns="91420" bIns="45711">
            <a:spAutoFit/>
          </a:bodyPr>
          <a:lstStyle/>
          <a:p>
            <a:pPr eaLnBrk="1" hangingPunct="1"/>
            <a:r>
              <a:rPr lang="en-US" altLang="en-US" sz="1800">
                <a:solidFill>
                  <a:srgbClr val="000000"/>
                </a:solidFill>
              </a:rPr>
              <a:t>Days/Weeks</a:t>
            </a:r>
          </a:p>
        </p:txBody>
      </p:sp>
      <p:sp>
        <p:nvSpPr>
          <p:cNvPr id="10249" name="TextBox 15"/>
          <p:cNvSpPr txBox="1">
            <a:spLocks noChangeArrowheads="1"/>
          </p:cNvSpPr>
          <p:nvPr/>
        </p:nvSpPr>
        <p:spPr bwMode="auto">
          <a:xfrm>
            <a:off x="1828800" y="2743200"/>
            <a:ext cx="646113" cy="369888"/>
          </a:xfrm>
          <a:prstGeom prst="rect">
            <a:avLst/>
          </a:prstGeom>
          <a:noFill/>
          <a:ln w="9525">
            <a:noFill/>
            <a:miter lim="800000"/>
            <a:headEnd/>
            <a:tailEnd/>
          </a:ln>
        </p:spPr>
        <p:txBody>
          <a:bodyPr wrap="none" lIns="91420" tIns="45711" rIns="91420" bIns="45711">
            <a:spAutoFit/>
          </a:bodyPr>
          <a:lstStyle/>
          <a:p>
            <a:pPr eaLnBrk="1" hangingPunct="1"/>
            <a:r>
              <a:rPr lang="en-US" altLang="en-US" sz="1800">
                <a:solidFill>
                  <a:srgbClr val="000000"/>
                </a:solidFill>
              </a:rPr>
              <a:t>50%</a:t>
            </a:r>
          </a:p>
        </p:txBody>
      </p:sp>
      <p:sp>
        <p:nvSpPr>
          <p:cNvPr id="10250" name="TextBox 16"/>
          <p:cNvSpPr txBox="1">
            <a:spLocks noChangeArrowheads="1"/>
          </p:cNvSpPr>
          <p:nvPr/>
        </p:nvSpPr>
        <p:spPr bwMode="auto">
          <a:xfrm>
            <a:off x="3733800" y="3733800"/>
            <a:ext cx="646113" cy="369888"/>
          </a:xfrm>
          <a:prstGeom prst="rect">
            <a:avLst/>
          </a:prstGeom>
          <a:noFill/>
          <a:ln w="9525">
            <a:noFill/>
            <a:miter lim="800000"/>
            <a:headEnd/>
            <a:tailEnd/>
          </a:ln>
        </p:spPr>
        <p:txBody>
          <a:bodyPr wrap="none" lIns="91420" tIns="45711" rIns="91420" bIns="45711">
            <a:spAutoFit/>
          </a:bodyPr>
          <a:lstStyle/>
          <a:p>
            <a:pPr eaLnBrk="1" hangingPunct="1"/>
            <a:r>
              <a:rPr lang="en-US" altLang="en-US" sz="1800">
                <a:solidFill>
                  <a:srgbClr val="000000"/>
                </a:solidFill>
              </a:rPr>
              <a:t>30%</a:t>
            </a:r>
          </a:p>
        </p:txBody>
      </p:sp>
      <p:sp>
        <p:nvSpPr>
          <p:cNvPr id="10251" name="TextBox 17"/>
          <p:cNvSpPr txBox="1">
            <a:spLocks noChangeArrowheads="1"/>
          </p:cNvSpPr>
          <p:nvPr/>
        </p:nvSpPr>
        <p:spPr bwMode="auto">
          <a:xfrm>
            <a:off x="5562600" y="4114800"/>
            <a:ext cx="646113" cy="369888"/>
          </a:xfrm>
          <a:prstGeom prst="rect">
            <a:avLst/>
          </a:prstGeom>
          <a:noFill/>
          <a:ln w="9525">
            <a:noFill/>
            <a:miter lim="800000"/>
            <a:headEnd/>
            <a:tailEnd/>
          </a:ln>
        </p:spPr>
        <p:txBody>
          <a:bodyPr wrap="none" lIns="91420" tIns="45711" rIns="91420" bIns="45711">
            <a:spAutoFit/>
          </a:bodyPr>
          <a:lstStyle/>
          <a:p>
            <a:pPr eaLnBrk="1" hangingPunct="1"/>
            <a:r>
              <a:rPr lang="en-US" altLang="en-US" sz="1800">
                <a:solidFill>
                  <a:srgbClr val="000000"/>
                </a:solidFill>
              </a:rPr>
              <a:t>20%</a:t>
            </a:r>
          </a:p>
        </p:txBody>
      </p:sp>
      <p:sp>
        <p:nvSpPr>
          <p:cNvPr id="10252" name="TextBox 18"/>
          <p:cNvSpPr txBox="1">
            <a:spLocks noChangeArrowheads="1"/>
          </p:cNvSpPr>
          <p:nvPr/>
        </p:nvSpPr>
        <p:spPr bwMode="auto">
          <a:xfrm>
            <a:off x="1219200" y="1524000"/>
            <a:ext cx="5530850" cy="461963"/>
          </a:xfrm>
          <a:prstGeom prst="rect">
            <a:avLst/>
          </a:prstGeom>
          <a:noFill/>
          <a:ln w="9525">
            <a:noFill/>
            <a:miter lim="800000"/>
            <a:headEnd/>
            <a:tailEnd/>
          </a:ln>
        </p:spPr>
        <p:txBody>
          <a:bodyPr wrap="none" lIns="91420" tIns="45711" rIns="91420" bIns="45711">
            <a:spAutoFit/>
          </a:bodyPr>
          <a:lstStyle/>
          <a:p>
            <a:pPr eaLnBrk="1" hangingPunct="1"/>
            <a:r>
              <a:rPr lang="en-US" altLang="en-US">
                <a:solidFill>
                  <a:srgbClr val="000000"/>
                </a:solidFill>
              </a:rPr>
              <a:t>Trimodal Distribution of Trauma Deaths</a:t>
            </a:r>
          </a:p>
        </p:txBody>
      </p:sp>
      <p:sp>
        <p:nvSpPr>
          <p:cNvPr id="20" name="Rectangle 19"/>
          <p:cNvSpPr/>
          <p:nvPr/>
        </p:nvSpPr>
        <p:spPr>
          <a:xfrm>
            <a:off x="1524000" y="2590800"/>
            <a:ext cx="3048000" cy="28956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eaLnBrk="1" hangingPunct="1">
              <a:defRPr/>
            </a:pPr>
            <a:endParaRPr lang="en-US" sz="1800" dirty="0">
              <a:solidFill>
                <a:srgbClr val="000000"/>
              </a:solidFill>
              <a:ea typeface="Arial" charset="0"/>
            </a:endParaRPr>
          </a:p>
        </p:txBody>
      </p:sp>
      <p:sp>
        <p:nvSpPr>
          <p:cNvPr id="10254" name="Slide Number Placeholder 2"/>
          <p:cNvSpPr>
            <a:spLocks noGrp="1"/>
          </p:cNvSpPr>
          <p:nvPr>
            <p:ph type="sldNum" sz="quarter" idx="12"/>
          </p:nvPr>
        </p:nvSpPr>
        <p:spPr bwMode="auto">
          <a:noFill/>
          <a:ln>
            <a:miter lim="800000"/>
            <a:headEnd/>
            <a:tailEnd/>
          </a:ln>
        </p:spPr>
        <p:txBody>
          <a:bodyPr/>
          <a:lstStyle/>
          <a:p>
            <a:fld id="{6D0EC88D-F717-4CE9-8AD7-BCCE23326063}" type="slidenum">
              <a:rPr lang="en-US" altLang="en-US" smtClean="0"/>
              <a:pPr/>
              <a:t>6</a:t>
            </a:fld>
            <a:endParaRPr lang="en-US" altLang="en-US" smtClean="0"/>
          </a:p>
        </p:txBody>
      </p:sp>
      <p:sp>
        <p:nvSpPr>
          <p:cNvPr id="17" name="Freeform 16"/>
          <p:cNvSpPr/>
          <p:nvPr/>
        </p:nvSpPr>
        <p:spPr>
          <a:xfrm>
            <a:off x="1574800" y="3114675"/>
            <a:ext cx="5345113" cy="2600325"/>
          </a:xfrm>
          <a:custGeom>
            <a:avLst/>
            <a:gdLst>
              <a:gd name="connsiteX0" fmla="*/ 0 w 5344583"/>
              <a:gd name="connsiteY0" fmla="*/ 2512483 h 2599266"/>
              <a:gd name="connsiteX1" fmla="*/ 711200 w 5344583"/>
              <a:gd name="connsiteY1" fmla="*/ 124883 h 2599266"/>
              <a:gd name="connsiteX2" fmla="*/ 1727200 w 5344583"/>
              <a:gd name="connsiteY2" fmla="*/ 1763183 h 2599266"/>
              <a:gd name="connsiteX3" fmla="*/ 2578100 w 5344583"/>
              <a:gd name="connsiteY3" fmla="*/ 1166283 h 2599266"/>
              <a:gd name="connsiteX4" fmla="*/ 3454400 w 5344583"/>
              <a:gd name="connsiteY4" fmla="*/ 2207683 h 2599266"/>
              <a:gd name="connsiteX5" fmla="*/ 4368800 w 5344583"/>
              <a:gd name="connsiteY5" fmla="*/ 1521883 h 2599266"/>
              <a:gd name="connsiteX6" fmla="*/ 5207000 w 5344583"/>
              <a:gd name="connsiteY6" fmla="*/ 2448983 h 2599266"/>
              <a:gd name="connsiteX7" fmla="*/ 5194300 w 5344583"/>
              <a:gd name="connsiteY7" fmla="*/ 2423583 h 25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4583" h="2599266">
                <a:moveTo>
                  <a:pt x="0" y="2512483"/>
                </a:moveTo>
                <a:cubicBezTo>
                  <a:pt x="211666" y="1381124"/>
                  <a:pt x="423333" y="249766"/>
                  <a:pt x="711200" y="124883"/>
                </a:cubicBezTo>
                <a:cubicBezTo>
                  <a:pt x="999067" y="0"/>
                  <a:pt x="1416050" y="1589616"/>
                  <a:pt x="1727200" y="1763183"/>
                </a:cubicBezTo>
                <a:cubicBezTo>
                  <a:pt x="2038350" y="1936750"/>
                  <a:pt x="2290233" y="1092200"/>
                  <a:pt x="2578100" y="1166283"/>
                </a:cubicBezTo>
                <a:cubicBezTo>
                  <a:pt x="2865967" y="1240366"/>
                  <a:pt x="3155950" y="2148416"/>
                  <a:pt x="3454400" y="2207683"/>
                </a:cubicBezTo>
                <a:cubicBezTo>
                  <a:pt x="3752850" y="2266950"/>
                  <a:pt x="4076700" y="1481666"/>
                  <a:pt x="4368800" y="1521883"/>
                </a:cubicBezTo>
                <a:cubicBezTo>
                  <a:pt x="4660900" y="1562100"/>
                  <a:pt x="5069417" y="2298700"/>
                  <a:pt x="5207000" y="2448983"/>
                </a:cubicBezTo>
                <a:cubicBezTo>
                  <a:pt x="5344583" y="2599266"/>
                  <a:pt x="5269441" y="2511424"/>
                  <a:pt x="5194300" y="242358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0" tIns="45711" rIns="91420" bIns="45711" anchor="ctr"/>
          <a:lstStyle/>
          <a:p>
            <a:pPr algn="ctr" eaLnBrk="1" hangingPunct="1">
              <a:defRPr/>
            </a:pPr>
            <a:endParaRPr lang="en-US" sz="1800">
              <a:ln>
                <a:solidFill>
                  <a:srgbClr val="000000"/>
                </a:solidFill>
              </a:ln>
              <a:ea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52400"/>
            <a:ext cx="8229600" cy="1139825"/>
          </a:xfrm>
        </p:spPr>
        <p:txBody>
          <a:bodyPr/>
          <a:lstStyle/>
          <a:p>
            <a:pPr eaLnBrk="1" hangingPunct="1"/>
            <a:r>
              <a:rPr lang="en-US" altLang="en-US" smtClean="0">
                <a:solidFill>
                  <a:srgbClr val="000000"/>
                </a:solidFill>
                <a:latin typeface="Candara" pitchFamily="34" charset="0"/>
              </a:rPr>
              <a:t>Classic Radiographical Findings</a:t>
            </a:r>
          </a:p>
        </p:txBody>
      </p:sp>
      <p:sp>
        <p:nvSpPr>
          <p:cNvPr id="64515" name="Content Placeholder 2"/>
          <p:cNvSpPr>
            <a:spLocks noGrp="1"/>
          </p:cNvSpPr>
          <p:nvPr>
            <p:ph idx="1"/>
          </p:nvPr>
        </p:nvSpPr>
        <p:spPr>
          <a:xfrm>
            <a:off x="457200" y="1371600"/>
            <a:ext cx="8229600" cy="4530725"/>
          </a:xfrm>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Pelvic Fracture</a:t>
            </a:r>
          </a:p>
        </p:txBody>
      </p:sp>
      <p:pic>
        <p:nvPicPr>
          <p:cNvPr id="64516" name="Picture 2" descr="http://rds.yahoo.com/_ylt=A0WTb_zCcLZKPz4AomqjzbkF/SIG=12okp7kj3/EXP=1253556802/**http%3A/www.itim.nsw.gov.au/images/Open_book_pelvic_fracture_xray.jpg"/>
          <p:cNvPicPr>
            <a:picLocks noChangeAspect="1" noChangeArrowheads="1"/>
          </p:cNvPicPr>
          <p:nvPr/>
        </p:nvPicPr>
        <p:blipFill>
          <a:blip r:embed="rId3"/>
          <a:srcRect/>
          <a:stretch>
            <a:fillRect/>
          </a:stretch>
        </p:blipFill>
        <p:spPr bwMode="auto">
          <a:xfrm>
            <a:off x="1524000" y="2057400"/>
            <a:ext cx="5486400" cy="4114800"/>
          </a:xfrm>
          <a:prstGeom prst="rect">
            <a:avLst/>
          </a:prstGeom>
          <a:noFill/>
          <a:ln w="9525">
            <a:noFill/>
            <a:miter lim="800000"/>
            <a:headEnd/>
            <a:tailEnd/>
          </a:ln>
        </p:spPr>
      </p:pic>
      <p:sp>
        <p:nvSpPr>
          <p:cNvPr id="64517" name="Slide Number Placeholder 3"/>
          <p:cNvSpPr>
            <a:spLocks noGrp="1"/>
          </p:cNvSpPr>
          <p:nvPr>
            <p:ph type="sldNum" sz="quarter" idx="12"/>
          </p:nvPr>
        </p:nvSpPr>
        <p:spPr bwMode="auto">
          <a:noFill/>
          <a:ln>
            <a:miter lim="800000"/>
            <a:headEnd/>
            <a:tailEnd/>
          </a:ln>
        </p:spPr>
        <p:txBody>
          <a:bodyPr/>
          <a:lstStyle/>
          <a:p>
            <a:fld id="{91B13429-72AB-47A9-9641-75FC27391A7E}" type="slidenum">
              <a:rPr lang="en-US" altLang="en-US" smtClean="0"/>
              <a:pPr/>
              <a:t>60</a:t>
            </a:fld>
            <a:endParaRPr lang="en-US"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solidFill>
                  <a:srgbClr val="000000"/>
                </a:solidFill>
                <a:latin typeface="Candara" pitchFamily="34" charset="0"/>
              </a:rPr>
              <a:t>Classic Radiographic Findings</a:t>
            </a:r>
          </a:p>
        </p:txBody>
      </p:sp>
      <p:sp>
        <p:nvSpPr>
          <p:cNvPr id="65539" name="Content Placeholder 2"/>
          <p:cNvSpPr>
            <a:spLocks noGrp="1"/>
          </p:cNvSpPr>
          <p:nvPr>
            <p:ph idx="1"/>
          </p:nvPr>
        </p:nvSpPr>
        <p:spPr>
          <a:xfrm>
            <a:off x="457200" y="1371600"/>
            <a:ext cx="8229600" cy="4530725"/>
          </a:xfrm>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Femur Fracture</a:t>
            </a:r>
          </a:p>
        </p:txBody>
      </p:sp>
      <p:pic>
        <p:nvPicPr>
          <p:cNvPr id="65540" name="Picture 2" descr="View Image">
            <a:hlinkClick r:id="rId3"/>
          </p:cNvPr>
          <p:cNvPicPr>
            <a:picLocks noChangeAspect="1" noChangeArrowheads="1"/>
          </p:cNvPicPr>
          <p:nvPr/>
        </p:nvPicPr>
        <p:blipFill>
          <a:blip r:embed="rId4"/>
          <a:srcRect/>
          <a:stretch>
            <a:fillRect/>
          </a:stretch>
        </p:blipFill>
        <p:spPr bwMode="auto">
          <a:xfrm>
            <a:off x="4648200" y="1524000"/>
            <a:ext cx="3352800" cy="4459288"/>
          </a:xfrm>
          <a:prstGeom prst="rect">
            <a:avLst/>
          </a:prstGeom>
          <a:noFill/>
          <a:ln w="9525">
            <a:noFill/>
            <a:miter lim="800000"/>
            <a:headEnd/>
            <a:tailEnd/>
          </a:ln>
        </p:spPr>
      </p:pic>
      <p:sp>
        <p:nvSpPr>
          <p:cNvPr id="65541" name="Slide Number Placeholder 3"/>
          <p:cNvSpPr>
            <a:spLocks noGrp="1"/>
          </p:cNvSpPr>
          <p:nvPr>
            <p:ph type="sldNum" sz="quarter" idx="12"/>
          </p:nvPr>
        </p:nvSpPr>
        <p:spPr bwMode="auto">
          <a:noFill/>
          <a:ln>
            <a:miter lim="800000"/>
            <a:headEnd/>
            <a:tailEnd/>
          </a:ln>
        </p:spPr>
        <p:txBody>
          <a:bodyPr/>
          <a:lstStyle/>
          <a:p>
            <a:fld id="{F86FDF5C-D326-4571-B66D-F85FB663554E}" type="slidenum">
              <a:rPr lang="en-US" altLang="en-US" smtClean="0"/>
              <a:pPr/>
              <a:t>61</a:t>
            </a:fld>
            <a:endParaRPr lang="en-US"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79463" y="107950"/>
            <a:ext cx="7581900" cy="1263650"/>
          </a:xfrm>
        </p:spPr>
        <p:txBody>
          <a:bodyPr/>
          <a:lstStyle/>
          <a:p>
            <a:pPr eaLnBrk="1" hangingPunct="1"/>
            <a:r>
              <a:rPr lang="en-US" altLang="en-US" smtClean="0">
                <a:solidFill>
                  <a:srgbClr val="000000"/>
                </a:solidFill>
                <a:latin typeface="Candara" pitchFamily="34" charset="0"/>
              </a:rPr>
              <a:t>Classic Radiographic Findings</a:t>
            </a:r>
          </a:p>
        </p:txBody>
      </p:sp>
      <p:sp>
        <p:nvSpPr>
          <p:cNvPr id="66563" name="Content Placeholder 2"/>
          <p:cNvSpPr>
            <a:spLocks noGrp="1"/>
          </p:cNvSpPr>
          <p:nvPr>
            <p:ph sz="half" idx="1"/>
          </p:nvPr>
        </p:nvSpPr>
        <p:spPr>
          <a:xfrm>
            <a:off x="779463" y="1066800"/>
            <a:ext cx="3657600" cy="3975100"/>
          </a:xfrm>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Epidural Hematoma</a:t>
            </a:r>
          </a:p>
          <a:p>
            <a:pPr marL="741363" lvl="1" indent="-284163" eaLnBrk="1" hangingPunct="1"/>
            <a:r>
              <a:rPr lang="en-US" altLang="en-US" sz="2000" smtClean="0">
                <a:solidFill>
                  <a:srgbClr val="000000"/>
                </a:solidFill>
                <a:latin typeface="Candara" pitchFamily="34" charset="0"/>
              </a:rPr>
              <a:t>Middle Meningeal Artery</a:t>
            </a:r>
          </a:p>
        </p:txBody>
      </p:sp>
      <p:sp>
        <p:nvSpPr>
          <p:cNvPr id="66564" name="Content Placeholder 5"/>
          <p:cNvSpPr>
            <a:spLocks noGrp="1"/>
          </p:cNvSpPr>
          <p:nvPr>
            <p:ph sz="half" idx="2"/>
          </p:nvPr>
        </p:nvSpPr>
        <p:spPr>
          <a:xfrm>
            <a:off x="4703763" y="1066800"/>
            <a:ext cx="3657600" cy="3657600"/>
          </a:xfrm>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Subdural Hematoma</a:t>
            </a:r>
          </a:p>
          <a:p>
            <a:pPr marL="741363" lvl="1" indent="-284163" eaLnBrk="1" hangingPunct="1"/>
            <a:r>
              <a:rPr lang="en-US" altLang="en-US" smtClean="0">
                <a:solidFill>
                  <a:srgbClr val="000000"/>
                </a:solidFill>
                <a:latin typeface="Candara" pitchFamily="34" charset="0"/>
              </a:rPr>
              <a:t>Bridging Veins</a:t>
            </a:r>
          </a:p>
        </p:txBody>
      </p:sp>
      <p:pic>
        <p:nvPicPr>
          <p:cNvPr id="66565" name="Picture 2" descr="http://rds.yahoo.com/_ylt=A0WTb_1ocrZK3QoAAgajzbkF/SIG=12flc2olf/EXP=1253557224/**http%3A/rad.usuhs.mil/medpix/tachy_pics/thumb/synpic4098.jpg"/>
          <p:cNvPicPr>
            <a:picLocks noChangeAspect="1" noChangeArrowheads="1"/>
          </p:cNvPicPr>
          <p:nvPr/>
        </p:nvPicPr>
        <p:blipFill>
          <a:blip r:embed="rId3"/>
          <a:srcRect/>
          <a:stretch>
            <a:fillRect/>
          </a:stretch>
        </p:blipFill>
        <p:spPr bwMode="auto">
          <a:xfrm>
            <a:off x="990600" y="2057400"/>
            <a:ext cx="3200400" cy="3657600"/>
          </a:xfrm>
          <a:prstGeom prst="rect">
            <a:avLst/>
          </a:prstGeom>
          <a:noFill/>
          <a:ln w="9525">
            <a:noFill/>
            <a:miter lim="800000"/>
            <a:headEnd/>
            <a:tailEnd/>
          </a:ln>
        </p:spPr>
      </p:pic>
      <p:pic>
        <p:nvPicPr>
          <p:cNvPr id="66566" name="Picture 4" descr="http://rds.yahoo.com/_ylt=A0WTbx76crZKUMwAskSjzbkF/SIG=12e880ldr/EXP=1253557370/**http%3A/rad.usuhs.edu/medpix/tachy_pics/thumb/synpic519.jpg"/>
          <p:cNvPicPr>
            <a:picLocks noChangeAspect="1" noChangeArrowheads="1"/>
          </p:cNvPicPr>
          <p:nvPr/>
        </p:nvPicPr>
        <p:blipFill>
          <a:blip r:embed="rId4"/>
          <a:srcRect/>
          <a:stretch>
            <a:fillRect/>
          </a:stretch>
        </p:blipFill>
        <p:spPr bwMode="auto">
          <a:xfrm>
            <a:off x="5257800" y="2057400"/>
            <a:ext cx="2895600" cy="3657600"/>
          </a:xfrm>
          <a:prstGeom prst="rect">
            <a:avLst/>
          </a:prstGeom>
          <a:noFill/>
          <a:ln w="9525">
            <a:noFill/>
            <a:miter lim="800000"/>
            <a:headEnd/>
            <a:tailEnd/>
          </a:ln>
        </p:spPr>
      </p:pic>
      <p:sp>
        <p:nvSpPr>
          <p:cNvPr id="66567" name="Slide Number Placeholder 3"/>
          <p:cNvSpPr>
            <a:spLocks noGrp="1"/>
          </p:cNvSpPr>
          <p:nvPr>
            <p:ph type="sldNum" sz="quarter" idx="12"/>
          </p:nvPr>
        </p:nvSpPr>
        <p:spPr bwMode="auto">
          <a:noFill/>
          <a:ln>
            <a:miter lim="800000"/>
            <a:headEnd/>
            <a:tailEnd/>
          </a:ln>
        </p:spPr>
        <p:txBody>
          <a:bodyPr/>
          <a:lstStyle/>
          <a:p>
            <a:fld id="{366C53FA-FABF-4443-829B-FDE4248175DA}" type="slidenum">
              <a:rPr lang="en-US" altLang="en-US" smtClean="0"/>
              <a:pPr/>
              <a:t>62</a:t>
            </a:fld>
            <a:endParaRPr lang="en-US" alt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mtClean="0">
                <a:solidFill>
                  <a:srgbClr val="000000"/>
                </a:solidFill>
                <a:latin typeface="Candara" pitchFamily="34" charset="0"/>
              </a:rPr>
              <a:t>Classic Radiographic Findings</a:t>
            </a:r>
          </a:p>
        </p:txBody>
      </p:sp>
      <p:sp>
        <p:nvSpPr>
          <p:cNvPr id="67587" name="Content Placeholder 5"/>
          <p:cNvSpPr>
            <a:spLocks noGrp="1"/>
          </p:cNvSpPr>
          <p:nvPr>
            <p:ph idx="1"/>
          </p:nvPr>
        </p:nvSpPr>
        <p:spPr>
          <a:xfrm>
            <a:off x="457200" y="1219200"/>
            <a:ext cx="8534400" cy="4530725"/>
          </a:xfrm>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Diaphragmatic rupture w/ spleen herniation</a:t>
            </a:r>
          </a:p>
        </p:txBody>
      </p:sp>
      <p:pic>
        <p:nvPicPr>
          <p:cNvPr id="67588" name="Picture 2" descr="http://upload.wikimedia.org/wikipedia/commons/thumb/f/f6/Diaphragmatic_rupture_spleen_herniation.jpg/639px-Diaphragmatic_rupture_spleen_herniation.jpg">
            <a:hlinkClick r:id="rId3"/>
          </p:cNvPr>
          <p:cNvPicPr>
            <a:picLocks noChangeAspect="1" noChangeArrowheads="1"/>
          </p:cNvPicPr>
          <p:nvPr/>
        </p:nvPicPr>
        <p:blipFill>
          <a:blip r:embed="rId4"/>
          <a:srcRect/>
          <a:stretch>
            <a:fillRect/>
          </a:stretch>
        </p:blipFill>
        <p:spPr bwMode="auto">
          <a:xfrm>
            <a:off x="2514600" y="1828800"/>
            <a:ext cx="4572000" cy="4286250"/>
          </a:xfrm>
          <a:prstGeom prst="rect">
            <a:avLst/>
          </a:prstGeom>
          <a:noFill/>
          <a:ln w="9525">
            <a:noFill/>
            <a:miter lim="800000"/>
            <a:headEnd/>
            <a:tailEnd/>
          </a:ln>
        </p:spPr>
      </p:pic>
      <p:sp>
        <p:nvSpPr>
          <p:cNvPr id="67589" name="Slide Number Placeholder 2"/>
          <p:cNvSpPr>
            <a:spLocks noGrp="1"/>
          </p:cNvSpPr>
          <p:nvPr>
            <p:ph type="sldNum" sz="quarter" idx="12"/>
          </p:nvPr>
        </p:nvSpPr>
        <p:spPr bwMode="auto">
          <a:noFill/>
          <a:ln>
            <a:miter lim="800000"/>
            <a:headEnd/>
            <a:tailEnd/>
          </a:ln>
        </p:spPr>
        <p:txBody>
          <a:bodyPr/>
          <a:lstStyle/>
          <a:p>
            <a:fld id="{A861D558-4644-4E84-9B28-16157E612FAB}" type="slidenum">
              <a:rPr lang="en-US" altLang="en-US" smtClean="0"/>
              <a:pPr/>
              <a:t>63</a:t>
            </a:fld>
            <a:endParaRPr lang="en-US" alt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152400"/>
            <a:ext cx="8229600" cy="1139825"/>
          </a:xfrm>
        </p:spPr>
        <p:txBody>
          <a:bodyPr/>
          <a:lstStyle/>
          <a:p>
            <a:pPr eaLnBrk="1" hangingPunct="1"/>
            <a:r>
              <a:rPr lang="en-US" altLang="en-US" sz="4800" smtClean="0">
                <a:latin typeface="Candara" pitchFamily="34" charset="0"/>
              </a:rPr>
              <a:t>Classic Radiographic Findings</a:t>
            </a:r>
          </a:p>
        </p:txBody>
      </p:sp>
      <p:sp>
        <p:nvSpPr>
          <p:cNvPr id="68611" name="Content Placeholder 2"/>
          <p:cNvSpPr>
            <a:spLocks noGrp="1"/>
          </p:cNvSpPr>
          <p:nvPr>
            <p:ph idx="1"/>
          </p:nvPr>
        </p:nvSpPr>
        <p:spPr>
          <a:xfrm>
            <a:off x="457200" y="1219200"/>
            <a:ext cx="8229600" cy="4530725"/>
          </a:xfrm>
        </p:spPr>
        <p:txBody>
          <a:bodyPr/>
          <a:lstStyle/>
          <a:p>
            <a:pPr marL="341313" indent="-341313" eaLnBrk="1" hangingPunct="1">
              <a:buFont typeface="Wingdings" pitchFamily="2" charset="2"/>
              <a:buChar char="n"/>
            </a:pPr>
            <a:r>
              <a:rPr lang="en-US" altLang="en-US" smtClean="0">
                <a:latin typeface="Candara" pitchFamily="34" charset="0"/>
              </a:rPr>
              <a:t>Widened Mediastinum – Aortic Injury</a:t>
            </a:r>
          </a:p>
        </p:txBody>
      </p:sp>
      <p:pic>
        <p:nvPicPr>
          <p:cNvPr id="68612" name="Picture 2" descr="View Image">
            <a:hlinkClick r:id="rId3"/>
          </p:cNvPr>
          <p:cNvPicPr>
            <a:picLocks noChangeAspect="1" noChangeArrowheads="1"/>
          </p:cNvPicPr>
          <p:nvPr/>
        </p:nvPicPr>
        <p:blipFill>
          <a:blip r:embed="rId4"/>
          <a:srcRect/>
          <a:stretch>
            <a:fillRect/>
          </a:stretch>
        </p:blipFill>
        <p:spPr bwMode="auto">
          <a:xfrm>
            <a:off x="2209800" y="1828800"/>
            <a:ext cx="4762500" cy="4114800"/>
          </a:xfrm>
          <a:prstGeom prst="rect">
            <a:avLst/>
          </a:prstGeom>
          <a:noFill/>
          <a:ln w="9525">
            <a:noFill/>
            <a:miter lim="800000"/>
            <a:headEnd/>
            <a:tailEnd/>
          </a:ln>
        </p:spPr>
      </p:pic>
      <p:sp>
        <p:nvSpPr>
          <p:cNvPr id="68613" name="Slide Number Placeholder 3"/>
          <p:cNvSpPr>
            <a:spLocks noGrp="1"/>
          </p:cNvSpPr>
          <p:nvPr>
            <p:ph type="sldNum" sz="quarter" idx="12"/>
          </p:nvPr>
        </p:nvSpPr>
        <p:spPr bwMode="auto">
          <a:noFill/>
          <a:ln>
            <a:miter lim="800000"/>
            <a:headEnd/>
            <a:tailEnd/>
          </a:ln>
        </p:spPr>
        <p:txBody>
          <a:bodyPr/>
          <a:lstStyle/>
          <a:p>
            <a:fld id="{DA5A942F-8F14-4681-8FBD-6156341AF4E5}" type="slidenum">
              <a:rPr lang="en-US" altLang="en-US" smtClean="0"/>
              <a:pPr/>
              <a:t>64</a:t>
            </a:fld>
            <a:endParaRPr lang="en-US"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52400"/>
            <a:ext cx="8229600" cy="1139825"/>
          </a:xfrm>
        </p:spPr>
        <p:txBody>
          <a:bodyPr/>
          <a:lstStyle/>
          <a:p>
            <a:pPr eaLnBrk="1" hangingPunct="1"/>
            <a:r>
              <a:rPr lang="en-US" altLang="en-US" smtClean="0">
                <a:latin typeface="Candara" pitchFamily="34" charset="0"/>
              </a:rPr>
              <a:t>Definitive Care</a:t>
            </a:r>
          </a:p>
        </p:txBody>
      </p:sp>
      <p:sp>
        <p:nvSpPr>
          <p:cNvPr id="69635" name="Content Placeholder 2"/>
          <p:cNvSpPr>
            <a:spLocks noGrp="1"/>
          </p:cNvSpPr>
          <p:nvPr>
            <p:ph idx="1"/>
          </p:nvPr>
        </p:nvSpPr>
        <p:spPr>
          <a:xfrm>
            <a:off x="685800" y="1143000"/>
            <a:ext cx="7848600" cy="4876800"/>
          </a:xfrm>
        </p:spPr>
        <p:txBody>
          <a:bodyPr/>
          <a:lstStyle/>
          <a:p>
            <a:pPr marL="341313" indent="-341313" eaLnBrk="1" hangingPunct="1">
              <a:lnSpc>
                <a:spcPct val="90000"/>
              </a:lnSpc>
              <a:buFont typeface="Wingdings" pitchFamily="2" charset="2"/>
              <a:buChar char="n"/>
            </a:pPr>
            <a:r>
              <a:rPr lang="en-US" altLang="en-US" sz="2800" smtClean="0">
                <a:latin typeface="Candara" pitchFamily="34" charset="0"/>
              </a:rPr>
              <a:t>Secondary Survey followed by radiographic evaluation</a:t>
            </a:r>
          </a:p>
          <a:p>
            <a:pPr marL="741363" lvl="1" indent="-284163" eaLnBrk="1" hangingPunct="1">
              <a:lnSpc>
                <a:spcPct val="90000"/>
              </a:lnSpc>
            </a:pPr>
            <a:r>
              <a:rPr lang="en-US" altLang="en-US" sz="2400" smtClean="0">
                <a:latin typeface="Candara" pitchFamily="34" charset="0"/>
              </a:rPr>
              <a:t>CatScan</a:t>
            </a:r>
          </a:p>
          <a:p>
            <a:pPr marL="741363" lvl="1" indent="-284163" eaLnBrk="1" hangingPunct="1">
              <a:lnSpc>
                <a:spcPct val="90000"/>
              </a:lnSpc>
            </a:pPr>
            <a:r>
              <a:rPr lang="en-US" altLang="en-US" sz="2400" smtClean="0">
                <a:latin typeface="Candara" pitchFamily="34" charset="0"/>
              </a:rPr>
              <a:t>Consultation</a:t>
            </a:r>
          </a:p>
          <a:p>
            <a:pPr marL="1141413" lvl="2" indent="-227013" eaLnBrk="1" hangingPunct="1">
              <a:lnSpc>
                <a:spcPct val="90000"/>
              </a:lnSpc>
              <a:buFont typeface="Wingdings" pitchFamily="2" charset="2"/>
              <a:buChar char="n"/>
            </a:pPr>
            <a:r>
              <a:rPr lang="en-US" altLang="en-US" smtClean="0">
                <a:latin typeface="Candara" pitchFamily="34" charset="0"/>
              </a:rPr>
              <a:t>Neurosurgery</a:t>
            </a:r>
          </a:p>
          <a:p>
            <a:pPr marL="1141413" lvl="2" indent="-227013" eaLnBrk="1" hangingPunct="1">
              <a:lnSpc>
                <a:spcPct val="90000"/>
              </a:lnSpc>
              <a:buFont typeface="Wingdings" pitchFamily="2" charset="2"/>
              <a:buChar char="n"/>
            </a:pPr>
            <a:r>
              <a:rPr lang="en-US" altLang="en-US" smtClean="0">
                <a:latin typeface="Candara" pitchFamily="34" charset="0"/>
              </a:rPr>
              <a:t>Orthopedic Surgery</a:t>
            </a:r>
          </a:p>
          <a:p>
            <a:pPr marL="1141413" lvl="2" indent="-227013" eaLnBrk="1" hangingPunct="1">
              <a:lnSpc>
                <a:spcPct val="90000"/>
              </a:lnSpc>
              <a:buFont typeface="Wingdings" pitchFamily="2" charset="2"/>
              <a:buChar char="n"/>
            </a:pPr>
            <a:r>
              <a:rPr lang="en-US" altLang="en-US" smtClean="0">
                <a:latin typeface="Candara" pitchFamily="34" charset="0"/>
              </a:rPr>
              <a:t>Vascular Surgery</a:t>
            </a:r>
          </a:p>
          <a:p>
            <a:pPr marL="341313" indent="-341313" eaLnBrk="1" hangingPunct="1">
              <a:lnSpc>
                <a:spcPct val="90000"/>
              </a:lnSpc>
              <a:buFont typeface="Wingdings" pitchFamily="2" charset="2"/>
              <a:buChar char="n"/>
            </a:pPr>
            <a:r>
              <a:rPr lang="en-US" altLang="en-US" sz="2800" smtClean="0">
                <a:latin typeface="Candara" pitchFamily="34" charset="0"/>
              </a:rPr>
              <a:t>Transfer to Definitive Care</a:t>
            </a:r>
          </a:p>
          <a:p>
            <a:pPr marL="741363" lvl="1" indent="-284163" eaLnBrk="1" hangingPunct="1">
              <a:lnSpc>
                <a:spcPct val="90000"/>
              </a:lnSpc>
            </a:pPr>
            <a:r>
              <a:rPr lang="en-US" altLang="en-US" sz="2400" smtClean="0">
                <a:latin typeface="Candara" pitchFamily="34" charset="0"/>
              </a:rPr>
              <a:t>Operating Room</a:t>
            </a:r>
          </a:p>
          <a:p>
            <a:pPr marL="741363" lvl="1" indent="-284163" eaLnBrk="1" hangingPunct="1">
              <a:lnSpc>
                <a:spcPct val="90000"/>
              </a:lnSpc>
            </a:pPr>
            <a:r>
              <a:rPr lang="en-US" altLang="en-US" sz="2400" smtClean="0">
                <a:latin typeface="Candara" pitchFamily="34" charset="0"/>
              </a:rPr>
              <a:t>ICU</a:t>
            </a:r>
          </a:p>
          <a:p>
            <a:pPr marL="741363" lvl="1" indent="-284163" eaLnBrk="1" hangingPunct="1">
              <a:lnSpc>
                <a:spcPct val="90000"/>
              </a:lnSpc>
            </a:pPr>
            <a:r>
              <a:rPr lang="en-US" altLang="en-US" sz="2400" smtClean="0">
                <a:latin typeface="Candara" pitchFamily="34" charset="0"/>
              </a:rPr>
              <a:t>Higher level facility</a:t>
            </a:r>
          </a:p>
        </p:txBody>
      </p:sp>
      <p:sp>
        <p:nvSpPr>
          <p:cNvPr id="69636" name="Slide Number Placeholder 3"/>
          <p:cNvSpPr>
            <a:spLocks noGrp="1"/>
          </p:cNvSpPr>
          <p:nvPr>
            <p:ph type="sldNum" sz="quarter" idx="12"/>
          </p:nvPr>
        </p:nvSpPr>
        <p:spPr bwMode="auto">
          <a:noFill/>
          <a:ln>
            <a:miter lim="800000"/>
            <a:headEnd/>
            <a:tailEnd/>
          </a:ln>
        </p:spPr>
        <p:txBody>
          <a:bodyPr/>
          <a:lstStyle/>
          <a:p>
            <a:fld id="{7319DC2B-5C92-4ACC-A5E0-0E0FFD3AC170}" type="slidenum">
              <a:rPr lang="en-US" altLang="en-US" smtClean="0"/>
              <a:pPr/>
              <a:t>65</a:t>
            </a:fld>
            <a:endParaRPr lang="en-US" alt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152400"/>
            <a:ext cx="8229600" cy="1139825"/>
          </a:xfrm>
        </p:spPr>
        <p:txBody>
          <a:bodyPr/>
          <a:lstStyle/>
          <a:p>
            <a:pPr eaLnBrk="1" hangingPunct="1"/>
            <a:r>
              <a:rPr lang="en-US" altLang="en-US" smtClean="0">
                <a:solidFill>
                  <a:srgbClr val="000000"/>
                </a:solidFill>
                <a:latin typeface="Candara" pitchFamily="34" charset="0"/>
              </a:rPr>
              <a:t>Case Example</a:t>
            </a:r>
          </a:p>
        </p:txBody>
      </p:sp>
      <p:sp>
        <p:nvSpPr>
          <p:cNvPr id="70659" name="Content Placeholder 2"/>
          <p:cNvSpPr>
            <a:spLocks noGrp="1"/>
          </p:cNvSpPr>
          <p:nvPr>
            <p:ph idx="1"/>
          </p:nvPr>
        </p:nvSpPr>
        <p:spPr>
          <a:xfrm>
            <a:off x="152400" y="1219200"/>
            <a:ext cx="5791200" cy="4937125"/>
          </a:xfrm>
        </p:spPr>
        <p:txBody>
          <a:bodyPr/>
          <a:lstStyle/>
          <a:p>
            <a:pPr marL="341313" indent="-341313" eaLnBrk="1" hangingPunct="1">
              <a:buFont typeface="Wingdings" pitchFamily="2" charset="2"/>
              <a:buChar char="n"/>
            </a:pPr>
            <a:r>
              <a:rPr lang="en-US" altLang="en-US" sz="2800" smtClean="0">
                <a:solidFill>
                  <a:srgbClr val="000000"/>
                </a:solidFill>
                <a:latin typeface="Candara" pitchFamily="34" charset="0"/>
              </a:rPr>
              <a:t>Mr. Jones – 45 y/o male involved in a rollover road motor vehicle collision  and was ejected from the vehicle. </a:t>
            </a:r>
          </a:p>
          <a:p>
            <a:pPr marL="341313" indent="-341313" eaLnBrk="1" hangingPunct="1">
              <a:buFont typeface="Wingdings" pitchFamily="2" charset="2"/>
              <a:buChar char="n"/>
            </a:pPr>
            <a:r>
              <a:rPr lang="en-US" altLang="en-US" sz="2800" smtClean="0">
                <a:solidFill>
                  <a:srgbClr val="000000"/>
                </a:solidFill>
                <a:latin typeface="Candara" pitchFamily="34" charset="0"/>
              </a:rPr>
              <a:t>Patient was unrestrained. Patient was not ambulatory on scene of accident and is brought into trauma bay for evaluation.</a:t>
            </a:r>
          </a:p>
          <a:p>
            <a:pPr marL="741363" lvl="1" indent="-284163" eaLnBrk="1" hangingPunct="1"/>
            <a:r>
              <a:rPr lang="en-US" altLang="en-US" sz="2400" smtClean="0">
                <a:solidFill>
                  <a:srgbClr val="000000"/>
                </a:solidFill>
                <a:latin typeface="Candara" pitchFamily="34" charset="0"/>
              </a:rPr>
              <a:t>What concerns you about story?</a:t>
            </a:r>
          </a:p>
          <a:p>
            <a:pPr marL="741363" lvl="1" indent="-284163" eaLnBrk="1" hangingPunct="1"/>
            <a:r>
              <a:rPr lang="en-US" altLang="en-US" sz="2400" smtClean="0">
                <a:solidFill>
                  <a:srgbClr val="000000"/>
                </a:solidFill>
                <a:latin typeface="Candara" pitchFamily="34" charset="0"/>
              </a:rPr>
              <a:t>First steps of evaluation and management</a:t>
            </a:r>
            <a:endParaRPr lang="en-US" altLang="en-US" smtClean="0">
              <a:solidFill>
                <a:srgbClr val="000000"/>
              </a:solidFill>
              <a:latin typeface="Candara" pitchFamily="34" charset="0"/>
            </a:endParaRPr>
          </a:p>
          <a:p>
            <a:pPr marL="741363" lvl="1" indent="-284163" eaLnBrk="1" hangingPunct="1">
              <a:buFontTx/>
              <a:buNone/>
            </a:pPr>
            <a:endParaRPr lang="en-US" altLang="en-US" smtClean="0">
              <a:solidFill>
                <a:srgbClr val="000000"/>
              </a:solidFill>
              <a:latin typeface="Candara" pitchFamily="34" charset="0"/>
            </a:endParaRPr>
          </a:p>
        </p:txBody>
      </p:sp>
      <p:pic>
        <p:nvPicPr>
          <p:cNvPr id="70660" name="Picture 4" descr="Car Flipped Upside Down by Pete Prodoehl."/>
          <p:cNvPicPr>
            <a:picLocks noChangeAspect="1" noChangeArrowheads="1"/>
          </p:cNvPicPr>
          <p:nvPr/>
        </p:nvPicPr>
        <p:blipFill>
          <a:blip r:embed="rId3"/>
          <a:srcRect/>
          <a:stretch>
            <a:fillRect/>
          </a:stretch>
        </p:blipFill>
        <p:spPr bwMode="auto">
          <a:xfrm>
            <a:off x="5867400" y="1447800"/>
            <a:ext cx="3157538" cy="2133600"/>
          </a:xfrm>
          <a:prstGeom prst="rect">
            <a:avLst/>
          </a:prstGeom>
          <a:noFill/>
          <a:ln w="9525">
            <a:noFill/>
            <a:miter lim="800000"/>
            <a:headEnd/>
            <a:tailEnd/>
          </a:ln>
        </p:spPr>
      </p:pic>
      <p:sp>
        <p:nvSpPr>
          <p:cNvPr id="70661" name="Slide Number Placeholder 3"/>
          <p:cNvSpPr>
            <a:spLocks noGrp="1"/>
          </p:cNvSpPr>
          <p:nvPr>
            <p:ph type="sldNum" sz="quarter" idx="12"/>
          </p:nvPr>
        </p:nvSpPr>
        <p:spPr bwMode="auto">
          <a:noFill/>
          <a:ln>
            <a:miter lim="800000"/>
            <a:headEnd/>
            <a:tailEnd/>
          </a:ln>
        </p:spPr>
        <p:txBody>
          <a:bodyPr/>
          <a:lstStyle/>
          <a:p>
            <a:fld id="{5AFE75AF-525A-4ED3-BC02-B130CD61EFE8}" type="slidenum">
              <a:rPr lang="en-US" altLang="en-US" smtClean="0"/>
              <a:pPr/>
              <a:t>66</a:t>
            </a:fld>
            <a:endParaRPr lang="en-US" alt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solidFill>
                  <a:srgbClr val="000000"/>
                </a:solidFill>
                <a:latin typeface="Candara" pitchFamily="34" charset="0"/>
              </a:rPr>
              <a:t>Case Example</a:t>
            </a:r>
          </a:p>
        </p:txBody>
      </p:sp>
      <p:sp>
        <p:nvSpPr>
          <p:cNvPr id="71683" name="Content Placeholder 2"/>
          <p:cNvSpPr>
            <a:spLocks noGrp="1"/>
          </p:cNvSpPr>
          <p:nvPr>
            <p:ph idx="1"/>
          </p:nvPr>
        </p:nvSpPr>
        <p:spPr/>
        <p:txBody>
          <a:bodyPr/>
          <a:lstStyle/>
          <a:p>
            <a:pPr marL="341313" indent="-341313" eaLnBrk="1" hangingPunct="1">
              <a:buFont typeface="Wingdings" pitchFamily="2" charset="2"/>
              <a:buChar char="n"/>
            </a:pPr>
            <a:r>
              <a:rPr lang="en-US" altLang="en-US" smtClean="0">
                <a:solidFill>
                  <a:srgbClr val="000000"/>
                </a:solidFill>
                <a:latin typeface="Candara" pitchFamily="34" charset="0"/>
              </a:rPr>
              <a:t>Exam</a:t>
            </a:r>
          </a:p>
          <a:p>
            <a:pPr marL="741363" lvl="1" indent="-284163" eaLnBrk="1" hangingPunct="1"/>
            <a:r>
              <a:rPr lang="en-US" altLang="en-US" smtClean="0">
                <a:solidFill>
                  <a:srgbClr val="000000"/>
                </a:solidFill>
                <a:latin typeface="Candara" pitchFamily="34" charset="0"/>
              </a:rPr>
              <a:t>Awake, diaphoretic</a:t>
            </a:r>
          </a:p>
          <a:p>
            <a:pPr marL="741363" lvl="1" indent="-284163" eaLnBrk="1" hangingPunct="1"/>
            <a:r>
              <a:rPr lang="en-US" altLang="en-US" smtClean="0">
                <a:solidFill>
                  <a:srgbClr val="000000"/>
                </a:solidFill>
                <a:latin typeface="Candara" pitchFamily="34" charset="0"/>
              </a:rPr>
              <a:t>Pulse = 120</a:t>
            </a:r>
          </a:p>
          <a:p>
            <a:pPr marL="741363" lvl="1" indent="-284163" eaLnBrk="1" hangingPunct="1"/>
            <a:r>
              <a:rPr lang="en-US" altLang="en-US" smtClean="0">
                <a:solidFill>
                  <a:srgbClr val="000000"/>
                </a:solidFill>
                <a:latin typeface="Candara" pitchFamily="34" charset="0"/>
              </a:rPr>
              <a:t>BP = 90/60</a:t>
            </a:r>
          </a:p>
          <a:p>
            <a:pPr marL="741363" lvl="1" indent="-284163" eaLnBrk="1" hangingPunct="1"/>
            <a:r>
              <a:rPr lang="en-US" altLang="en-US" smtClean="0">
                <a:solidFill>
                  <a:srgbClr val="000000"/>
                </a:solidFill>
                <a:latin typeface="Candara" pitchFamily="34" charset="0"/>
              </a:rPr>
              <a:t>RR = 18</a:t>
            </a:r>
          </a:p>
          <a:p>
            <a:pPr marL="741363" lvl="1" indent="-284163" eaLnBrk="1" hangingPunct="1"/>
            <a:r>
              <a:rPr lang="en-US" altLang="en-US" smtClean="0">
                <a:solidFill>
                  <a:srgbClr val="000000"/>
                </a:solidFill>
                <a:latin typeface="Candara" pitchFamily="34" charset="0"/>
              </a:rPr>
              <a:t>O2 sat = 94%</a:t>
            </a:r>
          </a:p>
          <a:p>
            <a:pPr marL="341313" indent="-341313" eaLnBrk="1" hangingPunct="1">
              <a:buFont typeface="Wingdings" pitchFamily="2" charset="2"/>
              <a:buChar char="n"/>
            </a:pPr>
            <a:r>
              <a:rPr lang="en-US" altLang="en-US" smtClean="0">
                <a:solidFill>
                  <a:srgbClr val="000000"/>
                </a:solidFill>
                <a:latin typeface="Candara" pitchFamily="34" charset="0"/>
              </a:rPr>
              <a:t>What do you want to do next?</a:t>
            </a:r>
          </a:p>
        </p:txBody>
      </p:sp>
      <p:sp>
        <p:nvSpPr>
          <p:cNvPr id="71684" name="Slide Number Placeholder 3"/>
          <p:cNvSpPr>
            <a:spLocks noGrp="1"/>
          </p:cNvSpPr>
          <p:nvPr>
            <p:ph type="sldNum" sz="quarter" idx="12"/>
          </p:nvPr>
        </p:nvSpPr>
        <p:spPr bwMode="auto">
          <a:noFill/>
          <a:ln>
            <a:miter lim="800000"/>
            <a:headEnd/>
            <a:tailEnd/>
          </a:ln>
        </p:spPr>
        <p:txBody>
          <a:bodyPr/>
          <a:lstStyle/>
          <a:p>
            <a:fld id="{D36D2939-2503-4C87-91D9-59FFD59089FB}" type="slidenum">
              <a:rPr lang="en-US" altLang="en-US" smtClean="0"/>
              <a:pPr/>
              <a:t>67</a:t>
            </a:fld>
            <a:endParaRPr lang="en-US" alt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smtClean="0">
                <a:solidFill>
                  <a:srgbClr val="000000"/>
                </a:solidFill>
                <a:latin typeface="Candara" pitchFamily="34" charset="0"/>
              </a:rPr>
              <a:t>Case Example</a:t>
            </a:r>
          </a:p>
        </p:txBody>
      </p:sp>
      <p:sp>
        <p:nvSpPr>
          <p:cNvPr id="72707" name="Content Placeholder 2"/>
          <p:cNvSpPr>
            <a:spLocks noGrp="1"/>
          </p:cNvSpPr>
          <p:nvPr>
            <p:ph idx="1"/>
          </p:nvPr>
        </p:nvSpPr>
        <p:spPr>
          <a:xfrm>
            <a:off x="457200" y="1371600"/>
            <a:ext cx="8229600" cy="4876800"/>
          </a:xfrm>
        </p:spPr>
        <p:txBody>
          <a:bodyPr/>
          <a:lstStyle/>
          <a:p>
            <a:pPr marL="341313" indent="-341313" eaLnBrk="1" hangingPunct="1">
              <a:lnSpc>
                <a:spcPct val="70000"/>
              </a:lnSpc>
              <a:buFont typeface="Wingdings" pitchFamily="2" charset="2"/>
              <a:buChar char="n"/>
            </a:pPr>
            <a:r>
              <a:rPr lang="en-US" altLang="en-US" sz="2700" smtClean="0">
                <a:solidFill>
                  <a:srgbClr val="000000"/>
                </a:solidFill>
                <a:latin typeface="Candara" pitchFamily="34" charset="0"/>
              </a:rPr>
              <a:t>Preparation</a:t>
            </a:r>
          </a:p>
          <a:p>
            <a:pPr marL="341313" indent="-341313" eaLnBrk="1" hangingPunct="1">
              <a:lnSpc>
                <a:spcPct val="70000"/>
              </a:lnSpc>
              <a:buFont typeface="Wingdings" pitchFamily="2" charset="2"/>
              <a:buChar char="n"/>
            </a:pPr>
            <a:r>
              <a:rPr lang="en-US" altLang="en-US" sz="2700" smtClean="0">
                <a:solidFill>
                  <a:srgbClr val="000000"/>
                </a:solidFill>
                <a:latin typeface="Candara" pitchFamily="34" charset="0"/>
              </a:rPr>
              <a:t>Primary Survey</a:t>
            </a:r>
          </a:p>
          <a:p>
            <a:pPr marL="741363" lvl="1" indent="-284163" eaLnBrk="1" hangingPunct="1">
              <a:lnSpc>
                <a:spcPct val="70000"/>
              </a:lnSpc>
            </a:pPr>
            <a:r>
              <a:rPr lang="en-US" altLang="en-US" sz="2400" smtClean="0">
                <a:solidFill>
                  <a:srgbClr val="000000"/>
                </a:solidFill>
                <a:latin typeface="Candara" pitchFamily="34" charset="0"/>
              </a:rPr>
              <a:t>Awake, alert, talking to provider</a:t>
            </a:r>
          </a:p>
          <a:p>
            <a:pPr marL="741363" lvl="1" indent="-284163" eaLnBrk="1" hangingPunct="1">
              <a:lnSpc>
                <a:spcPct val="70000"/>
              </a:lnSpc>
            </a:pPr>
            <a:r>
              <a:rPr lang="en-US" altLang="en-US" sz="2400" smtClean="0">
                <a:solidFill>
                  <a:srgbClr val="000000"/>
                </a:solidFill>
                <a:latin typeface="Candara" pitchFamily="34" charset="0"/>
              </a:rPr>
              <a:t>Breathing</a:t>
            </a:r>
          </a:p>
          <a:p>
            <a:pPr marL="1141413" lvl="2" indent="-227013" eaLnBrk="1" hangingPunct="1">
              <a:lnSpc>
                <a:spcPct val="70000"/>
              </a:lnSpc>
              <a:buFont typeface="Wingdings" pitchFamily="2" charset="2"/>
              <a:buChar char="n"/>
            </a:pPr>
            <a:r>
              <a:rPr lang="en-US" altLang="en-US" smtClean="0">
                <a:solidFill>
                  <a:srgbClr val="000000"/>
                </a:solidFill>
                <a:latin typeface="Candara" pitchFamily="34" charset="0"/>
              </a:rPr>
              <a:t>Absent breath sounds on left</a:t>
            </a:r>
          </a:p>
          <a:p>
            <a:pPr marL="1141413" lvl="2" indent="-227013" eaLnBrk="1" hangingPunct="1">
              <a:lnSpc>
                <a:spcPct val="70000"/>
              </a:lnSpc>
              <a:buFont typeface="Wingdings" pitchFamily="2" charset="2"/>
              <a:buChar char="n"/>
            </a:pPr>
            <a:r>
              <a:rPr lang="en-US" altLang="en-US" smtClean="0">
                <a:solidFill>
                  <a:srgbClr val="000000"/>
                </a:solidFill>
                <a:latin typeface="Candara" pitchFamily="34" charset="0"/>
              </a:rPr>
              <a:t>What do you want to do next?</a:t>
            </a:r>
          </a:p>
          <a:p>
            <a:pPr marL="741363" lvl="1" indent="-284163" eaLnBrk="1" hangingPunct="1">
              <a:lnSpc>
                <a:spcPct val="70000"/>
              </a:lnSpc>
            </a:pPr>
            <a:r>
              <a:rPr lang="en-US" altLang="en-US" sz="2400" smtClean="0">
                <a:solidFill>
                  <a:srgbClr val="000000"/>
                </a:solidFill>
                <a:latin typeface="Candara" pitchFamily="34" charset="0"/>
              </a:rPr>
              <a:t>Circulation</a:t>
            </a:r>
          </a:p>
          <a:p>
            <a:pPr marL="1141413" lvl="2" indent="-227013" eaLnBrk="1" hangingPunct="1">
              <a:lnSpc>
                <a:spcPct val="70000"/>
              </a:lnSpc>
              <a:buFont typeface="Wingdings" pitchFamily="2" charset="2"/>
              <a:buChar char="n"/>
            </a:pPr>
            <a:r>
              <a:rPr lang="en-US" altLang="en-US" smtClean="0">
                <a:solidFill>
                  <a:srgbClr val="000000"/>
                </a:solidFill>
                <a:latin typeface="Candara" pitchFamily="34" charset="0"/>
              </a:rPr>
              <a:t>Vital Signs?</a:t>
            </a:r>
          </a:p>
          <a:p>
            <a:pPr marL="1141413" lvl="2" indent="-227013" eaLnBrk="1" hangingPunct="1">
              <a:lnSpc>
                <a:spcPct val="70000"/>
              </a:lnSpc>
              <a:buFont typeface="Wingdings" pitchFamily="2" charset="2"/>
              <a:buChar char="n"/>
            </a:pPr>
            <a:r>
              <a:rPr lang="en-US" altLang="en-US" smtClean="0">
                <a:solidFill>
                  <a:srgbClr val="000000"/>
                </a:solidFill>
                <a:latin typeface="Candara" pitchFamily="34" charset="0"/>
              </a:rPr>
              <a:t>Access?</a:t>
            </a:r>
          </a:p>
          <a:p>
            <a:pPr marL="1141413" lvl="2" indent="-227013" eaLnBrk="1" hangingPunct="1">
              <a:lnSpc>
                <a:spcPct val="70000"/>
              </a:lnSpc>
              <a:buFont typeface="Wingdings" pitchFamily="2" charset="2"/>
              <a:buChar char="n"/>
            </a:pPr>
            <a:r>
              <a:rPr lang="en-US" altLang="en-US" smtClean="0">
                <a:solidFill>
                  <a:srgbClr val="000000"/>
                </a:solidFill>
                <a:latin typeface="Candara" pitchFamily="34" charset="0"/>
              </a:rPr>
              <a:t>Resuscitation?</a:t>
            </a:r>
          </a:p>
          <a:p>
            <a:pPr marL="741363" lvl="1" indent="-284163" eaLnBrk="1" hangingPunct="1">
              <a:lnSpc>
                <a:spcPct val="70000"/>
              </a:lnSpc>
            </a:pPr>
            <a:r>
              <a:rPr lang="en-US" altLang="en-US" sz="2400" smtClean="0">
                <a:solidFill>
                  <a:srgbClr val="000000"/>
                </a:solidFill>
                <a:latin typeface="Candara" pitchFamily="34" charset="0"/>
              </a:rPr>
              <a:t>IV/O2/Monitor</a:t>
            </a:r>
          </a:p>
          <a:p>
            <a:pPr marL="741363" lvl="1" indent="-284163" eaLnBrk="1" hangingPunct="1">
              <a:lnSpc>
                <a:spcPct val="70000"/>
              </a:lnSpc>
            </a:pPr>
            <a:r>
              <a:rPr lang="en-US" altLang="en-US" sz="2400" smtClean="0">
                <a:solidFill>
                  <a:srgbClr val="000000"/>
                </a:solidFill>
                <a:latin typeface="Candara" pitchFamily="34" charset="0"/>
              </a:rPr>
              <a:t>Disability</a:t>
            </a:r>
          </a:p>
          <a:p>
            <a:pPr marL="1141413" lvl="2" indent="-227013" eaLnBrk="1" hangingPunct="1">
              <a:lnSpc>
                <a:spcPct val="70000"/>
              </a:lnSpc>
              <a:buFont typeface="Wingdings" pitchFamily="2" charset="2"/>
              <a:buChar char="n"/>
            </a:pPr>
            <a:r>
              <a:rPr lang="en-US" altLang="en-US" smtClean="0">
                <a:solidFill>
                  <a:srgbClr val="000000"/>
                </a:solidFill>
                <a:latin typeface="Candara" pitchFamily="34" charset="0"/>
              </a:rPr>
              <a:t>GCS = 14</a:t>
            </a:r>
          </a:p>
          <a:p>
            <a:pPr marL="741363" lvl="1" indent="-284163" eaLnBrk="1" hangingPunct="1">
              <a:lnSpc>
                <a:spcPct val="70000"/>
              </a:lnSpc>
            </a:pPr>
            <a:r>
              <a:rPr lang="en-US" altLang="en-US" sz="2400" smtClean="0">
                <a:solidFill>
                  <a:srgbClr val="000000"/>
                </a:solidFill>
                <a:latin typeface="Candara" pitchFamily="34" charset="0"/>
              </a:rPr>
              <a:t>Exposure</a:t>
            </a:r>
          </a:p>
        </p:txBody>
      </p:sp>
      <p:sp>
        <p:nvSpPr>
          <p:cNvPr id="72708" name="Slide Number Placeholder 3"/>
          <p:cNvSpPr>
            <a:spLocks noGrp="1"/>
          </p:cNvSpPr>
          <p:nvPr>
            <p:ph type="sldNum" sz="quarter" idx="12"/>
          </p:nvPr>
        </p:nvSpPr>
        <p:spPr bwMode="auto">
          <a:noFill/>
          <a:ln>
            <a:miter lim="800000"/>
            <a:headEnd/>
            <a:tailEnd/>
          </a:ln>
        </p:spPr>
        <p:txBody>
          <a:bodyPr/>
          <a:lstStyle/>
          <a:p>
            <a:fld id="{A2581A6A-99CB-435E-A001-9D14486C697D}" type="slidenum">
              <a:rPr lang="en-US" altLang="en-US" smtClean="0"/>
              <a:pPr/>
              <a:t>68</a:t>
            </a:fld>
            <a:endParaRPr lang="en-US" alt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52400"/>
            <a:ext cx="8229600" cy="1139825"/>
          </a:xfrm>
        </p:spPr>
        <p:txBody>
          <a:bodyPr/>
          <a:lstStyle/>
          <a:p>
            <a:pPr eaLnBrk="1" hangingPunct="1"/>
            <a:r>
              <a:rPr lang="en-US" altLang="en-US" smtClean="0">
                <a:latin typeface="Candara" pitchFamily="34" charset="0"/>
              </a:rPr>
              <a:t>Case Example</a:t>
            </a:r>
          </a:p>
        </p:txBody>
      </p:sp>
      <p:sp>
        <p:nvSpPr>
          <p:cNvPr id="3" name="Content Placeholder 2"/>
          <p:cNvSpPr>
            <a:spLocks noGrp="1"/>
          </p:cNvSpPr>
          <p:nvPr>
            <p:ph idx="1"/>
          </p:nvPr>
        </p:nvSpPr>
        <p:spPr>
          <a:xfrm>
            <a:off x="381000" y="1143000"/>
            <a:ext cx="8534400" cy="4530725"/>
          </a:xfrm>
        </p:spPr>
        <p:txBody>
          <a:bodyPr rtlCol="0">
            <a:normAutofit lnSpcReduction="10000"/>
          </a:bodyPr>
          <a:lstStyle/>
          <a:p>
            <a:pPr marL="341313" indent="-341313" eaLnBrk="1" fontAlgn="auto" hangingPunct="1">
              <a:lnSpc>
                <a:spcPct val="80000"/>
              </a:lnSpc>
              <a:spcAft>
                <a:spcPts val="0"/>
              </a:spcAft>
              <a:buFont typeface="Wingdings" charset="0"/>
              <a:buChar char="n"/>
              <a:defRPr/>
            </a:pPr>
            <a:r>
              <a:rPr lang="en-US" sz="2600" dirty="0" smtClean="0">
                <a:latin typeface="Candara" charset="0"/>
                <a:ea typeface="+mn-ea"/>
                <a:cs typeface="+mn-cs"/>
              </a:rPr>
              <a:t>Chest tube placed</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Rush of air heard consistent with pneumothorax</a:t>
            </a:r>
          </a:p>
          <a:p>
            <a:pPr marL="341313" indent="-341313" eaLnBrk="1" fontAlgn="auto" hangingPunct="1">
              <a:lnSpc>
                <a:spcPct val="80000"/>
              </a:lnSpc>
              <a:spcAft>
                <a:spcPts val="0"/>
              </a:spcAft>
              <a:buFont typeface="Wingdings" charset="0"/>
              <a:buChar char="n"/>
              <a:defRPr/>
            </a:pPr>
            <a:r>
              <a:rPr lang="en-US" sz="2600" dirty="0" smtClean="0">
                <a:latin typeface="Candara" charset="0"/>
                <a:ea typeface="+mn-ea"/>
                <a:cs typeface="+mn-cs"/>
              </a:rPr>
              <a:t>Repeat Vital Signs</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Pulse 120</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BP 80/40</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RR = 15</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O2 sat = 99% NRBM</a:t>
            </a:r>
          </a:p>
          <a:p>
            <a:pPr marL="341313" indent="-341313" eaLnBrk="1" fontAlgn="auto" hangingPunct="1">
              <a:lnSpc>
                <a:spcPct val="80000"/>
              </a:lnSpc>
              <a:spcAft>
                <a:spcPts val="0"/>
              </a:spcAft>
              <a:buFont typeface="Wingdings" charset="0"/>
              <a:buChar char="n"/>
              <a:defRPr/>
            </a:pPr>
            <a:r>
              <a:rPr lang="en-US" sz="2600" dirty="0" smtClean="0">
                <a:latin typeface="Candara" charset="0"/>
                <a:ea typeface="+mn-ea"/>
                <a:cs typeface="+mn-cs"/>
              </a:rPr>
              <a:t>What do you want to do next?</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Patient complaining of abdominal pain</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Ecchymosis noted over left flank</a:t>
            </a:r>
          </a:p>
          <a:p>
            <a:pPr marL="741363" lvl="1" indent="-284163" eaLnBrk="1" fontAlgn="auto" hangingPunct="1">
              <a:lnSpc>
                <a:spcPct val="80000"/>
              </a:lnSpc>
              <a:spcAft>
                <a:spcPts val="0"/>
              </a:spcAft>
              <a:buFont typeface="Arial"/>
              <a:buChar char="–"/>
              <a:defRPr/>
            </a:pPr>
            <a:r>
              <a:rPr lang="en-US" dirty="0" smtClean="0">
                <a:latin typeface="Candara" charset="0"/>
                <a:ea typeface="+mn-ea"/>
              </a:rPr>
              <a:t>Resuscitation?</a:t>
            </a:r>
          </a:p>
        </p:txBody>
      </p:sp>
      <p:sp>
        <p:nvSpPr>
          <p:cNvPr id="73732" name="Slide Number Placeholder 3"/>
          <p:cNvSpPr>
            <a:spLocks noGrp="1"/>
          </p:cNvSpPr>
          <p:nvPr>
            <p:ph type="sldNum" sz="quarter" idx="12"/>
          </p:nvPr>
        </p:nvSpPr>
        <p:spPr bwMode="auto">
          <a:noFill/>
          <a:ln>
            <a:miter lim="800000"/>
            <a:headEnd/>
            <a:tailEnd/>
          </a:ln>
        </p:spPr>
        <p:txBody>
          <a:bodyPr/>
          <a:lstStyle/>
          <a:p>
            <a:fld id="{3FBA0EE3-9DB7-4F6B-8752-4BCB24757D51}" type="slidenum">
              <a:rPr lang="en-US" altLang="en-US" smtClean="0"/>
              <a:pPr/>
              <a:t>69</a:t>
            </a:fld>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139825"/>
          </a:xfrm>
        </p:spPr>
        <p:txBody>
          <a:bodyPr/>
          <a:lstStyle/>
          <a:p>
            <a:pPr eaLnBrk="1" hangingPunct="1"/>
            <a:r>
              <a:rPr lang="en-US" altLang="en-US" sz="3600" smtClean="0">
                <a:latin typeface="Candara" pitchFamily="34" charset="0"/>
              </a:rPr>
              <a:t>History of Trauma System Development</a:t>
            </a:r>
          </a:p>
        </p:txBody>
      </p:sp>
      <p:sp>
        <p:nvSpPr>
          <p:cNvPr id="11267" name="Content Placeholder 2"/>
          <p:cNvSpPr>
            <a:spLocks noGrp="1"/>
          </p:cNvSpPr>
          <p:nvPr>
            <p:ph idx="1"/>
          </p:nvPr>
        </p:nvSpPr>
        <p:spPr>
          <a:xfrm>
            <a:off x="228600" y="914400"/>
            <a:ext cx="6781800" cy="5486400"/>
          </a:xfrm>
        </p:spPr>
        <p:txBody>
          <a:bodyPr/>
          <a:lstStyle/>
          <a:p>
            <a:pPr marL="341313" indent="-341313" eaLnBrk="1" hangingPunct="1">
              <a:lnSpc>
                <a:spcPct val="80000"/>
              </a:lnSpc>
              <a:buFont typeface="Wingdings" pitchFamily="2" charset="2"/>
              <a:buChar char="n"/>
            </a:pPr>
            <a:r>
              <a:rPr lang="en-US" altLang="en-US" sz="2200" smtClean="0">
                <a:latin typeface="Candara" pitchFamily="34" charset="0"/>
              </a:rPr>
              <a:t>Standardized Trauma Assessment</a:t>
            </a:r>
          </a:p>
          <a:p>
            <a:pPr marL="741363" lvl="1" indent="-284163" eaLnBrk="1" hangingPunct="1">
              <a:lnSpc>
                <a:spcPct val="80000"/>
              </a:lnSpc>
            </a:pPr>
            <a:r>
              <a:rPr lang="en-US" altLang="en-US" sz="2000" smtClean="0">
                <a:latin typeface="Candara" pitchFamily="34" charset="0"/>
              </a:rPr>
              <a:t>Nebraska Cornfield, 1976</a:t>
            </a:r>
          </a:p>
          <a:p>
            <a:pPr marL="741363" lvl="1" indent="-284163" eaLnBrk="1" hangingPunct="1">
              <a:lnSpc>
                <a:spcPct val="80000"/>
              </a:lnSpc>
            </a:pPr>
            <a:r>
              <a:rPr lang="en-US" altLang="en-US" sz="2000" smtClean="0">
                <a:latin typeface="Candara" pitchFamily="34" charset="0"/>
              </a:rPr>
              <a:t>Orthopedic Surgeon</a:t>
            </a:r>
          </a:p>
          <a:p>
            <a:pPr marL="741363" lvl="1" indent="-284163" eaLnBrk="1" hangingPunct="1">
              <a:lnSpc>
                <a:spcPct val="80000"/>
              </a:lnSpc>
            </a:pPr>
            <a:r>
              <a:rPr lang="en-US" altLang="en-US" sz="2000" smtClean="0">
                <a:latin typeface="Candara" pitchFamily="34" charset="0"/>
              </a:rPr>
              <a:t>Lead to development of ATLS</a:t>
            </a:r>
          </a:p>
          <a:p>
            <a:pPr marL="341313" indent="-341313" eaLnBrk="1" hangingPunct="1">
              <a:lnSpc>
                <a:spcPct val="80000"/>
              </a:lnSpc>
              <a:buFont typeface="Wingdings" pitchFamily="2" charset="2"/>
              <a:buChar char="n"/>
            </a:pPr>
            <a:r>
              <a:rPr lang="en-US" altLang="en-US" sz="2200" smtClean="0">
                <a:latin typeface="Candara" pitchFamily="34" charset="0"/>
              </a:rPr>
              <a:t>Trauma Systems Development</a:t>
            </a:r>
          </a:p>
          <a:p>
            <a:pPr marL="741363" lvl="1" indent="-284163" eaLnBrk="1" hangingPunct="1">
              <a:lnSpc>
                <a:spcPct val="80000"/>
              </a:lnSpc>
            </a:pPr>
            <a:r>
              <a:rPr lang="en-US" altLang="en-US" sz="2000" smtClean="0">
                <a:latin typeface="Candara" pitchFamily="34" charset="0"/>
              </a:rPr>
              <a:t>First developed my military </a:t>
            </a:r>
            <a:endParaRPr lang="en-US" altLang="en-US" sz="1700" smtClean="0">
              <a:latin typeface="Candara" pitchFamily="34" charset="0"/>
            </a:endParaRPr>
          </a:p>
          <a:p>
            <a:pPr marL="741363" lvl="1" indent="-284163" eaLnBrk="1" hangingPunct="1">
              <a:lnSpc>
                <a:spcPct val="80000"/>
              </a:lnSpc>
            </a:pPr>
            <a:r>
              <a:rPr lang="en-US" altLang="en-US" sz="2000" smtClean="0">
                <a:latin typeface="Candara" pitchFamily="34" charset="0"/>
              </a:rPr>
              <a:t>Expanded in US to Level 1, 2, 3 Trauma Centers</a:t>
            </a:r>
          </a:p>
          <a:p>
            <a:pPr marL="1141413" lvl="2" indent="-227013" eaLnBrk="1" hangingPunct="1">
              <a:lnSpc>
                <a:spcPct val="80000"/>
              </a:lnSpc>
              <a:buFont typeface="Wingdings" pitchFamily="2" charset="2"/>
              <a:buChar char="n"/>
            </a:pPr>
            <a:r>
              <a:rPr lang="en-US" altLang="en-US" sz="1700" smtClean="0">
                <a:latin typeface="Candara" pitchFamily="34" charset="0"/>
              </a:rPr>
              <a:t>Urban Systems</a:t>
            </a:r>
          </a:p>
          <a:p>
            <a:pPr marL="1141413" lvl="2" indent="-227013" eaLnBrk="1" hangingPunct="1">
              <a:lnSpc>
                <a:spcPct val="80000"/>
              </a:lnSpc>
              <a:buFont typeface="Wingdings" pitchFamily="2" charset="2"/>
              <a:buChar char="n"/>
            </a:pPr>
            <a:r>
              <a:rPr lang="en-US" altLang="en-US" sz="1700" smtClean="0">
                <a:latin typeface="Candara" pitchFamily="34" charset="0"/>
              </a:rPr>
              <a:t>Statewide networks of systems</a:t>
            </a:r>
          </a:p>
          <a:p>
            <a:pPr marL="1141413" lvl="2" indent="-227013" eaLnBrk="1" hangingPunct="1">
              <a:lnSpc>
                <a:spcPct val="80000"/>
              </a:lnSpc>
              <a:buFont typeface="Wingdings" pitchFamily="2" charset="2"/>
              <a:buChar char="n"/>
            </a:pPr>
            <a:r>
              <a:rPr lang="en-US" altLang="en-US" sz="1700" smtClean="0">
                <a:latin typeface="Candara" pitchFamily="34" charset="0"/>
              </a:rPr>
              <a:t>Level 1 – Highest level of care, Leaders in research, clinical care and education</a:t>
            </a:r>
          </a:p>
          <a:p>
            <a:pPr marL="1141413" lvl="2" indent="-227013" eaLnBrk="1" hangingPunct="1">
              <a:lnSpc>
                <a:spcPct val="80000"/>
              </a:lnSpc>
              <a:buFont typeface="Wingdings" pitchFamily="2" charset="2"/>
              <a:buChar char="n"/>
            </a:pPr>
            <a:r>
              <a:rPr lang="en-US" altLang="en-US" sz="1700" smtClean="0">
                <a:latin typeface="Candara" pitchFamily="34" charset="0"/>
              </a:rPr>
              <a:t>Level 2 – Provides definitive care in wide range of complex traumatic patients</a:t>
            </a:r>
          </a:p>
          <a:p>
            <a:pPr marL="1141413" lvl="2" indent="-227013" eaLnBrk="1" hangingPunct="1">
              <a:lnSpc>
                <a:spcPct val="80000"/>
              </a:lnSpc>
              <a:buFont typeface="Wingdings" pitchFamily="2" charset="2"/>
              <a:buChar char="n"/>
            </a:pPr>
            <a:r>
              <a:rPr lang="en-US" altLang="en-US" sz="1700" smtClean="0">
                <a:latin typeface="Candara" pitchFamily="34" charset="0"/>
              </a:rPr>
              <a:t>Level 3 – Provides initial stabilization and treatment. May care for uncomplicated trauma patients</a:t>
            </a:r>
          </a:p>
          <a:p>
            <a:pPr marL="1141413" lvl="2" indent="-227013" eaLnBrk="1" hangingPunct="1">
              <a:lnSpc>
                <a:spcPct val="80000"/>
              </a:lnSpc>
              <a:buFont typeface="Wingdings" pitchFamily="2" charset="2"/>
              <a:buChar char="n"/>
            </a:pPr>
            <a:r>
              <a:rPr lang="en-US" altLang="en-US" sz="1700" smtClean="0">
                <a:latin typeface="Candara" pitchFamily="34" charset="0"/>
              </a:rPr>
              <a:t>Level 4 – Provides initial stabilization and transfers all trauma patients for definitive care</a:t>
            </a:r>
          </a:p>
        </p:txBody>
      </p:sp>
      <p:pic>
        <p:nvPicPr>
          <p:cNvPr id="11268" name="Picture 4" descr="http://www.ww-ghosts.com/jpg-files/medicine-and-health-triage.jpg"/>
          <p:cNvPicPr>
            <a:picLocks noChangeAspect="1" noChangeArrowheads="1"/>
          </p:cNvPicPr>
          <p:nvPr/>
        </p:nvPicPr>
        <p:blipFill>
          <a:blip r:embed="rId3"/>
          <a:srcRect/>
          <a:stretch>
            <a:fillRect/>
          </a:stretch>
        </p:blipFill>
        <p:spPr bwMode="auto">
          <a:xfrm>
            <a:off x="6553200" y="838200"/>
            <a:ext cx="2362200" cy="1939925"/>
          </a:xfrm>
          <a:prstGeom prst="rect">
            <a:avLst/>
          </a:prstGeom>
          <a:noFill/>
          <a:ln w="9525">
            <a:noFill/>
            <a:miter lim="800000"/>
            <a:headEnd/>
            <a:tailEnd/>
          </a:ln>
        </p:spPr>
      </p:pic>
      <p:sp>
        <p:nvSpPr>
          <p:cNvPr id="11269" name="TextBox 5"/>
          <p:cNvSpPr txBox="1">
            <a:spLocks noChangeArrowheads="1"/>
          </p:cNvSpPr>
          <p:nvPr/>
        </p:nvSpPr>
        <p:spPr bwMode="auto">
          <a:xfrm>
            <a:off x="7391400" y="2819400"/>
            <a:ext cx="1447800" cy="246063"/>
          </a:xfrm>
          <a:prstGeom prst="rect">
            <a:avLst/>
          </a:prstGeom>
          <a:noFill/>
          <a:ln w="9525">
            <a:noFill/>
            <a:miter lim="800000"/>
            <a:headEnd/>
            <a:tailEnd/>
          </a:ln>
        </p:spPr>
        <p:txBody>
          <a:bodyPr lIns="91420" tIns="45711" rIns="91420" bIns="45711">
            <a:spAutoFit/>
          </a:bodyPr>
          <a:lstStyle/>
          <a:p>
            <a:pPr eaLnBrk="1" hangingPunct="1"/>
            <a:r>
              <a:rPr lang="en-US" altLang="en-US" sz="1000"/>
              <a:t>Otisarchives1 (</a:t>
            </a:r>
            <a:r>
              <a:rPr lang="en-US" altLang="en-US" sz="1000">
                <a:hlinkClick r:id="rId4"/>
              </a:rPr>
              <a:t>flickr</a:t>
            </a:r>
            <a:r>
              <a:rPr lang="en-US" altLang="en-US" sz="1000"/>
              <a:t>)</a:t>
            </a:r>
          </a:p>
        </p:txBody>
      </p:sp>
      <p:pic>
        <p:nvPicPr>
          <p:cNvPr id="11270" name="Picture 5"/>
          <p:cNvPicPr>
            <a:picLocks noChangeAspect="1" noChangeArrowheads="1"/>
          </p:cNvPicPr>
          <p:nvPr/>
        </p:nvPicPr>
        <p:blipFill>
          <a:blip r:embed="rId5"/>
          <a:srcRect/>
          <a:stretch>
            <a:fillRect/>
          </a:stretch>
        </p:blipFill>
        <p:spPr bwMode="auto">
          <a:xfrm>
            <a:off x="6553200" y="2819400"/>
            <a:ext cx="814388" cy="152400"/>
          </a:xfrm>
          <a:prstGeom prst="rect">
            <a:avLst/>
          </a:prstGeom>
          <a:noFill/>
          <a:ln w="9525">
            <a:noFill/>
            <a:round/>
            <a:headEnd/>
            <a:tailEnd/>
          </a:ln>
        </p:spPr>
      </p:pic>
      <p:sp>
        <p:nvSpPr>
          <p:cNvPr id="11271" name="Slide Number Placeholder 3"/>
          <p:cNvSpPr>
            <a:spLocks noGrp="1"/>
          </p:cNvSpPr>
          <p:nvPr>
            <p:ph type="sldNum" sz="quarter" idx="12"/>
          </p:nvPr>
        </p:nvSpPr>
        <p:spPr bwMode="auto">
          <a:noFill/>
          <a:ln>
            <a:miter lim="800000"/>
            <a:headEnd/>
            <a:tailEnd/>
          </a:ln>
        </p:spPr>
        <p:txBody>
          <a:bodyPr/>
          <a:lstStyle/>
          <a:p>
            <a:fld id="{B92E0F91-3066-4C59-A78F-CCFA2827F050}" type="slidenum">
              <a:rPr lang="en-US" altLang="en-US" smtClean="0"/>
              <a:pPr/>
              <a:t>7</a:t>
            </a:fld>
            <a:endParaRPr lang="en-US" alt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52400"/>
            <a:ext cx="8229600" cy="1139825"/>
          </a:xfrm>
        </p:spPr>
        <p:txBody>
          <a:bodyPr/>
          <a:lstStyle/>
          <a:p>
            <a:pPr eaLnBrk="1" hangingPunct="1"/>
            <a:r>
              <a:rPr lang="en-US" altLang="en-US" smtClean="0">
                <a:solidFill>
                  <a:srgbClr val="000000"/>
                </a:solidFill>
                <a:latin typeface="Candara" pitchFamily="34" charset="0"/>
              </a:rPr>
              <a:t>Case Example</a:t>
            </a:r>
          </a:p>
        </p:txBody>
      </p:sp>
      <p:sp>
        <p:nvSpPr>
          <p:cNvPr id="74755" name="Content Placeholder 2"/>
          <p:cNvSpPr>
            <a:spLocks noGrp="1"/>
          </p:cNvSpPr>
          <p:nvPr>
            <p:ph idx="1"/>
          </p:nvPr>
        </p:nvSpPr>
        <p:spPr>
          <a:xfrm>
            <a:off x="457200" y="1143000"/>
            <a:ext cx="8534400" cy="4530725"/>
          </a:xfrm>
        </p:spPr>
        <p:txBody>
          <a:bodyPr/>
          <a:lstStyle/>
          <a:p>
            <a:pPr marL="341313" indent="-341313" eaLnBrk="1" hangingPunct="1">
              <a:buFont typeface="Wingdings" pitchFamily="2" charset="2"/>
              <a:buChar char="n"/>
            </a:pPr>
            <a:r>
              <a:rPr lang="en-US" altLang="en-US" sz="2800" smtClean="0">
                <a:solidFill>
                  <a:srgbClr val="000000"/>
                </a:solidFill>
                <a:latin typeface="Candara" pitchFamily="34" charset="0"/>
              </a:rPr>
              <a:t>Blood Product Administration</a:t>
            </a:r>
          </a:p>
          <a:p>
            <a:pPr marL="341313" indent="-341313" eaLnBrk="1" hangingPunct="1">
              <a:buFont typeface="Wingdings" pitchFamily="2" charset="2"/>
              <a:buChar char="n"/>
            </a:pPr>
            <a:r>
              <a:rPr lang="en-US" altLang="en-US" sz="2800" smtClean="0">
                <a:solidFill>
                  <a:srgbClr val="000000"/>
                </a:solidFill>
                <a:latin typeface="Candara" pitchFamily="34" charset="0"/>
              </a:rPr>
              <a:t>Transfer to definitive care = Operating Theatre</a:t>
            </a:r>
          </a:p>
          <a:p>
            <a:pPr marL="741363" lvl="1" indent="-284163" eaLnBrk="1" hangingPunct="1"/>
            <a:endParaRPr lang="en-US" altLang="en-US" smtClean="0">
              <a:solidFill>
                <a:srgbClr val="000000"/>
              </a:solidFill>
              <a:latin typeface="Candara" pitchFamily="34" charset="0"/>
            </a:endParaRPr>
          </a:p>
        </p:txBody>
      </p:sp>
      <p:pic>
        <p:nvPicPr>
          <p:cNvPr id="74756" name="Picture 2" descr="Old Operating Theatre Museum 164749 by Bonemesh."/>
          <p:cNvPicPr>
            <a:picLocks noChangeAspect="1" noChangeArrowheads="1"/>
          </p:cNvPicPr>
          <p:nvPr/>
        </p:nvPicPr>
        <p:blipFill>
          <a:blip r:embed="rId3"/>
          <a:srcRect/>
          <a:stretch>
            <a:fillRect/>
          </a:stretch>
        </p:blipFill>
        <p:spPr bwMode="auto">
          <a:xfrm>
            <a:off x="2133600" y="2438400"/>
            <a:ext cx="4762500" cy="3571875"/>
          </a:xfrm>
          <a:prstGeom prst="rect">
            <a:avLst/>
          </a:prstGeom>
          <a:noFill/>
          <a:ln w="9525">
            <a:noFill/>
            <a:miter lim="800000"/>
            <a:headEnd/>
            <a:tailEnd/>
          </a:ln>
        </p:spPr>
      </p:pic>
      <p:sp>
        <p:nvSpPr>
          <p:cNvPr id="74757" name="Rectangle 7"/>
          <p:cNvSpPr>
            <a:spLocks noChangeArrowheads="1"/>
          </p:cNvSpPr>
          <p:nvPr/>
        </p:nvSpPr>
        <p:spPr bwMode="auto">
          <a:xfrm>
            <a:off x="2971800" y="6019800"/>
            <a:ext cx="3886200" cy="276225"/>
          </a:xfrm>
          <a:prstGeom prst="rect">
            <a:avLst/>
          </a:prstGeom>
          <a:noFill/>
          <a:ln w="9525">
            <a:noFill/>
            <a:miter lim="800000"/>
            <a:headEnd/>
            <a:tailEnd/>
          </a:ln>
        </p:spPr>
        <p:txBody>
          <a:bodyPr lIns="91420" tIns="45711" rIns="91420" bIns="45711">
            <a:spAutoFit/>
          </a:bodyPr>
          <a:lstStyle/>
          <a:p>
            <a:pPr eaLnBrk="1" hangingPunct="1"/>
            <a:r>
              <a:rPr lang="en-US" altLang="en-US" sz="1200">
                <a:solidFill>
                  <a:srgbClr val="000000"/>
                </a:solidFill>
              </a:rPr>
              <a:t>)</a:t>
            </a:r>
          </a:p>
        </p:txBody>
      </p:sp>
      <p:sp>
        <p:nvSpPr>
          <p:cNvPr id="74758" name="Slide Number Placeholder 3"/>
          <p:cNvSpPr>
            <a:spLocks noGrp="1"/>
          </p:cNvSpPr>
          <p:nvPr>
            <p:ph type="sldNum" sz="quarter" idx="12"/>
          </p:nvPr>
        </p:nvSpPr>
        <p:spPr bwMode="auto">
          <a:noFill/>
          <a:ln>
            <a:miter lim="800000"/>
            <a:headEnd/>
            <a:tailEnd/>
          </a:ln>
        </p:spPr>
        <p:txBody>
          <a:bodyPr/>
          <a:lstStyle/>
          <a:p>
            <a:fld id="{95946F2E-A841-475B-87A1-AE21CD79808E}" type="slidenum">
              <a:rPr lang="en-US" altLang="en-US" smtClean="0"/>
              <a:pPr/>
              <a:t>70</a:t>
            </a:fld>
            <a:endParaRPr lang="en-US" alt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1139825"/>
          </a:xfrm>
        </p:spPr>
        <p:txBody>
          <a:bodyPr/>
          <a:lstStyle/>
          <a:p>
            <a:pPr eaLnBrk="1" hangingPunct="1"/>
            <a:r>
              <a:rPr lang="en-US" altLang="en-US" smtClean="0">
                <a:latin typeface="Candara" pitchFamily="34" charset="0"/>
              </a:rPr>
              <a:t>Conclusion</a:t>
            </a:r>
          </a:p>
        </p:txBody>
      </p:sp>
      <p:sp>
        <p:nvSpPr>
          <p:cNvPr id="75779" name="Content Placeholder 2"/>
          <p:cNvSpPr>
            <a:spLocks noGrp="1"/>
          </p:cNvSpPr>
          <p:nvPr>
            <p:ph idx="1"/>
          </p:nvPr>
        </p:nvSpPr>
        <p:spPr>
          <a:xfrm>
            <a:off x="457200" y="1066800"/>
            <a:ext cx="8229600" cy="5105400"/>
          </a:xfrm>
        </p:spPr>
        <p:txBody>
          <a:bodyPr/>
          <a:lstStyle/>
          <a:p>
            <a:pPr marL="341313" indent="-341313" eaLnBrk="1" hangingPunct="1">
              <a:lnSpc>
                <a:spcPct val="90000"/>
              </a:lnSpc>
              <a:buFont typeface="Wingdings" pitchFamily="2" charset="2"/>
              <a:buChar char="n"/>
            </a:pPr>
            <a:r>
              <a:rPr lang="en-US" altLang="en-US" sz="2600" smtClean="0">
                <a:latin typeface="Candara" pitchFamily="34" charset="0"/>
              </a:rPr>
              <a:t>Assessment of the trauma patient is a standard algorithm designed to ensure life threatening injuries do not get missed</a:t>
            </a:r>
          </a:p>
          <a:p>
            <a:pPr marL="341313" indent="-341313" eaLnBrk="1" hangingPunct="1">
              <a:lnSpc>
                <a:spcPct val="90000"/>
              </a:lnSpc>
              <a:buFont typeface="Wingdings" pitchFamily="2" charset="2"/>
              <a:buChar char="n"/>
            </a:pPr>
            <a:r>
              <a:rPr lang="en-US" altLang="en-US" sz="2600" smtClean="0">
                <a:latin typeface="Candara" pitchFamily="34" charset="0"/>
              </a:rPr>
              <a:t>Primary Survey + Resuscitation</a:t>
            </a:r>
          </a:p>
          <a:p>
            <a:pPr marL="741363" lvl="1" indent="-284163" eaLnBrk="1" hangingPunct="1">
              <a:lnSpc>
                <a:spcPct val="90000"/>
              </a:lnSpc>
            </a:pPr>
            <a:r>
              <a:rPr lang="en-US" altLang="en-US" smtClean="0">
                <a:latin typeface="Candara" pitchFamily="34" charset="0"/>
              </a:rPr>
              <a:t>Airway</a:t>
            </a:r>
          </a:p>
          <a:p>
            <a:pPr marL="741363" lvl="1" indent="-284163" eaLnBrk="1" hangingPunct="1">
              <a:lnSpc>
                <a:spcPct val="90000"/>
              </a:lnSpc>
            </a:pPr>
            <a:r>
              <a:rPr lang="en-US" altLang="en-US" smtClean="0">
                <a:latin typeface="Candara" pitchFamily="34" charset="0"/>
              </a:rPr>
              <a:t>Breathing</a:t>
            </a:r>
          </a:p>
          <a:p>
            <a:pPr marL="741363" lvl="1" indent="-284163" eaLnBrk="1" hangingPunct="1">
              <a:lnSpc>
                <a:spcPct val="90000"/>
              </a:lnSpc>
            </a:pPr>
            <a:r>
              <a:rPr lang="en-US" altLang="en-US" smtClean="0">
                <a:latin typeface="Candara" pitchFamily="34" charset="0"/>
              </a:rPr>
              <a:t>Circulation</a:t>
            </a:r>
          </a:p>
          <a:p>
            <a:pPr marL="741363" lvl="1" indent="-284163" eaLnBrk="1" hangingPunct="1">
              <a:lnSpc>
                <a:spcPct val="90000"/>
              </a:lnSpc>
            </a:pPr>
            <a:r>
              <a:rPr lang="en-US" altLang="en-US" smtClean="0">
                <a:latin typeface="Candara" pitchFamily="34" charset="0"/>
              </a:rPr>
              <a:t>Disability</a:t>
            </a:r>
          </a:p>
          <a:p>
            <a:pPr marL="741363" lvl="1" indent="-284163" eaLnBrk="1" hangingPunct="1">
              <a:lnSpc>
                <a:spcPct val="90000"/>
              </a:lnSpc>
            </a:pPr>
            <a:r>
              <a:rPr lang="en-US" altLang="en-US" smtClean="0">
                <a:latin typeface="Candara" pitchFamily="34" charset="0"/>
              </a:rPr>
              <a:t>Exposure</a:t>
            </a:r>
          </a:p>
          <a:p>
            <a:pPr marL="341313" indent="-341313" eaLnBrk="1" hangingPunct="1">
              <a:lnSpc>
                <a:spcPct val="90000"/>
              </a:lnSpc>
              <a:buFont typeface="Wingdings" pitchFamily="2" charset="2"/>
              <a:buChar char="n"/>
            </a:pPr>
            <a:r>
              <a:rPr lang="en-US" altLang="en-US" sz="2600" smtClean="0">
                <a:latin typeface="Candara" pitchFamily="34" charset="0"/>
              </a:rPr>
              <a:t>Secondary Survey</a:t>
            </a:r>
          </a:p>
          <a:p>
            <a:pPr marL="341313" indent="-341313" eaLnBrk="1" hangingPunct="1">
              <a:lnSpc>
                <a:spcPct val="90000"/>
              </a:lnSpc>
              <a:buFont typeface="Wingdings" pitchFamily="2" charset="2"/>
              <a:buChar char="n"/>
            </a:pPr>
            <a:r>
              <a:rPr lang="en-US" altLang="en-US" sz="2600" smtClean="0">
                <a:latin typeface="Candara" pitchFamily="34" charset="0"/>
              </a:rPr>
              <a:t>Definitive Care</a:t>
            </a:r>
            <a:endParaRPr lang="en-US" altLang="en-US" sz="2200" smtClean="0">
              <a:latin typeface="Candara" pitchFamily="34" charset="0"/>
            </a:endParaRPr>
          </a:p>
        </p:txBody>
      </p:sp>
      <p:sp>
        <p:nvSpPr>
          <p:cNvPr id="75780" name="Slide Number Placeholder 3"/>
          <p:cNvSpPr>
            <a:spLocks noGrp="1"/>
          </p:cNvSpPr>
          <p:nvPr>
            <p:ph type="sldNum" sz="quarter" idx="12"/>
          </p:nvPr>
        </p:nvSpPr>
        <p:spPr bwMode="auto">
          <a:noFill/>
          <a:ln>
            <a:miter lim="800000"/>
            <a:headEnd/>
            <a:tailEnd/>
          </a:ln>
        </p:spPr>
        <p:txBody>
          <a:bodyPr/>
          <a:lstStyle/>
          <a:p>
            <a:fld id="{9AD02F2B-3A5D-4EDD-BAE4-32D703717C5E}" type="slidenum">
              <a:rPr lang="en-US" altLang="en-US" smtClean="0"/>
              <a:pPr/>
              <a:t>71</a:t>
            </a:fld>
            <a:endParaRPr lang="en-US" alt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solidFill>
                  <a:srgbClr val="000000"/>
                </a:solidFill>
                <a:latin typeface="Candara" pitchFamily="34" charset="0"/>
              </a:rPr>
              <a:t>Questions?</a:t>
            </a:r>
          </a:p>
        </p:txBody>
      </p:sp>
      <p:pic>
        <p:nvPicPr>
          <p:cNvPr id="112642" name="Picture 2" descr="question by dkscully."/>
          <p:cNvPicPr>
            <a:picLocks noChangeAspect="1" noChangeArrowheads="1"/>
          </p:cNvPicPr>
          <p:nvPr/>
        </p:nvPicPr>
        <p:blipFill>
          <a:blip r:embed="rId3" cstate="print"/>
          <a:srcRect/>
          <a:stretch>
            <a:fillRect/>
          </a:stretch>
        </p:blipFill>
        <p:spPr bwMode="auto">
          <a:xfrm>
            <a:off x="2819400" y="1195100"/>
            <a:ext cx="3276600" cy="4905091"/>
          </a:xfrm>
          <a:prstGeom prst="rect">
            <a:avLst/>
          </a:prstGeom>
          <a:ln>
            <a:noFill/>
          </a:ln>
          <a:effectLst>
            <a:softEdge rad="112500"/>
          </a:effectLst>
        </p:spPr>
      </p:pic>
      <p:sp>
        <p:nvSpPr>
          <p:cNvPr id="76804" name="Rectangle 6"/>
          <p:cNvSpPr>
            <a:spLocks noChangeArrowheads="1"/>
          </p:cNvSpPr>
          <p:nvPr/>
        </p:nvSpPr>
        <p:spPr bwMode="auto">
          <a:xfrm>
            <a:off x="3733800" y="6172200"/>
            <a:ext cx="2286000" cy="276225"/>
          </a:xfrm>
          <a:prstGeom prst="rect">
            <a:avLst/>
          </a:prstGeom>
          <a:noFill/>
          <a:ln w="9525">
            <a:noFill/>
            <a:miter lim="800000"/>
            <a:headEnd/>
            <a:tailEnd/>
          </a:ln>
        </p:spPr>
        <p:txBody>
          <a:bodyPr lIns="91420" tIns="45711" rIns="91420" bIns="45711">
            <a:spAutoFit/>
          </a:bodyPr>
          <a:lstStyle/>
          <a:p>
            <a:pPr eaLnBrk="1" hangingPunct="1"/>
            <a:r>
              <a:rPr lang="en-US" altLang="en-US" sz="1200">
                <a:solidFill>
                  <a:srgbClr val="000000"/>
                </a:solidFill>
              </a:rPr>
              <a:t>)</a:t>
            </a:r>
          </a:p>
        </p:txBody>
      </p:sp>
      <p:sp>
        <p:nvSpPr>
          <p:cNvPr id="76805" name="Slide Number Placeholder 1"/>
          <p:cNvSpPr>
            <a:spLocks noGrp="1"/>
          </p:cNvSpPr>
          <p:nvPr>
            <p:ph type="sldNum" sz="quarter" idx="12"/>
          </p:nvPr>
        </p:nvSpPr>
        <p:spPr bwMode="auto">
          <a:noFill/>
          <a:ln>
            <a:miter lim="800000"/>
            <a:headEnd/>
            <a:tailEnd/>
          </a:ln>
        </p:spPr>
        <p:txBody>
          <a:bodyPr/>
          <a:lstStyle/>
          <a:p>
            <a:fld id="{E580E2EE-060E-4BC9-8266-B292E17ABF1B}" type="slidenum">
              <a:rPr lang="en-US" altLang="en-US" smtClean="0"/>
              <a:pPr/>
              <a:t>72</a:t>
            </a:fld>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39825"/>
          </a:xfrm>
        </p:spPr>
        <p:txBody>
          <a:bodyPr/>
          <a:lstStyle/>
          <a:p>
            <a:pPr eaLnBrk="1" hangingPunct="1"/>
            <a:r>
              <a:rPr lang="en-US" altLang="en-US" smtClean="0">
                <a:latin typeface="Candara" pitchFamily="34" charset="0"/>
              </a:rPr>
              <a:t>Mechanisms of Injury</a:t>
            </a:r>
          </a:p>
        </p:txBody>
      </p:sp>
      <p:sp>
        <p:nvSpPr>
          <p:cNvPr id="12291" name="Content Placeholder 2"/>
          <p:cNvSpPr>
            <a:spLocks noGrp="1"/>
          </p:cNvSpPr>
          <p:nvPr>
            <p:ph idx="1"/>
          </p:nvPr>
        </p:nvSpPr>
        <p:spPr>
          <a:xfrm>
            <a:off x="457200" y="1143000"/>
            <a:ext cx="8229600" cy="5105400"/>
          </a:xfrm>
        </p:spPr>
        <p:txBody>
          <a:bodyPr/>
          <a:lstStyle/>
          <a:p>
            <a:pPr marL="341313" indent="-341313" eaLnBrk="1" hangingPunct="1">
              <a:lnSpc>
                <a:spcPct val="80000"/>
              </a:lnSpc>
              <a:buFont typeface="Wingdings" pitchFamily="2" charset="2"/>
              <a:buChar char="n"/>
            </a:pPr>
            <a:r>
              <a:rPr lang="en-US" altLang="en-US" sz="3000" smtClean="0">
                <a:latin typeface="Candara" pitchFamily="34" charset="0"/>
              </a:rPr>
              <a:t>Blunt Trauma</a:t>
            </a:r>
          </a:p>
          <a:p>
            <a:pPr marL="741363" lvl="1" indent="-284163" eaLnBrk="1" hangingPunct="1">
              <a:lnSpc>
                <a:spcPct val="80000"/>
              </a:lnSpc>
            </a:pPr>
            <a:r>
              <a:rPr lang="en-US" altLang="en-US" sz="2600" smtClean="0">
                <a:latin typeface="Candara" pitchFamily="34" charset="0"/>
              </a:rPr>
              <a:t>Compression Forces</a:t>
            </a:r>
          </a:p>
          <a:p>
            <a:pPr marL="1141413" lvl="2" indent="-227013" eaLnBrk="1" hangingPunct="1">
              <a:lnSpc>
                <a:spcPct val="80000"/>
              </a:lnSpc>
              <a:buFont typeface="Wingdings" pitchFamily="2" charset="2"/>
              <a:buChar char="n"/>
            </a:pPr>
            <a:r>
              <a:rPr lang="en-US" altLang="en-US" sz="2200" smtClean="0">
                <a:latin typeface="Candara" pitchFamily="34" charset="0"/>
              </a:rPr>
              <a:t>Cells in tissues are compressed and crushed</a:t>
            </a:r>
          </a:p>
          <a:p>
            <a:pPr marL="1141413" lvl="2" indent="-227013" eaLnBrk="1" hangingPunct="1">
              <a:lnSpc>
                <a:spcPct val="80000"/>
              </a:lnSpc>
              <a:buFont typeface="Wingdings" pitchFamily="2" charset="2"/>
              <a:buChar char="n"/>
            </a:pPr>
            <a:r>
              <a:rPr lang="en-US" altLang="en-US" sz="2200" smtClean="0">
                <a:latin typeface="Candara" pitchFamily="34" charset="0"/>
              </a:rPr>
              <a:t>E.g. Spleen</a:t>
            </a:r>
          </a:p>
          <a:p>
            <a:pPr marL="741363" lvl="1" indent="-284163" eaLnBrk="1" hangingPunct="1">
              <a:lnSpc>
                <a:spcPct val="80000"/>
              </a:lnSpc>
            </a:pPr>
            <a:r>
              <a:rPr lang="en-US" altLang="en-US" sz="2600" smtClean="0">
                <a:latin typeface="Candara" pitchFamily="34" charset="0"/>
              </a:rPr>
              <a:t>Shear Forces</a:t>
            </a:r>
          </a:p>
          <a:p>
            <a:pPr marL="1141413" lvl="2" indent="-227013" eaLnBrk="1" hangingPunct="1">
              <a:lnSpc>
                <a:spcPct val="80000"/>
              </a:lnSpc>
              <a:buFont typeface="Wingdings" pitchFamily="2" charset="2"/>
              <a:buChar char="n"/>
            </a:pPr>
            <a:r>
              <a:rPr lang="en-US" altLang="en-US" sz="2200" smtClean="0">
                <a:latin typeface="Candara" pitchFamily="34" charset="0"/>
              </a:rPr>
              <a:t>Acceleration/Deceleration Injury</a:t>
            </a:r>
          </a:p>
          <a:p>
            <a:pPr marL="1141413" lvl="2" indent="-227013" eaLnBrk="1" hangingPunct="1">
              <a:lnSpc>
                <a:spcPct val="80000"/>
              </a:lnSpc>
              <a:buFont typeface="Wingdings" pitchFamily="2" charset="2"/>
              <a:buChar char="n"/>
            </a:pPr>
            <a:r>
              <a:rPr lang="en-US" altLang="en-US" sz="2200" smtClean="0">
                <a:latin typeface="Candara" pitchFamily="34" charset="0"/>
              </a:rPr>
              <a:t>E.g. Aorta</a:t>
            </a:r>
          </a:p>
          <a:p>
            <a:pPr marL="1598613" lvl="3" indent="-227013" eaLnBrk="1" hangingPunct="1">
              <a:lnSpc>
                <a:spcPct val="80000"/>
              </a:lnSpc>
            </a:pPr>
            <a:r>
              <a:rPr lang="en-US" altLang="en-US" sz="1900" smtClean="0">
                <a:latin typeface="Candara" pitchFamily="34" charset="0"/>
              </a:rPr>
              <a:t>Shearing force = Spectrum from Full thickness tear (Exsanguination) to Partial tear (Pseudoaneurysm)</a:t>
            </a:r>
          </a:p>
          <a:p>
            <a:pPr marL="741363" lvl="1" indent="-284163" eaLnBrk="1" hangingPunct="1">
              <a:lnSpc>
                <a:spcPct val="80000"/>
              </a:lnSpc>
            </a:pPr>
            <a:r>
              <a:rPr lang="en-US" altLang="en-US" sz="2600" smtClean="0">
                <a:latin typeface="Candara" pitchFamily="34" charset="0"/>
              </a:rPr>
              <a:t>Overpressure</a:t>
            </a:r>
          </a:p>
          <a:p>
            <a:pPr marL="1141413" lvl="2" indent="-227013" eaLnBrk="1" hangingPunct="1">
              <a:lnSpc>
                <a:spcPct val="80000"/>
              </a:lnSpc>
              <a:buFont typeface="Wingdings" pitchFamily="2" charset="2"/>
              <a:buChar char="n"/>
            </a:pPr>
            <a:r>
              <a:rPr lang="en-US" altLang="en-US" sz="2200" smtClean="0">
                <a:latin typeface="Candara" pitchFamily="34" charset="0"/>
              </a:rPr>
              <a:t>Body cavity compressed at a rate faster than the tissue around it, resulting in rupture of the closed space</a:t>
            </a:r>
          </a:p>
          <a:p>
            <a:pPr marL="1141413" lvl="2" indent="-227013" eaLnBrk="1" hangingPunct="1">
              <a:lnSpc>
                <a:spcPct val="80000"/>
              </a:lnSpc>
              <a:buFont typeface="Wingdings" pitchFamily="2" charset="2"/>
              <a:buChar char="n"/>
            </a:pPr>
            <a:r>
              <a:rPr lang="en-US" altLang="en-US" sz="2200" smtClean="0">
                <a:latin typeface="Candara" pitchFamily="34" charset="0"/>
              </a:rPr>
              <a:t>E.g. in trauma = diaphragmatic rupture, bladder injury</a:t>
            </a:r>
          </a:p>
        </p:txBody>
      </p:sp>
      <p:sp>
        <p:nvSpPr>
          <p:cNvPr id="12292" name="Slide Number Placeholder 3"/>
          <p:cNvSpPr>
            <a:spLocks noGrp="1"/>
          </p:cNvSpPr>
          <p:nvPr>
            <p:ph type="sldNum" sz="quarter" idx="12"/>
          </p:nvPr>
        </p:nvSpPr>
        <p:spPr bwMode="auto">
          <a:noFill/>
          <a:ln>
            <a:miter lim="800000"/>
            <a:headEnd/>
            <a:tailEnd/>
          </a:ln>
        </p:spPr>
        <p:txBody>
          <a:bodyPr/>
          <a:lstStyle/>
          <a:p>
            <a:fld id="{CBAF1BF4-707A-4750-9643-B4C3D2035C9D}" type="slidenum">
              <a:rPr lang="en-US" altLang="en-US" smtClean="0"/>
              <a:pPr/>
              <a:t>8</a:t>
            </a:fld>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0"/>
            <a:ext cx="6324600" cy="1139825"/>
          </a:xfrm>
        </p:spPr>
        <p:txBody>
          <a:bodyPr/>
          <a:lstStyle/>
          <a:p>
            <a:pPr eaLnBrk="1" hangingPunct="1"/>
            <a:r>
              <a:rPr lang="en-US" altLang="en-US" sz="4800" smtClean="0">
                <a:latin typeface="Candara" pitchFamily="34" charset="0"/>
              </a:rPr>
              <a:t>Mechanisms of Injury</a:t>
            </a:r>
          </a:p>
        </p:txBody>
      </p:sp>
      <p:sp>
        <p:nvSpPr>
          <p:cNvPr id="13315" name="Content Placeholder 2"/>
          <p:cNvSpPr>
            <a:spLocks noGrp="1"/>
          </p:cNvSpPr>
          <p:nvPr>
            <p:ph idx="1"/>
          </p:nvPr>
        </p:nvSpPr>
        <p:spPr>
          <a:xfrm>
            <a:off x="228600" y="990600"/>
            <a:ext cx="5867400" cy="3505200"/>
          </a:xfrm>
        </p:spPr>
        <p:txBody>
          <a:bodyPr/>
          <a:lstStyle/>
          <a:p>
            <a:pPr marL="341313" indent="-341313" eaLnBrk="1" hangingPunct="1">
              <a:spcBef>
                <a:spcPts val="200"/>
              </a:spcBef>
              <a:buFont typeface="Wingdings" pitchFamily="2" charset="2"/>
              <a:buChar char="n"/>
            </a:pPr>
            <a:r>
              <a:rPr lang="en-US" altLang="en-US" sz="2400" smtClean="0">
                <a:solidFill>
                  <a:srgbClr val="000000"/>
                </a:solidFill>
                <a:latin typeface="Candara" pitchFamily="34" charset="0"/>
              </a:rPr>
              <a:t>Frontal Impact Collisions</a:t>
            </a:r>
          </a:p>
          <a:p>
            <a:pPr marL="341313" indent="-341313" eaLnBrk="1" hangingPunct="1">
              <a:spcBef>
                <a:spcPts val="200"/>
              </a:spcBef>
              <a:buFont typeface="Wingdings" pitchFamily="2" charset="2"/>
              <a:buChar char="n"/>
            </a:pPr>
            <a:r>
              <a:rPr lang="en-US" altLang="en-US" sz="2400" smtClean="0">
                <a:solidFill>
                  <a:srgbClr val="000000"/>
                </a:solidFill>
                <a:latin typeface="Candara" pitchFamily="34" charset="0"/>
              </a:rPr>
              <a:t>Lateral Impact Collisions (T bone)</a:t>
            </a:r>
          </a:p>
          <a:p>
            <a:pPr marL="341313" indent="-341313" eaLnBrk="1" hangingPunct="1">
              <a:spcBef>
                <a:spcPts val="200"/>
              </a:spcBef>
              <a:buFont typeface="Wingdings" pitchFamily="2" charset="2"/>
              <a:buChar char="n"/>
            </a:pPr>
            <a:r>
              <a:rPr lang="en-US" altLang="en-US" sz="2400" smtClean="0">
                <a:solidFill>
                  <a:srgbClr val="000000"/>
                </a:solidFill>
                <a:latin typeface="Candara" pitchFamily="34" charset="0"/>
              </a:rPr>
              <a:t>Rear Impact Collisions</a:t>
            </a:r>
          </a:p>
          <a:p>
            <a:pPr marL="341313" indent="-341313" eaLnBrk="1" hangingPunct="1">
              <a:spcBef>
                <a:spcPts val="200"/>
              </a:spcBef>
              <a:buFont typeface="Wingdings" pitchFamily="2" charset="2"/>
              <a:buChar char="n"/>
            </a:pPr>
            <a:r>
              <a:rPr lang="en-US" altLang="en-US" sz="2400" smtClean="0">
                <a:solidFill>
                  <a:srgbClr val="000000"/>
                </a:solidFill>
                <a:latin typeface="Candara" pitchFamily="34" charset="0"/>
              </a:rPr>
              <a:t>Rollover Mechanism</a:t>
            </a:r>
          </a:p>
          <a:p>
            <a:pPr marL="341313" indent="-341313" eaLnBrk="1" hangingPunct="1">
              <a:spcBef>
                <a:spcPts val="200"/>
              </a:spcBef>
              <a:buFont typeface="Wingdings" pitchFamily="2" charset="2"/>
              <a:buChar char="n"/>
            </a:pPr>
            <a:r>
              <a:rPr lang="en-US" altLang="en-US" sz="2400" smtClean="0">
                <a:solidFill>
                  <a:srgbClr val="000000"/>
                </a:solidFill>
                <a:latin typeface="Candara" pitchFamily="34" charset="0"/>
              </a:rPr>
              <a:t>Open Vehicle or Motorcycle/Moped</a:t>
            </a:r>
          </a:p>
          <a:p>
            <a:pPr marL="341313" indent="-341313" eaLnBrk="1" hangingPunct="1">
              <a:spcBef>
                <a:spcPts val="200"/>
              </a:spcBef>
              <a:buFont typeface="Wingdings" pitchFamily="2" charset="2"/>
              <a:buChar char="n"/>
            </a:pPr>
            <a:r>
              <a:rPr lang="en-US" altLang="en-US" sz="2400" smtClean="0">
                <a:solidFill>
                  <a:srgbClr val="000000"/>
                </a:solidFill>
                <a:latin typeface="Candara" pitchFamily="34" charset="0"/>
              </a:rPr>
              <a:t>Pedestrian Vs. Car</a:t>
            </a:r>
          </a:p>
          <a:p>
            <a:pPr marL="341313" indent="-341313" eaLnBrk="1" hangingPunct="1">
              <a:spcBef>
                <a:spcPts val="200"/>
              </a:spcBef>
              <a:buFont typeface="Wingdings" pitchFamily="2" charset="2"/>
              <a:buChar char="n"/>
            </a:pPr>
            <a:r>
              <a:rPr lang="en-US" altLang="en-US" sz="2400" smtClean="0">
                <a:solidFill>
                  <a:srgbClr val="000000"/>
                </a:solidFill>
                <a:latin typeface="Candara" pitchFamily="34" charset="0"/>
              </a:rPr>
              <a:t>Penetrating Injury (Guns vs. Knives)</a:t>
            </a:r>
          </a:p>
        </p:txBody>
      </p:sp>
      <p:pic>
        <p:nvPicPr>
          <p:cNvPr id="13316" name="Picture 10" descr="3 Car Crash by Vincent J. Brown."/>
          <p:cNvPicPr>
            <a:picLocks noChangeAspect="1" noChangeArrowheads="1"/>
          </p:cNvPicPr>
          <p:nvPr/>
        </p:nvPicPr>
        <p:blipFill>
          <a:blip r:embed="rId3"/>
          <a:srcRect/>
          <a:stretch>
            <a:fillRect/>
          </a:stretch>
        </p:blipFill>
        <p:spPr bwMode="auto">
          <a:xfrm>
            <a:off x="6211888" y="2457450"/>
            <a:ext cx="2743200" cy="1885950"/>
          </a:xfrm>
          <a:prstGeom prst="rect">
            <a:avLst/>
          </a:prstGeom>
          <a:noFill/>
          <a:ln w="9525">
            <a:noFill/>
            <a:miter lim="800000"/>
            <a:headEnd/>
            <a:tailEnd/>
          </a:ln>
        </p:spPr>
      </p:pic>
      <p:pic>
        <p:nvPicPr>
          <p:cNvPr id="13317" name="Picture 12" descr="IMG_3204 by knockhill@live.co.uk if you would like a A4 print."/>
          <p:cNvPicPr>
            <a:picLocks noChangeAspect="1" noChangeArrowheads="1"/>
          </p:cNvPicPr>
          <p:nvPr/>
        </p:nvPicPr>
        <p:blipFill>
          <a:blip r:embed="rId4"/>
          <a:srcRect/>
          <a:stretch>
            <a:fillRect/>
          </a:stretch>
        </p:blipFill>
        <p:spPr bwMode="auto">
          <a:xfrm>
            <a:off x="3200400" y="4343400"/>
            <a:ext cx="2743200" cy="1827213"/>
          </a:xfrm>
          <a:prstGeom prst="rect">
            <a:avLst/>
          </a:prstGeom>
          <a:noFill/>
          <a:ln w="9525">
            <a:noFill/>
            <a:miter lim="800000"/>
            <a:headEnd/>
            <a:tailEnd/>
          </a:ln>
        </p:spPr>
      </p:pic>
      <p:pic>
        <p:nvPicPr>
          <p:cNvPr id="13318" name="Picture 14" descr="Van by nxtiak."/>
          <p:cNvPicPr>
            <a:picLocks noChangeAspect="1" noChangeArrowheads="1"/>
          </p:cNvPicPr>
          <p:nvPr/>
        </p:nvPicPr>
        <p:blipFill>
          <a:blip r:embed="rId5"/>
          <a:srcRect/>
          <a:stretch>
            <a:fillRect/>
          </a:stretch>
        </p:blipFill>
        <p:spPr bwMode="auto">
          <a:xfrm>
            <a:off x="6248400" y="4572000"/>
            <a:ext cx="2762250" cy="2019300"/>
          </a:xfrm>
          <a:prstGeom prst="rect">
            <a:avLst/>
          </a:prstGeom>
          <a:noFill/>
          <a:ln w="9525">
            <a:noFill/>
            <a:miter lim="800000"/>
            <a:headEnd/>
            <a:tailEnd/>
          </a:ln>
        </p:spPr>
      </p:pic>
      <p:pic>
        <p:nvPicPr>
          <p:cNvPr id="13319" name="Picture 16" descr="Krock by Nico.se."/>
          <p:cNvPicPr>
            <a:picLocks noChangeAspect="1" noChangeArrowheads="1"/>
          </p:cNvPicPr>
          <p:nvPr/>
        </p:nvPicPr>
        <p:blipFill>
          <a:blip r:embed="rId6"/>
          <a:srcRect/>
          <a:stretch>
            <a:fillRect/>
          </a:stretch>
        </p:blipFill>
        <p:spPr bwMode="auto">
          <a:xfrm>
            <a:off x="6248400" y="152400"/>
            <a:ext cx="2743200" cy="2057400"/>
          </a:xfrm>
          <a:prstGeom prst="rect">
            <a:avLst/>
          </a:prstGeom>
          <a:noFill/>
          <a:ln w="9525">
            <a:noFill/>
            <a:miter lim="800000"/>
            <a:headEnd/>
            <a:tailEnd/>
          </a:ln>
        </p:spPr>
      </p:pic>
      <p:pic>
        <p:nvPicPr>
          <p:cNvPr id="13320" name="Picture 18" descr="Close enough. by juicyrai."/>
          <p:cNvPicPr>
            <a:picLocks noChangeAspect="1" noChangeArrowheads="1"/>
          </p:cNvPicPr>
          <p:nvPr/>
        </p:nvPicPr>
        <p:blipFill>
          <a:blip r:embed="rId7"/>
          <a:srcRect/>
          <a:stretch>
            <a:fillRect/>
          </a:stretch>
        </p:blipFill>
        <p:spPr bwMode="auto">
          <a:xfrm>
            <a:off x="228600" y="4343400"/>
            <a:ext cx="2703513"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1047</TotalTime>
  <Words>3489</Words>
  <Application>Microsoft Office PowerPoint</Application>
  <PresentationFormat>On-screen Show (4:3)</PresentationFormat>
  <Paragraphs>763</Paragraphs>
  <Slides>72</Slides>
  <Notes>72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Theme</vt:lpstr>
      <vt:lpstr>Microsoft Office Excel 97-2003 Worksheet</vt:lpstr>
      <vt:lpstr>Trauma </vt:lpstr>
      <vt:lpstr>Objectives</vt:lpstr>
      <vt:lpstr>Initial Assessment and Management of the Trauma Patient</vt:lpstr>
      <vt:lpstr>Epidemiology</vt:lpstr>
      <vt:lpstr>Injury: Scale of the Global Problem</vt:lpstr>
      <vt:lpstr>Epidemiology</vt:lpstr>
      <vt:lpstr>History of Trauma System Development</vt:lpstr>
      <vt:lpstr>Mechanisms of Injury</vt:lpstr>
      <vt:lpstr>Mechanisms of Injury</vt:lpstr>
      <vt:lpstr>Basics of Trauma Assessment</vt:lpstr>
      <vt:lpstr>Preparation for Patient Arrival</vt:lpstr>
      <vt:lpstr>Primary Survey</vt:lpstr>
      <vt:lpstr>Primary Survey</vt:lpstr>
      <vt:lpstr>Airway and Protection of Spinal Cord</vt:lpstr>
      <vt:lpstr>Airway Interventions</vt:lpstr>
      <vt:lpstr>Protection of Spinal Cord</vt:lpstr>
      <vt:lpstr>C-spine Immobilization</vt:lpstr>
      <vt:lpstr>Breathing and Ventilation</vt:lpstr>
      <vt:lpstr>Slide 19</vt:lpstr>
      <vt:lpstr>Breathing and Ventilation</vt:lpstr>
      <vt:lpstr>Breathing and Ventilation</vt:lpstr>
      <vt:lpstr>Breathing and Ventilation</vt:lpstr>
      <vt:lpstr>Needle Thoracostomy</vt:lpstr>
      <vt:lpstr>Tube Thoracostomy</vt:lpstr>
      <vt:lpstr>Circulation</vt:lpstr>
      <vt:lpstr>Circulation</vt:lpstr>
      <vt:lpstr>Circulation</vt:lpstr>
      <vt:lpstr>Circulation</vt:lpstr>
      <vt:lpstr>Pericardiocentesis</vt:lpstr>
      <vt:lpstr>Circulation</vt:lpstr>
      <vt:lpstr>Disability</vt:lpstr>
      <vt:lpstr>Disability</vt:lpstr>
      <vt:lpstr>Disability</vt:lpstr>
      <vt:lpstr>Disability</vt:lpstr>
      <vt:lpstr>Exposure</vt:lpstr>
      <vt:lpstr>Exposure</vt:lpstr>
      <vt:lpstr>Exposure</vt:lpstr>
      <vt:lpstr>Trauma Logroll</vt:lpstr>
      <vt:lpstr>Secondary Survey</vt:lpstr>
      <vt:lpstr>History</vt:lpstr>
      <vt:lpstr>Physical Exam</vt:lpstr>
      <vt:lpstr>Physical Exam</vt:lpstr>
      <vt:lpstr>Physical Exam</vt:lpstr>
      <vt:lpstr>Physical Exam</vt:lpstr>
      <vt:lpstr>Adjuncts to Secondary Survey</vt:lpstr>
      <vt:lpstr>FAST Exam</vt:lpstr>
      <vt:lpstr>FAST</vt:lpstr>
      <vt:lpstr>FAST</vt:lpstr>
      <vt:lpstr>FAST Right Upper Quadrant - Morrison’s Pouch</vt:lpstr>
      <vt:lpstr>FAST Exam - RUQ</vt:lpstr>
      <vt:lpstr>FAST – Sub-xiphoid</vt:lpstr>
      <vt:lpstr>FAST – Sub-xiphoid</vt:lpstr>
      <vt:lpstr>FAST – Left Upper Quadrant</vt:lpstr>
      <vt:lpstr>FAST - LUQ</vt:lpstr>
      <vt:lpstr>FAST – Bladder View</vt:lpstr>
      <vt:lpstr>FAST – Bladder View</vt:lpstr>
      <vt:lpstr>Interpret this FAST Image:</vt:lpstr>
      <vt:lpstr>Trauma in Special Populations</vt:lpstr>
      <vt:lpstr>Trauma in Special Populations</vt:lpstr>
      <vt:lpstr>Classic Radiographical Findings</vt:lpstr>
      <vt:lpstr>Classic Radiographic Findings</vt:lpstr>
      <vt:lpstr>Classic Radiographic Findings</vt:lpstr>
      <vt:lpstr>Classic Radiographic Findings</vt:lpstr>
      <vt:lpstr>Classic Radiographic Findings</vt:lpstr>
      <vt:lpstr>Definitive Care</vt:lpstr>
      <vt:lpstr>Case Example</vt:lpstr>
      <vt:lpstr>Case Example</vt:lpstr>
      <vt:lpstr>Case Example</vt:lpstr>
      <vt:lpstr>Case Example</vt:lpstr>
      <vt:lpstr>Case Example</vt:lpstr>
      <vt:lpstr>Conclusion</vt:lpstr>
      <vt:lpstr>Questions?</vt:lpstr>
    </vt:vector>
  </TitlesOfParts>
  <Company>University of Michigan Medical Center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Advanced Emergency Trauma Course</dc:title>
  <dc:creator>University of Michigan</dc:creator>
  <cp:lastModifiedBy>KMTC</cp:lastModifiedBy>
  <cp:revision>127</cp:revision>
  <dcterms:created xsi:type="dcterms:W3CDTF">2012-03-17T11:07:37Z</dcterms:created>
  <dcterms:modified xsi:type="dcterms:W3CDTF">2017-11-01T08:49:01Z</dcterms:modified>
</cp:coreProperties>
</file>