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57" r:id="rId3"/>
    <p:sldId id="285" r:id="rId4"/>
    <p:sldId id="258" r:id="rId5"/>
    <p:sldId id="259" r:id="rId6"/>
    <p:sldId id="260" r:id="rId7"/>
    <p:sldId id="286" r:id="rId8"/>
    <p:sldId id="287" r:id="rId9"/>
    <p:sldId id="283" r:id="rId10"/>
    <p:sldId id="261" r:id="rId11"/>
    <p:sldId id="262" r:id="rId12"/>
    <p:sldId id="265" r:id="rId13"/>
    <p:sldId id="263" r:id="rId14"/>
    <p:sldId id="288" r:id="rId15"/>
    <p:sldId id="266" r:id="rId16"/>
    <p:sldId id="267" r:id="rId17"/>
    <p:sldId id="289" r:id="rId18"/>
    <p:sldId id="290" r:id="rId19"/>
    <p:sldId id="291" r:id="rId20"/>
    <p:sldId id="292" r:id="rId21"/>
    <p:sldId id="293" r:id="rId22"/>
    <p:sldId id="279" r:id="rId23"/>
    <p:sldId id="298" r:id="rId24"/>
    <p:sldId id="280" r:id="rId25"/>
    <p:sldId id="275" r:id="rId26"/>
    <p:sldId id="294" r:id="rId27"/>
    <p:sldId id="295" r:id="rId28"/>
    <p:sldId id="296" r:id="rId29"/>
    <p:sldId id="297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5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4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8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5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5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1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0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9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73F05-B7A1-4C1C-8A24-8B689417EBB1}" type="datetimeFigureOut">
              <a:rPr lang="en-US" smtClean="0"/>
              <a:t>04-Dec-22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9E749-01A4-4034-992D-73AE9F50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9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ncbi.nlm.nih.gov/core/lw/2.0/html/tileshop_pmc/tileshop_pmc_inline.html?title=Click%20on%20image%20to%20zoom&amp;p=PMC3&amp;id=3273374_ijgm-5-117f1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610F1E-AAE5-47DB-BB15-D1EAD53423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TRAUMA ,EMERGENCY AND BASIC LIFE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43A5FE-F858-45A0-A742-4C51FD957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MR MURAGE</a:t>
            </a:r>
          </a:p>
          <a:p>
            <a:r>
              <a:rPr lang="en-US" sz="2000" b="1" dirty="0" smtClean="0"/>
              <a:t>LECTURER KMTC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311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STEPS OF BLS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1. Safety</a:t>
            </a:r>
            <a:r>
              <a:rPr lang="en-US" dirty="0"/>
              <a:t>: Safety of </a:t>
            </a:r>
            <a:r>
              <a:rPr lang="en-US" dirty="0" err="1"/>
              <a:t>self,patient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Note: Move a trauma victim only when very necessary.</a:t>
            </a:r>
          </a:p>
          <a:p>
            <a:pPr marL="0" indent="0">
              <a:buNone/>
            </a:pPr>
            <a:r>
              <a:rPr lang="en-US" b="1" dirty="0"/>
              <a:t>2.Response</a:t>
            </a:r>
            <a:r>
              <a:rPr lang="en-US" dirty="0"/>
              <a:t>: Ask the person “are you alright”</a:t>
            </a:r>
          </a:p>
          <a:p>
            <a:pPr marL="0" indent="0">
              <a:buNone/>
            </a:pPr>
            <a:r>
              <a:rPr lang="en-US" dirty="0"/>
              <a:t>If he responds- Leave as you find </a:t>
            </a:r>
            <a:r>
              <a:rPr lang="en-US" dirty="0" err="1"/>
              <a:t>him,find</a:t>
            </a:r>
            <a:r>
              <a:rPr lang="en-US" dirty="0"/>
              <a:t> out what is wrong ,reassess regularly.</a:t>
            </a:r>
          </a:p>
          <a:p>
            <a:pPr marL="0" indent="0">
              <a:buNone/>
            </a:pPr>
            <a:r>
              <a:rPr lang="en-US" dirty="0"/>
              <a:t>Call for help</a:t>
            </a:r>
          </a:p>
          <a:p>
            <a:pPr marL="0" indent="0">
              <a:buNone/>
            </a:pPr>
            <a:r>
              <a:rPr lang="en-US" dirty="0"/>
              <a:t>3. </a:t>
            </a:r>
            <a:r>
              <a:rPr lang="en-US" b="1" dirty="0"/>
              <a:t>Open the </a:t>
            </a:r>
            <a:r>
              <a:rPr lang="en-US" b="1" dirty="0" err="1"/>
              <a:t>Airway</a:t>
            </a:r>
            <a:r>
              <a:rPr lang="en-US" dirty="0" err="1"/>
              <a:t>:with</a:t>
            </a:r>
            <a:r>
              <a:rPr lang="en-US" dirty="0"/>
              <a:t> the head tilt chin lift maneuver(Tilting the head back and lifting the chin will move the tongue away from the back of the throat and allow an open airway),Jaw thrust </a:t>
            </a:r>
            <a:r>
              <a:rPr lang="en-US" dirty="0" err="1"/>
              <a:t>manoeuvre</a:t>
            </a:r>
            <a:r>
              <a:rPr lang="en-US" dirty="0"/>
              <a:t>(if you suspect the victim has neck </a:t>
            </a:r>
            <a:r>
              <a:rPr lang="en-US" dirty="0" err="1"/>
              <a:t>injury,place</a:t>
            </a:r>
            <a:r>
              <a:rPr lang="en-US" dirty="0"/>
              <a:t> your hands alongside the cheeks and pull the face towards you with the index finger)</a:t>
            </a:r>
          </a:p>
          <a:p>
            <a:pPr marL="0" indent="0">
              <a:buNone/>
            </a:pPr>
            <a:r>
              <a:rPr lang="en-US" dirty="0"/>
              <a:t>4.Look,Listen and feel for </a:t>
            </a:r>
            <a:r>
              <a:rPr lang="en-US" b="1" dirty="0"/>
              <a:t>breathing and pulse</a:t>
            </a:r>
            <a:r>
              <a:rPr lang="en-US" dirty="0"/>
              <a:t>(not more than 10 seconds)</a:t>
            </a:r>
          </a:p>
          <a:p>
            <a:pPr marL="0" indent="0">
              <a:buNone/>
            </a:pPr>
            <a:r>
              <a:rPr lang="en-US" dirty="0"/>
              <a:t>Note you check for carotid pulse in adults and children and brachial pulse in infants</a:t>
            </a:r>
          </a:p>
          <a:p>
            <a:pPr marL="0" indent="0">
              <a:buNone/>
            </a:pPr>
            <a:r>
              <a:rPr lang="en-US" dirty="0"/>
              <a:t>5.</a:t>
            </a:r>
            <a:r>
              <a:rPr lang="en-US" b="1" dirty="0"/>
              <a:t>Chest Compressions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CHEST COMPRESIONS-ADULTS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Place the heel of one hand in the center of the chest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Place other hand on top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Interlock fingers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Compress the chest</a:t>
            </a:r>
          </a:p>
          <a:p>
            <a:pPr marL="0" indent="0">
              <a:buNone/>
            </a:pPr>
            <a:r>
              <a:rPr lang="en-US" dirty="0"/>
              <a:t>  -Rate 100 min</a:t>
            </a:r>
          </a:p>
          <a:p>
            <a:pPr marL="0" indent="0">
              <a:buNone/>
            </a:pPr>
            <a:r>
              <a:rPr lang="en-US" dirty="0"/>
              <a:t>  -Depth 5cm</a:t>
            </a:r>
          </a:p>
          <a:p>
            <a:pPr marL="0" indent="0">
              <a:buNone/>
            </a:pPr>
            <a:r>
              <a:rPr lang="en-US" dirty="0"/>
              <a:t>  -Equal compression: relaxation</a:t>
            </a:r>
          </a:p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</a:rPr>
              <a:t>5:30:2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Give rescue breaths only if you are trained</a:t>
            </a:r>
          </a:p>
          <a:p>
            <a:pPr marL="0" indent="0">
              <a:buNone/>
            </a:pPr>
            <a:r>
              <a:rPr lang="en-US" dirty="0">
                <a:solidFill>
                  <a:prstClr val="black"/>
                </a:solidFill>
              </a:rPr>
              <a:t>If the person is breathing put them in a recovery position(lateral recumbent position)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Pediatrics-CPR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main cause of child breathing problems is choking, drowning or a severe respiratory infection.</a:t>
            </a:r>
          </a:p>
          <a:p>
            <a:r>
              <a:rPr lang="en-US" dirty="0"/>
              <a:t>Use two fingers to do the compressions(a child who is less than 1 year)</a:t>
            </a:r>
          </a:p>
          <a:p>
            <a:r>
              <a:rPr lang="en-US" dirty="0"/>
              <a:t>In children 1 to 8 years of age-place the heel of one hand on the breast bone just below the nipple.</a:t>
            </a:r>
          </a:p>
          <a:p>
            <a:pPr marL="0" indent="0">
              <a:buNone/>
            </a:pPr>
            <a:r>
              <a:rPr lang="en-US" dirty="0"/>
              <a:t>-keep the other hand on the infants forehead keeping the head tilted back</a:t>
            </a:r>
          </a:p>
          <a:p>
            <a:pPr marL="0" indent="0">
              <a:buNone/>
            </a:pPr>
            <a:r>
              <a:rPr lang="en-US" dirty="0"/>
              <a:t>-push down rapidly for about ½ of the depth of the chest(about 1.5 inches)</a:t>
            </a:r>
          </a:p>
          <a:p>
            <a:pPr marL="0" indent="0">
              <a:buNone/>
            </a:pPr>
            <a:r>
              <a:rPr lang="en-US" dirty="0"/>
              <a:t>Ct the other steps as per adult resuscitation.</a:t>
            </a:r>
          </a:p>
          <a:p>
            <a:pPr marL="0" indent="0">
              <a:buNone/>
            </a:pPr>
            <a:r>
              <a:rPr lang="en-US" dirty="0"/>
              <a:t>The ratio of compression to breathing is </a:t>
            </a:r>
            <a:r>
              <a:rPr lang="en-US" dirty="0" smtClean="0"/>
              <a:t>5:30:2 </a:t>
            </a:r>
            <a:r>
              <a:rPr lang="en-US" dirty="0"/>
              <a:t>for children and infants</a:t>
            </a:r>
          </a:p>
        </p:txBody>
      </p:sp>
    </p:spTree>
    <p:extLst>
      <p:ext uri="{BB962C8B-B14F-4D97-AF65-F5344CB8AC3E}">
        <p14:creationId xmlns:p14="http://schemas.microsoft.com/office/powerpoint/2010/main" val="36115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Complications of CPR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Rib fractures</a:t>
            </a:r>
          </a:p>
          <a:p>
            <a:r>
              <a:rPr lang="en-US" dirty="0"/>
              <a:t>Laceration related to the tip of the </a:t>
            </a:r>
            <a:r>
              <a:rPr lang="en-US" dirty="0" err="1"/>
              <a:t>sternum,liver,lung</a:t>
            </a:r>
            <a:r>
              <a:rPr lang="en-US" dirty="0"/>
              <a:t> and spleen</a:t>
            </a:r>
          </a:p>
          <a:p>
            <a:r>
              <a:rPr lang="en-US" dirty="0"/>
              <a:t>Aspiration</a:t>
            </a:r>
          </a:p>
          <a:p>
            <a:r>
              <a:rPr lang="en-US" dirty="0"/>
              <a:t>Vomiting</a:t>
            </a:r>
          </a:p>
        </p:txBody>
      </p:sp>
    </p:spTree>
    <p:extLst>
      <p:ext uri="{BB962C8B-B14F-4D97-AF65-F5344CB8AC3E}">
        <p14:creationId xmlns:p14="http://schemas.microsoft.com/office/powerpoint/2010/main" val="278492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192FB9-2429-4A93-84AF-10A344DE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CPR</a:t>
            </a:r>
          </a:p>
        </p:txBody>
      </p:sp>
      <p:pic>
        <p:nvPicPr>
          <p:cNvPr id="4" name="Content Placeholder 3" descr="Purchase AEDs">
            <a:extLst>
              <a:ext uri="{FF2B5EF4-FFF2-40B4-BE49-F238E27FC236}">
                <a16:creationId xmlns="" xmlns:a16="http://schemas.microsoft.com/office/drawing/2014/main" id="{07669ADC-8757-4171-A255-C252EF94E9F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668" y="2039144"/>
            <a:ext cx="9001496" cy="500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4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a defibrillator</a:t>
            </a:r>
          </a:p>
        </p:txBody>
      </p:sp>
      <p:pic>
        <p:nvPicPr>
          <p:cNvPr id="4" name="34703AF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41418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 System approach to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70C0"/>
                </a:solidFill>
              </a:rPr>
              <a:t>ABCDE </a:t>
            </a:r>
            <a:r>
              <a:rPr lang="en-US" b="1" dirty="0">
                <a:solidFill>
                  <a:srgbClr val="0070C0"/>
                </a:solidFill>
              </a:rPr>
              <a:t>approach and their management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Triage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Assessment of situation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Prioritization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Staff deployment and control of situation</a:t>
            </a:r>
          </a:p>
          <a:p>
            <a:endParaRPr lang="en-US" dirty="0">
              <a:solidFill>
                <a:srgbClr val="000000"/>
              </a:solidFill>
              <a:latin typeface="Lucida Sans Unicode" panose="020B0602030504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1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0544F-FCCE-4287-B302-F298BE532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ABCDE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DCF744-C6B8-4BA9-A347-C5526D8F4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Airway, Breathing, Circulation, Disability, Exposure (ABCDE) approach is a systematic approach to the immediate assessment and treatment of critically ill or injured patients</a:t>
            </a:r>
          </a:p>
          <a:p>
            <a:pPr marL="0" indent="0">
              <a:buNone/>
            </a:pPr>
            <a:r>
              <a:rPr lang="en-US" b="1" dirty="0"/>
              <a:t> Aims of the ABCDE approach </a:t>
            </a:r>
            <a:endParaRPr lang="en-US" dirty="0"/>
          </a:p>
          <a:p>
            <a:pPr lvl="0"/>
            <a:r>
              <a:rPr lang="en-US" dirty="0"/>
              <a:t>to provide life-saving treatment</a:t>
            </a:r>
          </a:p>
          <a:p>
            <a:pPr lvl="0"/>
            <a:r>
              <a:rPr lang="en-US" dirty="0"/>
              <a:t>to break down complex clinical situations into more manageable parts</a:t>
            </a:r>
          </a:p>
          <a:p>
            <a:pPr lvl="0"/>
            <a:r>
              <a:rPr lang="en-US" dirty="0"/>
              <a:t>to serve as an assessment and treatment algorithm</a:t>
            </a:r>
          </a:p>
          <a:p>
            <a:pPr lvl="0"/>
            <a:r>
              <a:rPr lang="en-US" dirty="0"/>
              <a:t>to establish common situational awareness among all treatment providers</a:t>
            </a:r>
          </a:p>
          <a:p>
            <a:pPr lvl="0"/>
            <a:r>
              <a:rPr lang="en-US" dirty="0"/>
              <a:t> to establish a final diagnosis and treatment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2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F4A87C-CA11-4EE8-B41D-1B5EC7CB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 ABCDE approach without the use of equipment</a:t>
            </a:r>
          </a:p>
        </p:txBody>
      </p:sp>
      <p:pic>
        <p:nvPicPr>
          <p:cNvPr id="4" name="Content Placeholder 3">
            <a:hlinkClick r:id="rId2" tgtFrame="&quot;tileshopwindow&quot;"/>
            <a:extLst>
              <a:ext uri="{FF2B5EF4-FFF2-40B4-BE49-F238E27FC236}">
                <a16:creationId xmlns="" xmlns:a16="http://schemas.microsoft.com/office/drawing/2014/main" id="{6F8378B3-5111-42CF-9743-597B296830C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151" y="2054430"/>
            <a:ext cx="9191501" cy="465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84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6575EF-E804-4577-9AD8-91F59B6DB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Key points of the ABCDE approach</a:t>
            </a:r>
            <a:r>
              <a:rPr lang="en-US" altLang="en-US" sz="6000" dirty="0">
                <a:latin typeface="Arial" panose="020B0604020202020204" pitchFamily="34" charset="0"/>
              </a:rPr>
              <a:t/>
            </a:r>
            <a:br>
              <a:rPr lang="en-US" altLang="en-US" sz="6000" dirty="0"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CF4B13CE-3781-4366-8194-5FD178C69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411384"/>
              </p:ext>
            </p:extLst>
          </p:nvPr>
        </p:nvGraphicFramePr>
        <p:xfrm>
          <a:off x="838200" y="952501"/>
          <a:ext cx="10515600" cy="5540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="" xmlns:a16="http://schemas.microsoft.com/office/drawing/2014/main" val="1726613015"/>
                    </a:ext>
                  </a:extLst>
                </a:gridCol>
              </a:tblGrid>
              <a:tr h="5540374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800" dirty="0">
                          <a:effectLst/>
                        </a:rPr>
                        <a:t>Airway, Breathing, Circulation, Disability, Exposure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800" dirty="0">
                          <a:effectLst/>
                        </a:rPr>
                        <a:t>Universal principles for all patients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800" dirty="0">
                          <a:effectLst/>
                        </a:rPr>
                        <a:t>Apply when critical illness or injury is suspected or evident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800" dirty="0">
                          <a:effectLst/>
                        </a:rPr>
                        <a:t>Assess and treat continuously and simultaneously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800" dirty="0">
                          <a:effectLst/>
                        </a:rPr>
                        <a:t>Treat life-threatening signs immediately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800" dirty="0">
                          <a:effectLst/>
                        </a:rPr>
                        <a:t>Life-saving treatment does not require a definitive diagnosis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800" dirty="0">
                          <a:effectLst/>
                        </a:rPr>
                        <a:t>Reassess regularly and at any sign of deterioration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="" xmlns:a16="http://schemas.microsoft.com/office/drawing/2014/main" val="1354321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4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Broad</a:t>
            </a:r>
            <a:r>
              <a:rPr lang="en-US" dirty="0"/>
              <a:t>: By the end of the lesson the learner should be able to manage collapsed patients, patients involved in trauma and casualties of mass accidents.</a:t>
            </a:r>
          </a:p>
          <a:p>
            <a:r>
              <a:rPr lang="en-US" dirty="0">
                <a:solidFill>
                  <a:srgbClr val="0070C0"/>
                </a:solidFill>
              </a:rPr>
              <a:t>Specific: By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the end of the lesson the learner should be able to;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Perform Basic Life Support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Manage patients following trauma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Apply principles of trauma in providing emergency care to casualties of mass accidents</a:t>
            </a:r>
          </a:p>
        </p:txBody>
      </p:sp>
    </p:spTree>
    <p:extLst>
      <p:ext uri="{BB962C8B-B14F-4D97-AF65-F5344CB8AC3E}">
        <p14:creationId xmlns:p14="http://schemas.microsoft.com/office/powerpoint/2010/main" val="425276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F309A4-350D-4454-B45C-EA7E4A2E0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ABCDE approach with their management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0850C120-0801-4784-A92F-740F72628E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722520"/>
              </p:ext>
            </p:extLst>
          </p:nvPr>
        </p:nvGraphicFramePr>
        <p:xfrm>
          <a:off x="838200" y="1524000"/>
          <a:ext cx="10515600" cy="477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2970385028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3652592716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1288258969"/>
                    </a:ext>
                  </a:extLst>
                </a:gridCol>
              </a:tblGrid>
              <a:tr h="348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Assessment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Treatment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="" xmlns:a16="http://schemas.microsoft.com/office/drawing/2014/main" val="3546604275"/>
                  </a:ext>
                </a:extLst>
              </a:tr>
              <a:tr h="6868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A – Airways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Voice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Breath sounds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Head tilt and chin lift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Oxygen (15 l min</a:t>
                      </a:r>
                      <a:r>
                        <a:rPr lang="en-US" sz="1200" baseline="30000">
                          <a:effectLst/>
                        </a:rPr>
                        <a:t>−1</a:t>
                      </a:r>
                      <a:r>
                        <a:rPr lang="en-US" sz="1200">
                          <a:effectLst/>
                        </a:rPr>
                        <a:t>) Suction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="" xmlns:a16="http://schemas.microsoft.com/office/drawing/2014/main" val="3849079665"/>
                  </a:ext>
                </a:extLst>
              </a:tr>
              <a:tr h="17007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B – Breathing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Respiratory rate (12–20 min</a:t>
                      </a:r>
                      <a:r>
                        <a:rPr lang="en-US" sz="1200" baseline="30000">
                          <a:effectLst/>
                        </a:rPr>
                        <a:t>−1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Chest wall movements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Chest percussion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Lung auscultation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Pulse oximetry (97%–100%)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Seat comfortably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Rescue breaths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Inhaled medications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Bag-mask ventilation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Decompress tension pneumothorax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="" xmlns:a16="http://schemas.microsoft.com/office/drawing/2014/main" val="3386854015"/>
                  </a:ext>
                </a:extLst>
              </a:tr>
              <a:tr h="20387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C – Circulation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Skin color, sweating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Capillary refill time (&lt;2 s)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Palpate pulse rate (60–100 min</a:t>
                      </a:r>
                      <a:r>
                        <a:rPr lang="en-US" sz="1200" baseline="30000">
                          <a:effectLst/>
                        </a:rPr>
                        <a:t>−1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Heart auscultation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Blood pressure (systolic 100–140 mmHg)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Electrocardiography monitoring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Stop bleeding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Elevate legs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Intravenous access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Infuse saline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="" xmlns:a16="http://schemas.microsoft.com/office/drawing/2014/main" val="4092135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9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B3F053-756F-46F3-A4ED-6B871BBB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12375FEC-F975-4025-9AD9-49F4D7514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814653"/>
              </p:ext>
            </p:extLst>
          </p:nvPr>
        </p:nvGraphicFramePr>
        <p:xfrm>
          <a:off x="838200" y="1866899"/>
          <a:ext cx="10515600" cy="4703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2228717837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997220606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2343240944"/>
                    </a:ext>
                  </a:extLst>
                </a:gridCol>
              </a:tblGrid>
              <a:tr h="37164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D – Disability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Level of consciousness – AVPU 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>
                          <a:effectLst/>
                        </a:rPr>
                        <a:t>Alert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>
                          <a:effectLst/>
                        </a:rPr>
                        <a:t>Voice responsive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>
                          <a:effectLst/>
                        </a:rPr>
                        <a:t>Pain responsive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100">
                          <a:effectLst/>
                        </a:rPr>
                        <a:t>Unresponsive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Limb movements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Papillary light reflexes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Blood glucose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Treat Airway, Breathing, and Circulation problems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Recovery position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Glucose for hypoglycemia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="" xmlns:a16="http://schemas.microsoft.com/office/drawing/2014/main" val="358930481"/>
                  </a:ext>
                </a:extLst>
              </a:tr>
              <a:tr h="9095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E – Exposure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Expose skin-undress patient completely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Examine body for signs of occult injury including patients back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Temperature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Treat suspected cause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 patient hypothermic cover with warm blankets and give warm intravenous fluid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="" xmlns:a16="http://schemas.microsoft.com/office/drawing/2014/main" val="62391969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86BB03B6-4F4A-4E82-B835-8CB1E20F4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TRIAGE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Triage is evaluation and categorization of the sick/wounded where they are insufficient resources for medical care of everyone at once.</a:t>
            </a:r>
          </a:p>
          <a:p>
            <a:r>
              <a:rPr lang="en-US" dirty="0"/>
              <a:t>The aims are:</a:t>
            </a:r>
          </a:p>
          <a:p>
            <a:pPr marL="0" indent="0">
              <a:buNone/>
            </a:pPr>
            <a:r>
              <a:rPr lang="en-US" dirty="0"/>
              <a:t>     -Decide who needs transportation care urgently</a:t>
            </a:r>
          </a:p>
          <a:p>
            <a:pPr marL="0" indent="0">
              <a:buNone/>
            </a:pPr>
            <a:r>
              <a:rPr lang="en-US" dirty="0"/>
              <a:t>     -Prioritize in crowded emergency rooms</a:t>
            </a:r>
          </a:p>
          <a:p>
            <a:pPr marL="0" indent="0">
              <a:buNone/>
            </a:pPr>
            <a:r>
              <a:rPr lang="en-US" dirty="0"/>
              <a:t>     -To prioritize the use of space </a:t>
            </a:r>
            <a:r>
              <a:rPr lang="en-US" dirty="0" err="1"/>
              <a:t>e.g</a:t>
            </a:r>
            <a:r>
              <a:rPr lang="en-US" dirty="0"/>
              <a:t> theatre</a:t>
            </a:r>
          </a:p>
        </p:txBody>
      </p:sp>
    </p:spTree>
    <p:extLst>
      <p:ext uri="{BB962C8B-B14F-4D97-AF65-F5344CB8AC3E}">
        <p14:creationId xmlns:p14="http://schemas.microsoft.com/office/powerpoint/2010/main" val="18231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06C08B-A50D-41A6-9A04-E68B21F36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Trauma triaging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FA8257-726B-4852-8406-4A24FCA6F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Triage is the sorting of patients to determine the priority of their health needs and the proper site for treatment.</a:t>
            </a:r>
          </a:p>
          <a:p>
            <a:r>
              <a:rPr lang="en-US" dirty="0"/>
              <a:t>In non –disaster situations; health care workers assign a high priority and allocate the most resources to those who are the most critically ill.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7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COLOR CODING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Red</a:t>
            </a:r>
            <a:r>
              <a:rPr lang="en-US" dirty="0">
                <a:sym typeface="Wingdings" panose="05000000000000000000" pitchFamily="2" charset="2"/>
              </a:rPr>
              <a:t>(immediate) those who </a:t>
            </a:r>
            <a:r>
              <a:rPr lang="en-US" dirty="0" smtClean="0">
                <a:sym typeface="Wingdings" panose="05000000000000000000" pitchFamily="2" charset="2"/>
              </a:rPr>
              <a:t>cant </a:t>
            </a:r>
            <a:r>
              <a:rPr lang="en-US" dirty="0">
                <a:sym typeface="Wingdings" panose="05000000000000000000" pitchFamily="2" charset="2"/>
              </a:rPr>
              <a:t>survive without immediate treatment but have a chance of survival. </a:t>
            </a:r>
            <a:r>
              <a:rPr lang="en-US" dirty="0" err="1">
                <a:sym typeface="Wingdings" panose="05000000000000000000" pitchFamily="2" charset="2"/>
              </a:rPr>
              <a:t>e.g</a:t>
            </a:r>
            <a:r>
              <a:rPr lang="en-US" dirty="0">
                <a:sym typeface="Wingdings" panose="05000000000000000000" pitchFamily="2" charset="2"/>
              </a:rPr>
              <a:t> head injuries, severe burns, severe bleeding.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Yellow tags:</a:t>
            </a:r>
            <a:r>
              <a:rPr lang="en-US" dirty="0"/>
              <a:t> (observation) not in immediate danger of death but should be re-triaged.</a:t>
            </a:r>
          </a:p>
          <a:p>
            <a:r>
              <a:rPr lang="en-US" b="1" dirty="0"/>
              <a:t>Green tags</a:t>
            </a:r>
            <a:r>
              <a:rPr lang="en-US" b="1" dirty="0">
                <a:sym typeface="Wingdings" panose="05000000000000000000" pitchFamily="2" charset="2"/>
              </a:rPr>
              <a:t>(wait) </a:t>
            </a:r>
            <a:r>
              <a:rPr lang="en-US" dirty="0">
                <a:sym typeface="Wingdings" panose="05000000000000000000" pitchFamily="2" charset="2"/>
              </a:rPr>
              <a:t>Walking wounded who will need medical care after more critical patients have been treated.</a:t>
            </a:r>
          </a:p>
          <a:p>
            <a:r>
              <a:rPr lang="en-US" b="1" dirty="0">
                <a:sym typeface="Wingdings" panose="05000000000000000000" pitchFamily="2" charset="2"/>
              </a:rPr>
              <a:t>White tags(Dismiss) </a:t>
            </a:r>
            <a:r>
              <a:rPr lang="en-US" dirty="0">
                <a:sym typeface="Wingdings" panose="05000000000000000000" pitchFamily="2" charset="2"/>
              </a:rPr>
              <a:t>given to those who are not </a:t>
            </a:r>
            <a:r>
              <a:rPr lang="en-US" dirty="0" err="1">
                <a:sym typeface="Wingdings" panose="05000000000000000000" pitchFamily="2" charset="2"/>
              </a:rPr>
              <a:t>critical,not</a:t>
            </a:r>
            <a:r>
              <a:rPr lang="en-US" dirty="0">
                <a:sym typeface="Wingdings" panose="05000000000000000000" pitchFamily="2" charset="2"/>
              </a:rPr>
              <a:t> serious and not acute.</a:t>
            </a:r>
          </a:p>
          <a:p>
            <a:r>
              <a:rPr lang="en-US" b="1" dirty="0">
                <a:sym typeface="Wingdings" panose="05000000000000000000" pitchFamily="2" charset="2"/>
              </a:rPr>
              <a:t>Black tags: (expectant)</a:t>
            </a:r>
            <a:r>
              <a:rPr lang="en-US" dirty="0">
                <a:sym typeface="Wingdings" panose="05000000000000000000" pitchFamily="2" charset="2"/>
              </a:rPr>
              <a:t>used for the deceased  or those who cant survive.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926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Assessment of situation in an emergency department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survey is done.</a:t>
            </a:r>
          </a:p>
          <a:p>
            <a:r>
              <a:rPr lang="en-US" dirty="0"/>
              <a:t>The primary survey refers to assessment of potentially life-threatening problems including airway, breathing, circulation, severe bleeding, or shock. </a:t>
            </a:r>
          </a:p>
          <a:p>
            <a:r>
              <a:rPr lang="en-US" dirty="0"/>
              <a:t>It takes precedence over all other aspects of victim assessment and should be used to correct life-threatening situations.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3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75423-ED3F-49C0-8651-2ED8EEDD8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solidFill>
                  <a:srgbClr val="C00000"/>
                </a:solidFill>
              </a:rPr>
              <a:t>HOW EMERGENCY CASES ARE PRIORITIZED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B83C2B4-0D41-42ED-B245-BB7A5BFAD5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687026"/>
              </p:ext>
            </p:extLst>
          </p:nvPr>
        </p:nvGraphicFramePr>
        <p:xfrm>
          <a:off x="838200" y="1244600"/>
          <a:ext cx="10515600" cy="5118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4155882783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3622445659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4038349620"/>
                    </a:ext>
                  </a:extLst>
                </a:gridCol>
              </a:tblGrid>
              <a:tr h="28436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Triage Level 1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Resuscitation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Conditions that are a threat to life requiring immediate aggressive interventions to restore or preserve life.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Unresponsive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Near respiratory arrest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Unconscious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Major trauma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Shock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extLst>
                  <a:ext uri="{0D108BD9-81ED-4DB2-BD59-A6C34878D82A}">
                    <a16:rowId xmlns="" xmlns:a16="http://schemas.microsoft.com/office/drawing/2014/main" val="861631184"/>
                  </a:ext>
                </a:extLst>
              </a:tr>
              <a:tr h="22744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Triage Level 2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Emergent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Conditions that are a potential threat to life, limb, or function requiring immediate intervention.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Severe respiratory distress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Head injury – with altered mental status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Chest pain – high cardiac suspicion or trauma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Severe trauma, moderate/severe dyspnea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extLst>
                  <a:ext uri="{0D108BD9-81ED-4DB2-BD59-A6C34878D82A}">
                    <a16:rowId xmlns="" xmlns:a16="http://schemas.microsoft.com/office/drawing/2014/main" val="802263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8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5F1A4B-D087-40BF-AEAF-09C7490D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Conti’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A1B1F90F-4FDA-4C47-A377-0BA54D5B8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197146"/>
              </p:ext>
            </p:extLst>
          </p:nvPr>
        </p:nvGraphicFramePr>
        <p:xfrm>
          <a:off x="838200" y="1955801"/>
          <a:ext cx="10515600" cy="4537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2592752417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1366256604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978053502"/>
                    </a:ext>
                  </a:extLst>
                </a:gridCol>
              </a:tblGrid>
              <a:tr h="16500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Triage Level 3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Urgent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Conditions that indicate a serious illness or injury requiring intervention. Usually associated with significant distress/discomfort.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>
                          <a:effectLst/>
                        </a:rPr>
                        <a:t>Asthma – respiratory distress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>
                          <a:effectLst/>
                        </a:rPr>
                        <a:t>Head injury – no altered mental status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>
                          <a:effectLst/>
                        </a:rPr>
                        <a:t>Chest pain – high musculoskeletal suspicion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>
                          <a:effectLst/>
                        </a:rPr>
                        <a:t>Seizure alert on arrival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extLst>
                  <a:ext uri="{0D108BD9-81ED-4DB2-BD59-A6C34878D82A}">
                    <a16:rowId xmlns="" xmlns:a16="http://schemas.microsoft.com/office/drawing/2014/main" val="1962734440"/>
                  </a:ext>
                </a:extLst>
              </a:tr>
              <a:tr h="2063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Triage Level 4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Less Urgent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Conditions presenting as an illness or injury requiring intervention. Intervention can be delayed without harmful consequence.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>
                          <a:effectLst/>
                        </a:rPr>
                        <a:t>Asthma – mild respiratory distress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>
                          <a:effectLst/>
                        </a:rPr>
                        <a:t>Chest pain – no distress – no cardiac history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>
                          <a:effectLst/>
                        </a:rPr>
                        <a:t>Constipation – moderate abdominal distress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>
                          <a:effectLst/>
                        </a:rPr>
                        <a:t>Minor lacerations</a:t>
                      </a:r>
                      <a:endParaRPr lang="en-US" sz="110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>
                          <a:effectLst/>
                        </a:rPr>
                        <a:t>Minor infections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extLst>
                  <a:ext uri="{0D108BD9-81ED-4DB2-BD59-A6C34878D82A}">
                    <a16:rowId xmlns="" xmlns:a16="http://schemas.microsoft.com/office/drawing/2014/main" val="2220751966"/>
                  </a:ext>
                </a:extLst>
              </a:tr>
              <a:tr h="8240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Triage Level 5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Non Urgent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Conditions that indicate a minor illness or injury for which intervention could be delayed or deferred indefinitely.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Upper respiratory infections</a:t>
                      </a:r>
                      <a:endParaRPr lang="en-US" sz="11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000" dirty="0">
                          <a:effectLst/>
                        </a:rPr>
                        <a:t>Return visits to ER for re-check etc.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6525" marR="136525" marT="67945" marB="67945" anchor="ctr"/>
                </a:tc>
                <a:extLst>
                  <a:ext uri="{0D108BD9-81ED-4DB2-BD59-A6C34878D82A}">
                    <a16:rowId xmlns="" xmlns:a16="http://schemas.microsoft.com/office/drawing/2014/main" val="820051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8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BE81A2-6D20-4888-A68C-32D65D99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Staff Deployment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B6ED29-1C7B-43B6-A662-BC26436C1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Traumatic injuries can range from minor isolated wounds to complex injuries involving multiple organ systems.</a:t>
            </a:r>
          </a:p>
          <a:p>
            <a:r>
              <a:rPr lang="en-US" dirty="0"/>
              <a:t> All trauma patients require a systematic approach to management to maximize outcomes and reduce the risk of undiscovered injuries.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283C77-34A3-4222-AFFA-7BF70EF7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Control of the situation in case of trauma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9B78E56-06D2-4FD5-879A-0137CA8F3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Regardless of setting or team composition, optimal care of a trauma patient requires effective and efficient communication and teamwork among all members </a:t>
            </a:r>
          </a:p>
          <a:p>
            <a:r>
              <a:rPr lang="en-US" dirty="0"/>
              <a:t> Good care begins with a pre-arrival briefing and the assignment of general roles and specific tasks, and continues throughout the resuscitation as the team uses closed loop communication and maintains a common vision of the plan of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3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FB7CF0-EBC2-4324-B2DD-8FFA100D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TERMS DEFINATION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0FEEB2-EE07-4D65-BCD6-84AF14D1B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Trauma</a:t>
            </a:r>
            <a:r>
              <a:rPr lang="en-US" dirty="0">
                <a:solidFill>
                  <a:srgbClr val="C00000"/>
                </a:solidFill>
              </a:rPr>
              <a:t> -</a:t>
            </a:r>
            <a:r>
              <a:rPr lang="en-US" dirty="0"/>
              <a:t> physical, psychological, emotional response to an event or an experience that is deeply distressing or disturbing</a:t>
            </a:r>
          </a:p>
          <a:p>
            <a:r>
              <a:rPr lang="en-US" b="1" dirty="0">
                <a:solidFill>
                  <a:srgbClr val="C00000"/>
                </a:solidFill>
              </a:rPr>
              <a:t>Emergency-</a:t>
            </a:r>
            <a:r>
              <a:rPr lang="en-US" dirty="0"/>
              <a:t>Unforeseen event that calls for immediate action e.g. medical emergency</a:t>
            </a:r>
          </a:p>
          <a:p>
            <a:r>
              <a:rPr lang="en-US" b="1" dirty="0">
                <a:solidFill>
                  <a:srgbClr val="C00000"/>
                </a:solidFill>
              </a:rPr>
              <a:t>Basic life support (BLS) -</a:t>
            </a:r>
            <a:r>
              <a:rPr lang="en-US" dirty="0"/>
              <a:t> variety of noninvasive emergency procedures performed to assist in the immediate survival of a patient, including cardiopulmonary resuscitation, hemorrhage control, stabilization of fractures, spinal immobilization, and basic first aid</a:t>
            </a:r>
          </a:p>
          <a:p>
            <a:r>
              <a:rPr lang="en-US" b="1" dirty="0">
                <a:solidFill>
                  <a:srgbClr val="C00000"/>
                </a:solidFill>
              </a:rPr>
              <a:t>Disaster-</a:t>
            </a:r>
            <a:r>
              <a:rPr lang="en-US" b="1" u="sng" dirty="0"/>
              <a:t> </a:t>
            </a:r>
            <a:r>
              <a:rPr lang="en-US" dirty="0"/>
              <a:t> an event that causes more than 10 deaths, affects more than 100 people, or leads to an appeal for assistance by those affected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tar: 7 Points 3">
            <a:extLst>
              <a:ext uri="{FF2B5EF4-FFF2-40B4-BE49-F238E27FC236}">
                <a16:creationId xmlns="" xmlns:a16="http://schemas.microsoft.com/office/drawing/2014/main" id="{218712CF-0396-4B79-9869-486707B5A8AB}"/>
              </a:ext>
            </a:extLst>
          </p:cNvPr>
          <p:cNvSpPr/>
          <p:nvPr/>
        </p:nvSpPr>
        <p:spPr>
          <a:xfrm>
            <a:off x="2113808" y="2232561"/>
            <a:ext cx="6958940" cy="36694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9114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Basic life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Objectives;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Define BLS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Explain steps and components of BLS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Explain the chain of survival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Explain about defibrillator</a:t>
            </a:r>
          </a:p>
        </p:txBody>
      </p:sp>
    </p:spTree>
    <p:extLst>
      <p:ext uri="{BB962C8B-B14F-4D97-AF65-F5344CB8AC3E}">
        <p14:creationId xmlns:p14="http://schemas.microsoft.com/office/powerpoint/2010/main" val="23197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Florence Nightgale was the first emergency nurse, providing care to the wounded in the Crimean war in 1854.</a:t>
            </a:r>
          </a:p>
          <a:p>
            <a:r>
              <a:rPr lang="en-US" dirty="0"/>
              <a:t>According to the recent statistics sudden cardiac arrest is rapidly becoming the leading cause of death.</a:t>
            </a:r>
          </a:p>
          <a:p>
            <a:r>
              <a:rPr lang="en-US" dirty="0"/>
              <a:t>When the heart ceases to </a:t>
            </a:r>
            <a:r>
              <a:rPr lang="en-US" dirty="0" err="1"/>
              <a:t>function,the</a:t>
            </a:r>
            <a:r>
              <a:rPr lang="en-US" dirty="0"/>
              <a:t> brain can survive without oxygen for </a:t>
            </a:r>
            <a:r>
              <a:rPr lang="en-US" dirty="0" err="1"/>
              <a:t>upto</a:t>
            </a:r>
            <a:r>
              <a:rPr lang="en-US" dirty="0"/>
              <a:t> 4 minutes. CPR during this critical moment can provide oxygenated blood to heart and brain thus increasing chances of survival.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b="1" dirty="0">
                <a:solidFill>
                  <a:srgbClr val="C00000"/>
                </a:solidFill>
              </a:rPr>
              <a:t>BASIC LIFE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BLS:care provided by healthcare providers and public safety professionals to patients who are experiencing respiratory </a:t>
            </a:r>
            <a:r>
              <a:rPr lang="en-US" sz="2000" b="1" dirty="0" smtClean="0"/>
              <a:t>arrest, cardiac </a:t>
            </a:r>
            <a:r>
              <a:rPr lang="en-US" sz="2000" b="1" dirty="0"/>
              <a:t>arrest or airway obstruction.</a:t>
            </a:r>
          </a:p>
          <a:p>
            <a:r>
              <a:rPr lang="en-US" sz="2000" dirty="0"/>
              <a:t>It involves skills to perform CPR, using AED and relieving obstructed airway</a:t>
            </a:r>
          </a:p>
          <a:p>
            <a:pPr marL="0" indent="0">
              <a:buNone/>
            </a:pPr>
            <a:r>
              <a:rPr lang="en-US" sz="2000" b="1" u="sng" dirty="0">
                <a:solidFill>
                  <a:srgbClr val="C00000"/>
                </a:solidFill>
                <a:ea typeface="+mj-ea"/>
                <a:cs typeface="Times New Roman" panose="02020603050405020304" pitchFamily="18" charset="0"/>
              </a:rPr>
              <a:t>Indication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Unresponsiveness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Gasping or absent respiration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Lack of carotid pulse and audible or palpable blood pressure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70C0"/>
                </a:solidFill>
                <a:ea typeface="+mj-ea"/>
                <a:cs typeface="Times New Roman" panose="02020603050405020304" pitchFamily="18" charset="0"/>
              </a:rPr>
              <a:t>Arrhythmia or fibrillation, no pulse or electrical activity</a:t>
            </a:r>
          </a:p>
        </p:txBody>
      </p:sp>
    </p:spTree>
    <p:extLst>
      <p:ext uri="{BB962C8B-B14F-4D97-AF65-F5344CB8AC3E}">
        <p14:creationId xmlns:p14="http://schemas.microsoft.com/office/powerpoint/2010/main" val="20067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62555C-0373-498E-A7BA-1AC7E9D0B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Conti,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92C4B3-BFC9-4192-9F90-55406E366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  <a:cs typeface="Times New Roman" panose="02020603050405020304" pitchFamily="18" charset="0"/>
              </a:rPr>
              <a:t>Respiratory Arrest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: Patient not breathing but has a definitive pulse.</a:t>
            </a:r>
            <a:b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NOTE:Respirations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 must be given</a:t>
            </a:r>
            <a:endParaRPr lang="en-US" dirty="0">
              <a:cs typeface="Times New Roman" panose="02020603050405020304" pitchFamily="18" charset="0"/>
            </a:endParaRPr>
          </a:p>
          <a:p>
            <a:r>
              <a:rPr lang="en-US" b="1" dirty="0">
                <a:cs typeface="Times New Roman" panose="02020603050405020304" pitchFamily="18" charset="0"/>
              </a:rPr>
              <a:t>Cardiac Arrest</a:t>
            </a:r>
            <a:r>
              <a:rPr lang="en-US" dirty="0">
                <a:cs typeface="Times New Roman" panose="02020603050405020304" pitchFamily="18" charset="0"/>
              </a:rPr>
              <a:t>: no </a:t>
            </a:r>
            <a:r>
              <a:rPr lang="en-US" dirty="0" err="1">
                <a:cs typeface="Times New Roman" panose="02020603050405020304" pitchFamily="18" charset="0"/>
              </a:rPr>
              <a:t>breathing,no</a:t>
            </a:r>
            <a:r>
              <a:rPr lang="en-US" dirty="0">
                <a:cs typeface="Times New Roman" panose="02020603050405020304" pitchFamily="18" charset="0"/>
              </a:rPr>
              <a:t> pulse and the patient is unresponsive.</a:t>
            </a:r>
          </a:p>
          <a:p>
            <a:pPr marL="0" indent="0">
              <a:buNone/>
            </a:pPr>
            <a:r>
              <a:rPr lang="en-US" dirty="0">
                <a:cs typeface="Times New Roman" panose="02020603050405020304" pitchFamily="18" charset="0"/>
              </a:rPr>
              <a:t>CA is a life threatening situation in which the electrical /mechanical system of the heart malfunctions resulting in complete cessation of the hearts ability to function and circulate blood efficiently.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8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064C53-DF34-4C89-9978-DA5B92D3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Chain of survival</a:t>
            </a:r>
            <a:r>
              <a:rPr lang="en-US" b="1" dirty="0">
                <a:cs typeface="Times New Roman" panose="02020603050405020304" pitchFamily="18" charset="0"/>
              </a:rPr>
              <a:t/>
            </a:r>
            <a:br>
              <a:rPr lang="en-US" b="1" dirty="0"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882636-0374-4206-B7D8-BD2A33C78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cs typeface="Times New Roman" panose="02020603050405020304" pitchFamily="18" charset="0"/>
              </a:rPr>
              <a:t>Early access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cs typeface="Times New Roman" panose="02020603050405020304" pitchFamily="18" charset="0"/>
              </a:rPr>
              <a:t>Early CPR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cs typeface="Times New Roman" panose="02020603050405020304" pitchFamily="18" charset="0"/>
              </a:rPr>
              <a:t>Early Defibrillation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cs typeface="Times New Roman" panose="02020603050405020304" pitchFamily="18" charset="0"/>
              </a:rPr>
              <a:t>Early advanced care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5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COMPONENTS OF BLS: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Ensure safety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Check for response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Activate EMS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Chest compressions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Check airway and ventilate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cs typeface="Times New Roman" panose="02020603050405020304" pitchFamily="18" charset="0"/>
              </a:rPr>
              <a:t>Defibrillate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3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4427</TotalTime>
  <Words>1522</Words>
  <Application>Microsoft Office PowerPoint</Application>
  <PresentationFormat>Widescreen</PresentationFormat>
  <Paragraphs>218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Lucida Sans Unicode</vt:lpstr>
      <vt:lpstr>Symbol</vt:lpstr>
      <vt:lpstr>Times New Roman</vt:lpstr>
      <vt:lpstr>Wingdings</vt:lpstr>
      <vt:lpstr>Office Theme</vt:lpstr>
      <vt:lpstr>TRAUMA ,EMERGENCY AND BASIC LIFE SUPPORT</vt:lpstr>
      <vt:lpstr>Objectives</vt:lpstr>
      <vt:lpstr>TERMS DEFINATION</vt:lpstr>
      <vt:lpstr>Basic life support</vt:lpstr>
      <vt:lpstr>Introduction</vt:lpstr>
      <vt:lpstr>BASIC LIFE SUPPORT</vt:lpstr>
      <vt:lpstr>Conti,</vt:lpstr>
      <vt:lpstr>Chain of survival </vt:lpstr>
      <vt:lpstr>COMPONENTS OF BLS: </vt:lpstr>
      <vt:lpstr>STEPS OF BLS</vt:lpstr>
      <vt:lpstr>CHEST COMPRESIONS-ADULTS</vt:lpstr>
      <vt:lpstr>Pediatrics-CPR</vt:lpstr>
      <vt:lpstr>Complications of CPR</vt:lpstr>
      <vt:lpstr>CPR</vt:lpstr>
      <vt:lpstr>How to use a defibrillator</vt:lpstr>
      <vt:lpstr> System approach to Trauma</vt:lpstr>
      <vt:lpstr>ABCDE approach</vt:lpstr>
      <vt:lpstr> ABCDE approach without the use of equipment</vt:lpstr>
      <vt:lpstr> Key points of the ABCDE approach </vt:lpstr>
      <vt:lpstr>ABCDE approach with their management </vt:lpstr>
      <vt:lpstr>PowerPoint Presentation</vt:lpstr>
      <vt:lpstr>TRIAGE</vt:lpstr>
      <vt:lpstr>Trauma triaging </vt:lpstr>
      <vt:lpstr>COLOR CODING </vt:lpstr>
      <vt:lpstr>Assessment of situation in an emergency department </vt:lpstr>
      <vt:lpstr>HOW EMERGENCY CASES ARE PRIORITIZED  </vt:lpstr>
      <vt:lpstr>Conti’</vt:lpstr>
      <vt:lpstr>Staff Deployment </vt:lpstr>
      <vt:lpstr>Control of the situation in case of trauma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TRAUMA AND EMERGENCY</dc:title>
  <dc:creator>Windows User</dc:creator>
  <cp:lastModifiedBy>PIETERS</cp:lastModifiedBy>
  <cp:revision>126</cp:revision>
  <dcterms:created xsi:type="dcterms:W3CDTF">2019-05-08T15:07:18Z</dcterms:created>
  <dcterms:modified xsi:type="dcterms:W3CDTF">2022-12-04T14:43:08Z</dcterms:modified>
</cp:coreProperties>
</file>