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8243-D6B9-49E8-910D-934174C5ACA2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807BE-4582-4224-99A5-9939ED888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933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8243-D6B9-49E8-910D-934174C5ACA2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807BE-4582-4224-99A5-9939ED888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584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8243-D6B9-49E8-910D-934174C5ACA2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807BE-4582-4224-99A5-9939ED888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8243-D6B9-49E8-910D-934174C5ACA2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807BE-4582-4224-99A5-9939ED888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346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8243-D6B9-49E8-910D-934174C5ACA2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807BE-4582-4224-99A5-9939ED888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624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8243-D6B9-49E8-910D-934174C5ACA2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807BE-4582-4224-99A5-9939ED888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43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8243-D6B9-49E8-910D-934174C5ACA2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807BE-4582-4224-99A5-9939ED888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326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8243-D6B9-49E8-910D-934174C5ACA2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807BE-4582-4224-99A5-9939ED888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858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8243-D6B9-49E8-910D-934174C5ACA2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807BE-4582-4224-99A5-9939ED888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527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8243-D6B9-49E8-910D-934174C5ACA2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807BE-4582-4224-99A5-9939ED888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135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8243-D6B9-49E8-910D-934174C5ACA2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807BE-4582-4224-99A5-9939ED888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912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18243-D6B9-49E8-910D-934174C5ACA2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807BE-4582-4224-99A5-9939ED888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010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862885" y="0"/>
            <a:ext cx="9805115" cy="5602310"/>
          </a:xfrm>
          <a:blipFill>
            <a:blip r:embed="rId2"/>
            <a:tile tx="0" ty="0" sx="100000" sy="100000" flip="none" algn="tl"/>
          </a:blipFill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Kenya Medical Training College-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Thika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Campus</a:t>
            </a:r>
            <a:b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Orthopaedic &amp; Trauma Medicine</a:t>
            </a:r>
            <a:b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September 2021- certificate class</a:t>
            </a:r>
            <a:b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Topic: 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Traumatology II</a:t>
            </a:r>
            <a:b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Facilitator: Miss Regina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Wambui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55329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 smtClean="0"/>
              <a:t>Scapular fractures are typically high energy injuries</a:t>
            </a:r>
          </a:p>
          <a:p>
            <a:r>
              <a:rPr lang="en-US" dirty="0" smtClean="0"/>
              <a:t>50% scapular fractures involve the bone and the scapula spine</a:t>
            </a:r>
          </a:p>
          <a:p>
            <a:r>
              <a:rPr lang="en-US" dirty="0" smtClean="0"/>
              <a:t>10% of the scapula involve the glenoid fossa</a:t>
            </a:r>
          </a:p>
          <a:p>
            <a:r>
              <a:rPr lang="en-US" dirty="0" smtClean="0"/>
              <a:t>Fractures usually occurs due to a high energy trauma</a:t>
            </a:r>
          </a:p>
          <a:p>
            <a:pPr marL="0" indent="0">
              <a:buNone/>
            </a:pPr>
            <a:r>
              <a:rPr lang="en-US" dirty="0"/>
              <a:t>w</a:t>
            </a:r>
            <a:r>
              <a:rPr lang="en-US" dirty="0" smtClean="0"/>
              <a:t>ith about 80-90% associated injuries</a:t>
            </a:r>
          </a:p>
          <a:p>
            <a:pPr marL="0" indent="0">
              <a:buNone/>
            </a:pPr>
            <a:r>
              <a:rPr lang="en-US" dirty="0" smtClean="0"/>
              <a:t>Associated injuries : rib fractures, pulmonary contusions, head injury</a:t>
            </a:r>
          </a:p>
          <a:p>
            <a:pPr marL="0" indent="0">
              <a:buNone/>
            </a:pPr>
            <a:r>
              <a:rPr lang="en-US" dirty="0" smtClean="0"/>
              <a:t>Most scapula fractures are treated conservatively even the fracture is moderately displaced. Use an </a:t>
            </a:r>
            <a:r>
              <a:rPr lang="en-US" dirty="0" err="1" smtClean="0"/>
              <a:t>armsling</a:t>
            </a:r>
            <a:r>
              <a:rPr lang="en-US" dirty="0" smtClean="0"/>
              <a:t> and pain killers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63237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43" y="452661"/>
            <a:ext cx="6979320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ee the source ima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6563" y="1081825"/>
            <a:ext cx="4514850" cy="4005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7476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407855" cy="1325563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998698" cy="4351338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the end of this lesson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should be able to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 trauma conditions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257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2917874" cy="1325563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injuries of the upper extremities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387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Fractures of upper extremities: </a:t>
            </a:r>
          </a:p>
          <a:p>
            <a:pPr marL="0" indent="0">
              <a:buNone/>
            </a:pPr>
            <a:r>
              <a:rPr lang="en-US" sz="3600" dirty="0" smtClean="0"/>
              <a:t>shoulder girdle </a:t>
            </a:r>
          </a:p>
          <a:p>
            <a:pPr marL="0" indent="0">
              <a:buNone/>
            </a:pPr>
            <a:r>
              <a:rPr lang="en-US" sz="3600" dirty="0" smtClean="0"/>
              <a:t>Clavicle</a:t>
            </a:r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>Humerus </a:t>
            </a:r>
          </a:p>
          <a:p>
            <a:pPr marL="0" indent="0">
              <a:buNone/>
            </a:pPr>
            <a:r>
              <a:rPr lang="en-US" sz="3600" dirty="0" smtClean="0"/>
              <a:t>Radius </a:t>
            </a:r>
          </a:p>
          <a:p>
            <a:pPr marL="0" indent="0">
              <a:buNone/>
            </a:pPr>
            <a:r>
              <a:rPr lang="en-US" sz="3600" dirty="0" smtClean="0"/>
              <a:t>Ulna </a:t>
            </a:r>
          </a:p>
          <a:p>
            <a:pPr marL="0" indent="0">
              <a:buNone/>
            </a:pPr>
            <a:r>
              <a:rPr lang="en-US" sz="3600" dirty="0"/>
              <a:t>C</a:t>
            </a:r>
            <a:r>
              <a:rPr lang="en-US" sz="3600" dirty="0" smtClean="0"/>
              <a:t>arpals, metacarpals and phalanges.</a:t>
            </a:r>
          </a:p>
        </p:txBody>
      </p:sp>
    </p:spTree>
    <p:extLst>
      <p:ext uri="{BB962C8B-B14F-4D97-AF65-F5344CB8AC3E}">
        <p14:creationId xmlns:p14="http://schemas.microsoft.com/office/powerpoint/2010/main" val="1324959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Shoulder Girdle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See the source imag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735" y="1839693"/>
            <a:ext cx="6690773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See the source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320" y="2015295"/>
            <a:ext cx="4811151" cy="4000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9923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Cnt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 Shoulder Girdle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 smtClean="0"/>
              <a:t>Is also called the Pectoral girdle</a:t>
            </a:r>
          </a:p>
          <a:p>
            <a:r>
              <a:rPr lang="en-US" dirty="0" smtClean="0"/>
              <a:t>It is a bone ring, incomplete posteriorly</a:t>
            </a:r>
          </a:p>
          <a:p>
            <a:r>
              <a:rPr lang="en-US" dirty="0" smtClean="0"/>
              <a:t>Formed by two sets of bone: the scapulae, </a:t>
            </a:r>
          </a:p>
          <a:p>
            <a:pPr marL="0" indent="0">
              <a:buNone/>
            </a:pPr>
            <a:r>
              <a:rPr lang="en-US" dirty="0" smtClean="0"/>
              <a:t>Posteriorly, the clavicles anteriorly</a:t>
            </a:r>
          </a:p>
          <a:p>
            <a:pPr marL="0" indent="0">
              <a:buNone/>
            </a:pPr>
            <a:r>
              <a:rPr lang="en-US" dirty="0"/>
              <a:t>a</a:t>
            </a:r>
            <a:r>
              <a:rPr lang="en-US" dirty="0" smtClean="0"/>
              <a:t>nd completed anteriorly by the manubrium</a:t>
            </a:r>
          </a:p>
          <a:p>
            <a:pPr marL="0" indent="0">
              <a:buNone/>
            </a:pPr>
            <a:r>
              <a:rPr lang="en-US" dirty="0" smtClean="0"/>
              <a:t>Of the sternum (part of axial  skeleton)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056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66863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3200" dirty="0" smtClean="0"/>
              <a:t>Bones</a:t>
            </a:r>
            <a:br>
              <a:rPr lang="en-US" sz="3200" dirty="0" smtClean="0"/>
            </a:br>
            <a:r>
              <a:rPr lang="en-US" sz="3200" dirty="0" smtClean="0"/>
              <a:t>the shoulder girdle is formed by two pairs of bones, the scapulae and the clavicles.</a:t>
            </a:r>
            <a:br>
              <a:rPr lang="en-US" sz="3200" dirty="0" smtClean="0"/>
            </a:br>
            <a:r>
              <a:rPr lang="en-US" sz="3200" dirty="0" smtClean="0"/>
              <a:t>The pectoral girdle forms the following </a:t>
            </a:r>
            <a:r>
              <a:rPr lang="en-US" sz="3200" b="1" dirty="0" smtClean="0"/>
              <a:t>joints</a:t>
            </a:r>
            <a:r>
              <a:rPr lang="en-US" sz="3200" dirty="0" smtClean="0"/>
              <a:t>:</a:t>
            </a:r>
            <a:br>
              <a:rPr lang="en-US" sz="3200" dirty="0" smtClean="0"/>
            </a:br>
            <a:r>
              <a:rPr lang="en-US" sz="3200" dirty="0" smtClean="0"/>
              <a:t>Sternoclavicular joints anteriorly</a:t>
            </a:r>
            <a:br>
              <a:rPr lang="en-US" sz="3200" dirty="0" smtClean="0"/>
            </a:br>
            <a:r>
              <a:rPr lang="en-US" sz="3200" dirty="0" smtClean="0"/>
              <a:t>acromioclavicular and glenohumeral joints</a:t>
            </a:r>
            <a:br>
              <a:rPr lang="en-US" sz="3200" dirty="0" smtClean="0"/>
            </a:br>
            <a:r>
              <a:rPr lang="en-US" sz="3200" dirty="0" smtClean="0"/>
              <a:t>Muscles that attach to and move this bones they are:  </a:t>
            </a:r>
            <a:br>
              <a:rPr lang="en-US" sz="3200" dirty="0" smtClean="0"/>
            </a:br>
            <a:r>
              <a:rPr lang="en-US" sz="3200" dirty="0" smtClean="0"/>
              <a:t>Rhomboids, trapezius, subclavius, pectoralis minor and </a:t>
            </a:r>
            <a:r>
              <a:rPr lang="en-US" sz="3200" dirty="0" err="1" smtClean="0"/>
              <a:t>levator</a:t>
            </a:r>
            <a:r>
              <a:rPr lang="en-US" sz="3200" dirty="0" smtClean="0"/>
              <a:t> scapulae muscles.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68182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324643" cy="1325563"/>
          </a:xfrm>
        </p:spPr>
        <p:txBody>
          <a:bodyPr/>
          <a:lstStyle/>
          <a:p>
            <a:r>
              <a:rPr lang="en-US" dirty="0" smtClean="0"/>
              <a:t>Scapula Fractures</a:t>
            </a:r>
            <a:endParaRPr lang="en-US" dirty="0"/>
          </a:p>
        </p:txBody>
      </p:sp>
      <p:pic>
        <p:nvPicPr>
          <p:cNvPr id="3074" name="Picture 2" descr="See the source imag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013" y="1789162"/>
            <a:ext cx="4832722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9983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172</Words>
  <Application>Microsoft Office PowerPoint</Application>
  <PresentationFormat>Widescreen</PresentationFormat>
  <Paragraphs>32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Kenya Medical Training College- Thika Campus Department of Orthopaedic &amp; Trauma Medicine September 2021- certificate class Topic: Traumatology II Facilitator: Miss Regina Wambui  </vt:lpstr>
      <vt:lpstr>PowerPoint Presentation</vt:lpstr>
      <vt:lpstr>Learning Outcome</vt:lpstr>
      <vt:lpstr>Objectives</vt:lpstr>
      <vt:lpstr>Introduction</vt:lpstr>
      <vt:lpstr>Shoulder Girdle</vt:lpstr>
      <vt:lpstr>Cnt’ Shoulder Girdle</vt:lpstr>
      <vt:lpstr>Bones the shoulder girdle is formed by two pairs of bones, the scapulae and the clavicles. The pectoral girdle forms the following joints: Sternoclavicular joints anteriorly acromioclavicular and glenohumeral joints Muscles that attach to and move this bones they are:   Rhomboids, trapezius, subclavius, pectoralis minor and levator scapulae muscles.</vt:lpstr>
      <vt:lpstr>Scapula Fractures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Kenya Medical Training College- Thika Campus Department of Orthopaedic &amp; Trauma Medicine September 2020- certificate class Topic: Traumatology II Facilitator: Miss Regina Wambui  24th March 2022 </dc:title>
  <dc:creator>hp</dc:creator>
  <cp:lastModifiedBy>hp</cp:lastModifiedBy>
  <cp:revision>15</cp:revision>
  <dcterms:created xsi:type="dcterms:W3CDTF">2022-03-24T04:04:45Z</dcterms:created>
  <dcterms:modified xsi:type="dcterms:W3CDTF">2022-11-02T10:34:49Z</dcterms:modified>
</cp:coreProperties>
</file>