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3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8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4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2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4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2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2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3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1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8243-D6B9-49E8-910D-934174C5ACA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807BE-4582-4224-99A5-9939ED88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62885" y="0"/>
            <a:ext cx="9805115" cy="560231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Medical Training College-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Thika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Campus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Orthopaedic &amp; Trauma Medicine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2021- certificate class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Topic: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Traumatology II</a:t>
            </a:r>
            <a:b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Facilitator: Miss Regina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Wambui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532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Scapular fractures are typically high energy injuries</a:t>
            </a:r>
          </a:p>
          <a:p>
            <a:r>
              <a:rPr lang="en-US" dirty="0" smtClean="0"/>
              <a:t>50% scapular fractures involve the bone and the scapula spine</a:t>
            </a:r>
          </a:p>
          <a:p>
            <a:r>
              <a:rPr lang="en-US" dirty="0" smtClean="0"/>
              <a:t>10% of the scapula involve the glenoid fossa</a:t>
            </a:r>
          </a:p>
          <a:p>
            <a:r>
              <a:rPr lang="en-US" dirty="0" smtClean="0"/>
              <a:t>Fractures usually occurs due to a high energy trauma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about 80-90% associated injuries</a:t>
            </a:r>
          </a:p>
          <a:p>
            <a:pPr marL="0" indent="0">
              <a:buNone/>
            </a:pPr>
            <a:r>
              <a:rPr lang="en-US" dirty="0" smtClean="0"/>
              <a:t>Associated injuries : rib fractures, pulmonary contusions, head injury</a:t>
            </a:r>
          </a:p>
          <a:p>
            <a:pPr marL="0" indent="0">
              <a:buNone/>
            </a:pPr>
            <a:r>
              <a:rPr lang="en-US" dirty="0" smtClean="0"/>
              <a:t>Most scapula fractures are treated conservatively even the fracture is moderately displaced. Use an </a:t>
            </a:r>
            <a:r>
              <a:rPr lang="en-US" dirty="0" err="1" smtClean="0"/>
              <a:t>armsling</a:t>
            </a:r>
            <a:r>
              <a:rPr lang="en-US" dirty="0" smtClean="0"/>
              <a:t> and pain killers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32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3" y="452661"/>
            <a:ext cx="697932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63" y="1081825"/>
            <a:ext cx="4514850" cy="400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07855" cy="132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98698" cy="43513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this lesson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be able to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trauma conditions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5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917874" cy="132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injuries of the upper extremities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8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Fractures of upper extremities: </a:t>
            </a:r>
          </a:p>
          <a:p>
            <a:pPr marL="0" indent="0">
              <a:buNone/>
            </a:pPr>
            <a:r>
              <a:rPr lang="en-US" sz="3600" dirty="0" smtClean="0"/>
              <a:t>shoulder girdle </a:t>
            </a:r>
          </a:p>
          <a:p>
            <a:pPr marL="0" indent="0">
              <a:buNone/>
            </a:pPr>
            <a:r>
              <a:rPr lang="en-US" sz="3600" dirty="0" smtClean="0"/>
              <a:t>Clavicle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Humerus </a:t>
            </a:r>
          </a:p>
          <a:p>
            <a:pPr marL="0" indent="0">
              <a:buNone/>
            </a:pPr>
            <a:r>
              <a:rPr lang="en-US" sz="3600" dirty="0" smtClean="0"/>
              <a:t>Radius </a:t>
            </a:r>
          </a:p>
          <a:p>
            <a:pPr marL="0" indent="0">
              <a:buNone/>
            </a:pPr>
            <a:r>
              <a:rPr lang="en-US" sz="3600" dirty="0" smtClean="0"/>
              <a:t>Ulna </a:t>
            </a:r>
          </a:p>
          <a:p>
            <a:pPr marL="0" indent="0">
              <a:buNone/>
            </a:pPr>
            <a:r>
              <a:rPr lang="en-US" sz="3600" dirty="0"/>
              <a:t>C</a:t>
            </a:r>
            <a:r>
              <a:rPr lang="en-US" sz="3600" dirty="0" smtClean="0"/>
              <a:t>arpals, metacarpals and phalanges.</a:t>
            </a:r>
          </a:p>
        </p:txBody>
      </p:sp>
    </p:spTree>
    <p:extLst>
      <p:ext uri="{BB962C8B-B14F-4D97-AF65-F5344CB8AC3E}">
        <p14:creationId xmlns:p14="http://schemas.microsoft.com/office/powerpoint/2010/main" val="132495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Shoulder Girdle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5" y="1839693"/>
            <a:ext cx="669077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2015295"/>
            <a:ext cx="4811151" cy="40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2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Shoulder Girdle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Is also called the Pectoral girdle</a:t>
            </a:r>
          </a:p>
          <a:p>
            <a:r>
              <a:rPr lang="en-US" dirty="0" smtClean="0"/>
              <a:t>It is a bone ring, incomplete posteriorly</a:t>
            </a:r>
          </a:p>
          <a:p>
            <a:r>
              <a:rPr lang="en-US" dirty="0" smtClean="0"/>
              <a:t>Formed by two sets of bone: the scapulae, </a:t>
            </a:r>
          </a:p>
          <a:p>
            <a:pPr marL="0" indent="0">
              <a:buNone/>
            </a:pPr>
            <a:r>
              <a:rPr lang="en-US" dirty="0" smtClean="0"/>
              <a:t>Posteriorly, the clavicles anteriorly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completed anteriorly by the manubrium</a:t>
            </a:r>
          </a:p>
          <a:p>
            <a:pPr marL="0" indent="0">
              <a:buNone/>
            </a:pPr>
            <a:r>
              <a:rPr lang="en-US" dirty="0" smtClean="0"/>
              <a:t>Of the sternum (part of axial  skeleton)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5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68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dirty="0" smtClean="0"/>
              <a:t>Bones</a:t>
            </a:r>
            <a:br>
              <a:rPr lang="en-US" sz="3200" dirty="0" smtClean="0"/>
            </a:br>
            <a:r>
              <a:rPr lang="en-US" sz="3200" dirty="0" smtClean="0"/>
              <a:t>the shoulder girdle is formed by two pairs of bones, the scapulae and the clavicles.</a:t>
            </a:r>
            <a:br>
              <a:rPr lang="en-US" sz="3200" dirty="0" smtClean="0"/>
            </a:br>
            <a:r>
              <a:rPr lang="en-US" sz="3200" dirty="0" smtClean="0"/>
              <a:t>The pectoral girdle forms the following </a:t>
            </a:r>
            <a:r>
              <a:rPr lang="en-US" sz="3200" b="1" dirty="0" smtClean="0"/>
              <a:t>joints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Sternoclavicular joints anteriorly</a:t>
            </a:r>
            <a:br>
              <a:rPr lang="en-US" sz="3200" dirty="0" smtClean="0"/>
            </a:br>
            <a:r>
              <a:rPr lang="en-US" sz="3200" dirty="0" smtClean="0"/>
              <a:t>acromioclavicular and glenohumeral joints</a:t>
            </a:r>
            <a:br>
              <a:rPr lang="en-US" sz="3200" dirty="0" smtClean="0"/>
            </a:br>
            <a:r>
              <a:rPr lang="en-US" sz="3200" dirty="0" smtClean="0"/>
              <a:t>Muscles that attach to and move this bones they are:  </a:t>
            </a:r>
            <a:br>
              <a:rPr lang="en-US" sz="3200" dirty="0" smtClean="0"/>
            </a:br>
            <a:r>
              <a:rPr lang="en-US" sz="3200" dirty="0" smtClean="0"/>
              <a:t>Rhomboids, trapezius, subclavius, pectoralis minor and </a:t>
            </a:r>
            <a:r>
              <a:rPr lang="en-US" sz="3200" dirty="0" err="1" smtClean="0"/>
              <a:t>levator</a:t>
            </a:r>
            <a:r>
              <a:rPr lang="en-US" sz="3200" dirty="0" smtClean="0"/>
              <a:t> scapulae muscles.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18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24643" cy="1325563"/>
          </a:xfrm>
        </p:spPr>
        <p:txBody>
          <a:bodyPr/>
          <a:lstStyle/>
          <a:p>
            <a:r>
              <a:rPr lang="en-US" dirty="0" smtClean="0"/>
              <a:t>Scapula Fractures</a:t>
            </a:r>
            <a:endParaRPr lang="en-US" dirty="0"/>
          </a:p>
        </p:txBody>
      </p:sp>
      <p:pic>
        <p:nvPicPr>
          <p:cNvPr id="3074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13" y="1789162"/>
            <a:ext cx="483272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98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172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Kenya Medical Training College- Thika Campus Department of Orthopaedic &amp; Trauma Medicine September 2021- certificate class Topic: Traumatology II Facilitator: Miss Regina Wambui  </vt:lpstr>
      <vt:lpstr>PowerPoint Presentation</vt:lpstr>
      <vt:lpstr>Learning Outcome</vt:lpstr>
      <vt:lpstr>Objectives</vt:lpstr>
      <vt:lpstr>Introduction</vt:lpstr>
      <vt:lpstr>Shoulder Girdle</vt:lpstr>
      <vt:lpstr>Cnt’ Shoulder Girdle</vt:lpstr>
      <vt:lpstr>Bones the shoulder girdle is formed by two pairs of bones, the scapulae and the clavicles. The pectoral girdle forms the following joints: Sternoclavicular joints anteriorly acromioclavicular and glenohumeral joints Muscles that attach to and move this bones they are:   Rhomboids, trapezius, subclavius, pectoralis minor and levator scapulae muscles.</vt:lpstr>
      <vt:lpstr>Scapula Fractures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Kenya Medical Training College- Thika Campus Department of Orthopaedic &amp; Trauma Medicine September 2020- certificate class Topic: Traumatology II Facilitator: Miss Regina Wambui  24th March 2022 </dc:title>
  <dc:creator>hp</dc:creator>
  <cp:lastModifiedBy>hp</cp:lastModifiedBy>
  <cp:revision>15</cp:revision>
  <dcterms:created xsi:type="dcterms:W3CDTF">2022-03-24T04:04:45Z</dcterms:created>
  <dcterms:modified xsi:type="dcterms:W3CDTF">2022-11-02T10:34:49Z</dcterms:modified>
</cp:coreProperties>
</file>