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33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76" r:id="rId3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0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handoutMaster" Target="handoutMasters/handout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viewProps" Target="view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CA" dirty="0"/>
              <a:t>Treatment of orthopaedic disorders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CA" dirty="0"/>
              <a:t>P. J.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86469EC-2C56-40D4-931A-96411774E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27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21" Type="http://schemas.openxmlformats.org/officeDocument/2006/relationships/image" Target="../media/image4.png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image" Target="../media/image5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Treatment of orthopaedic disorders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Introduction to orthopaedics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364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3230"/>
          </a:xfrm>
        </p:spPr>
        <p:txBody>
          <a:bodyPr/>
          <a:lstStyle/>
          <a:p>
            <a:r>
              <a:rPr lang="en-CA" dirty="0"/>
              <a:t>DRUGS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04730"/>
            <a:ext cx="8946541" cy="4843669"/>
          </a:xfrm>
        </p:spPr>
        <p:txBody>
          <a:bodyPr>
            <a:noAutofit/>
          </a:bodyPr>
          <a:lstStyle/>
          <a:p>
            <a:r>
              <a:rPr lang="en-CA" sz="2800" dirty="0"/>
              <a:t>Categories of drugs used include: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Antibacterial agents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Analgesics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Sedatives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Anti-inflammatory drugs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Hormone-like drugs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Anti-osteoporosis drugs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Specific drugs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Cytotoxic drugs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1308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9247"/>
          </a:xfrm>
        </p:spPr>
        <p:txBody>
          <a:bodyPr/>
          <a:lstStyle/>
          <a:p>
            <a:r>
              <a:rPr lang="en-CA" dirty="0"/>
              <a:t>Antibacterial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70992"/>
            <a:ext cx="8946541" cy="4777408"/>
          </a:xfrm>
        </p:spPr>
        <p:txBody>
          <a:bodyPr/>
          <a:lstStyle/>
          <a:p>
            <a:r>
              <a:rPr lang="en-CA" sz="3600" dirty="0"/>
              <a:t>Used in infective lesions such as:</a:t>
            </a:r>
          </a:p>
          <a:p>
            <a:pPr lvl="1"/>
            <a:r>
              <a:rPr lang="en-CA" sz="3200" dirty="0"/>
              <a:t>Acute osteomyelitis</a:t>
            </a:r>
          </a:p>
          <a:p>
            <a:pPr lvl="1"/>
            <a:r>
              <a:rPr lang="en-CA" sz="3200" dirty="0"/>
              <a:t>Acute pyogenic arthritis</a:t>
            </a:r>
          </a:p>
          <a:p>
            <a:pPr lvl="1"/>
            <a:r>
              <a:rPr lang="en-CA" sz="3200" dirty="0"/>
              <a:t>Tuberculosis </a:t>
            </a:r>
          </a:p>
          <a:p>
            <a:r>
              <a:rPr lang="en-CA" sz="3600" dirty="0"/>
              <a:t>Treatment must be started early for best outcomes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78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2743"/>
          </a:xfrm>
        </p:spPr>
        <p:txBody>
          <a:bodyPr/>
          <a:lstStyle/>
          <a:p>
            <a:r>
              <a:rPr lang="en-CA" dirty="0"/>
              <a:t>Analgesics and sedatives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70992"/>
            <a:ext cx="8946541" cy="4777408"/>
          </a:xfrm>
        </p:spPr>
        <p:txBody>
          <a:bodyPr/>
          <a:lstStyle/>
          <a:p>
            <a:r>
              <a:rPr lang="en-CA" sz="3200" dirty="0"/>
              <a:t>Analgesics should be used as sparingly as possible</a:t>
            </a:r>
          </a:p>
          <a:p>
            <a:r>
              <a:rPr lang="en-CA" sz="3200" dirty="0"/>
              <a:t>It is undesirable to prescribe analgesics continuously for prolonged periods</a:t>
            </a:r>
          </a:p>
          <a:p>
            <a:r>
              <a:rPr lang="en-CA" sz="3200" dirty="0"/>
              <a:t>Sedatives may be given if needed to promote sleep, but should not be overprescribed.</a:t>
            </a:r>
            <a:endParaRPr lang="en-CA" dirty="0"/>
          </a:p>
          <a:p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773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5995"/>
          </a:xfrm>
        </p:spPr>
        <p:txBody>
          <a:bodyPr/>
          <a:lstStyle/>
          <a:p>
            <a:r>
              <a:rPr lang="en-CA" dirty="0"/>
              <a:t>Anti-inflammatory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91478"/>
            <a:ext cx="8946541" cy="4856921"/>
          </a:xfrm>
        </p:spPr>
        <p:txBody>
          <a:bodyPr/>
          <a:lstStyle/>
          <a:p>
            <a:r>
              <a:rPr lang="en-CA" sz="2800" dirty="0"/>
              <a:t>These are drugs that dampen excessive inflammatory response by inhibiting the cyclooxygenase enzymes responsible for prostaglandin formation.</a:t>
            </a:r>
          </a:p>
          <a:p>
            <a:r>
              <a:rPr lang="en-CA" sz="2800" dirty="0"/>
              <a:t>Non-steroidal anti-inflammatory drugs are to be preferred.</a:t>
            </a:r>
          </a:p>
          <a:p>
            <a:r>
              <a:rPr lang="en-CA" sz="2800" dirty="0"/>
              <a:t>Many of these drugs also have analgesic action</a:t>
            </a:r>
          </a:p>
          <a:p>
            <a:r>
              <a:rPr lang="en-CA" sz="2800" dirty="0"/>
              <a:t>Steroids such as cortisone, prednisolone, and their analogues should be used with extreme caution due to possible adverse effects.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213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5995"/>
          </a:xfrm>
        </p:spPr>
        <p:txBody>
          <a:bodyPr/>
          <a:lstStyle/>
          <a:p>
            <a:r>
              <a:rPr lang="en-CA" dirty="0"/>
              <a:t>Hormone-like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50504"/>
            <a:ext cx="8946541" cy="4697895"/>
          </a:xfrm>
        </p:spPr>
        <p:txBody>
          <a:bodyPr>
            <a:normAutofit/>
          </a:bodyPr>
          <a:lstStyle/>
          <a:p>
            <a:r>
              <a:rPr lang="en-CA" sz="3200" dirty="0"/>
              <a:t>Include: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800" dirty="0"/>
              <a:t>Corticosteroids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800" dirty="0"/>
              <a:t>Sex hormones or analogues used for prevention of osteoporosis in post menopausal women, and for the control of certain metastatic tumours such as hormone-dependent breast and prostatic tumours.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800" dirty="0"/>
              <a:t>Biphosphonates – drugs which block the resorption of bone mineral.</a:t>
            </a:r>
          </a:p>
          <a:p>
            <a:pPr marL="857250" lvl="1" indent="-4572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10455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Specific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3200" dirty="0"/>
              <a:t>Vitamin C for scurvy</a:t>
            </a:r>
          </a:p>
          <a:p>
            <a:r>
              <a:rPr lang="en-CA" sz="3200" dirty="0"/>
              <a:t>Vitamin D for rickets</a:t>
            </a:r>
          </a:p>
          <a:p>
            <a:r>
              <a:rPr lang="en-CA" sz="3200" dirty="0"/>
              <a:t>Salicylates for arthritis of rheumatic fever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397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72499"/>
          </a:xfrm>
        </p:spPr>
        <p:txBody>
          <a:bodyPr/>
          <a:lstStyle/>
          <a:p>
            <a:r>
              <a:rPr lang="en-CA" dirty="0"/>
              <a:t>Cytotoxic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31236"/>
            <a:ext cx="8946541" cy="4817164"/>
          </a:xfrm>
        </p:spPr>
        <p:txBody>
          <a:bodyPr>
            <a:normAutofit lnSpcReduction="10000"/>
          </a:bodyPr>
          <a:lstStyle/>
          <a:p>
            <a:r>
              <a:rPr lang="en-CA" sz="2800" dirty="0"/>
              <a:t>Form the basis of chemotherapy for malignant tumours</a:t>
            </a:r>
          </a:p>
          <a:p>
            <a:r>
              <a:rPr lang="en-CA" sz="2800" dirty="0"/>
              <a:t>These anticancer drugs include: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Cyclophosphamide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Melphalan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Vincristine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Doxorubicin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Methotrexate</a:t>
            </a:r>
          </a:p>
          <a:p>
            <a:r>
              <a:rPr lang="en-CA" sz="2800" dirty="0"/>
              <a:t>They have serious side effects and are used only under expert supervision.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96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5752"/>
          </a:xfrm>
        </p:spPr>
        <p:txBody>
          <a:bodyPr/>
          <a:lstStyle/>
          <a:p>
            <a:r>
              <a:rPr lang="en-CA" dirty="0"/>
              <a:t>MANIPULATION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31236"/>
            <a:ext cx="9392410" cy="4817164"/>
          </a:xfrm>
        </p:spPr>
        <p:txBody>
          <a:bodyPr>
            <a:normAutofit fontScale="92500" lnSpcReduction="10000"/>
          </a:bodyPr>
          <a:lstStyle/>
          <a:p>
            <a:r>
              <a:rPr lang="en-CA" sz="2800" dirty="0"/>
              <a:t>This is the passive movements of joints, bones, or soft tissues carried out by the surgeon – with or without anaesthesia, and often forcefully – as a deliberate step in treatment.</a:t>
            </a:r>
          </a:p>
          <a:p>
            <a:r>
              <a:rPr lang="en-CA" sz="2800" dirty="0"/>
              <a:t>Three main uses: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Manipulation for correction of deformity – e.g. reduction of fractures and dislocations; correction of deformity from contracted or short soft tissues e.g. CTEV.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Manipulation to improve the range of movements at a stiff joint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Manipulation for relief of chronic pain in or about a joint, especially in the neck or spine.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850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RADIOTHERAPY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3200" dirty="0"/>
              <a:t>Radiotherapy by X-rays or by the gamma rays of radio-active substances may be used for certain benign conditions or for malignant disease.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488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OPERATIVE TREATMENT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orthopaedics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531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3200" dirty="0"/>
              <a:t>Orthopaedic treatment falls into three categories: -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3200" dirty="0"/>
              <a:t>No treatment – simply reassurance and advice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3200" dirty="0"/>
              <a:t>Non-operative treatment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3200" dirty="0"/>
              <a:t>Operative treatment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9749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9247"/>
          </a:xfrm>
        </p:spPr>
        <p:txBody>
          <a:bodyPr/>
          <a:lstStyle/>
          <a:p>
            <a:r>
              <a:rPr lang="en-CA" dirty="0"/>
              <a:t>Operative 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11966"/>
            <a:ext cx="8946541" cy="4936434"/>
          </a:xfrm>
        </p:spPr>
        <p:txBody>
          <a:bodyPr>
            <a:noAutofit/>
          </a:bodyPr>
          <a:lstStyle/>
          <a:p>
            <a:r>
              <a:rPr lang="en-CA" sz="2800" dirty="0"/>
              <a:t>Includes: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Synovectomy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Osteotomy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Arthrodesis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Arthroplasty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Bone grafting operations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Tendon transfer operations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Tendon grafting operations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Equalization of leg length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Amputation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658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Synovectomy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/>
              <a:t>Is the operation for removal of the inflamed lining of a joint (synovial membrane), while leaving the capsule intact.</a:t>
            </a:r>
          </a:p>
          <a:p>
            <a:r>
              <a:rPr lang="en-CA" sz="2800" dirty="0"/>
              <a:t>Useful in early rheumatoid arthritis and in some types of chronic infective arthritis.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44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19491"/>
          </a:xfrm>
        </p:spPr>
        <p:txBody>
          <a:bodyPr/>
          <a:lstStyle/>
          <a:p>
            <a:r>
              <a:rPr lang="en-CA" dirty="0"/>
              <a:t>Osteotomy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91478"/>
            <a:ext cx="9405662" cy="4856921"/>
          </a:xfrm>
        </p:spPr>
        <p:txBody>
          <a:bodyPr>
            <a:normAutofit/>
          </a:bodyPr>
          <a:lstStyle/>
          <a:p>
            <a:r>
              <a:rPr lang="en-CA" dirty="0"/>
              <a:t>Is the operation of cutting bone or creating a surgical fracture.</a:t>
            </a:r>
          </a:p>
          <a:p>
            <a:r>
              <a:rPr lang="en-CA" dirty="0"/>
              <a:t>Indications include: -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Correction of excessive angulation, bowing or rotation of a long bone.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To permit angulation of a bone so as to compensate for mal-alignment at a joint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To allow for lengthening or shortening of a bone in the lower limb in order to correct length discrepancy.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To improve stability of the hip by altering the line of weight transmission (abduction osteotomy)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To improve containment in transient avascular necrosis of the epiphysis of a long bone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To relieve the pain of an osteoarthritic hip.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6892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8760"/>
          </a:xfrm>
        </p:spPr>
        <p:txBody>
          <a:bodyPr/>
          <a:lstStyle/>
          <a:p>
            <a:r>
              <a:rPr lang="en-CA" dirty="0"/>
              <a:t>Arthrodesis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16766"/>
            <a:ext cx="9326149" cy="4631634"/>
          </a:xfrm>
        </p:spPr>
        <p:txBody>
          <a:bodyPr>
            <a:normAutofit lnSpcReduction="10000"/>
          </a:bodyPr>
          <a:lstStyle/>
          <a:p>
            <a:r>
              <a:rPr lang="en-CA" sz="2800" dirty="0"/>
              <a:t>This is an operation to fuse a joint</a:t>
            </a:r>
          </a:p>
          <a:p>
            <a:r>
              <a:rPr lang="en-CA" sz="2800" dirty="0"/>
              <a:t>Indications: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Advanced osteoarthritis or rheumatoid arthritis with disabling pain, especially when confined to a single joint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Quiescent tuberculous arthritis with destruction of the joint surfaces, to eliminate risk of recrudescence and to prevent deformity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Instability from muscle paralysis, as after poliomyelitis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For permanent correction of deformity, as in hammer toe.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28412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3230"/>
          </a:xfrm>
        </p:spPr>
        <p:txBody>
          <a:bodyPr/>
          <a:lstStyle/>
          <a:p>
            <a:r>
              <a:rPr lang="en-CA" dirty="0"/>
              <a:t>Arthroplasty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148" y="1298713"/>
            <a:ext cx="9753600" cy="5049077"/>
          </a:xfrm>
        </p:spPr>
        <p:txBody>
          <a:bodyPr>
            <a:noAutofit/>
          </a:bodyPr>
          <a:lstStyle/>
          <a:p>
            <a:r>
              <a:rPr lang="en-CA" sz="2800" dirty="0"/>
              <a:t>Arthroplasty is the operation for the reconstruction of a new movable joint.</a:t>
            </a:r>
          </a:p>
          <a:p>
            <a:r>
              <a:rPr lang="en-CA" sz="2800" dirty="0"/>
              <a:t>Arthroplasty can be carried out in the following joints:</a:t>
            </a:r>
          </a:p>
          <a:p>
            <a:pPr lvl="1"/>
            <a:r>
              <a:rPr lang="en-CA" sz="2400" dirty="0"/>
              <a:t>Hip</a:t>
            </a:r>
          </a:p>
          <a:p>
            <a:pPr lvl="1"/>
            <a:r>
              <a:rPr lang="en-CA" sz="2400" dirty="0"/>
              <a:t>Knee</a:t>
            </a:r>
          </a:p>
          <a:p>
            <a:pPr lvl="1"/>
            <a:r>
              <a:rPr lang="en-CA" sz="2400" dirty="0"/>
              <a:t>Ankle</a:t>
            </a:r>
          </a:p>
          <a:p>
            <a:pPr lvl="1"/>
            <a:r>
              <a:rPr lang="en-CA" sz="2400" dirty="0"/>
              <a:t>Shoulder</a:t>
            </a:r>
          </a:p>
          <a:p>
            <a:pPr lvl="1"/>
            <a:r>
              <a:rPr lang="en-CA" sz="2400" dirty="0"/>
              <a:t>Elbow</a:t>
            </a:r>
          </a:p>
          <a:p>
            <a:pPr lvl="1"/>
            <a:r>
              <a:rPr lang="en-CA" sz="2400" dirty="0"/>
              <a:t>Hand joints</a:t>
            </a:r>
          </a:p>
          <a:p>
            <a:pPr lvl="1"/>
            <a:r>
              <a:rPr lang="en-CA" sz="2400" dirty="0"/>
              <a:t>First </a:t>
            </a:r>
            <a:r>
              <a:rPr lang="en-CA" sz="2400" dirty="0" err="1"/>
              <a:t>metatarso</a:t>
            </a:r>
            <a:r>
              <a:rPr lang="en-CA" sz="2400" dirty="0"/>
              <a:t>-phalangeal joint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81391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5752"/>
          </a:xfrm>
        </p:spPr>
        <p:txBody>
          <a:bodyPr/>
          <a:lstStyle/>
          <a:p>
            <a:r>
              <a:rPr lang="en-CA" dirty="0"/>
              <a:t>Arthroplasty … 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03514"/>
            <a:ext cx="9405662" cy="4644886"/>
          </a:xfrm>
        </p:spPr>
        <p:txBody>
          <a:bodyPr>
            <a:noAutofit/>
          </a:bodyPr>
          <a:lstStyle/>
          <a:p>
            <a:r>
              <a:rPr lang="en-CA" sz="2800" dirty="0"/>
              <a:t>Advanced osteoarthritis or rheumatoid arthritis with disabling pain, especially in the hip, knee, ankle, shoulder, elbow, hand and metatarso-phalangeal joints.</a:t>
            </a:r>
          </a:p>
          <a:p>
            <a:r>
              <a:rPr lang="en-CA" sz="2800" dirty="0"/>
              <a:t>Quiescent destructive tuberculous arthritis especially of the elbow or hip</a:t>
            </a:r>
          </a:p>
          <a:p>
            <a:r>
              <a:rPr lang="en-CA" sz="2800" dirty="0"/>
              <a:t>For the correction of certain types of deformity, especially hallux valgus</a:t>
            </a:r>
          </a:p>
          <a:p>
            <a:r>
              <a:rPr lang="en-CA" sz="2800" dirty="0"/>
              <a:t>Certain ununited fractures of the neck of the femur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11503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12256"/>
          </a:xfrm>
        </p:spPr>
        <p:txBody>
          <a:bodyPr/>
          <a:lstStyle/>
          <a:p>
            <a:r>
              <a:rPr lang="en-CA" dirty="0"/>
              <a:t>Methods of arthroplasty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30017"/>
            <a:ext cx="8946541" cy="4618382"/>
          </a:xfrm>
        </p:spPr>
        <p:txBody>
          <a:bodyPr/>
          <a:lstStyle/>
          <a:p>
            <a:r>
              <a:rPr lang="en-CA" sz="2800" dirty="0"/>
              <a:t>Excision arthroplasty</a:t>
            </a:r>
          </a:p>
          <a:p>
            <a:pPr lvl="1"/>
            <a:r>
              <a:rPr lang="en-CA" sz="2400" dirty="0"/>
              <a:t>Excision of one end or both of the articular ends so that a gap is created between them, creating a false joint or pseudoarthrosis.</a:t>
            </a:r>
          </a:p>
          <a:p>
            <a:r>
              <a:rPr lang="en-CA" sz="2800" dirty="0"/>
              <a:t>Hemiarthroplasty or half-joint replacement</a:t>
            </a:r>
          </a:p>
          <a:p>
            <a:pPr lvl="1"/>
            <a:r>
              <a:rPr lang="en-CA" sz="2400" dirty="0"/>
              <a:t>Only one of the articulating surfaces is removed and replaced with a prosthesis of similar shape.</a:t>
            </a:r>
          </a:p>
          <a:p>
            <a:r>
              <a:rPr lang="en-CA" sz="2800" dirty="0"/>
              <a:t>Total replacement arthroplasty</a:t>
            </a:r>
          </a:p>
          <a:p>
            <a:pPr lvl="1"/>
            <a:r>
              <a:rPr lang="en-CA" sz="2400" dirty="0"/>
              <a:t>Both of the articular ends are excised and replaced by prosthetic components.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7253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92986"/>
          </a:xfrm>
        </p:spPr>
        <p:txBody>
          <a:bodyPr/>
          <a:lstStyle/>
          <a:p>
            <a:r>
              <a:rPr lang="en-CA" dirty="0"/>
              <a:t>Bone grafting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04730"/>
            <a:ext cx="8946541" cy="4843669"/>
          </a:xfrm>
        </p:spPr>
        <p:txBody>
          <a:bodyPr/>
          <a:lstStyle/>
          <a:p>
            <a:pPr marL="0" indent="0">
              <a:buNone/>
            </a:pPr>
            <a:r>
              <a:rPr lang="en-CA" sz="2800" b="1" dirty="0"/>
              <a:t>Types of bone grafts:</a:t>
            </a:r>
          </a:p>
          <a:p>
            <a:r>
              <a:rPr lang="en-CA" sz="2800" dirty="0" err="1"/>
              <a:t>Autogenous</a:t>
            </a:r>
            <a:r>
              <a:rPr lang="en-CA" sz="2800" dirty="0"/>
              <a:t> grafts or </a:t>
            </a:r>
            <a:r>
              <a:rPr lang="en-CA" sz="2800" dirty="0" err="1"/>
              <a:t>autografts</a:t>
            </a:r>
            <a:r>
              <a:rPr lang="en-CA" sz="2800" dirty="0"/>
              <a:t> </a:t>
            </a:r>
          </a:p>
          <a:p>
            <a:pPr lvl="1"/>
            <a:r>
              <a:rPr lang="en-CA" sz="2400" dirty="0"/>
              <a:t>These are bone grafts obtained from another part of the patient`s own body</a:t>
            </a:r>
          </a:p>
          <a:p>
            <a:r>
              <a:rPr lang="en-CA" sz="2800" dirty="0"/>
              <a:t>Allografts or homogenous grafts or </a:t>
            </a:r>
            <a:r>
              <a:rPr lang="en-CA" sz="2800" dirty="0" err="1"/>
              <a:t>homografts</a:t>
            </a:r>
            <a:r>
              <a:rPr lang="en-CA" sz="2800" dirty="0"/>
              <a:t> </a:t>
            </a:r>
          </a:p>
          <a:p>
            <a:pPr lvl="1"/>
            <a:r>
              <a:rPr lang="en-CA" sz="2400" dirty="0"/>
              <a:t>These are bone graft obtained from another human subject</a:t>
            </a:r>
          </a:p>
          <a:p>
            <a:r>
              <a:rPr lang="en-CA" sz="2800" dirty="0" err="1"/>
              <a:t>Xenografts</a:t>
            </a:r>
            <a:r>
              <a:rPr lang="en-CA" sz="2800" dirty="0"/>
              <a:t> or </a:t>
            </a:r>
            <a:r>
              <a:rPr lang="en-CA" sz="2800" dirty="0" err="1"/>
              <a:t>hetrogenous</a:t>
            </a:r>
            <a:r>
              <a:rPr lang="en-CA" sz="2800" dirty="0"/>
              <a:t> grafts or </a:t>
            </a:r>
            <a:r>
              <a:rPr lang="en-CA" sz="2800" dirty="0" err="1"/>
              <a:t>heterografts</a:t>
            </a:r>
            <a:endParaRPr lang="en-CA" sz="2800" dirty="0"/>
          </a:p>
          <a:p>
            <a:pPr lvl="1"/>
            <a:r>
              <a:rPr lang="en-CA" sz="2400" dirty="0"/>
              <a:t>These are grafts obtained from animals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125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Bone grafting…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3200" b="1" dirty="0"/>
              <a:t>Indications</a:t>
            </a:r>
          </a:p>
          <a:p>
            <a:r>
              <a:rPr lang="en-CA" sz="3200" dirty="0"/>
              <a:t>In non-union of fractures to promote union</a:t>
            </a:r>
          </a:p>
          <a:p>
            <a:r>
              <a:rPr lang="en-CA" sz="3200" dirty="0"/>
              <a:t>In arthrodesis of joints, either to supplement an intra-articular arthrodesis or to promote extra-articular fusion</a:t>
            </a:r>
          </a:p>
          <a:p>
            <a:r>
              <a:rPr lang="en-CA" sz="3200" dirty="0"/>
              <a:t>To fill a defect or cavity in a bone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7366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9247"/>
          </a:xfrm>
        </p:spPr>
        <p:txBody>
          <a:bodyPr/>
          <a:lstStyle/>
          <a:p>
            <a:r>
              <a:rPr lang="en-CA" dirty="0"/>
              <a:t>Bone grafting…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11965"/>
            <a:ext cx="9339401" cy="51285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sz="2800" b="1" dirty="0"/>
              <a:t>Techniques / Methods</a:t>
            </a:r>
          </a:p>
          <a:p>
            <a:r>
              <a:rPr lang="en-CA" sz="2800" dirty="0"/>
              <a:t>Strut grafts</a:t>
            </a:r>
          </a:p>
          <a:p>
            <a:pPr lvl="1"/>
            <a:r>
              <a:rPr lang="en-CA" sz="2400" dirty="0"/>
              <a:t>Obtained from strong cortical bone such as the subcutaneous part of the tibia. The graft is fixed to the recipient bone by internal fixation or by inlaying.</a:t>
            </a:r>
          </a:p>
          <a:p>
            <a:pPr lvl="1"/>
            <a:r>
              <a:rPr lang="en-CA" sz="2400" dirty="0"/>
              <a:t>It serves as an internal splint as well as providing a framework for the growth of new bone.</a:t>
            </a:r>
          </a:p>
          <a:p>
            <a:r>
              <a:rPr lang="en-CA" sz="2800" dirty="0"/>
              <a:t>Strip grafts</a:t>
            </a:r>
          </a:p>
          <a:p>
            <a:pPr lvl="1"/>
            <a:r>
              <a:rPr lang="en-CA" sz="2400" dirty="0"/>
              <a:t>Sliver or strip grafts are obtained from spongy cancellous bone – especially from the iliac crest.</a:t>
            </a:r>
          </a:p>
          <a:p>
            <a:pPr lvl="1"/>
            <a:r>
              <a:rPr lang="en-CA" sz="2400" dirty="0"/>
              <a:t>Commonly used for ununited fractures. They are laid about the fracture, deep to the periosteum.</a:t>
            </a:r>
            <a:endParaRPr lang="en-CA" dirty="0"/>
          </a:p>
          <a:p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886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Non-operative treatment methods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290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79734"/>
          </a:xfrm>
        </p:spPr>
        <p:txBody>
          <a:bodyPr/>
          <a:lstStyle/>
          <a:p>
            <a:r>
              <a:rPr lang="en-CA" dirty="0"/>
              <a:t>Bone grafting…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44487"/>
            <a:ext cx="9299645" cy="5049077"/>
          </a:xfrm>
        </p:spPr>
        <p:txBody>
          <a:bodyPr>
            <a:noAutofit/>
          </a:bodyPr>
          <a:lstStyle/>
          <a:p>
            <a:r>
              <a:rPr lang="en-CA" sz="2800" dirty="0"/>
              <a:t>Chip grafts</a:t>
            </a:r>
          </a:p>
          <a:p>
            <a:pPr lvl="1"/>
            <a:r>
              <a:rPr lang="en-CA" sz="2400" dirty="0"/>
              <a:t>Obtained from cancellous bone</a:t>
            </a:r>
          </a:p>
          <a:p>
            <a:pPr lvl="1"/>
            <a:r>
              <a:rPr lang="en-CA" sz="2400" dirty="0"/>
              <a:t>Are smaller pieces than sliver grafts</a:t>
            </a:r>
          </a:p>
          <a:p>
            <a:pPr lvl="1"/>
            <a:r>
              <a:rPr lang="en-CA" sz="2400" dirty="0"/>
              <a:t>Used for non-united fractures, the chips are packed firmly into or around the recipient bone and held in place by suture of the soft tissues over them.</a:t>
            </a:r>
          </a:p>
          <a:p>
            <a:r>
              <a:rPr lang="en-CA" sz="2800" dirty="0"/>
              <a:t>Vascularised grafts</a:t>
            </a:r>
          </a:p>
          <a:p>
            <a:pPr lvl="1"/>
            <a:r>
              <a:rPr lang="en-CA" sz="2400" dirty="0"/>
              <a:t>Require a suitable donor site such as the fibula, rib, or iliac crest.</a:t>
            </a:r>
          </a:p>
          <a:p>
            <a:pPr lvl="1"/>
            <a:r>
              <a:rPr lang="en-CA" sz="2400" dirty="0"/>
              <a:t>Re-anastomosis of nutrient vessels is meticulously done at the new site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02804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end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27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3200" dirty="0"/>
              <a:t>Is one of the mainstays of orthopaedic treatment</a:t>
            </a:r>
          </a:p>
          <a:p>
            <a:r>
              <a:rPr lang="en-CA" sz="3200" dirty="0"/>
              <a:t>This may be in the form of bed rest or immobilization of the diseased part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775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13473"/>
          </a:xfrm>
        </p:spPr>
        <p:txBody>
          <a:bodyPr/>
          <a:lstStyle/>
          <a:p>
            <a:r>
              <a:rPr lang="en-CA" dirty="0"/>
              <a:t>SUPPORT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58957"/>
            <a:ext cx="9856236" cy="5181599"/>
          </a:xfrm>
        </p:spPr>
        <p:txBody>
          <a:bodyPr>
            <a:noAutofit/>
          </a:bodyPr>
          <a:lstStyle/>
          <a:p>
            <a:r>
              <a:rPr lang="en-CA" sz="2400" dirty="0"/>
              <a:t>Rest and support often go together</a:t>
            </a:r>
          </a:p>
          <a:p>
            <a:r>
              <a:rPr lang="en-CA" sz="2400" dirty="0"/>
              <a:t>Support can be used to:</a:t>
            </a:r>
          </a:p>
          <a:p>
            <a:pPr lvl="1"/>
            <a:r>
              <a:rPr lang="en-CA" sz="2400" dirty="0"/>
              <a:t>Stabilize  a joint rendered insecure by muscle paralysis</a:t>
            </a:r>
          </a:p>
          <a:p>
            <a:pPr lvl="1"/>
            <a:r>
              <a:rPr lang="en-CA" sz="2400" dirty="0"/>
              <a:t>Prevent the development of deformity</a:t>
            </a:r>
          </a:p>
          <a:p>
            <a:r>
              <a:rPr lang="en-CA" sz="2400" dirty="0"/>
              <a:t>Support can be provided by cast, splint or </a:t>
            </a:r>
            <a:r>
              <a:rPr lang="en-CA" sz="2400" dirty="0" err="1"/>
              <a:t>orthosis</a:t>
            </a:r>
            <a:endParaRPr lang="en-CA" sz="2400" dirty="0"/>
          </a:p>
          <a:p>
            <a:r>
              <a:rPr lang="en-CA" sz="2400" dirty="0"/>
              <a:t>Examples of </a:t>
            </a:r>
            <a:r>
              <a:rPr lang="en-CA" sz="2400" dirty="0" err="1"/>
              <a:t>orthoses</a:t>
            </a:r>
            <a:r>
              <a:rPr lang="en-CA" sz="2400" dirty="0"/>
              <a:t> include:</a:t>
            </a:r>
          </a:p>
          <a:p>
            <a:pPr lvl="1"/>
            <a:r>
              <a:rPr lang="en-CA" sz="2000" dirty="0"/>
              <a:t>Spinal braces or corsets</a:t>
            </a:r>
          </a:p>
          <a:p>
            <a:pPr lvl="1"/>
            <a:r>
              <a:rPr lang="en-CA" sz="2000" dirty="0"/>
              <a:t>Cervical collars</a:t>
            </a:r>
          </a:p>
          <a:p>
            <a:pPr lvl="1"/>
            <a:r>
              <a:rPr lang="en-CA" sz="2000" dirty="0"/>
              <a:t>Wrist supports</a:t>
            </a:r>
          </a:p>
          <a:p>
            <a:pPr lvl="1"/>
            <a:r>
              <a:rPr lang="en-CA" sz="2000" dirty="0"/>
              <a:t>Walking calipers</a:t>
            </a:r>
          </a:p>
          <a:p>
            <a:pPr lvl="1"/>
            <a:r>
              <a:rPr lang="en-CA" sz="2000" dirty="0"/>
              <a:t>Knee and ankle </a:t>
            </a:r>
            <a:r>
              <a:rPr lang="en-CA" sz="2000" dirty="0" err="1"/>
              <a:t>orthoses</a:t>
            </a:r>
            <a:r>
              <a:rPr lang="en-CA" sz="2000" dirty="0"/>
              <a:t>, and devices to control foot drop.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55780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79734"/>
          </a:xfrm>
        </p:spPr>
        <p:txBody>
          <a:bodyPr/>
          <a:lstStyle/>
          <a:p>
            <a:r>
              <a:rPr lang="en-CA" dirty="0"/>
              <a:t>PHYSIOTHERAPY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64974"/>
            <a:ext cx="9922497" cy="4883425"/>
          </a:xfrm>
        </p:spPr>
        <p:txBody>
          <a:bodyPr>
            <a:normAutofit lnSpcReduction="10000"/>
          </a:bodyPr>
          <a:lstStyle/>
          <a:p>
            <a:r>
              <a:rPr lang="en-CA" sz="2800" dirty="0"/>
              <a:t>Is very useful in non-operative and post-operative management of orthopaedic conditions.</a:t>
            </a:r>
          </a:p>
          <a:p>
            <a:r>
              <a:rPr lang="en-CA" sz="2800" dirty="0"/>
              <a:t>Physiotherapy can be: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CA" sz="2600" dirty="0"/>
              <a:t>Active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CA" sz="2600" dirty="0"/>
              <a:t>Passive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CA" sz="2600" dirty="0"/>
              <a:t>A combination of active and passive</a:t>
            </a:r>
          </a:p>
          <a:p>
            <a:r>
              <a:rPr lang="en-CA" sz="2800" dirty="0"/>
              <a:t>Passive approaches are carried out on the patient by the physiotherapist</a:t>
            </a:r>
          </a:p>
          <a:p>
            <a:r>
              <a:rPr lang="en-CA" sz="2800" dirty="0"/>
              <a:t>Active approaches require active involvement by the patient, either by exercising or changing behaviour.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894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92986"/>
          </a:xfrm>
        </p:spPr>
        <p:txBody>
          <a:bodyPr/>
          <a:lstStyle/>
          <a:p>
            <a:r>
              <a:rPr lang="en-CA" dirty="0"/>
              <a:t>Active intervention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430066"/>
            <a:ext cx="9219150" cy="4904473"/>
          </a:xfrm>
        </p:spPr>
        <p:txBody>
          <a:bodyPr>
            <a:normAutofit fontScale="92500" lnSpcReduction="20000"/>
          </a:bodyPr>
          <a:lstStyle/>
          <a:p>
            <a:r>
              <a:rPr lang="en-CA" sz="2400" dirty="0"/>
              <a:t>Include: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000" dirty="0"/>
              <a:t>Exercises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000" dirty="0"/>
              <a:t>Physical fitness</a:t>
            </a:r>
          </a:p>
          <a:p>
            <a:r>
              <a:rPr lang="en-CA" sz="2400" dirty="0"/>
              <a:t>Exercises aim to: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000" dirty="0"/>
              <a:t>Strengthen specific muscles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000" dirty="0"/>
              <a:t>Stretch soft tissues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000" dirty="0"/>
              <a:t>Mobilize joints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000" dirty="0"/>
              <a:t>Improve co-ordination of muscles</a:t>
            </a:r>
          </a:p>
          <a:p>
            <a:r>
              <a:rPr lang="en-CA" sz="2400" dirty="0"/>
              <a:t>Physical fitness programmes include aerobic exercise with an aim to improve overall cardiovascular fitness, as well as specific exercises.</a:t>
            </a:r>
          </a:p>
          <a:p>
            <a:r>
              <a:rPr lang="en-CA" sz="2400" dirty="0"/>
              <a:t>Hydrotherapy is a way of allowing active pain-free movements of all joints in warm water.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25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92986"/>
          </a:xfrm>
        </p:spPr>
        <p:txBody>
          <a:bodyPr/>
          <a:lstStyle/>
          <a:p>
            <a:r>
              <a:rPr lang="en-CA" dirty="0"/>
              <a:t>Passive 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157" y="1245704"/>
            <a:ext cx="9541565" cy="5002695"/>
          </a:xfrm>
        </p:spPr>
        <p:txBody>
          <a:bodyPr>
            <a:normAutofit lnSpcReduction="10000"/>
          </a:bodyPr>
          <a:lstStyle/>
          <a:p>
            <a:r>
              <a:rPr lang="en-CA" sz="2400" dirty="0"/>
              <a:t>Are carried out by the therapist and do not require any active participation by the patient.</a:t>
            </a:r>
          </a:p>
          <a:p>
            <a:r>
              <a:rPr lang="en-CA" sz="2400" dirty="0"/>
              <a:t>The chief use of passive movements or mobilization is to preserve full mobility when the patient is unable to move the joint actively, e.g. when muscles are paralyzed or severed.</a:t>
            </a:r>
          </a:p>
          <a:p>
            <a:r>
              <a:rPr lang="en-CA" sz="2400" dirty="0"/>
              <a:t>They include: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Manual therapy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Soft tissue techniques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Traction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Electrotherapy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400" dirty="0"/>
              <a:t>Ultrasound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846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19491"/>
          </a:xfrm>
        </p:spPr>
        <p:txBody>
          <a:bodyPr/>
          <a:lstStyle/>
          <a:p>
            <a:r>
              <a:rPr lang="en-CA" dirty="0"/>
              <a:t>LOCAL INJECTIONS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31236"/>
            <a:ext cx="8946541" cy="4817164"/>
          </a:xfrm>
        </p:spPr>
        <p:txBody>
          <a:bodyPr>
            <a:normAutofit/>
          </a:bodyPr>
          <a:lstStyle/>
          <a:p>
            <a:r>
              <a:rPr lang="en-CA" sz="3200" dirty="0"/>
              <a:t>Indicated in two scenarios: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800" dirty="0"/>
              <a:t>In joint affections that require intra-articular injection of drugs</a:t>
            </a:r>
          </a:p>
          <a:p>
            <a:pPr marL="1200150" lvl="2" indent="-342900"/>
            <a:r>
              <a:rPr lang="en-CA" sz="2400" dirty="0"/>
              <a:t>E.g. injection of hydrocortisone or other steroid into the joint in osteoarthritis or rheumatoid arthritis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800" dirty="0"/>
              <a:t>In extra-articular lesions ascribed to chronic strain such as tennis elbow, tendonitis about the shoulder, and certain types of back pain.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1367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317</TotalTime>
  <Words>1356</Words>
  <Application>Microsoft Office PowerPoint</Application>
  <PresentationFormat>Widescreen</PresentationFormat>
  <Paragraphs>192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Ion</vt:lpstr>
      <vt:lpstr>Treatment of orthopaedic disorders</vt:lpstr>
      <vt:lpstr>Treatment </vt:lpstr>
      <vt:lpstr>Non-operative treatment methods</vt:lpstr>
      <vt:lpstr>REST </vt:lpstr>
      <vt:lpstr>SUPPORT </vt:lpstr>
      <vt:lpstr>PHYSIOTHERAPY </vt:lpstr>
      <vt:lpstr>Active intervention</vt:lpstr>
      <vt:lpstr>Passive interventions</vt:lpstr>
      <vt:lpstr>LOCAL INJECTIONS</vt:lpstr>
      <vt:lpstr>DRUGS </vt:lpstr>
      <vt:lpstr>Antibacterial agents</vt:lpstr>
      <vt:lpstr>Analgesics and sedatives</vt:lpstr>
      <vt:lpstr>Anti-inflammatory drugs</vt:lpstr>
      <vt:lpstr>Hormone-like drugs</vt:lpstr>
      <vt:lpstr>Specific drugs</vt:lpstr>
      <vt:lpstr>Cytotoxic drugs</vt:lpstr>
      <vt:lpstr>MANIPULATION </vt:lpstr>
      <vt:lpstr>RADIOTHERAPY</vt:lpstr>
      <vt:lpstr>OPERATIVE TREATMENT</vt:lpstr>
      <vt:lpstr>Operative treatment </vt:lpstr>
      <vt:lpstr>Synovectomy </vt:lpstr>
      <vt:lpstr>Osteotomy </vt:lpstr>
      <vt:lpstr>Arthrodesis </vt:lpstr>
      <vt:lpstr>Arthroplasty </vt:lpstr>
      <vt:lpstr>Arthroplasty … Indications</vt:lpstr>
      <vt:lpstr>Methods of arthroplasty</vt:lpstr>
      <vt:lpstr>Bone grafting operations</vt:lpstr>
      <vt:lpstr>Bone grafting…</vt:lpstr>
      <vt:lpstr>Bone grafting…</vt:lpstr>
      <vt:lpstr>Bone grafting…</vt:lpstr>
      <vt:lpstr>The end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of orthopaedic disorders</dc:title>
  <dc:creator>HP</dc:creator>
  <cp:lastModifiedBy>peterjuma1966@gmail.com</cp:lastModifiedBy>
  <cp:revision>34</cp:revision>
  <cp:lastPrinted>2019-08-28T09:33:06Z</cp:lastPrinted>
  <dcterms:created xsi:type="dcterms:W3CDTF">2019-04-03T05:22:24Z</dcterms:created>
  <dcterms:modified xsi:type="dcterms:W3CDTF">2020-08-11T06:58:23Z</dcterms:modified>
</cp:coreProperties>
</file>