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373" r:id="rId2"/>
    <p:sldId id="443" r:id="rId3"/>
    <p:sldId id="444" r:id="rId4"/>
    <p:sldId id="450" r:id="rId5"/>
    <p:sldId id="447" r:id="rId6"/>
    <p:sldId id="453" r:id="rId7"/>
    <p:sldId id="448" r:id="rId8"/>
    <p:sldId id="454" r:id="rId9"/>
    <p:sldId id="374" r:id="rId10"/>
    <p:sldId id="375" r:id="rId11"/>
    <p:sldId id="455" r:id="rId12"/>
    <p:sldId id="377" r:id="rId13"/>
    <p:sldId id="378" r:id="rId14"/>
    <p:sldId id="428" r:id="rId15"/>
    <p:sldId id="429" r:id="rId16"/>
    <p:sldId id="379" r:id="rId17"/>
    <p:sldId id="456" r:id="rId18"/>
    <p:sldId id="380" r:id="rId19"/>
    <p:sldId id="381" r:id="rId20"/>
    <p:sldId id="382" r:id="rId21"/>
    <p:sldId id="383" r:id="rId22"/>
    <p:sldId id="384" r:id="rId23"/>
    <p:sldId id="385" r:id="rId24"/>
    <p:sldId id="386" r:id="rId25"/>
    <p:sldId id="387" r:id="rId26"/>
    <p:sldId id="430" r:id="rId27"/>
    <p:sldId id="431" r:id="rId28"/>
    <p:sldId id="388" r:id="rId29"/>
    <p:sldId id="389" r:id="rId30"/>
    <p:sldId id="390" r:id="rId31"/>
    <p:sldId id="391" r:id="rId32"/>
    <p:sldId id="458" r:id="rId33"/>
    <p:sldId id="451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105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C07E61-A39E-4926-B214-9ADBAC923192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3141C0-6E4A-45D4-BA32-3F6142A75C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563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9933923-9757-4AA6-8F89-A0CC683E6701}" type="datetime1">
              <a:rPr lang="en-US" smtClean="0"/>
              <a:pPr/>
              <a:t>11/26/2020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Nmtc Series Mocha Clifford.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56051D0-1B1A-43D9-BC93-7AFE73D75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3C235-3DA0-45DB-81A1-D4259A03328E}" type="datetime1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Nmtc Series Mocha Clifford.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51D0-1B1A-43D9-BC93-7AFE73D75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E240ED8-892F-4104-8227-E5F90B0560B8}" type="datetime1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Nmtc Series Mocha Clifford.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56051D0-1B1A-43D9-BC93-7AFE73D75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AAAE2-B3B0-460B-AE0D-1461850A7B96}" type="datetime1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Nmtc Series Mocha Clifford.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56051D0-1B1A-43D9-BC93-7AFE73D75C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9005C-33E6-4D53-9BDB-931288A056C1}" type="datetime1">
              <a:rPr lang="en-US" smtClean="0"/>
              <a:pPr/>
              <a:t>11/26/2020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56051D0-1B1A-43D9-BC93-7AFE73D75C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Nmtc Series Mocha Clifford.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0E62F5A-9A70-4ABF-B0E9-BFE77C04364A}" type="datetime1">
              <a:rPr lang="en-US" smtClean="0"/>
              <a:pPr/>
              <a:t>11/26/2020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56051D0-1B1A-43D9-BC93-7AFE73D75C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Nmtc Series Mocha Clifford.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ACF409F-B0C0-4B1A-8E7E-0A189C7D1C64}" type="datetime1">
              <a:rPr lang="en-US" smtClean="0"/>
              <a:pPr/>
              <a:t>11/26/2020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56051D0-1B1A-43D9-BC93-7AFE73D75C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Nmtc Series Mocha Clifford.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A7D4C-898F-4EB8-B915-A62BC51C8CE7}" type="datetime1">
              <a:rPr lang="en-US" smtClean="0"/>
              <a:pPr/>
              <a:t>11/26/2020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Nmtc Series Mocha Clifford.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56051D0-1B1A-43D9-BC93-7AFE73D75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6377D-0E57-402F-B50B-D85CA6D65305}" type="datetime1">
              <a:rPr lang="en-US" smtClean="0"/>
              <a:pPr/>
              <a:t>11/26/2020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Nmtc Series Mocha Clifford.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56051D0-1B1A-43D9-BC93-7AFE73D75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B899-ABE0-4118-BE18-260D88C71BAD}" type="datetime1">
              <a:rPr lang="en-US" smtClean="0"/>
              <a:pPr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Nmtc Series Mocha Clifford.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56051D0-1B1A-43D9-BC93-7AFE73D75C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0450172-7D1C-49B5-B756-236F5C74658F}" type="datetime1">
              <a:rPr lang="en-US" smtClean="0"/>
              <a:pPr/>
              <a:t>11/26/2020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56051D0-1B1A-43D9-BC93-7AFE73D75C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Nmtc Series Mocha Clifford.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175DD6D-3463-4502-88A8-6D652D483178}" type="datetime1">
              <a:rPr lang="en-US" smtClean="0"/>
              <a:pPr/>
              <a:t>11/26/2020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Nmtc Series Mocha Clifford.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56051D0-1B1A-43D9-BC93-7AFE73D75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TUBERCULOSIS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BY SILAS MKOMBE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04A2-B7D6-46BB-82B0-40600DB364A3}" type="datetime1">
              <a:rPr lang="en-US" smtClean="0"/>
              <a:pPr/>
              <a:t>11/26/2020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56051D0-1B1A-43D9-BC93-7AFE73D75CF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err="1" smtClean="0"/>
              <a:t>Myco</a:t>
            </a:r>
            <a:r>
              <a:rPr lang="en-US" dirty="0" smtClean="0"/>
              <a:t>.</a:t>
            </a:r>
            <a:r>
              <a:rPr lang="en-US" b="1" dirty="0" smtClean="0"/>
              <a:t> </a:t>
            </a:r>
            <a:r>
              <a:rPr lang="en-US" dirty="0" err="1" smtClean="0"/>
              <a:t>Mais</a:t>
            </a:r>
            <a:r>
              <a:rPr lang="en-US" b="1" dirty="0" smtClean="0"/>
              <a:t> </a:t>
            </a:r>
            <a:r>
              <a:rPr lang="en-US" dirty="0" smtClean="0"/>
              <a:t>complex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err="1" smtClean="0"/>
              <a:t>Myco</a:t>
            </a:r>
            <a:r>
              <a:rPr lang="en-US" dirty="0" smtClean="0"/>
              <a:t> </a:t>
            </a:r>
            <a:r>
              <a:rPr lang="en-US" dirty="0" err="1" smtClean="0"/>
              <a:t>Aviam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err="1" smtClean="0"/>
              <a:t>Myco</a:t>
            </a:r>
            <a:r>
              <a:rPr lang="en-US" dirty="0" smtClean="0"/>
              <a:t> </a:t>
            </a:r>
            <a:r>
              <a:rPr lang="en-US" dirty="0" err="1" smtClean="0"/>
              <a:t>intracellulare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err="1" smtClean="0"/>
              <a:t>Myco</a:t>
            </a:r>
            <a:r>
              <a:rPr lang="en-US" dirty="0" smtClean="0"/>
              <a:t> </a:t>
            </a:r>
            <a:r>
              <a:rPr lang="en-US" dirty="0" err="1" smtClean="0"/>
              <a:t>scrofulaceum</a:t>
            </a:r>
            <a:endParaRPr lang="en-US" dirty="0" smtClean="0"/>
          </a:p>
          <a:p>
            <a:pPr lvl="0"/>
            <a:r>
              <a:rPr lang="en-US" dirty="0" err="1" smtClean="0"/>
              <a:t>Myco</a:t>
            </a:r>
            <a:r>
              <a:rPr lang="en-US" dirty="0" smtClean="0"/>
              <a:t> </a:t>
            </a:r>
            <a:r>
              <a:rPr lang="en-US" dirty="0" err="1" smtClean="0"/>
              <a:t>leprae</a:t>
            </a:r>
            <a:endParaRPr lang="en-US" dirty="0" smtClean="0"/>
          </a:p>
          <a:p>
            <a:pPr lvl="0"/>
            <a:r>
              <a:rPr lang="en-US" dirty="0" err="1" smtClean="0"/>
              <a:t>Myco</a:t>
            </a:r>
            <a:r>
              <a:rPr lang="en-US" dirty="0" smtClean="0"/>
              <a:t> </a:t>
            </a:r>
            <a:r>
              <a:rPr lang="en-US" dirty="0" err="1" smtClean="0"/>
              <a:t>ulcerans</a:t>
            </a:r>
            <a:endParaRPr lang="en-US" dirty="0" smtClean="0"/>
          </a:p>
          <a:p>
            <a:pPr lvl="0"/>
            <a:r>
              <a:rPr lang="en-US" dirty="0" err="1" smtClean="0"/>
              <a:t>Myco</a:t>
            </a:r>
            <a:r>
              <a:rPr lang="en-US" dirty="0" smtClean="0"/>
              <a:t> </a:t>
            </a:r>
            <a:r>
              <a:rPr lang="en-US" dirty="0" err="1" smtClean="0"/>
              <a:t>malmonse</a:t>
            </a:r>
            <a:endParaRPr lang="en-US" dirty="0" smtClean="0"/>
          </a:p>
          <a:p>
            <a:pPr lvl="0"/>
            <a:r>
              <a:rPr lang="en-US" dirty="0" err="1" smtClean="0"/>
              <a:t>Myco</a:t>
            </a:r>
            <a:r>
              <a:rPr lang="en-US" dirty="0" smtClean="0"/>
              <a:t> </a:t>
            </a:r>
            <a:r>
              <a:rPr lang="en-US" dirty="0" err="1" smtClean="0"/>
              <a:t>fortuitum</a:t>
            </a:r>
            <a:endParaRPr lang="en-US" dirty="0" smtClean="0"/>
          </a:p>
          <a:p>
            <a:pPr lvl="0"/>
            <a:r>
              <a:rPr lang="en-US" dirty="0" err="1" smtClean="0"/>
              <a:t>Myco</a:t>
            </a:r>
            <a:r>
              <a:rPr lang="en-US" dirty="0" smtClean="0"/>
              <a:t> </a:t>
            </a:r>
            <a:r>
              <a:rPr lang="en-US" dirty="0" err="1" smtClean="0"/>
              <a:t>chelonei</a:t>
            </a:r>
            <a:endParaRPr lang="en-US" dirty="0" smtClean="0"/>
          </a:p>
          <a:p>
            <a:pPr lvl="0"/>
            <a:r>
              <a:rPr lang="en-US" dirty="0" err="1" smtClean="0"/>
              <a:t>Myco</a:t>
            </a:r>
            <a:r>
              <a:rPr lang="en-US" dirty="0" smtClean="0"/>
              <a:t> </a:t>
            </a:r>
            <a:r>
              <a:rPr lang="en-US" dirty="0" err="1" smtClean="0"/>
              <a:t>haemophilum</a:t>
            </a:r>
            <a:endParaRPr lang="en-US" dirty="0" smtClean="0"/>
          </a:p>
          <a:p>
            <a:pPr lvl="0"/>
            <a:r>
              <a:rPr lang="en-US" dirty="0" err="1" smtClean="0"/>
              <a:t>Myco</a:t>
            </a:r>
            <a:r>
              <a:rPr lang="en-US" dirty="0" smtClean="0"/>
              <a:t> </a:t>
            </a:r>
            <a:r>
              <a:rPr lang="en-US" dirty="0" err="1" smtClean="0"/>
              <a:t>genavense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tuberculosis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Lung is the main organ affected by tuberculosis</a:t>
            </a:r>
          </a:p>
          <a:p>
            <a:pPr algn="just"/>
            <a:r>
              <a:rPr lang="en-US" dirty="0" smtClean="0"/>
              <a:t>Depending upon the type of tissue response and age, the infection with tubercle bacilli is of two main types.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b="1" dirty="0" smtClean="0"/>
              <a:t>Primary tuberculosis- </a:t>
            </a:r>
            <a:r>
              <a:rPr lang="en-US" dirty="0" smtClean="0"/>
              <a:t>The infection of an individual who has not been previously infected or immunized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b="1" dirty="0" smtClean="0"/>
              <a:t>Secondary tuberculosis-</a:t>
            </a:r>
            <a:r>
              <a:rPr lang="en-US" dirty="0" smtClean="0"/>
              <a:t>The</a:t>
            </a:r>
            <a:r>
              <a:rPr lang="en-US" b="1" dirty="0" smtClean="0"/>
              <a:t> </a:t>
            </a:r>
            <a:r>
              <a:rPr lang="en-US" dirty="0" smtClean="0"/>
              <a:t>infection of an individual who has been previously infected or sensitized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65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PTB is re-emerging due to: 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Emergency of HIV/AIDS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Social deprivation, poverty, civil unrest.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Increasing population of elderly </a:t>
            </a:r>
            <a:r>
              <a:rPr lang="en-US" dirty="0" err="1" smtClean="0"/>
              <a:t>pple</a:t>
            </a:r>
            <a:r>
              <a:rPr lang="en-US" dirty="0" smtClean="0"/>
              <a:t> 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Ineffective control programmes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Population increase - overcrowding.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b="1" dirty="0" smtClean="0"/>
              <a:t>Pathogenesis</a:t>
            </a:r>
            <a:r>
              <a:rPr lang="en-US" dirty="0" smtClean="0"/>
              <a:t>:</a:t>
            </a:r>
          </a:p>
          <a:p>
            <a:pPr algn="just"/>
            <a:r>
              <a:rPr lang="en-US" dirty="0" err="1" smtClean="0"/>
              <a:t>Myco</a:t>
            </a:r>
            <a:r>
              <a:rPr lang="en-US" dirty="0" smtClean="0"/>
              <a:t> Tuberculosis is spread by droplet inhalation (aerosolized droplets nuclei) from other infected patients.  </a:t>
            </a:r>
          </a:p>
          <a:p>
            <a:pPr algn="just"/>
            <a:r>
              <a:rPr lang="en-US" dirty="0" smtClean="0"/>
              <a:t>Small particles (1-5 um) enter the periphery of the lungs and are engulfed by macrophages. </a:t>
            </a:r>
          </a:p>
          <a:p>
            <a:pPr algn="just"/>
            <a:r>
              <a:rPr lang="en-US" dirty="0" smtClean="0"/>
              <a:t>In response to antigens presentation, CD4+ T- lymphocytes produce cytokines; interferon gamma etc that drives the recruitment of </a:t>
            </a:r>
            <a:r>
              <a:rPr lang="en-US" dirty="0" err="1" smtClean="0"/>
              <a:t>monocytes</a:t>
            </a:r>
            <a:r>
              <a:rPr lang="en-US" dirty="0" smtClean="0"/>
              <a:t> and directs the formation of </a:t>
            </a:r>
            <a:r>
              <a:rPr lang="en-US" dirty="0" err="1" smtClean="0"/>
              <a:t>granulomas</a:t>
            </a:r>
            <a:r>
              <a:rPr lang="en-US" dirty="0" smtClean="0"/>
              <a:t> limiting replications and spread.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The formation of </a:t>
            </a:r>
            <a:r>
              <a:rPr lang="en-US" dirty="0" err="1" smtClean="0"/>
              <a:t>granulomas</a:t>
            </a:r>
            <a:r>
              <a:rPr lang="en-US" dirty="0" smtClean="0"/>
              <a:t> leads to primary lesion in the lungs (</a:t>
            </a:r>
            <a:r>
              <a:rPr lang="en-US" dirty="0" err="1" smtClean="0"/>
              <a:t>Ghon</a:t>
            </a:r>
            <a:r>
              <a:rPr lang="en-US" dirty="0" smtClean="0"/>
              <a:t> focus). </a:t>
            </a:r>
          </a:p>
          <a:p>
            <a:pPr algn="just"/>
            <a:r>
              <a:rPr lang="en-US" dirty="0" smtClean="0"/>
              <a:t>The combination of a 1</a:t>
            </a:r>
            <a:r>
              <a:rPr lang="en-US" baseline="30000" dirty="0" smtClean="0"/>
              <a:t>0</a:t>
            </a:r>
            <a:r>
              <a:rPr lang="en-US" dirty="0" smtClean="0"/>
              <a:t> lesion and regional LN involvement is termed ‘</a:t>
            </a:r>
            <a:r>
              <a:rPr lang="en-US" dirty="0" err="1" smtClean="0"/>
              <a:t>Ghon</a:t>
            </a:r>
            <a:r>
              <a:rPr lang="en-US" dirty="0" smtClean="0"/>
              <a:t> complex’.</a:t>
            </a:r>
          </a:p>
          <a:p>
            <a:pPr algn="just"/>
            <a:r>
              <a:rPr lang="en-US" dirty="0" smtClean="0"/>
              <a:t>If the bacilli spreads – direct, lymphatic or </a:t>
            </a:r>
            <a:r>
              <a:rPr lang="en-US" dirty="0" err="1" smtClean="0"/>
              <a:t>haematogenous</a:t>
            </a:r>
            <a:r>
              <a:rPr lang="en-US" dirty="0" smtClean="0"/>
              <a:t> before immunity is established, secondary foci is established in other organs – LN, serous membranes, meninges, bones, liver, kidney.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These foci resolves once immunity is established.</a:t>
            </a:r>
          </a:p>
          <a:p>
            <a:pPr algn="just"/>
            <a:r>
              <a:rPr lang="en-US" dirty="0" smtClean="0"/>
              <a:t>In most cases, infection of a healthy person is subclinical and mediated only by a cell-mediated, delayed type hypersentivity to tuberculin.</a:t>
            </a:r>
          </a:p>
          <a:p>
            <a:pPr algn="just"/>
            <a:r>
              <a:rPr lang="en-US" dirty="0" smtClean="0"/>
              <a:t>If the organisms cannot be contained, primary progressive disease ensures.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Primary TB basically affects the </a:t>
            </a:r>
            <a:r>
              <a:rPr lang="en-US" dirty="0" err="1" smtClean="0"/>
              <a:t>hilar</a:t>
            </a:r>
            <a:r>
              <a:rPr lang="en-US" dirty="0" smtClean="0"/>
              <a:t> lymph nodes and refers to </a:t>
            </a:r>
            <a:r>
              <a:rPr lang="en-US" dirty="0" err="1" smtClean="0"/>
              <a:t>infxn</a:t>
            </a:r>
            <a:r>
              <a:rPr lang="en-US" dirty="0" smtClean="0"/>
              <a:t> of a previously uninfected (</a:t>
            </a:r>
            <a:r>
              <a:rPr lang="en-US" dirty="0" err="1" smtClean="0"/>
              <a:t>tuberlin</a:t>
            </a:r>
            <a:r>
              <a:rPr lang="en-US" dirty="0" smtClean="0"/>
              <a:t> negative) persons.  </a:t>
            </a:r>
          </a:p>
          <a:p>
            <a:pPr algn="just"/>
            <a:r>
              <a:rPr lang="en-US" dirty="0" smtClean="0"/>
              <a:t>Post primary/ secondary TB - presents with ill-defined opacity in one of the upper lobes of the lungs.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PTB is the most frequent form of post 1</a:t>
            </a:r>
            <a:r>
              <a:rPr lang="en-US" baseline="30000" dirty="0" smtClean="0"/>
              <a:t>0</a:t>
            </a:r>
            <a:r>
              <a:rPr lang="en-US" dirty="0" smtClean="0"/>
              <a:t> TB and CXR – consolidation, collapse or cavitation. </a:t>
            </a:r>
          </a:p>
          <a:p>
            <a:pPr algn="just"/>
            <a:r>
              <a:rPr lang="en-US" dirty="0" smtClean="0"/>
              <a:t> A caseous LN may drain into an adjoining bronchus – </a:t>
            </a:r>
            <a:r>
              <a:rPr lang="en-US" dirty="0" err="1" smtClean="0"/>
              <a:t>tuberculous</a:t>
            </a:r>
            <a:r>
              <a:rPr lang="en-US" dirty="0" smtClean="0"/>
              <a:t> pneumonia.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17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The possibilities following TB </a:t>
            </a:r>
            <a:r>
              <a:rPr lang="en-US" b="1" dirty="0" err="1" smtClean="0"/>
              <a:t>infxn</a:t>
            </a:r>
            <a:r>
              <a:rPr lang="en-US" b="1" dirty="0" smtClean="0"/>
              <a:t> are: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Body clears the infections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Latent TB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1</a:t>
            </a:r>
            <a:r>
              <a:rPr lang="en-US" baseline="30000" dirty="0" smtClean="0"/>
              <a:t>0</a:t>
            </a:r>
            <a:r>
              <a:rPr lang="en-US" dirty="0" smtClean="0"/>
              <a:t> TB 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Reactivation</a:t>
            </a:r>
          </a:p>
          <a:p>
            <a:r>
              <a:rPr lang="en-US" dirty="0" smtClean="0"/>
              <a:t>About 5-10% of patients get active TB.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b="1" dirty="0" smtClean="0"/>
              <a:t>Factors</a:t>
            </a:r>
            <a:r>
              <a:rPr lang="en-US" dirty="0" smtClean="0"/>
              <a:t> </a:t>
            </a:r>
            <a:r>
              <a:rPr lang="en-US" b="1" dirty="0" smtClean="0"/>
              <a:t>that</a:t>
            </a:r>
            <a:r>
              <a:rPr lang="en-US" dirty="0" smtClean="0"/>
              <a:t> </a:t>
            </a:r>
            <a:r>
              <a:rPr lang="en-US" b="1" dirty="0" smtClean="0"/>
              <a:t>increase</a:t>
            </a:r>
            <a:r>
              <a:rPr lang="en-US" dirty="0" smtClean="0"/>
              <a:t> </a:t>
            </a:r>
            <a:r>
              <a:rPr lang="en-US" b="1" dirty="0" smtClean="0"/>
              <a:t>the</a:t>
            </a:r>
            <a:r>
              <a:rPr lang="en-US" dirty="0" smtClean="0"/>
              <a:t> </a:t>
            </a:r>
            <a:r>
              <a:rPr lang="en-US" b="1" dirty="0" smtClean="0"/>
              <a:t>risk</a:t>
            </a:r>
            <a:r>
              <a:rPr lang="en-US" dirty="0" smtClean="0"/>
              <a:t> </a:t>
            </a:r>
            <a:r>
              <a:rPr lang="en-US" b="1" dirty="0" smtClean="0"/>
              <a:t>of</a:t>
            </a:r>
            <a:r>
              <a:rPr lang="en-US" dirty="0" smtClean="0"/>
              <a:t> </a:t>
            </a:r>
            <a:r>
              <a:rPr lang="en-US" b="1" dirty="0" smtClean="0"/>
              <a:t>TB</a:t>
            </a:r>
            <a:r>
              <a:rPr lang="en-US" dirty="0" smtClean="0"/>
              <a:t>:</a:t>
            </a:r>
          </a:p>
          <a:p>
            <a:pPr lvl="0" algn="just"/>
            <a:r>
              <a:rPr lang="en-US" dirty="0" smtClean="0"/>
              <a:t>Age – children more than the elderly than young adults</a:t>
            </a:r>
          </a:p>
          <a:p>
            <a:pPr lvl="0" algn="just"/>
            <a:r>
              <a:rPr lang="en-US" dirty="0" smtClean="0"/>
              <a:t>Close contacts of patients with smear +</a:t>
            </a:r>
            <a:r>
              <a:rPr lang="en-US" dirty="0" err="1" smtClean="0"/>
              <a:t>ve</a:t>
            </a:r>
            <a:r>
              <a:rPr lang="en-US" dirty="0" smtClean="0"/>
              <a:t> PTB</a:t>
            </a:r>
          </a:p>
          <a:p>
            <a:pPr lvl="0" algn="just"/>
            <a:r>
              <a:rPr lang="en-US" dirty="0" smtClean="0"/>
              <a:t>Overcrowding –prisons, collective dormitories</a:t>
            </a:r>
          </a:p>
          <a:p>
            <a:pPr lvl="0" algn="just"/>
            <a:r>
              <a:rPr lang="en-US" dirty="0" smtClean="0"/>
              <a:t>Chest infections &lt; 1year previously treated </a:t>
            </a:r>
          </a:p>
          <a:p>
            <a:pPr lvl="0" algn="just"/>
            <a:r>
              <a:rPr lang="en-US" dirty="0" smtClean="0"/>
              <a:t>Chest radiographic evidence of self-healed TB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At the end of the lesson the learner should be able to</a:t>
            </a:r>
            <a:r>
              <a:rPr lang="en-US" dirty="0" smtClean="0"/>
              <a:t>:</a:t>
            </a:r>
          </a:p>
          <a:p>
            <a:pPr algn="just"/>
            <a:r>
              <a:rPr lang="en-US" dirty="0" smtClean="0"/>
              <a:t>Define  tuberculosis</a:t>
            </a:r>
          </a:p>
          <a:p>
            <a:pPr algn="just"/>
            <a:r>
              <a:rPr lang="en-US" dirty="0" smtClean="0"/>
              <a:t>Explain epidemiology of  tuberculosis</a:t>
            </a:r>
          </a:p>
          <a:p>
            <a:pPr algn="just"/>
            <a:r>
              <a:rPr lang="en-US" dirty="0" smtClean="0"/>
              <a:t>Explain the mode of transmission of tuberculosis</a:t>
            </a:r>
          </a:p>
          <a:p>
            <a:pPr algn="just"/>
            <a:r>
              <a:rPr lang="en-US" dirty="0" smtClean="0"/>
              <a:t>Describe the pathogenesis of  tuberculosis</a:t>
            </a:r>
          </a:p>
          <a:p>
            <a:pPr algn="just"/>
            <a:r>
              <a:rPr lang="en-US" dirty="0" smtClean="0"/>
              <a:t>Describe risk factors for  tuberculosis</a:t>
            </a:r>
          </a:p>
          <a:p>
            <a:pPr algn="just"/>
            <a:r>
              <a:rPr lang="en-US" dirty="0" smtClean="0"/>
              <a:t>Describe clinical features of tuberculosis</a:t>
            </a:r>
          </a:p>
          <a:p>
            <a:pPr algn="just"/>
            <a:r>
              <a:rPr lang="en-US" dirty="0" smtClean="0"/>
              <a:t>Describe investigations in tuberculosis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14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just"/>
            <a:r>
              <a:rPr lang="en-US" dirty="0" smtClean="0"/>
              <a:t>Immunosuppression –HIV, </a:t>
            </a:r>
            <a:r>
              <a:rPr lang="en-US" dirty="0" err="1" smtClean="0"/>
              <a:t>infiximab</a:t>
            </a:r>
            <a:r>
              <a:rPr lang="en-US" dirty="0" smtClean="0"/>
              <a:t>, high dose corticosteroids, cytotoxic agents.</a:t>
            </a:r>
          </a:p>
          <a:p>
            <a:pPr lvl="0" algn="just"/>
            <a:r>
              <a:rPr lang="en-US" dirty="0" smtClean="0"/>
              <a:t>Malignancies – lymphomas, leukemia</a:t>
            </a:r>
          </a:p>
          <a:p>
            <a:pPr lvl="0" algn="just"/>
            <a:r>
              <a:rPr lang="en-US" dirty="0" smtClean="0"/>
              <a:t>DM (</a:t>
            </a:r>
            <a:r>
              <a:rPr lang="en-US" dirty="0" err="1" smtClean="0"/>
              <a:t>esp</a:t>
            </a:r>
            <a:r>
              <a:rPr lang="en-US" dirty="0" smtClean="0"/>
              <a:t> type 1)</a:t>
            </a:r>
          </a:p>
          <a:p>
            <a:pPr lvl="0" algn="just"/>
            <a:r>
              <a:rPr lang="en-US" dirty="0" smtClean="0"/>
              <a:t>CRF</a:t>
            </a:r>
          </a:p>
          <a:p>
            <a:pPr lvl="0" algn="just"/>
            <a:r>
              <a:rPr lang="en-US" dirty="0" smtClean="0"/>
              <a:t>Silicosis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Clinical</a:t>
            </a:r>
            <a:r>
              <a:rPr lang="en-US" dirty="0" smtClean="0"/>
              <a:t> </a:t>
            </a:r>
            <a:r>
              <a:rPr lang="en-US" b="1" dirty="0" smtClean="0"/>
              <a:t>features</a:t>
            </a:r>
            <a:r>
              <a:rPr lang="en-US" dirty="0" smtClean="0"/>
              <a:t> </a:t>
            </a:r>
            <a:r>
              <a:rPr lang="en-US" b="1" dirty="0" smtClean="0"/>
              <a:t>of</a:t>
            </a:r>
            <a:r>
              <a:rPr lang="en-US" dirty="0" smtClean="0"/>
              <a:t> </a:t>
            </a:r>
            <a:r>
              <a:rPr lang="en-US" b="1" dirty="0" smtClean="0"/>
              <a:t>PTB</a:t>
            </a:r>
            <a:endParaRPr lang="en-US" dirty="0" smtClean="0"/>
          </a:p>
          <a:p>
            <a:pPr lvl="0" algn="just">
              <a:buFont typeface="Wingdings" pitchFamily="2" charset="2"/>
              <a:buChar char="v"/>
            </a:pPr>
            <a:r>
              <a:rPr lang="en-US" b="1" dirty="0" smtClean="0"/>
              <a:t>Constitutional symptoms</a:t>
            </a:r>
          </a:p>
          <a:p>
            <a:pPr lvl="0" algn="just"/>
            <a:r>
              <a:rPr lang="en-US" dirty="0" smtClean="0"/>
              <a:t>Fatigue.gen. lassitude</a:t>
            </a:r>
          </a:p>
          <a:p>
            <a:pPr lvl="0" algn="just"/>
            <a:r>
              <a:rPr lang="en-US" dirty="0" smtClean="0"/>
              <a:t>Wt loss</a:t>
            </a:r>
          </a:p>
          <a:p>
            <a:pPr lvl="0" algn="just"/>
            <a:r>
              <a:rPr lang="en-US" dirty="0" smtClean="0"/>
              <a:t>Anorexia</a:t>
            </a:r>
          </a:p>
          <a:p>
            <a:pPr lvl="0" algn="just"/>
            <a:r>
              <a:rPr lang="en-US" dirty="0" smtClean="0"/>
              <a:t>Persistent fever </a:t>
            </a:r>
          </a:p>
          <a:p>
            <a:pPr lvl="0" algn="just"/>
            <a:r>
              <a:rPr lang="en-US" dirty="0" smtClean="0"/>
              <a:t>Night sweats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>
              <a:buFont typeface="Wingdings" pitchFamily="2" charset="2"/>
              <a:buChar char="v"/>
            </a:pPr>
            <a:r>
              <a:rPr lang="en-US" b="1" dirty="0" smtClean="0"/>
              <a:t>Pulmonary symptoms </a:t>
            </a:r>
            <a:r>
              <a:rPr lang="en-US" dirty="0" smtClean="0"/>
              <a:t>- Cough, initially dry, later productive with haemoptysis</a:t>
            </a:r>
          </a:p>
          <a:p>
            <a:pPr algn="just"/>
            <a:r>
              <a:rPr lang="en-US" dirty="0" smtClean="0"/>
              <a:t>NB: Up to 5% of cases are diagnosed at autopsy.</a:t>
            </a:r>
          </a:p>
          <a:p>
            <a:pPr lvl="0" algn="just">
              <a:buFont typeface="Wingdings" pitchFamily="2" charset="2"/>
              <a:buChar char="v"/>
            </a:pPr>
            <a:r>
              <a:rPr lang="en-US" b="1" dirty="0" smtClean="0"/>
              <a:t>Signs</a:t>
            </a:r>
          </a:p>
          <a:p>
            <a:pPr lvl="0" algn="just"/>
            <a:r>
              <a:rPr lang="en-US" dirty="0" smtClean="0"/>
              <a:t>Wasting due to persistent fever and wt loss.</a:t>
            </a:r>
          </a:p>
          <a:p>
            <a:pPr lvl="0" algn="just"/>
            <a:r>
              <a:rPr lang="en-US" dirty="0" smtClean="0"/>
              <a:t>Low grade fever.</a:t>
            </a:r>
          </a:p>
          <a:p>
            <a:pPr lvl="0" algn="just"/>
            <a:r>
              <a:rPr lang="en-US" dirty="0" smtClean="0"/>
              <a:t>May be pale</a:t>
            </a:r>
          </a:p>
          <a:p>
            <a:pPr lvl="0" algn="just"/>
            <a:r>
              <a:rPr lang="en-US" dirty="0" smtClean="0"/>
              <a:t>Finger clubbing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v"/>
            </a:pPr>
            <a:r>
              <a:rPr lang="en-US" b="1" dirty="0" smtClean="0"/>
              <a:t>R/S</a:t>
            </a:r>
          </a:p>
          <a:p>
            <a:pPr lvl="0"/>
            <a:r>
              <a:rPr lang="en-US" dirty="0" smtClean="0"/>
              <a:t>Reduced air entry  in a specific lobe</a:t>
            </a:r>
          </a:p>
          <a:p>
            <a:pPr lvl="0"/>
            <a:r>
              <a:rPr lang="en-US" dirty="0" smtClean="0"/>
              <a:t>Dullness on percussion</a:t>
            </a:r>
          </a:p>
          <a:p>
            <a:pPr lvl="0"/>
            <a:r>
              <a:rPr lang="en-US" dirty="0" smtClean="0"/>
              <a:t>Bronchial breathing due to consolidation</a:t>
            </a:r>
          </a:p>
          <a:p>
            <a:pPr lvl="0"/>
            <a:r>
              <a:rPr lang="en-US" dirty="0" smtClean="0"/>
              <a:t>Amphoric breath sounds</a:t>
            </a:r>
          </a:p>
          <a:p>
            <a:pPr lvl="0"/>
            <a:r>
              <a:rPr lang="en-US" dirty="0" smtClean="0"/>
              <a:t>Localized wheeze esp. in endo bronchial TB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n-US" b="1" dirty="0" smtClean="0"/>
              <a:t>Extra</a:t>
            </a:r>
            <a:r>
              <a:rPr lang="en-US" dirty="0" smtClean="0"/>
              <a:t> –</a:t>
            </a:r>
            <a:r>
              <a:rPr lang="en-US" b="1" dirty="0" smtClean="0"/>
              <a:t>pulmonary</a:t>
            </a:r>
            <a:r>
              <a:rPr lang="en-US" dirty="0" smtClean="0"/>
              <a:t> </a:t>
            </a:r>
            <a:r>
              <a:rPr lang="en-US" b="1" dirty="0" smtClean="0"/>
              <a:t>TB:</a:t>
            </a:r>
            <a:endParaRPr lang="en-US" dirty="0" smtClean="0"/>
          </a:p>
          <a:p>
            <a:pPr algn="just"/>
            <a:r>
              <a:rPr lang="en-US" dirty="0" smtClean="0"/>
              <a:t>Accounts</a:t>
            </a:r>
            <a:r>
              <a:rPr lang="en-US" b="1" dirty="0" smtClean="0"/>
              <a:t> </a:t>
            </a:r>
            <a:r>
              <a:rPr lang="en-US" dirty="0" smtClean="0"/>
              <a:t>for</a:t>
            </a:r>
            <a:r>
              <a:rPr lang="en-US" b="1" dirty="0" smtClean="0"/>
              <a:t> </a:t>
            </a:r>
            <a:r>
              <a:rPr lang="en-US" dirty="0" smtClean="0"/>
              <a:t>about</a:t>
            </a:r>
            <a:r>
              <a:rPr lang="en-US" b="1" dirty="0" smtClean="0"/>
              <a:t> </a:t>
            </a:r>
            <a:r>
              <a:rPr lang="en-US" dirty="0" smtClean="0"/>
              <a:t>20% of cases in HIV negative pts and is more common in HIV positive pts.</a:t>
            </a:r>
          </a:p>
          <a:p>
            <a:pPr algn="just"/>
            <a:r>
              <a:rPr lang="en-US" b="1" dirty="0" smtClean="0"/>
              <a:t>The most common sites affected are:</a:t>
            </a:r>
          </a:p>
          <a:p>
            <a:pPr lvl="0" algn="just">
              <a:buFont typeface="Wingdings" pitchFamily="2" charset="2"/>
              <a:buChar char="v"/>
            </a:pPr>
            <a:r>
              <a:rPr lang="en-US" dirty="0" smtClean="0"/>
              <a:t>LN – Lymphadenitis TB</a:t>
            </a:r>
          </a:p>
          <a:p>
            <a:pPr lvl="0" algn="just">
              <a:buFont typeface="Wingdings" pitchFamily="2" charset="2"/>
              <a:buChar char="v"/>
            </a:pPr>
            <a:r>
              <a:rPr lang="en-US" dirty="0" smtClean="0"/>
              <a:t>Bones – TB bone</a:t>
            </a:r>
          </a:p>
          <a:p>
            <a:pPr lvl="0" algn="just">
              <a:buFont typeface="Wingdings" pitchFamily="2" charset="2"/>
              <a:buChar char="v"/>
            </a:pPr>
            <a:r>
              <a:rPr lang="en-US" dirty="0" smtClean="0"/>
              <a:t>Serous membranes – </a:t>
            </a:r>
            <a:r>
              <a:rPr lang="en-US" dirty="0" err="1" smtClean="0"/>
              <a:t>Tuberculous</a:t>
            </a:r>
            <a:r>
              <a:rPr lang="en-US" dirty="0" smtClean="0"/>
              <a:t> pericarditis, TB peritoneum, TB of the gut etc.</a:t>
            </a:r>
          </a:p>
          <a:p>
            <a:pPr lvl="0" algn="just">
              <a:buFont typeface="Wingdings" pitchFamily="2" charset="2"/>
              <a:buChar char="v"/>
            </a:pPr>
            <a:r>
              <a:rPr lang="en-US" dirty="0" smtClean="0"/>
              <a:t>GUT – Renal TB, </a:t>
            </a:r>
            <a:r>
              <a:rPr lang="en-US" dirty="0" err="1" smtClean="0"/>
              <a:t>prostatitis</a:t>
            </a:r>
            <a:r>
              <a:rPr lang="en-US" dirty="0" smtClean="0"/>
              <a:t>.</a:t>
            </a:r>
          </a:p>
          <a:p>
            <a:pPr lvl="0" algn="just">
              <a:buFont typeface="Wingdings" pitchFamily="2" charset="2"/>
              <a:buChar char="v"/>
            </a:pPr>
            <a:r>
              <a:rPr lang="en-US" dirty="0" smtClean="0"/>
              <a:t>Brain – TBM</a:t>
            </a:r>
          </a:p>
          <a:p>
            <a:pPr lvl="0" algn="just">
              <a:buFont typeface="Wingdings" pitchFamily="2" charset="2"/>
              <a:buChar char="v"/>
            </a:pPr>
            <a:r>
              <a:rPr lang="en-US" dirty="0" smtClean="0"/>
              <a:t>Disseminated TB – </a:t>
            </a:r>
            <a:r>
              <a:rPr lang="en-US" dirty="0" err="1" smtClean="0"/>
              <a:t>Milliary</a:t>
            </a:r>
            <a:r>
              <a:rPr lang="en-US" dirty="0" smtClean="0"/>
              <a:t> TB</a:t>
            </a:r>
          </a:p>
          <a:p>
            <a:pPr algn="just"/>
            <a:r>
              <a:rPr lang="en-US" b="1" dirty="0" smtClean="0"/>
              <a:t>NB: The most serious forms are disseminated TB and TBM.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Investigations: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1. CXR – </a:t>
            </a:r>
            <a:r>
              <a:rPr lang="en-US" dirty="0" err="1" smtClean="0"/>
              <a:t>Hilar</a:t>
            </a:r>
            <a:r>
              <a:rPr lang="en-US" dirty="0" smtClean="0"/>
              <a:t> LN enlargement</a:t>
            </a:r>
          </a:p>
          <a:p>
            <a:pPr>
              <a:buNone/>
            </a:pPr>
            <a:r>
              <a:rPr lang="en-US" dirty="0" smtClean="0"/>
              <a:t>           -Segmental </a:t>
            </a:r>
            <a:r>
              <a:rPr lang="en-US" dirty="0" err="1" smtClean="0"/>
              <a:t>atelectasis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-Calcified 1</a:t>
            </a:r>
            <a:r>
              <a:rPr lang="en-US" baseline="30000" dirty="0" smtClean="0"/>
              <a:t>0</a:t>
            </a:r>
            <a:r>
              <a:rPr lang="en-US" dirty="0" smtClean="0"/>
              <a:t> focus ( </a:t>
            </a:r>
            <a:r>
              <a:rPr lang="en-US" dirty="0" err="1" smtClean="0"/>
              <a:t>Ghon</a:t>
            </a:r>
            <a:r>
              <a:rPr lang="en-US" dirty="0" smtClean="0"/>
              <a:t> focus)</a:t>
            </a:r>
          </a:p>
          <a:p>
            <a:pPr>
              <a:buNone/>
            </a:pPr>
            <a:r>
              <a:rPr lang="en-US" dirty="0" smtClean="0"/>
              <a:t>           - Ranke focus – 1</a:t>
            </a:r>
            <a:r>
              <a:rPr lang="en-US" baseline="30000" dirty="0" smtClean="0"/>
              <a:t>0</a:t>
            </a:r>
            <a:r>
              <a:rPr lang="en-US" dirty="0" smtClean="0"/>
              <a:t> calcified forms + </a:t>
            </a:r>
            <a:r>
              <a:rPr lang="en-US" dirty="0" err="1" smtClean="0"/>
              <a:t>hilar</a:t>
            </a:r>
            <a:r>
              <a:rPr lang="en-US" dirty="0" smtClean="0"/>
              <a:t> LN </a:t>
            </a:r>
          </a:p>
          <a:p>
            <a:pPr>
              <a:buNone/>
            </a:pPr>
            <a:r>
              <a:rPr lang="en-US" dirty="0" smtClean="0"/>
              <a:t>           - Pneumonia infiltrates</a:t>
            </a:r>
          </a:p>
          <a:p>
            <a:pPr>
              <a:buNone/>
            </a:pPr>
            <a:r>
              <a:rPr lang="en-US" dirty="0" smtClean="0"/>
              <a:t>           - </a:t>
            </a:r>
            <a:r>
              <a:rPr lang="en-US" dirty="0" err="1" smtClean="0"/>
              <a:t>Fibrocavitary</a:t>
            </a:r>
            <a:r>
              <a:rPr lang="en-US" dirty="0" smtClean="0"/>
              <a:t> disease</a:t>
            </a:r>
          </a:p>
          <a:p>
            <a:pPr>
              <a:buNone/>
            </a:pPr>
            <a:r>
              <a:rPr lang="en-US" dirty="0" smtClean="0"/>
              <a:t>            -‘Millet seed’ distribution</a:t>
            </a:r>
          </a:p>
          <a:p>
            <a:pPr>
              <a:buNone/>
            </a:pPr>
            <a:r>
              <a:rPr lang="en-US" dirty="0" smtClean="0"/>
              <a:t>            - Atypical features in HIV and PTB </a:t>
            </a:r>
            <a:r>
              <a:rPr lang="en-US" dirty="0" err="1" smtClean="0"/>
              <a:t>infxns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</a:p>
        </p:txBody>
      </p:sp>
      <p:pic>
        <p:nvPicPr>
          <p:cNvPr id="23555" name="Picture 2" descr="C:\Users\AMOS\Pictures\TB_CXR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48000" y="2133600"/>
            <a:ext cx="3429000" cy="3733800"/>
          </a:xfr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</a:p>
        </p:txBody>
      </p:sp>
      <p:pic>
        <p:nvPicPr>
          <p:cNvPr id="24579" name="Picture 2" descr="C:\Users\AMOS\Pictures\160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81200" y="1828800"/>
            <a:ext cx="5562600" cy="4191000"/>
          </a:xfr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2. Sputum for AAFB esp. if CXR is suggestive</a:t>
            </a:r>
          </a:p>
          <a:p>
            <a:pPr algn="just">
              <a:buNone/>
            </a:pPr>
            <a:r>
              <a:rPr lang="en-US" dirty="0" smtClean="0"/>
              <a:t>3. Bronchial washings for those not able to produce sputum</a:t>
            </a:r>
          </a:p>
          <a:p>
            <a:pPr algn="just">
              <a:buNone/>
            </a:pPr>
            <a:r>
              <a:rPr lang="en-US" dirty="0" smtClean="0"/>
              <a:t>4. </a:t>
            </a:r>
            <a:r>
              <a:rPr lang="en-US" dirty="0" err="1" smtClean="0"/>
              <a:t>Broncho</a:t>
            </a:r>
            <a:r>
              <a:rPr lang="en-US" dirty="0" smtClean="0"/>
              <a:t>-alveolar </a:t>
            </a:r>
            <a:r>
              <a:rPr lang="en-US" dirty="0" err="1" smtClean="0"/>
              <a:t>lavage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5. Susceptibility studies on sputum – Nucleic acid amplification test (NAAT)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dirty="0" smtClean="0"/>
              <a:t>6. Biopsy from pleura, LN, bone for ZN stain, culture</a:t>
            </a:r>
          </a:p>
          <a:p>
            <a:pPr algn="just">
              <a:buNone/>
            </a:pPr>
            <a:r>
              <a:rPr lang="en-US" dirty="0" smtClean="0"/>
              <a:t>7. PCR – Differentiates </a:t>
            </a:r>
            <a:r>
              <a:rPr lang="en-US" dirty="0" err="1" smtClean="0"/>
              <a:t>myco</a:t>
            </a:r>
            <a:r>
              <a:rPr lang="en-US" dirty="0" smtClean="0"/>
              <a:t>. Tb from other </a:t>
            </a:r>
            <a:r>
              <a:rPr lang="en-US" dirty="0" err="1" smtClean="0"/>
              <a:t>myco</a:t>
            </a:r>
            <a:r>
              <a:rPr lang="en-US" dirty="0" smtClean="0"/>
              <a:t>. Organisms</a:t>
            </a:r>
          </a:p>
          <a:p>
            <a:pPr algn="just">
              <a:buNone/>
            </a:pPr>
            <a:r>
              <a:rPr lang="en-US" dirty="0" smtClean="0"/>
              <a:t>8. Blood cultures</a:t>
            </a:r>
          </a:p>
          <a:p>
            <a:pPr algn="just">
              <a:buNone/>
            </a:pPr>
            <a:r>
              <a:rPr lang="en-US" dirty="0" smtClean="0"/>
              <a:t>9. FBC, ESR, CRP</a:t>
            </a:r>
          </a:p>
          <a:p>
            <a:pPr algn="just">
              <a:buNone/>
            </a:pPr>
            <a:r>
              <a:rPr lang="en-US" dirty="0" smtClean="0"/>
              <a:t>10. CT scan of chest esp. in early TB</a:t>
            </a:r>
          </a:p>
          <a:p>
            <a:pPr algn="just">
              <a:buNone/>
            </a:pPr>
            <a:r>
              <a:rPr lang="en-US" dirty="0" smtClean="0"/>
              <a:t>11. Special tests</a:t>
            </a:r>
          </a:p>
          <a:p>
            <a:pPr algn="just">
              <a:buNone/>
            </a:pPr>
            <a:r>
              <a:rPr lang="en-US" dirty="0" smtClean="0"/>
              <a:t>- </a:t>
            </a:r>
            <a:r>
              <a:rPr lang="en-US" dirty="0" err="1" smtClean="0"/>
              <a:t>Heaf</a:t>
            </a:r>
            <a:r>
              <a:rPr lang="en-US" dirty="0" smtClean="0"/>
              <a:t> test</a:t>
            </a:r>
          </a:p>
          <a:p>
            <a:pPr algn="just">
              <a:buNone/>
            </a:pPr>
            <a:r>
              <a:rPr lang="en-US" dirty="0" smtClean="0"/>
              <a:t>- Tuberculin test</a:t>
            </a:r>
          </a:p>
          <a:p>
            <a:pPr algn="just">
              <a:buNone/>
            </a:pPr>
            <a:r>
              <a:rPr lang="en-US" dirty="0" smtClean="0"/>
              <a:t>- </a:t>
            </a:r>
            <a:r>
              <a:rPr lang="en-US" dirty="0" err="1" smtClean="0"/>
              <a:t>Mantoux</a:t>
            </a:r>
            <a:r>
              <a:rPr lang="en-US" dirty="0" smtClean="0"/>
              <a:t> test - indicated in those at risk and in screening for latency </a:t>
            </a:r>
            <a:r>
              <a:rPr lang="en-US" dirty="0" err="1" smtClean="0"/>
              <a:t>infxns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TUBERCULOSIS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b="1" u="sng" dirty="0">
                <a:solidFill>
                  <a:schemeClr val="tx1"/>
                </a:solidFill>
              </a:rPr>
              <a:t>Definition</a:t>
            </a:r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en-GB" dirty="0">
                <a:solidFill>
                  <a:schemeClr val="tx1"/>
                </a:solidFill>
              </a:rPr>
              <a:t>Chronic infectious disease caused by - Mycobacterium tuberculosis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dirty="0">
                <a:solidFill>
                  <a:schemeClr val="tx1"/>
                </a:solidFill>
              </a:rPr>
              <a:t>- an acid- fast bacillus bacteria.</a:t>
            </a:r>
            <a:endParaRPr lang="en-US" dirty="0">
              <a:solidFill>
                <a:schemeClr val="tx1"/>
              </a:solidFill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Tuberculosis </a:t>
            </a:r>
            <a:r>
              <a:rPr lang="en-US" dirty="0">
                <a:solidFill>
                  <a:schemeClr val="tx1"/>
                </a:solidFill>
              </a:rPr>
              <a:t>is caused by bacteria belonging to the </a:t>
            </a:r>
            <a:r>
              <a:rPr lang="en-US" i="1" dirty="0">
                <a:solidFill>
                  <a:schemeClr val="tx1"/>
                </a:solidFill>
              </a:rPr>
              <a:t>Mycobacterium tuberculosis</a:t>
            </a:r>
            <a:r>
              <a:rPr lang="en-US" dirty="0">
                <a:solidFill>
                  <a:schemeClr val="tx1"/>
                </a:solidFill>
              </a:rPr>
              <a:t> complex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Transmission usually takes place through the airborne spread of droplet nuclei produced by patients with infectious pulmonary tuberculosis.</a:t>
            </a:r>
          </a:p>
          <a:p>
            <a:pPr marL="457200" lvl="0" indent="-457200" algn="l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3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Interpretation</a:t>
            </a:r>
            <a:r>
              <a:rPr lang="en-US" dirty="0" smtClean="0"/>
              <a:t>: </a:t>
            </a:r>
          </a:p>
          <a:p>
            <a:pPr algn="just">
              <a:buFont typeface="Wingdings" pitchFamily="2" charset="2"/>
              <a:buChar char="v"/>
            </a:pPr>
            <a:r>
              <a:rPr lang="en-US" b="1" dirty="0" smtClean="0"/>
              <a:t>Above 5mm </a:t>
            </a:r>
            <a:r>
              <a:rPr lang="en-US" dirty="0" smtClean="0"/>
              <a:t>– significant in drug abusers, pts at risk or those with h/o prior Rx and have fibrosis</a:t>
            </a:r>
          </a:p>
          <a:p>
            <a:pPr algn="just">
              <a:buFont typeface="Wingdings" pitchFamily="2" charset="2"/>
              <a:buChar char="v"/>
            </a:pPr>
            <a:r>
              <a:rPr lang="en-US" b="1" dirty="0" smtClean="0"/>
              <a:t>Above 10mm – significant in:</a:t>
            </a:r>
          </a:p>
          <a:p>
            <a:pPr lvl="0" algn="just"/>
            <a:r>
              <a:rPr lang="en-US" dirty="0" err="1" smtClean="0"/>
              <a:t>Pple</a:t>
            </a:r>
            <a:r>
              <a:rPr lang="en-US" dirty="0" smtClean="0"/>
              <a:t> from Asia and Africa</a:t>
            </a:r>
          </a:p>
          <a:p>
            <a:pPr lvl="0" algn="just"/>
            <a:r>
              <a:rPr lang="en-US" dirty="0" smtClean="0"/>
              <a:t>HIV neg. individuals or drug abusers</a:t>
            </a:r>
          </a:p>
          <a:p>
            <a:pPr lvl="0" algn="just"/>
            <a:r>
              <a:rPr lang="en-US" dirty="0" smtClean="0"/>
              <a:t>Chronic debilitating illnesses e.g DM, CKI, Silicosis exposure, </a:t>
            </a:r>
            <a:r>
              <a:rPr lang="en-US" dirty="0" err="1" smtClean="0"/>
              <a:t>Leukaemia</a:t>
            </a:r>
            <a:r>
              <a:rPr lang="en-US" dirty="0" smtClean="0"/>
              <a:t>, Lymphomas, pts on corticosteroids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False positives occur with non TB mycobacterium</a:t>
            </a:r>
          </a:p>
          <a:p>
            <a:pPr algn="just"/>
            <a:r>
              <a:rPr lang="en-US" dirty="0" smtClean="0"/>
              <a:t>False </a:t>
            </a:r>
            <a:r>
              <a:rPr lang="en-US" dirty="0" err="1" smtClean="0"/>
              <a:t>neg</a:t>
            </a:r>
            <a:r>
              <a:rPr lang="en-US" dirty="0" smtClean="0"/>
              <a:t> occur in:</a:t>
            </a:r>
          </a:p>
          <a:p>
            <a:pPr lvl="0" algn="just">
              <a:buFont typeface="Wingdings" pitchFamily="2" charset="2"/>
              <a:buChar char="v"/>
            </a:pPr>
            <a:r>
              <a:rPr lang="en-US" dirty="0" smtClean="0"/>
              <a:t>Concurrent </a:t>
            </a:r>
            <a:r>
              <a:rPr lang="en-US" dirty="0" err="1" smtClean="0"/>
              <a:t>infxns</a:t>
            </a:r>
            <a:r>
              <a:rPr lang="en-US" dirty="0" smtClean="0"/>
              <a:t> – measles etc</a:t>
            </a:r>
          </a:p>
          <a:p>
            <a:pPr lvl="0" algn="just">
              <a:buFont typeface="Wingdings" pitchFamily="2" charset="2"/>
              <a:buChar char="v"/>
            </a:pPr>
            <a:r>
              <a:rPr lang="en-US" dirty="0" smtClean="0"/>
              <a:t>Malnutrition  </a:t>
            </a:r>
          </a:p>
          <a:p>
            <a:pPr lvl="0" algn="just">
              <a:buFont typeface="Wingdings" pitchFamily="2" charset="2"/>
              <a:buChar char="v"/>
            </a:pPr>
            <a:r>
              <a:rPr lang="en-US" dirty="0" smtClean="0"/>
              <a:t>Malignant </a:t>
            </a:r>
            <a:r>
              <a:rPr lang="en-US" dirty="0" err="1" smtClean="0"/>
              <a:t>dzs</a:t>
            </a:r>
            <a:endParaRPr lang="en-US" dirty="0" smtClean="0"/>
          </a:p>
          <a:p>
            <a:pPr lvl="0" algn="just">
              <a:buFont typeface="Wingdings" pitchFamily="2" charset="2"/>
              <a:buChar char="v"/>
            </a:pPr>
            <a:r>
              <a:rPr lang="en-US" dirty="0" smtClean="0"/>
              <a:t>Immunosuppressive drugs</a:t>
            </a:r>
          </a:p>
          <a:p>
            <a:pPr lvl="0" algn="just">
              <a:buFont typeface="Wingdings" pitchFamily="2" charset="2"/>
              <a:buChar char="v"/>
            </a:pPr>
            <a:r>
              <a:rPr lang="en-US" dirty="0" err="1" smtClean="0"/>
              <a:t>Sarcoidosis</a:t>
            </a:r>
            <a:endParaRPr lang="en-US" dirty="0" smtClean="0"/>
          </a:p>
          <a:p>
            <a:pPr lvl="0" algn="just">
              <a:buFont typeface="Wingdings" pitchFamily="2" charset="2"/>
              <a:buChar char="v"/>
            </a:pPr>
            <a:r>
              <a:rPr lang="en-US" dirty="0" smtClean="0"/>
              <a:t>CKI</a:t>
            </a:r>
          </a:p>
          <a:p>
            <a:pPr lvl="0" algn="just">
              <a:buNone/>
            </a:pPr>
            <a:r>
              <a:rPr lang="en-US" dirty="0" smtClean="0"/>
              <a:t> -Measuring of interferon gamma – Th</a:t>
            </a:r>
            <a:r>
              <a:rPr lang="en-US" baseline="-25000" dirty="0" smtClean="0"/>
              <a:t>1</a:t>
            </a:r>
            <a:r>
              <a:rPr lang="en-US" dirty="0" smtClean="0"/>
              <a:t> – </a:t>
            </a:r>
            <a:r>
              <a:rPr lang="en-US" dirty="0" err="1" smtClean="0"/>
              <a:t>Quantiferon</a:t>
            </a:r>
            <a:r>
              <a:rPr lang="en-US" dirty="0" smtClean="0"/>
              <a:t> gamma assay which aims to know whether pt is at risk of active TB.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Complications of tuberculosis.</a:t>
            </a:r>
            <a:endParaRPr lang="en-US" dirty="0" smtClean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4000" dirty="0" smtClean="0"/>
              <a:t>Lung collapse</a:t>
            </a:r>
          </a:p>
          <a:p>
            <a:pPr eaLnBrk="1" hangingPunct="1">
              <a:lnSpc>
                <a:spcPct val="80000"/>
              </a:lnSpc>
            </a:pPr>
            <a:r>
              <a:rPr lang="en-US" sz="4000" dirty="0" smtClean="0"/>
              <a:t>Empyema –lung abscess.</a:t>
            </a:r>
          </a:p>
          <a:p>
            <a:pPr eaLnBrk="1" hangingPunct="1">
              <a:lnSpc>
                <a:spcPct val="80000"/>
              </a:lnSpc>
            </a:pPr>
            <a:r>
              <a:rPr lang="en-US" sz="4000" dirty="0" smtClean="0"/>
              <a:t>Pneumothorax-TB empyema.</a:t>
            </a:r>
          </a:p>
          <a:p>
            <a:pPr eaLnBrk="1" hangingPunct="1">
              <a:lnSpc>
                <a:spcPct val="80000"/>
              </a:lnSpc>
            </a:pPr>
            <a:r>
              <a:rPr lang="en-US" sz="4000" dirty="0" smtClean="0"/>
              <a:t>Air way obstruction</a:t>
            </a:r>
          </a:p>
          <a:p>
            <a:pPr eaLnBrk="1" hangingPunct="1">
              <a:lnSpc>
                <a:spcPct val="80000"/>
              </a:lnSpc>
            </a:pPr>
            <a:r>
              <a:rPr lang="en-US" sz="4000" dirty="0" err="1" smtClean="0"/>
              <a:t>Cor</a:t>
            </a:r>
            <a:r>
              <a:rPr lang="en-US" sz="4000" dirty="0" smtClean="0"/>
              <a:t> –</a:t>
            </a:r>
            <a:r>
              <a:rPr lang="en-US" sz="4000" dirty="0" err="1" smtClean="0"/>
              <a:t>pulmonale</a:t>
            </a:r>
            <a:r>
              <a:rPr lang="en-US" sz="40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sz="4000" dirty="0" err="1" smtClean="0"/>
              <a:t>Bronchectasis</a:t>
            </a:r>
            <a:r>
              <a:rPr lang="en-US" sz="40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sz="4000" dirty="0" smtClean="0"/>
              <a:t>Fibrosis.</a:t>
            </a:r>
          </a:p>
          <a:p>
            <a:pPr eaLnBrk="1" hangingPunct="1">
              <a:lnSpc>
                <a:spcPct val="80000"/>
              </a:lnSpc>
            </a:pPr>
            <a:r>
              <a:rPr lang="en-US" sz="4000" dirty="0" smtClean="0"/>
              <a:t>Scar </a:t>
            </a:r>
            <a:r>
              <a:rPr lang="en-US" sz="4000" dirty="0" err="1" smtClean="0"/>
              <a:t>tumours</a:t>
            </a:r>
            <a:r>
              <a:rPr lang="en-US" sz="4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76558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END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   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18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EPIDEMIOLOGY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 algn="just"/>
            <a:r>
              <a:rPr lang="en-US" dirty="0" smtClean="0"/>
              <a:t>Tuberculosis affects &gt; 2.5 million people globally and about a third of the world’s population has latent TB.  </a:t>
            </a:r>
          </a:p>
          <a:p>
            <a:pPr algn="just"/>
            <a:r>
              <a:rPr lang="en-US" dirty="0" smtClean="0"/>
              <a:t>About 80% of those affected are in sub-Saharan Africa. </a:t>
            </a:r>
          </a:p>
          <a:p>
            <a:pPr algn="just"/>
            <a:r>
              <a:rPr lang="en-US" dirty="0" smtClean="0"/>
              <a:t>There are about 8-10m new cases with about 1.7m deaths per year.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64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 OF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 algn="just">
              <a:buNone/>
            </a:pPr>
            <a:r>
              <a:rPr lang="en-US" sz="3100" dirty="0" smtClean="0"/>
              <a:t>Human </a:t>
            </a:r>
            <a:r>
              <a:rPr lang="en-US" sz="3100" dirty="0"/>
              <a:t>beings </a:t>
            </a:r>
            <a:r>
              <a:rPr lang="en-US" sz="3100" dirty="0" smtClean="0"/>
              <a:t>acquire infection </a:t>
            </a:r>
            <a:r>
              <a:rPr lang="en-US" sz="3100" dirty="0"/>
              <a:t>with tubercle bacilli by one of the following routes:</a:t>
            </a:r>
          </a:p>
          <a:p>
            <a:pPr marL="0" indent="0" algn="just">
              <a:buNone/>
            </a:pPr>
            <a:r>
              <a:rPr lang="en-US" sz="3100" b="1" dirty="0"/>
              <a:t>1. </a:t>
            </a:r>
            <a:r>
              <a:rPr lang="en-US" sz="3100" b="1" i="1" dirty="0"/>
              <a:t>Inhalation </a:t>
            </a:r>
            <a:r>
              <a:rPr lang="en-US" sz="3100" dirty="0"/>
              <a:t>of organisms present in fresh cough </a:t>
            </a:r>
            <a:r>
              <a:rPr lang="en-US" sz="3100" dirty="0" smtClean="0"/>
              <a:t>droplets or </a:t>
            </a:r>
            <a:r>
              <a:rPr lang="en-US" sz="3100" dirty="0"/>
              <a:t>in dried sputum from an open case of </a:t>
            </a:r>
            <a:r>
              <a:rPr lang="en-US" sz="3100" dirty="0" smtClean="0"/>
              <a:t>pulmonary tuberculosis</a:t>
            </a:r>
            <a:r>
              <a:rPr lang="en-US" sz="3100" dirty="0"/>
              <a:t>.</a:t>
            </a:r>
          </a:p>
          <a:p>
            <a:pPr marL="0" indent="0" algn="just">
              <a:buNone/>
            </a:pPr>
            <a:r>
              <a:rPr lang="en-US" sz="3100" dirty="0"/>
              <a:t>2</a:t>
            </a:r>
            <a:r>
              <a:rPr lang="en-US" sz="3100" b="1" dirty="0"/>
              <a:t>. </a:t>
            </a:r>
            <a:r>
              <a:rPr lang="en-US" sz="3100" b="1" i="1" dirty="0"/>
              <a:t>Ingestion </a:t>
            </a:r>
            <a:r>
              <a:rPr lang="en-US" sz="31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</a:t>
            </a:r>
            <a:r>
              <a:rPr lang="en-US" sz="3100" dirty="0" smtClean="0"/>
              <a:t>This </a:t>
            </a:r>
            <a:r>
              <a:rPr lang="en-US" sz="3100" dirty="0"/>
              <a:t>mode of infection </a:t>
            </a:r>
            <a:r>
              <a:rPr lang="en-US" sz="3100" dirty="0" smtClean="0"/>
              <a:t>of human </a:t>
            </a:r>
            <a:r>
              <a:rPr lang="en-US" sz="3100" dirty="0"/>
              <a:t>tubercle bacilli is from self-swallowing of </a:t>
            </a:r>
            <a:r>
              <a:rPr lang="en-US" sz="3100" dirty="0" smtClean="0"/>
              <a:t>infected sputum </a:t>
            </a:r>
            <a:r>
              <a:rPr lang="en-US" sz="3100" dirty="0"/>
              <a:t>of an open case of pulmonary tuberculosis, </a:t>
            </a:r>
            <a:r>
              <a:rPr lang="en-US" sz="3100" dirty="0" smtClean="0"/>
              <a:t>or ingestion </a:t>
            </a:r>
            <a:r>
              <a:rPr lang="en-US" sz="3100" dirty="0"/>
              <a:t>of bovine tubercle bacilli from milk of </a:t>
            </a:r>
            <a:r>
              <a:rPr lang="en-US" sz="3100" dirty="0" smtClean="0"/>
              <a:t>diseased cows.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16707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 OF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n-US" b="1" dirty="0" smtClean="0"/>
          </a:p>
          <a:p>
            <a:pPr marL="0" indent="0" algn="just">
              <a:buNone/>
            </a:pPr>
            <a:r>
              <a:rPr lang="en-US" sz="3300" dirty="0" smtClean="0"/>
              <a:t>3</a:t>
            </a:r>
            <a:r>
              <a:rPr lang="en-US" sz="3300" dirty="0"/>
              <a:t>. </a:t>
            </a:r>
            <a:r>
              <a:rPr lang="en-US" sz="3300" b="1" i="1" dirty="0"/>
              <a:t>Inoculation</a:t>
            </a:r>
            <a:r>
              <a:rPr lang="en-US" sz="3300" i="1" dirty="0"/>
              <a:t> </a:t>
            </a:r>
            <a:r>
              <a:rPr lang="en-US" sz="3300" dirty="0"/>
              <a:t>of the organisms into the skin may rarely </a:t>
            </a:r>
            <a:r>
              <a:rPr lang="en-US" sz="3300" dirty="0" smtClean="0"/>
              <a:t>occur from </a:t>
            </a:r>
            <a:r>
              <a:rPr lang="en-US" sz="3300" dirty="0"/>
              <a:t>infected postmortem tissue.</a:t>
            </a:r>
          </a:p>
          <a:p>
            <a:pPr marL="0" indent="0" algn="just">
              <a:buNone/>
            </a:pPr>
            <a:r>
              <a:rPr lang="en-US" sz="3300" b="1" dirty="0"/>
              <a:t>4. </a:t>
            </a:r>
            <a:r>
              <a:rPr lang="en-US" sz="3300" b="1" i="1" dirty="0"/>
              <a:t>Transplacental </a:t>
            </a:r>
            <a:r>
              <a:rPr lang="en-US" sz="3300" i="1" dirty="0"/>
              <a:t>route </a:t>
            </a:r>
            <a:r>
              <a:rPr lang="en-US" sz="3300" dirty="0"/>
              <a:t>results in development of </a:t>
            </a:r>
            <a:r>
              <a:rPr lang="en-US" sz="3300" dirty="0" smtClean="0"/>
              <a:t>congenital tuberculosis </a:t>
            </a:r>
            <a:r>
              <a:rPr lang="en-US" sz="3300" dirty="0"/>
              <a:t>in foetus from infected mother and is a rare </a:t>
            </a:r>
            <a:r>
              <a:rPr lang="en-US" sz="3300" dirty="0" smtClean="0"/>
              <a:t>mode of </a:t>
            </a:r>
            <a:r>
              <a:rPr lang="en-US" sz="3300" dirty="0"/>
              <a:t>transmission.</a:t>
            </a:r>
          </a:p>
        </p:txBody>
      </p:sp>
    </p:spTree>
    <p:extLst>
      <p:ext uri="{BB962C8B-B14F-4D97-AF65-F5344CB8AC3E}">
        <p14:creationId xmlns:p14="http://schemas.microsoft.com/office/powerpoint/2010/main" val="225019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SPREAD OF TUBERCULOSIS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 algn="just">
              <a:buNone/>
            </a:pPr>
            <a:r>
              <a:rPr lang="en-US" sz="6400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The </a:t>
            </a:r>
            <a:r>
              <a:rPr lang="en-US" sz="6400" dirty="0">
                <a:latin typeface="Tw Cen MT" panose="020B0602020104020603" pitchFamily="34" charset="0"/>
                <a:cs typeface="Times New Roman" panose="02020603050405020304" pitchFamily="18" charset="0"/>
              </a:rPr>
              <a:t>disease spreads in </a:t>
            </a:r>
            <a:r>
              <a:rPr lang="en-US" sz="6400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the body </a:t>
            </a:r>
            <a:r>
              <a:rPr lang="en-US" sz="6400" dirty="0">
                <a:latin typeface="Tw Cen MT" panose="020B0602020104020603" pitchFamily="34" charset="0"/>
                <a:cs typeface="Times New Roman" panose="02020603050405020304" pitchFamily="18" charset="0"/>
              </a:rPr>
              <a:t>by various routes:</a:t>
            </a:r>
          </a:p>
          <a:p>
            <a:pPr marL="0" indent="0" algn="just">
              <a:buNone/>
            </a:pPr>
            <a:r>
              <a:rPr lang="en-US" sz="6400" b="1" dirty="0">
                <a:latin typeface="Tw Cen MT" panose="020B0602020104020603" pitchFamily="34" charset="0"/>
                <a:cs typeface="Times New Roman" panose="02020603050405020304" pitchFamily="18" charset="0"/>
              </a:rPr>
              <a:t>1</a:t>
            </a:r>
            <a:r>
              <a:rPr lang="en-US" sz="6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w Cen MT" panose="020B0602020104020603" pitchFamily="34" charset="0"/>
                <a:cs typeface="Times New Roman" panose="02020603050405020304" pitchFamily="18" charset="0"/>
              </a:rPr>
              <a:t>. </a:t>
            </a:r>
            <a:r>
              <a:rPr lang="en-US" sz="6400" b="1" dirty="0">
                <a:latin typeface="Tw Cen MT" panose="020B0602020104020603" pitchFamily="34" charset="0"/>
                <a:cs typeface="Times New Roman" panose="02020603050405020304" pitchFamily="18" charset="0"/>
              </a:rPr>
              <a:t>Local spread. </a:t>
            </a:r>
            <a:r>
              <a:rPr lang="en-US" sz="6400" dirty="0">
                <a:latin typeface="Tw Cen MT" panose="020B0602020104020603" pitchFamily="34" charset="0"/>
                <a:cs typeface="Times New Roman" panose="02020603050405020304" pitchFamily="18" charset="0"/>
              </a:rPr>
              <a:t>This takes place by macrophages </a:t>
            </a:r>
            <a:r>
              <a:rPr lang="en-US" sz="6400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carrying the </a:t>
            </a:r>
            <a:r>
              <a:rPr lang="en-US" sz="6400" dirty="0">
                <a:latin typeface="Tw Cen MT" panose="020B0602020104020603" pitchFamily="34" charset="0"/>
                <a:cs typeface="Times New Roman" panose="02020603050405020304" pitchFamily="18" charset="0"/>
              </a:rPr>
              <a:t>bacilli into the </a:t>
            </a:r>
            <a:r>
              <a:rPr lang="en-US" sz="6400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surrounding </a:t>
            </a:r>
            <a:r>
              <a:rPr lang="en-US" sz="6400" dirty="0">
                <a:latin typeface="Tw Cen MT" panose="020B0602020104020603" pitchFamily="34" charset="0"/>
                <a:cs typeface="Times New Roman" panose="02020603050405020304" pitchFamily="18" charset="0"/>
              </a:rPr>
              <a:t>tissues.</a:t>
            </a:r>
          </a:p>
          <a:p>
            <a:pPr marL="0" indent="0" algn="just">
              <a:buNone/>
            </a:pPr>
            <a:r>
              <a:rPr lang="en-US" sz="6400" b="1" dirty="0">
                <a:latin typeface="Tw Cen MT" panose="020B0602020104020603" pitchFamily="34" charset="0"/>
                <a:cs typeface="Times New Roman" panose="02020603050405020304" pitchFamily="18" charset="0"/>
              </a:rPr>
              <a:t>2. Lymphatic spread</a:t>
            </a:r>
            <a:r>
              <a:rPr lang="en-US" sz="6400" b="1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. </a:t>
            </a:r>
            <a:r>
              <a:rPr lang="en-US" sz="6400" dirty="0">
                <a:latin typeface="Tw Cen MT" panose="020B0602020104020603" pitchFamily="34" charset="0"/>
                <a:cs typeface="Times New Roman" panose="02020603050405020304" pitchFamily="18" charset="0"/>
              </a:rPr>
              <a:t>Tuberculosis is primarily an </a:t>
            </a:r>
            <a:r>
              <a:rPr lang="en-US" sz="6400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infection of </a:t>
            </a:r>
            <a:r>
              <a:rPr lang="en-US" sz="6400" dirty="0">
                <a:latin typeface="Tw Cen MT" panose="020B0602020104020603" pitchFamily="34" charset="0"/>
                <a:cs typeface="Times New Roman" panose="02020603050405020304" pitchFamily="18" charset="0"/>
              </a:rPr>
              <a:t>lymphoid tissues. The bacilli may pass into </a:t>
            </a:r>
            <a:r>
              <a:rPr lang="en-US" sz="6400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lymphoid follicles </a:t>
            </a:r>
            <a:r>
              <a:rPr lang="en-US" sz="6400" dirty="0">
                <a:latin typeface="Tw Cen MT" panose="020B0602020104020603" pitchFamily="34" charset="0"/>
                <a:cs typeface="Times New Roman" panose="02020603050405020304" pitchFamily="18" charset="0"/>
              </a:rPr>
              <a:t>of pharynx, bronchi, intestines or regional </a:t>
            </a:r>
            <a:r>
              <a:rPr lang="en-US" sz="6400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lymph nodes </a:t>
            </a:r>
            <a:r>
              <a:rPr lang="en-US" sz="6400" dirty="0">
                <a:latin typeface="Tw Cen MT" panose="020B0602020104020603" pitchFamily="34" charset="0"/>
                <a:cs typeface="Times New Roman" panose="02020603050405020304" pitchFamily="18" charset="0"/>
              </a:rPr>
              <a:t>resulting in </a:t>
            </a:r>
            <a:r>
              <a:rPr lang="en-US" sz="6400" u="sng" dirty="0">
                <a:latin typeface="Tw Cen MT" panose="020B0602020104020603" pitchFamily="34" charset="0"/>
                <a:cs typeface="Times New Roman" panose="02020603050405020304" pitchFamily="18" charset="0"/>
              </a:rPr>
              <a:t>regional tuberculous lymphadenitis</a:t>
            </a:r>
            <a:r>
              <a:rPr lang="en-US" sz="6400" dirty="0">
                <a:latin typeface="Tw Cen MT" panose="020B0602020104020603" pitchFamily="34" charset="0"/>
                <a:cs typeface="Times New Roman" panose="02020603050405020304" pitchFamily="18" charset="0"/>
              </a:rPr>
              <a:t> .</a:t>
            </a:r>
            <a:endParaRPr lang="en-US" sz="6400" dirty="0" smtClean="0">
              <a:latin typeface="Tw Cen MT" panose="020B0602020104020603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6400" dirty="0">
              <a:latin typeface="Tw Cen MT" panose="020B0602020104020603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6400" b="1" dirty="0">
                <a:latin typeface="Tw Cen MT" panose="020B0602020104020603" pitchFamily="34" charset="0"/>
                <a:cs typeface="Times New Roman" panose="02020603050405020304" pitchFamily="18" charset="0"/>
              </a:rPr>
              <a:t>3. Haematogenous spread</a:t>
            </a:r>
            <a:r>
              <a:rPr lang="en-US" sz="6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w Cen MT" panose="020B0602020104020603" pitchFamily="34" charset="0"/>
                <a:cs typeface="Times New Roman" panose="02020603050405020304" pitchFamily="18" charset="0"/>
              </a:rPr>
              <a:t>. </a:t>
            </a:r>
            <a:r>
              <a:rPr lang="en-US" sz="6400" dirty="0">
                <a:latin typeface="Tw Cen MT" panose="020B0602020104020603" pitchFamily="34" charset="0"/>
                <a:cs typeface="Times New Roman" panose="02020603050405020304" pitchFamily="18" charset="0"/>
              </a:rPr>
              <a:t>This occurs </a:t>
            </a:r>
            <a:r>
              <a:rPr lang="en-US" sz="6400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 </a:t>
            </a:r>
            <a:r>
              <a:rPr lang="en-US" sz="6400" dirty="0">
                <a:latin typeface="Tw Cen MT" panose="020B0602020104020603" pitchFamily="34" charset="0"/>
                <a:cs typeface="Times New Roman" panose="02020603050405020304" pitchFamily="18" charset="0"/>
              </a:rPr>
              <a:t>because of the drainage </a:t>
            </a:r>
            <a:r>
              <a:rPr lang="en-US" sz="6400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of lymphatics </a:t>
            </a:r>
            <a:r>
              <a:rPr lang="en-US" sz="6400" dirty="0">
                <a:latin typeface="Tw Cen MT" panose="020B0602020104020603" pitchFamily="34" charset="0"/>
                <a:cs typeface="Times New Roman" panose="02020603050405020304" pitchFamily="18" charset="0"/>
              </a:rPr>
              <a:t>into the venous system or due to caseous </a:t>
            </a:r>
            <a:r>
              <a:rPr lang="en-US" sz="6400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material escaping </a:t>
            </a:r>
            <a:r>
              <a:rPr lang="en-US" sz="6400" dirty="0">
                <a:latin typeface="Tw Cen MT" panose="020B0602020104020603" pitchFamily="34" charset="0"/>
                <a:cs typeface="Times New Roman" panose="02020603050405020304" pitchFamily="18" charset="0"/>
              </a:rPr>
              <a:t>through ulcerated wall of a vein. </a:t>
            </a:r>
            <a:endParaRPr lang="en-US" sz="6400" dirty="0" smtClean="0">
              <a:latin typeface="Tw Cen MT" panose="020B0602020104020603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6400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This produces millet </a:t>
            </a:r>
            <a:r>
              <a:rPr lang="en-US" sz="6400" dirty="0">
                <a:latin typeface="Tw Cen MT" panose="020B0602020104020603" pitchFamily="34" charset="0"/>
                <a:cs typeface="Times New Roman" panose="02020603050405020304" pitchFamily="18" charset="0"/>
              </a:rPr>
              <a:t>seed-sized lesions in different organs of the body </a:t>
            </a:r>
            <a:r>
              <a:rPr lang="en-US" sz="6400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like lungs</a:t>
            </a:r>
            <a:r>
              <a:rPr lang="en-US" sz="6400" dirty="0">
                <a:latin typeface="Tw Cen MT" panose="020B0602020104020603" pitchFamily="34" charset="0"/>
                <a:cs typeface="Times New Roman" panose="02020603050405020304" pitchFamily="18" charset="0"/>
              </a:rPr>
              <a:t>, liver, kidneys, bones and other tissues and is </a:t>
            </a:r>
            <a:r>
              <a:rPr lang="en-US" sz="6400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known as military tuberculosis.</a:t>
            </a:r>
            <a:endParaRPr lang="en-US" sz="6400" dirty="0">
              <a:latin typeface="Tw Cen MT" panose="020B06020201040206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10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SPREAD OF TUBERCULOSIS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 algn="just">
              <a:buNone/>
            </a:pPr>
            <a:r>
              <a:rPr lang="en-US" sz="9600" b="1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4</a:t>
            </a:r>
            <a:r>
              <a:rPr lang="en-US" sz="9600" b="1" dirty="0">
                <a:latin typeface="Tw Cen MT" panose="020B0602020104020603" pitchFamily="34" charset="0"/>
                <a:cs typeface="Times New Roman" panose="02020603050405020304" pitchFamily="18" charset="0"/>
              </a:rPr>
              <a:t>. By the natural passages</a:t>
            </a:r>
            <a:r>
              <a:rPr lang="en-US" sz="7200" b="1" dirty="0">
                <a:latin typeface="Tw Cen MT" panose="020B0602020104020603" pitchFamily="34" charset="0"/>
                <a:cs typeface="Times New Roman" panose="02020603050405020304" pitchFamily="18" charset="0"/>
              </a:rPr>
              <a:t>. </a:t>
            </a:r>
            <a:r>
              <a:rPr lang="en-US" sz="7200" dirty="0">
                <a:latin typeface="Tw Cen MT" panose="020B0602020104020603" pitchFamily="34" charset="0"/>
                <a:cs typeface="Times New Roman" panose="02020603050405020304" pitchFamily="18" charset="0"/>
              </a:rPr>
              <a:t>Infection may spread from</a:t>
            </a:r>
            <a:r>
              <a:rPr lang="en-US" sz="7200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en-US" sz="7200" dirty="0">
              <a:latin typeface="Tw Cen MT" panose="020B0602020104020603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en-US" sz="7200" dirty="0">
                <a:latin typeface="Tw Cen MT" panose="020B0602020104020603" pitchFamily="34" charset="0"/>
                <a:cs typeface="Times New Roman" panose="02020603050405020304" pitchFamily="18" charset="0"/>
              </a:rPr>
              <a:t>i) </a:t>
            </a:r>
            <a:r>
              <a:rPr lang="en-US" sz="7200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Lung </a:t>
            </a:r>
            <a:r>
              <a:rPr lang="en-US" sz="7200" dirty="0">
                <a:latin typeface="Tw Cen MT" panose="020B0602020104020603" pitchFamily="34" charset="0"/>
                <a:cs typeface="Times New Roman" panose="02020603050405020304" pitchFamily="18" charset="0"/>
              </a:rPr>
              <a:t>lesions into pleura (tuberculous pleurisy);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US" sz="7200" dirty="0">
                <a:latin typeface="Tw Cen MT" panose="020B0602020104020603" pitchFamily="34" charset="0"/>
                <a:cs typeface="Times New Roman" panose="02020603050405020304" pitchFamily="18" charset="0"/>
              </a:rPr>
              <a:t>ii) </a:t>
            </a:r>
            <a:r>
              <a:rPr lang="en-US" sz="7200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Transbronchial </a:t>
            </a:r>
            <a:r>
              <a:rPr lang="en-US" sz="7200" dirty="0">
                <a:latin typeface="Tw Cen MT" panose="020B0602020104020603" pitchFamily="34" charset="0"/>
                <a:cs typeface="Times New Roman" panose="02020603050405020304" pitchFamily="18" charset="0"/>
              </a:rPr>
              <a:t>spread into the adjacent lung segments</a:t>
            </a:r>
            <a:r>
              <a:rPr lang="en-US" sz="7200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US" sz="7200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iii</a:t>
            </a:r>
            <a:r>
              <a:rPr lang="en-US" sz="7200" dirty="0">
                <a:latin typeface="Tw Cen MT" panose="020B0602020104020603" pitchFamily="34" charset="0"/>
                <a:cs typeface="Times New Roman" panose="02020603050405020304" pitchFamily="18" charset="0"/>
              </a:rPr>
              <a:t>) </a:t>
            </a:r>
            <a:r>
              <a:rPr lang="en-US" sz="7200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Tuberculous </a:t>
            </a:r>
            <a:r>
              <a:rPr lang="en-US" sz="7200" dirty="0">
                <a:latin typeface="Tw Cen MT" panose="020B0602020104020603" pitchFamily="34" charset="0"/>
                <a:cs typeface="Times New Roman" panose="02020603050405020304" pitchFamily="18" charset="0"/>
              </a:rPr>
              <a:t>salpingitis into peritoneal cavity (tuberculous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US" sz="7200" dirty="0">
                <a:latin typeface="Tw Cen MT" panose="020B0602020104020603" pitchFamily="34" charset="0"/>
                <a:cs typeface="Times New Roman" panose="02020603050405020304" pitchFamily="18" charset="0"/>
              </a:rPr>
              <a:t>peritonitis</a:t>
            </a:r>
            <a:r>
              <a:rPr lang="en-US" sz="7200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)</a:t>
            </a:r>
            <a:endParaRPr lang="en-US" sz="7200" dirty="0">
              <a:latin typeface="Tw Cen MT" panose="020B0602020104020603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en-US" sz="7200" dirty="0">
                <a:latin typeface="Tw Cen MT" panose="020B0602020104020603" pitchFamily="34" charset="0"/>
                <a:cs typeface="Times New Roman" panose="02020603050405020304" pitchFamily="18" charset="0"/>
              </a:rPr>
              <a:t>iv) </a:t>
            </a:r>
            <a:r>
              <a:rPr lang="en-US" sz="7200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Infected </a:t>
            </a:r>
            <a:r>
              <a:rPr lang="en-US" sz="7200" dirty="0">
                <a:latin typeface="Tw Cen MT" panose="020B0602020104020603" pitchFamily="34" charset="0"/>
                <a:cs typeface="Times New Roman" panose="02020603050405020304" pitchFamily="18" charset="0"/>
              </a:rPr>
              <a:t>sputum into larynx (tuberculous laryngitis);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US" sz="7200" dirty="0">
                <a:latin typeface="Tw Cen MT" panose="020B0602020104020603" pitchFamily="34" charset="0"/>
                <a:cs typeface="Times New Roman" panose="02020603050405020304" pitchFamily="18" charset="0"/>
              </a:rPr>
              <a:t>v) </a:t>
            </a:r>
            <a:r>
              <a:rPr lang="en-US" sz="7200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Swallowing </a:t>
            </a:r>
            <a:r>
              <a:rPr lang="en-US" sz="7200" dirty="0">
                <a:latin typeface="Tw Cen MT" panose="020B0602020104020603" pitchFamily="34" charset="0"/>
                <a:cs typeface="Times New Roman" panose="02020603050405020304" pitchFamily="18" charset="0"/>
              </a:rPr>
              <a:t>of infected sputum (ileocaecal tuberculosis</a:t>
            </a:r>
            <a:r>
              <a:rPr lang="en-US" sz="7200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)</a:t>
            </a:r>
            <a:endParaRPr lang="en-US" sz="7200" dirty="0">
              <a:latin typeface="Tw Cen MT" panose="020B0602020104020603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en-US" sz="7200" dirty="0">
                <a:latin typeface="Tw Cen MT" panose="020B0602020104020603" pitchFamily="34" charset="0"/>
                <a:cs typeface="Times New Roman" panose="02020603050405020304" pitchFamily="18" charset="0"/>
              </a:rPr>
              <a:t>vi) </a:t>
            </a:r>
            <a:r>
              <a:rPr lang="en-US" sz="7200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Renal </a:t>
            </a:r>
            <a:r>
              <a:rPr lang="en-US" sz="7200" dirty="0">
                <a:latin typeface="Tw Cen MT" panose="020B0602020104020603" pitchFamily="34" charset="0"/>
                <a:cs typeface="Times New Roman" panose="02020603050405020304" pitchFamily="18" charset="0"/>
              </a:rPr>
              <a:t>lesions into ureter and down to trigone of bladder.</a:t>
            </a:r>
          </a:p>
        </p:txBody>
      </p:sp>
    </p:spTree>
    <p:extLst>
      <p:ext uri="{BB962C8B-B14F-4D97-AF65-F5344CB8AC3E}">
        <p14:creationId xmlns:p14="http://schemas.microsoft.com/office/powerpoint/2010/main" val="120670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Types of mycobacteria: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en-US" dirty="0" err="1" smtClean="0"/>
              <a:t>Mycobact</a:t>
            </a:r>
            <a:r>
              <a:rPr lang="en-US" dirty="0" smtClean="0"/>
              <a:t> complex</a:t>
            </a:r>
          </a:p>
          <a:p>
            <a:pPr lvl="0"/>
            <a:r>
              <a:rPr lang="en-US" dirty="0" err="1" smtClean="0"/>
              <a:t>Myco</a:t>
            </a:r>
            <a:r>
              <a:rPr lang="en-US" dirty="0" smtClean="0"/>
              <a:t> tuberculosis</a:t>
            </a:r>
          </a:p>
          <a:p>
            <a:pPr lvl="0"/>
            <a:r>
              <a:rPr lang="en-US" dirty="0" err="1" smtClean="0"/>
              <a:t>Myco</a:t>
            </a:r>
            <a:r>
              <a:rPr lang="en-US" dirty="0" smtClean="0"/>
              <a:t> bovis</a:t>
            </a:r>
          </a:p>
          <a:p>
            <a:pPr lvl="0"/>
            <a:r>
              <a:rPr lang="en-US" dirty="0" err="1" smtClean="0"/>
              <a:t>Myco</a:t>
            </a:r>
            <a:r>
              <a:rPr lang="en-US" dirty="0" smtClean="0"/>
              <a:t> </a:t>
            </a:r>
            <a:r>
              <a:rPr lang="en-US" dirty="0" err="1" smtClean="0"/>
              <a:t>Africanum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Opportunistic mycobacteria</a:t>
            </a:r>
          </a:p>
          <a:p>
            <a:pPr lvl="0"/>
            <a:r>
              <a:rPr lang="en-US" dirty="0" err="1" smtClean="0"/>
              <a:t>Myco</a:t>
            </a:r>
            <a:r>
              <a:rPr lang="en-US" dirty="0" smtClean="0"/>
              <a:t>. </a:t>
            </a:r>
            <a:r>
              <a:rPr lang="en-US" dirty="0" err="1" smtClean="0"/>
              <a:t>kansasii</a:t>
            </a:r>
            <a:endParaRPr lang="en-US" dirty="0" smtClean="0"/>
          </a:p>
          <a:p>
            <a:pPr lvl="0"/>
            <a:r>
              <a:rPr lang="en-US" dirty="0" err="1" smtClean="0"/>
              <a:t>Myco</a:t>
            </a:r>
            <a:r>
              <a:rPr lang="en-US" dirty="0" smtClean="0"/>
              <a:t>. </a:t>
            </a:r>
            <a:r>
              <a:rPr lang="en-US" dirty="0" err="1" smtClean="0"/>
              <a:t>Xenopi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1150</TotalTime>
  <Words>1506</Words>
  <Application>Microsoft Office PowerPoint</Application>
  <PresentationFormat>On-screen Show (4:3)</PresentationFormat>
  <Paragraphs>243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Calibri</vt:lpstr>
      <vt:lpstr>Times New Roman</vt:lpstr>
      <vt:lpstr>Tw Cen MT</vt:lpstr>
      <vt:lpstr>Wingdings</vt:lpstr>
      <vt:lpstr>Wingdings 2</vt:lpstr>
      <vt:lpstr>Median</vt:lpstr>
      <vt:lpstr>TUBERCULOSIS</vt:lpstr>
      <vt:lpstr>Objectives</vt:lpstr>
      <vt:lpstr>TUBERCULOSIS</vt:lpstr>
      <vt:lpstr>EPIDEMIOLOGY</vt:lpstr>
      <vt:lpstr>MODE OF TRANSMISSION</vt:lpstr>
      <vt:lpstr>MODE OF TRANSMISSION</vt:lpstr>
      <vt:lpstr>SPREAD OF TUBERCULOSIS</vt:lpstr>
      <vt:lpstr>SPREAD OF TUBERCULOSIS</vt:lpstr>
      <vt:lpstr>Cont.</vt:lpstr>
      <vt:lpstr>Cont.</vt:lpstr>
      <vt:lpstr>Types of tuberculosis</vt:lpstr>
      <vt:lpstr>Cont.</vt:lpstr>
      <vt:lpstr>Cont.</vt:lpstr>
      <vt:lpstr>Cont.</vt:lpstr>
      <vt:lpstr>Cont.</vt:lpstr>
      <vt:lpstr>Cont.</vt:lpstr>
      <vt:lpstr>Cont.</vt:lpstr>
      <vt:lpstr>Cont.</vt:lpstr>
      <vt:lpstr>Cont.</vt:lpstr>
      <vt:lpstr>Cont.</vt:lpstr>
      <vt:lpstr>Cont.</vt:lpstr>
      <vt:lpstr>Cont.</vt:lpstr>
      <vt:lpstr>Cont.</vt:lpstr>
      <vt:lpstr>Cont.</vt:lpstr>
      <vt:lpstr>Cont.</vt:lpstr>
      <vt:lpstr>Cont.</vt:lpstr>
      <vt:lpstr>Cont.</vt:lpstr>
      <vt:lpstr>Cont.</vt:lpstr>
      <vt:lpstr>Cont.</vt:lpstr>
      <vt:lpstr>Cont.</vt:lpstr>
      <vt:lpstr>Cont.</vt:lpstr>
      <vt:lpstr>Complications of tuberculosis.</vt:lpstr>
      <vt:lpstr>                       END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RESPIRATORY SYSTEM</dc:title>
  <dc:creator>SILAS</dc:creator>
  <cp:lastModifiedBy>HP</cp:lastModifiedBy>
  <cp:revision>41</cp:revision>
  <dcterms:created xsi:type="dcterms:W3CDTF">2016-10-09T16:57:37Z</dcterms:created>
  <dcterms:modified xsi:type="dcterms:W3CDTF">2020-11-26T10:27:32Z</dcterms:modified>
</cp:coreProperties>
</file>