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1" r:id="rId11"/>
    <p:sldId id="269" r:id="rId12"/>
    <p:sldId id="270" r:id="rId13"/>
    <p:sldId id="266" r:id="rId14"/>
    <p:sldId id="268" r:id="rId15"/>
    <p:sldId id="272" r:id="rId16"/>
    <p:sldId id="273" r:id="rId17"/>
    <p:sldId id="281" r:id="rId18"/>
    <p:sldId id="271" r:id="rId19"/>
    <p:sldId id="276" r:id="rId20"/>
    <p:sldId id="284" r:id="rId21"/>
    <p:sldId id="274" r:id="rId22"/>
    <p:sldId id="279" r:id="rId23"/>
    <p:sldId id="275" r:id="rId24"/>
    <p:sldId id="277" r:id="rId25"/>
    <p:sldId id="280" r:id="rId26"/>
    <p:sldId id="282" r:id="rId27"/>
    <p:sldId id="283" r:id="rId28"/>
    <p:sldId id="360" r:id="rId29"/>
    <p:sldId id="285" r:id="rId30"/>
    <p:sldId id="287" r:id="rId31"/>
    <p:sldId id="286" r:id="rId32"/>
    <p:sldId id="315" r:id="rId33"/>
    <p:sldId id="316" r:id="rId34"/>
    <p:sldId id="288" r:id="rId35"/>
    <p:sldId id="267" r:id="rId36"/>
    <p:sldId id="289" r:id="rId37"/>
    <p:sldId id="290" r:id="rId38"/>
    <p:sldId id="291" r:id="rId39"/>
    <p:sldId id="336" r:id="rId40"/>
    <p:sldId id="292" r:id="rId41"/>
    <p:sldId id="293" r:id="rId42"/>
    <p:sldId id="331" r:id="rId43"/>
    <p:sldId id="332" r:id="rId44"/>
    <p:sldId id="333" r:id="rId45"/>
    <p:sldId id="294" r:id="rId46"/>
    <p:sldId id="295" r:id="rId47"/>
    <p:sldId id="296" r:id="rId48"/>
    <p:sldId id="299" r:id="rId49"/>
    <p:sldId id="300" r:id="rId50"/>
    <p:sldId id="334" r:id="rId51"/>
    <p:sldId id="335" r:id="rId52"/>
    <p:sldId id="337" r:id="rId53"/>
    <p:sldId id="338" r:id="rId54"/>
    <p:sldId id="339" r:id="rId55"/>
    <p:sldId id="340" r:id="rId56"/>
    <p:sldId id="342" r:id="rId57"/>
    <p:sldId id="341" r:id="rId58"/>
    <p:sldId id="343" r:id="rId59"/>
    <p:sldId id="344" r:id="rId60"/>
    <p:sldId id="345" r:id="rId61"/>
    <p:sldId id="297" r:id="rId62"/>
    <p:sldId id="298" r:id="rId63"/>
    <p:sldId id="301" r:id="rId64"/>
    <p:sldId id="302" r:id="rId65"/>
    <p:sldId id="303" r:id="rId66"/>
    <p:sldId id="304" r:id="rId67"/>
    <p:sldId id="305" r:id="rId68"/>
    <p:sldId id="306" r:id="rId69"/>
    <p:sldId id="309" r:id="rId70"/>
    <p:sldId id="307" r:id="rId71"/>
    <p:sldId id="311" r:id="rId72"/>
    <p:sldId id="308" r:id="rId73"/>
    <p:sldId id="310" r:id="rId74"/>
    <p:sldId id="312" r:id="rId75"/>
    <p:sldId id="313" r:id="rId76"/>
    <p:sldId id="346" r:id="rId77"/>
    <p:sldId id="347" r:id="rId78"/>
    <p:sldId id="348" r:id="rId79"/>
    <p:sldId id="349" r:id="rId80"/>
    <p:sldId id="350" r:id="rId81"/>
    <p:sldId id="318" r:id="rId82"/>
    <p:sldId id="325" r:id="rId83"/>
    <p:sldId id="326" r:id="rId84"/>
    <p:sldId id="351" r:id="rId85"/>
    <p:sldId id="327" r:id="rId86"/>
    <p:sldId id="328" r:id="rId87"/>
    <p:sldId id="314" r:id="rId88"/>
    <p:sldId id="317" r:id="rId89"/>
    <p:sldId id="319" r:id="rId90"/>
    <p:sldId id="359" r:id="rId91"/>
    <p:sldId id="320" r:id="rId92"/>
    <p:sldId id="321" r:id="rId93"/>
    <p:sldId id="322" r:id="rId94"/>
    <p:sldId id="323" r:id="rId95"/>
    <p:sldId id="324" r:id="rId96"/>
    <p:sldId id="329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30" r:id="rId10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Tumours of Bone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159307-E8AF-44F7-AFC7-2D8D29BD3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476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Tumours of Bone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923888-6368-4618-9C33-B3B42D72566B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0C161D-D9BE-4492-BE7B-590B98124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46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C161D-D9BE-4492-BE7B-590B98124E25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Tumours of Bone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2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251642-641D-480C-ADB7-D47DAB891D76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E7B1-69B8-44E8-8160-828B78EEB4C9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E5A2C87-382F-4B12-9DEA-D745306C9347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24DE-688A-4485-890A-5265F662A68E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7125-5E6F-4B8A-A176-3E84870F3C98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73B517-C3F0-448A-96EE-ABBA71C459DB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9A304D-A6C3-4F37-A8B9-286934ADD83D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747-2E46-4EF2-BEB9-AB08C358F979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F576-5FFB-4BD0-B7E8-71E26E4505D5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2C81-380B-4734-BF2A-3AF9EE9B17C1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018C62-2AB7-48A9-A372-978768398670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DF8166-1A53-4411-8D79-6A6683A58705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D0DF4E-E2F3-4C4C-ADEA-9BE172CEE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Tumours of bone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P.J. Okoth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malignant tumors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Malignant primary bone tumors</a:t>
            </a:r>
            <a:r>
              <a:rPr lang="en-US" sz="3600" dirty="0" smtClean="0"/>
              <a:t>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Osteosarcoma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Chondrosarcoma</a:t>
            </a:r>
            <a:r>
              <a:rPr lang="en-US" sz="3200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Ewing's sarcoma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Malignant fibrous </a:t>
            </a:r>
            <a:r>
              <a:rPr lang="en-US" sz="3200" dirty="0" err="1" smtClean="0"/>
              <a:t>histiocytoma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fibrosarcoma</a:t>
            </a:r>
            <a:r>
              <a:rPr lang="en-US" sz="3200" dirty="0" smtClean="0"/>
              <a:t>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Multiple myeloma (a hematologic cancer which also frequently presents as one or more bone tumors)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1"/>
            <a:ext cx="8610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Pain is the usual main symptom</a:t>
            </a:r>
          </a:p>
          <a:p>
            <a:r>
              <a:rPr lang="en-US" dirty="0" smtClean="0"/>
              <a:t>May present as pathological fracture</a:t>
            </a:r>
          </a:p>
          <a:p>
            <a:r>
              <a:rPr lang="en-US" dirty="0" smtClean="0"/>
              <a:t>Spinal involvement may present with progressive neurological symptoms and local pain, from pressure on nerve roots or the spinal cord.</a:t>
            </a:r>
          </a:p>
          <a:p>
            <a:r>
              <a:rPr lang="en-US" dirty="0" smtClean="0"/>
              <a:t>In advanced widespread metastatic disease, the patient may develop symptoms of hypercalcaemia, with nausea, vomiting, dehydration, and even coma.</a:t>
            </a:r>
          </a:p>
          <a:p>
            <a:r>
              <a:rPr lang="en-US" dirty="0" smtClean="0"/>
              <a:t>The primary tumour can usually be demonstrated.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Plain radiographs:</a:t>
            </a:r>
          </a:p>
          <a:p>
            <a:r>
              <a:rPr lang="en-US" dirty="0" smtClean="0"/>
              <a:t>Bone appears to have been eaten away so that there is a clear circumscribed area of lysis, without any reaction in the surrounding bone.</a:t>
            </a:r>
          </a:p>
          <a:p>
            <a:r>
              <a:rPr lang="en-US" dirty="0" smtClean="0"/>
              <a:t>Secondary deposits from prostatic carcinoma are sclerotic due to laying down of new bone within the metastasis.</a:t>
            </a:r>
          </a:p>
          <a:p>
            <a:r>
              <a:rPr lang="en-US" dirty="0" smtClean="0"/>
              <a:t>In cases of diffuse infiltration there may be widespread osteoporosis.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1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Radiotherapy is a valuable palliative treatment, particularly in more localized disease.</a:t>
            </a:r>
          </a:p>
          <a:p>
            <a:r>
              <a:rPr lang="en-US" dirty="0" smtClean="0"/>
              <a:t>Chemotherapy is sometimes appropriate</a:t>
            </a:r>
          </a:p>
          <a:p>
            <a:r>
              <a:rPr lang="en-US" dirty="0" smtClean="0"/>
              <a:t>Radioactive iodine is valuable for metastases from carcinoma of the thyroid.</a:t>
            </a:r>
          </a:p>
          <a:p>
            <a:r>
              <a:rPr lang="en-US" dirty="0" smtClean="0"/>
              <a:t>Hormone therapy may be appropriate for metastases from the breast or prostate.</a:t>
            </a:r>
          </a:p>
          <a:p>
            <a:pPr lvl="1"/>
            <a:r>
              <a:rPr lang="en-US" dirty="0" err="1" smtClean="0"/>
              <a:t>Adrenalectomy</a:t>
            </a:r>
            <a:r>
              <a:rPr lang="en-US" dirty="0" smtClean="0"/>
              <a:t> and </a:t>
            </a:r>
            <a:r>
              <a:rPr lang="en-US" dirty="0" err="1" smtClean="0"/>
              <a:t>hypopysectomy</a:t>
            </a:r>
            <a:endParaRPr lang="en-US" dirty="0" smtClean="0"/>
          </a:p>
          <a:p>
            <a:r>
              <a:rPr lang="en-US" dirty="0" err="1" smtClean="0"/>
              <a:t>Biphosphonates</a:t>
            </a:r>
            <a:r>
              <a:rPr lang="en-US" dirty="0" smtClean="0"/>
              <a:t> are valuable in hypercalcaemia since they inhibit further bone </a:t>
            </a:r>
            <a:r>
              <a:rPr lang="en-US" dirty="0" err="1" smtClean="0"/>
              <a:t>resorption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 splintage </a:t>
            </a:r>
          </a:p>
          <a:p>
            <a:r>
              <a:rPr lang="en-US" dirty="0" smtClean="0"/>
              <a:t>Metallic internal fixation e.g. intramedullary nailing if pathological fracture occurs</a:t>
            </a:r>
          </a:p>
          <a:p>
            <a:r>
              <a:rPr lang="en-US" dirty="0" smtClean="0"/>
              <a:t>Prophylactic nailing may also be done if lesions involve more than 50% of the bone circumference.</a:t>
            </a:r>
          </a:p>
          <a:p>
            <a:r>
              <a:rPr lang="en-US" dirty="0" smtClean="0"/>
              <a:t>Strong analgesics and sedatives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(metastatic) tumours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cancers that most often spread to bone are cancers of the:</a:t>
            </a:r>
          </a:p>
          <a:p>
            <a:pPr lvl="1"/>
            <a:r>
              <a:rPr lang="en-US" dirty="0" smtClean="0"/>
              <a:t>Lung</a:t>
            </a:r>
          </a:p>
          <a:p>
            <a:pPr lvl="1"/>
            <a:r>
              <a:rPr lang="en-US" dirty="0" smtClean="0"/>
              <a:t>Breast</a:t>
            </a:r>
          </a:p>
          <a:p>
            <a:pPr lvl="1"/>
            <a:r>
              <a:rPr lang="en-US" dirty="0" smtClean="0"/>
              <a:t>Prostate</a:t>
            </a:r>
          </a:p>
          <a:p>
            <a:pPr lvl="1"/>
            <a:r>
              <a:rPr lang="en-US" dirty="0" smtClean="0"/>
              <a:t>Thyroid</a:t>
            </a:r>
          </a:p>
          <a:p>
            <a:pPr lvl="1"/>
            <a:r>
              <a:rPr lang="en-US" dirty="0" smtClean="0"/>
              <a:t>Kidney (hypernephroma)</a:t>
            </a:r>
          </a:p>
          <a:p>
            <a:r>
              <a:rPr lang="en-US" dirty="0" smtClean="0"/>
              <a:t>These forms of cancer usually affect older people.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Distinguishing between benign and malignant tumours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38862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History:</a:t>
            </a:r>
          </a:p>
          <a:p>
            <a:pPr lvl="1"/>
            <a:r>
              <a:rPr lang="en-US" dirty="0" smtClean="0"/>
              <a:t>Not painful</a:t>
            </a:r>
          </a:p>
          <a:p>
            <a:pPr lvl="1"/>
            <a:r>
              <a:rPr lang="en-US" dirty="0" smtClean="0"/>
              <a:t>Long duration</a:t>
            </a:r>
          </a:p>
          <a:p>
            <a:pPr lvl="1"/>
            <a:r>
              <a:rPr lang="en-US" dirty="0" smtClean="0"/>
              <a:t>Slow growth</a:t>
            </a:r>
          </a:p>
          <a:p>
            <a:r>
              <a:rPr lang="en-US" dirty="0" smtClean="0"/>
              <a:t>X-rays:</a:t>
            </a:r>
          </a:p>
          <a:p>
            <a:pPr lvl="1"/>
            <a:r>
              <a:rPr lang="en-US" dirty="0" smtClean="0"/>
              <a:t>Well circumscribed margins</a:t>
            </a:r>
          </a:p>
          <a:p>
            <a:pPr lvl="1"/>
            <a:r>
              <a:rPr lang="en-US" dirty="0" smtClean="0"/>
              <a:t>May have a thin rim of sclerosis around a lytic lesion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057400"/>
            <a:ext cx="3886200" cy="4267200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smtClean="0"/>
              <a:t>History:</a:t>
            </a:r>
          </a:p>
          <a:p>
            <a:pPr lvl="1"/>
            <a:r>
              <a:rPr lang="en-US" sz="4500" dirty="0" smtClean="0"/>
              <a:t>Usually painful – mostly at rest (esp. at night)</a:t>
            </a:r>
          </a:p>
          <a:p>
            <a:pPr lvl="1"/>
            <a:r>
              <a:rPr lang="en-US" sz="4500" dirty="0" smtClean="0"/>
              <a:t>Shorter duration</a:t>
            </a:r>
          </a:p>
          <a:p>
            <a:pPr lvl="1"/>
            <a:r>
              <a:rPr lang="en-US" sz="4500" dirty="0" smtClean="0"/>
              <a:t>Sudden change in size of previously slow-growing tumour</a:t>
            </a:r>
          </a:p>
          <a:p>
            <a:pPr lvl="1"/>
            <a:r>
              <a:rPr lang="en-US" sz="4500" dirty="0" smtClean="0"/>
              <a:t>Increase in tenderness of benign tumour</a:t>
            </a:r>
          </a:p>
          <a:p>
            <a:r>
              <a:rPr lang="en-US" sz="7000" dirty="0" smtClean="0"/>
              <a:t>X-ray:</a:t>
            </a:r>
          </a:p>
          <a:p>
            <a:pPr lvl="1"/>
            <a:r>
              <a:rPr lang="en-US" sz="4500" dirty="0" smtClean="0"/>
              <a:t>Ill-defined (unclear) margins</a:t>
            </a:r>
          </a:p>
          <a:p>
            <a:pPr lvl="1"/>
            <a:r>
              <a:rPr lang="en-US" sz="4500" dirty="0" err="1" smtClean="0"/>
              <a:t>Periosteal</a:t>
            </a:r>
            <a:r>
              <a:rPr lang="en-US" sz="4500" dirty="0" smtClean="0"/>
              <a:t> lifting (esp. in layers)</a:t>
            </a:r>
          </a:p>
          <a:p>
            <a:pPr lvl="1"/>
            <a:r>
              <a:rPr lang="en-US" sz="4500" dirty="0" smtClean="0"/>
              <a:t>Extension into soft tissues</a:t>
            </a:r>
          </a:p>
          <a:p>
            <a:pPr lvl="1"/>
            <a:r>
              <a:rPr lang="en-US" sz="4500" dirty="0" smtClean="0"/>
              <a:t>Breech of the cortex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371600"/>
            <a:ext cx="3886200" cy="640080"/>
          </a:xfrm>
        </p:spPr>
        <p:txBody>
          <a:bodyPr/>
          <a:lstStyle/>
          <a:p>
            <a:r>
              <a:rPr lang="en-US" dirty="0" smtClean="0"/>
              <a:t>benign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886200" cy="640080"/>
          </a:xfrm>
        </p:spPr>
        <p:txBody>
          <a:bodyPr/>
          <a:lstStyle/>
          <a:p>
            <a:r>
              <a:rPr lang="en-US" dirty="0" smtClean="0"/>
              <a:t>malignant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common types of benign tumor of bone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tumours of 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Forms a smooth rounded prominence upon bone surface.</a:t>
            </a:r>
          </a:p>
          <a:p>
            <a:r>
              <a:rPr lang="en-US" dirty="0" smtClean="0"/>
              <a:t>May be of hard compact bone (</a:t>
            </a:r>
            <a:r>
              <a:rPr lang="en-US" b="1" dirty="0" smtClean="0"/>
              <a:t>ivory </a:t>
            </a:r>
            <a:r>
              <a:rPr lang="en-US" b="1" dirty="0" err="1" smtClean="0"/>
              <a:t>osteoma</a:t>
            </a:r>
            <a:r>
              <a:rPr lang="en-US" dirty="0" smtClean="0"/>
              <a:t>) or spongy bone (</a:t>
            </a:r>
            <a:r>
              <a:rPr lang="en-US" b="1" dirty="0" err="1" smtClean="0"/>
              <a:t>cancellous</a:t>
            </a:r>
            <a:r>
              <a:rPr lang="en-US" b="1" dirty="0" smtClean="0"/>
              <a:t> </a:t>
            </a:r>
            <a:r>
              <a:rPr lang="en-US" b="1" dirty="0" err="1" smtClean="0"/>
              <a:t>osteoma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Clinical features:</a:t>
            </a:r>
          </a:p>
          <a:p>
            <a:pPr lvl="1"/>
            <a:r>
              <a:rPr lang="en-US" dirty="0" smtClean="0"/>
              <a:t>Visible or palpable swelling</a:t>
            </a:r>
          </a:p>
          <a:p>
            <a:pPr lvl="1"/>
            <a:r>
              <a:rPr lang="en-US" dirty="0" smtClean="0"/>
              <a:t>Usually no symptoms</a:t>
            </a:r>
          </a:p>
          <a:p>
            <a:r>
              <a:rPr lang="en-US" b="1" dirty="0" smtClean="0"/>
              <a:t>Treatment:</a:t>
            </a:r>
          </a:p>
          <a:p>
            <a:pPr lvl="1"/>
            <a:r>
              <a:rPr lang="en-US" dirty="0" smtClean="0"/>
              <a:t>Left alone or excised.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Chondroma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a cartilaginous tumor</a:t>
            </a:r>
          </a:p>
          <a:p>
            <a:r>
              <a:rPr lang="en-US" dirty="0" smtClean="0"/>
              <a:t>There are two forms of </a:t>
            </a:r>
            <a:r>
              <a:rPr lang="en-US" dirty="0" err="1" smtClean="0"/>
              <a:t>chondroma</a:t>
            </a:r>
            <a:r>
              <a:rPr lang="en-US" dirty="0" smtClean="0"/>
              <a:t>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err="1" smtClean="0"/>
              <a:t>Ecchondroma</a:t>
            </a:r>
            <a:r>
              <a:rPr lang="en-US" dirty="0" smtClean="0"/>
              <a:t>: grows outwards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err="1" smtClean="0"/>
              <a:t>Enchondroma</a:t>
            </a:r>
            <a:r>
              <a:rPr lang="en-US" dirty="0" smtClean="0"/>
              <a:t>: grows within bone and expands it.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ecchondromata</a:t>
            </a:r>
            <a:r>
              <a:rPr lang="en-US" dirty="0" smtClean="0"/>
              <a:t> affect hands and feet, and flat bones (scapula, </a:t>
            </a:r>
            <a:r>
              <a:rPr lang="en-US" dirty="0" err="1" smtClean="0"/>
              <a:t>ilium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Enchondromata</a:t>
            </a:r>
            <a:r>
              <a:rPr lang="en-US" dirty="0" smtClean="0"/>
              <a:t> usually affect hands and feet.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Chondroma ….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Dyschondroplasia</a:t>
            </a:r>
            <a:r>
              <a:rPr lang="en-US" dirty="0" smtClean="0"/>
              <a:t> (multiple </a:t>
            </a:r>
            <a:r>
              <a:rPr lang="en-US" dirty="0" err="1" smtClean="0"/>
              <a:t>chondromatosis</a:t>
            </a:r>
            <a:r>
              <a:rPr lang="en-US" dirty="0" smtClean="0"/>
              <a:t> or </a:t>
            </a:r>
            <a:r>
              <a:rPr lang="en-US" dirty="0" err="1" smtClean="0"/>
              <a:t>Ollier’s</a:t>
            </a:r>
            <a:r>
              <a:rPr lang="en-US" dirty="0" smtClean="0"/>
              <a:t> disease) </a:t>
            </a:r>
          </a:p>
          <a:p>
            <a:pPr lvl="1"/>
            <a:r>
              <a:rPr lang="en-US" dirty="0" smtClean="0"/>
              <a:t>Affects major long bones.</a:t>
            </a:r>
          </a:p>
          <a:p>
            <a:pPr lvl="1"/>
            <a:r>
              <a:rPr lang="en-US" dirty="0" smtClean="0"/>
              <a:t>May turn malignant.</a:t>
            </a:r>
          </a:p>
          <a:p>
            <a:r>
              <a:rPr lang="en-US" b="1" dirty="0" smtClean="0"/>
              <a:t>Treatment:</a:t>
            </a:r>
          </a:p>
          <a:p>
            <a:pPr lvl="1"/>
            <a:r>
              <a:rPr lang="en-US" dirty="0" smtClean="0"/>
              <a:t>Best left alone</a:t>
            </a:r>
          </a:p>
          <a:p>
            <a:pPr lvl="1"/>
            <a:r>
              <a:rPr lang="en-US" dirty="0" smtClean="0"/>
              <a:t>Remove if unsightly or causes trouble (if practicable).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p.j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Osteochondroma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Osteochondroma</a:t>
            </a:r>
            <a:r>
              <a:rPr lang="en-US" dirty="0" smtClean="0"/>
              <a:t> is a type of benign tumor that consists of cartilage and bone.</a:t>
            </a:r>
          </a:p>
          <a:p>
            <a:r>
              <a:rPr lang="en-US" dirty="0" smtClean="0"/>
              <a:t>It is a benign cartilage-capped outgrowth, connected to bone by a stalk, known as a peduncle.</a:t>
            </a:r>
          </a:p>
          <a:p>
            <a:r>
              <a:rPr lang="en-US" dirty="0" smtClean="0"/>
              <a:t>It is the most frequently observed neoplasm of the skeleton.</a:t>
            </a:r>
          </a:p>
          <a:p>
            <a:r>
              <a:rPr lang="en-US" dirty="0" smtClean="0"/>
              <a:t>Originates from growing epiphysial cartilage plate</a:t>
            </a:r>
          </a:p>
          <a:p>
            <a:r>
              <a:rPr lang="en-US" dirty="0" smtClean="0"/>
              <a:t>Tumour gets ‘left behind’ as bone grows</a:t>
            </a:r>
          </a:p>
          <a:p>
            <a:pPr lvl="1"/>
            <a:r>
              <a:rPr lang="en-US" dirty="0" smtClean="0"/>
              <a:t>Appears to migrate along the shaft towards centre.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Forms a mushroom-like growth</a:t>
            </a:r>
          </a:p>
          <a:p>
            <a:pPr lvl="1"/>
            <a:r>
              <a:rPr lang="en-US" dirty="0" smtClean="0"/>
              <a:t>Stalk and part of head is made of bone</a:t>
            </a:r>
          </a:p>
          <a:p>
            <a:pPr lvl="1"/>
            <a:r>
              <a:rPr lang="en-US" dirty="0" smtClean="0"/>
              <a:t>Cap is of cartilage</a:t>
            </a:r>
          </a:p>
          <a:p>
            <a:r>
              <a:rPr lang="en-US" dirty="0" smtClean="0"/>
              <a:t>Continues to grow until cessation of skeletal growth. Usually stops growing and ossifies at puberty</a:t>
            </a:r>
          </a:p>
          <a:p>
            <a:r>
              <a:rPr lang="en-US" b="1" dirty="0" smtClean="0"/>
              <a:t>Diaphysial aclasis</a:t>
            </a:r>
            <a:r>
              <a:rPr lang="en-US" dirty="0" smtClean="0"/>
              <a:t>: multiple exostoses affects several (many) bones. Also called osteochondromatosis.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Classify tumours of bone</a:t>
            </a:r>
          </a:p>
          <a:p>
            <a:r>
              <a:rPr lang="en-US" dirty="0" smtClean="0"/>
              <a:t>Describe common benign tumours of bone</a:t>
            </a:r>
          </a:p>
          <a:p>
            <a:r>
              <a:rPr lang="en-US" dirty="0" smtClean="0"/>
              <a:t>Discuss osteogenic sarcoma</a:t>
            </a:r>
          </a:p>
          <a:p>
            <a:r>
              <a:rPr lang="en-US" dirty="0" smtClean="0"/>
              <a:t>Discuss Ewing’s tumour</a:t>
            </a:r>
          </a:p>
          <a:p>
            <a:r>
              <a:rPr lang="en-US" dirty="0" smtClean="0"/>
              <a:t>Discuss multiple myeloma</a:t>
            </a:r>
          </a:p>
          <a:p>
            <a:r>
              <a:rPr lang="en-US" dirty="0" smtClean="0"/>
              <a:t>Discuss metastatic tumours of bone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/>
              <a:t>Classification:</a:t>
            </a:r>
          </a:p>
          <a:p>
            <a:r>
              <a:rPr lang="en-US" sz="4000" dirty="0" smtClean="0"/>
              <a:t>Classified by stages.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Stage I</a:t>
            </a:r>
            <a:r>
              <a:rPr lang="en-US" sz="3200" dirty="0" smtClean="0"/>
              <a:t>: tumours are no longer growing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Stage II</a:t>
            </a:r>
            <a:r>
              <a:rPr lang="en-US" sz="3200" dirty="0" smtClean="0"/>
              <a:t>: actively growing tumours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Stage III</a:t>
            </a:r>
            <a:r>
              <a:rPr lang="en-US" sz="3200" dirty="0" smtClean="0"/>
              <a:t>: actively growing tumours that are causing destruction to the area.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Clinical features:</a:t>
            </a:r>
          </a:p>
          <a:p>
            <a:r>
              <a:rPr lang="en-US" dirty="0" smtClean="0"/>
              <a:t>Circumscribed hard mass near joint</a:t>
            </a:r>
          </a:p>
          <a:p>
            <a:r>
              <a:rPr lang="en-US" dirty="0" smtClean="0"/>
              <a:t>Deformity</a:t>
            </a:r>
          </a:p>
          <a:p>
            <a:r>
              <a:rPr lang="en-US" dirty="0" smtClean="0"/>
              <a:t>Interference with bone growth</a:t>
            </a:r>
          </a:p>
          <a:p>
            <a:r>
              <a:rPr lang="en-US" dirty="0" smtClean="0"/>
              <a:t>Mechanical difficulties depending on their location.</a:t>
            </a:r>
          </a:p>
          <a:p>
            <a:r>
              <a:rPr lang="en-US" dirty="0" smtClean="0"/>
              <a:t>Slow growing, painful if it  impinges on nerve or stalk is broken.</a:t>
            </a:r>
          </a:p>
          <a:p>
            <a:r>
              <a:rPr lang="en-US" dirty="0" smtClean="0"/>
              <a:t>Seen most often around the knee or the upper arm (usually distal femur, proximal tibia, proximal humerus)</a:t>
            </a:r>
          </a:p>
          <a:p>
            <a:r>
              <a:rPr lang="en-US" dirty="0" smtClean="0"/>
              <a:t> seen most in patients under 20 years old.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X-ray:</a:t>
            </a:r>
          </a:p>
          <a:p>
            <a:r>
              <a:rPr lang="en-US" dirty="0" smtClean="0"/>
              <a:t>Shows mushroom-like bony tumour with narrow stalk.</a:t>
            </a:r>
          </a:p>
          <a:p>
            <a:r>
              <a:rPr lang="en-US" dirty="0" smtClean="0"/>
              <a:t>Cartilage not seen.</a:t>
            </a:r>
          </a:p>
          <a:p>
            <a:r>
              <a:rPr lang="en-US" dirty="0" smtClean="0"/>
              <a:t>May seem smaller than felt clinically due to the unseen cartilage cap.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X-ray showing </a:t>
            </a:r>
            <a:r>
              <a:rPr lang="en-US" dirty="0" err="1" smtClean="0"/>
              <a:t>osteochondroma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X-ray… distal femur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1752601"/>
            <a:ext cx="4333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Osteochondroma…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Treatment:</a:t>
            </a:r>
          </a:p>
          <a:p>
            <a:r>
              <a:rPr lang="en-US" dirty="0" smtClean="0"/>
              <a:t>Often left alone</a:t>
            </a:r>
          </a:p>
          <a:p>
            <a:r>
              <a:rPr lang="en-US" dirty="0" smtClean="0"/>
              <a:t>Excision:</a:t>
            </a:r>
          </a:p>
          <a:p>
            <a:pPr lvl="1"/>
            <a:r>
              <a:rPr lang="en-US" dirty="0" smtClean="0"/>
              <a:t>If painful</a:t>
            </a:r>
          </a:p>
          <a:p>
            <a:pPr lvl="1"/>
            <a:r>
              <a:rPr lang="en-US" dirty="0" smtClean="0"/>
              <a:t>If it enlarges after puberty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Osteoclastoma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Giant-cell tumour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Giant-cell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common in young adults</a:t>
            </a:r>
          </a:p>
          <a:p>
            <a:r>
              <a:rPr lang="en-US" sz="3200" dirty="0" smtClean="0"/>
              <a:t>Cell of origin uncertain</a:t>
            </a:r>
          </a:p>
          <a:p>
            <a:r>
              <a:rPr lang="en-US" sz="3200" dirty="0" smtClean="0"/>
              <a:t>At times malignant (10%) – metastasis to lungs</a:t>
            </a:r>
          </a:p>
          <a:p>
            <a:pPr>
              <a:buNone/>
            </a:pPr>
            <a:r>
              <a:rPr lang="en-US" sz="3200" b="1" dirty="0" smtClean="0"/>
              <a:t>Site:</a:t>
            </a:r>
          </a:p>
          <a:p>
            <a:r>
              <a:rPr lang="en-US" sz="3200" dirty="0" smtClean="0"/>
              <a:t>Located in the epiphysial region and extends almost to joint surface</a:t>
            </a:r>
            <a:r>
              <a:rPr lang="en-US" sz="320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Giant-cell </a:t>
            </a:r>
            <a:r>
              <a:rPr lang="en-US" dirty="0" err="1"/>
              <a:t>tumour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Commonest sites are:</a:t>
            </a:r>
          </a:p>
          <a:p>
            <a:pPr lvl="1"/>
            <a:r>
              <a:rPr lang="en-US" sz="3200" dirty="0"/>
              <a:t>Lower end of femur</a:t>
            </a:r>
          </a:p>
          <a:p>
            <a:pPr lvl="1"/>
            <a:r>
              <a:rPr lang="en-US" sz="3200" dirty="0"/>
              <a:t>Upper end of tibia</a:t>
            </a:r>
          </a:p>
          <a:p>
            <a:pPr lvl="1"/>
            <a:r>
              <a:rPr lang="en-US" sz="3200" dirty="0"/>
              <a:t>Lower end of radius</a:t>
            </a:r>
          </a:p>
          <a:p>
            <a:pPr lvl="1"/>
            <a:r>
              <a:rPr lang="en-US" sz="3200" dirty="0"/>
              <a:t>Upper end of </a:t>
            </a:r>
            <a:r>
              <a:rPr lang="en-US" sz="3200" dirty="0" err="1"/>
              <a:t>humerus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0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Giant-cell tumour…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Tumour destroys bone substance, but new bone forms beneath raised periosteum leading to expansion.</a:t>
            </a:r>
          </a:p>
          <a:p>
            <a:r>
              <a:rPr lang="en-US" sz="3200" dirty="0" smtClean="0"/>
              <a:t>Pathological fractures are common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Tumours of bone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Definition:</a:t>
            </a:r>
          </a:p>
          <a:p>
            <a:r>
              <a:rPr lang="en-US" dirty="0"/>
              <a:t>A bone </a:t>
            </a:r>
            <a:r>
              <a:rPr lang="en-US" dirty="0" smtClean="0"/>
              <a:t>tumor </a:t>
            </a:r>
            <a:r>
              <a:rPr lang="en-US" dirty="0"/>
              <a:t>is an abnormal growth of cells within the bone that may be noncancerous (benign) or cancerous (malignant).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Giant-cell tumour…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Clinical features: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Local swelling, gradually increasing</a:t>
            </a:r>
          </a:p>
          <a:p>
            <a:r>
              <a:rPr lang="en-US" dirty="0" smtClean="0"/>
              <a:t>May present as pathological fracture</a:t>
            </a:r>
          </a:p>
          <a:p>
            <a:r>
              <a:rPr lang="en-US" dirty="0" smtClean="0"/>
              <a:t>Bony swelling, tender on firm palpation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Giant-cell tumour…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X-ray:</a:t>
            </a:r>
          </a:p>
          <a:p>
            <a:r>
              <a:rPr lang="en-US" dirty="0" smtClean="0"/>
              <a:t>Destruction of bone substance, with expansion of cortex</a:t>
            </a:r>
          </a:p>
          <a:p>
            <a:r>
              <a:rPr lang="en-US" dirty="0" smtClean="0"/>
              <a:t>Tumour extends as far as articular end of bone</a:t>
            </a:r>
          </a:p>
          <a:p>
            <a:r>
              <a:rPr lang="en-US" dirty="0" smtClean="0"/>
              <a:t>Shows a loculated appearance (soap-bubble appearance)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906" y="545618"/>
            <a:ext cx="7275829" cy="547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6400800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cell tumour of distal radius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52" y="1676400"/>
            <a:ext cx="79606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5943600"/>
            <a:ext cx="621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cell tumour in the upper tibia. On the </a:t>
            </a:r>
            <a:r>
              <a:rPr lang="en-US" dirty="0" err="1" smtClean="0"/>
              <a:t>Rt</a:t>
            </a:r>
            <a:r>
              <a:rPr lang="en-US" dirty="0" smtClean="0"/>
              <a:t> – MRI appearance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Giant-cell tumour…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Treatment:</a:t>
            </a:r>
          </a:p>
          <a:p>
            <a:r>
              <a:rPr lang="en-US" dirty="0" smtClean="0"/>
              <a:t>Excision if bone can be dispensed with</a:t>
            </a:r>
          </a:p>
          <a:p>
            <a:r>
              <a:rPr lang="en-US" dirty="0" smtClean="0"/>
              <a:t>Curettage and bone grafting</a:t>
            </a:r>
          </a:p>
          <a:p>
            <a:r>
              <a:rPr lang="en-US" dirty="0" smtClean="0"/>
              <a:t>Wide local excision</a:t>
            </a:r>
          </a:p>
          <a:p>
            <a:r>
              <a:rPr lang="en-US" dirty="0" smtClean="0"/>
              <a:t>Amputation if recurrence</a:t>
            </a:r>
          </a:p>
          <a:p>
            <a:r>
              <a:rPr lang="en-US" dirty="0" smtClean="0"/>
              <a:t>Radiotherapy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common malignant tumours of bone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tumours of 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Osteosarcoma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Is a tumour of childhood and adolescence</a:t>
            </a:r>
          </a:p>
          <a:p>
            <a:r>
              <a:rPr lang="en-US" sz="3200" dirty="0" smtClean="0"/>
              <a:t>Commonest at ages 10-20 years</a:t>
            </a:r>
          </a:p>
          <a:p>
            <a:r>
              <a:rPr lang="en-US" sz="3200" dirty="0" smtClean="0"/>
              <a:t>Arises from primitive bone forming cells</a:t>
            </a:r>
          </a:p>
          <a:p>
            <a:r>
              <a:rPr lang="en-US" sz="3200" dirty="0" smtClean="0"/>
              <a:t>Begins in the metaphysis, destroys bone structure and bursts into surrounding tissues.</a:t>
            </a:r>
          </a:p>
          <a:p>
            <a:r>
              <a:rPr lang="en-US" sz="3200" dirty="0" smtClean="0"/>
              <a:t>Metastasizes early by blood stream to the lungs and to other bones.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Common sites:</a:t>
            </a:r>
          </a:p>
          <a:p>
            <a:r>
              <a:rPr lang="en-US" sz="3200" dirty="0" smtClean="0"/>
              <a:t>Distal femur</a:t>
            </a:r>
          </a:p>
          <a:p>
            <a:r>
              <a:rPr lang="en-US" sz="3200" dirty="0" smtClean="0"/>
              <a:t>Proximal tibia</a:t>
            </a:r>
          </a:p>
          <a:p>
            <a:r>
              <a:rPr lang="en-US" sz="3200" dirty="0" smtClean="0"/>
              <a:t>Proximal humerus</a:t>
            </a:r>
          </a:p>
          <a:p>
            <a:r>
              <a:rPr lang="en-US" sz="3200" dirty="0" smtClean="0"/>
              <a:t>Distal radius</a:t>
            </a:r>
          </a:p>
          <a:p>
            <a:pPr>
              <a:buNone/>
            </a:pPr>
            <a:endParaRPr lang="en-US" sz="3200" dirty="0" smtClean="0"/>
          </a:p>
          <a:p>
            <a:pPr lvl="1"/>
            <a:r>
              <a:rPr lang="en-US" sz="2800" b="1" dirty="0" smtClean="0"/>
              <a:t>i.e. towards the knee and away from the elbow.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Osteogenic</a:t>
            </a:r>
            <a:r>
              <a:rPr lang="en-US" dirty="0" smtClean="0"/>
              <a:t> sarcoma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181600" cy="48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Classify bone tumours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Clinical features:</a:t>
            </a:r>
          </a:p>
          <a:p>
            <a:r>
              <a:rPr lang="en-US" dirty="0" smtClean="0"/>
              <a:t>Local pain – worse at night.</a:t>
            </a:r>
          </a:p>
          <a:p>
            <a:r>
              <a:rPr lang="en-US" dirty="0" smtClean="0"/>
              <a:t>Swelling</a:t>
            </a:r>
          </a:p>
          <a:p>
            <a:r>
              <a:rPr lang="en-US" dirty="0" smtClean="0"/>
              <a:t>Gradually increasing. Swelling doubles within a month.</a:t>
            </a:r>
          </a:p>
          <a:p>
            <a:r>
              <a:rPr lang="en-US" dirty="0" smtClean="0"/>
              <a:t>Mostly affects medial side of knee</a:t>
            </a:r>
          </a:p>
          <a:p>
            <a:r>
              <a:rPr lang="en-US" dirty="0" smtClean="0"/>
              <a:t>On examination:</a:t>
            </a:r>
          </a:p>
          <a:p>
            <a:pPr lvl="1"/>
            <a:r>
              <a:rPr lang="en-US" dirty="0" smtClean="0"/>
              <a:t>Diffuse firm thickening close to a joint</a:t>
            </a:r>
          </a:p>
          <a:p>
            <a:pPr lvl="1"/>
            <a:r>
              <a:rPr lang="en-US" dirty="0" smtClean="0"/>
              <a:t>Increasing local temperature – due to increased vascularity.</a:t>
            </a:r>
          </a:p>
          <a:p>
            <a:pPr lvl="1"/>
            <a:r>
              <a:rPr lang="en-US" dirty="0" smtClean="0"/>
              <a:t>Tense shinny skin</a:t>
            </a:r>
          </a:p>
          <a:p>
            <a:pPr lvl="1"/>
            <a:r>
              <a:rPr lang="en-US" dirty="0" smtClean="0"/>
              <a:t>Dilated veins over surface of swelling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Imaging:</a:t>
            </a:r>
          </a:p>
          <a:p>
            <a:pPr>
              <a:buNone/>
            </a:pPr>
            <a:r>
              <a:rPr lang="en-US" b="1" dirty="0" smtClean="0"/>
              <a:t>X-ray:</a:t>
            </a:r>
          </a:p>
          <a:p>
            <a:r>
              <a:rPr lang="en-US" dirty="0" smtClean="0"/>
              <a:t>Shows:</a:t>
            </a:r>
          </a:p>
          <a:p>
            <a:pPr lvl="1"/>
            <a:r>
              <a:rPr lang="en-US" dirty="0" smtClean="0"/>
              <a:t>Irregular destruction of metaphysis</a:t>
            </a:r>
          </a:p>
          <a:p>
            <a:pPr lvl="1"/>
            <a:r>
              <a:rPr lang="en-US" dirty="0" smtClean="0"/>
              <a:t>Cortex ‘burst open’ at one or more places but vestiges of old cortex remain.</a:t>
            </a:r>
          </a:p>
          <a:p>
            <a:pPr lvl="1"/>
            <a:r>
              <a:rPr lang="en-US" dirty="0" smtClean="0"/>
              <a:t>New bone formation under corners of raised periosteum (Codman’s triangle)</a:t>
            </a:r>
          </a:p>
          <a:p>
            <a:pPr lvl="1"/>
            <a:r>
              <a:rPr lang="en-US" dirty="0" smtClean="0"/>
              <a:t>Sun-ray appearance within the tumour</a:t>
            </a:r>
          </a:p>
          <a:p>
            <a:r>
              <a:rPr lang="en-US" dirty="0" smtClean="0"/>
              <a:t>CXR – may show pulmonary metastasis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of </a:t>
            </a:r>
            <a:r>
              <a:rPr lang="en-US" dirty="0" err="1" smtClean="0"/>
              <a:t>osteogenic</a:t>
            </a:r>
            <a:r>
              <a:rPr lang="en-US" dirty="0" smtClean="0"/>
              <a:t> sarcoma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735573" cy="481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Osteogenic</a:t>
            </a:r>
            <a:r>
              <a:rPr lang="en-US" dirty="0" smtClean="0"/>
              <a:t> sarcoma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848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Osteosarcoma</a:t>
            </a:r>
            <a:r>
              <a:rPr lang="en-US" dirty="0" smtClean="0"/>
              <a:t> x-ray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/>
              <a:t>Differential diagnosis: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3200" dirty="0" err="1" smtClean="0"/>
              <a:t>Subacute</a:t>
            </a:r>
            <a:r>
              <a:rPr lang="en-US" sz="3200" dirty="0" smtClean="0"/>
              <a:t> </a:t>
            </a:r>
            <a:r>
              <a:rPr lang="en-US" sz="3200" dirty="0" err="1" smtClean="0"/>
              <a:t>osteomyelitis</a:t>
            </a:r>
            <a:endParaRPr lang="en-US" sz="3200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sz="3200" dirty="0" smtClean="0"/>
              <a:t>Syphilis of bone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3200" dirty="0" err="1" smtClean="0"/>
              <a:t>Chondrosarcoma</a:t>
            </a:r>
            <a:endParaRPr lang="en-US" sz="3200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sz="3200" dirty="0" smtClean="0"/>
              <a:t>Giant-cell tumour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3200" dirty="0" smtClean="0"/>
              <a:t>Ewing’s tumour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3200" dirty="0" smtClean="0"/>
              <a:t>Metastatic tumour</a:t>
            </a:r>
          </a:p>
          <a:p>
            <a:r>
              <a:rPr lang="en-US" sz="3600" dirty="0" smtClean="0"/>
              <a:t>Confirm by biopsy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/>
              <a:t>Treatment:</a:t>
            </a:r>
          </a:p>
          <a:p>
            <a:r>
              <a:rPr lang="en-US" sz="3600" dirty="0" smtClean="0"/>
              <a:t>Chemotherapy with cytotoxic drugs</a:t>
            </a:r>
          </a:p>
          <a:p>
            <a:pPr lvl="1"/>
            <a:r>
              <a:rPr lang="en-US" sz="3200" dirty="0" smtClean="0"/>
              <a:t>Combination of:</a:t>
            </a:r>
          </a:p>
          <a:p>
            <a:pPr lvl="2"/>
            <a:r>
              <a:rPr lang="en-US" sz="2800" dirty="0" err="1" smtClean="0"/>
              <a:t>Adriamycin</a:t>
            </a:r>
            <a:endParaRPr lang="en-US" sz="2800" dirty="0" smtClean="0"/>
          </a:p>
          <a:p>
            <a:pPr lvl="2"/>
            <a:r>
              <a:rPr lang="en-US" sz="2800" dirty="0" err="1" smtClean="0"/>
              <a:t>Cyclophosphamide</a:t>
            </a:r>
            <a:endParaRPr lang="en-US" sz="2800" dirty="0" smtClean="0"/>
          </a:p>
          <a:p>
            <a:pPr lvl="2"/>
            <a:r>
              <a:rPr lang="en-US" sz="2800" dirty="0" err="1" smtClean="0"/>
              <a:t>Methotrexate</a:t>
            </a:r>
            <a:r>
              <a:rPr lang="en-US" sz="2800" dirty="0" smtClean="0"/>
              <a:t> </a:t>
            </a:r>
          </a:p>
          <a:p>
            <a:pPr lvl="2"/>
            <a:r>
              <a:rPr lang="en-US" sz="2800" dirty="0" err="1" smtClean="0"/>
              <a:t>cis</a:t>
            </a:r>
            <a:r>
              <a:rPr lang="en-US" sz="2800" dirty="0" smtClean="0"/>
              <a:t>-platinum</a:t>
            </a:r>
          </a:p>
          <a:p>
            <a:r>
              <a:rPr lang="en-US" sz="3600" dirty="0" smtClean="0"/>
              <a:t>Surgery:</a:t>
            </a:r>
          </a:p>
          <a:p>
            <a:pPr lvl="1"/>
            <a:r>
              <a:rPr lang="en-US" sz="3200" dirty="0" smtClean="0"/>
              <a:t>Amputation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Amputation:</a:t>
            </a:r>
          </a:p>
          <a:p>
            <a:r>
              <a:rPr lang="en-US" sz="3200" b="1" dirty="0" smtClean="0"/>
              <a:t>Types of amputation:</a:t>
            </a:r>
          </a:p>
          <a:p>
            <a:r>
              <a:rPr lang="en-US" sz="3200" dirty="0" smtClean="0"/>
              <a:t>Leg</a:t>
            </a:r>
          </a:p>
          <a:p>
            <a:pPr lvl="1"/>
            <a:r>
              <a:rPr lang="en-US" sz="2800" dirty="0" smtClean="0"/>
              <a:t>Below knee</a:t>
            </a:r>
          </a:p>
          <a:p>
            <a:pPr lvl="1"/>
            <a:r>
              <a:rPr lang="en-US" sz="2800" dirty="0" smtClean="0"/>
              <a:t>Above knee</a:t>
            </a:r>
          </a:p>
          <a:p>
            <a:pPr lvl="1"/>
            <a:r>
              <a:rPr lang="en-US" sz="2800" dirty="0" smtClean="0"/>
              <a:t>Hip disarticulation</a:t>
            </a:r>
          </a:p>
          <a:p>
            <a:pPr lvl="1"/>
            <a:r>
              <a:rPr lang="en-US" sz="2800" b="1" dirty="0" smtClean="0"/>
              <a:t>Hemipelvectomy</a:t>
            </a:r>
            <a:r>
              <a:rPr lang="en-US" sz="2800" dirty="0" smtClean="0"/>
              <a:t> or hindquarter, in which the whole leg is removed with one half of the pelvis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Arm</a:t>
            </a:r>
          </a:p>
          <a:p>
            <a:pPr lvl="1"/>
            <a:r>
              <a:rPr lang="en-US" sz="3200" dirty="0" smtClean="0"/>
              <a:t>Below elbow</a:t>
            </a:r>
          </a:p>
          <a:p>
            <a:pPr lvl="1"/>
            <a:r>
              <a:rPr lang="en-US" sz="3200" dirty="0" smtClean="0"/>
              <a:t>Above elbow</a:t>
            </a:r>
          </a:p>
          <a:p>
            <a:pPr lvl="1"/>
            <a:r>
              <a:rPr lang="en-US" sz="3200" dirty="0" smtClean="0"/>
              <a:t>Shoulder disarticulation</a:t>
            </a:r>
          </a:p>
          <a:p>
            <a:pPr lvl="1"/>
            <a:r>
              <a:rPr lang="en-US" sz="3200" dirty="0" smtClean="0"/>
              <a:t>Forequarter (amputation of the whole arm, along with the shoulder blade and the clavicle)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Osteogenic sarcoma…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most radical of amputations is </a:t>
            </a:r>
            <a:r>
              <a:rPr lang="en-US" b="1" dirty="0" smtClean="0"/>
              <a:t>hemicorporectomy</a:t>
            </a:r>
            <a:r>
              <a:rPr lang="en-US" dirty="0" smtClean="0"/>
              <a:t> (translumbar or waist amputation) which removes the legs, the pelvis, urinary system, excretory system and the genital area (penis/testes in males and vagina/vulva in females). </a:t>
            </a:r>
          </a:p>
          <a:p>
            <a:r>
              <a:rPr lang="en-US" dirty="0" smtClean="0"/>
              <a:t>This operation is done in two stages. </a:t>
            </a:r>
          </a:p>
          <a:p>
            <a:pPr lvl="1"/>
            <a:r>
              <a:rPr lang="en-US" dirty="0" smtClean="0"/>
              <a:t>First stage is doing the colostomy and the urinary conduit, the second stage is the amputation. </a:t>
            </a:r>
          </a:p>
          <a:p>
            <a:r>
              <a:rPr lang="en-US" dirty="0" smtClean="0"/>
              <a:t>This is a mutilating operation and is only done as a last resort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bone tumours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Bone tumors may be classified </a:t>
            </a:r>
            <a:r>
              <a:rPr lang="en-US" sz="3600" dirty="0" smtClean="0"/>
              <a:t>as: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 “Primary </a:t>
            </a:r>
            <a:r>
              <a:rPr lang="en-US" sz="3200" dirty="0"/>
              <a:t>tumors" which originate in the bone, and </a:t>
            </a:r>
            <a:endParaRPr lang="en-US" sz="3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"</a:t>
            </a:r>
            <a:r>
              <a:rPr lang="en-US" sz="3200" dirty="0"/>
              <a:t>Secondary tumors" which originate elsewhere. </a:t>
            </a:r>
            <a:endParaRPr lang="en-US" sz="3200" dirty="0" smtClean="0"/>
          </a:p>
          <a:p>
            <a:r>
              <a:rPr lang="en-US" sz="3600" dirty="0" smtClean="0"/>
              <a:t>Primary </a:t>
            </a:r>
            <a:r>
              <a:rPr lang="en-US" sz="3600" dirty="0"/>
              <a:t>tumors are </a:t>
            </a:r>
            <a:r>
              <a:rPr lang="en-US" sz="3600" dirty="0" smtClean="0"/>
              <a:t>less common </a:t>
            </a:r>
            <a:r>
              <a:rPr lang="en-US" sz="3600" dirty="0"/>
              <a:t>compared to secondary or metastatic tumors.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Endothelial sarcoma of bone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 [sarcoma]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a highly malignant sarcoma that arises in bone marrow.</a:t>
            </a:r>
          </a:p>
          <a:p>
            <a:pPr>
              <a:buNone/>
            </a:pPr>
            <a:r>
              <a:rPr lang="en-US" b="1" dirty="0" smtClean="0"/>
              <a:t>Pathology:</a:t>
            </a:r>
          </a:p>
          <a:p>
            <a:r>
              <a:rPr lang="en-US" dirty="0" smtClean="0"/>
              <a:t>The tumour is commonest in the shaft of femur, tibia, or humerus.</a:t>
            </a:r>
          </a:p>
          <a:p>
            <a:r>
              <a:rPr lang="en-US" dirty="0" smtClean="0"/>
              <a:t>It arises in the </a:t>
            </a:r>
            <a:r>
              <a:rPr lang="en-US" b="1" dirty="0" err="1" smtClean="0"/>
              <a:t>diaphysis</a:t>
            </a:r>
            <a:r>
              <a:rPr lang="en-US" dirty="0" smtClean="0"/>
              <a:t> of a long bone rather than the </a:t>
            </a:r>
            <a:r>
              <a:rPr lang="en-US" dirty="0" err="1" smtClean="0"/>
              <a:t>metaphysis</a:t>
            </a:r>
            <a:r>
              <a:rPr lang="en-US" dirty="0" smtClean="0"/>
              <a:t> as occurs with </a:t>
            </a:r>
            <a:r>
              <a:rPr lang="en-US" dirty="0" err="1" smtClean="0"/>
              <a:t>osteosarcoma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develops from endothelial elements within bone marrow, though the precise cell of origin is not known.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Pathology…</a:t>
            </a:r>
          </a:p>
          <a:p>
            <a:r>
              <a:rPr lang="en-US" dirty="0" smtClean="0"/>
              <a:t>The tumour tissue is soft and vascular</a:t>
            </a:r>
          </a:p>
          <a:p>
            <a:r>
              <a:rPr lang="en-US" dirty="0" smtClean="0"/>
              <a:t>As it expands it gradually destroys the bone substance</a:t>
            </a:r>
          </a:p>
          <a:p>
            <a:r>
              <a:rPr lang="en-US" dirty="0" smtClean="0"/>
              <a:t>There is a striking reaction beneath the periosteum, where abundant new bone is formed in successive layers.</a:t>
            </a:r>
          </a:p>
          <a:p>
            <a:r>
              <a:rPr lang="en-US" dirty="0" smtClean="0"/>
              <a:t>Histologically the tumour consists of sheets of uniform small round cells</a:t>
            </a:r>
          </a:p>
          <a:p>
            <a:r>
              <a:rPr lang="en-US" dirty="0" smtClean="0"/>
              <a:t>The tumour metastasizes early through the blood stream, especially to the lungs, and sometimes to other bones.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Clinical features</a:t>
            </a:r>
          </a:p>
          <a:p>
            <a:r>
              <a:rPr lang="en-US" dirty="0" smtClean="0"/>
              <a:t>Children and adolescents in the 5-20 age group are the usual victims, with a peak between 10 and 20 years of age</a:t>
            </a:r>
          </a:p>
          <a:p>
            <a:r>
              <a:rPr lang="en-US" dirty="0" smtClean="0"/>
              <a:t>Local pain</a:t>
            </a:r>
          </a:p>
          <a:p>
            <a:r>
              <a:rPr lang="en-US" dirty="0" smtClean="0"/>
              <a:t>Rapidly increasing local swelling over the middle of the shaft of a long bone</a:t>
            </a:r>
          </a:p>
          <a:p>
            <a:r>
              <a:rPr lang="en-US" dirty="0" smtClean="0"/>
              <a:t>Fever 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General malaise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On examination:</a:t>
            </a:r>
          </a:p>
          <a:p>
            <a:r>
              <a:rPr lang="en-US" dirty="0" smtClean="0"/>
              <a:t>The swelling is diffuse or </a:t>
            </a:r>
            <a:r>
              <a:rPr lang="en-US" dirty="0" err="1" smtClean="0"/>
              <a:t>fusiform</a:t>
            </a:r>
            <a:r>
              <a:rPr lang="en-US" dirty="0" smtClean="0"/>
              <a:t> and is firm in consistency.</a:t>
            </a:r>
          </a:p>
          <a:p>
            <a:r>
              <a:rPr lang="en-US" dirty="0" smtClean="0"/>
              <a:t>The overlying skin is stretched and warmer than normal due to large size and </a:t>
            </a:r>
            <a:r>
              <a:rPr lang="en-US" dirty="0" err="1" smtClean="0"/>
              <a:t>vascularity</a:t>
            </a:r>
            <a:r>
              <a:rPr lang="en-US" dirty="0" smtClean="0"/>
              <a:t> of the tumour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Imaging:</a:t>
            </a:r>
          </a:p>
          <a:p>
            <a:r>
              <a:rPr lang="en-US" sz="3200" dirty="0" smtClean="0"/>
              <a:t>Plain radiographs show destruction of bone substance with concentric layers of subperiosteal new bone [‘onion-peel’ appearance]</a:t>
            </a:r>
          </a:p>
          <a:p>
            <a:r>
              <a:rPr lang="en-US" sz="3200" dirty="0" smtClean="0"/>
              <a:t>MR scanning will reveal the extent of the large soft tissue mass of the tumour.</a:t>
            </a:r>
          </a:p>
          <a:p>
            <a:r>
              <a:rPr lang="en-US" sz="3200" dirty="0" smtClean="0"/>
              <a:t>Radiograph or CT scan of the chest may show pulmonary metastases.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90600"/>
            <a:ext cx="2133600" cy="53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24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Ewing’s sarcoma of tibia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Diagnosis:</a:t>
            </a:r>
          </a:p>
          <a:p>
            <a:r>
              <a:rPr lang="en-US" sz="3200" dirty="0" err="1" smtClean="0"/>
              <a:t>Percutaneous</a:t>
            </a:r>
            <a:r>
              <a:rPr lang="en-US" sz="3200" dirty="0" smtClean="0"/>
              <a:t> needle biopsy for histopathology</a:t>
            </a:r>
          </a:p>
          <a:p>
            <a:pPr>
              <a:buNone/>
            </a:pPr>
            <a:r>
              <a:rPr lang="en-US" sz="3200" b="1" dirty="0" smtClean="0"/>
              <a:t>Differential diagnosis:</a:t>
            </a:r>
          </a:p>
          <a:p>
            <a:r>
              <a:rPr lang="en-US" sz="3200" dirty="0" err="1" smtClean="0"/>
              <a:t>Subacute</a:t>
            </a:r>
            <a:r>
              <a:rPr lang="en-US" sz="3200" dirty="0" smtClean="0"/>
              <a:t> </a:t>
            </a:r>
            <a:r>
              <a:rPr lang="en-US" sz="3200" dirty="0" err="1" smtClean="0"/>
              <a:t>osteomyelitis</a:t>
            </a:r>
            <a:endParaRPr lang="en-US" sz="3200" dirty="0" smtClean="0"/>
          </a:p>
          <a:p>
            <a:r>
              <a:rPr lang="en-US" sz="3200" dirty="0" smtClean="0"/>
              <a:t>Metastasis from suprarenal </a:t>
            </a:r>
            <a:r>
              <a:rPr lang="en-US" sz="3200" dirty="0" err="1" smtClean="0"/>
              <a:t>neuroblastoma</a:t>
            </a:r>
            <a:r>
              <a:rPr lang="en-US" sz="3200" dirty="0" smtClean="0"/>
              <a:t> </a:t>
            </a:r>
            <a:r>
              <a:rPr lang="en-US" sz="3200" dirty="0" err="1" smtClean="0"/>
              <a:t>histologically</a:t>
            </a:r>
            <a:r>
              <a:rPr lang="en-US" sz="3200" dirty="0" smtClean="0"/>
              <a:t> resembles Ewing’s sarcoma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Prognosis:</a:t>
            </a:r>
          </a:p>
          <a:p>
            <a:r>
              <a:rPr lang="en-US" sz="3200" dirty="0" smtClean="0"/>
              <a:t>Ewing’s tumour was uniformly fatal – usually from pulmonary metastases.</a:t>
            </a:r>
          </a:p>
          <a:p>
            <a:r>
              <a:rPr lang="en-US" sz="3200" dirty="0" smtClean="0"/>
              <a:t>The advent of adjuvant chemotherapy and improved radiotherapy has changed this gloomy outlook.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Treatment:</a:t>
            </a:r>
          </a:p>
          <a:p>
            <a:r>
              <a:rPr lang="en-US" sz="3200" b="1" dirty="0" smtClean="0"/>
              <a:t>Chemotherapy:</a:t>
            </a:r>
          </a:p>
          <a:p>
            <a:pPr lvl="1"/>
            <a:r>
              <a:rPr lang="en-US" sz="2800" dirty="0" smtClean="0"/>
              <a:t>The following combination is commonly recommended:</a:t>
            </a:r>
          </a:p>
          <a:p>
            <a:pPr lvl="2"/>
            <a:r>
              <a:rPr lang="en-US" sz="2400" dirty="0" err="1" smtClean="0"/>
              <a:t>Vincristine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err="1" smtClean="0"/>
              <a:t>Cyclophosphamide</a:t>
            </a:r>
            <a:endParaRPr lang="en-US" sz="2400" dirty="0" smtClean="0"/>
          </a:p>
          <a:p>
            <a:pPr lvl="2"/>
            <a:r>
              <a:rPr lang="en-US" sz="2400" dirty="0" err="1" smtClean="0"/>
              <a:t>Dactinomycin</a:t>
            </a:r>
            <a:r>
              <a:rPr lang="en-US" sz="2400" dirty="0" smtClean="0"/>
              <a:t> and</a:t>
            </a:r>
          </a:p>
          <a:p>
            <a:pPr lvl="2"/>
            <a:r>
              <a:rPr lang="en-US" sz="2400" dirty="0" smtClean="0"/>
              <a:t>Doxorubicin</a:t>
            </a:r>
          </a:p>
          <a:p>
            <a:pPr lvl="1"/>
            <a:r>
              <a:rPr lang="en-US" sz="2800" dirty="0" smtClean="0"/>
              <a:t>Chemotherapy is commenced as adjuvant therapy prior to any operative treatment.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Primary tumors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Primary </a:t>
            </a:r>
            <a:r>
              <a:rPr lang="en-US" sz="3600" dirty="0"/>
              <a:t>tumors of bone can be divided </a:t>
            </a:r>
            <a:r>
              <a:rPr lang="en-US" sz="3600" dirty="0" smtClean="0"/>
              <a:t>into: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Benign tumors </a:t>
            </a:r>
            <a:r>
              <a:rPr lang="en-US" sz="3200" dirty="0"/>
              <a:t>and 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Malignant tumors (cancers)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Ewing’s tumour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Operative treatment:</a:t>
            </a:r>
          </a:p>
          <a:p>
            <a:pPr lvl="1"/>
            <a:r>
              <a:rPr lang="en-US" dirty="0" smtClean="0"/>
              <a:t>Radical operative excision with prosthetic replacement – preferred for lower limb lesions</a:t>
            </a:r>
          </a:p>
          <a:p>
            <a:pPr lvl="1"/>
            <a:r>
              <a:rPr lang="en-US" dirty="0" smtClean="0"/>
              <a:t>Amputation</a:t>
            </a:r>
          </a:p>
          <a:p>
            <a:r>
              <a:rPr lang="en-US" b="1" dirty="0" smtClean="0"/>
              <a:t>Radiotherapy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May be used as an alternative to operation since the tumour is radiosensitive.</a:t>
            </a:r>
          </a:p>
          <a:p>
            <a:pPr lvl="1"/>
            <a:r>
              <a:rPr lang="en-US" dirty="0" smtClean="0"/>
              <a:t>Usually reserved for upper limb tumours and for tumours at inaccessible sites such as the pelvis or spine.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Malignant proliferation of plasma cells within the bone marrow.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myeloma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myeloma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malignant proliferation of plasma cells within the bone marrow, with excessive production of  immunoglobulins</a:t>
            </a:r>
          </a:p>
          <a:p>
            <a:r>
              <a:rPr lang="en-US" dirty="0" smtClean="0"/>
              <a:t>Multiple myeloma arises from the malignant transformation of a single line (clone)of plasma cells.</a:t>
            </a:r>
          </a:p>
          <a:p>
            <a:r>
              <a:rPr lang="en-US" dirty="0" smtClean="0"/>
              <a:t>These cells are antibody producing.</a:t>
            </a:r>
          </a:p>
          <a:p>
            <a:r>
              <a:rPr lang="en-US" dirty="0" smtClean="0"/>
              <a:t>The malignant clone produces identical immunoglobulin molecules.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myeloma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1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immunoglobulin molecules move together on serum electrophoresis and can be identified as a monoclonal or paraprotein band.</a:t>
            </a:r>
          </a:p>
          <a:p>
            <a:r>
              <a:rPr lang="en-US" dirty="0" smtClean="0"/>
              <a:t>The normal immunoglobulin molecule consists of two paired heavy and light chains.</a:t>
            </a:r>
          </a:p>
          <a:p>
            <a:r>
              <a:rPr lang="en-US" dirty="0" smtClean="0"/>
              <a:t>In malignant plasma cells the synthesis of these chains may be asynchronous, so that an excess of light chains is produced, or the synthesis of heavy chains is suppressed completely.</a:t>
            </a:r>
          </a:p>
          <a:p>
            <a:r>
              <a:rPr lang="en-US" dirty="0" smtClean="0"/>
              <a:t>Excess light chains appear in plasma and are excreted  in the urine as </a:t>
            </a:r>
            <a:r>
              <a:rPr lang="en-US" dirty="0" err="1" smtClean="0"/>
              <a:t>Bence</a:t>
            </a:r>
            <a:r>
              <a:rPr lang="en-US" dirty="0" smtClean="0"/>
              <a:t>-Jones protein.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myeloma causes dissemination of plasma cells to many parts of the skeleton through blood.</a:t>
            </a:r>
          </a:p>
          <a:p>
            <a:r>
              <a:rPr lang="en-US" dirty="0" smtClean="0"/>
              <a:t>Multiple tumour foci occur in bones with abundant bone marrow:</a:t>
            </a:r>
          </a:p>
          <a:p>
            <a:pPr lvl="1"/>
            <a:r>
              <a:rPr lang="en-US" dirty="0" smtClean="0"/>
              <a:t>The skull</a:t>
            </a:r>
          </a:p>
          <a:p>
            <a:pPr lvl="1"/>
            <a:r>
              <a:rPr lang="en-US" dirty="0" smtClean="0"/>
              <a:t>Ribs</a:t>
            </a:r>
          </a:p>
          <a:p>
            <a:pPr lvl="1"/>
            <a:r>
              <a:rPr lang="en-US" dirty="0" smtClean="0"/>
              <a:t>Pelvis</a:t>
            </a:r>
          </a:p>
          <a:p>
            <a:pPr lvl="1"/>
            <a:r>
              <a:rPr lang="en-US" dirty="0" smtClean="0"/>
              <a:t>Vertebral bodies</a:t>
            </a:r>
          </a:p>
          <a:p>
            <a:pPr lvl="1"/>
            <a:r>
              <a:rPr lang="en-US" dirty="0" smtClean="0"/>
              <a:t>Proximal femur and proximal humerus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Osteolytic lesions in the skull, long bones, ribs, pelvis, etc are characteristic.</a:t>
            </a:r>
          </a:p>
          <a:p>
            <a:r>
              <a:rPr lang="en-US" dirty="0" smtClean="0"/>
              <a:t>The lesions are mostly small and circumscribed, but occasionally large.</a:t>
            </a:r>
          </a:p>
          <a:p>
            <a:r>
              <a:rPr lang="en-US" dirty="0" smtClean="0"/>
              <a:t>The bone is simply replaced by tumour tissue and there is no reaction in the surrounding bone.</a:t>
            </a:r>
          </a:p>
          <a:p>
            <a:r>
              <a:rPr lang="en-US" dirty="0" smtClean="0"/>
              <a:t>Pathological fracture is common especially in the spine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Collapse of vertebrae together with </a:t>
            </a:r>
            <a:r>
              <a:rPr lang="en-US" dirty="0" err="1" smtClean="0"/>
              <a:t>extramedullary</a:t>
            </a:r>
            <a:r>
              <a:rPr lang="en-US" dirty="0" smtClean="0"/>
              <a:t> extension may cause compression of the spinal cord.</a:t>
            </a:r>
          </a:p>
          <a:p>
            <a:r>
              <a:rPr lang="en-US" dirty="0" smtClean="0"/>
              <a:t>The kidneys are often damaged by hypercalcaemia, the toxic effects of excess light chains on the tubular cells, direct infiltration or </a:t>
            </a:r>
            <a:r>
              <a:rPr lang="en-US" dirty="0" err="1" smtClean="0"/>
              <a:t>amyloid</a:t>
            </a:r>
            <a:r>
              <a:rPr lang="en-US" dirty="0" smtClean="0"/>
              <a:t> deposition (myeloma kidneys)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clinical features of multiple myeloma are the result of:</a:t>
            </a:r>
          </a:p>
          <a:p>
            <a:pPr lvl="1"/>
            <a:r>
              <a:rPr lang="en-US" sz="3000" dirty="0" smtClean="0"/>
              <a:t>Proliferation of plasma cells in bone</a:t>
            </a:r>
          </a:p>
          <a:p>
            <a:pPr lvl="1"/>
            <a:r>
              <a:rPr lang="en-US" sz="3000" dirty="0" smtClean="0"/>
              <a:t>Overproduction of immunoglobulins or fragments of these</a:t>
            </a:r>
          </a:p>
          <a:p>
            <a:pPr lvl="1"/>
            <a:r>
              <a:rPr lang="en-US" sz="3000" dirty="0" smtClean="0"/>
              <a:t>High levels of paraprotein make the plasma </a:t>
            </a:r>
            <a:r>
              <a:rPr lang="en-US" sz="3000" dirty="0" err="1" smtClean="0"/>
              <a:t>hyperviscous</a:t>
            </a:r>
            <a:r>
              <a:rPr lang="en-US" sz="3000" dirty="0" smtClean="0"/>
              <a:t> giving rise to hyperviscosity syndrome</a:t>
            </a:r>
          </a:p>
          <a:p>
            <a:pPr lvl="1"/>
            <a:r>
              <a:rPr lang="en-US" sz="3000" dirty="0" smtClean="0"/>
              <a:t>Bence-Jones protein can damage renal tubular cells and cause renal failure</a:t>
            </a:r>
          </a:p>
          <a:p>
            <a:pPr lvl="1"/>
            <a:r>
              <a:rPr lang="en-US" sz="3000" dirty="0" smtClean="0"/>
              <a:t>Hypercalcaemia from bone destruction is an important cause of renal failure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disease affects mostly adults past middle age.</a:t>
            </a:r>
          </a:p>
          <a:p>
            <a:r>
              <a:rPr lang="en-US" dirty="0" smtClean="0"/>
              <a:t>Patient may present with symptoms of:</a:t>
            </a:r>
          </a:p>
          <a:p>
            <a:pPr lvl="1"/>
            <a:r>
              <a:rPr lang="en-US" sz="3600" b="1" dirty="0" smtClean="0"/>
              <a:t>Bone lesions </a:t>
            </a:r>
          </a:p>
          <a:p>
            <a:pPr lvl="2"/>
            <a:r>
              <a:rPr lang="en-US" sz="3200" dirty="0" smtClean="0"/>
              <a:t>Bone pain at tumour sites, esp. in the spine. Severe and constant.</a:t>
            </a:r>
          </a:p>
          <a:p>
            <a:pPr lvl="2"/>
            <a:r>
              <a:rPr lang="en-US" sz="3200" dirty="0" smtClean="0"/>
              <a:t>Pathological fractures</a:t>
            </a:r>
          </a:p>
          <a:p>
            <a:pPr lvl="2"/>
            <a:r>
              <a:rPr lang="en-US" sz="3200" dirty="0" smtClean="0"/>
              <a:t>Weight loss</a:t>
            </a:r>
            <a:endParaRPr lang="en-US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Symptoms of:…</a:t>
            </a:r>
          </a:p>
          <a:p>
            <a:pPr lvl="1"/>
            <a:r>
              <a:rPr lang="en-US" sz="3600" b="1" dirty="0" smtClean="0"/>
              <a:t>Anaemia</a:t>
            </a:r>
            <a:r>
              <a:rPr lang="en-US" sz="3600" dirty="0" smtClean="0"/>
              <a:t> due to suppression of red bone marrow function</a:t>
            </a:r>
          </a:p>
          <a:p>
            <a:pPr lvl="2"/>
            <a:r>
              <a:rPr lang="en-US" sz="3200" dirty="0" smtClean="0"/>
              <a:t>General ill health</a:t>
            </a:r>
          </a:p>
          <a:p>
            <a:pPr lvl="2"/>
            <a:r>
              <a:rPr lang="en-US" sz="3200" dirty="0" smtClean="0"/>
              <a:t>Tiredness (lassitude)</a:t>
            </a:r>
          </a:p>
          <a:p>
            <a:pPr lvl="2"/>
            <a:r>
              <a:rPr lang="en-US" sz="3200" dirty="0" smtClean="0"/>
              <a:t>Dizziness </a:t>
            </a:r>
          </a:p>
          <a:p>
            <a:pPr lvl="1"/>
            <a:r>
              <a:rPr lang="en-US" sz="3600" b="1" dirty="0" smtClean="0"/>
              <a:t>Neurological complications</a:t>
            </a:r>
          </a:p>
          <a:p>
            <a:pPr lvl="2"/>
            <a:r>
              <a:rPr lang="en-US" sz="3200" dirty="0" err="1" smtClean="0"/>
              <a:t>Paraesthesiae</a:t>
            </a:r>
            <a:endParaRPr lang="en-US" sz="3200" dirty="0" smtClean="0"/>
          </a:p>
          <a:p>
            <a:pPr lvl="2"/>
            <a:r>
              <a:rPr lang="en-US" sz="3200" dirty="0" smtClean="0"/>
              <a:t>Weakness due to spinal cord compression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tumours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Examples of benign bone tumors include:</a:t>
            </a:r>
          </a:p>
          <a:p>
            <a:r>
              <a:rPr lang="en-US" sz="3600" b="1" dirty="0" smtClean="0"/>
              <a:t>Those arising from bone</a:t>
            </a:r>
            <a:r>
              <a:rPr lang="en-US" sz="3600" dirty="0" smtClean="0"/>
              <a:t> </a:t>
            </a:r>
          </a:p>
          <a:p>
            <a:pPr lvl="1"/>
            <a:r>
              <a:rPr lang="en-US" sz="3200" dirty="0" err="1" smtClean="0"/>
              <a:t>Osteoma</a:t>
            </a:r>
            <a:r>
              <a:rPr lang="en-US" sz="3200" dirty="0" smtClean="0"/>
              <a:t>  </a:t>
            </a:r>
          </a:p>
          <a:p>
            <a:pPr lvl="1"/>
            <a:r>
              <a:rPr lang="en-US" sz="3200" dirty="0" err="1" smtClean="0"/>
              <a:t>Osteoid</a:t>
            </a:r>
            <a:r>
              <a:rPr lang="en-US" sz="3200" dirty="0" smtClean="0"/>
              <a:t> </a:t>
            </a:r>
            <a:r>
              <a:rPr lang="en-US" sz="3200" dirty="0" err="1" smtClean="0"/>
              <a:t>osteoma</a:t>
            </a:r>
            <a:endParaRPr lang="en-US" sz="3200" dirty="0" smtClean="0"/>
          </a:p>
          <a:p>
            <a:pPr lvl="1"/>
            <a:r>
              <a:rPr lang="en-US" sz="3200" dirty="0" err="1" smtClean="0"/>
              <a:t>Osteoblastoma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Giant cell tumor of bone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Features of:</a:t>
            </a:r>
          </a:p>
          <a:p>
            <a:pPr lvl="1"/>
            <a:r>
              <a:rPr lang="en-US" sz="3600" b="1" dirty="0" smtClean="0"/>
              <a:t>Renal failure</a:t>
            </a:r>
          </a:p>
          <a:p>
            <a:pPr lvl="1"/>
            <a:r>
              <a:rPr lang="en-US" sz="3600" b="1" dirty="0" smtClean="0"/>
              <a:t>Hypercalcaemia</a:t>
            </a:r>
          </a:p>
          <a:p>
            <a:pPr lvl="2"/>
            <a:r>
              <a:rPr lang="en-US" sz="3200" dirty="0" smtClean="0"/>
              <a:t>Anorexia</a:t>
            </a:r>
          </a:p>
          <a:p>
            <a:pPr lvl="2"/>
            <a:r>
              <a:rPr lang="en-US" sz="3200" dirty="0" smtClean="0"/>
              <a:t>Abdominal pain </a:t>
            </a:r>
          </a:p>
          <a:p>
            <a:pPr lvl="2"/>
            <a:r>
              <a:rPr lang="en-US" sz="3200" dirty="0" smtClean="0"/>
              <a:t>Nausea and Vomiting</a:t>
            </a:r>
          </a:p>
          <a:p>
            <a:pPr lvl="2"/>
            <a:r>
              <a:rPr lang="en-US" sz="3200" dirty="0" smtClean="0"/>
              <a:t>Constipation</a:t>
            </a:r>
          </a:p>
          <a:p>
            <a:pPr lvl="2"/>
            <a:r>
              <a:rPr lang="en-US" sz="3200" dirty="0" smtClean="0"/>
              <a:t>Muscular weakness</a:t>
            </a:r>
          </a:p>
          <a:p>
            <a:pPr lvl="2"/>
            <a:r>
              <a:rPr lang="en-US" sz="3200" dirty="0" smtClean="0"/>
              <a:t>Excessive thirst</a:t>
            </a:r>
          </a:p>
          <a:p>
            <a:pPr lvl="2"/>
            <a:r>
              <a:rPr lang="en-US" sz="3200" dirty="0" smtClean="0"/>
              <a:t>Confusion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Features due to:</a:t>
            </a:r>
          </a:p>
          <a:p>
            <a:pPr lvl="1"/>
            <a:r>
              <a:rPr lang="en-US" sz="3600" b="1" dirty="0" smtClean="0"/>
              <a:t>Blood hyperviscosity</a:t>
            </a:r>
          </a:p>
          <a:p>
            <a:pPr lvl="2"/>
            <a:r>
              <a:rPr lang="en-US" sz="3200" dirty="0" smtClean="0"/>
              <a:t>Weakness</a:t>
            </a:r>
          </a:p>
          <a:p>
            <a:pPr lvl="2"/>
            <a:r>
              <a:rPr lang="en-US" sz="3200" dirty="0" smtClean="0"/>
              <a:t>Visual disturbance</a:t>
            </a:r>
          </a:p>
          <a:p>
            <a:pPr lvl="2"/>
            <a:r>
              <a:rPr lang="en-US" sz="3200" dirty="0" smtClean="0"/>
              <a:t>Abnormal bleeding</a:t>
            </a:r>
          </a:p>
          <a:p>
            <a:pPr lvl="1"/>
            <a:r>
              <a:rPr lang="en-US" sz="3600" b="1" dirty="0" smtClean="0"/>
              <a:t>Suppression of normal antibody production</a:t>
            </a:r>
          </a:p>
          <a:p>
            <a:pPr lvl="2"/>
            <a:r>
              <a:rPr lang="en-US" sz="3000" dirty="0" smtClean="0"/>
              <a:t>Repeated infections — such as pneumonia, sinusitis, bladder or kidney infections, skin infections, and shingles</a:t>
            </a:r>
            <a:endParaRPr lang="en-US" sz="35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On examination:</a:t>
            </a:r>
          </a:p>
          <a:p>
            <a:pPr lvl="1"/>
            <a:r>
              <a:rPr lang="en-US" dirty="0" smtClean="0"/>
              <a:t>Pallor</a:t>
            </a:r>
          </a:p>
          <a:p>
            <a:pPr lvl="1"/>
            <a:r>
              <a:rPr lang="en-US" dirty="0" smtClean="0"/>
              <a:t>Wasted </a:t>
            </a:r>
          </a:p>
          <a:p>
            <a:pPr lvl="1"/>
            <a:r>
              <a:rPr lang="en-US" dirty="0" smtClean="0"/>
              <a:t>Local tenderness over the affected bones</a:t>
            </a:r>
          </a:p>
          <a:p>
            <a:pPr lvl="1"/>
            <a:r>
              <a:rPr lang="en-US" dirty="0" smtClean="0"/>
              <a:t>There may be no obvious swelling or deformity unless pathological fracture has occurred.</a:t>
            </a:r>
          </a:p>
          <a:p>
            <a:pPr lvl="1"/>
            <a:r>
              <a:rPr lang="en-US" dirty="0" smtClean="0"/>
              <a:t>May be signs of spinal cord compression</a:t>
            </a:r>
          </a:p>
          <a:p>
            <a:pPr lvl="1"/>
            <a:r>
              <a:rPr lang="en-US" dirty="0" smtClean="0"/>
              <a:t>May have retinopathy due to hyperviscosity</a:t>
            </a:r>
          </a:p>
          <a:p>
            <a:pPr lvl="1"/>
            <a:r>
              <a:rPr lang="en-US" dirty="0" smtClean="0"/>
              <a:t>There may be infiltration of the skin, mucous membranes due to amyloidosis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Haematological</a:t>
            </a:r>
            <a:endParaRPr lang="en-US" b="1" dirty="0" smtClean="0"/>
          </a:p>
          <a:p>
            <a:r>
              <a:rPr lang="en-US" dirty="0" smtClean="0"/>
              <a:t>Full </a:t>
            </a:r>
            <a:r>
              <a:rPr lang="en-US" dirty="0" err="1" smtClean="0"/>
              <a:t>haemogram</a:t>
            </a:r>
            <a:r>
              <a:rPr lang="en-US" dirty="0" smtClean="0"/>
              <a:t> and erythrocyte sedimentation rate (ESR)</a:t>
            </a:r>
          </a:p>
          <a:p>
            <a:pPr lvl="1"/>
            <a:r>
              <a:rPr lang="en-US" dirty="0" smtClean="0"/>
              <a:t>Raised ESR (over 100mm/hr if serum contains the abnormal immunoglobulin)</a:t>
            </a:r>
          </a:p>
          <a:p>
            <a:pPr lvl="1"/>
            <a:r>
              <a:rPr lang="en-US" dirty="0" err="1" smtClean="0"/>
              <a:t>Microcytic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endParaRPr lang="en-US" dirty="0" smtClean="0"/>
          </a:p>
          <a:p>
            <a:pPr lvl="1"/>
            <a:r>
              <a:rPr lang="en-US" dirty="0" err="1" smtClean="0"/>
              <a:t>Leucocytopenia</a:t>
            </a:r>
            <a:endParaRPr lang="en-US" dirty="0" smtClean="0"/>
          </a:p>
          <a:p>
            <a:pPr lvl="1"/>
            <a:r>
              <a:rPr lang="en-US" dirty="0" smtClean="0"/>
              <a:t>Thrombocytopenia</a:t>
            </a:r>
          </a:p>
          <a:p>
            <a:r>
              <a:rPr lang="en-US" dirty="0" smtClean="0"/>
              <a:t>Bone marrow biopsy (iliac or </a:t>
            </a:r>
            <a:r>
              <a:rPr lang="en-US" dirty="0" err="1" smtClean="0"/>
              <a:t>sternal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Usually shows a profusion of plasma cells [confirms diagnosis]</a:t>
            </a:r>
          </a:p>
          <a:p>
            <a:r>
              <a:rPr lang="en-US" dirty="0" smtClean="0"/>
              <a:t>PBF – may show </a:t>
            </a:r>
            <a:r>
              <a:rPr lang="en-US" dirty="0" err="1" smtClean="0"/>
              <a:t>Rouleaux</a:t>
            </a:r>
            <a:r>
              <a:rPr lang="en-US" dirty="0" smtClean="0"/>
              <a:t> formation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/>
              <a:t>Biochemical</a:t>
            </a:r>
            <a:endParaRPr lang="en-US" b="1" dirty="0" smtClean="0"/>
          </a:p>
          <a:p>
            <a:r>
              <a:rPr lang="en-US" sz="3600" dirty="0" smtClean="0"/>
              <a:t>Plasma electrophoresis</a:t>
            </a:r>
          </a:p>
          <a:p>
            <a:pPr lvl="1"/>
            <a:r>
              <a:rPr lang="en-US" sz="3200" dirty="0" smtClean="0"/>
              <a:t>Monoclonal protein in plasma</a:t>
            </a:r>
          </a:p>
          <a:p>
            <a:r>
              <a:rPr lang="en-US" sz="3600" dirty="0" err="1" smtClean="0"/>
              <a:t>Bence</a:t>
            </a:r>
            <a:r>
              <a:rPr lang="en-US" sz="3600" dirty="0" smtClean="0"/>
              <a:t>-Jones protein in urine</a:t>
            </a:r>
          </a:p>
          <a:p>
            <a:r>
              <a:rPr lang="en-US" sz="3600" dirty="0" smtClean="0"/>
              <a:t>Plasma calcium levels </a:t>
            </a:r>
          </a:p>
          <a:p>
            <a:pPr lvl="1"/>
            <a:r>
              <a:rPr lang="en-US" sz="3200" dirty="0" smtClean="0"/>
              <a:t>Hypercalcaemia</a:t>
            </a:r>
          </a:p>
          <a:p>
            <a:r>
              <a:rPr lang="en-US" sz="3600" dirty="0" err="1" smtClean="0"/>
              <a:t>Hyperuricaemia</a:t>
            </a:r>
            <a:endParaRPr lang="en-US" sz="3600" dirty="0" smtClean="0"/>
          </a:p>
          <a:p>
            <a:r>
              <a:rPr lang="en-US" sz="3600" dirty="0" smtClean="0"/>
              <a:t>Serum globulin is increased. Albumin-globulin ratio (normally 2:1) is reversed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300" b="1" dirty="0" smtClean="0"/>
              <a:t>Radiological</a:t>
            </a:r>
          </a:p>
          <a:p>
            <a:r>
              <a:rPr lang="en-US" b="1" dirty="0" smtClean="0"/>
              <a:t>Osteolytic lesions</a:t>
            </a:r>
            <a:r>
              <a:rPr lang="en-US" dirty="0" smtClean="0"/>
              <a:t> [multiple small areas of transradiance] especially in bones containing red marrow, such as:</a:t>
            </a:r>
          </a:p>
          <a:p>
            <a:pPr lvl="1"/>
            <a:r>
              <a:rPr lang="en-US" dirty="0" smtClean="0"/>
              <a:t>Ribs</a:t>
            </a:r>
          </a:p>
          <a:p>
            <a:pPr lvl="1"/>
            <a:r>
              <a:rPr lang="en-US" dirty="0" smtClean="0"/>
              <a:t>Vertebral bodies</a:t>
            </a:r>
          </a:p>
          <a:p>
            <a:pPr lvl="1"/>
            <a:r>
              <a:rPr lang="en-US" dirty="0" smtClean="0"/>
              <a:t>Pelvic bones</a:t>
            </a:r>
          </a:p>
          <a:p>
            <a:pPr lvl="1"/>
            <a:r>
              <a:rPr lang="en-US" dirty="0" smtClean="0"/>
              <a:t>Skull</a:t>
            </a:r>
          </a:p>
          <a:p>
            <a:pPr lvl="1"/>
            <a:r>
              <a:rPr lang="en-US" dirty="0" smtClean="0"/>
              <a:t>Proximal ends of femur and humerus</a:t>
            </a:r>
          </a:p>
          <a:p>
            <a:r>
              <a:rPr lang="en-US" dirty="0" smtClean="0"/>
              <a:t>The lesions have a sharply defined edge which helps to distinguish them from secondary deposits.</a:t>
            </a:r>
          </a:p>
          <a:p>
            <a:r>
              <a:rPr lang="en-US" b="1" dirty="0" smtClean="0"/>
              <a:t>Diffuse rarefaction</a:t>
            </a:r>
            <a:r>
              <a:rPr lang="en-US" dirty="0" smtClean="0"/>
              <a:t> is sometimes the only finding.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Osteolytic lesions in skull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047" y="1700047"/>
            <a:ext cx="5147553" cy="41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punched out osteolytic lesions in humerus, radius and ulna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2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Osteolytic lesion in pelvis, femur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961" y="1905000"/>
            <a:ext cx="5351154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osteolytic lesions in skull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52824"/>
            <a:ext cx="4190999" cy="424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tumours…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Those arising from cartilage</a:t>
            </a:r>
          </a:p>
          <a:p>
            <a:pPr lvl="1"/>
            <a:r>
              <a:rPr lang="en-US" sz="3200" dirty="0" smtClean="0"/>
              <a:t>Osteochondroma </a:t>
            </a:r>
          </a:p>
          <a:p>
            <a:pPr lvl="1"/>
            <a:r>
              <a:rPr lang="en-US" sz="3200" dirty="0" smtClean="0"/>
              <a:t>Chondroma </a:t>
            </a:r>
          </a:p>
          <a:p>
            <a:pPr lvl="2"/>
            <a:r>
              <a:rPr lang="en-US" sz="2800" dirty="0" err="1" smtClean="0"/>
              <a:t>Enchondroma</a:t>
            </a:r>
            <a:endParaRPr lang="en-US" sz="2800" dirty="0" smtClean="0"/>
          </a:p>
          <a:p>
            <a:pPr lvl="2"/>
            <a:r>
              <a:rPr lang="en-US" sz="2800" dirty="0" err="1" smtClean="0"/>
              <a:t>Ecchondroma</a:t>
            </a:r>
            <a:r>
              <a:rPr lang="en-US" sz="2800" dirty="0" smtClean="0"/>
              <a:t> </a:t>
            </a:r>
          </a:p>
          <a:p>
            <a:pPr lvl="1"/>
            <a:r>
              <a:rPr lang="en-US" sz="3200" dirty="0" err="1" smtClean="0"/>
              <a:t>Chondromyxoid</a:t>
            </a:r>
            <a:r>
              <a:rPr lang="en-US" sz="3200" dirty="0" smtClean="0"/>
              <a:t> </a:t>
            </a:r>
            <a:r>
              <a:rPr lang="en-US" sz="3200" dirty="0" err="1" smtClean="0"/>
              <a:t>fibroma</a:t>
            </a:r>
            <a:endParaRPr lang="en-US" sz="3200" dirty="0" smtClean="0"/>
          </a:p>
          <a:p>
            <a:pPr lvl="1"/>
            <a:r>
              <a:rPr lang="en-US" sz="3200" dirty="0" err="1" smtClean="0"/>
              <a:t>Chondroblastoma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Osteolytic lesion in ribs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99575"/>
            <a:ext cx="3505200" cy="46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radiological investigations include:</a:t>
            </a:r>
          </a:p>
          <a:p>
            <a:pPr lvl="1"/>
            <a:r>
              <a:rPr lang="en-US" sz="2800" dirty="0" smtClean="0"/>
              <a:t>Magnetic resonance imaging (MRI),</a:t>
            </a:r>
          </a:p>
          <a:p>
            <a:pPr lvl="1"/>
            <a:r>
              <a:rPr lang="en-US" sz="2800" dirty="0" smtClean="0"/>
              <a:t>Computerized tomography (CT) scanning or</a:t>
            </a:r>
          </a:p>
          <a:p>
            <a:pPr lvl="1"/>
            <a:r>
              <a:rPr lang="en-US" sz="2800" dirty="0" smtClean="0"/>
              <a:t>Positron emission tomography (PET) scanning</a:t>
            </a:r>
            <a:endParaRPr lang="en-US" sz="28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diagnosis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Divided into major and minor criteria</a:t>
            </a:r>
          </a:p>
          <a:p>
            <a:pPr>
              <a:buNone/>
            </a:pPr>
            <a:r>
              <a:rPr lang="en-US" b="1" dirty="0" smtClean="0"/>
              <a:t>Major criteria: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X-rays showing typical multiple osteolytic lesions in the skull, pelvis, vertebral bodies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Serum electrophoresis – monoclonal protein band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Bone marrow – profusion of plasma cells (more than 10%)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diagnosis…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Minor criteria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Bence-Jones protein in urine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Markedly raised ESR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Hypercalcaemia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Hyperuricaemia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least two(2) major criteria are needed to make a diagnosis of multiple myeloma.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198" y="1905000"/>
            <a:ext cx="559520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724400"/>
          </a:xfrm>
        </p:spPr>
        <p:txBody>
          <a:bodyPr anchor="ctr" anchorCtr="0">
            <a:normAutofit fontScale="92500" lnSpcReduction="10000"/>
          </a:bodyPr>
          <a:lstStyle/>
          <a:p>
            <a:r>
              <a:rPr lang="en-US" dirty="0" smtClean="0"/>
              <a:t>Can be staged into 3 and each stage can be divided into A or B depending on the </a:t>
            </a:r>
            <a:r>
              <a:rPr lang="en-US" dirty="0" err="1" smtClean="0"/>
              <a:t>creatinine</a:t>
            </a:r>
            <a:r>
              <a:rPr lang="en-US" dirty="0" smtClean="0"/>
              <a:t> levels in serum</a:t>
            </a:r>
          </a:p>
          <a:p>
            <a:pPr lvl="1"/>
            <a:r>
              <a:rPr lang="en-US" dirty="0" smtClean="0"/>
              <a:t>A – </a:t>
            </a:r>
            <a:r>
              <a:rPr lang="en-US" dirty="0" err="1" smtClean="0"/>
              <a:t>creatinine</a:t>
            </a:r>
            <a:r>
              <a:rPr lang="en-US" dirty="0" smtClean="0"/>
              <a:t> &lt; 2 mg/dl</a:t>
            </a:r>
          </a:p>
          <a:p>
            <a:pPr lvl="1"/>
            <a:r>
              <a:rPr lang="en-US" dirty="0" smtClean="0"/>
              <a:t>B – </a:t>
            </a:r>
            <a:r>
              <a:rPr lang="en-US" dirty="0" err="1" smtClean="0"/>
              <a:t>creatinine</a:t>
            </a:r>
            <a:r>
              <a:rPr lang="en-US" dirty="0" smtClean="0"/>
              <a:t> &gt; 2mg/dl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Stage 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Hb more than 10mg/dl</a:t>
            </a:r>
          </a:p>
          <a:p>
            <a:pPr lvl="1"/>
            <a:r>
              <a:rPr lang="en-US" dirty="0" smtClean="0"/>
              <a:t>Plasma cells less than 0.6x10 to power 12 cells per cubic </a:t>
            </a:r>
            <a:r>
              <a:rPr lang="en-US" dirty="0" err="1" smtClean="0"/>
              <a:t>centmeter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Serum calcium less than 12gm/dl</a:t>
            </a:r>
          </a:p>
          <a:p>
            <a:pPr lvl="1"/>
            <a:r>
              <a:rPr lang="en-US" dirty="0" smtClean="0"/>
              <a:t>Monoclonal band not prominent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Stage 3:</a:t>
            </a:r>
          </a:p>
          <a:p>
            <a:pPr lvl="1"/>
            <a:r>
              <a:rPr lang="en-US" dirty="0" smtClean="0"/>
              <a:t>Hb less than 10mg/dl</a:t>
            </a:r>
          </a:p>
          <a:p>
            <a:pPr lvl="1"/>
            <a:r>
              <a:rPr lang="en-US" dirty="0" smtClean="0"/>
              <a:t>Prominent monoclonal band</a:t>
            </a:r>
          </a:p>
          <a:p>
            <a:pPr lvl="1"/>
            <a:r>
              <a:rPr lang="en-US" dirty="0" smtClean="0"/>
              <a:t>Serum calcium more than 12mg/dl</a:t>
            </a:r>
          </a:p>
          <a:p>
            <a:endParaRPr lang="en-US" dirty="0" smtClean="0"/>
          </a:p>
          <a:p>
            <a:r>
              <a:rPr lang="en-US" b="1" dirty="0" smtClean="0"/>
              <a:t>Stage 2:</a:t>
            </a:r>
          </a:p>
          <a:p>
            <a:pPr lvl="1"/>
            <a:r>
              <a:rPr lang="en-US" dirty="0" smtClean="0"/>
              <a:t>Neither stage 1 nor stage 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tumour foci respond to </a:t>
            </a:r>
            <a:r>
              <a:rPr lang="en-US" b="1" dirty="0" smtClean="0"/>
              <a:t>radiotherapy</a:t>
            </a:r>
            <a:r>
              <a:rPr lang="en-US" dirty="0" smtClean="0"/>
              <a:t> for a while, and pain is well relieved.</a:t>
            </a:r>
          </a:p>
          <a:p>
            <a:r>
              <a:rPr lang="en-US" b="1" dirty="0" smtClean="0"/>
              <a:t>Cytotoxic drugs</a:t>
            </a:r>
            <a:r>
              <a:rPr lang="en-US" dirty="0" smtClean="0"/>
              <a:t> may slow down the progression of the disease</a:t>
            </a:r>
          </a:p>
          <a:p>
            <a:r>
              <a:rPr lang="en-US" dirty="0" smtClean="0"/>
              <a:t>Other newer regimes have improved the outcome [thalidomide, </a:t>
            </a:r>
            <a:r>
              <a:rPr lang="en-US" dirty="0" err="1" smtClean="0"/>
              <a:t>bortezomib</a:t>
            </a:r>
            <a:r>
              <a:rPr lang="en-US" dirty="0" smtClean="0"/>
              <a:t>, </a:t>
            </a:r>
            <a:r>
              <a:rPr lang="en-US" dirty="0" err="1" smtClean="0"/>
              <a:t>dexamethasone</a:t>
            </a:r>
            <a:r>
              <a:rPr lang="en-US" dirty="0" smtClean="0"/>
              <a:t>]</a:t>
            </a:r>
          </a:p>
          <a:p>
            <a:r>
              <a:rPr lang="en-US" dirty="0" smtClean="0"/>
              <a:t>Supportive treatment</a:t>
            </a:r>
          </a:p>
          <a:p>
            <a:pPr lvl="1"/>
            <a:r>
              <a:rPr lang="en-US" dirty="0" smtClean="0"/>
              <a:t>Rehydration</a:t>
            </a:r>
          </a:p>
          <a:p>
            <a:pPr lvl="1"/>
            <a:r>
              <a:rPr lang="en-US" dirty="0" smtClean="0"/>
              <a:t>Analgesia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Radiation therapy.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treatment uses high-energy penetrating waves to damage myeloma cells and stop their growth. </a:t>
            </a:r>
          </a:p>
          <a:p>
            <a:r>
              <a:rPr lang="en-US" dirty="0" smtClean="0"/>
              <a:t>Radiation therapy may be used to quickly shrink myeloma cells in a specific area — for instance, when a collection of abnormal plasma cells form a tumor (plasmacytoma) that's causing pain or destroying a bone.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Chemotherapy (cytotoxic drugs)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Chemotherapy involves using medicines — taken orally or given through an intravenous (IV) injection — to kill myeloma cells.</a:t>
            </a:r>
          </a:p>
          <a:p>
            <a:r>
              <a:rPr lang="en-US" dirty="0" smtClean="0"/>
              <a:t>Chemotherapy is often given in cycles over a period of months, followed by a rest period. </a:t>
            </a:r>
          </a:p>
          <a:p>
            <a:r>
              <a:rPr lang="en-US" dirty="0" smtClean="0"/>
              <a:t>Often chemotherapy is discontinued during a plateau phase or remission, during which Monoclonal protein level remains stable.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tumours…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/>
              <a:t>Those arising from fibrous tissue</a:t>
            </a:r>
            <a:r>
              <a:rPr lang="en-US" sz="3600" dirty="0" smtClean="0"/>
              <a:t> </a:t>
            </a:r>
          </a:p>
          <a:p>
            <a:pPr lvl="1"/>
            <a:r>
              <a:rPr lang="en-US" sz="3200" dirty="0" smtClean="0"/>
              <a:t>Fibrous dysplasia of bone</a:t>
            </a:r>
          </a:p>
          <a:p>
            <a:r>
              <a:rPr lang="en-US" sz="3600" dirty="0" smtClean="0"/>
              <a:t>Others (uncertain origin)</a:t>
            </a:r>
          </a:p>
          <a:p>
            <a:pPr lvl="1"/>
            <a:r>
              <a:rPr lang="en-US" sz="3200" dirty="0" smtClean="0"/>
              <a:t>Simple bone cyst</a:t>
            </a:r>
          </a:p>
          <a:p>
            <a:pPr lvl="1"/>
            <a:r>
              <a:rPr lang="en-US" sz="3200" dirty="0" err="1" smtClean="0"/>
              <a:t>Aneurysmal</a:t>
            </a:r>
            <a:r>
              <a:rPr lang="en-US" sz="3200" dirty="0" smtClean="0"/>
              <a:t> bone cyst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Common chemotherapy drugs used to treat myeloma are: </a:t>
            </a:r>
          </a:p>
          <a:p>
            <a:pPr lvl="1"/>
            <a:r>
              <a:rPr lang="en-US" sz="3200" b="1" dirty="0" err="1" smtClean="0"/>
              <a:t>Melphalan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Alkeran</a:t>
            </a:r>
            <a:r>
              <a:rPr lang="en-US" sz="3200" dirty="0" smtClean="0"/>
              <a:t>), </a:t>
            </a:r>
          </a:p>
          <a:p>
            <a:pPr lvl="1"/>
            <a:r>
              <a:rPr lang="en-US" sz="3200" b="1" dirty="0" err="1" smtClean="0"/>
              <a:t>Cyclophosphamide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Cytoxan</a:t>
            </a:r>
            <a:r>
              <a:rPr lang="en-US" sz="3200" dirty="0" smtClean="0"/>
              <a:t>), </a:t>
            </a:r>
          </a:p>
          <a:p>
            <a:pPr lvl="1"/>
            <a:r>
              <a:rPr lang="en-US" sz="3200" b="1" dirty="0" err="1" smtClean="0"/>
              <a:t>Vincristine</a:t>
            </a:r>
            <a:r>
              <a:rPr lang="en-US" sz="3200" dirty="0" smtClean="0"/>
              <a:t>, </a:t>
            </a:r>
          </a:p>
          <a:p>
            <a:pPr lvl="1"/>
            <a:r>
              <a:rPr lang="en-US" sz="3200" b="1" dirty="0" smtClean="0"/>
              <a:t>Doxorubicin </a:t>
            </a:r>
            <a:r>
              <a:rPr lang="en-US" sz="3200" dirty="0" smtClean="0"/>
              <a:t>(</a:t>
            </a:r>
            <a:r>
              <a:rPr lang="en-US" sz="3200" dirty="0" err="1" smtClean="0"/>
              <a:t>Adriamycin</a:t>
            </a:r>
            <a:r>
              <a:rPr lang="en-US" sz="3200" dirty="0" smtClean="0"/>
              <a:t>) and </a:t>
            </a:r>
          </a:p>
          <a:p>
            <a:pPr lvl="1"/>
            <a:r>
              <a:rPr lang="en-US" sz="3200" b="1" dirty="0" smtClean="0"/>
              <a:t>Liposomal doxorubicin</a:t>
            </a:r>
            <a:r>
              <a:rPr lang="en-US" sz="3200" dirty="0" smtClean="0"/>
              <a:t> (</a:t>
            </a:r>
            <a:r>
              <a:rPr lang="en-US" sz="3200" dirty="0" err="1" smtClean="0"/>
              <a:t>Doxil</a:t>
            </a:r>
            <a:r>
              <a:rPr lang="en-US" sz="3200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Chemotherapy is often used in conjunction with prednisolone.</a:t>
            </a:r>
          </a:p>
          <a:p>
            <a:r>
              <a:rPr lang="en-US" dirty="0" smtClean="0"/>
              <a:t>Usually melphalan with prednisolone concurrently.</a:t>
            </a:r>
          </a:p>
          <a:p>
            <a:pPr lvl="1"/>
            <a:r>
              <a:rPr lang="en-US" dirty="0" smtClean="0"/>
              <a:t>Melphalan 10mg daily</a:t>
            </a:r>
          </a:p>
          <a:p>
            <a:pPr lvl="1"/>
            <a:r>
              <a:rPr lang="en-US" dirty="0" smtClean="0"/>
              <a:t>Prednisolone 40mg daily</a:t>
            </a:r>
          </a:p>
          <a:p>
            <a:pPr lvl="1"/>
            <a:r>
              <a:rPr lang="en-US" dirty="0" smtClean="0"/>
              <a:t>For periods of 4-7 days</a:t>
            </a:r>
          </a:p>
          <a:p>
            <a:pPr lvl="1"/>
            <a:r>
              <a:rPr lang="en-US" dirty="0" smtClean="0"/>
              <a:t>The courses are separated by periods of 4-6 weeks</a:t>
            </a:r>
          </a:p>
          <a:p>
            <a:r>
              <a:rPr lang="en-US" dirty="0" smtClean="0"/>
              <a:t>The dose of melphalan is halved if the level of blood urea exceeds 60mg/100mls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Bortezomib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Bortezomib</a:t>
            </a:r>
            <a:r>
              <a:rPr lang="en-US" dirty="0" smtClean="0"/>
              <a:t> was the first approved drug in a new class of medications called </a:t>
            </a:r>
            <a:r>
              <a:rPr lang="en-US" b="1" dirty="0" err="1" smtClean="0"/>
              <a:t>proteasome</a:t>
            </a:r>
            <a:r>
              <a:rPr lang="en-US" b="1" dirty="0" smtClean="0"/>
              <a:t> inhibitors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administered intravenously. </a:t>
            </a:r>
          </a:p>
          <a:p>
            <a:r>
              <a:rPr lang="en-US" dirty="0" smtClean="0"/>
              <a:t>It causes cancer cells to die by blocking the action of </a:t>
            </a:r>
            <a:r>
              <a:rPr lang="en-US" dirty="0" err="1" smtClean="0"/>
              <a:t>proteasomes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approved for people with newly diagnosed and previously treated myeloma. 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Thalidomide: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Thalidomide, a drug originally used to treat morning sickness during pregnancy in the 1950s, was removed from the market after it was found to cause severe birth defects. </a:t>
            </a:r>
          </a:p>
          <a:p>
            <a:r>
              <a:rPr lang="en-US" dirty="0" smtClean="0"/>
              <a:t>However, the drug received approval for the treatment of newly diagnosed multiple myeloma. </a:t>
            </a:r>
          </a:p>
          <a:p>
            <a:r>
              <a:rPr lang="en-US" dirty="0" smtClean="0"/>
              <a:t>It is given orally.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Lenalidomide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Lenalidomide</a:t>
            </a:r>
            <a:r>
              <a:rPr lang="en-US" dirty="0" smtClean="0"/>
              <a:t> is chemically similar to thalidomide, but because it appears to be more potent and cause fewer side effects, it is currently used more often than thalidomide. </a:t>
            </a:r>
          </a:p>
          <a:p>
            <a:r>
              <a:rPr lang="en-US" dirty="0" smtClean="0"/>
              <a:t>Lenalidomide is given orally. </a:t>
            </a:r>
          </a:p>
          <a:p>
            <a:r>
              <a:rPr lang="en-US" dirty="0" smtClean="0"/>
              <a:t>It is approved for people with previously treated myeloma, but is also often used in people with newly diagnosed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Combination of :</a:t>
            </a:r>
          </a:p>
          <a:p>
            <a:pPr lvl="1"/>
            <a:r>
              <a:rPr lang="en-US" sz="3200" dirty="0" smtClean="0"/>
              <a:t>Thalidomide [or </a:t>
            </a:r>
            <a:r>
              <a:rPr lang="en-US" sz="3200" dirty="0" err="1" smtClean="0"/>
              <a:t>lenalidomide</a:t>
            </a:r>
            <a:r>
              <a:rPr lang="en-US" sz="3200" dirty="0" smtClean="0"/>
              <a:t>]</a:t>
            </a:r>
          </a:p>
          <a:p>
            <a:pPr lvl="1"/>
            <a:r>
              <a:rPr lang="en-US" sz="3200" dirty="0" err="1" smtClean="0"/>
              <a:t>Dexamethasone</a:t>
            </a:r>
            <a:r>
              <a:rPr lang="en-US" sz="3200" dirty="0" smtClean="0"/>
              <a:t> and</a:t>
            </a:r>
          </a:p>
          <a:p>
            <a:pPr lvl="1"/>
            <a:r>
              <a:rPr lang="en-US" sz="3200" dirty="0" err="1" smtClean="0"/>
              <a:t>Bortezomib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Have given improved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Multiple myeloma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Multiple characteristic osteolytic lesions</a:t>
            </a:r>
          </a:p>
          <a:p>
            <a:r>
              <a:rPr lang="en-US" sz="3200" b="1" dirty="0" err="1" smtClean="0"/>
              <a:t>Myelomatosis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Diffuse rarefaction of bones particularly of the spine.</a:t>
            </a:r>
          </a:p>
          <a:p>
            <a:pPr lvl="1"/>
            <a:r>
              <a:rPr lang="en-US" sz="2800" dirty="0" smtClean="0"/>
              <a:t>Quite painful</a:t>
            </a:r>
          </a:p>
          <a:p>
            <a:r>
              <a:rPr lang="en-US" sz="3200" b="1" dirty="0" smtClean="0"/>
              <a:t>Plasmacytoma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Solitary tumour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the commonest malignant bone tumours.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Metastatic (secondary) bone tumours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0DF4E-E2F3-4C4C-ADEA-9BE172CEE106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Generally occur in later life</a:t>
            </a:r>
          </a:p>
          <a:p>
            <a:r>
              <a:rPr lang="en-US" dirty="0" smtClean="0"/>
              <a:t>The tumours that metastasize most commonly to bone are carcinomas of:</a:t>
            </a:r>
          </a:p>
          <a:p>
            <a:pPr lvl="1"/>
            <a:r>
              <a:rPr lang="en-US" dirty="0" smtClean="0"/>
              <a:t>Lung</a:t>
            </a:r>
          </a:p>
          <a:p>
            <a:pPr lvl="1"/>
            <a:r>
              <a:rPr lang="en-US" dirty="0" smtClean="0"/>
              <a:t>Breast</a:t>
            </a:r>
          </a:p>
          <a:p>
            <a:pPr lvl="1"/>
            <a:r>
              <a:rPr lang="en-US" dirty="0" smtClean="0"/>
              <a:t>Prostate</a:t>
            </a:r>
          </a:p>
          <a:p>
            <a:pPr lvl="1"/>
            <a:r>
              <a:rPr lang="en-US" dirty="0" smtClean="0"/>
              <a:t>Thyroid</a:t>
            </a:r>
          </a:p>
          <a:p>
            <a:pPr lvl="1"/>
            <a:r>
              <a:rPr lang="en-US" dirty="0" smtClean="0"/>
              <a:t>Kidney [</a:t>
            </a:r>
            <a:r>
              <a:rPr lang="en-US" dirty="0" err="1" smtClean="0"/>
              <a:t>hypernephroma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D0DF4E-E2F3-4C4C-ADEA-9BE172CEE106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Metastases occur most commonly in the parts of the skeleton that contain vascular marrow:</a:t>
            </a:r>
          </a:p>
          <a:p>
            <a:pPr lvl="1"/>
            <a:r>
              <a:rPr lang="en-US" dirty="0" smtClean="0"/>
              <a:t>Vertebral bodies</a:t>
            </a:r>
          </a:p>
          <a:p>
            <a:pPr lvl="1"/>
            <a:r>
              <a:rPr lang="en-US" dirty="0" smtClean="0"/>
              <a:t>Ribs</a:t>
            </a:r>
          </a:p>
          <a:p>
            <a:pPr lvl="1"/>
            <a:r>
              <a:rPr lang="en-US" dirty="0" smtClean="0"/>
              <a:t>Pelvis</a:t>
            </a:r>
          </a:p>
          <a:p>
            <a:pPr lvl="1"/>
            <a:r>
              <a:rPr lang="en-US" dirty="0" smtClean="0"/>
              <a:t>Upper ends of femur and humerus</a:t>
            </a:r>
          </a:p>
          <a:p>
            <a:r>
              <a:rPr lang="en-US" dirty="0" smtClean="0"/>
              <a:t>The bone structure is simply destroyed and replaced by tumour tissue.</a:t>
            </a:r>
          </a:p>
          <a:p>
            <a:r>
              <a:rPr lang="en-US" dirty="0" smtClean="0"/>
              <a:t>Pathological fracture is very likely to occur.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1361</TotalTime>
  <Words>3839</Words>
  <Application>Microsoft Office PowerPoint</Application>
  <PresentationFormat>On-screen Show (4:3)</PresentationFormat>
  <Paragraphs>788</Paragraphs>
  <Slides>104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Median</vt:lpstr>
      <vt:lpstr>Tumours of bone</vt:lpstr>
      <vt:lpstr>Learning objectives</vt:lpstr>
      <vt:lpstr>Tumours of bone</vt:lpstr>
      <vt:lpstr>Classification </vt:lpstr>
      <vt:lpstr>Classification of bone tumours</vt:lpstr>
      <vt:lpstr> Primary tumors </vt:lpstr>
      <vt:lpstr>Benign tumours</vt:lpstr>
      <vt:lpstr>Benign tumours…</vt:lpstr>
      <vt:lpstr>Benign tumours…</vt:lpstr>
      <vt:lpstr>Primary malignant tumors</vt:lpstr>
      <vt:lpstr>Secondary (metastatic) tumours</vt:lpstr>
      <vt:lpstr>Distinguishing between benign and malignant tumours</vt:lpstr>
      <vt:lpstr>Benign tumours of bone</vt:lpstr>
      <vt:lpstr>Osteoma </vt:lpstr>
      <vt:lpstr>Chondroma </vt:lpstr>
      <vt:lpstr>Chondroma ….</vt:lpstr>
      <vt:lpstr>Osteochondroma </vt:lpstr>
      <vt:lpstr>Osteochondroma </vt:lpstr>
      <vt:lpstr>Osteochondroma…</vt:lpstr>
      <vt:lpstr>Osteochondroma…</vt:lpstr>
      <vt:lpstr>Osteochondroma…</vt:lpstr>
      <vt:lpstr>Osteochondroma…</vt:lpstr>
      <vt:lpstr>X-ray showing osteochondroma</vt:lpstr>
      <vt:lpstr>X-ray… distal femur</vt:lpstr>
      <vt:lpstr>Osteochondroma…</vt:lpstr>
      <vt:lpstr>Giant-cell tumour</vt:lpstr>
      <vt:lpstr>Giant-cell tumour</vt:lpstr>
      <vt:lpstr>Giant-cell tumour</vt:lpstr>
      <vt:lpstr>Giant-cell tumour…</vt:lpstr>
      <vt:lpstr>Giant-cell tumour…</vt:lpstr>
      <vt:lpstr>Giant-cell tumour…</vt:lpstr>
      <vt:lpstr>PowerPoint Presentation</vt:lpstr>
      <vt:lpstr>PowerPoint Presentation</vt:lpstr>
      <vt:lpstr>Giant-cell tumour…</vt:lpstr>
      <vt:lpstr>Malignant tumours of bone</vt:lpstr>
      <vt:lpstr>Osteogenic sarcoma</vt:lpstr>
      <vt:lpstr>Osteogenic sarcoma</vt:lpstr>
      <vt:lpstr>Osteogenic sarcoma…</vt:lpstr>
      <vt:lpstr>Osteogenic sarcoma</vt:lpstr>
      <vt:lpstr>Osteogenic sarcoma…</vt:lpstr>
      <vt:lpstr>Osteogenic sarcoma…</vt:lpstr>
      <vt:lpstr>Images of osteogenic sarcoma</vt:lpstr>
      <vt:lpstr>Osteogenic sarcoma</vt:lpstr>
      <vt:lpstr>Osteosarcoma x-ray</vt:lpstr>
      <vt:lpstr>Osteogenic sarcoma…</vt:lpstr>
      <vt:lpstr>Osteogenic sarcoma…</vt:lpstr>
      <vt:lpstr>Osteogenic sarcoma…</vt:lpstr>
      <vt:lpstr>Osteogenic sarcoma…</vt:lpstr>
      <vt:lpstr>Osteogenic sarcoma…</vt:lpstr>
      <vt:lpstr>Ewing’s tumour [sarcoma]</vt:lpstr>
      <vt:lpstr>Ewing’s tumour </vt:lpstr>
      <vt:lpstr>Ewing’s tumour</vt:lpstr>
      <vt:lpstr>Ewing’s tumour </vt:lpstr>
      <vt:lpstr>Ewing’s tumour</vt:lpstr>
      <vt:lpstr>Ewing’s tumour</vt:lpstr>
      <vt:lpstr>PowerPoint Presentation</vt:lpstr>
      <vt:lpstr>Ewing’s tumour</vt:lpstr>
      <vt:lpstr>Ewing’s tumour</vt:lpstr>
      <vt:lpstr>Ewing’s tumour</vt:lpstr>
      <vt:lpstr>Ewing’s tumour</vt:lpstr>
      <vt:lpstr>Multiple myeloma</vt:lpstr>
      <vt:lpstr>Multiple myeloma</vt:lpstr>
      <vt:lpstr>Multiple myeloma </vt:lpstr>
      <vt:lpstr>Pathology </vt:lpstr>
      <vt:lpstr>Pathology…</vt:lpstr>
      <vt:lpstr>Pathology…</vt:lpstr>
      <vt:lpstr>Clinical features</vt:lpstr>
      <vt:lpstr>Clinical features…</vt:lpstr>
      <vt:lpstr>Clinical features…</vt:lpstr>
      <vt:lpstr>Clinical features…</vt:lpstr>
      <vt:lpstr>Clinical features…</vt:lpstr>
      <vt:lpstr>Clinical features…</vt:lpstr>
      <vt:lpstr>Investigations </vt:lpstr>
      <vt:lpstr>Investigations…</vt:lpstr>
      <vt:lpstr>Investigations…</vt:lpstr>
      <vt:lpstr>Osteolytic lesions in skull</vt:lpstr>
      <vt:lpstr>Multiple punched out osteolytic lesions in humerus, radius and ulna</vt:lpstr>
      <vt:lpstr>Osteolytic lesion in pelvis, femur</vt:lpstr>
      <vt:lpstr>Typical osteolytic lesions in skull</vt:lpstr>
      <vt:lpstr>Osteolytic lesion in ribs</vt:lpstr>
      <vt:lpstr>Investigations…</vt:lpstr>
      <vt:lpstr>Criteria for diagnosis</vt:lpstr>
      <vt:lpstr>Criteria for diagnosis…</vt:lpstr>
      <vt:lpstr>Diagnosis …</vt:lpstr>
      <vt:lpstr>Staging </vt:lpstr>
      <vt:lpstr>Staging…</vt:lpstr>
      <vt:lpstr>Treatment </vt:lpstr>
      <vt:lpstr>Treatment…</vt:lpstr>
      <vt:lpstr>Treatment…</vt:lpstr>
      <vt:lpstr>Treatment…</vt:lpstr>
      <vt:lpstr>Treatment…</vt:lpstr>
      <vt:lpstr>Treatment…</vt:lpstr>
      <vt:lpstr>Treatment…</vt:lpstr>
      <vt:lpstr>Treatment…</vt:lpstr>
      <vt:lpstr>Treatment…</vt:lpstr>
      <vt:lpstr>NB:</vt:lpstr>
      <vt:lpstr>Metastatic (secondary) bone tumours</vt:lpstr>
      <vt:lpstr>Pathology </vt:lpstr>
      <vt:lpstr>Pathology…</vt:lpstr>
      <vt:lpstr>Clinical features</vt:lpstr>
      <vt:lpstr>Imaging </vt:lpstr>
      <vt:lpstr>Treatment</vt:lpstr>
      <vt:lpstr>Treatment </vt:lpstr>
      <vt:lpstr>The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Tumours of bone</dc:title>
  <dc:creator>JP OKOTH</dc:creator>
  <cp:lastModifiedBy>ADMIN</cp:lastModifiedBy>
  <cp:revision>113</cp:revision>
  <dcterms:created xsi:type="dcterms:W3CDTF">2014-03-22T19:01:27Z</dcterms:created>
  <dcterms:modified xsi:type="dcterms:W3CDTF">2017-05-17T10:39:10Z</dcterms:modified>
</cp:coreProperties>
</file>