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2" r:id="rId3"/>
    <p:sldId id="263" r:id="rId4"/>
    <p:sldId id="265" r:id="rId5"/>
    <p:sldId id="316" r:id="rId6"/>
    <p:sldId id="317" r:id="rId7"/>
    <p:sldId id="318" r:id="rId8"/>
    <p:sldId id="319" r:id="rId9"/>
    <p:sldId id="320" r:id="rId10"/>
    <p:sldId id="321" r:id="rId11"/>
    <p:sldId id="322" r:id="rId12"/>
    <p:sldId id="323"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258" r:id="rId55"/>
    <p:sldId id="307" r:id="rId56"/>
    <p:sldId id="308" r:id="rId57"/>
    <p:sldId id="309" r:id="rId58"/>
    <p:sldId id="310" r:id="rId59"/>
    <p:sldId id="311" r:id="rId60"/>
    <p:sldId id="312" r:id="rId61"/>
    <p:sldId id="313" r:id="rId62"/>
    <p:sldId id="314" r:id="rId63"/>
    <p:sldId id="259"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70" d="100"/>
          <a:sy n="70"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5/25/2021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78442" y="4648200"/>
            <a:ext cx="5114778" cy="1143000"/>
          </a:xfrm>
        </p:spPr>
        <p:txBody>
          <a:bodyPr>
            <a:normAutofit fontScale="77500" lnSpcReduction="20000"/>
          </a:bodyPr>
          <a:lstStyle/>
          <a:p>
            <a:endParaRPr lang="en-US" sz="4800" dirty="0">
              <a:solidFill>
                <a:schemeClr val="tx1"/>
              </a:solidFill>
            </a:endParaRPr>
          </a:p>
          <a:p>
            <a:r>
              <a:rPr lang="en-US" sz="4800" dirty="0">
                <a:solidFill>
                  <a:schemeClr val="tx1"/>
                </a:solidFill>
              </a:rPr>
              <a:t>              </a:t>
            </a:r>
          </a:p>
        </p:txBody>
      </p:sp>
      <p:sp>
        <p:nvSpPr>
          <p:cNvPr id="2" name="Title 1"/>
          <p:cNvSpPr>
            <a:spLocks noGrp="1"/>
          </p:cNvSpPr>
          <p:nvPr>
            <p:ph type="ctrTitle"/>
          </p:nvPr>
        </p:nvSpPr>
        <p:spPr>
          <a:xfrm>
            <a:off x="1182710" y="2158286"/>
            <a:ext cx="8305800" cy="1828800"/>
          </a:xfrm>
        </p:spPr>
        <p:txBody>
          <a:bodyPr>
            <a:noAutofit/>
          </a:bodyPr>
          <a:lstStyle/>
          <a:p>
            <a:r>
              <a:rPr lang="en-US" sz="6000" dirty="0"/>
              <a:t>URINARY CATHETERIZATION</a:t>
            </a:r>
          </a:p>
        </p:txBody>
      </p:sp>
    </p:spTree>
    <p:extLst>
      <p:ext uri="{BB962C8B-B14F-4D97-AF65-F5344CB8AC3E}">
        <p14:creationId xmlns:p14="http://schemas.microsoft.com/office/powerpoint/2010/main" val="443844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Nursing </a:t>
            </a:r>
            <a:r>
              <a:rPr lang="en-US" b="1" dirty="0" smtClean="0"/>
              <a:t>interventions</a:t>
            </a:r>
            <a:endParaRPr lang="en-US" dirty="0"/>
          </a:p>
        </p:txBody>
      </p:sp>
      <p:sp>
        <p:nvSpPr>
          <p:cNvPr id="3" name="Content Placeholder 2"/>
          <p:cNvSpPr>
            <a:spLocks noGrp="1"/>
          </p:cNvSpPr>
          <p:nvPr>
            <p:ph idx="1"/>
          </p:nvPr>
        </p:nvSpPr>
        <p:spPr>
          <a:xfrm>
            <a:off x="553793" y="2160589"/>
            <a:ext cx="8963694" cy="3880773"/>
          </a:xfrm>
        </p:spPr>
        <p:txBody>
          <a:bodyPr>
            <a:normAutofit/>
          </a:bodyPr>
          <a:lstStyle/>
          <a:p>
            <a:r>
              <a:rPr lang="en-US" b="1" dirty="0"/>
              <a:t>Nursing intervention</a:t>
            </a:r>
          </a:p>
          <a:p>
            <a:pPr lvl="0"/>
            <a:r>
              <a:rPr lang="en-US" b="1" dirty="0"/>
              <a:t>During catheterization</a:t>
            </a:r>
          </a:p>
          <a:p>
            <a:pPr lvl="0"/>
            <a:r>
              <a:rPr lang="en-US" dirty="0"/>
              <a:t>Assessing the patient and the system</a:t>
            </a:r>
          </a:p>
          <a:p>
            <a:pPr marL="0" indent="0">
              <a:buNone/>
            </a:pPr>
            <a:r>
              <a:rPr lang="en-US" dirty="0"/>
              <a:t>➢assesses the drainage system to ensure that </a:t>
            </a:r>
            <a:r>
              <a:rPr lang="en-US" dirty="0" smtClean="0"/>
              <a:t>it provides </a:t>
            </a:r>
            <a:r>
              <a:rPr lang="en-US" dirty="0"/>
              <a:t>adequate </a:t>
            </a:r>
            <a:r>
              <a:rPr lang="en-US" dirty="0" smtClean="0"/>
              <a:t>urinary drainage</a:t>
            </a:r>
            <a:r>
              <a:rPr lang="en-US" dirty="0"/>
              <a:t>.</a:t>
            </a:r>
          </a:p>
          <a:p>
            <a:pPr marL="0" indent="0">
              <a:buNone/>
            </a:pPr>
            <a:r>
              <a:rPr lang="en-US" dirty="0"/>
              <a:t>➢Monitor the color, odor and volume of </a:t>
            </a:r>
            <a:r>
              <a:rPr lang="en-US" dirty="0" smtClean="0"/>
              <a:t>the urine</a:t>
            </a:r>
            <a:endParaRPr lang="en-US" dirty="0"/>
          </a:p>
          <a:p>
            <a:endParaRPr lang="en-US" dirty="0"/>
          </a:p>
        </p:txBody>
      </p:sp>
    </p:spTree>
    <p:extLst>
      <p:ext uri="{BB962C8B-B14F-4D97-AF65-F5344CB8AC3E}">
        <p14:creationId xmlns:p14="http://schemas.microsoft.com/office/powerpoint/2010/main" val="2266396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Nursing intervention</a:t>
            </a:r>
          </a:p>
          <a:p>
            <a:pPr lvl="0"/>
            <a:r>
              <a:rPr lang="en-US" b="1" dirty="0"/>
              <a:t>Assessing for age-related complications</a:t>
            </a:r>
          </a:p>
          <a:p>
            <a:pPr marL="0" indent="0">
              <a:buNone/>
            </a:pPr>
            <a:r>
              <a:rPr lang="en-US" dirty="0"/>
              <a:t>➢In the elderly, change in physical condition </a:t>
            </a:r>
            <a:r>
              <a:rPr lang="en-US" dirty="0" smtClean="0"/>
              <a:t>or mental </a:t>
            </a:r>
            <a:r>
              <a:rPr lang="en-US" dirty="0"/>
              <a:t>status must be considered a possible indication of infection and promptly investigated because sepsis may occur before the infection is diagnosed</a:t>
            </a:r>
          </a:p>
          <a:p>
            <a:endParaRPr lang="en-US" dirty="0"/>
          </a:p>
        </p:txBody>
      </p:sp>
    </p:spTree>
    <p:extLst>
      <p:ext uri="{BB962C8B-B14F-4D97-AF65-F5344CB8AC3E}">
        <p14:creationId xmlns:p14="http://schemas.microsoft.com/office/powerpoint/2010/main" val="2975906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Nursing </a:t>
            </a:r>
            <a:r>
              <a:rPr lang="en-US" b="1" dirty="0" smtClean="0"/>
              <a:t>intervention </a:t>
            </a:r>
            <a:r>
              <a:rPr lang="en-US" b="1" dirty="0" err="1" smtClean="0"/>
              <a:t>ct</a:t>
            </a:r>
            <a:r>
              <a:rPr lang="en-US" b="1" dirty="0" smtClean="0"/>
              <a:t>---</a:t>
            </a:r>
            <a:endParaRPr lang="en-US" dirty="0"/>
          </a:p>
        </p:txBody>
      </p:sp>
      <p:sp>
        <p:nvSpPr>
          <p:cNvPr id="3" name="Content Placeholder 2"/>
          <p:cNvSpPr>
            <a:spLocks noGrp="1"/>
          </p:cNvSpPr>
          <p:nvPr>
            <p:ph idx="1"/>
          </p:nvPr>
        </p:nvSpPr>
        <p:spPr/>
        <p:txBody>
          <a:bodyPr>
            <a:normAutofit/>
          </a:bodyPr>
          <a:lstStyle/>
          <a:p>
            <a:pPr lvl="0"/>
            <a:r>
              <a:rPr lang="en-US" b="1" dirty="0" smtClean="0"/>
              <a:t>Preventing </a:t>
            </a:r>
            <a:r>
              <a:rPr lang="en-US" b="1" dirty="0"/>
              <a:t>infection</a:t>
            </a:r>
            <a:r>
              <a:rPr lang="en-US" dirty="0"/>
              <a:t>-	Most urinary tract infections follow instrumentation of the urinary tract, usually catheterization</a:t>
            </a:r>
          </a:p>
          <a:p>
            <a:pPr lvl="0"/>
            <a:r>
              <a:rPr lang="en-US" b="1" dirty="0"/>
              <a:t>Minimizing trauma:-	</a:t>
            </a:r>
            <a:r>
              <a:rPr lang="en-US" dirty="0"/>
              <a:t>by:</a:t>
            </a:r>
            <a:endParaRPr lang="en-US" b="1" dirty="0"/>
          </a:p>
          <a:p>
            <a:pPr lvl="0"/>
            <a:r>
              <a:rPr lang="en-US" dirty="0"/>
              <a:t>Using an appropriate-sized catheter</a:t>
            </a:r>
          </a:p>
          <a:p>
            <a:pPr lvl="0"/>
            <a:r>
              <a:rPr lang="en-US" dirty="0"/>
              <a:t>Lubricating the catheter adequately with </a:t>
            </a:r>
            <a:r>
              <a:rPr lang="en-US" dirty="0" smtClean="0"/>
              <a:t>a water-soluble </a:t>
            </a:r>
            <a:r>
              <a:rPr lang="en-US" dirty="0"/>
              <a:t>lubricant during insertion</a:t>
            </a:r>
          </a:p>
          <a:p>
            <a:pPr lvl="0"/>
            <a:r>
              <a:rPr lang="en-US" b="1" dirty="0"/>
              <a:t>Retraining the bladder:- </a:t>
            </a:r>
            <a:r>
              <a:rPr lang="en-US" dirty="0"/>
              <a:t>by making a voiding schedule</a:t>
            </a:r>
          </a:p>
          <a:p>
            <a:endParaRPr lang="en-US" dirty="0"/>
          </a:p>
        </p:txBody>
      </p:sp>
    </p:spTree>
    <p:extLst>
      <p:ext uri="{BB962C8B-B14F-4D97-AF65-F5344CB8AC3E}">
        <p14:creationId xmlns:p14="http://schemas.microsoft.com/office/powerpoint/2010/main" val="982117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APPLYING AN EXTERNAL CATHETER</a:t>
            </a:r>
            <a:endParaRPr lang="en-US" b="1" dirty="0"/>
          </a:p>
        </p:txBody>
      </p:sp>
      <p:sp>
        <p:nvSpPr>
          <p:cNvPr id="3" name="Content Placeholder 2"/>
          <p:cNvSpPr>
            <a:spLocks noGrp="1"/>
          </p:cNvSpPr>
          <p:nvPr>
            <p:ph sz="quarter" idx="1"/>
          </p:nvPr>
        </p:nvSpPr>
        <p:spPr/>
        <p:txBody>
          <a:bodyPr>
            <a:normAutofit/>
          </a:bodyPr>
          <a:lstStyle/>
          <a:p>
            <a:pPr>
              <a:buNone/>
            </a:pPr>
            <a:r>
              <a:rPr lang="en-US" i="1" u="sng" dirty="0" smtClean="0">
                <a:solidFill>
                  <a:schemeClr val="accent1"/>
                </a:solidFill>
              </a:rPr>
              <a:t>PURPOSE</a:t>
            </a:r>
          </a:p>
          <a:p>
            <a:pPr marL="514350" indent="-514350">
              <a:buFont typeface="+mj-lt"/>
              <a:buAutoNum type="alphaLcPeriod"/>
            </a:pPr>
            <a:r>
              <a:rPr lang="en-US" dirty="0" smtClean="0"/>
              <a:t>To collect urine and control urinary incontinence.</a:t>
            </a:r>
          </a:p>
          <a:p>
            <a:pPr marL="514350" indent="-514350">
              <a:buFont typeface="+mj-lt"/>
              <a:buAutoNum type="alphaLcPeriod"/>
            </a:pPr>
            <a:r>
              <a:rPr lang="en-US" dirty="0" smtClean="0"/>
              <a:t>To permit the client physical activity while controlling urinary incontinence.</a:t>
            </a:r>
          </a:p>
          <a:p>
            <a:pPr marL="514350" indent="-514350">
              <a:buFont typeface="+mj-lt"/>
              <a:buAutoNum type="alphaLcPeriod"/>
            </a:pPr>
            <a:r>
              <a:rPr lang="en-US" dirty="0" smtClean="0"/>
              <a:t>To prevent skin irritation as a result of urine incontinence.</a:t>
            </a:r>
          </a:p>
          <a:p>
            <a:pPr>
              <a:buNone/>
            </a:pPr>
            <a:r>
              <a:rPr lang="en-US" i="1" u="sng" dirty="0" smtClean="0">
                <a:solidFill>
                  <a:schemeClr val="accent1"/>
                </a:solidFill>
              </a:rPr>
              <a:t>Equipment:</a:t>
            </a:r>
          </a:p>
          <a:p>
            <a:pPr>
              <a:buFont typeface="Wingdings" pitchFamily="2" charset="2"/>
              <a:buChar char="q"/>
            </a:pPr>
            <a:r>
              <a:rPr lang="en-US" dirty="0" smtClean="0"/>
              <a:t>Leg drainage bag with tubing or urinary drainage bag with tubing.</a:t>
            </a:r>
          </a:p>
          <a:p>
            <a:pPr>
              <a:buFont typeface="Wingdings" pitchFamily="2" charset="2"/>
              <a:buChar char="q"/>
            </a:pPr>
            <a:r>
              <a:rPr lang="en-US" dirty="0" smtClean="0"/>
              <a:t>Drape, clean gloves, basin of warm water and soap, washcloth and towel, elastic tape.</a:t>
            </a:r>
            <a:endParaRPr lang="en-US" dirty="0"/>
          </a:p>
        </p:txBody>
      </p:sp>
    </p:spTree>
    <p:extLst>
      <p:ext uri="{BB962C8B-B14F-4D97-AF65-F5344CB8AC3E}">
        <p14:creationId xmlns:p14="http://schemas.microsoft.com/office/powerpoint/2010/main" val="2213502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Procedure </a:t>
            </a:r>
          </a:p>
        </p:txBody>
      </p:sp>
      <p:sp>
        <p:nvSpPr>
          <p:cNvPr id="3" name="Content Placeholder 2"/>
          <p:cNvSpPr>
            <a:spLocks noGrp="1"/>
          </p:cNvSpPr>
          <p:nvPr>
            <p:ph sz="quarter" idx="1"/>
          </p:nvPr>
        </p:nvSpPr>
        <p:spPr/>
        <p:txBody>
          <a:bodyPr>
            <a:normAutofit fontScale="77500" lnSpcReduction="20000"/>
          </a:bodyPr>
          <a:lstStyle/>
          <a:p>
            <a:pPr>
              <a:buFont typeface="Wingdings" pitchFamily="2" charset="2"/>
              <a:buChar char="Ø"/>
            </a:pPr>
            <a:r>
              <a:rPr lang="en-US" sz="2800" dirty="0"/>
              <a:t>Greet patient and introduce self.</a:t>
            </a:r>
          </a:p>
          <a:p>
            <a:pPr>
              <a:buFont typeface="Wingdings" pitchFamily="2" charset="2"/>
              <a:buChar char="Ø"/>
            </a:pPr>
            <a:r>
              <a:rPr lang="en-US" sz="2800" dirty="0"/>
              <a:t>Explain to the client what you are going to do, why it is necessary, and how he can cooperate.</a:t>
            </a:r>
          </a:p>
          <a:p>
            <a:pPr>
              <a:buFont typeface="Wingdings" pitchFamily="2" charset="2"/>
              <a:buChar char="Ø"/>
            </a:pPr>
            <a:r>
              <a:rPr lang="en-US" sz="2800" dirty="0"/>
              <a:t>Assemble your equipment. Roll the condom outward onto itself to facilitate easier application.</a:t>
            </a:r>
          </a:p>
          <a:p>
            <a:pPr>
              <a:buFont typeface="Wingdings" pitchFamily="2" charset="2"/>
              <a:buChar char="Ø"/>
            </a:pPr>
            <a:r>
              <a:rPr lang="en-US" sz="2800" dirty="0"/>
              <a:t>Position the client either in a supine or a sitting position.</a:t>
            </a:r>
          </a:p>
          <a:p>
            <a:pPr>
              <a:buFont typeface="Wingdings" pitchFamily="2" charset="2"/>
              <a:buChar char="Ø"/>
            </a:pPr>
            <a:r>
              <a:rPr lang="en-US" sz="2800" dirty="0"/>
              <a:t>Perform hand hygiene, apply gloves, and observe appropriate infection control procedures.</a:t>
            </a:r>
          </a:p>
          <a:p>
            <a:pPr>
              <a:buFont typeface="Wingdings" pitchFamily="2" charset="2"/>
              <a:buChar char="Ø"/>
            </a:pPr>
            <a:r>
              <a:rPr lang="en-US" sz="2800" dirty="0"/>
              <a:t>Provide for client privacy.</a:t>
            </a:r>
          </a:p>
          <a:p>
            <a:pPr>
              <a:buFont typeface="Wingdings" pitchFamily="2" charset="2"/>
              <a:buChar char="§"/>
            </a:pPr>
            <a:r>
              <a:rPr lang="en-US" sz="2800" dirty="0"/>
              <a:t>Drape the client appropriately with the bath blanket, exposing only the penis.</a:t>
            </a:r>
          </a:p>
          <a:p>
            <a:pPr>
              <a:buFont typeface="Wingdings" pitchFamily="2" charset="2"/>
              <a:buChar char="Ø"/>
            </a:pPr>
            <a:endParaRPr lang="en-US" sz="2800" dirty="0"/>
          </a:p>
        </p:txBody>
      </p:sp>
    </p:spTree>
    <p:extLst>
      <p:ext uri="{BB962C8B-B14F-4D97-AF65-F5344CB8AC3E}">
        <p14:creationId xmlns:p14="http://schemas.microsoft.com/office/powerpoint/2010/main" val="178525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t>Inspect and clean the penis.</a:t>
            </a:r>
          </a:p>
          <a:p>
            <a:pPr>
              <a:buFont typeface="Wingdings" pitchFamily="2" charset="2"/>
              <a:buChar char="§"/>
            </a:pPr>
            <a:r>
              <a:rPr lang="en-US" dirty="0" smtClean="0"/>
              <a:t>Clean the genital area and dry it thoroughly. </a:t>
            </a:r>
            <a:r>
              <a:rPr lang="en-US" i="1" dirty="0" smtClean="0"/>
              <a:t>This minimizes skin irritation and excoriation after the condom is applied.</a:t>
            </a:r>
          </a:p>
          <a:p>
            <a:pPr>
              <a:buFont typeface="Wingdings" pitchFamily="2" charset="2"/>
              <a:buChar char="Ø"/>
            </a:pPr>
            <a:r>
              <a:rPr lang="en-US" dirty="0" smtClean="0"/>
              <a:t>Apply and secure the condom.</a:t>
            </a:r>
          </a:p>
          <a:p>
            <a:pPr>
              <a:buFont typeface="Wingdings" pitchFamily="2" charset="2"/>
              <a:buChar char="§"/>
            </a:pPr>
            <a:r>
              <a:rPr lang="en-US" dirty="0" smtClean="0"/>
              <a:t>Roll the condom smoothly over the penis, leaving 2.5.cm between the end of the penis and the rubber or plastic connecting tube. </a:t>
            </a:r>
            <a:r>
              <a:rPr lang="en-US" i="1" dirty="0" smtClean="0"/>
              <a:t>This space prevents irritation of the tip of the penis and provides for full drainage of urine.</a:t>
            </a:r>
          </a:p>
          <a:p>
            <a:pPr>
              <a:buFont typeface="Wingdings" pitchFamily="2" charset="2"/>
              <a:buChar char="§"/>
            </a:pPr>
            <a:r>
              <a:rPr lang="en-US" dirty="0" smtClean="0"/>
              <a:t>Secure the condom firmly, but not too tightly, to the penis.</a:t>
            </a:r>
            <a:endParaRPr lang="en-US" dirty="0"/>
          </a:p>
        </p:txBody>
      </p:sp>
    </p:spTree>
    <p:extLst>
      <p:ext uri="{BB962C8B-B14F-4D97-AF65-F5344CB8AC3E}">
        <p14:creationId xmlns:p14="http://schemas.microsoft.com/office/powerpoint/2010/main" val="2683337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t>Securely attach the urinary drainage system.</a:t>
            </a:r>
          </a:p>
          <a:p>
            <a:pPr>
              <a:buFont typeface="Wingdings" pitchFamily="2" charset="2"/>
              <a:buChar char="§"/>
            </a:pPr>
            <a:r>
              <a:rPr lang="en-US" dirty="0" smtClean="0"/>
              <a:t>Make sure that the tip of the penis is not touching the condom and that the condom is not twisted. </a:t>
            </a:r>
            <a:r>
              <a:rPr lang="en-US" i="1" dirty="0" smtClean="0"/>
              <a:t>A twisted condom could obstruct the flow of urine.</a:t>
            </a:r>
          </a:p>
          <a:p>
            <a:pPr>
              <a:buFont typeface="Wingdings" pitchFamily="2" charset="2"/>
              <a:buChar char="§"/>
            </a:pPr>
            <a:r>
              <a:rPr lang="en-US" dirty="0" smtClean="0"/>
              <a:t>Attach the urinary drainage system to the condom.</a:t>
            </a:r>
          </a:p>
          <a:p>
            <a:pPr>
              <a:buFont typeface="Wingdings" pitchFamily="2" charset="2"/>
              <a:buChar char="§"/>
            </a:pPr>
            <a:r>
              <a:rPr lang="en-US" dirty="0" smtClean="0"/>
              <a:t>Remove the gloves and perform hand hygiene.</a:t>
            </a:r>
          </a:p>
          <a:p>
            <a:pPr>
              <a:buFont typeface="Wingdings" pitchFamily="2" charset="2"/>
              <a:buChar char="§"/>
            </a:pPr>
            <a:r>
              <a:rPr lang="en-US" dirty="0" smtClean="0"/>
              <a:t>If the client is to remain in bed, attach the urinary drainage bag to the bed frame.</a:t>
            </a:r>
          </a:p>
          <a:p>
            <a:pPr>
              <a:buFont typeface="Wingdings" pitchFamily="2" charset="2"/>
              <a:buChar char="§"/>
            </a:pPr>
            <a:r>
              <a:rPr lang="en-US" dirty="0" smtClean="0"/>
              <a:t>If the client is ambulatory, attach the bag to the client’s leg. </a:t>
            </a:r>
            <a:r>
              <a:rPr lang="en-US" i="1" dirty="0" smtClean="0"/>
              <a:t>Attaching the drainage bag to the leg helps control the movement of the tubing and prevents twisting of the thin material of the condom appliance at the tip of the penis.</a:t>
            </a:r>
            <a:endParaRPr lang="en-US" i="1" dirty="0"/>
          </a:p>
        </p:txBody>
      </p:sp>
    </p:spTree>
    <p:extLst>
      <p:ext uri="{BB962C8B-B14F-4D97-AF65-F5344CB8AC3E}">
        <p14:creationId xmlns:p14="http://schemas.microsoft.com/office/powerpoint/2010/main" val="1308670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t>Teach the client about the drainage system.</a:t>
            </a:r>
          </a:p>
          <a:p>
            <a:pPr>
              <a:buFont typeface="Wingdings" pitchFamily="2" charset="2"/>
              <a:buChar char="§"/>
            </a:pPr>
            <a:r>
              <a:rPr lang="en-US" dirty="0" smtClean="0"/>
              <a:t>Instruct the client to keep the drainage bag below the level of the condom and to avoid loops or kinks in the tubing.</a:t>
            </a:r>
          </a:p>
          <a:p>
            <a:pPr>
              <a:buFont typeface="Wingdings" pitchFamily="2" charset="2"/>
              <a:buChar char="Ø"/>
            </a:pPr>
            <a:r>
              <a:rPr lang="en-US" dirty="0" smtClean="0"/>
              <a:t>Inspect the penis 30 minutes following the condom application, and check urine flow. Document this findings.</a:t>
            </a:r>
          </a:p>
          <a:p>
            <a:pPr>
              <a:buFont typeface="Wingdings" pitchFamily="2" charset="2"/>
              <a:buChar char="§"/>
            </a:pPr>
            <a:r>
              <a:rPr lang="en-US" dirty="0" smtClean="0"/>
              <a:t>Assess the penis for swelling and discoloration, which indicates that the condom is too tight.</a:t>
            </a:r>
          </a:p>
          <a:p>
            <a:pPr>
              <a:buFont typeface="Wingdings" pitchFamily="2" charset="2"/>
              <a:buChar char="§"/>
            </a:pPr>
            <a:r>
              <a:rPr lang="en-US" dirty="0" smtClean="0"/>
              <a:t>Assess urine flow if the client has voided. Normally, some urine is present in the tube if flow is not obstructed.</a:t>
            </a:r>
            <a:endParaRPr lang="en-US" dirty="0"/>
          </a:p>
        </p:txBody>
      </p:sp>
    </p:spTree>
    <p:extLst>
      <p:ext uri="{BB962C8B-B14F-4D97-AF65-F5344CB8AC3E}">
        <p14:creationId xmlns:p14="http://schemas.microsoft.com/office/powerpoint/2010/main" val="3793095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t>Change the condom daily and provide skin care.</a:t>
            </a:r>
          </a:p>
          <a:p>
            <a:pPr>
              <a:buFont typeface="Wingdings" pitchFamily="2" charset="2"/>
              <a:buChar char="§"/>
            </a:pPr>
            <a:r>
              <a:rPr lang="en-US" dirty="0" smtClean="0"/>
              <a:t>Remove the elastic strip, apply clean gloves, and roll off the condom.</a:t>
            </a:r>
          </a:p>
          <a:p>
            <a:pPr>
              <a:buFont typeface="Wingdings" pitchFamily="2" charset="2"/>
              <a:buChar char="§"/>
            </a:pPr>
            <a:r>
              <a:rPr lang="en-US" dirty="0" smtClean="0"/>
              <a:t>Wash the penis with soapy water, rinse, and dry it thoroughly.</a:t>
            </a:r>
          </a:p>
          <a:p>
            <a:pPr>
              <a:buFont typeface="Wingdings" pitchFamily="2" charset="2"/>
              <a:buChar char="§"/>
            </a:pPr>
            <a:r>
              <a:rPr lang="en-US" dirty="0" smtClean="0"/>
              <a:t>Assess the foreskin for signs of irritation, swelling and discoloration.</a:t>
            </a:r>
          </a:p>
          <a:p>
            <a:pPr>
              <a:buFont typeface="Wingdings" pitchFamily="2" charset="2"/>
              <a:buChar char="§"/>
            </a:pPr>
            <a:r>
              <a:rPr lang="en-US" dirty="0" smtClean="0"/>
              <a:t>Reapply a new condom.</a:t>
            </a:r>
          </a:p>
          <a:p>
            <a:pPr>
              <a:buFont typeface="Wingdings" pitchFamily="2" charset="2"/>
              <a:buChar char="Ø"/>
            </a:pPr>
            <a:r>
              <a:rPr lang="en-US" dirty="0" smtClean="0"/>
              <a:t>Document in the </a:t>
            </a:r>
            <a:r>
              <a:rPr lang="en-US" smtClean="0"/>
              <a:t>client record. Record </a:t>
            </a:r>
            <a:r>
              <a:rPr lang="en-US" dirty="0" smtClean="0"/>
              <a:t>application of the condom, the time, and pertinent observations, such as irritated areas on the penis.</a:t>
            </a:r>
            <a:endParaRPr lang="en-US" dirty="0"/>
          </a:p>
        </p:txBody>
      </p:sp>
    </p:spTree>
    <p:extLst>
      <p:ext uri="{BB962C8B-B14F-4D97-AF65-F5344CB8AC3E}">
        <p14:creationId xmlns:p14="http://schemas.microsoft.com/office/powerpoint/2010/main" val="2119498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8534400" cy="990600"/>
          </a:xfrm>
        </p:spPr>
        <p:txBody>
          <a:bodyPr>
            <a:normAutofit fontScale="90000"/>
          </a:bodyPr>
          <a:lstStyle/>
          <a:p>
            <a:r>
              <a:rPr lang="en-US" b="1" dirty="0" smtClean="0"/>
              <a:t>PERFORMING URETHRAL URINARY CATHETERIZATION</a:t>
            </a:r>
            <a:endParaRPr lang="en-US" b="1" dirty="0"/>
          </a:p>
        </p:txBody>
      </p:sp>
      <p:sp>
        <p:nvSpPr>
          <p:cNvPr id="3" name="Content Placeholder 2"/>
          <p:cNvSpPr>
            <a:spLocks noGrp="1"/>
          </p:cNvSpPr>
          <p:nvPr>
            <p:ph sz="quarter" idx="1"/>
          </p:nvPr>
        </p:nvSpPr>
        <p:spPr>
          <a:xfrm>
            <a:off x="861811" y="1488411"/>
            <a:ext cx="8424672" cy="4572000"/>
          </a:xfrm>
        </p:spPr>
        <p:txBody>
          <a:bodyPr>
            <a:normAutofit lnSpcReduction="10000"/>
          </a:bodyPr>
          <a:lstStyle/>
          <a:p>
            <a:pPr>
              <a:buNone/>
            </a:pPr>
            <a:r>
              <a:rPr lang="en-US" sz="2800" i="1" u="sng" dirty="0">
                <a:solidFill>
                  <a:schemeClr val="accent1"/>
                </a:solidFill>
              </a:rPr>
              <a:t>PURPOSES:</a:t>
            </a:r>
          </a:p>
          <a:p>
            <a:pPr>
              <a:buFont typeface="Courier New" pitchFamily="49" charset="0"/>
              <a:buChar char="o"/>
            </a:pPr>
            <a:r>
              <a:rPr lang="en-US" sz="2800" dirty="0"/>
              <a:t>To relieve discomfort due to bladder distension or to provide gradual decompression of a distended bladder.</a:t>
            </a:r>
          </a:p>
          <a:p>
            <a:pPr>
              <a:buFont typeface="Courier New" pitchFamily="49" charset="0"/>
              <a:buChar char="o"/>
            </a:pPr>
            <a:r>
              <a:rPr lang="en-US" sz="2800" dirty="0"/>
              <a:t>To assess the amount of residual urine if the bladder empties incompletely.</a:t>
            </a:r>
          </a:p>
          <a:p>
            <a:pPr>
              <a:buFont typeface="Courier New" pitchFamily="49" charset="0"/>
              <a:buChar char="o"/>
            </a:pPr>
            <a:r>
              <a:rPr lang="en-US" sz="2800" dirty="0"/>
              <a:t>To obtain a sterile urine specimen.</a:t>
            </a:r>
          </a:p>
          <a:p>
            <a:pPr>
              <a:buFont typeface="Courier New" pitchFamily="49" charset="0"/>
              <a:buChar char="o"/>
            </a:pPr>
            <a:r>
              <a:rPr lang="en-US" sz="2800" dirty="0"/>
              <a:t>To empty the bladder completely prior to surgery.</a:t>
            </a:r>
          </a:p>
          <a:p>
            <a:pPr>
              <a:buFont typeface="Courier New" pitchFamily="49" charset="0"/>
              <a:buChar char="o"/>
            </a:pPr>
            <a:r>
              <a:rPr lang="en-US" sz="2800" dirty="0"/>
              <a:t>To instil drugs directly into the bladder.</a:t>
            </a:r>
          </a:p>
        </p:txBody>
      </p:sp>
    </p:spTree>
    <p:extLst>
      <p:ext uri="{BB962C8B-B14F-4D97-AF65-F5344CB8AC3E}">
        <p14:creationId xmlns:p14="http://schemas.microsoft.com/office/powerpoint/2010/main" val="1038267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8001000" cy="838200"/>
          </a:xfrm>
        </p:spPr>
        <p:txBody>
          <a:bodyPr>
            <a:noAutofit/>
          </a:bodyPr>
          <a:lstStyle/>
          <a:p>
            <a:r>
              <a:rPr lang="en-US" sz="4000" b="1" dirty="0"/>
              <a:t>Definition</a:t>
            </a:r>
          </a:p>
        </p:txBody>
      </p:sp>
      <p:sp>
        <p:nvSpPr>
          <p:cNvPr id="3" name="Content Placeholder 2"/>
          <p:cNvSpPr>
            <a:spLocks noGrp="1"/>
          </p:cNvSpPr>
          <p:nvPr>
            <p:ph sz="quarter" idx="1"/>
          </p:nvPr>
        </p:nvSpPr>
        <p:spPr>
          <a:xfrm>
            <a:off x="938010" y="1462654"/>
            <a:ext cx="8682507" cy="4572000"/>
          </a:xfrm>
        </p:spPr>
        <p:txBody>
          <a:bodyPr>
            <a:normAutofit fontScale="85000" lnSpcReduction="10000"/>
          </a:bodyPr>
          <a:lstStyle/>
          <a:p>
            <a:pPr>
              <a:buFont typeface="Wingdings" pitchFamily="2" charset="2"/>
              <a:buChar char="v"/>
            </a:pPr>
            <a:r>
              <a:rPr lang="en-US" sz="3800" dirty="0"/>
              <a:t>Urinary catheterization is the introduction of a catheter into the urinary bladder</a:t>
            </a:r>
            <a:r>
              <a:rPr lang="en-US" sz="3800" dirty="0" smtClean="0"/>
              <a:t>.</a:t>
            </a:r>
          </a:p>
          <a:p>
            <a:pPr lvl="0"/>
            <a:r>
              <a:rPr lang="en-US" sz="3800" dirty="0"/>
              <a:t>When urine cannot be eliminated naturally and must be drained artificially, catheters may be inserted directly into the bladder, the ureter, or the renal pelvis.</a:t>
            </a:r>
          </a:p>
          <a:p>
            <a:pPr lvl="0"/>
            <a:r>
              <a:rPr lang="en-US" sz="3800" dirty="0"/>
              <a:t>Catheters vary in size, shape, length, material, and configuration.</a:t>
            </a:r>
          </a:p>
          <a:p>
            <a:pPr>
              <a:buFont typeface="Wingdings" pitchFamily="2" charset="2"/>
              <a:buChar char="v"/>
            </a:pPr>
            <a:endParaRPr lang="en-US" sz="5400" dirty="0"/>
          </a:p>
        </p:txBody>
      </p:sp>
    </p:spTree>
    <p:extLst>
      <p:ext uri="{BB962C8B-B14F-4D97-AF65-F5344CB8AC3E}">
        <p14:creationId xmlns:p14="http://schemas.microsoft.com/office/powerpoint/2010/main" val="2400733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fontScale="92500" lnSpcReduction="10000"/>
          </a:bodyPr>
          <a:lstStyle/>
          <a:p>
            <a:pPr>
              <a:buFont typeface="Courier New" pitchFamily="49" charset="0"/>
              <a:buChar char="o"/>
            </a:pPr>
            <a:r>
              <a:rPr lang="en-US" sz="2800" dirty="0"/>
              <a:t>To facilitate accurate measurement of urinary output for critically ill client whose output needs to be monitored hourly.</a:t>
            </a:r>
          </a:p>
          <a:p>
            <a:pPr>
              <a:buFont typeface="Courier New" pitchFamily="49" charset="0"/>
              <a:buChar char="o"/>
            </a:pPr>
            <a:r>
              <a:rPr lang="en-US" sz="2800" dirty="0"/>
              <a:t>To provide for intermittent or continuous bladder drainage and/or irrigation.</a:t>
            </a:r>
          </a:p>
          <a:p>
            <a:pPr>
              <a:buFont typeface="Courier New" pitchFamily="49" charset="0"/>
              <a:buChar char="o"/>
            </a:pPr>
            <a:r>
              <a:rPr lang="en-US" sz="2800" dirty="0"/>
              <a:t>To prevent urine from contacting an incision after perineal surgery.</a:t>
            </a:r>
          </a:p>
          <a:p>
            <a:pPr>
              <a:buFont typeface="Courier New" pitchFamily="49" charset="0"/>
              <a:buChar char="o"/>
            </a:pPr>
            <a:r>
              <a:rPr lang="en-US" sz="2800" dirty="0"/>
              <a:t>To manage incontinence when other measures have failed.</a:t>
            </a:r>
          </a:p>
        </p:txBody>
      </p:sp>
    </p:spTree>
    <p:extLst>
      <p:ext uri="{BB962C8B-B14F-4D97-AF65-F5344CB8AC3E}">
        <p14:creationId xmlns:p14="http://schemas.microsoft.com/office/powerpoint/2010/main" val="4402481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378952" cy="838200"/>
          </a:xfrm>
        </p:spPr>
        <p:txBody>
          <a:bodyPr>
            <a:noAutofit/>
          </a:bodyPr>
          <a:lstStyle/>
          <a:p>
            <a:r>
              <a:rPr lang="en-US" sz="4000" b="1" dirty="0"/>
              <a:t>Assessment</a:t>
            </a:r>
          </a:p>
        </p:txBody>
      </p:sp>
      <p:sp>
        <p:nvSpPr>
          <p:cNvPr id="3" name="Content Placeholder 2"/>
          <p:cNvSpPr>
            <a:spLocks noGrp="1"/>
          </p:cNvSpPr>
          <p:nvPr>
            <p:ph sz="quarter" idx="1"/>
          </p:nvPr>
        </p:nvSpPr>
        <p:spPr/>
        <p:txBody>
          <a:bodyPr>
            <a:normAutofit fontScale="92500"/>
          </a:bodyPr>
          <a:lstStyle/>
          <a:p>
            <a:pPr>
              <a:buFont typeface="Wingdings" pitchFamily="2" charset="2"/>
              <a:buChar char="ü"/>
            </a:pPr>
            <a:r>
              <a:rPr lang="en-US" sz="2800" dirty="0"/>
              <a:t>Determine the most appropriate method of catheterization based on the purpose and any criteria specified in the order such as total amount of urine to be removed or size of catheter to be used.</a:t>
            </a:r>
          </a:p>
          <a:p>
            <a:pPr>
              <a:buFont typeface="Wingdings" pitchFamily="2" charset="2"/>
              <a:buChar char="ü"/>
            </a:pPr>
            <a:r>
              <a:rPr lang="en-US" sz="2800" dirty="0"/>
              <a:t>Use a straight catheter if only a spot urine specimen is needed, if amount of residual urine is being measured, or if temporary decompression/emptying of the bladder is required.</a:t>
            </a:r>
          </a:p>
          <a:p>
            <a:pPr>
              <a:buFont typeface="Wingdings" pitchFamily="2" charset="2"/>
              <a:buChar char="ü"/>
            </a:pPr>
            <a:endParaRPr lang="en-US" sz="2800" dirty="0"/>
          </a:p>
        </p:txBody>
      </p:sp>
    </p:spTree>
    <p:extLst>
      <p:ext uri="{BB962C8B-B14F-4D97-AF65-F5344CB8AC3E}">
        <p14:creationId xmlns:p14="http://schemas.microsoft.com/office/powerpoint/2010/main" val="34947641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ü"/>
            </a:pPr>
            <a:r>
              <a:rPr lang="en-US" sz="2000" dirty="0" smtClean="0"/>
              <a:t>Use an indwelling/retention catheter if the bladder must remain empty or continuous urine measurement/collection is needed.</a:t>
            </a:r>
          </a:p>
          <a:p>
            <a:pPr>
              <a:buFont typeface="Wingdings" pitchFamily="2" charset="2"/>
              <a:buChar char="ü"/>
            </a:pPr>
            <a:r>
              <a:rPr lang="en-US" sz="2000" dirty="0" smtClean="0"/>
              <a:t>Assess the client’s overall condition.</a:t>
            </a:r>
          </a:p>
          <a:p>
            <a:pPr>
              <a:buFont typeface="Wingdings" pitchFamily="2" charset="2"/>
              <a:buChar char="ü"/>
            </a:pPr>
            <a:r>
              <a:rPr lang="en-US" sz="2000" dirty="0" smtClean="0"/>
              <a:t>Determine when the client last voided or was last catheterized.</a:t>
            </a:r>
          </a:p>
          <a:p>
            <a:pPr>
              <a:buFont typeface="Wingdings" pitchFamily="2" charset="2"/>
              <a:buChar char="ü"/>
            </a:pPr>
            <a:r>
              <a:rPr lang="en-US" sz="2000" dirty="0" smtClean="0"/>
              <a:t>Percuss the bladder to check for fullness or distension.</a:t>
            </a:r>
          </a:p>
          <a:p>
            <a:pPr>
              <a:buFont typeface="Wingdings" pitchFamily="2" charset="2"/>
              <a:buChar char="ü"/>
            </a:pPr>
            <a:r>
              <a:rPr lang="en-US" sz="2000" dirty="0" smtClean="0"/>
              <a:t>When possible, complete a bladder scan to assess the amount of urine present in the bladder before performing a urethral catheterization.</a:t>
            </a:r>
            <a:endParaRPr lang="en-US" sz="2000" dirty="0"/>
          </a:p>
        </p:txBody>
      </p:sp>
    </p:spTree>
    <p:extLst>
      <p:ext uri="{BB962C8B-B14F-4D97-AF65-F5344CB8AC3E}">
        <p14:creationId xmlns:p14="http://schemas.microsoft.com/office/powerpoint/2010/main" val="33800807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Equipment</a:t>
            </a:r>
          </a:p>
        </p:txBody>
      </p:sp>
      <p:sp>
        <p:nvSpPr>
          <p:cNvPr id="3" name="Content Placeholder 2"/>
          <p:cNvSpPr>
            <a:spLocks noGrp="1"/>
          </p:cNvSpPr>
          <p:nvPr>
            <p:ph sz="quarter" idx="1"/>
          </p:nvPr>
        </p:nvSpPr>
        <p:spPr/>
        <p:txBody>
          <a:bodyPr/>
          <a:lstStyle/>
          <a:p>
            <a:pPr>
              <a:buFont typeface="Wingdings" pitchFamily="2" charset="2"/>
              <a:buChar char="v"/>
            </a:pPr>
            <a:r>
              <a:rPr lang="en-US" dirty="0" smtClean="0"/>
              <a:t>Sterile catheter of appropriate size.</a:t>
            </a:r>
          </a:p>
          <a:p>
            <a:pPr>
              <a:buFont typeface="Wingdings" pitchFamily="2" charset="2"/>
              <a:buChar char="v"/>
            </a:pPr>
            <a:r>
              <a:rPr lang="en-US" dirty="0" smtClean="0"/>
              <a:t>Catheterization kit or individual sterile items:</a:t>
            </a:r>
          </a:p>
          <a:p>
            <a:r>
              <a:rPr lang="en-US" dirty="0" smtClean="0"/>
              <a:t>1-2 pair sterile gloves.</a:t>
            </a:r>
          </a:p>
          <a:p>
            <a:r>
              <a:rPr lang="en-US" dirty="0" smtClean="0"/>
              <a:t>Waterproof drape(s).</a:t>
            </a:r>
          </a:p>
          <a:p>
            <a:r>
              <a:rPr lang="en-US" dirty="0" smtClean="0"/>
              <a:t>Antiseptic solution.</a:t>
            </a:r>
          </a:p>
          <a:p>
            <a:r>
              <a:rPr lang="en-US" dirty="0" smtClean="0"/>
              <a:t>Cleansing balls and forceps.</a:t>
            </a:r>
          </a:p>
          <a:p>
            <a:r>
              <a:rPr lang="en-US" dirty="0" smtClean="0"/>
              <a:t>Water-soluble lubricant.</a:t>
            </a:r>
          </a:p>
          <a:p>
            <a:r>
              <a:rPr lang="en-US" dirty="0" smtClean="0"/>
              <a:t>Urine receptacle.</a:t>
            </a:r>
          </a:p>
          <a:p>
            <a:r>
              <a:rPr lang="en-US" dirty="0" smtClean="0"/>
              <a:t>Specimen container.</a:t>
            </a:r>
          </a:p>
          <a:p>
            <a:endParaRPr lang="en-US" dirty="0"/>
          </a:p>
        </p:txBody>
      </p:sp>
    </p:spTree>
    <p:extLst>
      <p:ext uri="{BB962C8B-B14F-4D97-AF65-F5344CB8AC3E}">
        <p14:creationId xmlns:p14="http://schemas.microsoft.com/office/powerpoint/2010/main" val="6682595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lstStyle/>
          <a:p>
            <a:pPr>
              <a:buFont typeface="Wingdings" pitchFamily="2" charset="2"/>
              <a:buChar char="v"/>
            </a:pPr>
            <a:r>
              <a:rPr lang="en-US" dirty="0" smtClean="0"/>
              <a:t>For an indwelling catheter:</a:t>
            </a:r>
          </a:p>
          <a:p>
            <a:r>
              <a:rPr lang="en-US" dirty="0" smtClean="0"/>
              <a:t>Syringe prefilled with sterile water in amount specified by catheter manufacturer.</a:t>
            </a:r>
          </a:p>
          <a:p>
            <a:r>
              <a:rPr lang="en-US" dirty="0" smtClean="0"/>
              <a:t>Collection bag and tubing.</a:t>
            </a:r>
          </a:p>
          <a:p>
            <a:pPr>
              <a:buFont typeface="Wingdings" pitchFamily="2" charset="2"/>
              <a:buChar char="v"/>
            </a:pPr>
            <a:r>
              <a:rPr lang="en-US" dirty="0" smtClean="0"/>
              <a:t>Gel e.g. K-Y jelly.</a:t>
            </a:r>
          </a:p>
          <a:p>
            <a:pPr>
              <a:buFont typeface="Wingdings" pitchFamily="2" charset="2"/>
              <a:buChar char="v"/>
            </a:pPr>
            <a:r>
              <a:rPr lang="en-US" dirty="0" smtClean="0"/>
              <a:t>Disposable clean gloves.</a:t>
            </a:r>
          </a:p>
          <a:p>
            <a:pPr>
              <a:buFont typeface="Wingdings" pitchFamily="2" charset="2"/>
              <a:buChar char="v"/>
            </a:pPr>
            <a:r>
              <a:rPr lang="en-US" dirty="0" smtClean="0"/>
              <a:t>Supplies for performing perineal cleansing.</a:t>
            </a:r>
          </a:p>
          <a:p>
            <a:pPr>
              <a:buFont typeface="Wingdings" pitchFamily="2" charset="2"/>
              <a:buChar char="v"/>
            </a:pPr>
            <a:r>
              <a:rPr lang="en-US" dirty="0" smtClean="0"/>
              <a:t>Bath blanket or sheet for draping the client.</a:t>
            </a:r>
          </a:p>
          <a:p>
            <a:pPr>
              <a:buFont typeface="Wingdings" pitchFamily="2" charset="2"/>
              <a:buChar char="v"/>
            </a:pPr>
            <a:r>
              <a:rPr lang="en-US" dirty="0" smtClean="0"/>
              <a:t>Adequate lighting (flashlight or lamp if necessary).</a:t>
            </a:r>
            <a:endParaRPr lang="en-US" dirty="0"/>
          </a:p>
        </p:txBody>
      </p:sp>
    </p:spTree>
    <p:extLst>
      <p:ext uri="{BB962C8B-B14F-4D97-AF65-F5344CB8AC3E}">
        <p14:creationId xmlns:p14="http://schemas.microsoft.com/office/powerpoint/2010/main" val="12904163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8534400" cy="838200"/>
          </a:xfrm>
        </p:spPr>
        <p:txBody>
          <a:bodyPr>
            <a:noAutofit/>
          </a:bodyPr>
          <a:lstStyle/>
          <a:p>
            <a:r>
              <a:rPr lang="en-US" sz="4000" b="1" dirty="0"/>
              <a:t>Performance</a:t>
            </a:r>
          </a:p>
        </p:txBody>
      </p:sp>
      <p:sp>
        <p:nvSpPr>
          <p:cNvPr id="3" name="Content Placeholder 2"/>
          <p:cNvSpPr>
            <a:spLocks noGrp="1"/>
          </p:cNvSpPr>
          <p:nvPr>
            <p:ph sz="quarter" idx="1"/>
          </p:nvPr>
        </p:nvSpPr>
        <p:spPr>
          <a:xfrm>
            <a:off x="743926" y="1370526"/>
            <a:ext cx="8503920" cy="4800600"/>
          </a:xfrm>
        </p:spPr>
        <p:txBody>
          <a:bodyPr>
            <a:noAutofit/>
          </a:bodyPr>
          <a:lstStyle/>
          <a:p>
            <a:pPr>
              <a:buFont typeface="Wingdings" pitchFamily="2" charset="2"/>
              <a:buChar char="q"/>
            </a:pPr>
            <a:r>
              <a:rPr lang="en-US" sz="2800" dirty="0"/>
              <a:t>Greet the patient and explain the procedure.</a:t>
            </a:r>
          </a:p>
          <a:p>
            <a:pPr>
              <a:buFont typeface="Wingdings" pitchFamily="2" charset="2"/>
              <a:buChar char="q"/>
            </a:pPr>
            <a:r>
              <a:rPr lang="en-US" sz="2800" dirty="0"/>
              <a:t>Perform hand hygiene.</a:t>
            </a:r>
          </a:p>
          <a:p>
            <a:pPr>
              <a:buFont typeface="Wingdings" pitchFamily="2" charset="2"/>
              <a:buChar char="q"/>
            </a:pPr>
            <a:r>
              <a:rPr lang="en-US" sz="2800" dirty="0"/>
              <a:t>Observe privacy.</a:t>
            </a:r>
          </a:p>
          <a:p>
            <a:pPr>
              <a:buFont typeface="Wingdings" pitchFamily="2" charset="2"/>
              <a:buChar char="q"/>
            </a:pPr>
            <a:r>
              <a:rPr lang="en-US" sz="2800" dirty="0"/>
              <a:t>Place the client in the appropriate position and drape all areas except the perineum.</a:t>
            </a:r>
          </a:p>
          <a:p>
            <a:r>
              <a:rPr lang="en-US" sz="2800" dirty="0"/>
              <a:t>Female: Supine position with knees flexed, feet about 2 feet apart and hips slightly externally rotated.</a:t>
            </a:r>
          </a:p>
          <a:p>
            <a:r>
              <a:rPr lang="en-US" sz="2800" dirty="0"/>
              <a:t>Male: Supine with thighs slightly abducted or apart.</a:t>
            </a:r>
          </a:p>
        </p:txBody>
      </p:sp>
    </p:spTree>
    <p:extLst>
      <p:ext uri="{BB962C8B-B14F-4D97-AF65-F5344CB8AC3E}">
        <p14:creationId xmlns:p14="http://schemas.microsoft.com/office/powerpoint/2010/main" val="12658669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Autofit/>
          </a:bodyPr>
          <a:lstStyle/>
          <a:p>
            <a:pPr>
              <a:buFont typeface="Wingdings" pitchFamily="2" charset="2"/>
              <a:buChar char="q"/>
            </a:pPr>
            <a:r>
              <a:rPr lang="en-US" sz="2800" dirty="0"/>
              <a:t>Establish adequate lighting.</a:t>
            </a:r>
          </a:p>
          <a:p>
            <a:pPr>
              <a:buFont typeface="Wingdings" pitchFamily="2" charset="2"/>
              <a:buChar char="q"/>
            </a:pPr>
            <a:r>
              <a:rPr lang="en-US" sz="2800" dirty="0"/>
              <a:t>If using a collecting bag and it is not contained within the catheterization kit, open the drainage package and place the end of the tubing within reach.</a:t>
            </a:r>
          </a:p>
          <a:p>
            <a:pPr>
              <a:buFont typeface="Wingdings" pitchFamily="2" charset="2"/>
              <a:buChar char="q"/>
            </a:pPr>
            <a:r>
              <a:rPr lang="en-US" sz="2800" dirty="0"/>
              <a:t>Open the catheterization kit. Place a waterproof drape under the buttocks (female) or penis (male) without contaminating the center of the drape with your hands.</a:t>
            </a:r>
          </a:p>
          <a:p>
            <a:pPr>
              <a:buFont typeface="Wingdings" pitchFamily="2" charset="2"/>
              <a:buChar char="q"/>
            </a:pPr>
            <a:r>
              <a:rPr lang="en-US" sz="2800" dirty="0"/>
              <a:t>Put on sterile gloves.</a:t>
            </a:r>
          </a:p>
        </p:txBody>
      </p:sp>
    </p:spTree>
    <p:extLst>
      <p:ext uri="{BB962C8B-B14F-4D97-AF65-F5344CB8AC3E}">
        <p14:creationId xmlns:p14="http://schemas.microsoft.com/office/powerpoint/2010/main" val="2932294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US" dirty="0" smtClean="0"/>
              <a:t>Organize the remaining supplies.</a:t>
            </a:r>
          </a:p>
          <a:p>
            <a:r>
              <a:rPr lang="en-US" dirty="0" smtClean="0"/>
              <a:t>Saturate the cleansing balls with the antiseptic solution.</a:t>
            </a:r>
          </a:p>
          <a:p>
            <a:r>
              <a:rPr lang="en-US" dirty="0" smtClean="0"/>
              <a:t>Open the lubricant package.</a:t>
            </a:r>
          </a:p>
          <a:p>
            <a:r>
              <a:rPr lang="en-US" dirty="0" smtClean="0"/>
              <a:t>Remove the specimen container and place it nearby with the lid loosely on top.</a:t>
            </a:r>
          </a:p>
          <a:p>
            <a:pPr>
              <a:buFont typeface="Wingdings" pitchFamily="2" charset="2"/>
              <a:buChar char="q"/>
            </a:pPr>
            <a:r>
              <a:rPr lang="en-US" dirty="0" smtClean="0"/>
              <a:t>Attach the prefilled syringe to the indwelling catheter inflation hub and test the balloon. </a:t>
            </a:r>
          </a:p>
          <a:p>
            <a:pPr>
              <a:buFont typeface="Wingdings" pitchFamily="2" charset="2"/>
              <a:buChar char="q"/>
            </a:pPr>
            <a:r>
              <a:rPr lang="en-US" dirty="0" smtClean="0"/>
              <a:t>Lubricate the catheter (1-2 inches for females, 6 to 7 inches for males) and place it with the drainage end inside the collection container.</a:t>
            </a:r>
            <a:endParaRPr lang="en-US" dirty="0"/>
          </a:p>
        </p:txBody>
      </p:sp>
    </p:spTree>
    <p:extLst>
      <p:ext uri="{BB962C8B-B14F-4D97-AF65-F5344CB8AC3E}">
        <p14:creationId xmlns:p14="http://schemas.microsoft.com/office/powerpoint/2010/main" val="30777205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US" dirty="0" smtClean="0"/>
              <a:t>If desired, place the fenestrated drape over the perineum, exposing the urinary meatus.</a:t>
            </a:r>
          </a:p>
          <a:p>
            <a:pPr>
              <a:buFont typeface="Wingdings" pitchFamily="2" charset="2"/>
              <a:buChar char="q"/>
            </a:pPr>
            <a:r>
              <a:rPr lang="en-US" dirty="0" smtClean="0"/>
              <a:t>Cleanse the meatus.</a:t>
            </a:r>
          </a:p>
          <a:p>
            <a:pPr>
              <a:buNone/>
            </a:pPr>
            <a:r>
              <a:rPr lang="en-US" dirty="0" smtClean="0"/>
              <a:t>a. </a:t>
            </a:r>
            <a:r>
              <a:rPr lang="en-US" i="1" dirty="0" smtClean="0">
                <a:solidFill>
                  <a:schemeClr val="accent1"/>
                </a:solidFill>
              </a:rPr>
              <a:t>Women: </a:t>
            </a:r>
            <a:r>
              <a:rPr lang="en-US" dirty="0" smtClean="0"/>
              <a:t>Use your nondominant hand to spread the labia. Establish a firm but gentle position. Pick up a cleansing ball with the forceps in your dominant hand and wipe one side of the labia majora in an anteroposterior direction. Use a new ball for the opposite side. Repeat for the labia minora. Use the last ball to cleanse directly over the meatus.</a:t>
            </a:r>
            <a:endParaRPr lang="en-US" dirty="0"/>
          </a:p>
        </p:txBody>
      </p:sp>
    </p:spTree>
    <p:extLst>
      <p:ext uri="{BB962C8B-B14F-4D97-AF65-F5344CB8AC3E}">
        <p14:creationId xmlns:p14="http://schemas.microsoft.com/office/powerpoint/2010/main" val="18364271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Autofit/>
          </a:bodyPr>
          <a:lstStyle/>
          <a:p>
            <a:pPr>
              <a:buNone/>
            </a:pPr>
            <a:r>
              <a:rPr lang="en-US" sz="3200" i="1" dirty="0"/>
              <a:t>b. </a:t>
            </a:r>
            <a:r>
              <a:rPr lang="en-US" sz="2400" i="1" dirty="0">
                <a:solidFill>
                  <a:schemeClr val="accent1"/>
                </a:solidFill>
              </a:rPr>
              <a:t>Male: </a:t>
            </a:r>
            <a:r>
              <a:rPr lang="en-US" sz="2400" dirty="0"/>
              <a:t>Use your nondominant hand grasp the penis just below the glans. If necessary, retract the foreskin. Hold the penis firmly upright with slight tension (this helps straighten the urethra). </a:t>
            </a:r>
            <a:endParaRPr lang="en-US" sz="2400" dirty="0" smtClean="0"/>
          </a:p>
          <a:p>
            <a:pPr>
              <a:buNone/>
            </a:pPr>
            <a:r>
              <a:rPr lang="en-US" sz="2400" dirty="0" smtClean="0"/>
              <a:t>Pick </a:t>
            </a:r>
            <a:r>
              <a:rPr lang="en-US" sz="2400" dirty="0"/>
              <a:t>up a cleansing ball with the forceps in your dominant hand and wipe from the center of the meatus in a circular motion around the glans. Use a new ball and repeat three more times.</a:t>
            </a:r>
          </a:p>
        </p:txBody>
      </p:sp>
    </p:spTree>
    <p:extLst>
      <p:ext uri="{BB962C8B-B14F-4D97-AF65-F5344CB8AC3E}">
        <p14:creationId xmlns:p14="http://schemas.microsoft.com/office/powerpoint/2010/main" val="833480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8077200" cy="682752"/>
          </a:xfrm>
        </p:spPr>
        <p:txBody>
          <a:bodyPr>
            <a:noAutofit/>
          </a:bodyPr>
          <a:lstStyle/>
          <a:p>
            <a:r>
              <a:rPr lang="en-US" sz="4400" b="1" dirty="0"/>
              <a:t>Introduction</a:t>
            </a:r>
          </a:p>
        </p:txBody>
      </p:sp>
      <p:sp>
        <p:nvSpPr>
          <p:cNvPr id="3" name="Content Placeholder 2"/>
          <p:cNvSpPr>
            <a:spLocks noGrp="1"/>
          </p:cNvSpPr>
          <p:nvPr>
            <p:ph sz="quarter" idx="1"/>
          </p:nvPr>
        </p:nvSpPr>
        <p:spPr>
          <a:xfrm>
            <a:off x="911352" y="1470338"/>
            <a:ext cx="8503920" cy="4422648"/>
          </a:xfrm>
        </p:spPr>
        <p:txBody>
          <a:bodyPr>
            <a:normAutofit lnSpcReduction="10000"/>
          </a:bodyPr>
          <a:lstStyle/>
          <a:p>
            <a:pPr>
              <a:buFont typeface="Wingdings" pitchFamily="2" charset="2"/>
              <a:buChar char="q"/>
            </a:pPr>
            <a:r>
              <a:rPr lang="en-US" sz="2600" dirty="0"/>
              <a:t>Urinary catheterization is usually performed only when absolutely necessary, because the danger exists of introducing microorganisms into the bladder. </a:t>
            </a:r>
          </a:p>
          <a:p>
            <a:pPr>
              <a:buFont typeface="Wingdings" pitchFamily="2" charset="2"/>
              <a:buChar char="q"/>
            </a:pPr>
            <a:r>
              <a:rPr lang="en-US" sz="2600" dirty="0"/>
              <a:t>Once an infection is introduced into the bladder, it can ascend the ureters and eventually involve the kidneys. </a:t>
            </a:r>
            <a:endParaRPr lang="en-US" sz="2600" dirty="0" smtClean="0"/>
          </a:p>
          <a:p>
            <a:pPr>
              <a:buFont typeface="Wingdings" pitchFamily="2" charset="2"/>
              <a:buChar char="q"/>
            </a:pPr>
            <a:r>
              <a:rPr lang="en-US" sz="2600" dirty="0"/>
              <a:t>The hazard of infection remains after the catheter is in place because normal defense mechanisms such as intermittent flushing of microorganisms from the urethra through voiding are bypassed. </a:t>
            </a:r>
          </a:p>
          <a:p>
            <a:pPr>
              <a:buFont typeface="Wingdings" pitchFamily="2" charset="2"/>
              <a:buChar char="q"/>
            </a:pPr>
            <a:r>
              <a:rPr lang="en-US" sz="2600" dirty="0"/>
              <a:t>Thus, sterile technique is used for catheterization. </a:t>
            </a:r>
          </a:p>
          <a:p>
            <a:pPr>
              <a:buFont typeface="Wingdings" pitchFamily="2" charset="2"/>
              <a:buChar char="q"/>
            </a:pPr>
            <a:endParaRPr lang="en-US" sz="2800" dirty="0"/>
          </a:p>
        </p:txBody>
      </p:sp>
    </p:spTree>
    <p:extLst>
      <p:ext uri="{BB962C8B-B14F-4D97-AF65-F5344CB8AC3E}">
        <p14:creationId xmlns:p14="http://schemas.microsoft.com/office/powerpoint/2010/main" val="5988939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US" dirty="0" smtClean="0"/>
              <a:t>Insert the catheter.</a:t>
            </a:r>
          </a:p>
          <a:p>
            <a:pPr>
              <a:buFont typeface="Courier New" pitchFamily="49" charset="0"/>
              <a:buChar char="o"/>
            </a:pPr>
            <a:r>
              <a:rPr lang="en-US" dirty="0" smtClean="0"/>
              <a:t>Grasp the catheter firmly 2 to 3 inches from the tip. Ask the client to take a slow deep breath and insert the catheter as the client exhales.</a:t>
            </a:r>
          </a:p>
          <a:p>
            <a:pPr>
              <a:buFont typeface="Courier New" pitchFamily="49" charset="0"/>
              <a:buChar char="o"/>
            </a:pPr>
            <a:r>
              <a:rPr lang="en-US" dirty="0" smtClean="0"/>
              <a:t>Advance the catheter 2 inches farther after the urine begins to flow through it to be sure it is fully in the bladder.</a:t>
            </a:r>
          </a:p>
          <a:p>
            <a:pPr>
              <a:buFont typeface="Courier New" pitchFamily="49" charset="0"/>
              <a:buChar char="o"/>
            </a:pPr>
            <a:r>
              <a:rPr lang="en-US" dirty="0" smtClean="0"/>
              <a:t>If the catheter accidentally contacts the labia or slips into the vagina, it is considered contaminated and a new sterile catheter must be used.</a:t>
            </a:r>
            <a:endParaRPr lang="en-US" dirty="0"/>
          </a:p>
        </p:txBody>
      </p:sp>
    </p:spTree>
    <p:extLst>
      <p:ext uri="{BB962C8B-B14F-4D97-AF65-F5344CB8AC3E}">
        <p14:creationId xmlns:p14="http://schemas.microsoft.com/office/powerpoint/2010/main" val="21396616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q"/>
            </a:pPr>
            <a:r>
              <a:rPr lang="en-US" sz="2800" dirty="0"/>
              <a:t>Hold the catheter with the nondominant hand. In males, lay the penis down on the drape, being careful that the catheter does not pull out.</a:t>
            </a:r>
          </a:p>
          <a:p>
            <a:pPr>
              <a:buFont typeface="Wingdings" pitchFamily="2" charset="2"/>
              <a:buChar char="q"/>
            </a:pPr>
            <a:r>
              <a:rPr lang="en-US" sz="2800" dirty="0"/>
              <a:t>For an indwelling catheter, inflate the retention balloon with the designated volume.</a:t>
            </a:r>
          </a:p>
          <a:p>
            <a:r>
              <a:rPr lang="en-US" sz="2800" dirty="0"/>
              <a:t>Without releasing the catheter, hold the inflation valve between two fingers of your nondominant hand while you attach the syringe and inflate with your dominant hand.</a:t>
            </a:r>
          </a:p>
        </p:txBody>
      </p:sp>
    </p:spTree>
    <p:extLst>
      <p:ext uri="{BB962C8B-B14F-4D97-AF65-F5344CB8AC3E}">
        <p14:creationId xmlns:p14="http://schemas.microsoft.com/office/powerpoint/2010/main" val="35461411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Autofit/>
          </a:bodyPr>
          <a:lstStyle/>
          <a:p>
            <a:r>
              <a:rPr lang="en-US" sz="2800" dirty="0"/>
              <a:t>If the client complains of discomfort, immediately withdraw the instilled fluid, advance the catheter further and attempt to inflate the balloon again.</a:t>
            </a:r>
          </a:p>
          <a:p>
            <a:r>
              <a:rPr lang="en-US" sz="2800" dirty="0"/>
              <a:t>Pull gently on the catheter until resistance is felt to ensure that the balloon has inflated and to place it in the trigone of the bladder.</a:t>
            </a:r>
          </a:p>
          <a:p>
            <a:pPr>
              <a:buFont typeface="Wingdings" pitchFamily="2" charset="2"/>
              <a:buChar char="q"/>
            </a:pPr>
            <a:r>
              <a:rPr lang="en-US" sz="2800" dirty="0"/>
              <a:t>Collect urine specimen if needed. Allow 20-30ml to flow into the bottle without touching the catheter to the bottle.</a:t>
            </a:r>
          </a:p>
        </p:txBody>
      </p:sp>
    </p:spTree>
    <p:extLst>
      <p:ext uri="{BB962C8B-B14F-4D97-AF65-F5344CB8AC3E}">
        <p14:creationId xmlns:p14="http://schemas.microsoft.com/office/powerpoint/2010/main" val="1031383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Autofit/>
          </a:bodyPr>
          <a:lstStyle/>
          <a:p>
            <a:pPr>
              <a:buFont typeface="Wingdings" pitchFamily="2" charset="2"/>
              <a:buChar char="q"/>
            </a:pPr>
            <a:r>
              <a:rPr lang="en-US" sz="2400" dirty="0"/>
              <a:t>Attach the drainage end of an indwelling catheter to the collecting tubing and bag.</a:t>
            </a:r>
          </a:p>
          <a:p>
            <a:pPr>
              <a:buFont typeface="Wingdings" pitchFamily="2" charset="2"/>
              <a:buChar char="q"/>
            </a:pPr>
            <a:r>
              <a:rPr lang="en-US" sz="2400" dirty="0"/>
              <a:t>Examine and measure urine.</a:t>
            </a:r>
          </a:p>
          <a:p>
            <a:pPr>
              <a:buFont typeface="Wingdings" pitchFamily="2" charset="2"/>
              <a:buChar char="q"/>
            </a:pPr>
            <a:r>
              <a:rPr lang="en-US" sz="2400" dirty="0"/>
              <a:t>Remove the straight catheter when urine flow stops. For an indwelling catheter, secure the catheter tubing to the inner thigh for female clients, or the upper thigh/abdomen for male clients with enough slack to allow usual movement.</a:t>
            </a:r>
          </a:p>
          <a:p>
            <a:pPr>
              <a:buFont typeface="Wingdings" pitchFamily="2" charset="2"/>
              <a:buChar char="q"/>
            </a:pPr>
            <a:endParaRPr lang="en-US" sz="3200" dirty="0"/>
          </a:p>
        </p:txBody>
      </p:sp>
    </p:spTree>
    <p:extLst>
      <p:ext uri="{BB962C8B-B14F-4D97-AF65-F5344CB8AC3E}">
        <p14:creationId xmlns:p14="http://schemas.microsoft.com/office/powerpoint/2010/main" val="24981143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fontScale="92500" lnSpcReduction="10000"/>
          </a:bodyPr>
          <a:lstStyle/>
          <a:p>
            <a:pPr>
              <a:buFont typeface="Wingdings" pitchFamily="2" charset="2"/>
              <a:buChar char="q"/>
            </a:pPr>
            <a:r>
              <a:rPr lang="en-US" sz="2800" dirty="0"/>
              <a:t>Wipe the perineal area of any remaining antiseptic or lubricant. Replace the foreskin if retracted earlier. Return the client to a comfortable position.</a:t>
            </a:r>
          </a:p>
          <a:p>
            <a:pPr>
              <a:buFont typeface="Wingdings" pitchFamily="2" charset="2"/>
              <a:buChar char="q"/>
            </a:pPr>
            <a:r>
              <a:rPr lang="en-US" sz="2800" dirty="0"/>
              <a:t>Discard all used supplies in appropriate receptacles and wash your hands.</a:t>
            </a:r>
          </a:p>
          <a:p>
            <a:pPr>
              <a:buFont typeface="Wingdings" pitchFamily="2" charset="2"/>
              <a:buChar char="q"/>
            </a:pPr>
            <a:r>
              <a:rPr lang="en-US" sz="2800" dirty="0"/>
              <a:t>Document the catheterization procedure including catheter size and results in the client records using forms or checklists supplemented by narrative notes when appropriate.</a:t>
            </a:r>
          </a:p>
          <a:p>
            <a:pPr>
              <a:buNone/>
            </a:pPr>
            <a:endParaRPr lang="en-US" sz="2800" dirty="0"/>
          </a:p>
        </p:txBody>
      </p:sp>
    </p:spTree>
    <p:extLst>
      <p:ext uri="{BB962C8B-B14F-4D97-AF65-F5344CB8AC3E}">
        <p14:creationId xmlns:p14="http://schemas.microsoft.com/office/powerpoint/2010/main" val="40352413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8308848" cy="838200"/>
          </a:xfrm>
        </p:spPr>
        <p:txBody>
          <a:bodyPr>
            <a:noAutofit/>
          </a:bodyPr>
          <a:lstStyle/>
          <a:p>
            <a:r>
              <a:rPr lang="en-US" b="1" dirty="0"/>
              <a:t>Removing Indwelling Catheters                </a:t>
            </a:r>
          </a:p>
        </p:txBody>
      </p:sp>
      <p:sp>
        <p:nvSpPr>
          <p:cNvPr id="3" name="Content Placeholder 2"/>
          <p:cNvSpPr>
            <a:spLocks noGrp="1"/>
          </p:cNvSpPr>
          <p:nvPr>
            <p:ph sz="quarter" idx="1"/>
          </p:nvPr>
        </p:nvSpPr>
        <p:spPr>
          <a:xfrm>
            <a:off x="638697" y="1516646"/>
            <a:ext cx="8596668" cy="3880773"/>
          </a:xfrm>
        </p:spPr>
        <p:txBody>
          <a:bodyPr>
            <a:noAutofit/>
          </a:bodyPr>
          <a:lstStyle/>
          <a:p>
            <a:pPr>
              <a:buFont typeface="Wingdings" pitchFamily="2" charset="2"/>
              <a:buChar char="Ø"/>
            </a:pPr>
            <a:r>
              <a:rPr lang="en-US" sz="2800" dirty="0"/>
              <a:t>Obtain a receptacle for the catheter, a clean dispensable towel, clean gloves, sterile syringe to deflate the balloon.</a:t>
            </a:r>
          </a:p>
          <a:p>
            <a:pPr>
              <a:buFont typeface="Wingdings" pitchFamily="2" charset="2"/>
              <a:buChar char="Ø"/>
            </a:pPr>
            <a:r>
              <a:rPr lang="en-US" sz="2800" dirty="0"/>
              <a:t>Ask the client to assume supine position as for catheterization.</a:t>
            </a:r>
          </a:p>
          <a:p>
            <a:pPr>
              <a:buFont typeface="Wingdings" pitchFamily="2" charset="2"/>
              <a:buChar char="Ø"/>
            </a:pPr>
            <a:r>
              <a:rPr lang="en-US" sz="2800" dirty="0"/>
              <a:t>Remove the tape or catheter securing device attaching the catheter to the client, put on the gloves and then place the catheter between the legs of the  female client or over the thigh of the male.</a:t>
            </a:r>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p:txBody>
      </p:sp>
    </p:spTree>
    <p:extLst>
      <p:ext uri="{BB962C8B-B14F-4D97-AF65-F5344CB8AC3E}">
        <p14:creationId xmlns:p14="http://schemas.microsoft.com/office/powerpoint/2010/main" val="37477312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fontScale="92500"/>
          </a:bodyPr>
          <a:lstStyle/>
          <a:p>
            <a:pPr>
              <a:buFont typeface="Wingdings" pitchFamily="2" charset="2"/>
              <a:buChar char="Ø"/>
            </a:pPr>
            <a:r>
              <a:rPr lang="en-US" sz="4000" dirty="0"/>
              <a:t>Insert the syringe into the injection port of the catheter, and then withdraw the fluid from the balloon.</a:t>
            </a:r>
          </a:p>
          <a:p>
            <a:pPr>
              <a:buFont typeface="Wingdings" pitchFamily="2" charset="2"/>
              <a:buChar char="Ø"/>
            </a:pPr>
            <a:r>
              <a:rPr lang="en-US" sz="4000" dirty="0"/>
              <a:t>Do not pull the catheter when the balloon is inflated; doing so may injure the urethra.</a:t>
            </a:r>
          </a:p>
          <a:p>
            <a:pPr>
              <a:buFont typeface="Wingdings" pitchFamily="2" charset="2"/>
              <a:buChar char="Ø"/>
            </a:pPr>
            <a:endParaRPr lang="en-US" sz="4000" dirty="0"/>
          </a:p>
        </p:txBody>
      </p:sp>
    </p:spTree>
    <p:extLst>
      <p:ext uri="{BB962C8B-B14F-4D97-AF65-F5344CB8AC3E}">
        <p14:creationId xmlns:p14="http://schemas.microsoft.com/office/powerpoint/2010/main" val="30886503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Autofit/>
          </a:bodyPr>
          <a:lstStyle/>
          <a:p>
            <a:pPr>
              <a:buFont typeface="Wingdings" pitchFamily="2" charset="2"/>
              <a:buChar char="Ø"/>
            </a:pPr>
            <a:r>
              <a:rPr lang="en-US" sz="2400" dirty="0" smtClean="0"/>
              <a:t>After all the fluid is withdrawn from the balloon, gently withdraw the catheter and place it in the waste receptacle.</a:t>
            </a:r>
          </a:p>
          <a:p>
            <a:pPr>
              <a:buFont typeface="Wingdings" pitchFamily="2" charset="2"/>
              <a:buChar char="Ø"/>
            </a:pPr>
            <a:r>
              <a:rPr lang="en-US" sz="2400" dirty="0" smtClean="0"/>
              <a:t>Dry the perineal area with a towel.</a:t>
            </a:r>
          </a:p>
          <a:p>
            <a:pPr>
              <a:buFont typeface="Wingdings" pitchFamily="2" charset="2"/>
              <a:buChar char="Ø"/>
            </a:pPr>
            <a:r>
              <a:rPr lang="en-US" sz="2400" dirty="0" smtClean="0"/>
              <a:t>Remove gloves.</a:t>
            </a:r>
          </a:p>
          <a:p>
            <a:pPr>
              <a:buFont typeface="Wingdings" pitchFamily="2" charset="2"/>
              <a:buChar char="Ø"/>
            </a:pPr>
            <a:r>
              <a:rPr lang="en-US" sz="2400" dirty="0" smtClean="0"/>
              <a:t>Measure the urine in the drainage bag, and record the removal of the catheter. Document the following: time the catheter was removed, the amount, color and clarity of the urine, the intactness of the catheter and instructions given to the client. </a:t>
            </a:r>
            <a:endParaRPr lang="en-US" sz="2400" dirty="0"/>
          </a:p>
        </p:txBody>
      </p:sp>
    </p:spTree>
    <p:extLst>
      <p:ext uri="{BB962C8B-B14F-4D97-AF65-F5344CB8AC3E}">
        <p14:creationId xmlns:p14="http://schemas.microsoft.com/office/powerpoint/2010/main" val="6558647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fontScale="70000" lnSpcReduction="20000"/>
          </a:bodyPr>
          <a:lstStyle/>
          <a:p>
            <a:pPr>
              <a:buFont typeface="Wingdings" pitchFamily="2" charset="2"/>
              <a:buChar char="Ø"/>
            </a:pPr>
            <a:r>
              <a:rPr lang="en-US" sz="4400" dirty="0"/>
              <a:t>Provide the client with either a urinal (men), bedpan, commode, or toilet collection device to be used with each, subsequent unassisted void.</a:t>
            </a:r>
          </a:p>
          <a:p>
            <a:pPr>
              <a:buFont typeface="Wingdings" pitchFamily="2" charset="2"/>
              <a:buChar char="Ø"/>
            </a:pPr>
            <a:r>
              <a:rPr lang="en-US" sz="4400" dirty="0"/>
              <a:t>Following removal of the catheter, determine the time of the first voiding and the amount voided during the first 8 hours. Compare this output to the client’s intake. </a:t>
            </a:r>
          </a:p>
        </p:txBody>
      </p:sp>
    </p:spTree>
    <p:extLst>
      <p:ext uri="{BB962C8B-B14F-4D97-AF65-F5344CB8AC3E}">
        <p14:creationId xmlns:p14="http://schemas.microsoft.com/office/powerpoint/2010/main" val="35208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Ø"/>
            </a:pPr>
            <a:r>
              <a:rPr lang="en-US" sz="3200" dirty="0"/>
              <a:t>Observe for dysfunctional voiding behaviors (i.e. &lt;100 </a:t>
            </a:r>
            <a:r>
              <a:rPr lang="en-US" sz="3200" dirty="0" err="1"/>
              <a:t>mL</a:t>
            </a:r>
            <a:r>
              <a:rPr lang="en-US" sz="3200" dirty="0"/>
              <a:t> per void), which might indicate urinary retention. </a:t>
            </a:r>
          </a:p>
          <a:p>
            <a:pPr>
              <a:buFont typeface="Wingdings" pitchFamily="2" charset="2"/>
              <a:buChar char="Ø"/>
            </a:pPr>
            <a:r>
              <a:rPr lang="en-US" sz="3200" dirty="0"/>
              <a:t>If this occurs, perform an assessment of postvoid residuals using a bladder scanner if available. Generally postvoid residuals greater than 200 cc will require straight catheterization as needed.</a:t>
            </a:r>
          </a:p>
        </p:txBody>
      </p:sp>
    </p:spTree>
    <p:extLst>
      <p:ext uri="{BB962C8B-B14F-4D97-AF65-F5344CB8AC3E}">
        <p14:creationId xmlns:p14="http://schemas.microsoft.com/office/powerpoint/2010/main" val="241025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a:xfrm>
            <a:off x="574303" y="1825738"/>
            <a:ext cx="8596668" cy="3880773"/>
          </a:xfrm>
        </p:spPr>
        <p:txBody>
          <a:bodyPr>
            <a:normAutofit/>
          </a:bodyPr>
          <a:lstStyle/>
          <a:p>
            <a:pPr>
              <a:buFont typeface="Wingdings" pitchFamily="2" charset="2"/>
              <a:buChar char="v"/>
            </a:pPr>
            <a:r>
              <a:rPr lang="en-US" sz="2000" dirty="0"/>
              <a:t>It is important to insert a catheter along the normal contour of the urethra. Damage to the urethra can occur if the catheter is forced through the strictures or at an incorrect angle. </a:t>
            </a:r>
          </a:p>
          <a:p>
            <a:pPr>
              <a:buFont typeface="Wingdings" pitchFamily="2" charset="2"/>
              <a:buChar char="v"/>
            </a:pPr>
            <a:r>
              <a:rPr lang="en-US" sz="2000" dirty="0"/>
              <a:t>Another hazard is trauma with urethral catheterization, particularly in the male client, whose urethra is longer and more tortuous. </a:t>
            </a:r>
          </a:p>
        </p:txBody>
      </p:sp>
    </p:spTree>
    <p:extLst>
      <p:ext uri="{BB962C8B-B14F-4D97-AF65-F5344CB8AC3E}">
        <p14:creationId xmlns:p14="http://schemas.microsoft.com/office/powerpoint/2010/main" val="40300634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202" y="242552"/>
            <a:ext cx="8305800" cy="990600"/>
          </a:xfrm>
        </p:spPr>
        <p:txBody>
          <a:bodyPr>
            <a:noAutofit/>
          </a:bodyPr>
          <a:lstStyle/>
          <a:p>
            <a:r>
              <a:rPr lang="en-US" sz="3200" b="1" dirty="0"/>
              <a:t>Ongoing Assessment of Clients with Indwelling Catheters</a:t>
            </a:r>
          </a:p>
        </p:txBody>
      </p:sp>
      <p:sp>
        <p:nvSpPr>
          <p:cNvPr id="3" name="Content Placeholder 2"/>
          <p:cNvSpPr>
            <a:spLocks noGrp="1"/>
          </p:cNvSpPr>
          <p:nvPr>
            <p:ph sz="quarter" idx="1"/>
          </p:nvPr>
        </p:nvSpPr>
        <p:spPr/>
        <p:txBody>
          <a:bodyPr>
            <a:noAutofit/>
          </a:bodyPr>
          <a:lstStyle/>
          <a:p>
            <a:pPr>
              <a:buFont typeface="Wingdings" pitchFamily="2" charset="2"/>
              <a:buChar char="v"/>
            </a:pPr>
            <a:r>
              <a:rPr lang="en-US" sz="2400" dirty="0" smtClean="0"/>
              <a:t>Ensure that there are no obstructions in the drainage. Check that there are no kinks in the tubing, the client is not lying on the tubing and the tubing is not clogged with mucus or blood.</a:t>
            </a:r>
          </a:p>
          <a:p>
            <a:pPr>
              <a:buFont typeface="Wingdings" pitchFamily="2" charset="2"/>
              <a:buChar char="v"/>
            </a:pPr>
            <a:r>
              <a:rPr lang="en-US" sz="2400" dirty="0" smtClean="0"/>
              <a:t>Check that there is no tension on the catheter or tubing, that the catheter is securely attached to the thigh or abdomen.</a:t>
            </a:r>
          </a:p>
          <a:p>
            <a:pPr>
              <a:buFont typeface="Wingdings" pitchFamily="2" charset="2"/>
              <a:buChar char="v"/>
            </a:pPr>
            <a:r>
              <a:rPr lang="en-US" sz="2400" dirty="0" smtClean="0"/>
              <a:t>Ensure that the gravity drainage is maintained and that the drainage receptacle is below the level of the clients bladder.</a:t>
            </a:r>
            <a:endParaRPr lang="en-US" sz="2400" dirty="0"/>
          </a:p>
        </p:txBody>
      </p:sp>
    </p:spTree>
    <p:extLst>
      <p:ext uri="{BB962C8B-B14F-4D97-AF65-F5344CB8AC3E}">
        <p14:creationId xmlns:p14="http://schemas.microsoft.com/office/powerpoint/2010/main" val="41006822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Autofit/>
          </a:bodyPr>
          <a:lstStyle/>
          <a:p>
            <a:pPr>
              <a:buFont typeface="Wingdings" pitchFamily="2" charset="2"/>
              <a:buChar char="v"/>
            </a:pPr>
            <a:r>
              <a:rPr lang="en-US" sz="2400" dirty="0"/>
              <a:t>Ensure that the drainage system is well sealed or closed. Check that there are no leaks at the connection sites in open systems.</a:t>
            </a:r>
          </a:p>
          <a:p>
            <a:pPr>
              <a:buFont typeface="Wingdings" pitchFamily="2" charset="2"/>
              <a:buChar char="v"/>
            </a:pPr>
            <a:r>
              <a:rPr lang="en-US" sz="2400" dirty="0"/>
              <a:t>Observe the flow of the urine every 2 or 3 hours and note color, odor and any abnormal constituents. If sediment is present, check the catheter more frequently to ascertain whether it is plugged.</a:t>
            </a:r>
          </a:p>
        </p:txBody>
      </p:sp>
    </p:spTree>
    <p:extLst>
      <p:ext uri="{BB962C8B-B14F-4D97-AF65-F5344CB8AC3E}">
        <p14:creationId xmlns:p14="http://schemas.microsoft.com/office/powerpoint/2010/main" val="23579308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8385048" cy="914400"/>
          </a:xfrm>
        </p:spPr>
        <p:txBody>
          <a:bodyPr>
            <a:normAutofit fontScale="90000"/>
          </a:bodyPr>
          <a:lstStyle/>
          <a:p>
            <a:r>
              <a:rPr lang="en-US" b="1" dirty="0" smtClean="0"/>
              <a:t>Risks Associated with Urinary Catheterization</a:t>
            </a:r>
            <a:endParaRPr lang="en-US" b="1" dirty="0"/>
          </a:p>
        </p:txBody>
      </p:sp>
      <p:sp>
        <p:nvSpPr>
          <p:cNvPr id="3" name="Content Placeholder 2"/>
          <p:cNvSpPr>
            <a:spLocks noGrp="1"/>
          </p:cNvSpPr>
          <p:nvPr>
            <p:ph sz="quarter" idx="1"/>
          </p:nvPr>
        </p:nvSpPr>
        <p:spPr>
          <a:xfrm>
            <a:off x="949989" y="1560490"/>
            <a:ext cx="8503920" cy="4572000"/>
          </a:xfrm>
        </p:spPr>
        <p:txBody>
          <a:bodyPr>
            <a:normAutofit/>
          </a:bodyPr>
          <a:lstStyle/>
          <a:p>
            <a:pPr>
              <a:buFont typeface="Wingdings" pitchFamily="2" charset="2"/>
              <a:buChar char="q"/>
            </a:pPr>
            <a:r>
              <a:rPr lang="en-US" sz="2800" dirty="0"/>
              <a:t>Urinary tract infection (UTI).</a:t>
            </a:r>
          </a:p>
          <a:p>
            <a:pPr marL="0" indent="0">
              <a:buNone/>
            </a:pPr>
            <a:r>
              <a:rPr lang="en-US" sz="2800" i="1" dirty="0"/>
              <a:t>The symptoms of a catheter associated UTI include:</a:t>
            </a:r>
          </a:p>
          <a:p>
            <a:pPr>
              <a:buFont typeface="Wingdings" pitchFamily="2" charset="2"/>
              <a:buChar char="§"/>
            </a:pPr>
            <a:r>
              <a:rPr lang="en-US" sz="2800" dirty="0"/>
              <a:t>Pain in the bladder or urethra (the tube urine passes through out of your body).  </a:t>
            </a:r>
          </a:p>
          <a:p>
            <a:pPr>
              <a:buFont typeface="Wingdings" pitchFamily="2" charset="2"/>
              <a:buChar char="§"/>
            </a:pPr>
            <a:r>
              <a:rPr lang="en-US" sz="2800" dirty="0"/>
              <a:t>Offensive-smelling discharge from the urethra. </a:t>
            </a:r>
          </a:p>
          <a:p>
            <a:pPr>
              <a:buFont typeface="Wingdings" pitchFamily="2" charset="2"/>
              <a:buChar char="§"/>
            </a:pPr>
            <a:r>
              <a:rPr lang="en-US" sz="2800" dirty="0"/>
              <a:t>Passing foul-smelling, cloudy urine.  </a:t>
            </a:r>
          </a:p>
          <a:p>
            <a:pPr>
              <a:buFont typeface="Wingdings" pitchFamily="2" charset="2"/>
              <a:buChar char="§"/>
            </a:pPr>
            <a:r>
              <a:rPr lang="en-US" sz="2800" dirty="0"/>
              <a:t>General symptoms of an infection, such as a high temperature of 38°C (100.4°F) or above. </a:t>
            </a:r>
          </a:p>
          <a:p>
            <a:pPr>
              <a:buFont typeface="Wingdings" pitchFamily="2" charset="2"/>
              <a:buChar char="q"/>
            </a:pPr>
            <a:endParaRPr lang="en-US" sz="2800" dirty="0"/>
          </a:p>
        </p:txBody>
      </p:sp>
    </p:spTree>
    <p:extLst>
      <p:ext uri="{BB962C8B-B14F-4D97-AF65-F5344CB8AC3E}">
        <p14:creationId xmlns:p14="http://schemas.microsoft.com/office/powerpoint/2010/main" val="312466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Cont’d</a:t>
            </a:r>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US" dirty="0" smtClean="0"/>
              <a:t>Bladder spasm, which feels like abdominal cramp, is quite common when you have a catheter in your bladder.</a:t>
            </a:r>
          </a:p>
          <a:p>
            <a:pPr>
              <a:buFont typeface="Wingdings" pitchFamily="2" charset="2"/>
              <a:buChar char="q"/>
            </a:pPr>
            <a:r>
              <a:rPr lang="en-US" dirty="0" smtClean="0"/>
              <a:t>Leakage around the catheter is another problem associated with indwelling catheters. Leakage can be a sign that the catheter is blocked, so it's essential to check that the catheter is draining.</a:t>
            </a:r>
          </a:p>
          <a:p>
            <a:pPr>
              <a:buFont typeface="Wingdings" pitchFamily="2" charset="2"/>
              <a:buChar char="q"/>
            </a:pPr>
            <a:r>
              <a:rPr lang="en-US" dirty="0"/>
              <a:t>Blood or debris in the catheter tube is also fairly common with an indwelling catheter. This could become a problem if the catheter drainage system becomes blocked.</a:t>
            </a:r>
          </a:p>
          <a:p>
            <a:pPr>
              <a:buFont typeface="Wingdings" pitchFamily="2" charset="2"/>
              <a:buChar char="q"/>
            </a:pPr>
            <a:endParaRPr lang="en-US" dirty="0"/>
          </a:p>
        </p:txBody>
      </p:sp>
    </p:spTree>
    <p:extLst>
      <p:ext uri="{BB962C8B-B14F-4D97-AF65-F5344CB8AC3E}">
        <p14:creationId xmlns:p14="http://schemas.microsoft.com/office/powerpoint/2010/main" val="9080464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Autofit/>
          </a:bodyPr>
          <a:lstStyle/>
          <a:p>
            <a:pPr>
              <a:buFont typeface="Wingdings" pitchFamily="2" charset="2"/>
              <a:buChar char="q"/>
            </a:pPr>
            <a:r>
              <a:rPr lang="en-US" sz="2400" dirty="0"/>
              <a:t>Injury to the urethra caused by inserting the catheter.  </a:t>
            </a:r>
          </a:p>
          <a:p>
            <a:pPr>
              <a:buFont typeface="Wingdings" pitchFamily="2" charset="2"/>
              <a:buChar char="q"/>
            </a:pPr>
            <a:r>
              <a:rPr lang="en-US" sz="2400" dirty="0"/>
              <a:t>Narrowing of the urethra because of scar tissue caused by repeated use of a catheter.  </a:t>
            </a:r>
          </a:p>
          <a:p>
            <a:pPr>
              <a:buFont typeface="Wingdings" pitchFamily="2" charset="2"/>
              <a:buChar char="q"/>
            </a:pPr>
            <a:r>
              <a:rPr lang="en-US" sz="2400" dirty="0"/>
              <a:t>Injury to the bladder or rectum (back passage) caused by incorrectly inserting the catheter.</a:t>
            </a:r>
          </a:p>
          <a:p>
            <a:pPr>
              <a:buFont typeface="Wingdings" pitchFamily="2" charset="2"/>
              <a:buChar char="q"/>
            </a:pPr>
            <a:r>
              <a:rPr lang="en-US" sz="2400" dirty="0"/>
              <a:t>Bladder stones (although they usually only develop after years of catheterization).</a:t>
            </a:r>
          </a:p>
          <a:p>
            <a:pPr>
              <a:buFont typeface="Wingdings" pitchFamily="2" charset="2"/>
              <a:buChar char="q"/>
            </a:pPr>
            <a:endParaRPr lang="en-US" sz="3200" dirty="0"/>
          </a:p>
        </p:txBody>
      </p:sp>
    </p:spTree>
    <p:extLst>
      <p:ext uri="{BB962C8B-B14F-4D97-AF65-F5344CB8AC3E}">
        <p14:creationId xmlns:p14="http://schemas.microsoft.com/office/powerpoint/2010/main" val="30601884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867" y="473298"/>
            <a:ext cx="8534400" cy="914400"/>
          </a:xfrm>
        </p:spPr>
        <p:txBody>
          <a:bodyPr>
            <a:normAutofit fontScale="90000"/>
          </a:bodyPr>
          <a:lstStyle/>
          <a:p>
            <a:r>
              <a:rPr lang="en-US" sz="3200" b="1" dirty="0"/>
              <a:t>Preventing Catheter Associated Urinary Tract Infections</a:t>
            </a:r>
            <a:br>
              <a:rPr lang="en-US" sz="3200" b="1" dirty="0"/>
            </a:br>
            <a:r>
              <a:rPr lang="en-US" sz="3200" b="1" dirty="0"/>
              <a:t/>
            </a:r>
            <a:br>
              <a:rPr lang="en-US" sz="3200" b="1" dirty="0"/>
            </a:br>
            <a:r>
              <a:rPr lang="en-US" sz="3200" b="1" dirty="0"/>
              <a:t/>
            </a:r>
            <a:br>
              <a:rPr lang="en-US" sz="3200" b="1" dirty="0"/>
            </a:br>
            <a:r>
              <a:rPr lang="en-US" sz="3200" b="1" dirty="0"/>
              <a:t/>
            </a:r>
            <a:br>
              <a:rPr lang="en-US" sz="3200" b="1" dirty="0"/>
            </a:br>
            <a:endParaRPr lang="en-US" sz="3200" b="1" dirty="0"/>
          </a:p>
        </p:txBody>
      </p:sp>
      <p:sp>
        <p:nvSpPr>
          <p:cNvPr id="3" name="Content Placeholder 2"/>
          <p:cNvSpPr>
            <a:spLocks noGrp="1"/>
          </p:cNvSpPr>
          <p:nvPr>
            <p:ph sz="quarter" idx="1"/>
          </p:nvPr>
        </p:nvSpPr>
        <p:spPr>
          <a:xfrm>
            <a:off x="587182" y="2109073"/>
            <a:ext cx="8596668" cy="3880773"/>
          </a:xfrm>
        </p:spPr>
        <p:txBody>
          <a:bodyPr>
            <a:normAutofit fontScale="92500" lnSpcReduction="20000"/>
          </a:bodyPr>
          <a:lstStyle/>
          <a:p>
            <a:pPr>
              <a:buFont typeface="Wingdings" pitchFamily="2" charset="2"/>
              <a:buChar char="Ø"/>
            </a:pPr>
            <a:r>
              <a:rPr lang="en-US" sz="2800" dirty="0" smtClean="0"/>
              <a:t>Have an </a:t>
            </a:r>
            <a:r>
              <a:rPr lang="en-US" sz="2800" dirty="0"/>
              <a:t>established infection control program.</a:t>
            </a:r>
          </a:p>
          <a:p>
            <a:pPr>
              <a:buFont typeface="Wingdings" pitchFamily="2" charset="2"/>
              <a:buChar char="Ø"/>
            </a:pPr>
            <a:r>
              <a:rPr lang="en-US" sz="2800" dirty="0"/>
              <a:t>Assess the need for catheterization and catheterize clients only when necessary to do so.</a:t>
            </a:r>
          </a:p>
          <a:p>
            <a:pPr>
              <a:buFont typeface="Wingdings" pitchFamily="2" charset="2"/>
              <a:buChar char="Ø"/>
            </a:pPr>
            <a:r>
              <a:rPr lang="en-US" sz="2800" dirty="0"/>
              <a:t>Catheterize clients by using aseptic technique, sterile equipment and trained personnel.</a:t>
            </a:r>
          </a:p>
          <a:p>
            <a:pPr>
              <a:buFont typeface="Wingdings" pitchFamily="2" charset="2"/>
              <a:buChar char="Ø"/>
            </a:pPr>
            <a:r>
              <a:rPr lang="en-US" sz="2800" dirty="0"/>
              <a:t>Maintain a sterile closed-drainage system.</a:t>
            </a:r>
          </a:p>
          <a:p>
            <a:pPr>
              <a:buFont typeface="Wingdings" pitchFamily="2" charset="2"/>
              <a:buChar char="Ø"/>
            </a:pPr>
            <a:r>
              <a:rPr lang="en-US" sz="2800" dirty="0"/>
              <a:t>Do not disconnect the catheter and drainage tubing unless absolutely necessary.</a:t>
            </a:r>
          </a:p>
          <a:p>
            <a:pPr>
              <a:buFont typeface="Wingdings" pitchFamily="2" charset="2"/>
              <a:buChar char="Ø"/>
            </a:pPr>
            <a:r>
              <a:rPr lang="en-US" sz="2800" dirty="0"/>
              <a:t>Remove the catheter as soon as possible.</a:t>
            </a:r>
          </a:p>
        </p:txBody>
      </p:sp>
    </p:spTree>
    <p:extLst>
      <p:ext uri="{BB962C8B-B14F-4D97-AF65-F5344CB8AC3E}">
        <p14:creationId xmlns:p14="http://schemas.microsoft.com/office/powerpoint/2010/main" val="9284264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a:xfrm>
            <a:off x="1981200" y="1676400"/>
            <a:ext cx="8153400" cy="4572000"/>
          </a:xfrm>
        </p:spPr>
        <p:txBody>
          <a:bodyPr>
            <a:noAutofit/>
          </a:bodyPr>
          <a:lstStyle/>
          <a:p>
            <a:pPr>
              <a:buFont typeface="Wingdings" pitchFamily="2" charset="2"/>
              <a:buChar char="Ø"/>
            </a:pPr>
            <a:r>
              <a:rPr lang="en-US" sz="3200" dirty="0"/>
              <a:t>Follow and reinforce good hand washing technique.</a:t>
            </a:r>
          </a:p>
          <a:p>
            <a:pPr>
              <a:buFont typeface="Wingdings" pitchFamily="2" charset="2"/>
              <a:buChar char="Ø"/>
            </a:pPr>
            <a:r>
              <a:rPr lang="en-US" sz="3200" dirty="0"/>
              <a:t>Provide routine perineal hygiene including cleansing with soap and water after defecation.</a:t>
            </a:r>
          </a:p>
          <a:p>
            <a:pPr>
              <a:buFont typeface="Wingdings" pitchFamily="2" charset="2"/>
              <a:buChar char="Ø"/>
            </a:pPr>
            <a:r>
              <a:rPr lang="en-US" sz="3200" dirty="0"/>
              <a:t>Prevent contamination of the catheter with feces in the incontinent client.</a:t>
            </a:r>
          </a:p>
          <a:p>
            <a:pPr>
              <a:buFont typeface="Wingdings" pitchFamily="2" charset="2"/>
              <a:buChar char="Ø"/>
            </a:pPr>
            <a:r>
              <a:rPr lang="en-US" sz="3200" dirty="0"/>
              <a:t>Use the right type of catheter and size of catheter lumen.</a:t>
            </a:r>
          </a:p>
        </p:txBody>
      </p:sp>
    </p:spTree>
    <p:extLst>
      <p:ext uri="{BB962C8B-B14F-4D97-AF65-F5344CB8AC3E}">
        <p14:creationId xmlns:p14="http://schemas.microsoft.com/office/powerpoint/2010/main" val="15534080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047" y="331631"/>
            <a:ext cx="8534400" cy="914400"/>
          </a:xfrm>
        </p:spPr>
        <p:txBody>
          <a:bodyPr>
            <a:normAutofit fontScale="90000"/>
          </a:bodyPr>
          <a:lstStyle/>
          <a:p>
            <a:r>
              <a:rPr lang="en-US" b="1" dirty="0" smtClean="0"/>
              <a:t>Complications Associated with Indwelling Catheter Use</a:t>
            </a:r>
            <a:endParaRPr lang="en-US" b="1" dirty="0"/>
          </a:p>
        </p:txBody>
      </p:sp>
      <p:sp>
        <p:nvSpPr>
          <p:cNvPr id="3" name="Content Placeholder 2"/>
          <p:cNvSpPr>
            <a:spLocks noGrp="1"/>
          </p:cNvSpPr>
          <p:nvPr>
            <p:ph sz="quarter" idx="1"/>
          </p:nvPr>
        </p:nvSpPr>
        <p:spPr>
          <a:xfrm>
            <a:off x="615138" y="1818067"/>
            <a:ext cx="8503920" cy="4572000"/>
          </a:xfrm>
        </p:spPr>
        <p:txBody>
          <a:bodyPr>
            <a:noAutofit/>
          </a:bodyPr>
          <a:lstStyle/>
          <a:p>
            <a:pPr>
              <a:buFont typeface="Wingdings" pitchFamily="2" charset="2"/>
              <a:buChar char="q"/>
            </a:pPr>
            <a:r>
              <a:rPr lang="en-US" sz="2800" dirty="0"/>
              <a:t>Bacteriuria</a:t>
            </a:r>
          </a:p>
          <a:p>
            <a:pPr>
              <a:buFont typeface="Wingdings" pitchFamily="2" charset="2"/>
              <a:buChar char="q"/>
            </a:pPr>
            <a:r>
              <a:rPr lang="en-US" sz="2800" dirty="0"/>
              <a:t>Encrustations</a:t>
            </a:r>
          </a:p>
          <a:p>
            <a:pPr>
              <a:buFont typeface="Wingdings" pitchFamily="2" charset="2"/>
              <a:buChar char="Ø"/>
            </a:pPr>
            <a:r>
              <a:rPr lang="en-US" sz="2800" dirty="0"/>
              <a:t>Mineral deposition within the catheter biofilm causes encrustations, which are unique to biofilms formed on urinary catheters.</a:t>
            </a:r>
          </a:p>
          <a:p>
            <a:pPr>
              <a:buFont typeface="Wingdings" panose="05000000000000000000" pitchFamily="2" charset="2"/>
              <a:buChar char="q"/>
            </a:pPr>
            <a:r>
              <a:rPr lang="en-US" sz="2800" dirty="0"/>
              <a:t>Urosepsis </a:t>
            </a:r>
          </a:p>
          <a:p>
            <a:pPr>
              <a:buFont typeface="Wingdings" pitchFamily="2" charset="2"/>
              <a:buChar char="Ø"/>
            </a:pPr>
            <a:r>
              <a:rPr lang="en-US" sz="2800" dirty="0"/>
              <a:t>Urosepsis can result from a urinary tract infection, leading to generalized sepsis, and death from severe urinary tract infections.</a:t>
            </a:r>
          </a:p>
          <a:p>
            <a:pPr>
              <a:buFont typeface="Wingdings" pitchFamily="2" charset="2"/>
              <a:buChar char="q"/>
            </a:pPr>
            <a:endParaRPr lang="en-US" sz="2800" dirty="0"/>
          </a:p>
          <a:p>
            <a:pPr>
              <a:buNone/>
            </a:pPr>
            <a:endParaRPr lang="en-US" sz="2800" dirty="0"/>
          </a:p>
        </p:txBody>
      </p:sp>
    </p:spTree>
    <p:extLst>
      <p:ext uri="{BB962C8B-B14F-4D97-AF65-F5344CB8AC3E}">
        <p14:creationId xmlns:p14="http://schemas.microsoft.com/office/powerpoint/2010/main" val="18406373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a:xfrm>
            <a:off x="1840992" y="1676400"/>
            <a:ext cx="8503920" cy="4572000"/>
          </a:xfrm>
        </p:spPr>
        <p:txBody>
          <a:bodyPr>
            <a:normAutofit/>
          </a:bodyPr>
          <a:lstStyle/>
          <a:p>
            <a:pPr>
              <a:buFont typeface="Wingdings" panose="05000000000000000000" pitchFamily="2" charset="2"/>
              <a:buChar char="q"/>
            </a:pPr>
            <a:r>
              <a:rPr lang="en-US" dirty="0" smtClean="0"/>
              <a:t>Urethral Damage </a:t>
            </a:r>
          </a:p>
          <a:p>
            <a:pPr>
              <a:buFont typeface="Wingdings" pitchFamily="2" charset="2"/>
              <a:buChar char="Ø"/>
            </a:pPr>
            <a:r>
              <a:rPr lang="en-US" dirty="0" smtClean="0"/>
              <a:t>Urethral damage occurs primarily in men because the catheter may interfere with drainage of seminal secretions. </a:t>
            </a:r>
          </a:p>
          <a:p>
            <a:pPr>
              <a:buFont typeface="Wingdings" panose="05000000000000000000" pitchFamily="2" charset="2"/>
              <a:buChar char="q"/>
            </a:pPr>
            <a:r>
              <a:rPr lang="en-US" dirty="0"/>
              <a:t>Epididymitis </a:t>
            </a:r>
          </a:p>
          <a:p>
            <a:pPr>
              <a:buFont typeface="Wingdings" pitchFamily="2" charset="2"/>
              <a:buChar char="Ø"/>
            </a:pPr>
            <a:r>
              <a:rPr lang="en-US" dirty="0"/>
              <a:t>It is caused by urethral and bladder inflammation or by scrotal abscesses seen in men.  </a:t>
            </a:r>
          </a:p>
          <a:p>
            <a:pPr>
              <a:buFont typeface="Wingdings" panose="05000000000000000000" pitchFamily="2" charset="2"/>
              <a:buChar char="q"/>
            </a:pPr>
            <a:r>
              <a:rPr lang="en-US" dirty="0"/>
              <a:t>Hematuria </a:t>
            </a:r>
          </a:p>
          <a:p>
            <a:pPr>
              <a:buFont typeface="Wingdings" pitchFamily="2" charset="2"/>
              <a:buChar char="Ø"/>
            </a:pPr>
            <a:r>
              <a:rPr lang="en-US" dirty="0"/>
              <a:t>It occurs in patients who have long-term catheters and is a possible sign of bladder cancer or kidney stones. </a:t>
            </a:r>
          </a:p>
          <a:p>
            <a:pPr>
              <a:buFont typeface="Wingdings" pitchFamily="2" charset="2"/>
              <a:buChar char="Ø"/>
            </a:pPr>
            <a:endParaRPr lang="en-US" dirty="0"/>
          </a:p>
        </p:txBody>
      </p:sp>
    </p:spTree>
    <p:extLst>
      <p:ext uri="{BB962C8B-B14F-4D97-AF65-F5344CB8AC3E}">
        <p14:creationId xmlns:p14="http://schemas.microsoft.com/office/powerpoint/2010/main" val="22240689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a:xfrm>
            <a:off x="499228" y="1270000"/>
            <a:ext cx="8503920" cy="4727448"/>
          </a:xfrm>
        </p:spPr>
        <p:txBody>
          <a:bodyPr>
            <a:noAutofit/>
          </a:bodyPr>
          <a:lstStyle/>
          <a:p>
            <a:pPr>
              <a:buFont typeface="Wingdings" panose="05000000000000000000" pitchFamily="2" charset="2"/>
              <a:buChar char="q"/>
            </a:pPr>
            <a:r>
              <a:rPr lang="en-US" sz="3600" dirty="0"/>
              <a:t>Bladder stones </a:t>
            </a:r>
          </a:p>
          <a:p>
            <a:pPr>
              <a:buFont typeface="Wingdings" pitchFamily="2" charset="2"/>
              <a:buChar char="Ø"/>
            </a:pPr>
            <a:r>
              <a:rPr lang="en-US" sz="3600" dirty="0"/>
              <a:t>This occurs in at least 8% of patients with indwelling catheters and can form on the catheter or retention balloon.</a:t>
            </a:r>
          </a:p>
          <a:p>
            <a:pPr>
              <a:buFont typeface="Wingdings" panose="05000000000000000000" pitchFamily="2" charset="2"/>
              <a:buChar char="q"/>
            </a:pPr>
            <a:r>
              <a:rPr lang="en-US" sz="3600" dirty="0"/>
              <a:t>Bladder cancer</a:t>
            </a:r>
          </a:p>
          <a:p>
            <a:pPr>
              <a:buFont typeface="Wingdings" pitchFamily="2" charset="2"/>
              <a:buChar char="Ø"/>
            </a:pPr>
            <a:r>
              <a:rPr lang="en-US" sz="3600" b="1" dirty="0"/>
              <a:t> </a:t>
            </a:r>
            <a:r>
              <a:rPr lang="en-US" sz="3600" dirty="0"/>
              <a:t>It can occur in some patients with indwelling catheters for long periods of time. </a:t>
            </a:r>
          </a:p>
          <a:p>
            <a:pPr marL="0" indent="0">
              <a:buNone/>
            </a:pPr>
            <a:r>
              <a:rPr lang="en-US" sz="3600" dirty="0"/>
              <a:t> </a:t>
            </a:r>
          </a:p>
        </p:txBody>
      </p:sp>
    </p:spTree>
    <p:extLst>
      <p:ext uri="{BB962C8B-B14F-4D97-AF65-F5344CB8AC3E}">
        <p14:creationId xmlns:p14="http://schemas.microsoft.com/office/powerpoint/2010/main" val="3119789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Catheterization </a:t>
            </a:r>
            <a:r>
              <a:rPr lang="en-US" b="1" dirty="0" err="1"/>
              <a:t>ct</a:t>
            </a:r>
            <a:r>
              <a:rPr lang="en-US" b="1" dirty="0"/>
              <a:t/>
            </a:r>
            <a:br>
              <a:rPr lang="en-US" b="1" dirty="0"/>
            </a:br>
            <a:endParaRPr lang="en-US" dirty="0"/>
          </a:p>
        </p:txBody>
      </p:sp>
      <p:sp>
        <p:nvSpPr>
          <p:cNvPr id="3" name="Content Placeholder 2"/>
          <p:cNvSpPr>
            <a:spLocks noGrp="1"/>
          </p:cNvSpPr>
          <p:nvPr>
            <p:ph idx="1"/>
          </p:nvPr>
        </p:nvSpPr>
        <p:spPr>
          <a:xfrm>
            <a:off x="445515" y="2237863"/>
            <a:ext cx="9290914" cy="3880773"/>
          </a:xfrm>
        </p:spPr>
        <p:txBody>
          <a:bodyPr>
            <a:normAutofit/>
          </a:bodyPr>
          <a:lstStyle/>
          <a:p>
            <a:pPr lvl="0"/>
            <a:r>
              <a:rPr lang="en-US" sz="2000" dirty="0" smtClean="0"/>
              <a:t>Catheterization </a:t>
            </a:r>
            <a:r>
              <a:rPr lang="en-US" sz="2000" dirty="0"/>
              <a:t>is performed to achieve the following:</a:t>
            </a:r>
          </a:p>
          <a:p>
            <a:pPr lvl="0">
              <a:buFont typeface="Wingdings" panose="05000000000000000000" pitchFamily="2" charset="2"/>
              <a:buChar char="§"/>
            </a:pPr>
            <a:r>
              <a:rPr lang="en-US" sz="2000" dirty="0"/>
              <a:t>Relieve urinary tract obstruction</a:t>
            </a:r>
          </a:p>
          <a:p>
            <a:pPr lvl="0">
              <a:buFont typeface="Wingdings" panose="05000000000000000000" pitchFamily="2" charset="2"/>
              <a:buChar char="§"/>
            </a:pPr>
            <a:r>
              <a:rPr lang="en-US" sz="2000" dirty="0"/>
              <a:t>Assist with postoperative drainage in urologic </a:t>
            </a:r>
            <a:r>
              <a:rPr lang="en-US" sz="2000" dirty="0" smtClean="0"/>
              <a:t>and other </a:t>
            </a:r>
            <a:r>
              <a:rPr lang="en-US" sz="2000" dirty="0"/>
              <a:t>surgeries</a:t>
            </a:r>
          </a:p>
          <a:p>
            <a:pPr lvl="0">
              <a:buFont typeface="Wingdings" panose="05000000000000000000" pitchFamily="2" charset="2"/>
              <a:buChar char="§"/>
            </a:pPr>
            <a:r>
              <a:rPr lang="en-US" sz="2000" dirty="0"/>
              <a:t>Monitor accurate urine output in critically ill patients</a:t>
            </a:r>
          </a:p>
          <a:p>
            <a:pPr lvl="0">
              <a:buFont typeface="Wingdings" panose="05000000000000000000" pitchFamily="2" charset="2"/>
              <a:buChar char="§"/>
            </a:pPr>
            <a:r>
              <a:rPr lang="en-US" sz="2000" dirty="0"/>
              <a:t>Promote urinary drainage in patients with </a:t>
            </a:r>
            <a:r>
              <a:rPr lang="en-US" sz="2000" dirty="0" smtClean="0"/>
              <a:t>neurogenic bladder </a:t>
            </a:r>
            <a:r>
              <a:rPr lang="en-US" sz="2000" dirty="0"/>
              <a:t>dysfunction or urine retention</a:t>
            </a:r>
          </a:p>
          <a:p>
            <a:pPr lvl="0">
              <a:buFont typeface="Wingdings" panose="05000000000000000000" pitchFamily="2" charset="2"/>
              <a:buChar char="§"/>
            </a:pPr>
            <a:r>
              <a:rPr lang="en-US" sz="2000" dirty="0"/>
              <a:t>Prevent urinary leakage in patients with stage III to </a:t>
            </a:r>
            <a:r>
              <a:rPr lang="en-US" sz="2000" dirty="0" smtClean="0"/>
              <a:t>IV pressure </a:t>
            </a:r>
            <a:r>
              <a:rPr lang="en-US" sz="2000" dirty="0"/>
              <a:t>ulcers</a:t>
            </a:r>
          </a:p>
          <a:p>
            <a:endParaRPr lang="en-US" dirty="0"/>
          </a:p>
        </p:txBody>
      </p:sp>
    </p:spTree>
    <p:extLst>
      <p:ext uri="{BB962C8B-B14F-4D97-AF65-F5344CB8AC3E}">
        <p14:creationId xmlns:p14="http://schemas.microsoft.com/office/powerpoint/2010/main" val="35538396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447" y="502920"/>
            <a:ext cx="8534400" cy="914400"/>
          </a:xfrm>
        </p:spPr>
        <p:txBody>
          <a:bodyPr>
            <a:noAutofit/>
          </a:bodyPr>
          <a:lstStyle/>
          <a:p>
            <a:r>
              <a:rPr lang="en-US" sz="2800" b="1" dirty="0"/>
              <a:t>Nursing Interventions for Clients with Indwelling Catheters</a:t>
            </a:r>
          </a:p>
        </p:txBody>
      </p:sp>
      <p:sp>
        <p:nvSpPr>
          <p:cNvPr id="3" name="Content Placeholder 2"/>
          <p:cNvSpPr>
            <a:spLocks noGrp="1"/>
          </p:cNvSpPr>
          <p:nvPr>
            <p:ph sz="quarter" idx="1"/>
          </p:nvPr>
        </p:nvSpPr>
        <p:spPr>
          <a:xfrm>
            <a:off x="743927" y="1907146"/>
            <a:ext cx="8503920" cy="4191000"/>
          </a:xfrm>
        </p:spPr>
        <p:txBody>
          <a:bodyPr>
            <a:noAutofit/>
          </a:bodyPr>
          <a:lstStyle/>
          <a:p>
            <a:pPr>
              <a:buFont typeface="Wingdings" pitchFamily="2" charset="2"/>
              <a:buChar char="ü"/>
            </a:pPr>
            <a:r>
              <a:rPr lang="en-US" sz="2800" dirty="0"/>
              <a:t>Encourage large amounts of fluid intake (up to 3000mls/day if permitted). Large amounts of fluid ensure a large urine output which keeps the bladder flushed out and decrease the likelihood of urinary stasis and subsequent infection. It also minimizes the risk of sediments or other particles obstructing the drainage tubing.</a:t>
            </a:r>
          </a:p>
          <a:p>
            <a:pPr>
              <a:buFont typeface="Wingdings" pitchFamily="2" charset="2"/>
              <a:buChar char="ü"/>
            </a:pPr>
            <a:r>
              <a:rPr lang="en-US" sz="2800" dirty="0"/>
              <a:t>Accurately recording the fluid input and output.</a:t>
            </a:r>
          </a:p>
          <a:p>
            <a:pPr>
              <a:buFont typeface="Wingdings" pitchFamily="2" charset="2"/>
              <a:buChar char="ü"/>
            </a:pPr>
            <a:endParaRPr lang="en-US" sz="2800" dirty="0"/>
          </a:p>
          <a:p>
            <a:pPr>
              <a:buNone/>
            </a:pPr>
            <a:endParaRPr lang="en-US" sz="2800" dirty="0"/>
          </a:p>
          <a:p>
            <a:endParaRPr lang="en-US" sz="2800" dirty="0"/>
          </a:p>
          <a:p>
            <a:pPr>
              <a:buNone/>
            </a:pPr>
            <a:endParaRPr lang="en-US" sz="2800" dirty="0"/>
          </a:p>
        </p:txBody>
      </p:sp>
    </p:spTree>
    <p:extLst>
      <p:ext uri="{BB962C8B-B14F-4D97-AF65-F5344CB8AC3E}">
        <p14:creationId xmlns:p14="http://schemas.microsoft.com/office/powerpoint/2010/main" val="209600460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a:xfrm>
            <a:off x="677334" y="1555282"/>
            <a:ext cx="8596668" cy="3880773"/>
          </a:xfrm>
        </p:spPr>
        <p:txBody>
          <a:bodyPr>
            <a:noAutofit/>
          </a:bodyPr>
          <a:lstStyle/>
          <a:p>
            <a:pPr>
              <a:buFont typeface="Wingdings" pitchFamily="2" charset="2"/>
              <a:buChar char="ü"/>
            </a:pPr>
            <a:r>
              <a:rPr lang="en-US" sz="3200" dirty="0"/>
              <a:t>Dietary measures- acidifying the urine of clients with a retention catheter may reduce the risk of urinary tract infections (UTI) and calculus formation. Foods e.g. eggs, cheese, meat, poultry, whole grains, plums and tomatoes tend to increase the acidity of urine.</a:t>
            </a:r>
          </a:p>
          <a:p>
            <a:pPr>
              <a:buFont typeface="Wingdings" pitchFamily="2" charset="2"/>
              <a:buChar char="ü"/>
            </a:pPr>
            <a:r>
              <a:rPr lang="en-US" sz="3200" dirty="0"/>
              <a:t>Perineal care- routine hygiene care is necessary for clients with retention catheters</a:t>
            </a:r>
          </a:p>
          <a:p>
            <a:pPr>
              <a:buFont typeface="Wingdings" pitchFamily="2" charset="2"/>
              <a:buChar char="ü"/>
            </a:pPr>
            <a:endParaRPr lang="en-US" sz="3200" dirty="0"/>
          </a:p>
          <a:p>
            <a:pPr>
              <a:buFont typeface="Wingdings" pitchFamily="2" charset="2"/>
              <a:buChar char="ü"/>
            </a:pPr>
            <a:endParaRPr lang="en-US" sz="3200" dirty="0"/>
          </a:p>
          <a:p>
            <a:pPr>
              <a:buNone/>
            </a:pPr>
            <a:endParaRPr lang="en-US" sz="3200" dirty="0"/>
          </a:p>
          <a:p>
            <a:pPr>
              <a:buNone/>
            </a:pPr>
            <a:endParaRPr lang="en-US" sz="3200" dirty="0"/>
          </a:p>
          <a:p>
            <a:pPr>
              <a:buNone/>
            </a:pPr>
            <a:endParaRPr lang="en-US" sz="3200" dirty="0"/>
          </a:p>
        </p:txBody>
      </p:sp>
    </p:spTree>
    <p:extLst>
      <p:ext uri="{BB962C8B-B14F-4D97-AF65-F5344CB8AC3E}">
        <p14:creationId xmlns:p14="http://schemas.microsoft.com/office/powerpoint/2010/main" val="15212359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a:xfrm>
            <a:off x="911352" y="1819141"/>
            <a:ext cx="8503920" cy="4572000"/>
          </a:xfrm>
        </p:spPr>
        <p:txBody>
          <a:bodyPr>
            <a:normAutofit/>
          </a:bodyPr>
          <a:lstStyle/>
          <a:p>
            <a:pPr>
              <a:buFont typeface="Wingdings" pitchFamily="2" charset="2"/>
              <a:buChar char="ü"/>
            </a:pPr>
            <a:r>
              <a:rPr lang="en-US" sz="2800" dirty="0"/>
              <a:t>Changing the catheter and tubing- routine changing is not recommended. Collection of sediments in the catheter or tubing or impaired urine drainage are indicators for changing the catheter and drainage system.</a:t>
            </a:r>
          </a:p>
          <a:p>
            <a:pPr>
              <a:buFont typeface="Wingdings" pitchFamily="2" charset="2"/>
              <a:buChar char="ü"/>
            </a:pPr>
            <a:r>
              <a:rPr lang="en-US" sz="2800" dirty="0"/>
              <a:t>Empty urine bags regularly to prevent back-flow into the urethra and bladder. This should be done when the bag is no more than half full.</a:t>
            </a:r>
          </a:p>
          <a:p>
            <a:pPr>
              <a:buFont typeface="Wingdings" pitchFamily="2" charset="2"/>
              <a:buChar char="ü"/>
            </a:pPr>
            <a:r>
              <a:rPr lang="en-US" sz="2800" dirty="0"/>
              <a:t>Maintaining the patency of the drainage system.</a:t>
            </a:r>
          </a:p>
          <a:p>
            <a:pPr>
              <a:buFont typeface="Wingdings" pitchFamily="2" charset="2"/>
              <a:buChar char="ü"/>
            </a:pPr>
            <a:endParaRPr lang="en-US" sz="2800" dirty="0"/>
          </a:p>
          <a:p>
            <a:endParaRPr lang="en-US" sz="2800" dirty="0"/>
          </a:p>
          <a:p>
            <a:pPr>
              <a:buNone/>
            </a:pPr>
            <a:endParaRPr lang="en-US" sz="2800" dirty="0"/>
          </a:p>
          <a:p>
            <a:pPr>
              <a:buNone/>
            </a:pPr>
            <a:endParaRPr lang="en-US" sz="2800" dirty="0"/>
          </a:p>
        </p:txBody>
      </p:sp>
    </p:spTree>
    <p:extLst>
      <p:ext uri="{BB962C8B-B14F-4D97-AF65-F5344CB8AC3E}">
        <p14:creationId xmlns:p14="http://schemas.microsoft.com/office/powerpoint/2010/main" val="16812169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a:xfrm>
            <a:off x="677334" y="1805189"/>
            <a:ext cx="8503920" cy="4267200"/>
          </a:xfrm>
        </p:spPr>
        <p:txBody>
          <a:bodyPr>
            <a:noAutofit/>
          </a:bodyPr>
          <a:lstStyle/>
          <a:p>
            <a:pPr>
              <a:buFont typeface="Wingdings" pitchFamily="2" charset="2"/>
              <a:buChar char="ü"/>
            </a:pPr>
            <a:r>
              <a:rPr lang="en-US" sz="2800" dirty="0"/>
              <a:t>Preventing contamination of the drainage system and teaching these measures to the client.</a:t>
            </a:r>
          </a:p>
          <a:p>
            <a:pPr>
              <a:buFont typeface="Wingdings" pitchFamily="2" charset="2"/>
              <a:buChar char="ü"/>
            </a:pPr>
            <a:r>
              <a:rPr lang="en-US" sz="2800" dirty="0"/>
              <a:t>If possible, patients with catheters should be taught catheter care, as this will minimize the risk of urinary tract infection. The carers of dependent patients should be taught the skills required for catheter care, and these patients should be given ongoing support while the catheter is in place.</a:t>
            </a:r>
          </a:p>
          <a:p>
            <a:pPr>
              <a:buNone/>
            </a:pPr>
            <a:endParaRPr lang="en-US" sz="2800" dirty="0"/>
          </a:p>
          <a:p>
            <a:pPr>
              <a:buNone/>
            </a:pPr>
            <a:endParaRPr lang="en-US" sz="2800" dirty="0"/>
          </a:p>
          <a:p>
            <a:pPr>
              <a:buNone/>
            </a:pPr>
            <a:endParaRPr lang="en-US" sz="2800" dirty="0"/>
          </a:p>
        </p:txBody>
      </p:sp>
    </p:spTree>
    <p:extLst>
      <p:ext uri="{BB962C8B-B14F-4D97-AF65-F5344CB8AC3E}">
        <p14:creationId xmlns:p14="http://schemas.microsoft.com/office/powerpoint/2010/main" val="26170176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803694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501603" y="1359795"/>
            <a:ext cx="7772400" cy="1905000"/>
          </a:xfrm>
        </p:spPr>
        <p:txBody>
          <a:bodyPr>
            <a:noAutofit/>
          </a:bodyPr>
          <a:lstStyle/>
          <a:p>
            <a:r>
              <a:rPr lang="en-US" sz="6000" dirty="0"/>
              <a:t>BLADDER IRRIGATION</a:t>
            </a:r>
          </a:p>
        </p:txBody>
      </p:sp>
    </p:spTree>
    <p:extLst>
      <p:ext uri="{BB962C8B-B14F-4D97-AF65-F5344CB8AC3E}">
        <p14:creationId xmlns:p14="http://schemas.microsoft.com/office/powerpoint/2010/main" val="12065345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sz="quarter" idx="1"/>
          </p:nvPr>
        </p:nvSpPr>
        <p:spPr>
          <a:xfrm>
            <a:off x="677333" y="1930400"/>
            <a:ext cx="9121759" cy="4429457"/>
          </a:xfrm>
        </p:spPr>
        <p:txBody>
          <a:bodyPr>
            <a:normAutofit/>
          </a:bodyPr>
          <a:lstStyle/>
          <a:p>
            <a:pPr>
              <a:buFont typeface="Wingdings" panose="05000000000000000000" pitchFamily="2" charset="2"/>
              <a:buChar char="v"/>
            </a:pPr>
            <a:r>
              <a:rPr lang="en-US" sz="2000" dirty="0" smtClean="0"/>
              <a:t>Bladder irrigation is the washing </a:t>
            </a:r>
            <a:r>
              <a:rPr lang="en-US" sz="2000" dirty="0"/>
              <a:t>of </a:t>
            </a:r>
            <a:r>
              <a:rPr lang="en-US" sz="2000" dirty="0" smtClean="0"/>
              <a:t>the bladder by </a:t>
            </a:r>
            <a:r>
              <a:rPr lang="en-US" sz="2000" dirty="0"/>
              <a:t>a stream of water or other fluid. A steady, gentle stream is used; pressure should be sufficient to reach the desired area, but not enough to force the fluid beyond the area to be irrigated. </a:t>
            </a:r>
            <a:endParaRPr lang="en-US" sz="2000" dirty="0" smtClean="0"/>
          </a:p>
          <a:p>
            <a:pPr>
              <a:buFont typeface="Wingdings" panose="05000000000000000000" pitchFamily="2" charset="2"/>
              <a:buChar char="v"/>
            </a:pPr>
            <a:r>
              <a:rPr lang="en-US" sz="2000" dirty="0" smtClean="0"/>
              <a:t>Pressure </a:t>
            </a:r>
            <a:r>
              <a:rPr lang="en-US" sz="2000" dirty="0"/>
              <a:t>may be </a:t>
            </a:r>
            <a:r>
              <a:rPr lang="en-US" sz="2000" dirty="0" smtClean="0"/>
              <a:t>applied by </a:t>
            </a:r>
            <a:r>
              <a:rPr lang="en-US" sz="2000" dirty="0"/>
              <a:t>gravity. The greater the height of the container of solution, the greater will be the pressure exerted by the stream of solution</a:t>
            </a:r>
            <a:r>
              <a:rPr lang="en-US" sz="2000" dirty="0" smtClean="0"/>
              <a:t>.</a:t>
            </a:r>
          </a:p>
          <a:p>
            <a:pPr>
              <a:buFont typeface="Wingdings" panose="05000000000000000000" pitchFamily="2" charset="2"/>
              <a:buChar char="v"/>
            </a:pPr>
            <a:r>
              <a:rPr lang="en-US" sz="2000" dirty="0" smtClean="0"/>
              <a:t> </a:t>
            </a:r>
            <a:r>
              <a:rPr lang="en-US" sz="2000" dirty="0"/>
              <a:t>Directions about the type of solution to be used, the strength desired, and correct temperature should be followed carefully</a:t>
            </a:r>
            <a:r>
              <a:rPr lang="en-US" sz="2000" dirty="0" smtClean="0"/>
              <a:t>.</a:t>
            </a:r>
          </a:p>
          <a:p>
            <a:pPr>
              <a:buFont typeface="Wingdings" panose="05000000000000000000" pitchFamily="2" charset="2"/>
              <a:buChar char="v"/>
            </a:pPr>
            <a:r>
              <a:rPr lang="en-US" sz="2000" dirty="0" smtClean="0"/>
              <a:t> </a:t>
            </a:r>
            <a:r>
              <a:rPr lang="en-US" sz="2000" dirty="0"/>
              <a:t>Aseptic technique must be observed if sterile irrigation is ordered</a:t>
            </a:r>
          </a:p>
        </p:txBody>
      </p:sp>
    </p:spTree>
    <p:extLst>
      <p:ext uri="{BB962C8B-B14F-4D97-AF65-F5344CB8AC3E}">
        <p14:creationId xmlns:p14="http://schemas.microsoft.com/office/powerpoint/2010/main" val="17903328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594" y="442174"/>
            <a:ext cx="8596668" cy="1320800"/>
          </a:xfrm>
        </p:spPr>
        <p:txBody>
          <a:bodyPr>
            <a:normAutofit/>
          </a:bodyPr>
          <a:lstStyle/>
          <a:p>
            <a:r>
              <a:rPr lang="en-US" sz="2800" b="1" dirty="0"/>
              <a:t>PERFORMING URINARY BLADDER IRRIGATION</a:t>
            </a:r>
          </a:p>
        </p:txBody>
      </p:sp>
      <p:sp>
        <p:nvSpPr>
          <p:cNvPr id="3" name="Content Placeholder 2"/>
          <p:cNvSpPr>
            <a:spLocks noGrp="1"/>
          </p:cNvSpPr>
          <p:nvPr>
            <p:ph sz="quarter" idx="1"/>
          </p:nvPr>
        </p:nvSpPr>
        <p:spPr>
          <a:xfrm>
            <a:off x="885594" y="1651716"/>
            <a:ext cx="8503920" cy="4572000"/>
          </a:xfrm>
        </p:spPr>
        <p:txBody>
          <a:bodyPr>
            <a:normAutofit/>
          </a:bodyPr>
          <a:lstStyle/>
          <a:p>
            <a:pPr>
              <a:buFont typeface="Wingdings" panose="05000000000000000000" pitchFamily="2" charset="2"/>
              <a:buChar char="q"/>
            </a:pPr>
            <a:r>
              <a:rPr lang="en-US" sz="3200" dirty="0"/>
              <a:t>This is the process of instilling a solution into the urinary bladder to provide cleansing and administer medications.</a:t>
            </a:r>
          </a:p>
          <a:p>
            <a:pPr marL="0" indent="0">
              <a:buNone/>
            </a:pPr>
            <a:r>
              <a:rPr lang="en-US" sz="3200" b="1" dirty="0"/>
              <a:t>Purpose:</a:t>
            </a:r>
          </a:p>
          <a:p>
            <a:pPr>
              <a:buFont typeface="Courier New" panose="02070309020205020404" pitchFamily="49" charset="0"/>
              <a:buChar char="o"/>
            </a:pPr>
            <a:r>
              <a:rPr lang="en-US" sz="3200" dirty="0"/>
              <a:t>To prevent or relive blockage of the urinary bladder.</a:t>
            </a:r>
          </a:p>
          <a:p>
            <a:pPr>
              <a:buFont typeface="Courier New" panose="02070309020205020404" pitchFamily="49" charset="0"/>
              <a:buChar char="o"/>
            </a:pPr>
            <a:r>
              <a:rPr lang="en-US" sz="3200" dirty="0"/>
              <a:t>To instill medication for local treatment of the bladder.</a:t>
            </a:r>
          </a:p>
        </p:txBody>
      </p:sp>
    </p:spTree>
    <p:extLst>
      <p:ext uri="{BB962C8B-B14F-4D97-AF65-F5344CB8AC3E}">
        <p14:creationId xmlns:p14="http://schemas.microsoft.com/office/powerpoint/2010/main" val="38523443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sz="3600" b="1" dirty="0"/>
              <a:t>Indications:</a:t>
            </a:r>
          </a:p>
          <a:p>
            <a:pPr marL="514350" indent="-514350">
              <a:buFont typeface="+mj-lt"/>
              <a:buAutoNum type="alphaLcPeriod"/>
            </a:pPr>
            <a:r>
              <a:rPr lang="en-US" sz="3600" dirty="0"/>
              <a:t>Patients having an indwelling catheter for a long time</a:t>
            </a:r>
          </a:p>
          <a:p>
            <a:pPr marL="514350" indent="-514350">
              <a:buFont typeface="+mj-lt"/>
              <a:buAutoNum type="alphaLcPeriod"/>
            </a:pPr>
            <a:r>
              <a:rPr lang="en-US" sz="3600" dirty="0"/>
              <a:t>After bladder surgery</a:t>
            </a:r>
          </a:p>
          <a:p>
            <a:pPr marL="514350" indent="-514350">
              <a:buFont typeface="+mj-lt"/>
              <a:buAutoNum type="alphaLcPeriod"/>
            </a:pPr>
            <a:r>
              <a:rPr lang="en-US" sz="3600" dirty="0"/>
              <a:t>Bladder infection/ inflammation</a:t>
            </a:r>
          </a:p>
          <a:p>
            <a:pPr marL="514350" indent="-514350">
              <a:buFont typeface="+mj-lt"/>
              <a:buAutoNum type="alphaLcPeriod"/>
            </a:pPr>
            <a:r>
              <a:rPr lang="en-US" sz="3600" dirty="0"/>
              <a:t>Blockage of the urinary catheter</a:t>
            </a:r>
          </a:p>
          <a:p>
            <a:pPr marL="514350" indent="-514350">
              <a:buFont typeface="+mj-lt"/>
              <a:buAutoNum type="alphaLcPeriod"/>
            </a:pPr>
            <a:r>
              <a:rPr lang="en-US" sz="3600" dirty="0"/>
              <a:t>After prostatectomy</a:t>
            </a:r>
          </a:p>
        </p:txBody>
      </p:sp>
    </p:spTree>
    <p:extLst>
      <p:ext uri="{BB962C8B-B14F-4D97-AF65-F5344CB8AC3E}">
        <p14:creationId xmlns:p14="http://schemas.microsoft.com/office/powerpoint/2010/main" val="27882530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a:t>
            </a:r>
            <a:endParaRPr lang="en-US" dirty="0"/>
          </a:p>
        </p:txBody>
      </p:sp>
      <p:sp>
        <p:nvSpPr>
          <p:cNvPr id="3" name="Content Placeholder 2"/>
          <p:cNvSpPr>
            <a:spLocks noGrp="1"/>
          </p:cNvSpPr>
          <p:nvPr>
            <p:ph sz="quarter" idx="1"/>
          </p:nvPr>
        </p:nvSpPr>
        <p:spPr>
          <a:xfrm>
            <a:off x="900835" y="1726842"/>
            <a:ext cx="8503920" cy="4572000"/>
          </a:xfrm>
        </p:spPr>
        <p:txBody>
          <a:bodyPr>
            <a:normAutofit/>
          </a:bodyPr>
          <a:lstStyle/>
          <a:p>
            <a:pPr>
              <a:buFont typeface="Wingdings" panose="05000000000000000000" pitchFamily="2" charset="2"/>
              <a:buChar char="Ø"/>
            </a:pPr>
            <a:r>
              <a:rPr lang="en-US" sz="2800" dirty="0"/>
              <a:t>Greet the patient and introduce yourself.</a:t>
            </a:r>
          </a:p>
          <a:p>
            <a:pPr>
              <a:buFont typeface="Wingdings" panose="05000000000000000000" pitchFamily="2" charset="2"/>
              <a:buChar char="Ø"/>
            </a:pPr>
            <a:r>
              <a:rPr lang="en-US" sz="2800" dirty="0"/>
              <a:t>Explain the procedure to the client/ patient and state what is required of him/her then obtain informed consent.</a:t>
            </a:r>
          </a:p>
          <a:p>
            <a:pPr>
              <a:buFont typeface="Wingdings" panose="05000000000000000000" pitchFamily="2" charset="2"/>
              <a:buChar char="Ø"/>
            </a:pPr>
            <a:r>
              <a:rPr lang="en-US" sz="2800" dirty="0"/>
              <a:t>Assess the following:</a:t>
            </a:r>
          </a:p>
          <a:p>
            <a:r>
              <a:rPr lang="en-US" dirty="0" smtClean="0"/>
              <a:t>If the patient is allergic to antiseptic or the irrigation fluid</a:t>
            </a:r>
          </a:p>
          <a:p>
            <a:r>
              <a:rPr lang="en-US" dirty="0" smtClean="0"/>
              <a:t>For distension of the bladder by palpating the abdomen. </a:t>
            </a:r>
            <a:r>
              <a:rPr lang="en-US" i="1" dirty="0" smtClean="0"/>
              <a:t>This ensures that the fluid will not over distend the bladder.</a:t>
            </a:r>
          </a:p>
        </p:txBody>
      </p:sp>
    </p:spTree>
    <p:extLst>
      <p:ext uri="{BB962C8B-B14F-4D97-AF65-F5344CB8AC3E}">
        <p14:creationId xmlns:p14="http://schemas.microsoft.com/office/powerpoint/2010/main" val="3089303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Types of </a:t>
            </a:r>
            <a:r>
              <a:rPr lang="en-US" b="1" dirty="0" smtClean="0"/>
              <a:t>catheterization</a:t>
            </a:r>
            <a:endParaRPr lang="en-US" dirty="0"/>
          </a:p>
        </p:txBody>
      </p:sp>
      <p:sp>
        <p:nvSpPr>
          <p:cNvPr id="3" name="Content Placeholder 2"/>
          <p:cNvSpPr>
            <a:spLocks noGrp="1"/>
          </p:cNvSpPr>
          <p:nvPr>
            <p:ph idx="1"/>
          </p:nvPr>
        </p:nvSpPr>
        <p:spPr/>
        <p:txBody>
          <a:bodyPr>
            <a:normAutofit/>
          </a:bodyPr>
          <a:lstStyle/>
          <a:p>
            <a:pPr lvl="0"/>
            <a:r>
              <a:rPr lang="en-US" sz="2000" b="1" dirty="0" smtClean="0"/>
              <a:t>Urethral </a:t>
            </a:r>
            <a:r>
              <a:rPr lang="en-US" sz="2000" b="1" dirty="0"/>
              <a:t>Catheter</a:t>
            </a:r>
            <a:endParaRPr lang="en-US" sz="2000" dirty="0"/>
          </a:p>
          <a:p>
            <a:pPr lvl="0"/>
            <a:r>
              <a:rPr lang="en-US" sz="2000" dirty="0"/>
              <a:t>common system consists of an indwelling catheter, a connecting tube, and a collecting bag with an </a:t>
            </a:r>
            <a:r>
              <a:rPr lang="en-US" sz="2000" dirty="0" err="1"/>
              <a:t>antireflux</a:t>
            </a:r>
            <a:r>
              <a:rPr lang="en-US" sz="2000" dirty="0"/>
              <a:t> chamber emptied by a drainage spout</a:t>
            </a:r>
          </a:p>
          <a:p>
            <a:pPr lvl="0"/>
            <a:r>
              <a:rPr lang="en-US" sz="2000" dirty="0"/>
              <a:t>Another system has a triple-lumen indwelling urethral catheter attached to a closed sterile drainage system. With the triple-lumen catheter, urinary drainage occurs through one channel</a:t>
            </a:r>
          </a:p>
          <a:p>
            <a:pPr lvl="0"/>
            <a:r>
              <a:rPr lang="en-US" sz="2000" dirty="0"/>
              <a:t>Triple-lumen catheters are commonly used after transurethral prostate surgery.</a:t>
            </a:r>
          </a:p>
          <a:p>
            <a:endParaRPr lang="en-US" dirty="0"/>
          </a:p>
        </p:txBody>
      </p:sp>
    </p:spTree>
    <p:extLst>
      <p:ext uri="{BB962C8B-B14F-4D97-AF65-F5344CB8AC3E}">
        <p14:creationId xmlns:p14="http://schemas.microsoft.com/office/powerpoint/2010/main" val="30197975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lstStyle/>
          <a:p>
            <a:pPr>
              <a:buFont typeface="Wingdings" panose="05000000000000000000" pitchFamily="2" charset="2"/>
              <a:buChar char="Ø"/>
            </a:pPr>
            <a:r>
              <a:rPr lang="en-US" dirty="0" smtClean="0"/>
              <a:t>Wash, dry hands and wear gloves.</a:t>
            </a:r>
          </a:p>
          <a:p>
            <a:pPr>
              <a:buFont typeface="Wingdings" panose="05000000000000000000" pitchFamily="2" charset="2"/>
              <a:buChar char="Ø"/>
            </a:pPr>
            <a:r>
              <a:rPr lang="en-US" dirty="0" smtClean="0"/>
              <a:t>Ask the assistant to open the sterile pack.</a:t>
            </a:r>
          </a:p>
          <a:p>
            <a:pPr>
              <a:buFont typeface="Wingdings" panose="05000000000000000000" pitchFamily="2" charset="2"/>
              <a:buChar char="Ø"/>
            </a:pPr>
            <a:r>
              <a:rPr lang="en-US" dirty="0" smtClean="0"/>
              <a:t>Assist the patient to assume a dorsal recumbent position, if male. Fold the linen to expose the catheter without exposing the patient.</a:t>
            </a:r>
          </a:p>
          <a:p>
            <a:pPr>
              <a:buFont typeface="Wingdings" panose="05000000000000000000" pitchFamily="2" charset="2"/>
              <a:buChar char="Ø"/>
            </a:pPr>
            <a:r>
              <a:rPr lang="en-US" dirty="0" smtClean="0"/>
              <a:t>Place the mackintosh and towel under the patient’s buttocks, if female cover the thighs, if male cover the upper abdomen with a blanket. </a:t>
            </a:r>
            <a:r>
              <a:rPr lang="en-US" i="1" dirty="0" smtClean="0"/>
              <a:t>This prevents soiling of bed linen, provides privacy and warmth to the patient.</a:t>
            </a:r>
            <a:endParaRPr lang="en-US" i="1" dirty="0"/>
          </a:p>
        </p:txBody>
      </p:sp>
    </p:spTree>
    <p:extLst>
      <p:ext uri="{BB962C8B-B14F-4D97-AF65-F5344CB8AC3E}">
        <p14:creationId xmlns:p14="http://schemas.microsoft.com/office/powerpoint/2010/main" val="40348111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pPr>
              <a:buFont typeface="Wingdings" panose="05000000000000000000" pitchFamily="2" charset="2"/>
              <a:buChar char="Ø"/>
            </a:pPr>
            <a:r>
              <a:rPr lang="en-US" dirty="0" smtClean="0"/>
              <a:t>Cleanse and dry perineal area and discard gloves. Wash hands and wear a new pair of gloves.</a:t>
            </a:r>
          </a:p>
          <a:p>
            <a:pPr>
              <a:buFont typeface="Wingdings" panose="05000000000000000000" pitchFamily="2" charset="2"/>
              <a:buChar char="Ø"/>
            </a:pPr>
            <a:r>
              <a:rPr lang="en-US" dirty="0" smtClean="0"/>
              <a:t>Cleanse irrigation port of catheter with the recommended antiseptic solution.</a:t>
            </a:r>
          </a:p>
          <a:p>
            <a:pPr>
              <a:buFont typeface="Wingdings" panose="05000000000000000000" pitchFamily="2" charset="2"/>
              <a:buChar char="Ø"/>
            </a:pPr>
            <a:r>
              <a:rPr lang="en-US" dirty="0" smtClean="0"/>
              <a:t>Connect tubing or irrigation fluid to irrigation port of the catheter.</a:t>
            </a:r>
          </a:p>
          <a:p>
            <a:pPr>
              <a:buFont typeface="Wingdings" panose="05000000000000000000" pitchFamily="2" charset="2"/>
              <a:buChar char="Ø"/>
            </a:pPr>
            <a:r>
              <a:rPr lang="en-US" dirty="0" smtClean="0"/>
              <a:t>Slowly open roller clamp on irrigation tubing and adjust drip rate.</a:t>
            </a:r>
          </a:p>
          <a:p>
            <a:pPr>
              <a:buFont typeface="Wingdings" panose="05000000000000000000" pitchFamily="2" charset="2"/>
              <a:buChar char="Ø"/>
            </a:pPr>
            <a:r>
              <a:rPr lang="en-US" dirty="0" smtClean="0"/>
              <a:t>For intermittent irrigation, clamp and release catheter and adjust flow of irrigation fluid as per instructions.</a:t>
            </a:r>
          </a:p>
          <a:p>
            <a:pPr>
              <a:buFont typeface="Wingdings" panose="05000000000000000000" pitchFamily="2" charset="2"/>
              <a:buChar char="Ø"/>
            </a:pPr>
            <a:r>
              <a:rPr lang="en-US" dirty="0" smtClean="0"/>
              <a:t>Clear the working area and leave the patient comfortable.</a:t>
            </a:r>
            <a:endParaRPr lang="en-US" dirty="0"/>
          </a:p>
        </p:txBody>
      </p:sp>
    </p:spTree>
    <p:extLst>
      <p:ext uri="{BB962C8B-B14F-4D97-AF65-F5344CB8AC3E}">
        <p14:creationId xmlns:p14="http://schemas.microsoft.com/office/powerpoint/2010/main" val="1417785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563" y="267236"/>
            <a:ext cx="8534400" cy="987552"/>
          </a:xfrm>
        </p:spPr>
        <p:txBody>
          <a:bodyPr>
            <a:noAutofit/>
          </a:bodyPr>
          <a:lstStyle/>
          <a:p>
            <a:r>
              <a:rPr lang="en-US" sz="2800" dirty="0"/>
              <a:t>Nursing responsibilities for a patient undergoing bladder irrigation </a:t>
            </a:r>
          </a:p>
        </p:txBody>
      </p:sp>
      <p:sp>
        <p:nvSpPr>
          <p:cNvPr id="3" name="Content Placeholder 2"/>
          <p:cNvSpPr>
            <a:spLocks noGrp="1"/>
          </p:cNvSpPr>
          <p:nvPr>
            <p:ph sz="quarter" idx="1"/>
          </p:nvPr>
        </p:nvSpPr>
        <p:spPr>
          <a:xfrm>
            <a:off x="447713" y="1574442"/>
            <a:ext cx="8503920" cy="4572000"/>
          </a:xfrm>
        </p:spPr>
        <p:txBody>
          <a:bodyPr>
            <a:normAutofit lnSpcReduction="10000"/>
          </a:bodyPr>
          <a:lstStyle/>
          <a:p>
            <a:pPr>
              <a:buFont typeface="Wingdings" panose="05000000000000000000" pitchFamily="2" charset="2"/>
              <a:buChar char="ü"/>
            </a:pPr>
            <a:r>
              <a:rPr lang="en-US" sz="2800" dirty="0"/>
              <a:t>Check the flow of the irrigation and whether the catheter is patent.</a:t>
            </a:r>
          </a:p>
          <a:p>
            <a:pPr>
              <a:buFont typeface="Wingdings" panose="05000000000000000000" pitchFamily="2" charset="2"/>
              <a:buChar char="ü"/>
            </a:pPr>
            <a:r>
              <a:rPr lang="en-US" sz="2800" dirty="0"/>
              <a:t>Check the color of the urine if it is clear or has clots. This determines the need for repeating the procedure.</a:t>
            </a:r>
          </a:p>
          <a:p>
            <a:pPr>
              <a:buFont typeface="Wingdings" panose="05000000000000000000" pitchFamily="2" charset="2"/>
              <a:buChar char="ü"/>
            </a:pPr>
            <a:r>
              <a:rPr lang="en-US" sz="2800" dirty="0"/>
              <a:t>Check for bladder distension by doing an abdominal assessment.</a:t>
            </a:r>
          </a:p>
          <a:p>
            <a:pPr>
              <a:buFont typeface="Wingdings" panose="05000000000000000000" pitchFamily="2" charset="2"/>
              <a:buChar char="ü"/>
            </a:pPr>
            <a:r>
              <a:rPr lang="en-US" sz="2800" dirty="0"/>
              <a:t>Note the appearance and amount of drained fluid.</a:t>
            </a:r>
          </a:p>
          <a:p>
            <a:pPr>
              <a:buFont typeface="Wingdings" panose="05000000000000000000" pitchFamily="2" charset="2"/>
              <a:buChar char="ü"/>
            </a:pPr>
            <a:r>
              <a:rPr lang="en-US" sz="2800" dirty="0"/>
              <a:t>Monitor the input and output.</a:t>
            </a:r>
          </a:p>
          <a:p>
            <a:pPr>
              <a:buFont typeface="Wingdings" panose="05000000000000000000" pitchFamily="2" charset="2"/>
              <a:buChar char="ü"/>
            </a:pPr>
            <a:endParaRPr lang="en-US" sz="2800" dirty="0"/>
          </a:p>
        </p:txBody>
      </p:sp>
    </p:spTree>
    <p:extLst>
      <p:ext uri="{BB962C8B-B14F-4D97-AF65-F5344CB8AC3E}">
        <p14:creationId xmlns:p14="http://schemas.microsoft.com/office/powerpoint/2010/main" val="7744848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43410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68362"/>
          </a:xfrm>
        </p:spPr>
        <p:txBody>
          <a:bodyPr>
            <a:normAutofit/>
          </a:bodyPr>
          <a:lstStyle/>
          <a:p>
            <a:r>
              <a:rPr lang="en-US" b="1" dirty="0"/>
              <a:t>Types of </a:t>
            </a:r>
            <a:r>
              <a:rPr lang="en-US" b="1" dirty="0" smtClean="0"/>
              <a:t>catheterization </a:t>
            </a:r>
            <a:r>
              <a:rPr lang="en-US" b="1" dirty="0" err="1" smtClean="0"/>
              <a:t>ct</a:t>
            </a:r>
            <a:r>
              <a:rPr lang="en-US" b="1" dirty="0" smtClean="0"/>
              <a:t>--</a:t>
            </a:r>
            <a:endParaRPr lang="en-US" dirty="0"/>
          </a:p>
        </p:txBody>
      </p:sp>
      <p:sp>
        <p:nvSpPr>
          <p:cNvPr id="3" name="Content Placeholder 2"/>
          <p:cNvSpPr>
            <a:spLocks noGrp="1"/>
          </p:cNvSpPr>
          <p:nvPr>
            <p:ph idx="1"/>
          </p:nvPr>
        </p:nvSpPr>
        <p:spPr>
          <a:xfrm>
            <a:off x="608526" y="1143000"/>
            <a:ext cx="9218054" cy="5090375"/>
          </a:xfrm>
        </p:spPr>
        <p:txBody>
          <a:bodyPr>
            <a:normAutofit fontScale="55000" lnSpcReduction="20000"/>
          </a:bodyPr>
          <a:lstStyle/>
          <a:p>
            <a:r>
              <a:rPr lang="en-US" sz="4000" b="1" dirty="0" err="1"/>
              <a:t>Suprapubic</a:t>
            </a:r>
            <a:r>
              <a:rPr lang="en-US" sz="4000" b="1" dirty="0"/>
              <a:t> Catheterization</a:t>
            </a:r>
            <a:r>
              <a:rPr lang="en-US" sz="4000" dirty="0"/>
              <a:t>.</a:t>
            </a:r>
          </a:p>
          <a:p>
            <a:endParaRPr lang="en-US" b="1" dirty="0"/>
          </a:p>
          <a:p>
            <a:pPr lvl="0">
              <a:buFont typeface="Wingdings" panose="05000000000000000000" pitchFamily="2" charset="2"/>
              <a:buChar char="§"/>
            </a:pPr>
            <a:r>
              <a:rPr lang="en-US" sz="3400" dirty="0" err="1"/>
              <a:t>Suprapubic</a:t>
            </a:r>
            <a:r>
              <a:rPr lang="en-US" sz="3400" dirty="0"/>
              <a:t> catheterization allows bladder drainage by inserting a catheter or tube into the bladder through a </a:t>
            </a:r>
            <a:r>
              <a:rPr lang="en-US" sz="3400" dirty="0" err="1"/>
              <a:t>suprapubic</a:t>
            </a:r>
            <a:r>
              <a:rPr lang="en-US" sz="3400" dirty="0"/>
              <a:t> incision or </a:t>
            </a:r>
            <a:r>
              <a:rPr lang="en-US" sz="3400" dirty="0" smtClean="0"/>
              <a:t>puncture</a:t>
            </a:r>
          </a:p>
          <a:p>
            <a:pPr marL="0" lvl="0" indent="0">
              <a:buNone/>
            </a:pPr>
            <a:endParaRPr lang="en-US" sz="3400" dirty="0"/>
          </a:p>
          <a:p>
            <a:pPr>
              <a:buFont typeface="Wingdings" panose="05000000000000000000" pitchFamily="2" charset="2"/>
              <a:buChar char="Ø"/>
            </a:pPr>
            <a:r>
              <a:rPr lang="en-US" sz="3400" dirty="0"/>
              <a:t>Indications of </a:t>
            </a:r>
            <a:r>
              <a:rPr lang="en-US" sz="3400" dirty="0" err="1"/>
              <a:t>suprapubic</a:t>
            </a:r>
            <a:r>
              <a:rPr lang="en-US" sz="3400" dirty="0"/>
              <a:t> catheterization</a:t>
            </a:r>
          </a:p>
          <a:p>
            <a:pPr lvl="0">
              <a:buFont typeface="Wingdings" panose="05000000000000000000" pitchFamily="2" charset="2"/>
              <a:buChar char="§"/>
            </a:pPr>
            <a:r>
              <a:rPr lang="en-US" sz="3400" dirty="0"/>
              <a:t>Injuries to the urethra</a:t>
            </a:r>
          </a:p>
          <a:p>
            <a:pPr lvl="0">
              <a:buFont typeface="Wingdings" panose="05000000000000000000" pitchFamily="2" charset="2"/>
              <a:buChar char="§"/>
            </a:pPr>
            <a:r>
              <a:rPr lang="en-US" sz="3400" dirty="0"/>
              <a:t>Strictures in the urethra</a:t>
            </a:r>
          </a:p>
          <a:p>
            <a:pPr lvl="0">
              <a:buFont typeface="Wingdings" panose="05000000000000000000" pitchFamily="2" charset="2"/>
              <a:buChar char="§"/>
            </a:pPr>
            <a:r>
              <a:rPr lang="en-US" sz="3400" dirty="0"/>
              <a:t>Prostatic obstruction,</a:t>
            </a:r>
          </a:p>
          <a:p>
            <a:pPr lvl="0">
              <a:buFont typeface="Wingdings" panose="05000000000000000000" pitchFamily="2" charset="2"/>
              <a:buChar char="§"/>
            </a:pPr>
            <a:r>
              <a:rPr lang="en-US" sz="3400" dirty="0"/>
              <a:t>After gynecologic or other abdominal surgery when bladder dysfunction is likely to occur, and</a:t>
            </a:r>
          </a:p>
          <a:p>
            <a:pPr lvl="0">
              <a:buFont typeface="Wingdings" panose="05000000000000000000" pitchFamily="2" charset="2"/>
              <a:buChar char="§"/>
            </a:pPr>
            <a:r>
              <a:rPr lang="en-US" sz="3400" dirty="0"/>
              <a:t>Occasionally after pelvic fractures.</a:t>
            </a:r>
          </a:p>
          <a:p>
            <a:pPr lvl="0">
              <a:buFont typeface="Wingdings" panose="05000000000000000000" pitchFamily="2" charset="2"/>
              <a:buChar char="§"/>
            </a:pPr>
            <a:r>
              <a:rPr lang="en-US" sz="3400" dirty="0"/>
              <a:t>long-term basis for women with urethral destruction secondary to long-term indwelling urethral catheters</a:t>
            </a:r>
          </a:p>
          <a:p>
            <a:pPr marL="0" indent="0">
              <a:buNone/>
            </a:pPr>
            <a:r>
              <a:rPr lang="en-US" dirty="0"/>
              <a:t/>
            </a:r>
            <a:br>
              <a:rPr lang="en-US" dirty="0"/>
            </a:br>
            <a:endParaRPr lang="en-US" dirty="0"/>
          </a:p>
        </p:txBody>
      </p:sp>
    </p:spTree>
    <p:extLst>
      <p:ext uri="{BB962C8B-B14F-4D97-AF65-F5344CB8AC3E}">
        <p14:creationId xmlns:p14="http://schemas.microsoft.com/office/powerpoint/2010/main" val="4072990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b="1" dirty="0"/>
              <a:t>Advantages of </a:t>
            </a:r>
            <a:r>
              <a:rPr lang="en-US" sz="2000" b="1" dirty="0" err="1"/>
              <a:t>spc</a:t>
            </a:r>
            <a:endParaRPr lang="en-US" sz="2000" b="1" dirty="0"/>
          </a:p>
          <a:p>
            <a:pPr lvl="0">
              <a:buFont typeface="Wingdings" panose="05000000000000000000" pitchFamily="2" charset="2"/>
              <a:buChar char="§"/>
            </a:pPr>
            <a:r>
              <a:rPr lang="en-US" sz="2000" dirty="0"/>
              <a:t>Patients can usually void sooner after </a:t>
            </a:r>
            <a:r>
              <a:rPr lang="en-US" sz="2000" dirty="0" smtClean="0"/>
              <a:t>surgery than </a:t>
            </a:r>
            <a:r>
              <a:rPr lang="en-US" sz="2000" dirty="0"/>
              <a:t>those with urethral </a:t>
            </a:r>
            <a:r>
              <a:rPr lang="en-US" sz="2000" dirty="0" smtClean="0"/>
              <a:t>catheters,</a:t>
            </a:r>
          </a:p>
          <a:p>
            <a:pPr>
              <a:buFont typeface="Wingdings" panose="05000000000000000000" pitchFamily="2" charset="2"/>
              <a:buChar char="§"/>
            </a:pPr>
            <a:r>
              <a:rPr lang="en-US" sz="2000" dirty="0" smtClean="0"/>
              <a:t>More </a:t>
            </a:r>
            <a:r>
              <a:rPr lang="en-US" sz="2000" dirty="0"/>
              <a:t>comfortable.</a:t>
            </a:r>
          </a:p>
          <a:p>
            <a:pPr lvl="0">
              <a:buFont typeface="Wingdings" panose="05000000000000000000" pitchFamily="2" charset="2"/>
              <a:buChar char="§"/>
            </a:pPr>
            <a:r>
              <a:rPr lang="en-US" sz="2000" dirty="0"/>
              <a:t>The catheter allows greater mobility, permits measurement of residual urine without urethral instrumentation</a:t>
            </a:r>
          </a:p>
          <a:p>
            <a:pPr lvl="0">
              <a:buFont typeface="Wingdings" panose="05000000000000000000" pitchFamily="2" charset="2"/>
              <a:buChar char="§"/>
            </a:pPr>
            <a:r>
              <a:rPr lang="en-US" sz="2000" dirty="0"/>
              <a:t>Less risk of bladder infection.</a:t>
            </a:r>
          </a:p>
          <a:p>
            <a:endParaRPr lang="en-US" dirty="0"/>
          </a:p>
        </p:txBody>
      </p:sp>
    </p:spTree>
    <p:extLst>
      <p:ext uri="{BB962C8B-B14F-4D97-AF65-F5344CB8AC3E}">
        <p14:creationId xmlns:p14="http://schemas.microsoft.com/office/powerpoint/2010/main" val="665609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Insertion of </a:t>
            </a:r>
            <a:r>
              <a:rPr lang="en-US" b="1" dirty="0" smtClean="0"/>
              <a:t>SPC</a:t>
            </a:r>
            <a:endParaRPr lang="en-US" dirty="0"/>
          </a:p>
        </p:txBody>
      </p:sp>
      <p:sp>
        <p:nvSpPr>
          <p:cNvPr id="3" name="Content Placeholder 2"/>
          <p:cNvSpPr>
            <a:spLocks noGrp="1"/>
          </p:cNvSpPr>
          <p:nvPr>
            <p:ph idx="1"/>
          </p:nvPr>
        </p:nvSpPr>
        <p:spPr/>
        <p:txBody>
          <a:bodyPr>
            <a:normAutofit/>
          </a:bodyPr>
          <a:lstStyle/>
          <a:p>
            <a:pPr lvl="0"/>
            <a:r>
              <a:rPr lang="en-US" dirty="0" smtClean="0"/>
              <a:t>The </a:t>
            </a:r>
            <a:r>
              <a:rPr lang="en-US" dirty="0"/>
              <a:t>patient is placed in a supine position</a:t>
            </a:r>
          </a:p>
          <a:p>
            <a:pPr marL="0" indent="0">
              <a:buNone/>
            </a:pPr>
            <a:endParaRPr lang="en-US" dirty="0"/>
          </a:p>
          <a:p>
            <a:pPr lvl="0"/>
            <a:r>
              <a:rPr lang="en-US" dirty="0"/>
              <a:t>The </a:t>
            </a:r>
            <a:r>
              <a:rPr lang="en-US" dirty="0" err="1"/>
              <a:t>suprapubic</a:t>
            </a:r>
            <a:r>
              <a:rPr lang="en-US" dirty="0"/>
              <a:t> area is prepared as for surgery and the puncture site located about 5 cm above </a:t>
            </a:r>
            <a:r>
              <a:rPr lang="en-US" dirty="0" err="1"/>
              <a:t>symphysis</a:t>
            </a:r>
            <a:r>
              <a:rPr lang="en-US" dirty="0"/>
              <a:t> pubis.</a:t>
            </a:r>
          </a:p>
          <a:p>
            <a:pPr lvl="0"/>
            <a:r>
              <a:rPr lang="en-US" dirty="0"/>
              <a:t>The bladder is entered through an incision or through </a:t>
            </a:r>
            <a:r>
              <a:rPr lang="en-US" dirty="0" smtClean="0"/>
              <a:t>a puncture </a:t>
            </a:r>
            <a:r>
              <a:rPr lang="en-US" dirty="0"/>
              <a:t>made by a small trocar (pointed instrument).</a:t>
            </a:r>
          </a:p>
          <a:p>
            <a:pPr lvl="0"/>
            <a:r>
              <a:rPr lang="en-US" dirty="0"/>
              <a:t>The catheter or </a:t>
            </a:r>
            <a:r>
              <a:rPr lang="en-US" dirty="0" err="1"/>
              <a:t>suprapubic</a:t>
            </a:r>
            <a:r>
              <a:rPr lang="en-US" dirty="0"/>
              <a:t> drainage tube is threaded into the bladder and secured with sutures or tape; the area around the catheter is covered with a sterile dressing.</a:t>
            </a:r>
          </a:p>
          <a:p>
            <a:endParaRPr lang="en-US" dirty="0"/>
          </a:p>
        </p:txBody>
      </p:sp>
    </p:spTree>
    <p:extLst>
      <p:ext uri="{BB962C8B-B14F-4D97-AF65-F5344CB8AC3E}">
        <p14:creationId xmlns:p14="http://schemas.microsoft.com/office/powerpoint/2010/main" val="42679712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122</TotalTime>
  <Words>3732</Words>
  <Application>Microsoft Office PowerPoint</Application>
  <PresentationFormat>Widescreen</PresentationFormat>
  <Paragraphs>336</Paragraphs>
  <Slides>63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Arial</vt:lpstr>
      <vt:lpstr>Courier New</vt:lpstr>
      <vt:lpstr>Trebuchet MS</vt:lpstr>
      <vt:lpstr>Wingdings</vt:lpstr>
      <vt:lpstr>Wingdings 3</vt:lpstr>
      <vt:lpstr>Facet</vt:lpstr>
      <vt:lpstr>URINARY CATHETERIZATION</vt:lpstr>
      <vt:lpstr>Definition</vt:lpstr>
      <vt:lpstr>Introduction</vt:lpstr>
      <vt:lpstr>Cont’d</vt:lpstr>
      <vt:lpstr>Catheterization ct </vt:lpstr>
      <vt:lpstr>Types of catheterization</vt:lpstr>
      <vt:lpstr>Types of catheterization ct--</vt:lpstr>
      <vt:lpstr>PowerPoint Presentation</vt:lpstr>
      <vt:lpstr>Insertion of SPC</vt:lpstr>
      <vt:lpstr>Nursing interventions</vt:lpstr>
      <vt:lpstr>PowerPoint Presentation</vt:lpstr>
      <vt:lpstr>Nursing intervention ct---</vt:lpstr>
      <vt:lpstr>APPLYING AN EXTERNAL CATHETER</vt:lpstr>
      <vt:lpstr>Procedure </vt:lpstr>
      <vt:lpstr>Cont’d</vt:lpstr>
      <vt:lpstr>Cont’d</vt:lpstr>
      <vt:lpstr>Cont’d</vt:lpstr>
      <vt:lpstr>Cont’d</vt:lpstr>
      <vt:lpstr>PERFORMING URETHRAL URINARY CATHETERIZATION</vt:lpstr>
      <vt:lpstr>Cont’d</vt:lpstr>
      <vt:lpstr>Assessment</vt:lpstr>
      <vt:lpstr>Cont’d</vt:lpstr>
      <vt:lpstr>Equipment</vt:lpstr>
      <vt:lpstr>Cont’d</vt:lpstr>
      <vt:lpstr>Performance</vt:lpstr>
      <vt:lpstr>Cont’d</vt:lpstr>
      <vt:lpstr>Cont’d</vt:lpstr>
      <vt:lpstr>Cont’d</vt:lpstr>
      <vt:lpstr>Cont’d</vt:lpstr>
      <vt:lpstr>Cont’d</vt:lpstr>
      <vt:lpstr>Cont’d</vt:lpstr>
      <vt:lpstr>Cont’d</vt:lpstr>
      <vt:lpstr>Cont’d</vt:lpstr>
      <vt:lpstr>Cont’d</vt:lpstr>
      <vt:lpstr>Removing Indwelling Catheters                </vt:lpstr>
      <vt:lpstr>Cont’d</vt:lpstr>
      <vt:lpstr>Cont’d</vt:lpstr>
      <vt:lpstr>Cont’d</vt:lpstr>
      <vt:lpstr>Cont’d</vt:lpstr>
      <vt:lpstr>Ongoing Assessment of Clients with Indwelling Catheters</vt:lpstr>
      <vt:lpstr>Cont’d</vt:lpstr>
      <vt:lpstr>Risks Associated with Urinary Catheterization</vt:lpstr>
      <vt:lpstr>Cont’d</vt:lpstr>
      <vt:lpstr>Cont’d</vt:lpstr>
      <vt:lpstr>Preventing Catheter Associated Urinary Tract Infections    </vt:lpstr>
      <vt:lpstr>Cont’d</vt:lpstr>
      <vt:lpstr>Complications Associated with Indwelling Catheter Use</vt:lpstr>
      <vt:lpstr>Cont’d</vt:lpstr>
      <vt:lpstr>Cont’d</vt:lpstr>
      <vt:lpstr>Nursing Interventions for Clients with Indwelling Catheters</vt:lpstr>
      <vt:lpstr>Cont’d</vt:lpstr>
      <vt:lpstr>Cont’d</vt:lpstr>
      <vt:lpstr>Cont’d</vt:lpstr>
      <vt:lpstr>PowerPoint Presentation</vt:lpstr>
      <vt:lpstr>BLADDER IRRIGATION</vt:lpstr>
      <vt:lpstr>Introduction </vt:lpstr>
      <vt:lpstr>PERFORMING URINARY BLADDER IRRIGATION</vt:lpstr>
      <vt:lpstr>Cont’d</vt:lpstr>
      <vt:lpstr>Procedure </vt:lpstr>
      <vt:lpstr>Cont’d</vt:lpstr>
      <vt:lpstr>Cont’d</vt:lpstr>
      <vt:lpstr>Nursing responsibilities for a patient undergoing bladder irrigation </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Nelly Jongwo</dc:creator>
  <cp:lastModifiedBy>Nelly Jongwo</cp:lastModifiedBy>
  <cp:revision>7</cp:revision>
  <dcterms:created xsi:type="dcterms:W3CDTF">2021-02-13T03:08:01Z</dcterms:created>
  <dcterms:modified xsi:type="dcterms:W3CDTF">2021-05-25T19:43:20Z</dcterms:modified>
</cp:coreProperties>
</file>