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6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40" r:id="rId82"/>
    <p:sldId id="341" r:id="rId83"/>
    <p:sldId id="342" r:id="rId84"/>
    <p:sldId id="343" r:id="rId85"/>
    <p:sldId id="336" r:id="rId86"/>
    <p:sldId id="337" r:id="rId87"/>
    <p:sldId id="338" r:id="rId88"/>
    <p:sldId id="339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8" r:id="rId103"/>
    <p:sldId id="357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18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21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3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5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79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2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5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5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1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78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0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2609-7FC5-43C7-9013-ABA3BA7ED175}" type="datetimeFigureOut">
              <a:rPr lang="en-GB" smtClean="0"/>
              <a:t>22/11/2022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E30C-7A77-4715-8090-5A7B17EDA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03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UROGENITAL SYSTEM  CONDITIONS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40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1672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Bladder pain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12192000" cy="5866327"/>
          </a:xfrm>
        </p:spPr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 - </a:t>
            </a:r>
            <a:r>
              <a:rPr lang="en-GB" dirty="0"/>
              <a:t>Bladder pain is felt as a suprapubic discomfort made worse by bladder filling.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In men, a sharp pain referred to the tip of the penis is a result of irritation of the </a:t>
            </a:r>
          </a:p>
          <a:p>
            <a:pPr marL="0" indent="0">
              <a:buNone/>
            </a:pPr>
            <a:r>
              <a:rPr lang="en-GB" dirty="0"/>
              <a:t>   trigone of the bladder.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Severe inflammation of  bladder causes  extreme wrenching discomfort at the </a:t>
            </a:r>
          </a:p>
          <a:p>
            <a:pPr marL="0" indent="0">
              <a:buNone/>
            </a:pPr>
            <a:r>
              <a:rPr lang="en-GB" dirty="0"/>
              <a:t>   end of micturition. </a:t>
            </a:r>
          </a:p>
        </p:txBody>
      </p:sp>
    </p:spTree>
    <p:extLst>
      <p:ext uri="{BB962C8B-B14F-4D97-AF65-F5344CB8AC3E}">
        <p14:creationId xmlns:p14="http://schemas.microsoft.com/office/powerpoint/2010/main" val="157073546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561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610"/>
            <a:ext cx="12192000" cy="607238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</a:t>
            </a:r>
          </a:p>
          <a:p>
            <a:pPr marL="0" indent="0">
              <a:buNone/>
            </a:pPr>
            <a:r>
              <a:rPr lang="en-GB" dirty="0"/>
              <a:t>   2. High investment of the tunica vaginalis causes the testis to hang within the </a:t>
            </a:r>
          </a:p>
          <a:p>
            <a:pPr marL="0" indent="0">
              <a:buNone/>
            </a:pPr>
            <a:r>
              <a:rPr lang="en-GB" dirty="0"/>
              <a:t>       tunica like a clapper in a bell.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3. Separation of  epididymis from body of the testis permits torsion of the </a:t>
            </a:r>
          </a:p>
          <a:p>
            <a:pPr marL="0" indent="0">
              <a:buNone/>
            </a:pPr>
            <a:r>
              <a:rPr lang="en-GB" dirty="0"/>
              <a:t>       testis on the pedicle that connects the testis with the epididymis.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53696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94703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Treatment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4704"/>
            <a:ext cx="12192000" cy="576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In the first hour or so it may be possible to untwist the testis by gentle </a:t>
            </a:r>
          </a:p>
          <a:p>
            <a:pPr marL="0" indent="0">
              <a:buNone/>
            </a:pPr>
            <a:r>
              <a:rPr lang="en-GB" dirty="0"/>
              <a:t>   manipulation.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If manipulation is successful, pain subsides and the testis is out of danger.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83196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24247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856"/>
            <a:ext cx="12192000" cy="567314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Arrangements should be made for early operative fixation to avoid recurrent </a:t>
            </a:r>
          </a:p>
          <a:p>
            <a:pPr marL="0" indent="0">
              <a:buNone/>
            </a:pPr>
            <a:r>
              <a:rPr lang="en-GB" dirty="0"/>
              <a:t>    torsion.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Exploration for torsion can be performed through a scrotal incision.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8048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46974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If the testis is viable when the cord is untwisted it should be prevented from </a:t>
            </a:r>
          </a:p>
          <a:p>
            <a:pPr marL="0" indent="0">
              <a:buNone/>
            </a:pPr>
            <a:r>
              <a:rPr lang="en-GB" dirty="0"/>
              <a:t>  twisting again by fixation with non-absorbable sutures between the tunica </a:t>
            </a:r>
          </a:p>
          <a:p>
            <a:pPr marL="0" indent="0">
              <a:buNone/>
            </a:pPr>
            <a:r>
              <a:rPr lang="en-GB" dirty="0"/>
              <a:t>  vaginalis and the tunica albuginea.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other testis should also be fixed because the anatomical predisposition is </a:t>
            </a:r>
          </a:p>
          <a:p>
            <a:pPr marL="0" indent="0">
              <a:buNone/>
            </a:pPr>
            <a:r>
              <a:rPr lang="en-GB" dirty="0"/>
              <a:t>    likely to be bilateral</a:t>
            </a:r>
          </a:p>
        </p:txBody>
      </p:sp>
    </p:spTree>
    <p:extLst>
      <p:ext uri="{BB962C8B-B14F-4D97-AF65-F5344CB8AC3E}">
        <p14:creationId xmlns:p14="http://schemas.microsoft.com/office/powerpoint/2010/main" val="41199281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08337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520"/>
            <a:ext cx="12192000" cy="595647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An infarcted testis should be removed – the patient can be counselled later </a:t>
            </a:r>
          </a:p>
          <a:p>
            <a:pPr marL="0" indent="0">
              <a:buNone/>
            </a:pPr>
            <a:r>
              <a:rPr lang="en-GB" dirty="0"/>
              <a:t>   about a prosthetic replacement.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is not possible to recover the testis that has been torted for several days and </a:t>
            </a:r>
          </a:p>
          <a:p>
            <a:pPr marL="0" indent="0">
              <a:buNone/>
            </a:pPr>
            <a:r>
              <a:rPr lang="en-GB" dirty="0"/>
              <a:t>   little is gained by immediate exploration.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affected testis will become woody-hard and atrophy to a fibrous nodule. The </a:t>
            </a:r>
          </a:p>
          <a:p>
            <a:pPr marL="0" indent="0">
              <a:buNone/>
            </a:pPr>
            <a:r>
              <a:rPr lang="en-GB" dirty="0"/>
              <a:t>   other testis should be fixed.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10612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53036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VARICOCELE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036"/>
            <a:ext cx="12192000" cy="590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A varicocele is a varicose dilatation of the veins draining the testis.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                                     Clinical features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- Varicocele is usually symptomless.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Dragging discomfort that is worse if the testis is unsupported.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scrotum on the affected side hangs lower than normal.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36746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520"/>
            <a:ext cx="12192000" cy="595647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On palpation,  patient standing, varicose plexus feels like a bag of worms.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There is a cough impulse.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If patient lies down the veins empty by gravity and this provides an opportunity </a:t>
            </a:r>
          </a:p>
          <a:p>
            <a:pPr marL="0" indent="0">
              <a:buNone/>
            </a:pPr>
            <a:r>
              <a:rPr lang="en-GB" dirty="0"/>
              <a:t>   to ensure that the underlying testis is normal to palpation.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 longstanding cases the affected testis is smaller and softer than its fellow </a:t>
            </a:r>
          </a:p>
          <a:p>
            <a:pPr marL="0" indent="0">
              <a:buNone/>
            </a:pPr>
            <a:r>
              <a:rPr lang="en-GB" dirty="0"/>
              <a:t>   owing to a minor degree of atrophy.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11243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33340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Treatment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340"/>
            <a:ext cx="12192000" cy="57246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Operation is not indicated for asymptomatic varicocele.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simplest procedure is laparoscopic ligation of the testicular vein above the </a:t>
            </a:r>
          </a:p>
          <a:p>
            <a:pPr marL="0" indent="0">
              <a:buNone/>
            </a:pPr>
            <a:r>
              <a:rPr lang="en-GB" dirty="0"/>
              <a:t>    inguinal ligament where the pampiniform plexus has coalesced into one or two </a:t>
            </a:r>
          </a:p>
          <a:p>
            <a:pPr marL="0" indent="0">
              <a:buNone/>
            </a:pPr>
            <a:r>
              <a:rPr lang="en-GB" dirty="0"/>
              <a:t>    vessels.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82238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2727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However, when facilities are available, embolisation of the testicular vein under </a:t>
            </a:r>
          </a:p>
          <a:p>
            <a:pPr marL="0" indent="0">
              <a:buNone/>
            </a:pPr>
            <a:r>
              <a:rPr lang="en-GB" dirty="0"/>
              <a:t>   radiographic control is probably the treatment of choice.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Because of the presence of plentiful collateral veins, recurrence is common after </a:t>
            </a:r>
          </a:p>
          <a:p>
            <a:pPr marL="0" indent="0">
              <a:buNone/>
            </a:pPr>
            <a:r>
              <a:rPr lang="en-GB" dirty="0"/>
              <a:t>   all types of varicocele surgery.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22530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30309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HYDROCELE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A hydrocele is an abnormal collection of serous fluid in a part of the processus </a:t>
            </a:r>
          </a:p>
          <a:p>
            <a:pPr marL="0" indent="0">
              <a:buNone/>
            </a:pPr>
            <a:r>
              <a:rPr lang="en-GB" dirty="0"/>
              <a:t>   vaginalis, usually the tunica.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Acquired hydroceles.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1. Primary or idiopathic.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2. Secondary to testicular disease.</a:t>
            </a:r>
          </a:p>
        </p:txBody>
      </p:sp>
    </p:spTree>
    <p:extLst>
      <p:ext uri="{BB962C8B-B14F-4D97-AF65-F5344CB8AC3E}">
        <p14:creationId xmlns:p14="http://schemas.microsoft.com/office/powerpoint/2010/main" val="222942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14399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Perineal pain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 - </a:t>
            </a:r>
            <a:r>
              <a:rPr lang="en-GB" dirty="0"/>
              <a:t>This is as a penetrating ache in the perineum and rectum, sometimes with </a:t>
            </a:r>
          </a:p>
          <a:p>
            <a:pPr marL="0" indent="0">
              <a:buNone/>
            </a:pPr>
            <a:r>
              <a:rPr lang="en-GB" dirty="0"/>
              <a:t>   associated inguinal discomfort.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Pelvic pain is often blamed on ‘chronic prostatitis’, ‘prostadynia’ or ‘chronic </a:t>
            </a:r>
          </a:p>
          <a:p>
            <a:pPr marL="0" indent="0">
              <a:buNone/>
            </a:pPr>
            <a:r>
              <a:rPr lang="en-GB" dirty="0"/>
              <a:t>   prostate pain syndrome’, but it occurs in both men and women.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2871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3188"/>
          </a:xfrm>
        </p:spPr>
        <p:txBody>
          <a:bodyPr/>
          <a:lstStyle/>
          <a:p>
            <a:r>
              <a:rPr lang="en-GB" dirty="0"/>
              <a:t>CAUSES OF HYDROCELE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>
            <a:normAutofit/>
          </a:bodyPr>
          <a:lstStyle/>
          <a:p>
            <a:r>
              <a:rPr lang="en-GB" dirty="0"/>
              <a:t>A hydrocele is produced in four different ways:-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1. Excessive production of fluid within the sac.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2. Defective absorption of fluid.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3. Interference with lymphatic drainage of scrotal structures.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4. Connection with the peritoneal cavity via a patent processus vaginalis </a:t>
            </a:r>
          </a:p>
          <a:p>
            <a:pPr marL="0" indent="0">
              <a:buNone/>
            </a:pPr>
            <a:r>
              <a:rPr lang="en-GB" dirty="0"/>
              <a:t>         (congenital).</a:t>
            </a:r>
          </a:p>
        </p:txBody>
      </p:sp>
    </p:spTree>
    <p:extLst>
      <p:ext uri="{BB962C8B-B14F-4D97-AF65-F5344CB8AC3E}">
        <p14:creationId xmlns:p14="http://schemas.microsoft.com/office/powerpoint/2010/main" val="113526941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43188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Treatment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/>
              <a:t>- Congenital/ </a:t>
            </a:r>
            <a:r>
              <a:rPr lang="en-GB" dirty="0"/>
              <a:t>hydroceles are treated by herniotomy if they do not</a:t>
            </a:r>
          </a:p>
          <a:p>
            <a:pPr marL="0" indent="0">
              <a:buNone/>
            </a:pPr>
            <a:r>
              <a:rPr lang="en-GB" dirty="0"/>
              <a:t>   resolve spontaneously.</a:t>
            </a:r>
          </a:p>
        </p:txBody>
      </p:sp>
    </p:spTree>
    <p:extLst>
      <p:ext uri="{BB962C8B-B14F-4D97-AF65-F5344CB8AC3E}">
        <p14:creationId xmlns:p14="http://schemas.microsoft.com/office/powerpoint/2010/main" val="334720122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4551"/>
          </a:xfrm>
        </p:spPr>
        <p:txBody>
          <a:bodyPr/>
          <a:lstStyle/>
          <a:p>
            <a:r>
              <a:rPr lang="en-GB" b="1" dirty="0"/>
              <a:t>Other types of hydrocele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9402"/>
            <a:ext cx="12192000" cy="5518597"/>
          </a:xfrm>
        </p:spPr>
        <p:txBody>
          <a:bodyPr/>
          <a:lstStyle/>
          <a:p>
            <a:r>
              <a:rPr lang="en-GB" b="1" dirty="0"/>
              <a:t>Post - herniorrhaphy hydrocele.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Hydrocele of a hernial sac.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Filarial hydroceles and chyloceles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683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23492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Filarial hydroceles and chyloceles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340"/>
            <a:ext cx="12192000" cy="5724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account  to 80% of hydroceles in tropical countries where the parasite </a:t>
            </a:r>
          </a:p>
          <a:p>
            <a:pPr marL="0" indent="0">
              <a:buNone/>
            </a:pPr>
            <a:r>
              <a:rPr lang="en-GB" i="1" dirty="0"/>
              <a:t>   Wucheria bancrofti </a:t>
            </a:r>
            <a:r>
              <a:rPr lang="en-GB" dirty="0"/>
              <a:t>is endemic.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follows repeated attacks of filarial </a:t>
            </a:r>
            <a:r>
              <a:rPr lang="en-GB" dirty="0" err="1"/>
              <a:t>epididymo-orchitis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They vary in size and may develop slowly or very rapidly.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716086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18185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fluid contains liquid fat, which is rich in cholesterol.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This is caused by rupture of a lymphatic varix with discharge of chyle into the </a:t>
            </a:r>
          </a:p>
          <a:p>
            <a:pPr marL="0" indent="0">
              <a:buNone/>
            </a:pPr>
            <a:r>
              <a:rPr lang="en-GB" dirty="0"/>
              <a:t>    hydrocele.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In longstanding chyloceles there are dense adhesions between the scrotum and </a:t>
            </a:r>
          </a:p>
          <a:p>
            <a:pPr marL="0" indent="0">
              <a:buNone/>
            </a:pPr>
            <a:r>
              <a:rPr lang="en-GB" dirty="0"/>
              <a:t>   its contents.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004095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856"/>
            <a:ext cx="12192000" cy="567314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Filarial elephantiasis supervenes in a small number of cases.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Treatment is by rest and aspiration.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more usual chronic cases are treated by excision of the sac.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963032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7430"/>
          </a:xfrm>
        </p:spPr>
        <p:txBody>
          <a:bodyPr/>
          <a:lstStyle/>
          <a:p>
            <a:r>
              <a:rPr lang="en-GB" b="1" dirty="0"/>
              <a:t>TUMOURS OF THE TESTES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0"/>
            <a:ext cx="12192000" cy="584056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dirty="0"/>
              <a:t>- A scrotal lump that cannot be felt separately from the testis may be a malignant </a:t>
            </a:r>
          </a:p>
          <a:p>
            <a:pPr marL="0" indent="0">
              <a:buNone/>
            </a:pPr>
            <a:r>
              <a:rPr lang="en-GB" dirty="0"/>
              <a:t>   tumour.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Lymphatic spread is to the retroperitoneal and intrathoracic lymph nodes.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Pulmonary metastases suggest that the tumour is a teratoma.</a:t>
            </a:r>
          </a:p>
        </p:txBody>
      </p:sp>
    </p:spTree>
    <p:extLst>
      <p:ext uri="{BB962C8B-B14F-4D97-AF65-F5344CB8AC3E}">
        <p14:creationId xmlns:p14="http://schemas.microsoft.com/office/powerpoint/2010/main" val="22697308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81824"/>
          </a:xfrm>
        </p:spPr>
        <p:txBody>
          <a:bodyPr/>
          <a:lstStyle/>
          <a:p>
            <a:r>
              <a:rPr lang="en-GB" b="1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3492"/>
            <a:ext cx="12192000" cy="563450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1. Seminoma (40%).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2. Teratoma (32%).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3. Combined seminoma and teratoma (14%).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4. Interstitial tumours (1.5%).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5. Lymphoma (7%).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6. Other tumours (5.5%).</a:t>
            </a:r>
          </a:p>
        </p:txBody>
      </p:sp>
    </p:spTree>
    <p:extLst>
      <p:ext uri="{BB962C8B-B14F-4D97-AF65-F5344CB8AC3E}">
        <p14:creationId xmlns:p14="http://schemas.microsoft.com/office/powerpoint/2010/main" val="294749800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4703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Staging of testicular tumours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0766"/>
            <a:ext cx="12192000" cy="555723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r>
              <a:rPr lang="en-GB" dirty="0"/>
              <a:t>    • Stage 1:  - Testis lesion only – no spread.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• Stage 2: -  Nodes below the diaphragm only.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• Stage 3: -  Nodes above the diaphragm.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• Stage 4: -  Pulmonary or hepatic metastases.</a:t>
            </a:r>
          </a:p>
        </p:txBody>
      </p:sp>
    </p:spTree>
    <p:extLst>
      <p:ext uri="{BB962C8B-B14F-4D97-AF65-F5344CB8AC3E}">
        <p14:creationId xmlns:p14="http://schemas.microsoft.com/office/powerpoint/2010/main" val="170685344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0765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Management by staging and histological diagnosis (after</a:t>
            </a:r>
            <a:br>
              <a:rPr lang="en-GB" b="1" i="1" dirty="0"/>
            </a:br>
            <a:r>
              <a:rPr lang="en-GB" b="1" i="1" dirty="0"/>
              <a:t>orchidectomy)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0766"/>
            <a:ext cx="12192000" cy="55572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- Orchidectomy is the first treatment.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Radiotherapy.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Chemotherapy.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 </a:t>
            </a:r>
            <a:r>
              <a:rPr lang="en-GB" dirty="0"/>
              <a:t>- Tumour markers help to make the diagnosis and to follow the effectiveness of </a:t>
            </a:r>
          </a:p>
          <a:p>
            <a:pPr marL="0" indent="0">
              <a:buNone/>
            </a:pPr>
            <a:r>
              <a:rPr lang="en-GB" dirty="0"/>
              <a:t>   treatment.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Prognosis is excellent when the patient is treated with combination </a:t>
            </a:r>
          </a:p>
          <a:p>
            <a:pPr marL="0" indent="0">
              <a:buNone/>
            </a:pPr>
            <a:r>
              <a:rPr lang="en-GB" dirty="0"/>
              <a:t>   chemotherapy in a cancer centre.</a:t>
            </a:r>
          </a:p>
        </p:txBody>
      </p:sp>
    </p:spTree>
    <p:extLst>
      <p:ext uri="{BB962C8B-B14F-4D97-AF65-F5344CB8AC3E}">
        <p14:creationId xmlns:p14="http://schemas.microsoft.com/office/powerpoint/2010/main" val="350032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1672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Urethral pain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12192000" cy="5866327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/>
              <a:t> </a:t>
            </a:r>
          </a:p>
          <a:p>
            <a:pPr marL="0" indent="0">
              <a:buNone/>
            </a:pPr>
            <a:r>
              <a:rPr lang="en-GB" b="1" i="1" dirty="0"/>
              <a:t>- </a:t>
            </a:r>
            <a:r>
              <a:rPr lang="en-GB" dirty="0"/>
              <a:t>Urethral pain is a scalding or burning felt in the vulva or penis,especially during </a:t>
            </a:r>
          </a:p>
          <a:p>
            <a:pPr marL="0" indent="0">
              <a:buNone/>
            </a:pPr>
            <a:r>
              <a:rPr lang="en-GB" dirty="0"/>
              <a:t>   voiding.</a:t>
            </a:r>
          </a:p>
        </p:txBody>
      </p:sp>
    </p:spTree>
    <p:extLst>
      <p:ext uri="{BB962C8B-B14F-4D97-AF65-F5344CB8AC3E}">
        <p14:creationId xmlns:p14="http://schemas.microsoft.com/office/powerpoint/2010/main" val="364471739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07582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Idiopathic scrotal gangrene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582"/>
            <a:ext cx="12192000" cy="5750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Idiopathic scrotal gangrene (</a:t>
            </a:r>
            <a:r>
              <a:rPr lang="en-GB" b="1" dirty="0"/>
              <a:t>Fournier’s gangrene</a:t>
            </a:r>
            <a:r>
              <a:rPr lang="en-GB" dirty="0"/>
              <a:t>) is an uncommon and nasty </a:t>
            </a:r>
          </a:p>
          <a:p>
            <a:pPr marL="0" indent="0">
              <a:buNone/>
            </a:pPr>
            <a:r>
              <a:rPr lang="en-GB" dirty="0"/>
              <a:t>   condition.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is a vascular disaster of infective origin that is characterised by: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• Sudden scrotal inflammation;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• Rapid onset of gangrene leading to exposure of the scrotal contents;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• The absence of any obvious cause in over half the cases.</a:t>
            </a:r>
          </a:p>
        </p:txBody>
      </p:sp>
    </p:spTree>
    <p:extLst>
      <p:ext uri="{BB962C8B-B14F-4D97-AF65-F5344CB8AC3E}">
        <p14:creationId xmlns:p14="http://schemas.microsoft.com/office/powerpoint/2010/main" val="27474298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21216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2"/>
            <a:ext cx="12192000" cy="59822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It can follow injuries or procedures in perineal area, such as a bruise, scratch, </a:t>
            </a:r>
          </a:p>
          <a:p>
            <a:pPr marL="0" indent="0">
              <a:buNone/>
            </a:pPr>
            <a:r>
              <a:rPr lang="en-GB" dirty="0"/>
              <a:t>   urethral dilatation, injection of haemorrhoids or opening of a periurethral </a:t>
            </a:r>
          </a:p>
          <a:p>
            <a:pPr marL="0" indent="0">
              <a:buNone/>
            </a:pPr>
            <a:r>
              <a:rPr lang="en-GB" dirty="0"/>
              <a:t>   abscess.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Haemolytic streptococci, </a:t>
            </a:r>
            <a:r>
              <a:rPr lang="en-GB" i="1" dirty="0"/>
              <a:t>Staphylococcus</a:t>
            </a:r>
            <a:r>
              <a:rPr lang="en-GB" dirty="0"/>
              <a:t>, </a:t>
            </a:r>
            <a:r>
              <a:rPr lang="en-GB" i="1" dirty="0"/>
              <a:t>E. coli</a:t>
            </a:r>
            <a:r>
              <a:rPr lang="en-GB" dirty="0"/>
              <a:t>, </a:t>
            </a:r>
            <a:r>
              <a:rPr lang="en-GB" i="1" dirty="0"/>
              <a:t>Clostridium welchii</a:t>
            </a:r>
            <a:r>
              <a:rPr lang="en-GB" dirty="0"/>
              <a:t> in a </a:t>
            </a:r>
          </a:p>
          <a:p>
            <a:pPr marL="0" indent="0">
              <a:buNone/>
            </a:pPr>
            <a:r>
              <a:rPr lang="en-GB" dirty="0"/>
              <a:t>   fulminating inflammation of the subcutaneous are main organisms causing this </a:t>
            </a:r>
          </a:p>
          <a:p>
            <a:pPr marL="0" indent="0">
              <a:buNone/>
            </a:pPr>
            <a:r>
              <a:rPr lang="en-GB" dirty="0"/>
              <a:t>   condition.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7435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56067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Clinical features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6068"/>
            <a:ext cx="12192000" cy="58019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- There is sudden pain in the scrotum.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Prostration.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Pallor.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Pyrexia.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Cellulitis spreads to scrotal coverings, leaving  testes exposed but healthy.</a:t>
            </a:r>
          </a:p>
        </p:txBody>
      </p:sp>
    </p:spTree>
    <p:extLst>
      <p:ext uri="{BB962C8B-B14F-4D97-AF65-F5344CB8AC3E}">
        <p14:creationId xmlns:p14="http://schemas.microsoft.com/office/powerpoint/2010/main" val="136099345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1672"/>
          </a:xfrm>
        </p:spPr>
        <p:txBody>
          <a:bodyPr/>
          <a:lstStyle/>
          <a:p>
            <a:r>
              <a:rPr lang="en-GB" b="1" i="1" dirty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12192000" cy="586632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b="1" dirty="0"/>
              <a:t>- Requires early and aggressive treatment if the patient is to survive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- Expert microbiological advice should be obtained.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Gentamicin and a cephalosporin, are given until the bacteriological report is </a:t>
            </a:r>
          </a:p>
          <a:p>
            <a:pPr marL="0" indent="0">
              <a:buNone/>
            </a:pPr>
            <a:r>
              <a:rPr lang="en-GB" dirty="0"/>
              <a:t>    available.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Wide excision of the necrotic scrotal skin provides the best possible drainage and </a:t>
            </a:r>
          </a:p>
          <a:p>
            <a:pPr marL="0" indent="0">
              <a:buNone/>
            </a:pPr>
            <a:r>
              <a:rPr lang="en-GB" dirty="0"/>
              <a:t>   stops the spread of the gangrene. </a:t>
            </a:r>
          </a:p>
        </p:txBody>
      </p:sp>
    </p:spTree>
    <p:extLst>
      <p:ext uri="{BB962C8B-B14F-4D97-AF65-F5344CB8AC3E}">
        <p14:creationId xmlns:p14="http://schemas.microsoft.com/office/powerpoint/2010/main" val="235465928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766" y="365125"/>
            <a:ext cx="671386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5738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Assignment.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6980"/>
            <a:ext cx="12192000" cy="526101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1. Carcinoma of the scrotum.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2. Filarial elephantiasis of the scrotum.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3. Epididymo-orchitis.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5. Haematocele.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6. Varicocele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470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43188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ANURIA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 - </a:t>
            </a:r>
            <a:r>
              <a:rPr lang="en-GB" dirty="0"/>
              <a:t>Anuria is defined as the complete absence of urine production.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Oliguria is present when less than 300 ml of urine is excreted in a</a:t>
            </a:r>
          </a:p>
          <a:p>
            <a:pPr marL="0" indent="0">
              <a:buNone/>
            </a:pPr>
            <a:r>
              <a:rPr lang="en-GB" dirty="0"/>
              <a:t>   day.</a:t>
            </a:r>
          </a:p>
        </p:txBody>
      </p:sp>
    </p:spTree>
    <p:extLst>
      <p:ext uri="{BB962C8B-B14F-4D97-AF65-F5344CB8AC3E}">
        <p14:creationId xmlns:p14="http://schemas.microsoft.com/office/powerpoint/2010/main" val="240127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31064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1064"/>
            <a:ext cx="12192000" cy="622693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maintenance of renal function and urine production depends upon perfusion </a:t>
            </a:r>
          </a:p>
          <a:p>
            <a:pPr marL="0" indent="0">
              <a:buNone/>
            </a:pPr>
            <a:r>
              <a:rPr lang="en-GB" dirty="0"/>
              <a:t>   of the kidneys with oxygenated blood.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Reduced renal blood flow or hypoxia impairs renal function.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Renal failure is traditionally divided into:-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• Pre renal;</a:t>
            </a:r>
          </a:p>
          <a:p>
            <a:pPr marL="0" indent="0">
              <a:buNone/>
            </a:pPr>
            <a:r>
              <a:rPr lang="en-GB" dirty="0"/>
              <a:t>        • Renal;</a:t>
            </a:r>
          </a:p>
          <a:p>
            <a:pPr marL="0" indent="0">
              <a:buNone/>
            </a:pPr>
            <a:r>
              <a:rPr lang="en-GB" dirty="0"/>
              <a:t>        • Post renal (obstructive).</a:t>
            </a:r>
          </a:p>
        </p:txBody>
      </p:sp>
    </p:spTree>
    <p:extLst>
      <p:ext uri="{BB962C8B-B14F-4D97-AF65-F5344CB8AC3E}">
        <p14:creationId xmlns:p14="http://schemas.microsoft.com/office/powerpoint/2010/main" val="393983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43188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Prerenal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- </a:t>
            </a:r>
            <a:r>
              <a:rPr lang="en-GB" dirty="0"/>
              <a:t>Prerenal causes of acute renal failure include: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• Hypovolaemia;</a:t>
            </a:r>
          </a:p>
          <a:p>
            <a:pPr marL="0" indent="0">
              <a:buNone/>
            </a:pPr>
            <a:r>
              <a:rPr lang="en-GB" dirty="0"/>
              <a:t>      • Blood loss;</a:t>
            </a:r>
          </a:p>
          <a:p>
            <a:pPr marL="0" indent="0">
              <a:buNone/>
            </a:pPr>
            <a:r>
              <a:rPr lang="en-GB" dirty="0"/>
              <a:t>      • Sepsis;</a:t>
            </a:r>
          </a:p>
          <a:p>
            <a:pPr marL="0" indent="0">
              <a:buNone/>
            </a:pPr>
            <a:r>
              <a:rPr lang="en-GB" dirty="0"/>
              <a:t>      • Cardiogenic shock;</a:t>
            </a:r>
          </a:p>
          <a:p>
            <a:pPr marL="0" indent="0">
              <a:buNone/>
            </a:pPr>
            <a:r>
              <a:rPr lang="en-GB" dirty="0"/>
              <a:t>      • Anaesthesia;</a:t>
            </a:r>
          </a:p>
          <a:p>
            <a:pPr marL="0" indent="0">
              <a:buNone/>
            </a:pPr>
            <a:r>
              <a:rPr lang="en-GB" dirty="0"/>
              <a:t>      • Hypoxia.</a:t>
            </a:r>
          </a:p>
        </p:txBody>
      </p:sp>
    </p:spTree>
    <p:extLst>
      <p:ext uri="{BB962C8B-B14F-4D97-AF65-F5344CB8AC3E}">
        <p14:creationId xmlns:p14="http://schemas.microsoft.com/office/powerpoint/2010/main" val="170117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40157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Renal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0158"/>
            <a:ext cx="12192000" cy="5917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 - </a:t>
            </a:r>
            <a:r>
              <a:rPr lang="en-GB" dirty="0"/>
              <a:t>Renal causes of acute renal failure include: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• Drugs;</a:t>
            </a:r>
          </a:p>
          <a:p>
            <a:pPr marL="0" indent="0">
              <a:buNone/>
            </a:pPr>
            <a:r>
              <a:rPr lang="en-GB" dirty="0"/>
              <a:t>   • Poisons;</a:t>
            </a:r>
          </a:p>
          <a:p>
            <a:pPr marL="0" indent="0">
              <a:buNone/>
            </a:pPr>
            <a:r>
              <a:rPr lang="en-GB" dirty="0"/>
              <a:t>   • Contrast media;</a:t>
            </a:r>
          </a:p>
          <a:p>
            <a:pPr marL="0" indent="0">
              <a:buNone/>
            </a:pPr>
            <a:r>
              <a:rPr lang="en-GB" dirty="0"/>
              <a:t>   • Eclampsia;</a:t>
            </a:r>
          </a:p>
          <a:p>
            <a:pPr marL="0" indent="0">
              <a:buNone/>
            </a:pPr>
            <a:r>
              <a:rPr lang="en-GB" dirty="0"/>
              <a:t>   • Myoglobinuria;</a:t>
            </a:r>
          </a:p>
          <a:p>
            <a:pPr marL="0" indent="0">
              <a:buNone/>
            </a:pPr>
            <a:r>
              <a:rPr lang="en-GB" dirty="0"/>
              <a:t>   • Incompatible blood transfusion;</a:t>
            </a:r>
          </a:p>
          <a:p>
            <a:pPr marL="0" indent="0">
              <a:buNone/>
            </a:pPr>
            <a:r>
              <a:rPr lang="en-GB" dirty="0"/>
              <a:t>   • Disseminated intravascular coagulation.</a:t>
            </a:r>
          </a:p>
        </p:txBody>
      </p:sp>
    </p:spTree>
    <p:extLst>
      <p:ext uri="{BB962C8B-B14F-4D97-AF65-F5344CB8AC3E}">
        <p14:creationId xmlns:p14="http://schemas.microsoft.com/office/powerpoint/2010/main" val="521908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27278"/>
          </a:xfrm>
        </p:spPr>
        <p:txBody>
          <a:bodyPr/>
          <a:lstStyle/>
          <a:p>
            <a:r>
              <a:rPr lang="en-GB" b="1" dirty="0"/>
              <a:t>RENAL TUMUORS.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248"/>
            <a:ext cx="12192000" cy="6033752"/>
          </a:xfrm>
        </p:spPr>
        <p:txBody>
          <a:bodyPr/>
          <a:lstStyle/>
          <a:p>
            <a:pPr marL="514350" indent="-514350">
              <a:buAutoNum type="arabicPeriod"/>
            </a:pPr>
            <a:endParaRPr lang="en-GB" b="1" dirty="0"/>
          </a:p>
          <a:p>
            <a:pPr marL="514350" indent="-514350">
              <a:buAutoNum type="arabicPeriod"/>
            </a:pPr>
            <a:r>
              <a:rPr lang="en-GB" b="1" dirty="0"/>
              <a:t>Benign neoplasms.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   ■ Adenoma.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■ Angioma.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■ Angiomyolipoma.</a:t>
            </a:r>
          </a:p>
        </p:txBody>
      </p:sp>
    </p:spTree>
    <p:extLst>
      <p:ext uri="{BB962C8B-B14F-4D97-AF65-F5344CB8AC3E}">
        <p14:creationId xmlns:p14="http://schemas.microsoft.com/office/powerpoint/2010/main" val="1464706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50005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2. Malignant neoplasms.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   ■ Wilms’ tumour (nephroblastoma in children).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■ Grawitz’s tumour (adenocarcinoma, hypernephroma).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■ Transitional cell carcinoma of the renal pelvis and</a:t>
            </a:r>
          </a:p>
          <a:p>
            <a:pPr marL="0" indent="0">
              <a:buNone/>
            </a:pPr>
            <a:r>
              <a:rPr lang="en-GB" dirty="0"/>
              <a:t>         collecting system.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■ Squamous carcinoma of the renal pelvis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730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399244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8"/>
            <a:ext cx="12192000" cy="5930721"/>
          </a:xfrm>
        </p:spPr>
        <p:txBody>
          <a:bodyPr/>
          <a:lstStyle/>
          <a:p>
            <a:r>
              <a:rPr lang="en-GB" b="1" dirty="0"/>
              <a:t>Nephroblastoma (Wilms’ tumour).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 ■ Usually presents in the first 5 years of life.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■ Typically presents with an abdominal mass.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■ May cause haematuria, abdominal pain or fever.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■ Metastasises to the lung.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■ Is best treated in a specialist paediatric oncology unit</a:t>
            </a:r>
          </a:p>
        </p:txBody>
      </p:sp>
    </p:spTree>
    <p:extLst>
      <p:ext uri="{BB962C8B-B14F-4D97-AF65-F5344CB8AC3E}">
        <p14:creationId xmlns:p14="http://schemas.microsoft.com/office/powerpoint/2010/main" val="183650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1672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Haematuria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12192000" cy="586632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b="1" dirty="0"/>
              <a:t> - </a:t>
            </a:r>
            <a:r>
              <a:rPr lang="en-GB" dirty="0"/>
              <a:t>The presence of blood in the urine (haematuria) may be the only indication of </a:t>
            </a:r>
          </a:p>
          <a:p>
            <a:pPr marL="0" indent="0">
              <a:buNone/>
            </a:pPr>
            <a:r>
              <a:rPr lang="en-GB" dirty="0"/>
              <a:t>    pathology in the urinary tract.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Tiny amounts of blood that are insufficient to stain the urine (microscopic </a:t>
            </a:r>
          </a:p>
          <a:p>
            <a:pPr marL="0" indent="0">
              <a:buNone/>
            </a:pPr>
            <a:r>
              <a:rPr lang="en-GB" dirty="0"/>
              <a:t>    haematuria) may be detected by dipstick testing as part of a routine health </a:t>
            </a:r>
          </a:p>
          <a:p>
            <a:pPr marL="0" indent="0">
              <a:buNone/>
            </a:pPr>
            <a:r>
              <a:rPr lang="en-GB" dirty="0"/>
              <a:t>    check.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7699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68945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Adenocarcinoma of the kidney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9250"/>
            <a:ext cx="12192000" cy="5608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  ■ Often presents with haematuria.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■ Associated with pyrexia of unknown origin,</a:t>
            </a:r>
          </a:p>
          <a:p>
            <a:pPr marL="0" indent="0">
              <a:buNone/>
            </a:pPr>
            <a:r>
              <a:rPr lang="en-GB" dirty="0"/>
              <a:t>       polycythaemia, hypercalcaemia, anaemia and other</a:t>
            </a:r>
          </a:p>
          <a:p>
            <a:pPr marL="0" indent="0">
              <a:buNone/>
            </a:pPr>
            <a:r>
              <a:rPr lang="en-GB" dirty="0"/>
              <a:t>       paraneoplastic symptoms.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■ Metastasises via the bloodstream to bone, liver and lung</a:t>
            </a:r>
          </a:p>
          <a:p>
            <a:pPr marL="0" indent="0">
              <a:buNone/>
            </a:pPr>
            <a:r>
              <a:rPr lang="en-GB" dirty="0"/>
              <a:t>       (cannonball secondaries).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■ Renal vein extension may embolise to the pulmonary</a:t>
            </a:r>
          </a:p>
          <a:p>
            <a:pPr marL="0" indent="0">
              <a:buNone/>
            </a:pPr>
            <a:r>
              <a:rPr lang="en-GB" dirty="0"/>
              <a:t>      circulation during nephrectomy</a:t>
            </a:r>
          </a:p>
        </p:txBody>
      </p:sp>
    </p:spTree>
    <p:extLst>
      <p:ext uri="{BB962C8B-B14F-4D97-AF65-F5344CB8AC3E}">
        <p14:creationId xmlns:p14="http://schemas.microsoft.com/office/powerpoint/2010/main" val="2199012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17430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BLADDER TRAUMA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0"/>
            <a:ext cx="12192000" cy="5840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 Bladder rupture.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- This can be intraperitoneal (20%) or extra peritoneal (80%).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- Intraperitoneal rupture is usually secondary to a blow or fall on a distended </a:t>
            </a:r>
          </a:p>
          <a:p>
            <a:pPr marL="0" indent="0">
              <a:buNone/>
            </a:pPr>
            <a:r>
              <a:rPr lang="en-GB" dirty="0"/>
              <a:t>    bladder, more rarely to surgical damage.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5505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02275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2580"/>
            <a:ext cx="12192000" cy="617542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Intraperitoneal rupture is associated with sudden severe pain in the</a:t>
            </a:r>
          </a:p>
          <a:p>
            <a:pPr marL="0" indent="0">
              <a:buNone/>
            </a:pPr>
            <a:r>
              <a:rPr lang="en-GB" dirty="0"/>
              <a:t>   hypogastrium, often accompanied by syncope.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- </a:t>
            </a:r>
            <a:r>
              <a:rPr lang="en-GB" dirty="0" err="1"/>
              <a:t>Extraperitoneal</a:t>
            </a:r>
            <a:r>
              <a:rPr lang="en-GB" dirty="0"/>
              <a:t> rupture is caused by blunt trauma or surgical damage. Gross </a:t>
            </a:r>
          </a:p>
          <a:p>
            <a:pPr marL="0" indent="0">
              <a:buNone/>
            </a:pPr>
            <a:r>
              <a:rPr lang="en-GB" dirty="0"/>
              <a:t>    haematuria can be absent.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278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97734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Injury to the bladder during operation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734"/>
            <a:ext cx="12192000" cy="566026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The bladder may be injured in:-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(1) Inguinal or femoral herniotomy.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(2) Hysterectomy.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 (3) Excision of the rectum.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If injury is recognised, bladder must be repaired and catheter drainage </a:t>
            </a:r>
          </a:p>
          <a:p>
            <a:pPr marL="0" indent="0">
              <a:buNone/>
            </a:pPr>
            <a:r>
              <a:rPr lang="en-GB" dirty="0"/>
              <a:t>   maintained for 7 days. </a:t>
            </a:r>
          </a:p>
        </p:txBody>
      </p:sp>
    </p:spTree>
    <p:extLst>
      <p:ext uri="{BB962C8B-B14F-4D97-AF65-F5344CB8AC3E}">
        <p14:creationId xmlns:p14="http://schemas.microsoft.com/office/powerpoint/2010/main" val="2398437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1136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0918"/>
            <a:ext cx="12192000" cy="546708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 </a:t>
            </a:r>
          </a:p>
          <a:p>
            <a:pPr marL="0" indent="0">
              <a:buNone/>
            </a:pPr>
            <a:r>
              <a:rPr lang="en-GB" b="1" dirty="0"/>
              <a:t>  1. Intraperitoneal or extra peritoneal.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2. </a:t>
            </a:r>
            <a:r>
              <a:rPr lang="en-GB" b="1" dirty="0"/>
              <a:t>Suspected if there is trauma and damage to the pelvis.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3. </a:t>
            </a:r>
            <a:r>
              <a:rPr lang="en-GB" b="1" dirty="0"/>
              <a:t>May be diagnosed by retrograde cystography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785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249250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Management of bladder trauma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9250"/>
            <a:ext cx="12192000" cy="56087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</a:t>
            </a:r>
            <a:r>
              <a:rPr lang="en-GB" b="1" dirty="0"/>
              <a:t>Extravesical injury – catheter drainage for 10 days.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- </a:t>
            </a:r>
            <a:r>
              <a:rPr lang="en-GB" b="1" dirty="0"/>
              <a:t>Intraperitoneal injury – laparotomy, repair and bladder</a:t>
            </a:r>
          </a:p>
          <a:p>
            <a:pPr marL="0" indent="0">
              <a:buNone/>
            </a:pPr>
            <a:r>
              <a:rPr lang="en-GB" b="1" dirty="0"/>
              <a:t>   drainage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110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81824"/>
          </a:xfrm>
        </p:spPr>
        <p:txBody>
          <a:bodyPr/>
          <a:lstStyle/>
          <a:p>
            <a:r>
              <a:rPr lang="en-GB" b="1" dirty="0"/>
              <a:t>RETENTION OF URINE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824"/>
            <a:ext cx="12192000" cy="5776175"/>
          </a:xfrm>
        </p:spPr>
        <p:txBody>
          <a:bodyPr/>
          <a:lstStyle/>
          <a:p>
            <a:r>
              <a:rPr lang="en-GB" b="1" dirty="0"/>
              <a:t>The most frequent causes of acute retention.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Male.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   ■ Bladder outlet obstruction (the commonest cause)</a:t>
            </a:r>
          </a:p>
          <a:p>
            <a:pPr marL="0" indent="0">
              <a:buNone/>
            </a:pPr>
            <a:r>
              <a:rPr lang="en-GB" dirty="0"/>
              <a:t>     ■ Urethral stricture</a:t>
            </a:r>
          </a:p>
          <a:p>
            <a:pPr marL="0" indent="0">
              <a:buNone/>
            </a:pPr>
            <a:r>
              <a:rPr lang="en-GB" dirty="0"/>
              <a:t>     ■ Acute urethritis or prostatitis</a:t>
            </a:r>
          </a:p>
          <a:p>
            <a:pPr marL="0" indent="0">
              <a:buNone/>
            </a:pPr>
            <a:r>
              <a:rPr lang="en-GB" dirty="0"/>
              <a:t>     ■ Phimosis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9399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Female</a:t>
            </a:r>
          </a:p>
          <a:p>
            <a:pPr marL="0" indent="0">
              <a:buNone/>
            </a:pPr>
            <a:r>
              <a:rPr lang="en-GB" dirty="0"/>
              <a:t>     ■ Retroverted gravid uterus</a:t>
            </a:r>
          </a:p>
          <a:p>
            <a:pPr marL="0" indent="0">
              <a:buNone/>
            </a:pPr>
            <a:r>
              <a:rPr lang="en-GB" dirty="0"/>
              <a:t>     ■ Bladder neck obstruction (rare)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566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75762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Both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2"/>
            <a:ext cx="12192000" cy="5982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■ Blood clot.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■ Urethral calculus.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■ Rupture of the urethra.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■ Neurogenic (injury or disease of the spinal cord).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■ Smooth muscle cell dysfunction associated with ageing</a:t>
            </a:r>
          </a:p>
        </p:txBody>
      </p:sp>
    </p:spTree>
    <p:extLst>
      <p:ext uri="{BB962C8B-B14F-4D97-AF65-F5344CB8AC3E}">
        <p14:creationId xmlns:p14="http://schemas.microsoft.com/office/powerpoint/2010/main" val="1131870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14399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/>
          <a:lstStyle/>
          <a:p>
            <a:r>
              <a:rPr lang="en-GB" dirty="0"/>
              <a:t>■ Faecal impaction.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■ Anal pain (haemorrhoidectomy).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■ Intensive postoperative analgesic treatment.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■ Some drugs.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■ Spinal anaesthesia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15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8257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7126"/>
            <a:ext cx="12192000" cy="602087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A substantial haemorrhage into the urinary tract will give the urine a red or </a:t>
            </a:r>
          </a:p>
          <a:p>
            <a:pPr marL="0" indent="0">
              <a:buNone/>
            </a:pPr>
            <a:r>
              <a:rPr lang="en-GB" dirty="0"/>
              <a:t>    brownish tinge.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Haematuria may be intermittent or persistent.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400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94703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Clinical features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94704"/>
            <a:ext cx="12192000" cy="576329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• No urine is passed for several hours.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Pain is present.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The bladder is visible, palpable, tender and dull to</a:t>
            </a:r>
          </a:p>
          <a:p>
            <a:pPr marL="0" indent="0">
              <a:buNone/>
            </a:pPr>
            <a:r>
              <a:rPr lang="en-GB" dirty="0"/>
              <a:t>   percussion.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Potential neurological causes should be excluded by checking</a:t>
            </a:r>
          </a:p>
          <a:p>
            <a:pPr marL="0" indent="0">
              <a:buNone/>
            </a:pPr>
            <a:r>
              <a:rPr lang="en-GB" dirty="0"/>
              <a:t>   reflexes in the lower limbs and perianal sensation.</a:t>
            </a:r>
          </a:p>
        </p:txBody>
      </p:sp>
    </p:spTree>
    <p:extLst>
      <p:ext uri="{BB962C8B-B14F-4D97-AF65-F5344CB8AC3E}">
        <p14:creationId xmlns:p14="http://schemas.microsoft.com/office/powerpoint/2010/main" val="109669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30309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Treatment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i="1" dirty="0"/>
              <a:t> 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 - </a:t>
            </a:r>
            <a:r>
              <a:rPr lang="en-GB" dirty="0"/>
              <a:t>Treatment is to pass a fine urethral catheter.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Occasionally, in postoperative retention a warm bath can help.</a:t>
            </a:r>
          </a:p>
        </p:txBody>
      </p:sp>
    </p:spTree>
    <p:extLst>
      <p:ext uri="{BB962C8B-B14F-4D97-AF65-F5344CB8AC3E}">
        <p14:creationId xmlns:p14="http://schemas.microsoft.com/office/powerpoint/2010/main" val="1440967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8182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Urethral catheterisation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824"/>
            <a:ext cx="12192000" cy="57761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Following a thorough hand wash, sterile gloves are donned.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genitalia are cleaned using soapy antiseptic.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6220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98489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520"/>
            <a:ext cx="12192000" cy="595647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- Lignocaine gel is inserted into the urethra, warning the patient that this may</a:t>
            </a:r>
          </a:p>
          <a:p>
            <a:pPr marL="0" indent="0">
              <a:buNone/>
            </a:pPr>
            <a:r>
              <a:rPr lang="en-GB" dirty="0"/>
              <a:t>   create stinging.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jelly should be massaged posteriorly in an attempt to anaesthetise the </a:t>
            </a:r>
          </a:p>
          <a:p>
            <a:pPr marL="0" indent="0">
              <a:buNone/>
            </a:pPr>
            <a:r>
              <a:rPr lang="en-GB" dirty="0"/>
              <a:t>   sphincter region, and it is of advantage to place a penile clamp for several </a:t>
            </a:r>
          </a:p>
          <a:p>
            <a:pPr marL="0" indent="0">
              <a:buNone/>
            </a:pPr>
            <a:r>
              <a:rPr lang="en-GB" dirty="0"/>
              <a:t>   minutes.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449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 small Foley catheter should be passed while the penis is held taut.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In a female patient, the labia should be parted using the middle and index</a:t>
            </a:r>
          </a:p>
          <a:p>
            <a:pPr marL="0" indent="0">
              <a:buNone/>
            </a:pPr>
            <a:r>
              <a:rPr lang="en-GB" dirty="0"/>
              <a:t>   fingers of the left hand, which should not be moved once cleaning</a:t>
            </a:r>
          </a:p>
          <a:p>
            <a:pPr marL="0" indent="0">
              <a:buNone/>
            </a:pPr>
            <a:r>
              <a:rPr lang="en-GB" dirty="0"/>
              <a:t>   has been performed.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3489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036"/>
            <a:ext cx="12192000" cy="5904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Providing a stricture is not the cause, the catheter should pass freely.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Once urine begins to drain it is wise to pass a few more centimetres of catheter </a:t>
            </a:r>
          </a:p>
          <a:p>
            <a:pPr marL="0" indent="0">
              <a:buNone/>
            </a:pPr>
            <a:r>
              <a:rPr lang="en-GB" dirty="0"/>
              <a:t>   into the bladder before the balloon is inflated to avoid inflation in the prostate.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763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5606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/>
              <a:t>Suprapubic puncture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6068"/>
            <a:ext cx="12192000" cy="58019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Suprapubic puncture with catheters is straightforward provided that the bladder </a:t>
            </a:r>
          </a:p>
          <a:p>
            <a:pPr marL="0" indent="0">
              <a:buNone/>
            </a:pPr>
            <a:r>
              <a:rPr lang="en-GB" dirty="0"/>
              <a:t>   is palpable.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skin, fascia and retropubicspace are anaesthetised with 0.5% lignocaine.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Correct placement is confirmed by aspiration.</a:t>
            </a:r>
          </a:p>
        </p:txBody>
      </p:sp>
    </p:spTree>
    <p:extLst>
      <p:ext uri="{BB962C8B-B14F-4D97-AF65-F5344CB8AC3E}">
        <p14:creationId xmlns:p14="http://schemas.microsoft.com/office/powerpoint/2010/main" val="1893600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1672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856"/>
            <a:ext cx="12192000" cy="5673144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A large-bore needle is then placed into the bladder, down with a fine catheter is </a:t>
            </a:r>
          </a:p>
          <a:p>
            <a:pPr marL="0" indent="0">
              <a:buNone/>
            </a:pPr>
            <a:r>
              <a:rPr lang="en-GB" dirty="0"/>
              <a:t>  passed and then secured in position.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other option is to place a plastic suprapubic trocar and cannula, which has a </a:t>
            </a:r>
          </a:p>
          <a:p>
            <a:pPr marL="0" indent="0">
              <a:buNone/>
            </a:pPr>
            <a:r>
              <a:rPr lang="en-GB" dirty="0"/>
              <a:t>   removable plastic strip on the side.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02070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50005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A catheter is passed down the cannula, the balloon is inflated, the cannula is </a:t>
            </a:r>
          </a:p>
          <a:p>
            <a:pPr marL="0" indent="0">
              <a:buNone/>
            </a:pPr>
            <a:r>
              <a:rPr lang="en-GB" dirty="0"/>
              <a:t>  extracted and the strip is pulled away from the catheter.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If urine cannot be aspirated through the fine-bore needle, passing a suprapubic </a:t>
            </a:r>
          </a:p>
          <a:p>
            <a:pPr marL="0" indent="0">
              <a:buNone/>
            </a:pPr>
            <a:r>
              <a:rPr lang="en-GB" dirty="0"/>
              <a:t>   trocar should not be attempted.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170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04551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INCONTINENCE OF URINE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552"/>
            <a:ext cx="12192000" cy="58534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Overall, urinary incontinence occurs in 5% of men and 20% of women.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Continence is dependent on normal mobility and brain function allowing a </a:t>
            </a:r>
          </a:p>
          <a:p>
            <a:pPr marL="0" indent="0">
              <a:buNone/>
            </a:pPr>
            <a:r>
              <a:rPr lang="en-GB" dirty="0"/>
              <a:t>   perception of when it is socially.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Acceptable to void,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22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3791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3792"/>
            <a:ext cx="12192000" cy="63042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dirty="0"/>
              <a:t> - Blood at the beginning of the urinary stream indicates a lower urinary</a:t>
            </a:r>
          </a:p>
          <a:p>
            <a:pPr marL="0" indent="0">
              <a:buNone/>
            </a:pPr>
            <a:r>
              <a:rPr lang="en-GB" dirty="0"/>
              <a:t>   tract cause.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Uniform staining throughout the stream points to a cause higher up.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63236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95458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0"/>
            <a:ext cx="12192000" cy="58405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Normal bladder sensation,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Normal voluntary detrusor contraction producing good bladder emptying,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 normally competent sphincter mechanism, which relaxes appropriately during </a:t>
            </a:r>
          </a:p>
          <a:p>
            <a:pPr marL="0" indent="0">
              <a:buNone/>
            </a:pPr>
            <a:r>
              <a:rPr lang="en-GB" dirty="0"/>
              <a:t>   a voluntary detrusor contraction allowing good bladder emptying,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Good bladder capacity with normally low pressures during filling.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2216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46219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Diagnosis of urinary incontinence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6220"/>
            <a:ext cx="12192000" cy="5711780"/>
          </a:xfrm>
        </p:spPr>
        <p:txBody>
          <a:bodyPr>
            <a:normAutofit/>
          </a:bodyPr>
          <a:lstStyle/>
          <a:p>
            <a:r>
              <a:rPr lang="en-GB" b="1" dirty="0"/>
              <a:t>The following investigations are required: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   - A careful history and physical examination and completion</a:t>
            </a:r>
          </a:p>
          <a:p>
            <a:pPr marL="0" indent="0">
              <a:buNone/>
            </a:pPr>
            <a:r>
              <a:rPr lang="en-GB" dirty="0"/>
              <a:t>       of frequency voiding charts.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- Urodynamic testing in patients whom surgical intervention is proposed</a:t>
            </a:r>
          </a:p>
          <a:p>
            <a:pPr marL="0" indent="0">
              <a:buNone/>
            </a:pPr>
            <a:r>
              <a:rPr lang="en-GB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6667976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561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278"/>
            <a:ext cx="12192000" cy="593072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- Urine culture to exclude infection and measurement of serum creatinine.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- IVU is carried out if a ureteric fistula is suspected.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- Ultrasound examination will often provide adequate details</a:t>
            </a:r>
          </a:p>
        </p:txBody>
      </p:sp>
    </p:spTree>
    <p:extLst>
      <p:ext uri="{BB962C8B-B14F-4D97-AF65-F5344CB8AC3E}">
        <p14:creationId xmlns:p14="http://schemas.microsoft.com/office/powerpoint/2010/main" val="1607889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3188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BENIGN PROSTATIC HYPERPLASIA(BPH)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1976"/>
            <a:ext cx="12192000" cy="5686023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                     Aetiology of benign prostatic hyperplasia</a:t>
            </a:r>
          </a:p>
          <a:p>
            <a:r>
              <a:rPr lang="en-GB" b="1" i="1" dirty="0"/>
              <a:t>Hormones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dirty="0"/>
              <a:t> - Serum testosterone levels slowly decrease with age.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Then prostate enlarges because of increased oestrogenic effects.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Secretion of intermediate peptide growth factors plays a role in development of </a:t>
            </a:r>
          </a:p>
          <a:p>
            <a:pPr marL="0" indent="0">
              <a:buNone/>
            </a:pPr>
            <a:r>
              <a:rPr lang="en-GB" dirty="0"/>
              <a:t>   BPH.</a:t>
            </a:r>
          </a:p>
        </p:txBody>
      </p:sp>
    </p:spTree>
    <p:extLst>
      <p:ext uri="{BB962C8B-B14F-4D97-AF65-F5344CB8AC3E}">
        <p14:creationId xmlns:p14="http://schemas.microsoft.com/office/powerpoint/2010/main" val="2774628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34095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Occurs in men over 50 years of 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By the age of 60 years,50% of men have histological evidence of BPH.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Is a common cause of significant lower urinary tract symptoms in men.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Is the most common cause of bladder outflow obstruction in men &gt; 70 years of </a:t>
            </a:r>
          </a:p>
          <a:p>
            <a:pPr marL="0" indent="0">
              <a:buNone/>
            </a:pPr>
            <a:r>
              <a:rPr lang="en-GB" dirty="0"/>
              <a:t>   age</a:t>
            </a:r>
          </a:p>
        </p:txBody>
      </p:sp>
    </p:spTree>
    <p:extLst>
      <p:ext uri="{BB962C8B-B14F-4D97-AF65-F5344CB8AC3E}">
        <p14:creationId xmlns:p14="http://schemas.microsoft.com/office/powerpoint/2010/main" val="471205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53036"/>
          </a:xfrm>
        </p:spPr>
        <p:txBody>
          <a:bodyPr/>
          <a:lstStyle/>
          <a:p>
            <a:r>
              <a:rPr lang="en-GB" b="1" dirty="0"/>
              <a:t>Effects of benign prostatic hyperplasia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036"/>
            <a:ext cx="12192000" cy="5904963"/>
          </a:xfrm>
        </p:spPr>
        <p:txBody>
          <a:bodyPr/>
          <a:lstStyle/>
          <a:p>
            <a:r>
              <a:rPr lang="en-GB" dirty="0"/>
              <a:t>Lower urinary tract symptoms can be described as: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• voiding.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    – Hesitancy (worsened if the bladder is very full).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– Poor flow (unimproved by straining).</a:t>
            </a:r>
          </a:p>
          <a:p>
            <a:pPr marL="0" indent="0">
              <a:buNone/>
            </a:pPr>
            <a:r>
              <a:rPr lang="en-GB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4242114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8561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794"/>
            <a:ext cx="12192000" cy="587920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– Intermittent stream – stops and starts.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– Dribbling (including after micturition).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– Sensation of poor bladder emptying.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– Episodes of near retention.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8918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05306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2"/>
            <a:ext cx="12192000" cy="5982237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• storage</a:t>
            </a:r>
          </a:p>
          <a:p>
            <a:pPr marL="0" indent="0">
              <a:buNone/>
            </a:pPr>
            <a:r>
              <a:rPr lang="en-GB" dirty="0"/>
              <a:t>   – Frequency;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– Nocturia;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– Urgency;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– Urge incontinence;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– Nocturnal incontinence (enuresis).</a:t>
            </a:r>
          </a:p>
        </p:txBody>
      </p:sp>
    </p:spTree>
    <p:extLst>
      <p:ext uri="{BB962C8B-B14F-4D97-AF65-F5344CB8AC3E}">
        <p14:creationId xmlns:p14="http://schemas.microsoft.com/office/powerpoint/2010/main" val="11008421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4551"/>
          </a:xfrm>
        </p:spPr>
        <p:txBody>
          <a:bodyPr/>
          <a:lstStyle/>
          <a:p>
            <a:r>
              <a:rPr lang="en-GB" dirty="0"/>
              <a:t>Causes of bladder outflow obstruction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04552"/>
            <a:ext cx="12192000" cy="585344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• BPH;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• Bladder neck stenosis;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• Bladder neck hypertrophy;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• Prostate cancer;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• Urethral strictures;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   • </a:t>
            </a:r>
            <a:r>
              <a:rPr lang="en-GB" dirty="0"/>
              <a:t>Functional obstruction due to neuropathic conditions.</a:t>
            </a:r>
          </a:p>
        </p:txBody>
      </p:sp>
    </p:spTree>
    <p:extLst>
      <p:ext uri="{BB962C8B-B14F-4D97-AF65-F5344CB8AC3E}">
        <p14:creationId xmlns:p14="http://schemas.microsoft.com/office/powerpoint/2010/main" val="19964153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03796"/>
          </a:xfrm>
        </p:spPr>
        <p:txBody>
          <a:bodyPr/>
          <a:lstStyle/>
          <a:p>
            <a:r>
              <a:rPr lang="en-GB" b="1" dirty="0"/>
              <a:t>ASSESSMENT OF A PATIENT WITH</a:t>
            </a:r>
            <a:br>
              <a:rPr lang="en-GB" b="1" dirty="0"/>
            </a:br>
            <a:r>
              <a:rPr lang="en-GB" b="1" dirty="0"/>
              <a:t>LOWER URINARY TRACT SYMPTOMS(BPH)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3796"/>
            <a:ext cx="12192000" cy="54542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                                          Investigations</a:t>
            </a:r>
          </a:p>
          <a:p>
            <a:pPr marL="0" indent="0">
              <a:buNone/>
            </a:pPr>
            <a:r>
              <a:rPr lang="en-GB" dirty="0"/>
              <a:t>     - Urine analysis for blood, glucose and protein.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- Urine culture for infection.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- Serum creatinine.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- Urinary flow rate and residual volume measurement.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     - </a:t>
            </a:r>
            <a:r>
              <a:rPr lang="en-GB" dirty="0"/>
              <a:t>PSA if indicated.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- Pressure–flow studies</a:t>
            </a:r>
          </a:p>
        </p:txBody>
      </p:sp>
    </p:spTree>
    <p:extLst>
      <p:ext uri="{BB962C8B-B14F-4D97-AF65-F5344CB8AC3E}">
        <p14:creationId xmlns:p14="http://schemas.microsoft.com/office/powerpoint/2010/main" val="229640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4394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490"/>
            <a:ext cx="12192000" cy="605951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Terminal haematuria is typical of severe bladder irritation caused stone or  </a:t>
            </a:r>
          </a:p>
          <a:p>
            <a:pPr marL="0" indent="0">
              <a:buNone/>
            </a:pPr>
            <a:r>
              <a:rPr lang="en-GB" dirty="0"/>
              <a:t>    infection.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If the patient experiences pain with haematuria, the characteristics of the pain </a:t>
            </a:r>
          </a:p>
          <a:p>
            <a:pPr marL="0" indent="0">
              <a:buNone/>
            </a:pPr>
            <a:r>
              <a:rPr lang="en-GB" dirty="0"/>
              <a:t>   may help to identify the source of the bleeding.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If there is a malignant cause for the haematuria there is usually no pain.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506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41212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5458"/>
            <a:ext cx="12192000" cy="616254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- History</a:t>
            </a:r>
          </a:p>
          <a:p>
            <a:pPr marL="0" indent="0">
              <a:buNone/>
            </a:pPr>
            <a:r>
              <a:rPr lang="en-GB" b="1" dirty="0"/>
              <a:t> - Abdominal examination</a:t>
            </a:r>
          </a:p>
          <a:p>
            <a:pPr marL="0" indent="0">
              <a:buNone/>
            </a:pPr>
            <a:r>
              <a:rPr lang="en-GB" b="1" dirty="0"/>
              <a:t> - Rectal examination</a:t>
            </a:r>
          </a:p>
          <a:p>
            <a:pPr marL="0" indent="0">
              <a:buNone/>
            </a:pPr>
            <a:r>
              <a:rPr lang="en-GB" dirty="0"/>
              <a:t>     - The posterior surface of the prostate is smooth, convex and </a:t>
            </a:r>
          </a:p>
          <a:p>
            <a:pPr marL="0" indent="0">
              <a:buNone/>
            </a:pPr>
            <a:r>
              <a:rPr lang="en-GB" dirty="0"/>
              <a:t>        typically elastic,</a:t>
            </a:r>
          </a:p>
          <a:p>
            <a:pPr marL="0" indent="0">
              <a:buNone/>
            </a:pPr>
            <a:r>
              <a:rPr lang="en-GB" b="1" dirty="0"/>
              <a:t> - Upper tract imaging</a:t>
            </a:r>
          </a:p>
          <a:p>
            <a:pPr marL="0" indent="0">
              <a:buNone/>
            </a:pPr>
            <a:r>
              <a:rPr lang="en-GB" b="1" dirty="0"/>
              <a:t> - Cystourethroscopy</a:t>
            </a:r>
          </a:p>
          <a:p>
            <a:pPr marL="0" indent="0">
              <a:buNone/>
            </a:pPr>
            <a:r>
              <a:rPr lang="en-GB" b="1" dirty="0"/>
              <a:t> - Transrectal ultrasound scanning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564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39402"/>
          </a:xfrm>
        </p:spPr>
        <p:txBody>
          <a:bodyPr>
            <a:normAutofit/>
          </a:bodyPr>
          <a:lstStyle/>
          <a:p>
            <a:r>
              <a:rPr lang="en-GB" b="1" dirty="0"/>
              <a:t>MANAGEMENT OF  BENIGN PROSTATIC HYPERPLASIA OR BLADDER OUTFLOW OBSTRUCTION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9402"/>
            <a:ext cx="12192000" cy="551859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Conservative measures include watchful waiting in conjunction with fluid </a:t>
            </a:r>
          </a:p>
          <a:p>
            <a:pPr marL="0" indent="0">
              <a:buNone/>
            </a:pPr>
            <a:r>
              <a:rPr lang="en-GB" dirty="0"/>
              <a:t>   restriction.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Drug therapy is with α-blockers or, 5α-reductase inhibitor, or both.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Interventional measures include transurethral resection of the prostate (TURP), </a:t>
            </a:r>
          </a:p>
          <a:p>
            <a:pPr marL="0" indent="0">
              <a:buNone/>
            </a:pPr>
            <a:r>
              <a:rPr lang="en-GB" dirty="0"/>
              <a:t>   which remains the ‘gold standard’.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Consider open prostatectomy for large glands</a:t>
            </a:r>
          </a:p>
        </p:txBody>
      </p:sp>
    </p:spTree>
    <p:extLst>
      <p:ext uri="{BB962C8B-B14F-4D97-AF65-F5344CB8AC3E}">
        <p14:creationId xmlns:p14="http://schemas.microsoft.com/office/powerpoint/2010/main" val="38991838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914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Methods of performing prostatectomy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462"/>
            <a:ext cx="12192000" cy="5737538"/>
          </a:xfrm>
        </p:spPr>
        <p:txBody>
          <a:bodyPr/>
          <a:lstStyle/>
          <a:p>
            <a:r>
              <a:rPr lang="en-GB" dirty="0"/>
              <a:t>The prostate can be approached:-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  (1) Transurethrally (TURP).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(2)</a:t>
            </a:r>
            <a:r>
              <a:rPr lang="en-GB" dirty="0" err="1"/>
              <a:t>Retropubically</a:t>
            </a:r>
            <a:r>
              <a:rPr lang="en-GB" dirty="0"/>
              <a:t> (RPP).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  (3) Through the bladder (transvesical;TVP).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(4) The perineum.</a:t>
            </a:r>
          </a:p>
        </p:txBody>
      </p:sp>
    </p:spTree>
    <p:extLst>
      <p:ext uri="{BB962C8B-B14F-4D97-AF65-F5344CB8AC3E}">
        <p14:creationId xmlns:p14="http://schemas.microsoft.com/office/powerpoint/2010/main" val="19085919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After treatment</a:t>
            </a:r>
          </a:p>
          <a:p>
            <a:pPr marL="0" indent="0">
              <a:buNone/>
            </a:pPr>
            <a:r>
              <a:rPr lang="en-GB" dirty="0"/>
              <a:t>     - Irrigate the bladder with sterile saline by means of a three-way </a:t>
            </a:r>
          </a:p>
          <a:p>
            <a:pPr marL="0" indent="0">
              <a:buNone/>
            </a:pPr>
            <a:r>
              <a:rPr lang="en-GB" dirty="0"/>
              <a:t>       Foley catheter for 24 hours or so.</a:t>
            </a:r>
          </a:p>
        </p:txBody>
      </p:sp>
    </p:spTree>
    <p:extLst>
      <p:ext uri="{BB962C8B-B14F-4D97-AF65-F5344CB8AC3E}">
        <p14:creationId xmlns:p14="http://schemas.microsoft.com/office/powerpoint/2010/main" val="24456997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24247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Complications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248"/>
            <a:ext cx="12192000" cy="6033752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Haemorrhage. </a:t>
            </a:r>
          </a:p>
          <a:p>
            <a:r>
              <a:rPr lang="en-GB" i="1" dirty="0"/>
              <a:t>Sepsis.</a:t>
            </a:r>
          </a:p>
          <a:p>
            <a:r>
              <a:rPr lang="en-GB" i="1" dirty="0"/>
              <a:t>Incontinence.</a:t>
            </a:r>
          </a:p>
          <a:p>
            <a:r>
              <a:rPr lang="en-GB" i="1" dirty="0"/>
              <a:t>Retrograde ejaculation and impotence.</a:t>
            </a:r>
          </a:p>
          <a:p>
            <a:r>
              <a:rPr lang="en-GB" i="1" dirty="0"/>
              <a:t>Urethral stricture.</a:t>
            </a:r>
          </a:p>
          <a:p>
            <a:r>
              <a:rPr lang="en-GB" i="1" dirty="0"/>
              <a:t>Bladder neck contracture.</a:t>
            </a:r>
          </a:p>
          <a:p>
            <a:r>
              <a:rPr lang="en-GB" i="1" dirty="0"/>
              <a:t>Reoperation.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0521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0613"/>
          </a:xfrm>
        </p:spPr>
        <p:txBody>
          <a:bodyPr/>
          <a:lstStyle/>
          <a:p>
            <a:r>
              <a:rPr lang="en-GB" b="1" dirty="0"/>
              <a:t>CARCINOMA OF THE PROSTATE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0158"/>
            <a:ext cx="12192000" cy="59178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Carcinoma of prostate is most common malignant tumour in men over </a:t>
            </a:r>
          </a:p>
          <a:p>
            <a:pPr marL="0" indent="0">
              <a:buNone/>
            </a:pPr>
            <a:r>
              <a:rPr lang="en-GB" dirty="0"/>
              <a:t>   the age of 65 years.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Histological section of prostates at autopsy performed, increasingly frequent </a:t>
            </a:r>
          </a:p>
          <a:p>
            <a:pPr marL="0" indent="0">
              <a:buNone/>
            </a:pPr>
            <a:r>
              <a:rPr lang="en-GB" dirty="0"/>
              <a:t>   foci of microscopic prostate cancers are found with increasing age.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88616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28033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1368"/>
            <a:ext cx="12192000" cy="6046631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These foci of prostate cancer have variable potential for progressing clinically to </a:t>
            </a:r>
          </a:p>
          <a:p>
            <a:pPr marL="0" indent="0">
              <a:buNone/>
            </a:pPr>
            <a:r>
              <a:rPr lang="en-GB" dirty="0"/>
              <a:t>    metastatic disease.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About 10–15% of younger men who develop prostate cancer have a positive </a:t>
            </a:r>
          </a:p>
          <a:p>
            <a:pPr marL="0" indent="0">
              <a:buNone/>
            </a:pPr>
            <a:r>
              <a:rPr lang="en-GB" dirty="0"/>
              <a:t>   family history of the disease, but the aetiology is unclear.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Carcinoma of prostate usually originates in the PZ of the prostate, so </a:t>
            </a:r>
          </a:p>
          <a:p>
            <a:pPr marL="0" indent="0">
              <a:buNone/>
            </a:pPr>
            <a:r>
              <a:rPr lang="en-GB" dirty="0"/>
              <a:t>   ‘prostatectomy’ of the gland confers no protection from subsequent carcinoma.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415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65914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Types of prostate cancer: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6"/>
            <a:ext cx="12192000" cy="5892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1. Microscopic latent cancer.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2. Tumours found incidentally (T1a, T1b and T1c).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4. Early, localised prostate cancer (T2).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5. Advanced local prostate cancer (T3 and T4).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6. Metastatic disease, which may arise from a clinically evident</a:t>
            </a:r>
          </a:p>
          <a:p>
            <a:pPr marL="0" indent="0">
              <a:buNone/>
            </a:pPr>
            <a:r>
              <a:rPr lang="en-GB" dirty="0"/>
              <a:t>     tumour (T2, T3 or T4) or from an apparently benign gland</a:t>
            </a:r>
          </a:p>
          <a:p>
            <a:pPr marL="0" indent="0">
              <a:buNone/>
            </a:pPr>
            <a:r>
              <a:rPr lang="fr-FR" dirty="0"/>
              <a:t>     (T0, T1), i.e. Occult prostate cancer.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6609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5914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Clinical features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Only advanced disease gives rise to symptoms: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• Bladder overflow obstruction symptoms.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• Pelvic pain and haematuria.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• Bone pain, malaise, ‘arthritis’, anaemia or pancytopenia.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• Renal failure.</a:t>
            </a:r>
          </a:p>
        </p:txBody>
      </p:sp>
    </p:spTree>
    <p:extLst>
      <p:ext uri="{BB962C8B-B14F-4D97-AF65-F5344CB8AC3E}">
        <p14:creationId xmlns:p14="http://schemas.microsoft.com/office/powerpoint/2010/main" val="11764757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1520"/>
          </a:xfrm>
        </p:spPr>
        <p:txBody>
          <a:bodyPr/>
          <a:lstStyle/>
          <a:p>
            <a:r>
              <a:rPr lang="en-GB" b="1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520"/>
            <a:ext cx="12192000" cy="5956479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Rectal examination.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Prostatic biopsy.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General blood tests.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Liver function tests.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Prostate-specific antigen</a:t>
            </a:r>
          </a:p>
        </p:txBody>
      </p:sp>
    </p:spTree>
    <p:extLst>
      <p:ext uri="{BB962C8B-B14F-4D97-AF65-F5344CB8AC3E}">
        <p14:creationId xmlns:p14="http://schemas.microsoft.com/office/powerpoint/2010/main" val="321391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43188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Renal pain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Inflammation and acute obstruction to flow of urine from renal pelvis cause pain </a:t>
            </a:r>
          </a:p>
          <a:p>
            <a:pPr marL="0" indent="0">
              <a:buNone/>
            </a:pPr>
            <a:r>
              <a:rPr lang="en-GB" dirty="0"/>
              <a:t>   felt deep-seated in the loin.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r>
              <a:rPr lang="en-GB" dirty="0"/>
              <a:t> - It results of stretching of the capsule of the kidney. </a:t>
            </a:r>
          </a:p>
        </p:txBody>
      </p:sp>
    </p:spTree>
    <p:extLst>
      <p:ext uri="{BB962C8B-B14F-4D97-AF65-F5344CB8AC3E}">
        <p14:creationId xmlns:p14="http://schemas.microsoft.com/office/powerpoint/2010/main" val="40495193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24247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/>
          <a:lstStyle/>
          <a:p>
            <a:r>
              <a:rPr lang="en-GB" dirty="0"/>
              <a:t>Acid phosphatase.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Radiological examination.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Cross-sectional imaging with magnetic resonance imaging.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Bone scan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1461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91672"/>
          </a:xfrm>
        </p:spPr>
        <p:txBody>
          <a:bodyPr/>
          <a:lstStyle/>
          <a:p>
            <a:r>
              <a:rPr lang="en-GB" b="1" dirty="0"/>
              <a:t>Treatment of carcinoma of the prostate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12192000" cy="5866327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Treatment and stage.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  ■ Treatment options for prostate cancer depend on stage of disease, life </a:t>
            </a:r>
          </a:p>
          <a:p>
            <a:pPr marL="0" indent="0">
              <a:buNone/>
            </a:pPr>
            <a:r>
              <a:rPr lang="en-GB" dirty="0"/>
              <a:t>        expectancy of the patient and patient preference.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■ PSA, DRE and biopsy  grade are used to predict pathological stage.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■ Localised cancer can be treated by radical prostatectomy, radiation therapy  </a:t>
            </a:r>
          </a:p>
          <a:p>
            <a:pPr marL="0" indent="0">
              <a:buNone/>
            </a:pPr>
            <a:r>
              <a:rPr lang="en-GB" dirty="0"/>
              <a:t>        and active monitoring.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■ Treatment of advanced disease is palliative, and hormone ablation remains the </a:t>
            </a:r>
          </a:p>
          <a:p>
            <a:pPr marL="0" indent="0">
              <a:buNone/>
            </a:pPr>
            <a:r>
              <a:rPr lang="en-GB" dirty="0"/>
              <a:t>        first-line therapy</a:t>
            </a:r>
          </a:p>
        </p:txBody>
      </p:sp>
    </p:spTree>
    <p:extLst>
      <p:ext uri="{BB962C8B-B14F-4D97-AF65-F5344CB8AC3E}">
        <p14:creationId xmlns:p14="http://schemas.microsoft.com/office/powerpoint/2010/main" val="8329835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3188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Assignment.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9"/>
            <a:ext cx="12192000" cy="58148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/>
              <a:t> 1. PROSTATITIS</a:t>
            </a:r>
          </a:p>
          <a:p>
            <a:pPr marL="0" indent="0">
              <a:buNone/>
            </a:pPr>
            <a:r>
              <a:rPr lang="en-GB" b="1" dirty="0"/>
              <a:t> 2. TUBERCULOSIS OF THE PROSTATE AND SEMINAL VESICLES</a:t>
            </a:r>
          </a:p>
          <a:p>
            <a:pPr marL="0" indent="0">
              <a:buNone/>
            </a:pPr>
            <a:r>
              <a:rPr lang="en-GB" b="1" dirty="0"/>
              <a:t> 3. SEMINAL VESICLES</a:t>
            </a:r>
          </a:p>
          <a:p>
            <a:pPr marL="0" indent="0">
              <a:buNone/>
            </a:pPr>
            <a:r>
              <a:rPr lang="en-GB" b="1" dirty="0"/>
              <a:t>         a. Acute seminal vesiculitis</a:t>
            </a:r>
          </a:p>
          <a:p>
            <a:pPr marL="0" indent="0">
              <a:buNone/>
            </a:pPr>
            <a:r>
              <a:rPr lang="en-GB" b="1" dirty="0"/>
              <a:t>         b. Chronic seminal vesiculitis</a:t>
            </a:r>
          </a:p>
          <a:p>
            <a:pPr marL="0" indent="0">
              <a:buNone/>
            </a:pPr>
            <a:r>
              <a:rPr lang="en-GB" b="1" dirty="0"/>
              <a:t> 4. PROSTATIC CALCULI</a:t>
            </a:r>
          </a:p>
          <a:p>
            <a:pPr marL="0" indent="0">
              <a:buNone/>
            </a:pPr>
            <a:r>
              <a:rPr lang="en-GB" b="1" dirty="0"/>
              <a:t> 5. CARCINOMA OF THE BLADDER</a:t>
            </a:r>
          </a:p>
          <a:p>
            <a:pPr marL="0" indent="0">
              <a:buNone/>
            </a:pPr>
            <a:r>
              <a:rPr lang="en-GB" b="1" dirty="0"/>
              <a:t> 6. SCHISTOSOMIASIS OF THE BLADDER</a:t>
            </a:r>
          </a:p>
          <a:p>
            <a:pPr marL="0" indent="0">
              <a:buNone/>
            </a:pPr>
            <a:r>
              <a:rPr lang="en-GB" b="1" dirty="0"/>
              <a:t> 7. URINARY FISTULAE</a:t>
            </a:r>
          </a:p>
          <a:p>
            <a:pPr marL="0" indent="0">
              <a:buNone/>
            </a:pPr>
            <a:r>
              <a:rPr lang="en-GB" b="1" dirty="0"/>
              <a:t> 8. DIVERTICULAE OF THE BLADDER</a:t>
            </a:r>
          </a:p>
          <a:p>
            <a:pPr marL="0" indent="0">
              <a:buNone/>
            </a:pPr>
            <a:r>
              <a:rPr lang="en-GB" b="1" dirty="0"/>
              <a:t> 9. FOREIGN BODIES IN THE BLADDER</a:t>
            </a:r>
          </a:p>
          <a:p>
            <a:pPr marL="0" indent="0">
              <a:buNone/>
            </a:pPr>
            <a:r>
              <a:rPr lang="en-GB" b="1" dirty="0"/>
              <a:t> 10. BLADDER STONES</a:t>
            </a:r>
          </a:p>
          <a:p>
            <a:pPr marL="0" indent="0">
              <a:buNone/>
            </a:pPr>
            <a:r>
              <a:rPr lang="en-GB" b="1" dirty="0"/>
              <a:t> 11. CONGENITAL DEFECTS OF THE BLADDER</a:t>
            </a:r>
          </a:p>
          <a:p>
            <a:pPr marL="0" indent="0">
              <a:buNone/>
            </a:pPr>
            <a:r>
              <a:rPr lang="en-GB" b="1" dirty="0"/>
              <a:t> 12. BLADDER TRAUMA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339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5762"/>
          </a:xfrm>
        </p:spPr>
        <p:txBody>
          <a:bodyPr/>
          <a:lstStyle/>
          <a:p>
            <a:r>
              <a:rPr lang="en-GB" b="1" dirty="0"/>
              <a:t>THE MALE URETHRA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762"/>
            <a:ext cx="12192000" cy="5982237"/>
          </a:xfrm>
        </p:spPr>
        <p:txBody>
          <a:bodyPr/>
          <a:lstStyle/>
          <a:p>
            <a:r>
              <a:rPr lang="en-GB" b="1" dirty="0"/>
              <a:t>Congenital abnormalities.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i="1" dirty="0"/>
              <a:t>              1. Urethral stricture.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dirty="0"/>
              <a:t> - Rare condition associated with duplication of the urethra.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Symptoms are delayed until adolescence, when it may be indistinguishable from </a:t>
            </a:r>
          </a:p>
          <a:p>
            <a:pPr marL="0" indent="0">
              <a:buNone/>
            </a:pPr>
            <a:r>
              <a:rPr lang="en-GB" dirty="0"/>
              <a:t>    a stricture due to unrecognised urethral injury in childhood.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 single treatment by optical urethrotomy or dilatation is usually effective.</a:t>
            </a:r>
          </a:p>
        </p:txBody>
      </p:sp>
    </p:spTree>
    <p:extLst>
      <p:ext uri="{BB962C8B-B14F-4D97-AF65-F5344CB8AC3E}">
        <p14:creationId xmlns:p14="http://schemas.microsoft.com/office/powerpoint/2010/main" val="31573045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07582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2. Congenital urethral valves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582"/>
            <a:ext cx="12192000" cy="5750417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Posterior urethral valves cause obstruction to the urinary tract in young boys.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Antenatal ultrasound scanning typically shows urinary tract dilatation in </a:t>
            </a:r>
          </a:p>
          <a:p>
            <a:pPr marL="0" indent="0">
              <a:buNone/>
            </a:pPr>
            <a:r>
              <a:rPr lang="en-GB" dirty="0"/>
              <a:t>  affected boys.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Treatment, suprapubic catheter is inserted to relieve the back pressure and</a:t>
            </a:r>
          </a:p>
          <a:p>
            <a:pPr marL="0" indent="0">
              <a:buNone/>
            </a:pPr>
            <a:r>
              <a:rPr lang="en-GB" dirty="0"/>
              <a:t>  allow the effects of renal failure to subside before definitive treatment</a:t>
            </a:r>
          </a:p>
          <a:p>
            <a:pPr marL="0" indent="0">
              <a:buNone/>
            </a:pPr>
            <a:r>
              <a:rPr lang="en-GB" dirty="0"/>
              <a:t>  by transurethral resection of the valves.</a:t>
            </a:r>
          </a:p>
        </p:txBody>
      </p:sp>
    </p:spTree>
    <p:extLst>
      <p:ext uri="{BB962C8B-B14F-4D97-AF65-F5344CB8AC3E}">
        <p14:creationId xmlns:p14="http://schemas.microsoft.com/office/powerpoint/2010/main" val="42812206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59098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3. Hypospadias.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9098"/>
            <a:ext cx="12192000" cy="5698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Hypospadias is the most common congenital malformation of the urethra.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external meatus opens on the underside of the penis or the perineum, and</a:t>
            </a:r>
          </a:p>
          <a:p>
            <a:pPr marL="0" indent="0">
              <a:buNone/>
            </a:pPr>
            <a:r>
              <a:rPr lang="en-GB" dirty="0"/>
              <a:t>    the ventral aspect of the prepuce is poorly developed (‘hooded prepuce’).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Treatment, hypospadias does not need treatment unless the meatus is stenosed, </a:t>
            </a:r>
          </a:p>
          <a:p>
            <a:pPr marL="0" indent="0">
              <a:buNone/>
            </a:pPr>
            <a:r>
              <a:rPr lang="en-GB" dirty="0"/>
              <a:t>   in which case a meatotomy is performed. </a:t>
            </a:r>
          </a:p>
        </p:txBody>
      </p:sp>
    </p:spTree>
    <p:extLst>
      <p:ext uri="{BB962C8B-B14F-4D97-AF65-F5344CB8AC3E}">
        <p14:creationId xmlns:p14="http://schemas.microsoft.com/office/powerpoint/2010/main" val="15998320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24247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4248"/>
            <a:ext cx="12192000" cy="6033752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Surgery is indicated for  hypospadias to improve sexual function, to correct </a:t>
            </a:r>
          </a:p>
          <a:p>
            <a:pPr marL="0" indent="0">
              <a:buNone/>
            </a:pPr>
            <a:r>
              <a:rPr lang="en-GB" dirty="0"/>
              <a:t>   problems with the urinary stream and for cosmetic reasons.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 variety of plastic surgical procedures is described to correct the re-site the </a:t>
            </a:r>
          </a:p>
          <a:p>
            <a:pPr marL="0" indent="0">
              <a:buNone/>
            </a:pPr>
            <a:r>
              <a:rPr lang="en-GB" dirty="0"/>
              <a:t>   urethral opening.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Most procedures use preputial skin and so circumcision should be avoided until </a:t>
            </a:r>
          </a:p>
          <a:p>
            <a:pPr marL="0" indent="0">
              <a:buNone/>
            </a:pPr>
            <a:r>
              <a:rPr lang="en-GB" dirty="0"/>
              <a:t>   the hypospadias has been repaired.</a:t>
            </a:r>
          </a:p>
        </p:txBody>
      </p:sp>
    </p:spTree>
    <p:extLst>
      <p:ext uri="{BB962C8B-B14F-4D97-AF65-F5344CB8AC3E}">
        <p14:creationId xmlns:p14="http://schemas.microsoft.com/office/powerpoint/2010/main" val="36605662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04551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4.Epispadias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856"/>
            <a:ext cx="12192000" cy="567314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Epispadias is very rare.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In penile epispadias, the opening on the dorsum is associated with upward </a:t>
            </a:r>
          </a:p>
          <a:p>
            <a:pPr marL="0" indent="0">
              <a:buNone/>
            </a:pPr>
            <a:r>
              <a:rPr lang="en-GB" dirty="0"/>
              <a:t>   curvature of the penis.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Epispadias usually coexists with bladder exstrophy and other severe </a:t>
            </a:r>
          </a:p>
          <a:p>
            <a:pPr marL="0" indent="0">
              <a:buNone/>
            </a:pPr>
            <a:r>
              <a:rPr lang="en-GB" dirty="0"/>
              <a:t>   developmental defects.</a:t>
            </a:r>
          </a:p>
        </p:txBody>
      </p:sp>
    </p:spTree>
    <p:extLst>
      <p:ext uri="{BB962C8B-B14F-4D97-AF65-F5344CB8AC3E}">
        <p14:creationId xmlns:p14="http://schemas.microsoft.com/office/powerpoint/2010/main" val="20272428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17430"/>
          </a:xfrm>
        </p:spPr>
        <p:txBody>
          <a:bodyPr/>
          <a:lstStyle/>
          <a:p>
            <a:r>
              <a:rPr lang="en-GB" b="1" dirty="0"/>
              <a:t>Injuries to the male urethra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0"/>
            <a:ext cx="12192000" cy="5840569"/>
          </a:xfrm>
        </p:spPr>
        <p:txBody>
          <a:bodyPr/>
          <a:lstStyle/>
          <a:p>
            <a:r>
              <a:rPr lang="en-GB" b="1" dirty="0"/>
              <a:t>Suspect urethral injury after blunt perineal trauma when: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    - The man goes into retention.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- There is massive perineal swelling.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- There is blood at the urethral meatus.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 - Treatment, It is safest to insert a suprapubic catheter before referral for repair</a:t>
            </a:r>
          </a:p>
        </p:txBody>
      </p:sp>
    </p:spTree>
    <p:extLst>
      <p:ext uri="{BB962C8B-B14F-4D97-AF65-F5344CB8AC3E}">
        <p14:creationId xmlns:p14="http://schemas.microsoft.com/office/powerpoint/2010/main" val="2734257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14399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Urethral stricture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>
            <a:normAutofit/>
          </a:bodyPr>
          <a:lstStyle/>
          <a:p>
            <a:r>
              <a:rPr lang="en-GB" b="1" i="1" dirty="0"/>
              <a:t>Causes of urethral stricture</a:t>
            </a:r>
          </a:p>
          <a:p>
            <a:pPr marL="0" indent="0">
              <a:buNone/>
            </a:pPr>
            <a:r>
              <a:rPr lang="en-GB" dirty="0"/>
              <a:t>      • Inflammatory:</a:t>
            </a:r>
          </a:p>
          <a:p>
            <a:pPr marL="0" indent="0">
              <a:buNone/>
            </a:pPr>
            <a:r>
              <a:rPr lang="en-GB" dirty="0"/>
              <a:t>               – post-gonorrhoeal;</a:t>
            </a:r>
          </a:p>
          <a:p>
            <a:pPr marL="0" indent="0">
              <a:buNone/>
            </a:pPr>
            <a:r>
              <a:rPr lang="en-GB" dirty="0"/>
              <a:t>      • Congenital;</a:t>
            </a:r>
          </a:p>
          <a:p>
            <a:pPr marL="0" indent="0">
              <a:buNone/>
            </a:pPr>
            <a:r>
              <a:rPr lang="en-GB" dirty="0"/>
              <a:t>      • Traumatic;</a:t>
            </a:r>
          </a:p>
          <a:p>
            <a:pPr marL="0" indent="0">
              <a:buNone/>
            </a:pPr>
            <a:r>
              <a:rPr lang="en-GB" dirty="0"/>
              <a:t>      • Instrumental:</a:t>
            </a:r>
          </a:p>
          <a:p>
            <a:pPr marL="0" indent="0">
              <a:buNone/>
            </a:pPr>
            <a:r>
              <a:rPr lang="en-GB" dirty="0"/>
              <a:t>             – indwelling catheter;</a:t>
            </a:r>
          </a:p>
          <a:p>
            <a:pPr marL="0" indent="0">
              <a:buNone/>
            </a:pPr>
            <a:r>
              <a:rPr lang="en-GB" dirty="0"/>
              <a:t>             – urethral endoscopy;</a:t>
            </a:r>
          </a:p>
          <a:p>
            <a:pPr marL="0" indent="0">
              <a:buNone/>
            </a:pPr>
            <a:r>
              <a:rPr lang="en-GB" dirty="0"/>
              <a:t>     • Postoperative:</a:t>
            </a:r>
          </a:p>
          <a:p>
            <a:pPr marL="0" indent="0">
              <a:buNone/>
            </a:pPr>
            <a:r>
              <a:rPr lang="en-GB" dirty="0"/>
              <a:t>             – open prostatectomy;</a:t>
            </a:r>
          </a:p>
          <a:p>
            <a:pPr marL="0" indent="0">
              <a:buNone/>
            </a:pPr>
            <a:r>
              <a:rPr lang="en-GB" dirty="0"/>
              <a:t>             – amputation of penis.</a:t>
            </a:r>
          </a:p>
        </p:txBody>
      </p:sp>
    </p:spTree>
    <p:extLst>
      <p:ext uri="{BB962C8B-B14F-4D97-AF65-F5344CB8AC3E}">
        <p14:creationId xmlns:p14="http://schemas.microsoft.com/office/powerpoint/2010/main" val="251745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53036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5008"/>
            <a:ext cx="12192000" cy="5582992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Calculi in kidney is painful in the absence of infection, although they may be too </a:t>
            </a:r>
          </a:p>
          <a:p>
            <a:pPr marL="0" indent="0">
              <a:buNone/>
            </a:pPr>
            <a:r>
              <a:rPr lang="en-GB" dirty="0"/>
              <a:t>   small or peripherally placed to cause obstruction.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Masses such as tumours or cysts are not usually painful unless they </a:t>
            </a:r>
          </a:p>
          <a:p>
            <a:pPr marL="0" indent="0">
              <a:buNone/>
            </a:pPr>
            <a:r>
              <a:rPr lang="en-GB" dirty="0"/>
              <a:t>   are very large. </a:t>
            </a:r>
          </a:p>
        </p:txBody>
      </p:sp>
    </p:spTree>
    <p:extLst>
      <p:ext uri="{BB962C8B-B14F-4D97-AF65-F5344CB8AC3E}">
        <p14:creationId xmlns:p14="http://schemas.microsoft.com/office/powerpoint/2010/main" val="22144544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30309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Treatment of urethral stricture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1. Dilatation: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– Gum-elastic bougie.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– Filiform and follower.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– Metal sounds.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-  Self-dilatation with Nélaton catheter.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74510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21216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0158"/>
            <a:ext cx="12192000" cy="591784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</a:t>
            </a:r>
          </a:p>
          <a:p>
            <a:pPr marL="0" indent="0">
              <a:buNone/>
            </a:pPr>
            <a:r>
              <a:rPr lang="en-GB" dirty="0"/>
              <a:t>         2. Urethrotomy: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– internal visual urethrotomy.</a:t>
            </a:r>
          </a:p>
          <a:p>
            <a:pPr marL="0" indent="0">
              <a:buNone/>
            </a:pPr>
            <a:r>
              <a:rPr lang="en-GB" dirty="0"/>
              <a:t>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3.  Urethroplasty: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– excision and end-to-end anastomosis.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– patch urethroplasty.</a:t>
            </a:r>
          </a:p>
        </p:txBody>
      </p:sp>
    </p:spTree>
    <p:extLst>
      <p:ext uri="{BB962C8B-B14F-4D97-AF65-F5344CB8AC3E}">
        <p14:creationId xmlns:p14="http://schemas.microsoft.com/office/powerpoint/2010/main" val="224234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17430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Complications of urethral stricture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7582"/>
            <a:ext cx="12192000" cy="575041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• Retention of urine.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Urethral diverticulum.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Periurethral abscess.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Urethral fistula.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Hernia, haemorrhoids and rectal prolapse caused by abdominal</a:t>
            </a:r>
          </a:p>
          <a:p>
            <a:pPr marL="0" indent="0">
              <a:buNone/>
            </a:pPr>
            <a:r>
              <a:rPr lang="en-GB" dirty="0"/>
              <a:t>    straining to void urine.</a:t>
            </a:r>
          </a:p>
        </p:txBody>
      </p:sp>
    </p:spTree>
    <p:extLst>
      <p:ext uri="{BB962C8B-B14F-4D97-AF65-F5344CB8AC3E}">
        <p14:creationId xmlns:p14="http://schemas.microsoft.com/office/powerpoint/2010/main" val="17901711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Urethral fistula.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Urethral calculi.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Tumours of penile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3765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7430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THE FEMALE URETHRA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0614"/>
            <a:ext cx="12192000" cy="56473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                     </a:t>
            </a:r>
            <a:r>
              <a:rPr lang="en-GB" b="1" dirty="0"/>
              <a:t>Abnormalities of the female urethra include:</a:t>
            </a:r>
          </a:p>
          <a:p>
            <a:pPr marL="0" indent="0">
              <a:buNone/>
            </a:pPr>
            <a:r>
              <a:rPr lang="en-GB" dirty="0"/>
              <a:t>      • Prolapse.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• Stricture.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• Diverticulum.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• Caruncle.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• Papillomata acuminata.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• Carcinoma.</a:t>
            </a:r>
          </a:p>
        </p:txBody>
      </p:sp>
    </p:spTree>
    <p:extLst>
      <p:ext uri="{BB962C8B-B14F-4D97-AF65-F5344CB8AC3E}">
        <p14:creationId xmlns:p14="http://schemas.microsoft.com/office/powerpoint/2010/main" val="31769941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30309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THE PENIS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0310"/>
            <a:ext cx="12192000" cy="5827690"/>
          </a:xfrm>
        </p:spPr>
        <p:txBody>
          <a:bodyPr/>
          <a:lstStyle/>
          <a:p>
            <a:r>
              <a:rPr lang="en-GB" b="1" dirty="0"/>
              <a:t>Phimosis.</a:t>
            </a:r>
          </a:p>
          <a:p>
            <a:pPr marL="0" indent="0">
              <a:buNone/>
            </a:pPr>
            <a:r>
              <a:rPr lang="en-GB" b="1" dirty="0"/>
              <a:t> </a:t>
            </a:r>
          </a:p>
          <a:p>
            <a:pPr marL="0" indent="0">
              <a:buNone/>
            </a:pPr>
            <a:r>
              <a:rPr lang="en-GB" dirty="0"/>
              <a:t> - The physiological adhesions between the foreskin and the glans penis may </a:t>
            </a:r>
          </a:p>
          <a:p>
            <a:pPr marL="0" indent="0">
              <a:buNone/>
            </a:pPr>
            <a:r>
              <a:rPr lang="en-GB" dirty="0"/>
              <a:t>   persist until 6 years of age.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Phimosis occurs as a result of balanitis xerotica obliterans (BXO), a condition in </a:t>
            </a:r>
          </a:p>
          <a:p>
            <a:pPr marL="0" indent="0">
              <a:buNone/>
            </a:pPr>
            <a:r>
              <a:rPr lang="en-GB" dirty="0"/>
              <a:t>   which the foreskin becomes thickened and will not retract.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2862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59853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1824"/>
            <a:ext cx="12192000" cy="577617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It is difficult to keep the penis clean and there is both a problem with hygiene </a:t>
            </a:r>
          </a:p>
          <a:p>
            <a:pPr marL="0" indent="0">
              <a:buNone/>
            </a:pPr>
            <a:r>
              <a:rPr lang="en-GB" dirty="0"/>
              <a:t>   and, in later life, an increased susceptibility to carcinoma.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Treatment is by circumcision.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0185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CIRCUMCISION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8038"/>
            <a:ext cx="12192000" cy="54799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Apparently, circumcision did not originate among the Jewish people.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They took the practice either from the Babylonians or from African tribes, </a:t>
            </a:r>
          </a:p>
          <a:p>
            <a:pPr marL="0" indent="0">
              <a:buNone/>
            </a:pPr>
            <a:r>
              <a:rPr lang="en-GB" dirty="0"/>
              <a:t>   probably the latter.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It had been practised in West Africa for over 5000 years.</a:t>
            </a:r>
          </a:p>
        </p:txBody>
      </p:sp>
    </p:spTree>
    <p:extLst>
      <p:ext uri="{BB962C8B-B14F-4D97-AF65-F5344CB8AC3E}">
        <p14:creationId xmlns:p14="http://schemas.microsoft.com/office/powerpoint/2010/main" val="41613195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4855"/>
          </a:xfrm>
        </p:spPr>
        <p:txBody>
          <a:bodyPr/>
          <a:lstStyle/>
          <a:p>
            <a:r>
              <a:rPr lang="en-GB" dirty="0"/>
              <a:t>INDICATIONS OF CIRCUMCISION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4856"/>
            <a:ext cx="12192000" cy="5673144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</a:t>
            </a:r>
            <a:r>
              <a:rPr lang="en-GB" dirty="0"/>
              <a:t>- Is most commonly performed for cultural reasons.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Is indicated when there is true phimosis with</a:t>
            </a:r>
          </a:p>
          <a:p>
            <a:pPr marL="0" indent="0">
              <a:buNone/>
            </a:pPr>
            <a:r>
              <a:rPr lang="en-GB" dirty="0"/>
              <a:t>    balanoposthitis or obstruction to urinary flow.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 NB// - Is not indicated for failure of retraction caused by congenital adhesions </a:t>
            </a:r>
          </a:p>
          <a:p>
            <a:pPr marL="0" indent="0">
              <a:buNone/>
            </a:pPr>
            <a:r>
              <a:rPr lang="en-GB" b="1" dirty="0"/>
              <a:t>              between the glans penis and the prepuce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74309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43188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Technique in an infant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3188"/>
            <a:ext cx="12192000" cy="5814811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/>
              <a:t> </a:t>
            </a:r>
          </a:p>
          <a:p>
            <a:pPr marL="0" indent="0">
              <a:buNone/>
            </a:pPr>
            <a:r>
              <a:rPr lang="en-GB" b="1" i="1" dirty="0"/>
              <a:t>- </a:t>
            </a:r>
            <a:r>
              <a:rPr lang="en-GB" dirty="0"/>
              <a:t>Applying a clamp or  forceps across the prepuce distal to the glans with blind </a:t>
            </a:r>
          </a:p>
          <a:p>
            <a:pPr marL="0" indent="0">
              <a:buNone/>
            </a:pPr>
            <a:r>
              <a:rPr lang="en-GB" dirty="0"/>
              <a:t>   division of the foreskin is to be condemned.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To see one boy with partial or total amputation of the glans is enough to realise </a:t>
            </a:r>
          </a:p>
          <a:p>
            <a:pPr marL="0" indent="0">
              <a:buNone/>
            </a:pPr>
            <a:r>
              <a:rPr lang="en-GB" dirty="0"/>
              <a:t>    the folly of this technique.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665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14399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Ureteric colic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/>
              <a:t> </a:t>
            </a:r>
          </a:p>
          <a:p>
            <a:pPr marL="0" indent="0">
              <a:buNone/>
            </a:pPr>
            <a:r>
              <a:rPr lang="en-GB" b="1" i="1" dirty="0"/>
              <a:t> - </a:t>
            </a:r>
            <a:r>
              <a:rPr lang="en-GB" dirty="0"/>
              <a:t>This is an acute pain felt in the loin and radiating to the ipsilateral iliac fossa and </a:t>
            </a:r>
          </a:p>
          <a:p>
            <a:pPr marL="0" indent="0">
              <a:buNone/>
            </a:pPr>
            <a:r>
              <a:rPr lang="en-GB" dirty="0"/>
              <a:t>   genitalia.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patient often rolls around in agony as waves of excruciating sharp pain are </a:t>
            </a:r>
          </a:p>
          <a:p>
            <a:pPr marL="0" indent="0">
              <a:buNone/>
            </a:pPr>
            <a:r>
              <a:rPr lang="en-GB" dirty="0"/>
              <a:t>   imposed upon a continuing background of discomfort. </a:t>
            </a:r>
          </a:p>
        </p:txBody>
      </p:sp>
    </p:spTree>
    <p:extLst>
      <p:ext uri="{BB962C8B-B14F-4D97-AF65-F5344CB8AC3E}">
        <p14:creationId xmlns:p14="http://schemas.microsoft.com/office/powerpoint/2010/main" val="404049741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72731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036"/>
            <a:ext cx="12192000" cy="5904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 is far better to perform a proper circumcision under direct vision as in an adult.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The Plastibel (Hollister) is used, the ring separates between 5 and 8 days </a:t>
            </a:r>
          </a:p>
          <a:p>
            <a:pPr marL="0" indent="0">
              <a:buNone/>
            </a:pPr>
            <a:r>
              <a:rPr lang="en-GB" dirty="0"/>
              <a:t>   postoperatively.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2390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553791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642"/>
            <a:ext cx="12192000" cy="5969358"/>
          </a:xfrm>
        </p:spPr>
        <p:txBody>
          <a:bodyPr/>
          <a:lstStyle/>
          <a:p>
            <a:r>
              <a:rPr lang="en-GB" dirty="0"/>
              <a:t>The Plastibel (Hollister) device for circumcision in infants: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   (a) The foreskin is freed and retracted.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       (b) After the Plastibel device has been slipped into place over the glans penis, </a:t>
            </a:r>
          </a:p>
          <a:p>
            <a:pPr marL="0" indent="0">
              <a:buNone/>
            </a:pPr>
            <a:r>
              <a:rPr lang="en-GB" dirty="0"/>
              <a:t>               the foreskin is ligated over the groove of the bell and redundant foreskin is </a:t>
            </a:r>
          </a:p>
          <a:p>
            <a:pPr marL="0" indent="0">
              <a:buNone/>
            </a:pPr>
            <a:r>
              <a:rPr lang="en-GB" dirty="0"/>
              <a:t>               cut away.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(c) This shows the completed operation.</a:t>
            </a:r>
          </a:p>
        </p:txBody>
      </p:sp>
    </p:spTree>
    <p:extLst>
      <p:ext uri="{BB962C8B-B14F-4D97-AF65-F5344CB8AC3E}">
        <p14:creationId xmlns:p14="http://schemas.microsoft.com/office/powerpoint/2010/main" val="39979093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142" y="759853"/>
            <a:ext cx="6958222" cy="587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813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293" y="656824"/>
            <a:ext cx="7099889" cy="599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00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4718" y="759853"/>
            <a:ext cx="6455945" cy="55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499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91672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Technique in adolescents and adults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12192000" cy="586632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prepuce is held in artery forceps and put on a gentle stretch.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 circumferential incision in the penile skin is made at the level of the corona </a:t>
            </a:r>
          </a:p>
          <a:p>
            <a:pPr marL="0" indent="0">
              <a:buNone/>
            </a:pPr>
            <a:r>
              <a:rPr lang="en-GB" dirty="0"/>
              <a:t>   using a knife.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25626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759853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642"/>
            <a:ext cx="12192000" cy="596935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The prepuce is then slit up the midline dorsally to within 1 cm of the corona.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>
              <a:buFontTx/>
              <a:buChar char="-"/>
            </a:pPr>
            <a:r>
              <a:rPr lang="en-GB" dirty="0"/>
              <a:t>This converts the foreskin into two flaps connected at the midline anteriorly.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When the under surface of the prepuce has been separated from the glans, the </a:t>
            </a:r>
          </a:p>
          <a:p>
            <a:pPr marL="0" indent="0">
              <a:buNone/>
            </a:pPr>
            <a:r>
              <a:rPr lang="en-GB" dirty="0"/>
              <a:t>   inner layer of each flap is incised with a second circumferential incision, leaving </a:t>
            </a:r>
          </a:p>
          <a:p>
            <a:pPr marL="0" indent="0">
              <a:buNone/>
            </a:pPr>
            <a:r>
              <a:rPr lang="en-GB" dirty="0"/>
              <a:t>   about 0.5 cm of the inner layer of the prepuce distal to the corona.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04173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69700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610"/>
            <a:ext cx="12192000" cy="607238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Cutting the remaining connective tissue completes the excision.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>
              <a:buFontTx/>
              <a:buChar char="-"/>
            </a:pPr>
            <a:r>
              <a:rPr lang="en-GB" dirty="0"/>
              <a:t>Haemostasis is important in circumcision and vessels should be secured by bipolar diathermy or ligated with non-absorbable material.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1518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/>
          <a:lstStyle/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The cut edges of the skin are approximated using interrupted sutures.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The layers in the immediate region of the frenulum are brought neatly together using a mattress suture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018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88641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Fracture of the penis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7430"/>
            <a:ext cx="12192000" cy="584056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Fracture of the penis is an uncommon accident, usually occurring when the erect </a:t>
            </a:r>
          </a:p>
          <a:p>
            <a:pPr marL="0" indent="0">
              <a:buNone/>
            </a:pPr>
            <a:r>
              <a:rPr lang="en-GB" dirty="0"/>
              <a:t>   penis is bent violently downwards during intercourse.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extravasation of blood causes great pain and swelling.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 early cases, incision and drainage of the clot with suture of the defect in the </a:t>
            </a:r>
          </a:p>
          <a:p>
            <a:pPr marL="0" indent="0">
              <a:buNone/>
            </a:pPr>
            <a:r>
              <a:rPr lang="en-GB" dirty="0"/>
              <a:t>   tunica of the ruptured corpus cavernosum gives acceptable results.</a:t>
            </a:r>
          </a:p>
        </p:txBody>
      </p:sp>
    </p:spTree>
    <p:extLst>
      <p:ext uri="{BB962C8B-B14F-4D97-AF65-F5344CB8AC3E}">
        <p14:creationId xmlns:p14="http://schemas.microsoft.com/office/powerpoint/2010/main" val="68423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850005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0006"/>
            <a:ext cx="12192000" cy="600799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- Ureteric colic is usually caused by the passage of a stone, but blood clot or </a:t>
            </a:r>
          </a:p>
          <a:p>
            <a:pPr marL="0" indent="0">
              <a:buNone/>
            </a:pPr>
            <a:r>
              <a:rPr lang="en-GB" dirty="0"/>
              <a:t>   sloughed renal papilla may give identical pain.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The site of the pain is a partial guide to the progress of a stone: the more the </a:t>
            </a:r>
          </a:p>
          <a:p>
            <a:pPr marL="0" indent="0">
              <a:buNone/>
            </a:pPr>
            <a:r>
              <a:rPr lang="en-GB" dirty="0"/>
              <a:t>   pain radiates into the groin, the more distal the stone.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263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30309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r>
              <a:rPr lang="en-GB" b="1" i="1" dirty="0"/>
              <a:t>Strangulation of the penis</a:t>
            </a:r>
            <a:br>
              <a:rPr lang="en-GB" b="1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6220"/>
            <a:ext cx="12192000" cy="571178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Strangulation of the penis by rings placed on the penis, usually for sexual </a:t>
            </a:r>
          </a:p>
          <a:p>
            <a:pPr marL="0" indent="0">
              <a:buNone/>
            </a:pPr>
            <a:r>
              <a:rPr lang="en-GB" dirty="0"/>
              <a:t>    reasons, can cause venous engorgement which prevents their removal.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It may help to aspirate the corpora cavernosa but often the ring must be cut off </a:t>
            </a:r>
          </a:p>
          <a:p>
            <a:pPr marL="0" indent="0">
              <a:buNone/>
            </a:pPr>
            <a:r>
              <a:rPr lang="en-GB" dirty="0"/>
              <a:t>   with a ring cutter or hacksaw.</a:t>
            </a:r>
          </a:p>
        </p:txBody>
      </p:sp>
    </p:spTree>
    <p:extLst>
      <p:ext uri="{BB962C8B-B14F-4D97-AF65-F5344CB8AC3E}">
        <p14:creationId xmlns:p14="http://schemas.microsoft.com/office/powerpoint/2010/main" val="318907299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3340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Paraphimosis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4"/>
            <a:ext cx="12192000" cy="5892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A tight foreskin once retracted may be difficult to return and a paraphimosis </a:t>
            </a:r>
          </a:p>
          <a:p>
            <a:pPr marL="0" indent="0">
              <a:buNone/>
            </a:pPr>
            <a:r>
              <a:rPr lang="en-GB" dirty="0"/>
              <a:t>   results.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 this condition, the venous and lymphatic return from the glans and distal </a:t>
            </a:r>
          </a:p>
          <a:p>
            <a:pPr marL="0" indent="0">
              <a:buNone/>
            </a:pPr>
            <a:r>
              <a:rPr lang="en-GB" dirty="0"/>
              <a:t>   foreskin is obstructed and these structures swell, causing even more pressure </a:t>
            </a:r>
          </a:p>
          <a:p>
            <a:pPr marL="0" indent="0">
              <a:buNone/>
            </a:pPr>
            <a:r>
              <a:rPr lang="en-GB" dirty="0"/>
              <a:t>   within the obstructing ring of prepuce.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2471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56822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4"/>
            <a:ext cx="12192000" cy="586632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- Icebags, gentle manual compression and injection of a solution of hyaluronidase </a:t>
            </a:r>
          </a:p>
          <a:p>
            <a:pPr marL="0" indent="0">
              <a:buNone/>
            </a:pPr>
            <a:r>
              <a:rPr lang="en-GB" dirty="0"/>
              <a:t>   in normal saline may help to reduce the swelling.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Such patients can be treated by circumcision if careful manipulation fails.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A dorsal slit of the prepuce under local anaesthetic may be enough in an </a:t>
            </a:r>
          </a:p>
          <a:p>
            <a:pPr marL="0" indent="0">
              <a:buNone/>
            </a:pPr>
            <a:r>
              <a:rPr lang="en-GB" dirty="0"/>
              <a:t>   emergency.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1223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004551"/>
          </a:xfrm>
        </p:spPr>
        <p:txBody>
          <a:bodyPr/>
          <a:lstStyle/>
          <a:p>
            <a:r>
              <a:rPr lang="en-GB" b="1" dirty="0"/>
              <a:t>INCOMPLETELY DESCENDED TESTIS.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3340"/>
            <a:ext cx="12192000" cy="5724659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                                                  Undescended testis</a:t>
            </a:r>
          </a:p>
          <a:p>
            <a:pPr marL="0" indent="0">
              <a:buNone/>
            </a:pPr>
            <a:r>
              <a:rPr lang="en-GB" dirty="0"/>
              <a:t>    - Testes absent from the scrotum after 3 months of age are unlikely to descend </a:t>
            </a:r>
          </a:p>
          <a:p>
            <a:pPr marL="0" indent="0">
              <a:buNone/>
            </a:pPr>
            <a:r>
              <a:rPr lang="en-GB" dirty="0"/>
              <a:t>      fully.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- An incompletely descended testis tends to atrophy as puberty approaches.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- Early repositioning of an incompletely descended testis can preserve function.</a:t>
            </a:r>
          </a:p>
        </p:txBody>
      </p:sp>
    </p:spTree>
    <p:extLst>
      <p:ext uri="{BB962C8B-B14F-4D97-AF65-F5344CB8AC3E}">
        <p14:creationId xmlns:p14="http://schemas.microsoft.com/office/powerpoint/2010/main" val="21164472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6219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Clinical features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6220"/>
            <a:ext cx="12192000" cy="5711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 - The condition is more common on the right and is bilateral in 20% of cases.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Secondary sexual characteristics are typically normal.</a:t>
            </a:r>
          </a:p>
          <a:p>
            <a:r>
              <a:rPr lang="en-GB" dirty="0"/>
              <a:t>The testis may be:-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• Intra-abdominal - Lying extraperitoneally above the internal inguinal ring.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• Inguinal               - In which case it may or may not be palpable.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• In the superficial inguinal pouch - In which case it must be distinguished from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retractile testis.</a:t>
            </a:r>
          </a:p>
        </p:txBody>
      </p:sp>
    </p:spTree>
    <p:extLst>
      <p:ext uri="{BB962C8B-B14F-4D97-AF65-F5344CB8AC3E}">
        <p14:creationId xmlns:p14="http://schemas.microsoft.com/office/powerpoint/2010/main" val="34455052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8945"/>
          </a:xfrm>
        </p:spPr>
        <p:txBody>
          <a:bodyPr/>
          <a:lstStyle/>
          <a:p>
            <a:r>
              <a:rPr lang="en-GB" dirty="0"/>
              <a:t>OUT COME OF UNDESCENDED TESTIS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8946"/>
            <a:ext cx="12192000" cy="578905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1. Sterility in bilateral cases (especially intra-abdominal testes).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2. Pain as a result of trauma.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3. Associated indirect inguinal hernia is often present and causes symptoms: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- Torsion.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- Epididymo-orchitis.</a:t>
            </a:r>
          </a:p>
        </p:txBody>
      </p:sp>
    </p:spTree>
    <p:extLst>
      <p:ext uri="{BB962C8B-B14F-4D97-AF65-F5344CB8AC3E}">
        <p14:creationId xmlns:p14="http://schemas.microsoft.com/office/powerpoint/2010/main" val="24487387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682579"/>
          </a:xfrm>
        </p:spPr>
        <p:txBody>
          <a:bodyPr>
            <a:normAutofit fontScale="90000"/>
          </a:bodyPr>
          <a:lstStyle/>
          <a:p>
            <a:r>
              <a:rPr lang="en-GB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2886"/>
            <a:ext cx="12192000" cy="599511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4. Atrophy of an inguinal testis before puberty may possibly be caused by </a:t>
            </a:r>
          </a:p>
          <a:p>
            <a:pPr marL="0" indent="0">
              <a:buNone/>
            </a:pPr>
            <a:r>
              <a:rPr lang="en-GB" dirty="0"/>
              <a:t>     recurrent minor trauma.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5. Increased liability to malignant disease; cancer is more common in an </a:t>
            </a:r>
          </a:p>
          <a:p>
            <a:pPr marL="0" indent="0">
              <a:buNone/>
            </a:pPr>
            <a:r>
              <a:rPr lang="en-GB" dirty="0"/>
              <a:t>     incompletely descended testes</a:t>
            </a:r>
          </a:p>
        </p:txBody>
      </p:sp>
    </p:spTree>
    <p:extLst>
      <p:ext uri="{BB962C8B-B14F-4D97-AF65-F5344CB8AC3E}">
        <p14:creationId xmlns:p14="http://schemas.microsoft.com/office/powerpoint/2010/main" val="30832231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197734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Surgical treatment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734"/>
            <a:ext cx="12192000" cy="566026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Orchidopexy is usually performed after the age of 1 year to avoid the risks </a:t>
            </a:r>
          </a:p>
          <a:p>
            <a:pPr marL="0" indent="0">
              <a:buNone/>
            </a:pPr>
            <a:r>
              <a:rPr lang="en-GB" dirty="0"/>
              <a:t>   of operating on a tiny patient.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Testes should be brought down into the scrotum before the boy starts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- In bilateral cases it is usual to operate on one side at a time.</a:t>
            </a:r>
          </a:p>
        </p:txBody>
      </p:sp>
    </p:spTree>
    <p:extLst>
      <p:ext uri="{BB962C8B-B14F-4D97-AF65-F5344CB8AC3E}">
        <p14:creationId xmlns:p14="http://schemas.microsoft.com/office/powerpoint/2010/main" val="85529923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978793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ECTOPIC TESTIS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8794"/>
            <a:ext cx="12192000" cy="587920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                              </a:t>
            </a:r>
            <a:r>
              <a:rPr lang="en-GB" b="1" dirty="0"/>
              <a:t>The sites of ectopic testis are:</a:t>
            </a:r>
          </a:p>
          <a:p>
            <a:pPr marL="0" indent="0">
              <a:buNone/>
            </a:pPr>
            <a:r>
              <a:rPr lang="en-GB" dirty="0"/>
              <a:t>       1. At the superficial inguinal ring.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2. In the perineum.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3. At the root of the penis.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4. In the femoral triangle.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b="1" dirty="0"/>
              <a:t>NB//  - An ectopic testis is usually fully developed. </a:t>
            </a:r>
          </a:p>
          <a:p>
            <a:pPr marL="0" indent="0">
              <a:buNone/>
            </a:pPr>
            <a:r>
              <a:rPr lang="en-GB" b="1" dirty="0"/>
              <a:t>            - The main hazard is liability to injury.</a:t>
            </a:r>
          </a:p>
        </p:txBody>
      </p:sp>
    </p:spTree>
    <p:extLst>
      <p:ext uri="{BB962C8B-B14F-4D97-AF65-F5344CB8AC3E}">
        <p14:creationId xmlns:p14="http://schemas.microsoft.com/office/powerpoint/2010/main" val="21898300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1520"/>
          </a:xfrm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TORSION OF THE TESTIS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1672"/>
            <a:ext cx="12192000" cy="5866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                                              Predisposing causes</a:t>
            </a:r>
          </a:p>
          <a:p>
            <a:pPr marL="0" indent="0">
              <a:buNone/>
            </a:pPr>
            <a:r>
              <a:rPr lang="en-GB" dirty="0"/>
              <a:t> - Torsion of the testis is uncommon because the normal testis is anchored and </a:t>
            </a:r>
          </a:p>
          <a:p>
            <a:pPr marL="0" indent="0">
              <a:buNone/>
            </a:pPr>
            <a:r>
              <a:rPr lang="en-GB" dirty="0"/>
              <a:t>   cannot rotate.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- For torsion to occur one of several abnormalities must be present: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1. Inversion of the testis is the most common, testis is rotated so that it lies </a:t>
            </a:r>
          </a:p>
          <a:p>
            <a:pPr marL="0" indent="0">
              <a:buNone/>
            </a:pPr>
            <a:r>
              <a:rPr lang="en-GB" dirty="0"/>
              <a:t>            transversely or upside down.</a:t>
            </a:r>
          </a:p>
        </p:txBody>
      </p:sp>
    </p:spTree>
    <p:extLst>
      <p:ext uri="{BB962C8B-B14F-4D97-AF65-F5344CB8AC3E}">
        <p14:creationId xmlns:p14="http://schemas.microsoft.com/office/powerpoint/2010/main" val="382827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5924</Words>
  <Application>Microsoft Office PowerPoint</Application>
  <PresentationFormat>Widescreen</PresentationFormat>
  <Paragraphs>1098</Paragraphs>
  <Slides>125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29" baseType="lpstr">
      <vt:lpstr>Arial</vt:lpstr>
      <vt:lpstr>Calibri</vt:lpstr>
      <vt:lpstr>Calibri Light</vt:lpstr>
      <vt:lpstr>Office Theme</vt:lpstr>
      <vt:lpstr>UROGENITAL SYSTEM  CONDITIONS</vt:lpstr>
      <vt:lpstr> Haematuria </vt:lpstr>
      <vt:lpstr>.</vt:lpstr>
      <vt:lpstr>.</vt:lpstr>
      <vt:lpstr>.</vt:lpstr>
      <vt:lpstr> Renal pain </vt:lpstr>
      <vt:lpstr>.</vt:lpstr>
      <vt:lpstr> Ureteric colic </vt:lpstr>
      <vt:lpstr>.</vt:lpstr>
      <vt:lpstr> Bladder pain </vt:lpstr>
      <vt:lpstr> Perineal pain </vt:lpstr>
      <vt:lpstr> Urethral pain </vt:lpstr>
      <vt:lpstr> ANURIA </vt:lpstr>
      <vt:lpstr>.</vt:lpstr>
      <vt:lpstr> Prerenal </vt:lpstr>
      <vt:lpstr> Renal </vt:lpstr>
      <vt:lpstr>RENAL TUMUORS.</vt:lpstr>
      <vt:lpstr>.</vt:lpstr>
      <vt:lpstr>.</vt:lpstr>
      <vt:lpstr> Adenocarcinoma of the kidney </vt:lpstr>
      <vt:lpstr> BLADDER TRAUMA </vt:lpstr>
      <vt:lpstr>.</vt:lpstr>
      <vt:lpstr> Injury to the bladder during operation </vt:lpstr>
      <vt:lpstr>.</vt:lpstr>
      <vt:lpstr> Management of bladder trauma </vt:lpstr>
      <vt:lpstr>RETENTION OF URINE</vt:lpstr>
      <vt:lpstr>.</vt:lpstr>
      <vt:lpstr> Both </vt:lpstr>
      <vt:lpstr>.</vt:lpstr>
      <vt:lpstr> Clinical features </vt:lpstr>
      <vt:lpstr> Treatment </vt:lpstr>
      <vt:lpstr> Urethral catheterisation </vt:lpstr>
      <vt:lpstr>.</vt:lpstr>
      <vt:lpstr>.</vt:lpstr>
      <vt:lpstr>.</vt:lpstr>
      <vt:lpstr> Suprapubic puncture </vt:lpstr>
      <vt:lpstr>.</vt:lpstr>
      <vt:lpstr>.</vt:lpstr>
      <vt:lpstr> INCONTINENCE OF URINE </vt:lpstr>
      <vt:lpstr>.</vt:lpstr>
      <vt:lpstr> Diagnosis of urinary incontinence </vt:lpstr>
      <vt:lpstr>.</vt:lpstr>
      <vt:lpstr> BENIGN PROSTATIC HYPERPLASIA(BPH) </vt:lpstr>
      <vt:lpstr>.</vt:lpstr>
      <vt:lpstr>Effects of benign prostatic hyperplasia</vt:lpstr>
      <vt:lpstr>.</vt:lpstr>
      <vt:lpstr>.</vt:lpstr>
      <vt:lpstr>Causes of bladder outflow obstruction</vt:lpstr>
      <vt:lpstr>ASSESSMENT OF A PATIENT WITH LOWER URINARY TRACT SYMPTOMS(BPH)</vt:lpstr>
      <vt:lpstr>.</vt:lpstr>
      <vt:lpstr>MANAGEMENT OF  BENIGN PROSTATIC HYPERPLASIA OR BLADDER OUTFLOW OBSTRUCTION</vt:lpstr>
      <vt:lpstr> Methods of performing prostatectomy </vt:lpstr>
      <vt:lpstr>.</vt:lpstr>
      <vt:lpstr> Complications </vt:lpstr>
      <vt:lpstr>CARCINOMA OF THE PROSTATE</vt:lpstr>
      <vt:lpstr>.</vt:lpstr>
      <vt:lpstr> Types of prostate cancer: </vt:lpstr>
      <vt:lpstr> Clinical features </vt:lpstr>
      <vt:lpstr>INVESTIGATIONS</vt:lpstr>
      <vt:lpstr>.</vt:lpstr>
      <vt:lpstr>Treatment of carcinoma of the prostate</vt:lpstr>
      <vt:lpstr>Assignment.</vt:lpstr>
      <vt:lpstr>THE MALE URETHRA</vt:lpstr>
      <vt:lpstr> 2. Congenital urethral valves </vt:lpstr>
      <vt:lpstr> 3. Hypospadias. </vt:lpstr>
      <vt:lpstr>.</vt:lpstr>
      <vt:lpstr> 4.Epispadias </vt:lpstr>
      <vt:lpstr>Injuries to the male urethra</vt:lpstr>
      <vt:lpstr> Urethral stricture </vt:lpstr>
      <vt:lpstr> Treatment of urethral stricture </vt:lpstr>
      <vt:lpstr>.</vt:lpstr>
      <vt:lpstr> Complications of urethral stricture </vt:lpstr>
      <vt:lpstr>.</vt:lpstr>
      <vt:lpstr> THE FEMALE URETHRA </vt:lpstr>
      <vt:lpstr> THE PENIS </vt:lpstr>
      <vt:lpstr>.</vt:lpstr>
      <vt:lpstr> CIRCUMCISION </vt:lpstr>
      <vt:lpstr>INDICATIONS OF CIRCUMCISION</vt:lpstr>
      <vt:lpstr> Technique in an infant </vt:lpstr>
      <vt:lpstr>.</vt:lpstr>
      <vt:lpstr>.</vt:lpstr>
      <vt:lpstr>.</vt:lpstr>
      <vt:lpstr>.</vt:lpstr>
      <vt:lpstr>.</vt:lpstr>
      <vt:lpstr> Technique in adolescents and adults </vt:lpstr>
      <vt:lpstr>.</vt:lpstr>
      <vt:lpstr>.</vt:lpstr>
      <vt:lpstr>.</vt:lpstr>
      <vt:lpstr> Fracture of the penis </vt:lpstr>
      <vt:lpstr> Strangulation of the penis </vt:lpstr>
      <vt:lpstr> Paraphimosis </vt:lpstr>
      <vt:lpstr>.</vt:lpstr>
      <vt:lpstr>INCOMPLETELY DESCENDED TESTIS.</vt:lpstr>
      <vt:lpstr> Clinical features </vt:lpstr>
      <vt:lpstr>OUT COME OF UNDESCENDED TESTIS</vt:lpstr>
      <vt:lpstr>.</vt:lpstr>
      <vt:lpstr> Surgical treatment </vt:lpstr>
      <vt:lpstr> ECTOPIC TESTIS </vt:lpstr>
      <vt:lpstr> TORSION OF THE TESTIS </vt:lpstr>
      <vt:lpstr>.</vt:lpstr>
      <vt:lpstr> Treatment </vt:lpstr>
      <vt:lpstr>.</vt:lpstr>
      <vt:lpstr>.</vt:lpstr>
      <vt:lpstr>.</vt:lpstr>
      <vt:lpstr> VARICOCELE </vt:lpstr>
      <vt:lpstr>.</vt:lpstr>
      <vt:lpstr> Treatment </vt:lpstr>
      <vt:lpstr>.</vt:lpstr>
      <vt:lpstr> HYDROCELE </vt:lpstr>
      <vt:lpstr>CAUSES OF HYDROCELE</vt:lpstr>
      <vt:lpstr> Treatment </vt:lpstr>
      <vt:lpstr>Other types of hydrocele</vt:lpstr>
      <vt:lpstr> Filarial hydroceles and chyloceles </vt:lpstr>
      <vt:lpstr>.</vt:lpstr>
      <vt:lpstr>.</vt:lpstr>
      <vt:lpstr>TUMOURS OF THE TESTES</vt:lpstr>
      <vt:lpstr>Classification</vt:lpstr>
      <vt:lpstr> Staging of testicular tumours </vt:lpstr>
      <vt:lpstr>Management by staging and histological diagnosis (after orchidectomy)</vt:lpstr>
      <vt:lpstr> Idiopathic scrotal gangrene </vt:lpstr>
      <vt:lpstr>.</vt:lpstr>
      <vt:lpstr> Clinical features </vt:lpstr>
      <vt:lpstr>Treatment</vt:lpstr>
      <vt:lpstr>.</vt:lpstr>
      <vt:lpstr>Assignment.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UROGENITAL SYSTEM  CONDITIONS</dc:title>
  <dc:creator>OWNER</dc:creator>
  <cp:lastModifiedBy>USER</cp:lastModifiedBy>
  <cp:revision>130</cp:revision>
  <dcterms:created xsi:type="dcterms:W3CDTF">2017-05-15T09:30:10Z</dcterms:created>
  <dcterms:modified xsi:type="dcterms:W3CDTF">2022-11-22T17:26:37Z</dcterms:modified>
</cp:coreProperties>
</file>