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8"/>
  </p:notesMasterIdLst>
  <p:sldIdLst>
    <p:sldId id="298" r:id="rId3"/>
    <p:sldId id="299" r:id="rId4"/>
    <p:sldId id="267" r:id="rId5"/>
    <p:sldId id="270" r:id="rId6"/>
    <p:sldId id="271" r:id="rId7"/>
    <p:sldId id="272" r:id="rId8"/>
    <p:sldId id="273" r:id="rId9"/>
    <p:sldId id="274" r:id="rId10"/>
    <p:sldId id="275" r:id="rId11"/>
    <p:sldId id="277" r:id="rId12"/>
    <p:sldId id="293" r:id="rId13"/>
    <p:sldId id="278" r:id="rId14"/>
    <p:sldId id="285" r:id="rId15"/>
    <p:sldId id="295" r:id="rId16"/>
    <p:sldId id="294" r:id="rId17"/>
    <p:sldId id="296" r:id="rId18"/>
    <p:sldId id="280" r:id="rId19"/>
    <p:sldId id="286" r:id="rId20"/>
    <p:sldId id="281" r:id="rId21"/>
    <p:sldId id="287" r:id="rId22"/>
    <p:sldId id="282" r:id="rId23"/>
    <p:sldId id="288" r:id="rId24"/>
    <p:sldId id="283" r:id="rId25"/>
    <p:sldId id="284" r:id="rId26"/>
    <p:sldId id="29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07E61-A39E-4926-B214-9ADBAC923192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141C0-6E4A-45D4-BA32-3F6142A75C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35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9933923-9757-4AA6-8F89-A0CC683E6701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3C235-3DA0-45DB-81A1-D4259A03328E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E240ED8-892F-4104-8227-E5F90B0560B8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67065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7066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</a:lstStyle>
          <a:p>
            <a:fld id="{E479A3BB-1E18-417A-986E-5C6FDEF05B05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159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AA3BB9-5170-4D85-98F8-49DD23BE60C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983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25926-7E79-4D67-BB56-92F27265F16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612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6C0245-0905-4440-833A-07E904EB3873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189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D934E6-6DCF-47F4-BAB3-0C2459F28161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472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1980E-BA97-4B13-917C-A55D9C1F02F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228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34D83-1051-4CB2-939A-9F61B9E2A81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519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C76076-D302-46AA-B65E-915E01203D1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4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AAE2-B3B0-460B-AE0D-1461850A7B96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CC35CA-86E2-4975-8503-C6D348A1F5A0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2446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09A10F-50DA-4F1A-9402-25055F3C2D7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4480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400D81-CA32-431F-A281-5F5CCC5320C4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25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005C-33E6-4D53-9BDB-931288A056C1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0E62F5A-9A70-4ABF-B0E9-BFE77C04364A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Nmtc Series Mocha Clifford.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CF409F-B0C0-4B1A-8E7E-0A189C7D1C64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A7D4C-898F-4EB8-B915-A62BC51C8CE7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6377D-0E57-402F-B50B-D85CA6D65305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B899-ABE0-4118-BE18-260D88C71BAD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450172-7D1C-49B5-B756-236F5C74658F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75DD6D-3463-4502-88A8-6D652D483178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Nmtc Series Mocha Clifford.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56051D0-1B1A-43D9-BC93-7AFE73D75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2056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6589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/>
                <a:ahLst/>
                <a:cxnLst>
                  <a:cxn ang="0">
                    <a:pos x="950" y="85"/>
                  </a:cxn>
                  <a:cxn ang="0">
                    <a:pos x="628" y="438"/>
                  </a:cxn>
                  <a:cxn ang="0">
                    <a:pos x="66" y="471"/>
                  </a:cxn>
                  <a:cxn ang="0">
                    <a:pos x="0" y="627"/>
                  </a:cxn>
                  <a:cxn ang="0">
                    <a:pos x="372" y="1026"/>
                  </a:cxn>
                  <a:cxn ang="0">
                    <a:pos x="611" y="902"/>
                  </a:cxn>
                  <a:cxn ang="0">
                    <a:pos x="992" y="1085"/>
                  </a:cxn>
                  <a:cxn ang="0">
                    <a:pos x="1116" y="1339"/>
                  </a:cxn>
                  <a:cxn ang="0">
                    <a:pos x="1083" y="1450"/>
                  </a:cxn>
                  <a:cxn ang="0">
                    <a:pos x="1124" y="1659"/>
                  </a:cxn>
                  <a:cxn ang="0">
                    <a:pos x="1149" y="1999"/>
                  </a:cxn>
                  <a:cxn ang="0">
                    <a:pos x="1463" y="2110"/>
                  </a:cxn>
                  <a:cxn ang="0">
                    <a:pos x="1686" y="2025"/>
                  </a:cxn>
                  <a:cxn ang="0">
                    <a:pos x="1603" y="1777"/>
                  </a:cxn>
                  <a:cxn ang="0">
                    <a:pos x="1991" y="1555"/>
                  </a:cxn>
                  <a:cxn ang="0">
                    <a:pos x="2281" y="1542"/>
                  </a:cxn>
                  <a:cxn ang="0">
                    <a:pos x="2446" y="1359"/>
                  </a:cxn>
                  <a:cxn ang="0">
                    <a:pos x="2361" y="1001"/>
                  </a:cxn>
                  <a:cxn ang="0">
                    <a:pos x="2606" y="893"/>
                  </a:cxn>
                  <a:cxn ang="0">
                    <a:pos x="2815" y="454"/>
                  </a:cxn>
                  <a:cxn ang="0">
                    <a:pos x="2518" y="0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89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/>
                <a:ahLst/>
                <a:cxnLst>
                  <a:cxn ang="0">
                    <a:pos x="1423" y="65"/>
                  </a:cxn>
                  <a:cxn ang="0">
                    <a:pos x="1148" y="262"/>
                  </a:cxn>
                  <a:cxn ang="0">
                    <a:pos x="934" y="216"/>
                  </a:cxn>
                  <a:cxn ang="0">
                    <a:pos x="529" y="314"/>
                  </a:cxn>
                  <a:cxn ang="0">
                    <a:pos x="174" y="327"/>
                  </a:cxn>
                  <a:cxn ang="0">
                    <a:pos x="0" y="628"/>
                  </a:cxn>
                  <a:cxn ang="0">
                    <a:pos x="91" y="726"/>
                  </a:cxn>
                  <a:cxn ang="0">
                    <a:pos x="231" y="654"/>
                  </a:cxn>
                  <a:cxn ang="0">
                    <a:pos x="430" y="687"/>
                  </a:cxn>
                  <a:cxn ang="0">
                    <a:pos x="504" y="850"/>
                  </a:cxn>
                  <a:cxn ang="0">
                    <a:pos x="347" y="1020"/>
                  </a:cxn>
                  <a:cxn ang="0">
                    <a:pos x="529" y="1144"/>
                  </a:cxn>
                  <a:cxn ang="0">
                    <a:pos x="727" y="1105"/>
                  </a:cxn>
                  <a:cxn ang="0">
                    <a:pos x="901" y="1216"/>
                  </a:cxn>
                  <a:cxn ang="0">
                    <a:pos x="1256" y="1229"/>
                  </a:cxn>
                  <a:cxn ang="0">
                    <a:pos x="1611" y="1425"/>
                  </a:cxn>
                  <a:cxn ang="0">
                    <a:pos x="1694" y="1673"/>
                  </a:cxn>
                  <a:cxn ang="0">
                    <a:pos x="1619" y="2118"/>
                  </a:cxn>
                  <a:cxn ang="0">
                    <a:pos x="1694" y="2268"/>
                  </a:cxn>
                  <a:cxn ang="0">
                    <a:pos x="2132" y="2242"/>
                  </a:cxn>
                  <a:cxn ang="0">
                    <a:pos x="2289" y="2366"/>
                  </a:cxn>
                  <a:cxn ang="0">
                    <a:pos x="2594" y="2046"/>
                  </a:cxn>
                  <a:cxn ang="0">
                    <a:pos x="2537" y="1817"/>
                  </a:cxn>
                  <a:cxn ang="0">
                    <a:pos x="2818" y="1673"/>
                  </a:cxn>
                  <a:cxn ang="0">
                    <a:pos x="3016" y="1719"/>
                  </a:cxn>
                  <a:cxn ang="0">
                    <a:pos x="3280" y="1615"/>
                  </a:cxn>
                  <a:cxn ang="0">
                    <a:pos x="3405" y="1174"/>
                  </a:cxn>
                  <a:cxn ang="0">
                    <a:pos x="3643" y="922"/>
                  </a:cxn>
                  <a:cxn ang="0">
                    <a:pos x="3966" y="896"/>
                  </a:cxn>
                  <a:cxn ang="0">
                    <a:pos x="3908" y="733"/>
                  </a:cxn>
                  <a:cxn ang="0">
                    <a:pos x="3669" y="563"/>
                  </a:cxn>
                  <a:cxn ang="0">
                    <a:pos x="3817" y="210"/>
                  </a:cxn>
                  <a:cxn ang="0">
                    <a:pos x="3590" y="0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89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133" y="328"/>
                  </a:cxn>
                  <a:cxn ang="0">
                    <a:pos x="0" y="666"/>
                  </a:cxn>
                  <a:cxn ang="0">
                    <a:pos x="83" y="1221"/>
                  </a:cxn>
                  <a:cxn ang="0">
                    <a:pos x="413" y="1515"/>
                  </a:cxn>
                  <a:cxn ang="0">
                    <a:pos x="881" y="1700"/>
                  </a:cxn>
                  <a:cxn ang="0">
                    <a:pos x="1440" y="1651"/>
                  </a:cxn>
                  <a:cxn ang="0">
                    <a:pos x="1755" y="1940"/>
                  </a:cxn>
                  <a:cxn ang="0">
                    <a:pos x="1653" y="2126"/>
                  </a:cxn>
                  <a:cxn ang="0">
                    <a:pos x="1136" y="2142"/>
                  </a:cxn>
                  <a:cxn ang="0">
                    <a:pos x="911" y="2021"/>
                  </a:cxn>
                  <a:cxn ang="0">
                    <a:pos x="739" y="2142"/>
                  </a:cxn>
                  <a:cxn ang="0">
                    <a:pos x="954" y="2524"/>
                  </a:cxn>
                  <a:cxn ang="0">
                    <a:pos x="973" y="2905"/>
                  </a:cxn>
                  <a:cxn ang="0">
                    <a:pos x="1511" y="3107"/>
                  </a:cxn>
                  <a:cxn ang="0">
                    <a:pos x="1644" y="2922"/>
                  </a:cxn>
                  <a:cxn ang="0">
                    <a:pos x="2077" y="2797"/>
                  </a:cxn>
                  <a:cxn ang="0">
                    <a:pos x="2610" y="2962"/>
                  </a:cxn>
                  <a:cxn ang="0">
                    <a:pos x="3222" y="2812"/>
                  </a:cxn>
                  <a:cxn ang="0">
                    <a:pos x="3443" y="2922"/>
                  </a:cxn>
                  <a:cxn ang="0">
                    <a:pos x="3861" y="2648"/>
                  </a:cxn>
                  <a:cxn ang="0">
                    <a:pos x="4125" y="2311"/>
                  </a:cxn>
                  <a:cxn ang="0">
                    <a:pos x="4369" y="2318"/>
                  </a:cxn>
                  <a:cxn ang="0">
                    <a:pos x="4554" y="2445"/>
                  </a:cxn>
                  <a:cxn ang="0">
                    <a:pos x="5015" y="2142"/>
                  </a:cxn>
                  <a:cxn ang="0">
                    <a:pos x="5404" y="2185"/>
                  </a:cxn>
                  <a:cxn ang="0">
                    <a:pos x="5732" y="2069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89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/>
                <a:ahLst/>
                <a:cxnLst>
                  <a:cxn ang="0">
                    <a:pos x="240" y="0"/>
                  </a:cxn>
                  <a:cxn ang="0">
                    <a:pos x="0" y="336"/>
                  </a:cxn>
                  <a:cxn ang="0">
                    <a:pos x="82" y="821"/>
                  </a:cxn>
                  <a:cxn ang="0">
                    <a:pos x="243" y="873"/>
                  </a:cxn>
                  <a:cxn ang="0">
                    <a:pos x="473" y="1087"/>
                  </a:cxn>
                  <a:cxn ang="0">
                    <a:pos x="557" y="1441"/>
                  </a:cxn>
                  <a:cxn ang="0">
                    <a:pos x="839" y="1499"/>
                  </a:cxn>
                  <a:cxn ang="0">
                    <a:pos x="1258" y="1349"/>
                  </a:cxn>
                  <a:cxn ang="0">
                    <a:pos x="1307" y="1493"/>
                  </a:cxn>
                  <a:cxn ang="0">
                    <a:pos x="1621" y="1513"/>
                  </a:cxn>
                  <a:cxn ang="0">
                    <a:pos x="1862" y="1865"/>
                  </a:cxn>
                  <a:cxn ang="0">
                    <a:pos x="1668" y="2166"/>
                  </a:cxn>
                  <a:cxn ang="0">
                    <a:pos x="1308" y="2217"/>
                  </a:cxn>
                  <a:cxn ang="0">
                    <a:pos x="992" y="2172"/>
                  </a:cxn>
                  <a:cxn ang="0">
                    <a:pos x="903" y="2244"/>
                  </a:cxn>
                  <a:cxn ang="0">
                    <a:pos x="1008" y="2415"/>
                  </a:cxn>
                  <a:cxn ang="0">
                    <a:pos x="992" y="2538"/>
                  </a:cxn>
                  <a:cxn ang="0">
                    <a:pos x="1137" y="2760"/>
                  </a:cxn>
                  <a:cxn ang="0">
                    <a:pos x="1661" y="2623"/>
                  </a:cxn>
                  <a:cxn ang="0">
                    <a:pos x="1725" y="2492"/>
                  </a:cxn>
                  <a:cxn ang="0">
                    <a:pos x="1895" y="2551"/>
                  </a:cxn>
                  <a:cxn ang="0">
                    <a:pos x="2338" y="2448"/>
                  </a:cxn>
                  <a:cxn ang="0">
                    <a:pos x="2443" y="2714"/>
                  </a:cxn>
                  <a:cxn ang="0">
                    <a:pos x="2870" y="2541"/>
                  </a:cxn>
                  <a:cxn ang="0">
                    <a:pos x="3264" y="2591"/>
                  </a:cxn>
                  <a:cxn ang="0">
                    <a:pos x="3522" y="2427"/>
                  </a:cxn>
                  <a:cxn ang="0">
                    <a:pos x="3594" y="2081"/>
                  </a:cxn>
                  <a:cxn ang="0">
                    <a:pos x="4013" y="2087"/>
                  </a:cxn>
                  <a:cxn ang="0">
                    <a:pos x="4070" y="1924"/>
                  </a:cxn>
                  <a:cxn ang="0">
                    <a:pos x="4239" y="1931"/>
                  </a:cxn>
                  <a:cxn ang="0">
                    <a:pos x="4465" y="2094"/>
                  </a:cxn>
                  <a:cxn ang="0">
                    <a:pos x="4836" y="1814"/>
                  </a:cxn>
                  <a:cxn ang="0">
                    <a:pos x="5225" y="1785"/>
                  </a:cxn>
                  <a:cxn ang="0">
                    <a:pos x="5367" y="1571"/>
                  </a:cxn>
                  <a:cxn ang="0">
                    <a:pos x="5512" y="1585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89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/>
                <a:ahLst/>
                <a:cxnLst>
                  <a:cxn ang="0">
                    <a:pos x="139" y="0"/>
                  </a:cxn>
                  <a:cxn ang="0">
                    <a:pos x="210" y="233"/>
                  </a:cxn>
                  <a:cxn ang="0">
                    <a:pos x="159" y="643"/>
                  </a:cxn>
                  <a:cxn ang="0">
                    <a:pos x="454" y="771"/>
                  </a:cxn>
                  <a:cxn ang="0">
                    <a:pos x="605" y="1046"/>
                  </a:cxn>
                  <a:cxn ang="0">
                    <a:pos x="790" y="1189"/>
                  </a:cxn>
                  <a:cxn ang="0">
                    <a:pos x="540" y="1111"/>
                  </a:cxn>
                  <a:cxn ang="0">
                    <a:pos x="363" y="883"/>
                  </a:cxn>
                  <a:cxn ang="0">
                    <a:pos x="139" y="852"/>
                  </a:cxn>
                  <a:cxn ang="0">
                    <a:pos x="0" y="499"/>
                  </a:cxn>
                  <a:cxn ang="0">
                    <a:pos x="48" y="209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89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8" y="328"/>
                  </a:cxn>
                  <a:cxn ang="0">
                    <a:pos x="9" y="659"/>
                  </a:cxn>
                  <a:cxn ang="0">
                    <a:pos x="40" y="763"/>
                  </a:cxn>
                  <a:cxn ang="0">
                    <a:pos x="234" y="739"/>
                  </a:cxn>
                  <a:cxn ang="0">
                    <a:pos x="344" y="1055"/>
                  </a:cxn>
                  <a:cxn ang="0">
                    <a:pos x="579" y="1117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89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/>
                <a:ahLst/>
                <a:cxnLst>
                  <a:cxn ang="0">
                    <a:pos x="1118" y="0"/>
                  </a:cxn>
                  <a:cxn ang="0">
                    <a:pos x="1179" y="225"/>
                  </a:cxn>
                  <a:cxn ang="0">
                    <a:pos x="1393" y="339"/>
                  </a:cxn>
                  <a:cxn ang="0">
                    <a:pos x="1404" y="548"/>
                  </a:cxn>
                  <a:cxn ang="0">
                    <a:pos x="1342" y="732"/>
                  </a:cxn>
                  <a:cxn ang="0">
                    <a:pos x="1434" y="925"/>
                  </a:cxn>
                  <a:cxn ang="0">
                    <a:pos x="1455" y="1109"/>
                  </a:cxn>
                  <a:cxn ang="0">
                    <a:pos x="1311" y="1142"/>
                  </a:cxn>
                  <a:cxn ang="0">
                    <a:pos x="926" y="1384"/>
                  </a:cxn>
                  <a:cxn ang="0">
                    <a:pos x="975" y="1456"/>
                  </a:cxn>
                  <a:cxn ang="0">
                    <a:pos x="956" y="1624"/>
                  </a:cxn>
                  <a:cxn ang="0">
                    <a:pos x="782" y="1817"/>
                  </a:cxn>
                  <a:cxn ang="0">
                    <a:pos x="539" y="1978"/>
                  </a:cxn>
                  <a:cxn ang="0">
                    <a:pos x="152" y="2026"/>
                  </a:cxn>
                  <a:cxn ang="0">
                    <a:pos x="19" y="2251"/>
                  </a:cxn>
                  <a:cxn ang="0">
                    <a:pos x="0" y="2396"/>
                  </a:cxn>
                  <a:cxn ang="0">
                    <a:pos x="213" y="2179"/>
                  </a:cxn>
                  <a:cxn ang="0">
                    <a:pos x="629" y="2090"/>
                  </a:cxn>
                  <a:cxn ang="0">
                    <a:pos x="894" y="1906"/>
                  </a:cxn>
                  <a:cxn ang="0">
                    <a:pos x="1230" y="1986"/>
                  </a:cxn>
                  <a:cxn ang="0">
                    <a:pos x="1668" y="1906"/>
                  </a:cxn>
                  <a:cxn ang="0">
                    <a:pos x="1983" y="1745"/>
                  </a:cxn>
                  <a:cxn ang="0">
                    <a:pos x="2014" y="1600"/>
                  </a:cxn>
                  <a:cxn ang="0">
                    <a:pos x="2237" y="1496"/>
                  </a:cxn>
                  <a:cxn ang="0">
                    <a:pos x="2359" y="1552"/>
                  </a:cxn>
                  <a:cxn ang="0">
                    <a:pos x="2471" y="1479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89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/>
                <a:ahLst/>
                <a:cxnLst>
                  <a:cxn ang="0">
                    <a:pos x="620" y="155"/>
                  </a:cxn>
                  <a:cxn ang="0">
                    <a:pos x="421" y="155"/>
                  </a:cxn>
                  <a:cxn ang="0">
                    <a:pos x="205" y="507"/>
                  </a:cxn>
                  <a:cxn ang="0">
                    <a:pos x="0" y="673"/>
                  </a:cxn>
                  <a:cxn ang="0">
                    <a:pos x="487" y="783"/>
                  </a:cxn>
                  <a:cxn ang="0">
                    <a:pos x="425" y="1009"/>
                  </a:cxn>
                  <a:cxn ang="0">
                    <a:pos x="617" y="1086"/>
                  </a:cxn>
                  <a:cxn ang="0">
                    <a:pos x="498" y="1349"/>
                  </a:cxn>
                  <a:cxn ang="0">
                    <a:pos x="961" y="1035"/>
                  </a:cxn>
                  <a:cxn ang="0">
                    <a:pos x="926" y="776"/>
                  </a:cxn>
                  <a:cxn ang="0">
                    <a:pos x="1181" y="749"/>
                  </a:cxn>
                  <a:cxn ang="0">
                    <a:pos x="1399" y="601"/>
                  </a:cxn>
                  <a:cxn ang="0">
                    <a:pos x="1315" y="416"/>
                  </a:cxn>
                  <a:cxn ang="0">
                    <a:pos x="1341" y="196"/>
                  </a:cxn>
                  <a:cxn ang="0">
                    <a:pos x="1171" y="164"/>
                  </a:cxn>
                  <a:cxn ang="0">
                    <a:pos x="928" y="0"/>
                  </a:cxn>
                  <a:cxn ang="0">
                    <a:pos x="620" y="155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0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/>
                <a:ahLst/>
                <a:cxnLst>
                  <a:cxn ang="0">
                    <a:pos x="719" y="183"/>
                  </a:cxn>
                  <a:cxn ang="0">
                    <a:pos x="760" y="33"/>
                  </a:cxn>
                  <a:cxn ang="0">
                    <a:pos x="884" y="0"/>
                  </a:cxn>
                  <a:cxn ang="0">
                    <a:pos x="983" y="78"/>
                  </a:cxn>
                  <a:cxn ang="0">
                    <a:pos x="1082" y="248"/>
                  </a:cxn>
                  <a:cxn ang="0">
                    <a:pos x="1256" y="229"/>
                  </a:cxn>
                  <a:cxn ang="0">
                    <a:pos x="1248" y="359"/>
                  </a:cxn>
                  <a:cxn ang="0">
                    <a:pos x="1016" y="431"/>
                  </a:cxn>
                  <a:cxn ang="0">
                    <a:pos x="879" y="417"/>
                  </a:cxn>
                  <a:cxn ang="0">
                    <a:pos x="719" y="481"/>
                  </a:cxn>
                  <a:cxn ang="0">
                    <a:pos x="591" y="633"/>
                  </a:cxn>
                  <a:cxn ang="0">
                    <a:pos x="423" y="537"/>
                  </a:cxn>
                  <a:cxn ang="0">
                    <a:pos x="256" y="810"/>
                  </a:cxn>
                  <a:cxn ang="0">
                    <a:pos x="66" y="764"/>
                  </a:cxn>
                  <a:cxn ang="0">
                    <a:pos x="0" y="601"/>
                  </a:cxn>
                  <a:cxn ang="0">
                    <a:pos x="157" y="483"/>
                  </a:cxn>
                  <a:cxn ang="0">
                    <a:pos x="248" y="281"/>
                  </a:cxn>
                  <a:cxn ang="0">
                    <a:pos x="438" y="150"/>
                  </a:cxn>
                  <a:cxn ang="0">
                    <a:pos x="719" y="189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0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/>
                <a:ahLst/>
                <a:cxnLst>
                  <a:cxn ang="0">
                    <a:pos x="2838" y="16"/>
                  </a:cxn>
                  <a:cxn ang="0">
                    <a:pos x="2493" y="0"/>
                  </a:cxn>
                  <a:cxn ang="0">
                    <a:pos x="2278" y="81"/>
                  </a:cxn>
                  <a:cxn ang="0">
                    <a:pos x="1936" y="44"/>
                  </a:cxn>
                  <a:cxn ang="0">
                    <a:pos x="1739" y="354"/>
                  </a:cxn>
                  <a:cxn ang="0">
                    <a:pos x="1600" y="212"/>
                  </a:cxn>
                  <a:cxn ang="0">
                    <a:pos x="1352" y="308"/>
                  </a:cxn>
                  <a:cxn ang="0">
                    <a:pos x="1445" y="515"/>
                  </a:cxn>
                  <a:cxn ang="0">
                    <a:pos x="1072" y="412"/>
                  </a:cxn>
                  <a:cxn ang="0">
                    <a:pos x="888" y="540"/>
                  </a:cxn>
                  <a:cxn ang="0">
                    <a:pos x="0" y="660"/>
                  </a:cxn>
                  <a:cxn ang="0">
                    <a:pos x="288" y="788"/>
                  </a:cxn>
                  <a:cxn ang="0">
                    <a:pos x="1040" y="676"/>
                  </a:cxn>
                  <a:cxn ang="0">
                    <a:pos x="1272" y="748"/>
                  </a:cxn>
                  <a:cxn ang="0">
                    <a:pos x="2096" y="691"/>
                  </a:cxn>
                  <a:cxn ang="0">
                    <a:pos x="2320" y="748"/>
                  </a:cxn>
                  <a:cxn ang="0">
                    <a:pos x="2456" y="596"/>
                  </a:cxn>
                  <a:cxn ang="0">
                    <a:pos x="2712" y="716"/>
                  </a:cxn>
                  <a:cxn ang="0">
                    <a:pos x="2716" y="339"/>
                  </a:cxn>
                  <a:cxn ang="0">
                    <a:pos x="2848" y="258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0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6" y="313"/>
                  </a:cxn>
                  <a:cxn ang="0">
                    <a:pos x="106" y="634"/>
                  </a:cxn>
                  <a:cxn ang="0">
                    <a:pos x="268" y="854"/>
                  </a:cxn>
                  <a:cxn ang="0">
                    <a:pos x="278" y="577"/>
                  </a:cxn>
                  <a:cxn ang="0">
                    <a:pos x="238" y="400"/>
                  </a:cxn>
                  <a:cxn ang="0">
                    <a:pos x="319" y="240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0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/>
                <a:ahLst/>
                <a:cxnLst>
                  <a:cxn ang="0">
                    <a:pos x="504" y="0"/>
                  </a:cxn>
                  <a:cxn ang="0">
                    <a:pos x="320" y="61"/>
                  </a:cxn>
                  <a:cxn ang="0">
                    <a:pos x="238" y="109"/>
                  </a:cxn>
                  <a:cxn ang="0">
                    <a:pos x="144" y="216"/>
                  </a:cxn>
                  <a:cxn ang="0">
                    <a:pos x="0" y="392"/>
                  </a:cxn>
                  <a:cxn ang="0">
                    <a:pos x="360" y="263"/>
                  </a:cxn>
                  <a:cxn ang="0">
                    <a:pos x="432" y="182"/>
                  </a:cxn>
                  <a:cxn ang="0">
                    <a:pos x="646" y="142"/>
                  </a:cxn>
                  <a:cxn ang="0">
                    <a:pos x="504" y="0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0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6" y="336"/>
                  </a:cxn>
                  <a:cxn ang="0">
                    <a:pos x="384" y="384"/>
                  </a:cxn>
                  <a:cxn ang="0">
                    <a:pos x="576" y="720"/>
                  </a:cxn>
                  <a:cxn ang="0">
                    <a:pos x="528" y="960"/>
                  </a:cxn>
                  <a:cxn ang="0">
                    <a:pos x="672" y="1104"/>
                  </a:cxn>
                  <a:cxn ang="0">
                    <a:pos x="576" y="1392"/>
                  </a:cxn>
                  <a:cxn ang="0">
                    <a:pos x="624" y="1632"/>
                  </a:cxn>
                  <a:cxn ang="0">
                    <a:pos x="1488" y="1872"/>
                  </a:cxn>
                  <a:cxn ang="0">
                    <a:pos x="1680" y="1728"/>
                  </a:cxn>
                  <a:cxn ang="0">
                    <a:pos x="2208" y="1728"/>
                  </a:cxn>
                  <a:cxn ang="0">
                    <a:pos x="2304" y="1632"/>
                  </a:cxn>
                  <a:cxn ang="0">
                    <a:pos x="2736" y="1872"/>
                  </a:cxn>
                  <a:cxn ang="0">
                    <a:pos x="2640" y="1920"/>
                  </a:cxn>
                  <a:cxn ang="0">
                    <a:pos x="2304" y="1824"/>
                  </a:cxn>
                  <a:cxn ang="0">
                    <a:pos x="2160" y="1872"/>
                  </a:cxn>
                  <a:cxn ang="0">
                    <a:pos x="1632" y="1920"/>
                  </a:cxn>
                  <a:cxn ang="0">
                    <a:pos x="1440" y="1920"/>
                  </a:cxn>
                  <a:cxn ang="0">
                    <a:pos x="480" y="1824"/>
                  </a:cxn>
                  <a:cxn ang="0">
                    <a:pos x="192" y="1872"/>
                  </a:cxn>
                  <a:cxn ang="0">
                    <a:pos x="96" y="1680"/>
                  </a:cxn>
                  <a:cxn ang="0">
                    <a:pos x="288" y="1440"/>
                  </a:cxn>
                  <a:cxn ang="0">
                    <a:pos x="336" y="1104"/>
                  </a:cxn>
                  <a:cxn ang="0">
                    <a:pos x="144" y="864"/>
                  </a:cxn>
                  <a:cxn ang="0">
                    <a:pos x="240" y="624"/>
                  </a:cxn>
                  <a:cxn ang="0">
                    <a:pos x="48" y="528"/>
                  </a:cxn>
                  <a:cxn ang="0">
                    <a:pos x="0" y="0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057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65906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07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08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09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10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11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12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13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14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15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16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17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18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19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20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21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22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23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24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25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26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27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28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29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30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31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32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33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34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35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36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37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38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39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40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41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42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43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44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45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46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47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48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49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50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51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52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53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54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55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56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57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58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59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60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61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62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63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64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65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66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67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68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69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/>
                <a:ahLst/>
                <a:cxnLst>
                  <a:cxn ang="0">
                    <a:pos x="0" y="144"/>
                  </a:cxn>
                  <a:cxn ang="0">
                    <a:pos x="28" y="147"/>
                  </a:cxn>
                  <a:cxn ang="0">
                    <a:pos x="64" y="46"/>
                  </a:cxn>
                  <a:cxn ang="0">
                    <a:pos x="94" y="151"/>
                  </a:cxn>
                  <a:cxn ang="0">
                    <a:pos x="129" y="151"/>
                  </a:cxn>
                  <a:cxn ang="0">
                    <a:pos x="180" y="9"/>
                  </a:cxn>
                  <a:cxn ang="0">
                    <a:pos x="148" y="10"/>
                  </a:cxn>
                  <a:cxn ang="0">
                    <a:pos x="112" y="112"/>
                  </a:cxn>
                  <a:cxn ang="0">
                    <a:pos x="79" y="0"/>
                  </a:cxn>
                  <a:cxn ang="0">
                    <a:pos x="48" y="0"/>
                  </a:cxn>
                  <a:cxn ang="0">
                    <a:pos x="0" y="144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70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71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72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73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74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75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76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77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78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79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80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81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82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83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84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85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86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87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88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89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90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91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92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93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94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95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96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97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98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5999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00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01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02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03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04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05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06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07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08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09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10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11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12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13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14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15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16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17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18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19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20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21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22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23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24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25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26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/>
                <a:ahLst/>
                <a:cxnLst>
                  <a:cxn ang="0">
                    <a:pos x="168" y="120"/>
                  </a:cxn>
                  <a:cxn ang="0">
                    <a:pos x="204" y="12"/>
                  </a:cxn>
                  <a:cxn ang="0">
                    <a:pos x="42" y="0"/>
                  </a:cxn>
                  <a:cxn ang="0">
                    <a:pos x="0" y="108"/>
                  </a:cxn>
                  <a:cxn ang="0">
                    <a:pos x="30" y="114"/>
                  </a:cxn>
                  <a:cxn ang="0">
                    <a:pos x="60" y="30"/>
                  </a:cxn>
                  <a:cxn ang="0">
                    <a:pos x="102" y="36"/>
                  </a:cxn>
                  <a:cxn ang="0">
                    <a:pos x="78" y="108"/>
                  </a:cxn>
                  <a:cxn ang="0">
                    <a:pos x="102" y="108"/>
                  </a:cxn>
                  <a:cxn ang="0">
                    <a:pos x="132" y="36"/>
                  </a:cxn>
                  <a:cxn ang="0">
                    <a:pos x="162" y="36"/>
                  </a:cxn>
                  <a:cxn ang="0">
                    <a:pos x="138" y="114"/>
                  </a:cxn>
                  <a:cxn ang="0">
                    <a:pos x="168" y="120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27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/>
                <a:ahLst/>
                <a:cxnLst>
                  <a:cxn ang="0">
                    <a:pos x="66" y="36"/>
                  </a:cxn>
                  <a:cxn ang="0">
                    <a:pos x="66" y="36"/>
                  </a:cxn>
                  <a:cxn ang="0">
                    <a:pos x="18" y="24"/>
                  </a:cxn>
                  <a:cxn ang="0">
                    <a:pos x="0" y="30"/>
                  </a:cxn>
                  <a:cxn ang="0">
                    <a:pos x="36" y="78"/>
                  </a:cxn>
                  <a:cxn ang="0">
                    <a:pos x="48" y="72"/>
                  </a:cxn>
                  <a:cxn ang="0">
                    <a:pos x="24" y="36"/>
                  </a:cxn>
                  <a:cxn ang="0">
                    <a:pos x="24" y="36"/>
                  </a:cxn>
                  <a:cxn ang="0">
                    <a:pos x="72" y="54"/>
                  </a:cxn>
                  <a:cxn ang="0">
                    <a:pos x="90" y="42"/>
                  </a:cxn>
                  <a:cxn ang="0">
                    <a:pos x="54" y="0"/>
                  </a:cxn>
                  <a:cxn ang="0">
                    <a:pos x="42" y="6"/>
                  </a:cxn>
                  <a:cxn ang="0">
                    <a:pos x="66" y="36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28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/>
                <a:ahLst/>
                <a:cxnLst>
                  <a:cxn ang="0">
                    <a:pos x="54" y="89"/>
                  </a:cxn>
                  <a:cxn ang="0">
                    <a:pos x="65" y="83"/>
                  </a:cxn>
                  <a:cxn ang="0">
                    <a:pos x="48" y="35"/>
                  </a:cxn>
                  <a:cxn ang="0">
                    <a:pos x="89" y="65"/>
                  </a:cxn>
                  <a:cxn ang="0">
                    <a:pos x="101" y="59"/>
                  </a:cxn>
                  <a:cxn ang="0">
                    <a:pos x="83" y="0"/>
                  </a:cxn>
                  <a:cxn ang="0">
                    <a:pos x="71" y="12"/>
                  </a:cxn>
                  <a:cxn ang="0">
                    <a:pos x="83" y="41"/>
                  </a:cxn>
                  <a:cxn ang="0">
                    <a:pos x="48" y="23"/>
                  </a:cxn>
                  <a:cxn ang="0">
                    <a:pos x="36" y="29"/>
                  </a:cxn>
                  <a:cxn ang="0">
                    <a:pos x="45" y="68"/>
                  </a:cxn>
                  <a:cxn ang="0">
                    <a:pos x="18" y="41"/>
                  </a:cxn>
                  <a:cxn ang="0">
                    <a:pos x="0" y="53"/>
                  </a:cxn>
                  <a:cxn ang="0">
                    <a:pos x="54" y="89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29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/>
                <a:ahLst/>
                <a:cxnLst>
                  <a:cxn ang="0">
                    <a:pos x="36" y="78"/>
                  </a:cxn>
                  <a:cxn ang="0">
                    <a:pos x="83" y="48"/>
                  </a:cxn>
                  <a:cxn ang="0">
                    <a:pos x="54" y="0"/>
                  </a:cxn>
                  <a:cxn ang="0">
                    <a:pos x="0" y="30"/>
                  </a:cxn>
                  <a:cxn ang="0">
                    <a:pos x="6" y="36"/>
                  </a:cxn>
                  <a:cxn ang="0">
                    <a:pos x="42" y="18"/>
                  </a:cxn>
                  <a:cxn ang="0">
                    <a:pos x="54" y="30"/>
                  </a:cxn>
                  <a:cxn ang="0">
                    <a:pos x="24" y="48"/>
                  </a:cxn>
                  <a:cxn ang="0">
                    <a:pos x="30" y="54"/>
                  </a:cxn>
                  <a:cxn ang="0">
                    <a:pos x="60" y="36"/>
                  </a:cxn>
                  <a:cxn ang="0">
                    <a:pos x="66" y="48"/>
                  </a:cxn>
                  <a:cxn ang="0">
                    <a:pos x="30" y="66"/>
                  </a:cxn>
                  <a:cxn ang="0">
                    <a:pos x="36" y="78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30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/>
                <a:ahLst/>
                <a:cxnLst>
                  <a:cxn ang="0">
                    <a:pos x="90" y="30"/>
                  </a:cxn>
                  <a:cxn ang="0">
                    <a:pos x="66" y="0"/>
                  </a:cxn>
                  <a:cxn ang="0">
                    <a:pos x="0" y="36"/>
                  </a:cxn>
                  <a:cxn ang="0">
                    <a:pos x="24" y="72"/>
                  </a:cxn>
                  <a:cxn ang="0">
                    <a:pos x="36" y="66"/>
                  </a:cxn>
                  <a:cxn ang="0">
                    <a:pos x="18" y="42"/>
                  </a:cxn>
                  <a:cxn ang="0">
                    <a:pos x="36" y="30"/>
                  </a:cxn>
                  <a:cxn ang="0">
                    <a:pos x="54" y="54"/>
                  </a:cxn>
                  <a:cxn ang="0">
                    <a:pos x="60" y="48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78" y="42"/>
                  </a:cxn>
                  <a:cxn ang="0">
                    <a:pos x="90" y="30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31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/>
                <a:ahLst/>
                <a:cxnLst>
                  <a:cxn ang="0">
                    <a:pos x="42" y="60"/>
                  </a:cxn>
                  <a:cxn ang="0">
                    <a:pos x="42" y="60"/>
                  </a:cxn>
                  <a:cxn ang="0">
                    <a:pos x="72" y="12"/>
                  </a:cxn>
                  <a:cxn ang="0">
                    <a:pos x="66" y="0"/>
                  </a:cxn>
                  <a:cxn ang="0">
                    <a:pos x="0" y="42"/>
                  </a:cxn>
                  <a:cxn ang="0">
                    <a:pos x="6" y="54"/>
                  </a:cxn>
                  <a:cxn ang="0">
                    <a:pos x="54" y="24"/>
                  </a:cxn>
                  <a:cxn ang="0">
                    <a:pos x="54" y="24"/>
                  </a:cxn>
                  <a:cxn ang="0">
                    <a:pos x="18" y="72"/>
                  </a:cxn>
                  <a:cxn ang="0">
                    <a:pos x="24" y="84"/>
                  </a:cxn>
                  <a:cxn ang="0">
                    <a:pos x="90" y="42"/>
                  </a:cxn>
                  <a:cxn ang="0">
                    <a:pos x="84" y="30"/>
                  </a:cxn>
                  <a:cxn ang="0">
                    <a:pos x="42" y="60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32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33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/>
                <a:ahLst/>
                <a:cxnLst>
                  <a:cxn ang="0">
                    <a:pos x="18" y="48"/>
                  </a:cxn>
                  <a:cxn ang="0">
                    <a:pos x="18" y="48"/>
                  </a:cxn>
                  <a:cxn ang="0">
                    <a:pos x="30" y="42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18" y="48"/>
                  </a:cxn>
                  <a:cxn ang="0">
                    <a:pos x="18" y="48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34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24" y="0"/>
                  </a:cxn>
                  <a:cxn ang="0">
                    <a:pos x="24" y="0"/>
                  </a:cxn>
                  <a:cxn ang="0">
                    <a:pos x="0" y="36"/>
                  </a:cxn>
                  <a:cxn ang="0">
                    <a:pos x="0" y="6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35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36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37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38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/>
                <a:ahLst/>
                <a:cxnLst>
                  <a:cxn ang="0">
                    <a:pos x="0" y="102"/>
                  </a:cxn>
                  <a:cxn ang="0">
                    <a:pos x="59" y="154"/>
                  </a:cxn>
                  <a:cxn ang="0">
                    <a:pos x="117" y="120"/>
                  </a:cxn>
                  <a:cxn ang="0">
                    <a:pos x="62" y="55"/>
                  </a:cxn>
                  <a:cxn ang="0">
                    <a:pos x="104" y="34"/>
                  </a:cxn>
                  <a:cxn ang="0">
                    <a:pos x="117" y="53"/>
                  </a:cxn>
                  <a:cxn ang="0">
                    <a:pos x="141" y="47"/>
                  </a:cxn>
                  <a:cxn ang="0">
                    <a:pos x="97" y="2"/>
                  </a:cxn>
                  <a:cxn ang="0">
                    <a:pos x="36" y="33"/>
                  </a:cxn>
                  <a:cxn ang="0">
                    <a:pos x="90" y="107"/>
                  </a:cxn>
                  <a:cxn ang="0">
                    <a:pos x="28" y="101"/>
                  </a:cxn>
                  <a:cxn ang="0">
                    <a:pos x="0" y="102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39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66040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66041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6042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6043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66044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8AE576-4522-4C2E-9C52-E6E7C42392EC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66045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920017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DISORDERS OF THE UPPER RESPIRATORY TRACT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SILAS MKOMBE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D042D-62BB-490A-B24D-C2A12C771D6C}" type="datetime1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8B22-7380-4727-9CC3-781D34EC582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KILIFI MTC </a:t>
            </a:r>
            <a:r>
              <a:rPr lang="en-US" dirty="0" smtClean="0"/>
              <a:t>LECTURER SERIES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76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Acute </a:t>
            </a:r>
            <a:r>
              <a:rPr lang="en-GB" sz="2800" dirty="0" err="1" smtClean="0"/>
              <a:t>laryngo-traheaitis</a:t>
            </a:r>
            <a:r>
              <a:rPr lang="en-GB" sz="2800" dirty="0" smtClean="0"/>
              <a:t> complicates acute febrile states such as measles, influenza and typhoid and may spread to cause bronchitis resulting in </a:t>
            </a:r>
            <a:r>
              <a:rPr lang="en-GB" sz="2800" dirty="0" err="1" smtClean="0"/>
              <a:t>laryngo</a:t>
            </a:r>
            <a:r>
              <a:rPr lang="en-GB" sz="2800" dirty="0" smtClean="0"/>
              <a:t>-</a:t>
            </a:r>
            <a:r>
              <a:rPr lang="en-GB" sz="2800" dirty="0" err="1" smtClean="0"/>
              <a:t>tracheo</a:t>
            </a:r>
            <a:r>
              <a:rPr lang="en-GB" sz="2800" dirty="0" smtClean="0"/>
              <a:t>-bronchitis (LTB). </a:t>
            </a:r>
          </a:p>
          <a:p>
            <a:r>
              <a:rPr lang="en-GB" sz="2800" dirty="0" smtClean="0"/>
              <a:t>In situations where there is secondary infection with </a:t>
            </a:r>
            <a:r>
              <a:rPr lang="en-GB" sz="2800" i="1" dirty="0" smtClean="0"/>
              <a:t>Strep. pyogenes</a:t>
            </a:r>
            <a:r>
              <a:rPr lang="en-GB" sz="2800" dirty="0" smtClean="0"/>
              <a:t>, </a:t>
            </a:r>
            <a:r>
              <a:rPr lang="en-GB" sz="2800" i="1" dirty="0" smtClean="0"/>
              <a:t>Strep. pneumoniae</a:t>
            </a:r>
            <a:r>
              <a:rPr lang="en-GB" sz="2800" dirty="0" smtClean="0"/>
              <a:t> and </a:t>
            </a:r>
            <a:r>
              <a:rPr lang="en-GB" sz="2800" i="1" dirty="0" smtClean="0"/>
              <a:t>Staph. aureas</a:t>
            </a:r>
            <a:r>
              <a:rPr lang="en-GB" sz="2800" dirty="0" smtClean="0"/>
              <a:t> leads to </a:t>
            </a:r>
            <a:r>
              <a:rPr lang="en-GB" sz="2800" dirty="0" err="1" smtClean="0"/>
              <a:t>pseudomembranous</a:t>
            </a:r>
            <a:r>
              <a:rPr lang="en-GB" sz="2800" dirty="0" smtClean="0"/>
              <a:t> inflammation.  </a:t>
            </a:r>
          </a:p>
          <a:p>
            <a:r>
              <a:rPr lang="en-GB" sz="2800" dirty="0" smtClean="0"/>
              <a:t>Tonsillitis is common as a result of streptococcal infection while </a:t>
            </a:r>
            <a:r>
              <a:rPr lang="en-GB" sz="2800" i="1" dirty="0" smtClean="0"/>
              <a:t>Heamophilus influenza</a:t>
            </a:r>
            <a:r>
              <a:rPr lang="en-GB" sz="2800" dirty="0" smtClean="0"/>
              <a:t> type B usually causes acute </a:t>
            </a:r>
            <a:r>
              <a:rPr lang="en-GB" sz="2800" dirty="0" err="1" smtClean="0"/>
              <a:t>epiglottitis</a:t>
            </a:r>
            <a:r>
              <a:rPr lang="en-GB" sz="2800" dirty="0" smtClean="0"/>
              <a:t>, which is a childhood illness.  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b="1" dirty="0" smtClean="0"/>
              <a:t>Chronic laryngitis- </a:t>
            </a:r>
            <a:r>
              <a:rPr lang="en-US" dirty="0" smtClean="0"/>
              <a:t>chronic inflammation of the larynx and trachea, which is frequently associated </a:t>
            </a:r>
            <a:r>
              <a:rPr lang="en-US" dirty="0" err="1" smtClean="0"/>
              <a:t>with,excessive</a:t>
            </a:r>
            <a:r>
              <a:rPr lang="en-US" dirty="0" smtClean="0"/>
              <a:t> </a:t>
            </a:r>
            <a:r>
              <a:rPr lang="en-US" dirty="0" err="1" smtClean="0"/>
              <a:t>smoking,repeated</a:t>
            </a:r>
            <a:r>
              <a:rPr lang="en-US" dirty="0" smtClean="0"/>
              <a:t> attacks with infections and atmospheric pollution.</a:t>
            </a:r>
          </a:p>
          <a:p>
            <a:pPr algn="just"/>
            <a:endParaRPr lang="en-US" dirty="0"/>
          </a:p>
          <a:p>
            <a:pPr algn="just"/>
            <a:r>
              <a:rPr lang="en-US" b="1" dirty="0" smtClean="0"/>
              <a:t>Tb laryngitis- </a:t>
            </a:r>
            <a:r>
              <a:rPr lang="en-US" dirty="0" smtClean="0"/>
              <a:t>Usually secondary to pulmonary tuberculosis where the tubercle bacilli are carried directly from the sputum to the larynx affecting the larynx and to a lesser extent the trachea.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2183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VII. Tumours</a:t>
            </a:r>
            <a:endParaRPr lang="en-US" b="1" dirty="0" smtClean="0"/>
          </a:p>
          <a:p>
            <a:pPr>
              <a:buNone/>
            </a:pPr>
            <a:r>
              <a:rPr lang="en-GB" b="1" dirty="0" smtClean="0"/>
              <a:t>Benign tumours</a:t>
            </a:r>
            <a:r>
              <a:rPr lang="en-GB" dirty="0" smtClean="0"/>
              <a:t> </a:t>
            </a:r>
            <a:endParaRPr lang="en-US" dirty="0" smtClean="0"/>
          </a:p>
          <a:p>
            <a:pPr lvl="0"/>
            <a:r>
              <a:rPr lang="en-GB" dirty="0" smtClean="0"/>
              <a:t>Polyps</a:t>
            </a:r>
            <a:endParaRPr lang="en-US" dirty="0" smtClean="0"/>
          </a:p>
          <a:p>
            <a:pPr lvl="0"/>
            <a:r>
              <a:rPr lang="en-GB" dirty="0" smtClean="0"/>
              <a:t>Squamous </a:t>
            </a:r>
            <a:r>
              <a:rPr lang="en-GB" dirty="0" err="1" smtClean="0"/>
              <a:t>papilloma</a:t>
            </a:r>
            <a:endParaRPr lang="en-US" dirty="0" smtClean="0"/>
          </a:p>
          <a:p>
            <a:pPr lvl="0"/>
            <a:r>
              <a:rPr lang="en-GB" dirty="0" err="1" smtClean="0"/>
              <a:t>Lipomas</a:t>
            </a:r>
            <a:endParaRPr lang="en-US" dirty="0" smtClean="0"/>
          </a:p>
          <a:p>
            <a:pPr lvl="0"/>
            <a:r>
              <a:rPr lang="en-GB" dirty="0" err="1" smtClean="0"/>
              <a:t>Angiomas</a:t>
            </a:r>
            <a:endParaRPr lang="en-US" dirty="0" smtClean="0"/>
          </a:p>
          <a:p>
            <a:pPr>
              <a:buNone/>
            </a:pPr>
            <a:r>
              <a:rPr lang="en-GB" b="1" dirty="0" smtClean="0"/>
              <a:t>Malignant Tumours</a:t>
            </a:r>
            <a:endParaRPr lang="en-US" dirty="0" smtClean="0"/>
          </a:p>
          <a:p>
            <a:pPr lvl="0"/>
            <a:r>
              <a:rPr lang="en-GB" dirty="0" smtClean="0"/>
              <a:t>Squamous cell carcinoma e.g. ca larynx.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IX.EPISTAXIS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04FAA62-7F39-49A6-8414-BECB0E8E802F}" type="slidenum">
              <a:rPr lang="en-US">
                <a:solidFill>
                  <a:srgbClr val="FFFFFF"/>
                </a:solidFill>
                <a:latin typeface="Arial" panose="020B0604020202020204" pitchFamily="34" charset="0"/>
              </a:rPr>
              <a:pPr/>
              <a:t>14</a:t>
            </a:fld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5123" name="Picture 4" descr="woman with bloody no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"/>
            <a:ext cx="6477000" cy="645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88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Epistasis- </a:t>
            </a:r>
            <a:r>
              <a:rPr lang="en-US" dirty="0" smtClean="0"/>
              <a:t>nose bleeding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</a:t>
            </a:r>
            <a:r>
              <a:rPr lang="en-US" b="1" dirty="0" smtClean="0"/>
              <a:t>CAUSES</a:t>
            </a:r>
          </a:p>
          <a:p>
            <a:r>
              <a:rPr lang="en-US" dirty="0" smtClean="0"/>
              <a:t>Infections</a:t>
            </a:r>
            <a:r>
              <a:rPr lang="en-US" b="1" dirty="0" smtClean="0"/>
              <a:t>-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tb</a:t>
            </a:r>
            <a:endParaRPr lang="en-US" dirty="0" smtClean="0"/>
          </a:p>
          <a:p>
            <a:r>
              <a:rPr lang="en-US" dirty="0" smtClean="0"/>
              <a:t>Inflammatory disorders- </a:t>
            </a:r>
            <a:r>
              <a:rPr lang="en-US" dirty="0" err="1" smtClean="0"/>
              <a:t>rhinosinusitis</a:t>
            </a:r>
            <a:endParaRPr lang="en-US" dirty="0" smtClean="0"/>
          </a:p>
          <a:p>
            <a:r>
              <a:rPr lang="en-US" dirty="0" smtClean="0"/>
              <a:t>Trauma- foreign bodies, facial bone fractures</a:t>
            </a:r>
          </a:p>
          <a:p>
            <a:r>
              <a:rPr lang="en-US" dirty="0" smtClean="0"/>
              <a:t>Idiopathic-not known</a:t>
            </a:r>
          </a:p>
          <a:p>
            <a:r>
              <a:rPr lang="en-US" dirty="0" smtClean="0"/>
              <a:t>Neoplasm-</a:t>
            </a:r>
            <a:r>
              <a:rPr lang="en-US" dirty="0" err="1" smtClean="0"/>
              <a:t>angiofibroma,melanoma</a:t>
            </a:r>
            <a:endParaRPr lang="en-US" dirty="0" smtClean="0"/>
          </a:p>
          <a:p>
            <a:r>
              <a:rPr lang="en-US" dirty="0" smtClean="0"/>
              <a:t>Drugs-topical decongestants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51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Inhalants- tobacco, cannabis</a:t>
            </a:r>
          </a:p>
          <a:p>
            <a:r>
              <a:rPr lang="en-US" dirty="0" smtClean="0"/>
              <a:t>Bleeding disorders- </a:t>
            </a:r>
            <a:r>
              <a:rPr lang="en-US" dirty="0" err="1" smtClean="0"/>
              <a:t>haemophillia</a:t>
            </a:r>
            <a:endParaRPr lang="en-US" dirty="0" smtClean="0"/>
          </a:p>
          <a:p>
            <a:r>
              <a:rPr lang="en-US" dirty="0" smtClean="0"/>
              <a:t>Systemic disorders- hypertension</a:t>
            </a:r>
          </a:p>
          <a:p>
            <a:r>
              <a:rPr lang="en-US" dirty="0" smtClean="0"/>
              <a:t>Blood vessel disorders- </a:t>
            </a:r>
            <a:r>
              <a:rPr lang="en-US" dirty="0" err="1" smtClean="0"/>
              <a:t>vasculitis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</a:t>
            </a:r>
            <a:r>
              <a:rPr lang="en-US" b="1" dirty="0" smtClean="0"/>
              <a:t>MANAGEMENT</a:t>
            </a:r>
          </a:p>
          <a:p>
            <a:r>
              <a:rPr lang="en-US" dirty="0" smtClean="0"/>
              <a:t>Depends on the cause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0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/>
              <a:t> Respiratory failure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dirty="0" smtClean="0"/>
              <a:t>Respiratory failure occurs when pulmonary gas exchange is sufficiently impaired to cause hypoxaemia with or without hypercarbia.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b="1" dirty="0" smtClean="0"/>
              <a:t>Mechanisms of Arterial Hypoxaemia</a:t>
            </a:r>
            <a:endParaRPr lang="en-US" dirty="0" smtClean="0"/>
          </a:p>
          <a:p>
            <a:pPr lvl="0" algn="just"/>
            <a:r>
              <a:rPr lang="en-GB" dirty="0" smtClean="0"/>
              <a:t>Low inspired partial pressure of O2 as a result of ambient air at high altitude and reduced oxygen tension in inspired air</a:t>
            </a:r>
            <a:endParaRPr lang="en-US" dirty="0" smtClean="0"/>
          </a:p>
          <a:p>
            <a:pPr lvl="0" algn="just"/>
            <a:r>
              <a:rPr lang="en-GB" dirty="0" smtClean="0"/>
              <a:t>Mismatch of alveolar ventilation to perfusion</a:t>
            </a:r>
            <a:endParaRPr lang="en-US" dirty="0" smtClean="0"/>
          </a:p>
          <a:p>
            <a:pPr lvl="0" algn="just"/>
            <a:r>
              <a:rPr lang="en-GB" dirty="0" smtClean="0"/>
              <a:t>Alveolar hypoventilation</a:t>
            </a:r>
            <a:endParaRPr lang="en-US" dirty="0" smtClean="0"/>
          </a:p>
          <a:p>
            <a:pPr lvl="0" algn="just"/>
            <a:r>
              <a:rPr lang="en-GB" dirty="0" smtClean="0"/>
              <a:t>Increased shunt fraction of blood passing from the right heart to systemic arterial circulation in right to left cardiac shunts without being oxygenated </a:t>
            </a:r>
            <a:endParaRPr lang="en-US" dirty="0" smtClean="0"/>
          </a:p>
          <a:p>
            <a:pPr lvl="0" algn="just"/>
            <a:r>
              <a:rPr lang="en-GB" dirty="0" smtClean="0"/>
              <a:t>Disease of the alveolar capillary membrane locking exchange of gases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GB" b="1" dirty="0" smtClean="0"/>
              <a:t>Classification</a:t>
            </a:r>
            <a:endParaRPr lang="en-US" dirty="0" smtClean="0"/>
          </a:p>
          <a:p>
            <a:pPr lvl="0" algn="just"/>
            <a:r>
              <a:rPr lang="en-GB" dirty="0" smtClean="0"/>
              <a:t>Type I – “Acute hypoxaemic” respiratory failure</a:t>
            </a:r>
            <a:endParaRPr lang="en-US" dirty="0" smtClean="0"/>
          </a:p>
          <a:p>
            <a:pPr lvl="0" algn="just"/>
            <a:r>
              <a:rPr lang="en-GB" dirty="0" smtClean="0"/>
              <a:t>Type II – “Ventilatory failure” respiratory failure </a:t>
            </a:r>
            <a:endParaRPr lang="en-US" dirty="0" smtClean="0"/>
          </a:p>
          <a:p>
            <a:pPr algn="just">
              <a:buNone/>
            </a:pPr>
            <a:r>
              <a:rPr lang="en-GB" b="1" dirty="0" smtClean="0"/>
              <a:t>I. Type I Respiratory Failure</a:t>
            </a:r>
            <a:endParaRPr lang="en-US" dirty="0" smtClean="0"/>
          </a:p>
          <a:p>
            <a:pPr algn="just"/>
            <a:r>
              <a:rPr lang="en-GB" dirty="0" smtClean="0"/>
              <a:t>This is a state of hypoxaemia without CO</a:t>
            </a:r>
            <a:r>
              <a:rPr lang="en-GB" baseline="-25000" dirty="0" smtClean="0"/>
              <a:t>2</a:t>
            </a:r>
            <a:r>
              <a:rPr lang="en-GB" dirty="0" smtClean="0"/>
              <a:t> retention.</a:t>
            </a:r>
          </a:p>
          <a:p>
            <a:pPr algn="just"/>
            <a:r>
              <a:rPr lang="en-GB" dirty="0" smtClean="0"/>
              <a:t>Such patients are referred to as “pink puffers: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By the end of the lesson the learner should be able to:</a:t>
            </a:r>
          </a:p>
          <a:p>
            <a:r>
              <a:rPr lang="en-US" dirty="0" smtClean="0"/>
              <a:t>Identify common upper respiratory diseases</a:t>
            </a:r>
          </a:p>
          <a:p>
            <a:r>
              <a:rPr lang="en-US" dirty="0" smtClean="0"/>
              <a:t>Describe the presentations of common upper respiratory infections</a:t>
            </a:r>
          </a:p>
          <a:p>
            <a:r>
              <a:rPr lang="en-US" dirty="0" smtClean="0"/>
              <a:t>Identify causative organisms</a:t>
            </a:r>
          </a:p>
          <a:p>
            <a:r>
              <a:rPr lang="en-US" dirty="0" smtClean="0"/>
              <a:t>Describe the pathogenesis, diagnosis and clinical management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28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b="1" dirty="0" smtClean="0"/>
              <a:t>Causes</a:t>
            </a:r>
            <a:endParaRPr lang="en-US" dirty="0" smtClean="0"/>
          </a:p>
          <a:p>
            <a:pPr lvl="0"/>
            <a:r>
              <a:rPr lang="en-GB" dirty="0" smtClean="0"/>
              <a:t>Extensive lung disease</a:t>
            </a:r>
            <a:endParaRPr lang="en-US" dirty="0" smtClean="0"/>
          </a:p>
          <a:p>
            <a:pPr lvl="0"/>
            <a:r>
              <a:rPr lang="en-GB" dirty="0" smtClean="0"/>
              <a:t>Acute attacks of bronchial asthma</a:t>
            </a:r>
            <a:endParaRPr lang="en-US" dirty="0" smtClean="0"/>
          </a:p>
          <a:p>
            <a:pPr lvl="0"/>
            <a:r>
              <a:rPr lang="en-GB" dirty="0" smtClean="0"/>
              <a:t>Pulmonary oedema</a:t>
            </a:r>
            <a:endParaRPr lang="en-US" dirty="0" smtClean="0"/>
          </a:p>
          <a:p>
            <a:pPr lvl="0"/>
            <a:r>
              <a:rPr lang="en-GB" dirty="0" smtClean="0"/>
              <a:t>Pneumonia</a:t>
            </a:r>
            <a:endParaRPr lang="en-US" dirty="0" smtClean="0"/>
          </a:p>
          <a:p>
            <a:pPr lvl="0"/>
            <a:r>
              <a:rPr lang="en-GB" dirty="0" smtClean="0"/>
              <a:t>Lung collapse</a:t>
            </a:r>
            <a:endParaRPr lang="en-US" dirty="0" smtClean="0"/>
          </a:p>
          <a:p>
            <a:pPr lvl="0"/>
            <a:r>
              <a:rPr lang="en-GB" dirty="0" smtClean="0"/>
              <a:t>ARDS</a:t>
            </a:r>
            <a:endParaRPr lang="en-US" dirty="0" smtClean="0"/>
          </a:p>
          <a:p>
            <a:pPr lvl="0"/>
            <a:r>
              <a:rPr lang="en-GB" dirty="0" smtClean="0"/>
              <a:t>Pulmonary thromboembolism</a:t>
            </a:r>
            <a:endParaRPr lang="en-US" dirty="0" smtClean="0"/>
          </a:p>
          <a:p>
            <a:pPr lvl="0"/>
            <a:r>
              <a:rPr lang="en-GB" dirty="0" smtClean="0"/>
              <a:t>Extreme obesity</a:t>
            </a:r>
            <a:endParaRPr lang="en-US" dirty="0" smtClean="0"/>
          </a:p>
          <a:p>
            <a:pPr lvl="0"/>
            <a:r>
              <a:rPr lang="en-GB" dirty="0" smtClean="0"/>
              <a:t>Interstitial lung disease – </a:t>
            </a:r>
            <a:r>
              <a:rPr lang="en-GB" dirty="0" err="1" smtClean="0"/>
              <a:t>Fibrosing</a:t>
            </a:r>
            <a:r>
              <a:rPr lang="en-GB" dirty="0" smtClean="0"/>
              <a:t> </a:t>
            </a:r>
            <a:r>
              <a:rPr lang="en-GB" dirty="0" err="1" smtClean="0"/>
              <a:t>alveolitis</a:t>
            </a:r>
            <a:r>
              <a:rPr lang="en-GB" dirty="0" smtClean="0"/>
              <a:t>, </a:t>
            </a:r>
            <a:r>
              <a:rPr lang="en-GB" dirty="0" err="1" smtClean="0"/>
              <a:t>Sarcoidosis</a:t>
            </a:r>
            <a:r>
              <a:rPr lang="en-GB" dirty="0" smtClean="0"/>
              <a:t>, allergic </a:t>
            </a:r>
            <a:r>
              <a:rPr lang="en-GB" dirty="0" err="1" smtClean="0"/>
              <a:t>alveolitis</a:t>
            </a:r>
            <a:r>
              <a:rPr lang="en-GB" dirty="0" smtClean="0"/>
              <a:t>, asbestosis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GB" b="1" dirty="0" smtClean="0"/>
              <a:t>Diagnosis</a:t>
            </a:r>
            <a:endParaRPr lang="en-US" dirty="0" smtClean="0"/>
          </a:p>
          <a:p>
            <a:pPr lvl="0" algn="just"/>
            <a:r>
              <a:rPr lang="en-GB" dirty="0" smtClean="0"/>
              <a:t>Arterial blood gases analysis – reduced PaCO2</a:t>
            </a:r>
            <a:endParaRPr lang="en-US" dirty="0" smtClean="0"/>
          </a:p>
          <a:p>
            <a:pPr lvl="0" algn="just"/>
            <a:r>
              <a:rPr lang="en-GB" dirty="0" smtClean="0"/>
              <a:t>Respiratory function tests – reduced FEV</a:t>
            </a:r>
            <a:r>
              <a:rPr lang="en-GB" baseline="-25000" dirty="0" smtClean="0"/>
              <a:t>1</a:t>
            </a:r>
            <a:endParaRPr lang="en-US" dirty="0" smtClean="0"/>
          </a:p>
          <a:p>
            <a:pPr algn="just">
              <a:buNone/>
            </a:pPr>
            <a:r>
              <a:rPr lang="en-GB" b="1" dirty="0" smtClean="0"/>
              <a:t>II. Type II Respiratory Failure</a:t>
            </a:r>
            <a:endParaRPr lang="en-US" dirty="0" smtClean="0"/>
          </a:p>
          <a:p>
            <a:pPr algn="just"/>
            <a:r>
              <a:rPr lang="en-GB" dirty="0" smtClean="0"/>
              <a:t>Results from alveolar hypoventilation and is commonly from chronic bronchitis and emphysema.</a:t>
            </a:r>
          </a:p>
          <a:p>
            <a:pPr algn="just"/>
            <a:r>
              <a:rPr lang="en-GB" dirty="0" smtClean="0"/>
              <a:t>Has increased PaO</a:t>
            </a:r>
            <a:r>
              <a:rPr lang="en-GB" baseline="-25000" dirty="0" smtClean="0"/>
              <a:t>2</a:t>
            </a:r>
            <a:r>
              <a:rPr lang="en-GB" dirty="0" smtClean="0"/>
              <a:t> and PaCO</a:t>
            </a:r>
            <a:r>
              <a:rPr lang="en-GB" baseline="-25000" dirty="0" smtClean="0"/>
              <a:t>2</a:t>
            </a:r>
            <a:r>
              <a:rPr lang="en-GB" dirty="0" smtClean="0"/>
              <a:t>. 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Causes</a:t>
            </a:r>
            <a:endParaRPr lang="en-US" dirty="0" smtClean="0"/>
          </a:p>
          <a:p>
            <a:pPr lvl="0"/>
            <a:r>
              <a:rPr lang="en-GB" dirty="0" smtClean="0"/>
              <a:t>Head injury</a:t>
            </a:r>
            <a:endParaRPr lang="en-US" dirty="0" smtClean="0"/>
          </a:p>
          <a:p>
            <a:pPr lvl="0"/>
            <a:r>
              <a:rPr lang="en-GB" dirty="0" smtClean="0"/>
              <a:t>Narcotic overdose</a:t>
            </a:r>
            <a:endParaRPr lang="en-US" dirty="0" smtClean="0"/>
          </a:p>
          <a:p>
            <a:pPr lvl="0"/>
            <a:r>
              <a:rPr lang="en-GB" dirty="0" smtClean="0"/>
              <a:t>Thoracic and chest wall deformities</a:t>
            </a:r>
            <a:endParaRPr lang="en-US" dirty="0" smtClean="0"/>
          </a:p>
          <a:p>
            <a:pPr lvl="0"/>
            <a:r>
              <a:rPr lang="en-GB" dirty="0" smtClean="0"/>
              <a:t>COPD</a:t>
            </a:r>
            <a:endParaRPr lang="en-US" dirty="0" smtClean="0"/>
          </a:p>
          <a:p>
            <a:pPr lvl="0"/>
            <a:r>
              <a:rPr lang="en-GB" dirty="0" smtClean="0"/>
              <a:t>Respiratory muscle weakness e.g. Gullein Barre Syndrome (GBS)</a:t>
            </a:r>
            <a:endParaRPr lang="en-US" dirty="0" smtClean="0"/>
          </a:p>
          <a:p>
            <a:pPr lvl="0"/>
            <a:r>
              <a:rPr lang="en-GB" dirty="0" smtClean="0"/>
              <a:t>Trauma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GB" b="1" dirty="0" smtClean="0"/>
              <a:t>Mechanism</a:t>
            </a:r>
            <a:endParaRPr lang="en-US" dirty="0" smtClean="0"/>
          </a:p>
          <a:p>
            <a:pPr algn="just"/>
            <a:r>
              <a:rPr lang="en-GB" dirty="0" smtClean="0"/>
              <a:t> Reduced alveolar ventilation results in reduced ventilator effort and there is inability of the alveolar to overcome increased resistance to ventilation.</a:t>
            </a:r>
            <a:endParaRPr lang="en-US" dirty="0" smtClean="0"/>
          </a:p>
          <a:p>
            <a:pPr algn="just">
              <a:buNone/>
            </a:pPr>
            <a:r>
              <a:rPr lang="en-GB" b="1" dirty="0" smtClean="0"/>
              <a:t>Features of Respiratory Failure</a:t>
            </a:r>
            <a:endParaRPr lang="en-US" dirty="0" smtClean="0"/>
          </a:p>
          <a:p>
            <a:pPr lvl="0" algn="just"/>
            <a:r>
              <a:rPr lang="en-GB" dirty="0" smtClean="0"/>
              <a:t>Tachycardia</a:t>
            </a:r>
            <a:endParaRPr lang="en-US" dirty="0" smtClean="0"/>
          </a:p>
          <a:p>
            <a:pPr lvl="0" algn="just"/>
            <a:r>
              <a:rPr lang="en-GB" dirty="0" err="1" smtClean="0"/>
              <a:t>Tachypnoea</a:t>
            </a:r>
            <a:endParaRPr lang="en-US" dirty="0" smtClean="0"/>
          </a:p>
          <a:p>
            <a:pPr lvl="0" algn="just"/>
            <a:r>
              <a:rPr lang="en-GB" dirty="0" smtClean="0"/>
              <a:t>Sweating</a:t>
            </a:r>
            <a:endParaRPr lang="en-US" dirty="0" smtClean="0"/>
          </a:p>
          <a:p>
            <a:pPr lvl="0" algn="just"/>
            <a:r>
              <a:rPr lang="en-GB" dirty="0" smtClean="0"/>
              <a:t>Use of accessory muscles of respiration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en-GB" dirty="0" err="1" smtClean="0"/>
              <a:t>Pulsus</a:t>
            </a:r>
            <a:r>
              <a:rPr lang="en-GB" dirty="0" smtClean="0"/>
              <a:t> </a:t>
            </a:r>
            <a:r>
              <a:rPr lang="en-GB" dirty="0" err="1" smtClean="0"/>
              <a:t>paradoxicus</a:t>
            </a:r>
            <a:endParaRPr lang="en-US" dirty="0" smtClean="0"/>
          </a:p>
          <a:p>
            <a:pPr lvl="0" algn="just"/>
            <a:r>
              <a:rPr lang="en-GB" dirty="0" smtClean="0"/>
              <a:t>Inability to speak</a:t>
            </a:r>
            <a:endParaRPr lang="en-US" dirty="0" smtClean="0"/>
          </a:p>
          <a:p>
            <a:pPr lvl="0" algn="just"/>
            <a:r>
              <a:rPr lang="en-GB" dirty="0" smtClean="0"/>
              <a:t>Paradoxical respiration (abdominal and thoracic components move in opposite directions)</a:t>
            </a:r>
            <a:endParaRPr lang="en-US" dirty="0" smtClean="0"/>
          </a:p>
          <a:p>
            <a:pPr lvl="0" algn="just"/>
            <a:r>
              <a:rPr lang="en-GB" dirty="0" smtClean="0"/>
              <a:t>Asynchronous respiration (discrepancy in the rate of movement of the abdominal and thoracic components)</a:t>
            </a:r>
            <a:endParaRPr lang="en-US" dirty="0" smtClean="0"/>
          </a:p>
          <a:p>
            <a:pPr lvl="0" algn="just"/>
            <a:r>
              <a:rPr lang="en-GB" dirty="0" smtClean="0"/>
              <a:t>Respiratory </a:t>
            </a:r>
            <a:r>
              <a:rPr lang="en-GB" dirty="0" err="1" smtClean="0"/>
              <a:t>alternans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End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486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dirty="0" smtClean="0"/>
              <a:t>Introduction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dirty="0" smtClean="0"/>
              <a:t>Infections of the nose, nasal sinuses, pharynx and larynx are common and usually self-limiting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dirty="0" smtClean="0"/>
              <a:t> illnesses often as a result of viral infection, which on many occasion, is followed by bacterial superinfection.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b="1" dirty="0" smtClean="0"/>
              <a:t>I. Common Cold (Acute Coryza)</a:t>
            </a:r>
            <a:endParaRPr lang="en-US" dirty="0" smtClean="0"/>
          </a:p>
          <a:p>
            <a:r>
              <a:rPr lang="en-GB" dirty="0" smtClean="0"/>
              <a:t>This is the commonest illustration of acute inflammations of the upper respiratory tract. </a:t>
            </a:r>
          </a:p>
          <a:p>
            <a:r>
              <a:rPr lang="en-GB" dirty="0" smtClean="0"/>
              <a:t>It involves the nose and adjacent structures such as the nasal sinuses where there occurs blocking of their drainage by the swollen mucosa resulting in sinusitis. </a:t>
            </a:r>
          </a:p>
          <a:p>
            <a:r>
              <a:rPr lang="en-GB" dirty="0" smtClean="0"/>
              <a:t>Acute coryza is spread by droplet via sneezing.</a:t>
            </a:r>
            <a:endParaRPr lang="en-US" dirty="0" smtClean="0"/>
          </a:p>
          <a:p>
            <a:pPr>
              <a:buNone/>
            </a:pPr>
            <a:r>
              <a:rPr lang="en-GB" b="1" dirty="0" smtClean="0"/>
              <a:t>II. Rhinitis </a:t>
            </a:r>
            <a:endParaRPr lang="en-US" dirty="0" smtClean="0"/>
          </a:p>
          <a:p>
            <a:r>
              <a:rPr lang="en-GB" dirty="0" smtClean="0"/>
              <a:t>Rhinitis is inflammation of the mucous membranes of the nose.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A. Acute Rhinitis</a:t>
            </a:r>
            <a:endParaRPr lang="en-US" dirty="0" smtClean="0"/>
          </a:p>
          <a:p>
            <a:r>
              <a:rPr lang="en-GB" dirty="0" smtClean="0"/>
              <a:t>The commonest causes of acute rhinitis are common cold (acute coryza) and hay fever.</a:t>
            </a:r>
            <a:endParaRPr lang="en-US" dirty="0" smtClean="0"/>
          </a:p>
          <a:p>
            <a:r>
              <a:rPr lang="en-GB" dirty="0" smtClean="0"/>
              <a:t>Hay fever is an acute allergic or atopic rhinitis that occurs as a result of hypersensitivity (type I) to pollen, house dust, animal dandruffs and other antigens. </a:t>
            </a:r>
          </a:p>
          <a:p>
            <a:r>
              <a:rPr lang="en-GB" dirty="0" smtClean="0"/>
              <a:t>Patients develop immediate symptoms of sneezing, itching and water rhinorrhoea.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b="1" dirty="0" smtClean="0"/>
              <a:t>B. Chronic Rhinitis</a:t>
            </a:r>
            <a:endParaRPr lang="en-US" dirty="0" smtClean="0"/>
          </a:p>
          <a:p>
            <a:pPr algn="just"/>
            <a:r>
              <a:rPr lang="en-GB" dirty="0" smtClean="0"/>
              <a:t>Chronic rhinitis follows an acute inflammatory episode that fails to resolve.</a:t>
            </a:r>
          </a:p>
          <a:p>
            <a:pPr algn="just"/>
            <a:r>
              <a:rPr lang="en-GB" dirty="0" smtClean="0"/>
              <a:t>As a result of acute inflammation there is inadequate draining of the nasal sinuses due to nasal obstruction, polyps or enlargement of the adenoids leading to chronic sinusitis and chronic nasopharyngitis.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GB" b="1" dirty="0" smtClean="0"/>
              <a:t>III. Acute Sinusitis</a:t>
            </a:r>
            <a:endParaRPr lang="en-US" dirty="0" smtClean="0"/>
          </a:p>
          <a:p>
            <a:pPr algn="just"/>
            <a:r>
              <a:rPr lang="en-GB" dirty="0" smtClean="0"/>
              <a:t>Acute sinusitis occurs often as a complication of acute infection of the nose with the responsible organs such as </a:t>
            </a:r>
            <a:r>
              <a:rPr lang="en-GB" i="1" dirty="0" smtClean="0"/>
              <a:t>Strep. pyogenes</a:t>
            </a:r>
            <a:r>
              <a:rPr lang="en-GB" dirty="0" smtClean="0"/>
              <a:t>, </a:t>
            </a:r>
            <a:r>
              <a:rPr lang="en-GB" i="1" dirty="0" smtClean="0"/>
              <a:t>Strep. pneumoniae</a:t>
            </a:r>
            <a:r>
              <a:rPr lang="en-GB" dirty="0" smtClean="0"/>
              <a:t> and </a:t>
            </a:r>
            <a:r>
              <a:rPr lang="en-GB" i="1" dirty="0" smtClean="0"/>
              <a:t>Staph. aureas</a:t>
            </a:r>
            <a:r>
              <a:rPr lang="en-GB" dirty="0" smtClean="0"/>
              <a:t>.</a:t>
            </a:r>
            <a:endParaRPr lang="en-US" dirty="0" smtClean="0"/>
          </a:p>
          <a:p>
            <a:pPr algn="just">
              <a:buNone/>
            </a:pPr>
            <a:r>
              <a:rPr lang="en-GB" b="1" dirty="0" smtClean="0"/>
              <a:t>IV. The Pharynx</a:t>
            </a:r>
            <a:endParaRPr lang="en-US" b="1" dirty="0" smtClean="0"/>
          </a:p>
          <a:p>
            <a:pPr algn="just">
              <a:buNone/>
            </a:pPr>
            <a:r>
              <a:rPr lang="en-GB" b="1" dirty="0" smtClean="0"/>
              <a:t>A. Acute Nasopharyngitis</a:t>
            </a:r>
            <a:endParaRPr lang="en-US" dirty="0" smtClean="0"/>
          </a:p>
          <a:p>
            <a:pPr algn="just"/>
            <a:r>
              <a:rPr lang="en-GB" dirty="0" smtClean="0"/>
              <a:t>Acute nasopharyngitis usually accompany acute rhinitis or acute tonsillitis. </a:t>
            </a:r>
          </a:p>
          <a:p>
            <a:pPr algn="just"/>
            <a:r>
              <a:rPr lang="en-GB" dirty="0" smtClean="0"/>
              <a:t>The common organism implicated is </a:t>
            </a:r>
            <a:r>
              <a:rPr lang="en-GB" i="1" dirty="0" smtClean="0"/>
              <a:t>Staphylococcus aureas</a:t>
            </a:r>
            <a:r>
              <a:rPr lang="en-GB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GB" b="1" dirty="0" smtClean="0"/>
              <a:t>V. Nasal Polyps</a:t>
            </a:r>
            <a:endParaRPr lang="en-US" dirty="0" smtClean="0"/>
          </a:p>
          <a:p>
            <a:pPr algn="just"/>
            <a:r>
              <a:rPr lang="en-GB" dirty="0" smtClean="0"/>
              <a:t>Nasal polyps usually form on the middle turbinate bones and within the maxillary sinuses as a result of chronic recurrent inflammation of the nasal mucosa particularly of allergic aetiology that results in polypoid thickening of the mucosa. </a:t>
            </a:r>
            <a:endParaRPr lang="en-US" dirty="0" smtClean="0"/>
          </a:p>
          <a:p>
            <a:pPr algn="just"/>
            <a:r>
              <a:rPr lang="en-GB" dirty="0" smtClean="0"/>
              <a:t>Polyps are rounded or elongated masses that are usually bilateral with gelatinous consistency ,smooth and shinny surface.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56051D0-1B1A-43D9-BC93-7AFE73D75CF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GB" sz="3200" b="1" dirty="0" smtClean="0"/>
              <a:t>VI. Acute Laryngitis and Tracheaitis</a:t>
            </a:r>
            <a:endParaRPr lang="en-US" sz="3200" dirty="0" smtClean="0"/>
          </a:p>
          <a:p>
            <a:pPr algn="just"/>
            <a:r>
              <a:rPr lang="en-GB" sz="3200" dirty="0" smtClean="0"/>
              <a:t>Acute laryngitis and tracheaitis are common occurrences</a:t>
            </a:r>
            <a:endParaRPr lang="en-US" sz="3200" dirty="0" smtClean="0"/>
          </a:p>
          <a:p>
            <a:pPr algn="just">
              <a:buNone/>
            </a:pPr>
            <a:r>
              <a:rPr lang="en-GB" sz="3200" b="1" dirty="0" smtClean="0"/>
              <a:t>Aetiology</a:t>
            </a:r>
            <a:endParaRPr lang="en-US" sz="3200" b="1" dirty="0" smtClean="0"/>
          </a:p>
          <a:p>
            <a:pPr lvl="0" algn="just"/>
            <a:r>
              <a:rPr lang="en-GB" sz="3200" dirty="0" smtClean="0"/>
              <a:t>Viral</a:t>
            </a:r>
            <a:endParaRPr lang="en-US" sz="3200" dirty="0" smtClean="0"/>
          </a:p>
          <a:p>
            <a:pPr lvl="1" algn="just"/>
            <a:r>
              <a:rPr lang="en-GB" sz="2800" dirty="0" smtClean="0"/>
              <a:t>Adeno virus</a:t>
            </a:r>
            <a:r>
              <a:rPr lang="en-US" sz="2800" dirty="0" smtClean="0"/>
              <a:t> ,</a:t>
            </a:r>
            <a:r>
              <a:rPr lang="en-GB" sz="2800" dirty="0" smtClean="0"/>
              <a:t>Epstein Barr virus (EBV)</a:t>
            </a:r>
            <a:endParaRPr lang="en-US" sz="3200" dirty="0" smtClean="0"/>
          </a:p>
          <a:p>
            <a:pPr lvl="0" algn="just"/>
            <a:r>
              <a:rPr lang="en-GB" sz="3200" dirty="0" smtClean="0"/>
              <a:t>Bacteria</a:t>
            </a:r>
            <a:endParaRPr lang="en-US" sz="3200" dirty="0" smtClean="0"/>
          </a:p>
          <a:p>
            <a:pPr lvl="1" algn="just"/>
            <a:r>
              <a:rPr lang="en-GB" sz="2800" i="1" dirty="0" smtClean="0"/>
              <a:t>Strep. Pneumoniae</a:t>
            </a:r>
            <a:r>
              <a:rPr lang="en-US" sz="2800" i="1" dirty="0" smtClean="0"/>
              <a:t> ,</a:t>
            </a:r>
            <a:r>
              <a:rPr lang="en-GB" sz="2800" i="1" dirty="0" smtClean="0"/>
              <a:t>Strep. Pyogenes</a:t>
            </a:r>
            <a:r>
              <a:rPr lang="en-US" sz="2800" i="1" dirty="0" smtClean="0"/>
              <a:t> ,</a:t>
            </a:r>
            <a:r>
              <a:rPr lang="en-GB" sz="2800" i="1" dirty="0" smtClean="0"/>
              <a:t>Neisseria catarrhalis</a:t>
            </a:r>
            <a:r>
              <a:rPr lang="en-US" sz="2800" i="1" dirty="0" smtClean="0"/>
              <a:t> ,</a:t>
            </a:r>
            <a:r>
              <a:rPr lang="en-GB" sz="2800" i="1" dirty="0" smtClean="0"/>
              <a:t>Heamophilus influenzae</a:t>
            </a:r>
            <a:r>
              <a:rPr lang="en-US" sz="2800" i="1" dirty="0" smtClean="0"/>
              <a:t> ,</a:t>
            </a:r>
            <a:r>
              <a:rPr lang="en-GB" sz="2800" i="1" dirty="0" smtClean="0"/>
              <a:t>Corynebacterium diptheriae</a:t>
            </a:r>
            <a:r>
              <a:rPr lang="en-GB" sz="2800" dirty="0" smtClean="0"/>
              <a:t> 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mpass">
  <a:themeElements>
    <a:clrScheme name="Compass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973</TotalTime>
  <Words>975</Words>
  <Application>Microsoft Office PowerPoint</Application>
  <PresentationFormat>On-screen Show (4:3)</PresentationFormat>
  <Paragraphs>167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Tahoma</vt:lpstr>
      <vt:lpstr>Tw Cen MT</vt:lpstr>
      <vt:lpstr>Wingdings</vt:lpstr>
      <vt:lpstr>Wingdings 2</vt:lpstr>
      <vt:lpstr>Median</vt:lpstr>
      <vt:lpstr>Compass</vt:lpstr>
      <vt:lpstr>DISORDERS OF THE UPPER RESPIRATORY TRACT </vt:lpstr>
      <vt:lpstr>Objectives </vt:lpstr>
      <vt:lpstr>Introduction </vt:lpstr>
      <vt:lpstr>Cont.</vt:lpstr>
      <vt:lpstr>Cont.</vt:lpstr>
      <vt:lpstr>Cont.</vt:lpstr>
      <vt:lpstr>Cont.</vt:lpstr>
      <vt:lpstr>Cont.</vt:lpstr>
      <vt:lpstr>Cont.</vt:lpstr>
      <vt:lpstr>Cont.</vt:lpstr>
      <vt:lpstr>CONT</vt:lpstr>
      <vt:lpstr>Cont.</vt:lpstr>
      <vt:lpstr>Cont.</vt:lpstr>
      <vt:lpstr>PowerPoint Presentation</vt:lpstr>
      <vt:lpstr>CONT</vt:lpstr>
      <vt:lpstr>PowerPoint Presentation</vt:lpstr>
      <vt:lpstr>  Respiratory failure </vt:lpstr>
      <vt:lpstr>Cont.</vt:lpstr>
      <vt:lpstr>Cont.</vt:lpstr>
      <vt:lpstr>Cont.</vt:lpstr>
      <vt:lpstr>Cont.</vt:lpstr>
      <vt:lpstr>Cont.</vt:lpstr>
      <vt:lpstr>Cont.</vt:lpstr>
      <vt:lpstr>Cont.</vt:lpstr>
      <vt:lpstr>                  End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SYSTEM</dc:title>
  <dc:creator>motitikwaso</dc:creator>
  <cp:lastModifiedBy>HP</cp:lastModifiedBy>
  <cp:revision>43</cp:revision>
  <dcterms:created xsi:type="dcterms:W3CDTF">2016-10-09T16:57:37Z</dcterms:created>
  <dcterms:modified xsi:type="dcterms:W3CDTF">2020-10-01T11:57:51Z</dcterms:modified>
</cp:coreProperties>
</file>