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34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46026-9A0F-4A34-963A-0AF01B5A0015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EE396-0464-4D59-80A1-17856870BD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46026-9A0F-4A34-963A-0AF01B5A0015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EE396-0464-4D59-80A1-17856870B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46026-9A0F-4A34-963A-0AF01B5A0015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EE396-0464-4D59-80A1-17856870B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46026-9A0F-4A34-963A-0AF01B5A0015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EE396-0464-4D59-80A1-17856870B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46026-9A0F-4A34-963A-0AF01B5A0015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EE396-0464-4D59-80A1-17856870BD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46026-9A0F-4A34-963A-0AF01B5A0015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EE396-0464-4D59-80A1-17856870B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46026-9A0F-4A34-963A-0AF01B5A0015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EE396-0464-4D59-80A1-17856870B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46026-9A0F-4A34-963A-0AF01B5A0015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EE396-0464-4D59-80A1-17856870B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46026-9A0F-4A34-963A-0AF01B5A0015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EE396-0464-4D59-80A1-17856870BD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46026-9A0F-4A34-963A-0AF01B5A0015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EE396-0464-4D59-80A1-17856870B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46026-9A0F-4A34-963A-0AF01B5A0015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EE396-0464-4D59-80A1-17856870BD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AF46026-9A0F-4A34-963A-0AF01B5A0015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DCEE396-0464-4D59-80A1-17856870BD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UTERINE CANCER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ALI MUMBO</a:t>
            </a:r>
          </a:p>
          <a:p>
            <a:r>
              <a:rPr lang="en-US" dirty="0" smtClean="0"/>
              <a:t>REPRODUCTIVE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188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Prognostic factors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Histologic</a:t>
            </a:r>
            <a:r>
              <a:rPr lang="en-US" dirty="0" smtClean="0"/>
              <a:t> grade</a:t>
            </a:r>
          </a:p>
          <a:p>
            <a:pPr lvl="1"/>
            <a:r>
              <a:rPr lang="en-US" dirty="0" smtClean="0"/>
              <a:t>G1 to G3: - well to poorly differentiated</a:t>
            </a:r>
          </a:p>
          <a:p>
            <a:pPr lvl="1"/>
            <a:r>
              <a:rPr lang="en-US" dirty="0" smtClean="0"/>
              <a:t>Higher grade = deeper </a:t>
            </a:r>
            <a:r>
              <a:rPr lang="en-US" dirty="0" err="1" smtClean="0"/>
              <a:t>myometrial</a:t>
            </a:r>
            <a:r>
              <a:rPr lang="en-US" dirty="0" smtClean="0"/>
              <a:t> invasion, higher chance of nodal spread, higher recurrence rate</a:t>
            </a:r>
          </a:p>
          <a:p>
            <a:r>
              <a:rPr lang="en-US" dirty="0" smtClean="0"/>
              <a:t>Depth of </a:t>
            </a:r>
            <a:r>
              <a:rPr lang="en-US" dirty="0" err="1" smtClean="0"/>
              <a:t>myometrial</a:t>
            </a:r>
            <a:r>
              <a:rPr lang="en-US" dirty="0" smtClean="0"/>
              <a:t> invasion</a:t>
            </a:r>
          </a:p>
          <a:p>
            <a:pPr lvl="1"/>
            <a:r>
              <a:rPr lang="en-US" dirty="0" smtClean="0"/>
              <a:t>Higher chance of lymphatic spread i.e. more </a:t>
            </a:r>
            <a:r>
              <a:rPr lang="en-US" dirty="0" err="1" smtClean="0"/>
              <a:t>lymphatics</a:t>
            </a:r>
            <a:r>
              <a:rPr lang="en-US" dirty="0" smtClean="0"/>
              <a:t> near  </a:t>
            </a:r>
            <a:r>
              <a:rPr lang="en-US" dirty="0" err="1" smtClean="0"/>
              <a:t>serosa</a:t>
            </a:r>
            <a:endParaRPr lang="en-US" dirty="0" smtClean="0"/>
          </a:p>
          <a:p>
            <a:r>
              <a:rPr lang="en-US" dirty="0" smtClean="0"/>
              <a:t>Peritoneal cytology - positive = poor prognosis</a:t>
            </a:r>
          </a:p>
          <a:p>
            <a:r>
              <a:rPr lang="en-US" dirty="0" smtClean="0"/>
              <a:t>Hormone receptors </a:t>
            </a:r>
          </a:p>
          <a:p>
            <a:pPr lvl="1"/>
            <a:r>
              <a:rPr lang="en-US" dirty="0" smtClean="0"/>
              <a:t>Presence of Estrogen, Progesterone receptors = good prognosis i.e. well differentiated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AUB – </a:t>
            </a:r>
            <a:r>
              <a:rPr lang="en-US" dirty="0" err="1" smtClean="0"/>
              <a:t>peri</a:t>
            </a:r>
            <a:r>
              <a:rPr lang="en-US" dirty="0" smtClean="0"/>
              <a:t> and post-menopausal bleeding – commonest – in up to 90%</a:t>
            </a:r>
          </a:p>
          <a:p>
            <a:r>
              <a:rPr lang="en-US" dirty="0" smtClean="0"/>
              <a:t>Others - less common:</a:t>
            </a:r>
          </a:p>
          <a:p>
            <a:pPr lvl="1"/>
            <a:r>
              <a:rPr lang="en-US" dirty="0" smtClean="0"/>
              <a:t>Pain</a:t>
            </a:r>
          </a:p>
          <a:p>
            <a:pPr lvl="1"/>
            <a:r>
              <a:rPr lang="en-US" dirty="0" smtClean="0"/>
              <a:t>Abdominal swelling – mass, </a:t>
            </a:r>
            <a:r>
              <a:rPr lang="en-US" dirty="0" err="1" smtClean="0"/>
              <a:t>ascites</a:t>
            </a:r>
            <a:endParaRPr lang="en-US" dirty="0" smtClean="0"/>
          </a:p>
          <a:p>
            <a:pPr lvl="1"/>
            <a:r>
              <a:rPr lang="en-US" dirty="0" smtClean="0"/>
              <a:t>Weight loss</a:t>
            </a:r>
          </a:p>
          <a:p>
            <a:r>
              <a:rPr lang="en-US" dirty="0" smtClean="0"/>
              <a:t>Endometrial biopsy, fractional curettage or hysteroscopy – in those with symptoms or risk factors – confirms diagnosis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Pretreatment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blood count</a:t>
            </a:r>
          </a:p>
          <a:p>
            <a:r>
              <a:rPr lang="en-US" dirty="0" smtClean="0"/>
              <a:t>Chest x-ray</a:t>
            </a:r>
          </a:p>
          <a:p>
            <a:r>
              <a:rPr lang="en-US" dirty="0" smtClean="0"/>
              <a:t>ECG</a:t>
            </a:r>
          </a:p>
          <a:p>
            <a:r>
              <a:rPr lang="en-US" dirty="0" smtClean="0"/>
              <a:t>CT scan abdomen and pelvis – nodal spread</a:t>
            </a:r>
          </a:p>
          <a:p>
            <a:r>
              <a:rPr lang="en-US" dirty="0" smtClean="0"/>
              <a:t>Barium enema – r/o ca colon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Dependent on age, fertility needs, stage and grade of tumor</a:t>
            </a:r>
          </a:p>
          <a:p>
            <a:r>
              <a:rPr lang="en-US" dirty="0" err="1" smtClean="0"/>
              <a:t>Peri</a:t>
            </a:r>
            <a:r>
              <a:rPr lang="en-US" dirty="0" smtClean="0"/>
              <a:t> or postmenopausal women – TAH + BSO plus hormonal therapy for advanced tumor</a:t>
            </a:r>
          </a:p>
          <a:p>
            <a:r>
              <a:rPr lang="en-US" dirty="0" smtClean="0"/>
              <a:t>Same for younger but with advanced tumor</a:t>
            </a:r>
          </a:p>
          <a:p>
            <a:r>
              <a:rPr lang="en-US" dirty="0" smtClean="0"/>
              <a:t>If stage 1 grade 1 in young patients who need to preserve fertility – </a:t>
            </a:r>
            <a:r>
              <a:rPr lang="en-US" dirty="0" err="1" smtClean="0"/>
              <a:t>Megestrol</a:t>
            </a:r>
            <a:r>
              <a:rPr lang="en-US" dirty="0" smtClean="0"/>
              <a:t> acetate 160mg OD PO for at least 1 year</a:t>
            </a:r>
          </a:p>
          <a:p>
            <a:r>
              <a:rPr lang="en-US" dirty="0" smtClean="0"/>
              <a:t>Repeat curettage at 3/12 to check for remission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Myometrial</a:t>
            </a:r>
            <a:r>
              <a:rPr lang="en-US" smtClean="0"/>
              <a:t> cancer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30% are </a:t>
            </a:r>
            <a:r>
              <a:rPr lang="en-US" dirty="0" err="1" smtClean="0"/>
              <a:t>leiomyosarcoma</a:t>
            </a:r>
            <a:endParaRPr lang="en-US" dirty="0" smtClean="0"/>
          </a:p>
          <a:p>
            <a:r>
              <a:rPr lang="en-US" dirty="0" smtClean="0"/>
              <a:t>70% arise from </a:t>
            </a:r>
            <a:r>
              <a:rPr lang="en-US" dirty="0" err="1" smtClean="0"/>
              <a:t>endometrium</a:t>
            </a:r>
            <a:endParaRPr lang="en-US" dirty="0" smtClean="0"/>
          </a:p>
          <a:p>
            <a:r>
              <a:rPr lang="en-US" dirty="0" smtClean="0"/>
              <a:t>Associated with rapid progress and poor prognosis</a:t>
            </a:r>
          </a:p>
          <a:p>
            <a:r>
              <a:rPr lang="en-US" dirty="0" smtClean="0"/>
              <a:t>Presentation and management are same as for ca endometrium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– types</a:t>
            </a:r>
          </a:p>
          <a:p>
            <a:r>
              <a:rPr lang="en-US" dirty="0" smtClean="0"/>
              <a:t>Etiology</a:t>
            </a:r>
          </a:p>
          <a:p>
            <a:r>
              <a:rPr lang="en-US" dirty="0" smtClean="0"/>
              <a:t>Pattern of spread</a:t>
            </a:r>
          </a:p>
          <a:p>
            <a:r>
              <a:rPr lang="en-US" dirty="0" smtClean="0"/>
              <a:t>Staging </a:t>
            </a:r>
          </a:p>
          <a:p>
            <a:r>
              <a:rPr lang="en-US" dirty="0" smtClean="0"/>
              <a:t>Prognostic factors</a:t>
            </a:r>
          </a:p>
          <a:p>
            <a:r>
              <a:rPr lang="en-US" dirty="0" smtClean="0"/>
              <a:t>Clinical presentation</a:t>
            </a:r>
          </a:p>
          <a:p>
            <a:r>
              <a:rPr lang="en-US" smtClean="0"/>
              <a:t>Management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41107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Associated with 2 types of primary cancer:</a:t>
            </a:r>
          </a:p>
          <a:p>
            <a:pPr lvl="1"/>
            <a:r>
              <a:rPr lang="en-US" dirty="0" smtClean="0"/>
              <a:t>Endometrial carcinoma– most common </a:t>
            </a:r>
          </a:p>
          <a:p>
            <a:pPr lvl="1"/>
            <a:r>
              <a:rPr lang="en-US" dirty="0" smtClean="0"/>
              <a:t>Uterine sarcoma – from </a:t>
            </a:r>
            <a:r>
              <a:rPr lang="en-US" dirty="0" err="1" smtClean="0"/>
              <a:t>myometrium</a:t>
            </a:r>
            <a:r>
              <a:rPr lang="en-US" dirty="0" smtClean="0"/>
              <a:t> or endometrial glands and </a:t>
            </a:r>
            <a:r>
              <a:rPr lang="en-US" dirty="0" err="1" smtClean="0"/>
              <a:t>stroma</a:t>
            </a:r>
            <a:endParaRPr lang="en-US" dirty="0" smtClean="0"/>
          </a:p>
          <a:p>
            <a:r>
              <a:rPr lang="en-US" dirty="0" smtClean="0"/>
              <a:t>Metastatic tumors to the uterus arise from:</a:t>
            </a:r>
          </a:p>
          <a:p>
            <a:pPr lvl="1"/>
            <a:r>
              <a:rPr lang="en-US" dirty="0" smtClean="0"/>
              <a:t>Ovarian cancer, Ca Cervix and Ca Breast – most often</a:t>
            </a:r>
          </a:p>
          <a:p>
            <a:pPr lvl="1"/>
            <a:r>
              <a:rPr lang="en-US" dirty="0" smtClean="0"/>
              <a:t>Stomach, Colon, Pancreas, Kidney and Melanomas – less often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Endometrial carcinoma - 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Usually follows endometrial hyperplasia</a:t>
            </a:r>
          </a:p>
          <a:p>
            <a:r>
              <a:rPr lang="en-US" dirty="0" smtClean="0"/>
              <a:t>Presence of </a:t>
            </a:r>
            <a:r>
              <a:rPr lang="en-US" dirty="0" err="1" smtClean="0"/>
              <a:t>atypia</a:t>
            </a:r>
            <a:r>
              <a:rPr lang="en-US" dirty="0" smtClean="0"/>
              <a:t> – risk of progression into cancer </a:t>
            </a:r>
          </a:p>
          <a:p>
            <a:r>
              <a:rPr lang="en-US" dirty="0" smtClean="0"/>
              <a:t>Risk factors for hyperplasia same as for endometrial cancer:</a:t>
            </a:r>
          </a:p>
          <a:p>
            <a:pPr lvl="1"/>
            <a:r>
              <a:rPr lang="en-US" dirty="0" smtClean="0"/>
              <a:t>Obesity – aromatization of </a:t>
            </a:r>
            <a:r>
              <a:rPr lang="en-US" dirty="0" err="1" smtClean="0"/>
              <a:t>androstenedione</a:t>
            </a:r>
            <a:r>
              <a:rPr lang="en-US" dirty="0" smtClean="0"/>
              <a:t> to </a:t>
            </a:r>
            <a:r>
              <a:rPr lang="en-US" dirty="0" err="1" smtClean="0"/>
              <a:t>estrone</a:t>
            </a:r>
            <a:r>
              <a:rPr lang="en-US" dirty="0" smtClean="0"/>
              <a:t> in peripheral tissues</a:t>
            </a:r>
          </a:p>
          <a:p>
            <a:pPr lvl="1"/>
            <a:r>
              <a:rPr lang="en-US" dirty="0" smtClean="0"/>
              <a:t>Polycystic ovary disease – no progesterone</a:t>
            </a:r>
          </a:p>
          <a:p>
            <a:pPr lvl="1"/>
            <a:r>
              <a:rPr lang="en-US" dirty="0" err="1" smtClean="0"/>
              <a:t>Granulosa</a:t>
            </a:r>
            <a:r>
              <a:rPr lang="en-US" dirty="0" smtClean="0"/>
              <a:t> cell ca of ovary – E2 producing</a:t>
            </a:r>
          </a:p>
          <a:p>
            <a:pPr lvl="1"/>
            <a:r>
              <a:rPr lang="en-US" dirty="0" smtClean="0"/>
              <a:t>Exogenous estrogens e.g. HRT without adequate progesterone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Unknown pathology:</a:t>
            </a:r>
          </a:p>
          <a:p>
            <a:r>
              <a:rPr lang="en-US" dirty="0" err="1" smtClean="0"/>
              <a:t>Nulliparity</a:t>
            </a:r>
            <a:endParaRPr lang="en-US" dirty="0" smtClean="0"/>
          </a:p>
          <a:p>
            <a:r>
              <a:rPr lang="en-US" dirty="0" smtClean="0"/>
              <a:t>Late menopause</a:t>
            </a:r>
          </a:p>
          <a:p>
            <a:r>
              <a:rPr lang="en-US" dirty="0" smtClean="0"/>
              <a:t>Hypertension</a:t>
            </a:r>
          </a:p>
          <a:p>
            <a:r>
              <a:rPr lang="en-US" dirty="0" smtClean="0"/>
              <a:t>Diabetes mellitus</a:t>
            </a:r>
          </a:p>
          <a:p>
            <a:r>
              <a:rPr lang="en-US" dirty="0" smtClean="0"/>
              <a:t>Cancer of the breast</a:t>
            </a:r>
          </a:p>
          <a:p>
            <a:r>
              <a:rPr lang="en-US" dirty="0" smtClean="0"/>
              <a:t>Colon cancer</a:t>
            </a:r>
          </a:p>
          <a:p>
            <a:r>
              <a:rPr lang="en-US" dirty="0" smtClean="0"/>
              <a:t>Ovarian cancer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 of spread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Direct extension – to </a:t>
            </a:r>
            <a:r>
              <a:rPr lang="en-US" dirty="0" err="1" smtClean="0"/>
              <a:t>myometrium</a:t>
            </a:r>
            <a:r>
              <a:rPr lang="en-US" dirty="0" smtClean="0"/>
              <a:t> and cervix – most common</a:t>
            </a:r>
          </a:p>
          <a:p>
            <a:r>
              <a:rPr lang="en-US" dirty="0" smtClean="0"/>
              <a:t>Lymphatic  - to pelvic nodes, </a:t>
            </a:r>
            <a:r>
              <a:rPr lang="en-US" dirty="0" err="1" smtClean="0"/>
              <a:t>para</a:t>
            </a:r>
            <a:r>
              <a:rPr lang="en-US" dirty="0" smtClean="0"/>
              <a:t>-aortic. Para –aortic occasionally primarily involved via ovarian </a:t>
            </a:r>
            <a:r>
              <a:rPr lang="en-US" dirty="0" err="1" smtClean="0"/>
              <a:t>lymphatics</a:t>
            </a:r>
            <a:endParaRPr lang="en-US" dirty="0" smtClean="0"/>
          </a:p>
          <a:p>
            <a:r>
              <a:rPr lang="en-US" dirty="0" err="1" smtClean="0"/>
              <a:t>Haematogenous</a:t>
            </a:r>
            <a:r>
              <a:rPr lang="en-US" dirty="0" smtClean="0"/>
              <a:t> – to lungs, bone, liver</a:t>
            </a:r>
          </a:p>
          <a:p>
            <a:r>
              <a:rPr lang="en-US" dirty="0" smtClean="0"/>
              <a:t>Trans-peritoneal – via tubes and trans </a:t>
            </a:r>
            <a:r>
              <a:rPr lang="en-US" dirty="0" err="1" smtClean="0"/>
              <a:t>serosal</a:t>
            </a:r>
            <a:r>
              <a:rPr lang="en-US" dirty="0" smtClean="0"/>
              <a:t> penetration – peritoneal </a:t>
            </a:r>
            <a:r>
              <a:rPr lang="en-US" dirty="0" err="1" smtClean="0"/>
              <a:t>carcinomatosis</a:t>
            </a:r>
            <a:r>
              <a:rPr lang="en-US" dirty="0" smtClean="0"/>
              <a:t> – a common cause of death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Staging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Surgical – TAH + BSO + peritoneal cytology and selected pelvic / </a:t>
            </a:r>
            <a:r>
              <a:rPr lang="en-US" dirty="0" err="1" smtClean="0"/>
              <a:t>para</a:t>
            </a:r>
            <a:r>
              <a:rPr lang="en-US" dirty="0" smtClean="0"/>
              <a:t>-aortic node sampling</a:t>
            </a:r>
          </a:p>
          <a:p>
            <a:r>
              <a:rPr lang="en-US" dirty="0" smtClean="0"/>
              <a:t>Stage 1 – confined to uterus</a:t>
            </a:r>
          </a:p>
          <a:p>
            <a:pPr lvl="1"/>
            <a:r>
              <a:rPr lang="en-US" dirty="0" smtClean="0"/>
              <a:t>A: Tumor limited to </a:t>
            </a:r>
            <a:r>
              <a:rPr lang="en-US" dirty="0" err="1" smtClean="0"/>
              <a:t>endometrium</a:t>
            </a:r>
            <a:endParaRPr lang="en-US" dirty="0" smtClean="0"/>
          </a:p>
          <a:p>
            <a:pPr lvl="1"/>
            <a:r>
              <a:rPr lang="en-US" dirty="0" smtClean="0"/>
              <a:t>B: Invasion of </a:t>
            </a:r>
            <a:r>
              <a:rPr lang="en-US" dirty="0" err="1" smtClean="0"/>
              <a:t>myometrium</a:t>
            </a:r>
            <a:r>
              <a:rPr lang="en-US" dirty="0" smtClean="0"/>
              <a:t> - ˂ ½ thickness</a:t>
            </a:r>
          </a:p>
          <a:p>
            <a:pPr lvl="1"/>
            <a:r>
              <a:rPr lang="en-US" dirty="0" smtClean="0"/>
              <a:t>C: Invasion of </a:t>
            </a:r>
            <a:r>
              <a:rPr lang="en-US" dirty="0" err="1" smtClean="0"/>
              <a:t>myometrium</a:t>
            </a:r>
            <a:r>
              <a:rPr lang="en-US" dirty="0" smtClean="0"/>
              <a:t> - ˃ ½ thickness</a:t>
            </a:r>
          </a:p>
          <a:p>
            <a:r>
              <a:rPr lang="en-US" dirty="0" smtClean="0"/>
              <a:t>Stage 2 – spread to cervix</a:t>
            </a:r>
          </a:p>
          <a:p>
            <a:pPr lvl="1"/>
            <a:r>
              <a:rPr lang="en-US" dirty="0" smtClean="0"/>
              <a:t>A: Only </a:t>
            </a:r>
            <a:r>
              <a:rPr lang="en-US" dirty="0" err="1" smtClean="0"/>
              <a:t>endocervical</a:t>
            </a:r>
            <a:r>
              <a:rPr lang="en-US" dirty="0" smtClean="0"/>
              <a:t> glands involved</a:t>
            </a:r>
          </a:p>
          <a:p>
            <a:pPr lvl="1"/>
            <a:r>
              <a:rPr lang="en-US" dirty="0" smtClean="0"/>
              <a:t>B: Involvement of </a:t>
            </a:r>
            <a:r>
              <a:rPr lang="en-US" dirty="0" err="1" smtClean="0"/>
              <a:t>stroma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Staging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Stage 3 – peritoneal, vaginal, node involvement</a:t>
            </a:r>
          </a:p>
          <a:p>
            <a:pPr lvl="1"/>
            <a:r>
              <a:rPr lang="en-US" dirty="0" smtClean="0"/>
              <a:t>A: Involvement of </a:t>
            </a:r>
            <a:r>
              <a:rPr lang="en-US" dirty="0" err="1" smtClean="0"/>
              <a:t>serosa</a:t>
            </a:r>
            <a:r>
              <a:rPr lang="en-US" dirty="0" smtClean="0"/>
              <a:t>, </a:t>
            </a:r>
            <a:r>
              <a:rPr lang="en-US" dirty="0" err="1" smtClean="0"/>
              <a:t>adnexa</a:t>
            </a:r>
            <a:r>
              <a:rPr lang="en-US" dirty="0" smtClean="0"/>
              <a:t> or positive peritoneal </a:t>
            </a:r>
            <a:r>
              <a:rPr lang="en-US" dirty="0" err="1" smtClean="0"/>
              <a:t>cytologic</a:t>
            </a:r>
            <a:r>
              <a:rPr lang="en-US" dirty="0" smtClean="0"/>
              <a:t> findings</a:t>
            </a:r>
          </a:p>
          <a:p>
            <a:pPr lvl="1"/>
            <a:r>
              <a:rPr lang="en-US" dirty="0" smtClean="0"/>
              <a:t>B: Vaginal involvement</a:t>
            </a:r>
          </a:p>
          <a:p>
            <a:pPr lvl="1"/>
            <a:r>
              <a:rPr lang="en-US" dirty="0" smtClean="0"/>
              <a:t>C: Metastasis to pelvic or </a:t>
            </a:r>
            <a:r>
              <a:rPr lang="en-US" dirty="0" err="1" smtClean="0"/>
              <a:t>para</a:t>
            </a:r>
            <a:r>
              <a:rPr lang="en-US" dirty="0" smtClean="0"/>
              <a:t>-aortic nodes</a:t>
            </a:r>
          </a:p>
          <a:p>
            <a:r>
              <a:rPr lang="en-US" dirty="0" smtClean="0"/>
              <a:t>Stage 4 – Distant metastases</a:t>
            </a:r>
          </a:p>
          <a:p>
            <a:pPr lvl="1"/>
            <a:r>
              <a:rPr lang="en-US" dirty="0" smtClean="0"/>
              <a:t>A: Invasion of bladder or bowel mucosa</a:t>
            </a:r>
          </a:p>
          <a:p>
            <a:pPr lvl="1"/>
            <a:r>
              <a:rPr lang="en-US" dirty="0" smtClean="0"/>
              <a:t>B: </a:t>
            </a:r>
            <a:r>
              <a:rPr lang="en-US" smtClean="0"/>
              <a:t>Distant metastases </a:t>
            </a:r>
            <a:r>
              <a:rPr lang="en-US" dirty="0" smtClean="0"/>
              <a:t>including intra-abdominal organs, inguinal nodes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Prognostic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Age – younger patients – well differentiated lesions – higher survival</a:t>
            </a:r>
          </a:p>
          <a:p>
            <a:r>
              <a:rPr lang="en-US" dirty="0" smtClean="0"/>
              <a:t>Classic risk factors</a:t>
            </a:r>
          </a:p>
          <a:p>
            <a:r>
              <a:rPr lang="en-US" dirty="0" err="1" smtClean="0"/>
              <a:t>Histologic</a:t>
            </a:r>
            <a:r>
              <a:rPr lang="en-US" dirty="0" smtClean="0"/>
              <a:t> type:</a:t>
            </a:r>
          </a:p>
          <a:p>
            <a:pPr lvl="1"/>
            <a:r>
              <a:rPr lang="en-US" dirty="0" err="1" smtClean="0"/>
              <a:t>Adenocarcinoma</a:t>
            </a:r>
            <a:r>
              <a:rPr lang="en-US" dirty="0" smtClean="0"/>
              <a:t>, </a:t>
            </a:r>
            <a:r>
              <a:rPr lang="en-US" dirty="0" err="1" smtClean="0"/>
              <a:t>adenosquamous</a:t>
            </a:r>
            <a:r>
              <a:rPr lang="en-US" dirty="0" smtClean="0"/>
              <a:t> carcinoma, papillary serous carcinoma or clear cell ca.</a:t>
            </a:r>
          </a:p>
          <a:p>
            <a:pPr lvl="1"/>
            <a:r>
              <a:rPr lang="en-US" dirty="0" smtClean="0"/>
              <a:t>Well differentiated </a:t>
            </a:r>
            <a:r>
              <a:rPr lang="en-US" dirty="0" err="1" smtClean="0"/>
              <a:t>adenocarcinoma</a:t>
            </a:r>
            <a:r>
              <a:rPr lang="en-US" dirty="0" smtClean="0"/>
              <a:t>, </a:t>
            </a:r>
            <a:r>
              <a:rPr lang="en-US" dirty="0" err="1" smtClean="0"/>
              <a:t>adenosquamous</a:t>
            </a:r>
            <a:r>
              <a:rPr lang="en-US" dirty="0" smtClean="0"/>
              <a:t> – most present at stage 1, 90% cure with surgery alone (Have classic risk factors)</a:t>
            </a:r>
          </a:p>
          <a:p>
            <a:pPr lvl="1"/>
            <a:r>
              <a:rPr lang="en-US" dirty="0" smtClean="0"/>
              <a:t>Moderately and poorly differentiated </a:t>
            </a:r>
            <a:r>
              <a:rPr lang="en-US" dirty="0" err="1" smtClean="0"/>
              <a:t>adeno</a:t>
            </a:r>
            <a:r>
              <a:rPr lang="en-US" dirty="0" smtClean="0"/>
              <a:t>, </a:t>
            </a:r>
            <a:r>
              <a:rPr lang="en-US" dirty="0" err="1" smtClean="0"/>
              <a:t>adenosquamous</a:t>
            </a:r>
            <a:r>
              <a:rPr lang="en-US" dirty="0" smtClean="0"/>
              <a:t> + papillary, clear cell ca – poor prognosis (lack classic risk factors)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169</TotalTime>
  <Words>623</Words>
  <Application>Microsoft Office PowerPoint</Application>
  <PresentationFormat>On-screen Show 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UTERINE CANCER</vt:lpstr>
      <vt:lpstr>Overview</vt:lpstr>
      <vt:lpstr>Introduction </vt:lpstr>
      <vt:lpstr>Endometrial carcinoma - etiology</vt:lpstr>
      <vt:lpstr>Other risk factors</vt:lpstr>
      <vt:lpstr>Patterns of spread</vt:lpstr>
      <vt:lpstr>Staging </vt:lpstr>
      <vt:lpstr>Staging contd.</vt:lpstr>
      <vt:lpstr>Prognostic factors</vt:lpstr>
      <vt:lpstr>Prognostic factors contd.</vt:lpstr>
      <vt:lpstr>Clinical presentation</vt:lpstr>
      <vt:lpstr>Pretreatment evaluation</vt:lpstr>
      <vt:lpstr>Management </vt:lpstr>
      <vt:lpstr>Myometrial cancer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UTERINE CANCER</dc:title>
  <dc:creator>Dr. John Aswani</dc:creator>
  <cp:lastModifiedBy>lenovo</cp:lastModifiedBy>
  <cp:revision>18</cp:revision>
  <dcterms:created xsi:type="dcterms:W3CDTF">2011-01-19T19:47:08Z</dcterms:created>
  <dcterms:modified xsi:type="dcterms:W3CDTF">2022-05-25T11:08:47Z</dcterms:modified>
</cp:coreProperties>
</file>