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tableStyles" Target="tableStyles.xml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0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7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698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587ECB90-B534-4DC2-94FA-015F7EB0FF5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1048699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US"/>
          </a:p>
        </p:txBody>
      </p:sp>
      <p:sp>
        <p:nvSpPr>
          <p:cNvPr id="1048700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01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02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55A27967-405A-46ED-B650-2C07AA776299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26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US"/>
          </a:p>
        </p:txBody>
      </p:sp>
      <p:sp>
        <p:nvSpPr>
          <p:cNvPr id="104862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55A27967-405A-46ED-B650-2C07AA776299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14F0EC7-7CFA-41F2-BB28-EA2ACA35CE96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5B7A17-DEB2-431B-A5B7-A5487E9968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9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14F0EC7-7CFA-41F2-BB28-EA2ACA35CE96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104867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7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5B7A17-DEB2-431B-A5B7-A5487E9968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9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14F0EC7-7CFA-41F2-BB28-EA2ACA35CE96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10486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5B7A17-DEB2-431B-A5B7-A5487E9968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14F0EC7-7CFA-41F2-BB28-EA2ACA35CE96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5B7A17-DEB2-431B-A5B7-A5487E9968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9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14F0EC7-7CFA-41F2-BB28-EA2ACA35CE96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10486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5B7A17-DEB2-431B-A5B7-A5487E9968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9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8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9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8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14F0EC7-7CFA-41F2-BB28-EA2ACA35CE96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104868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8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5B7A17-DEB2-431B-A5B7-A5487E9968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9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84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85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8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87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8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14F0EC7-7CFA-41F2-BB28-EA2ACA35CE96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104868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9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5B7A17-DEB2-431B-A5B7-A5487E9968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9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14F0EC7-7CFA-41F2-BB28-EA2ACA35CE96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104865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5B7A17-DEB2-431B-A5B7-A5487E9968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14F0EC7-7CFA-41F2-BB28-EA2ACA35CE96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104859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5B7A17-DEB2-431B-A5B7-A5487E9968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0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1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92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93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9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14F0EC7-7CFA-41F2-BB28-EA2ACA35CE96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104869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9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5B7A17-DEB2-431B-A5B7-A5487E9968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9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2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63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14F0EC7-7CFA-41F2-BB28-EA2ACA35CE96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104866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235B7A17-DEB2-431B-A5B7-A5487E9968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F0EC7-7CFA-41F2-BB28-EA2ACA35CE96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B7A17-DEB2-431B-A5B7-A5487E9968EE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dirty="0" lang="en-US" smtClean="0"/>
              <a:t>UTERINE FIBROIDS</a:t>
            </a:r>
            <a:endParaRPr dirty="0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dirty="0" lang="en-US" smtClean="0"/>
          </a:p>
          <a:p>
            <a:r>
              <a:rPr dirty="0" lang="en-US" smtClean="0"/>
              <a:t>By </a:t>
            </a:r>
            <a:r>
              <a:rPr dirty="0" lang="en-US" err="1" smtClean="0"/>
              <a:t>Leonida</a:t>
            </a:r>
            <a:r>
              <a:rPr dirty="0" lang="en-US" smtClean="0"/>
              <a:t> JT</a:t>
            </a:r>
          </a:p>
          <a:p>
            <a:endParaRPr dirty="0" lang="en-US" smtClean="0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p>
            <a:r>
              <a:rPr b="1" dirty="0" lang="en-US" smtClean="0"/>
              <a:t>Classification</a:t>
            </a:r>
            <a:r>
              <a:rPr dirty="0" lang="en-US" smtClean="0"/>
              <a:t> </a:t>
            </a:r>
            <a:endParaRPr dirty="0" lang="en-US"/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89286" lnSpcReduction="20000"/>
          </a:bodyPr>
          <a:p>
            <a:pPr lvl="0"/>
            <a:r>
              <a:rPr dirty="0" lang="en-US"/>
              <a:t>Uterine </a:t>
            </a:r>
            <a:r>
              <a:rPr dirty="0" lang="en-US" err="1"/>
              <a:t>leiomyomas</a:t>
            </a:r>
            <a:r>
              <a:rPr dirty="0" lang="en-US"/>
              <a:t> originate in the </a:t>
            </a:r>
            <a:r>
              <a:rPr dirty="0" lang="en-US" err="1"/>
              <a:t>myometrium</a:t>
            </a:r>
            <a:r>
              <a:rPr dirty="0" lang="en-US"/>
              <a:t> and are classified by anatomic </a:t>
            </a:r>
            <a:r>
              <a:rPr dirty="0" lang="en-US" smtClean="0"/>
              <a:t>location.</a:t>
            </a:r>
          </a:p>
          <a:p>
            <a:r>
              <a:rPr b="1" dirty="0" lang="en-US" err="1" u="sng"/>
              <a:t>Submucous</a:t>
            </a:r>
            <a:r>
              <a:rPr b="1" dirty="0" lang="en-US" u="sng"/>
              <a:t> </a:t>
            </a:r>
            <a:r>
              <a:rPr b="1" dirty="0" lang="en-US" err="1" u="sng"/>
              <a:t>leiomyomas</a:t>
            </a:r>
            <a:r>
              <a:rPr b="1" dirty="0" lang="en-US" u="sng"/>
              <a:t> </a:t>
            </a:r>
            <a:r>
              <a:rPr dirty="0" lang="en-US"/>
              <a:t> </a:t>
            </a:r>
          </a:p>
          <a:p>
            <a:pPr lvl="1"/>
            <a:r>
              <a:rPr dirty="0" lang="en-US"/>
              <a:t>Lie just beneath the </a:t>
            </a:r>
            <a:r>
              <a:rPr dirty="0" lang="en-US" err="1"/>
              <a:t>endometrium</a:t>
            </a:r>
            <a:r>
              <a:rPr dirty="0" lang="en-US"/>
              <a:t> and tend to compress it as they grow toward the uterine lumen. </a:t>
            </a:r>
          </a:p>
          <a:p>
            <a:pPr lvl="1"/>
            <a:r>
              <a:rPr dirty="0" lang="en-US"/>
              <a:t>Their impact on the </a:t>
            </a:r>
            <a:r>
              <a:rPr dirty="0" lang="en-US" err="1"/>
              <a:t>endometrium</a:t>
            </a:r>
            <a:r>
              <a:rPr dirty="0" lang="en-US"/>
              <a:t> and its blood supply most often leads to irregular uterine bleeding. </a:t>
            </a:r>
          </a:p>
          <a:p>
            <a:pPr lvl="1"/>
            <a:r>
              <a:rPr dirty="0" lang="en-US" err="1"/>
              <a:t>Leiomyomata</a:t>
            </a:r>
            <a:r>
              <a:rPr dirty="0" lang="en-US"/>
              <a:t> may also develop pedicles and protrude fully into the uterine </a:t>
            </a:r>
            <a:r>
              <a:rPr dirty="0" lang="en-US" smtClean="0"/>
              <a:t>cavity to form polyps.</a:t>
            </a:r>
            <a:endParaRPr dirty="0" lang="en-US"/>
          </a:p>
          <a:p>
            <a:pPr lvl="1"/>
            <a:r>
              <a:rPr dirty="0" lang="en-US"/>
              <a:t>Occasionally they may even pass through the cervical canal while still attached within the corpus by a long stalk. </a:t>
            </a:r>
          </a:p>
          <a:p>
            <a:pPr lvl="1"/>
            <a:r>
              <a:rPr dirty="0" lang="en-US"/>
              <a:t>When this occurs, </a:t>
            </a:r>
            <a:r>
              <a:rPr dirty="0" lang="en-US" err="1"/>
              <a:t>leiomyomata</a:t>
            </a:r>
            <a:r>
              <a:rPr dirty="0" lang="en-US"/>
              <a:t> are subject to torsion or infection, conditions that must be taken into consideration before treatment.</a:t>
            </a:r>
          </a:p>
          <a:p>
            <a:pPr lvl="0"/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Content Placeholder 2"/>
          <p:cNvSpPr>
            <a:spLocks noGrp="1"/>
          </p:cNvSpPr>
          <p:nvPr>
            <p:ph idx="4294967295"/>
          </p:nvPr>
        </p:nvSpPr>
        <p:spPr>
          <a:xfrm>
            <a:off x="304800" y="609600"/>
            <a:ext cx="8686800" cy="6096000"/>
          </a:xfrm>
        </p:spPr>
        <p:txBody>
          <a:bodyPr>
            <a:normAutofit/>
          </a:bodyPr>
          <a:p>
            <a:r>
              <a:rPr b="1" dirty="0" lang="en-US" u="sng"/>
              <a:t>Intramural or interstitial </a:t>
            </a:r>
            <a:r>
              <a:rPr b="1" dirty="0" lang="en-US" err="1" u="sng" smtClean="0"/>
              <a:t>leiomyomas</a:t>
            </a:r>
            <a:r>
              <a:rPr b="1" dirty="0" lang="en-US" u="sng" smtClean="0"/>
              <a:t>. </a:t>
            </a:r>
            <a:endParaRPr dirty="0" lang="en-US"/>
          </a:p>
          <a:p>
            <a:pPr lvl="1"/>
            <a:r>
              <a:rPr dirty="0" lang="en-US"/>
              <a:t>Lie within the uterine wall, giving it a variable consistency. </a:t>
            </a:r>
          </a:p>
          <a:p>
            <a:pPr lvl="1"/>
            <a:r>
              <a:rPr dirty="0" lang="en-US"/>
              <a:t>Intramural fibroids develop from within the uterine wall. </a:t>
            </a:r>
          </a:p>
          <a:p>
            <a:pPr lvl="1"/>
            <a:r>
              <a:rPr dirty="0" lang="en-US"/>
              <a:t>They may enlarge sufficiently to distort the uterine cavity or </a:t>
            </a:r>
            <a:r>
              <a:rPr dirty="0" lang="en-US" err="1"/>
              <a:t>serosal</a:t>
            </a:r>
            <a:r>
              <a:rPr dirty="0" lang="en-US"/>
              <a:t> surface. </a:t>
            </a:r>
          </a:p>
          <a:p>
            <a:pPr lvl="1"/>
            <a:r>
              <a:rPr dirty="0" lang="en-US"/>
              <a:t>Some fibroids can be </a:t>
            </a:r>
            <a:r>
              <a:rPr dirty="0" lang="en-US" err="1"/>
              <a:t>transmural</a:t>
            </a:r>
            <a:r>
              <a:rPr dirty="0" lang="en-US"/>
              <a:t> and extend from the </a:t>
            </a:r>
            <a:r>
              <a:rPr dirty="0" lang="en-US" err="1"/>
              <a:t>serosal</a:t>
            </a:r>
            <a:r>
              <a:rPr dirty="0" lang="en-US"/>
              <a:t> to the mucosal surface.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Content Placeholder 2"/>
          <p:cNvSpPr>
            <a:spLocks noGrp="1"/>
          </p:cNvSpPr>
          <p:nvPr>
            <p:ph idx="4294967295"/>
          </p:nvPr>
        </p:nvSpPr>
        <p:spPr>
          <a:xfrm>
            <a:off x="609600" y="457200"/>
            <a:ext cx="8229600" cy="6400800"/>
          </a:xfrm>
        </p:spPr>
        <p:txBody>
          <a:bodyPr>
            <a:noAutofit/>
          </a:bodyPr>
          <a:p>
            <a:r>
              <a:rPr b="1" dirty="0" lang="en-US" err="1" u="sng">
                <a:latin typeface="+mj-lt"/>
                <a:cs typeface="Times New Roman" pitchFamily="18" charset="0"/>
              </a:rPr>
              <a:t>Subserous</a:t>
            </a:r>
            <a:r>
              <a:rPr b="1" dirty="0" lang="en-US" u="sng">
                <a:latin typeface="+mj-lt"/>
                <a:cs typeface="Times New Roman" pitchFamily="18" charset="0"/>
              </a:rPr>
              <a:t> or </a:t>
            </a:r>
            <a:r>
              <a:rPr b="1" dirty="0" lang="en-US" err="1" u="sng">
                <a:latin typeface="+mj-lt"/>
                <a:cs typeface="Times New Roman" pitchFamily="18" charset="0"/>
              </a:rPr>
              <a:t>subperitoneal</a:t>
            </a:r>
            <a:r>
              <a:rPr b="1" dirty="0" lang="en-US" u="sng">
                <a:latin typeface="+mj-lt"/>
                <a:cs typeface="Times New Roman" pitchFamily="18" charset="0"/>
              </a:rPr>
              <a:t> </a:t>
            </a:r>
            <a:r>
              <a:rPr b="1" dirty="0" lang="en-US" u="sng" smtClean="0">
                <a:latin typeface="+mj-lt"/>
                <a:cs typeface="Times New Roman" pitchFamily="18" charset="0"/>
              </a:rPr>
              <a:t>leiomyoma. </a:t>
            </a:r>
            <a:endParaRPr dirty="0" lang="en-US">
              <a:latin typeface="+mj-lt"/>
              <a:cs typeface="Times New Roman" pitchFamily="18" charset="0"/>
            </a:endParaRPr>
          </a:p>
          <a:p>
            <a:pPr lvl="1"/>
            <a:r>
              <a:rPr dirty="0" sz="2400" lang="en-US">
                <a:cs typeface="Times New Roman" pitchFamily="18" charset="0"/>
              </a:rPr>
              <a:t>May lie just at the </a:t>
            </a:r>
            <a:r>
              <a:rPr dirty="0" sz="2400" lang="en-US" err="1">
                <a:cs typeface="Times New Roman" pitchFamily="18" charset="0"/>
              </a:rPr>
              <a:t>serosal</a:t>
            </a:r>
            <a:r>
              <a:rPr dirty="0" sz="2400" lang="en-US">
                <a:cs typeface="Times New Roman" pitchFamily="18" charset="0"/>
              </a:rPr>
              <a:t> surface of the uterus or may bulge outward from the </a:t>
            </a:r>
            <a:r>
              <a:rPr dirty="0" sz="2400" lang="en-US" smtClean="0">
                <a:cs typeface="Times New Roman" pitchFamily="18" charset="0"/>
              </a:rPr>
              <a:t>myometrium</a:t>
            </a:r>
            <a:r>
              <a:rPr dirty="0" sz="2400" lang="en-US">
                <a:cs typeface="Times New Roman" pitchFamily="18" charset="0"/>
              </a:rPr>
              <a:t>.</a:t>
            </a:r>
            <a:endParaRPr dirty="0" sz="2400" lang="en-US">
              <a:cs typeface="Times New Roman" pitchFamily="18" charset="0"/>
            </a:endParaRPr>
          </a:p>
          <a:p>
            <a:pPr lvl="1"/>
            <a:r>
              <a:rPr dirty="0" sz="2400" lang="en-US">
                <a:cs typeface="Times New Roman" pitchFamily="18" charset="0"/>
              </a:rPr>
              <a:t>The </a:t>
            </a:r>
            <a:r>
              <a:rPr dirty="0" sz="2400" lang="en-US" err="1">
                <a:cs typeface="Times New Roman" pitchFamily="18" charset="0"/>
              </a:rPr>
              <a:t>subserous</a:t>
            </a:r>
            <a:r>
              <a:rPr dirty="0" sz="2400" lang="en-US">
                <a:cs typeface="Times New Roman" pitchFamily="18" charset="0"/>
              </a:rPr>
              <a:t> </a:t>
            </a:r>
            <a:r>
              <a:rPr dirty="0" sz="2400" lang="en-US" err="1" smtClean="0">
                <a:cs typeface="Times New Roman" pitchFamily="18" charset="0"/>
              </a:rPr>
              <a:t>leiomyoma</a:t>
            </a:r>
            <a:r>
              <a:rPr dirty="0" sz="2400" lang="en-US" smtClean="0">
                <a:cs typeface="Times New Roman" pitchFamily="18" charset="0"/>
              </a:rPr>
              <a:t> </a:t>
            </a:r>
            <a:r>
              <a:rPr dirty="0" sz="2400" lang="en-US">
                <a:cs typeface="Times New Roman" pitchFamily="18" charset="0"/>
              </a:rPr>
              <a:t>may also become </a:t>
            </a:r>
            <a:r>
              <a:rPr dirty="0" sz="2400" lang="en-US" err="1">
                <a:cs typeface="Times New Roman" pitchFamily="18" charset="0"/>
              </a:rPr>
              <a:t>pedunculated</a:t>
            </a:r>
            <a:r>
              <a:rPr dirty="0" sz="2400" lang="en-US">
                <a:cs typeface="Times New Roman" pitchFamily="18" charset="0"/>
              </a:rPr>
              <a:t>. </a:t>
            </a:r>
          </a:p>
          <a:p>
            <a:pPr lvl="1"/>
            <a:r>
              <a:rPr dirty="0" sz="2400" lang="en-US">
                <a:cs typeface="Times New Roman" pitchFamily="18" charset="0"/>
              </a:rPr>
              <a:t>If such a tumor acquires an </a:t>
            </a:r>
            <a:r>
              <a:rPr dirty="0" sz="2400" lang="en-US" err="1">
                <a:cs typeface="Times New Roman" pitchFamily="18" charset="0"/>
              </a:rPr>
              <a:t>extrauterine</a:t>
            </a:r>
            <a:r>
              <a:rPr dirty="0" sz="2400" lang="en-US">
                <a:cs typeface="Times New Roman" pitchFamily="18" charset="0"/>
              </a:rPr>
              <a:t> blood supply from </a:t>
            </a:r>
            <a:r>
              <a:rPr dirty="0" sz="2400" lang="en-US" err="1">
                <a:cs typeface="Times New Roman" pitchFamily="18" charset="0"/>
              </a:rPr>
              <a:t>omental</a:t>
            </a:r>
            <a:r>
              <a:rPr dirty="0" sz="2400" lang="en-US">
                <a:cs typeface="Times New Roman" pitchFamily="18" charset="0"/>
              </a:rPr>
              <a:t> vessels, its pedicle may atrophy and </a:t>
            </a:r>
            <a:r>
              <a:rPr dirty="0" sz="2400" lang="en-US" err="1">
                <a:cs typeface="Times New Roman" pitchFamily="18" charset="0"/>
              </a:rPr>
              <a:t>resorb</a:t>
            </a:r>
            <a:r>
              <a:rPr dirty="0" sz="2400" lang="en-US">
                <a:cs typeface="Times New Roman" pitchFamily="18" charset="0"/>
              </a:rPr>
              <a:t>; the tumor is then said to be parasitic. </a:t>
            </a:r>
          </a:p>
          <a:p>
            <a:pPr lvl="1"/>
            <a:r>
              <a:rPr dirty="0" sz="2400" lang="en-US" err="1">
                <a:cs typeface="Times New Roman" pitchFamily="18" charset="0"/>
              </a:rPr>
              <a:t>Subserous</a:t>
            </a:r>
            <a:r>
              <a:rPr dirty="0" sz="2400" lang="en-US">
                <a:cs typeface="Times New Roman" pitchFamily="18" charset="0"/>
              </a:rPr>
              <a:t> tumors arising laterally may extend between the 2 peritoneal layers of the broad ligament to become </a:t>
            </a:r>
            <a:r>
              <a:rPr dirty="0" sz="2400" i="1" lang="en-US" err="1">
                <a:cs typeface="Times New Roman" pitchFamily="18" charset="0"/>
              </a:rPr>
              <a:t>intraligamentary</a:t>
            </a:r>
            <a:r>
              <a:rPr dirty="0" sz="2400" i="1" lang="en-US">
                <a:cs typeface="Times New Roman" pitchFamily="18" charset="0"/>
              </a:rPr>
              <a:t> </a:t>
            </a:r>
            <a:r>
              <a:rPr dirty="0" sz="2400" i="1" lang="en-US" err="1">
                <a:cs typeface="Times New Roman" pitchFamily="18" charset="0"/>
              </a:rPr>
              <a:t>leiomyomas</a:t>
            </a:r>
            <a:r>
              <a:rPr dirty="0" sz="2400" i="1" lang="en-US">
                <a:cs typeface="Times New Roman" pitchFamily="18" charset="0"/>
              </a:rPr>
              <a:t>.</a:t>
            </a:r>
            <a:r>
              <a:rPr dirty="0" sz="2400" lang="en-US">
                <a:cs typeface="Times New Roman" pitchFamily="18" charset="0"/>
              </a:rPr>
              <a:t> </a:t>
            </a:r>
          </a:p>
          <a:p>
            <a:pPr lvl="1"/>
            <a:r>
              <a:rPr dirty="0" sz="2400" lang="en-US">
                <a:cs typeface="Times New Roman" pitchFamily="18" charset="0"/>
              </a:rPr>
              <a:t>This may lead to compromise of the </a:t>
            </a:r>
            <a:r>
              <a:rPr dirty="0" sz="2400" lang="en-US" err="1">
                <a:cs typeface="Times New Roman" pitchFamily="18" charset="0"/>
              </a:rPr>
              <a:t>ureter</a:t>
            </a:r>
            <a:r>
              <a:rPr dirty="0" sz="2400" lang="en-US">
                <a:cs typeface="Times New Roman" pitchFamily="18" charset="0"/>
              </a:rPr>
              <a:t> and/or pelvic blood </a:t>
            </a:r>
            <a:r>
              <a:rPr dirty="0" sz="2400" lang="en-US" smtClean="0">
                <a:cs typeface="Times New Roman" pitchFamily="18" charset="0"/>
              </a:rPr>
              <a:t>supply.</a:t>
            </a:r>
            <a:endParaRPr dirty="0" sz="2400" lang="en-US">
              <a:cs typeface="Times New Roman" pitchFamily="18" charset="0"/>
            </a:endParaRPr>
          </a:p>
          <a:p>
            <a:pPr lvl="0"/>
            <a:r>
              <a:rPr dirty="0" sz="2400" lang="en-US">
                <a:cs typeface="Times New Roman" pitchFamily="18" charset="0"/>
              </a:rPr>
              <a:t>Occasionally, fibroids occur in the uterine </a:t>
            </a:r>
            <a:r>
              <a:rPr dirty="0" sz="2400" lang="en-US" smtClean="0">
                <a:cs typeface="Times New Roman" pitchFamily="18" charset="0"/>
              </a:rPr>
              <a:t>tubes</a:t>
            </a:r>
            <a:r>
              <a:rPr dirty="0" sz="2400" lang="en-US" smtClean="0">
                <a:latin typeface="Times New Roman" pitchFamily="18" charset="0"/>
                <a:cs typeface="Times New Roman" pitchFamily="18" charset="0"/>
              </a:rPr>
              <a:t>. </a:t>
            </a:r>
            <a:endParaRPr dirty="0" sz="2400" lang="en-US">
              <a:latin typeface="Times New Roman" pitchFamily="18" charset="0"/>
              <a:cs typeface="Times New Roman" pitchFamily="18" charset="0"/>
            </a:endParaRPr>
          </a:p>
          <a:p>
            <a:endParaRPr dirty="0" sz="2400"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Content Placeholder 2"/>
          <p:cNvSpPr>
            <a:spLocks noGrp="1"/>
          </p:cNvSpPr>
          <p:nvPr>
            <p:ph idx="4294967295"/>
          </p:nvPr>
        </p:nvSpPr>
        <p:spPr>
          <a:xfrm>
            <a:off x="762000" y="762000"/>
            <a:ext cx="7467600" cy="5364163"/>
          </a:xfrm>
        </p:spPr>
        <p:txBody>
          <a:bodyPr/>
          <a:p>
            <a:r>
              <a:rPr b="1" dirty="0" lang="en-US" u="sng"/>
              <a:t>Cervical fibroids </a:t>
            </a:r>
            <a:endParaRPr b="1" dirty="0" lang="en-US"/>
          </a:p>
          <a:p>
            <a:pPr lvl="1"/>
            <a:r>
              <a:rPr dirty="0" lang="en-US"/>
              <a:t>Are located on the cervix, rather than the uterine </a:t>
            </a:r>
            <a:r>
              <a:rPr dirty="0" lang="en-US" smtClean="0"/>
              <a:t>corpus.</a:t>
            </a:r>
            <a:endParaRPr dirty="0" lang="en-US"/>
          </a:p>
          <a:p>
            <a:pPr lvl="1"/>
            <a:r>
              <a:rPr dirty="0" lang="en-US"/>
              <a:t>5% occur in the </a:t>
            </a:r>
            <a:r>
              <a:rPr dirty="0" lang="en-US" smtClean="0"/>
              <a:t>cervix.</a:t>
            </a:r>
            <a:endParaRPr dirty="0" lang="en-US"/>
          </a:p>
          <a:p>
            <a:pPr>
              <a:buNone/>
            </a:pPr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4" descr="J:\m.emam\New Folder\FIBROIDS.JPG"/>
          <p:cNvPicPr>
            <a:picLocks noChangeAspect="1" noGrp="1" noChangeArrowheads="1"/>
          </p:cNvPicPr>
          <p:nvPr>
            <p:ph idx="4294967295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533400" y="457200"/>
            <a:ext cx="7772400" cy="6400800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p>
            <a:r>
              <a:rPr b="1" dirty="0" sz="3600" lang="en-US" u="sng" smtClean="0"/>
              <a:t>Degenerative /secondary </a:t>
            </a:r>
            <a:r>
              <a:rPr b="1" dirty="0" sz="3600" lang="en-US" u="sng" smtClean="0"/>
              <a:t>changes.</a:t>
            </a:r>
            <a:r>
              <a:rPr b="1" dirty="0" sz="4000" lang="en-US" smtClean="0"/>
              <a:t/>
            </a:r>
            <a:br>
              <a:rPr b="1" dirty="0" sz="4000" lang="en-US" smtClean="0"/>
            </a:br>
            <a:endParaRPr dirty="0" lang="en-US"/>
          </a:p>
        </p:txBody>
      </p:sp>
      <p:sp>
        <p:nvSpPr>
          <p:cNvPr id="1048613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8534400" cy="6172200"/>
          </a:xfrm>
        </p:spPr>
        <p:txBody>
          <a:bodyPr>
            <a:normAutofit fontScale="91667" lnSpcReduction="10000"/>
          </a:bodyPr>
          <a:p>
            <a:pPr lvl="1">
              <a:buNone/>
            </a:pPr>
            <a:r>
              <a:rPr altLang="ko-KR" dirty="0" lang="en-US" err="1" smtClean="0">
                <a:ea typeface="굴림" charset="-127"/>
              </a:rPr>
              <a:t>Leiomyomas</a:t>
            </a:r>
            <a:r>
              <a:rPr altLang="ko-KR" dirty="0" lang="en-US" smtClean="0">
                <a:ea typeface="굴림" charset="-127"/>
              </a:rPr>
              <a:t> enlarge  and outgrow their blood supply leading to various types of degenerative or secondary changes which occur inside the fibroid.</a:t>
            </a:r>
            <a:endParaRPr b="1" dirty="0" i="1" lang="en-US" smtClean="0"/>
          </a:p>
          <a:p>
            <a:pPr lvl="1"/>
            <a:r>
              <a:rPr b="1" dirty="0" i="1" lang="en-US" smtClean="0"/>
              <a:t>Atrophic</a:t>
            </a:r>
            <a:r>
              <a:rPr b="1" dirty="0" i="1" lang="en-US"/>
              <a:t>:</a:t>
            </a:r>
            <a:r>
              <a:rPr b="1" dirty="0" lang="en-US"/>
              <a:t> </a:t>
            </a:r>
            <a:r>
              <a:rPr dirty="0" lang="en-US"/>
              <a:t>Signs and symptoms regress or disappear as the tumor size decreases at menopause or after pregnancy</a:t>
            </a:r>
            <a:r>
              <a:rPr dirty="0" lang="en-US" smtClean="0"/>
              <a:t>.</a:t>
            </a:r>
            <a:endParaRPr dirty="0" sz="2400" lang="en-US"/>
          </a:p>
          <a:p>
            <a:pPr lvl="1"/>
            <a:r>
              <a:rPr b="1" dirty="0" i="1" lang="en-US"/>
              <a:t>Hyaline:</a:t>
            </a:r>
            <a:r>
              <a:rPr b="1" dirty="0" lang="en-US"/>
              <a:t> </a:t>
            </a:r>
            <a:r>
              <a:rPr dirty="0" lang="en-US"/>
              <a:t>Mature or "old" </a:t>
            </a:r>
            <a:r>
              <a:rPr dirty="0" lang="en-US" err="1"/>
              <a:t>leiomyomas</a:t>
            </a:r>
            <a:r>
              <a:rPr dirty="0" lang="en-US"/>
              <a:t> are white but contain yellow, soft, and often gelatinous areas of hyaline change. These tumors are usually asymptomatic.</a:t>
            </a:r>
            <a:endParaRPr dirty="0" sz="2400" lang="en-US"/>
          </a:p>
          <a:p>
            <a:pPr lvl="1"/>
            <a:r>
              <a:rPr b="1" dirty="0" i="1" lang="en-US"/>
              <a:t>Cystic:</a:t>
            </a:r>
            <a:r>
              <a:rPr b="1" dirty="0" lang="en-US"/>
              <a:t> </a:t>
            </a:r>
            <a:r>
              <a:rPr dirty="0" lang="en-US"/>
              <a:t>Liquefaction follows extreme hyalinization, and physical stress may cause sudden evacuation of fluid contents into the uterus, the peritoneal cavity, or the retroperitoneal space</a:t>
            </a:r>
            <a:r>
              <a:rPr dirty="0" lang="en-US" smtClean="0"/>
              <a:t>.</a:t>
            </a:r>
            <a:r>
              <a:rPr b="1" dirty="0" i="1" lang="en-US"/>
              <a:t> </a:t>
            </a:r>
            <a:endParaRPr b="1" dirty="0" i="1" lang="en-US" smtClean="0"/>
          </a:p>
          <a:p>
            <a:pPr lvl="1"/>
            <a:r>
              <a:rPr b="1" dirty="0" i="1" lang="en-US" err="1" smtClean="0"/>
              <a:t>Myxomatous</a:t>
            </a:r>
            <a:r>
              <a:rPr b="1" dirty="0" i="1" lang="en-US" smtClean="0"/>
              <a:t> </a:t>
            </a:r>
            <a:r>
              <a:rPr b="1" dirty="0" i="1" lang="en-US"/>
              <a:t>(fatty):</a:t>
            </a:r>
            <a:r>
              <a:rPr b="1" dirty="0" lang="en-US"/>
              <a:t> </a:t>
            </a:r>
            <a:r>
              <a:rPr dirty="0" lang="en-US"/>
              <a:t>This uncommon and asymptomatic degeneration follows hyaline and cystic degeneration.</a:t>
            </a:r>
            <a:endParaRPr b="1" dirty="0" i="1" lang="en-US"/>
          </a:p>
          <a:p>
            <a:pPr lvl="1"/>
            <a:endParaRPr dirty="0" lang="en-US" smtClean="0"/>
          </a:p>
          <a:p>
            <a:pPr lvl="1"/>
            <a:endParaRPr dirty="0" sz="2400" lang="en-US"/>
          </a:p>
          <a:p>
            <a:pPr>
              <a:buNone/>
            </a:pPr>
            <a:endParaRPr dirty="0" lang="en-US"/>
          </a:p>
        </p:txBody>
      </p:sp>
    </p:spTree>
  </p:cSld>
  <p:clrMapOvr>
    <a:masterClrMapping/>
  </p:clrMapOvr>
  <p:timing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Content Placeholder 2"/>
          <p:cNvSpPr>
            <a:spLocks noGrp="1"/>
          </p:cNvSpPr>
          <p:nvPr>
            <p:ph idx="4294967295"/>
          </p:nvPr>
        </p:nvSpPr>
        <p:spPr>
          <a:xfrm>
            <a:off x="0" y="228600"/>
            <a:ext cx="8915400" cy="6172200"/>
          </a:xfrm>
        </p:spPr>
        <p:txBody>
          <a:bodyPr>
            <a:normAutofit fontScale="96552" lnSpcReduction="20000"/>
          </a:bodyPr>
          <a:p>
            <a:pPr lvl="1"/>
            <a:r>
              <a:rPr b="1" dirty="0" sz="2900" i="1" lang="en-US"/>
              <a:t>Septic:</a:t>
            </a:r>
            <a:r>
              <a:rPr b="1" dirty="0" sz="2900" lang="en-US"/>
              <a:t> </a:t>
            </a:r>
            <a:r>
              <a:rPr dirty="0" sz="2900" lang="en-US"/>
              <a:t>Circulatory inadequacy may cause necrosis of the central portion of the tumor followed by infection. Acute pain, tenderness, and fever result.</a:t>
            </a:r>
          </a:p>
          <a:p>
            <a:pPr lvl="1"/>
            <a:r>
              <a:rPr b="1" dirty="0" sz="2900" i="1" lang="en-US" err="1"/>
              <a:t>Carneous</a:t>
            </a:r>
            <a:r>
              <a:rPr b="1" dirty="0" sz="2900" i="1" lang="en-US"/>
              <a:t> (red):</a:t>
            </a:r>
            <a:r>
              <a:rPr b="1" dirty="0" sz="2900" lang="en-US"/>
              <a:t> </a:t>
            </a:r>
            <a:r>
              <a:rPr dirty="0" sz="2900" lang="en-US"/>
              <a:t>Usually </a:t>
            </a:r>
            <a:r>
              <a:rPr dirty="0" sz="2900" lang="en-US" smtClean="0"/>
              <a:t>occur </a:t>
            </a:r>
            <a:r>
              <a:rPr dirty="0" sz="2900" lang="en-US"/>
              <a:t>during pregnancy. </a:t>
            </a:r>
            <a:r>
              <a:rPr dirty="0" sz="2900" lang="en-US" smtClean="0"/>
              <a:t>Venous </a:t>
            </a:r>
            <a:r>
              <a:rPr dirty="0" sz="2900" lang="en-US"/>
              <a:t>thrombosis and congestion with interstitial hemorrhage are responsible for the color of a </a:t>
            </a:r>
            <a:r>
              <a:rPr dirty="0" sz="2900" lang="en-US" err="1"/>
              <a:t>leiomyoma</a:t>
            </a:r>
            <a:r>
              <a:rPr dirty="0" sz="2900" lang="en-US"/>
              <a:t> undergoing red degeneration. </a:t>
            </a:r>
            <a:r>
              <a:rPr dirty="0" sz="2900" lang="en-US" smtClean="0"/>
              <a:t>The </a:t>
            </a:r>
            <a:r>
              <a:rPr dirty="0" sz="2900" lang="en-US"/>
              <a:t>physiologic changes in the </a:t>
            </a:r>
            <a:r>
              <a:rPr dirty="0" sz="2900" lang="en-US" err="1"/>
              <a:t>leiomyoma</a:t>
            </a:r>
            <a:r>
              <a:rPr dirty="0" sz="2900" lang="en-US"/>
              <a:t> are not the same as in the </a:t>
            </a:r>
            <a:r>
              <a:rPr dirty="0" sz="2900" lang="en-US" err="1"/>
              <a:t>myometrium</a:t>
            </a:r>
            <a:r>
              <a:rPr dirty="0" sz="2900" lang="en-US"/>
              <a:t>; the resultant anatomic discrepancy impedes the blood supply, resulting in aseptic degeneration and infarction. The process is usually accompanied by pain but is self-limited. 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p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616" name="Content Placeholder 2"/>
          <p:cNvSpPr>
            <a:spLocks noGrp="1"/>
          </p:cNvSpPr>
          <p:nvPr>
            <p:ph idx="4294967295"/>
          </p:nvPr>
        </p:nvSpPr>
        <p:spPr>
          <a:xfrm>
            <a:off x="304800" y="685800"/>
            <a:ext cx="7924800" cy="5440363"/>
          </a:xfrm>
        </p:spPr>
        <p:txBody>
          <a:bodyPr>
            <a:normAutofit/>
          </a:bodyPr>
          <a:p>
            <a:pPr lvl="0"/>
            <a:r>
              <a:rPr b="1" dirty="0" i="1" lang="en-US" smtClean="0"/>
              <a:t>Calcific </a:t>
            </a:r>
            <a:r>
              <a:rPr b="1" dirty="0" i="1" lang="en-US" smtClean="0"/>
              <a:t>(calcareous):</a:t>
            </a:r>
            <a:r>
              <a:rPr b="1" dirty="0" lang="en-US" smtClean="0"/>
              <a:t> </a:t>
            </a:r>
            <a:r>
              <a:rPr dirty="0" lang="en-US" err="1" smtClean="0"/>
              <a:t>Subserous</a:t>
            </a:r>
            <a:r>
              <a:rPr dirty="0" lang="en-US" smtClean="0"/>
              <a:t> </a:t>
            </a:r>
            <a:r>
              <a:rPr dirty="0" lang="en-US" smtClean="0"/>
              <a:t>leiomyoma are </a:t>
            </a:r>
            <a:r>
              <a:rPr dirty="0" lang="en-US" smtClean="0"/>
              <a:t>most commonly affected by circulatory deprivation, which causes precipitation of calcium carbonate and phosphate within the </a:t>
            </a:r>
            <a:r>
              <a:rPr dirty="0" lang="en-US" smtClean="0"/>
              <a:t>tumor.</a:t>
            </a:r>
            <a:endParaRPr dirty="0" lang="en-US" smtClean="0"/>
          </a:p>
          <a:p>
            <a:pPr lvl="0"/>
            <a:r>
              <a:rPr b="1" dirty="0" i="1" lang="en-US" smtClean="0"/>
              <a:t>Malignant </a:t>
            </a:r>
            <a:r>
              <a:rPr b="1" dirty="0" i="1" lang="en-US"/>
              <a:t>transformation (</a:t>
            </a:r>
            <a:r>
              <a:rPr b="1" dirty="0" i="1" lang="en-US" err="1"/>
              <a:t>leiomyosarcomas</a:t>
            </a:r>
            <a:r>
              <a:rPr b="1" dirty="0" i="1" lang="en-US"/>
              <a:t>) </a:t>
            </a:r>
            <a:r>
              <a:rPr dirty="0" lang="en-US"/>
              <a:t>are reported to develop with a frequency of 0.1-0.5</a:t>
            </a:r>
            <a:r>
              <a:rPr dirty="0" lang="en-US" smtClean="0"/>
              <a:t>%.</a:t>
            </a:r>
            <a:r>
              <a:rPr dirty="0" lang="en-US"/>
              <a:t> </a:t>
            </a:r>
            <a:r>
              <a:rPr dirty="0" lang="en-US" smtClean="0"/>
              <a:t>It is rare.</a:t>
            </a:r>
            <a:endParaRPr dirty="0" lang="en-US"/>
          </a:p>
          <a:p>
            <a:pPr>
              <a:buNone/>
            </a:pPr>
            <a:endParaRPr dirty="0" lang="en-US"/>
          </a:p>
        </p:txBody>
      </p:sp>
    </p:spTree>
  </p:cSld>
  <p:clrMapOvr>
    <a:masterClrMapping/>
  </p:clrMapOvr>
  <p:timing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Clinical manifestations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618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534400" cy="6019800"/>
          </a:xfrm>
        </p:spPr>
        <p:txBody>
          <a:bodyPr>
            <a:normAutofit fontScale="83871" lnSpcReduction="20000"/>
          </a:bodyPr>
          <a:p>
            <a:pPr indent="0" marL="0">
              <a:buNone/>
            </a:pPr>
            <a:r>
              <a:rPr b="1" dirty="0" lang="en-US" u="sng" smtClean="0"/>
              <a:t>Symptoms</a:t>
            </a:r>
            <a:endParaRPr b="1" dirty="0" lang="en-US" u="sng"/>
          </a:p>
          <a:p>
            <a:pPr>
              <a:buNone/>
            </a:pPr>
            <a:r>
              <a:rPr b="1" dirty="0" lang="en-US" smtClean="0"/>
              <a:t>     Abnormal </a:t>
            </a:r>
            <a:r>
              <a:rPr b="1" dirty="0" lang="en-US"/>
              <a:t>uterine bleeding: </a:t>
            </a:r>
            <a:endParaRPr b="1" dirty="0" lang="en-US" smtClean="0"/>
          </a:p>
          <a:p>
            <a:r>
              <a:rPr dirty="0" lang="en-US" smtClean="0"/>
              <a:t>It occurs due to:</a:t>
            </a:r>
          </a:p>
          <a:p>
            <a:pPr lvl="1"/>
            <a:r>
              <a:rPr dirty="0" sz="3100" lang="en-GB" smtClean="0"/>
              <a:t>increased endometrial surface area;</a:t>
            </a:r>
          </a:p>
          <a:p>
            <a:pPr lvl="1"/>
            <a:r>
              <a:rPr dirty="0" sz="3100" lang="en-GB" smtClean="0"/>
              <a:t> increased </a:t>
            </a:r>
            <a:r>
              <a:rPr dirty="0" sz="3100" lang="en-GB" err="1" smtClean="0"/>
              <a:t>vascularity</a:t>
            </a:r>
            <a:r>
              <a:rPr dirty="0" sz="3100" lang="en-GB" smtClean="0"/>
              <a:t> of the uterus;</a:t>
            </a:r>
          </a:p>
          <a:p>
            <a:pPr lvl="1"/>
            <a:r>
              <a:rPr dirty="0" sz="3100" lang="en-GB" smtClean="0"/>
              <a:t>  interference with normal uterine contractility;</a:t>
            </a:r>
          </a:p>
          <a:p>
            <a:pPr lvl="1"/>
            <a:r>
              <a:rPr dirty="0" sz="3100" lang="en-GB" smtClean="0"/>
              <a:t>   endometrial ulceration over </a:t>
            </a:r>
            <a:r>
              <a:rPr dirty="0" sz="3100" lang="en-GB" err="1" smtClean="0"/>
              <a:t>submucous</a:t>
            </a:r>
            <a:r>
              <a:rPr dirty="0" sz="3100" lang="en-GB"/>
              <a:t> </a:t>
            </a:r>
            <a:r>
              <a:rPr dirty="0" sz="3100" lang="en-GB" err="1" smtClean="0"/>
              <a:t>leiomyomas</a:t>
            </a:r>
            <a:r>
              <a:rPr dirty="0" sz="3100" lang="en-GB" smtClean="0"/>
              <a:t>, 	which could also cause </a:t>
            </a:r>
            <a:r>
              <a:rPr dirty="0" sz="3100" lang="en-GB" err="1" smtClean="0"/>
              <a:t>intermenstrual</a:t>
            </a:r>
            <a:r>
              <a:rPr dirty="0" sz="3100" lang="en-GB" smtClean="0"/>
              <a:t> bleeding; and</a:t>
            </a:r>
          </a:p>
          <a:p>
            <a:pPr lvl="1"/>
            <a:r>
              <a:rPr dirty="0" sz="3100" lang="en-GB" smtClean="0"/>
              <a:t> compression of venous plexus within the </a:t>
            </a:r>
            <a:r>
              <a:rPr dirty="0" sz="3100" lang="en-GB" err="1" smtClean="0"/>
              <a:t>myometrium</a:t>
            </a:r>
            <a:r>
              <a:rPr dirty="0" sz="3100" lang="en-GB" smtClean="0"/>
              <a:t>, leading to the congestion of </a:t>
            </a:r>
            <a:r>
              <a:rPr dirty="0" sz="3100" lang="en-GB" err="1" smtClean="0"/>
              <a:t>myometrium</a:t>
            </a:r>
            <a:r>
              <a:rPr dirty="0" sz="3100" lang="en-GB" smtClean="0"/>
              <a:t> and </a:t>
            </a:r>
            <a:r>
              <a:rPr dirty="0" sz="3100" lang="en-GB" err="1" smtClean="0"/>
              <a:t>endometrium</a:t>
            </a:r>
            <a:r>
              <a:rPr dirty="0" sz="3100" lang="en-GB" smtClean="0"/>
              <a:t> leading to profuse menstrual bleeding.</a:t>
            </a:r>
          </a:p>
          <a:p>
            <a:pPr lvl="0"/>
            <a:r>
              <a:rPr dirty="0" lang="en-US"/>
              <a:t>Most commonly, the patient has prolonged, heavy menses (</a:t>
            </a:r>
            <a:r>
              <a:rPr dirty="0" lang="en-US" err="1"/>
              <a:t>menorrhagia</a:t>
            </a:r>
            <a:r>
              <a:rPr dirty="0" lang="en-US"/>
              <a:t>), premenstrual spotting, or prolonged light staining following menses; however, any type of abnormal bleeding is possible. 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Content Placeholder 2"/>
          <p:cNvSpPr>
            <a:spLocks noGrp="1"/>
          </p:cNvSpPr>
          <p:nvPr>
            <p:ph idx="4294967295"/>
          </p:nvPr>
        </p:nvSpPr>
        <p:spPr>
          <a:xfrm>
            <a:off x="990600" y="609600"/>
            <a:ext cx="7239000" cy="5516563"/>
          </a:xfrm>
        </p:spPr>
        <p:txBody>
          <a:bodyPr>
            <a:normAutofit fontScale="96429" lnSpcReduction="10000"/>
          </a:bodyPr>
          <a:p>
            <a:pPr lvl="0"/>
            <a:r>
              <a:rPr b="1" dirty="0" lang="en-US" u="sng"/>
              <a:t>Pain:</a:t>
            </a:r>
            <a:r>
              <a:rPr b="1" dirty="0" lang="en-US"/>
              <a:t> </a:t>
            </a:r>
            <a:endParaRPr b="1" dirty="0" lang="en-US" smtClean="0"/>
          </a:p>
          <a:p>
            <a:pPr lvl="1"/>
            <a:r>
              <a:rPr dirty="0" lang="en-US" err="1" smtClean="0"/>
              <a:t>Leiomyomata</a:t>
            </a:r>
            <a:r>
              <a:rPr dirty="0" lang="en-US" smtClean="0"/>
              <a:t> </a:t>
            </a:r>
            <a:r>
              <a:rPr dirty="0" lang="en-US"/>
              <a:t>may cause pain when vascular compromise occurs. </a:t>
            </a:r>
          </a:p>
          <a:p>
            <a:pPr lvl="1"/>
            <a:r>
              <a:rPr dirty="0" lang="en-US"/>
              <a:t>Thus, pain may result from degeneration associated with vascular occlusion, infection, torsion of a </a:t>
            </a:r>
            <a:r>
              <a:rPr dirty="0" lang="en-US" err="1"/>
              <a:t>pedunculated</a:t>
            </a:r>
            <a:r>
              <a:rPr dirty="0" lang="en-US"/>
              <a:t> tumor, or </a:t>
            </a:r>
            <a:r>
              <a:rPr dirty="0" lang="en-US" err="1"/>
              <a:t>myometrial</a:t>
            </a:r>
            <a:r>
              <a:rPr dirty="0" lang="en-US"/>
              <a:t> contractions to expel a </a:t>
            </a:r>
            <a:r>
              <a:rPr dirty="0" lang="en-US" err="1"/>
              <a:t>subserous</a:t>
            </a:r>
            <a:r>
              <a:rPr dirty="0" lang="en-US"/>
              <a:t> </a:t>
            </a:r>
            <a:r>
              <a:rPr dirty="0" lang="en-US" err="1"/>
              <a:t>myoma</a:t>
            </a:r>
            <a:r>
              <a:rPr dirty="0" lang="en-US"/>
              <a:t> from the uterine cavity. </a:t>
            </a:r>
          </a:p>
          <a:p>
            <a:pPr lvl="1"/>
            <a:r>
              <a:rPr dirty="0" lang="en-US"/>
              <a:t>The pain associated with infarction from torsion or red degeneration can be excruciating and produce a clinical picture consistent with acute abdomen. 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/>
              <a:t>Introduction </a:t>
            </a:r>
            <a:endParaRPr b="1" dirty="0" lang="en-US"/>
          </a:p>
        </p:txBody>
      </p:sp>
      <p:sp>
        <p:nvSpPr>
          <p:cNvPr id="104859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875" lnSpcReduction="10000"/>
          </a:bodyPr>
          <a:p>
            <a:pPr lvl="0"/>
            <a:r>
              <a:rPr dirty="0" lang="en-US"/>
              <a:t>Uterine </a:t>
            </a:r>
            <a:r>
              <a:rPr dirty="0" lang="en-US" smtClean="0"/>
              <a:t> fibroids </a:t>
            </a:r>
            <a:r>
              <a:rPr dirty="0" lang="en-US" smtClean="0"/>
              <a:t>also known as  </a:t>
            </a:r>
            <a:r>
              <a:rPr dirty="0" lang="en-US" err="1" smtClean="0"/>
              <a:t>myomas</a:t>
            </a:r>
            <a:r>
              <a:rPr dirty="0" lang="en-US" smtClean="0"/>
              <a:t> or </a:t>
            </a:r>
            <a:r>
              <a:rPr dirty="0" lang="en-US" err="1" smtClean="0"/>
              <a:t>leiomyomata</a:t>
            </a:r>
            <a:r>
              <a:rPr dirty="0" lang="en-US" smtClean="0"/>
              <a:t> </a:t>
            </a:r>
            <a:r>
              <a:rPr dirty="0" lang="en-US"/>
              <a:t>are </a:t>
            </a:r>
            <a:r>
              <a:rPr dirty="0" lang="en-US" smtClean="0"/>
              <a:t>benign </a:t>
            </a:r>
            <a:r>
              <a:rPr dirty="0" lang="en-US"/>
              <a:t>tumors arising from the smooth muscle cells of the uterus </a:t>
            </a:r>
            <a:r>
              <a:rPr dirty="0" lang="en-US" smtClean="0"/>
              <a:t>.</a:t>
            </a:r>
            <a:endParaRPr dirty="0" lang="en-US"/>
          </a:p>
          <a:p>
            <a:pPr lvl="0"/>
            <a:r>
              <a:rPr dirty="0" lang="en-US"/>
              <a:t>Uterine </a:t>
            </a:r>
            <a:r>
              <a:rPr dirty="0" lang="en-US" err="1"/>
              <a:t>leiomyomas</a:t>
            </a:r>
            <a:r>
              <a:rPr dirty="0" lang="en-US"/>
              <a:t> are well circumscribed, pseudo-encapsulated benign tumors composed mainly of smooth muscle but with varying amounts of fibrous connective </a:t>
            </a:r>
            <a:r>
              <a:rPr dirty="0" lang="en-US" smtClean="0"/>
              <a:t>tissue.</a:t>
            </a:r>
            <a:endParaRPr dirty="0" lang="en-US"/>
          </a:p>
          <a:p>
            <a:pPr lvl="0"/>
            <a:r>
              <a:rPr dirty="0" lang="en-US"/>
              <a:t>Uterine </a:t>
            </a:r>
            <a:r>
              <a:rPr dirty="0" lang="en-US" err="1"/>
              <a:t>leiomyomas</a:t>
            </a:r>
            <a:r>
              <a:rPr dirty="0" lang="en-US"/>
              <a:t> originate </a:t>
            </a:r>
            <a:r>
              <a:rPr dirty="0" lang="en-US" smtClean="0"/>
              <a:t>from the </a:t>
            </a:r>
            <a:r>
              <a:rPr dirty="0" lang="en-US"/>
              <a:t>smooth muscle cells of the </a:t>
            </a:r>
            <a:r>
              <a:rPr dirty="0" lang="en-US" err="1" smtClean="0"/>
              <a:t>myometrium</a:t>
            </a:r>
            <a:r>
              <a:rPr dirty="0" lang="en-US"/>
              <a:t>.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Content Placeholder 2"/>
          <p:cNvSpPr>
            <a:spLocks noGrp="1"/>
          </p:cNvSpPr>
          <p:nvPr>
            <p:ph idx="4294967295"/>
          </p:nvPr>
        </p:nvSpPr>
        <p:spPr>
          <a:xfrm>
            <a:off x="1066800" y="457200"/>
            <a:ext cx="7162800" cy="5668963"/>
          </a:xfrm>
        </p:spPr>
        <p:txBody>
          <a:bodyPr>
            <a:normAutofit fontScale="96875" lnSpcReduction="10000"/>
          </a:bodyPr>
          <a:p>
            <a:r>
              <a:rPr b="1" dirty="0" lang="en-US" smtClean="0"/>
              <a:t>Mass </a:t>
            </a:r>
          </a:p>
          <a:p>
            <a:pPr>
              <a:buNone/>
            </a:pPr>
            <a:r>
              <a:rPr dirty="0" lang="en-US" smtClean="0"/>
              <a:t>	Large </a:t>
            </a:r>
            <a:r>
              <a:rPr dirty="0" lang="en-US"/>
              <a:t>tumors may produce a sensation of heaviness or fullness in the pelvic area, a feeling of a mass in the pelvis, or a feeling of a mass palpable through the abdominal </a:t>
            </a:r>
            <a:r>
              <a:rPr dirty="0" lang="en-US" smtClean="0"/>
              <a:t>wall</a:t>
            </a:r>
          </a:p>
          <a:p>
            <a:pPr lvl="0"/>
            <a:r>
              <a:rPr b="1" dirty="0" lang="en-US" err="1" smtClean="0"/>
              <a:t>Dyspareunia</a:t>
            </a:r>
            <a:endParaRPr b="1" dirty="0" lang="en-US" smtClean="0"/>
          </a:p>
          <a:p>
            <a:pPr>
              <a:buNone/>
            </a:pPr>
            <a:r>
              <a:rPr dirty="0" lang="en-US"/>
              <a:t>	</a:t>
            </a:r>
            <a:r>
              <a:rPr dirty="0" lang="en-US" smtClean="0"/>
              <a:t> Pain during intercourse may result, depending on the position of the tumors and the pressure they exert on the vaginal walls.</a:t>
            </a:r>
          </a:p>
          <a:p>
            <a:pPr lvl="0"/>
            <a:endParaRPr dirty="0" lang="en-US"/>
          </a:p>
          <a:p>
            <a:pPr>
              <a:buNone/>
            </a:pPr>
            <a:endParaRPr dirty="0" lang="en-US"/>
          </a:p>
        </p:txBody>
      </p:sp>
    </p:spTree>
  </p:cSld>
  <p:clrMapOvr>
    <a:masterClrMapping/>
  </p:clrMapOvr>
  <p:timing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Content Placeholder 2"/>
          <p:cNvSpPr>
            <a:spLocks noGrp="1"/>
          </p:cNvSpPr>
          <p:nvPr>
            <p:ph idx="4294967295"/>
          </p:nvPr>
        </p:nvSpPr>
        <p:spPr>
          <a:xfrm>
            <a:off x="762000" y="457200"/>
            <a:ext cx="7467600" cy="5668963"/>
          </a:xfrm>
        </p:spPr>
        <p:txBody>
          <a:bodyPr>
            <a:normAutofit fontScale="95833" lnSpcReduction="10000"/>
          </a:bodyPr>
          <a:p>
            <a:pPr lvl="0"/>
            <a:r>
              <a:rPr b="1" dirty="0" lang="en-US" u="sng"/>
              <a:t>Pressure effects:</a:t>
            </a:r>
            <a:r>
              <a:rPr b="1" dirty="0" lang="en-US"/>
              <a:t> </a:t>
            </a:r>
            <a:endParaRPr b="1" dirty="0" lang="en-US" smtClean="0"/>
          </a:p>
          <a:p>
            <a:pPr lvl="1"/>
            <a:r>
              <a:rPr dirty="0" lang="en-US" smtClean="0"/>
              <a:t>Intramural </a:t>
            </a:r>
            <a:r>
              <a:rPr dirty="0" lang="en-US"/>
              <a:t>or </a:t>
            </a:r>
            <a:r>
              <a:rPr dirty="0" lang="en-US" err="1"/>
              <a:t>intraligamentous</a:t>
            </a:r>
            <a:r>
              <a:rPr dirty="0" lang="en-US"/>
              <a:t> </a:t>
            </a:r>
            <a:r>
              <a:rPr dirty="0" lang="en-US" err="1"/>
              <a:t>leiomyomata</a:t>
            </a:r>
            <a:r>
              <a:rPr dirty="0" lang="en-US"/>
              <a:t> may distort or obstruct other organs. </a:t>
            </a:r>
          </a:p>
          <a:p>
            <a:pPr lvl="1"/>
            <a:r>
              <a:rPr dirty="0" lang="en-US"/>
              <a:t>Parasitic tumors may cause intestinal obstruction if they are large or involve </a:t>
            </a:r>
            <a:r>
              <a:rPr dirty="0" lang="en-US" err="1"/>
              <a:t>omentum</a:t>
            </a:r>
            <a:r>
              <a:rPr dirty="0" lang="en-US"/>
              <a:t> or bowel. Large tumors may fill the true pelvis and displace or compress the </a:t>
            </a:r>
            <a:r>
              <a:rPr dirty="0" lang="en-US" err="1"/>
              <a:t>ureters</a:t>
            </a:r>
            <a:r>
              <a:rPr dirty="0" lang="en-US"/>
              <a:t>, bladder, or rectum. </a:t>
            </a:r>
            <a:endParaRPr dirty="0" sz="2400" lang="en-US"/>
          </a:p>
          <a:p>
            <a:pPr lvl="1"/>
            <a:r>
              <a:rPr dirty="0" lang="en-US"/>
              <a:t>Compression of surrounding structures may result in urinary symptoms or </a:t>
            </a:r>
            <a:r>
              <a:rPr dirty="0" lang="en-US" err="1"/>
              <a:t>hydroureter</a:t>
            </a:r>
            <a:r>
              <a:rPr dirty="0" lang="en-US"/>
              <a:t>. </a:t>
            </a:r>
            <a:endParaRPr dirty="0" sz="2400" lang="en-US"/>
          </a:p>
          <a:p>
            <a:pPr lvl="1"/>
            <a:r>
              <a:rPr dirty="0" lang="en-US"/>
              <a:t>Large tumors may cause pelvic venous congestion and lower extremity edema or constipation. </a:t>
            </a:r>
            <a:endParaRPr dirty="0" sz="2400" lang="en-US"/>
          </a:p>
          <a:p>
            <a:pPr lvl="1"/>
            <a:endParaRPr dirty="0" lang="en-US" smtClean="0"/>
          </a:p>
          <a:p>
            <a:pPr lvl="1"/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Content Placeholder 2"/>
          <p:cNvSpPr>
            <a:spLocks noGrp="1"/>
          </p:cNvSpPr>
          <p:nvPr>
            <p:ph idx="4294967295"/>
          </p:nvPr>
        </p:nvSpPr>
        <p:spPr>
          <a:xfrm>
            <a:off x="1066800" y="762000"/>
            <a:ext cx="7162800" cy="5364163"/>
          </a:xfrm>
        </p:spPr>
        <p:txBody>
          <a:bodyPr/>
          <a:p>
            <a:pPr indent="0" marL="0">
              <a:buNone/>
            </a:pPr>
            <a:r>
              <a:rPr b="1" dirty="0" lang="en-US" smtClean="0"/>
              <a:t>Signs</a:t>
            </a:r>
            <a:r>
              <a:rPr dirty="0" lang="en-US" smtClean="0"/>
              <a:t> </a:t>
            </a:r>
          </a:p>
          <a:p>
            <a:pPr lvl="1"/>
            <a:r>
              <a:rPr dirty="0" lang="en-US" err="1" smtClean="0"/>
              <a:t>palor</a:t>
            </a:r>
            <a:endParaRPr dirty="0" lang="en-US" smtClean="0"/>
          </a:p>
          <a:p>
            <a:pPr lvl="1"/>
            <a:r>
              <a:rPr dirty="0" lang="en-US" err="1" smtClean="0"/>
              <a:t>Symetrically</a:t>
            </a:r>
            <a:r>
              <a:rPr dirty="0" lang="en-US" smtClean="0"/>
              <a:t> or </a:t>
            </a:r>
            <a:r>
              <a:rPr dirty="0" lang="en-US" err="1" smtClean="0"/>
              <a:t>assymetrically</a:t>
            </a:r>
            <a:r>
              <a:rPr dirty="0" lang="en-US" smtClean="0"/>
              <a:t> enlarged </a:t>
            </a:r>
            <a:r>
              <a:rPr dirty="0" lang="en-US" smtClean="0"/>
              <a:t>uterus.</a:t>
            </a:r>
            <a:endParaRPr dirty="0" lang="en-US"/>
          </a:p>
        </p:txBody>
      </p:sp>
    </p:spTree>
  </p:cSld>
  <p:clrMapOvr>
    <a:masterClrMapping/>
  </p:clrMapOvr>
  <p:timing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dirty="0" lang="en-US"/>
              <a:t>Investigations: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624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p>
            <a:r>
              <a:rPr b="1" dirty="0" lang="en-US" u="sng"/>
              <a:t>Laboratory</a:t>
            </a:r>
            <a:r>
              <a:rPr dirty="0" lang="en-US" u="sng"/>
              <a:t> </a:t>
            </a:r>
            <a:endParaRPr dirty="0" lang="en-US"/>
          </a:p>
          <a:p>
            <a:pPr lvl="1"/>
            <a:r>
              <a:rPr dirty="0" lang="en-US" smtClean="0"/>
              <a:t>Full </a:t>
            </a:r>
            <a:r>
              <a:rPr dirty="0" lang="en-US" err="1" smtClean="0"/>
              <a:t>hemogram</a:t>
            </a:r>
            <a:r>
              <a:rPr dirty="0" lang="en-US" smtClean="0"/>
              <a:t>.</a:t>
            </a:r>
            <a:endParaRPr dirty="0" lang="en-US" smtClean="0"/>
          </a:p>
          <a:p>
            <a:pPr lvl="1"/>
            <a:r>
              <a:rPr dirty="0" lang="en-US" smtClean="0"/>
              <a:t>Urea, electrolytes and </a:t>
            </a:r>
            <a:r>
              <a:rPr dirty="0" lang="en-US" err="1" smtClean="0"/>
              <a:t>creatinine</a:t>
            </a:r>
            <a:r>
              <a:rPr dirty="0" lang="en-US" smtClean="0"/>
              <a:t>.</a:t>
            </a:r>
            <a:endParaRPr dirty="0" lang="en-US" smtClean="0"/>
          </a:p>
          <a:p>
            <a:pPr lvl="1">
              <a:buNone/>
            </a:pPr>
            <a:r>
              <a:rPr b="1" dirty="0" lang="en-US" smtClean="0"/>
              <a:t>Imaging</a:t>
            </a:r>
            <a:r>
              <a:rPr dirty="0" lang="en-US" smtClean="0"/>
              <a:t> </a:t>
            </a:r>
          </a:p>
          <a:p>
            <a:pPr lvl="1">
              <a:buNone/>
            </a:pPr>
            <a:r>
              <a:rPr dirty="0" lang="en-US"/>
              <a:t>	</a:t>
            </a:r>
            <a:r>
              <a:rPr dirty="0" lang="en-US" smtClean="0"/>
              <a:t>Pelvic </a:t>
            </a:r>
            <a:r>
              <a:rPr dirty="0" lang="en-US"/>
              <a:t>ultrasound examinations are useful in confirming the diagnosis of </a:t>
            </a:r>
            <a:r>
              <a:rPr dirty="0" lang="en-US" err="1"/>
              <a:t>leiomyomata</a:t>
            </a:r>
            <a:r>
              <a:rPr dirty="0" lang="en-US"/>
              <a:t> it can be extremely helpful in identifying </a:t>
            </a:r>
            <a:r>
              <a:rPr dirty="0" lang="en-US" err="1"/>
              <a:t>leiomyomata</a:t>
            </a:r>
            <a:r>
              <a:rPr dirty="0" lang="en-US"/>
              <a:t>, detailing the cause of other pelvic masses, and in the identification of pregnancy. </a:t>
            </a:r>
          </a:p>
          <a:p>
            <a:pPr lvl="1">
              <a:buNone/>
            </a:pPr>
            <a:endParaRPr dirty="0" lang="en-US" smtClean="0"/>
          </a:p>
          <a:p>
            <a:pPr lvl="1">
              <a:buNone/>
            </a:pPr>
            <a:endParaRPr dirty="0" lang="en-US" smtClean="0"/>
          </a:p>
        </p:txBody>
      </p:sp>
    </p:spTree>
  </p:cSld>
  <p:clrMapOvr>
    <a:masterClrMapping/>
  </p:clrMapOvr>
  <p:timing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Content Placeholder 2"/>
          <p:cNvSpPr>
            <a:spLocks noGrp="1"/>
          </p:cNvSpPr>
          <p:nvPr>
            <p:ph idx="4294967295"/>
          </p:nvPr>
        </p:nvSpPr>
        <p:spPr>
          <a:xfrm>
            <a:off x="914400" y="762000"/>
            <a:ext cx="7315200" cy="5364163"/>
          </a:xfrm>
        </p:spPr>
        <p:txBody>
          <a:bodyPr/>
          <a:p>
            <a:r>
              <a:rPr b="1" dirty="0" lang="en-US" u="sng"/>
              <a:t>Special Examinations</a:t>
            </a:r>
            <a:endParaRPr b="1" dirty="0" lang="en-US"/>
          </a:p>
          <a:p>
            <a:pPr lvl="1"/>
            <a:r>
              <a:rPr b="1" dirty="0" lang="en-US"/>
              <a:t>Hysteroscopy </a:t>
            </a:r>
            <a:r>
              <a:rPr dirty="0" lang="en-US"/>
              <a:t>may assist in identification, and may also be used for removal, of </a:t>
            </a:r>
            <a:r>
              <a:rPr dirty="0" lang="en-US" err="1"/>
              <a:t>submucous</a:t>
            </a:r>
            <a:r>
              <a:rPr dirty="0" lang="en-US"/>
              <a:t> </a:t>
            </a:r>
            <a:r>
              <a:rPr dirty="0" lang="en-US" err="1"/>
              <a:t>leiomyomata</a:t>
            </a:r>
            <a:r>
              <a:rPr dirty="0" lang="en-US"/>
              <a:t>. </a:t>
            </a:r>
            <a:endParaRPr dirty="0" sz="2400" lang="en-US"/>
          </a:p>
          <a:p>
            <a:pPr lvl="1"/>
            <a:r>
              <a:rPr b="1" dirty="0" lang="en-US"/>
              <a:t>Laparoscopy</a:t>
            </a:r>
            <a:r>
              <a:rPr dirty="0" lang="en-US"/>
              <a:t> is often definitive in establishing the precise origin of </a:t>
            </a:r>
            <a:r>
              <a:rPr dirty="0" lang="en-US" err="1"/>
              <a:t>leiomyomata</a:t>
            </a:r>
            <a:r>
              <a:rPr dirty="0" lang="en-US"/>
              <a:t> and is increasingly being used for </a:t>
            </a:r>
            <a:r>
              <a:rPr dirty="0" lang="en-US" err="1" smtClean="0"/>
              <a:t>myomectomy</a:t>
            </a:r>
            <a:r>
              <a:rPr dirty="0" lang="en-US" smtClean="0"/>
              <a:t>.</a:t>
            </a:r>
            <a:endParaRPr dirty="0" sz="2400" lang="en-US"/>
          </a:p>
          <a:p>
            <a:pPr lvl="1"/>
            <a:endParaRPr dirty="0" lang="en-US"/>
          </a:p>
        </p:txBody>
      </p:sp>
    </p:spTree>
  </p:cSld>
  <p:clrMapOvr>
    <a:masterClrMapping/>
  </p:clrMapOvr>
  <p:timing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Differential Diagnosis.</a:t>
            </a:r>
            <a:endParaRPr dirty="0" lang="en-US"/>
          </a:p>
        </p:txBody>
      </p:sp>
      <p:sp>
        <p:nvSpPr>
          <p:cNvPr id="104863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90000"/>
              </a:lnSpc>
              <a:buNone/>
            </a:pPr>
            <a:r>
              <a:rPr altLang="ko-KR" dirty="0" sz="2000" lang="en-US" smtClean="0">
                <a:latin typeface="Comic Sans MS" pitchFamily="74" charset="0"/>
                <a:ea typeface="굴림" charset="-127"/>
              </a:rPr>
              <a:t>  1)  </a:t>
            </a:r>
            <a:r>
              <a:rPr altLang="ko-KR" dirty="0" sz="2800" lang="en-US" err="1" smtClean="0">
                <a:latin typeface="Calibri" pitchFamily="34" charset="0"/>
                <a:ea typeface="굴림" charset="-127"/>
              </a:rPr>
              <a:t>Adenomyosis</a:t>
            </a:r>
            <a:r>
              <a:rPr altLang="ko-KR" dirty="0" sz="2800" lang="en-US" smtClean="0">
                <a:latin typeface="Calibri" pitchFamily="34" charset="0"/>
                <a:ea typeface="굴림" charset="-127"/>
              </a:rPr>
              <a:t>.-</a:t>
            </a:r>
            <a:r>
              <a:rPr altLang="ko-KR" dirty="0" sz="2800" lang="en-US" smtClean="0">
                <a:ea typeface="굴림" charset="-127"/>
              </a:rPr>
              <a:t>presence </a:t>
            </a:r>
            <a:r>
              <a:rPr altLang="ko-KR" dirty="0" sz="2800" lang="en-US" smtClean="0">
                <a:ea typeface="굴림" charset="-127"/>
              </a:rPr>
              <a:t>of ectopic endometrial glands and </a:t>
            </a:r>
            <a:r>
              <a:rPr altLang="ko-KR" dirty="0" sz="2800" lang="en-US" err="1" smtClean="0">
                <a:ea typeface="굴림" charset="-127"/>
              </a:rPr>
              <a:t>stroma</a:t>
            </a:r>
            <a:r>
              <a:rPr altLang="ko-KR" dirty="0" sz="2800" lang="en-US" smtClean="0">
                <a:ea typeface="굴림" charset="-127"/>
              </a:rPr>
              <a:t> within</a:t>
            </a:r>
            <a:r>
              <a:rPr altLang="ko-KR" baseline="30000" dirty="0" sz="2800" lang="en-US" smtClean="0">
                <a:ea typeface="굴림" charset="-127"/>
              </a:rPr>
              <a:t> </a:t>
            </a:r>
            <a:r>
              <a:rPr altLang="ko-KR" dirty="0" sz="2800" lang="en-US" smtClean="0">
                <a:ea typeface="굴림" charset="-127"/>
              </a:rPr>
              <a:t>the myometrium, which are associated with reactive hypertrophy</a:t>
            </a:r>
            <a:r>
              <a:rPr altLang="ko-KR" baseline="30000" dirty="0" sz="2800" lang="en-US" smtClean="0">
                <a:ea typeface="굴림" charset="-127"/>
              </a:rPr>
              <a:t> </a:t>
            </a:r>
            <a:r>
              <a:rPr altLang="ko-KR" dirty="0" sz="2800" lang="en-US" smtClean="0">
                <a:ea typeface="굴림" charset="-127"/>
              </a:rPr>
              <a:t>of the surrounding </a:t>
            </a:r>
            <a:r>
              <a:rPr altLang="ko-KR" dirty="0" sz="2800" lang="en-US" err="1" smtClean="0">
                <a:ea typeface="굴림" charset="-127"/>
              </a:rPr>
              <a:t>myometrial</a:t>
            </a:r>
            <a:r>
              <a:rPr altLang="ko-KR" dirty="0" sz="2800" lang="en-US" smtClean="0">
                <a:ea typeface="굴림" charset="-127"/>
              </a:rPr>
              <a:t> smooth muscle </a:t>
            </a:r>
          </a:p>
          <a:p>
            <a:pPr lvl="1">
              <a:lnSpc>
                <a:spcPct val="90000"/>
              </a:lnSpc>
              <a:buNone/>
            </a:pPr>
            <a:r>
              <a:rPr altLang="ko-KR" dirty="0" lang="en-US" smtClean="0">
                <a:ea typeface="굴림" charset="-127"/>
              </a:rPr>
              <a:t>2)Ovarian </a:t>
            </a:r>
            <a:r>
              <a:rPr altLang="ko-KR" dirty="0" lang="en-US" err="1" smtClean="0">
                <a:ea typeface="굴림" charset="-127"/>
              </a:rPr>
              <a:t>Fibromas</a:t>
            </a:r>
            <a:endParaRPr altLang="ko-KR" dirty="0" lang="en-US" smtClean="0">
              <a:ea typeface="굴림" charset="-127"/>
            </a:endParaRPr>
          </a:p>
          <a:p>
            <a:pPr lvl="1">
              <a:lnSpc>
                <a:spcPct val="90000"/>
              </a:lnSpc>
              <a:buNone/>
            </a:pPr>
            <a:r>
              <a:rPr altLang="ko-KR" dirty="0" lang="en-US" smtClean="0">
                <a:ea typeface="굴림" charset="-127"/>
              </a:rPr>
              <a:t>3)</a:t>
            </a:r>
            <a:r>
              <a:rPr altLang="ko-KR" dirty="0" lang="en-US" err="1" smtClean="0">
                <a:ea typeface="굴림" charset="-127"/>
              </a:rPr>
              <a:t>Leiomyosarcomas</a:t>
            </a:r>
            <a:r>
              <a:rPr altLang="ko-KR" dirty="0" lang="en-US" smtClean="0">
                <a:ea typeface="굴림" charset="-127"/>
              </a:rPr>
              <a:t> </a:t>
            </a:r>
          </a:p>
          <a:p>
            <a:pPr lvl="1">
              <a:lnSpc>
                <a:spcPct val="90000"/>
              </a:lnSpc>
              <a:buNone/>
            </a:pPr>
            <a:r>
              <a:rPr dirty="0" lang="en-US" smtClean="0">
                <a:ea typeface="굴림" charset="-127"/>
              </a:rPr>
              <a:t>4)</a:t>
            </a:r>
            <a:r>
              <a:rPr dirty="0" lang="en-US" err="1" smtClean="0"/>
              <a:t>Adenocarcinoma</a:t>
            </a:r>
            <a:r>
              <a:rPr dirty="0" lang="en-US" smtClean="0"/>
              <a:t> </a:t>
            </a:r>
            <a:r>
              <a:rPr dirty="0" lang="en-US"/>
              <a:t>of the </a:t>
            </a:r>
            <a:r>
              <a:rPr dirty="0" lang="en-US" err="1"/>
              <a:t>endometrium</a:t>
            </a:r>
            <a:r>
              <a:rPr dirty="0" lang="en-US"/>
              <a:t> </a:t>
            </a:r>
            <a:endParaRPr dirty="0" lang="en-US" smtClean="0"/>
          </a:p>
          <a:p>
            <a:pPr lvl="1">
              <a:lnSpc>
                <a:spcPct val="90000"/>
              </a:lnSpc>
              <a:buNone/>
            </a:pPr>
            <a:r>
              <a:rPr dirty="0" lang="en-US" smtClean="0"/>
              <a:t>  5) Ovarian </a:t>
            </a:r>
            <a:r>
              <a:rPr dirty="0" lang="en-US"/>
              <a:t>cysts or </a:t>
            </a:r>
            <a:r>
              <a:rPr dirty="0" lang="en-US" err="1"/>
              <a:t>neoplasia</a:t>
            </a:r>
            <a:r>
              <a:rPr dirty="0" lang="en-US"/>
              <a:t> </a:t>
            </a:r>
            <a:endParaRPr altLang="ko-KR" dirty="0" lang="en-US" smtClean="0">
              <a:ea typeface="굴림" charset="-127"/>
            </a:endParaRPr>
          </a:p>
          <a:p>
            <a:pPr lvl="1">
              <a:lnSpc>
                <a:spcPct val="90000"/>
              </a:lnSpc>
              <a:buNone/>
            </a:pPr>
            <a:endParaRPr altLang="ko-KR" b="1" dirty="0" sz="2400" lang="en-US" smtClean="0">
              <a:ea typeface="굴림" charset="-127"/>
            </a:endParaRPr>
          </a:p>
          <a:p>
            <a:pPr>
              <a:buNone/>
            </a:pPr>
            <a:endParaRPr dirty="0" lang="en-US"/>
          </a:p>
        </p:txBody>
      </p:sp>
    </p:spTree>
  </p:cSld>
  <p:clrMapOvr>
    <a:masterClrMapping/>
  </p:clrMapOvr>
  <p:timing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i="1" lang="en-US" smtClean="0"/>
              <a:t>Treatment </a:t>
            </a:r>
            <a:endParaRPr dirty="0" lang="en-US"/>
          </a:p>
        </p:txBody>
      </p:sp>
      <p:sp>
        <p:nvSpPr>
          <p:cNvPr id="1048632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9286" lnSpcReduction="20000"/>
          </a:bodyPr>
          <a:p>
            <a:pPr lvl="0"/>
            <a:r>
              <a:rPr dirty="0" lang="en-US"/>
              <a:t>Asymptomatic uterine </a:t>
            </a:r>
            <a:r>
              <a:rPr dirty="0" lang="en-US" err="1"/>
              <a:t>leiomyomas</a:t>
            </a:r>
            <a:r>
              <a:rPr dirty="0" lang="en-US"/>
              <a:t> are usually managed expectantly. </a:t>
            </a:r>
          </a:p>
          <a:p>
            <a:pPr lvl="0"/>
            <a:r>
              <a:rPr dirty="0" lang="en-US"/>
              <a:t>The type and timing of any intervention should be individualized, based upon factors such as: </a:t>
            </a:r>
          </a:p>
          <a:p>
            <a:pPr lvl="1"/>
            <a:r>
              <a:rPr dirty="0" lang="en-US"/>
              <a:t>Size of the </a:t>
            </a:r>
            <a:r>
              <a:rPr dirty="0" lang="en-US" err="1"/>
              <a:t>myoma</a:t>
            </a:r>
            <a:r>
              <a:rPr dirty="0" lang="en-US"/>
              <a:t> </a:t>
            </a:r>
          </a:p>
          <a:p>
            <a:pPr lvl="1"/>
            <a:r>
              <a:rPr dirty="0" lang="en-US"/>
              <a:t>Location of the </a:t>
            </a:r>
            <a:r>
              <a:rPr dirty="0" lang="en-US" err="1"/>
              <a:t>myoma</a:t>
            </a:r>
            <a:endParaRPr dirty="0" lang="en-US"/>
          </a:p>
          <a:p>
            <a:pPr lvl="1"/>
            <a:r>
              <a:rPr dirty="0" lang="en-US"/>
              <a:t>Symptoms </a:t>
            </a:r>
          </a:p>
          <a:p>
            <a:pPr lvl="1"/>
            <a:r>
              <a:rPr dirty="0" lang="en-US"/>
              <a:t>Woman's age (e.g. is she near menopause?) </a:t>
            </a:r>
          </a:p>
          <a:p>
            <a:pPr lvl="1"/>
            <a:r>
              <a:rPr dirty="0" lang="en-US"/>
              <a:t>Reproductive plans and obstetrical history</a:t>
            </a:r>
          </a:p>
          <a:p>
            <a:pPr lvl="1"/>
            <a:r>
              <a:rPr dirty="0" lang="en-US"/>
              <a:t>Parity </a:t>
            </a:r>
          </a:p>
          <a:p>
            <a:pPr lvl="1"/>
            <a:r>
              <a:rPr dirty="0" lang="en-US"/>
              <a:t>Pregnancy status</a:t>
            </a:r>
          </a:p>
          <a:p>
            <a:pPr lvl="1"/>
            <a:r>
              <a:rPr dirty="0" lang="en-US"/>
              <a:t>General health</a:t>
            </a:r>
          </a:p>
          <a:p>
            <a:pPr lvl="1"/>
            <a:r>
              <a:rPr dirty="0" lang="en-US"/>
              <a:t>State of preservation of the </a:t>
            </a:r>
            <a:r>
              <a:rPr dirty="0" lang="en-US" err="1" smtClean="0"/>
              <a:t>leiomyomas</a:t>
            </a:r>
            <a:r>
              <a:rPr dirty="0" lang="en-US" smtClean="0"/>
              <a:t>.</a:t>
            </a:r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u="sng" smtClean="0"/>
              <a:t>Emergency Measures</a:t>
            </a:r>
            <a:r>
              <a:rPr dirty="0" lang="en-US" smtClean="0"/>
              <a:t/>
            </a:r>
            <a:br>
              <a:rPr dirty="0" lang="en-US" smtClean="0"/>
            </a:br>
            <a:endParaRPr dirty="0" lang="en-US"/>
          </a:p>
        </p:txBody>
      </p:sp>
      <p:sp>
        <p:nvSpPr>
          <p:cNvPr id="1048634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81250" lnSpcReduction="10000"/>
          </a:bodyPr>
          <a:p>
            <a:pPr>
              <a:buNone/>
            </a:pPr>
            <a:endParaRPr dirty="0" lang="en-US"/>
          </a:p>
          <a:p>
            <a:pPr lvl="0"/>
            <a:r>
              <a:rPr dirty="0" lang="en-US"/>
              <a:t>Blood transfusions may be necessary to correct anemia. </a:t>
            </a:r>
          </a:p>
          <a:p>
            <a:pPr lvl="0"/>
            <a:r>
              <a:rPr dirty="0" lang="en-US"/>
              <a:t>Transfusion of packed red blood cells is preferred over whole blood. </a:t>
            </a:r>
          </a:p>
          <a:p>
            <a:pPr lvl="0"/>
            <a:r>
              <a:rPr dirty="0" lang="en-US"/>
              <a:t>Emergency surgery is indicated for infected </a:t>
            </a:r>
            <a:r>
              <a:rPr dirty="0" lang="en-US" err="1"/>
              <a:t>leiomyomata</a:t>
            </a:r>
            <a:r>
              <a:rPr dirty="0" lang="en-US"/>
              <a:t>, acute torsion, or intestinal obstruction caused by a </a:t>
            </a:r>
            <a:r>
              <a:rPr dirty="0" lang="en-US" err="1"/>
              <a:t>pedunculated</a:t>
            </a:r>
            <a:r>
              <a:rPr dirty="0" lang="en-US"/>
              <a:t> or parasitic </a:t>
            </a:r>
            <a:r>
              <a:rPr dirty="0" lang="en-US" err="1"/>
              <a:t>myoma</a:t>
            </a:r>
            <a:r>
              <a:rPr dirty="0" lang="en-US"/>
              <a:t>. </a:t>
            </a:r>
          </a:p>
          <a:p>
            <a:pPr lvl="0"/>
            <a:r>
              <a:rPr dirty="0" lang="en-US" err="1"/>
              <a:t>Myomectomy</a:t>
            </a:r>
            <a:r>
              <a:rPr dirty="0" lang="en-US"/>
              <a:t> is generally contraindicated during pregnancy, except for the rare symptomatic </a:t>
            </a:r>
            <a:r>
              <a:rPr dirty="0" lang="en-US" smtClean="0"/>
              <a:t>torsion.</a:t>
            </a:r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p>
            <a:r>
              <a:rPr dirty="0" lang="en-US"/>
              <a:t> </a:t>
            </a:r>
            <a:br>
              <a:rPr dirty="0" lang="en-US"/>
            </a:br>
            <a:r>
              <a:rPr dirty="0" lang="en-US" u="sng"/>
              <a:t>Medical therapy 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92857" lnSpcReduction="10000"/>
          </a:bodyPr>
          <a:p>
            <a:pPr lvl="0">
              <a:buNone/>
            </a:pPr>
            <a:r>
              <a:rPr dirty="0" lang="en-US"/>
              <a:t>The goal of therapy is relief of </a:t>
            </a:r>
            <a:r>
              <a:rPr dirty="0" lang="en-US" smtClean="0"/>
              <a:t>symptoms by use of:</a:t>
            </a:r>
            <a:endParaRPr dirty="0" lang="en-US"/>
          </a:p>
          <a:p>
            <a:pPr lvl="0"/>
            <a:r>
              <a:rPr b="1" dirty="0" i="1" lang="en-US" err="1"/>
              <a:t>Gonadotropin</a:t>
            </a:r>
            <a:r>
              <a:rPr b="1" dirty="0" i="1" lang="en-US"/>
              <a:t>-releasing hormone agonists</a:t>
            </a:r>
            <a:r>
              <a:rPr b="1" dirty="0" lang="en-US"/>
              <a:t> </a:t>
            </a:r>
            <a:r>
              <a:rPr dirty="0" lang="en-US" smtClean="0"/>
              <a:t> </a:t>
            </a:r>
          </a:p>
          <a:p>
            <a:pPr lvl="1"/>
            <a:r>
              <a:rPr dirty="0" lang="en-US" smtClean="0"/>
              <a:t>`</a:t>
            </a:r>
            <a:r>
              <a:rPr dirty="0" lang="en-US" err="1" smtClean="0"/>
              <a:t>Gonadotropin</a:t>
            </a:r>
            <a:r>
              <a:rPr dirty="0" lang="en-US" smtClean="0"/>
              <a:t>-releasing </a:t>
            </a:r>
            <a:r>
              <a:rPr dirty="0" lang="en-US"/>
              <a:t>hormone (</a:t>
            </a:r>
            <a:r>
              <a:rPr dirty="0" lang="en-US" err="1"/>
              <a:t>GnRH</a:t>
            </a:r>
            <a:r>
              <a:rPr dirty="0" lang="en-US"/>
              <a:t>) agonists are the most effective medical therapy for uterine </a:t>
            </a:r>
            <a:r>
              <a:rPr dirty="0" lang="en-US" err="1"/>
              <a:t>myomas</a:t>
            </a:r>
            <a:r>
              <a:rPr dirty="0" lang="en-US"/>
              <a:t>. </a:t>
            </a:r>
          </a:p>
          <a:p>
            <a:pPr lvl="1"/>
            <a:r>
              <a:rPr dirty="0" lang="en-US" err="1" smtClean="0"/>
              <a:t>GnRH</a:t>
            </a:r>
            <a:r>
              <a:rPr dirty="0" lang="en-US" smtClean="0"/>
              <a:t> </a:t>
            </a:r>
            <a:r>
              <a:rPr dirty="0" lang="en-US"/>
              <a:t>agonists have proven very useful for limiting growth or to cause a temporary decrease in tumor size. </a:t>
            </a:r>
            <a:endParaRPr dirty="0" lang="en-US" smtClean="0"/>
          </a:p>
          <a:p>
            <a:pPr lvl="1"/>
            <a:r>
              <a:rPr dirty="0" lang="en-US" err="1" smtClean="0"/>
              <a:t>Gonadotropin</a:t>
            </a:r>
            <a:r>
              <a:rPr dirty="0" lang="en-US" smtClean="0"/>
              <a:t>-releasing </a:t>
            </a:r>
            <a:r>
              <a:rPr dirty="0" lang="en-US"/>
              <a:t>hormone agonists induce </a:t>
            </a:r>
            <a:r>
              <a:rPr dirty="0" lang="en-US" err="1"/>
              <a:t>hypogonadism</a:t>
            </a:r>
            <a:r>
              <a:rPr dirty="0" lang="en-US"/>
              <a:t> through pituitary desensitization, </a:t>
            </a:r>
            <a:r>
              <a:rPr dirty="0" lang="en-US" err="1"/>
              <a:t>downregulation</a:t>
            </a:r>
            <a:r>
              <a:rPr dirty="0" lang="en-US"/>
              <a:t> of receptors, and inhibition of </a:t>
            </a:r>
            <a:r>
              <a:rPr dirty="0" lang="en-US" err="1"/>
              <a:t>gonadotropins</a:t>
            </a:r>
            <a:r>
              <a:rPr dirty="0" lang="en-US"/>
              <a:t>. </a:t>
            </a:r>
            <a:endParaRPr dirty="0" lang="en-US" smtClean="0"/>
          </a:p>
          <a:p>
            <a:pPr lvl="1"/>
            <a:r>
              <a:rPr dirty="0" i="1" lang="en-US" err="1" smtClean="0"/>
              <a:t>E.g</a:t>
            </a:r>
            <a:r>
              <a:rPr dirty="0" i="1" lang="en-US" smtClean="0"/>
              <a:t> </a:t>
            </a:r>
            <a:r>
              <a:rPr dirty="0" i="1" lang="en-US" err="1" smtClean="0"/>
              <a:t>Leuprolide</a:t>
            </a:r>
            <a:r>
              <a:rPr dirty="0" i="1" lang="en-US"/>
              <a:t>, </a:t>
            </a:r>
            <a:r>
              <a:rPr dirty="0" i="1" lang="en-US" err="1"/>
              <a:t>nafarelin</a:t>
            </a:r>
            <a:r>
              <a:rPr dirty="0" i="1" lang="en-US"/>
              <a:t>, </a:t>
            </a:r>
            <a:r>
              <a:rPr dirty="0" i="1" lang="en-US" err="1"/>
              <a:t>goserelin</a:t>
            </a:r>
            <a:r>
              <a:rPr dirty="0" i="1" lang="en-US"/>
              <a:t>,</a:t>
            </a:r>
            <a:r>
              <a:rPr b="1" dirty="0" lang="en-US"/>
              <a:t> </a:t>
            </a:r>
            <a:r>
              <a:rPr dirty="0" lang="en-US"/>
              <a:t>and</a:t>
            </a:r>
            <a:r>
              <a:rPr b="1" dirty="0" lang="en-US"/>
              <a:t> </a:t>
            </a:r>
            <a:r>
              <a:rPr dirty="0" i="1" lang="en-US" err="1"/>
              <a:t>histrelin</a:t>
            </a:r>
            <a:r>
              <a:rPr dirty="0" lang="en-US"/>
              <a:t> </a:t>
            </a:r>
            <a:endParaRPr dirty="0" lang="en-US" smtClean="0"/>
          </a:p>
          <a:p>
            <a:pPr lvl="0"/>
            <a:endParaRPr dirty="0" lang="en-US"/>
          </a:p>
          <a:p>
            <a:endParaRPr dirty="0" lang="en-US" smtClean="0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Content Placeholder 2"/>
          <p:cNvSpPr>
            <a:spLocks noGrp="1"/>
          </p:cNvSpPr>
          <p:nvPr>
            <p:ph idx="4294967295"/>
          </p:nvPr>
        </p:nvSpPr>
        <p:spPr>
          <a:xfrm>
            <a:off x="838200" y="533400"/>
            <a:ext cx="7391400" cy="5592763"/>
          </a:xfrm>
        </p:spPr>
        <p:txBody>
          <a:bodyPr>
            <a:normAutofit/>
          </a:bodyPr>
          <a:p>
            <a:pPr lvl="0"/>
            <a:r>
              <a:rPr b="1" dirty="0" lang="en-US"/>
              <a:t>Luteinizing hormone releasing hormone (LHRH) </a:t>
            </a:r>
            <a:r>
              <a:rPr b="1" dirty="0" lang="en-US" smtClean="0"/>
              <a:t>agonists</a:t>
            </a:r>
          </a:p>
          <a:p>
            <a:pPr lvl="0">
              <a:buNone/>
            </a:pPr>
            <a:r>
              <a:rPr b="1" dirty="0" lang="en-US" smtClean="0"/>
              <a:t> 	</a:t>
            </a:r>
            <a:r>
              <a:rPr dirty="0" lang="en-US" smtClean="0"/>
              <a:t>-	They induce </a:t>
            </a:r>
            <a:r>
              <a:rPr dirty="0" lang="en-US"/>
              <a:t>an abrupt artificial menopause with cessation of bleeding and shrinkage of </a:t>
            </a:r>
            <a:r>
              <a:rPr dirty="0" lang="en-US" err="1"/>
              <a:t>myomas</a:t>
            </a:r>
            <a:r>
              <a:rPr dirty="0" lang="en-US"/>
              <a:t>. </a:t>
            </a:r>
          </a:p>
          <a:p>
            <a:pPr lvl="1"/>
            <a:r>
              <a:rPr dirty="0" lang="en-US"/>
              <a:t>Not recommended for more than six months. </a:t>
            </a:r>
          </a:p>
          <a:p>
            <a:pPr lvl="1"/>
            <a:r>
              <a:rPr dirty="0" lang="en-US"/>
              <a:t>May be useful in </a:t>
            </a:r>
            <a:r>
              <a:rPr dirty="0" lang="en-US" err="1"/>
              <a:t>perimenopausal</a:t>
            </a:r>
            <a:r>
              <a:rPr dirty="0" lang="en-US"/>
              <a:t> patients or as an adjunct in preparation for surgery.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p>
            <a:r>
              <a:rPr b="1" dirty="0" lang="en-US" smtClean="0">
                <a:effectLst>
                  <a:outerShdw algn="tl" blurRad="38100" dir="2700000" dist="38100">
                    <a:srgbClr val="000000"/>
                  </a:outerShdw>
                </a:effectLst>
              </a:rPr>
              <a:t>Epidemiology </a:t>
            </a:r>
            <a:endParaRPr dirty="0" lang="en-US"/>
          </a:p>
        </p:txBody>
      </p:sp>
      <p:sp>
        <p:nvSpPr>
          <p:cNvPr id="1048596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1053" lnSpcReduction="20000"/>
          </a:bodyPr>
          <a:p>
            <a:pPr lvl="0"/>
            <a:r>
              <a:rPr dirty="0" sz="3800" lang="en-US" err="1" smtClean="0"/>
              <a:t>Leiomyomas</a:t>
            </a:r>
            <a:r>
              <a:rPr dirty="0" sz="3800" lang="en-US" smtClean="0"/>
              <a:t> </a:t>
            </a:r>
            <a:r>
              <a:rPr dirty="0" sz="3800" lang="en-US"/>
              <a:t>are present in 20-25% of reproductive-age women, but for an unknown reason, </a:t>
            </a:r>
            <a:r>
              <a:rPr dirty="0" sz="3800" lang="en-US" smtClean="0"/>
              <a:t>they </a:t>
            </a:r>
            <a:r>
              <a:rPr dirty="0" sz="3800" lang="en-US"/>
              <a:t>are 3-9 times more frequent in black than in white women. </a:t>
            </a:r>
          </a:p>
          <a:p>
            <a:pPr lvl="0"/>
            <a:r>
              <a:rPr dirty="0" sz="3800" lang="en-US" smtClean="0"/>
              <a:t>They  </a:t>
            </a:r>
            <a:r>
              <a:rPr dirty="0" sz="3800" lang="en-US"/>
              <a:t>are the most common pelvic neoplasm, occurring in 1/4 of white and 1/2 of black </a:t>
            </a:r>
            <a:r>
              <a:rPr dirty="0" sz="3800" lang="en-US" smtClean="0"/>
              <a:t>women.</a:t>
            </a:r>
            <a:endParaRPr dirty="0" sz="3800" lang="en-US"/>
          </a:p>
          <a:p>
            <a:pPr lvl="0"/>
            <a:r>
              <a:rPr dirty="0" sz="3800" lang="en-US" err="1"/>
              <a:t>Leiomyomas</a:t>
            </a:r>
            <a:r>
              <a:rPr dirty="0" sz="3800" lang="en-US"/>
              <a:t> are extremely common, being found in at least 20% of women above the age of </a:t>
            </a:r>
            <a:r>
              <a:rPr dirty="0" sz="3800" lang="en-US" smtClean="0"/>
              <a:t>35.</a:t>
            </a:r>
            <a:endParaRPr dirty="0" sz="3800" lang="en-US" smtClean="0"/>
          </a:p>
          <a:p>
            <a:pPr lvl="0"/>
            <a:r>
              <a:rPr dirty="0" sz="3800" lang="en-US" smtClean="0"/>
              <a:t>They </a:t>
            </a:r>
            <a:r>
              <a:rPr dirty="0" sz="3800" lang="en-US"/>
              <a:t>are usually multiple and vary in size from tiny ‘seedlings’ to huge masses which fill the abdomen.</a:t>
            </a:r>
          </a:p>
          <a:p>
            <a:pPr lvl="0"/>
            <a:r>
              <a:rPr dirty="0" sz="3800" lang="en-US" smtClean="0"/>
              <a:t> </a:t>
            </a:r>
            <a:r>
              <a:rPr dirty="0" sz="3800" lang="en-US"/>
              <a:t>Most women with symptomatic fibroids are in their 30s or 40s. </a:t>
            </a:r>
          </a:p>
        </p:txBody>
      </p:sp>
    </p:spTree>
  </p:cSld>
  <p:clrMapOvr>
    <a:masterClrMapping/>
  </p:clrMapOvr>
  <p:timing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i="1" lang="en-US" u="sng" smtClean="0"/>
              <a:t>Conservative management:</a:t>
            </a:r>
            <a:endParaRPr dirty="0" lang="en-US" u="sng"/>
          </a:p>
        </p:txBody>
      </p:sp>
      <p:sp>
        <p:nvSpPr>
          <p:cNvPr id="104863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dirty="0" lang="en-US" smtClean="0"/>
              <a:t>Asymptomatic </a:t>
            </a:r>
            <a:r>
              <a:rPr dirty="0" lang="en-US" err="1"/>
              <a:t>myomas</a:t>
            </a:r>
            <a:r>
              <a:rPr dirty="0" lang="en-US"/>
              <a:t> of less than 14 weeks' size gestation should be closely observed with pelvic examinations and </a:t>
            </a:r>
            <a:r>
              <a:rPr dirty="0" lang="en-US" err="1"/>
              <a:t>ultrasonography</a:t>
            </a:r>
            <a:r>
              <a:rPr dirty="0" lang="en-US"/>
              <a:t> at 3-6 month intervals, as long as size stable. </a:t>
            </a:r>
          </a:p>
          <a:p>
            <a:r>
              <a:rPr dirty="0" lang="en-US"/>
              <a:t>Usually regress </a:t>
            </a:r>
            <a:r>
              <a:rPr dirty="0" lang="en-US" smtClean="0"/>
              <a:t>after menopause.</a:t>
            </a:r>
            <a:endParaRPr dirty="0" lang="en-US"/>
          </a:p>
        </p:txBody>
      </p:sp>
    </p:spTree>
  </p:cSld>
  <p:clrMapOvr>
    <a:masterClrMapping/>
  </p:clrMapOvr>
  <p:timing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/>
              <a:t> </a:t>
            </a:r>
            <a:br>
              <a:rPr dirty="0" lang="en-US"/>
            </a:br>
            <a:r>
              <a:rPr dirty="0" lang="en-US" u="sng"/>
              <a:t>Surgical Measures</a:t>
            </a:r>
            <a:r>
              <a:rPr dirty="0" lang="en-US"/>
              <a:t/>
            </a:r>
            <a:br>
              <a:rPr dirty="0" lang="en-US"/>
            </a:br>
            <a:endParaRPr dirty="0" lang="en-US"/>
          </a:p>
        </p:txBody>
      </p:sp>
      <p:sp>
        <p:nvSpPr>
          <p:cNvPr id="104864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875" lnSpcReduction="10000"/>
          </a:bodyPr>
          <a:p>
            <a:pPr lvl="0"/>
            <a:r>
              <a:rPr dirty="0" lang="en-US"/>
              <a:t>Surgery is the mainstay of therapy for </a:t>
            </a:r>
            <a:r>
              <a:rPr dirty="0" lang="en-US" err="1"/>
              <a:t>leiomyomas</a:t>
            </a:r>
            <a:r>
              <a:rPr dirty="0" lang="en-US"/>
              <a:t>. </a:t>
            </a:r>
          </a:p>
          <a:p>
            <a:pPr lvl="0"/>
            <a:r>
              <a:rPr dirty="0" lang="en-US"/>
              <a:t>Hysterectomy is the definitive procedure; </a:t>
            </a:r>
            <a:r>
              <a:rPr dirty="0" lang="en-US" err="1"/>
              <a:t>myomectomy</a:t>
            </a:r>
            <a:r>
              <a:rPr dirty="0" lang="en-US"/>
              <a:t> </a:t>
            </a:r>
            <a:r>
              <a:rPr dirty="0" lang="en-US" smtClean="0"/>
              <a:t>and other </a:t>
            </a:r>
            <a:r>
              <a:rPr dirty="0" lang="en-US"/>
              <a:t>various </a:t>
            </a:r>
            <a:r>
              <a:rPr dirty="0" lang="en-US" smtClean="0"/>
              <a:t>techniques </a:t>
            </a:r>
            <a:r>
              <a:rPr dirty="0" lang="en-US" err="1" smtClean="0"/>
              <a:t>e.g</a:t>
            </a:r>
            <a:r>
              <a:rPr dirty="0" lang="en-US" smtClean="0"/>
              <a:t>  </a:t>
            </a:r>
            <a:r>
              <a:rPr dirty="0" lang="en-US"/>
              <a:t>endometrial ablation, and </a:t>
            </a:r>
            <a:r>
              <a:rPr dirty="0" lang="en-US" err="1"/>
              <a:t>myolysis</a:t>
            </a:r>
            <a:r>
              <a:rPr dirty="0" lang="en-US"/>
              <a:t> are alternative procedures.</a:t>
            </a:r>
          </a:p>
          <a:p>
            <a:pPr lvl="0"/>
            <a:r>
              <a:rPr dirty="0" lang="en-US" smtClean="0"/>
              <a:t>Myomectomy </a:t>
            </a:r>
            <a:r>
              <a:rPr dirty="0" lang="en-US"/>
              <a:t>during pregnancy should be limited to </a:t>
            </a:r>
            <a:r>
              <a:rPr dirty="0" lang="en-US" err="1"/>
              <a:t>myomas</a:t>
            </a:r>
            <a:r>
              <a:rPr dirty="0" lang="en-US"/>
              <a:t> with a discrete pedicle that can be clamped and easily </a:t>
            </a:r>
            <a:r>
              <a:rPr dirty="0" lang="en-US" smtClean="0"/>
              <a:t>ligated. </a:t>
            </a:r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Content Placeholder 2"/>
          <p:cNvSpPr>
            <a:spLocks noGrp="1"/>
          </p:cNvSpPr>
          <p:nvPr>
            <p:ph idx="4294967295"/>
          </p:nvPr>
        </p:nvSpPr>
        <p:spPr>
          <a:xfrm>
            <a:off x="304800" y="609600"/>
            <a:ext cx="8458200" cy="5516563"/>
          </a:xfrm>
        </p:spPr>
        <p:txBody>
          <a:bodyPr>
            <a:normAutofit fontScale="84375" lnSpcReduction="10000"/>
          </a:bodyPr>
          <a:p>
            <a:pPr lvl="0">
              <a:buNone/>
            </a:pPr>
            <a:r>
              <a:rPr b="1" dirty="0" i="1" lang="en-US" err="1"/>
              <a:t>Myomectomy</a:t>
            </a:r>
            <a:r>
              <a:rPr b="1" dirty="0" i="1" lang="en-US"/>
              <a:t>:</a:t>
            </a:r>
            <a:r>
              <a:rPr b="1" dirty="0" lang="en-US"/>
              <a:t> </a:t>
            </a:r>
            <a:endParaRPr b="1" dirty="0" lang="en-US" smtClean="0"/>
          </a:p>
          <a:p>
            <a:pPr lvl="0"/>
            <a:r>
              <a:rPr dirty="0" lang="en-US" err="1" smtClean="0"/>
              <a:t>Myomectomy</a:t>
            </a:r>
            <a:r>
              <a:rPr dirty="0" lang="en-US" smtClean="0"/>
              <a:t> </a:t>
            </a:r>
            <a:r>
              <a:rPr dirty="0" lang="en-US"/>
              <a:t>should be planned for the symptomatic patient who wishes to preserve fertility or conserve the uterus, but one can never be certain before operation that </a:t>
            </a:r>
            <a:r>
              <a:rPr dirty="0" lang="en-US" err="1"/>
              <a:t>myomectomy</a:t>
            </a:r>
            <a:r>
              <a:rPr dirty="0" lang="en-US"/>
              <a:t> can be accomplished easily. </a:t>
            </a:r>
          </a:p>
          <a:p>
            <a:pPr lvl="0"/>
            <a:r>
              <a:rPr dirty="0" lang="en-US" err="1"/>
              <a:t>Myomectomy</a:t>
            </a:r>
            <a:r>
              <a:rPr dirty="0" lang="en-US"/>
              <a:t> is quite successful for control of chronic bleeding associated with </a:t>
            </a:r>
            <a:r>
              <a:rPr dirty="0" lang="en-US" err="1"/>
              <a:t>leiomyomata</a:t>
            </a:r>
            <a:r>
              <a:rPr dirty="0" lang="en-US"/>
              <a:t>. </a:t>
            </a:r>
          </a:p>
          <a:p>
            <a:pPr lvl="0"/>
            <a:r>
              <a:rPr dirty="0" lang="en-US"/>
              <a:t>A </a:t>
            </a:r>
            <a:r>
              <a:rPr dirty="0" lang="en-US" err="1"/>
              <a:t>pedunculated</a:t>
            </a:r>
            <a:r>
              <a:rPr dirty="0" lang="en-US"/>
              <a:t> </a:t>
            </a:r>
            <a:r>
              <a:rPr dirty="0" lang="en-US" err="1"/>
              <a:t>submucous</a:t>
            </a:r>
            <a:r>
              <a:rPr dirty="0" lang="en-US"/>
              <a:t> </a:t>
            </a:r>
            <a:r>
              <a:rPr dirty="0" lang="en-US" err="1"/>
              <a:t>myoma</a:t>
            </a:r>
            <a:r>
              <a:rPr dirty="0" lang="en-US"/>
              <a:t> protruding into the vagina can sometimes be removed vaginally with a looped wire snare or by hysteroscopy. </a:t>
            </a:r>
          </a:p>
          <a:p>
            <a:r>
              <a:rPr dirty="0" lang="en-US" smtClean="0"/>
              <a:t>After myomectomy there is a significant risk of uterine rupture during a subsequent </a:t>
            </a:r>
            <a:r>
              <a:rPr dirty="0" lang="en-US" smtClean="0"/>
              <a:t>pregnancy.</a:t>
            </a:r>
            <a:endParaRPr dirty="0" lang="en-US"/>
          </a:p>
        </p:txBody>
      </p:sp>
    </p:spTree>
  </p:cSld>
  <p:clrMapOvr>
    <a:masterClrMapping/>
  </p:clrMapOvr>
  <p:timing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Content Placeholder 2"/>
          <p:cNvSpPr>
            <a:spLocks noGrp="1"/>
          </p:cNvSpPr>
          <p:nvPr>
            <p:ph idx="4294967295"/>
          </p:nvPr>
        </p:nvSpPr>
        <p:spPr>
          <a:xfrm>
            <a:off x="381000" y="381000"/>
            <a:ext cx="8534400" cy="5745163"/>
          </a:xfrm>
        </p:spPr>
        <p:txBody>
          <a:bodyPr>
            <a:normAutofit fontScale="93750" lnSpcReduction="20000"/>
          </a:bodyPr>
          <a:p>
            <a:pPr lvl="0">
              <a:buNone/>
            </a:pPr>
            <a:r>
              <a:rPr b="1" dirty="0" i="1" lang="en-US"/>
              <a:t>Hysterectomy:</a:t>
            </a:r>
            <a:r>
              <a:rPr b="1" dirty="0" lang="en-US"/>
              <a:t> </a:t>
            </a:r>
            <a:endParaRPr b="1" dirty="0" lang="en-US" smtClean="0"/>
          </a:p>
          <a:p>
            <a:pPr lvl="0"/>
            <a:r>
              <a:rPr dirty="0" lang="en-US" smtClean="0"/>
              <a:t>Uterus </a:t>
            </a:r>
            <a:r>
              <a:rPr dirty="0" lang="en-US"/>
              <a:t>with small </a:t>
            </a:r>
            <a:r>
              <a:rPr dirty="0" lang="en-US" err="1"/>
              <a:t>myomas</a:t>
            </a:r>
            <a:r>
              <a:rPr dirty="0" lang="en-US"/>
              <a:t> may be removed by total vaginal hysterectomy, particularly if vaginal relaxation demands repair of </a:t>
            </a:r>
            <a:r>
              <a:rPr dirty="0" lang="en-US" err="1"/>
              <a:t>cystocele</a:t>
            </a:r>
            <a:r>
              <a:rPr dirty="0" lang="en-US"/>
              <a:t>, </a:t>
            </a:r>
            <a:r>
              <a:rPr dirty="0" lang="en-US" err="1"/>
              <a:t>rectocele</a:t>
            </a:r>
            <a:r>
              <a:rPr dirty="0" lang="en-US"/>
              <a:t>, or </a:t>
            </a:r>
            <a:r>
              <a:rPr dirty="0" lang="en-US" err="1"/>
              <a:t>enterocele</a:t>
            </a:r>
            <a:r>
              <a:rPr dirty="0" lang="en-US"/>
              <a:t>.</a:t>
            </a:r>
          </a:p>
          <a:p>
            <a:pPr lvl="0"/>
            <a:r>
              <a:rPr dirty="0" lang="en-US"/>
              <a:t>When numerous large tumors (especially </a:t>
            </a:r>
            <a:r>
              <a:rPr dirty="0" lang="en-US" err="1"/>
              <a:t>intraligamentary</a:t>
            </a:r>
            <a:r>
              <a:rPr dirty="0" lang="en-US"/>
              <a:t> </a:t>
            </a:r>
            <a:r>
              <a:rPr dirty="0" lang="en-US" err="1"/>
              <a:t>myomas</a:t>
            </a:r>
            <a:r>
              <a:rPr dirty="0" lang="en-US"/>
              <a:t>) are found, total abdominal hysterectomy is indicated. </a:t>
            </a:r>
          </a:p>
          <a:p>
            <a:pPr lvl="0"/>
            <a:r>
              <a:rPr dirty="0" lang="en-US"/>
              <a:t>If the ovaries are diseased or if their blood supply has been destroyed, </a:t>
            </a:r>
            <a:r>
              <a:rPr dirty="0" lang="en-US" err="1"/>
              <a:t>oophorectomy</a:t>
            </a:r>
            <a:r>
              <a:rPr dirty="0" lang="en-US"/>
              <a:t> is necessary; otherwise, the ovaries should be preserved. </a:t>
            </a:r>
          </a:p>
          <a:p>
            <a:pPr lvl="0"/>
            <a:r>
              <a:rPr dirty="0" lang="en-US"/>
              <a:t>Ovaries generally are preserved in premenopausal women.</a:t>
            </a:r>
          </a:p>
          <a:p>
            <a:pPr lvl="0"/>
            <a:endParaRPr dirty="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u="sng" smtClean="0"/>
              <a:t>Other techniques: </a:t>
            </a:r>
            <a:r>
              <a:rPr dirty="0" lang="en-US" smtClean="0"/>
              <a:t/>
            </a:r>
            <a:br>
              <a:rPr dirty="0" lang="en-US" smtClean="0"/>
            </a:br>
            <a:endParaRPr dirty="0" lang="en-US"/>
          </a:p>
        </p:txBody>
      </p:sp>
      <p:sp>
        <p:nvSpPr>
          <p:cNvPr id="104864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6875" lnSpcReduction="20000"/>
          </a:bodyPr>
          <a:p>
            <a:pPr>
              <a:buNone/>
            </a:pPr>
            <a:endParaRPr dirty="0" lang="en-US"/>
          </a:p>
          <a:p>
            <a:pPr lvl="0"/>
            <a:r>
              <a:rPr b="1" dirty="0" lang="en-US"/>
              <a:t>Embolic occlusion </a:t>
            </a:r>
            <a:r>
              <a:rPr dirty="0" lang="en-US"/>
              <a:t>of the uterine arteries may successfully treat symptoms of </a:t>
            </a:r>
            <a:r>
              <a:rPr dirty="0" lang="en-US" err="1"/>
              <a:t>leiomyomas</a:t>
            </a:r>
            <a:r>
              <a:rPr dirty="0" lang="en-US"/>
              <a:t>, particularly </a:t>
            </a:r>
            <a:r>
              <a:rPr dirty="0" lang="en-US" err="1"/>
              <a:t>menorrhagia</a:t>
            </a:r>
            <a:r>
              <a:rPr dirty="0" lang="en-US"/>
              <a:t>; however, adequate long-term scientific study of this less invasive treatment is still lacking.</a:t>
            </a:r>
          </a:p>
          <a:p>
            <a:pPr lvl="0"/>
            <a:r>
              <a:rPr b="1" dirty="0" lang="en-US"/>
              <a:t>Uterine artery </a:t>
            </a:r>
            <a:r>
              <a:rPr b="1" dirty="0" lang="en-US" err="1"/>
              <a:t>embolization</a:t>
            </a:r>
            <a:r>
              <a:rPr b="1" dirty="0" lang="en-US"/>
              <a:t> </a:t>
            </a:r>
            <a:r>
              <a:rPr dirty="0" lang="en-US"/>
              <a:t>average 50% shrinkage; painful</a:t>
            </a:r>
          </a:p>
          <a:p>
            <a:pPr lvl="0"/>
            <a:r>
              <a:rPr b="1" dirty="0" lang="en-US" err="1"/>
              <a:t>Myolysis</a:t>
            </a:r>
            <a:r>
              <a:rPr dirty="0" lang="en-US"/>
              <a:t> by needle </a:t>
            </a:r>
            <a:r>
              <a:rPr dirty="0" lang="en-US" err="1"/>
              <a:t>cautery</a:t>
            </a:r>
            <a:r>
              <a:rPr dirty="0" lang="en-US"/>
              <a:t> or </a:t>
            </a:r>
            <a:r>
              <a:rPr dirty="0" lang="en-US" err="1"/>
              <a:t>cryotherapy</a:t>
            </a:r>
            <a:r>
              <a:rPr dirty="0" lang="en-US"/>
              <a:t>. </a:t>
            </a:r>
          </a:p>
          <a:p>
            <a:pPr>
              <a:buNone/>
            </a:pPr>
            <a:endParaRPr dirty="0" lang="en-US"/>
          </a:p>
        </p:txBody>
      </p:sp>
    </p:spTree>
  </p:cSld>
  <p:clrMapOvr>
    <a:masterClrMapping/>
  </p:clrMapOvr>
  <p:timing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 </a:t>
            </a:r>
            <a:r>
              <a:rPr b="1" dirty="0" lang="en-US" smtClean="0"/>
              <a:t>Complications</a:t>
            </a:r>
            <a:endParaRPr b="1" dirty="0" lang="en-US"/>
          </a:p>
        </p:txBody>
      </p:sp>
      <p:sp>
        <p:nvSpPr>
          <p:cNvPr id="10486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875" lnSpcReduction="10000"/>
          </a:bodyPr>
          <a:p>
            <a:r>
              <a:rPr b="1" dirty="0" lang="en-GB" smtClean="0"/>
              <a:t>Infertility</a:t>
            </a:r>
            <a:r>
              <a:rPr dirty="0" lang="en-GB" smtClean="0"/>
              <a:t>: </a:t>
            </a:r>
          </a:p>
          <a:p>
            <a:pPr>
              <a:buNone/>
            </a:pPr>
            <a:r>
              <a:rPr dirty="0" i="1" lang="en-GB"/>
              <a:t>	</a:t>
            </a:r>
            <a:r>
              <a:rPr dirty="0" lang="en-GB" smtClean="0"/>
              <a:t>Interference with sperm and ovum transport, endometrial inflammation, poor implantation, harsh hormonal milieu, poor endometrial </a:t>
            </a:r>
            <a:r>
              <a:rPr dirty="0" lang="en-GB" err="1" smtClean="0"/>
              <a:t>vascularization</a:t>
            </a:r>
            <a:r>
              <a:rPr dirty="0" lang="en-GB" smtClean="0"/>
              <a:t>.</a:t>
            </a:r>
          </a:p>
          <a:p>
            <a:r>
              <a:rPr b="1" dirty="0" lang="en-GB" smtClean="0"/>
              <a:t>Adverse pregnancy outcome</a:t>
            </a:r>
            <a:r>
              <a:rPr dirty="0" lang="en-GB" smtClean="0"/>
              <a:t>: </a:t>
            </a:r>
          </a:p>
          <a:p>
            <a:pPr>
              <a:buNone/>
            </a:pPr>
            <a:r>
              <a:rPr dirty="0" lang="en-GB"/>
              <a:t>	</a:t>
            </a:r>
            <a:r>
              <a:rPr dirty="0" lang="en-GB" smtClean="0"/>
              <a:t>Abortion, ectopic pregnancy, abdominal pain, IUGR, </a:t>
            </a:r>
            <a:r>
              <a:rPr dirty="0" lang="en-GB" err="1" smtClean="0"/>
              <a:t>abruptio</a:t>
            </a:r>
            <a:r>
              <a:rPr dirty="0" lang="en-GB" smtClean="0"/>
              <a:t> </a:t>
            </a:r>
            <a:r>
              <a:rPr dirty="0" lang="en-GB" err="1" smtClean="0"/>
              <a:t>placentae</a:t>
            </a:r>
            <a:r>
              <a:rPr dirty="0" lang="en-GB" smtClean="0"/>
              <a:t>, preterm labour, obstructed labour, PPH.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p>
            <a:r>
              <a:rPr dirty="0" lang="en-US" smtClean="0"/>
              <a:t>KEY POINTS</a:t>
            </a:r>
            <a:br>
              <a:rPr dirty="0" lang="en-US" smtClean="0"/>
            </a:br>
            <a:endParaRPr dirty="0" lang="en-US"/>
          </a:p>
        </p:txBody>
      </p:sp>
      <p:sp>
        <p:nvSpPr>
          <p:cNvPr id="1048649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15400" cy="6019800"/>
          </a:xfrm>
        </p:spPr>
        <p:txBody>
          <a:bodyPr>
            <a:normAutofit fontScale="75000" lnSpcReduction="20000"/>
          </a:bodyPr>
          <a:p>
            <a:pPr>
              <a:buNone/>
            </a:pPr>
            <a:r>
              <a:rPr dirty="0" lang="en-US" smtClean="0"/>
              <a:t>• </a:t>
            </a:r>
            <a:r>
              <a:rPr dirty="0" lang="en-US" err="1" smtClean="0"/>
              <a:t>Leiomyoma</a:t>
            </a:r>
            <a:r>
              <a:rPr dirty="0" lang="en-US" smtClean="0"/>
              <a:t> of the uterus is the commonest solid tumor</a:t>
            </a:r>
          </a:p>
          <a:p>
            <a:pPr>
              <a:buNone/>
            </a:pPr>
            <a:r>
              <a:rPr dirty="0" lang="en-US" smtClean="0"/>
              <a:t>	in women.</a:t>
            </a:r>
          </a:p>
          <a:p>
            <a:pPr>
              <a:buNone/>
            </a:pPr>
            <a:r>
              <a:rPr dirty="0" lang="en-US" smtClean="0"/>
              <a:t>• These are estrogen dependent, firm, well-circumscribed,</a:t>
            </a:r>
          </a:p>
          <a:p>
            <a:pPr lvl="1">
              <a:buNone/>
            </a:pPr>
            <a:r>
              <a:rPr dirty="0" lang="en-US" smtClean="0"/>
              <a:t>non-encapsulated tumors of smooth muscle cells arising</a:t>
            </a:r>
          </a:p>
          <a:p>
            <a:pPr>
              <a:buNone/>
            </a:pPr>
            <a:r>
              <a:rPr dirty="0" lang="en-US" smtClean="0"/>
              <a:t>	in reproductive years.</a:t>
            </a:r>
          </a:p>
          <a:p>
            <a:pPr>
              <a:buNone/>
            </a:pPr>
            <a:r>
              <a:rPr dirty="0" lang="en-US" smtClean="0"/>
              <a:t>• Symptoms depend on location, size and number of</a:t>
            </a:r>
          </a:p>
          <a:p>
            <a:pPr>
              <a:buNone/>
            </a:pPr>
            <a:r>
              <a:rPr dirty="0" lang="en-US" smtClean="0"/>
              <a:t>	fibroids and include abnormal uterine bleeding, pain, lump in the</a:t>
            </a:r>
          </a:p>
          <a:p>
            <a:pPr>
              <a:buNone/>
            </a:pPr>
            <a:r>
              <a:rPr dirty="0" lang="en-US" smtClean="0"/>
              <a:t>	lower  abdomen,  pressure  symptoms,  recurrent</a:t>
            </a:r>
          </a:p>
          <a:p>
            <a:pPr>
              <a:buNone/>
            </a:pPr>
            <a:r>
              <a:rPr dirty="0" lang="en-US" smtClean="0"/>
              <a:t>	abortions and infertility. A large number of </a:t>
            </a:r>
            <a:r>
              <a:rPr dirty="0" lang="en-US" err="1" smtClean="0"/>
              <a:t>myomas</a:t>
            </a:r>
            <a:r>
              <a:rPr dirty="0" lang="en-US" smtClean="0"/>
              <a:t>,</a:t>
            </a:r>
          </a:p>
          <a:p>
            <a:pPr lvl="1">
              <a:buNone/>
            </a:pPr>
            <a:r>
              <a:rPr dirty="0" lang="en-US" smtClean="0"/>
              <a:t>however, are asymptomatic.</a:t>
            </a:r>
          </a:p>
          <a:p>
            <a:pPr>
              <a:buNone/>
            </a:pPr>
            <a:r>
              <a:rPr dirty="0" lang="en-US" smtClean="0"/>
              <a:t>• Diagnosis is made by careful history, examination and</a:t>
            </a:r>
          </a:p>
          <a:p>
            <a:pPr>
              <a:buNone/>
            </a:pPr>
            <a:r>
              <a:rPr dirty="0" lang="en-US" smtClean="0"/>
              <a:t>	ultrasound.  Associated  conditions  particularly</a:t>
            </a:r>
          </a:p>
          <a:p>
            <a:pPr>
              <a:buNone/>
            </a:pPr>
            <a:r>
              <a:rPr dirty="0" lang="en-US" smtClean="0"/>
              <a:t>	malignancy must be ruled out.</a:t>
            </a:r>
          </a:p>
          <a:p>
            <a:pPr>
              <a:buNone/>
            </a:pPr>
            <a:r>
              <a:rPr dirty="0" lang="en-US" smtClean="0"/>
              <a:t>• Management of asymptomatic fibroids less than 12 weeks</a:t>
            </a:r>
          </a:p>
          <a:p>
            <a:pPr>
              <a:buNone/>
            </a:pPr>
            <a:r>
              <a:rPr dirty="0" lang="en-US" smtClean="0"/>
              <a:t>	size of uterus includes observation and follow-up every</a:t>
            </a:r>
          </a:p>
          <a:p>
            <a:pPr>
              <a:buNone/>
            </a:pPr>
            <a:r>
              <a:rPr dirty="0" lang="en-US" smtClean="0"/>
              <a:t>	6–12 months.</a:t>
            </a:r>
            <a:endParaRPr dirty="0" lang="en-US"/>
          </a:p>
        </p:txBody>
      </p:sp>
    </p:spTree>
  </p:cSld>
  <p:clrMapOvr>
    <a:masterClrMapping/>
  </p:clrMapOvr>
  <p:timing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	Questions  </a:t>
            </a:r>
            <a:endParaRPr dirty="0" lang="en-US"/>
          </a:p>
        </p:txBody>
      </p:sp>
      <p:sp>
        <p:nvSpPr>
          <p:cNvPr id="1048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>
              <a:buNone/>
            </a:pPr>
            <a:r>
              <a:rPr dirty="0" lang="en-US" smtClean="0"/>
              <a:t>                                  </a:t>
            </a:r>
          </a:p>
          <a:p>
            <a:endParaRPr dirty="0" lang="en-US"/>
          </a:p>
          <a:p>
            <a:pPr>
              <a:buNone/>
            </a:pPr>
            <a:endParaRPr dirty="0" lang="en-US"/>
          </a:p>
          <a:p>
            <a:pPr>
              <a:buNone/>
            </a:pPr>
            <a:r>
              <a:rPr dirty="0" lang="en-US" smtClean="0"/>
              <a:t>                                      END</a:t>
            </a:r>
            <a:endParaRPr dirty="0" lang="en-US"/>
          </a:p>
        </p:txBody>
      </p:sp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4294967295"/>
          </p:nvPr>
        </p:nvSpPr>
        <p:spPr>
          <a:xfrm>
            <a:off x="685800" y="1143000"/>
            <a:ext cx="7543800" cy="4983163"/>
          </a:xfrm>
        </p:spPr>
        <p:txBody>
          <a:bodyPr>
            <a:normAutofit fontScale="96875" lnSpcReduction="20000"/>
          </a:bodyPr>
          <a:p>
            <a:pPr lvl="0"/>
            <a:r>
              <a:rPr dirty="0" lang="en-US" err="1" smtClean="0"/>
              <a:t>Leiomyomas</a:t>
            </a:r>
            <a:r>
              <a:rPr dirty="0" lang="en-US" smtClean="0"/>
              <a:t> are not detectable before puberty and, being hormonally responsive, normally grow only during the reproductive years. </a:t>
            </a:r>
          </a:p>
          <a:p>
            <a:pPr lvl="0"/>
            <a:r>
              <a:rPr dirty="0" lang="en-US" smtClean="0"/>
              <a:t>Relief of symptoms related to fibroids usually occurs at the time of menopause, when menstrual </a:t>
            </a:r>
            <a:r>
              <a:rPr dirty="0" lang="en-US" err="1" smtClean="0"/>
              <a:t>cyclicity</a:t>
            </a:r>
            <a:r>
              <a:rPr dirty="0" lang="en-US" smtClean="0"/>
              <a:t> and steroid hormone levels </a:t>
            </a:r>
            <a:r>
              <a:rPr dirty="0" lang="en-US" err="1" smtClean="0"/>
              <a:t>drop.Women</a:t>
            </a:r>
            <a:r>
              <a:rPr dirty="0" lang="en-US" smtClean="0"/>
              <a:t> </a:t>
            </a:r>
            <a:r>
              <a:rPr dirty="0" lang="en-US" smtClean="0"/>
              <a:t>also have shrinkage of the </a:t>
            </a:r>
            <a:r>
              <a:rPr dirty="0" lang="en-US" err="1" smtClean="0"/>
              <a:t>leiomyomas</a:t>
            </a:r>
            <a:r>
              <a:rPr dirty="0" lang="en-US" smtClean="0"/>
              <a:t> at menopause.</a:t>
            </a:r>
          </a:p>
          <a:p>
            <a:pPr lvl="0"/>
            <a:r>
              <a:rPr dirty="0" lang="en-US" smtClean="0"/>
              <a:t>Common among the </a:t>
            </a:r>
            <a:r>
              <a:rPr dirty="0" lang="en-US" err="1" smtClean="0"/>
              <a:t>nulliparous</a:t>
            </a:r>
            <a:r>
              <a:rPr dirty="0" lang="en-US" smtClean="0"/>
              <a:t>.</a:t>
            </a:r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Content Placeholder 4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4038600" cy="4525963"/>
          </a:xfrm>
        </p:spPr>
        <p:txBody>
          <a:bodyPr/>
          <a:p>
            <a:r>
              <a:rPr dirty="0" sz="4000" lang="en-US" smtClean="0">
                <a:effectLst>
                  <a:outerShdw algn="tl" blurRad="38100" dir="2700000" dist="3810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Uterus deprived of a baby consoles itself with a fibroid.</a:t>
            </a:r>
          </a:p>
          <a:p>
            <a:pPr>
              <a:buNone/>
            </a:pPr>
            <a:endParaRPr dirty="0" lang="en-US"/>
          </a:p>
        </p:txBody>
      </p:sp>
      <p:pic>
        <p:nvPicPr>
          <p:cNvPr id="2097152" name="Picture 4" descr="gross Uterus fibroid"/>
          <p:cNvPicPr>
            <a:picLocks noChangeAspect="1" noGrp="1" noChangeArrowheads="1"/>
          </p:cNvPicPr>
          <p:nvPr>
            <p:ph sz="half" idx="4294967295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4572000" y="1219200"/>
            <a:ext cx="3429000" cy="4800600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dirty="0" lang="en-US" smtClean="0"/>
              <a:t>Risk factors </a:t>
            </a:r>
            <a:endParaRPr b="1" dirty="0" lang="en-US"/>
          </a:p>
        </p:txBody>
      </p:sp>
      <p:sp>
        <p:nvSpPr>
          <p:cNvPr id="104860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82143" lnSpcReduction="10000"/>
          </a:bodyPr>
          <a:p>
            <a:pPr>
              <a:buNone/>
            </a:pPr>
            <a:r>
              <a:rPr dirty="0" lang="en-US" smtClean="0"/>
              <a:t>The cause is unknown but has been associated with:</a:t>
            </a:r>
          </a:p>
          <a:p>
            <a:pPr lvl="0"/>
            <a:r>
              <a:rPr b="1" dirty="0" lang="en-US" smtClean="0"/>
              <a:t>Parity: </a:t>
            </a:r>
            <a:r>
              <a:rPr dirty="0" lang="en-US" smtClean="0"/>
              <a:t>They are common in the nulliparous.</a:t>
            </a:r>
            <a:r>
              <a:rPr b="1" dirty="0" lang="en-US" smtClean="0"/>
              <a:t> </a:t>
            </a:r>
            <a:r>
              <a:rPr dirty="0" lang="en-US" smtClean="0"/>
              <a:t>Having </a:t>
            </a:r>
            <a:r>
              <a:rPr dirty="0" lang="en-US"/>
              <a:t>one or more pregnancies extending beyond 20 </a:t>
            </a:r>
            <a:r>
              <a:rPr dirty="0" lang="en-US" smtClean="0"/>
              <a:t>weeks decreases </a:t>
            </a:r>
            <a:r>
              <a:rPr dirty="0" lang="en-US"/>
              <a:t>the chance of fibroid </a:t>
            </a:r>
            <a:r>
              <a:rPr dirty="0" lang="en-US" smtClean="0"/>
              <a:t>formation. </a:t>
            </a:r>
            <a:endParaRPr dirty="0" sz="2800" lang="en-US"/>
          </a:p>
          <a:p>
            <a:r>
              <a:rPr dirty="0" lang="en-US" smtClean="0"/>
              <a:t>There is also a </a:t>
            </a:r>
            <a:r>
              <a:rPr b="1" dirty="0" lang="en-US" smtClean="0"/>
              <a:t>familial predisposition </a:t>
            </a:r>
            <a:r>
              <a:rPr dirty="0" lang="en-US" smtClean="0"/>
              <a:t>to developing fibroids. </a:t>
            </a:r>
            <a:endParaRPr dirty="0" sz="2800" lang="en-US" smtClean="0"/>
          </a:p>
          <a:p>
            <a:r>
              <a:rPr b="1" dirty="0" lang="en-US" smtClean="0"/>
              <a:t>Early </a:t>
            </a:r>
            <a:r>
              <a:rPr b="1" dirty="0" lang="en-US"/>
              <a:t>menarche </a:t>
            </a:r>
            <a:r>
              <a:rPr dirty="0" lang="en-US"/>
              <a:t>is associated with an increased risk</a:t>
            </a:r>
            <a:r>
              <a:rPr dirty="0" lang="en-US" smtClean="0"/>
              <a:t>.</a:t>
            </a:r>
          </a:p>
          <a:p>
            <a:pPr lvl="0"/>
            <a:r>
              <a:rPr dirty="0" lang="en-US" smtClean="0"/>
              <a:t> Consumption of </a:t>
            </a:r>
            <a:r>
              <a:rPr b="1" dirty="0" lang="en-US" smtClean="0"/>
              <a:t>alcohol, </a:t>
            </a:r>
            <a:r>
              <a:rPr dirty="0" lang="en-US" smtClean="0"/>
              <a:t>especially beer, appears to increase the risk of developing fibroids. </a:t>
            </a:r>
            <a:endParaRPr dirty="0" lang="en-US" smtClean="0"/>
          </a:p>
          <a:p>
            <a:pPr lvl="0"/>
            <a:r>
              <a:rPr dirty="0" lang="en-US" smtClean="0"/>
              <a:t>Some </a:t>
            </a:r>
            <a:r>
              <a:rPr dirty="0" lang="en-US"/>
              <a:t>studies show a relationship between fibroids and </a:t>
            </a:r>
            <a:r>
              <a:rPr b="1" dirty="0" lang="en-US"/>
              <a:t>obesity.</a:t>
            </a:r>
          </a:p>
          <a:p>
            <a:pPr indent="0" marL="0">
              <a:buNone/>
            </a:pPr>
            <a:endParaRPr dirty="0" lang="en-US" smtClean="0"/>
          </a:p>
          <a:p>
            <a:endParaRPr dirty="0" sz="2800" lang="en-US"/>
          </a:p>
          <a:p>
            <a:pPr lvl="1"/>
            <a:endParaRPr dirty="0" lang="en-US"/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Content Placeholder 2"/>
          <p:cNvSpPr>
            <a:spLocks noGrp="1"/>
          </p:cNvSpPr>
          <p:nvPr>
            <p:ph idx="4294967295"/>
          </p:nvPr>
        </p:nvSpPr>
        <p:spPr>
          <a:xfrm>
            <a:off x="838200" y="762000"/>
            <a:ext cx="7772400" cy="5715000"/>
          </a:xfrm>
        </p:spPr>
        <p:txBody>
          <a:bodyPr>
            <a:normAutofit/>
          </a:bodyPr>
          <a:p>
            <a:pPr lvl="0"/>
            <a:r>
              <a:rPr dirty="0" sz="3600" lang="en-US" smtClean="0"/>
              <a:t>Generally, </a:t>
            </a:r>
            <a:r>
              <a:rPr b="1" dirty="0" sz="3600" lang="en-US" smtClean="0"/>
              <a:t>oral contraceptive pills </a:t>
            </a:r>
            <a:r>
              <a:rPr dirty="0" sz="3600" lang="en-US" smtClean="0"/>
              <a:t>(OCPs) protect against clinically evident fibroids. </a:t>
            </a:r>
          </a:p>
          <a:p>
            <a:pPr lvl="0"/>
            <a:r>
              <a:rPr b="1" dirty="0" sz="3600" lang="en-US" smtClean="0"/>
              <a:t>Smoking</a:t>
            </a:r>
            <a:r>
              <a:rPr dirty="0" sz="3600" lang="en-US" smtClean="0"/>
              <a:t> decreases the risk of having fibroids through an unknown mechanism. </a:t>
            </a:r>
            <a:endParaRPr b="1" dirty="0" sz="3400" lang="en-US" smtClean="0"/>
          </a:p>
          <a:p>
            <a:pPr lvl="0"/>
            <a:r>
              <a:rPr b="1" dirty="0" sz="3400" lang="en-US" smtClean="0"/>
              <a:t>Progestin only </a:t>
            </a:r>
            <a:r>
              <a:rPr dirty="0" sz="3400" lang="en-US" err="1" smtClean="0"/>
              <a:t>injectable</a:t>
            </a:r>
            <a:r>
              <a:rPr dirty="0" sz="3400" lang="en-US" smtClean="0"/>
              <a:t> contraceptives are associated with a decreased risk of </a:t>
            </a:r>
            <a:r>
              <a:rPr dirty="0" sz="3400" lang="en-US" err="1" smtClean="0"/>
              <a:t>leiomyomas</a:t>
            </a:r>
            <a:r>
              <a:rPr dirty="0" sz="3400" lang="en-US" smtClean="0"/>
              <a:t> in black women </a:t>
            </a:r>
          </a:p>
          <a:p>
            <a:pPr>
              <a:buNone/>
            </a:pPr>
            <a:endParaRPr dirty="0" sz="3400" lang="en-US" smtClean="0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p>
            <a:r>
              <a:rPr b="1" dirty="0" lang="en-US" smtClean="0"/>
              <a:t>Pathology </a:t>
            </a:r>
            <a:endParaRPr b="1" dirty="0" lang="en-US"/>
          </a:p>
        </p:txBody>
      </p:sp>
      <p:sp>
        <p:nvSpPr>
          <p:cNvPr id="1048606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5562600"/>
          </a:xfrm>
        </p:spPr>
        <p:txBody>
          <a:bodyPr>
            <a:normAutofit/>
          </a:bodyPr>
          <a:p>
            <a:pPr lvl="1"/>
            <a:r>
              <a:rPr dirty="0" lang="en-US" err="1"/>
              <a:t>Leiomyomas</a:t>
            </a:r>
            <a:r>
              <a:rPr dirty="0" lang="en-US"/>
              <a:t> are usually multiple, discrete, and either spherical or irregularly </a:t>
            </a:r>
            <a:r>
              <a:rPr dirty="0" lang="en-US" err="1"/>
              <a:t>lobulated</a:t>
            </a:r>
            <a:r>
              <a:rPr dirty="0" lang="en-US"/>
              <a:t>. </a:t>
            </a:r>
            <a:endParaRPr dirty="0" sz="2400" lang="en-US"/>
          </a:p>
          <a:p>
            <a:pPr lvl="1"/>
            <a:r>
              <a:rPr dirty="0" lang="en-US" err="1"/>
              <a:t>Leiomyomas</a:t>
            </a:r>
            <a:r>
              <a:rPr dirty="0" lang="en-US"/>
              <a:t> have a false capsular covering, and they are clearly demarcated from the surrounding </a:t>
            </a:r>
            <a:r>
              <a:rPr dirty="0" lang="en-US" err="1"/>
              <a:t>myometrium</a:t>
            </a:r>
            <a:r>
              <a:rPr dirty="0" lang="en-US"/>
              <a:t>.</a:t>
            </a:r>
            <a:endParaRPr dirty="0" sz="2400" lang="en-US"/>
          </a:p>
          <a:p>
            <a:pPr lvl="1"/>
            <a:r>
              <a:rPr dirty="0" lang="en-US"/>
              <a:t>They can be easily and cleanly enucleated from the surrounding </a:t>
            </a:r>
            <a:r>
              <a:rPr dirty="0" lang="en-US" err="1"/>
              <a:t>myometrial</a:t>
            </a:r>
            <a:r>
              <a:rPr dirty="0" lang="en-US"/>
              <a:t> tissue. </a:t>
            </a:r>
            <a:endParaRPr dirty="0" sz="2400" lang="en-US"/>
          </a:p>
          <a:p>
            <a:pPr lvl="1"/>
            <a:r>
              <a:rPr dirty="0" lang="en-US"/>
              <a:t>On gross examination in transverse section, they are buff-colored, rounded, smooth, and usually firm. </a:t>
            </a:r>
            <a:endParaRPr dirty="0" sz="2400" lang="en-US"/>
          </a:p>
          <a:p>
            <a:pPr lvl="1"/>
            <a:r>
              <a:rPr dirty="0" lang="en-US"/>
              <a:t>Generally, they are lighter in color than the </a:t>
            </a:r>
            <a:r>
              <a:rPr dirty="0" lang="en-US" smtClean="0"/>
              <a:t>myometrium</a:t>
            </a:r>
            <a:r>
              <a:rPr dirty="0" lang="en-US"/>
              <a:t>.</a:t>
            </a:r>
            <a:endParaRPr dirty="0" sz="2400" lang="en-US"/>
          </a:p>
          <a:p>
            <a:endParaRPr dirty="0" lang="en-US"/>
          </a:p>
        </p:txBody>
      </p:sp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Picture 4" descr="J:\m.emam\New Folder\1766.GIF"/>
          <p:cNvPicPr>
            <a:picLocks noChangeAspect="1" noGrp="1" noChangeArrowheads="1"/>
          </p:cNvPicPr>
          <p:nvPr>
            <p:ph idx="4294967295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990600" y="990600"/>
            <a:ext cx="6858000" cy="5181600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/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Company>Hewlett-Packard</Company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UTERINE FIBROIDS</dc:title>
  <dc:creator>LEONIDA</dc:creator>
  <cp:lastModifiedBy>user</cp:lastModifiedBy>
  <dcterms:created xsi:type="dcterms:W3CDTF">2015-03-26T21:53:54Z</dcterms:created>
  <dcterms:modified xsi:type="dcterms:W3CDTF">2022-03-24T17:10:27Z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dfe9a40ffd604065a568cbb64a53ebd9</vt:lpwstr>
  </property>
</Properties>
</file>