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8"/>
  </p:handoutMasterIdLst>
  <p:sldIdLst>
    <p:sldId id="256" r:id="rId2"/>
    <p:sldId id="257" r:id="rId3"/>
    <p:sldId id="258" r:id="rId4"/>
    <p:sldId id="291" r:id="rId5"/>
    <p:sldId id="260" r:id="rId6"/>
    <p:sldId id="259"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90" r:id="rId34"/>
    <p:sldId id="287" r:id="rId35"/>
    <p:sldId id="288" r:id="rId36"/>
    <p:sldId id="289"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72"/>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2208"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CA" dirty="0" smtClean="0"/>
              <a:t>Drug passage across cell membranes</a:t>
            </a:r>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CA" dirty="0" smtClean="0"/>
              <a:t>P.J.</a:t>
            </a: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89BCC2E3-1E32-4882-A2AC-E9E23E0F1FCC}" type="slidenum">
              <a:rPr lang="en-US" smtClean="0"/>
              <a:t>‹#›</a:t>
            </a:fld>
            <a:endParaRPr lang="en-US"/>
          </a:p>
        </p:txBody>
      </p:sp>
    </p:spTree>
    <p:extLst>
      <p:ext uri="{BB962C8B-B14F-4D97-AF65-F5344CB8AC3E}">
        <p14:creationId xmlns:p14="http://schemas.microsoft.com/office/powerpoint/2010/main" val="13876904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10/21/2020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10/21/2020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10/21/2020</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10/21/2020</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10/21/2020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10/21/2020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fog.ccsf.cc.ca.us/~mmalacho/physio/oll/Lesson2/images/3Slide6.GI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fog.ccsf.cc.ca.us/~mmalacho/physio/oll/Lesson2/images/3Slide5.GI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PHARMACOKINETICS</a:t>
            </a:r>
            <a:endParaRPr lang="en-US" dirty="0"/>
          </a:p>
        </p:txBody>
      </p:sp>
      <p:sp>
        <p:nvSpPr>
          <p:cNvPr id="3" name="Subtitle 2"/>
          <p:cNvSpPr>
            <a:spLocks noGrp="1"/>
          </p:cNvSpPr>
          <p:nvPr>
            <p:ph type="subTitle" idx="1"/>
          </p:nvPr>
        </p:nvSpPr>
        <p:spPr/>
        <p:txBody>
          <a:bodyPr>
            <a:normAutofit/>
          </a:bodyPr>
          <a:lstStyle/>
          <a:p>
            <a:r>
              <a:rPr lang="en-US" dirty="0" smtClean="0"/>
              <a:t>DRUG </a:t>
            </a:r>
            <a:r>
              <a:rPr lang="en-US" dirty="0" smtClean="0"/>
              <a:t>MOVEMENT ACROSS </a:t>
            </a:r>
            <a:r>
              <a:rPr lang="en-US" dirty="0" smtClean="0"/>
              <a:t>CELL MEMBRANES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Cell membrane…</a:t>
            </a:r>
          </a:p>
        </p:txBody>
      </p:sp>
      <p:sp>
        <p:nvSpPr>
          <p:cNvPr id="22531" name="Footer Placeholder 5"/>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a:t>Mr. Okoth</a:t>
            </a:r>
          </a:p>
        </p:txBody>
      </p:sp>
      <p:sp>
        <p:nvSpPr>
          <p:cNvPr id="5" name="Slide Number Placeholder 4"/>
          <p:cNvSpPr>
            <a:spLocks noGrp="1"/>
          </p:cNvSpPr>
          <p:nvPr>
            <p:ph type="sldNum" sz="quarter" idx="12"/>
          </p:nvPr>
        </p:nvSpPr>
        <p:spPr/>
        <p:txBody>
          <a:bodyPr>
            <a:normAutofit fontScale="85000" lnSpcReduction="20000"/>
          </a:bodyPr>
          <a:lstStyle/>
          <a:p>
            <a:pPr>
              <a:defRPr/>
            </a:pPr>
            <a:fld id="{AC7FE485-F853-41E6-AA03-34CBA008EC18}" type="slidenum">
              <a:rPr lang="en-US"/>
              <a:pPr>
                <a:defRPr/>
              </a:pPr>
              <a:t>10</a:t>
            </a:fld>
            <a:endParaRPr lang="en-US" dirty="0"/>
          </a:p>
        </p:txBody>
      </p:sp>
      <p:pic>
        <p:nvPicPr>
          <p:cNvPr id="22533" name="Content Placeholder 3" descr="3Slide6">
            <a:hlinkClick r:id="rId2"/>
          </p:cNvPr>
          <p:cNvPicPr>
            <a:picLocks noGrp="1"/>
          </p:cNvPicPr>
          <p:nvPr>
            <p:ph sz="quarter" idx="1"/>
          </p:nvPr>
        </p:nvPicPr>
        <p:blipFill>
          <a:blip r:embed="rId3"/>
          <a:srcRect t="3368"/>
          <a:stretch>
            <a:fillRect/>
          </a:stretch>
        </p:blipFill>
        <p:spPr>
          <a:xfrm>
            <a:off x="1295400" y="1371600"/>
            <a:ext cx="6477000" cy="48768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membrane structure…</a:t>
            </a:r>
            <a:endParaRPr lang="en-US" dirty="0"/>
          </a:p>
        </p:txBody>
      </p:sp>
      <p:sp>
        <p:nvSpPr>
          <p:cNvPr id="3" name="Content Placeholder 2"/>
          <p:cNvSpPr>
            <a:spLocks noGrp="1"/>
          </p:cNvSpPr>
          <p:nvPr>
            <p:ph sz="quarter" idx="1"/>
          </p:nvPr>
        </p:nvSpPr>
        <p:spPr/>
        <p:txBody>
          <a:bodyPr>
            <a:normAutofit/>
          </a:bodyPr>
          <a:lstStyle/>
          <a:p>
            <a:r>
              <a:rPr lang="en-US" dirty="0" smtClean="0"/>
              <a:t>Integral proteins extend the full length of the membrane and show a predominance of either hydrophilic or hydrophobic groups at their surfaces – contiguous to the corresponding lipids according to their depth within the membrane.</a:t>
            </a:r>
          </a:p>
          <a:p>
            <a:r>
              <a:rPr lang="en-US" dirty="0" smtClean="0"/>
              <a:t>Peripheral proteins are attached either to integral proteins at the inner side of the membrane and are predominantly hydrophilic or to the hydrophilic ends of lipids at either surface.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membrane structure…</a:t>
            </a:r>
            <a:endParaRPr lang="en-US" dirty="0"/>
          </a:p>
        </p:txBody>
      </p:sp>
      <p:sp>
        <p:nvSpPr>
          <p:cNvPr id="3" name="Content Placeholder 2"/>
          <p:cNvSpPr>
            <a:spLocks noGrp="1"/>
          </p:cNvSpPr>
          <p:nvPr>
            <p:ph sz="quarter" idx="1"/>
          </p:nvPr>
        </p:nvSpPr>
        <p:spPr/>
        <p:txBody>
          <a:bodyPr/>
          <a:lstStyle/>
          <a:p>
            <a:r>
              <a:rPr lang="en-US" dirty="0" smtClean="0"/>
              <a:t>Some of the integral proteins, which extend through the full thickness of the membrane, surround fine aqueous pores.</a:t>
            </a:r>
          </a:p>
          <a:p>
            <a:r>
              <a:rPr lang="en-US" dirty="0" smtClean="0"/>
              <a:t>Carbohydrates – </a:t>
            </a:r>
            <a:r>
              <a:rPr lang="en-US" dirty="0" err="1" smtClean="0"/>
              <a:t>glycoproteins</a:t>
            </a:r>
            <a:r>
              <a:rPr lang="en-US" dirty="0" smtClean="0"/>
              <a:t> or </a:t>
            </a:r>
            <a:r>
              <a:rPr lang="en-US" dirty="0" err="1" smtClean="0"/>
              <a:t>glycolipids</a:t>
            </a:r>
            <a:r>
              <a:rPr lang="en-US" dirty="0" smtClean="0"/>
              <a:t> are formed on the outer surface of the membrane by the attachment of different polymeric arrangements of </a:t>
            </a:r>
            <a:r>
              <a:rPr lang="en-US" dirty="0" err="1" smtClean="0"/>
              <a:t>monosaccharides</a:t>
            </a:r>
            <a:r>
              <a:rPr lang="en-US" dirty="0" smtClean="0"/>
              <a: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with drug use</a:t>
            </a:r>
            <a:endParaRPr lang="en-US" dirty="0"/>
          </a:p>
        </p:txBody>
      </p:sp>
      <p:sp>
        <p:nvSpPr>
          <p:cNvPr id="3" name="Content Placeholder 2"/>
          <p:cNvSpPr>
            <a:spLocks noGrp="1"/>
          </p:cNvSpPr>
          <p:nvPr>
            <p:ph sz="quarter" idx="1"/>
          </p:nvPr>
        </p:nvSpPr>
        <p:spPr/>
        <p:txBody>
          <a:bodyPr/>
          <a:lstStyle/>
          <a:p>
            <a:r>
              <a:rPr lang="en-US" dirty="0" smtClean="0"/>
              <a:t>The extent to which a drug can cross epithelia is fundamental to its clinical use.</a:t>
            </a:r>
          </a:p>
          <a:p>
            <a:r>
              <a:rPr lang="en-US" dirty="0" smtClean="0"/>
              <a:t>It is the major factor that determines whether a drug can be taken orally for systemic effect and whether within the glomerular filtrate it will be reabsorbed or excreted in the urine.</a:t>
            </a:r>
          </a:p>
          <a:p>
            <a:r>
              <a:rPr lang="en-US" dirty="0" smtClean="0"/>
              <a:t>Lipid-soluble substances diffuse readily into cells and therefore throughout body tissues.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with drug use</a:t>
            </a:r>
            <a:endParaRPr lang="en-US" dirty="0"/>
          </a:p>
        </p:txBody>
      </p:sp>
      <p:sp>
        <p:nvSpPr>
          <p:cNvPr id="3" name="Content Placeholder 2"/>
          <p:cNvSpPr>
            <a:spLocks noGrp="1"/>
          </p:cNvSpPr>
          <p:nvPr>
            <p:ph sz="quarter" idx="1"/>
          </p:nvPr>
        </p:nvSpPr>
        <p:spPr>
          <a:xfrm>
            <a:off x="612648" y="1524000"/>
            <a:ext cx="8226552" cy="5029200"/>
          </a:xfrm>
        </p:spPr>
        <p:txBody>
          <a:bodyPr>
            <a:normAutofit fontScale="92500" lnSpcReduction="10000"/>
          </a:bodyPr>
          <a:lstStyle/>
          <a:p>
            <a:r>
              <a:rPr lang="en-US" dirty="0" smtClean="0"/>
              <a:t>Adjacent epithelial or endothelial cells are joined by tight junctions, some of which contain water-filled channels through which water-soluble substances of small molecular size may filter.</a:t>
            </a:r>
          </a:p>
          <a:p>
            <a:r>
              <a:rPr lang="en-US" dirty="0" smtClean="0"/>
              <a:t>The </a:t>
            </a:r>
            <a:r>
              <a:rPr lang="en-US" b="1" dirty="0" smtClean="0"/>
              <a:t>jejunum </a:t>
            </a:r>
            <a:r>
              <a:rPr lang="en-US" dirty="0" smtClean="0"/>
              <a:t>and</a:t>
            </a:r>
            <a:r>
              <a:rPr lang="en-US" b="1" dirty="0" smtClean="0"/>
              <a:t> proximal renal tubules</a:t>
            </a:r>
            <a:r>
              <a:rPr lang="en-US" dirty="0" smtClean="0"/>
              <a:t> contain many such channels and are called </a:t>
            </a:r>
            <a:r>
              <a:rPr lang="en-US" b="1" dirty="0" smtClean="0"/>
              <a:t>leaky epithelia</a:t>
            </a:r>
            <a:r>
              <a:rPr lang="en-US" dirty="0" smtClean="0"/>
              <a:t>.</a:t>
            </a:r>
          </a:p>
          <a:p>
            <a:r>
              <a:rPr lang="en-US" dirty="0" smtClean="0"/>
              <a:t>The tight junctions in the </a:t>
            </a:r>
            <a:r>
              <a:rPr lang="en-US" b="1" dirty="0" smtClean="0"/>
              <a:t>stomach </a:t>
            </a:r>
            <a:r>
              <a:rPr lang="en-US" dirty="0" smtClean="0"/>
              <a:t>and</a:t>
            </a:r>
            <a:r>
              <a:rPr lang="en-US" b="1" dirty="0" smtClean="0"/>
              <a:t> urinary bladder</a:t>
            </a:r>
            <a:r>
              <a:rPr lang="en-US" dirty="0" smtClean="0"/>
              <a:t> do not have these channels and water cannot pass; they are termed </a:t>
            </a:r>
            <a:r>
              <a:rPr lang="en-US" b="1" dirty="0" smtClean="0"/>
              <a:t>tight epithelia</a:t>
            </a:r>
            <a:r>
              <a:rPr lang="en-US" dirty="0" smtClean="0"/>
              <a:t>.</a:t>
            </a:r>
          </a:p>
          <a:p>
            <a:r>
              <a:rPr lang="en-US" dirty="0" smtClean="0"/>
              <a:t>Special protein molecules within the lipid bilayer allow specific substances to enter or leave the cell preferentially (carrier proteins)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Processes through which drugs pass across membranes</a:t>
            </a:r>
            <a:endParaRPr lang="en-US" dirty="0"/>
          </a:p>
        </p:txBody>
      </p:sp>
      <p:sp>
        <p:nvSpPr>
          <p:cNvPr id="3" name="Content Placeholder 2"/>
          <p:cNvSpPr>
            <a:spLocks noGrp="1"/>
          </p:cNvSpPr>
          <p:nvPr>
            <p:ph sz="quarter" idx="1"/>
          </p:nvPr>
        </p:nvSpPr>
        <p:spPr/>
        <p:txBody>
          <a:bodyPr/>
          <a:lstStyle/>
          <a:p>
            <a:r>
              <a:rPr lang="en-US" sz="3600" dirty="0" smtClean="0"/>
              <a:t>The passage of drugs across cell membranes is determined by the natural processes of:</a:t>
            </a:r>
          </a:p>
          <a:p>
            <a:pPr marL="914400" lvl="1" indent="-514350">
              <a:buFont typeface="+mj-lt"/>
              <a:buAutoNum type="arabicPeriod"/>
            </a:pPr>
            <a:r>
              <a:rPr lang="en-US" sz="3200" dirty="0" smtClean="0"/>
              <a:t>Filtration</a:t>
            </a:r>
          </a:p>
          <a:p>
            <a:pPr marL="914400" lvl="1" indent="-514350">
              <a:buFont typeface="+mj-lt"/>
              <a:buAutoNum type="arabicPeriod"/>
            </a:pPr>
            <a:r>
              <a:rPr lang="en-US" sz="3200" dirty="0" smtClean="0"/>
              <a:t>Carrier-mediated transport</a:t>
            </a:r>
          </a:p>
          <a:p>
            <a:pPr marL="914400" lvl="1" indent="-514350">
              <a:buFont typeface="+mj-lt"/>
              <a:buAutoNum type="arabicPeriod"/>
            </a:pPr>
            <a:r>
              <a:rPr lang="en-US" sz="3200" dirty="0" smtClean="0"/>
              <a:t>Diffusion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Filtration </a:t>
            </a:r>
            <a:endParaRPr lang="en-US" dirty="0"/>
          </a:p>
        </p:txBody>
      </p:sp>
      <p:sp>
        <p:nvSpPr>
          <p:cNvPr id="3" name="Content Placeholder 2"/>
          <p:cNvSpPr>
            <a:spLocks noGrp="1"/>
          </p:cNvSpPr>
          <p:nvPr>
            <p:ph sz="quarter" idx="1"/>
          </p:nvPr>
        </p:nvSpPr>
        <p:spPr>
          <a:xfrm>
            <a:off x="612648" y="1600200"/>
            <a:ext cx="8153400" cy="4876800"/>
          </a:xfrm>
        </p:spPr>
        <p:txBody>
          <a:bodyPr>
            <a:normAutofit/>
          </a:bodyPr>
          <a:lstStyle/>
          <a:p>
            <a:r>
              <a:rPr lang="en-US" dirty="0" smtClean="0"/>
              <a:t>Aqueous channels in the tight junctions between adjacent epithelial cells (paracellular spaces) allow the passage of some water-soluble substances.</a:t>
            </a:r>
          </a:p>
          <a:p>
            <a:r>
              <a:rPr lang="en-US" dirty="0" smtClean="0"/>
              <a:t>Filtration is mainly important in drug excretion by glomerular filtration.</a:t>
            </a:r>
          </a:p>
          <a:p>
            <a:r>
              <a:rPr lang="en-US" dirty="0" smtClean="0"/>
              <a:t>Capillaries (except those in the brain) have large pores and most drugs filter through these.</a:t>
            </a:r>
          </a:p>
          <a:p>
            <a:r>
              <a:rPr lang="en-US" dirty="0" smtClean="0"/>
              <a:t>Diffusion of drugs through capillaries is dependent on the rate of blood flow through them rather than on lipid solubility or pH.</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Filtration…</a:t>
            </a:r>
            <a:endParaRPr lang="en-US" dirty="0"/>
          </a:p>
        </p:txBody>
      </p:sp>
      <p:sp>
        <p:nvSpPr>
          <p:cNvPr id="3" name="Content Placeholder 2"/>
          <p:cNvSpPr>
            <a:spLocks noGrp="1"/>
          </p:cNvSpPr>
          <p:nvPr>
            <p:ph sz="quarter" idx="1"/>
          </p:nvPr>
        </p:nvSpPr>
        <p:spPr/>
        <p:txBody>
          <a:bodyPr/>
          <a:lstStyle/>
          <a:p>
            <a:r>
              <a:rPr lang="en-US" dirty="0" smtClean="0"/>
              <a:t>Drugs may also pass through aqueous pores in the membrane. </a:t>
            </a:r>
          </a:p>
          <a:p>
            <a:r>
              <a:rPr lang="en-US" dirty="0" smtClean="0"/>
              <a:t>Majority of cells (including intestinal mucosa) have very small pores and drugs with molecular weight of more than 100 or 200 are not able to penetrate.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Carrier-mediated transport</a:t>
            </a:r>
            <a:endParaRPr lang="en-US" dirty="0"/>
          </a:p>
        </p:txBody>
      </p:sp>
      <p:sp>
        <p:nvSpPr>
          <p:cNvPr id="3" name="Content Placeholder 2"/>
          <p:cNvSpPr>
            <a:spLocks noGrp="1"/>
          </p:cNvSpPr>
          <p:nvPr>
            <p:ph sz="quarter" idx="1"/>
          </p:nvPr>
        </p:nvSpPr>
        <p:spPr>
          <a:xfrm>
            <a:off x="612648" y="1600200"/>
            <a:ext cx="8153400" cy="4876800"/>
          </a:xfrm>
        </p:spPr>
        <p:txBody>
          <a:bodyPr>
            <a:normAutofit fontScale="92500" lnSpcReduction="20000"/>
          </a:bodyPr>
          <a:lstStyle/>
          <a:p>
            <a:pPr marL="514350" indent="-514350"/>
            <a:r>
              <a:rPr lang="en-US" dirty="0" smtClean="0"/>
              <a:t>This comprises a</a:t>
            </a:r>
            <a:r>
              <a:rPr lang="en-US" sz="3200" dirty="0" smtClean="0"/>
              <a:t>ctive transport and facilitated diffusion</a:t>
            </a:r>
          </a:p>
          <a:p>
            <a:pPr marL="514350" indent="-514350"/>
            <a:r>
              <a:rPr lang="en-US" dirty="0" smtClean="0"/>
              <a:t>In carrier transport, the drug combines with a carrier present in the membrane and the complex then translocates from one face of the membrane to the other.</a:t>
            </a:r>
          </a:p>
          <a:p>
            <a:pPr marL="514350" indent="-514350"/>
            <a:r>
              <a:rPr lang="en-US" dirty="0" smtClean="0"/>
              <a:t>The carriers for polar molecules appear to form a hydrophobic coating over the hydrophilic groups and thus facilitate passage through the membrane.</a:t>
            </a:r>
          </a:p>
          <a:p>
            <a:pPr marL="514350" indent="-514350"/>
            <a:r>
              <a:rPr lang="en-US" dirty="0" smtClean="0"/>
              <a:t>Carrier transport is specific, saturable and is competitively inhibited by analogues which utilize the same carrier.</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transport</a:t>
            </a:r>
            <a:endParaRPr lang="en-US" dirty="0"/>
          </a:p>
        </p:txBody>
      </p:sp>
      <p:sp>
        <p:nvSpPr>
          <p:cNvPr id="3" name="Content Placeholder 2"/>
          <p:cNvSpPr>
            <a:spLocks noGrp="1"/>
          </p:cNvSpPr>
          <p:nvPr>
            <p:ph sz="quarter" idx="1"/>
          </p:nvPr>
        </p:nvSpPr>
        <p:spPr/>
        <p:txBody>
          <a:bodyPr/>
          <a:lstStyle/>
          <a:p>
            <a:r>
              <a:rPr lang="en-US" dirty="0" smtClean="0"/>
              <a:t>This is a specialized process requiring energy and enables some drugs to move into or out of cells against a concentration gradient.</a:t>
            </a:r>
          </a:p>
          <a:p>
            <a:r>
              <a:rPr lang="en-US" dirty="0" smtClean="0"/>
              <a:t>They often require a carrier substance, and the movement is independent of the physical properties of the membrane.</a:t>
            </a:r>
          </a:p>
          <a:p>
            <a:r>
              <a:rPr lang="en-US" dirty="0" smtClean="0"/>
              <a:t>It results in selective accumulation of the substance on one side of the membrane.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sz="quarter" idx="1"/>
          </p:nvPr>
        </p:nvSpPr>
        <p:spPr/>
        <p:txBody>
          <a:bodyPr/>
          <a:lstStyle/>
          <a:p>
            <a:r>
              <a:rPr lang="en-US" sz="3200" dirty="0" smtClean="0"/>
              <a:t>Pharmacokinetics is the process whereby drug concentrations at effecter sites are achieved, maintained and diminished; that is, the study of the absorption, distribution, metabolism and excretion of drugs in the intact animal or human.</a:t>
            </a:r>
          </a:p>
          <a:p>
            <a:r>
              <a:rPr lang="en-US" sz="3200" dirty="0" smtClean="0"/>
              <a:t>The quantitative study of drug movement in, through and out of the body.</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Facilitated diffusion</a:t>
            </a:r>
            <a:endParaRPr lang="en-US" dirty="0"/>
          </a:p>
        </p:txBody>
      </p:sp>
      <p:sp>
        <p:nvSpPr>
          <p:cNvPr id="3" name="Content Placeholder 2"/>
          <p:cNvSpPr>
            <a:spLocks noGrp="1"/>
          </p:cNvSpPr>
          <p:nvPr>
            <p:ph sz="quarter" idx="1"/>
          </p:nvPr>
        </p:nvSpPr>
        <p:spPr/>
        <p:txBody>
          <a:bodyPr/>
          <a:lstStyle/>
          <a:p>
            <a:r>
              <a:rPr lang="en-US" dirty="0" smtClean="0"/>
              <a:t>This is carrier mediated transport that does not require energy.</a:t>
            </a:r>
          </a:p>
          <a:p>
            <a:r>
              <a:rPr lang="en-US" dirty="0" smtClean="0"/>
              <a:t>This proceeds more rapidly than simple diffusion and translocates even non-diffusible substrates, but along their concentration gradient.</a:t>
            </a:r>
          </a:p>
          <a:p>
            <a:r>
              <a:rPr lang="en-US" dirty="0" smtClean="0"/>
              <a:t>It, therefore, does not require energy.</a:t>
            </a:r>
          </a:p>
          <a:p>
            <a:r>
              <a:rPr lang="en-US" dirty="0" smtClean="0"/>
              <a:t>Vitamin B12 absorption is an example.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Diffusion </a:t>
            </a:r>
            <a:endParaRPr lang="en-US" dirty="0"/>
          </a:p>
        </p:txBody>
      </p:sp>
      <p:sp>
        <p:nvSpPr>
          <p:cNvPr id="3" name="Content Placeholder 2"/>
          <p:cNvSpPr>
            <a:spLocks noGrp="1"/>
          </p:cNvSpPr>
          <p:nvPr>
            <p:ph sz="quarter" idx="1"/>
          </p:nvPr>
        </p:nvSpPr>
        <p:spPr/>
        <p:txBody>
          <a:bodyPr/>
          <a:lstStyle/>
          <a:p>
            <a:r>
              <a:rPr lang="en-US" dirty="0" smtClean="0"/>
              <a:t>This is the most important means by which a drug enters the tissues and is distributed through them.</a:t>
            </a:r>
          </a:p>
          <a:p>
            <a:r>
              <a:rPr lang="en-US" dirty="0" smtClean="0"/>
              <a:t>Simple diffusion requires:</a:t>
            </a:r>
          </a:p>
          <a:p>
            <a:pPr lvl="1"/>
            <a:r>
              <a:rPr lang="en-US" dirty="0" smtClean="0"/>
              <a:t>A favorable concentration gradient of the drug</a:t>
            </a:r>
          </a:p>
          <a:p>
            <a:pPr lvl="1"/>
            <a:r>
              <a:rPr lang="en-US" dirty="0" smtClean="0"/>
              <a:t>Sufficient lipid-solubility to pass through the membrane.</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Diffusion …</a:t>
            </a:r>
            <a:endParaRPr lang="en-US" dirty="0"/>
          </a:p>
        </p:txBody>
      </p:sp>
      <p:sp>
        <p:nvSpPr>
          <p:cNvPr id="3" name="Content Placeholder 2"/>
          <p:cNvSpPr>
            <a:spLocks noGrp="1"/>
          </p:cNvSpPr>
          <p:nvPr>
            <p:ph sz="quarter" idx="1"/>
          </p:nvPr>
        </p:nvSpPr>
        <p:spPr/>
        <p:txBody>
          <a:bodyPr/>
          <a:lstStyle/>
          <a:p>
            <a:r>
              <a:rPr lang="en-US" dirty="0" smtClean="0"/>
              <a:t>In the context of an individual cell, the drug moves passively at a rate proportional to the concentration difference across the cell membrane; that is, it shows </a:t>
            </a:r>
            <a:r>
              <a:rPr lang="en-US" b="1" dirty="0" smtClean="0"/>
              <a:t>first-order kinetics</a:t>
            </a:r>
            <a:r>
              <a:rPr lang="en-US" dirty="0" smtClean="0"/>
              <a:t>.</a:t>
            </a:r>
          </a:p>
          <a:p>
            <a:r>
              <a:rPr lang="en-US" dirty="0" smtClean="0"/>
              <a:t>Cellular energy is not required, which means that the process does not become saturated and is not inhibited by other substances.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Diffusion…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Drugs exhibit greater or less degrees of lipid solubility according to environmental pH and the structural properties of the molecule.</a:t>
            </a:r>
          </a:p>
          <a:p>
            <a:r>
              <a:rPr lang="en-US" dirty="0" smtClean="0"/>
              <a:t>Broadly, water solubility favored by the possession of alcoholic (-OH), amide (-CO.NH2) or carboxylic (-COOH) groups, and the formation of glucuronide and sulphate conjugates.</a:t>
            </a:r>
          </a:p>
          <a:p>
            <a:r>
              <a:rPr lang="en-US" dirty="0" smtClean="0"/>
              <a:t>Presence of a benzene ring, a hydrocarbon chain, a steroid nucleus or halogen (-Br, -</a:t>
            </a:r>
            <a:r>
              <a:rPr lang="en-US" dirty="0" err="1" smtClean="0"/>
              <a:t>Cl</a:t>
            </a:r>
            <a:r>
              <a:rPr lang="en-US" dirty="0" smtClean="0"/>
              <a:t>, -F) groups favours lipid solubility.</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Physicochemical classification of drugs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Drugs can be classified in a physicochemical sense into:</a:t>
            </a:r>
          </a:p>
          <a:p>
            <a:r>
              <a:rPr lang="en-US" dirty="0" smtClean="0"/>
              <a:t>Those that are </a:t>
            </a:r>
            <a:r>
              <a:rPr lang="en-US" b="1" dirty="0" smtClean="0"/>
              <a:t>variably ionized</a:t>
            </a:r>
            <a:r>
              <a:rPr lang="en-US" dirty="0" smtClean="0"/>
              <a:t> according to environmental pH (electrolytes). These can either be </a:t>
            </a:r>
            <a:r>
              <a:rPr lang="en-US" b="1" dirty="0" smtClean="0"/>
              <a:t>lipid soluble</a:t>
            </a:r>
            <a:r>
              <a:rPr lang="en-US" dirty="0" smtClean="0"/>
              <a:t> or </a:t>
            </a:r>
            <a:r>
              <a:rPr lang="en-US" b="1" dirty="0" smtClean="0"/>
              <a:t>water-soluble</a:t>
            </a:r>
            <a:r>
              <a:rPr lang="en-US" dirty="0" smtClean="0"/>
              <a:t>, depending on the environmental pH.</a:t>
            </a:r>
          </a:p>
          <a:p>
            <a:r>
              <a:rPr lang="en-US" dirty="0" smtClean="0"/>
              <a:t>Those that are </a:t>
            </a:r>
            <a:r>
              <a:rPr lang="en-US" b="1" dirty="0" smtClean="0"/>
              <a:t>incapable of becoming ionized</a:t>
            </a:r>
            <a:r>
              <a:rPr lang="en-US" dirty="0" smtClean="0"/>
              <a:t> whatever the environmental pH (unionized, non-polar substances). These are </a:t>
            </a:r>
            <a:r>
              <a:rPr lang="en-US" b="1" dirty="0" smtClean="0"/>
              <a:t>lipid soluble</a:t>
            </a:r>
            <a:r>
              <a:rPr lang="en-US" dirty="0" smtClean="0"/>
              <a:t>.</a:t>
            </a:r>
          </a:p>
          <a:p>
            <a:r>
              <a:rPr lang="en-US" dirty="0" smtClean="0"/>
              <a:t>Those that are </a:t>
            </a:r>
            <a:r>
              <a:rPr lang="en-US" b="1" dirty="0" smtClean="0"/>
              <a:t>permanently ionized</a:t>
            </a:r>
            <a:r>
              <a:rPr lang="en-US" dirty="0" smtClean="0"/>
              <a:t> whatever the environmental pH (ionized polar substances). These are </a:t>
            </a:r>
            <a:r>
              <a:rPr lang="en-US" b="1" dirty="0" smtClean="0"/>
              <a:t>water-soluble</a:t>
            </a:r>
            <a:r>
              <a:rPr lang="en-US" dirty="0" smtClean="0"/>
              <a:t>.</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Drugs that are variably ionized according to the environmental pH</a:t>
            </a:r>
            <a:endParaRPr lang="en-US" dirty="0"/>
          </a:p>
        </p:txBody>
      </p:sp>
      <p:sp>
        <p:nvSpPr>
          <p:cNvPr id="3" name="Content Placeholder 2"/>
          <p:cNvSpPr>
            <a:spLocks noGrp="1"/>
          </p:cNvSpPr>
          <p:nvPr>
            <p:ph sz="quarter" idx="1"/>
          </p:nvPr>
        </p:nvSpPr>
        <p:spPr/>
        <p:txBody>
          <a:bodyPr>
            <a:normAutofit/>
          </a:bodyPr>
          <a:lstStyle/>
          <a:p>
            <a:r>
              <a:rPr lang="en-US" dirty="0" smtClean="0"/>
              <a:t>Many drugs are weak </a:t>
            </a:r>
            <a:r>
              <a:rPr lang="en-US" b="1" dirty="0" smtClean="0"/>
              <a:t>electrolytes</a:t>
            </a:r>
            <a:r>
              <a:rPr lang="en-US" dirty="0" smtClean="0"/>
              <a:t>, i.e. their structural groups ionize to a greater or lesser extent, according to environmental pH. </a:t>
            </a:r>
          </a:p>
          <a:p>
            <a:r>
              <a:rPr lang="en-US" dirty="0" smtClean="0"/>
              <a:t>Most such elements are present partly in the ionized and partly in the un-ionized state.</a:t>
            </a:r>
          </a:p>
          <a:p>
            <a:r>
              <a:rPr lang="en-US" dirty="0" smtClean="0"/>
              <a:t>The degree of ionization influences lipid solubility (and hence diffusibility) and so affects absorption, distribution and elimination.</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that are variably ionized…</a:t>
            </a:r>
            <a:endParaRPr lang="en-US" dirty="0"/>
          </a:p>
        </p:txBody>
      </p:sp>
      <p:sp>
        <p:nvSpPr>
          <p:cNvPr id="3" name="Content Placeholder 2"/>
          <p:cNvSpPr>
            <a:spLocks noGrp="1"/>
          </p:cNvSpPr>
          <p:nvPr>
            <p:ph sz="quarter" idx="1"/>
          </p:nvPr>
        </p:nvSpPr>
        <p:spPr/>
        <p:txBody>
          <a:bodyPr/>
          <a:lstStyle/>
          <a:p>
            <a:r>
              <a:rPr lang="en-US" dirty="0" smtClean="0"/>
              <a:t>Ionizable groups in a drug molecule tend either to lose a hydrogen ion (acidic groups) or to add a hydrogen ion (basic groups</a:t>
            </a:r>
            <a:r>
              <a:rPr lang="en-US" dirty="0" smtClean="0"/>
              <a:t>)</a:t>
            </a:r>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that are variably ionized…</a:t>
            </a:r>
            <a:endParaRPr lang="en-US" dirty="0"/>
          </a:p>
        </p:txBody>
      </p:sp>
      <p:sp>
        <p:nvSpPr>
          <p:cNvPr id="3" name="Content Placeholder 2"/>
          <p:cNvSpPr>
            <a:spLocks noGrp="1"/>
          </p:cNvSpPr>
          <p:nvPr>
            <p:ph sz="quarter" idx="1"/>
          </p:nvPr>
        </p:nvSpPr>
        <p:spPr/>
        <p:txBody>
          <a:bodyPr>
            <a:normAutofit/>
          </a:bodyPr>
          <a:lstStyle/>
          <a:p>
            <a:r>
              <a:rPr lang="en-US" dirty="0" smtClean="0"/>
              <a:t>In an acidic environment, i.e. one already containing many hydrogen ions, an acidic group tends not to lose a hydrogen ion and remains un-ionized.</a:t>
            </a:r>
          </a:p>
          <a:p>
            <a:r>
              <a:rPr lang="en-US" dirty="0" smtClean="0"/>
              <a:t>A relative deficit of hydrogen ions, i.e. a basic environment, favors dissociation of the hydrogen ion from an acidic group which thus becomes ionized. </a:t>
            </a:r>
          </a:p>
          <a:p>
            <a:r>
              <a:rPr lang="en-US" dirty="0" smtClean="0"/>
              <a:t>The opposite is the case for a base.</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Drugs that are variably ionized…</a:t>
            </a:r>
            <a:endParaRPr lang="en-US" dirty="0"/>
          </a:p>
        </p:txBody>
      </p:sp>
      <p:sp>
        <p:nvSpPr>
          <p:cNvPr id="3" name="Content Placeholder 2"/>
          <p:cNvSpPr>
            <a:spLocks noGrp="1"/>
          </p:cNvSpPr>
          <p:nvPr>
            <p:ph sz="quarter" idx="1"/>
          </p:nvPr>
        </p:nvSpPr>
        <p:spPr>
          <a:xfrm>
            <a:off x="612648" y="1600200"/>
            <a:ext cx="7997952" cy="4800600"/>
          </a:xfrm>
        </p:spPr>
        <p:txBody>
          <a:bodyPr>
            <a:normAutofit/>
          </a:bodyPr>
          <a:lstStyle/>
          <a:p>
            <a:r>
              <a:rPr lang="en-US" sz="3200" b="1" dirty="0" smtClean="0"/>
              <a:t>In summary:</a:t>
            </a:r>
          </a:p>
          <a:p>
            <a:pPr lvl="1"/>
            <a:r>
              <a:rPr lang="en-US" sz="2800" dirty="0" smtClean="0"/>
              <a:t>Acidic groups become less ionized in acidic environment</a:t>
            </a:r>
          </a:p>
          <a:p>
            <a:pPr lvl="1"/>
            <a:r>
              <a:rPr lang="en-US" sz="2800" dirty="0" smtClean="0"/>
              <a:t>Basic drugs become less ionized in a basic (alkaline) environment and vice versa.</a:t>
            </a:r>
          </a:p>
          <a:p>
            <a:pPr lvl="1"/>
            <a:r>
              <a:rPr lang="en-US" sz="2800" dirty="0" smtClean="0"/>
              <a:t>This in turn influences diffusibility since:</a:t>
            </a:r>
          </a:p>
          <a:p>
            <a:pPr lvl="1"/>
            <a:r>
              <a:rPr lang="en-US" sz="2800" dirty="0" smtClean="0"/>
              <a:t>Un-ionized drugs are lipid-soluble and diffusible, and</a:t>
            </a:r>
          </a:p>
          <a:p>
            <a:pPr lvl="1"/>
            <a:r>
              <a:rPr lang="en-US" sz="2800" dirty="0" smtClean="0"/>
              <a:t>Ionized drugs are lipid-insoluble and non-diffusible.</a:t>
            </a:r>
            <a:endParaRPr lang="en-US"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Drugs that are incapable of becoming ionized</a:t>
            </a:r>
            <a:endParaRPr lang="en-US" dirty="0"/>
          </a:p>
        </p:txBody>
      </p:sp>
      <p:sp>
        <p:nvSpPr>
          <p:cNvPr id="3" name="Content Placeholder 2"/>
          <p:cNvSpPr>
            <a:spLocks noGrp="1"/>
          </p:cNvSpPr>
          <p:nvPr>
            <p:ph sz="quarter" idx="1"/>
          </p:nvPr>
        </p:nvSpPr>
        <p:spPr/>
        <p:txBody>
          <a:bodyPr/>
          <a:lstStyle/>
          <a:p>
            <a:r>
              <a:rPr lang="en-US" dirty="0" smtClean="0"/>
              <a:t>These include </a:t>
            </a:r>
            <a:r>
              <a:rPr lang="en-US" dirty="0" err="1" smtClean="0"/>
              <a:t>digoxin</a:t>
            </a:r>
            <a:r>
              <a:rPr lang="en-US" dirty="0" smtClean="0"/>
              <a:t> and </a:t>
            </a:r>
            <a:r>
              <a:rPr lang="en-US" dirty="0" err="1" smtClean="0"/>
              <a:t>chloramphenicol</a:t>
            </a:r>
            <a:r>
              <a:rPr lang="en-US" dirty="0" smtClean="0"/>
              <a:t>.</a:t>
            </a:r>
          </a:p>
          <a:p>
            <a:r>
              <a:rPr lang="en-US" dirty="0" smtClean="0"/>
              <a:t>Having no </a:t>
            </a:r>
            <a:r>
              <a:rPr lang="en-US" dirty="0" err="1" smtClean="0"/>
              <a:t>ionizable</a:t>
            </a:r>
            <a:r>
              <a:rPr lang="en-US" dirty="0" smtClean="0"/>
              <a:t> groups, they are unaffected by the environmental pH, are lipid-soluble and diffuse readily across tissue boundaries.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a:t>
            </a:r>
            <a:endParaRPr lang="en-US" dirty="0"/>
          </a:p>
        </p:txBody>
      </p:sp>
      <p:sp>
        <p:nvSpPr>
          <p:cNvPr id="3" name="Content Placeholder 2"/>
          <p:cNvSpPr>
            <a:spLocks noGrp="1"/>
          </p:cNvSpPr>
          <p:nvPr>
            <p:ph sz="quarter" idx="1"/>
          </p:nvPr>
        </p:nvSpPr>
        <p:spPr/>
        <p:txBody>
          <a:bodyPr>
            <a:normAutofit/>
          </a:bodyPr>
          <a:lstStyle/>
          <a:p>
            <a:r>
              <a:rPr lang="en-US" sz="3600" dirty="0" smtClean="0"/>
              <a:t>Pharmacokinetics quantifies the component parts of drug disposition to determine:</a:t>
            </a:r>
          </a:p>
          <a:p>
            <a:pPr lvl="1"/>
            <a:r>
              <a:rPr lang="en-US" sz="3200" dirty="0" smtClean="0"/>
              <a:t>Absorption</a:t>
            </a:r>
          </a:p>
          <a:p>
            <a:pPr lvl="1"/>
            <a:r>
              <a:rPr lang="en-US" sz="3200" dirty="0" smtClean="0"/>
              <a:t>Distribution</a:t>
            </a:r>
          </a:p>
          <a:p>
            <a:pPr lvl="1"/>
            <a:r>
              <a:rPr lang="en-US" sz="3200" dirty="0" smtClean="0"/>
              <a:t>Metabolism</a:t>
            </a:r>
          </a:p>
          <a:p>
            <a:pPr lvl="1"/>
            <a:r>
              <a:rPr lang="en-US" sz="3200" dirty="0" smtClean="0"/>
              <a:t>Elimination</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Drugs that are predominantly ionized</a:t>
            </a:r>
            <a:endParaRPr lang="en-US" dirty="0"/>
          </a:p>
        </p:txBody>
      </p:sp>
      <p:sp>
        <p:nvSpPr>
          <p:cNvPr id="3" name="Content Placeholder 2"/>
          <p:cNvSpPr>
            <a:spLocks noGrp="1"/>
          </p:cNvSpPr>
          <p:nvPr>
            <p:ph sz="quarter" idx="1"/>
          </p:nvPr>
        </p:nvSpPr>
        <p:spPr>
          <a:xfrm>
            <a:off x="612648" y="1600200"/>
            <a:ext cx="8153400" cy="4876800"/>
          </a:xfrm>
        </p:spPr>
        <p:txBody>
          <a:bodyPr>
            <a:normAutofit fontScale="92500"/>
          </a:bodyPr>
          <a:lstStyle/>
          <a:p>
            <a:r>
              <a:rPr lang="en-US" dirty="0" smtClean="0"/>
              <a:t>These </a:t>
            </a:r>
            <a:r>
              <a:rPr lang="en-US" dirty="0"/>
              <a:t>drugs </a:t>
            </a:r>
            <a:r>
              <a:rPr lang="en-US" b="1" dirty="0"/>
              <a:t>remain ionized</a:t>
            </a:r>
            <a:r>
              <a:rPr lang="en-US" dirty="0"/>
              <a:t> at all values of pH</a:t>
            </a:r>
            <a:r>
              <a:rPr lang="en-US" dirty="0" smtClean="0"/>
              <a:t>. This is because they carry groups which dissociate so strongly.</a:t>
            </a:r>
          </a:p>
          <a:p>
            <a:r>
              <a:rPr lang="en-US" dirty="0" smtClean="0"/>
              <a:t>Such compounds are called </a:t>
            </a:r>
            <a:r>
              <a:rPr lang="en-US" b="1" dirty="0" smtClean="0"/>
              <a:t>polar</a:t>
            </a:r>
            <a:r>
              <a:rPr lang="en-US" dirty="0" smtClean="0"/>
              <a:t>, as their groups are either negatively charged (acidic, e.g. heparin) or positively charged (basic, e.g. </a:t>
            </a:r>
            <a:r>
              <a:rPr lang="en-US" dirty="0" err="1" smtClean="0"/>
              <a:t>tubocurarine</a:t>
            </a:r>
            <a:r>
              <a:rPr lang="en-US" dirty="0" smtClean="0"/>
              <a:t>) and all have very limited capacity to cross cell membranes.</a:t>
            </a:r>
          </a:p>
          <a:p>
            <a:r>
              <a:rPr lang="en-US" dirty="0" smtClean="0"/>
              <a:t>Advantage: heparin is a useful anticoagulant in pregnancy because it does not cross the placenta.</a:t>
            </a:r>
          </a:p>
          <a:p>
            <a:r>
              <a:rPr lang="en-US" dirty="0" smtClean="0"/>
              <a:t>Disadvantage: heparin must be given parenterally as the gut does not absorb it.</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clinical relevance of drug passage across membranes</a:t>
            </a:r>
            <a:endParaRPr lang="en-US" dirty="0"/>
          </a:p>
        </p:txBody>
      </p:sp>
      <p:sp>
        <p:nvSpPr>
          <p:cNvPr id="3" name="Content Placeholder 2"/>
          <p:cNvSpPr>
            <a:spLocks noGrp="1"/>
          </p:cNvSpPr>
          <p:nvPr>
            <p:ph sz="quarter" idx="1"/>
          </p:nvPr>
        </p:nvSpPr>
        <p:spPr>
          <a:xfrm>
            <a:off x="612648" y="1600200"/>
            <a:ext cx="8153400" cy="4876800"/>
          </a:xfrm>
        </p:spPr>
        <p:txBody>
          <a:bodyPr>
            <a:normAutofit/>
          </a:bodyPr>
          <a:lstStyle/>
          <a:p>
            <a:pPr>
              <a:buNone/>
            </a:pPr>
            <a:r>
              <a:rPr lang="en-US" sz="3200" b="1" dirty="0" smtClean="0"/>
              <a:t>Blood-brain barrier:</a:t>
            </a:r>
          </a:p>
          <a:p>
            <a:r>
              <a:rPr lang="en-US" sz="3200" dirty="0" smtClean="0"/>
              <a:t>The capillaries of the cerebral circulation lack the channels between endothelial cells through which substances in the blood normally gain access to the extracellular fluid.</a:t>
            </a:r>
          </a:p>
          <a:p>
            <a:r>
              <a:rPr lang="en-US" sz="3200" dirty="0" smtClean="0"/>
              <a:t>There are tight junctions between adjacent capillary endothelial cells, which together with their basement membrane separate the blood from the brain tissue.</a:t>
            </a:r>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Clinical relevance – blood-brain barrier</a:t>
            </a:r>
            <a:endParaRPr lang="en-US" dirty="0"/>
          </a:p>
        </p:txBody>
      </p:sp>
      <p:sp>
        <p:nvSpPr>
          <p:cNvPr id="3" name="Content Placeholder 2"/>
          <p:cNvSpPr>
            <a:spLocks noGrp="1"/>
          </p:cNvSpPr>
          <p:nvPr>
            <p:ph sz="quarter" idx="1"/>
          </p:nvPr>
        </p:nvSpPr>
        <p:spPr>
          <a:xfrm>
            <a:off x="612648" y="1600200"/>
            <a:ext cx="8153400" cy="4724400"/>
          </a:xfrm>
        </p:spPr>
        <p:txBody>
          <a:bodyPr>
            <a:normAutofit lnSpcReduction="10000"/>
          </a:bodyPr>
          <a:lstStyle/>
          <a:p>
            <a:r>
              <a:rPr lang="en-US" sz="3200" dirty="0"/>
              <a:t>This blood-brain barrier places constraints on the passage of substances from blood to the brain and CSF.</a:t>
            </a:r>
          </a:p>
          <a:p>
            <a:r>
              <a:rPr lang="en-US" sz="3200" dirty="0" smtClean="0"/>
              <a:t>Compounds that are lipid-insoluble do not cross it readily, e.g. </a:t>
            </a:r>
            <a:r>
              <a:rPr lang="en-US" sz="3200" dirty="0" err="1" smtClean="0"/>
              <a:t>atenolol</a:t>
            </a:r>
            <a:r>
              <a:rPr lang="en-US" sz="3200" dirty="0" smtClean="0"/>
              <a:t>, compared with </a:t>
            </a:r>
            <a:r>
              <a:rPr lang="en-US" sz="3200" dirty="0" err="1" smtClean="0"/>
              <a:t>propranolol</a:t>
            </a:r>
            <a:r>
              <a:rPr lang="en-US" sz="3200" dirty="0" smtClean="0"/>
              <a:t> (lipid-soluble), and CNS side effects are prominent with the latter.</a:t>
            </a:r>
          </a:p>
          <a:p>
            <a:r>
              <a:rPr lang="en-US" sz="3200" dirty="0" smtClean="0"/>
              <a:t>Therapy with </a:t>
            </a:r>
            <a:r>
              <a:rPr lang="en-US" sz="3200" dirty="0" err="1" smtClean="0"/>
              <a:t>methotrexate</a:t>
            </a:r>
            <a:r>
              <a:rPr lang="en-US" sz="3200" dirty="0" smtClean="0"/>
              <a:t> (lipid-insoluble) may have no effect on </a:t>
            </a:r>
            <a:r>
              <a:rPr lang="en-US" sz="3200" dirty="0" err="1" smtClean="0"/>
              <a:t>leukaemic</a:t>
            </a:r>
            <a:r>
              <a:rPr lang="en-US" sz="3200" dirty="0" smtClean="0"/>
              <a:t> cells in the CNS.</a:t>
            </a:r>
            <a:endParaRPr lang="en-US"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relevance…</a:t>
            </a:r>
            <a:endParaRPr lang="en-US" dirty="0"/>
          </a:p>
        </p:txBody>
      </p:sp>
      <p:sp>
        <p:nvSpPr>
          <p:cNvPr id="3" name="Content Placeholder 2"/>
          <p:cNvSpPr>
            <a:spLocks noGrp="1"/>
          </p:cNvSpPr>
          <p:nvPr>
            <p:ph sz="quarter" idx="1"/>
          </p:nvPr>
        </p:nvSpPr>
        <p:spPr>
          <a:xfrm>
            <a:off x="612648" y="1600200"/>
            <a:ext cx="8153400" cy="4724400"/>
          </a:xfrm>
        </p:spPr>
        <p:txBody>
          <a:bodyPr>
            <a:normAutofit lnSpcReduction="10000"/>
          </a:bodyPr>
          <a:lstStyle/>
          <a:p>
            <a:r>
              <a:rPr lang="en-US" sz="4000" dirty="0" smtClean="0"/>
              <a:t>Lipid-soluble substances enter brain tissue with ease.</a:t>
            </a:r>
          </a:p>
          <a:p>
            <a:pPr lvl="1"/>
            <a:r>
              <a:rPr lang="en-US" sz="3200" dirty="0" smtClean="0"/>
              <a:t>thus diazepam (lipid-soluble) given intravenously is effective in one minute for status </a:t>
            </a:r>
            <a:r>
              <a:rPr lang="en-US" sz="3200" dirty="0" err="1" smtClean="0"/>
              <a:t>epilepticus</a:t>
            </a:r>
            <a:r>
              <a:rPr lang="en-US" sz="3200" dirty="0" smtClean="0"/>
              <a:t>; </a:t>
            </a:r>
          </a:p>
          <a:p>
            <a:pPr lvl="1"/>
            <a:r>
              <a:rPr lang="en-US" sz="3200" dirty="0" smtClean="0"/>
              <a:t>the level of general anaesthesia can be controlled closely by altering the concentration of inhaled </a:t>
            </a:r>
            <a:r>
              <a:rPr lang="en-US" sz="3200" dirty="0" err="1" smtClean="0"/>
              <a:t>anaesthetic</a:t>
            </a:r>
            <a:r>
              <a:rPr lang="en-US" sz="3200" dirty="0" smtClean="0"/>
              <a:t> gas (lipid-soluble)</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clinical relevance of drug passage across membranes</a:t>
            </a:r>
            <a:endParaRPr lang="en-US" dirty="0"/>
          </a:p>
        </p:txBody>
      </p:sp>
      <p:sp>
        <p:nvSpPr>
          <p:cNvPr id="3" name="Content Placeholder 2"/>
          <p:cNvSpPr>
            <a:spLocks noGrp="1"/>
          </p:cNvSpPr>
          <p:nvPr>
            <p:ph sz="quarter" idx="1"/>
          </p:nvPr>
        </p:nvSpPr>
        <p:spPr/>
        <p:txBody>
          <a:bodyPr/>
          <a:lstStyle/>
          <a:p>
            <a:pPr>
              <a:buNone/>
            </a:pPr>
            <a:r>
              <a:rPr lang="en-US" b="1" dirty="0" smtClean="0"/>
              <a:t>Placenta:</a:t>
            </a:r>
          </a:p>
          <a:p>
            <a:r>
              <a:rPr lang="en-US" dirty="0" smtClean="0"/>
              <a:t>Chorionic </a:t>
            </a:r>
            <a:r>
              <a:rPr lang="en-US" dirty="0" err="1" smtClean="0"/>
              <a:t>villi</a:t>
            </a:r>
            <a:r>
              <a:rPr lang="en-US" dirty="0" smtClean="0"/>
              <a:t>, consisting of a layer of </a:t>
            </a:r>
            <a:r>
              <a:rPr lang="en-US" dirty="0" err="1" smtClean="0"/>
              <a:t>trophoblastic</a:t>
            </a:r>
            <a:r>
              <a:rPr lang="en-US" dirty="0" smtClean="0"/>
              <a:t> cells that enclose </a:t>
            </a:r>
            <a:r>
              <a:rPr lang="en-US" dirty="0" err="1" smtClean="0"/>
              <a:t>foetal</a:t>
            </a:r>
            <a:r>
              <a:rPr lang="en-US" dirty="0" smtClean="0"/>
              <a:t> capillaries, are bathed in maternal blood.</a:t>
            </a:r>
          </a:p>
          <a:p>
            <a:r>
              <a:rPr lang="en-US" dirty="0" smtClean="0"/>
              <a:t>The large surface area and blood flow (500ml/min.) are essential for gas exchange, uptake of nutrients and elimination of waste products.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clinical relevance of drug passage across membranes</a:t>
            </a:r>
            <a:endParaRPr lang="en-US" dirty="0"/>
          </a:p>
        </p:txBody>
      </p:sp>
      <p:sp>
        <p:nvSpPr>
          <p:cNvPr id="3" name="Content Placeholder 2"/>
          <p:cNvSpPr>
            <a:spLocks noGrp="1"/>
          </p:cNvSpPr>
          <p:nvPr>
            <p:ph sz="quarter" idx="1"/>
          </p:nvPr>
        </p:nvSpPr>
        <p:spPr/>
        <p:txBody>
          <a:bodyPr>
            <a:normAutofit/>
          </a:bodyPr>
          <a:lstStyle/>
          <a:p>
            <a:r>
              <a:rPr lang="en-US" dirty="0" smtClean="0"/>
              <a:t>The fetal and maternal blood streams are therefore separated by a lipid barrier that readily allows the passage of lipid-soluble substances but excludes water-soluble compounds, especially those with molecular weight exceeding 600.</a:t>
            </a:r>
          </a:p>
          <a:p>
            <a:r>
              <a:rPr lang="en-US" dirty="0" smtClean="0"/>
              <a:t>This exclusion is of particular importance with short-term use, e.g. tubocurarine (lipid-insoluble) given as a muscle relaxant during Caesarean section, does not affect the infant.</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Thank you.</a:t>
            </a:r>
            <a:endParaRPr lang="en-US" dirty="0"/>
          </a:p>
        </p:txBody>
      </p:sp>
      <p:sp>
        <p:nvSpPr>
          <p:cNvPr id="2" name="Title 1"/>
          <p:cNvSpPr>
            <a:spLocks noGrp="1"/>
          </p:cNvSpPr>
          <p:nvPr>
            <p:ph type="title"/>
          </p:nvPr>
        </p:nvSpPr>
        <p:spPr/>
        <p:txBody>
          <a:bodyPr/>
          <a:lstStyle/>
          <a:p>
            <a:r>
              <a:rPr lang="en-US" dirty="0" smtClean="0"/>
              <a:t>The end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Importance </a:t>
            </a:r>
            <a:endParaRPr lang="en-US" dirty="0"/>
          </a:p>
        </p:txBody>
      </p:sp>
      <p:sp>
        <p:nvSpPr>
          <p:cNvPr id="3" name="Content Placeholder 2"/>
          <p:cNvSpPr>
            <a:spLocks noGrp="1"/>
          </p:cNvSpPr>
          <p:nvPr>
            <p:ph sz="quarter" idx="1"/>
          </p:nvPr>
        </p:nvSpPr>
        <p:spPr/>
        <p:txBody>
          <a:bodyPr>
            <a:normAutofit/>
          </a:bodyPr>
          <a:lstStyle/>
          <a:p>
            <a:r>
              <a:rPr lang="en-US" sz="4000" dirty="0"/>
              <a:t>It helps to know the:</a:t>
            </a:r>
          </a:p>
          <a:p>
            <a:pPr lvl="1"/>
            <a:r>
              <a:rPr lang="en-US" sz="3600" dirty="0"/>
              <a:t>Optimum routes</a:t>
            </a:r>
          </a:p>
          <a:p>
            <a:pPr lvl="1"/>
            <a:r>
              <a:rPr lang="en-US" sz="3600" dirty="0"/>
              <a:t>Absorption rates</a:t>
            </a:r>
          </a:p>
          <a:p>
            <a:pPr lvl="1"/>
            <a:r>
              <a:rPr lang="en-US" sz="3600" dirty="0"/>
              <a:t>Timing of drug administration</a:t>
            </a:r>
          </a:p>
          <a:p>
            <a:r>
              <a:rPr lang="en-US" sz="4000" dirty="0"/>
              <a:t>Regimes of drug administration are determined from pharmacokinetic studies.</a:t>
            </a:r>
          </a:p>
        </p:txBody>
      </p:sp>
    </p:spTree>
    <p:extLst>
      <p:ext uri="{BB962C8B-B14F-4D97-AF65-F5344CB8AC3E}">
        <p14:creationId xmlns:p14="http://schemas.microsoft.com/office/powerpoint/2010/main" val="273118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a:t>
            </a:r>
            <a:endParaRPr lang="en-US" dirty="0"/>
          </a:p>
        </p:txBody>
      </p:sp>
      <p:sp>
        <p:nvSpPr>
          <p:cNvPr id="3" name="Content Placeholder 2"/>
          <p:cNvSpPr>
            <a:spLocks noGrp="1"/>
          </p:cNvSpPr>
          <p:nvPr>
            <p:ph sz="quarter" idx="1"/>
          </p:nvPr>
        </p:nvSpPr>
        <p:spPr/>
        <p:txBody>
          <a:bodyPr>
            <a:normAutofit/>
          </a:bodyPr>
          <a:lstStyle/>
          <a:p>
            <a:r>
              <a:rPr lang="en-US" sz="3200" dirty="0" smtClean="0"/>
              <a:t>Pharmacokinetics is concerned with the rate at which drug molecules cross cell membranes to enter the body, to distribute within it and to leave the body, as well as with the structural changes (metabolism) to which they are subject within it.</a:t>
            </a: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Pharmacokinetics </a:t>
            </a:r>
            <a:endParaRPr lang="en-US" dirty="0"/>
          </a:p>
        </p:txBody>
      </p:sp>
      <p:sp>
        <p:nvSpPr>
          <p:cNvPr id="2" name="Title 1"/>
          <p:cNvSpPr>
            <a:spLocks noGrp="1"/>
          </p:cNvSpPr>
          <p:nvPr>
            <p:ph type="title"/>
          </p:nvPr>
        </p:nvSpPr>
        <p:spPr/>
        <p:txBody>
          <a:bodyPr>
            <a:normAutofit fontScale="90000"/>
          </a:bodyPr>
          <a:lstStyle/>
          <a:p>
            <a:r>
              <a:rPr lang="en-US" dirty="0" smtClean="0"/>
              <a:t>Drug </a:t>
            </a:r>
            <a:r>
              <a:rPr lang="en-US" dirty="0" smtClean="0"/>
              <a:t>movement across </a:t>
            </a:r>
            <a:r>
              <a:rPr lang="en-US" dirty="0" smtClean="0"/>
              <a:t>cell membranes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Describe the components of a cell membrane</a:t>
            </a:r>
          </a:p>
          <a:p>
            <a:r>
              <a:rPr lang="en-US" dirty="0" smtClean="0"/>
              <a:t>Explain how passage across cell membranes affects drug use</a:t>
            </a:r>
          </a:p>
          <a:p>
            <a:r>
              <a:rPr lang="en-US" dirty="0" smtClean="0"/>
              <a:t>Describe the processes through which drugs cross cell membranes</a:t>
            </a:r>
          </a:p>
          <a:p>
            <a:r>
              <a:rPr lang="en-US" dirty="0" smtClean="0"/>
              <a:t>Describe the physicochemical classification of drugs and explain its relationship to drug passage across cell membranes</a:t>
            </a:r>
          </a:p>
          <a:p>
            <a:r>
              <a:rPr lang="en-US" dirty="0" smtClean="0"/>
              <a:t>Explain the clinical relevance of drug passage across cell membranes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cell membrane</a:t>
            </a:r>
            <a:endParaRPr lang="en-US" dirty="0"/>
          </a:p>
        </p:txBody>
      </p:sp>
      <p:sp>
        <p:nvSpPr>
          <p:cNvPr id="3" name="Content Placeholder 2"/>
          <p:cNvSpPr>
            <a:spLocks noGrp="1"/>
          </p:cNvSpPr>
          <p:nvPr>
            <p:ph sz="quarter" idx="1"/>
          </p:nvPr>
        </p:nvSpPr>
        <p:spPr/>
        <p:txBody>
          <a:bodyPr/>
          <a:lstStyle/>
          <a:p>
            <a:r>
              <a:rPr lang="en-US" dirty="0" smtClean="0"/>
              <a:t>Cell membranes are essentially bilayers of lipid molecules with ‘islands’ of protein.</a:t>
            </a:r>
          </a:p>
          <a:p>
            <a:r>
              <a:rPr lang="en-US" dirty="0" smtClean="0"/>
              <a:t>The hydrophilic ends of the lipids orientate themselves at both the inner and outer surfaces, while the hydrophobic portions occupy the center of the membrane.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Cell membrane…</a:t>
            </a:r>
          </a:p>
        </p:txBody>
      </p:sp>
      <p:sp>
        <p:nvSpPr>
          <p:cNvPr id="21507" name="Footer Placeholder 5"/>
          <p:cNvSpPr>
            <a:spLocks noGrp="1"/>
          </p:cNvSpPr>
          <p:nvPr>
            <p:ph type="ftr" sz="quarter" idx="11"/>
          </p:nvPr>
        </p:nvSpPr>
        <p:spPr bwMode="auto">
          <a:noFill/>
          <a:ln>
            <a:miter lim="800000"/>
            <a:headEnd/>
            <a:tailEnd/>
          </a:ln>
        </p:spPr>
        <p:txBody>
          <a:bodyPr vert="horz" wrap="square" lIns="91440" tIns="45720" rIns="91440" bIns="45720" numCol="1" compatLnSpc="1">
            <a:prstTxWarp prst="textNoShape">
              <a:avLst/>
            </a:prstTxWarp>
          </a:bodyPr>
          <a:lstStyle/>
          <a:p>
            <a:pPr fontAlgn="base">
              <a:spcBef>
                <a:spcPct val="0"/>
              </a:spcBef>
              <a:spcAft>
                <a:spcPct val="0"/>
              </a:spcAft>
            </a:pPr>
            <a:r>
              <a:rPr lang="en-US"/>
              <a:t>Mr. Okoth</a:t>
            </a:r>
          </a:p>
        </p:txBody>
      </p:sp>
      <p:sp>
        <p:nvSpPr>
          <p:cNvPr id="5" name="Slide Number Placeholder 4"/>
          <p:cNvSpPr>
            <a:spLocks noGrp="1"/>
          </p:cNvSpPr>
          <p:nvPr>
            <p:ph type="sldNum" sz="quarter" idx="12"/>
          </p:nvPr>
        </p:nvSpPr>
        <p:spPr/>
        <p:txBody>
          <a:bodyPr>
            <a:normAutofit fontScale="85000" lnSpcReduction="20000"/>
          </a:bodyPr>
          <a:lstStyle/>
          <a:p>
            <a:pPr>
              <a:defRPr/>
            </a:pPr>
            <a:fld id="{CBA390F1-F223-4B3A-8A18-944AC493378E}" type="slidenum">
              <a:rPr lang="en-US"/>
              <a:pPr>
                <a:defRPr/>
              </a:pPr>
              <a:t>9</a:t>
            </a:fld>
            <a:endParaRPr lang="en-US" dirty="0"/>
          </a:p>
        </p:txBody>
      </p:sp>
      <p:pic>
        <p:nvPicPr>
          <p:cNvPr id="21509" name="Content Placeholder 3" descr="3Slide5">
            <a:hlinkClick r:id="rId2"/>
          </p:cNvPr>
          <p:cNvPicPr>
            <a:picLocks noGrp="1"/>
          </p:cNvPicPr>
          <p:nvPr>
            <p:ph sz="quarter" idx="1"/>
          </p:nvPr>
        </p:nvPicPr>
        <p:blipFill>
          <a:blip r:embed="rId3"/>
          <a:srcRect l="1817" t="3368" r="1817"/>
          <a:stretch>
            <a:fillRect/>
          </a:stretch>
        </p:blipFill>
        <p:spPr>
          <a:xfrm>
            <a:off x="1447800" y="1524000"/>
            <a:ext cx="6096000" cy="4800600"/>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1141</TotalTime>
  <Words>1817</Words>
  <Application>Microsoft Office PowerPoint</Application>
  <PresentationFormat>On-screen Show (4:3)</PresentationFormat>
  <Paragraphs>141</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Calibri</vt:lpstr>
      <vt:lpstr>Tw Cen MT</vt:lpstr>
      <vt:lpstr>Wingdings</vt:lpstr>
      <vt:lpstr>Wingdings 2</vt:lpstr>
      <vt:lpstr>Median</vt:lpstr>
      <vt:lpstr>PHARMACOKINETICS</vt:lpstr>
      <vt:lpstr>Introduction </vt:lpstr>
      <vt:lpstr>Importance </vt:lpstr>
      <vt:lpstr>Importance </vt:lpstr>
      <vt:lpstr>Importance… </vt:lpstr>
      <vt:lpstr>Drug movement across cell membranes</vt:lpstr>
      <vt:lpstr>Learning objectives</vt:lpstr>
      <vt:lpstr>Structure of cell membrane</vt:lpstr>
      <vt:lpstr>Cell membrane…</vt:lpstr>
      <vt:lpstr>Cell membrane…</vt:lpstr>
      <vt:lpstr>Cell membrane structure…</vt:lpstr>
      <vt:lpstr>Cell membrane structure…</vt:lpstr>
      <vt:lpstr>Relationship with drug use</vt:lpstr>
      <vt:lpstr>Relationship with drug use</vt:lpstr>
      <vt:lpstr>Processes through which drugs pass across membranes</vt:lpstr>
      <vt:lpstr>Filtration </vt:lpstr>
      <vt:lpstr>Filtration…</vt:lpstr>
      <vt:lpstr>Carrier-mediated transport</vt:lpstr>
      <vt:lpstr>Active transport</vt:lpstr>
      <vt:lpstr>Facilitated diffusion</vt:lpstr>
      <vt:lpstr>Diffusion </vt:lpstr>
      <vt:lpstr>Diffusion …</vt:lpstr>
      <vt:lpstr>Diffusion…</vt:lpstr>
      <vt:lpstr>Physicochemical classification of drugs</vt:lpstr>
      <vt:lpstr>Drugs that are variably ionized according to the environmental pH</vt:lpstr>
      <vt:lpstr>Drugs that are variably ionized…</vt:lpstr>
      <vt:lpstr>Drugs that are variably ionized…</vt:lpstr>
      <vt:lpstr>Drugs that are variably ionized…</vt:lpstr>
      <vt:lpstr>Drugs that are incapable of becoming ionized</vt:lpstr>
      <vt:lpstr>Drugs that are predominantly ionized</vt:lpstr>
      <vt:lpstr>The clinical relevance of drug passage across membranes</vt:lpstr>
      <vt:lpstr>Clinical relevance – blood-brain barrier</vt:lpstr>
      <vt:lpstr>Clinical relevance…</vt:lpstr>
      <vt:lpstr>The clinical relevance of drug passage across membranes</vt:lpstr>
      <vt:lpstr>The clinical relevance of drug passage across membranes</vt:lpstr>
      <vt:lpstr>The end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PHARMACOKINETICS</dc:title>
  <dc:creator>peter juma</dc:creator>
  <cp:lastModifiedBy>HP</cp:lastModifiedBy>
  <cp:revision>48</cp:revision>
  <cp:lastPrinted>2019-08-26T12:21:47Z</cp:lastPrinted>
  <dcterms:created xsi:type="dcterms:W3CDTF">2006-08-16T00:00:00Z</dcterms:created>
  <dcterms:modified xsi:type="dcterms:W3CDTF">2020-10-21T09:37:14Z</dcterms:modified>
</cp:coreProperties>
</file>