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4"/>
  </p:notesMasterIdLst>
  <p:sldIdLst>
    <p:sldId id="256" r:id="rId3"/>
    <p:sldId id="332" r:id="rId4"/>
    <p:sldId id="333"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352" autoAdjust="0"/>
  </p:normalViewPr>
  <p:slideViewPr>
    <p:cSldViewPr snapToGrid="0">
      <p:cViewPr varScale="1">
        <p:scale>
          <a:sx n="42" d="100"/>
          <a:sy n="42" d="100"/>
        </p:scale>
        <p:origin x="99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notesMaster" Target="notesMasters/notesMaster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viewProps" Target="view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presProps" Target="presProp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8:19.426"/>
    </inkml:context>
    <inkml:brush xml:id="br0">
      <inkml:brushProperty name="width" value="0.05" units="cm"/>
      <inkml:brushProperty name="height" value="0.05" units="cm"/>
      <inkml:brushProperty name="color" value="#FF0066"/>
      <inkml:brushProperty name="ignorePressure" value="1"/>
    </inkml:brush>
  </inkml:definitions>
  <inkml:trace contextRef="#ctx0" brushRef="#br0">1241 136,'-3'-1,"1"1,0-1,-1 0,1 1,-1-1,1 0,0 0,-1-1,-1-1,-5-2,-40-18,-63-22,83 36,-1 1,0 1,-52-4,9 5,-106-5,-61 11,235 0,-1 1,1 0,-1 0,0 0,1 0,-9 4,-31 18,30-15,-18 7,-18 9,13-5,28-15,-1 2,2-1,-1 1,0 1,1 0,0 0,1 1,0 0,0 0,-9 14,11-14,1 0,0 1,0-1,1 1,0 1,1-1,0 0,1 1,-1 0,2-1,-1 1,1 12,2-10,1 0,0 0,0 0,2-1,4 15,1-1,36 123,-35-109,-8-29,1 1,0 0,0-1,6 11,-6-17,0 0,0 0,1-1,-1 1,1-1,0 0,0 0,8 4,5 6,-10-7,1 0,-1-1,1 0,0 0,1 0,-1-1,1 0,-1-1,1 0,1-1,12 3,19-1,48 4,-78-7,-1 1,1 0,-1 0,1 1,10 4,51 25,-35-14,32 11,81 24,-97-41,-36-9,0 1,17 6,-27-8,-1 2,0-1,-1 1,1 0,8 7,-9-7,-1 0,1 0,0-1,0 0,0 0,1 0,-1 0,8 2,64 8,-15-3,-27-5,1-1,-1-2,42-2,-45-1,-24 1,-1 0,0-1,12-2,-17 3,0-1,1 1,-1-1,0 0,0 0,0 0,0 0,0-1,-1 1,1-1,0 1,0-1,-1 1,1-1,2-3,3-9,9-19,-10 18,14-22,-8 17,-2-2,0 1,-1-1,-1-1,-1 0,5-29,-9 23,0 0,-2 1,-4-39,1 2,2 37,1 18,-1 1,0-1,0 1,-1-1,0 1,-1-1,0 1,-5-13,-3-5,9 22,-1 0,1-1,-1 1,-1 0,1 0,-1 1,0-1,0 0,0 1,0 0,-6-6,-4-1,-17-21,24 24,-1 0,-1 0,1 1,-1 0,0 1,-1 0,-14-9,7 9,0 0,-1 0,0 2,0 0,-1 1,1 0,-1 2,-30 0,35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8:28.645"/>
    </inkml:context>
    <inkml:brush xml:id="br0">
      <inkml:brushProperty name="width" value="0.05" units="cm"/>
      <inkml:brushProperty name="height" value="0.05" units="cm"/>
      <inkml:brushProperty name="color" value="#FF0066"/>
      <inkml:brushProperty name="ignorePressure" value="1"/>
    </inkml:brush>
  </inkml:definitions>
  <inkml:trace contextRef="#ctx0" brushRef="#br0">1632 120,'-3'-1,"-1"1,1-1,0 0,-1 0,1 0,0 0,-5-4,-7-2,-23-5,-42-8,16 5,39 9,-72-18,74 20,0 1,-32-1,-35 5,12 0,-87-10,92 3,-94 5,78 2,25-1,-70 1,120 0,0 1,0 1,-24 7,-37 19,68-26,-3 2,1 0,-1 0,1 1,0 0,0 1,-12 12,10-7,0-1,1 2,-16 25,22-30,0 1,1-1,0 1,0-1,1 1,0 0,1 0,0 0,0 0,1 0,0 0,1 0,1 9,0-11,0-1,0 1,1-1,0 0,0 1,0-1,6 6,-5-5,1 1,-1-1,0 1,3 9,13 71,-3 45,-14-101,-3-27,0 1,1-1,0 0,1 0,1 6,-2-9,-1-1,1 1,0-1,0 1,0-1,0 0,1 1,-1-1,0 0,0 0,1 0,-1 0,1 0,-1 0,1 0,-1 0,1-1,0 1,1 0,17 3,0 0,0-2,0-1,38-1,-30-1,683-2,-694 3,0 2,1 0,32 9,51 21,-4 0,-79-26,0 1,20 10,-21-9,1 0,19 5,127 20,-79-19,-61-9,35 11,-52-13,1-1,-1 0,1 0,0-1,0 0,0 0,12-1,-14-1,-1 0,1 0,-1 0,1 0,-1-1,0 0,0 0,0-1,0 1,0-1,6-5,-4 2,0 0,-1-1,0 0,-1 1,1-2,-1 1,6-13,23-58,-34 77,6-17,0 0,-2-1,0 0,2-30,-4 16,-6-61,3 86,-1 0,1 1,-1-1,-1 0,-3-8,-21-36,16 31,5 12,0 0,-1 0,0 1,0 0,-11-10,-9-10,-1-5,-38-40,51 57,-2 1,-24-18,31 27,0 0,0 1,0 0,-1 1,-14-4,11 4,0-1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8:49.676"/>
    </inkml:context>
    <inkml:brush xml:id="br0">
      <inkml:brushProperty name="width" value="0.05" units="cm"/>
      <inkml:brushProperty name="height" value="0.05" units="cm"/>
      <inkml:brushProperty name="color" value="#FF0066"/>
      <inkml:brushProperty name="ignorePressure" value="1"/>
    </inkml:brush>
  </inkml:definitions>
  <inkml:trace contextRef="#ctx0" brushRef="#br0">974 61,'-48'-3,"-77"-12,93 10,-17-3,-46-6,69 11,-128-9,121 11,-65 3,86 0,-1 0,1 1,0 1,0 0,0 0,1 1,0 1,0 0,0 0,1 1,0 1,0 0,0 0,-11 14,-18 25,32-38,0 0,1 0,0 1,-5 13,2-7,1 0,0-1,2 1,0 1,0-1,2 1,0 0,1 0,1 0,-1 31,3-31,0-1,2 22,-1-33,0 0,0 0,0 0,1 0,0 0,-1-1,2 1,4 7,-1-3,2 0,-1-1,1 0,0 0,12 8,51 31,-50-34,-12-8,0 0,0-1,1 0,-1 0,1-1,0-1,0 1,19 0,8-1,42-3,-30-1,332 2,-365 0,0 1,0 0,0 2,-1 0,1 0,18 8,-25-7,-1 1,0 0,12 9,-11-7,0-1,16 8,-3-5,0-2,0 0,29 3,-1 1,90 17,-116-23,16 1,59 1,41-8,-60 0,-72 1,-1-1,0 1,0-1,0-1,0 1,0-1,0-1,-1 1,1-1,-1 0,1 0,-1-1,0 0,-1 0,1-1,7-7,8-8,-1-2,-1 0,26-40,-40 54,-1-1,-1 1,1-1,-2 0,1 0,-1-1,-1 1,2-12,-2 6,-1 0,-1 0,0 0,-5-21,1 17,0 1,-2-1,-16-33,16 41,-1 1,0 0,0 0,-1 0,-19-16,6 6,-1-1,-29-31,45 44,0 1,0 0,-1 1,0-1,-1 2,1-1,-1 1,-15-7,-90-46,98 51,0 2,0 0,0 1,-1 0,-32-2,-88 6,63 2,53-1,-32 6,-9 0,49-7,0-1,0-1,0 1,1-2,-25-7,19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8:56.77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1003 137,'-15'-14,"-2"1,-20-14,27 21,-1 0,0 1,0 0,0 1,-15-4,-21-4,10 2,0 1,-67-5,-209 11,218 4,78-1,0 0,0 2,0 0,-22 5,34-5,-1 0,1-1,0 2,0-1,1 0,-1 1,0 0,1 0,0 1,-1-1,1 1,1 0,-1 0,0 0,1 0,0 1,-4 7,3-4,1 1,0 0,0 0,1 0,0 0,1 0,-1 10,3 67,0-53,-2 10,-6 43,3-51,1 0,4 45,0-69,0-1,1 0,1 0,-1-1,2 1,-1 0,1-1,9 14,2 10,3 5,-16-35,1 1,-1-1,1 0,-1 0,1 0,0 0,1 0,3 3,5 1,1 0,0 0,1-1,0-1,20 5,77 13,-79-18,32 5,60 14,-112-20,-1 0,19 11,-18-9,-1-1,21 7,-5-5,1-2,37 2,-61-7,111 16,-76-9,10 3,0 2,69 26,42 14,-132-42,1-2,0 0,0-2,0-1,60 2,-80-8,1 1,-1-2,0 0,0 0,0 0,0-1,0 0,-1-1,1 0,-1-1,9-5,-4 1,0-1,-1 0,0-1,0-1,15-19,-22 23,0-1,0 1,-1-1,-1 0,1 0,-2 0,4-14,-4 12,1 0,1 0,0 0,8-17,-4 15,-1 1,0-1,-1 0,0 0,-2-1,1 0,-2 1,1-1,1-23,-5 30,0-1,-1 1,0-1,0 0,0 1,-4-9,-17-42,6 18,4 6,2 4,-18-34,25 58,-1-1,0 1,0 0,-1 1,1-1,-1 1,-1 0,1 0,-10-6,6 5,1 1,-1 1,0 0,-1 0,1 0,-13-2,-34-7,-1 3,-63-4,59 11,-83-8,125 7,-1-1,0-2,1 0,0 0,-21-13,22 9,3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9:31.565"/>
    </inkml:context>
    <inkml:brush xml:id="br0">
      <inkml:brushProperty name="width" value="0.05" units="cm"/>
      <inkml:brushProperty name="height" value="0.05" units="cm"/>
      <inkml:brushProperty name="color" value="#FF0066"/>
      <inkml:brushProperty name="ignorePressure" value="1"/>
    </inkml:brush>
  </inkml:definitions>
  <inkml:trace contextRef="#ctx0" brushRef="#br0">1585 0,'-114'21,"49"-11,-19 4,-99 3,-415-30,332 10,240 5,0 2,0 1,-37 13,60-17,-3 0,0 1,1 0,-1 1,1 0,0 0,0 0,0 0,0 1,0-1,1 1,-7 8,6-6,0 0,1 1,0-1,0 1,1 0,0 1,-4 13,2 3,1-1,1 1,1 0,3 42,-1-17,-8 76,7-119,-4 55,4-53,1 0,1 1,0-1,0 0,3 10,-3-15,1 1,-1-1,1 0,0 0,0 0,0-1,0 1,0 0,1-1,-1 1,1-1,0 0,-1 0,1 0,4 2,6 3,0-1,17 5,-26-9,18 5,0 0,1-2,0 0,0-1,0-2,41 0,-18-1,0 1,0 3,0 1,-1 3,0 2,79 29,23 23,-127-55,-2 0,1 0,30 7,-11-5,68 27,-85-29,8 2,0-2,1-1,31 3,-11-2,-23-4,0-1,0-1,44-3,-65 0,0 0,0 0,0-1,0 0,0 0,0-1,-1 1,1-1,-1-1,0 1,0-1,0 1,0-2,-1 1,9-10,1-4,-1-1,21-37,-16 24,-2-2,-1 1,11-39,-17 38,5-49,-11 65,-2 7,1 0,-2 0,1 0,-2-14,0 20,0 0,0 0,0 1,-1-1,1 0,-1 1,0 0,-1-1,1 1,-1 0,1 0,-6-5,-60-65,56 59,-27-36,31 39,3 6,0-1,1 0,0 0,0 0,1 0,0-1,0 1,-2-13,3 10,1 0,0 0,0 0,1 0,1 0,0 0,0 0,1 0,5-16,-1 9,0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9:36.282"/>
    </inkml:context>
    <inkml:brush xml:id="br0">
      <inkml:brushProperty name="width" value="0.05" units="cm"/>
      <inkml:brushProperty name="height" value="0.05" units="cm"/>
      <inkml:brushProperty name="color" value="#FF0066"/>
      <inkml:brushProperty name="ignorePressure" value="1"/>
    </inkml:brush>
  </inkml:definitions>
  <inkml:trace contextRef="#ctx0" brushRef="#br0">106 47,'-15'153,"-13"154,-11 0,36-291,-13 83,13-75,1 50,2-72,0-1,0 0,0 1,0-1,1 1,-1-1,0 0,1 1,-1-1,0 0,1 1,0-1,-1 0,1 0,0 1,0-1,-1 0,1 0,0 0,0 0,0 0,0 0,1 0,-1-1,0 1,0 0,0-1,1 1,-1 0,0-1,1 0,-1 1,0-1,1 0,-1 1,1-1,-1 0,0 0,2-1,5 1,0-2,0 1,-1-1,1 0,11-5,-13 4,157-54,-158 55,222-69,-200 63,-1 1,1 1,0 2,39-3,-30 4,61-13,-50 6,58-6,49 4,21 9,-144 3,-7-1,1-2,-1-1,40-11,-36 8,0 1,41-4,1 10,-40 0,49-4,-43-1,24-3,-52 6,-1 0,1-1,0 0,-1 0,13-7,-10 3,0 0,0 0,0-1,-1 0,0 0,-1-1,0-1,0 1,-1-1,0-1,-1 1,5-12,-2 3,0 0,-1 0,-1 0,-1-1,7-33,-9 16,-2-1,-1 0,-3 0,-7-50,5 54,3 19,-1 1,0-1,-1 1,-6-17,8 27,-1 0,0 0,0 0,-1 0,1 0,-1 1,0-1,0 1,0-1,0 1,-1 0,1 0,-1 1,0-1,1 1,-1 0,-8-4,5 4,0 0,-1 0,1 0,-1 1,-11-1,-39 4,29-1,13 1,0 0,1 1,-1 0,-17 8,-34 6,-182 16,200-29,31-3,0 0,0 2,0 0,-18 6,0 1,0 0,0-3,-41 4,-112-5,98-6,-52-1,134 1,0-1,0 0,0 0,0-1,0 0,1 0,-1-1,1 0,-1-1,1 0,-8-5,-1-2,-8-7,-2 1,0 2,-40-16,45 22,0 1,-1 2,1 0,-1 2,-45-4,-120 10,171-2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19T09:09:41.624"/>
    </inkml:context>
    <inkml:brush xml:id="br0">
      <inkml:brushProperty name="width" value="0.05" units="cm"/>
      <inkml:brushProperty name="height" value="0.05" units="cm"/>
      <inkml:brushProperty name="color" value="#FF0066"/>
      <inkml:brushProperty name="ignorePressure" value="1"/>
    </inkml:brush>
  </inkml:definitions>
  <inkml:trace contextRef="#ctx0" brushRef="#br0">83 46,'4'23,"-1"-5,2 73,0-4,-2-72,0 0,5 16,-4-17,0 0,2 23,10 173,-1-63,-1 16,-14-154,0 0,1 0,5 17,-6-24,1 0,-1 0,1 0,0 0,0 0,0-1,0 1,0 0,0 0,0-1,1 1,-1-1,1 1,-1-1,1 1,0-1,-1 0,1 0,0 0,0 0,0 0,0 0,2 0,0 0,0-1,0 0,0 0,0 0,0 0,-1-1,1 0,0 0,0 0,0 0,4-2,7-4,18-10,-29 15,50-34,2-1,-38 28,-10 5,1-1,-1 0,0 0,0 0,-1-1,8-7,-5 2,0 0,1 1,0 0,0 1,24-14,-4 5,50-20,-67 33,1 0,0 1,0 0,1 2,-1-1,18 1,116 3,50-1,-136-7,8 0,-15 7,56 9,-74-6,-26-3,-1 1,1 0,0 1,0 0,19 7,-13-2,-1-2,1 0,33 5,55-4,-93-6,-1-1,1 0,21-6,36-15,-44 13,42-9,-36 12,41-13,-60 15,0-1,-1-1,1 0,-1 0,21-17,-29 20,0-1,0 1,-1-1,1 0,-1 0,0 0,-1-1,1 1,-1-1,0 0,0 0,0 1,0-1,-1 0,0 0,0-1,0-9,-1 9,0 0,0 0,-1 0,0 0,0 0,-1 1,1-1,-1 0,-1 1,1-1,-1 1,0 0,0-1,0 1,-6-5,-57-72,44 53,0 1,-3 1,-28-26,30 34,-61-56,77 69,-1 0,1 1,-1 0,0 0,0 1,-16-6,0-1,8 2,-1 2,0 0,0 0,-1 2,0 0,-35-4,-128 8,89 2,15-2,-76 3,102 3,-70 18,63-11,-113 24,37-8,78-16,32-6,0-1,-41 2,-174-6,103-3,14 2,105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42A4C-478E-4E62-8F4E-C19D657AD83F}"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A6ABE-EB7F-47C4-93AB-5E0092D2E419}" type="slidenum">
              <a:rPr lang="en-US" smtClean="0"/>
              <a:t>‹#›</a:t>
            </a:fld>
            <a:endParaRPr lang="en-US"/>
          </a:p>
        </p:txBody>
      </p:sp>
    </p:spTree>
    <p:extLst>
      <p:ext uri="{BB962C8B-B14F-4D97-AF65-F5344CB8AC3E}">
        <p14:creationId xmlns:p14="http://schemas.microsoft.com/office/powerpoint/2010/main" val="270325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Self</a:t>
            </a:r>
            <a:r>
              <a:rPr lang="en-US" baseline="0" dirty="0"/>
              <a:t> introduction</a:t>
            </a:r>
          </a:p>
          <a:p>
            <a:pPr marL="228600" indent="-228600">
              <a:buAutoNum type="arabicPeriod"/>
            </a:pPr>
            <a:r>
              <a:rPr lang="en-US" baseline="0" dirty="0"/>
              <a:t>Purpose of the presentation.</a:t>
            </a:r>
          </a:p>
        </p:txBody>
      </p:sp>
      <p:sp>
        <p:nvSpPr>
          <p:cNvPr id="4" name="Slide Number Placeholder 3"/>
          <p:cNvSpPr>
            <a:spLocks noGrp="1"/>
          </p:cNvSpPr>
          <p:nvPr>
            <p:ph type="sldNum" sz="quarter" idx="10"/>
          </p:nvPr>
        </p:nvSpPr>
        <p:spPr/>
        <p:txBody>
          <a:bodyPr/>
          <a:lstStyle/>
          <a:p>
            <a:fld id="{5C6CD371-FD52-40F7-B22F-8C2B49D51830}" type="slidenum">
              <a:rPr lang="en-US" smtClean="0"/>
              <a:t>1</a:t>
            </a:fld>
            <a:endParaRPr lang="en-US"/>
          </a:p>
        </p:txBody>
      </p:sp>
    </p:spTree>
    <p:extLst>
      <p:ext uri="{BB962C8B-B14F-4D97-AF65-F5344CB8AC3E}">
        <p14:creationId xmlns:p14="http://schemas.microsoft.com/office/powerpoint/2010/main" val="162460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All we do is to achieve a malaria – free Kenya.</a:t>
            </a:r>
          </a:p>
          <a:p>
            <a:pPr marL="228600" indent="-228600">
              <a:buAutoNum type="arabicPeriod"/>
            </a:pPr>
            <a:r>
              <a:rPr lang="en-US" baseline="0"/>
              <a:t>Invite brief Q&amp;A.</a:t>
            </a:r>
            <a:endParaRPr lang="en-US" dirty="0"/>
          </a:p>
        </p:txBody>
      </p:sp>
      <p:sp>
        <p:nvSpPr>
          <p:cNvPr id="4" name="Slide Number Placeholder 3"/>
          <p:cNvSpPr>
            <a:spLocks noGrp="1"/>
          </p:cNvSpPr>
          <p:nvPr>
            <p:ph type="sldNum" sz="quarter" idx="10"/>
          </p:nvPr>
        </p:nvSpPr>
        <p:spPr/>
        <p:txBody>
          <a:bodyPr/>
          <a:lstStyle/>
          <a:p>
            <a:fld id="{5C6CD371-FD52-40F7-B22F-8C2B49D51830}" type="slidenum">
              <a:rPr lang="en-US" smtClean="0"/>
              <a:t>31</a:t>
            </a:fld>
            <a:endParaRPr lang="en-US"/>
          </a:p>
        </p:txBody>
      </p:sp>
    </p:spTree>
    <p:extLst>
      <p:ext uri="{BB962C8B-B14F-4D97-AF65-F5344CB8AC3E}">
        <p14:creationId xmlns:p14="http://schemas.microsoft.com/office/powerpoint/2010/main" val="400777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CA5CEDD-1844-469E-A626-6435DFB18C47}"/>
              </a:ext>
            </a:extLst>
          </p:cNvPr>
          <p:cNvSpPr>
            <a:spLocks noGrp="1"/>
          </p:cNvSpPr>
          <p:nvPr>
            <p:ph type="sldNum" sz="quarter" idx="12"/>
          </p:nvPr>
        </p:nvSpPr>
        <p:spPr>
          <a:xfrm>
            <a:off x="11694695" y="6379511"/>
            <a:ext cx="497305" cy="400111"/>
          </a:xfrm>
          <a:prstGeom prst="rect">
            <a:avLst/>
          </a:prstGeom>
          <a:solidFill>
            <a:schemeClr val="accent1">
              <a:lumMod val="75000"/>
            </a:schemeClr>
          </a:solidFill>
          <a:ln>
            <a:solidFill>
              <a:schemeClr val="accent1">
                <a:lumMod val="75000"/>
              </a:schemeClr>
            </a:solidFill>
          </a:ln>
        </p:spPr>
        <p:txBody>
          <a:bodyPr/>
          <a:lstStyle>
            <a:lvl1pPr>
              <a:defRPr>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373183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954590"/>
            <a:ext cx="9144000" cy="931354"/>
          </a:xfrm>
        </p:spPr>
        <p:txBody>
          <a:bodyPr anchor="b">
            <a:normAutofit/>
          </a:bodyPr>
          <a:lstStyle>
            <a:lvl1pPr algn="ctr">
              <a:defRPr sz="4400" b="1">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516996" y="3456887"/>
            <a:ext cx="9144000" cy="83426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0" name="Group 9"/>
          <p:cNvGrpSpPr/>
          <p:nvPr userDrawn="1"/>
        </p:nvGrpSpPr>
        <p:grpSpPr>
          <a:xfrm>
            <a:off x="5153880" y="182880"/>
            <a:ext cx="1884237" cy="1520809"/>
            <a:chOff x="5153880" y="182880"/>
            <a:chExt cx="1884237" cy="1520809"/>
          </a:xfrm>
        </p:grpSpPr>
        <p:pic>
          <p:nvPicPr>
            <p:cNvPr id="7" name="Picture 9" descr="Moh logo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57812" y="182880"/>
              <a:ext cx="1476375" cy="13049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5153880" y="1365135"/>
              <a:ext cx="1884237" cy="338554"/>
            </a:xfrm>
            <a:prstGeom prst="rect">
              <a:avLst/>
            </a:prstGeom>
            <a:noFill/>
          </p:spPr>
          <p:txBody>
            <a:bodyPr wrap="square" rtlCol="0">
              <a:spAutoFit/>
            </a:bodyPr>
            <a:lstStyle/>
            <a:p>
              <a:pPr algn="ctr"/>
              <a:r>
                <a:rPr lang="en-US" sz="1600" dirty="0">
                  <a:solidFill>
                    <a:schemeClr val="accent1">
                      <a:lumMod val="75000"/>
                    </a:schemeClr>
                  </a:solidFill>
                </a:rPr>
                <a:t>Ministry of Health</a:t>
              </a:r>
            </a:p>
          </p:txBody>
        </p:sp>
      </p:grpSp>
      <p:pic>
        <p:nvPicPr>
          <p:cNvPr id="9" name="Picture 8">
            <a:extLst>
              <a:ext uri="{FF2B5EF4-FFF2-40B4-BE49-F238E27FC236}">
                <a16:creationId xmlns:a16="http://schemas.microsoft.com/office/drawing/2014/main" id="{BC5ED903-3AF0-4614-A329-D381D15755F7}"/>
              </a:ext>
            </a:extLst>
          </p:cNvPr>
          <p:cNvPicPr>
            <a:picLocks noChangeAspect="1"/>
          </p:cNvPicPr>
          <p:nvPr userDrawn="1"/>
        </p:nvPicPr>
        <p:blipFill rotWithShape="1">
          <a:blip r:embed="rId3"/>
          <a:srcRect r="961"/>
          <a:stretch/>
        </p:blipFill>
        <p:spPr>
          <a:xfrm>
            <a:off x="5153880" y="4655622"/>
            <a:ext cx="1630724" cy="1623924"/>
          </a:xfrm>
          <a:prstGeom prst="rect">
            <a:avLst/>
          </a:prstGeom>
        </p:spPr>
      </p:pic>
      <p:sp>
        <p:nvSpPr>
          <p:cNvPr id="11" name="TextBox 10">
            <a:extLst>
              <a:ext uri="{FF2B5EF4-FFF2-40B4-BE49-F238E27FC236}">
                <a16:creationId xmlns:a16="http://schemas.microsoft.com/office/drawing/2014/main" id="{32CE084C-C23C-47B9-9157-869847B1CF07}"/>
              </a:ext>
            </a:extLst>
          </p:cNvPr>
          <p:cNvSpPr txBox="1"/>
          <p:nvPr userDrawn="1"/>
        </p:nvSpPr>
        <p:spPr>
          <a:xfrm>
            <a:off x="0" y="1755940"/>
            <a:ext cx="12192000" cy="138175"/>
          </a:xfrm>
          <a:prstGeom prst="rect">
            <a:avLst/>
          </a:prstGeom>
          <a:solidFill>
            <a:schemeClr val="accent1">
              <a:lumMod val="75000"/>
            </a:schemeClr>
          </a:solidFill>
          <a:ln>
            <a:solidFill>
              <a:schemeClr val="accent1">
                <a:lumMod val="75000"/>
              </a:schemeClr>
            </a:solidFill>
          </a:ln>
        </p:spPr>
        <p:txBody>
          <a:bodyPr wrap="square" rtlCol="0">
            <a:noAutofit/>
          </a:bodyPr>
          <a:lstStyle/>
          <a:p>
            <a:pPr algn="ctr"/>
            <a:endParaRPr lang="en-US" sz="400" dirty="0">
              <a:solidFill>
                <a:schemeClr val="bg1"/>
              </a:solidFill>
            </a:endParaRPr>
          </a:p>
        </p:txBody>
      </p:sp>
    </p:spTree>
    <p:extLst>
      <p:ext uri="{BB962C8B-B14F-4D97-AF65-F5344CB8AC3E}">
        <p14:creationId xmlns:p14="http://schemas.microsoft.com/office/powerpoint/2010/main" val="35085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EAFC0-4726-430B-9813-9AA2FC154D8B}" type="slidenum">
              <a:rPr lang="en-US" smtClean="0"/>
              <a:t>‹#›</a:t>
            </a:fld>
            <a:endParaRPr lang="en-US"/>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 y="0"/>
            <a:ext cx="12245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54592" y="1888786"/>
            <a:ext cx="12246592" cy="4965735"/>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11"/>
          <p:cNvGrpSpPr>
            <a:grpSpLocks/>
          </p:cNvGrpSpPr>
          <p:nvPr userDrawn="1"/>
        </p:nvGrpSpPr>
        <p:grpSpPr bwMode="auto">
          <a:xfrm>
            <a:off x="2282180" y="1280159"/>
            <a:ext cx="7527925" cy="6181139"/>
            <a:chOff x="638175" y="1665656"/>
            <a:chExt cx="7467600" cy="5784591"/>
          </a:xfrm>
        </p:grpSpPr>
        <p:sp>
          <p:nvSpPr>
            <p:cNvPr id="46" name="Trapezoid 45"/>
            <p:cNvSpPr/>
            <p:nvPr/>
          </p:nvSpPr>
          <p:spPr>
            <a:xfrm>
              <a:off x="638175" y="2234416"/>
              <a:ext cx="7467600" cy="4648542"/>
            </a:xfrm>
            <a:prstGeom prst="trapezoid">
              <a:avLst>
                <a:gd name="adj" fmla="val 76706"/>
              </a:avLst>
            </a:prstGeom>
            <a:solidFill>
              <a:srgbClr val="6F6F6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75000"/>
                  </a:schemeClr>
                </a:solidFill>
              </a:endParaRPr>
            </a:p>
          </p:txBody>
        </p:sp>
        <p:sp>
          <p:nvSpPr>
            <p:cNvPr id="47" name="Trapezoid 46"/>
            <p:cNvSpPr/>
            <p:nvPr/>
          </p:nvSpPr>
          <p:spPr>
            <a:xfrm rot="2164471">
              <a:off x="2491915" y="1713153"/>
              <a:ext cx="127558" cy="5697881"/>
            </a:xfrm>
            <a:prstGeom prst="trapezoid">
              <a:avLst>
                <a:gd name="adj" fmla="val 3368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rapezoid 47"/>
            <p:cNvSpPr/>
            <p:nvPr/>
          </p:nvSpPr>
          <p:spPr>
            <a:xfrm rot="19414767">
              <a:off x="6178741" y="1665656"/>
              <a:ext cx="114958" cy="5784591"/>
            </a:xfrm>
            <a:prstGeom prst="trapezoid">
              <a:avLst>
                <a:gd name="adj" fmla="val 2742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rapezoid 48"/>
            <p:cNvSpPr/>
            <p:nvPr/>
          </p:nvSpPr>
          <p:spPr>
            <a:xfrm>
              <a:off x="4212922" y="6324486"/>
              <a:ext cx="256689" cy="533488"/>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rapezoid 49"/>
            <p:cNvSpPr/>
            <p:nvPr/>
          </p:nvSpPr>
          <p:spPr>
            <a:xfrm>
              <a:off x="4238119" y="5104666"/>
              <a:ext cx="181100" cy="533488"/>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rapezoid 50"/>
            <p:cNvSpPr/>
            <p:nvPr/>
          </p:nvSpPr>
          <p:spPr>
            <a:xfrm>
              <a:off x="4266465" y="4000950"/>
              <a:ext cx="155904" cy="418853"/>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rapezoid 51"/>
            <p:cNvSpPr/>
            <p:nvPr/>
          </p:nvSpPr>
          <p:spPr>
            <a:xfrm>
              <a:off x="4286937" y="3199983"/>
              <a:ext cx="132281" cy="267479"/>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rapezoid 52"/>
            <p:cNvSpPr/>
            <p:nvPr/>
          </p:nvSpPr>
          <p:spPr>
            <a:xfrm>
              <a:off x="4315283" y="2685602"/>
              <a:ext cx="103935" cy="133740"/>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Trapezoid 53"/>
            <p:cNvSpPr/>
            <p:nvPr/>
          </p:nvSpPr>
          <p:spPr>
            <a:xfrm>
              <a:off x="4340480" y="2300550"/>
              <a:ext cx="48818" cy="104346"/>
            </a:xfrm>
            <a:prstGeom prst="trapezoid">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8" name="Straight Connector 7"/>
          <p:cNvCxnSpPr/>
          <p:nvPr userDrawn="1"/>
        </p:nvCxnSpPr>
        <p:spPr>
          <a:xfrm>
            <a:off x="1189292" y="2198123"/>
            <a:ext cx="0" cy="3522662"/>
          </a:xfrm>
          <a:prstGeom prst="line">
            <a:avLst/>
          </a:prstGeom>
          <a:ln w="152400">
            <a:solidFill>
              <a:srgbClr val="4C4B4A"/>
            </a:solidFill>
          </a:ln>
        </p:spPr>
        <p:style>
          <a:lnRef idx="1">
            <a:schemeClr val="accent1"/>
          </a:lnRef>
          <a:fillRef idx="0">
            <a:schemeClr val="accent1"/>
          </a:fillRef>
          <a:effectRef idx="0">
            <a:schemeClr val="accent1"/>
          </a:effectRef>
          <a:fontRef idx="minor">
            <a:schemeClr val="tx1"/>
          </a:fontRef>
        </p:style>
      </p:cxnSp>
      <p:sp>
        <p:nvSpPr>
          <p:cNvPr id="9" name="Flowchart: Sort 8"/>
          <p:cNvSpPr/>
          <p:nvPr userDrawn="1"/>
        </p:nvSpPr>
        <p:spPr>
          <a:xfrm>
            <a:off x="1056268" y="2063185"/>
            <a:ext cx="263970" cy="203200"/>
          </a:xfrm>
          <a:prstGeom prst="flowChartSort">
            <a:avLst/>
          </a:prstGeom>
          <a:solidFill>
            <a:srgbClr val="4C4B4A"/>
          </a:solidFill>
          <a:ln w="152400">
            <a:solidFill>
              <a:srgbClr val="4C4B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userDrawn="1"/>
        </p:nvCxnSpPr>
        <p:spPr>
          <a:xfrm>
            <a:off x="10846004" y="2198123"/>
            <a:ext cx="0" cy="3522662"/>
          </a:xfrm>
          <a:prstGeom prst="line">
            <a:avLst/>
          </a:prstGeom>
          <a:ln w="152400">
            <a:solidFill>
              <a:srgbClr val="4C4B4A"/>
            </a:solidFill>
          </a:ln>
        </p:spPr>
        <p:style>
          <a:lnRef idx="1">
            <a:schemeClr val="accent1"/>
          </a:lnRef>
          <a:fillRef idx="0">
            <a:schemeClr val="accent1"/>
          </a:fillRef>
          <a:effectRef idx="0">
            <a:schemeClr val="accent1"/>
          </a:effectRef>
          <a:fontRef idx="minor">
            <a:schemeClr val="tx1"/>
          </a:fontRef>
        </p:style>
      </p:cxnSp>
      <p:sp>
        <p:nvSpPr>
          <p:cNvPr id="11" name="Flowchart: Sort 10"/>
          <p:cNvSpPr/>
          <p:nvPr userDrawn="1"/>
        </p:nvSpPr>
        <p:spPr>
          <a:xfrm>
            <a:off x="10712980" y="2063185"/>
            <a:ext cx="266048" cy="203200"/>
          </a:xfrm>
          <a:prstGeom prst="flowChartSort">
            <a:avLst/>
          </a:prstGeom>
          <a:solidFill>
            <a:srgbClr val="4C4B4A"/>
          </a:solidFill>
          <a:ln w="152400">
            <a:solidFill>
              <a:srgbClr val="4C4B4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userDrawn="1"/>
        </p:nvCxnSpPr>
        <p:spPr>
          <a:xfrm>
            <a:off x="1320238" y="2469585"/>
            <a:ext cx="9525766"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89292" y="3282385"/>
            <a:ext cx="9523688"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Diagonal Stripe 13"/>
          <p:cNvSpPr/>
          <p:nvPr userDrawn="1"/>
        </p:nvSpPr>
        <p:spPr>
          <a:xfrm>
            <a:off x="1320238" y="2469585"/>
            <a:ext cx="1190980" cy="760413"/>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 name="Diagonal Stripe 14"/>
          <p:cNvSpPr/>
          <p:nvPr userDrawn="1"/>
        </p:nvSpPr>
        <p:spPr>
          <a:xfrm rot="5400000">
            <a:off x="2303316" y="2280495"/>
            <a:ext cx="812800" cy="1190980"/>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Diagonal Stripe 15"/>
          <p:cNvSpPr/>
          <p:nvPr userDrawn="1"/>
        </p:nvSpPr>
        <p:spPr>
          <a:xfrm>
            <a:off x="3305205" y="2469585"/>
            <a:ext cx="1190981" cy="812800"/>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Diagonal Stripe 16"/>
          <p:cNvSpPr/>
          <p:nvPr userDrawn="1"/>
        </p:nvSpPr>
        <p:spPr>
          <a:xfrm>
            <a:off x="5157150" y="2490223"/>
            <a:ext cx="1190980" cy="760412"/>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Diagonal Stripe 17"/>
          <p:cNvSpPr/>
          <p:nvPr userDrawn="1"/>
        </p:nvSpPr>
        <p:spPr>
          <a:xfrm rot="5400000">
            <a:off x="4181452" y="2254301"/>
            <a:ext cx="760413" cy="1190981"/>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Diagonal Stripe 18"/>
          <p:cNvSpPr/>
          <p:nvPr userDrawn="1"/>
        </p:nvSpPr>
        <p:spPr>
          <a:xfrm rot="5400000">
            <a:off x="6033396" y="2254302"/>
            <a:ext cx="760413" cy="1190980"/>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Diagonal Stripe 19"/>
          <p:cNvSpPr/>
          <p:nvPr userDrawn="1"/>
        </p:nvSpPr>
        <p:spPr>
          <a:xfrm rot="5400000">
            <a:off x="8018364" y="2274938"/>
            <a:ext cx="760412" cy="1190981"/>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Diagonal Stripe 20"/>
          <p:cNvSpPr/>
          <p:nvPr userDrawn="1"/>
        </p:nvSpPr>
        <p:spPr>
          <a:xfrm>
            <a:off x="7009093" y="2490223"/>
            <a:ext cx="1190981" cy="760412"/>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 name="Diagonal Stripe 21"/>
          <p:cNvSpPr/>
          <p:nvPr userDrawn="1"/>
        </p:nvSpPr>
        <p:spPr>
          <a:xfrm>
            <a:off x="8994061" y="2469585"/>
            <a:ext cx="1190980" cy="812800"/>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 name="Diagonal Stripe 22"/>
          <p:cNvSpPr/>
          <p:nvPr userDrawn="1"/>
        </p:nvSpPr>
        <p:spPr>
          <a:xfrm rot="5400000">
            <a:off x="9763052" y="2280494"/>
            <a:ext cx="812800" cy="1190981"/>
          </a:xfrm>
          <a:prstGeom prst="diagStrip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 name="TextBox 23"/>
          <p:cNvSpPr txBox="1">
            <a:spLocks noChangeArrowheads="1"/>
          </p:cNvSpPr>
          <p:nvPr userDrawn="1"/>
        </p:nvSpPr>
        <p:spPr bwMode="auto">
          <a:xfrm>
            <a:off x="1586286" y="2555310"/>
            <a:ext cx="8862725" cy="628650"/>
          </a:xfrm>
          <a:prstGeom prst="rect">
            <a:avLst/>
          </a:prstGeom>
          <a:solidFill>
            <a:srgbClr val="339966"/>
          </a:solidFill>
          <a:ln w="9525">
            <a:solidFill>
              <a:schemeClr val="bg1"/>
            </a:solidFill>
            <a:miter lim="800000"/>
            <a:headEnd/>
            <a:tailEnd/>
          </a:ln>
          <a:effectLst>
            <a:outerShdw dist="38100" dir="2700000" algn="tl" rotWithShape="0">
              <a:srgbClr val="808080">
                <a:alpha val="39998"/>
              </a:srgbClr>
            </a:outerShdw>
          </a:effectLst>
        </p:spPr>
        <p:txBody>
          <a:bodyPr>
            <a:spAutoFit/>
          </a:bodyPr>
          <a:lstStyle/>
          <a:p>
            <a:pPr algn="ctr">
              <a:defRPr/>
            </a:pPr>
            <a:r>
              <a:rPr lang="en-US" sz="4000" dirty="0">
                <a:solidFill>
                  <a:schemeClr val="bg1"/>
                </a:solidFill>
                <a:latin typeface="+mn-lt"/>
                <a:ea typeface="+mn-ea"/>
              </a:rPr>
              <a:t>Malaria Free KENYA</a:t>
            </a:r>
          </a:p>
        </p:txBody>
      </p:sp>
      <p:cxnSp>
        <p:nvCxnSpPr>
          <p:cNvPr id="25" name="Straight Arrow Connector 24"/>
          <p:cNvCxnSpPr/>
          <p:nvPr userDrawn="1"/>
        </p:nvCxnSpPr>
        <p:spPr>
          <a:xfrm flipV="1">
            <a:off x="2752324" y="2604523"/>
            <a:ext cx="0" cy="54292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flipV="1">
            <a:off x="9237245" y="2604523"/>
            <a:ext cx="0" cy="54292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854412" y="4806385"/>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0118529" y="4730185"/>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9888805" y="4182001"/>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sp>
        <p:nvSpPr>
          <p:cNvPr id="30" name="TextBox 70"/>
          <p:cNvSpPr txBox="1">
            <a:spLocks noChangeArrowheads="1"/>
          </p:cNvSpPr>
          <p:nvPr userDrawn="1"/>
        </p:nvSpPr>
        <p:spPr bwMode="auto">
          <a:xfrm>
            <a:off x="9137476" y="3826898"/>
            <a:ext cx="1575499" cy="369332"/>
          </a:xfrm>
          <a:prstGeom prst="rect">
            <a:avLst/>
          </a:prstGeom>
          <a:solidFill>
            <a:srgbClr val="339966"/>
          </a:solidFill>
          <a:ln w="9525">
            <a:solidFill>
              <a:schemeClr val="bg1"/>
            </a:solidFill>
            <a:miter lim="800000"/>
            <a:headEnd/>
            <a:tailEnd/>
          </a:ln>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solidFill>
                  <a:schemeClr val="bg1"/>
                </a:solidFill>
              </a:rPr>
              <a:t>Elimination</a:t>
            </a:r>
          </a:p>
        </p:txBody>
      </p:sp>
      <p:cxnSp>
        <p:nvCxnSpPr>
          <p:cNvPr id="31" name="Straight Connector 30"/>
          <p:cNvCxnSpPr/>
          <p:nvPr userDrawn="1"/>
        </p:nvCxnSpPr>
        <p:spPr>
          <a:xfrm>
            <a:off x="2236856" y="4252348"/>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9037709" y="3742760"/>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sp>
        <p:nvSpPr>
          <p:cNvPr id="33" name="TextBox 68"/>
          <p:cNvSpPr txBox="1">
            <a:spLocks noChangeArrowheads="1"/>
          </p:cNvSpPr>
          <p:nvPr userDrawn="1"/>
        </p:nvSpPr>
        <p:spPr bwMode="auto">
          <a:xfrm>
            <a:off x="9037709" y="4360298"/>
            <a:ext cx="1675271" cy="369887"/>
          </a:xfrm>
          <a:prstGeom prst="rect">
            <a:avLst/>
          </a:prstGeom>
          <a:solidFill>
            <a:srgbClr val="339966"/>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chemeClr val="bg1"/>
                </a:solidFill>
              </a:rPr>
              <a:t>SMEOR</a:t>
            </a:r>
          </a:p>
        </p:txBody>
      </p:sp>
      <p:cxnSp>
        <p:nvCxnSpPr>
          <p:cNvPr id="34" name="Straight Connector 33"/>
          <p:cNvCxnSpPr/>
          <p:nvPr userDrawn="1"/>
        </p:nvCxnSpPr>
        <p:spPr>
          <a:xfrm>
            <a:off x="2752324" y="3728473"/>
            <a:ext cx="0" cy="838200"/>
          </a:xfrm>
          <a:prstGeom prst="line">
            <a:avLst/>
          </a:prstGeom>
          <a:ln w="38100">
            <a:solidFill>
              <a:srgbClr val="6F6F6F"/>
            </a:solidFill>
          </a:ln>
        </p:spPr>
        <p:style>
          <a:lnRef idx="1">
            <a:schemeClr val="accent1"/>
          </a:lnRef>
          <a:fillRef idx="0">
            <a:schemeClr val="accent1"/>
          </a:fillRef>
          <a:effectRef idx="0">
            <a:schemeClr val="accent1"/>
          </a:effectRef>
          <a:fontRef idx="minor">
            <a:schemeClr val="tx1"/>
          </a:fontRef>
        </p:style>
      </p:cxnSp>
      <p:sp>
        <p:nvSpPr>
          <p:cNvPr id="35" name="TextBox 75"/>
          <p:cNvSpPr txBox="1">
            <a:spLocks noChangeArrowheads="1"/>
          </p:cNvSpPr>
          <p:nvPr userDrawn="1"/>
        </p:nvSpPr>
        <p:spPr bwMode="auto">
          <a:xfrm>
            <a:off x="1754644" y="3358585"/>
            <a:ext cx="1995360" cy="369888"/>
          </a:xfrm>
          <a:prstGeom prst="rect">
            <a:avLst/>
          </a:prstGeom>
          <a:solidFill>
            <a:srgbClr val="339966"/>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chemeClr val="bg1"/>
                </a:solidFill>
              </a:rPr>
              <a:t>Case Mgmt</a:t>
            </a:r>
          </a:p>
        </p:txBody>
      </p:sp>
      <p:sp>
        <p:nvSpPr>
          <p:cNvPr id="36" name="TextBox 73"/>
          <p:cNvSpPr txBox="1">
            <a:spLocks noChangeArrowheads="1"/>
          </p:cNvSpPr>
          <p:nvPr userDrawn="1"/>
        </p:nvSpPr>
        <p:spPr bwMode="auto">
          <a:xfrm>
            <a:off x="8538869" y="3358585"/>
            <a:ext cx="1396752" cy="381000"/>
          </a:xfrm>
          <a:prstGeom prst="rect">
            <a:avLst/>
          </a:prstGeom>
          <a:solidFill>
            <a:srgbClr val="339966"/>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solidFill>
                  <a:schemeClr val="bg1"/>
                </a:solidFill>
              </a:rPr>
              <a:t>SBC</a:t>
            </a:r>
          </a:p>
        </p:txBody>
      </p:sp>
      <p:sp>
        <p:nvSpPr>
          <p:cNvPr id="37" name="TextBox 6"/>
          <p:cNvSpPr txBox="1">
            <a:spLocks noChangeArrowheads="1"/>
          </p:cNvSpPr>
          <p:nvPr userDrawn="1"/>
        </p:nvSpPr>
        <p:spPr bwMode="auto">
          <a:xfrm>
            <a:off x="1355572" y="3968185"/>
            <a:ext cx="1779196" cy="323850"/>
          </a:xfrm>
          <a:prstGeom prst="rect">
            <a:avLst/>
          </a:prstGeom>
          <a:solidFill>
            <a:srgbClr val="339966"/>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500" b="1">
                <a:solidFill>
                  <a:schemeClr val="bg1"/>
                </a:solidFill>
                <a:latin typeface="Calibri" panose="020F0502020204030204" pitchFamily="34" charset="0"/>
              </a:rPr>
              <a:t>Vector Control</a:t>
            </a:r>
          </a:p>
        </p:txBody>
      </p:sp>
      <p:sp>
        <p:nvSpPr>
          <p:cNvPr id="38" name="TextBox 66"/>
          <p:cNvSpPr txBox="1">
            <a:spLocks noChangeArrowheads="1"/>
          </p:cNvSpPr>
          <p:nvPr userDrawn="1"/>
        </p:nvSpPr>
        <p:spPr bwMode="auto">
          <a:xfrm>
            <a:off x="1355572" y="4512698"/>
            <a:ext cx="997680" cy="369887"/>
          </a:xfrm>
          <a:prstGeom prst="rect">
            <a:avLst/>
          </a:prstGeom>
          <a:solidFill>
            <a:srgbClr val="339966"/>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chemeClr val="bg1"/>
                </a:solidFill>
              </a:rPr>
              <a:t>MIP</a:t>
            </a:r>
          </a:p>
        </p:txBody>
      </p:sp>
      <p:grpSp>
        <p:nvGrpSpPr>
          <p:cNvPr id="39" name="Group 1"/>
          <p:cNvGrpSpPr>
            <a:grpSpLocks/>
          </p:cNvGrpSpPr>
          <p:nvPr userDrawn="1"/>
        </p:nvGrpSpPr>
        <p:grpSpPr bwMode="auto">
          <a:xfrm>
            <a:off x="10712980" y="4806385"/>
            <a:ext cx="1197216" cy="1719263"/>
            <a:chOff x="7985646" y="4876800"/>
            <a:chExt cx="914400" cy="1718501"/>
          </a:xfrm>
        </p:grpSpPr>
        <p:grpSp>
          <p:nvGrpSpPr>
            <p:cNvPr id="40" name="Group 82"/>
            <p:cNvGrpSpPr>
              <a:grpSpLocks/>
            </p:cNvGrpSpPr>
            <p:nvPr/>
          </p:nvGrpSpPr>
          <p:grpSpPr bwMode="auto">
            <a:xfrm>
              <a:off x="7985646" y="4876800"/>
              <a:ext cx="914400" cy="1718501"/>
              <a:chOff x="4114800" y="2057400"/>
              <a:chExt cx="914400" cy="1718501"/>
            </a:xfrm>
          </p:grpSpPr>
          <p:sp>
            <p:nvSpPr>
              <p:cNvPr id="42" name="Hexagon 41"/>
              <p:cNvSpPr/>
              <p:nvPr/>
            </p:nvSpPr>
            <p:spPr>
              <a:xfrm>
                <a:off x="4114800" y="2057400"/>
                <a:ext cx="914400" cy="761662"/>
              </a:xfrm>
              <a:prstGeom prst="hexagon">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85"/>
              <p:cNvCxnSpPr>
                <a:cxnSpLocks noChangeShapeType="1"/>
              </p:cNvCxnSpPr>
              <p:nvPr/>
            </p:nvCxnSpPr>
            <p:spPr bwMode="auto">
              <a:xfrm>
                <a:off x="4572000" y="2798434"/>
                <a:ext cx="0" cy="977467"/>
              </a:xfrm>
              <a:prstGeom prst="line">
                <a:avLst/>
              </a:prstGeom>
              <a:noFill/>
              <a:ln w="38100">
                <a:solidFill>
                  <a:srgbClr val="6F6F6F"/>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grpSp>
        <p:sp>
          <p:nvSpPr>
            <p:cNvPr id="41" name="TextBox 83"/>
            <p:cNvSpPr txBox="1">
              <a:spLocks noChangeArrowheads="1"/>
            </p:cNvSpPr>
            <p:nvPr/>
          </p:nvSpPr>
          <p:spPr bwMode="auto">
            <a:xfrm>
              <a:off x="8040237" y="4937878"/>
              <a:ext cx="83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solidFill>
                    <a:schemeClr val="bg1"/>
                  </a:solidFill>
                </a:rPr>
                <a:t>Prog</a:t>
              </a:r>
            </a:p>
            <a:p>
              <a:pPr algn="ctr" eaLnBrk="1" hangingPunct="1"/>
              <a:r>
                <a:rPr lang="en-US" altLang="en-US" b="1">
                  <a:solidFill>
                    <a:schemeClr val="bg1"/>
                  </a:solidFill>
                </a:rPr>
                <a:t>Mgmt</a:t>
              </a:r>
            </a:p>
          </p:txBody>
        </p:sp>
      </p:grpSp>
    </p:spTree>
    <p:extLst>
      <p:ext uri="{BB962C8B-B14F-4D97-AF65-F5344CB8AC3E}">
        <p14:creationId xmlns:p14="http://schemas.microsoft.com/office/powerpoint/2010/main" val="28522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01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13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13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1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84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25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31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30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7552" y="54373"/>
            <a:ext cx="11076110" cy="1042907"/>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a:xfrm>
            <a:off x="320842" y="1194816"/>
            <a:ext cx="11742820" cy="4982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694695" y="6379511"/>
            <a:ext cx="497305" cy="400111"/>
          </a:xfrm>
          <a:prstGeom prst="rect">
            <a:avLst/>
          </a:prstGeom>
          <a:solidFill>
            <a:schemeClr val="accent1">
              <a:lumMod val="75000"/>
            </a:schemeClr>
          </a:solidFill>
          <a:ln>
            <a:solidFill>
              <a:schemeClr val="accent1">
                <a:lumMod val="75000"/>
              </a:schemeClr>
            </a:solidFill>
          </a:ln>
        </p:spPr>
        <p:txBody>
          <a:bodyPr/>
          <a:lstStyle>
            <a:lvl1pPr>
              <a:defRPr>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1214865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995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00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8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11936" y="80211"/>
            <a:ext cx="10971518" cy="821998"/>
          </a:xfrm>
        </p:spPr>
        <p:txBody>
          <a:bodyPr>
            <a:normAutofit/>
          </a:bodyPr>
          <a:lstStyle>
            <a:lvl1pPr>
              <a:defRPr sz="360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4" name="Slide Number Placeholder 5"/>
          <p:cNvSpPr>
            <a:spLocks noGrp="1"/>
          </p:cNvSpPr>
          <p:nvPr>
            <p:ph type="sldNum" sz="quarter" idx="12"/>
          </p:nvPr>
        </p:nvSpPr>
        <p:spPr>
          <a:xfrm>
            <a:off x="11570209" y="6379511"/>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120685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4527" y="67324"/>
            <a:ext cx="10090861" cy="773864"/>
          </a:xfrm>
        </p:spPr>
        <p:txBody>
          <a:bodyPr>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4" name="Slide Number Placeholder 5"/>
          <p:cNvSpPr>
            <a:spLocks noGrp="1"/>
          </p:cNvSpPr>
          <p:nvPr>
            <p:ph type="sldNum" sz="quarter" idx="12"/>
          </p:nvPr>
        </p:nvSpPr>
        <p:spPr>
          <a:xfrm>
            <a:off x="11570209" y="6379511"/>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121883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1766" y="96901"/>
            <a:ext cx="9717505" cy="854075"/>
          </a:xfrm>
        </p:spPr>
        <p:txBody>
          <a:bodyPr/>
          <a:lstStyle/>
          <a:p>
            <a:r>
              <a:rPr lang="en-US"/>
              <a:t>Click to edit Master title style</a:t>
            </a:r>
          </a:p>
        </p:txBody>
      </p:sp>
      <p:sp>
        <p:nvSpPr>
          <p:cNvPr id="7"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0" name="Slide Number Placeholder 5"/>
          <p:cNvSpPr>
            <a:spLocks noGrp="1"/>
          </p:cNvSpPr>
          <p:nvPr>
            <p:ph type="sldNum" sz="quarter" idx="12"/>
          </p:nvPr>
        </p:nvSpPr>
        <p:spPr>
          <a:xfrm>
            <a:off x="11570209" y="6379511"/>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136644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9" name="Slide Number Placeholder 5"/>
          <p:cNvSpPr>
            <a:spLocks noGrp="1"/>
          </p:cNvSpPr>
          <p:nvPr>
            <p:ph type="sldNum" sz="quarter" idx="12"/>
          </p:nvPr>
        </p:nvSpPr>
        <p:spPr>
          <a:xfrm>
            <a:off x="11570209" y="6379511"/>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274209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43712"/>
            <a:ext cx="4790991" cy="876541"/>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771147" y="743712"/>
            <a:ext cx="6172200" cy="54738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837135"/>
            <a:ext cx="4790991" cy="43804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2" name="Slide Number Placeholder 5"/>
          <p:cNvSpPr>
            <a:spLocks noGrp="1"/>
          </p:cNvSpPr>
          <p:nvPr>
            <p:ph type="sldNum" sz="quarter" idx="12"/>
          </p:nvPr>
        </p:nvSpPr>
        <p:spPr>
          <a:xfrm>
            <a:off x="11570209" y="6392574"/>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264792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25083"/>
            <a:ext cx="4774949" cy="904448"/>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771147" y="725083"/>
            <a:ext cx="6172200" cy="54832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1767839"/>
            <a:ext cx="4774949" cy="44404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2" name="Slide Number Placeholder 5"/>
          <p:cNvSpPr>
            <a:spLocks noGrp="1"/>
          </p:cNvSpPr>
          <p:nvPr>
            <p:ph type="sldNum" sz="quarter" idx="12"/>
          </p:nvPr>
        </p:nvSpPr>
        <p:spPr>
          <a:xfrm>
            <a:off x="11570209" y="6392574"/>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153841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11936" y="206783"/>
            <a:ext cx="10666717" cy="695425"/>
          </a:xfrm>
        </p:spPr>
        <p:txBody>
          <a:bodyPr/>
          <a:lstStyle/>
          <a:p>
            <a:r>
              <a:rPr lang="en-US"/>
              <a:t>Click to edit Master title style</a:t>
            </a:r>
          </a:p>
        </p:txBody>
      </p:sp>
      <p:sp>
        <p:nvSpPr>
          <p:cNvPr id="3" name="Vertical Text Placeholder 2"/>
          <p:cNvSpPr>
            <a:spLocks noGrp="1"/>
          </p:cNvSpPr>
          <p:nvPr>
            <p:ph type="body" orient="vert" idx="1"/>
          </p:nvPr>
        </p:nvSpPr>
        <p:spPr>
          <a:xfrm>
            <a:off x="304800" y="1072896"/>
            <a:ext cx="11373853" cy="54376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txBox="1">
            <a:spLocks/>
          </p:cNvSpPr>
          <p:nvPr userDrawn="1"/>
        </p:nvSpPr>
        <p:spPr>
          <a:xfrm>
            <a:off x="11694695" y="6457889"/>
            <a:ext cx="497305" cy="40011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FBE143-3F32-4728-995E-89031975AA5D}" type="slidenum">
              <a:rPr lang="en-US" smtClean="0"/>
              <a:pPr/>
              <a:t>‹#›</a:t>
            </a:fld>
            <a:endParaRPr lang="en-US" dirty="0"/>
          </a:p>
        </p:txBody>
      </p:sp>
      <p:sp>
        <p:nvSpPr>
          <p:cNvPr id="11" name="Slide Number Placeholder 5"/>
          <p:cNvSpPr>
            <a:spLocks noGrp="1"/>
          </p:cNvSpPr>
          <p:nvPr>
            <p:ph type="sldNum" sz="quarter" idx="12"/>
          </p:nvPr>
        </p:nvSpPr>
        <p:spPr>
          <a:xfrm>
            <a:off x="11570209" y="6392574"/>
            <a:ext cx="621791" cy="400111"/>
          </a:xfrm>
          <a:prstGeom prst="rect">
            <a:avLst/>
          </a:prstGeom>
          <a:solidFill>
            <a:schemeClr val="accent1">
              <a:lumMod val="75000"/>
            </a:schemeClr>
          </a:solidFill>
          <a:ln>
            <a:solidFill>
              <a:schemeClr val="accent1">
                <a:lumMod val="75000"/>
              </a:schemeClr>
            </a:solidFill>
          </a:ln>
        </p:spPr>
        <p:txBody>
          <a:bodyPr/>
          <a:lstStyle>
            <a:lvl1pPr algn="ctr">
              <a:defRPr sz="1600">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42512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8512" y="0"/>
            <a:ext cx="10630141" cy="6954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5011" y="1243584"/>
            <a:ext cx="11293642" cy="52669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589569" y="6379512"/>
            <a:ext cx="11105126" cy="400110"/>
          </a:xfrm>
          <a:prstGeom prst="rect">
            <a:avLst/>
          </a:prstGeom>
          <a:solidFill>
            <a:schemeClr val="accent1">
              <a:lumMod val="75000"/>
            </a:schemeClr>
          </a:solidFill>
          <a:ln>
            <a:solidFill>
              <a:schemeClr val="accent1">
                <a:lumMod val="75000"/>
              </a:schemeClr>
            </a:solidFill>
          </a:ln>
        </p:spPr>
        <p:txBody>
          <a:bodyPr wrap="square" rtlCol="0">
            <a:spAutoFit/>
          </a:bodyPr>
          <a:lstStyle/>
          <a:p>
            <a:pPr algn="ctr"/>
            <a:r>
              <a:rPr lang="en-US" sz="2000" dirty="0">
                <a:solidFill>
                  <a:schemeClr val="bg1"/>
                </a:solidFill>
              </a:rPr>
              <a:t>Division of National Malaria</a:t>
            </a:r>
            <a:r>
              <a:rPr lang="en-US" sz="2000" baseline="0" dirty="0">
                <a:solidFill>
                  <a:schemeClr val="bg1"/>
                </a:solidFill>
              </a:rPr>
              <a:t> Programme – </a:t>
            </a:r>
            <a:r>
              <a:rPr lang="en-US" sz="2000" baseline="0" dirty="0" err="1">
                <a:solidFill>
                  <a:schemeClr val="bg1"/>
                </a:solidFill>
              </a:rPr>
              <a:t>Komesha</a:t>
            </a:r>
            <a:r>
              <a:rPr lang="en-US" sz="2000" baseline="0" dirty="0">
                <a:solidFill>
                  <a:schemeClr val="bg1"/>
                </a:solidFill>
              </a:rPr>
              <a:t> Malaria, </a:t>
            </a:r>
            <a:r>
              <a:rPr lang="en-US" sz="2000" baseline="0" dirty="0" err="1">
                <a:solidFill>
                  <a:schemeClr val="bg1"/>
                </a:solidFill>
              </a:rPr>
              <a:t>Okoa</a:t>
            </a:r>
            <a:r>
              <a:rPr lang="en-US" sz="2000" baseline="0" dirty="0">
                <a:solidFill>
                  <a:schemeClr val="bg1"/>
                </a:solidFill>
              </a:rPr>
              <a:t> Maisha</a:t>
            </a:r>
            <a:endParaRPr lang="en-US" sz="2000" dirty="0">
              <a:solidFill>
                <a:schemeClr val="bg1"/>
              </a:solidFill>
            </a:endParaRPr>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805573" cy="536448"/>
          </a:xfrm>
          <a:prstGeom prst="rect">
            <a:avLst/>
          </a:prstGeom>
        </p:spPr>
      </p:pic>
      <p:pic>
        <p:nvPicPr>
          <p:cNvPr id="8" name="Picture 7">
            <a:extLst>
              <a:ext uri="{FF2B5EF4-FFF2-40B4-BE49-F238E27FC236}">
                <a16:creationId xmlns:a16="http://schemas.microsoft.com/office/drawing/2014/main" id="{3630CA85-EBD5-4FE6-A05E-E87B0A0BCDB3}"/>
              </a:ext>
            </a:extLst>
          </p:cNvPr>
          <p:cNvPicPr>
            <a:picLocks noChangeAspect="1"/>
          </p:cNvPicPr>
          <p:nvPr userDrawn="1"/>
        </p:nvPicPr>
        <p:blipFill rotWithShape="1">
          <a:blip r:embed="rId14"/>
          <a:srcRect r="961"/>
          <a:stretch/>
        </p:blipFill>
        <p:spPr>
          <a:xfrm>
            <a:off x="42486" y="6298913"/>
            <a:ext cx="547083" cy="544802"/>
          </a:xfrm>
          <a:prstGeom prst="rect">
            <a:avLst/>
          </a:prstGeom>
        </p:spPr>
      </p:pic>
      <p:sp>
        <p:nvSpPr>
          <p:cNvPr id="7" name="Slide Number Placeholder 5">
            <a:extLst>
              <a:ext uri="{FF2B5EF4-FFF2-40B4-BE49-F238E27FC236}">
                <a16:creationId xmlns:a16="http://schemas.microsoft.com/office/drawing/2014/main" id="{D83E0640-E5A6-45C3-B43A-6690833F98C3}"/>
              </a:ext>
            </a:extLst>
          </p:cNvPr>
          <p:cNvSpPr>
            <a:spLocks noGrp="1"/>
          </p:cNvSpPr>
          <p:nvPr>
            <p:ph type="sldNum" sz="quarter" idx="4"/>
          </p:nvPr>
        </p:nvSpPr>
        <p:spPr>
          <a:xfrm>
            <a:off x="11694695" y="6379511"/>
            <a:ext cx="497305" cy="400111"/>
          </a:xfrm>
          <a:prstGeom prst="rect">
            <a:avLst/>
          </a:prstGeom>
          <a:solidFill>
            <a:schemeClr val="accent1">
              <a:lumMod val="75000"/>
            </a:schemeClr>
          </a:solidFill>
          <a:ln>
            <a:solidFill>
              <a:schemeClr val="accent1">
                <a:lumMod val="75000"/>
              </a:schemeClr>
            </a:solidFill>
          </a:ln>
        </p:spPr>
        <p:txBody>
          <a:bodyPr/>
          <a:lstStyle>
            <a:lvl1pPr>
              <a:defRPr>
                <a:solidFill>
                  <a:schemeClr val="bg1"/>
                </a:solidFill>
              </a:defRPr>
            </a:lvl1pPr>
          </a:lstStyle>
          <a:p>
            <a:fld id="{07FBE143-3F32-4728-995E-89031975AA5D}" type="slidenum">
              <a:rPr lang="en-US" smtClean="0"/>
              <a:pPr/>
              <a:t>‹#›</a:t>
            </a:fld>
            <a:endParaRPr lang="en-US" dirty="0"/>
          </a:p>
        </p:txBody>
      </p:sp>
    </p:spTree>
    <p:extLst>
      <p:ext uri="{BB962C8B-B14F-4D97-AF65-F5344CB8AC3E}">
        <p14:creationId xmlns:p14="http://schemas.microsoft.com/office/powerpoint/2010/main" val="390698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CA1D-37A9-4170-9B3C-B90E950B4E85}" type="datetimeFigureOut">
              <a:rPr lang="en-US" smtClean="0">
                <a:solidFill>
                  <a:prstClr val="black">
                    <a:tint val="75000"/>
                  </a:prstClr>
                </a:solidFill>
              </a:rPr>
              <a:pPr/>
              <a:t>3/13/2023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FD3C7-DB5A-4910-83CF-BC9B06900B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96249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0.xml" /></Relationships>
</file>

<file path=ppt/slides/_rels/slide10.xml.rels><?xml version="1.0" encoding="UTF-8" standalone="yes"?>
<Relationships xmlns="http://schemas.openxmlformats.org/package/2006/relationships"><Relationship Id="rId8" Type="http://schemas.openxmlformats.org/officeDocument/2006/relationships/image" Target="../media/image13.emf" /><Relationship Id="rId13" Type="http://schemas.openxmlformats.org/officeDocument/2006/relationships/customXml" Target="../ink/ink6.xml" /><Relationship Id="rId3" Type="http://schemas.openxmlformats.org/officeDocument/2006/relationships/customXml" Target="../ink/ink1.xml" /><Relationship Id="rId7" Type="http://schemas.openxmlformats.org/officeDocument/2006/relationships/customXml" Target="../ink/ink3.xml" /><Relationship Id="rId12" Type="http://schemas.openxmlformats.org/officeDocument/2006/relationships/image" Target="../media/image15.emf" /><Relationship Id="rId2" Type="http://schemas.openxmlformats.org/officeDocument/2006/relationships/image" Target="../media/image10.png" /><Relationship Id="rId16" Type="http://schemas.openxmlformats.org/officeDocument/2006/relationships/image" Target="../media/image17.emf" /><Relationship Id="rId1" Type="http://schemas.openxmlformats.org/officeDocument/2006/relationships/slideLayout" Target="../slideLayouts/slideLayout15.xml" /><Relationship Id="rId6" Type="http://schemas.openxmlformats.org/officeDocument/2006/relationships/image" Target="../media/image12.emf" /><Relationship Id="rId11" Type="http://schemas.openxmlformats.org/officeDocument/2006/relationships/customXml" Target="../ink/ink5.xml" /><Relationship Id="rId5" Type="http://schemas.openxmlformats.org/officeDocument/2006/relationships/customXml" Target="../ink/ink2.xml" /><Relationship Id="rId15" Type="http://schemas.openxmlformats.org/officeDocument/2006/relationships/customXml" Target="../ink/ink7.xml" /><Relationship Id="rId10" Type="http://schemas.openxmlformats.org/officeDocument/2006/relationships/image" Target="../media/image14.emf" /><Relationship Id="rId4" Type="http://schemas.openxmlformats.org/officeDocument/2006/relationships/image" Target="../media/image11.emf" /><Relationship Id="rId9" Type="http://schemas.openxmlformats.org/officeDocument/2006/relationships/customXml" Target="../ink/ink4.xml" /><Relationship Id="rId14" Type="http://schemas.openxmlformats.org/officeDocument/2006/relationships/image" Target="../media/image16.emf"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12.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1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 /></Relationships>
</file>

<file path=ppt/slides/_rels/slide15.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1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png" /><Relationship Id="rId1" Type="http://schemas.openxmlformats.org/officeDocument/2006/relationships/slideLayout" Target="../slideLayouts/slideLayout15.xml" /></Relationships>
</file>

<file path=ppt/slides/_rels/slide20.xml.rels><?xml version="1.0" encoding="UTF-8" standalone="yes"?>
<Relationships xmlns="http://schemas.openxmlformats.org/package/2006/relationships"><Relationship Id="rId3" Type="http://schemas.openxmlformats.org/officeDocument/2006/relationships/image" Target="../media/image19.emf" /><Relationship Id="rId2" Type="http://schemas.openxmlformats.org/officeDocument/2006/relationships/image" Target="../media/image18.emf" /><Relationship Id="rId1" Type="http://schemas.openxmlformats.org/officeDocument/2006/relationships/slideLayout" Target="../slideLayouts/slideLayout1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3.xml.rels><?xml version="1.0" encoding="UTF-8" standalone="yes"?>
<Relationships xmlns="http://schemas.openxmlformats.org/package/2006/relationships"><Relationship Id="rId3" Type="http://schemas.openxmlformats.org/officeDocument/2006/relationships/image" Target="../media/image21.emf" /><Relationship Id="rId2" Type="http://schemas.openxmlformats.org/officeDocument/2006/relationships/image" Target="../media/image20.emf" /><Relationship Id="rId1" Type="http://schemas.openxmlformats.org/officeDocument/2006/relationships/slideLayout" Target="../slideLayouts/slideLayout15.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30.xml.rels><?xml version="1.0" encoding="UTF-8" standalone="yes"?>
<Relationships xmlns="http://schemas.openxmlformats.org/package/2006/relationships"><Relationship Id="rId3" Type="http://schemas.openxmlformats.org/officeDocument/2006/relationships/image" Target="../media/image23.emf" /><Relationship Id="rId2" Type="http://schemas.openxmlformats.org/officeDocument/2006/relationships/image" Target="../media/image22.emf" /><Relationship Id="rId1" Type="http://schemas.openxmlformats.org/officeDocument/2006/relationships/slideLayout" Target="../slideLayouts/slideLayout15.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2" Type="http://schemas.openxmlformats.org/officeDocument/2006/relationships/image" Target="../media/image7.emf" /><Relationship Id="rId1" Type="http://schemas.openxmlformats.org/officeDocument/2006/relationships/slideLayout" Target="../slideLayouts/slideLayout15.xml" /></Relationships>
</file>

<file path=ppt/slides/_rels/slide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emf" /><Relationship Id="rId1" Type="http://schemas.openxmlformats.org/officeDocument/2006/relationships/slideLayout" Target="../slideLayouts/slideLayout1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1" y="1325880"/>
            <a:ext cx="11871960" cy="3634740"/>
          </a:xfrm>
        </p:spPr>
        <p:txBody>
          <a:bodyPr>
            <a:normAutofit/>
          </a:bodyPr>
          <a:lstStyle/>
          <a:p>
            <a:pPr algn="l">
              <a:defRPr/>
            </a:pPr>
            <a:r>
              <a:rPr lang="en-US" dirty="0">
                <a:latin typeface="Gill Sans MT" panose="020B0502020104020203" pitchFamily="34" charset="0"/>
              </a:rPr>
              <a:t>Current Update on the 6</a:t>
            </a:r>
            <a:r>
              <a:rPr lang="en-US" baseline="30000" dirty="0">
                <a:latin typeface="Gill Sans MT" panose="020B0502020104020203" pitchFamily="34" charset="0"/>
              </a:rPr>
              <a:t>th</a:t>
            </a:r>
            <a:r>
              <a:rPr lang="en-US" dirty="0">
                <a:latin typeface="Gill Sans MT" panose="020B0502020104020203" pitchFamily="34" charset="0"/>
              </a:rPr>
              <a:t> Edition 2020 Guidelines </a:t>
            </a:r>
            <a:br>
              <a:rPr lang="en-US" dirty="0">
                <a:latin typeface="Gill Sans MT" panose="020B0502020104020203" pitchFamily="34" charset="0"/>
              </a:rPr>
            </a:br>
            <a:r>
              <a:rPr lang="en-US" dirty="0">
                <a:latin typeface="Gill Sans MT" panose="020B0502020104020203" pitchFamily="34" charset="0"/>
              </a:rPr>
              <a:t>                        for</a:t>
            </a:r>
            <a:br>
              <a:rPr lang="en-US" dirty="0">
                <a:latin typeface="Gill Sans MT" panose="020B0502020104020203" pitchFamily="34" charset="0"/>
              </a:rPr>
            </a:br>
            <a:r>
              <a:rPr lang="en-US" dirty="0">
                <a:latin typeface="Gill Sans MT" panose="020B0502020104020203" pitchFamily="34" charset="0"/>
              </a:rPr>
              <a:t>The Diagnosis, Treatment and Prevention of malaria in Kenya</a:t>
            </a:r>
          </a:p>
        </p:txBody>
      </p:sp>
    </p:spTree>
    <p:extLst>
      <p:ext uri="{BB962C8B-B14F-4D97-AF65-F5344CB8AC3E}">
        <p14:creationId xmlns:p14="http://schemas.microsoft.com/office/powerpoint/2010/main" val="289247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74" y="213916"/>
            <a:ext cx="11971700" cy="550506"/>
          </a:xfrm>
        </p:spPr>
        <p:txBody>
          <a:bodyPr>
            <a:normAutofit fontScale="90000"/>
          </a:bodyPr>
          <a:lstStyle/>
          <a:p>
            <a:pPr marL="742950" marR="0" lvl="1" indent="-285750" algn="ctr" eaLnBrk="0" hangingPunct="0">
              <a:spcBef>
                <a:spcPts val="0"/>
              </a:spcBef>
              <a:spcAft>
                <a:spcPts val="0"/>
              </a:spcAft>
              <a:tabLst>
                <a:tab pos="826770" algn="l"/>
              </a:tabLst>
            </a:pPr>
            <a:r>
              <a:rPr kumimoji="0" lang="en-US" sz="2800" b="1" i="0" u="none" strike="noStrike" kern="0" cap="none" spc="0" normalizeH="0" baseline="0" noProof="0" dirty="0">
                <a:ln>
                  <a:noFill/>
                </a:ln>
                <a:solidFill>
                  <a:prstClr val="black"/>
                </a:solidFill>
                <a:effectLst/>
                <a:uLnTx/>
                <a:uFillTx/>
                <a:latin typeface="Gill Sans MT" panose="020B0502020104020203" pitchFamily="34" charset="0"/>
                <a:ea typeface="+mj-ea"/>
                <a:cs typeface="Calibri" panose="020F0502020204030204" pitchFamily="34" charset="0"/>
              </a:rPr>
              <a:t>Chapter 5 - Management</a:t>
            </a:r>
            <a:r>
              <a:rPr kumimoji="0" lang="en-US" sz="2800" b="1" i="0" u="none" strike="noStrike" kern="0" cap="none" spc="-170" normalizeH="0" baseline="0" noProof="0" dirty="0">
                <a:ln>
                  <a:noFill/>
                </a:ln>
                <a:solidFill>
                  <a:prstClr val="black"/>
                </a:solidFill>
                <a:effectLst/>
                <a:uLnTx/>
                <a:uFillTx/>
                <a:latin typeface="Gill Sans MT" panose="020B0502020104020203" pitchFamily="34" charset="0"/>
                <a:ea typeface="+mj-ea"/>
                <a:cs typeface="Calibri" panose="020F0502020204030204" pitchFamily="34" charset="0"/>
              </a:rPr>
              <a:t> </a:t>
            </a:r>
            <a:r>
              <a:rPr kumimoji="0" lang="en-US" sz="2800" b="1" i="0" u="none" strike="noStrike" kern="0" cap="none" spc="0" normalizeH="0" baseline="0" noProof="0" dirty="0">
                <a:ln>
                  <a:noFill/>
                </a:ln>
                <a:solidFill>
                  <a:prstClr val="black"/>
                </a:solidFill>
                <a:effectLst/>
                <a:uLnTx/>
                <a:uFillTx/>
                <a:latin typeface="Gill Sans MT" panose="020B0502020104020203" pitchFamily="34" charset="0"/>
                <a:ea typeface="+mj-ea"/>
                <a:cs typeface="Calibri" panose="020F0502020204030204" pitchFamily="34" charset="0"/>
              </a:rPr>
              <a:t>of</a:t>
            </a:r>
            <a:r>
              <a:rPr kumimoji="0" lang="en-US" sz="2800" b="1" i="0" u="none" strike="noStrike" kern="0" cap="none" spc="-140" normalizeH="0" baseline="0" noProof="0" dirty="0">
                <a:ln>
                  <a:noFill/>
                </a:ln>
                <a:solidFill>
                  <a:prstClr val="black"/>
                </a:solidFill>
                <a:effectLst/>
                <a:uLnTx/>
                <a:uFillTx/>
                <a:latin typeface="Gill Sans MT" panose="020B0502020104020203" pitchFamily="34" charset="0"/>
                <a:ea typeface="+mj-ea"/>
                <a:cs typeface="Calibri" panose="020F0502020204030204" pitchFamily="34" charset="0"/>
              </a:rPr>
              <a:t> </a:t>
            </a:r>
            <a:r>
              <a:rPr kumimoji="0" lang="en-US" sz="2800" b="1" i="0" u="none" strike="noStrike" kern="0" cap="none" spc="0" normalizeH="0" baseline="0" noProof="0" dirty="0">
                <a:ln>
                  <a:noFill/>
                </a:ln>
                <a:solidFill>
                  <a:prstClr val="black"/>
                </a:solidFill>
                <a:effectLst/>
                <a:uLnTx/>
                <a:uFillTx/>
                <a:latin typeface="Gill Sans MT" panose="020B0502020104020203" pitchFamily="34" charset="0"/>
                <a:ea typeface="+mj-ea"/>
                <a:cs typeface="Calibri" panose="020F0502020204030204" pitchFamily="34" charset="0"/>
              </a:rPr>
              <a:t>uncomplicated malaria: </a:t>
            </a:r>
            <a:r>
              <a:rPr lang="en-US" sz="2800" b="1" spc="-15" dirty="0">
                <a:solidFill>
                  <a:srgbClr val="231F20"/>
                </a:solidFill>
                <a:latin typeface="Gill Sans MT" panose="020B0502020104020203" pitchFamily="34" charset="0"/>
                <a:ea typeface="+mj-ea"/>
                <a:cs typeface="Calibri" panose="020F0502020204030204" pitchFamily="34" charset="0"/>
              </a:rPr>
              <a:t>T</a:t>
            </a:r>
            <a:r>
              <a:rPr lang="en-US" sz="2800" b="1" spc="-15" dirty="0">
                <a:solidFill>
                  <a:srgbClr val="231F20"/>
                </a:solidFill>
                <a:effectLst/>
                <a:latin typeface="Gill Sans MT" panose="020B0502020104020203" pitchFamily="34" charset="0"/>
                <a:cs typeface="Calibri" panose="020F0502020204030204" pitchFamily="34" charset="0"/>
              </a:rPr>
              <a:t>reatment</a:t>
            </a:r>
            <a:r>
              <a:rPr lang="en-US" sz="2800" b="1" spc="-170" dirty="0">
                <a:solidFill>
                  <a:srgbClr val="231F20"/>
                </a:solidFill>
                <a:effectLst/>
                <a:latin typeface="Gill Sans MT" panose="020B0502020104020203" pitchFamily="34" charset="0"/>
                <a:cs typeface="Calibri" panose="020F0502020204030204" pitchFamily="34" charset="0"/>
              </a:rPr>
              <a:t>  </a:t>
            </a:r>
            <a:r>
              <a:rPr lang="en-US" sz="2800" b="1" spc="-15" dirty="0">
                <a:solidFill>
                  <a:srgbClr val="231F20"/>
                </a:solidFill>
                <a:effectLst/>
                <a:latin typeface="Gill Sans MT" panose="020B0502020104020203" pitchFamily="34" charset="0"/>
                <a:cs typeface="Calibri" panose="020F0502020204030204" pitchFamily="34" charset="0"/>
              </a:rPr>
              <a:t>failure</a:t>
            </a:r>
            <a:endParaRPr lang="en-US" sz="2800" dirty="0">
              <a:latin typeface="Gill Sans MT" panose="020B0502020104020203" pitchFamily="34" charset="0"/>
            </a:endParaRPr>
          </a:p>
        </p:txBody>
      </p:sp>
      <p:sp>
        <p:nvSpPr>
          <p:cNvPr id="3" name="Content Placeholder 2"/>
          <p:cNvSpPr>
            <a:spLocks noGrp="1"/>
          </p:cNvSpPr>
          <p:nvPr>
            <p:ph sz="half" idx="1"/>
          </p:nvPr>
        </p:nvSpPr>
        <p:spPr>
          <a:xfrm>
            <a:off x="142039" y="2378653"/>
            <a:ext cx="4862804" cy="4083622"/>
          </a:xfrm>
          <a:ln>
            <a:solidFill>
              <a:schemeClr val="tx2"/>
            </a:solidFill>
          </a:ln>
        </p:spPr>
        <p:txBody>
          <a:bodyPr>
            <a:normAutofit/>
          </a:bodyPr>
          <a:lstStyle/>
          <a:p>
            <a:pPr marL="311785" marR="0" indent="0" eaLnBrk="0" hangingPunct="0">
              <a:spcBef>
                <a:spcPts val="0"/>
              </a:spcBef>
              <a:spcAft>
                <a:spcPts val="0"/>
              </a:spcAft>
              <a:buNone/>
            </a:pPr>
            <a:r>
              <a:rPr lang="en-US" sz="1800" dirty="0">
                <a:solidFill>
                  <a:srgbClr val="231F20"/>
                </a:solidFill>
                <a:latin typeface="Gill Sans MT" panose="020B0502020104020203" pitchFamily="34" charset="0"/>
              </a:rPr>
              <a:t>Management</a:t>
            </a:r>
            <a:r>
              <a:rPr lang="en-US" sz="1800" spc="40" dirty="0">
                <a:solidFill>
                  <a:srgbClr val="231F20"/>
                </a:solidFill>
                <a:latin typeface="Gill Sans MT" panose="020B0502020104020203" pitchFamily="34" charset="0"/>
              </a:rPr>
              <a:t> </a:t>
            </a:r>
            <a:r>
              <a:rPr lang="en-US" sz="1800" dirty="0">
                <a:solidFill>
                  <a:srgbClr val="231F20"/>
                </a:solidFill>
                <a:latin typeface="Gill Sans MT" panose="020B0502020104020203" pitchFamily="34" charset="0"/>
              </a:rPr>
              <a:t>of</a:t>
            </a:r>
            <a:r>
              <a:rPr lang="en-US" sz="1800" spc="75" dirty="0">
                <a:solidFill>
                  <a:srgbClr val="231F20"/>
                </a:solidFill>
                <a:latin typeface="Gill Sans MT" panose="020B0502020104020203" pitchFamily="34" charset="0"/>
              </a:rPr>
              <a:t> </a:t>
            </a:r>
            <a:r>
              <a:rPr lang="en-US" sz="1800" dirty="0">
                <a:solidFill>
                  <a:srgbClr val="231F20"/>
                </a:solidFill>
                <a:latin typeface="Gill Sans MT" panose="020B0502020104020203" pitchFamily="34" charset="0"/>
              </a:rPr>
              <a:t>suspected</a:t>
            </a:r>
            <a:r>
              <a:rPr lang="en-US" sz="1800" spc="40" dirty="0">
                <a:solidFill>
                  <a:srgbClr val="231F20"/>
                </a:solidFill>
                <a:latin typeface="Gill Sans MT" panose="020B0502020104020203" pitchFamily="34" charset="0"/>
              </a:rPr>
              <a:t> </a:t>
            </a:r>
            <a:r>
              <a:rPr lang="en-US" sz="1800" spc="-5" dirty="0">
                <a:solidFill>
                  <a:srgbClr val="231F20"/>
                </a:solidFill>
                <a:latin typeface="Gill Sans MT" panose="020B0502020104020203" pitchFamily="34" charset="0"/>
              </a:rPr>
              <a:t>treatment</a:t>
            </a:r>
            <a:r>
              <a:rPr lang="en-US" sz="1800" spc="45" dirty="0">
                <a:solidFill>
                  <a:srgbClr val="231F20"/>
                </a:solidFill>
                <a:latin typeface="Gill Sans MT" panose="020B0502020104020203" pitchFamily="34" charset="0"/>
              </a:rPr>
              <a:t> </a:t>
            </a:r>
            <a:r>
              <a:rPr lang="en-US" sz="1800" spc="-5" dirty="0">
                <a:solidFill>
                  <a:srgbClr val="231F20"/>
                </a:solidFill>
                <a:latin typeface="Gill Sans MT" panose="020B0502020104020203" pitchFamily="34" charset="0"/>
              </a:rPr>
              <a:t>failure </a:t>
            </a:r>
            <a:endParaRPr lang="en-US" sz="2000" dirty="0">
              <a:latin typeface="Gill Sans MT" panose="020B0502020104020203" pitchFamily="34" charset="0"/>
            </a:endParaRPr>
          </a:p>
        </p:txBody>
      </p:sp>
      <p:graphicFrame>
        <p:nvGraphicFramePr>
          <p:cNvPr id="5" name="Table 4"/>
          <p:cNvGraphicFramePr>
            <a:graphicFrameLocks noGrp="1"/>
          </p:cNvGraphicFramePr>
          <p:nvPr/>
        </p:nvGraphicFramePr>
        <p:xfrm>
          <a:off x="233265" y="2899314"/>
          <a:ext cx="4627984" cy="3546197"/>
        </p:xfrm>
        <a:graphic>
          <a:graphicData uri="http://schemas.openxmlformats.org/drawingml/2006/table">
            <a:tbl>
              <a:tblPr/>
              <a:tblGrid>
                <a:gridCol w="2043404">
                  <a:extLst>
                    <a:ext uri="{9D8B030D-6E8A-4147-A177-3AD203B41FA5}">
                      <a16:colId xmlns:a16="http://schemas.microsoft.com/office/drawing/2014/main" val="3064947566"/>
                    </a:ext>
                  </a:extLst>
                </a:gridCol>
                <a:gridCol w="2584580">
                  <a:extLst>
                    <a:ext uri="{9D8B030D-6E8A-4147-A177-3AD203B41FA5}">
                      <a16:colId xmlns:a16="http://schemas.microsoft.com/office/drawing/2014/main" val="2609791851"/>
                    </a:ext>
                  </a:extLst>
                </a:gridCol>
              </a:tblGrid>
              <a:tr h="497453">
                <a:tc>
                  <a:txBody>
                    <a:bodyPr/>
                    <a:lstStyle/>
                    <a:p>
                      <a:pPr marL="74295" marR="0" algn="ctr" eaLnBrk="0" hangingPunct="0">
                        <a:lnSpc>
                          <a:spcPct val="107000"/>
                        </a:lnSpc>
                        <a:spcBef>
                          <a:spcPts val="260"/>
                        </a:spcBef>
                        <a:spcAft>
                          <a:spcPts val="0"/>
                        </a:spcAft>
                      </a:pP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Body</a:t>
                      </a:r>
                      <a:r>
                        <a:rPr lang="en-US" sz="1600" b="1" spc="-5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weight</a:t>
                      </a:r>
                      <a:r>
                        <a:rPr lang="en-US" sz="1600" b="1"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(kg)</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tc>
                  <a:txBody>
                    <a:bodyPr/>
                    <a:lstStyle/>
                    <a:p>
                      <a:pPr marL="54610" marR="0" algn="ctr" eaLnBrk="0" hangingPunct="0">
                        <a:lnSpc>
                          <a:spcPct val="107000"/>
                        </a:lnSpc>
                        <a:spcBef>
                          <a:spcPts val="260"/>
                        </a:spcBef>
                        <a:spcAft>
                          <a:spcPts val="0"/>
                        </a:spcAft>
                      </a:pPr>
                      <a:r>
                        <a:rPr lang="en-US" sz="1600" b="1"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Dihy</a:t>
                      </a:r>
                      <a:r>
                        <a:rPr lang="en-US" sz="1600" b="1"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droartemisinin</a:t>
                      </a:r>
                      <a:r>
                        <a:rPr lang="en-US" sz="1600" b="1" spc="-6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b="1"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piperaquine</a:t>
                      </a:r>
                      <a:r>
                        <a:rPr lang="en-US" sz="1600" b="1" spc="-7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dose</a:t>
                      </a:r>
                      <a:r>
                        <a:rPr lang="en-US" sz="1600" b="1"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(mg)</a:t>
                      </a:r>
                      <a:r>
                        <a:rPr lang="en-US" sz="1600" b="1"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giv</a:t>
                      </a:r>
                      <a:r>
                        <a:rPr lang="en-US" sz="1600" b="1"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en</a:t>
                      </a:r>
                      <a:r>
                        <a:rPr lang="en-US" sz="1600" b="1" spc="-7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daily</a:t>
                      </a:r>
                      <a:r>
                        <a:rPr lang="en-US" sz="1600" b="1" spc="-7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for</a:t>
                      </a:r>
                      <a:r>
                        <a:rPr lang="en-US" sz="1600" b="1"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3</a:t>
                      </a:r>
                      <a:r>
                        <a:rPr lang="en-US" sz="1600" b="1" spc="-7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days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extLst>
                  <a:ext uri="{0D108BD9-81ED-4DB2-BD59-A6C34878D82A}">
                    <a16:rowId xmlns:a16="http://schemas.microsoft.com/office/drawing/2014/main" val="3004965622"/>
                  </a:ext>
                </a:extLst>
              </a:tr>
              <a:tr h="350624">
                <a:tc>
                  <a:txBody>
                    <a:bodyPr/>
                    <a:lstStyle/>
                    <a:p>
                      <a:pPr marL="320675"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5</a:t>
                      </a:r>
                      <a:r>
                        <a:rPr lang="en-US" sz="1600" spc="-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6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&lt;8</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20</a:t>
                      </a:r>
                      <a:r>
                        <a:rPr lang="en-US" sz="1600" spc="2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3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160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17543330"/>
                  </a:ext>
                </a:extLst>
              </a:tr>
              <a:tr h="350624">
                <a:tc>
                  <a:txBody>
                    <a:bodyPr/>
                    <a:lstStyle/>
                    <a:p>
                      <a:pPr marL="302260"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8</a:t>
                      </a:r>
                      <a:r>
                        <a:rPr lang="en-US" sz="1600" spc="-4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600" spc="-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&lt;11</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30</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spc="-1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2</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40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419627883"/>
                  </a:ext>
                </a:extLst>
              </a:tr>
              <a:tr h="350624">
                <a:tc>
                  <a:txBody>
                    <a:bodyPr/>
                    <a:lstStyle/>
                    <a:p>
                      <a:pPr marL="283210"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11</a:t>
                      </a:r>
                      <a:r>
                        <a:rPr lang="en-US" sz="1600" spc="-1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600" spc="-1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&lt;17</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40</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320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53709786"/>
                  </a:ext>
                </a:extLst>
              </a:tr>
              <a:tr h="350624">
                <a:tc>
                  <a:txBody>
                    <a:bodyPr/>
                    <a:lstStyle/>
                    <a:p>
                      <a:pPr marL="271780"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17</a:t>
                      </a:r>
                      <a:r>
                        <a:rPr lang="en-US" sz="1600" spc="-3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600" spc="-1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&lt;25</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60</a:t>
                      </a:r>
                      <a:r>
                        <a:rPr lang="en-US" sz="16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480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274036963"/>
                  </a:ext>
                </a:extLst>
              </a:tr>
              <a:tr h="350624">
                <a:tc>
                  <a:txBody>
                    <a:bodyPr/>
                    <a:lstStyle/>
                    <a:p>
                      <a:pPr marL="261620"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25</a:t>
                      </a:r>
                      <a:r>
                        <a:rPr lang="en-US" sz="1600" spc="-3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600" spc="-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&lt;36</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80</a:t>
                      </a:r>
                      <a:r>
                        <a:rPr lang="en-US" sz="16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640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129598995"/>
                  </a:ext>
                </a:extLst>
              </a:tr>
              <a:tr h="350624">
                <a:tc>
                  <a:txBody>
                    <a:bodyPr/>
                    <a:lstStyle/>
                    <a:p>
                      <a:pPr marL="257175"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36 to</a:t>
                      </a:r>
                      <a:r>
                        <a:rPr lang="en-US" sz="1600" spc="2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&lt;60</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120</a:t>
                      </a:r>
                      <a:r>
                        <a:rPr lang="en-US" sz="16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960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436748585"/>
                  </a:ext>
                </a:extLst>
              </a:tr>
              <a:tr h="325828">
                <a:tc>
                  <a:txBody>
                    <a:bodyPr/>
                    <a:lstStyle/>
                    <a:p>
                      <a:pPr marL="316865" marR="0" algn="ctr" eaLnBrk="0" hangingPunct="0">
                        <a:lnSpc>
                          <a:spcPct val="107000"/>
                        </a:lnSpc>
                        <a:spcBef>
                          <a:spcPts val="260"/>
                        </a:spcBef>
                        <a:spcAft>
                          <a:spcPts val="0"/>
                        </a:spcAft>
                      </a:pPr>
                      <a:r>
                        <a:rPr lang="en-US" sz="16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60 &lt;80</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160</a:t>
                      </a:r>
                      <a:r>
                        <a:rPr lang="en-US" sz="16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1280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867498722"/>
                  </a:ext>
                </a:extLst>
              </a:tr>
              <a:tr h="350624">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&gt;80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ctr" eaLnBrk="0" hangingPunct="0">
                        <a:lnSpc>
                          <a:spcPct val="107000"/>
                        </a:lnSpc>
                        <a:spcBef>
                          <a:spcPts val="260"/>
                        </a:spcBef>
                        <a:spcAft>
                          <a:spcPts val="0"/>
                        </a:spcAft>
                      </a:pP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200</a:t>
                      </a:r>
                      <a:r>
                        <a:rPr lang="en-US" sz="1600" spc="-2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spc="-2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1600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2674966691"/>
                  </a:ext>
                </a:extLst>
              </a:tr>
            </a:tbl>
          </a:graphicData>
        </a:graphic>
      </p:graphicFrame>
      <p:sp>
        <p:nvSpPr>
          <p:cNvPr id="8" name="Rectangle 7"/>
          <p:cNvSpPr/>
          <p:nvPr/>
        </p:nvSpPr>
        <p:spPr>
          <a:xfrm>
            <a:off x="2023187" y="1878044"/>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7771336" y="1878044"/>
            <a:ext cx="1523430"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 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9" name="Content Placeholder 8"/>
          <p:cNvSpPr>
            <a:spLocks noGrp="1"/>
          </p:cNvSpPr>
          <p:nvPr>
            <p:ph sz="half" idx="2"/>
          </p:nvPr>
        </p:nvSpPr>
        <p:spPr>
          <a:xfrm>
            <a:off x="5537192" y="2378652"/>
            <a:ext cx="6376969" cy="4109107"/>
          </a:xfrm>
          <a:ln>
            <a:solidFill>
              <a:schemeClr val="tx1"/>
            </a:solidFill>
          </a:ln>
        </p:spPr>
        <p:txBody>
          <a:bodyPr>
            <a:noAutofit/>
          </a:bodyPr>
          <a:lstStyle/>
          <a:p>
            <a:pPr marL="0" indent="0">
              <a:buNone/>
            </a:pPr>
            <a:r>
              <a:rPr lang="en-GB" sz="1800" dirty="0">
                <a:solidFill>
                  <a:srgbClr val="221E1F"/>
                </a:solidFill>
                <a:latin typeface="Gill Sans MT" panose="020B0502020104020203" pitchFamily="34" charset="0"/>
              </a:rPr>
              <a:t>Second line treatment in adults and children of all age groups</a:t>
            </a:r>
            <a:endParaRPr lang="en-GB" sz="1800" dirty="0">
              <a:solidFill>
                <a:srgbClr val="000000"/>
              </a:solidFill>
              <a:latin typeface="Gill Sans MT" panose="020B0502020104020203" pitchFamily="34" charset="0"/>
            </a:endParaRPr>
          </a:p>
          <a:p>
            <a:endParaRPr lang="en-US" sz="2400" dirty="0">
              <a:latin typeface="Gill Sans MT" panose="020B0502020104020203" pitchFamily="34" charset="0"/>
            </a:endParaRPr>
          </a:p>
        </p:txBody>
      </p:sp>
      <p:pic>
        <p:nvPicPr>
          <p:cNvPr id="15" name="Picture 14"/>
          <p:cNvPicPr>
            <a:picLocks noChangeAspect="1"/>
          </p:cNvPicPr>
          <p:nvPr/>
        </p:nvPicPr>
        <p:blipFill>
          <a:blip r:embed="rId2"/>
          <a:stretch>
            <a:fillRect/>
          </a:stretch>
        </p:blipFill>
        <p:spPr>
          <a:xfrm>
            <a:off x="5537192" y="2799359"/>
            <a:ext cx="6376969" cy="3688400"/>
          </a:xfrm>
          <a:prstGeom prst="rect">
            <a:avLst/>
          </a:prstGeom>
          <a:ln>
            <a:solidFill>
              <a:schemeClr val="tx1"/>
            </a:solidFill>
          </a:ln>
        </p:spPr>
      </p:pic>
      <p:sp>
        <p:nvSpPr>
          <p:cNvPr id="4" name="Rectangle 3"/>
          <p:cNvSpPr/>
          <p:nvPr/>
        </p:nvSpPr>
        <p:spPr>
          <a:xfrm>
            <a:off x="129074" y="974775"/>
            <a:ext cx="11958735" cy="923330"/>
          </a:xfrm>
          <a:prstGeom prst="rect">
            <a:avLst/>
          </a:prstGeom>
        </p:spPr>
        <p:txBody>
          <a:bodyPr wrap="square">
            <a:spAutoFit/>
          </a:bodyPr>
          <a:lstStyle/>
          <a:p>
            <a:pPr marL="285750" indent="-285750">
              <a:buFont typeface="Arial" panose="020B0604020202020204" pitchFamily="34" charset="0"/>
              <a:buChar char="•"/>
            </a:pPr>
            <a:r>
              <a:rPr lang="en-GB" dirty="0">
                <a:solidFill>
                  <a:prstClr val="black"/>
                </a:solidFill>
              </a:rPr>
              <a:t>Treatment failure defined as a failure to achieve the desired therapeutic response after the initiation of therapy </a:t>
            </a:r>
          </a:p>
          <a:p>
            <a:pPr marL="285750" indent="-285750">
              <a:buFont typeface="Arial" panose="020B0604020202020204" pitchFamily="34" charset="0"/>
              <a:buChar char="•"/>
            </a:pPr>
            <a:r>
              <a:rPr lang="en-GB" dirty="0">
                <a:solidFill>
                  <a:prstClr val="black"/>
                </a:solidFill>
              </a:rPr>
              <a:t>Suspected if a patient deteriorates clinically at any time or symptoms persists 3-14 days after initiation of drug therapy</a:t>
            </a:r>
          </a:p>
          <a:p>
            <a:pPr marL="285750" indent="-285750">
              <a:buFont typeface="Arial" panose="020B0604020202020204" pitchFamily="34" charset="0"/>
              <a:buChar char="•"/>
            </a:pPr>
            <a:r>
              <a:rPr lang="en-GB" dirty="0">
                <a:solidFill>
                  <a:prstClr val="black"/>
                </a:solidFill>
              </a:rPr>
              <a:t>The recommended drug is </a:t>
            </a:r>
            <a:r>
              <a:rPr lang="en-US" sz="1600" b="1" spc="-5"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Dihy</a:t>
            </a:r>
            <a:r>
              <a:rPr lang="en-US" sz="1600" b="1" spc="-10"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droartemisinin</a:t>
            </a:r>
            <a:r>
              <a:rPr lang="en-US" sz="1600" b="1" spc="-65"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a:t>
            </a:r>
            <a:r>
              <a:rPr lang="en-US" sz="1600" b="1" spc="-60"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600" b="1" dirty="0">
                <a:solidFill>
                  <a:srgbClr val="231F20"/>
                </a:solidFill>
                <a:latin typeface="Gill Sans MT" panose="020B0502020104020203" pitchFamily="34" charset="0"/>
                <a:ea typeface="Times New Roman" panose="02020603050405020304" pitchFamily="18" charset="0"/>
                <a:cs typeface="Times New Roman" panose="02020603050405020304" pitchFamily="18" charset="0"/>
              </a:rPr>
              <a:t>piperaquine (DHAP)</a:t>
            </a:r>
            <a:endParaRPr lang="en-GB" dirty="0">
              <a:solidFill>
                <a:prstClr val="black"/>
              </a:solidFill>
            </a:endParaRP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49552DE-8C36-41CA-897F-0A45CFC171FD}"/>
                  </a:ext>
                </a:extLst>
              </p14:cNvPr>
              <p14:cNvContentPartPr/>
              <p14:nvPr/>
            </p14:nvContentPartPr>
            <p14:xfrm>
              <a:off x="7088506" y="4146586"/>
              <a:ext cx="567000" cy="383040"/>
            </p14:xfrm>
          </p:contentPart>
        </mc:Choice>
        <mc:Fallback xmlns="">
          <p:pic>
            <p:nvPicPr>
              <p:cNvPr id="10" name="Ink 9">
                <a:extLst>
                  <a:ext uri="{FF2B5EF4-FFF2-40B4-BE49-F238E27FC236}">
                    <a16:creationId xmlns="" xmlns:a16="http://schemas.microsoft.com/office/drawing/2014/main" xmlns:p14="http://schemas.microsoft.com/office/powerpoint/2010/main" id="{E49552DE-8C36-41CA-897F-0A45CFC171FD}"/>
                  </a:ext>
                </a:extLst>
              </p:cNvPr>
              <p:cNvPicPr/>
              <p:nvPr/>
            </p:nvPicPr>
            <p:blipFill>
              <a:blip r:embed="rId4"/>
              <a:stretch>
                <a:fillRect/>
              </a:stretch>
            </p:blipFill>
            <p:spPr>
              <a:xfrm>
                <a:off x="7079512" y="4137586"/>
                <a:ext cx="584989"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DED4194-6450-45ED-9009-090C22CE324C}"/>
                  </a:ext>
                </a:extLst>
              </p14:cNvPr>
              <p14:cNvContentPartPr/>
              <p14:nvPr/>
            </p14:nvContentPartPr>
            <p14:xfrm>
              <a:off x="9621106" y="4205626"/>
              <a:ext cx="734760" cy="342720"/>
            </p14:xfrm>
          </p:contentPart>
        </mc:Choice>
        <mc:Fallback xmlns="">
          <p:pic>
            <p:nvPicPr>
              <p:cNvPr id="11" name="Ink 10">
                <a:extLst>
                  <a:ext uri="{FF2B5EF4-FFF2-40B4-BE49-F238E27FC236}">
                    <a16:creationId xmlns="" xmlns:a16="http://schemas.microsoft.com/office/drawing/2014/main" xmlns:p14="http://schemas.microsoft.com/office/powerpoint/2010/main" id="{EDED4194-6450-45ED-9009-090C22CE324C}"/>
                  </a:ext>
                </a:extLst>
              </p:cNvPr>
              <p:cNvPicPr/>
              <p:nvPr/>
            </p:nvPicPr>
            <p:blipFill>
              <a:blip r:embed="rId6"/>
              <a:stretch>
                <a:fillRect/>
              </a:stretch>
            </p:blipFill>
            <p:spPr>
              <a:xfrm>
                <a:off x="9612110" y="4196626"/>
                <a:ext cx="752751"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3AAD6B67-C969-46D7-924D-8E4215E6AC3D}"/>
                  </a:ext>
                </a:extLst>
              </p14:cNvPr>
              <p14:cNvContentPartPr/>
              <p14:nvPr/>
            </p14:nvContentPartPr>
            <p14:xfrm>
              <a:off x="7034146" y="4582186"/>
              <a:ext cx="713160" cy="308160"/>
            </p14:xfrm>
          </p:contentPart>
        </mc:Choice>
        <mc:Fallback xmlns="">
          <p:pic>
            <p:nvPicPr>
              <p:cNvPr id="12" name="Ink 11">
                <a:extLst>
                  <a:ext uri="{FF2B5EF4-FFF2-40B4-BE49-F238E27FC236}">
                    <a16:creationId xmlns="" xmlns:a16="http://schemas.microsoft.com/office/drawing/2014/main" xmlns:p14="http://schemas.microsoft.com/office/powerpoint/2010/main" id="{3AAD6B67-C969-46D7-924D-8E4215E6AC3D}"/>
                  </a:ext>
                </a:extLst>
              </p:cNvPr>
              <p:cNvPicPr/>
              <p:nvPr/>
            </p:nvPicPr>
            <p:blipFill>
              <a:blip r:embed="rId8"/>
              <a:stretch>
                <a:fillRect/>
              </a:stretch>
            </p:blipFill>
            <p:spPr>
              <a:xfrm>
                <a:off x="7025146" y="4573186"/>
                <a:ext cx="7311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5BAA9FD5-B3C9-4E3A-A23D-56822C73FDB7}"/>
                  </a:ext>
                </a:extLst>
              </p14:cNvPr>
              <p14:cNvContentPartPr/>
              <p14:nvPr/>
            </p14:nvContentPartPr>
            <p14:xfrm>
              <a:off x="9665026" y="4538626"/>
              <a:ext cx="662400" cy="399240"/>
            </p14:xfrm>
          </p:contentPart>
        </mc:Choice>
        <mc:Fallback xmlns="">
          <p:pic>
            <p:nvPicPr>
              <p:cNvPr id="13" name="Ink 12">
                <a:extLst>
                  <a:ext uri="{FF2B5EF4-FFF2-40B4-BE49-F238E27FC236}">
                    <a16:creationId xmlns="" xmlns:a16="http://schemas.microsoft.com/office/drawing/2014/main" xmlns:p14="http://schemas.microsoft.com/office/powerpoint/2010/main" id="{5BAA9FD5-B3C9-4E3A-A23D-56822C73FDB7}"/>
                  </a:ext>
                </a:extLst>
              </p:cNvPr>
              <p:cNvPicPr/>
              <p:nvPr/>
            </p:nvPicPr>
            <p:blipFill>
              <a:blip r:embed="rId10"/>
              <a:stretch>
                <a:fillRect/>
              </a:stretch>
            </p:blipFill>
            <p:spPr>
              <a:xfrm>
                <a:off x="9656031" y="4529626"/>
                <a:ext cx="68039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7B9D0A0D-EE71-48B3-8356-D8DF51D70B60}"/>
                  </a:ext>
                </a:extLst>
              </p14:cNvPr>
              <p14:cNvContentPartPr/>
              <p14:nvPr/>
            </p14:nvContentPartPr>
            <p14:xfrm>
              <a:off x="7051066" y="4985746"/>
              <a:ext cx="624240" cy="372240"/>
            </p14:xfrm>
          </p:contentPart>
        </mc:Choice>
        <mc:Fallback xmlns="">
          <p:pic>
            <p:nvPicPr>
              <p:cNvPr id="14" name="Ink 13">
                <a:extLst>
                  <a:ext uri="{FF2B5EF4-FFF2-40B4-BE49-F238E27FC236}">
                    <a16:creationId xmlns="" xmlns:a16="http://schemas.microsoft.com/office/drawing/2014/main" xmlns:p14="http://schemas.microsoft.com/office/powerpoint/2010/main" id="{7B9D0A0D-EE71-48B3-8356-D8DF51D70B60}"/>
                  </a:ext>
                </a:extLst>
              </p:cNvPr>
              <p:cNvPicPr/>
              <p:nvPr/>
            </p:nvPicPr>
            <p:blipFill>
              <a:blip r:embed="rId12"/>
              <a:stretch>
                <a:fillRect/>
              </a:stretch>
            </p:blipFill>
            <p:spPr>
              <a:xfrm>
                <a:off x="7042071" y="4976746"/>
                <a:ext cx="64223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A143DA6A-D738-484D-B08B-9D20E85B1E65}"/>
                  </a:ext>
                </a:extLst>
              </p14:cNvPr>
              <p14:cNvContentPartPr/>
              <p14:nvPr/>
            </p14:nvContentPartPr>
            <p14:xfrm>
              <a:off x="7029466" y="5340346"/>
              <a:ext cx="748800" cy="383040"/>
            </p14:xfrm>
          </p:contentPart>
        </mc:Choice>
        <mc:Fallback xmlns="">
          <p:pic>
            <p:nvPicPr>
              <p:cNvPr id="16" name="Ink 15">
                <a:extLst>
                  <a:ext uri="{FF2B5EF4-FFF2-40B4-BE49-F238E27FC236}">
                    <a16:creationId xmlns="" xmlns:a16="http://schemas.microsoft.com/office/drawing/2014/main" xmlns:p14="http://schemas.microsoft.com/office/powerpoint/2010/main" id="{A143DA6A-D738-484D-B08B-9D20E85B1E65}"/>
                  </a:ext>
                </a:extLst>
              </p:cNvPr>
              <p:cNvPicPr/>
              <p:nvPr/>
            </p:nvPicPr>
            <p:blipFill>
              <a:blip r:embed="rId14"/>
              <a:stretch>
                <a:fillRect/>
              </a:stretch>
            </p:blipFill>
            <p:spPr>
              <a:xfrm>
                <a:off x="7020470" y="5331346"/>
                <a:ext cx="766791"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B0EAA19F-8AF0-4CB1-83F2-3852B59EB57E}"/>
                  </a:ext>
                </a:extLst>
              </p14:cNvPr>
              <p14:cNvContentPartPr/>
              <p14:nvPr/>
            </p14:nvContentPartPr>
            <p14:xfrm>
              <a:off x="7015786" y="5706106"/>
              <a:ext cx="828360" cy="360720"/>
            </p14:xfrm>
          </p:contentPart>
        </mc:Choice>
        <mc:Fallback xmlns="">
          <p:pic>
            <p:nvPicPr>
              <p:cNvPr id="17" name="Ink 16">
                <a:extLst>
                  <a:ext uri="{FF2B5EF4-FFF2-40B4-BE49-F238E27FC236}">
                    <a16:creationId xmlns="" xmlns:a16="http://schemas.microsoft.com/office/drawing/2014/main" xmlns:p14="http://schemas.microsoft.com/office/powerpoint/2010/main" id="{B0EAA19F-8AF0-4CB1-83F2-3852B59EB57E}"/>
                  </a:ext>
                </a:extLst>
              </p:cNvPr>
              <p:cNvPicPr/>
              <p:nvPr/>
            </p:nvPicPr>
            <p:blipFill>
              <a:blip r:embed="rId16"/>
              <a:stretch>
                <a:fillRect/>
              </a:stretch>
            </p:blipFill>
            <p:spPr>
              <a:xfrm>
                <a:off x="7006786" y="5697097"/>
                <a:ext cx="846360" cy="378738"/>
              </a:xfrm>
              <a:prstGeom prst="rect">
                <a:avLst/>
              </a:prstGeom>
            </p:spPr>
          </p:pic>
        </mc:Fallback>
      </mc:AlternateContent>
    </p:spTree>
    <p:extLst>
      <p:ext uri="{BB962C8B-B14F-4D97-AF65-F5344CB8AC3E}">
        <p14:creationId xmlns:p14="http://schemas.microsoft.com/office/powerpoint/2010/main" val="83691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915"/>
            <a:ext cx="10515600" cy="531858"/>
          </a:xfrm>
        </p:spPr>
        <p:txBody>
          <a:bodyPr>
            <a:normAutofit fontScale="90000"/>
          </a:bodyPr>
          <a:lstStyle/>
          <a:p>
            <a:r>
              <a:rPr lang="en-US" dirty="0"/>
              <a:t>Chapter 6 :  Severe Malaria I </a:t>
            </a:r>
          </a:p>
        </p:txBody>
      </p:sp>
      <p:sp>
        <p:nvSpPr>
          <p:cNvPr id="3" name="Text Placeholder 2"/>
          <p:cNvSpPr>
            <a:spLocks noGrp="1"/>
          </p:cNvSpPr>
          <p:nvPr>
            <p:ph type="body" idx="1"/>
          </p:nvPr>
        </p:nvSpPr>
        <p:spPr>
          <a:xfrm>
            <a:off x="6272213" y="951756"/>
            <a:ext cx="5157787" cy="556940"/>
          </a:xfrm>
        </p:spPr>
        <p:txBody>
          <a:bodyPr>
            <a:normAutofit/>
          </a:bodyPr>
          <a:lstStyle/>
          <a:p>
            <a:r>
              <a:rPr lang="en-US" dirty="0"/>
              <a:t>Signs &amp; Symptoms in Adults /Children</a:t>
            </a:r>
          </a:p>
        </p:txBody>
      </p:sp>
      <p:sp>
        <p:nvSpPr>
          <p:cNvPr id="5" name="Text Placeholder 4"/>
          <p:cNvSpPr>
            <a:spLocks noGrp="1"/>
          </p:cNvSpPr>
          <p:nvPr>
            <p:ph type="body" sz="quarter" idx="3"/>
          </p:nvPr>
        </p:nvSpPr>
        <p:spPr>
          <a:xfrm>
            <a:off x="1043477" y="1047143"/>
            <a:ext cx="3788227" cy="461553"/>
          </a:xfrm>
        </p:spPr>
        <p:txBody>
          <a:bodyPr/>
          <a:lstStyle/>
          <a:p>
            <a:r>
              <a:rPr lang="en-US" dirty="0"/>
              <a:t>Overview &amp; Presentation</a:t>
            </a:r>
          </a:p>
        </p:txBody>
      </p:sp>
      <p:sp>
        <p:nvSpPr>
          <p:cNvPr id="9" name="Content Placeholder 8"/>
          <p:cNvSpPr>
            <a:spLocks noGrp="1"/>
          </p:cNvSpPr>
          <p:nvPr>
            <p:ph sz="quarter" idx="4"/>
          </p:nvPr>
        </p:nvSpPr>
        <p:spPr>
          <a:xfrm>
            <a:off x="213052" y="1552545"/>
            <a:ext cx="4965438" cy="5101060"/>
          </a:xfrm>
          <a:ln>
            <a:solidFill>
              <a:schemeClr val="tx1">
                <a:lumMod val="65000"/>
                <a:lumOff val="35000"/>
              </a:schemeClr>
            </a:solidFill>
          </a:ln>
        </p:spPr>
        <p:txBody>
          <a:bodyPr>
            <a:normAutofit/>
          </a:bodyPr>
          <a:lstStyle/>
          <a:p>
            <a:r>
              <a:rPr lang="en-US" sz="1800" dirty="0">
                <a:latin typeface="Gill Sans MT" panose="020B0502020104020203" pitchFamily="34" charset="0"/>
              </a:rPr>
              <a:t>Medical emergency, risk for death from severe malaria is greatest in the first 24 hours,</a:t>
            </a:r>
          </a:p>
          <a:p>
            <a:r>
              <a:rPr lang="en-US" sz="1800" dirty="0">
                <a:latin typeface="Gill Sans MT" panose="020B0502020104020203" pitchFamily="34" charset="0"/>
              </a:rPr>
              <a:t>Managed in a facility with inpatient services. </a:t>
            </a:r>
          </a:p>
          <a:p>
            <a:r>
              <a:rPr lang="en-US" sz="1800" dirty="0">
                <a:latin typeface="Gill Sans MT" panose="020B0502020104020203" pitchFamily="34" charset="0"/>
              </a:rPr>
              <a:t>In the absence of this, pre-referral management should be initiated and patients referred </a:t>
            </a:r>
          </a:p>
          <a:p>
            <a:pPr marL="0" indent="0">
              <a:buNone/>
            </a:pPr>
            <a:endParaRPr lang="en-US" sz="1800" dirty="0">
              <a:latin typeface="Gill Sans MT" panose="020B0502020104020203" pitchFamily="34" charset="0"/>
            </a:endParaRPr>
          </a:p>
          <a:p>
            <a:r>
              <a:rPr lang="en-US" sz="1800" b="1" dirty="0">
                <a:latin typeface="Gill Sans MT" panose="020B0502020104020203" pitchFamily="34" charset="0"/>
              </a:rPr>
              <a:t>Common presentations :</a:t>
            </a:r>
            <a:r>
              <a:rPr lang="en-US" sz="1800" dirty="0">
                <a:latin typeface="Gill Sans MT" panose="020B0502020104020203" pitchFamily="34" charset="0"/>
              </a:rPr>
              <a:t> severe anemia, respiratory distress and cerebral malaria. </a:t>
            </a:r>
            <a:r>
              <a:rPr lang="en-US" sz="1800" u="sng" dirty="0">
                <a:latin typeface="Gill Sans MT" panose="020B0502020104020203" pitchFamily="34" charset="0"/>
              </a:rPr>
              <a:t>Severe malaria can occur in the absence of fever</a:t>
            </a:r>
            <a:r>
              <a:rPr lang="en-US" sz="1800" dirty="0">
                <a:latin typeface="Gill Sans MT" panose="020B0502020104020203" pitchFamily="34" charset="0"/>
              </a:rPr>
              <a:t>.</a:t>
            </a:r>
          </a:p>
          <a:p>
            <a:r>
              <a:rPr lang="en-US" sz="1800" b="1" dirty="0">
                <a:latin typeface="Gill Sans MT" panose="020B0502020104020203" pitchFamily="34" charset="0"/>
              </a:rPr>
              <a:t>Treatment</a:t>
            </a:r>
            <a:r>
              <a:rPr lang="en-US" sz="1800" dirty="0">
                <a:latin typeface="Gill Sans MT" panose="020B0502020104020203" pitchFamily="34" charset="0"/>
              </a:rPr>
              <a:t> : </a:t>
            </a:r>
          </a:p>
          <a:p>
            <a:pPr lvl="1">
              <a:buFont typeface="Courier New" panose="02070309020205020404" pitchFamily="49" charset="0"/>
              <a:buChar char="o"/>
            </a:pPr>
            <a:r>
              <a:rPr lang="en-US" sz="1800" dirty="0">
                <a:latin typeface="Gill Sans MT" panose="020B0502020104020203" pitchFamily="34" charset="0"/>
              </a:rPr>
              <a:t>Recommended treatment for severe malaria is parenteral Artesunate.</a:t>
            </a:r>
          </a:p>
          <a:p>
            <a:pPr lvl="1">
              <a:buFont typeface="Courier New" panose="02070309020205020404" pitchFamily="49" charset="0"/>
              <a:buChar char="o"/>
            </a:pPr>
            <a:r>
              <a:rPr lang="en-US" sz="1800" dirty="0">
                <a:latin typeface="Gill Sans MT" panose="020B0502020104020203" pitchFamily="34" charset="0"/>
              </a:rPr>
              <a:t>Quinine can be used when there is no artesunate </a:t>
            </a:r>
          </a:p>
        </p:txBody>
      </p:sp>
      <p:graphicFrame>
        <p:nvGraphicFramePr>
          <p:cNvPr id="8" name="Table 7"/>
          <p:cNvGraphicFramePr>
            <a:graphicFrameLocks noGrp="1"/>
          </p:cNvGraphicFramePr>
          <p:nvPr/>
        </p:nvGraphicFramePr>
        <p:xfrm>
          <a:off x="5281127" y="1552544"/>
          <a:ext cx="6830008" cy="5123191"/>
        </p:xfrm>
        <a:graphic>
          <a:graphicData uri="http://schemas.openxmlformats.org/drawingml/2006/table">
            <a:tbl>
              <a:tblPr/>
              <a:tblGrid>
                <a:gridCol w="3494423">
                  <a:extLst>
                    <a:ext uri="{9D8B030D-6E8A-4147-A177-3AD203B41FA5}">
                      <a16:colId xmlns:a16="http://schemas.microsoft.com/office/drawing/2014/main" val="630863214"/>
                    </a:ext>
                  </a:extLst>
                </a:gridCol>
                <a:gridCol w="1476677">
                  <a:extLst>
                    <a:ext uri="{9D8B030D-6E8A-4147-A177-3AD203B41FA5}">
                      <a16:colId xmlns:a16="http://schemas.microsoft.com/office/drawing/2014/main" val="3685246758"/>
                    </a:ext>
                  </a:extLst>
                </a:gridCol>
                <a:gridCol w="1858908">
                  <a:extLst>
                    <a:ext uri="{9D8B030D-6E8A-4147-A177-3AD203B41FA5}">
                      <a16:colId xmlns:a16="http://schemas.microsoft.com/office/drawing/2014/main" val="1344398044"/>
                    </a:ext>
                  </a:extLst>
                </a:gridCol>
              </a:tblGrid>
              <a:tr h="255598">
                <a:tc>
                  <a:txBody>
                    <a:bodyPr/>
                    <a:lstStyle/>
                    <a:p>
                      <a:pPr marL="679450" marR="0" lvl="0" algn="l" eaLnBrk="0" hangingPunct="0">
                        <a:lnSpc>
                          <a:spcPct val="107000"/>
                        </a:lnSpc>
                        <a:spcBef>
                          <a:spcPts val="205"/>
                        </a:spcBef>
                        <a:spcAft>
                          <a:spcPts val="0"/>
                        </a:spcAft>
                      </a:pPr>
                      <a:r>
                        <a:rPr lang="en-US" sz="14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Sign</a:t>
                      </a:r>
                      <a:r>
                        <a:rPr lang="en-US" sz="1400" b="1" spc="-5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or</a:t>
                      </a:r>
                      <a:r>
                        <a:rPr lang="en-US" sz="1400" b="1"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b="1"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symptom</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tc>
                  <a:txBody>
                    <a:bodyPr/>
                    <a:lstStyle/>
                    <a:p>
                      <a:pPr marL="0" marR="0" algn="l" eaLnBrk="0" hangingPunct="0">
                        <a:lnSpc>
                          <a:spcPct val="107000"/>
                        </a:lnSpc>
                        <a:spcBef>
                          <a:spcPts val="205"/>
                        </a:spcBef>
                        <a:spcAft>
                          <a:spcPts val="0"/>
                        </a:spcAft>
                      </a:pPr>
                      <a:r>
                        <a:rPr lang="en-US" sz="1400" b="1"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Adults</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tc>
                  <a:txBody>
                    <a:bodyPr/>
                    <a:lstStyle/>
                    <a:p>
                      <a:pPr marL="347980" marR="0" algn="l" eaLnBrk="0" hangingPunct="0">
                        <a:lnSpc>
                          <a:spcPct val="107000"/>
                        </a:lnSpc>
                        <a:spcBef>
                          <a:spcPts val="205"/>
                        </a:spcBef>
                        <a:spcAft>
                          <a:spcPts val="0"/>
                        </a:spcAft>
                      </a:pPr>
                      <a:r>
                        <a:rPr lang="en-US" sz="1400" b="1"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Childr</a:t>
                      </a:r>
                      <a:r>
                        <a:rPr lang="en-US" sz="1400" b="1" spc="-1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extLst>
                  <a:ext uri="{0D108BD9-81ED-4DB2-BD59-A6C34878D82A}">
                    <a16:rowId xmlns:a16="http://schemas.microsoft.com/office/drawing/2014/main" val="887397940"/>
                  </a:ext>
                </a:extLst>
              </a:tr>
              <a:tr h="255598">
                <a:tc>
                  <a:txBody>
                    <a:bodyPr/>
                    <a:lstStyle/>
                    <a:p>
                      <a:pPr marL="678180" marR="0" lvl="0" algn="l" eaLnBrk="0" hangingPunct="0">
                        <a:lnSpc>
                          <a:spcPct val="107000"/>
                        </a:lnSpc>
                        <a:spcBef>
                          <a:spcPts val="205"/>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Duration</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of</a:t>
                      </a:r>
                      <a:r>
                        <a:rPr lang="en-US" sz="1400" spc="-3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illness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51155" marR="0" algn="l" eaLnBrk="0" hangingPunct="0">
                        <a:lnSpc>
                          <a:spcPct val="107000"/>
                        </a:lnSpc>
                        <a:spcBef>
                          <a:spcPts val="205"/>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5-7</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days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56210" marR="0" algn="l" eaLnBrk="0" hangingPunct="0">
                        <a:lnSpc>
                          <a:spcPct val="107000"/>
                        </a:lnSpc>
                        <a:spcBef>
                          <a:spcPts val="205"/>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Shorter</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(1-2</a:t>
                      </a:r>
                      <a:r>
                        <a:rPr lang="en-US" sz="14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days)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086548116"/>
                  </a:ext>
                </a:extLst>
              </a:tr>
              <a:tr h="255598">
                <a:tc>
                  <a:txBody>
                    <a:bodyPr/>
                    <a:lstStyle/>
                    <a:p>
                      <a:pPr marL="228600" marR="0" lvl="0" algn="l" eaLnBrk="0" hangingPunct="0">
                        <a:lnSpc>
                          <a:spcPct val="107000"/>
                        </a:lnSpc>
                        <a:spcBef>
                          <a:spcPts val="205"/>
                        </a:spcBef>
                        <a:spcAft>
                          <a:spcPts val="0"/>
                        </a:spcAft>
                      </a:pPr>
                      <a:r>
                        <a:rPr lang="en-US" sz="1400" spc="-5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R</a:t>
                      </a:r>
                      <a:r>
                        <a:rPr lang="en-US" sz="1400"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espiratory</a:t>
                      </a:r>
                      <a:r>
                        <a:rPr lang="en-US" sz="1400" spc="-17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distress/</a:t>
                      </a:r>
                      <a:r>
                        <a:rPr lang="en-US" sz="1400" spc="-16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deep</a:t>
                      </a:r>
                      <a:r>
                        <a:rPr lang="en-US" sz="1400" spc="-1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breathing</a:t>
                      </a:r>
                      <a:r>
                        <a:rPr lang="en-US" sz="1400" spc="-16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6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(acidosis)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0835"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1630"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Common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514002695"/>
                  </a:ext>
                </a:extLst>
              </a:tr>
              <a:tr h="220821">
                <a:tc>
                  <a:txBody>
                    <a:bodyPr/>
                    <a:lstStyle/>
                    <a:p>
                      <a:pPr marL="0" marR="0" lvl="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Convulsions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8923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r>
                        <a:rPr lang="en-US" sz="1400" spc="9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(12%)</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87630" marR="0" algn="l" eaLnBrk="0" hangingPunct="0">
                        <a:lnSpc>
                          <a:spcPct val="107000"/>
                        </a:lnSpc>
                        <a:spcBef>
                          <a:spcPts val="205"/>
                        </a:spcBef>
                        <a:spcAft>
                          <a:spcPts val="0"/>
                        </a:spcAft>
                      </a:pP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V</a:t>
                      </a:r>
                      <a:r>
                        <a:rPr lang="en-US" sz="1400" spc="-1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ery</a:t>
                      </a:r>
                      <a:r>
                        <a:rPr lang="en-US" sz="1400" spc="9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r>
                        <a:rPr lang="en-US" sz="1400" spc="1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(30%)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82980149"/>
                  </a:ext>
                </a:extLst>
              </a:tr>
              <a:tr h="511196">
                <a:tc>
                  <a:txBody>
                    <a:bodyPr/>
                    <a:lstStyle/>
                    <a:p>
                      <a:pPr marL="616585" marR="220345" lvl="0" indent="-395605"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Posturing</a:t>
                      </a:r>
                      <a:r>
                        <a:rPr lang="en-US" sz="1400" spc="1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(decorticate/decerebrate</a:t>
                      </a:r>
                      <a:r>
                        <a:rPr lang="en-US" sz="1400" spc="1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and</a:t>
                      </a:r>
                      <a:r>
                        <a:rPr lang="en-US" sz="1400" spc="26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opisthotonic</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rigidity)</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76225"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Uncommon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1630"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316231030"/>
                  </a:ext>
                </a:extLst>
              </a:tr>
              <a:tr h="255598">
                <a:tc>
                  <a:txBody>
                    <a:bodyPr/>
                    <a:lstStyle/>
                    <a:p>
                      <a:pPr marL="541655" marR="0" lvl="0" algn="l" eaLnBrk="0" hangingPunct="0">
                        <a:lnSpc>
                          <a:spcPct val="107000"/>
                        </a:lnSpc>
                        <a:spcBef>
                          <a:spcPts val="205"/>
                        </a:spcBef>
                        <a:spcAft>
                          <a:spcPts val="0"/>
                        </a:spcAft>
                      </a:pP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Pr</a:t>
                      </a: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ostration/obtundation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147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1630"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762275367"/>
                  </a:ext>
                </a:extLst>
              </a:tr>
              <a:tr h="255598">
                <a:tc>
                  <a:txBody>
                    <a:bodyPr/>
                    <a:lstStyle/>
                    <a:p>
                      <a:pPr marL="653415" marR="0" lvl="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Resolution</a:t>
                      </a:r>
                      <a:r>
                        <a:rPr lang="en-US" sz="1400" spc="-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of</a:t>
                      </a:r>
                      <a:r>
                        <a:rPr lang="en-US" sz="1400" spc="-2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coma</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7345"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2-4</a:t>
                      </a:r>
                      <a:r>
                        <a:rPr lang="en-US" sz="1400" spc="-9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days</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87960"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F</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aster</a:t>
                      </a:r>
                      <a:r>
                        <a:rPr lang="en-US" sz="1400" spc="-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(1-2</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days)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411053396"/>
                  </a:ext>
                </a:extLst>
              </a:tr>
              <a:tr h="290909">
                <a:tc>
                  <a:txBody>
                    <a:bodyPr/>
                    <a:lstStyle/>
                    <a:p>
                      <a:pPr marL="231775" marR="0" lvl="0" algn="l" eaLnBrk="0" hangingPunct="0">
                        <a:lnSpc>
                          <a:spcPct val="107000"/>
                        </a:lnSpc>
                        <a:spcBef>
                          <a:spcPts val="205"/>
                        </a:spcBef>
                        <a:spcAft>
                          <a:spcPts val="0"/>
                        </a:spcAft>
                      </a:pP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Neurological</a:t>
                      </a:r>
                      <a:r>
                        <a:rPr lang="en-US" sz="1400" spc="-1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sequelae</a:t>
                      </a:r>
                      <a:r>
                        <a:rPr lang="en-US" sz="1400" spc="-1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after</a:t>
                      </a:r>
                      <a:r>
                        <a:rPr lang="en-US" sz="1400" spc="-1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cerebral</a:t>
                      </a:r>
                      <a:r>
                        <a:rPr lang="en-US" sz="1400" spc="-13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malaria</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61925"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Uncommon</a:t>
                      </a:r>
                      <a:r>
                        <a:rPr lang="en-US" sz="1400" spc="4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44145"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C</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ommon</a:t>
                      </a:r>
                      <a:r>
                        <a:rPr lang="en-US" sz="1400" spc="1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(5-30%)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423596911"/>
                  </a:ext>
                </a:extLst>
              </a:tr>
              <a:tr h="255598">
                <a:tc>
                  <a:txBody>
                    <a:bodyPr/>
                    <a:lstStyle/>
                    <a:p>
                      <a:pPr marL="0" marR="0" lvl="0" algn="l" eaLnBrk="0" hangingPunct="0">
                        <a:lnSpc>
                          <a:spcPct val="107000"/>
                        </a:lnSpc>
                        <a:spcBef>
                          <a:spcPts val="205"/>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Jaundice*</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147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87020"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Uncommon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2151563133"/>
                  </a:ext>
                </a:extLst>
              </a:tr>
              <a:tr h="255598">
                <a:tc>
                  <a:txBody>
                    <a:bodyPr/>
                    <a:lstStyle/>
                    <a:p>
                      <a:pPr marL="709930" marR="0" lvl="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Hypoglycaemia*</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37490"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Less</a:t>
                      </a:r>
                      <a:r>
                        <a:rPr lang="en-US" sz="1400" spc="-3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163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669273334"/>
                  </a:ext>
                </a:extLst>
              </a:tr>
              <a:tr h="255598">
                <a:tc>
                  <a:txBody>
                    <a:bodyPr/>
                    <a:lstStyle/>
                    <a:p>
                      <a:pPr marL="647065" marR="0" lvl="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Metabolic </a:t>
                      </a:r>
                      <a:r>
                        <a:rPr lang="en-US" sz="1400" spc="2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acidosis*</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147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41630" marR="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2500694866"/>
                  </a:ext>
                </a:extLst>
              </a:tr>
              <a:tr h="255598">
                <a:tc>
                  <a:txBody>
                    <a:bodyPr/>
                    <a:lstStyle/>
                    <a:p>
                      <a:pPr marL="650240" marR="0" lvl="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Pulmonary </a:t>
                      </a:r>
                      <a:r>
                        <a:rPr lang="en-US" sz="1400" spc="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oedema</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76225" marR="0" algn="l" eaLnBrk="0" hangingPunct="0">
                        <a:lnSpc>
                          <a:spcPct val="107000"/>
                        </a:lnSpc>
                        <a:spcBef>
                          <a:spcPts val="205"/>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Uncommon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l" eaLnBrk="0" hangingPunct="0">
                        <a:lnSpc>
                          <a:spcPct val="107000"/>
                        </a:lnSpc>
                        <a:spcBef>
                          <a:spcPts val="205"/>
                        </a:spcBef>
                        <a:spcAft>
                          <a:spcPts val="0"/>
                        </a:spcAft>
                      </a:pP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Rare</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2091898"/>
                  </a:ext>
                </a:extLst>
              </a:tr>
              <a:tr h="255598">
                <a:tc>
                  <a:txBody>
                    <a:bodyPr/>
                    <a:lstStyle/>
                    <a:p>
                      <a:pPr marL="635" marR="0" lvl="0" algn="l" eaLnBrk="0" hangingPunct="0">
                        <a:lnSpc>
                          <a:spcPct val="107000"/>
                        </a:lnSpc>
                        <a:spcBef>
                          <a:spcPts val="205"/>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R</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enal</a:t>
                      </a:r>
                      <a:r>
                        <a:rPr lang="en-US" sz="1400" spc="-12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failur</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e*</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1470" marR="0" algn="l" eaLnBrk="0" hangingPunct="0">
                        <a:lnSpc>
                          <a:spcPct val="107000"/>
                        </a:lnSpc>
                        <a:spcBef>
                          <a:spcPts val="205"/>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Common</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l" eaLnBrk="0" hangingPunct="0">
                        <a:lnSpc>
                          <a:spcPct val="107000"/>
                        </a:lnSpc>
                        <a:spcBef>
                          <a:spcPts val="205"/>
                        </a:spcBef>
                        <a:spcAft>
                          <a:spcPts val="0"/>
                        </a:spcAft>
                      </a:pP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Rare</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067086195"/>
                  </a:ext>
                </a:extLst>
              </a:tr>
              <a:tr h="255598">
                <a:tc>
                  <a:txBody>
                    <a:bodyPr/>
                    <a:lstStyle/>
                    <a:p>
                      <a:pPr marL="584835" marR="0" lvl="0" algn="l" eaLnBrk="0" hangingPunct="0">
                        <a:lnSpc>
                          <a:spcPct val="107000"/>
                        </a:lnSpc>
                        <a:spcBef>
                          <a:spcPts val="210"/>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CSF</a:t>
                      </a:r>
                      <a:r>
                        <a:rPr lang="en-US" sz="1400" spc="-6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opening</a:t>
                      </a:r>
                      <a:r>
                        <a:rPr lang="en-US" sz="1400" spc="-4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1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pressure*</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05740" marR="0" algn="l" eaLnBrk="0" hangingPunct="0">
                        <a:lnSpc>
                          <a:spcPct val="107000"/>
                        </a:lnSpc>
                        <a:spcBef>
                          <a:spcPts val="210"/>
                        </a:spcBef>
                        <a:spcAft>
                          <a:spcPts val="0"/>
                        </a:spcAft>
                      </a:pPr>
                      <a:r>
                        <a:rPr lang="en-US" sz="1400" spc="-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Usually</a:t>
                      </a:r>
                      <a:r>
                        <a:rPr lang="en-US" sz="1400" spc="-1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normal</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243205" marR="0" algn="l" eaLnBrk="0" hangingPunct="0">
                        <a:lnSpc>
                          <a:spcPct val="107000"/>
                        </a:lnSpc>
                        <a:spcBef>
                          <a:spcPts val="210"/>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Usually</a:t>
                      </a:r>
                      <a:r>
                        <a:rPr lang="en-US" sz="1400" spc="-7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raised</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384766232"/>
                  </a:ext>
                </a:extLst>
              </a:tr>
              <a:tr h="255598">
                <a:tc>
                  <a:txBody>
                    <a:bodyPr/>
                    <a:lstStyle/>
                    <a:p>
                      <a:pPr marL="386715" marR="0" lvl="0" algn="l" eaLnBrk="0" hangingPunct="0">
                        <a:lnSpc>
                          <a:spcPct val="107000"/>
                        </a:lnSpc>
                        <a:spcBef>
                          <a:spcPts val="210"/>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Bleeding/clotting </a:t>
                      </a:r>
                      <a:r>
                        <a:rPr lang="en-US" sz="1400" spc="1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disturbances*</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02895" marR="0" algn="l" eaLnBrk="0" hangingPunct="0">
                        <a:lnSpc>
                          <a:spcPct val="107000"/>
                        </a:lnSpc>
                        <a:spcBef>
                          <a:spcPts val="210"/>
                        </a:spcBef>
                        <a:spcAft>
                          <a:spcPts val="0"/>
                        </a:spcAft>
                      </a:pP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Up</a:t>
                      </a:r>
                      <a:r>
                        <a:rPr lang="en-US" sz="1400" spc="1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to</a:t>
                      </a:r>
                      <a:r>
                        <a:rPr lang="en-US" sz="1400" spc="35">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10%</a:t>
                      </a:r>
                      <a:endParaRPr lang="en-US" sz="2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0" marR="0" algn="l" eaLnBrk="0" hangingPunct="0">
                        <a:lnSpc>
                          <a:spcPct val="107000"/>
                        </a:lnSpc>
                        <a:spcBef>
                          <a:spcPts val="210"/>
                        </a:spcBef>
                        <a:spcAft>
                          <a:spcPts val="0"/>
                        </a:spcAft>
                      </a:pP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Rare</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1579108980"/>
                  </a:ext>
                </a:extLst>
              </a:tr>
              <a:tr h="824660">
                <a:tc>
                  <a:txBody>
                    <a:bodyPr/>
                    <a:lstStyle/>
                    <a:p>
                      <a:pPr marL="206375" marR="0" lvl="0" algn="l" eaLnBrk="0" hangingPunct="0">
                        <a:lnSpc>
                          <a:spcPct val="107000"/>
                        </a:lnSpc>
                        <a:spcBef>
                          <a:spcPts val="210"/>
                        </a:spcBef>
                        <a:spcAft>
                          <a:spcPts val="0"/>
                        </a:spcAft>
                      </a:pPr>
                      <a:r>
                        <a:rPr lang="en-US" sz="1400" spc="-2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Invasive</a:t>
                      </a:r>
                      <a:r>
                        <a:rPr lang="en-US" sz="1400" spc="-4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2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bacterial</a:t>
                      </a:r>
                      <a:r>
                        <a:rPr lang="en-US" sz="1400" spc="-4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2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infection</a:t>
                      </a:r>
                      <a:r>
                        <a:rPr lang="en-US" sz="1400" spc="-4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spc="-2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(co-infection)*</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24460" marR="0" algn="l" eaLnBrk="0" hangingPunct="0">
                        <a:lnSpc>
                          <a:spcPct val="107000"/>
                        </a:lnSpc>
                        <a:spcBef>
                          <a:spcPts val="210"/>
                        </a:spcBef>
                        <a:spcAft>
                          <a:spcPts val="0"/>
                        </a:spcAft>
                      </a:pP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Uncommon</a:t>
                      </a:r>
                      <a:r>
                        <a:rPr lang="en-US" sz="1400" spc="-9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(&lt;5%)</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97485" marR="0" algn="l" eaLnBrk="0" hangingPunct="0">
                        <a:lnSpc>
                          <a:spcPct val="107000"/>
                        </a:lnSpc>
                        <a:spcBef>
                          <a:spcPts val="210"/>
                        </a:spcBef>
                        <a:spcAft>
                          <a:spcPts val="0"/>
                        </a:spcAft>
                      </a:pPr>
                      <a:r>
                        <a:rPr lang="en-US" sz="1400" spc="-5"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C</a:t>
                      </a:r>
                      <a:r>
                        <a:rPr lang="en-US" sz="1400" spc="-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ommon</a:t>
                      </a:r>
                      <a:r>
                        <a:rPr lang="en-US" sz="1400" spc="-11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 </a:t>
                      </a:r>
                      <a:r>
                        <a:rPr lang="en-US" sz="1400" dirty="0">
                          <a:solidFill>
                            <a:srgbClr val="231F20"/>
                          </a:solidFill>
                          <a:effectLst/>
                          <a:latin typeface="Gill Sans MT" panose="020B0502020104020203" pitchFamily="34" charset="0"/>
                          <a:ea typeface="Times New Roman" panose="02020603050405020304" pitchFamily="18" charset="0"/>
                          <a:cs typeface="Times New Roman" panose="02020603050405020304" pitchFamily="18" charset="0"/>
                        </a:rPr>
                        <a:t>(10%)</a:t>
                      </a:r>
                      <a:endParaRPr lang="en-US" sz="2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630736513"/>
                  </a:ext>
                </a:extLst>
              </a:tr>
            </a:tbl>
          </a:graphicData>
        </a:graphic>
      </p:graphicFrame>
    </p:spTree>
    <p:extLst>
      <p:ext uri="{BB962C8B-B14F-4D97-AF65-F5344CB8AC3E}">
        <p14:creationId xmlns:p14="http://schemas.microsoft.com/office/powerpoint/2010/main" val="274911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915"/>
            <a:ext cx="10515600" cy="531858"/>
          </a:xfrm>
        </p:spPr>
        <p:txBody>
          <a:bodyPr>
            <a:normAutofit fontScale="90000"/>
          </a:bodyPr>
          <a:lstStyle/>
          <a:p>
            <a:r>
              <a:rPr lang="en-US" dirty="0"/>
              <a:t>Chapter 6 :  Severe Malaria II</a:t>
            </a:r>
          </a:p>
        </p:txBody>
      </p:sp>
      <p:sp>
        <p:nvSpPr>
          <p:cNvPr id="3" name="Text Placeholder 2"/>
          <p:cNvSpPr>
            <a:spLocks noGrp="1"/>
          </p:cNvSpPr>
          <p:nvPr>
            <p:ph type="body" idx="1"/>
          </p:nvPr>
        </p:nvSpPr>
        <p:spPr>
          <a:xfrm>
            <a:off x="839787" y="783773"/>
            <a:ext cx="5157787" cy="556940"/>
          </a:xfrm>
        </p:spPr>
        <p:txBody>
          <a:bodyPr>
            <a:normAutofit/>
          </a:bodyPr>
          <a:lstStyle/>
          <a:p>
            <a:r>
              <a:rPr lang="en-US" dirty="0"/>
              <a:t>Definition of Clinical presentation</a:t>
            </a:r>
          </a:p>
        </p:txBody>
      </p:sp>
      <p:sp>
        <p:nvSpPr>
          <p:cNvPr id="5" name="Text Placeholder 4"/>
          <p:cNvSpPr>
            <a:spLocks noGrp="1"/>
          </p:cNvSpPr>
          <p:nvPr>
            <p:ph type="body" sz="quarter" idx="3"/>
          </p:nvPr>
        </p:nvSpPr>
        <p:spPr>
          <a:xfrm>
            <a:off x="6172200" y="879160"/>
            <a:ext cx="5183188" cy="461553"/>
          </a:xfrm>
        </p:spPr>
        <p:txBody>
          <a:bodyPr>
            <a:normAutofit fontScale="85000" lnSpcReduction="10000"/>
          </a:bodyPr>
          <a:lstStyle/>
          <a:p>
            <a:r>
              <a:rPr lang="en-US" dirty="0"/>
              <a:t>Definition of Clinical chemistry presentation </a:t>
            </a: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069563" y="1592652"/>
            <a:ext cx="5985588" cy="4851752"/>
          </a:xfrm>
          <a:ln>
            <a:solidFill>
              <a:schemeClr val="tx1">
                <a:lumMod val="65000"/>
                <a:lumOff val="35000"/>
              </a:schemeClr>
            </a:solidFill>
          </a:ln>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9849" y="1608264"/>
            <a:ext cx="5808612" cy="4851752"/>
          </a:xfrm>
          <a:ln>
            <a:solidFill>
              <a:schemeClr val="tx1">
                <a:lumMod val="65000"/>
                <a:lumOff val="35000"/>
              </a:schemeClr>
            </a:solidFill>
          </a:ln>
        </p:spPr>
      </p:pic>
    </p:spTree>
    <p:extLst>
      <p:ext uri="{BB962C8B-B14F-4D97-AF65-F5344CB8AC3E}">
        <p14:creationId xmlns:p14="http://schemas.microsoft.com/office/powerpoint/2010/main" val="255777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692"/>
            <a:ext cx="10515600" cy="567935"/>
          </a:xfrm>
        </p:spPr>
        <p:txBody>
          <a:bodyPr>
            <a:normAutofit fontScale="90000"/>
          </a:bodyPr>
          <a:lstStyle/>
          <a:p>
            <a:pPr marL="342900" marR="0" lvl="0" indent="-342900" algn="ctr" eaLnBrk="0" hangingPunct="0">
              <a:spcBef>
                <a:spcPts val="220"/>
              </a:spcBef>
              <a:spcAft>
                <a:spcPts val="0"/>
              </a:spcAft>
              <a:tabLst>
                <a:tab pos="934085" algn="l"/>
              </a:tabLst>
            </a:pPr>
            <a:r>
              <a:rPr lang="en-US" sz="3600" b="1" kern="0" dirty="0">
                <a:latin typeface="Calibri" panose="020F0502020204030204" pitchFamily="34" charset="0"/>
                <a:cs typeface="Calibri" panose="020F0502020204030204" pitchFamily="34" charset="0"/>
              </a:rPr>
              <a:t>Chapter 6 - Management</a:t>
            </a:r>
            <a:r>
              <a:rPr lang="en-US" sz="3600" b="1" kern="0" spc="-160"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of</a:t>
            </a:r>
            <a:r>
              <a:rPr lang="en-US" sz="3600" b="1" kern="0" spc="-125" dirty="0">
                <a:latin typeface="Calibri" panose="020F0502020204030204" pitchFamily="34" charset="0"/>
                <a:cs typeface="Calibri" panose="020F0502020204030204" pitchFamily="34" charset="0"/>
              </a:rPr>
              <a:t> </a:t>
            </a:r>
            <a:r>
              <a:rPr lang="en-US" sz="3600" b="1" kern="0" spc="-10" dirty="0">
                <a:latin typeface="Calibri" panose="020F0502020204030204" pitchFamily="34" charset="0"/>
                <a:cs typeface="Calibri" panose="020F0502020204030204" pitchFamily="34" charset="0"/>
              </a:rPr>
              <a:t>sever</a:t>
            </a:r>
            <a:r>
              <a:rPr lang="en-US" sz="3600" b="1" kern="0" spc="-15" dirty="0">
                <a:latin typeface="Calibri" panose="020F0502020204030204" pitchFamily="34" charset="0"/>
                <a:cs typeface="Calibri" panose="020F0502020204030204" pitchFamily="34" charset="0"/>
              </a:rPr>
              <a:t>e</a:t>
            </a:r>
            <a:r>
              <a:rPr lang="en-US" sz="3600" b="1" kern="0" spc="-125"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malaria</a:t>
            </a:r>
          </a:p>
        </p:txBody>
      </p:sp>
      <p:sp>
        <p:nvSpPr>
          <p:cNvPr id="3" name="Content Placeholder 2"/>
          <p:cNvSpPr>
            <a:spLocks noGrp="1"/>
          </p:cNvSpPr>
          <p:nvPr>
            <p:ph sz="half" idx="1"/>
          </p:nvPr>
        </p:nvSpPr>
        <p:spPr>
          <a:xfrm>
            <a:off x="213728" y="4452909"/>
            <a:ext cx="5657851" cy="2153164"/>
          </a:xfrm>
          <a:ln>
            <a:solidFill>
              <a:schemeClr val="tx2"/>
            </a:solidFill>
          </a:ln>
        </p:spPr>
        <p:txBody>
          <a:bodyPr>
            <a:normAutofit lnSpcReduction="10000"/>
          </a:bodyPr>
          <a:lstStyle/>
          <a:p>
            <a:pPr marL="383540" marR="0" indent="0" eaLnBrk="0" hangingPunct="0">
              <a:spcBef>
                <a:spcPts val="365"/>
              </a:spcBef>
              <a:spcAft>
                <a:spcPts val="0"/>
              </a:spcAft>
              <a:buNone/>
            </a:pPr>
            <a:r>
              <a:rPr lang="en-US" sz="2000" spc="-10" dirty="0">
                <a:solidFill>
                  <a:srgbClr val="231F20"/>
                </a:solidFill>
                <a:latin typeface="Gill Sans MT" panose="020B0502020104020203" pitchFamily="34" charset="0"/>
              </a:rPr>
              <a:t>Administer</a:t>
            </a:r>
            <a:r>
              <a:rPr lang="en-US" sz="2000" spc="-90" dirty="0">
                <a:solidFill>
                  <a:srgbClr val="231F20"/>
                </a:solidFill>
                <a:latin typeface="Gill Sans MT" panose="020B0502020104020203" pitchFamily="34" charset="0"/>
              </a:rPr>
              <a:t> </a:t>
            </a:r>
            <a:r>
              <a:rPr lang="en-US" sz="2000" dirty="0">
                <a:solidFill>
                  <a:srgbClr val="231F20"/>
                </a:solidFill>
                <a:latin typeface="Gill Sans MT" panose="020B0502020104020203" pitchFamily="34" charset="0"/>
              </a:rPr>
              <a:t>artesunate</a:t>
            </a:r>
            <a:r>
              <a:rPr lang="en-US" sz="2000" spc="-90" dirty="0">
                <a:solidFill>
                  <a:srgbClr val="231F20"/>
                </a:solidFill>
                <a:latin typeface="Gill Sans MT" panose="020B0502020104020203" pitchFamily="34" charset="0"/>
              </a:rPr>
              <a:t> </a:t>
            </a:r>
            <a:r>
              <a:rPr lang="en-US" sz="2000" dirty="0">
                <a:solidFill>
                  <a:srgbClr val="231F20"/>
                </a:solidFill>
                <a:latin typeface="Gill Sans MT" panose="020B0502020104020203" pitchFamily="34" charset="0"/>
              </a:rPr>
              <a:t>as</a:t>
            </a:r>
            <a:r>
              <a:rPr lang="en-US" sz="2000" spc="-110" dirty="0">
                <a:solidFill>
                  <a:srgbClr val="231F20"/>
                </a:solidFill>
                <a:latin typeface="Gill Sans MT" panose="020B0502020104020203" pitchFamily="34" charset="0"/>
              </a:rPr>
              <a:t> </a:t>
            </a:r>
            <a:r>
              <a:rPr lang="en-US" sz="2000" dirty="0">
                <a:solidFill>
                  <a:srgbClr val="231F20"/>
                </a:solidFill>
                <a:latin typeface="Gill Sans MT" panose="020B0502020104020203" pitchFamily="34" charset="0"/>
              </a:rPr>
              <a:t>follows:</a:t>
            </a:r>
            <a:endParaRPr lang="en-US" sz="2000" dirty="0">
              <a:latin typeface="Gill Sans MT" panose="020B0502020104020203" pitchFamily="34" charset="0"/>
            </a:endParaRPr>
          </a:p>
          <a:p>
            <a:pPr marL="383540" marR="0" indent="0" eaLnBrk="0" hangingPunct="0">
              <a:lnSpc>
                <a:spcPts val="1110"/>
              </a:lnSpc>
              <a:spcBef>
                <a:spcPts val="480"/>
              </a:spcBef>
              <a:spcAft>
                <a:spcPts val="0"/>
              </a:spcAft>
              <a:buNone/>
            </a:pPr>
            <a:endParaRPr lang="en-US" sz="2000" dirty="0">
              <a:solidFill>
                <a:srgbClr val="231F20"/>
              </a:solidFill>
              <a:latin typeface="Gill Sans MT" panose="020B0502020104020203" pitchFamily="34" charset="0"/>
              <a:ea typeface="Times New Roman" panose="02020603050405020304" pitchFamily="18" charset="0"/>
            </a:endParaRPr>
          </a:p>
          <a:p>
            <a:pPr marL="383540" marR="0" indent="0" eaLnBrk="0" hangingPunct="0">
              <a:lnSpc>
                <a:spcPts val="1110"/>
              </a:lnSpc>
              <a:spcBef>
                <a:spcPts val="480"/>
              </a:spcBef>
              <a:spcAft>
                <a:spcPts val="0"/>
              </a:spcAft>
              <a:buNone/>
            </a:pPr>
            <a:r>
              <a:rPr lang="en-US" sz="2000" dirty="0">
                <a:solidFill>
                  <a:srgbClr val="231F20"/>
                </a:solidFill>
                <a:latin typeface="Gill Sans MT" panose="020B0502020104020203" pitchFamily="34" charset="0"/>
                <a:ea typeface="Times New Roman" panose="02020603050405020304" pitchFamily="18" charset="0"/>
              </a:rPr>
              <a:t>Dosage:</a:t>
            </a:r>
          </a:p>
          <a:p>
            <a:pPr marL="726440" marR="0" indent="-342900" eaLnBrk="0" hangingPunct="0">
              <a:lnSpc>
                <a:spcPts val="1110"/>
              </a:lnSpc>
              <a:spcBef>
                <a:spcPts val="480"/>
              </a:spcBef>
              <a:spcAft>
                <a:spcPts val="0"/>
              </a:spcAft>
              <a:buClr>
                <a:schemeClr val="tx1"/>
              </a:buClr>
            </a:pPr>
            <a:endParaRPr lang="en-US" sz="2000" dirty="0">
              <a:latin typeface="Gill Sans MT" panose="020B0502020104020203" pitchFamily="34" charset="0"/>
              <a:ea typeface="Times New Roman" panose="02020603050405020304" pitchFamily="18" charset="0"/>
            </a:endParaRPr>
          </a:p>
          <a:p>
            <a:pPr lvl="1"/>
            <a:r>
              <a:rPr lang="en-GB" sz="1800" dirty="0">
                <a:solidFill>
                  <a:prstClr val="black"/>
                </a:solidFill>
                <a:latin typeface="Gill Sans MT" panose="020B0502020104020203" pitchFamily="34" charset="0"/>
              </a:rPr>
              <a:t>For children: ≤20kg administer </a:t>
            </a:r>
            <a:r>
              <a:rPr lang="en-GB" sz="1800" b="1" dirty="0">
                <a:solidFill>
                  <a:prstClr val="black"/>
                </a:solidFill>
                <a:latin typeface="Gill Sans MT" panose="020B0502020104020203" pitchFamily="34" charset="0"/>
              </a:rPr>
              <a:t>3.0 mg/kg</a:t>
            </a:r>
          </a:p>
          <a:p>
            <a:pPr lvl="1"/>
            <a:r>
              <a:rPr lang="en-GB" sz="1800" dirty="0">
                <a:solidFill>
                  <a:prstClr val="black"/>
                </a:solidFill>
                <a:latin typeface="Gill Sans MT" panose="020B0502020104020203" pitchFamily="34" charset="0"/>
              </a:rPr>
              <a:t>For other patients &gt;20kg administer 2.4 mg/kg</a:t>
            </a:r>
          </a:p>
          <a:p>
            <a:pPr lvl="1"/>
            <a:r>
              <a:rPr lang="en-GB" sz="1800" dirty="0">
                <a:solidFill>
                  <a:prstClr val="black"/>
                </a:solidFill>
                <a:latin typeface="Gill Sans MT" panose="020B0502020104020203" pitchFamily="34" charset="0"/>
              </a:rPr>
              <a:t>A dosing schedule for parenteral artesunate-based on body weights and dose (ml)</a:t>
            </a:r>
          </a:p>
          <a:p>
            <a:pPr marR="542290" lvl="1" eaLnBrk="0" hangingPunct="0">
              <a:lnSpc>
                <a:spcPts val="1060"/>
              </a:lnSpc>
              <a:spcBef>
                <a:spcPts val="250"/>
              </a:spcBef>
              <a:buClr>
                <a:schemeClr val="tx1"/>
              </a:buClr>
              <a:buSzPct val="100000"/>
              <a:tabLst>
                <a:tab pos="977900" algn="l"/>
              </a:tabLst>
            </a:pPr>
            <a:endParaRPr lang="en-US" sz="1800" spc="-115" dirty="0">
              <a:latin typeface="Gill Sans MT" panose="020B0502020104020203" pitchFamily="34" charset="0"/>
              <a:ea typeface="Times New Roman" panose="02020603050405020304" pitchFamily="18" charset="0"/>
            </a:endParaRPr>
          </a:p>
        </p:txBody>
      </p:sp>
      <p:sp>
        <p:nvSpPr>
          <p:cNvPr id="6" name="Content Placeholder 5"/>
          <p:cNvSpPr>
            <a:spLocks noGrp="1"/>
          </p:cNvSpPr>
          <p:nvPr>
            <p:ph sz="half" idx="2"/>
          </p:nvPr>
        </p:nvSpPr>
        <p:spPr>
          <a:xfrm>
            <a:off x="6172200" y="4452909"/>
            <a:ext cx="5695950" cy="2153164"/>
          </a:xfrm>
          <a:ln>
            <a:solidFill>
              <a:schemeClr val="tx2"/>
            </a:solidFill>
          </a:ln>
        </p:spPr>
        <p:txBody>
          <a:bodyPr>
            <a:normAutofit lnSpcReduction="10000"/>
          </a:bodyPr>
          <a:lstStyle/>
          <a:p>
            <a:pPr marL="0" indent="0">
              <a:buNone/>
            </a:pPr>
            <a:r>
              <a:rPr lang="en-GB" sz="2000" dirty="0">
                <a:solidFill>
                  <a:srgbClr val="C00000"/>
                </a:solidFill>
                <a:latin typeface="Gill Sans MT" panose="020B0502020104020203" pitchFamily="34" charset="0"/>
              </a:rPr>
              <a:t>Dosage and administration of artesunate:</a:t>
            </a:r>
          </a:p>
          <a:p>
            <a:pPr marL="0" indent="0">
              <a:buNone/>
            </a:pPr>
            <a:r>
              <a:rPr lang="en-GB" sz="2000" dirty="0">
                <a:latin typeface="Gill Sans MT" panose="020B0502020104020203" pitchFamily="34" charset="0"/>
              </a:rPr>
              <a:t>Dosage:</a:t>
            </a:r>
          </a:p>
          <a:p>
            <a:pPr lvl="1"/>
            <a:r>
              <a:rPr lang="en-GB" sz="2000" dirty="0">
                <a:latin typeface="Gill Sans MT" panose="020B0502020104020203" pitchFamily="34" charset="0"/>
              </a:rPr>
              <a:t>For children: ≤20kg administer </a:t>
            </a:r>
            <a:r>
              <a:rPr lang="en-GB" sz="2000" b="1" dirty="0">
                <a:latin typeface="Gill Sans MT" panose="020B0502020104020203" pitchFamily="34" charset="0"/>
              </a:rPr>
              <a:t>3.0 mg/kg</a:t>
            </a:r>
          </a:p>
          <a:p>
            <a:pPr lvl="1"/>
            <a:r>
              <a:rPr lang="en-GB" sz="2000" dirty="0">
                <a:latin typeface="Gill Sans MT" panose="020B0502020104020203" pitchFamily="34" charset="0"/>
              </a:rPr>
              <a:t>For other patients &gt;20kg administer 2.4 mg/kg</a:t>
            </a:r>
          </a:p>
          <a:p>
            <a:pPr lvl="1"/>
            <a:r>
              <a:rPr lang="en-GB" sz="2000" dirty="0">
                <a:latin typeface="Gill Sans MT" panose="020B0502020104020203" pitchFamily="34" charset="0"/>
              </a:rPr>
              <a:t>A dosing schedule for parenteral artesunate-based on body weights and dose (ml)</a:t>
            </a:r>
          </a:p>
        </p:txBody>
      </p:sp>
      <p:sp>
        <p:nvSpPr>
          <p:cNvPr id="5" name="Rectangle 4"/>
          <p:cNvSpPr/>
          <p:nvPr/>
        </p:nvSpPr>
        <p:spPr>
          <a:xfrm>
            <a:off x="2069841" y="3983232"/>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4" name="Rectangle 3"/>
          <p:cNvSpPr/>
          <p:nvPr/>
        </p:nvSpPr>
        <p:spPr>
          <a:xfrm>
            <a:off x="7562059" y="3983232"/>
            <a:ext cx="1523430" cy="400110"/>
          </a:xfrm>
          <a:prstGeom prst="rect">
            <a:avLst/>
          </a:prstGeom>
        </p:spPr>
        <p:txBody>
          <a:bodyPr wrap="none">
            <a:spAutoFit/>
          </a:bodyPr>
          <a:lstStyle/>
          <a:p>
            <a:r>
              <a:rPr lang="en-US" sz="2000" b="1" spc="-10" dirty="0">
                <a:solidFill>
                  <a:srgbClr val="231F20"/>
                </a:solidFill>
                <a:latin typeface="Gill Sans MT" panose="020B0502020104020203" pitchFamily="34" charset="0"/>
                <a:ea typeface="Times New Roman" panose="02020603050405020304" pitchFamily="18" charset="0"/>
              </a:rPr>
              <a:t> 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endParaRPr lang="en-US" sz="2000" dirty="0">
              <a:solidFill>
                <a:prstClr val="black"/>
              </a:solidFill>
            </a:endParaRPr>
          </a:p>
        </p:txBody>
      </p:sp>
      <p:sp>
        <p:nvSpPr>
          <p:cNvPr id="7" name="Rectangle 6"/>
          <p:cNvSpPr/>
          <p:nvPr/>
        </p:nvSpPr>
        <p:spPr>
          <a:xfrm>
            <a:off x="709126" y="1158657"/>
            <a:ext cx="11393165" cy="2718693"/>
          </a:xfrm>
          <a:prstGeom prst="rect">
            <a:avLst/>
          </a:prstGeom>
        </p:spPr>
        <p:txBody>
          <a:bodyPr wrap="square">
            <a:spAutoFit/>
          </a:bodyPr>
          <a:lstStyle/>
          <a:p>
            <a:pPr marL="285750" indent="-285750">
              <a:buFont typeface="Arial" panose="020B0604020202020204" pitchFamily="34" charset="0"/>
              <a:buChar char="•"/>
            </a:pPr>
            <a:r>
              <a:rPr lang="en-GB" sz="2000" dirty="0">
                <a:solidFill>
                  <a:srgbClr val="414042"/>
                </a:solidFill>
                <a:latin typeface="Gill Sans MT" panose="020B0502020104020203" pitchFamily="34" charset="0"/>
              </a:rPr>
              <a:t>This is a life-threatening manifestation of malaria, mostly due to </a:t>
            </a:r>
            <a:r>
              <a:rPr lang="en-GB" sz="2000" i="1" dirty="0">
                <a:solidFill>
                  <a:srgbClr val="414042"/>
                </a:solidFill>
                <a:latin typeface="Gill Sans MT" panose="020B0502020104020203" pitchFamily="34" charset="0"/>
              </a:rPr>
              <a:t>P. falciparum </a:t>
            </a:r>
          </a:p>
          <a:p>
            <a:pPr marL="285750" indent="-285750">
              <a:buFont typeface="Arial" panose="020B0604020202020204" pitchFamily="34" charset="0"/>
              <a:buChar char="•"/>
            </a:pPr>
            <a:r>
              <a:rPr lang="en-GB" sz="2000" dirty="0">
                <a:solidFill>
                  <a:srgbClr val="393536"/>
                </a:solidFill>
                <a:latin typeface="Gill Sans MT" panose="020B0502020104020203" pitchFamily="34" charset="0"/>
              </a:rPr>
              <a:t>Severe malaria is a medical emergency and should be managed in a facility </a:t>
            </a:r>
            <a:r>
              <a:rPr lang="en-GB" sz="2000" b="1" dirty="0">
                <a:solidFill>
                  <a:srgbClr val="393536"/>
                </a:solidFill>
                <a:latin typeface="Gill Sans MT" panose="020B0502020104020203" pitchFamily="34" charset="0"/>
              </a:rPr>
              <a:t>with inpatient services. </a:t>
            </a:r>
          </a:p>
          <a:p>
            <a:pPr marL="228600" indent="-228600">
              <a:lnSpc>
                <a:spcPct val="90000"/>
              </a:lnSpc>
              <a:spcBef>
                <a:spcPts val="1000"/>
              </a:spcBef>
              <a:buFont typeface="Arial" panose="020B0604020202020204" pitchFamily="34" charset="0"/>
              <a:buChar char="•"/>
            </a:pPr>
            <a:r>
              <a:rPr lang="en-GB" sz="2000" dirty="0">
                <a:solidFill>
                  <a:srgbClr val="393536"/>
                </a:solidFill>
                <a:latin typeface="Gill Sans MT" panose="020B0502020104020203" pitchFamily="34" charset="0"/>
              </a:rPr>
              <a:t>In the absence of this, </a:t>
            </a:r>
            <a:r>
              <a:rPr lang="en-GB" sz="2000" b="1" dirty="0">
                <a:solidFill>
                  <a:srgbClr val="393536"/>
                </a:solidFill>
                <a:latin typeface="Gill Sans MT" panose="020B0502020104020203" pitchFamily="34" charset="0"/>
              </a:rPr>
              <a:t>pre-referral </a:t>
            </a:r>
            <a:r>
              <a:rPr lang="en-GB" sz="2000" dirty="0">
                <a:solidFill>
                  <a:srgbClr val="393536"/>
                </a:solidFill>
                <a:latin typeface="Gill Sans MT" panose="020B0502020104020203" pitchFamily="34" charset="0"/>
              </a:rPr>
              <a:t>management should be initiated and patients referred for</a:t>
            </a:r>
            <a:r>
              <a:rPr lang="en-GB" sz="2000" b="1" dirty="0">
                <a:solidFill>
                  <a:srgbClr val="393536"/>
                </a:solidFill>
                <a:latin typeface="Gill Sans MT" panose="020B0502020104020203" pitchFamily="34" charset="0"/>
              </a:rPr>
              <a:t> inpatient </a:t>
            </a:r>
            <a:r>
              <a:rPr lang="en-GB" sz="2000" dirty="0">
                <a:solidFill>
                  <a:srgbClr val="393536"/>
                </a:solidFill>
                <a:latin typeface="Gill Sans MT" panose="020B0502020104020203" pitchFamily="34" charset="0"/>
              </a:rPr>
              <a:t>management. </a:t>
            </a:r>
          </a:p>
          <a:p>
            <a:pPr marL="228600" indent="-228600">
              <a:lnSpc>
                <a:spcPct val="90000"/>
              </a:lnSpc>
              <a:spcBef>
                <a:spcPts val="1000"/>
              </a:spcBef>
              <a:buFont typeface="Arial" panose="020B0604020202020204" pitchFamily="34" charset="0"/>
              <a:buChar char="•"/>
            </a:pPr>
            <a:r>
              <a:rPr lang="en-GB" sz="2000" dirty="0">
                <a:solidFill>
                  <a:srgbClr val="414042"/>
                </a:solidFill>
                <a:latin typeface="Gill Sans MT" panose="020B0502020104020203" pitchFamily="34" charset="0"/>
              </a:rPr>
              <a:t>The recommended treatment for severe malaria is </a:t>
            </a:r>
            <a:r>
              <a:rPr lang="en-GB" sz="2000" b="1" dirty="0">
                <a:solidFill>
                  <a:srgbClr val="414042"/>
                </a:solidFill>
                <a:latin typeface="Gill Sans MT" panose="020B0502020104020203" pitchFamily="34" charset="0"/>
              </a:rPr>
              <a:t>parenteral artesunate</a:t>
            </a:r>
            <a:r>
              <a:rPr lang="en-GB" sz="2000" dirty="0">
                <a:solidFill>
                  <a:srgbClr val="414042"/>
                </a:solidFill>
                <a:latin typeface="Gill Sans MT" panose="020B0502020104020203" pitchFamily="34" charset="0"/>
              </a:rPr>
              <a:t>. </a:t>
            </a:r>
          </a:p>
          <a:p>
            <a:pPr marL="742950" lvl="1" indent="-285750">
              <a:buFont typeface="Courier New" panose="02070309020205020404" pitchFamily="49" charset="0"/>
              <a:buChar char="o"/>
            </a:pPr>
            <a:r>
              <a:rPr lang="en-GB" sz="2000" dirty="0">
                <a:solidFill>
                  <a:srgbClr val="414042"/>
                </a:solidFill>
                <a:latin typeface="Gill Sans MT" panose="020B0502020104020203" pitchFamily="34" charset="0"/>
              </a:rPr>
              <a:t>The preferred route of administration is intravenous (IV). However intramuscular (IM) can be used as an alternative where the intravenous route is not feasible. </a:t>
            </a:r>
          </a:p>
          <a:p>
            <a:pPr marL="742950" lvl="1" indent="-285750">
              <a:buFont typeface="Courier New" panose="02070309020205020404" pitchFamily="49" charset="0"/>
              <a:buChar char="o"/>
            </a:pPr>
            <a:r>
              <a:rPr lang="en-GB" sz="2000" dirty="0">
                <a:solidFill>
                  <a:srgbClr val="414042"/>
                </a:solidFill>
                <a:latin typeface="Gill Sans MT" panose="020B0502020104020203" pitchFamily="34" charset="0"/>
              </a:rPr>
              <a:t>In the </a:t>
            </a:r>
            <a:r>
              <a:rPr lang="en-GB" sz="2000" b="1" dirty="0">
                <a:solidFill>
                  <a:srgbClr val="414042"/>
                </a:solidFill>
                <a:latin typeface="Gill Sans MT" panose="020B0502020104020203" pitchFamily="34" charset="0"/>
              </a:rPr>
              <a:t>absence of artesunate</a:t>
            </a:r>
            <a:r>
              <a:rPr lang="en-GB" sz="2000" dirty="0">
                <a:solidFill>
                  <a:srgbClr val="414042"/>
                </a:solidFill>
                <a:latin typeface="Gill Sans MT" panose="020B0502020104020203" pitchFamily="34" charset="0"/>
              </a:rPr>
              <a:t>, parenteral quinine or IM artemether should be administered.</a:t>
            </a:r>
            <a:endParaRPr lang="en-US" sz="2000" dirty="0">
              <a:solidFill>
                <a:srgbClr val="393536"/>
              </a:solidFill>
              <a:latin typeface="Gill Sans MT" panose="020B0502020104020203" pitchFamily="34" charset="0"/>
            </a:endParaRPr>
          </a:p>
        </p:txBody>
      </p:sp>
    </p:spTree>
    <p:extLst>
      <p:ext uri="{BB962C8B-B14F-4D97-AF65-F5344CB8AC3E}">
        <p14:creationId xmlns:p14="http://schemas.microsoft.com/office/powerpoint/2010/main" val="379501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51000"/>
            <a:ext cx="10515600" cy="602848"/>
          </a:xfrm>
        </p:spPr>
        <p:txBody>
          <a:bodyPr>
            <a:normAutofit/>
          </a:bodyPr>
          <a:lstStyle/>
          <a:p>
            <a:pPr algn="ctr"/>
            <a:r>
              <a:rPr lang="en-US" sz="3600" b="1" dirty="0">
                <a:latin typeface="Gill Sans MT" panose="020B0502020104020203" pitchFamily="34" charset="0"/>
              </a:rPr>
              <a:t>Treatment of Severe Malaria </a:t>
            </a:r>
          </a:p>
        </p:txBody>
      </p:sp>
      <p:sp>
        <p:nvSpPr>
          <p:cNvPr id="5" name="Text Placeholder 4"/>
          <p:cNvSpPr>
            <a:spLocks noGrp="1"/>
          </p:cNvSpPr>
          <p:nvPr>
            <p:ph type="body" sz="quarter" idx="3"/>
          </p:nvPr>
        </p:nvSpPr>
        <p:spPr>
          <a:xfrm>
            <a:off x="3505994" y="958351"/>
            <a:ext cx="5183188" cy="435020"/>
          </a:xfrm>
        </p:spPr>
        <p:txBody>
          <a:bodyPr/>
          <a:lstStyle/>
          <a:p>
            <a:pPr algn="ctr"/>
            <a:r>
              <a:rPr lang="en-US" dirty="0"/>
              <a:t>Pre-Referral Management</a:t>
            </a:r>
          </a:p>
        </p:txBody>
      </p:sp>
      <p:sp>
        <p:nvSpPr>
          <p:cNvPr id="6" name="Content Placeholder 5"/>
          <p:cNvSpPr>
            <a:spLocks noGrp="1"/>
          </p:cNvSpPr>
          <p:nvPr>
            <p:ph sz="quarter" idx="4"/>
          </p:nvPr>
        </p:nvSpPr>
        <p:spPr>
          <a:xfrm>
            <a:off x="1184988" y="1497874"/>
            <a:ext cx="10860832" cy="4691789"/>
          </a:xfrm>
          <a:ln>
            <a:solidFill>
              <a:schemeClr val="tx1">
                <a:lumMod val="65000"/>
                <a:lumOff val="35000"/>
              </a:schemeClr>
            </a:solidFill>
          </a:ln>
        </p:spPr>
        <p:txBody>
          <a:bodyPr>
            <a:normAutofit/>
          </a:bodyPr>
          <a:lstStyle/>
          <a:p>
            <a:r>
              <a:rPr lang="en-US" sz="2000" dirty="0">
                <a:latin typeface="Gill Sans MT" panose="020B0502020104020203" pitchFamily="34" charset="0"/>
              </a:rPr>
              <a:t>Begin in the primary health facility (while waiting for referral)</a:t>
            </a:r>
          </a:p>
          <a:p>
            <a:r>
              <a:rPr lang="en-US" sz="2000" dirty="0">
                <a:latin typeface="Gill Sans MT" panose="020B0502020104020203" pitchFamily="34" charset="0"/>
              </a:rPr>
              <a:t> Broad spectrum parenteral antibiotics (preferably IV Ceftriaxone) in altered consciousness + antimalarials</a:t>
            </a:r>
          </a:p>
          <a:p>
            <a:pPr marL="0" indent="0">
              <a:buNone/>
            </a:pPr>
            <a:endParaRPr lang="en-US" sz="2000" dirty="0">
              <a:latin typeface="Gill Sans MT" panose="020B0502020104020203" pitchFamily="34" charset="0"/>
            </a:endParaRPr>
          </a:p>
          <a:p>
            <a:pPr marL="0" indent="0">
              <a:buNone/>
            </a:pPr>
            <a:r>
              <a:rPr lang="en-US" sz="2000" b="1" dirty="0">
                <a:latin typeface="Gill Sans MT" panose="020B0502020104020203" pitchFamily="34" charset="0"/>
              </a:rPr>
              <a:t>Pre-Referral Treatment: </a:t>
            </a:r>
          </a:p>
          <a:p>
            <a:r>
              <a:rPr lang="en-US" sz="2000" b="1" dirty="0">
                <a:latin typeface="Gill Sans MT" panose="020B0502020104020203" pitchFamily="34" charset="0"/>
              </a:rPr>
              <a:t>IM artesunate </a:t>
            </a:r>
            <a:r>
              <a:rPr lang="en-US" sz="2000" dirty="0">
                <a:latin typeface="Gill Sans MT" panose="020B0502020104020203" pitchFamily="34" charset="0"/>
              </a:rPr>
              <a:t>continues until the patient PHYSICALLY moves to another facility.</a:t>
            </a:r>
          </a:p>
          <a:p>
            <a:pPr marL="0" indent="0">
              <a:buNone/>
            </a:pPr>
            <a:r>
              <a:rPr lang="en-US" sz="2000" dirty="0">
                <a:latin typeface="Gill Sans MT" panose="020B0502020104020203" pitchFamily="34" charset="0"/>
              </a:rPr>
              <a:t>        or </a:t>
            </a:r>
          </a:p>
          <a:p>
            <a:pPr marL="0" indent="0">
              <a:buNone/>
            </a:pPr>
            <a:r>
              <a:rPr lang="en-US" sz="2000" dirty="0">
                <a:latin typeface="Gill Sans MT" panose="020B0502020104020203" pitchFamily="34" charset="0"/>
              </a:rPr>
              <a:t>Intramuscular Quinine if artesunate is not there</a:t>
            </a:r>
          </a:p>
          <a:p>
            <a:r>
              <a:rPr lang="en-US" sz="1800" dirty="0">
                <a:latin typeface="Gill Sans MT" panose="020B0502020104020203" pitchFamily="34" charset="0"/>
              </a:rPr>
              <a:t>MUST be diluted (maximum concentration is 100mg/ml for adults, and 50mg/ml for children) before intramuscular injection.</a:t>
            </a:r>
          </a:p>
          <a:p>
            <a:r>
              <a:rPr lang="en-US" sz="2000" b="1" dirty="0">
                <a:latin typeface="Gill Sans MT" panose="020B0502020104020203" pitchFamily="34" charset="0"/>
              </a:rPr>
              <a:t>Rectal artesunate: </a:t>
            </a:r>
            <a:r>
              <a:rPr lang="en-US" sz="2000" dirty="0">
                <a:latin typeface="Gill Sans MT" panose="020B0502020104020203" pitchFamily="34" charset="0"/>
              </a:rPr>
              <a:t>&lt;6yrs</a:t>
            </a:r>
          </a:p>
          <a:p>
            <a:r>
              <a:rPr lang="en-US" sz="2000" b="1" dirty="0">
                <a:latin typeface="Gill Sans MT" panose="020B0502020104020203" pitchFamily="34" charset="0"/>
              </a:rPr>
              <a:t>Artemether: </a:t>
            </a:r>
            <a:r>
              <a:rPr lang="en-US" sz="2000" dirty="0">
                <a:latin typeface="Gill Sans MT" panose="020B0502020104020203" pitchFamily="34" charset="0"/>
              </a:rPr>
              <a:t>STAT dose of 3.2mg/kg</a:t>
            </a:r>
          </a:p>
          <a:p>
            <a:endParaRPr lang="en-US" sz="2000" b="1"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a:p>
            <a:endParaRPr lang="en-US" sz="2000" dirty="0">
              <a:latin typeface="Gill Sans MT" panose="020B0502020104020203" pitchFamily="34" charset="0"/>
            </a:endParaRPr>
          </a:p>
        </p:txBody>
      </p:sp>
    </p:spTree>
    <p:extLst>
      <p:ext uri="{BB962C8B-B14F-4D97-AF65-F5344CB8AC3E}">
        <p14:creationId xmlns:p14="http://schemas.microsoft.com/office/powerpoint/2010/main" val="407658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915"/>
            <a:ext cx="10515600" cy="531858"/>
          </a:xfrm>
        </p:spPr>
        <p:txBody>
          <a:bodyPr>
            <a:normAutofit fontScale="90000"/>
          </a:bodyPr>
          <a:lstStyle/>
          <a:p>
            <a:r>
              <a:rPr lang="en-US" dirty="0"/>
              <a:t>Chapter 6 :  Severe Malaria III  </a:t>
            </a:r>
          </a:p>
        </p:txBody>
      </p:sp>
      <p:sp>
        <p:nvSpPr>
          <p:cNvPr id="3" name="Text Placeholder 2"/>
          <p:cNvSpPr>
            <a:spLocks noGrp="1"/>
          </p:cNvSpPr>
          <p:nvPr>
            <p:ph type="body" idx="1"/>
          </p:nvPr>
        </p:nvSpPr>
        <p:spPr>
          <a:xfrm>
            <a:off x="804331" y="864029"/>
            <a:ext cx="9000898" cy="388991"/>
          </a:xfrm>
        </p:spPr>
        <p:txBody>
          <a:bodyPr>
            <a:normAutofit fontScale="92500" lnSpcReduction="10000"/>
          </a:bodyPr>
          <a:lstStyle/>
          <a:p>
            <a:r>
              <a:rPr lang="en-US" dirty="0"/>
              <a:t> SUPPORTIVE TREATMENT FOR MANIFESTATIONS OF SEVERE MALARIA</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9149" y="1872569"/>
            <a:ext cx="5812436" cy="4622997"/>
          </a:xfrm>
          <a:ln>
            <a:solidFill>
              <a:schemeClr val="tx1">
                <a:lumMod val="65000"/>
                <a:lumOff val="35000"/>
              </a:schemeClr>
            </a:solidFill>
          </a:ln>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61166" y="1872570"/>
            <a:ext cx="5891348" cy="4622998"/>
          </a:xfrm>
          <a:ln>
            <a:solidFill>
              <a:schemeClr val="tx1">
                <a:lumMod val="65000"/>
                <a:lumOff val="35000"/>
              </a:schemeClr>
            </a:solidFill>
          </a:ln>
        </p:spPr>
      </p:pic>
      <p:sp>
        <p:nvSpPr>
          <p:cNvPr id="11" name="TextBox 10"/>
          <p:cNvSpPr txBox="1"/>
          <p:nvPr/>
        </p:nvSpPr>
        <p:spPr>
          <a:xfrm>
            <a:off x="914400" y="1264549"/>
            <a:ext cx="10366310" cy="369332"/>
          </a:xfrm>
          <a:prstGeom prst="rect">
            <a:avLst/>
          </a:prstGeom>
          <a:noFill/>
        </p:spPr>
        <p:txBody>
          <a:bodyPr wrap="square" rtlCol="0">
            <a:spAutoFit/>
          </a:bodyPr>
          <a:lstStyle/>
          <a:p>
            <a:pPr>
              <a:defRPr/>
            </a:pPr>
            <a:r>
              <a:rPr lang="en-US" dirty="0">
                <a:solidFill>
                  <a:prstClr val="black"/>
                </a:solidFill>
              </a:rPr>
              <a:t>*crucial in reducing the high mortality associated with severe malaria.</a:t>
            </a:r>
          </a:p>
        </p:txBody>
      </p:sp>
    </p:spTree>
    <p:extLst>
      <p:ext uri="{BB962C8B-B14F-4D97-AF65-F5344CB8AC3E}">
        <p14:creationId xmlns:p14="http://schemas.microsoft.com/office/powerpoint/2010/main" val="154407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573"/>
          </a:xfrm>
        </p:spPr>
        <p:txBody>
          <a:bodyPr>
            <a:normAutofit/>
          </a:bodyPr>
          <a:lstStyle/>
          <a:p>
            <a:pPr lvl="0" algn="ctr" eaLnBrk="0" hangingPunct="0"/>
            <a:r>
              <a:rPr lang="en-US" sz="3600" b="1">
                <a:latin typeface="Gill Sans MT" panose="020B0502020104020203" pitchFamily="34" charset="0"/>
              </a:rPr>
              <a:t>Chapter 7 - Malaria in pregnancy</a:t>
            </a:r>
            <a:endParaRPr lang="en-US" sz="3600" b="1" dirty="0">
              <a:latin typeface="Gill Sans MT" panose="020B0502020104020203" pitchFamily="34" charset="0"/>
            </a:endParaRPr>
          </a:p>
        </p:txBody>
      </p:sp>
      <p:sp>
        <p:nvSpPr>
          <p:cNvPr id="4" name="Content Placeholder 3"/>
          <p:cNvSpPr>
            <a:spLocks noGrp="1"/>
          </p:cNvSpPr>
          <p:nvPr>
            <p:ph sz="half" idx="1"/>
          </p:nvPr>
        </p:nvSpPr>
        <p:spPr>
          <a:xfrm>
            <a:off x="922176" y="3735305"/>
            <a:ext cx="10431624" cy="2674825"/>
          </a:xfrm>
        </p:spPr>
        <p:txBody>
          <a:bodyPr>
            <a:noAutofit/>
          </a:bodyPr>
          <a:lstStyle/>
          <a:p>
            <a:pPr marL="0" indent="0">
              <a:buNone/>
            </a:pPr>
            <a:r>
              <a:rPr lang="en-US" sz="1800" b="1" dirty="0">
                <a:solidFill>
                  <a:srgbClr val="1A1A1A"/>
                </a:solidFill>
                <a:latin typeface="Gill Sans MT" panose="020B0502020104020203" pitchFamily="34" charset="0"/>
              </a:rPr>
              <a:t>First trimester</a:t>
            </a:r>
          </a:p>
          <a:p>
            <a:r>
              <a:rPr lang="en-GB" sz="1800" dirty="0">
                <a:solidFill>
                  <a:srgbClr val="414042"/>
                </a:solidFill>
                <a:latin typeface="Gill Sans MT" panose="020B0502020104020203" pitchFamily="34" charset="0"/>
              </a:rPr>
              <a:t>The recommended treatment for uncomplicated malaria in the first trimester is a 7-day therapy of </a:t>
            </a:r>
            <a:r>
              <a:rPr lang="en-GB" sz="1800" b="1" dirty="0">
                <a:solidFill>
                  <a:srgbClr val="414042"/>
                </a:solidFill>
                <a:latin typeface="Gill Sans MT" panose="020B0502020104020203" pitchFamily="34" charset="0"/>
              </a:rPr>
              <a:t>oral quinine. </a:t>
            </a:r>
          </a:p>
          <a:p>
            <a:r>
              <a:rPr lang="en-GB" sz="1800" dirty="0">
                <a:solidFill>
                  <a:srgbClr val="414042"/>
                </a:solidFill>
                <a:latin typeface="Gill Sans MT" panose="020B0502020104020203" pitchFamily="34" charset="0"/>
              </a:rPr>
              <a:t>Do not withhold </a:t>
            </a:r>
            <a:r>
              <a:rPr lang="en-GB" sz="1800" i="1" dirty="0">
                <a:solidFill>
                  <a:srgbClr val="414042"/>
                </a:solidFill>
                <a:latin typeface="Gill Sans MT" panose="020B0502020104020203" pitchFamily="34" charset="0"/>
              </a:rPr>
              <a:t>Artemether-lumefantrine </a:t>
            </a:r>
            <a:r>
              <a:rPr lang="en-GB" sz="1800" dirty="0">
                <a:solidFill>
                  <a:srgbClr val="414042"/>
                </a:solidFill>
                <a:latin typeface="Gill Sans MT" panose="020B0502020104020203" pitchFamily="34" charset="0"/>
              </a:rPr>
              <a:t>or any other treatment in the 1st trimester if quinine is not available.</a:t>
            </a:r>
          </a:p>
          <a:p>
            <a:pPr marL="0" indent="0">
              <a:buNone/>
            </a:pPr>
            <a:r>
              <a:rPr lang="en-US" sz="1800" b="1" dirty="0">
                <a:solidFill>
                  <a:srgbClr val="1A1A1A"/>
                </a:solidFill>
                <a:latin typeface="Gill Sans MT" panose="020B0502020104020203" pitchFamily="34" charset="0"/>
              </a:rPr>
              <a:t>Second and third trimesters</a:t>
            </a:r>
            <a:endParaRPr lang="en-GB" sz="1800" b="1" dirty="0">
              <a:solidFill>
                <a:srgbClr val="000000"/>
              </a:solidFill>
              <a:latin typeface="Gill Sans MT" panose="020B0502020104020203" pitchFamily="34" charset="0"/>
            </a:endParaRPr>
          </a:p>
          <a:p>
            <a:r>
              <a:rPr lang="en-GB" sz="1800" dirty="0">
                <a:solidFill>
                  <a:srgbClr val="181818"/>
                </a:solidFill>
                <a:latin typeface="Arial" panose="020B0604020202020204" pitchFamily="34" charset="0"/>
              </a:rPr>
              <a:t>AL </a:t>
            </a:r>
            <a:r>
              <a:rPr lang="en-GB" sz="1800" dirty="0">
                <a:solidFill>
                  <a:srgbClr val="393536"/>
                </a:solidFill>
                <a:latin typeface="Arial" panose="020B0604020202020204" pitchFamily="34" charset="0"/>
              </a:rPr>
              <a:t>is the recommended treatment in the 2</a:t>
            </a:r>
            <a:r>
              <a:rPr lang="en-GB" sz="1800" baseline="30000" dirty="0">
                <a:solidFill>
                  <a:srgbClr val="393536"/>
                </a:solidFill>
                <a:latin typeface="Arial" panose="020B0604020202020204" pitchFamily="34" charset="0"/>
              </a:rPr>
              <a:t>nd</a:t>
            </a:r>
            <a:r>
              <a:rPr lang="en-GB" sz="1800" dirty="0">
                <a:solidFill>
                  <a:srgbClr val="393536"/>
                </a:solidFill>
                <a:latin typeface="Arial" panose="020B0604020202020204" pitchFamily="34" charset="0"/>
              </a:rPr>
              <a:t> </a:t>
            </a:r>
            <a:r>
              <a:rPr lang="en-GB" sz="900" baseline="30000" dirty="0">
                <a:solidFill>
                  <a:srgbClr val="393536"/>
                </a:solidFill>
                <a:latin typeface="Arial" panose="020B0604020202020204" pitchFamily="34" charset="0"/>
              </a:rPr>
              <a:t> </a:t>
            </a:r>
            <a:r>
              <a:rPr lang="en-GB" sz="1800" dirty="0">
                <a:solidFill>
                  <a:srgbClr val="393536"/>
                </a:solidFill>
                <a:latin typeface="Arial" panose="020B0604020202020204" pitchFamily="34" charset="0"/>
              </a:rPr>
              <a:t>and 3</a:t>
            </a:r>
            <a:r>
              <a:rPr lang="en-GB" sz="1800" baseline="30000" dirty="0">
                <a:solidFill>
                  <a:srgbClr val="393536"/>
                </a:solidFill>
                <a:latin typeface="Arial" panose="020B0604020202020204" pitchFamily="34" charset="0"/>
              </a:rPr>
              <a:t>rd</a:t>
            </a:r>
            <a:r>
              <a:rPr lang="en-GB" sz="1800" dirty="0">
                <a:solidFill>
                  <a:srgbClr val="393536"/>
                </a:solidFill>
                <a:latin typeface="Arial" panose="020B0604020202020204" pitchFamily="34" charset="0"/>
              </a:rPr>
              <a:t> </a:t>
            </a:r>
            <a:r>
              <a:rPr lang="en-GB" sz="900" dirty="0">
                <a:solidFill>
                  <a:srgbClr val="393536"/>
                </a:solidFill>
                <a:latin typeface="Arial" panose="020B0604020202020204" pitchFamily="34" charset="0"/>
              </a:rPr>
              <a:t> </a:t>
            </a:r>
            <a:r>
              <a:rPr lang="en-GB" sz="1800" dirty="0">
                <a:solidFill>
                  <a:srgbClr val="393536"/>
                </a:solidFill>
                <a:latin typeface="Arial" panose="020B0604020202020204" pitchFamily="34" charset="0"/>
              </a:rPr>
              <a:t>trimesters</a:t>
            </a:r>
            <a:r>
              <a:rPr lang="en-GB" sz="1800" baseline="30000" dirty="0">
                <a:solidFill>
                  <a:srgbClr val="393536"/>
                </a:solidFill>
                <a:latin typeface="Arial" panose="020B0604020202020204" pitchFamily="34" charset="0"/>
              </a:rPr>
              <a:t>.</a:t>
            </a:r>
            <a:r>
              <a:rPr lang="en-GB" sz="1800" dirty="0">
                <a:solidFill>
                  <a:srgbClr val="414042"/>
                </a:solidFill>
                <a:latin typeface="Arial" panose="020B0604020202020204" pitchFamily="34" charset="0"/>
              </a:rPr>
              <a:t> </a:t>
            </a:r>
            <a:endParaRPr lang="en-GB" sz="1800" baseline="30000" dirty="0">
              <a:solidFill>
                <a:srgbClr val="000000"/>
              </a:solidFill>
              <a:latin typeface="Arial" panose="020B0604020202020204" pitchFamily="34" charset="0"/>
            </a:endParaRPr>
          </a:p>
        </p:txBody>
      </p:sp>
      <p:graphicFrame>
        <p:nvGraphicFramePr>
          <p:cNvPr id="10" name="Content Placeholder 9"/>
          <p:cNvGraphicFramePr>
            <a:graphicFrameLocks noGrp="1"/>
          </p:cNvGraphicFramePr>
          <p:nvPr>
            <p:ph sz="half" idx="2"/>
          </p:nvPr>
        </p:nvGraphicFramePr>
        <p:xfrm>
          <a:off x="838200" y="2080186"/>
          <a:ext cx="9979406" cy="1554480"/>
        </p:xfrm>
        <a:graphic>
          <a:graphicData uri="http://schemas.openxmlformats.org/drawingml/2006/table">
            <a:tbl>
              <a:tblPr firstRow="1" bandRow="1">
                <a:tableStyleId>{5C22544A-7EE6-4342-B048-85BDC9FD1C3A}</a:tableStyleId>
              </a:tblPr>
              <a:tblGrid>
                <a:gridCol w="2225667">
                  <a:extLst>
                    <a:ext uri="{9D8B030D-6E8A-4147-A177-3AD203B41FA5}">
                      <a16:colId xmlns:a16="http://schemas.microsoft.com/office/drawing/2014/main" val="1272611346"/>
                    </a:ext>
                  </a:extLst>
                </a:gridCol>
                <a:gridCol w="4935894">
                  <a:extLst>
                    <a:ext uri="{9D8B030D-6E8A-4147-A177-3AD203B41FA5}">
                      <a16:colId xmlns:a16="http://schemas.microsoft.com/office/drawing/2014/main" val="841448558"/>
                    </a:ext>
                  </a:extLst>
                </a:gridCol>
                <a:gridCol w="2817845">
                  <a:extLst>
                    <a:ext uri="{9D8B030D-6E8A-4147-A177-3AD203B41FA5}">
                      <a16:colId xmlns:a16="http://schemas.microsoft.com/office/drawing/2014/main" val="2427017444"/>
                    </a:ext>
                  </a:extLst>
                </a:gridCol>
              </a:tblGrid>
              <a:tr h="370840">
                <a:tc>
                  <a:txBody>
                    <a:bodyPr/>
                    <a:lstStyle/>
                    <a:p>
                      <a:r>
                        <a:rPr lang="en-GB" sz="1800" b="0" i="0" u="none" strike="noStrike" baseline="0" dirty="0">
                          <a:solidFill>
                            <a:srgbClr val="FFFFFF"/>
                          </a:solidFill>
                          <a:latin typeface="Lucida Sans" panose="020B0602030504020204" pitchFamily="34" charset="0"/>
                        </a:rPr>
                        <a:t>TYPE OF MALARIA</a:t>
                      </a:r>
                      <a:endParaRPr lang="en-US" dirty="0"/>
                    </a:p>
                  </a:txBody>
                  <a:tcPr/>
                </a:tc>
                <a:tc>
                  <a:txBody>
                    <a:bodyPr/>
                    <a:lstStyle/>
                    <a:p>
                      <a:pPr algn="l"/>
                      <a:r>
                        <a:rPr lang="en-GB" sz="1800" b="0" i="0" u="none" strike="noStrike" baseline="0" dirty="0">
                          <a:solidFill>
                            <a:srgbClr val="FFFFFF"/>
                          </a:solidFill>
                          <a:latin typeface="Lucida Sans" panose="020B0602030504020204" pitchFamily="34" charset="0"/>
                        </a:rPr>
                        <a:t>SIGNS AND SYMPTOMS </a:t>
                      </a:r>
                    </a:p>
                    <a:p>
                      <a:pPr algn="l"/>
                      <a:r>
                        <a:rPr lang="en-GB" sz="1800" b="1" i="0" u="none" strike="noStrike" baseline="0" dirty="0">
                          <a:solidFill>
                            <a:schemeClr val="tx1"/>
                          </a:solidFill>
                          <a:latin typeface="Lucida Sans" panose="020B0602030504020204" pitchFamily="34" charset="0"/>
                        </a:rPr>
                        <a:t>USUALLY PRESENT</a:t>
                      </a:r>
                      <a:endParaRPr lang="en-US" b="1" dirty="0">
                        <a:solidFill>
                          <a:schemeClr val="tx1"/>
                        </a:solidFill>
                      </a:endParaRPr>
                    </a:p>
                  </a:txBody>
                  <a:tcPr/>
                </a:tc>
                <a:tc>
                  <a:txBody>
                    <a:bodyPr/>
                    <a:lstStyle/>
                    <a:p>
                      <a:r>
                        <a:rPr lang="en-GB" sz="1800" b="0" i="0" u="none" strike="noStrike" baseline="0" dirty="0">
                          <a:solidFill>
                            <a:srgbClr val="FFFFFF"/>
                          </a:solidFill>
                          <a:latin typeface="Lucida Sans" panose="020B0602030504020204" pitchFamily="34" charset="0"/>
                        </a:rPr>
                        <a:t>SIGNS AND SYMPTOMS </a:t>
                      </a:r>
                      <a:r>
                        <a:rPr lang="en-GB" sz="1800" b="1" i="0" u="none" strike="noStrike" baseline="0" dirty="0">
                          <a:solidFill>
                            <a:schemeClr val="tx1"/>
                          </a:solidFill>
                          <a:latin typeface="Lucida Sans" panose="020B0602030504020204" pitchFamily="34" charset="0"/>
                        </a:rPr>
                        <a:t>SOMETIMES PRESENT</a:t>
                      </a:r>
                      <a:endParaRPr lang="en-US" b="1" dirty="0">
                        <a:solidFill>
                          <a:schemeClr val="tx1"/>
                        </a:solidFill>
                      </a:endParaRPr>
                    </a:p>
                  </a:txBody>
                  <a:tcPr/>
                </a:tc>
                <a:extLst>
                  <a:ext uri="{0D108BD9-81ED-4DB2-BD59-A6C34878D82A}">
                    <a16:rowId xmlns:a16="http://schemas.microsoft.com/office/drawing/2014/main" val="3574446274"/>
                  </a:ext>
                </a:extLst>
              </a:tr>
              <a:tr h="370840">
                <a:tc>
                  <a:txBody>
                    <a:bodyPr/>
                    <a:lstStyle/>
                    <a:p>
                      <a:r>
                        <a:rPr lang="en-US" sz="1800" b="0" i="0" u="none" strike="noStrike" baseline="0" dirty="0">
                          <a:solidFill>
                            <a:srgbClr val="414042"/>
                          </a:solidFill>
                          <a:latin typeface="Lucida Sans" panose="020B0602030504020204" pitchFamily="34" charset="0"/>
                        </a:rPr>
                        <a:t>Uncomplicated malaria </a:t>
                      </a:r>
                      <a:r>
                        <a:rPr lang="en-US" sz="1800" b="0" i="0" u="none" strike="noStrike" baseline="0" dirty="0">
                          <a:solidFill>
                            <a:srgbClr val="414042"/>
                          </a:solidFill>
                          <a:latin typeface="Arial" panose="020B0604020202020204" pitchFamily="34" charset="0"/>
                        </a:rPr>
                        <a:t>	</a:t>
                      </a:r>
                      <a:endParaRPr lang="en-US" dirty="0"/>
                    </a:p>
                  </a:txBody>
                  <a:tcPr/>
                </a:tc>
                <a:tc>
                  <a:txBody>
                    <a:bodyPr/>
                    <a:lstStyle/>
                    <a:p>
                      <a:r>
                        <a:rPr lang="en-US" sz="1800" b="0" i="0" u="none" strike="noStrike" baseline="0" dirty="0">
                          <a:solidFill>
                            <a:srgbClr val="414042"/>
                          </a:solidFill>
                          <a:latin typeface="Lucida Sans" panose="020B0602030504020204" pitchFamily="34" charset="0"/>
                        </a:rPr>
                        <a:t>Fever shivering/ chills/ rigors Headache, muscle/joint pain nausea and vomiting, False labor pain (uterine contractions)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414042"/>
                          </a:solidFill>
                          <a:latin typeface="Lucida Sans" panose="020B0602030504020204" pitchFamily="34" charset="0"/>
                        </a:rPr>
                        <a:t>Enlarged spleen</a:t>
                      </a:r>
                      <a:r>
                        <a:rPr lang="en-US" sz="1800" b="0" i="0" u="none" strike="noStrike" baseline="0" dirty="0">
                          <a:solidFill>
                            <a:srgbClr val="414042"/>
                          </a:solidFill>
                          <a:latin typeface="Arial" panose="020B0604020202020204" pitchFamily="34" charset="0"/>
                        </a:rPr>
                        <a:t>	</a:t>
                      </a:r>
                    </a:p>
                    <a:p>
                      <a:endParaRPr lang="en-US" dirty="0"/>
                    </a:p>
                  </a:txBody>
                  <a:tcPr/>
                </a:tc>
                <a:extLst>
                  <a:ext uri="{0D108BD9-81ED-4DB2-BD59-A6C34878D82A}">
                    <a16:rowId xmlns:a16="http://schemas.microsoft.com/office/drawing/2014/main" val="388771163"/>
                  </a:ext>
                </a:extLst>
              </a:tr>
            </a:tbl>
          </a:graphicData>
        </a:graphic>
      </p:graphicFrame>
      <p:sp>
        <p:nvSpPr>
          <p:cNvPr id="9" name="Rectangle 8"/>
          <p:cNvSpPr/>
          <p:nvPr/>
        </p:nvSpPr>
        <p:spPr>
          <a:xfrm>
            <a:off x="2787837" y="1209656"/>
            <a:ext cx="6521209" cy="400110"/>
          </a:xfrm>
          <a:prstGeom prst="rect">
            <a:avLst/>
          </a:prstGeom>
        </p:spPr>
        <p:txBody>
          <a:bodyPr wrap="none">
            <a:spAutoFit/>
          </a:bodyPr>
          <a:lstStyle/>
          <a:p>
            <a:r>
              <a:rPr lang="en-GB" sz="2000" b="1" dirty="0">
                <a:solidFill>
                  <a:srgbClr val="221E1F"/>
                </a:solidFill>
                <a:latin typeface="Gill Sans MT" panose="020B0502020104020203" pitchFamily="34" charset="0"/>
              </a:rPr>
              <a:t>Management of Uncomplicated Malaria in Pregnancy</a:t>
            </a:r>
            <a:endParaRPr lang="en-GB" sz="20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09618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54" y="310995"/>
            <a:ext cx="11280711" cy="633252"/>
          </a:xfrm>
        </p:spPr>
        <p:txBody>
          <a:bodyPr>
            <a:normAutofit/>
          </a:bodyPr>
          <a:lstStyle/>
          <a:p>
            <a:pPr algn="ctr"/>
            <a:r>
              <a:rPr lang="en-GB" sz="3600" b="1" dirty="0">
                <a:solidFill>
                  <a:srgbClr val="414042"/>
                </a:solidFill>
                <a:latin typeface="Gill Sans MT" panose="020B0502020104020203" pitchFamily="34" charset="0"/>
              </a:rPr>
              <a:t>Chapter 7 - Malaria in Pregnancy</a:t>
            </a:r>
            <a:endParaRPr lang="en-US" sz="3600" b="1" dirty="0">
              <a:latin typeface="Gill Sans MT" panose="020B0502020104020203" pitchFamily="34" charset="0"/>
            </a:endParaRPr>
          </a:p>
        </p:txBody>
      </p:sp>
      <p:graphicFrame>
        <p:nvGraphicFramePr>
          <p:cNvPr id="6" name="Content Placeholder 5"/>
          <p:cNvGraphicFramePr>
            <a:graphicFrameLocks noGrp="1"/>
          </p:cNvGraphicFramePr>
          <p:nvPr>
            <p:ph sz="half" idx="1"/>
          </p:nvPr>
        </p:nvGraphicFramePr>
        <p:xfrm>
          <a:off x="666554" y="1074882"/>
          <a:ext cx="10636898" cy="2377440"/>
        </p:xfrm>
        <a:graphic>
          <a:graphicData uri="http://schemas.openxmlformats.org/drawingml/2006/table">
            <a:tbl>
              <a:tblPr firstRow="1" bandRow="1">
                <a:tableStyleId>{5C22544A-7EE6-4342-B048-85BDC9FD1C3A}</a:tableStyleId>
              </a:tblPr>
              <a:tblGrid>
                <a:gridCol w="1390262">
                  <a:extLst>
                    <a:ext uri="{9D8B030D-6E8A-4147-A177-3AD203B41FA5}">
                      <a16:colId xmlns:a16="http://schemas.microsoft.com/office/drawing/2014/main" val="37855188"/>
                    </a:ext>
                  </a:extLst>
                </a:gridCol>
                <a:gridCol w="4945224">
                  <a:extLst>
                    <a:ext uri="{9D8B030D-6E8A-4147-A177-3AD203B41FA5}">
                      <a16:colId xmlns:a16="http://schemas.microsoft.com/office/drawing/2014/main" val="514118241"/>
                    </a:ext>
                  </a:extLst>
                </a:gridCol>
                <a:gridCol w="4301412">
                  <a:extLst>
                    <a:ext uri="{9D8B030D-6E8A-4147-A177-3AD203B41FA5}">
                      <a16:colId xmlns:a16="http://schemas.microsoft.com/office/drawing/2014/main" val="1865282814"/>
                    </a:ext>
                  </a:extLst>
                </a:gridCol>
              </a:tblGrid>
              <a:tr h="606629">
                <a:tc>
                  <a:txBody>
                    <a:bodyPr/>
                    <a:lstStyle/>
                    <a:p>
                      <a:pPr algn="ctr"/>
                      <a:r>
                        <a:rPr lang="en-GB" dirty="0">
                          <a:latin typeface="Gill Sans MT" panose="020B0502020104020203" pitchFamily="34" charset="0"/>
                        </a:rPr>
                        <a:t>TYPE OF MALARIA</a:t>
                      </a:r>
                    </a:p>
                  </a:txBody>
                  <a:tcPr/>
                </a:tc>
                <a:tc>
                  <a:txBody>
                    <a:bodyPr/>
                    <a:lstStyle/>
                    <a:p>
                      <a:pPr algn="ctr"/>
                      <a:r>
                        <a:rPr lang="en-GB" dirty="0">
                          <a:latin typeface="Gill Sans MT" panose="020B0502020104020203" pitchFamily="34" charset="0"/>
                        </a:rPr>
                        <a:t>SIGNS AND SYMPTOMS</a:t>
                      </a:r>
                    </a:p>
                    <a:p>
                      <a:pPr algn="ctr"/>
                      <a:r>
                        <a:rPr lang="en-GB" dirty="0">
                          <a:solidFill>
                            <a:schemeClr val="tx1"/>
                          </a:solidFill>
                          <a:latin typeface="Gill Sans MT" panose="020B0502020104020203" pitchFamily="34" charset="0"/>
                        </a:rPr>
                        <a:t>USUALLY PRESENT</a:t>
                      </a:r>
                    </a:p>
                  </a:txBody>
                  <a:tcPr/>
                </a:tc>
                <a:tc>
                  <a:txBody>
                    <a:bodyPr/>
                    <a:lstStyle/>
                    <a:p>
                      <a:pPr algn="ctr"/>
                      <a:r>
                        <a:rPr lang="en-GB" dirty="0">
                          <a:latin typeface="Gill Sans MT" panose="020B0502020104020203" pitchFamily="34" charset="0"/>
                        </a:rPr>
                        <a:t>SIGNS AND SYMPTOMS</a:t>
                      </a:r>
                    </a:p>
                    <a:p>
                      <a:pPr algn="ctr"/>
                      <a:r>
                        <a:rPr lang="en-GB" dirty="0">
                          <a:solidFill>
                            <a:schemeClr val="tx1"/>
                          </a:solidFill>
                          <a:latin typeface="Gill Sans MT" panose="020B0502020104020203" pitchFamily="34" charset="0"/>
                        </a:rPr>
                        <a:t>SOMETIMES PRESENT</a:t>
                      </a:r>
                    </a:p>
                  </a:txBody>
                  <a:tcPr/>
                </a:tc>
                <a:extLst>
                  <a:ext uri="{0D108BD9-81ED-4DB2-BD59-A6C34878D82A}">
                    <a16:rowId xmlns:a16="http://schemas.microsoft.com/office/drawing/2014/main" val="688490224"/>
                  </a:ext>
                </a:extLst>
              </a:tr>
              <a:tr h="520651">
                <a:tc>
                  <a:txBody>
                    <a:bodyPr/>
                    <a:lstStyle/>
                    <a:p>
                      <a:pPr algn="ctr"/>
                      <a:r>
                        <a:rPr lang="en-GB" sz="1800" b="1" dirty="0">
                          <a:solidFill>
                            <a:schemeClr val="tx1"/>
                          </a:solidFill>
                          <a:latin typeface="Gill Sans MT" panose="020B0502020104020203" pitchFamily="34" charset="0"/>
                        </a:rPr>
                        <a:t>Severe </a:t>
                      </a:r>
                      <a:endParaRPr lang="en-US" dirty="0">
                        <a:solidFill>
                          <a:schemeClr val="tx1"/>
                        </a:solidFill>
                        <a:latin typeface="Gill Sans MT" panose="020B0502020104020203" pitchFamily="34" charset="0"/>
                      </a:endParaRPr>
                    </a:p>
                  </a:txBody>
                  <a:tcPr/>
                </a:tc>
                <a:tc>
                  <a:txBody>
                    <a:bodyPr/>
                    <a:lstStyle/>
                    <a:p>
                      <a:pPr marL="0" indent="0" algn="ctr">
                        <a:buFont typeface="Arial" panose="020B0604020202020204" pitchFamily="34" charset="0"/>
                        <a:buNone/>
                      </a:pPr>
                      <a:r>
                        <a:rPr lang="en-US" sz="1800" dirty="0">
                          <a:solidFill>
                            <a:srgbClr val="414042"/>
                          </a:solidFill>
                          <a:latin typeface="Gill Sans MT" panose="020B0502020104020203" pitchFamily="34" charset="0"/>
                        </a:rPr>
                        <a:t>Convulsions, Severe jaundice, </a:t>
                      </a:r>
                      <a:r>
                        <a:rPr lang="en-GB" sz="1800" dirty="0">
                          <a:solidFill>
                            <a:srgbClr val="414042"/>
                          </a:solidFill>
                          <a:latin typeface="Gill Sans MT" panose="020B0502020104020203" pitchFamily="34" charset="0"/>
                        </a:rPr>
                        <a:t>Signs of severe dehydration, especially if woman has been vomiting repeatedly, </a:t>
                      </a:r>
                      <a:r>
                        <a:rPr lang="en-US" sz="1800" dirty="0">
                          <a:solidFill>
                            <a:srgbClr val="414042"/>
                          </a:solidFill>
                          <a:latin typeface="Gill Sans MT" panose="020B0502020104020203" pitchFamily="34" charset="0"/>
                        </a:rPr>
                        <a:t>Sudden weight loss, Sunken eyes, Reduced skin turgor, Dry mouth, </a:t>
                      </a:r>
                      <a:r>
                        <a:rPr lang="en-GB" sz="1800" dirty="0">
                          <a:solidFill>
                            <a:srgbClr val="414042"/>
                          </a:solidFill>
                          <a:latin typeface="Gill Sans MT" panose="020B0502020104020203" pitchFamily="34" charset="0"/>
                        </a:rPr>
                        <a:t>Reduced amount of urine or no urine at all, Spontaneous bleeding from the gums, skin and vein puncture sites</a:t>
                      </a:r>
                      <a:endParaRPr lang="en-GB" sz="1800" dirty="0">
                        <a:solidFill>
                          <a:srgbClr val="000000"/>
                        </a:solidFill>
                        <a:latin typeface="Gill Sans MT" panose="020B0502020104020203" pitchFamily="34" charset="0"/>
                      </a:endParaRPr>
                    </a:p>
                  </a:txBody>
                  <a:tcPr/>
                </a:tc>
                <a:tc>
                  <a:txBody>
                    <a:bodyPr/>
                    <a:lstStyle/>
                    <a:p>
                      <a:pPr marL="0" marR="2710" indent="0" algn="ctr">
                        <a:buFont typeface="Arial" panose="020B0604020202020204" pitchFamily="34" charset="0"/>
                        <a:buNone/>
                      </a:pPr>
                      <a:r>
                        <a:rPr lang="en-US" sz="1800" dirty="0">
                          <a:solidFill>
                            <a:srgbClr val="414042"/>
                          </a:solidFill>
                          <a:latin typeface="Gill Sans MT" panose="020B0502020104020203" pitchFamily="34" charset="0"/>
                        </a:rPr>
                        <a:t>Confusion, drowsiness, coma, </a:t>
                      </a:r>
                      <a:r>
                        <a:rPr lang="en-GB" sz="1800" dirty="0">
                          <a:solidFill>
                            <a:srgbClr val="414042"/>
                          </a:solidFill>
                          <a:latin typeface="Gill Sans MT" panose="020B0502020104020203" pitchFamily="34" charset="0"/>
                        </a:rPr>
                        <a:t>Fast breathing/ breathlessness/difficulty in breathing ,Vomiting at every feed or unable to feed, </a:t>
                      </a:r>
                      <a:r>
                        <a:rPr lang="fr-FR" sz="1800" dirty="0">
                          <a:solidFill>
                            <a:srgbClr val="414042"/>
                          </a:solidFill>
                          <a:latin typeface="Gill Sans MT" panose="020B0502020104020203" pitchFamily="34" charset="0"/>
                        </a:rPr>
                        <a:t>Pale conjuctivae, mucous membranes, tongue and palms, </a:t>
                      </a:r>
                      <a:r>
                        <a:rPr lang="en-US" sz="1800" dirty="0">
                          <a:solidFill>
                            <a:srgbClr val="393536"/>
                          </a:solidFill>
                          <a:latin typeface="Gill Sans MT" panose="020B0502020104020203" pitchFamily="34" charset="0"/>
                        </a:rPr>
                        <a:t>Jaundice</a:t>
                      </a:r>
                      <a:endParaRPr lang="en-US" sz="1800" dirty="0">
                        <a:solidFill>
                          <a:srgbClr val="000000"/>
                        </a:solidFill>
                        <a:latin typeface="Gill Sans MT" panose="020B0502020104020203" pitchFamily="34" charset="0"/>
                      </a:endParaRPr>
                    </a:p>
                  </a:txBody>
                  <a:tcPr/>
                </a:tc>
                <a:extLst>
                  <a:ext uri="{0D108BD9-81ED-4DB2-BD59-A6C34878D82A}">
                    <a16:rowId xmlns:a16="http://schemas.microsoft.com/office/drawing/2014/main" val="3789015961"/>
                  </a:ext>
                </a:extLst>
              </a:tr>
            </a:tbl>
          </a:graphicData>
        </a:graphic>
      </p:graphicFrame>
      <p:sp>
        <p:nvSpPr>
          <p:cNvPr id="8" name="Rectangle 7"/>
          <p:cNvSpPr/>
          <p:nvPr/>
        </p:nvSpPr>
        <p:spPr>
          <a:xfrm>
            <a:off x="214604" y="3582957"/>
            <a:ext cx="12042710" cy="2308324"/>
          </a:xfrm>
          <a:prstGeom prst="rect">
            <a:avLst/>
          </a:prstGeom>
        </p:spPr>
        <p:txBody>
          <a:bodyPr wrap="square">
            <a:spAutoFit/>
          </a:bodyPr>
          <a:lstStyle/>
          <a:p>
            <a:r>
              <a:rPr lang="en-GB" b="1" dirty="0">
                <a:solidFill>
                  <a:srgbClr val="414042"/>
                </a:solidFill>
                <a:latin typeface="Gill Sans MT" panose="020B0502020104020203" pitchFamily="34" charset="0"/>
              </a:rPr>
              <a:t>                                              Management of severe malaria in pregnancy </a:t>
            </a:r>
          </a:p>
          <a:p>
            <a:endParaRPr lang="en-GB" b="1" dirty="0">
              <a:solidFill>
                <a:srgbClr val="414042"/>
              </a:solidFill>
              <a:latin typeface="Gill Sans MT" panose="020B0502020104020203" pitchFamily="34" charset="0"/>
            </a:endParaRPr>
          </a:p>
          <a:p>
            <a:pPr marL="342900" indent="-342900">
              <a:buFont typeface="Arial" panose="020B0604020202020204" pitchFamily="34" charset="0"/>
              <a:buChar char="•"/>
            </a:pPr>
            <a:r>
              <a:rPr lang="en-GB" dirty="0">
                <a:solidFill>
                  <a:srgbClr val="414042"/>
                </a:solidFill>
                <a:latin typeface="Gill Sans MT" panose="020B0502020104020203" pitchFamily="34" charset="0"/>
              </a:rPr>
              <a:t>This is a life-threatening manifestation of malaria, and is defined as the detection of </a:t>
            </a:r>
            <a:r>
              <a:rPr lang="en-GB" i="1" dirty="0">
                <a:solidFill>
                  <a:srgbClr val="414042"/>
                </a:solidFill>
                <a:latin typeface="Gill Sans MT" panose="020B0502020104020203" pitchFamily="34" charset="0"/>
              </a:rPr>
              <a:t>P. falciparum </a:t>
            </a:r>
            <a:r>
              <a:rPr lang="en-GB" dirty="0">
                <a:solidFill>
                  <a:srgbClr val="414042"/>
                </a:solidFill>
                <a:latin typeface="Gill Sans MT" panose="020B0502020104020203" pitchFamily="34" charset="0"/>
              </a:rPr>
              <a:t>in the peripheral blood in the presence of any one or more of the clinical </a:t>
            </a:r>
            <a:r>
              <a:rPr lang="en-US" dirty="0">
                <a:solidFill>
                  <a:srgbClr val="414042"/>
                </a:solidFill>
                <a:latin typeface="Gill Sans MT" panose="020B0502020104020203" pitchFamily="34" charset="0"/>
              </a:rPr>
              <a:t>or laboratory features</a:t>
            </a:r>
            <a:endParaRPr lang="en-US" dirty="0">
              <a:solidFill>
                <a:srgbClr val="000000"/>
              </a:solidFill>
              <a:latin typeface="Gill Sans MT" panose="020B0502020104020203" pitchFamily="34" charset="0"/>
            </a:endParaRPr>
          </a:p>
          <a:p>
            <a:pPr marL="342900" indent="-342900">
              <a:buFont typeface="Arial" panose="020B0604020202020204" pitchFamily="34" charset="0"/>
              <a:buChar char="•"/>
            </a:pPr>
            <a:r>
              <a:rPr lang="en-GB" dirty="0">
                <a:solidFill>
                  <a:srgbClr val="414042"/>
                </a:solidFill>
                <a:latin typeface="Gill Sans MT" panose="020B0502020104020203" pitchFamily="34" charset="0"/>
              </a:rPr>
              <a:t>Severe malaria in pregnancy is a medical emergency.  Aggressive management is essential.</a:t>
            </a:r>
          </a:p>
          <a:p>
            <a:pPr marL="342900" indent="-342900">
              <a:buFont typeface="Arial" panose="020B0604020202020204" pitchFamily="34" charset="0"/>
              <a:buChar char="•"/>
            </a:pPr>
            <a:r>
              <a:rPr lang="en-GB" dirty="0">
                <a:solidFill>
                  <a:srgbClr val="414042"/>
                </a:solidFill>
                <a:latin typeface="Gill Sans MT" panose="020B0502020104020203" pitchFamily="34" charset="0"/>
              </a:rPr>
              <a:t>The recommended drug for severe malaria is </a:t>
            </a:r>
            <a:r>
              <a:rPr lang="en-GB" b="1" dirty="0">
                <a:solidFill>
                  <a:srgbClr val="414042"/>
                </a:solidFill>
                <a:latin typeface="Gill Sans MT" panose="020B0502020104020203" pitchFamily="34" charset="0"/>
              </a:rPr>
              <a:t>parenteral artesunate. Quinine </a:t>
            </a:r>
            <a:r>
              <a:rPr lang="en-GB" dirty="0">
                <a:solidFill>
                  <a:srgbClr val="414042"/>
                </a:solidFill>
                <a:latin typeface="Gill Sans MT" panose="020B0502020104020203" pitchFamily="34" charset="0"/>
              </a:rPr>
              <a:t>may be uses if artesunate is not available</a:t>
            </a:r>
            <a:endParaRPr lang="en-GB" dirty="0">
              <a:solidFill>
                <a:srgbClr val="000000"/>
              </a:solidFill>
              <a:latin typeface="Gill Sans MT" panose="020B0502020104020203" pitchFamily="34" charset="0"/>
            </a:endParaRPr>
          </a:p>
          <a:p>
            <a:pPr marR="1120"/>
            <a:endParaRPr lang="en-US" b="1" dirty="0">
              <a:solidFill>
                <a:srgbClr val="414042"/>
              </a:solidFill>
              <a:latin typeface="Gill Sans MT" panose="020B0502020104020203" pitchFamily="34" charset="0"/>
            </a:endParaRPr>
          </a:p>
          <a:p>
            <a:pPr marR="1120"/>
            <a:r>
              <a:rPr lang="en-US" b="1" dirty="0">
                <a:solidFill>
                  <a:srgbClr val="414042"/>
                </a:solidFill>
                <a:latin typeface="Gill Sans MT" panose="020B0502020104020203" pitchFamily="34" charset="0"/>
              </a:rPr>
              <a:t>NB -</a:t>
            </a:r>
            <a:r>
              <a:rPr lang="en-US" dirty="0">
                <a:solidFill>
                  <a:srgbClr val="414042"/>
                </a:solidFill>
                <a:latin typeface="Gill Sans MT" panose="020B0502020104020203" pitchFamily="34" charset="0"/>
              </a:rPr>
              <a:t> Pregnant women have </a:t>
            </a:r>
            <a:r>
              <a:rPr lang="en-GB" dirty="0">
                <a:solidFill>
                  <a:srgbClr val="414042"/>
                </a:solidFill>
                <a:latin typeface="Gill Sans MT" panose="020B0502020104020203" pitchFamily="34" charset="0"/>
              </a:rPr>
              <a:t>an increased risk of </a:t>
            </a:r>
            <a:r>
              <a:rPr lang="en-GB" b="1" dirty="0">
                <a:solidFill>
                  <a:prstClr val="black"/>
                </a:solidFill>
                <a:latin typeface="Gill Sans MT" panose="020B0502020104020203" pitchFamily="34" charset="0"/>
              </a:rPr>
              <a:t>quinine induced hypoglycaemia</a:t>
            </a:r>
            <a:endParaRPr lang="en-US"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399896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48" y="0"/>
            <a:ext cx="11171853" cy="961667"/>
          </a:xfrm>
        </p:spPr>
        <p:txBody>
          <a:bodyPr>
            <a:normAutofit/>
          </a:bodyPr>
          <a:lstStyle/>
          <a:p>
            <a:pPr algn="ctr"/>
            <a:r>
              <a:rPr lang="en-US" sz="2800" b="1" dirty="0">
                <a:solidFill>
                  <a:srgbClr val="231F20"/>
                </a:solidFill>
                <a:latin typeface="Gill Sans MT" panose="020B0502020104020203" pitchFamily="34" charset="0"/>
                <a:ea typeface="Times New Roman" panose="02020603050405020304" pitchFamily="18" charset="0"/>
              </a:rPr>
              <a:t>Chapter 7 – Malaria in pregnancy: </a:t>
            </a:r>
            <a:br>
              <a:rPr lang="en-US" sz="2800" b="1" dirty="0">
                <a:solidFill>
                  <a:srgbClr val="231F20"/>
                </a:solidFill>
                <a:latin typeface="Gill Sans MT" panose="020B0502020104020203" pitchFamily="34" charset="0"/>
                <a:ea typeface="Times New Roman" panose="02020603050405020304" pitchFamily="18" charset="0"/>
              </a:rPr>
            </a:br>
            <a:endParaRPr lang="en-US" sz="2800" b="1" dirty="0">
              <a:latin typeface="Gill Sans MT" panose="020B0502020104020203" pitchFamily="34" charset="0"/>
            </a:endParaRPr>
          </a:p>
        </p:txBody>
      </p:sp>
      <p:sp>
        <p:nvSpPr>
          <p:cNvPr id="3" name="Content Placeholder 2"/>
          <p:cNvSpPr>
            <a:spLocks noGrp="1"/>
          </p:cNvSpPr>
          <p:nvPr>
            <p:ph sz="half" idx="1"/>
          </p:nvPr>
        </p:nvSpPr>
        <p:spPr>
          <a:xfrm>
            <a:off x="93307" y="3169133"/>
            <a:ext cx="5935824" cy="3595562"/>
          </a:xfrm>
          <a:ln>
            <a:solidFill>
              <a:schemeClr val="tx2"/>
            </a:solidFill>
          </a:ln>
        </p:spPr>
        <p:txBody>
          <a:bodyPr>
            <a:noAutofit/>
          </a:bodyPr>
          <a:lstStyle/>
          <a:p>
            <a:pPr marL="311785" marR="611505" indent="0" eaLnBrk="0" hangingPunct="0">
              <a:lnSpc>
                <a:spcPts val="1060"/>
              </a:lnSpc>
              <a:spcBef>
                <a:spcPts val="500"/>
              </a:spcBef>
              <a:spcAft>
                <a:spcPts val="0"/>
              </a:spcAft>
              <a:buNone/>
            </a:pPr>
            <a:endParaRPr lang="en-US" sz="2000" spc="-25" dirty="0">
              <a:solidFill>
                <a:srgbClr val="231F20"/>
              </a:solidFill>
              <a:latin typeface="Gill Sans MT" panose="020B0502020104020203" pitchFamily="34" charset="0"/>
              <a:ea typeface="Times New Roman" panose="02020603050405020304" pitchFamily="18" charset="0"/>
            </a:endParaRPr>
          </a:p>
          <a:p>
            <a:pPr marL="311785" marR="611505" indent="0" eaLnBrk="0" hangingPunct="0">
              <a:lnSpc>
                <a:spcPts val="1060"/>
              </a:lnSpc>
              <a:spcBef>
                <a:spcPts val="500"/>
              </a:spcBef>
              <a:spcAft>
                <a:spcPts val="0"/>
              </a:spcAft>
              <a:buNone/>
            </a:pPr>
            <a:r>
              <a:rPr lang="en-US" sz="2000" spc="-25" dirty="0">
                <a:solidFill>
                  <a:srgbClr val="231F20"/>
                </a:solidFill>
                <a:latin typeface="Gill Sans MT" panose="020B0502020104020203" pitchFamily="34" charset="0"/>
                <a:ea typeface="Times New Roman" panose="02020603050405020304" pitchFamily="18" charset="0"/>
              </a:rPr>
              <a:t>The</a:t>
            </a:r>
            <a:r>
              <a:rPr lang="en-US" sz="2000" spc="8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current</a:t>
            </a:r>
            <a:r>
              <a:rPr lang="en-US" sz="2000" spc="90" dirty="0">
                <a:solidFill>
                  <a:srgbClr val="231F20"/>
                </a:solidFill>
                <a:latin typeface="Gill Sans MT" panose="020B0502020104020203" pitchFamily="34" charset="0"/>
                <a:ea typeface="Times New Roman" panose="02020603050405020304" pitchFamily="18" charset="0"/>
              </a:rPr>
              <a:t> </a:t>
            </a:r>
            <a:r>
              <a:rPr lang="en-US" sz="2000" spc="-40" dirty="0">
                <a:solidFill>
                  <a:srgbClr val="231F20"/>
                </a:solidFill>
                <a:latin typeface="Gill Sans MT" panose="020B0502020104020203" pitchFamily="34" charset="0"/>
                <a:ea typeface="Times New Roman" panose="02020603050405020304" pitchFamily="18" charset="0"/>
              </a:rPr>
              <a:t>recommended</a:t>
            </a:r>
            <a:r>
              <a:rPr lang="en-US" sz="2000" spc="30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medicine</a:t>
            </a:r>
            <a:r>
              <a:rPr lang="en-US" sz="2000" spc="-90" dirty="0">
                <a:solidFill>
                  <a:srgbClr val="231F2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for</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IPT</a:t>
            </a:r>
            <a:r>
              <a:rPr lang="en-US" sz="2000" spc="-40" dirty="0">
                <a:solidFill>
                  <a:srgbClr val="231F20"/>
                </a:solidFill>
                <a:latin typeface="Gill Sans MT" panose="020B0502020104020203" pitchFamily="34" charset="0"/>
                <a:ea typeface="Times New Roman" panose="02020603050405020304" pitchFamily="18" charset="0"/>
              </a:rPr>
              <a:t>p</a:t>
            </a:r>
            <a:r>
              <a:rPr lang="en-US" sz="2000" spc="-75" dirty="0">
                <a:solidFill>
                  <a:srgbClr val="231F20"/>
                </a:solidFill>
                <a:latin typeface="Gill Sans MT" panose="020B0502020104020203" pitchFamily="34" charset="0"/>
                <a:ea typeface="Times New Roman" panose="02020603050405020304" pitchFamily="18" charset="0"/>
              </a:rPr>
              <a:t> </a:t>
            </a:r>
          </a:p>
          <a:p>
            <a:pPr marL="311785" marR="611505" indent="0" eaLnBrk="0" hangingPunct="0">
              <a:lnSpc>
                <a:spcPts val="1060"/>
              </a:lnSpc>
              <a:spcBef>
                <a:spcPts val="500"/>
              </a:spcBef>
              <a:spcAft>
                <a:spcPts val="0"/>
              </a:spcAft>
              <a:buNone/>
            </a:pPr>
            <a:r>
              <a:rPr lang="en-US" sz="2000" spc="-15" dirty="0">
                <a:solidFill>
                  <a:srgbClr val="231F20"/>
                </a:solidFill>
                <a:latin typeface="Gill Sans MT" panose="020B0502020104020203" pitchFamily="34" charset="0"/>
                <a:ea typeface="Times New Roman" panose="02020603050405020304" pitchFamily="18" charset="0"/>
              </a:rPr>
              <a:t>of</a:t>
            </a:r>
            <a:r>
              <a:rPr lang="en-US" sz="2000" spc="-55" dirty="0">
                <a:solidFill>
                  <a:srgbClr val="231F20"/>
                </a:solidFill>
                <a:latin typeface="Gill Sans MT" panose="020B0502020104020203" pitchFamily="34" charset="0"/>
                <a:ea typeface="Times New Roman" panose="02020603050405020304" pitchFamily="18" charset="0"/>
              </a:rPr>
              <a:t> </a:t>
            </a:r>
            <a:r>
              <a:rPr lang="en-US" sz="2000" b="1" spc="-35" dirty="0">
                <a:latin typeface="Gill Sans MT" panose="020B0502020104020203" pitchFamily="34" charset="0"/>
                <a:ea typeface="Times New Roman" panose="02020603050405020304" pitchFamily="18" charset="0"/>
              </a:rPr>
              <a:t>sulphadoxine</a:t>
            </a:r>
            <a:r>
              <a:rPr lang="en-US" sz="2000" spc="-55" dirty="0">
                <a:solidFill>
                  <a:srgbClr val="0070C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500mg</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and</a:t>
            </a:r>
            <a:r>
              <a:rPr lang="en-US" sz="2000" spc="-60"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pyrimethamine</a:t>
            </a:r>
            <a:r>
              <a:rPr lang="en-US" sz="2000" spc="-55" dirty="0">
                <a:solidFill>
                  <a:srgbClr val="231F20"/>
                </a:solidFill>
                <a:latin typeface="Gill Sans MT" panose="020B0502020104020203" pitchFamily="34" charset="0"/>
                <a:ea typeface="Times New Roman" panose="02020603050405020304" pitchFamily="18" charset="0"/>
              </a:rPr>
              <a:t> </a:t>
            </a:r>
          </a:p>
          <a:p>
            <a:pPr marL="311785" marR="611505" indent="0" eaLnBrk="0" hangingPunct="0">
              <a:lnSpc>
                <a:spcPts val="1060"/>
              </a:lnSpc>
              <a:spcBef>
                <a:spcPts val="500"/>
              </a:spcBef>
              <a:spcAft>
                <a:spcPts val="0"/>
              </a:spcAft>
              <a:buNone/>
            </a:pPr>
            <a:r>
              <a:rPr lang="en-US" sz="2000" spc="-25" dirty="0">
                <a:solidFill>
                  <a:srgbClr val="231F20"/>
                </a:solidFill>
                <a:latin typeface="Gill Sans MT" panose="020B0502020104020203" pitchFamily="34" charset="0"/>
                <a:ea typeface="Times New Roman" panose="02020603050405020304" pitchFamily="18" charset="0"/>
              </a:rPr>
              <a:t>25mg</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30" dirty="0">
                <a:solidFill>
                  <a:srgbClr val="231F20"/>
                </a:solidFill>
                <a:latin typeface="Gill Sans MT" panose="020B0502020104020203" pitchFamily="34" charset="0"/>
                <a:ea typeface="Times New Roman" panose="02020603050405020304" pitchFamily="18" charset="0"/>
              </a:rPr>
              <a:t>(SP).</a:t>
            </a:r>
            <a:endParaRPr lang="en-US" sz="2000" dirty="0">
              <a:latin typeface="Gill Sans MT" panose="020B0502020104020203" pitchFamily="34" charset="0"/>
              <a:ea typeface="Times New Roman" panose="02020603050405020304" pitchFamily="18" charset="0"/>
            </a:endParaRPr>
          </a:p>
          <a:p>
            <a:pPr eaLnBrk="0" hangingPunct="0">
              <a:spcBef>
                <a:spcPts val="330"/>
              </a:spcBef>
              <a:buClr>
                <a:srgbClr val="2CACE3"/>
              </a:buClr>
              <a:buSzPts val="950"/>
              <a:buFont typeface="Arial" panose="020B0604020202020204" pitchFamily="34" charset="0"/>
              <a:buChar char="●"/>
              <a:tabLst>
                <a:tab pos="978535" algn="l"/>
              </a:tabLst>
            </a:pPr>
            <a:r>
              <a:rPr lang="en-US" sz="2000" spc="-15" dirty="0">
                <a:solidFill>
                  <a:srgbClr val="231F20"/>
                </a:solidFill>
                <a:latin typeface="Gill Sans MT" panose="020B0502020104020203" pitchFamily="34" charset="0"/>
                <a:ea typeface="Times New Roman" panose="02020603050405020304" pitchFamily="18" charset="0"/>
              </a:rPr>
              <a:t>IPT</a:t>
            </a:r>
            <a:r>
              <a:rPr lang="en-US" sz="2000" spc="-20" dirty="0">
                <a:solidFill>
                  <a:srgbClr val="231F20"/>
                </a:solidFill>
                <a:latin typeface="Gill Sans MT" panose="020B0502020104020203" pitchFamily="34" charset="0"/>
                <a:ea typeface="Times New Roman" panose="02020603050405020304" pitchFamily="18" charset="0"/>
              </a:rPr>
              <a:t>p</a:t>
            </a:r>
            <a:r>
              <a:rPr lang="en-US" sz="2000" spc="-5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is</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10" dirty="0">
                <a:solidFill>
                  <a:srgbClr val="231F20"/>
                </a:solidFill>
                <a:latin typeface="Gill Sans MT" panose="020B0502020104020203" pitchFamily="34" charset="0"/>
                <a:ea typeface="Times New Roman" panose="02020603050405020304" pitchFamily="18" charset="0"/>
              </a:rPr>
              <a:t>r</a:t>
            </a:r>
            <a:r>
              <a:rPr lang="en-US" sz="2000" spc="-5" dirty="0">
                <a:solidFill>
                  <a:srgbClr val="231F20"/>
                </a:solidFill>
                <a:latin typeface="Gill Sans MT" panose="020B0502020104020203" pitchFamily="34" charset="0"/>
                <a:ea typeface="Times New Roman" panose="02020603050405020304" pitchFamily="18" charset="0"/>
              </a:rPr>
              <a:t>ecommended</a:t>
            </a:r>
            <a:r>
              <a:rPr lang="en-US" sz="2000" spc="-5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in</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10" dirty="0">
                <a:solidFill>
                  <a:srgbClr val="231F20"/>
                </a:solidFill>
                <a:latin typeface="Gill Sans MT" panose="020B0502020104020203" pitchFamily="34" charset="0"/>
                <a:ea typeface="Times New Roman" panose="02020603050405020304" pitchFamily="18" charset="0"/>
              </a:rPr>
              <a:t>areas</a:t>
            </a:r>
            <a:r>
              <a:rPr lang="en-US" sz="2000" spc="-6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of</a:t>
            </a:r>
            <a:r>
              <a:rPr lang="en-US" sz="2000" spc="-5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high</a:t>
            </a:r>
            <a:r>
              <a:rPr lang="en-US" sz="2000" spc="-5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malaria</a:t>
            </a:r>
            <a:r>
              <a:rPr lang="en-US" sz="2000" spc="-7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transmission.</a:t>
            </a:r>
            <a:endParaRPr lang="en-US" sz="2000" dirty="0">
              <a:latin typeface="Gill Sans MT" panose="020B0502020104020203" pitchFamily="34" charset="0"/>
              <a:ea typeface="Times New Roman" panose="02020603050405020304" pitchFamily="18" charset="0"/>
            </a:endParaRPr>
          </a:p>
          <a:p>
            <a:pPr marR="610870" eaLnBrk="0" hangingPunct="0">
              <a:spcBef>
                <a:spcPts val="290"/>
              </a:spcBef>
              <a:buClr>
                <a:srgbClr val="2CACE3"/>
              </a:buClr>
              <a:buSzPts val="950"/>
              <a:buFont typeface="Arial" panose="020B0604020202020204" pitchFamily="34" charset="0"/>
              <a:buChar char="●"/>
              <a:tabLst>
                <a:tab pos="978535" algn="l"/>
              </a:tabLst>
            </a:pPr>
            <a:r>
              <a:rPr lang="en-US" sz="2000" spc="-5" dirty="0">
                <a:latin typeface="Gill Sans MT" panose="020B0502020104020203" pitchFamily="34" charset="0"/>
                <a:ea typeface="Times New Roman" panose="02020603050405020304" pitchFamily="18" charset="0"/>
              </a:rPr>
              <a:t>Administer</a:t>
            </a:r>
            <a:r>
              <a:rPr lang="en-US" sz="2000" spc="100" dirty="0">
                <a:latin typeface="Gill Sans MT" panose="020B0502020104020203" pitchFamily="34" charset="0"/>
                <a:ea typeface="Times New Roman" panose="02020603050405020304" pitchFamily="18" charset="0"/>
              </a:rPr>
              <a:t> </a:t>
            </a:r>
            <a:r>
              <a:rPr lang="en-US" sz="2000" spc="-15" dirty="0">
                <a:latin typeface="Gill Sans MT" panose="020B0502020104020203" pitchFamily="34" charset="0"/>
                <a:ea typeface="Times New Roman" panose="02020603050405020304" pitchFamily="18" charset="0"/>
              </a:rPr>
              <a:t>IPT</a:t>
            </a:r>
            <a:r>
              <a:rPr lang="en-US" sz="2000" spc="-20" dirty="0">
                <a:latin typeface="Gill Sans MT" panose="020B0502020104020203" pitchFamily="34" charset="0"/>
                <a:ea typeface="Times New Roman" panose="02020603050405020304" pitchFamily="18" charset="0"/>
              </a:rPr>
              <a:t>p</a:t>
            </a:r>
            <a:r>
              <a:rPr lang="en-US" sz="2000" spc="9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with</a:t>
            </a:r>
            <a:r>
              <a:rPr lang="en-US" sz="2000" spc="100"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each</a:t>
            </a:r>
            <a:r>
              <a:rPr lang="en-US" sz="2000" spc="10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scheduled</a:t>
            </a:r>
            <a:r>
              <a:rPr lang="en-US" sz="2000" spc="8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visit</a:t>
            </a:r>
            <a:r>
              <a:rPr lang="en-US" sz="2000" spc="105" dirty="0">
                <a:latin typeface="Gill Sans MT" panose="020B0502020104020203" pitchFamily="34" charset="0"/>
                <a:ea typeface="Times New Roman" panose="02020603050405020304" pitchFamily="18" charset="0"/>
              </a:rPr>
              <a:t> </a:t>
            </a:r>
            <a:r>
              <a:rPr lang="en-US" sz="2000" b="1" dirty="0">
                <a:latin typeface="Gill Sans MT" panose="020B0502020104020203" pitchFamily="34" charset="0"/>
                <a:ea typeface="Times New Roman" panose="02020603050405020304" pitchFamily="18" charset="0"/>
              </a:rPr>
              <a:t>after</a:t>
            </a:r>
            <a:r>
              <a:rPr lang="en-US" sz="2000" b="1" spc="85" dirty="0">
                <a:latin typeface="Gill Sans MT" panose="020B0502020104020203" pitchFamily="34" charset="0"/>
                <a:ea typeface="Times New Roman" panose="02020603050405020304" pitchFamily="18" charset="0"/>
              </a:rPr>
              <a:t> </a:t>
            </a:r>
            <a:r>
              <a:rPr lang="en-US" sz="2000" b="1" spc="-5" dirty="0">
                <a:latin typeface="Gill Sans MT" panose="020B0502020104020203" pitchFamily="34" charset="0"/>
                <a:ea typeface="Times New Roman" panose="02020603050405020304" pitchFamily="18" charset="0"/>
              </a:rPr>
              <a:t>quickening</a:t>
            </a:r>
            <a:r>
              <a:rPr lang="en-US" sz="2000" b="1" spc="8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to</a:t>
            </a:r>
            <a:r>
              <a:rPr lang="en-US" sz="2000" spc="105" dirty="0">
                <a:latin typeface="Gill Sans MT" panose="020B0502020104020203" pitchFamily="34" charset="0"/>
                <a:ea typeface="Times New Roman" panose="02020603050405020304" pitchFamily="18" charset="0"/>
              </a:rPr>
              <a:t> </a:t>
            </a:r>
            <a:r>
              <a:rPr lang="en-US" sz="2000" spc="-10" dirty="0">
                <a:latin typeface="Gill Sans MT" panose="020B0502020104020203" pitchFamily="34" charset="0"/>
                <a:ea typeface="Times New Roman" panose="02020603050405020304" pitchFamily="18" charset="0"/>
              </a:rPr>
              <a:t>ensure</a:t>
            </a:r>
            <a:r>
              <a:rPr lang="en-US" sz="2000" spc="90"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women</a:t>
            </a:r>
            <a:r>
              <a:rPr lang="en-US" sz="2000" spc="195" dirty="0">
                <a:latin typeface="Gill Sans MT" panose="020B0502020104020203" pitchFamily="34" charset="0"/>
                <a:ea typeface="Times New Roman" panose="02020603050405020304" pitchFamily="18" charset="0"/>
              </a:rPr>
              <a:t> </a:t>
            </a:r>
            <a:r>
              <a:rPr lang="en-US" sz="2000" spc="-10" dirty="0">
                <a:latin typeface="Gill Sans MT" panose="020B0502020104020203" pitchFamily="34" charset="0"/>
                <a:ea typeface="Times New Roman" panose="02020603050405020304" pitchFamily="18" charset="0"/>
              </a:rPr>
              <a:t>receive</a:t>
            </a:r>
            <a:r>
              <a:rPr lang="en-US" sz="2000" spc="-40"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a</a:t>
            </a:r>
            <a:r>
              <a:rPr lang="en-US" sz="2000" spc="-3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minimum</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of</a:t>
            </a:r>
            <a:r>
              <a:rPr lang="en-US" sz="2000" spc="-3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3</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doses.</a:t>
            </a:r>
          </a:p>
          <a:p>
            <a:pPr eaLnBrk="0" hangingPunct="0">
              <a:spcBef>
                <a:spcPts val="290"/>
              </a:spcBef>
              <a:buClr>
                <a:srgbClr val="2CACE3"/>
              </a:buClr>
              <a:buSzPts val="950"/>
              <a:buFont typeface="Arial" panose="020B0604020202020204" pitchFamily="34" charset="0"/>
              <a:buChar char="●"/>
              <a:tabLst>
                <a:tab pos="978535" algn="l"/>
              </a:tabLst>
            </a:pPr>
            <a:r>
              <a:rPr lang="en-US" sz="2000" spc="-15" dirty="0">
                <a:solidFill>
                  <a:srgbClr val="231F20"/>
                </a:solidFill>
                <a:latin typeface="Gill Sans MT" panose="020B0502020104020203" pitchFamily="34" charset="0"/>
                <a:ea typeface="Times New Roman" panose="02020603050405020304" pitchFamily="18" charset="0"/>
              </a:rPr>
              <a:t>IPT</a:t>
            </a:r>
            <a:r>
              <a:rPr lang="en-US" sz="2000" spc="-20" dirty="0">
                <a:solidFill>
                  <a:srgbClr val="231F20"/>
                </a:solidFill>
                <a:latin typeface="Gill Sans MT" panose="020B0502020104020203" pitchFamily="34" charset="0"/>
                <a:ea typeface="Times New Roman" panose="02020603050405020304" pitchFamily="18" charset="0"/>
              </a:rPr>
              <a:t>p</a:t>
            </a:r>
            <a:r>
              <a:rPr lang="en-US" sz="2000" spc="-3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should</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be</a:t>
            </a:r>
            <a:r>
              <a:rPr lang="en-US" sz="2000" spc="-30" dirty="0">
                <a:solidFill>
                  <a:srgbClr val="231F20"/>
                </a:solidFill>
                <a:latin typeface="Gill Sans MT" panose="020B0502020104020203" pitchFamily="34" charset="0"/>
                <a:ea typeface="Times New Roman" panose="02020603050405020304" pitchFamily="18" charset="0"/>
              </a:rPr>
              <a:t> </a:t>
            </a:r>
            <a:r>
              <a:rPr lang="en-US" sz="2000" spc="-5" dirty="0">
                <a:solidFill>
                  <a:srgbClr val="231F20"/>
                </a:solidFill>
                <a:latin typeface="Gill Sans MT" panose="020B0502020104020203" pitchFamily="34" charset="0"/>
                <a:ea typeface="Times New Roman" panose="02020603050405020304" pitchFamily="18" charset="0"/>
              </a:rPr>
              <a:t>giv</a:t>
            </a:r>
            <a:r>
              <a:rPr lang="en-US" sz="2000" spc="-10" dirty="0">
                <a:solidFill>
                  <a:srgbClr val="231F20"/>
                </a:solidFill>
                <a:latin typeface="Gill Sans MT" panose="020B0502020104020203" pitchFamily="34" charset="0"/>
                <a:ea typeface="Times New Roman" panose="02020603050405020304" pitchFamily="18" charset="0"/>
              </a:rPr>
              <a:t>en</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at</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an</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interval</a:t>
            </a:r>
            <a:r>
              <a:rPr lang="en-US" sz="2000" spc="-5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of</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at</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least</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4</a:t>
            </a:r>
            <a:r>
              <a:rPr lang="en-US" sz="2000" spc="-45"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weeks</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(1</a:t>
            </a:r>
            <a:r>
              <a:rPr lang="en-US" sz="2000" spc="-30" dirty="0">
                <a:solidFill>
                  <a:srgbClr val="231F20"/>
                </a:solidFill>
                <a:latin typeface="Gill Sans MT" panose="020B0502020104020203" pitchFamily="34" charset="0"/>
                <a:ea typeface="Times New Roman" panose="02020603050405020304" pitchFamily="18" charset="0"/>
              </a:rPr>
              <a:t> </a:t>
            </a:r>
            <a:r>
              <a:rPr lang="en-US" sz="2000" dirty="0">
                <a:solidFill>
                  <a:srgbClr val="231F20"/>
                </a:solidFill>
                <a:latin typeface="Gill Sans MT" panose="020B0502020104020203" pitchFamily="34" charset="0"/>
                <a:ea typeface="Times New Roman" panose="02020603050405020304" pitchFamily="18" charset="0"/>
              </a:rPr>
              <a:t>month).</a:t>
            </a:r>
            <a:endParaRPr lang="en-US" sz="2000" dirty="0">
              <a:latin typeface="Gill Sans MT" panose="020B0502020104020203" pitchFamily="34" charset="0"/>
              <a:ea typeface="Times New Roman" panose="02020603050405020304" pitchFamily="18" charset="0"/>
            </a:endParaRPr>
          </a:p>
        </p:txBody>
      </p:sp>
      <p:sp>
        <p:nvSpPr>
          <p:cNvPr id="4" name="Content Placeholder 3"/>
          <p:cNvSpPr>
            <a:spLocks noGrp="1"/>
          </p:cNvSpPr>
          <p:nvPr>
            <p:ph sz="half" idx="2"/>
          </p:nvPr>
        </p:nvSpPr>
        <p:spPr>
          <a:xfrm>
            <a:off x="6209523" y="3169133"/>
            <a:ext cx="5864290" cy="3595562"/>
          </a:xfrm>
          <a:ln>
            <a:solidFill>
              <a:schemeClr val="tx2"/>
            </a:solidFill>
          </a:ln>
        </p:spPr>
        <p:txBody>
          <a:bodyPr>
            <a:noAutofit/>
          </a:bodyPr>
          <a:lstStyle/>
          <a:p>
            <a:pPr marL="311785" marR="611505" lvl="0" indent="0" eaLnBrk="0" hangingPunct="0">
              <a:lnSpc>
                <a:spcPts val="1060"/>
              </a:lnSpc>
              <a:spcBef>
                <a:spcPts val="500"/>
              </a:spcBef>
              <a:buNone/>
            </a:pPr>
            <a:endParaRPr lang="en-US" sz="2000" spc="-25" dirty="0">
              <a:solidFill>
                <a:srgbClr val="231F20"/>
              </a:solidFill>
              <a:latin typeface="Gill Sans MT" panose="020B0502020104020203" pitchFamily="34" charset="0"/>
              <a:ea typeface="Times New Roman" panose="02020603050405020304" pitchFamily="18" charset="0"/>
            </a:endParaRPr>
          </a:p>
          <a:p>
            <a:pPr marL="311785" marR="611505" lvl="0" indent="0" eaLnBrk="0" hangingPunct="0">
              <a:lnSpc>
                <a:spcPts val="1060"/>
              </a:lnSpc>
              <a:spcBef>
                <a:spcPts val="500"/>
              </a:spcBef>
              <a:buNone/>
            </a:pPr>
            <a:r>
              <a:rPr lang="en-US" sz="2000" spc="-25" dirty="0">
                <a:solidFill>
                  <a:srgbClr val="231F20"/>
                </a:solidFill>
                <a:latin typeface="Gill Sans MT" panose="020B0502020104020203" pitchFamily="34" charset="0"/>
                <a:ea typeface="Times New Roman" panose="02020603050405020304" pitchFamily="18" charset="0"/>
              </a:rPr>
              <a:t>The</a:t>
            </a:r>
            <a:r>
              <a:rPr lang="en-US" sz="2000" spc="8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current</a:t>
            </a:r>
            <a:r>
              <a:rPr lang="en-US" sz="2000" spc="90" dirty="0">
                <a:solidFill>
                  <a:srgbClr val="231F20"/>
                </a:solidFill>
                <a:latin typeface="Gill Sans MT" panose="020B0502020104020203" pitchFamily="34" charset="0"/>
                <a:ea typeface="Times New Roman" panose="02020603050405020304" pitchFamily="18" charset="0"/>
              </a:rPr>
              <a:t> </a:t>
            </a:r>
            <a:r>
              <a:rPr lang="en-US" sz="2000" spc="-40" dirty="0">
                <a:solidFill>
                  <a:srgbClr val="231F20"/>
                </a:solidFill>
                <a:latin typeface="Gill Sans MT" panose="020B0502020104020203" pitchFamily="34" charset="0"/>
                <a:ea typeface="Times New Roman" panose="02020603050405020304" pitchFamily="18" charset="0"/>
              </a:rPr>
              <a:t>recommended</a:t>
            </a:r>
            <a:r>
              <a:rPr lang="en-US" sz="2000" spc="30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medicine</a:t>
            </a:r>
            <a:r>
              <a:rPr lang="en-US" sz="2000" spc="-90" dirty="0">
                <a:solidFill>
                  <a:srgbClr val="231F2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for</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IPT</a:t>
            </a:r>
            <a:r>
              <a:rPr lang="en-US" sz="2000" spc="-40" dirty="0">
                <a:solidFill>
                  <a:srgbClr val="231F20"/>
                </a:solidFill>
                <a:latin typeface="Gill Sans MT" panose="020B0502020104020203" pitchFamily="34" charset="0"/>
                <a:ea typeface="Times New Roman" panose="02020603050405020304" pitchFamily="18" charset="0"/>
              </a:rPr>
              <a:t>p</a:t>
            </a:r>
            <a:r>
              <a:rPr lang="en-US" sz="2000" spc="-75" dirty="0">
                <a:solidFill>
                  <a:srgbClr val="231F20"/>
                </a:solidFill>
                <a:latin typeface="Gill Sans MT" panose="020B0502020104020203" pitchFamily="34" charset="0"/>
                <a:ea typeface="Times New Roman" panose="02020603050405020304" pitchFamily="18" charset="0"/>
              </a:rPr>
              <a:t> </a:t>
            </a:r>
          </a:p>
          <a:p>
            <a:pPr marL="311785" marR="611505" lvl="0" indent="0" eaLnBrk="0" hangingPunct="0">
              <a:lnSpc>
                <a:spcPts val="1060"/>
              </a:lnSpc>
              <a:spcBef>
                <a:spcPts val="500"/>
              </a:spcBef>
              <a:buNone/>
            </a:pPr>
            <a:r>
              <a:rPr lang="en-US" sz="2000" spc="-15" dirty="0">
                <a:latin typeface="Gill Sans MT" panose="020B0502020104020203" pitchFamily="34" charset="0"/>
                <a:ea typeface="Times New Roman" panose="02020603050405020304" pitchFamily="18" charset="0"/>
              </a:rPr>
              <a:t>of</a:t>
            </a:r>
            <a:r>
              <a:rPr lang="en-US" sz="2000" spc="-55" dirty="0">
                <a:latin typeface="Gill Sans MT" panose="020B0502020104020203" pitchFamily="34" charset="0"/>
                <a:ea typeface="Times New Roman" panose="02020603050405020304" pitchFamily="18" charset="0"/>
              </a:rPr>
              <a:t> s</a:t>
            </a:r>
            <a:r>
              <a:rPr lang="en-US" sz="2000" spc="-35" dirty="0">
                <a:solidFill>
                  <a:srgbClr val="C00000"/>
                </a:solidFill>
                <a:latin typeface="Gill Sans MT" panose="020B0502020104020203" pitchFamily="34" charset="0"/>
                <a:ea typeface="Times New Roman" panose="02020603050405020304" pitchFamily="18" charset="0"/>
              </a:rPr>
              <a:t>ulfadoxine</a:t>
            </a:r>
            <a:r>
              <a:rPr lang="en-US" sz="2000" spc="-55" dirty="0">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500mg</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and</a:t>
            </a:r>
            <a:r>
              <a:rPr lang="en-US" sz="2000" spc="-60" dirty="0">
                <a:solidFill>
                  <a:srgbClr val="231F20"/>
                </a:solidFill>
                <a:latin typeface="Gill Sans MT" panose="020B0502020104020203" pitchFamily="34" charset="0"/>
                <a:ea typeface="Times New Roman" panose="02020603050405020304" pitchFamily="18" charset="0"/>
              </a:rPr>
              <a:t> </a:t>
            </a:r>
            <a:r>
              <a:rPr lang="en-US" sz="2000" spc="-35" dirty="0">
                <a:solidFill>
                  <a:srgbClr val="231F20"/>
                </a:solidFill>
                <a:latin typeface="Gill Sans MT" panose="020B0502020104020203" pitchFamily="34" charset="0"/>
                <a:ea typeface="Times New Roman" panose="02020603050405020304" pitchFamily="18" charset="0"/>
              </a:rPr>
              <a:t>pyrimethamine</a:t>
            </a:r>
            <a:r>
              <a:rPr lang="en-US" sz="2000" spc="-55" dirty="0">
                <a:solidFill>
                  <a:srgbClr val="231F20"/>
                </a:solidFill>
                <a:latin typeface="Gill Sans MT" panose="020B0502020104020203" pitchFamily="34" charset="0"/>
                <a:ea typeface="Times New Roman" panose="02020603050405020304" pitchFamily="18" charset="0"/>
              </a:rPr>
              <a:t> </a:t>
            </a:r>
            <a:r>
              <a:rPr lang="en-US" sz="2000" spc="-25" dirty="0">
                <a:solidFill>
                  <a:srgbClr val="231F20"/>
                </a:solidFill>
                <a:latin typeface="Gill Sans MT" panose="020B0502020104020203" pitchFamily="34" charset="0"/>
                <a:ea typeface="Times New Roman" panose="02020603050405020304" pitchFamily="18" charset="0"/>
              </a:rPr>
              <a:t>25mg</a:t>
            </a:r>
            <a:r>
              <a:rPr lang="en-US" sz="2000" spc="-55" dirty="0">
                <a:solidFill>
                  <a:srgbClr val="231F20"/>
                </a:solidFill>
                <a:latin typeface="Gill Sans MT" panose="020B0502020104020203" pitchFamily="34" charset="0"/>
                <a:ea typeface="Times New Roman" panose="02020603050405020304" pitchFamily="18" charset="0"/>
              </a:rPr>
              <a:t> </a:t>
            </a:r>
          </a:p>
          <a:p>
            <a:pPr marL="311785" marR="611505" lvl="0" indent="0" eaLnBrk="0" hangingPunct="0">
              <a:lnSpc>
                <a:spcPts val="1060"/>
              </a:lnSpc>
              <a:spcBef>
                <a:spcPts val="500"/>
              </a:spcBef>
              <a:buNone/>
            </a:pPr>
            <a:r>
              <a:rPr lang="en-US" sz="2000" spc="-30" dirty="0">
                <a:solidFill>
                  <a:srgbClr val="231F20"/>
                </a:solidFill>
                <a:latin typeface="Gill Sans MT" panose="020B0502020104020203" pitchFamily="34" charset="0"/>
                <a:ea typeface="Times New Roman" panose="02020603050405020304" pitchFamily="18" charset="0"/>
              </a:rPr>
              <a:t>(SP).</a:t>
            </a:r>
            <a:endParaRPr lang="en-US" sz="2000" dirty="0">
              <a:solidFill>
                <a:prstClr val="black"/>
              </a:solidFill>
              <a:latin typeface="Gill Sans MT" panose="020B0502020104020203" pitchFamily="34" charset="0"/>
              <a:ea typeface="Times New Roman" panose="02020603050405020304" pitchFamily="18" charset="0"/>
            </a:endParaRPr>
          </a:p>
          <a:p>
            <a:r>
              <a:rPr lang="en-GB" sz="2000" dirty="0">
                <a:latin typeface="Gill Sans MT" panose="020B0502020104020203" pitchFamily="34" charset="0"/>
              </a:rPr>
              <a:t>IPTp is recommended in </a:t>
            </a:r>
            <a:r>
              <a:rPr lang="en-GB" sz="2000" dirty="0">
                <a:solidFill>
                  <a:schemeClr val="accent2"/>
                </a:solidFill>
                <a:latin typeface="Gill Sans MT" panose="020B0502020104020203" pitchFamily="34" charset="0"/>
              </a:rPr>
              <a:t>moderate</a:t>
            </a:r>
            <a:r>
              <a:rPr lang="en-GB" sz="2000" dirty="0">
                <a:latin typeface="Gill Sans MT" panose="020B0502020104020203" pitchFamily="34" charset="0"/>
              </a:rPr>
              <a:t> and high malaria transmission areas.</a:t>
            </a:r>
          </a:p>
          <a:p>
            <a:r>
              <a:rPr lang="en-GB" sz="2000" dirty="0">
                <a:solidFill>
                  <a:srgbClr val="C00000"/>
                </a:solidFill>
                <a:latin typeface="Gill Sans MT" panose="020B0502020104020203" pitchFamily="34" charset="0"/>
              </a:rPr>
              <a:t> </a:t>
            </a:r>
            <a:r>
              <a:rPr lang="en-GB" sz="2000" dirty="0">
                <a:latin typeface="Gill Sans MT" panose="020B0502020104020203" pitchFamily="34" charset="0"/>
              </a:rPr>
              <a:t>Administer IPTp with each scheduled visit </a:t>
            </a:r>
            <a:r>
              <a:rPr lang="en-GB" sz="2000" dirty="0">
                <a:solidFill>
                  <a:srgbClr val="C00000"/>
                </a:solidFill>
                <a:latin typeface="Gill Sans MT" panose="020B0502020104020203" pitchFamily="34" charset="0"/>
              </a:rPr>
              <a:t>from 13 weeks of pregnancy</a:t>
            </a:r>
            <a:r>
              <a:rPr lang="en-GB" sz="2000" dirty="0">
                <a:latin typeface="Gill Sans MT" panose="020B0502020104020203" pitchFamily="34" charset="0"/>
              </a:rPr>
              <a:t> to ensure women receive a minimum of 3 doses.</a:t>
            </a:r>
          </a:p>
          <a:p>
            <a:r>
              <a:rPr lang="en-GB" sz="2000" dirty="0">
                <a:latin typeface="Gill Sans MT" panose="020B0502020104020203" pitchFamily="34" charset="0"/>
              </a:rPr>
              <a:t>IPTp should be given at an interval of at Least 4 weeks apart according to the IPTp schedule (Annex 10.6).</a:t>
            </a:r>
          </a:p>
          <a:p>
            <a:endParaRPr lang="en-GB" sz="2000" dirty="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a:p>
            <a:endParaRPr lang="en-GB" sz="2000" dirty="0">
              <a:latin typeface="Gill Sans MT" panose="020B0502020104020203" pitchFamily="34" charset="0"/>
            </a:endParaRPr>
          </a:p>
          <a:p>
            <a:pPr marL="0" indent="0">
              <a:buNone/>
            </a:pPr>
            <a:r>
              <a:rPr lang="en-GB" sz="2000" dirty="0">
                <a:latin typeface="Gill Sans MT" panose="020B0502020104020203" pitchFamily="34" charset="0"/>
              </a:rPr>
              <a:t>, </a:t>
            </a:r>
            <a:endParaRPr lang="en-US" sz="2000" dirty="0">
              <a:latin typeface="Gill Sans MT" panose="020B0502020104020203" pitchFamily="34" charset="0"/>
            </a:endParaRPr>
          </a:p>
        </p:txBody>
      </p:sp>
      <p:sp>
        <p:nvSpPr>
          <p:cNvPr id="5" name="Rectangle 4"/>
          <p:cNvSpPr/>
          <p:nvPr/>
        </p:nvSpPr>
        <p:spPr>
          <a:xfrm>
            <a:off x="1696617" y="2679970"/>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8329537" y="2735159"/>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7" name="Rectangle 6"/>
          <p:cNvSpPr/>
          <p:nvPr/>
        </p:nvSpPr>
        <p:spPr>
          <a:xfrm>
            <a:off x="1009262" y="1109749"/>
            <a:ext cx="10954139" cy="1477328"/>
          </a:xfrm>
          <a:prstGeom prst="rect">
            <a:avLst/>
          </a:prstGeom>
        </p:spPr>
        <p:txBody>
          <a:bodyPr wrap="square">
            <a:spAutoFit/>
          </a:bodyPr>
          <a:lstStyle/>
          <a:p>
            <a:r>
              <a:rPr lang="en-GB" dirty="0">
                <a:solidFill>
                  <a:srgbClr val="393536"/>
                </a:solidFill>
                <a:latin typeface="Gill Sans MT" panose="020B0502020104020203" pitchFamily="34" charset="0"/>
              </a:rPr>
              <a:t>ANC package for prevention of malaria in pregnancy </a:t>
            </a:r>
          </a:p>
          <a:p>
            <a:pPr marL="628650" lvl="1" indent="-171450">
              <a:buFont typeface="Arial" panose="020B0604020202020204" pitchFamily="34" charset="0"/>
              <a:buChar char="•"/>
            </a:pPr>
            <a:r>
              <a:rPr lang="en-GB" dirty="0">
                <a:solidFill>
                  <a:srgbClr val="393536"/>
                </a:solidFill>
                <a:latin typeface="Gill Sans MT" panose="020B0502020104020203" pitchFamily="34" charset="0"/>
              </a:rPr>
              <a:t>Intermittent Preventive Treatment of malaria in pregnancy (IPTp).</a:t>
            </a:r>
            <a:endParaRPr lang="en-GB" dirty="0">
              <a:solidFill>
                <a:srgbClr val="000000"/>
              </a:solidFill>
              <a:latin typeface="Gill Sans MT" panose="020B0502020104020203" pitchFamily="34" charset="0"/>
            </a:endParaRPr>
          </a:p>
          <a:p>
            <a:pPr marL="628650" lvl="1" indent="-171450">
              <a:buFont typeface="Arial" panose="020B0604020202020204" pitchFamily="34" charset="0"/>
              <a:buChar char="•"/>
            </a:pPr>
            <a:r>
              <a:rPr lang="en-US" dirty="0">
                <a:solidFill>
                  <a:srgbClr val="393536"/>
                </a:solidFill>
                <a:latin typeface="Gill Sans MT" panose="020B0502020104020203" pitchFamily="34" charset="0"/>
              </a:rPr>
              <a:t>Long lasting Insecticidal Nets.</a:t>
            </a:r>
            <a:endParaRPr lang="en-US" dirty="0">
              <a:solidFill>
                <a:srgbClr val="000000"/>
              </a:solidFill>
              <a:latin typeface="Gill Sans MT" panose="020B0502020104020203" pitchFamily="34" charset="0"/>
            </a:endParaRPr>
          </a:p>
          <a:p>
            <a:pPr marL="628650" lvl="1" indent="-171450">
              <a:buFont typeface="Arial" panose="020B0604020202020204" pitchFamily="34" charset="0"/>
              <a:buChar char="•"/>
            </a:pPr>
            <a:r>
              <a:rPr lang="en-GB" dirty="0">
                <a:solidFill>
                  <a:srgbClr val="393536"/>
                </a:solidFill>
                <a:latin typeface="Gill Sans MT" panose="020B0502020104020203" pitchFamily="34" charset="0"/>
              </a:rPr>
              <a:t>Provision of prompt diagnosis and treatment of malaria.</a:t>
            </a:r>
            <a:endParaRPr lang="en-GB" dirty="0">
              <a:solidFill>
                <a:srgbClr val="000000"/>
              </a:solidFill>
              <a:latin typeface="Gill Sans MT" panose="020B0502020104020203" pitchFamily="34" charset="0"/>
            </a:endParaRPr>
          </a:p>
          <a:p>
            <a:pPr marL="628650" lvl="1" indent="-171450">
              <a:buFont typeface="Arial" panose="020B0604020202020204" pitchFamily="34" charset="0"/>
              <a:buChar char="•"/>
            </a:pPr>
            <a:r>
              <a:rPr lang="en-US" dirty="0">
                <a:solidFill>
                  <a:srgbClr val="393536"/>
                </a:solidFill>
                <a:latin typeface="Gill Sans MT" panose="020B0502020104020203" pitchFamily="34" charset="0"/>
              </a:rPr>
              <a:t>Health promotion.</a:t>
            </a:r>
            <a:endParaRPr lang="en-US" dirty="0">
              <a:solidFill>
                <a:srgbClr val="000000"/>
              </a:solidFill>
              <a:latin typeface="Gill Sans MT" panose="020B0502020104020203" pitchFamily="34" charset="0"/>
            </a:endParaRPr>
          </a:p>
        </p:txBody>
      </p:sp>
      <p:sp>
        <p:nvSpPr>
          <p:cNvPr id="8" name="Rectangle 7"/>
          <p:cNvSpPr/>
          <p:nvPr/>
        </p:nvSpPr>
        <p:spPr>
          <a:xfrm>
            <a:off x="2255756" y="672937"/>
            <a:ext cx="7238713" cy="369332"/>
          </a:xfrm>
          <a:prstGeom prst="rect">
            <a:avLst/>
          </a:prstGeom>
        </p:spPr>
        <p:txBody>
          <a:bodyPr wrap="none">
            <a:spAutoFit/>
          </a:bodyPr>
          <a:lstStyle/>
          <a:p>
            <a:r>
              <a:rPr lang="en-US" b="1" dirty="0">
                <a:solidFill>
                  <a:srgbClr val="231F20"/>
                </a:solidFill>
                <a:latin typeface="Gill Sans MT" panose="020B0502020104020203" pitchFamily="34" charset="0"/>
                <a:ea typeface="Times New Roman" panose="02020603050405020304" pitchFamily="18" charset="0"/>
              </a:rPr>
              <a:t> Intermittent</a:t>
            </a:r>
            <a:r>
              <a:rPr lang="en-US" b="1" spc="-85" dirty="0">
                <a:solidFill>
                  <a:srgbClr val="231F20"/>
                </a:solidFill>
                <a:latin typeface="Gill Sans MT" panose="020B0502020104020203" pitchFamily="34" charset="0"/>
                <a:ea typeface="Times New Roman" panose="02020603050405020304" pitchFamily="18" charset="0"/>
              </a:rPr>
              <a:t> </a:t>
            </a:r>
            <a:r>
              <a:rPr lang="en-US" b="1" spc="-10" dirty="0">
                <a:solidFill>
                  <a:srgbClr val="231F20"/>
                </a:solidFill>
                <a:latin typeface="Gill Sans MT" panose="020B0502020104020203" pitchFamily="34" charset="0"/>
                <a:ea typeface="Times New Roman" panose="02020603050405020304" pitchFamily="18" charset="0"/>
              </a:rPr>
              <a:t>Preventive</a:t>
            </a:r>
            <a:r>
              <a:rPr lang="en-US" b="1" spc="-95" dirty="0">
                <a:solidFill>
                  <a:srgbClr val="231F20"/>
                </a:solidFill>
                <a:latin typeface="Gill Sans MT" panose="020B0502020104020203" pitchFamily="34" charset="0"/>
                <a:ea typeface="Times New Roman" panose="02020603050405020304" pitchFamily="18" charset="0"/>
              </a:rPr>
              <a:t> </a:t>
            </a:r>
            <a:r>
              <a:rPr lang="en-US" b="1" spc="-5" dirty="0">
                <a:solidFill>
                  <a:srgbClr val="231F20"/>
                </a:solidFill>
                <a:latin typeface="Gill Sans MT" panose="020B0502020104020203" pitchFamily="34" charset="0"/>
                <a:ea typeface="Times New Roman" panose="02020603050405020304" pitchFamily="18" charset="0"/>
              </a:rPr>
              <a:t>Treatment</a:t>
            </a:r>
            <a:r>
              <a:rPr lang="en-US" b="1" spc="-100" dirty="0">
                <a:solidFill>
                  <a:srgbClr val="231F20"/>
                </a:solidFill>
                <a:latin typeface="Gill Sans MT" panose="020B0502020104020203" pitchFamily="34" charset="0"/>
                <a:ea typeface="Times New Roman" panose="02020603050405020304" pitchFamily="18" charset="0"/>
              </a:rPr>
              <a:t> </a:t>
            </a:r>
            <a:r>
              <a:rPr lang="en-US" b="1" dirty="0">
                <a:solidFill>
                  <a:srgbClr val="231F20"/>
                </a:solidFill>
                <a:latin typeface="Gill Sans MT" panose="020B0502020104020203" pitchFamily="34" charset="0"/>
                <a:ea typeface="Times New Roman" panose="02020603050405020304" pitchFamily="18" charset="0"/>
              </a:rPr>
              <a:t>of</a:t>
            </a:r>
            <a:r>
              <a:rPr lang="en-US" b="1" spc="-80" dirty="0">
                <a:solidFill>
                  <a:srgbClr val="231F20"/>
                </a:solidFill>
                <a:latin typeface="Gill Sans MT" panose="020B0502020104020203" pitchFamily="34" charset="0"/>
                <a:ea typeface="Times New Roman" panose="02020603050405020304" pitchFamily="18" charset="0"/>
              </a:rPr>
              <a:t> </a:t>
            </a:r>
            <a:r>
              <a:rPr lang="en-US" b="1" dirty="0">
                <a:solidFill>
                  <a:srgbClr val="231F20"/>
                </a:solidFill>
                <a:latin typeface="Gill Sans MT" panose="020B0502020104020203" pitchFamily="34" charset="0"/>
                <a:ea typeface="Times New Roman" panose="02020603050405020304" pitchFamily="18" charset="0"/>
              </a:rPr>
              <a:t>malaria</a:t>
            </a:r>
            <a:r>
              <a:rPr lang="en-US" b="1" spc="-80" dirty="0">
                <a:solidFill>
                  <a:srgbClr val="231F20"/>
                </a:solidFill>
                <a:latin typeface="Gill Sans MT" panose="020B0502020104020203" pitchFamily="34" charset="0"/>
                <a:ea typeface="Times New Roman" panose="02020603050405020304" pitchFamily="18" charset="0"/>
              </a:rPr>
              <a:t> </a:t>
            </a:r>
            <a:r>
              <a:rPr lang="en-US" b="1" dirty="0">
                <a:solidFill>
                  <a:srgbClr val="231F20"/>
                </a:solidFill>
                <a:latin typeface="Gill Sans MT" panose="020B0502020104020203" pitchFamily="34" charset="0"/>
                <a:ea typeface="Times New Roman" panose="02020603050405020304" pitchFamily="18" charset="0"/>
              </a:rPr>
              <a:t>in</a:t>
            </a:r>
            <a:r>
              <a:rPr lang="en-US" b="1" spc="-85" dirty="0">
                <a:solidFill>
                  <a:srgbClr val="231F20"/>
                </a:solidFill>
                <a:latin typeface="Gill Sans MT" panose="020B0502020104020203" pitchFamily="34" charset="0"/>
                <a:ea typeface="Times New Roman" panose="02020603050405020304" pitchFamily="18" charset="0"/>
              </a:rPr>
              <a:t> </a:t>
            </a:r>
            <a:r>
              <a:rPr lang="en-US" b="1" spc="-10" dirty="0">
                <a:solidFill>
                  <a:srgbClr val="231F20"/>
                </a:solidFill>
                <a:latin typeface="Gill Sans MT" panose="020B0502020104020203" pitchFamily="34" charset="0"/>
                <a:ea typeface="Times New Roman" panose="02020603050405020304" pitchFamily="18" charset="0"/>
              </a:rPr>
              <a:t>pr</a:t>
            </a:r>
            <a:r>
              <a:rPr lang="en-US" b="1" spc="-5" dirty="0">
                <a:solidFill>
                  <a:srgbClr val="231F20"/>
                </a:solidFill>
                <a:latin typeface="Gill Sans MT" panose="020B0502020104020203" pitchFamily="34" charset="0"/>
                <a:ea typeface="Times New Roman" panose="02020603050405020304" pitchFamily="18" charset="0"/>
              </a:rPr>
              <a:t>egnancy</a:t>
            </a:r>
            <a:r>
              <a:rPr lang="en-US" b="1" spc="-80" dirty="0">
                <a:solidFill>
                  <a:srgbClr val="231F20"/>
                </a:solidFill>
                <a:latin typeface="Gill Sans MT" panose="020B0502020104020203" pitchFamily="34" charset="0"/>
                <a:ea typeface="Times New Roman" panose="02020603050405020304" pitchFamily="18" charset="0"/>
              </a:rPr>
              <a:t> </a:t>
            </a:r>
            <a:r>
              <a:rPr lang="en-US" b="1" spc="-10" dirty="0">
                <a:solidFill>
                  <a:srgbClr val="231F20"/>
                </a:solidFill>
                <a:latin typeface="Gill Sans MT" panose="020B0502020104020203" pitchFamily="34" charset="0"/>
                <a:ea typeface="Times New Roman" panose="02020603050405020304" pitchFamily="18" charset="0"/>
              </a:rPr>
              <a:t>(IPTp)</a:t>
            </a:r>
            <a:endParaRPr lang="en-US" b="1"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06459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11" y="85207"/>
            <a:ext cx="4853474" cy="961771"/>
          </a:xfrm>
        </p:spPr>
        <p:txBody>
          <a:bodyPr>
            <a:noAutofit/>
          </a:bodyPr>
          <a:lstStyle/>
          <a:p>
            <a:pPr lvl="0"/>
            <a:r>
              <a:rPr lang="en-US" sz="2800" b="1" kern="0" dirty="0">
                <a:latin typeface="Calibri" panose="020F0502020204030204" pitchFamily="34" charset="0"/>
                <a:cs typeface="Calibri" panose="020F0502020204030204" pitchFamily="34" charset="0"/>
              </a:rPr>
              <a:t>Chapter 8 - Basic</a:t>
            </a:r>
            <a:r>
              <a:rPr lang="en-US" sz="2800" b="1" kern="0" spc="-105" dirty="0">
                <a:latin typeface="Calibri" panose="020F0502020204030204" pitchFamily="34" charset="0"/>
                <a:cs typeface="Calibri" panose="020F0502020204030204" pitchFamily="34" charset="0"/>
              </a:rPr>
              <a:t> </a:t>
            </a:r>
            <a:r>
              <a:rPr lang="en-US" sz="2800" b="1" kern="0" dirty="0">
                <a:solidFill>
                  <a:srgbClr val="0070C0"/>
                </a:solidFill>
                <a:latin typeface="Calibri" panose="020F0502020204030204" pitchFamily="34" charset="0"/>
                <a:cs typeface="Calibri" panose="020F0502020204030204" pitchFamily="34" charset="0"/>
              </a:rPr>
              <a:t>techniques</a:t>
            </a:r>
            <a:r>
              <a:rPr lang="en-US" sz="2800" b="1" kern="0" spc="-65" dirty="0">
                <a:latin typeface="Calibri" panose="020F0502020204030204" pitchFamily="34" charset="0"/>
                <a:cs typeface="Calibri" panose="020F0502020204030204" pitchFamily="34" charset="0"/>
              </a:rPr>
              <a:t> </a:t>
            </a:r>
            <a:r>
              <a:rPr lang="en-US" sz="2800" b="1" kern="0" dirty="0">
                <a:latin typeface="Calibri" panose="020F0502020204030204" pitchFamily="34" charset="0"/>
                <a:cs typeface="Calibri" panose="020F0502020204030204" pitchFamily="34" charset="0"/>
              </a:rPr>
              <a:t>in</a:t>
            </a:r>
            <a:r>
              <a:rPr lang="en-US" sz="2800" b="1" kern="0" spc="-60" dirty="0">
                <a:latin typeface="Calibri" panose="020F0502020204030204" pitchFamily="34" charset="0"/>
                <a:cs typeface="Calibri" panose="020F0502020204030204" pitchFamily="34" charset="0"/>
              </a:rPr>
              <a:t> </a:t>
            </a:r>
            <a:r>
              <a:rPr lang="en-US" sz="2800" b="1" kern="0" dirty="0">
                <a:latin typeface="Calibri" panose="020F0502020204030204" pitchFamily="34" charset="0"/>
                <a:cs typeface="Calibri" panose="020F0502020204030204" pitchFamily="34" charset="0"/>
              </a:rPr>
              <a:t>managing malaria</a:t>
            </a:r>
            <a:r>
              <a:rPr lang="en-US" sz="2800" b="1" kern="0" spc="-135" dirty="0">
                <a:latin typeface="Calibri" panose="020F0502020204030204" pitchFamily="34" charset="0"/>
                <a:cs typeface="Calibri" panose="020F0502020204030204" pitchFamily="34" charset="0"/>
              </a:rPr>
              <a:t> </a:t>
            </a:r>
            <a:r>
              <a:rPr lang="en-US" sz="2800" b="1" kern="0" dirty="0">
                <a:solidFill>
                  <a:srgbClr val="0070C0"/>
                </a:solidFill>
                <a:latin typeface="Calibri" panose="020F0502020204030204" pitchFamily="34" charset="0"/>
                <a:cs typeface="Calibri" panose="020F0502020204030204" pitchFamily="34" charset="0"/>
              </a:rPr>
              <a:t>medicines</a:t>
            </a:r>
            <a:endParaRPr lang="en-US" sz="2800" dirty="0"/>
          </a:p>
        </p:txBody>
      </p:sp>
      <p:sp>
        <p:nvSpPr>
          <p:cNvPr id="3" name="Content Placeholder 2"/>
          <p:cNvSpPr>
            <a:spLocks noGrp="1"/>
          </p:cNvSpPr>
          <p:nvPr>
            <p:ph sz="half" idx="1"/>
          </p:nvPr>
        </p:nvSpPr>
        <p:spPr>
          <a:xfrm>
            <a:off x="136848" y="1427311"/>
            <a:ext cx="5181600" cy="5197423"/>
          </a:xfrm>
          <a:ln>
            <a:solidFill>
              <a:schemeClr val="tx2"/>
            </a:solidFill>
          </a:ln>
        </p:spPr>
        <p:txBody>
          <a:bodyPr>
            <a:noAutofit/>
          </a:bodyPr>
          <a:lstStyle/>
          <a:p>
            <a:pPr marL="0" indent="0" eaLnBrk="0" hangingPunct="0">
              <a:buNone/>
            </a:pPr>
            <a:r>
              <a:rPr lang="en-US" sz="1800" b="1" dirty="0"/>
              <a:t>CONCEPT OF ESSENTIAL DRUGS</a:t>
            </a:r>
          </a:p>
          <a:p>
            <a:pPr eaLnBrk="0" hangingPunct="0">
              <a:spcBef>
                <a:spcPts val="0"/>
              </a:spcBef>
            </a:pPr>
            <a:r>
              <a:rPr lang="en-US" sz="1600" dirty="0"/>
              <a:t>The WHO defines essential drugs as those that satisfy the health care needs of the majority of the population; they should therefore be available at all times in adequate amounts and in appropriate dosage forms, at a price the community can afford. Antimalarials are “essential medicines”.</a:t>
            </a:r>
          </a:p>
          <a:p>
            <a:pPr eaLnBrk="0" hangingPunct="0"/>
            <a:r>
              <a:rPr lang="en-US" sz="500" dirty="0"/>
              <a:t> </a:t>
            </a:r>
            <a:r>
              <a:rPr lang="en-US" sz="2000" b="1" dirty="0"/>
              <a:t>Pharmaceutical  management</a:t>
            </a:r>
          </a:p>
          <a:p>
            <a:pPr eaLnBrk="0" hangingPunct="0">
              <a:spcBef>
                <a:spcPts val="0"/>
              </a:spcBef>
            </a:pPr>
            <a:r>
              <a:rPr lang="en-US" sz="1600" dirty="0"/>
              <a:t>Pharmaceutical management is a set of practices aimed at ensuring the timely availability and appropriate use of safe, effective, quality medicines and related products and services in any health-care setting.</a:t>
            </a:r>
          </a:p>
          <a:p>
            <a:pPr eaLnBrk="0" hangingPunct="0"/>
            <a:r>
              <a:rPr lang="en-US" sz="500" dirty="0"/>
              <a:t> </a:t>
            </a:r>
            <a:endParaRPr lang="en-US" sz="2400" dirty="0"/>
          </a:p>
          <a:p>
            <a:pPr marL="0" indent="0" eaLnBrk="0" hangingPunct="0">
              <a:buNone/>
            </a:pPr>
            <a:r>
              <a:rPr lang="en-US" sz="2000" b="1" dirty="0"/>
              <a:t>The Pharmaceutical Management Cycle</a:t>
            </a:r>
            <a:r>
              <a:rPr lang="en-US" sz="1300" b="1" dirty="0"/>
              <a:t>7</a:t>
            </a:r>
            <a:endParaRPr lang="en-US" sz="2000" b="1" dirty="0"/>
          </a:p>
          <a:p>
            <a:pPr eaLnBrk="0" hangingPunct="0">
              <a:spcBef>
                <a:spcPts val="0"/>
              </a:spcBef>
            </a:pPr>
            <a:r>
              <a:rPr lang="en-US" sz="1600" dirty="0"/>
              <a:t>The Pharmaceutical Management Cycle is a systematic approach to ensure that medicines at all levels of health care delivery are consistently available and appropriately used. It emphasizes the connections between four drug management activities - selection, procurement, distribution and use. The cycle is depicted below:</a:t>
            </a:r>
          </a:p>
          <a:p>
            <a:pPr marL="342900" marR="1425575" lvl="0" indent="-342900" eaLnBrk="0" hangingPunct="0">
              <a:lnSpc>
                <a:spcPts val="2140"/>
              </a:lnSpc>
              <a:spcBef>
                <a:spcPts val="415"/>
              </a:spcBef>
              <a:spcAft>
                <a:spcPts val="0"/>
              </a:spcAft>
              <a:buClr>
                <a:srgbClr val="2CACE3"/>
              </a:buClr>
              <a:buSzPts val="2000"/>
              <a:buFont typeface="+mj-lt"/>
              <a:buAutoNum type="arabicPeriod" startAt="6"/>
              <a:tabLst>
                <a:tab pos="808990" algn="l"/>
              </a:tabLst>
            </a:pPr>
            <a:endParaRPr lang="en-US" sz="1600" b="1" kern="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5505061" y="1427311"/>
            <a:ext cx="6531429" cy="5197424"/>
          </a:xfrm>
          <a:ln>
            <a:solidFill>
              <a:schemeClr val="tx2"/>
            </a:solidFill>
          </a:ln>
        </p:spPr>
        <p:txBody>
          <a:bodyPr>
            <a:noAutofit/>
          </a:bodyPr>
          <a:lstStyle/>
          <a:p>
            <a:pPr marL="0" indent="0">
              <a:buNone/>
            </a:pPr>
            <a:r>
              <a:rPr lang="en-US" sz="2400" b="1" dirty="0"/>
              <a:t>8.1 Introduction</a:t>
            </a:r>
            <a:endParaRPr lang="en-US" sz="2400" dirty="0"/>
          </a:p>
          <a:p>
            <a:r>
              <a:rPr lang="en-GB" sz="1600" dirty="0">
                <a:solidFill>
                  <a:srgbClr val="C00000"/>
                </a:solidFill>
              </a:rPr>
              <a:t>Health commodities required for the management of  malaria include those for prevention. diagnosis and treatment of malaria. For case management of malaria. the commodities required are as follows:</a:t>
            </a:r>
          </a:p>
          <a:p>
            <a:pPr lvl="1"/>
            <a:r>
              <a:rPr lang="en-US" sz="1600" dirty="0">
                <a:solidFill>
                  <a:srgbClr val="C00000"/>
                </a:solidFill>
              </a:rPr>
              <a:t>Prevention: sulfadoxine </a:t>
            </a:r>
            <a:r>
              <a:rPr lang="en-US" sz="900" dirty="0">
                <a:solidFill>
                  <a:srgbClr val="C00000"/>
                </a:solidFill>
              </a:rPr>
              <a:t>+ </a:t>
            </a:r>
            <a:r>
              <a:rPr lang="en-US" sz="1600" dirty="0">
                <a:solidFill>
                  <a:srgbClr val="C00000"/>
                </a:solidFill>
              </a:rPr>
              <a:t>pyrimethamine tabs, proguanil. mefloquine. Long Lasting insecticidal nets CLLINs)</a:t>
            </a:r>
          </a:p>
          <a:p>
            <a:pPr lvl="1"/>
            <a:r>
              <a:rPr lang="en-US" sz="1600" dirty="0">
                <a:solidFill>
                  <a:srgbClr val="C00000"/>
                </a:solidFill>
              </a:rPr>
              <a:t>Diagnosis: malaria rapid diagnostic tests CRDTs), microscopy reagents</a:t>
            </a:r>
          </a:p>
          <a:p>
            <a:pPr lvl="1"/>
            <a:r>
              <a:rPr lang="en-US" sz="1600" dirty="0">
                <a:solidFill>
                  <a:srgbClr val="C00000"/>
                </a:solidFill>
              </a:rPr>
              <a:t>Treatment: artemether </a:t>
            </a:r>
            <a:r>
              <a:rPr lang="en-US" sz="1000" dirty="0">
                <a:solidFill>
                  <a:srgbClr val="C00000"/>
                </a:solidFill>
              </a:rPr>
              <a:t>+ </a:t>
            </a:r>
            <a:r>
              <a:rPr lang="en-US" sz="1600" dirty="0">
                <a:solidFill>
                  <a:srgbClr val="C00000"/>
                </a:solidFill>
              </a:rPr>
              <a:t>lumefantrine tablets</a:t>
            </a:r>
          </a:p>
          <a:p>
            <a:pPr marL="0" indent="0">
              <a:buNone/>
            </a:pPr>
            <a:r>
              <a:rPr lang="en-GB" sz="2000" b="1" dirty="0">
                <a:solidFill>
                  <a:srgbClr val="C00000"/>
                </a:solidFill>
              </a:rPr>
              <a:t>Commodity management </a:t>
            </a:r>
            <a:r>
              <a:rPr lang="en-GB" sz="1600" dirty="0">
                <a:solidFill>
                  <a:srgbClr val="C00000"/>
                </a:solidFill>
              </a:rPr>
              <a:t>(Managing Access to medicines and health technologies)</a:t>
            </a:r>
          </a:p>
          <a:p>
            <a:r>
              <a:rPr lang="en-GB" sz="1600" dirty="0">
                <a:solidFill>
                  <a:srgbClr val="C00000"/>
                </a:solidFill>
              </a:rPr>
              <a:t>Commodity management is a set of practices aimed at ensuring the timely availability and appropriate use of safe, effective, quality products in any health-care setting.</a:t>
            </a:r>
          </a:p>
          <a:p>
            <a:r>
              <a:rPr lang="en-GB" sz="1600" dirty="0">
                <a:solidFill>
                  <a:srgbClr val="C00000"/>
                </a:solidFill>
              </a:rPr>
              <a:t>The Commodity Management Cycle is a systematic approach to ensure that medicines at all Levels of health care delivery are consistently available and appropriately used. It emphasizes the connections between four drug management activities - selection, procurement, distribution and use. The cycle is depicted below:</a:t>
            </a:r>
          </a:p>
          <a:p>
            <a:pPr marL="0" indent="0">
              <a:buNone/>
            </a:pPr>
            <a:endParaRPr lang="en-US" sz="1600" dirty="0"/>
          </a:p>
        </p:txBody>
      </p:sp>
      <p:sp>
        <p:nvSpPr>
          <p:cNvPr id="6" name="Rectangle 5"/>
          <p:cNvSpPr/>
          <p:nvPr/>
        </p:nvSpPr>
        <p:spPr>
          <a:xfrm>
            <a:off x="5715000" y="85207"/>
            <a:ext cx="6096000" cy="867930"/>
          </a:xfrm>
          <a:prstGeom prst="rect">
            <a:avLst/>
          </a:prstGeom>
        </p:spPr>
        <p:txBody>
          <a:bodyPr>
            <a:spAutoFit/>
          </a:bodyPr>
          <a:lstStyle/>
          <a:p>
            <a:pPr>
              <a:lnSpc>
                <a:spcPct val="90000"/>
              </a:lnSpc>
              <a:spcBef>
                <a:spcPts val="1000"/>
              </a:spcBef>
            </a:pPr>
            <a:r>
              <a:rPr lang="en-GB" sz="2800" b="1" dirty="0">
                <a:solidFill>
                  <a:prstClr val="black"/>
                </a:solidFill>
              </a:rPr>
              <a:t>Chapter 8 </a:t>
            </a:r>
            <a:r>
              <a:rPr lang="en-GB" sz="2800" b="1" dirty="0">
                <a:solidFill>
                  <a:srgbClr val="C00000"/>
                </a:solidFill>
              </a:rPr>
              <a:t>- </a:t>
            </a:r>
            <a:r>
              <a:rPr lang="en-GB" sz="2800" b="1" dirty="0">
                <a:solidFill>
                  <a:prstClr val="black"/>
                </a:solidFill>
              </a:rPr>
              <a:t>Basic </a:t>
            </a:r>
            <a:r>
              <a:rPr lang="en-GB" sz="2800" b="1" dirty="0">
                <a:solidFill>
                  <a:srgbClr val="C00000"/>
                </a:solidFill>
              </a:rPr>
              <a:t>principles </a:t>
            </a:r>
            <a:r>
              <a:rPr lang="en-GB" sz="2800" b="1" dirty="0">
                <a:solidFill>
                  <a:prstClr val="black"/>
                </a:solidFill>
              </a:rPr>
              <a:t>in managing malaria </a:t>
            </a:r>
            <a:r>
              <a:rPr lang="en-GB" sz="2800" b="1" dirty="0">
                <a:solidFill>
                  <a:srgbClr val="C00000"/>
                </a:solidFill>
              </a:rPr>
              <a:t>commodities</a:t>
            </a:r>
          </a:p>
        </p:txBody>
      </p:sp>
      <p:sp>
        <p:nvSpPr>
          <p:cNvPr id="7" name="Rectangle 6"/>
          <p:cNvSpPr/>
          <p:nvPr/>
        </p:nvSpPr>
        <p:spPr>
          <a:xfrm>
            <a:off x="1454021" y="991708"/>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5" name="Rectangle 4"/>
          <p:cNvSpPr/>
          <p:nvPr/>
        </p:nvSpPr>
        <p:spPr>
          <a:xfrm>
            <a:off x="7820064" y="1019408"/>
            <a:ext cx="1329146" cy="3416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b="1" spc="-10" dirty="0">
                <a:solidFill>
                  <a:srgbClr val="231F20"/>
                </a:solidFill>
                <a:latin typeface="Gill Sans MT" panose="020B0502020104020203" pitchFamily="34" charset="0"/>
                <a:ea typeface="Times New Roman" panose="02020603050405020304" pitchFamily="18" charset="0"/>
              </a:rPr>
              <a:t>6</a:t>
            </a:r>
            <a:r>
              <a:rPr lang="en-US" b="1" spc="-10" baseline="30000" dirty="0">
                <a:solidFill>
                  <a:srgbClr val="231F20"/>
                </a:solidFill>
                <a:latin typeface="Gill Sans MT" panose="020B0502020104020203" pitchFamily="34" charset="0"/>
                <a:ea typeface="Times New Roman" panose="02020603050405020304" pitchFamily="18" charset="0"/>
              </a:rPr>
              <a:t>th</a:t>
            </a:r>
            <a:r>
              <a:rPr lang="en-US" b="1" spc="-10" dirty="0">
                <a:solidFill>
                  <a:srgbClr val="231F20"/>
                </a:solidFill>
                <a:latin typeface="Gill Sans MT" panose="020B0502020104020203" pitchFamily="34" charset="0"/>
                <a:ea typeface="Times New Roman" panose="02020603050405020304" pitchFamily="18" charset="0"/>
              </a:rPr>
              <a:t> edition </a:t>
            </a:r>
          </a:p>
        </p:txBody>
      </p:sp>
    </p:spTree>
    <p:extLst>
      <p:ext uri="{BB962C8B-B14F-4D97-AF65-F5344CB8AC3E}">
        <p14:creationId xmlns:p14="http://schemas.microsoft.com/office/powerpoint/2010/main" val="353056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202224"/>
            <a:ext cx="10515600" cy="749300"/>
          </a:xfrm>
        </p:spPr>
        <p:txBody>
          <a:bodyPr>
            <a:normAutofit/>
          </a:bodyPr>
          <a:lstStyle/>
          <a:p>
            <a:pPr algn="ctr"/>
            <a:r>
              <a:rPr lang="en-US" sz="3600" dirty="0">
                <a:latin typeface="Gill Sans MT" panose="020B0502020104020203" pitchFamily="34" charset="0"/>
              </a:rPr>
              <a:t>Cover page</a:t>
            </a:r>
          </a:p>
        </p:txBody>
      </p:sp>
      <p:sp>
        <p:nvSpPr>
          <p:cNvPr id="4" name="Content Placeholder 3"/>
          <p:cNvSpPr>
            <a:spLocks noGrp="1"/>
          </p:cNvSpPr>
          <p:nvPr>
            <p:ph sz="half" idx="2"/>
          </p:nvPr>
        </p:nvSpPr>
        <p:spPr>
          <a:xfrm>
            <a:off x="14536998" y="3757024"/>
            <a:ext cx="2975736" cy="1923296"/>
          </a:xfrm>
        </p:spPr>
        <p:txBody>
          <a:bodyPr/>
          <a:lstStyle/>
          <a:p>
            <a:endParaRPr lang="en-US" dirty="0"/>
          </a:p>
        </p:txBody>
      </p:sp>
      <p:sp>
        <p:nvSpPr>
          <p:cNvPr id="6" name="Rectangle 5"/>
          <p:cNvSpPr/>
          <p:nvPr/>
        </p:nvSpPr>
        <p:spPr>
          <a:xfrm>
            <a:off x="487525" y="951524"/>
            <a:ext cx="11390150" cy="1661993"/>
          </a:xfrm>
          <a:prstGeom prst="rect">
            <a:avLst/>
          </a:prstGeom>
        </p:spPr>
        <p:txBody>
          <a:bodyPr wrap="square">
            <a:spAutoFit/>
          </a:bodyPr>
          <a:lstStyle/>
          <a:p>
            <a:pPr marL="285750" indent="-285750">
              <a:buFont typeface="Arial" panose="020B0604020202020204" pitchFamily="34" charset="0"/>
              <a:buChar char="•"/>
            </a:pPr>
            <a:r>
              <a:rPr lang="en-GB" dirty="0">
                <a:solidFill>
                  <a:srgbClr val="414042"/>
                </a:solidFill>
                <a:latin typeface="Gill Sans MT" panose="020B0502020104020203" pitchFamily="34" charset="0"/>
              </a:rPr>
              <a:t>The sixth edition of the guidelines contains </a:t>
            </a:r>
            <a:r>
              <a:rPr lang="en-GB" dirty="0">
                <a:solidFill>
                  <a:srgbClr val="C00000"/>
                </a:solidFill>
                <a:latin typeface="Gill Sans MT" panose="020B0502020104020203" pitchFamily="34" charset="0"/>
              </a:rPr>
              <a:t>new information </a:t>
            </a:r>
            <a:r>
              <a:rPr lang="en-GB" dirty="0">
                <a:solidFill>
                  <a:srgbClr val="414042"/>
                </a:solidFill>
                <a:latin typeface="Gill Sans MT" panose="020B0502020104020203" pitchFamily="34" charset="0"/>
              </a:rPr>
              <a:t>in line with the KMS 2019-2023 and the revised WHO guidelines (3rd edition) </a:t>
            </a:r>
          </a:p>
          <a:p>
            <a:pPr marL="285750" indent="-285750">
              <a:buFont typeface="Arial" panose="020B0604020202020204" pitchFamily="34" charset="0"/>
              <a:buChar char="•"/>
            </a:pPr>
            <a:r>
              <a:rPr lang="en-GB" dirty="0">
                <a:solidFill>
                  <a:srgbClr val="414042"/>
                </a:solidFill>
                <a:latin typeface="Gill Sans MT" panose="020B0502020104020203" pitchFamily="34" charset="0"/>
              </a:rPr>
              <a:t>The guideline document is intended to serve as </a:t>
            </a:r>
            <a:r>
              <a:rPr lang="en-GB" b="1" dirty="0">
                <a:solidFill>
                  <a:srgbClr val="414042"/>
                </a:solidFill>
                <a:latin typeface="Gill Sans MT" panose="020B0502020104020203" pitchFamily="34" charset="0"/>
              </a:rPr>
              <a:t>a guide </a:t>
            </a:r>
            <a:r>
              <a:rPr lang="en-GB" dirty="0">
                <a:solidFill>
                  <a:srgbClr val="414042"/>
                </a:solidFill>
                <a:latin typeface="Gill Sans MT" panose="020B0502020104020203" pitchFamily="34" charset="0"/>
              </a:rPr>
              <a:t>to all health professionals both pre- and in-service, in the private sector, researchers, trainers in medical training institutions and all partners involved in the implementation of malaria control and prevention activities in Kenya.</a:t>
            </a:r>
            <a:endParaRPr lang="en-GB" dirty="0">
              <a:solidFill>
                <a:srgbClr val="000000"/>
              </a:solidFill>
              <a:latin typeface="Gill Sans MT" panose="020B0502020104020203" pitchFamily="34" charset="0"/>
            </a:endParaRPr>
          </a:p>
          <a:p>
            <a:pPr marL="342900" indent="-342900">
              <a:buFont typeface="Arial" panose="020B0604020202020204" pitchFamily="34" charset="0"/>
              <a:buChar char="•"/>
            </a:pPr>
            <a:endParaRPr lang="en-GB" baseline="30000" dirty="0">
              <a:solidFill>
                <a:srgbClr val="000000"/>
              </a:solidFill>
              <a:latin typeface="Gill Sans MT" panose="020B0502020104020203" pitchFamily="34" charset="0"/>
            </a:endParaRPr>
          </a:p>
        </p:txBody>
      </p:sp>
      <p:pic>
        <p:nvPicPr>
          <p:cNvPr id="7" name="Picture 6"/>
          <p:cNvPicPr>
            <a:picLocks noChangeAspect="1"/>
          </p:cNvPicPr>
          <p:nvPr/>
        </p:nvPicPr>
        <p:blipFill>
          <a:blip r:embed="rId2"/>
          <a:stretch>
            <a:fillRect/>
          </a:stretch>
        </p:blipFill>
        <p:spPr>
          <a:xfrm>
            <a:off x="1619250" y="2613517"/>
            <a:ext cx="3533775" cy="4006584"/>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953250" y="2613517"/>
            <a:ext cx="3276601" cy="4006584"/>
          </a:xfrm>
          <a:prstGeom prst="rect">
            <a:avLst/>
          </a:prstGeom>
          <a:noFill/>
          <a:ln>
            <a:noFill/>
          </a:ln>
        </p:spPr>
      </p:pic>
    </p:spTree>
    <p:extLst>
      <p:ext uri="{BB962C8B-B14F-4D97-AF65-F5344CB8AC3E}">
        <p14:creationId xmlns:p14="http://schemas.microsoft.com/office/powerpoint/2010/main" val="20890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Content Placeholder 4101"/>
          <p:cNvPicPr>
            <a:picLocks noGrp="1" noChangeAspect="1"/>
          </p:cNvPicPr>
          <p:nvPr>
            <p:ph sz="half" idx="1"/>
          </p:nvPr>
        </p:nvPicPr>
        <p:blipFill>
          <a:blip r:embed="rId2"/>
          <a:stretch>
            <a:fillRect/>
          </a:stretch>
        </p:blipFill>
        <p:spPr>
          <a:xfrm>
            <a:off x="86222" y="1463107"/>
            <a:ext cx="6059900" cy="5040330"/>
          </a:xfrm>
          <a:prstGeom prst="rect">
            <a:avLst/>
          </a:prstGeom>
          <a:ln>
            <a:solidFill>
              <a:schemeClr val="tx2"/>
            </a:solidFill>
          </a:ln>
        </p:spPr>
      </p:pic>
      <p:pic>
        <p:nvPicPr>
          <p:cNvPr id="4104" name="Content Placeholder 4103"/>
          <p:cNvPicPr>
            <a:picLocks noGrp="1" noChangeAspect="1"/>
          </p:cNvPicPr>
          <p:nvPr>
            <p:ph sz="half" idx="2"/>
          </p:nvPr>
        </p:nvPicPr>
        <p:blipFill>
          <a:blip r:embed="rId3"/>
          <a:stretch>
            <a:fillRect/>
          </a:stretch>
        </p:blipFill>
        <p:spPr>
          <a:xfrm>
            <a:off x="6323403" y="1463107"/>
            <a:ext cx="5762431" cy="5040330"/>
          </a:xfrm>
          <a:prstGeom prst="rect">
            <a:avLst/>
          </a:prstGeom>
          <a:ln>
            <a:solidFill>
              <a:schemeClr val="tx2"/>
            </a:solidFill>
          </a:ln>
        </p:spPr>
      </p:pic>
      <p:sp>
        <p:nvSpPr>
          <p:cNvPr id="4" name="Rectangle 3"/>
          <p:cNvSpPr/>
          <p:nvPr/>
        </p:nvSpPr>
        <p:spPr>
          <a:xfrm>
            <a:off x="2172478" y="94861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2" name="Rectangle 1"/>
          <p:cNvSpPr/>
          <p:nvPr/>
        </p:nvSpPr>
        <p:spPr>
          <a:xfrm>
            <a:off x="8018803" y="94861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3" name="Rectangle 2"/>
          <p:cNvSpPr/>
          <p:nvPr/>
        </p:nvSpPr>
        <p:spPr>
          <a:xfrm>
            <a:off x="767968" y="88133"/>
            <a:ext cx="4696408" cy="1200329"/>
          </a:xfrm>
          <a:prstGeom prst="rect">
            <a:avLst/>
          </a:prstGeom>
        </p:spPr>
        <p:txBody>
          <a:bodyPr wrap="square">
            <a:spAutoFit/>
          </a:bodyPr>
          <a:lstStyle/>
          <a:p>
            <a:r>
              <a:rPr lang="en-US" sz="2400" b="1" kern="0" dirty="0">
                <a:solidFill>
                  <a:prstClr val="black"/>
                </a:solidFill>
                <a:cs typeface="Calibri" panose="020F0502020204030204" pitchFamily="34" charset="0"/>
              </a:rPr>
              <a:t>Chapter 8 - Basic</a:t>
            </a:r>
            <a:r>
              <a:rPr lang="en-US" sz="2400" b="1" kern="0" spc="-105" dirty="0">
                <a:solidFill>
                  <a:prstClr val="black"/>
                </a:solidFill>
                <a:cs typeface="Calibri" panose="020F0502020204030204" pitchFamily="34" charset="0"/>
              </a:rPr>
              <a:t> </a:t>
            </a:r>
            <a:r>
              <a:rPr lang="en-US" sz="2400" b="1" kern="0" dirty="0">
                <a:solidFill>
                  <a:srgbClr val="4472C4"/>
                </a:solidFill>
                <a:cs typeface="Calibri" panose="020F0502020204030204" pitchFamily="34" charset="0"/>
              </a:rPr>
              <a:t>techniques</a:t>
            </a:r>
            <a:r>
              <a:rPr lang="en-US" sz="2400" b="1" kern="0" spc="-65" dirty="0">
                <a:solidFill>
                  <a:srgbClr val="4472C4"/>
                </a:solidFill>
                <a:cs typeface="Calibri" panose="020F0502020204030204" pitchFamily="34" charset="0"/>
              </a:rPr>
              <a:t> </a:t>
            </a:r>
            <a:r>
              <a:rPr lang="en-US" sz="2400" b="1" kern="0" dirty="0">
                <a:solidFill>
                  <a:prstClr val="black"/>
                </a:solidFill>
                <a:cs typeface="Calibri" panose="020F0502020204030204" pitchFamily="34" charset="0"/>
              </a:rPr>
              <a:t>in</a:t>
            </a:r>
            <a:r>
              <a:rPr lang="en-US" sz="2400" b="1" kern="0" spc="-60" dirty="0">
                <a:solidFill>
                  <a:prstClr val="black"/>
                </a:solidFill>
                <a:cs typeface="Calibri" panose="020F0502020204030204" pitchFamily="34" charset="0"/>
              </a:rPr>
              <a:t> </a:t>
            </a:r>
            <a:r>
              <a:rPr lang="en-US" sz="2400" b="1" kern="0" dirty="0">
                <a:solidFill>
                  <a:prstClr val="black"/>
                </a:solidFill>
                <a:cs typeface="Calibri" panose="020F0502020204030204" pitchFamily="34" charset="0"/>
              </a:rPr>
              <a:t>managing malaria</a:t>
            </a:r>
            <a:r>
              <a:rPr lang="en-US" sz="2400" b="1" kern="0" spc="-135" dirty="0">
                <a:solidFill>
                  <a:prstClr val="black"/>
                </a:solidFill>
                <a:cs typeface="Calibri" panose="020F0502020204030204" pitchFamily="34" charset="0"/>
              </a:rPr>
              <a:t> </a:t>
            </a:r>
            <a:r>
              <a:rPr lang="en-US" sz="2400" b="1" kern="0" dirty="0">
                <a:solidFill>
                  <a:srgbClr val="4472C4"/>
                </a:solidFill>
                <a:cs typeface="Calibri" panose="020F0502020204030204" pitchFamily="34" charset="0"/>
              </a:rPr>
              <a:t>medicines</a:t>
            </a:r>
            <a:br>
              <a:rPr lang="en-US" sz="2400" b="1" kern="0" dirty="0">
                <a:solidFill>
                  <a:srgbClr val="4472C4"/>
                </a:solidFill>
                <a:cs typeface="Calibri" panose="020F0502020204030204" pitchFamily="34" charset="0"/>
              </a:rPr>
            </a:br>
            <a:endParaRPr lang="en-US" sz="2400" dirty="0">
              <a:solidFill>
                <a:srgbClr val="4472C4"/>
              </a:solidFill>
            </a:endParaRPr>
          </a:p>
        </p:txBody>
      </p:sp>
      <p:sp>
        <p:nvSpPr>
          <p:cNvPr id="5" name="Rectangle 4"/>
          <p:cNvSpPr/>
          <p:nvPr/>
        </p:nvSpPr>
        <p:spPr>
          <a:xfrm>
            <a:off x="7147249" y="45039"/>
            <a:ext cx="4422710" cy="830997"/>
          </a:xfrm>
          <a:prstGeom prst="rect">
            <a:avLst/>
          </a:prstGeom>
        </p:spPr>
        <p:txBody>
          <a:bodyPr wrap="square">
            <a:spAutoFit/>
          </a:bodyPr>
          <a:lstStyle/>
          <a:p>
            <a:r>
              <a:rPr lang="en-GB" sz="2400" b="1" dirty="0">
                <a:solidFill>
                  <a:prstClr val="black"/>
                </a:solidFill>
              </a:rPr>
              <a:t>Chapter 8 - Basic </a:t>
            </a:r>
            <a:r>
              <a:rPr lang="en-GB" sz="2400" b="1" dirty="0">
                <a:solidFill>
                  <a:srgbClr val="C00000"/>
                </a:solidFill>
              </a:rPr>
              <a:t>principles</a:t>
            </a:r>
            <a:r>
              <a:rPr lang="en-GB" sz="2400" b="1" dirty="0">
                <a:solidFill>
                  <a:prstClr val="black"/>
                </a:solidFill>
              </a:rPr>
              <a:t> in managing malaria </a:t>
            </a:r>
            <a:r>
              <a:rPr lang="en-GB" sz="2400" b="1" dirty="0">
                <a:solidFill>
                  <a:srgbClr val="C00000"/>
                </a:solidFill>
              </a:rPr>
              <a:t>commodities</a:t>
            </a:r>
            <a:endParaRPr lang="en-US" sz="2400" dirty="0">
              <a:solidFill>
                <a:srgbClr val="C00000"/>
              </a:solidFill>
            </a:endParaRPr>
          </a:p>
        </p:txBody>
      </p:sp>
    </p:spTree>
    <p:extLst>
      <p:ext uri="{BB962C8B-B14F-4D97-AF65-F5344CB8AC3E}">
        <p14:creationId xmlns:p14="http://schemas.microsoft.com/office/powerpoint/2010/main" val="217851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612" y="280106"/>
            <a:ext cx="5040086" cy="633251"/>
          </a:xfrm>
        </p:spPr>
        <p:txBody>
          <a:bodyPr>
            <a:noAutofit/>
          </a:bodyPr>
          <a:lstStyle/>
          <a:p>
            <a:pPr algn="ctr"/>
            <a:r>
              <a:rPr lang="en-US" sz="2400" b="1" kern="0" dirty="0">
                <a:latin typeface="Calibri" panose="020F0502020204030204" pitchFamily="34" charset="0"/>
                <a:cs typeface="Calibri" panose="020F0502020204030204" pitchFamily="34" charset="0"/>
              </a:rPr>
              <a:t>Chapter 8 - Basic</a:t>
            </a:r>
            <a:r>
              <a:rPr lang="en-US" sz="2400" b="1" kern="0" spc="-105" dirty="0">
                <a:latin typeface="Calibri" panose="020F0502020204030204" pitchFamily="34" charset="0"/>
                <a:cs typeface="Calibri" panose="020F0502020204030204" pitchFamily="34" charset="0"/>
              </a:rPr>
              <a:t> </a:t>
            </a:r>
            <a:r>
              <a:rPr lang="en-US" sz="2400" b="1" kern="0" dirty="0">
                <a:solidFill>
                  <a:schemeClr val="accent5">
                    <a:lumMod val="75000"/>
                  </a:schemeClr>
                </a:solidFill>
                <a:latin typeface="Calibri" panose="020F0502020204030204" pitchFamily="34" charset="0"/>
                <a:cs typeface="Calibri" panose="020F0502020204030204" pitchFamily="34" charset="0"/>
              </a:rPr>
              <a:t>techniques</a:t>
            </a:r>
            <a:r>
              <a:rPr lang="en-US" sz="2400" b="1" kern="0" spc="-65" dirty="0">
                <a:solidFill>
                  <a:schemeClr val="accent5">
                    <a:lumMod val="75000"/>
                  </a:schemeClr>
                </a:solidFill>
                <a:latin typeface="Calibri" panose="020F0502020204030204" pitchFamily="34" charset="0"/>
                <a:cs typeface="Calibri" panose="020F0502020204030204" pitchFamily="34" charset="0"/>
              </a:rPr>
              <a:t> </a:t>
            </a:r>
            <a:r>
              <a:rPr lang="en-US" sz="2400" b="1" kern="0" dirty="0">
                <a:latin typeface="Calibri" panose="020F0502020204030204" pitchFamily="34" charset="0"/>
                <a:cs typeface="Calibri" panose="020F0502020204030204" pitchFamily="34" charset="0"/>
              </a:rPr>
              <a:t>in</a:t>
            </a:r>
            <a:r>
              <a:rPr lang="en-US" sz="2400" b="1" kern="0" spc="-60" dirty="0">
                <a:latin typeface="Calibri" panose="020F0502020204030204" pitchFamily="34" charset="0"/>
                <a:cs typeface="Calibri" panose="020F0502020204030204" pitchFamily="34" charset="0"/>
              </a:rPr>
              <a:t> </a:t>
            </a:r>
            <a:r>
              <a:rPr lang="en-US" sz="2400" b="1" kern="0" dirty="0">
                <a:latin typeface="Calibri" panose="020F0502020204030204" pitchFamily="34" charset="0"/>
                <a:cs typeface="Calibri" panose="020F0502020204030204" pitchFamily="34" charset="0"/>
              </a:rPr>
              <a:t>managing malaria</a:t>
            </a:r>
            <a:r>
              <a:rPr lang="en-US" sz="2400" b="1" kern="0" spc="-135" dirty="0">
                <a:latin typeface="Calibri" panose="020F0502020204030204" pitchFamily="34" charset="0"/>
                <a:cs typeface="Calibri" panose="020F0502020204030204" pitchFamily="34" charset="0"/>
              </a:rPr>
              <a:t> </a:t>
            </a:r>
            <a:r>
              <a:rPr lang="en-US" sz="2400" b="1" kern="0" dirty="0">
                <a:solidFill>
                  <a:schemeClr val="accent5">
                    <a:lumMod val="75000"/>
                  </a:schemeClr>
                </a:solidFill>
                <a:latin typeface="Calibri" panose="020F0502020204030204" pitchFamily="34" charset="0"/>
                <a:cs typeface="Calibri" panose="020F0502020204030204" pitchFamily="34" charset="0"/>
              </a:rPr>
              <a:t>medicines</a:t>
            </a:r>
            <a:endParaRPr lang="en-US" sz="2400" dirty="0">
              <a:solidFill>
                <a:schemeClr val="accent5">
                  <a:lumMod val="75000"/>
                </a:schemeClr>
              </a:solidFill>
            </a:endParaRPr>
          </a:p>
        </p:txBody>
      </p:sp>
      <p:sp>
        <p:nvSpPr>
          <p:cNvPr id="3" name="Content Placeholder 2"/>
          <p:cNvSpPr>
            <a:spLocks noGrp="1"/>
          </p:cNvSpPr>
          <p:nvPr>
            <p:ph sz="half" idx="1"/>
          </p:nvPr>
        </p:nvSpPr>
        <p:spPr>
          <a:xfrm>
            <a:off x="242596" y="1926314"/>
            <a:ext cx="5198707" cy="4185237"/>
          </a:xfrm>
          <a:ln>
            <a:solidFill>
              <a:schemeClr val="tx2"/>
            </a:solidFill>
          </a:ln>
        </p:spPr>
        <p:txBody>
          <a:bodyPr>
            <a:noAutofit/>
          </a:bodyPr>
          <a:lstStyle/>
          <a:p>
            <a:r>
              <a:rPr lang="en-GB" sz="2000" b="1" dirty="0">
                <a:latin typeface="Gill Sans MT" panose="020B0502020104020203" pitchFamily="34" charset="0"/>
              </a:rPr>
              <a:t>8.2.4.1	Ordering</a:t>
            </a:r>
          </a:p>
          <a:p>
            <a:r>
              <a:rPr lang="en-GB" sz="2000" dirty="0">
                <a:latin typeface="Gill Sans MT" panose="020B0502020104020203" pitchFamily="34" charset="0"/>
              </a:rPr>
              <a:t>The facility should order supplies periodically from the central medical store using a standard order form. The formula below is used to derive the amount of medicines to order:</a:t>
            </a:r>
          </a:p>
          <a:p>
            <a:r>
              <a:rPr lang="en-GB" sz="2000" b="1" dirty="0">
                <a:latin typeface="Gill Sans MT" panose="020B0502020104020203" pitchFamily="34" charset="0"/>
              </a:rPr>
              <a:t>8.2.4.2	Receiving</a:t>
            </a:r>
          </a:p>
          <a:p>
            <a:r>
              <a:rPr lang="en-GB" sz="2000" dirty="0">
                <a:latin typeface="Gill Sans MT" panose="020B0502020104020203" pitchFamily="34" charset="0"/>
              </a:rPr>
              <a:t>The facility should counter-check commodities received against the standard order form and delivery note, and record the receipts on a stock/bin card.</a:t>
            </a:r>
          </a:p>
          <a:p>
            <a:endParaRPr lang="en-US" sz="2000" dirty="0">
              <a:latin typeface="Gill Sans MT" panose="020B0502020104020203" pitchFamily="34" charset="0"/>
            </a:endParaRPr>
          </a:p>
        </p:txBody>
      </p:sp>
      <p:sp>
        <p:nvSpPr>
          <p:cNvPr id="4" name="Content Placeholder 3"/>
          <p:cNvSpPr>
            <a:spLocks noGrp="1"/>
          </p:cNvSpPr>
          <p:nvPr>
            <p:ph sz="half" idx="2"/>
          </p:nvPr>
        </p:nvSpPr>
        <p:spPr>
          <a:xfrm>
            <a:off x="5924939" y="1926314"/>
            <a:ext cx="6186198" cy="4185237"/>
          </a:xfrm>
          <a:ln>
            <a:solidFill>
              <a:schemeClr val="tx2"/>
            </a:solidFill>
          </a:ln>
        </p:spPr>
        <p:txBody>
          <a:bodyPr>
            <a:noAutofit/>
          </a:bodyPr>
          <a:lstStyle/>
          <a:p>
            <a:pPr marL="0" indent="0">
              <a:buNone/>
            </a:pPr>
            <a:r>
              <a:rPr lang="en-GB" sz="2000" b="1" dirty="0">
                <a:latin typeface="Gill Sans MT" panose="020B0502020104020203" pitchFamily="34" charset="0"/>
              </a:rPr>
              <a:t>8.5.2.1 Ordering</a:t>
            </a:r>
          </a:p>
          <a:p>
            <a:pPr>
              <a:spcBef>
                <a:spcPts val="0"/>
              </a:spcBef>
            </a:pPr>
            <a:r>
              <a:rPr lang="en-GB" sz="2000" dirty="0">
                <a:solidFill>
                  <a:srgbClr val="C00000"/>
                </a:solidFill>
                <a:latin typeface="Gill Sans MT" panose="020B0502020104020203" pitchFamily="34" charset="0"/>
              </a:rPr>
              <a:t>The facility should order commodities quarterly from KEMSA through the LMIS. </a:t>
            </a:r>
          </a:p>
          <a:p>
            <a:pPr>
              <a:spcBef>
                <a:spcPts val="0"/>
              </a:spcBef>
            </a:pPr>
            <a:r>
              <a:rPr lang="en-GB" sz="2000" dirty="0">
                <a:solidFill>
                  <a:srgbClr val="C00000"/>
                </a:solidFill>
                <a:latin typeface="Gill Sans MT" panose="020B0502020104020203" pitchFamily="34" charset="0"/>
              </a:rPr>
              <a:t>The LMIS is Linked to the KHIS. </a:t>
            </a:r>
          </a:p>
          <a:p>
            <a:pPr>
              <a:spcBef>
                <a:spcPts val="0"/>
              </a:spcBef>
            </a:pPr>
            <a:r>
              <a:rPr lang="en-GB" sz="2000" dirty="0">
                <a:solidFill>
                  <a:srgbClr val="C00000"/>
                </a:solidFill>
                <a:latin typeface="Gill Sans MT" panose="020B0502020104020203" pitchFamily="34" charset="0"/>
              </a:rPr>
              <a:t>Consumption data is used to derive reorder quantities using the formula: </a:t>
            </a:r>
          </a:p>
          <a:p>
            <a:pPr marL="0" indent="0">
              <a:spcBef>
                <a:spcPts val="0"/>
              </a:spcBef>
              <a:buNone/>
            </a:pPr>
            <a:r>
              <a:rPr lang="en-GB" sz="2000" i="1" dirty="0">
                <a:solidFill>
                  <a:srgbClr val="C00000"/>
                </a:solidFill>
                <a:latin typeface="Gill Sans MT" panose="020B0502020104020203" pitchFamily="34" charset="0"/>
              </a:rPr>
              <a:t>Quantity to Order = Average Monthly Consumption x review period in months Less stock on hand</a:t>
            </a:r>
          </a:p>
          <a:p>
            <a:pPr marL="0" indent="0">
              <a:buNone/>
            </a:pPr>
            <a:r>
              <a:rPr lang="en-GB" sz="2000" b="1" dirty="0">
                <a:latin typeface="Gill Sans MT" panose="020B0502020104020203" pitchFamily="34" charset="0"/>
              </a:rPr>
              <a:t>8.5.2.2 Receiving</a:t>
            </a:r>
          </a:p>
          <a:p>
            <a:pPr>
              <a:spcBef>
                <a:spcPts val="0"/>
              </a:spcBef>
            </a:pPr>
            <a:r>
              <a:rPr lang="en-GB" sz="2000" dirty="0">
                <a:solidFill>
                  <a:srgbClr val="C00000"/>
                </a:solidFill>
                <a:latin typeface="Gill Sans MT" panose="020B0502020104020203" pitchFamily="34" charset="0"/>
              </a:rPr>
              <a:t>Commodities should be received by a designated health facility staff </a:t>
            </a:r>
          </a:p>
          <a:p>
            <a:pPr>
              <a:spcBef>
                <a:spcPts val="0"/>
              </a:spcBef>
            </a:pPr>
            <a:r>
              <a:rPr lang="en-GB" sz="2000" dirty="0">
                <a:solidFill>
                  <a:srgbClr val="C00000"/>
                </a:solidFill>
                <a:latin typeface="Gill Sans MT" panose="020B0502020104020203" pitchFamily="34" charset="0"/>
              </a:rPr>
              <a:t>Counter-check commodities received against what was ordered and what is on the delivery note. </a:t>
            </a:r>
          </a:p>
          <a:p>
            <a:pPr>
              <a:spcBef>
                <a:spcPts val="0"/>
              </a:spcBef>
            </a:pPr>
            <a:r>
              <a:rPr lang="en-GB" sz="2000" dirty="0">
                <a:solidFill>
                  <a:srgbClr val="C00000"/>
                </a:solidFill>
                <a:latin typeface="Gill Sans MT" panose="020B0502020104020203" pitchFamily="34" charset="0"/>
              </a:rPr>
              <a:t>Accurately recorded in the stock card.</a:t>
            </a:r>
          </a:p>
          <a:p>
            <a:pPr marL="0" indent="0">
              <a:spcBef>
                <a:spcPts val="0"/>
              </a:spcBef>
              <a:buNone/>
            </a:pPr>
            <a:endParaRPr lang="en-GB" sz="2000" dirty="0">
              <a:solidFill>
                <a:srgbClr val="C00000"/>
              </a:solidFill>
              <a:latin typeface="Gill Sans MT" panose="020B0502020104020203" pitchFamily="34" charset="0"/>
            </a:endParaRPr>
          </a:p>
          <a:p>
            <a:pPr marL="0" indent="0">
              <a:spcBef>
                <a:spcPts val="0"/>
              </a:spcBef>
              <a:buNone/>
            </a:pPr>
            <a:endParaRPr lang="en-GB" sz="2000" dirty="0">
              <a:solidFill>
                <a:srgbClr val="C00000"/>
              </a:solidFill>
              <a:latin typeface="Gill Sans MT" panose="020B0502020104020203" pitchFamily="34" charset="0"/>
            </a:endParaRPr>
          </a:p>
        </p:txBody>
      </p:sp>
      <p:sp>
        <p:nvSpPr>
          <p:cNvPr id="5" name="Rectangle 4"/>
          <p:cNvSpPr/>
          <p:nvPr/>
        </p:nvSpPr>
        <p:spPr>
          <a:xfrm>
            <a:off x="1556657" y="1311793"/>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defRPr/>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7240394" y="181232"/>
            <a:ext cx="4376057" cy="830997"/>
          </a:xfrm>
          <a:prstGeom prst="rect">
            <a:avLst/>
          </a:prstGeom>
        </p:spPr>
        <p:txBody>
          <a:bodyPr wrap="square">
            <a:spAutoFit/>
          </a:bodyPr>
          <a:lstStyle/>
          <a:p>
            <a:pPr algn="ctr">
              <a:defRPr/>
            </a:pPr>
            <a:r>
              <a:rPr lang="en-GB" sz="2400" b="1" dirty="0">
                <a:solidFill>
                  <a:prstClr val="black"/>
                </a:solidFill>
              </a:rPr>
              <a:t>Chapter 8 - Basic </a:t>
            </a:r>
            <a:r>
              <a:rPr lang="en-GB" sz="2400" b="1" dirty="0">
                <a:solidFill>
                  <a:srgbClr val="C00000"/>
                </a:solidFill>
              </a:rPr>
              <a:t>principles</a:t>
            </a:r>
            <a:r>
              <a:rPr lang="en-GB" sz="2400" b="1" dirty="0">
                <a:solidFill>
                  <a:prstClr val="black"/>
                </a:solidFill>
              </a:rPr>
              <a:t> in managing malaria </a:t>
            </a:r>
            <a:r>
              <a:rPr lang="en-GB" sz="2400" b="1" dirty="0">
                <a:solidFill>
                  <a:srgbClr val="C00000"/>
                </a:solidFill>
              </a:rPr>
              <a:t>commodities</a:t>
            </a:r>
            <a:endParaRPr lang="en-US" sz="2400" dirty="0">
              <a:solidFill>
                <a:srgbClr val="C00000"/>
              </a:solidFill>
            </a:endParaRPr>
          </a:p>
        </p:txBody>
      </p:sp>
      <p:sp>
        <p:nvSpPr>
          <p:cNvPr id="8" name="Rectangle 7"/>
          <p:cNvSpPr/>
          <p:nvPr/>
        </p:nvSpPr>
        <p:spPr>
          <a:xfrm>
            <a:off x="8406024" y="1311793"/>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defRPr/>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Tree>
    <p:extLst>
      <p:ext uri="{BB962C8B-B14F-4D97-AF65-F5344CB8AC3E}">
        <p14:creationId xmlns:p14="http://schemas.microsoft.com/office/powerpoint/2010/main" val="3123362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34" y="565269"/>
            <a:ext cx="5040086" cy="633251"/>
          </a:xfrm>
        </p:spPr>
        <p:txBody>
          <a:bodyPr>
            <a:noAutofit/>
          </a:bodyPr>
          <a:lstStyle/>
          <a:p>
            <a:pPr algn="ctr"/>
            <a:r>
              <a:rPr lang="en-US" sz="2400" b="1" kern="0" dirty="0">
                <a:latin typeface="Calibri" panose="020F0502020204030204" pitchFamily="34" charset="0"/>
                <a:cs typeface="Calibri" panose="020F0502020204030204" pitchFamily="34" charset="0"/>
              </a:rPr>
              <a:t>Chapter 8 - Basic</a:t>
            </a:r>
            <a:r>
              <a:rPr lang="en-US" sz="2400" b="1" kern="0" spc="-105" dirty="0">
                <a:latin typeface="Calibri" panose="020F0502020204030204" pitchFamily="34" charset="0"/>
                <a:cs typeface="Calibri" panose="020F0502020204030204" pitchFamily="34" charset="0"/>
              </a:rPr>
              <a:t> </a:t>
            </a:r>
            <a:r>
              <a:rPr lang="en-US" sz="2400" b="1" kern="0" dirty="0">
                <a:solidFill>
                  <a:schemeClr val="accent5">
                    <a:lumMod val="75000"/>
                  </a:schemeClr>
                </a:solidFill>
                <a:latin typeface="Calibri" panose="020F0502020204030204" pitchFamily="34" charset="0"/>
                <a:cs typeface="Calibri" panose="020F0502020204030204" pitchFamily="34" charset="0"/>
              </a:rPr>
              <a:t>techniques</a:t>
            </a:r>
            <a:r>
              <a:rPr lang="en-US" sz="2400" b="1" kern="0" spc="-65" dirty="0">
                <a:solidFill>
                  <a:schemeClr val="accent5">
                    <a:lumMod val="75000"/>
                  </a:schemeClr>
                </a:solidFill>
                <a:latin typeface="Calibri" panose="020F0502020204030204" pitchFamily="34" charset="0"/>
                <a:cs typeface="Calibri" panose="020F0502020204030204" pitchFamily="34" charset="0"/>
              </a:rPr>
              <a:t> </a:t>
            </a:r>
            <a:r>
              <a:rPr lang="en-US" sz="2400" b="1" kern="0" dirty="0">
                <a:latin typeface="Calibri" panose="020F0502020204030204" pitchFamily="34" charset="0"/>
                <a:cs typeface="Calibri" panose="020F0502020204030204" pitchFamily="34" charset="0"/>
              </a:rPr>
              <a:t>in</a:t>
            </a:r>
            <a:r>
              <a:rPr lang="en-US" sz="2400" b="1" kern="0" spc="-60" dirty="0">
                <a:latin typeface="Calibri" panose="020F0502020204030204" pitchFamily="34" charset="0"/>
                <a:cs typeface="Calibri" panose="020F0502020204030204" pitchFamily="34" charset="0"/>
              </a:rPr>
              <a:t> </a:t>
            </a:r>
            <a:r>
              <a:rPr lang="en-US" sz="2400" b="1" kern="0" dirty="0">
                <a:latin typeface="Calibri" panose="020F0502020204030204" pitchFamily="34" charset="0"/>
                <a:cs typeface="Calibri" panose="020F0502020204030204" pitchFamily="34" charset="0"/>
              </a:rPr>
              <a:t>managing malaria</a:t>
            </a:r>
            <a:r>
              <a:rPr lang="en-US" sz="2400" b="1" kern="0" spc="-135" dirty="0">
                <a:latin typeface="Calibri" panose="020F0502020204030204" pitchFamily="34" charset="0"/>
                <a:cs typeface="Calibri" panose="020F0502020204030204" pitchFamily="34" charset="0"/>
              </a:rPr>
              <a:t> </a:t>
            </a:r>
            <a:r>
              <a:rPr lang="en-US" sz="2400" b="1" kern="0" dirty="0">
                <a:solidFill>
                  <a:schemeClr val="accent5">
                    <a:lumMod val="75000"/>
                  </a:schemeClr>
                </a:solidFill>
                <a:latin typeface="Calibri" panose="020F0502020204030204" pitchFamily="34" charset="0"/>
                <a:cs typeface="Calibri" panose="020F0502020204030204" pitchFamily="34" charset="0"/>
              </a:rPr>
              <a:t>medicines</a:t>
            </a:r>
            <a:endParaRPr lang="en-US" sz="2400" dirty="0">
              <a:solidFill>
                <a:schemeClr val="accent5">
                  <a:lumMod val="75000"/>
                </a:schemeClr>
              </a:solidFill>
            </a:endParaRPr>
          </a:p>
        </p:txBody>
      </p:sp>
      <p:sp>
        <p:nvSpPr>
          <p:cNvPr id="3" name="Content Placeholder 2"/>
          <p:cNvSpPr>
            <a:spLocks noGrp="1"/>
          </p:cNvSpPr>
          <p:nvPr>
            <p:ph sz="half" idx="1"/>
          </p:nvPr>
        </p:nvSpPr>
        <p:spPr>
          <a:xfrm>
            <a:off x="119741" y="2187570"/>
            <a:ext cx="5525279" cy="4045279"/>
          </a:xfrm>
          <a:ln>
            <a:solidFill>
              <a:schemeClr val="tx2"/>
            </a:solidFill>
          </a:ln>
        </p:spPr>
        <p:txBody>
          <a:bodyPr>
            <a:noAutofit/>
          </a:bodyPr>
          <a:lstStyle/>
          <a:p>
            <a:pPr marL="0" indent="0">
              <a:buNone/>
            </a:pPr>
            <a:r>
              <a:rPr lang="en-GB" sz="2000" b="1" dirty="0">
                <a:latin typeface="Gill Sans MT" panose="020B0502020104020203" pitchFamily="34" charset="0"/>
              </a:rPr>
              <a:t>8.2.4.3	Storage</a:t>
            </a:r>
          </a:p>
          <a:p>
            <a:r>
              <a:rPr lang="en-GB" sz="2000" dirty="0">
                <a:latin typeface="Gill Sans MT" panose="020B0502020104020203" pitchFamily="34" charset="0"/>
              </a:rPr>
              <a:t>Malaria medicines and commodities such as RDTs should be stored under optimal conditions to ensure their safety and efficacy in accordance with the principles of good storage practices:</a:t>
            </a:r>
          </a:p>
          <a:p>
            <a:pPr lvl="1">
              <a:buFont typeface="Courier New" panose="02070309020205020404" pitchFamily="49" charset="0"/>
              <a:buChar char="o"/>
            </a:pPr>
            <a:r>
              <a:rPr lang="en-GB" sz="2000" dirty="0">
                <a:latin typeface="Gill Sans MT" panose="020B0502020104020203" pitchFamily="34" charset="0"/>
              </a:rPr>
              <a:t>Good  arrangement.</a:t>
            </a:r>
          </a:p>
          <a:p>
            <a:pPr lvl="1">
              <a:buFont typeface="Courier New" panose="02070309020205020404" pitchFamily="49" charset="0"/>
              <a:buChar char="o"/>
            </a:pPr>
            <a:r>
              <a:rPr lang="en-GB" sz="2000" dirty="0">
                <a:latin typeface="Gill Sans MT" panose="020B0502020104020203" pitchFamily="34" charset="0"/>
              </a:rPr>
              <a:t>Quality maintenance (appropriate temperature, light and humidity).</a:t>
            </a:r>
          </a:p>
          <a:p>
            <a:pPr lvl="1">
              <a:buFont typeface="Courier New" panose="02070309020205020404" pitchFamily="49" charset="0"/>
              <a:buChar char="o"/>
            </a:pPr>
            <a:r>
              <a:rPr lang="en-GB" sz="2000" dirty="0">
                <a:latin typeface="Gill Sans MT" panose="020B0502020104020203" pitchFamily="34" charset="0"/>
              </a:rPr>
              <a:t>Assured security.</a:t>
            </a:r>
          </a:p>
          <a:p>
            <a:pPr lvl="1">
              <a:buFont typeface="Courier New" panose="02070309020205020404" pitchFamily="49" charset="0"/>
              <a:buChar char="o"/>
            </a:pPr>
            <a:r>
              <a:rPr lang="en-GB" sz="2000" dirty="0">
                <a:latin typeface="Gill Sans MT" panose="020B0502020104020203" pitchFamily="34" charset="0"/>
              </a:rPr>
              <a:t>Good inventory control and stock rotation (First in First Out/First Expiry First Out).</a:t>
            </a:r>
          </a:p>
          <a:p>
            <a:pPr lvl="1">
              <a:buFont typeface="Courier New" panose="02070309020205020404" pitchFamily="49" charset="0"/>
              <a:buChar char="o"/>
            </a:pPr>
            <a:r>
              <a:rPr lang="en-GB" sz="2000" dirty="0">
                <a:latin typeface="Gill Sans MT" panose="020B0502020104020203" pitchFamily="34" charset="0"/>
              </a:rPr>
              <a:t>Good record keeping.</a:t>
            </a:r>
          </a:p>
          <a:p>
            <a:endParaRPr lang="en-US" sz="2000" dirty="0">
              <a:latin typeface="Gill Sans MT" panose="020B0502020104020203" pitchFamily="34" charset="0"/>
            </a:endParaRPr>
          </a:p>
        </p:txBody>
      </p:sp>
      <p:sp>
        <p:nvSpPr>
          <p:cNvPr id="4" name="Content Placeholder 3"/>
          <p:cNvSpPr>
            <a:spLocks noGrp="1"/>
          </p:cNvSpPr>
          <p:nvPr>
            <p:ph sz="half" idx="2"/>
          </p:nvPr>
        </p:nvSpPr>
        <p:spPr>
          <a:xfrm>
            <a:off x="5896948" y="2187570"/>
            <a:ext cx="6410132" cy="4045279"/>
          </a:xfrm>
          <a:ln>
            <a:solidFill>
              <a:schemeClr val="tx2"/>
            </a:solidFill>
          </a:ln>
        </p:spPr>
        <p:txBody>
          <a:bodyPr>
            <a:noAutofit/>
          </a:bodyPr>
          <a:lstStyle/>
          <a:p>
            <a:pPr marL="0" indent="0">
              <a:spcBef>
                <a:spcPts val="0"/>
              </a:spcBef>
              <a:buNone/>
            </a:pPr>
            <a:r>
              <a:rPr lang="en-GB" sz="2000" b="1" dirty="0">
                <a:latin typeface="Gill Sans MT" panose="020B0502020104020203" pitchFamily="34" charset="0"/>
              </a:rPr>
              <a:t>8.5.2.3 Storage (WHO Good storage practices)</a:t>
            </a:r>
          </a:p>
          <a:p>
            <a:pPr>
              <a:spcBef>
                <a:spcPts val="0"/>
              </a:spcBef>
            </a:pPr>
            <a:r>
              <a:rPr lang="en-GB" sz="2000" dirty="0">
                <a:solidFill>
                  <a:srgbClr val="C00000"/>
                </a:solidFill>
                <a:latin typeface="Gill Sans MT" panose="020B0502020104020203" pitchFamily="34" charset="0"/>
              </a:rPr>
              <a:t>Commodities should be stored under optimal conditions :</a:t>
            </a:r>
          </a:p>
          <a:p>
            <a:pPr lvl="1">
              <a:spcBef>
                <a:spcPts val="0"/>
              </a:spcBef>
              <a:buFont typeface="Courier New" panose="02070309020205020404" pitchFamily="49" charset="0"/>
              <a:buChar char="o"/>
            </a:pPr>
            <a:r>
              <a:rPr lang="en-GB" sz="2000" dirty="0">
                <a:solidFill>
                  <a:srgbClr val="C00000"/>
                </a:solidFill>
                <a:latin typeface="Gill Sans MT" panose="020B0502020104020203" pitchFamily="34" charset="0"/>
              </a:rPr>
              <a:t>Proper arrangement, Quality maintenance, Assured security</a:t>
            </a:r>
          </a:p>
          <a:p>
            <a:pPr>
              <a:spcBef>
                <a:spcPts val="0"/>
              </a:spcBef>
            </a:pPr>
            <a:r>
              <a:rPr lang="en-GB" sz="2000" dirty="0">
                <a:solidFill>
                  <a:srgbClr val="C00000"/>
                </a:solidFill>
                <a:latin typeface="Gill Sans MT" panose="020B0502020104020203" pitchFamily="34" charset="0"/>
              </a:rPr>
              <a:t>Good inventory control and stock rotation </a:t>
            </a:r>
            <a:r>
              <a:rPr lang="en-GB" sz="2000" i="1" dirty="0">
                <a:solidFill>
                  <a:srgbClr val="C00000"/>
                </a:solidFill>
                <a:latin typeface="Gill Sans MT" panose="020B0502020104020203" pitchFamily="34" charset="0"/>
              </a:rPr>
              <a:t>(First in First Out/ First Expiry First Out) </a:t>
            </a:r>
          </a:p>
          <a:p>
            <a:pPr>
              <a:spcBef>
                <a:spcPts val="0"/>
              </a:spcBef>
            </a:pPr>
            <a:r>
              <a:rPr lang="en-GB" sz="2000" dirty="0">
                <a:solidFill>
                  <a:srgbClr val="C00000"/>
                </a:solidFill>
                <a:latin typeface="Gill Sans MT" panose="020B0502020104020203" pitchFamily="34" charset="0"/>
              </a:rPr>
              <a:t>Good record keeping</a:t>
            </a:r>
          </a:p>
          <a:p>
            <a:pPr>
              <a:spcBef>
                <a:spcPts val="0"/>
              </a:spcBef>
            </a:pPr>
            <a:r>
              <a:rPr lang="en-GB" sz="2000" dirty="0">
                <a:solidFill>
                  <a:srgbClr val="C00000"/>
                </a:solidFill>
                <a:latin typeface="Gill Sans MT" panose="020B0502020104020203" pitchFamily="34" charset="0"/>
              </a:rPr>
              <a:t>Regular stock counts </a:t>
            </a:r>
          </a:p>
          <a:p>
            <a:pPr>
              <a:spcBef>
                <a:spcPts val="0"/>
              </a:spcBef>
            </a:pPr>
            <a:r>
              <a:rPr lang="en-GB" sz="2000" dirty="0">
                <a:solidFill>
                  <a:srgbClr val="C00000"/>
                </a:solidFill>
                <a:latin typeface="Gill Sans MT" panose="020B0502020104020203" pitchFamily="34" charset="0"/>
              </a:rPr>
              <a:t>Disposal of unusable stock should be carried out according to the guidelines for disposal of pharmaceuticals safety guidelines for medical waste.</a:t>
            </a:r>
          </a:p>
        </p:txBody>
      </p:sp>
      <p:sp>
        <p:nvSpPr>
          <p:cNvPr id="5" name="Rectangle 4"/>
          <p:cNvSpPr/>
          <p:nvPr/>
        </p:nvSpPr>
        <p:spPr>
          <a:xfrm>
            <a:off x="1428199" y="161617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7203072" y="476746"/>
            <a:ext cx="4376057" cy="830997"/>
          </a:xfrm>
          <a:prstGeom prst="rect">
            <a:avLst/>
          </a:prstGeom>
        </p:spPr>
        <p:txBody>
          <a:bodyPr wrap="square">
            <a:spAutoFit/>
          </a:bodyPr>
          <a:lstStyle/>
          <a:p>
            <a:pPr algn="ctr"/>
            <a:r>
              <a:rPr lang="en-GB" sz="2400" b="1" dirty="0">
                <a:solidFill>
                  <a:prstClr val="black"/>
                </a:solidFill>
              </a:rPr>
              <a:t>Chapter 8 - Basic </a:t>
            </a:r>
            <a:r>
              <a:rPr lang="en-GB" sz="2400" b="1" dirty="0">
                <a:solidFill>
                  <a:srgbClr val="C00000"/>
                </a:solidFill>
              </a:rPr>
              <a:t>principles</a:t>
            </a:r>
            <a:r>
              <a:rPr lang="en-GB" sz="2400" b="1" dirty="0">
                <a:solidFill>
                  <a:prstClr val="black"/>
                </a:solidFill>
              </a:rPr>
              <a:t> in managing malaria </a:t>
            </a:r>
            <a:r>
              <a:rPr lang="en-GB" sz="2400" b="1" dirty="0">
                <a:solidFill>
                  <a:srgbClr val="C00000"/>
                </a:solidFill>
              </a:rPr>
              <a:t>commodities</a:t>
            </a:r>
            <a:endParaRPr lang="en-US" sz="2400" dirty="0">
              <a:solidFill>
                <a:srgbClr val="C00000"/>
              </a:solidFill>
            </a:endParaRPr>
          </a:p>
        </p:txBody>
      </p:sp>
      <p:sp>
        <p:nvSpPr>
          <p:cNvPr id="8" name="Rectangle 7"/>
          <p:cNvSpPr/>
          <p:nvPr/>
        </p:nvSpPr>
        <p:spPr>
          <a:xfrm>
            <a:off x="8172758" y="161617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Tree>
    <p:extLst>
      <p:ext uri="{BB962C8B-B14F-4D97-AF65-F5344CB8AC3E}">
        <p14:creationId xmlns:p14="http://schemas.microsoft.com/office/powerpoint/2010/main" val="4212146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515" y="103869"/>
            <a:ext cx="10515600" cy="773210"/>
          </a:xfrm>
        </p:spPr>
        <p:txBody>
          <a:bodyPr>
            <a:noAutofit/>
          </a:bodyPr>
          <a:lstStyle/>
          <a:p>
            <a:pPr lvl="0" algn="ctr">
              <a:lnSpc>
                <a:spcPct val="100000"/>
              </a:lnSpc>
              <a:spcBef>
                <a:spcPts val="0"/>
              </a:spcBef>
            </a:pPr>
            <a:r>
              <a:rPr lang="en-GB" sz="2400" b="1" dirty="0">
                <a:latin typeface="Gill Sans MT" panose="020B0502020104020203" pitchFamily="34" charset="0"/>
                <a:ea typeface="+mn-ea"/>
                <a:cs typeface="+mn-cs"/>
              </a:rPr>
              <a:t>Chapter 8 - Basic principles in managing malaria commodities</a:t>
            </a:r>
            <a:r>
              <a:rPr lang="en-GB" sz="2400" b="1" dirty="0">
                <a:solidFill>
                  <a:srgbClr val="C00000"/>
                </a:solidFill>
                <a:latin typeface="Gill Sans MT" panose="020B0502020104020203" pitchFamily="34" charset="0"/>
                <a:ea typeface="+mn-ea"/>
                <a:cs typeface="+mn-cs"/>
              </a:rPr>
              <a:t>:</a:t>
            </a:r>
            <a:br>
              <a:rPr lang="en-US" sz="2400" dirty="0">
                <a:solidFill>
                  <a:prstClr val="black"/>
                </a:solidFill>
                <a:latin typeface="Gill Sans MT" panose="020B0502020104020203" pitchFamily="34" charset="0"/>
                <a:ea typeface="+mn-ea"/>
                <a:cs typeface="+mn-cs"/>
              </a:rPr>
            </a:br>
            <a:r>
              <a:rPr lang="en-US" sz="2400" b="1" dirty="0">
                <a:solidFill>
                  <a:srgbClr val="C00000"/>
                </a:solidFill>
                <a:latin typeface="Gill Sans MT" panose="020B0502020104020203" pitchFamily="34" charset="0"/>
                <a:ea typeface="Times New Roman" panose="02020603050405020304" pitchFamily="18" charset="0"/>
              </a:rPr>
              <a:t>Flow</a:t>
            </a:r>
            <a:r>
              <a:rPr lang="en-US" sz="2400" b="1" spc="-80" dirty="0">
                <a:solidFill>
                  <a:srgbClr val="C00000"/>
                </a:solidFill>
                <a:latin typeface="Gill Sans MT" panose="020B0502020104020203" pitchFamily="34" charset="0"/>
                <a:ea typeface="Times New Roman" panose="02020603050405020304" pitchFamily="18" charset="0"/>
              </a:rPr>
              <a:t> </a:t>
            </a:r>
            <a:r>
              <a:rPr lang="en-US" sz="2400" b="1" dirty="0">
                <a:solidFill>
                  <a:srgbClr val="C00000"/>
                </a:solidFill>
                <a:latin typeface="Gill Sans MT" panose="020B0502020104020203" pitchFamily="34" charset="0"/>
                <a:ea typeface="Times New Roman" panose="02020603050405020304" pitchFamily="18" charset="0"/>
              </a:rPr>
              <a:t>of</a:t>
            </a:r>
            <a:r>
              <a:rPr lang="en-US" sz="2400" b="1" spc="-70" dirty="0">
                <a:solidFill>
                  <a:srgbClr val="C00000"/>
                </a:solidFill>
                <a:latin typeface="Gill Sans MT" panose="020B0502020104020203" pitchFamily="34" charset="0"/>
                <a:ea typeface="Times New Roman" panose="02020603050405020304" pitchFamily="18" charset="0"/>
              </a:rPr>
              <a:t> </a:t>
            </a:r>
            <a:r>
              <a:rPr lang="en-US" sz="2400" b="1" dirty="0">
                <a:solidFill>
                  <a:srgbClr val="C00000"/>
                </a:solidFill>
                <a:latin typeface="Gill Sans MT" panose="020B0502020104020203" pitchFamily="34" charset="0"/>
                <a:ea typeface="Times New Roman" panose="02020603050405020304" pitchFamily="18" charset="0"/>
              </a:rPr>
              <a:t>logistics</a:t>
            </a:r>
            <a:r>
              <a:rPr lang="en-US" sz="2400" b="1" spc="-65" dirty="0">
                <a:solidFill>
                  <a:srgbClr val="C00000"/>
                </a:solidFill>
                <a:latin typeface="Gill Sans MT" panose="020B0502020104020203" pitchFamily="34" charset="0"/>
                <a:ea typeface="Times New Roman" panose="02020603050405020304" pitchFamily="18" charset="0"/>
              </a:rPr>
              <a:t> </a:t>
            </a:r>
            <a:r>
              <a:rPr lang="en-US" sz="2400" b="1" dirty="0">
                <a:solidFill>
                  <a:srgbClr val="C00000"/>
                </a:solidFill>
                <a:latin typeface="Gill Sans MT" panose="020B0502020104020203" pitchFamily="34" charset="0"/>
                <a:ea typeface="Times New Roman" panose="02020603050405020304" pitchFamily="18" charset="0"/>
              </a:rPr>
              <a:t>management</a:t>
            </a:r>
            <a:r>
              <a:rPr lang="en-US" sz="2400" b="1" spc="-70" dirty="0">
                <a:solidFill>
                  <a:srgbClr val="C00000"/>
                </a:solidFill>
                <a:latin typeface="Gill Sans MT" panose="020B0502020104020203" pitchFamily="34" charset="0"/>
                <a:ea typeface="Times New Roman" panose="02020603050405020304" pitchFamily="18" charset="0"/>
              </a:rPr>
              <a:t> </a:t>
            </a:r>
            <a:r>
              <a:rPr lang="en-US" sz="2400" b="1" dirty="0">
                <a:solidFill>
                  <a:srgbClr val="C00000"/>
                </a:solidFill>
                <a:latin typeface="Gill Sans MT" panose="020B0502020104020203" pitchFamily="34" charset="0"/>
                <a:ea typeface="Times New Roman" panose="02020603050405020304" pitchFamily="18" charset="0"/>
              </a:rPr>
              <a:t>information</a:t>
            </a:r>
            <a:endParaRPr lang="en-US" sz="2400" dirty="0">
              <a:solidFill>
                <a:srgbClr val="C00000"/>
              </a:solidFill>
              <a:latin typeface="Gill Sans MT" panose="020B0502020104020203" pitchFamily="34" charset="0"/>
            </a:endParaRPr>
          </a:p>
        </p:txBody>
      </p:sp>
      <p:pic>
        <p:nvPicPr>
          <p:cNvPr id="5" name="Content Placeholder 4"/>
          <p:cNvPicPr>
            <a:picLocks noGrp="1" noChangeAspect="1"/>
          </p:cNvPicPr>
          <p:nvPr>
            <p:ph sz="half" idx="1"/>
          </p:nvPr>
        </p:nvPicPr>
        <p:blipFill>
          <a:blip r:embed="rId2"/>
          <a:stretch>
            <a:fillRect/>
          </a:stretch>
        </p:blipFill>
        <p:spPr>
          <a:xfrm>
            <a:off x="422691" y="1628359"/>
            <a:ext cx="5292013" cy="5208881"/>
          </a:xfrm>
          <a:prstGeom prst="rect">
            <a:avLst/>
          </a:prstGeom>
          <a:ln>
            <a:solidFill>
              <a:schemeClr val="tx2"/>
            </a:solidFill>
          </a:ln>
        </p:spPr>
      </p:pic>
      <p:pic>
        <p:nvPicPr>
          <p:cNvPr id="6" name="Content Placeholder 5"/>
          <p:cNvPicPr>
            <a:picLocks noGrp="1" noChangeAspect="1"/>
          </p:cNvPicPr>
          <p:nvPr>
            <p:ph sz="half" idx="2"/>
          </p:nvPr>
        </p:nvPicPr>
        <p:blipFill>
          <a:blip r:embed="rId3"/>
          <a:stretch>
            <a:fillRect/>
          </a:stretch>
        </p:blipFill>
        <p:spPr>
          <a:xfrm>
            <a:off x="6073412" y="1600964"/>
            <a:ext cx="5345704" cy="5128150"/>
          </a:xfrm>
          <a:prstGeom prst="rect">
            <a:avLst/>
          </a:prstGeom>
          <a:ln>
            <a:solidFill>
              <a:schemeClr val="tx2"/>
            </a:solidFill>
          </a:ln>
        </p:spPr>
      </p:pic>
      <p:sp>
        <p:nvSpPr>
          <p:cNvPr id="7" name="Rectangle 6"/>
          <p:cNvSpPr/>
          <p:nvPr/>
        </p:nvSpPr>
        <p:spPr>
          <a:xfrm>
            <a:off x="2033993" y="970022"/>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8" name="Rectangle 7"/>
          <p:cNvSpPr/>
          <p:nvPr/>
        </p:nvSpPr>
        <p:spPr>
          <a:xfrm>
            <a:off x="7978556" y="99597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3" name="Rectangle 2"/>
          <p:cNvSpPr/>
          <p:nvPr/>
        </p:nvSpPr>
        <p:spPr>
          <a:xfrm>
            <a:off x="865373" y="1351360"/>
            <a:ext cx="5038367" cy="276999"/>
          </a:xfrm>
          <a:prstGeom prst="rect">
            <a:avLst/>
          </a:prstGeom>
        </p:spPr>
        <p:txBody>
          <a:bodyPr wrap="none">
            <a:spAutoFit/>
          </a:bodyPr>
          <a:lstStyle/>
          <a:p>
            <a:pPr marL="612140" marR="611505" eaLnBrk="0" hangingPunct="0">
              <a:spcBef>
                <a:spcPts val="380"/>
              </a:spcBef>
            </a:pPr>
            <a:r>
              <a:rPr lang="en-US" sz="1200" b="1" spc="-5" dirty="0">
                <a:solidFill>
                  <a:srgbClr val="231F20"/>
                </a:solidFill>
                <a:latin typeface="Gill Sans MT" panose="020B0502020104020203" pitchFamily="34" charset="0"/>
                <a:ea typeface="Times New Roman" panose="02020603050405020304" pitchFamily="18" charset="0"/>
              </a:rPr>
              <a:t>Figur</a:t>
            </a:r>
            <a:r>
              <a:rPr lang="en-US" sz="1200" b="1" spc="-10" dirty="0">
                <a:solidFill>
                  <a:srgbClr val="231F20"/>
                </a:solidFill>
                <a:latin typeface="Gill Sans MT" panose="020B0502020104020203" pitchFamily="34" charset="0"/>
                <a:ea typeface="Times New Roman" panose="02020603050405020304" pitchFamily="18" charset="0"/>
              </a:rPr>
              <a:t>e</a:t>
            </a:r>
            <a:r>
              <a:rPr lang="en-US" sz="1200" b="1" spc="-70"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3:</a:t>
            </a:r>
            <a:r>
              <a:rPr lang="en-US" sz="1200" b="1" spc="-70"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Flow</a:t>
            </a:r>
            <a:r>
              <a:rPr lang="en-US" sz="1200" b="1" spc="-80"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of</a:t>
            </a:r>
            <a:r>
              <a:rPr lang="en-US" sz="1200" b="1" spc="-70"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logistics</a:t>
            </a:r>
            <a:r>
              <a:rPr lang="en-US" sz="1200" b="1" spc="-65"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management</a:t>
            </a:r>
            <a:r>
              <a:rPr lang="en-US" sz="1200" b="1" spc="-70" dirty="0">
                <a:solidFill>
                  <a:srgbClr val="231F20"/>
                </a:solidFill>
                <a:latin typeface="Gill Sans MT" panose="020B0502020104020203" pitchFamily="34" charset="0"/>
                <a:ea typeface="Times New Roman" panose="02020603050405020304" pitchFamily="18" charset="0"/>
              </a:rPr>
              <a:t> </a:t>
            </a:r>
            <a:r>
              <a:rPr lang="en-US" sz="1200" b="1" dirty="0">
                <a:solidFill>
                  <a:srgbClr val="231F20"/>
                </a:solidFill>
                <a:latin typeface="Gill Sans MT" panose="020B0502020104020203" pitchFamily="34" charset="0"/>
                <a:ea typeface="Times New Roman" panose="02020603050405020304" pitchFamily="18" charset="0"/>
              </a:rPr>
              <a:t>information</a:t>
            </a:r>
            <a:endParaRPr lang="en-US" sz="1400" dirty="0">
              <a:solidFill>
                <a:prstClr val="black"/>
              </a:solidFill>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333764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4548"/>
          </a:xfrm>
        </p:spPr>
        <p:txBody>
          <a:bodyPr>
            <a:noAutofit/>
          </a:bodyPr>
          <a:lstStyle/>
          <a:p>
            <a:pPr algn="ctr"/>
            <a:r>
              <a:rPr lang="en-GB" sz="2800" b="1" dirty="0">
                <a:latin typeface="Gill Sans MT" panose="020B0502020104020203" pitchFamily="34" charset="0"/>
              </a:rPr>
              <a:t>Chapter 8 - Basic principles in managing malaria commodities: </a:t>
            </a:r>
            <a:r>
              <a:rPr lang="en-GB" sz="2800" b="1" dirty="0">
                <a:solidFill>
                  <a:srgbClr val="C00000"/>
                </a:solidFill>
                <a:latin typeface="Gill Sans MT" panose="020B0502020104020203" pitchFamily="34" charset="0"/>
              </a:rPr>
              <a:t>Reverse Logistics</a:t>
            </a:r>
            <a:endParaRPr lang="en-US" sz="2800" dirty="0">
              <a:solidFill>
                <a:srgbClr val="C00000"/>
              </a:solidFill>
              <a:latin typeface="Gill Sans MT" panose="020B0502020104020203" pitchFamily="34" charset="0"/>
            </a:endParaRPr>
          </a:p>
        </p:txBody>
      </p:sp>
      <p:sp>
        <p:nvSpPr>
          <p:cNvPr id="4" name="Content Placeholder 3"/>
          <p:cNvSpPr>
            <a:spLocks noGrp="1"/>
          </p:cNvSpPr>
          <p:nvPr>
            <p:ph sz="half" idx="2"/>
          </p:nvPr>
        </p:nvSpPr>
        <p:spPr>
          <a:xfrm>
            <a:off x="578497" y="1564983"/>
            <a:ext cx="11260293" cy="5180062"/>
          </a:xfrm>
          <a:ln>
            <a:solidFill>
              <a:schemeClr val="tx2"/>
            </a:solidFill>
          </a:ln>
        </p:spPr>
        <p:txBody>
          <a:bodyPr>
            <a:noAutofit/>
          </a:bodyPr>
          <a:lstStyle/>
          <a:p>
            <a:r>
              <a:rPr lang="en-GB" dirty="0">
                <a:solidFill>
                  <a:srgbClr val="C00000"/>
                </a:solidFill>
                <a:latin typeface="Gill Sans MT" panose="020B0502020104020203" pitchFamily="34" charset="0"/>
              </a:rPr>
              <a:t>Reverse logistics is the process of moving M/Commodities from health facilities back to the supplier or KEMSA in order to recapture value or dispose properly. </a:t>
            </a:r>
          </a:p>
          <a:p>
            <a:r>
              <a:rPr lang="en-GB" dirty="0">
                <a:solidFill>
                  <a:srgbClr val="C00000"/>
                </a:solidFill>
                <a:latin typeface="Gill Sans MT" panose="020B0502020104020203" pitchFamily="34" charset="0"/>
              </a:rPr>
              <a:t>Reverse logistics may be applied for </a:t>
            </a:r>
            <a:r>
              <a:rPr lang="en-GB" dirty="0">
                <a:solidFill>
                  <a:schemeClr val="accent5"/>
                </a:solidFill>
                <a:latin typeface="Gill Sans MT" panose="020B0502020104020203" pitchFamily="34" charset="0"/>
              </a:rPr>
              <a:t>suspected poor-quality medicinal products </a:t>
            </a:r>
            <a:r>
              <a:rPr lang="en-GB" dirty="0">
                <a:solidFill>
                  <a:srgbClr val="C00000"/>
                </a:solidFill>
                <a:latin typeface="Gill Sans MT" panose="020B0502020104020203" pitchFamily="34" charset="0"/>
              </a:rPr>
              <a:t>and LLINs at the peripheral facilities. (</a:t>
            </a:r>
            <a:r>
              <a:rPr lang="en-GB" i="1" dirty="0">
                <a:solidFill>
                  <a:schemeClr val="accent5"/>
                </a:solidFill>
                <a:latin typeface="Gill Sans MT" panose="020B0502020104020203" pitchFamily="34" charset="0"/>
              </a:rPr>
              <a:t>KEMSA has a well -defined process for this</a:t>
            </a:r>
            <a:r>
              <a:rPr lang="en-GB" dirty="0">
                <a:solidFill>
                  <a:srgbClr val="C00000"/>
                </a:solidFill>
                <a:latin typeface="Gill Sans MT" panose="020B0502020104020203" pitchFamily="34" charset="0"/>
              </a:rPr>
              <a:t>).</a:t>
            </a:r>
          </a:p>
          <a:p>
            <a:r>
              <a:rPr lang="en-GB" dirty="0">
                <a:solidFill>
                  <a:schemeClr val="accent5"/>
                </a:solidFill>
                <a:latin typeface="Gill Sans MT" panose="020B0502020104020203" pitchFamily="34" charset="0"/>
              </a:rPr>
              <a:t>Expired commodities </a:t>
            </a:r>
            <a:r>
              <a:rPr lang="en-GB" dirty="0">
                <a:solidFill>
                  <a:srgbClr val="C00000"/>
                </a:solidFill>
                <a:latin typeface="Gill Sans MT" panose="020B0502020104020203" pitchFamily="34" charset="0"/>
              </a:rPr>
              <a:t>should be disposed off by the county authorities in accordance with the relevant Laws and guidelines. </a:t>
            </a:r>
          </a:p>
          <a:p>
            <a:r>
              <a:rPr lang="en-GB" dirty="0">
                <a:solidFill>
                  <a:srgbClr val="C00000"/>
                </a:solidFill>
                <a:latin typeface="Gill Sans MT" panose="020B0502020104020203" pitchFamily="34" charset="0"/>
              </a:rPr>
              <a:t>In the event that </a:t>
            </a:r>
            <a:r>
              <a:rPr lang="en-GB" b="1" u="sng" dirty="0">
                <a:solidFill>
                  <a:srgbClr val="C00000"/>
                </a:solidFill>
                <a:latin typeface="Gill Sans MT" panose="020B0502020104020203" pitchFamily="34" charset="0"/>
              </a:rPr>
              <a:t>funds</a:t>
            </a:r>
            <a:r>
              <a:rPr lang="en-GB" dirty="0">
                <a:solidFill>
                  <a:srgbClr val="C00000"/>
                </a:solidFill>
                <a:latin typeface="Gill Sans MT" panose="020B0502020104020203" pitchFamily="34" charset="0"/>
              </a:rPr>
              <a:t> are available at national Level to support reverse logistics, KEMSA will Liaise with the DNMP and the various county pharmacists to implement this.</a:t>
            </a:r>
          </a:p>
        </p:txBody>
      </p:sp>
      <p:sp>
        <p:nvSpPr>
          <p:cNvPr id="6" name="Rectangle 5"/>
          <p:cNvSpPr/>
          <p:nvPr/>
        </p:nvSpPr>
        <p:spPr>
          <a:xfrm>
            <a:off x="5076731" y="1195650"/>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Tree>
    <p:extLst>
      <p:ext uri="{BB962C8B-B14F-4D97-AF65-F5344CB8AC3E}">
        <p14:creationId xmlns:p14="http://schemas.microsoft.com/office/powerpoint/2010/main" val="3465559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296955"/>
          </a:xfrm>
        </p:spPr>
        <p:txBody>
          <a:bodyPr>
            <a:noAutofit/>
          </a:bodyPr>
          <a:lstStyle/>
          <a:p>
            <a:r>
              <a:rPr lang="en-GB" sz="2400" b="1" dirty="0">
                <a:latin typeface="Gill Sans MT" panose="020B0502020104020203" pitchFamily="34" charset="0"/>
              </a:rPr>
              <a:t>Chapter 8 - Basic principles in managing malaria commodities: </a:t>
            </a:r>
            <a:r>
              <a:rPr lang="en-US" sz="2000" b="1" dirty="0">
                <a:solidFill>
                  <a:srgbClr val="C00000"/>
                </a:solidFill>
                <a:latin typeface="Gill Sans MT" panose="020B0502020104020203" pitchFamily="34" charset="0"/>
              </a:rPr>
              <a:t>Quality Assurance</a:t>
            </a:r>
            <a:endParaRPr lang="en-US" sz="2400" dirty="0">
              <a:latin typeface="Gill Sans MT" panose="020B0502020104020203" pitchFamily="34" charset="0"/>
            </a:endParaRPr>
          </a:p>
        </p:txBody>
      </p:sp>
      <p:sp>
        <p:nvSpPr>
          <p:cNvPr id="4" name="Content Placeholder 3"/>
          <p:cNvSpPr>
            <a:spLocks noGrp="1"/>
          </p:cNvSpPr>
          <p:nvPr>
            <p:ph sz="half" idx="2"/>
          </p:nvPr>
        </p:nvSpPr>
        <p:spPr>
          <a:xfrm>
            <a:off x="496078" y="1564367"/>
            <a:ext cx="11286381" cy="5181665"/>
          </a:xfrm>
          <a:ln>
            <a:solidFill>
              <a:schemeClr val="tx1">
                <a:lumMod val="65000"/>
                <a:lumOff val="35000"/>
              </a:schemeClr>
            </a:solidFill>
          </a:ln>
        </p:spPr>
        <p:txBody>
          <a:bodyPr>
            <a:noAutofit/>
          </a:bodyPr>
          <a:lstStyle/>
          <a:p>
            <a:r>
              <a:rPr lang="en-GB" sz="2400" dirty="0">
                <a:solidFill>
                  <a:schemeClr val="accent5"/>
                </a:solidFill>
                <a:latin typeface="Gill Sans MT" panose="020B0502020104020203" pitchFamily="34" charset="0"/>
              </a:rPr>
              <a:t>Quality assurance </a:t>
            </a:r>
            <a:r>
              <a:rPr lang="en-GB" sz="2400" dirty="0">
                <a:solidFill>
                  <a:srgbClr val="C00000"/>
                </a:solidFill>
                <a:latin typeface="Gill Sans MT" panose="020B0502020104020203" pitchFamily="34" charset="0"/>
              </a:rPr>
              <a:t>is a wide-ranging concept covering all matters that influence the quality of a product: </a:t>
            </a:r>
          </a:p>
          <a:p>
            <a:pPr lvl="1">
              <a:spcBef>
                <a:spcPts val="0"/>
              </a:spcBef>
              <a:buFont typeface="Courier New" panose="02070309020205020404" pitchFamily="49" charset="0"/>
              <a:buChar char="o"/>
            </a:pPr>
            <a:r>
              <a:rPr lang="en-GB" sz="2000" dirty="0">
                <a:solidFill>
                  <a:srgbClr val="C00000"/>
                </a:solidFill>
                <a:latin typeface="Gill Sans MT" panose="020B0502020104020203" pitchFamily="34" charset="0"/>
              </a:rPr>
              <a:t>development, quality control, production, distribution, and inspections.</a:t>
            </a:r>
          </a:p>
          <a:p>
            <a:r>
              <a:rPr lang="en-GB" sz="2400" dirty="0">
                <a:solidFill>
                  <a:srgbClr val="C00000"/>
                </a:solidFill>
                <a:latin typeface="Gill Sans MT" panose="020B0502020104020203" pitchFamily="34" charset="0"/>
              </a:rPr>
              <a:t>Several activities are carried out to ensure that the quality of malaria commodities is maintained from </a:t>
            </a:r>
          </a:p>
          <a:p>
            <a:pPr lvl="1">
              <a:spcBef>
                <a:spcPts val="0"/>
              </a:spcBef>
              <a:buFont typeface="Courier New" panose="02070309020205020404" pitchFamily="49" charset="0"/>
              <a:buChar char="o"/>
            </a:pPr>
            <a:r>
              <a:rPr lang="en-GB" sz="2000" dirty="0">
                <a:solidFill>
                  <a:srgbClr val="C00000"/>
                </a:solidFill>
                <a:latin typeface="Gill Sans MT" panose="020B0502020104020203" pitchFamily="34" charset="0"/>
              </a:rPr>
              <a:t>procurement through storage and distribution to the last point of use.</a:t>
            </a:r>
          </a:p>
          <a:p>
            <a:r>
              <a:rPr lang="en-GB" sz="2400" dirty="0">
                <a:solidFill>
                  <a:srgbClr val="C00000"/>
                </a:solidFill>
                <a:latin typeface="Gill Sans MT" panose="020B0502020104020203" pitchFamily="34" charset="0"/>
              </a:rPr>
              <a:t>During procurement, all commodities should have documentation from </a:t>
            </a:r>
          </a:p>
          <a:p>
            <a:pPr lvl="1">
              <a:spcBef>
                <a:spcPts val="0"/>
              </a:spcBef>
              <a:buFont typeface="Courier New" panose="02070309020205020404" pitchFamily="49" charset="0"/>
              <a:buChar char="o"/>
            </a:pPr>
            <a:r>
              <a:rPr lang="en-GB" sz="1800" dirty="0">
                <a:solidFill>
                  <a:srgbClr val="C00000"/>
                </a:solidFill>
                <a:latin typeface="Gill Sans MT" panose="020B0502020104020203" pitchFamily="34" charset="0"/>
              </a:rPr>
              <a:t>the relevant regulatory authority e.g. Good Manufacturing Practices (GMP) </a:t>
            </a:r>
          </a:p>
          <a:p>
            <a:pPr lvl="1">
              <a:spcBef>
                <a:spcPts val="0"/>
              </a:spcBef>
              <a:buFont typeface="Courier New" panose="02070309020205020404" pitchFamily="49" charset="0"/>
              <a:buChar char="o"/>
            </a:pPr>
            <a:r>
              <a:rPr lang="en-GB" sz="1800" dirty="0">
                <a:solidFill>
                  <a:srgbClr val="C00000"/>
                </a:solidFill>
                <a:latin typeface="Gill Sans MT" panose="020B0502020104020203" pitchFamily="34" charset="0"/>
              </a:rPr>
              <a:t>from manufacturing sites</a:t>
            </a:r>
          </a:p>
          <a:p>
            <a:pPr lvl="1">
              <a:spcBef>
                <a:spcPts val="0"/>
              </a:spcBef>
              <a:buFont typeface="Courier New" panose="02070309020205020404" pitchFamily="49" charset="0"/>
              <a:buChar char="o"/>
            </a:pPr>
            <a:r>
              <a:rPr lang="en-GB" sz="1800" dirty="0">
                <a:solidFill>
                  <a:srgbClr val="C00000"/>
                </a:solidFill>
                <a:latin typeface="Gill Sans MT" panose="020B0502020104020203" pitchFamily="34" charset="0"/>
              </a:rPr>
              <a:t>registration and retention certifications from PPB for medicines. </a:t>
            </a:r>
          </a:p>
          <a:p>
            <a:r>
              <a:rPr lang="en-GB" sz="2400" dirty="0">
                <a:solidFill>
                  <a:srgbClr val="C00000"/>
                </a:solidFill>
                <a:latin typeface="Gill Sans MT" panose="020B0502020104020203" pitchFamily="34" charset="0"/>
              </a:rPr>
              <a:t>Delivery, inspection and testing is done at KEMSA. </a:t>
            </a:r>
          </a:p>
          <a:p>
            <a:r>
              <a:rPr lang="en-GB" sz="2400" dirty="0">
                <a:solidFill>
                  <a:srgbClr val="C00000"/>
                </a:solidFill>
                <a:latin typeface="Gill Sans MT" panose="020B0502020104020203" pitchFamily="34" charset="0"/>
              </a:rPr>
              <a:t>At predetermined intervals, the commodities are sampled randomly during storage</a:t>
            </a:r>
          </a:p>
          <a:p>
            <a:r>
              <a:rPr lang="en-GB" sz="2400" dirty="0">
                <a:solidFill>
                  <a:srgbClr val="C00000"/>
                </a:solidFill>
                <a:latin typeface="Gill Sans MT" panose="020B0502020104020203" pitchFamily="34" charset="0"/>
              </a:rPr>
              <a:t>Once in a year, </a:t>
            </a:r>
          </a:p>
          <a:p>
            <a:pPr lvl="1">
              <a:spcBef>
                <a:spcPts val="0"/>
              </a:spcBef>
              <a:buFont typeface="Courier New" panose="02070309020205020404" pitchFamily="49" charset="0"/>
              <a:buChar char="o"/>
            </a:pPr>
            <a:r>
              <a:rPr lang="en-GB" sz="1800" dirty="0">
                <a:solidFill>
                  <a:srgbClr val="C00000"/>
                </a:solidFill>
                <a:latin typeface="Gill Sans MT" panose="020B0502020104020203" pitchFamily="34" charset="0"/>
              </a:rPr>
              <a:t>post marketing surveillance (PMS) is done jointly across the country in public health facilities.</a:t>
            </a:r>
          </a:p>
          <a:p>
            <a:pPr lvl="1">
              <a:spcBef>
                <a:spcPts val="0"/>
              </a:spcBef>
              <a:buFont typeface="Courier New" panose="02070309020205020404" pitchFamily="49" charset="0"/>
              <a:buChar char="o"/>
            </a:pPr>
            <a:r>
              <a:rPr lang="en-GB" sz="1800" dirty="0">
                <a:solidFill>
                  <a:srgbClr val="C00000"/>
                </a:solidFill>
                <a:latin typeface="Gill Sans MT" panose="020B0502020104020203" pitchFamily="34" charset="0"/>
              </a:rPr>
              <a:t>Feedback is given by the PPB to health facilities thereafter and any findings used for improvement.</a:t>
            </a:r>
          </a:p>
          <a:p>
            <a:endParaRPr lang="en-US" sz="2400" dirty="0">
              <a:solidFill>
                <a:srgbClr val="C00000"/>
              </a:solidFill>
              <a:latin typeface="Gill Sans MT" panose="020B0502020104020203" pitchFamily="34" charset="0"/>
            </a:endParaRPr>
          </a:p>
        </p:txBody>
      </p:sp>
      <p:sp>
        <p:nvSpPr>
          <p:cNvPr id="5" name="Rectangle 4"/>
          <p:cNvSpPr/>
          <p:nvPr/>
        </p:nvSpPr>
        <p:spPr>
          <a:xfrm>
            <a:off x="409541" y="1245995"/>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Tree>
    <p:extLst>
      <p:ext uri="{BB962C8B-B14F-4D97-AF65-F5344CB8AC3E}">
        <p14:creationId xmlns:p14="http://schemas.microsoft.com/office/powerpoint/2010/main" val="200484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467"/>
            <a:ext cx="11129682" cy="1325563"/>
          </a:xfrm>
        </p:spPr>
        <p:txBody>
          <a:bodyPr>
            <a:normAutofit/>
          </a:bodyPr>
          <a:lstStyle/>
          <a:p>
            <a:r>
              <a:rPr lang="en-GB" sz="2000" b="1" dirty="0">
                <a:latin typeface="Gill Sans MT" panose="020B0502020104020203" pitchFamily="34" charset="0"/>
              </a:rPr>
              <a:t>Chapter 8 - Basic principles in managing malaria commodities:</a:t>
            </a:r>
            <a:r>
              <a:rPr lang="en-GB" sz="2000" b="1" dirty="0">
                <a:solidFill>
                  <a:srgbClr val="C00000"/>
                </a:solidFill>
                <a:latin typeface="Gill Sans MT" panose="020B0502020104020203" pitchFamily="34" charset="0"/>
              </a:rPr>
              <a:t> </a:t>
            </a:r>
            <a:r>
              <a:rPr lang="en-GB" sz="2000" b="1" dirty="0">
                <a:latin typeface="Gill Sans MT" panose="020B0502020104020203" pitchFamily="34" charset="0"/>
              </a:rPr>
              <a:t>Pharmacovigilance</a:t>
            </a:r>
            <a:endParaRPr lang="en-US" sz="2000" dirty="0">
              <a:latin typeface="Gill Sans MT" panose="020B0502020104020203" pitchFamily="34" charset="0"/>
            </a:endParaRPr>
          </a:p>
        </p:txBody>
      </p:sp>
      <p:sp>
        <p:nvSpPr>
          <p:cNvPr id="3" name="Content Placeholder 2"/>
          <p:cNvSpPr>
            <a:spLocks noGrp="1"/>
          </p:cNvSpPr>
          <p:nvPr>
            <p:ph sz="half" idx="1"/>
          </p:nvPr>
        </p:nvSpPr>
        <p:spPr>
          <a:xfrm>
            <a:off x="914400" y="3418587"/>
            <a:ext cx="5181600" cy="3385623"/>
          </a:xfrm>
          <a:ln>
            <a:solidFill>
              <a:schemeClr val="tx2"/>
            </a:solidFill>
          </a:ln>
        </p:spPr>
        <p:txBody>
          <a:bodyPr>
            <a:normAutofit/>
          </a:bodyPr>
          <a:lstStyle/>
          <a:p>
            <a:pPr marL="0" indent="0" eaLnBrk="0" hangingPunct="0">
              <a:buNone/>
            </a:pPr>
            <a:r>
              <a:rPr lang="en-US" sz="2400" b="1" dirty="0">
                <a:solidFill>
                  <a:schemeClr val="accent5"/>
                </a:solidFill>
              </a:rPr>
              <a:t>Counterfeit</a:t>
            </a:r>
          </a:p>
          <a:p>
            <a:pPr eaLnBrk="0" hangingPunct="0"/>
            <a:r>
              <a:rPr lang="en-US" sz="2400" dirty="0"/>
              <a:t>WHO defines a counterfeit pharmaceutical product as a product that is deliberately and fraudulently mislabeled with respect to identity and or source.</a:t>
            </a:r>
          </a:p>
          <a:p>
            <a:endParaRPr lang="en-US" sz="2400" dirty="0"/>
          </a:p>
        </p:txBody>
      </p:sp>
      <p:sp>
        <p:nvSpPr>
          <p:cNvPr id="4" name="Content Placeholder 3"/>
          <p:cNvSpPr>
            <a:spLocks noGrp="1"/>
          </p:cNvSpPr>
          <p:nvPr>
            <p:ph sz="half" idx="2"/>
          </p:nvPr>
        </p:nvSpPr>
        <p:spPr>
          <a:xfrm>
            <a:off x="6265506" y="3418588"/>
            <a:ext cx="5702376" cy="3385624"/>
          </a:xfrm>
          <a:ln>
            <a:solidFill>
              <a:schemeClr val="tx2"/>
            </a:solidFill>
          </a:ln>
        </p:spPr>
        <p:txBody>
          <a:bodyPr>
            <a:noAutofit/>
          </a:bodyPr>
          <a:lstStyle/>
          <a:p>
            <a:r>
              <a:rPr lang="en-GB" sz="2000" b="1" dirty="0">
                <a:solidFill>
                  <a:srgbClr val="C00000"/>
                </a:solidFill>
              </a:rPr>
              <a:t>8.8.3 Poor quality medicinal products (PQMPs)</a:t>
            </a:r>
            <a:endParaRPr lang="en-GB" sz="2000" dirty="0">
              <a:solidFill>
                <a:srgbClr val="C00000"/>
              </a:solidFill>
            </a:endParaRPr>
          </a:p>
          <a:p>
            <a:r>
              <a:rPr lang="en-GB" sz="2000" dirty="0">
                <a:solidFill>
                  <a:srgbClr val="C00000"/>
                </a:solidFill>
              </a:rPr>
              <a:t>Substandard/ Spurious/ Falsely labelled/ Falsified and Counterfeits (SSFFCs) medicines are a global health problem. </a:t>
            </a:r>
          </a:p>
          <a:p>
            <a:r>
              <a:rPr lang="en-GB" sz="2000" dirty="0">
                <a:solidFill>
                  <a:srgbClr val="C00000"/>
                </a:solidFill>
              </a:rPr>
              <a:t>Any suspected poor-quality medicinal products should be reported to the PPB. </a:t>
            </a:r>
          </a:p>
          <a:p>
            <a:r>
              <a:rPr lang="en-GB" sz="2000" dirty="0">
                <a:solidFill>
                  <a:srgbClr val="C00000"/>
                </a:solidFill>
              </a:rPr>
              <a:t>Suspicion of poor quality may arise from physical examination of a product (e.g. discoloration, disintegration of tablets) or observation of lack of efficacy with a given batch of medicines.</a:t>
            </a:r>
          </a:p>
        </p:txBody>
      </p:sp>
      <p:sp>
        <p:nvSpPr>
          <p:cNvPr id="5" name="Rectangle 4"/>
          <p:cNvSpPr/>
          <p:nvPr/>
        </p:nvSpPr>
        <p:spPr>
          <a:xfrm>
            <a:off x="2424295" y="3042189"/>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8124311" y="3042189"/>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7" name="Rectangle 6"/>
          <p:cNvSpPr/>
          <p:nvPr/>
        </p:nvSpPr>
        <p:spPr>
          <a:xfrm>
            <a:off x="914400" y="1514479"/>
            <a:ext cx="10608905" cy="1569660"/>
          </a:xfrm>
          <a:prstGeom prst="rect">
            <a:avLst/>
          </a:prstGeom>
        </p:spPr>
        <p:txBody>
          <a:bodyPr wrap="square">
            <a:spAutoFit/>
          </a:bodyPr>
          <a:lstStyle/>
          <a:p>
            <a:pPr algn="just"/>
            <a:r>
              <a:rPr lang="en-GB" sz="2400" dirty="0">
                <a:solidFill>
                  <a:srgbClr val="414042"/>
                </a:solidFill>
                <a:latin typeface="Gill Sans MT" panose="020B0502020104020203" pitchFamily="34" charset="0"/>
              </a:rPr>
              <a:t>Pharmacovigilance is </a:t>
            </a:r>
            <a:r>
              <a:rPr lang="en-GB" sz="2400" b="1" dirty="0">
                <a:solidFill>
                  <a:srgbClr val="414042"/>
                </a:solidFill>
                <a:latin typeface="Gill Sans MT" panose="020B0502020104020203" pitchFamily="34" charset="0"/>
              </a:rPr>
              <a:t>collecting, monitoring, researching, assessing </a:t>
            </a:r>
            <a:r>
              <a:rPr lang="en-GB" sz="2400" dirty="0">
                <a:solidFill>
                  <a:srgbClr val="414042"/>
                </a:solidFill>
                <a:latin typeface="Gill Sans MT" panose="020B0502020104020203" pitchFamily="34" charset="0"/>
              </a:rPr>
              <a:t>and </a:t>
            </a:r>
            <a:r>
              <a:rPr lang="en-GB" sz="2400" b="1" dirty="0">
                <a:solidFill>
                  <a:srgbClr val="414042"/>
                </a:solidFill>
                <a:latin typeface="Gill Sans MT" panose="020B0502020104020203" pitchFamily="34" charset="0"/>
              </a:rPr>
              <a:t>evaluating information </a:t>
            </a:r>
            <a:r>
              <a:rPr lang="en-GB" sz="2400" dirty="0">
                <a:solidFill>
                  <a:srgbClr val="414042"/>
                </a:solidFill>
                <a:latin typeface="Gill Sans MT" panose="020B0502020104020203" pitchFamily="34" charset="0"/>
              </a:rPr>
              <a:t>from healthcare providers and patients on the adverse effects of medicines, biological products, herbals and traditional medicines, with the view to identifying new information about hazards, and preventing harm to </a:t>
            </a:r>
            <a:r>
              <a:rPr lang="en-US" sz="2400" dirty="0">
                <a:solidFill>
                  <a:srgbClr val="414042"/>
                </a:solidFill>
                <a:latin typeface="Gill Sans MT" panose="020B0502020104020203" pitchFamily="34" charset="0"/>
              </a:rPr>
              <a:t>patients.</a:t>
            </a:r>
            <a:endParaRPr lang="en-US" sz="24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232600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668" y="2292156"/>
            <a:ext cx="6169091" cy="3173637"/>
          </a:xfrm>
          <a:ln>
            <a:solidFill>
              <a:schemeClr val="tx1"/>
            </a:solidFill>
          </a:ln>
        </p:spPr>
        <p:txBody>
          <a:bodyPr>
            <a:normAutofit/>
          </a:bodyPr>
          <a:lstStyle/>
          <a:p>
            <a:pPr marL="342900" indent="-342900" eaLnBrk="0" hangingPunct="0">
              <a:spcBef>
                <a:spcPts val="835"/>
              </a:spcBef>
              <a:buClr>
                <a:srgbClr val="231F20"/>
              </a:buClr>
              <a:buSzPts val="1200"/>
              <a:buFont typeface="+mj-lt"/>
              <a:buAutoNum type="arabicPeriod"/>
              <a:tabLst>
                <a:tab pos="777875" algn="l"/>
              </a:tabLst>
            </a:pPr>
            <a:r>
              <a:rPr lang="en-US" sz="1800" spc="-135" dirty="0">
                <a:latin typeface="Gill Sans MT" panose="020B0502020104020203" pitchFamily="34" charset="0"/>
                <a:cs typeface="Calibri" panose="020F0502020204030204" pitchFamily="34" charset="0"/>
              </a:rPr>
              <a:t>CHE</a:t>
            </a:r>
            <a:r>
              <a:rPr lang="en-US" sz="1800" spc="-10" dirty="0">
                <a:solidFill>
                  <a:srgbClr val="231F20"/>
                </a:solidFill>
                <a:latin typeface="Gill Sans MT" panose="020B0502020104020203" pitchFamily="34" charset="0"/>
                <a:cs typeface="Calibri" panose="020F0502020204030204" pitchFamily="34" charset="0"/>
              </a:rPr>
              <a:t>MOPR</a:t>
            </a:r>
            <a:r>
              <a:rPr lang="en-US" sz="1800" spc="-5" dirty="0">
                <a:solidFill>
                  <a:srgbClr val="231F20"/>
                </a:solidFill>
                <a:latin typeface="Gill Sans MT" panose="020B0502020104020203" pitchFamily="34" charset="0"/>
                <a:cs typeface="Calibri" panose="020F0502020204030204" pitchFamily="34" charset="0"/>
              </a:rPr>
              <a:t>OPHYLAXIS</a:t>
            </a:r>
            <a:r>
              <a:rPr lang="en-US" sz="1800" spc="-140" dirty="0">
                <a:solidFill>
                  <a:srgbClr val="231F20"/>
                </a:solidFill>
                <a:latin typeface="Gill Sans MT" panose="020B0502020104020203" pitchFamily="34" charset="0"/>
                <a:cs typeface="Calibri" panose="020F0502020204030204" pitchFamily="34" charset="0"/>
              </a:rPr>
              <a:t> </a:t>
            </a:r>
            <a:r>
              <a:rPr lang="en-US" sz="1800" spc="-135" dirty="0">
                <a:solidFill>
                  <a:srgbClr val="231F20"/>
                </a:solidFill>
                <a:latin typeface="Gill Sans MT" panose="020B0502020104020203" pitchFamily="34" charset="0"/>
                <a:cs typeface="Calibri" panose="020F0502020204030204" pitchFamily="34" charset="0"/>
              </a:rPr>
              <a:t>FOR</a:t>
            </a:r>
            <a:r>
              <a:rPr lang="en-US" sz="1800" spc="-140" dirty="0">
                <a:solidFill>
                  <a:srgbClr val="231F20"/>
                </a:solidFill>
                <a:latin typeface="Gill Sans MT" panose="020B0502020104020203" pitchFamily="34" charset="0"/>
                <a:cs typeface="Calibri" panose="020F0502020204030204" pitchFamily="34" charset="0"/>
              </a:rPr>
              <a:t> </a:t>
            </a:r>
            <a:r>
              <a:rPr lang="en-US" sz="1800" spc="-135" dirty="0">
                <a:solidFill>
                  <a:srgbClr val="231F20"/>
                </a:solidFill>
                <a:latin typeface="Gill Sans MT" panose="020B0502020104020203" pitchFamily="34" charset="0"/>
                <a:cs typeface="Calibri" panose="020F0502020204030204" pitchFamily="34" charset="0"/>
              </a:rPr>
              <a:t>NON-IMMUNE</a:t>
            </a:r>
            <a:r>
              <a:rPr lang="en-US" sz="1800" spc="-140" dirty="0">
                <a:solidFill>
                  <a:srgbClr val="231F20"/>
                </a:solidFill>
                <a:latin typeface="Gill Sans MT" panose="020B0502020104020203" pitchFamily="34" charset="0"/>
                <a:cs typeface="Calibri" panose="020F0502020204030204" pitchFamily="34" charset="0"/>
              </a:rPr>
              <a:t> </a:t>
            </a:r>
            <a:r>
              <a:rPr lang="en-US" sz="1800" spc="-15" dirty="0">
                <a:solidFill>
                  <a:srgbClr val="231F20"/>
                </a:solidFill>
                <a:latin typeface="Gill Sans MT" panose="020B0502020104020203" pitchFamily="34" charset="0"/>
                <a:cs typeface="Calibri" panose="020F0502020204030204" pitchFamily="34" charset="0"/>
              </a:rPr>
              <a:t>POPULA</a:t>
            </a:r>
            <a:r>
              <a:rPr lang="en-US" sz="1800" spc="-10" dirty="0">
                <a:solidFill>
                  <a:srgbClr val="231F20"/>
                </a:solidFill>
                <a:latin typeface="Gill Sans MT" panose="020B0502020104020203" pitchFamily="34" charset="0"/>
                <a:cs typeface="Calibri" panose="020F0502020204030204" pitchFamily="34" charset="0"/>
              </a:rPr>
              <a:t>TIONS</a:t>
            </a:r>
            <a:endParaRPr lang="en-US" sz="1800" spc="-135" dirty="0">
              <a:latin typeface="Gill Sans MT" panose="020B0502020104020203" pitchFamily="34" charset="0"/>
              <a:cs typeface="Calibri" panose="020F0502020204030204" pitchFamily="34" charset="0"/>
            </a:endParaRPr>
          </a:p>
          <a:p>
            <a:pPr marL="342900" indent="-342900" eaLnBrk="0" hangingPunct="0">
              <a:spcBef>
                <a:spcPts val="835"/>
              </a:spcBef>
              <a:buClr>
                <a:srgbClr val="231F20"/>
              </a:buClr>
              <a:buSzPts val="1200"/>
              <a:buFont typeface="+mj-lt"/>
              <a:buAutoNum type="arabicPeriod"/>
              <a:tabLst>
                <a:tab pos="777875" algn="l"/>
              </a:tabLst>
            </a:pPr>
            <a:r>
              <a:rPr lang="en-US" sz="1800" spc="-5" dirty="0">
                <a:solidFill>
                  <a:srgbClr val="231F20"/>
                </a:solidFill>
                <a:latin typeface="Gill Sans MT" panose="020B0502020104020203" pitchFamily="34" charset="0"/>
                <a:cs typeface="Calibri" panose="020F0502020204030204" pitchFamily="34" charset="0"/>
              </a:rPr>
              <a:t>VECTOR</a:t>
            </a:r>
            <a:r>
              <a:rPr lang="en-US" sz="1800" spc="95" dirty="0">
                <a:solidFill>
                  <a:srgbClr val="231F20"/>
                </a:solidFill>
                <a:latin typeface="Gill Sans MT" panose="020B0502020104020203" pitchFamily="34" charset="0"/>
                <a:cs typeface="Calibri" panose="020F0502020204030204" pitchFamily="34" charset="0"/>
              </a:rPr>
              <a:t> </a:t>
            </a:r>
            <a:r>
              <a:rPr lang="en-US" sz="1800" spc="-5" dirty="0">
                <a:solidFill>
                  <a:srgbClr val="231F20"/>
                </a:solidFill>
                <a:latin typeface="Gill Sans MT" panose="020B0502020104020203" pitchFamily="34" charset="0"/>
                <a:cs typeface="Calibri" panose="020F0502020204030204" pitchFamily="34" charset="0"/>
              </a:rPr>
              <a:t>CONTROL</a:t>
            </a:r>
            <a:endParaRPr lang="en-US" sz="1800" dirty="0">
              <a:latin typeface="Gill Sans MT" panose="020B0502020104020203" pitchFamily="34" charset="0"/>
              <a:cs typeface="Calibri" panose="020F0502020204030204" pitchFamily="34" charset="0"/>
            </a:endParaRPr>
          </a:p>
          <a:p>
            <a:pPr marL="342900" indent="-342900" eaLnBrk="0" hangingPunct="0">
              <a:spcBef>
                <a:spcPts val="835"/>
              </a:spcBef>
              <a:buClr>
                <a:srgbClr val="231F20"/>
              </a:buClr>
              <a:buSzPts val="1200"/>
              <a:buFont typeface="+mj-lt"/>
              <a:buAutoNum type="arabicPeriod"/>
              <a:tabLst>
                <a:tab pos="777875" algn="l"/>
              </a:tabLst>
            </a:pPr>
            <a:r>
              <a:rPr lang="en-US" sz="1800" dirty="0">
                <a:latin typeface="Gill Sans MT" panose="020B0502020104020203" pitchFamily="34" charset="0"/>
                <a:cs typeface="Calibri" panose="020F0502020204030204" pitchFamily="34" charset="0"/>
              </a:rPr>
              <a:t>EPIDEMIC</a:t>
            </a:r>
            <a:r>
              <a:rPr lang="en-US" sz="1800" spc="-180" dirty="0">
                <a:latin typeface="Gill Sans MT" panose="020B0502020104020203" pitchFamily="34" charset="0"/>
                <a:cs typeface="Calibri" panose="020F0502020204030204" pitchFamily="34" charset="0"/>
              </a:rPr>
              <a:t> </a:t>
            </a:r>
            <a:r>
              <a:rPr lang="en-US" sz="1800" spc="-15" dirty="0">
                <a:latin typeface="Gill Sans MT" panose="020B0502020104020203" pitchFamily="34" charset="0"/>
                <a:cs typeface="Calibri" panose="020F0502020204030204" pitchFamily="34" charset="0"/>
              </a:rPr>
              <a:t>PREP</a:t>
            </a:r>
            <a:r>
              <a:rPr lang="en-US" sz="1800" spc="-10" dirty="0">
                <a:latin typeface="Gill Sans MT" panose="020B0502020104020203" pitchFamily="34" charset="0"/>
                <a:cs typeface="Calibri" panose="020F0502020204030204" pitchFamily="34" charset="0"/>
              </a:rPr>
              <a:t>AREDNESS</a:t>
            </a:r>
            <a:r>
              <a:rPr lang="en-US" sz="1800" spc="-200" dirty="0">
                <a:latin typeface="Gill Sans MT" panose="020B0502020104020203" pitchFamily="34" charset="0"/>
                <a:cs typeface="Calibri" panose="020F0502020204030204" pitchFamily="34" charset="0"/>
              </a:rPr>
              <a:t> </a:t>
            </a:r>
            <a:r>
              <a:rPr lang="en-US" sz="1800" dirty="0">
                <a:latin typeface="Gill Sans MT" panose="020B0502020104020203" pitchFamily="34" charset="0"/>
                <a:cs typeface="Calibri" panose="020F0502020204030204" pitchFamily="34" charset="0"/>
              </a:rPr>
              <a:t>AND</a:t>
            </a:r>
            <a:r>
              <a:rPr lang="en-US" sz="1800" spc="-180" dirty="0">
                <a:latin typeface="Gill Sans MT" panose="020B0502020104020203" pitchFamily="34" charset="0"/>
                <a:cs typeface="Calibri" panose="020F0502020204030204" pitchFamily="34" charset="0"/>
              </a:rPr>
              <a:t> </a:t>
            </a:r>
            <a:r>
              <a:rPr lang="en-US" sz="1800" dirty="0">
                <a:latin typeface="Gill Sans MT" panose="020B0502020104020203" pitchFamily="34" charset="0"/>
                <a:cs typeface="Calibri" panose="020F0502020204030204" pitchFamily="34" charset="0"/>
              </a:rPr>
              <a:t>RESPONSE</a:t>
            </a:r>
          </a:p>
          <a:p>
            <a:pPr marL="342900" indent="-342900" eaLnBrk="0" hangingPunct="0">
              <a:spcBef>
                <a:spcPts val="835"/>
              </a:spcBef>
              <a:buClr>
                <a:srgbClr val="231F20"/>
              </a:buClr>
              <a:buSzPts val="1200"/>
              <a:buFont typeface="+mj-lt"/>
              <a:buAutoNum type="arabicPeriod"/>
              <a:tabLst>
                <a:tab pos="777875" algn="l"/>
              </a:tabLst>
            </a:pPr>
            <a:r>
              <a:rPr lang="en-US" sz="1800" dirty="0">
                <a:solidFill>
                  <a:srgbClr val="231F20"/>
                </a:solidFill>
                <a:latin typeface="Gill Sans MT" panose="020B0502020104020203" pitchFamily="34" charset="0"/>
                <a:cs typeface="Calibri" panose="020F0502020204030204" pitchFamily="34" charset="0"/>
              </a:rPr>
              <a:t>PREVENTION</a:t>
            </a:r>
            <a:r>
              <a:rPr lang="en-US" sz="1800" spc="-110" dirty="0">
                <a:solidFill>
                  <a:srgbClr val="231F20"/>
                </a:solidFill>
                <a:latin typeface="Gill Sans MT" panose="020B0502020104020203" pitchFamily="34" charset="0"/>
                <a:cs typeface="Calibri" panose="020F0502020204030204" pitchFamily="34" charset="0"/>
              </a:rPr>
              <a:t> </a:t>
            </a:r>
            <a:r>
              <a:rPr lang="en-US" sz="1800" dirty="0">
                <a:solidFill>
                  <a:srgbClr val="231F20"/>
                </a:solidFill>
                <a:latin typeface="Gill Sans MT" panose="020B0502020104020203" pitchFamily="34" charset="0"/>
                <a:cs typeface="Calibri" panose="020F0502020204030204" pitchFamily="34" charset="0"/>
              </a:rPr>
              <a:t>OF</a:t>
            </a:r>
            <a:r>
              <a:rPr lang="en-US" sz="1800" spc="-75" dirty="0">
                <a:solidFill>
                  <a:srgbClr val="231F20"/>
                </a:solidFill>
                <a:latin typeface="Gill Sans MT" panose="020B0502020104020203" pitchFamily="34" charset="0"/>
                <a:cs typeface="Calibri" panose="020F0502020204030204" pitchFamily="34" charset="0"/>
              </a:rPr>
              <a:t> </a:t>
            </a:r>
            <a:r>
              <a:rPr lang="en-US" sz="1800" dirty="0">
                <a:solidFill>
                  <a:srgbClr val="231F20"/>
                </a:solidFill>
                <a:latin typeface="Gill Sans MT" panose="020B0502020104020203" pitchFamily="34" charset="0"/>
                <a:cs typeface="Calibri" panose="020F0502020204030204" pitchFamily="34" charset="0"/>
              </a:rPr>
              <a:t>MALARIA</a:t>
            </a:r>
            <a:r>
              <a:rPr lang="en-US" sz="1800" spc="-75" dirty="0">
                <a:solidFill>
                  <a:srgbClr val="231F20"/>
                </a:solidFill>
                <a:latin typeface="Gill Sans MT" panose="020B0502020104020203" pitchFamily="34" charset="0"/>
                <a:cs typeface="Calibri" panose="020F0502020204030204" pitchFamily="34" charset="0"/>
              </a:rPr>
              <a:t> </a:t>
            </a:r>
            <a:r>
              <a:rPr lang="en-US" sz="1800" dirty="0">
                <a:solidFill>
                  <a:srgbClr val="231F20"/>
                </a:solidFill>
                <a:latin typeface="Gill Sans MT" panose="020B0502020104020203" pitchFamily="34" charset="0"/>
                <a:cs typeface="Calibri" panose="020F0502020204030204" pitchFamily="34" charset="0"/>
              </a:rPr>
              <a:t>INFECTION</a:t>
            </a:r>
            <a:r>
              <a:rPr lang="en-US" sz="1800" spc="-130" dirty="0">
                <a:solidFill>
                  <a:srgbClr val="231F20"/>
                </a:solidFill>
                <a:latin typeface="Gill Sans MT" panose="020B0502020104020203" pitchFamily="34" charset="0"/>
                <a:cs typeface="Calibri" panose="020F0502020204030204" pitchFamily="34" charset="0"/>
              </a:rPr>
              <a:t> </a:t>
            </a:r>
            <a:r>
              <a:rPr lang="en-US" sz="1800" spc="-5" dirty="0">
                <a:solidFill>
                  <a:srgbClr val="231F20"/>
                </a:solidFill>
                <a:latin typeface="Gill Sans MT" panose="020B0502020104020203" pitchFamily="34" charset="0"/>
                <a:cs typeface="Calibri" panose="020F0502020204030204" pitchFamily="34" charset="0"/>
              </a:rPr>
              <a:t>THROUGH</a:t>
            </a:r>
            <a:r>
              <a:rPr lang="en-US" sz="1800" spc="-75" dirty="0">
                <a:solidFill>
                  <a:srgbClr val="231F20"/>
                </a:solidFill>
                <a:latin typeface="Gill Sans MT" panose="020B0502020104020203" pitchFamily="34" charset="0"/>
                <a:cs typeface="Calibri" panose="020F0502020204030204" pitchFamily="34" charset="0"/>
              </a:rPr>
              <a:t> </a:t>
            </a:r>
            <a:r>
              <a:rPr lang="en-US" sz="1800" spc="-15" dirty="0">
                <a:solidFill>
                  <a:srgbClr val="231F20"/>
                </a:solidFill>
                <a:latin typeface="Gill Sans MT" panose="020B0502020104020203" pitchFamily="34" charset="0"/>
                <a:cs typeface="Calibri" panose="020F0502020204030204" pitchFamily="34" charset="0"/>
              </a:rPr>
              <a:t>BL</a:t>
            </a:r>
            <a:r>
              <a:rPr lang="en-US" sz="1800" spc="-10" dirty="0">
                <a:solidFill>
                  <a:srgbClr val="231F20"/>
                </a:solidFill>
                <a:latin typeface="Gill Sans MT" panose="020B0502020104020203" pitchFamily="34" charset="0"/>
                <a:cs typeface="Calibri" panose="020F0502020204030204" pitchFamily="34" charset="0"/>
              </a:rPr>
              <a:t>OOD</a:t>
            </a:r>
            <a:r>
              <a:rPr lang="en-US" sz="1800" spc="120" dirty="0">
                <a:solidFill>
                  <a:srgbClr val="231F20"/>
                </a:solidFill>
                <a:latin typeface="Gill Sans MT" panose="020B0502020104020203" pitchFamily="34" charset="0"/>
                <a:cs typeface="Calibri" panose="020F0502020204030204" pitchFamily="34" charset="0"/>
              </a:rPr>
              <a:t> </a:t>
            </a:r>
            <a:r>
              <a:rPr lang="en-US" sz="1800" dirty="0">
                <a:solidFill>
                  <a:srgbClr val="231F20"/>
                </a:solidFill>
                <a:latin typeface="Gill Sans MT" panose="020B0502020104020203" pitchFamily="34" charset="0"/>
                <a:cs typeface="Calibri" panose="020F0502020204030204" pitchFamily="34" charset="0"/>
              </a:rPr>
              <a:t>TRANSFUSION</a:t>
            </a:r>
            <a:endParaRPr lang="en-US" sz="1800" dirty="0">
              <a:latin typeface="Gill Sans MT" panose="020B0502020104020203" pitchFamily="34" charset="0"/>
              <a:cs typeface="Calibri" panose="020F0502020204030204" pitchFamily="34" charset="0"/>
            </a:endParaRPr>
          </a:p>
          <a:p>
            <a:pPr marL="342900" indent="-342900" eaLnBrk="0" hangingPunct="0">
              <a:spcBef>
                <a:spcPts val="835"/>
              </a:spcBef>
              <a:buClr>
                <a:srgbClr val="231F20"/>
              </a:buClr>
              <a:buSzPts val="1200"/>
              <a:buFont typeface="+mj-lt"/>
              <a:buAutoNum type="arabicPeriod"/>
              <a:tabLst>
                <a:tab pos="777875" algn="l"/>
              </a:tabLst>
            </a:pPr>
            <a:r>
              <a:rPr lang="en-US" sz="1800" dirty="0">
                <a:latin typeface="Gill Sans MT" panose="020B0502020104020203" pitchFamily="34" charset="0"/>
              </a:rPr>
              <a:t>ADVOCACY COMMUNICATION AND SOCIAL MOBILIZATION</a:t>
            </a:r>
          </a:p>
          <a:p>
            <a:pPr marL="342900" indent="-342900">
              <a:buFont typeface="+mj-lt"/>
              <a:buAutoNum type="arabicPeriod"/>
            </a:pPr>
            <a:endParaRPr lang="en-US" sz="2000" dirty="0">
              <a:latin typeface="Gill Sans MT" panose="020B0502020104020203" pitchFamily="34" charset="0"/>
            </a:endParaRPr>
          </a:p>
        </p:txBody>
      </p:sp>
      <p:sp>
        <p:nvSpPr>
          <p:cNvPr id="4" name="Content Placeholder 3"/>
          <p:cNvSpPr>
            <a:spLocks noGrp="1"/>
          </p:cNvSpPr>
          <p:nvPr>
            <p:ph sz="half" idx="2"/>
          </p:nvPr>
        </p:nvSpPr>
        <p:spPr>
          <a:xfrm>
            <a:off x="6868887" y="2292156"/>
            <a:ext cx="4813040" cy="3173637"/>
          </a:xfrm>
          <a:ln>
            <a:solidFill>
              <a:schemeClr val="tx1"/>
            </a:solidFill>
          </a:ln>
        </p:spPr>
        <p:txBody>
          <a:bodyPr>
            <a:normAutofit/>
          </a:bodyPr>
          <a:lstStyle/>
          <a:p>
            <a:pPr marL="457200" marR="7040" indent="-457200">
              <a:buFont typeface="+mj-lt"/>
              <a:buAutoNum type="arabicPeriod"/>
            </a:pPr>
            <a:r>
              <a:rPr lang="en-US" sz="2000" dirty="0">
                <a:solidFill>
                  <a:srgbClr val="C00000"/>
                </a:solidFill>
                <a:latin typeface="Gill Sans MT" panose="020B0502020104020203" pitchFamily="34" charset="0"/>
              </a:rPr>
              <a:t>Annexed </a:t>
            </a:r>
          </a:p>
          <a:p>
            <a:pPr marL="457200" marR="7040" indent="-457200">
              <a:buFont typeface="+mj-lt"/>
              <a:buAutoNum type="arabicPeriod"/>
            </a:pPr>
            <a:r>
              <a:rPr lang="en-US" sz="2000" spc="-5" dirty="0">
                <a:solidFill>
                  <a:srgbClr val="231F20"/>
                </a:solidFill>
                <a:latin typeface="Gill Sans MT" panose="020B0502020104020203" pitchFamily="34" charset="0"/>
                <a:cs typeface="Calibri" panose="020F0502020204030204" pitchFamily="34" charset="0"/>
              </a:rPr>
              <a:t>VECTOR</a:t>
            </a:r>
            <a:r>
              <a:rPr lang="en-US" sz="2000" spc="95" dirty="0">
                <a:solidFill>
                  <a:srgbClr val="231F20"/>
                </a:solidFill>
                <a:latin typeface="Gill Sans MT" panose="020B0502020104020203" pitchFamily="34" charset="0"/>
                <a:cs typeface="Calibri" panose="020F0502020204030204" pitchFamily="34" charset="0"/>
              </a:rPr>
              <a:t> </a:t>
            </a:r>
            <a:r>
              <a:rPr lang="en-US" sz="2000" spc="-5" dirty="0">
                <a:solidFill>
                  <a:srgbClr val="231F20"/>
                </a:solidFill>
                <a:latin typeface="Gill Sans MT" panose="020B0502020104020203" pitchFamily="34" charset="0"/>
                <a:cs typeface="Calibri" panose="020F0502020204030204" pitchFamily="34" charset="0"/>
              </a:rPr>
              <a:t>CONTROL</a:t>
            </a:r>
            <a:endParaRPr lang="en-US" sz="2000" dirty="0">
              <a:solidFill>
                <a:prstClr val="black"/>
              </a:solidFill>
              <a:latin typeface="Gill Sans MT" panose="020B0502020104020203" pitchFamily="34" charset="0"/>
              <a:cs typeface="Calibri" panose="020F0502020204030204" pitchFamily="34" charset="0"/>
            </a:endParaRPr>
          </a:p>
          <a:p>
            <a:pPr marL="457200" marR="7040" indent="-457200">
              <a:buFont typeface="+mj-lt"/>
              <a:buAutoNum type="arabicPeriod"/>
            </a:pPr>
            <a:r>
              <a:rPr lang="en-US" sz="2000" dirty="0">
                <a:solidFill>
                  <a:prstClr val="black"/>
                </a:solidFill>
                <a:latin typeface="Gill Sans MT" panose="020B0502020104020203" pitchFamily="34" charset="0"/>
                <a:cs typeface="Calibri" panose="020F0502020204030204" pitchFamily="34" charset="0"/>
              </a:rPr>
              <a:t>EPIDEMIC</a:t>
            </a:r>
            <a:r>
              <a:rPr lang="en-US" sz="2000" spc="-180" dirty="0">
                <a:solidFill>
                  <a:prstClr val="black"/>
                </a:solidFill>
                <a:latin typeface="Gill Sans MT" panose="020B0502020104020203" pitchFamily="34" charset="0"/>
                <a:cs typeface="Calibri" panose="020F0502020204030204" pitchFamily="34" charset="0"/>
              </a:rPr>
              <a:t> </a:t>
            </a:r>
            <a:r>
              <a:rPr lang="en-US" sz="2000" spc="-15" dirty="0">
                <a:solidFill>
                  <a:prstClr val="black"/>
                </a:solidFill>
                <a:latin typeface="Gill Sans MT" panose="020B0502020104020203" pitchFamily="34" charset="0"/>
                <a:cs typeface="Calibri" panose="020F0502020204030204" pitchFamily="34" charset="0"/>
              </a:rPr>
              <a:t>PREP</a:t>
            </a:r>
            <a:r>
              <a:rPr lang="en-US" sz="2000" spc="-10" dirty="0">
                <a:solidFill>
                  <a:prstClr val="black"/>
                </a:solidFill>
                <a:latin typeface="Gill Sans MT" panose="020B0502020104020203" pitchFamily="34" charset="0"/>
                <a:cs typeface="Calibri" panose="020F0502020204030204" pitchFamily="34" charset="0"/>
              </a:rPr>
              <a:t>AREDNESS</a:t>
            </a:r>
            <a:r>
              <a:rPr lang="en-US" sz="2000" spc="-200" dirty="0">
                <a:solidFill>
                  <a:prstClr val="black"/>
                </a:solidFill>
                <a:latin typeface="Gill Sans MT" panose="020B0502020104020203" pitchFamily="34" charset="0"/>
                <a:cs typeface="Calibri" panose="020F0502020204030204" pitchFamily="34" charset="0"/>
              </a:rPr>
              <a:t> </a:t>
            </a:r>
            <a:r>
              <a:rPr lang="en-US" sz="2000" dirty="0">
                <a:solidFill>
                  <a:prstClr val="black"/>
                </a:solidFill>
                <a:latin typeface="Gill Sans MT" panose="020B0502020104020203" pitchFamily="34" charset="0"/>
                <a:cs typeface="Calibri" panose="020F0502020204030204" pitchFamily="34" charset="0"/>
              </a:rPr>
              <a:t>AND</a:t>
            </a:r>
            <a:r>
              <a:rPr lang="en-US" sz="2000" spc="-180" dirty="0">
                <a:solidFill>
                  <a:prstClr val="black"/>
                </a:solidFill>
                <a:latin typeface="Gill Sans MT" panose="020B0502020104020203" pitchFamily="34" charset="0"/>
                <a:cs typeface="Calibri" panose="020F0502020204030204" pitchFamily="34" charset="0"/>
              </a:rPr>
              <a:t> </a:t>
            </a:r>
            <a:r>
              <a:rPr lang="en-US" sz="2000" dirty="0">
                <a:solidFill>
                  <a:prstClr val="black"/>
                </a:solidFill>
                <a:latin typeface="Gill Sans MT" panose="020B0502020104020203" pitchFamily="34" charset="0"/>
                <a:cs typeface="Calibri" panose="020F0502020204030204" pitchFamily="34" charset="0"/>
              </a:rPr>
              <a:t>RESPONSE</a:t>
            </a:r>
          </a:p>
          <a:p>
            <a:pPr marL="457200" marR="7040" indent="-457200">
              <a:buFont typeface="+mj-lt"/>
              <a:buAutoNum type="arabicPeriod"/>
            </a:pPr>
            <a:r>
              <a:rPr lang="en-US" sz="2000" dirty="0">
                <a:solidFill>
                  <a:srgbClr val="C00000"/>
                </a:solidFill>
                <a:latin typeface="Gill Sans MT" panose="020B0502020104020203" pitchFamily="34" charset="0"/>
              </a:rPr>
              <a:t>Annexed </a:t>
            </a:r>
          </a:p>
          <a:p>
            <a:pPr marL="457200" marR="7040" indent="-457200">
              <a:buFont typeface="+mj-lt"/>
              <a:buAutoNum type="arabicPeriod"/>
            </a:pPr>
            <a:r>
              <a:rPr lang="en-US" sz="2000" dirty="0">
                <a:solidFill>
                  <a:srgbClr val="C00000"/>
                </a:solidFill>
                <a:latin typeface="Gill Sans MT" panose="020B0502020104020203" pitchFamily="34" charset="0"/>
              </a:rPr>
              <a:t>Social Behaviour Change for Malaria</a:t>
            </a:r>
          </a:p>
          <a:p>
            <a:pPr marR="7040"/>
            <a:endParaRPr lang="en-GB" sz="2000" dirty="0">
              <a:solidFill>
                <a:srgbClr val="000000"/>
              </a:solidFill>
              <a:latin typeface="Gill Sans MT" panose="020B0502020104020203" pitchFamily="34" charset="0"/>
            </a:endParaRPr>
          </a:p>
        </p:txBody>
      </p:sp>
      <p:sp>
        <p:nvSpPr>
          <p:cNvPr id="5" name="Rectangle 4"/>
          <p:cNvSpPr/>
          <p:nvPr/>
        </p:nvSpPr>
        <p:spPr>
          <a:xfrm>
            <a:off x="2281374" y="184215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7509588" y="1832107"/>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2" name="Rectangle 1"/>
          <p:cNvSpPr/>
          <p:nvPr/>
        </p:nvSpPr>
        <p:spPr>
          <a:xfrm>
            <a:off x="573871" y="245449"/>
            <a:ext cx="5319726" cy="523220"/>
          </a:xfrm>
          <a:prstGeom prst="rect">
            <a:avLst/>
          </a:prstGeom>
          <a:ln>
            <a:solidFill>
              <a:schemeClr val="tx2"/>
            </a:solidFill>
          </a:ln>
        </p:spPr>
        <p:txBody>
          <a:bodyPr wrap="none">
            <a:spAutoFit/>
          </a:bodyPr>
          <a:lstStyle/>
          <a:p>
            <a:r>
              <a:rPr lang="en-US" sz="2800" b="1" kern="0" dirty="0">
                <a:solidFill>
                  <a:prstClr val="black"/>
                </a:solidFill>
                <a:latin typeface="Gill Sans MT" panose="020B0502020104020203" pitchFamily="34" charset="0"/>
                <a:cs typeface="Calibri" panose="020F0502020204030204" pitchFamily="34" charset="0"/>
              </a:rPr>
              <a:t>Chapter 9 - Malaria</a:t>
            </a:r>
            <a:r>
              <a:rPr lang="en-US" sz="2800" b="1" kern="0" spc="-270" dirty="0">
                <a:solidFill>
                  <a:prstClr val="black"/>
                </a:solidFill>
                <a:latin typeface="Gill Sans MT" panose="020B0502020104020203" pitchFamily="34" charset="0"/>
                <a:cs typeface="Calibri" panose="020F0502020204030204" pitchFamily="34" charset="0"/>
              </a:rPr>
              <a:t> </a:t>
            </a:r>
            <a:r>
              <a:rPr lang="en-US" sz="2800" b="1" kern="0" spc="-10" dirty="0">
                <a:solidFill>
                  <a:prstClr val="black"/>
                </a:solidFill>
                <a:latin typeface="Gill Sans MT" panose="020B0502020104020203" pitchFamily="34" charset="0"/>
                <a:cs typeface="Calibri" panose="020F0502020204030204" pitchFamily="34" charset="0"/>
              </a:rPr>
              <a:t>prevention</a:t>
            </a:r>
            <a:endParaRPr lang="en-US" sz="2800" b="1" kern="0" dirty="0">
              <a:solidFill>
                <a:prstClr val="black"/>
              </a:solidFill>
              <a:latin typeface="Gill Sans MT" panose="020B0502020104020203" pitchFamily="34" charset="0"/>
              <a:cs typeface="Calibri" panose="020F0502020204030204" pitchFamily="34" charset="0"/>
            </a:endParaRPr>
          </a:p>
        </p:txBody>
      </p:sp>
      <p:sp>
        <p:nvSpPr>
          <p:cNvPr id="7" name="Rectangle 6"/>
          <p:cNvSpPr/>
          <p:nvPr/>
        </p:nvSpPr>
        <p:spPr>
          <a:xfrm>
            <a:off x="6540759" y="76172"/>
            <a:ext cx="5290457" cy="830997"/>
          </a:xfrm>
          <a:prstGeom prst="rect">
            <a:avLst/>
          </a:prstGeom>
          <a:ln>
            <a:solidFill>
              <a:schemeClr val="tx2"/>
            </a:solidFill>
          </a:ln>
        </p:spPr>
        <p:txBody>
          <a:bodyPr wrap="square">
            <a:spAutoFit/>
          </a:bodyPr>
          <a:lstStyle/>
          <a:p>
            <a:pPr marR="7040"/>
            <a:r>
              <a:rPr lang="en-GB" sz="2400" b="1" dirty="0">
                <a:solidFill>
                  <a:prstClr val="black"/>
                </a:solidFill>
                <a:latin typeface="Gill Sans MT" panose="020B0502020104020203" pitchFamily="34" charset="0"/>
              </a:rPr>
              <a:t>Chapter 9 - </a:t>
            </a:r>
            <a:r>
              <a:rPr lang="en-GB" sz="2400" b="1" dirty="0">
                <a:solidFill>
                  <a:srgbClr val="C00000"/>
                </a:solidFill>
                <a:latin typeface="Gill Sans MT" panose="020B0502020104020203" pitchFamily="34" charset="0"/>
              </a:rPr>
              <a:t>Other topical issues in malaria prevention and control</a:t>
            </a:r>
          </a:p>
        </p:txBody>
      </p:sp>
    </p:spTree>
    <p:extLst>
      <p:ext uri="{BB962C8B-B14F-4D97-AF65-F5344CB8AC3E}">
        <p14:creationId xmlns:p14="http://schemas.microsoft.com/office/powerpoint/2010/main" val="307113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00403" y="1396416"/>
            <a:ext cx="10515600" cy="5396270"/>
          </a:xfrm>
          <a:ln>
            <a:solidFill>
              <a:schemeClr val="tx1">
                <a:lumMod val="65000"/>
                <a:lumOff val="35000"/>
              </a:schemeClr>
            </a:solidFill>
          </a:ln>
        </p:spPr>
        <p:txBody>
          <a:bodyPr>
            <a:noAutofit/>
          </a:bodyPr>
          <a:lstStyle/>
          <a:p>
            <a:r>
              <a:rPr lang="en-US" sz="1800" b="1" dirty="0">
                <a:latin typeface="Gill Sans MT" panose="020B0502020104020203" pitchFamily="34" charset="0"/>
              </a:rPr>
              <a:t>9.1 </a:t>
            </a:r>
            <a:r>
              <a:rPr lang="en-US" sz="2400" b="1" dirty="0">
                <a:latin typeface="Gill Sans MT" panose="020B0502020104020203" pitchFamily="34" charset="0"/>
              </a:rPr>
              <a:t>Vector Control</a:t>
            </a:r>
            <a:endParaRPr lang="en-US" sz="2400" dirty="0">
              <a:latin typeface="Gill Sans MT" panose="020B0502020104020203" pitchFamily="34" charset="0"/>
            </a:endParaRPr>
          </a:p>
          <a:p>
            <a:pPr algn="just"/>
            <a:r>
              <a:rPr lang="en-GB" sz="1800" dirty="0">
                <a:solidFill>
                  <a:srgbClr val="C00000"/>
                </a:solidFill>
                <a:latin typeface="Gill Sans MT" panose="020B0502020104020203" pitchFamily="34" charset="0"/>
              </a:rPr>
              <a:t>Other methods such as Larval Source Management (LSM) may be useful in reduction of number of adult mosquitos emerging from breeding sites. </a:t>
            </a:r>
          </a:p>
          <a:p>
            <a:pPr marL="0" indent="0">
              <a:buNone/>
            </a:pPr>
            <a:r>
              <a:rPr lang="en-US" sz="1800" dirty="0">
                <a:solidFill>
                  <a:srgbClr val="C00000"/>
                </a:solidFill>
                <a:latin typeface="Gill Sans MT" panose="020B0502020104020203" pitchFamily="34" charset="0"/>
              </a:rPr>
              <a:t>9.4. I   </a:t>
            </a:r>
            <a:r>
              <a:rPr lang="en-US" sz="2400" b="1" dirty="0">
                <a:solidFill>
                  <a:srgbClr val="C00000"/>
                </a:solidFill>
                <a:latin typeface="Gill Sans MT" panose="020B0502020104020203" pitchFamily="34" charset="0"/>
              </a:rPr>
              <a:t>Malaria Elimination  </a:t>
            </a:r>
            <a:endParaRPr lang="en-US" sz="1800" b="1" dirty="0">
              <a:solidFill>
                <a:srgbClr val="C00000"/>
              </a:solidFill>
              <a:latin typeface="Gill Sans MT" panose="020B0502020104020203" pitchFamily="34" charset="0"/>
            </a:endParaRPr>
          </a:p>
          <a:p>
            <a:r>
              <a:rPr lang="en-GB" sz="1800" dirty="0">
                <a:solidFill>
                  <a:srgbClr val="C00000"/>
                </a:solidFill>
                <a:latin typeface="Gill Sans MT" panose="020B0502020104020203" pitchFamily="34" charset="0"/>
              </a:rPr>
              <a:t>Malaria elimination is the interruption of Local transmission </a:t>
            </a:r>
            <a:r>
              <a:rPr lang="en-GB" sz="1800" i="1" dirty="0">
                <a:solidFill>
                  <a:srgbClr val="C00000"/>
                </a:solidFill>
                <a:latin typeface="Gill Sans MT" panose="020B0502020104020203" pitchFamily="34" charset="0"/>
              </a:rPr>
              <a:t>(reduction to zero incidences of indigenous cases)</a:t>
            </a:r>
            <a:r>
              <a:rPr lang="en-GB" sz="1800" dirty="0">
                <a:solidFill>
                  <a:srgbClr val="C00000"/>
                </a:solidFill>
                <a:latin typeface="Gill Sans MT" panose="020B0502020104020203" pitchFamily="34" charset="0"/>
              </a:rPr>
              <a:t> of a specified malaria parasite species in a defined geographical area as a result of deliberate activities. </a:t>
            </a:r>
          </a:p>
          <a:p>
            <a:r>
              <a:rPr lang="en-GB" sz="1800" dirty="0">
                <a:solidFill>
                  <a:srgbClr val="C00000"/>
                </a:solidFill>
                <a:latin typeface="Gill Sans MT" panose="020B0502020104020203" pitchFamily="34" charset="0"/>
              </a:rPr>
              <a:t>In view of shrinking malaria burden, especially in low risk areas, the country, through DNMP will </a:t>
            </a:r>
          </a:p>
          <a:p>
            <a:pPr lvl="1">
              <a:buFont typeface="Courier New" panose="02070309020205020404" pitchFamily="49" charset="0"/>
              <a:buChar char="o"/>
            </a:pPr>
            <a:r>
              <a:rPr lang="en-GB" sz="1800" dirty="0">
                <a:solidFill>
                  <a:srgbClr val="C00000"/>
                </a:solidFill>
                <a:latin typeface="Gill Sans MT" panose="020B0502020104020203" pitchFamily="34" charset="0"/>
              </a:rPr>
              <a:t>Establish requisite structures necessary to guide the implementation of malaria elimination in targeted counties by 2023 </a:t>
            </a:r>
          </a:p>
          <a:p>
            <a:pPr lvl="1">
              <a:buFont typeface="Courier New" panose="02070309020205020404" pitchFamily="49" charset="0"/>
              <a:buChar char="o"/>
            </a:pPr>
            <a:r>
              <a:rPr lang="en-GB" sz="1800" dirty="0">
                <a:solidFill>
                  <a:srgbClr val="C00000"/>
                </a:solidFill>
                <a:latin typeface="Gill Sans MT" panose="020B0502020104020203" pitchFamily="34" charset="0"/>
              </a:rPr>
              <a:t>Select counties for elimination will be based on malaria incidence in Low transmission zones. </a:t>
            </a:r>
          </a:p>
        </p:txBody>
      </p:sp>
      <p:sp>
        <p:nvSpPr>
          <p:cNvPr id="5" name="Rectangle 4"/>
          <p:cNvSpPr/>
          <p:nvPr/>
        </p:nvSpPr>
        <p:spPr>
          <a:xfrm>
            <a:off x="4075924" y="1027085"/>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1250301" y="394464"/>
            <a:ext cx="9815805" cy="461665"/>
          </a:xfrm>
          <a:prstGeom prst="rect">
            <a:avLst/>
          </a:prstGeom>
          <a:ln>
            <a:solidFill>
              <a:schemeClr val="tx2"/>
            </a:solidFill>
          </a:ln>
        </p:spPr>
        <p:txBody>
          <a:bodyPr wrap="square">
            <a:spAutoFit/>
          </a:bodyPr>
          <a:lstStyle/>
          <a:p>
            <a:pPr marR="7040"/>
            <a:r>
              <a:rPr lang="en-GB" sz="2400" b="1" dirty="0">
                <a:solidFill>
                  <a:prstClr val="black"/>
                </a:solidFill>
                <a:latin typeface="Gill Sans MT" panose="020B0502020104020203" pitchFamily="34" charset="0"/>
              </a:rPr>
              <a:t>Chapter 9 - Other topical issues in malaria prevention and control</a:t>
            </a:r>
          </a:p>
        </p:txBody>
      </p:sp>
    </p:spTree>
    <p:extLst>
      <p:ext uri="{BB962C8B-B14F-4D97-AF65-F5344CB8AC3E}">
        <p14:creationId xmlns:p14="http://schemas.microsoft.com/office/powerpoint/2010/main" val="312794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4783" y="1984245"/>
            <a:ext cx="10894233" cy="4352009"/>
          </a:xfrm>
          <a:ln>
            <a:solidFill>
              <a:schemeClr val="tx1">
                <a:lumMod val="65000"/>
                <a:lumOff val="35000"/>
              </a:schemeClr>
            </a:solidFill>
          </a:ln>
        </p:spPr>
        <p:txBody>
          <a:bodyPr>
            <a:normAutofit/>
          </a:bodyPr>
          <a:lstStyle/>
          <a:p>
            <a:r>
              <a:rPr lang="en-GB" dirty="0">
                <a:solidFill>
                  <a:srgbClr val="C00000"/>
                </a:solidFill>
              </a:rPr>
              <a:t>The </a:t>
            </a:r>
            <a:r>
              <a:rPr lang="en-GB" dirty="0">
                <a:solidFill>
                  <a:schemeClr val="accent5"/>
                </a:solidFill>
              </a:rPr>
              <a:t>malaria vaccine is one of the potential interventions</a:t>
            </a:r>
            <a:r>
              <a:rPr lang="en-GB" dirty="0">
                <a:solidFill>
                  <a:srgbClr val="C00000"/>
                </a:solidFill>
              </a:rPr>
              <a:t> intended to prevent malaria - specifically </a:t>
            </a:r>
            <a:r>
              <a:rPr lang="en-GB" i="1" dirty="0">
                <a:solidFill>
                  <a:srgbClr val="C00000"/>
                </a:solidFill>
              </a:rPr>
              <a:t>P. falciparum </a:t>
            </a:r>
            <a:r>
              <a:rPr lang="en-GB" dirty="0">
                <a:solidFill>
                  <a:srgbClr val="C00000"/>
                </a:solidFill>
              </a:rPr>
              <a:t>malaria, which is the most common and dangerous form of malaria in Kenya.</a:t>
            </a:r>
          </a:p>
          <a:p>
            <a:endParaRPr lang="en-US" dirty="0">
              <a:solidFill>
                <a:srgbClr val="C00000"/>
              </a:solidFill>
            </a:endParaRPr>
          </a:p>
          <a:p>
            <a:r>
              <a:rPr lang="en-GB" dirty="0">
                <a:solidFill>
                  <a:srgbClr val="C00000"/>
                </a:solidFill>
              </a:rPr>
              <a:t>The objective of the vaccination is to provide protection to populations at risk as a </a:t>
            </a:r>
            <a:r>
              <a:rPr lang="en-GB" dirty="0">
                <a:solidFill>
                  <a:schemeClr val="accent5"/>
                </a:solidFill>
              </a:rPr>
              <a:t>complementary and potentially </a:t>
            </a:r>
            <a:r>
              <a:rPr lang="en-GB" dirty="0">
                <a:solidFill>
                  <a:srgbClr val="C00000"/>
                </a:solidFill>
              </a:rPr>
              <a:t>new intervention that will help reduce mortality and serious morbidity due to malaria.</a:t>
            </a:r>
          </a:p>
          <a:p>
            <a:endParaRPr lang="en-US" dirty="0"/>
          </a:p>
        </p:txBody>
      </p:sp>
      <p:sp>
        <p:nvSpPr>
          <p:cNvPr id="4" name="Rectangle 3"/>
          <p:cNvSpPr/>
          <p:nvPr/>
        </p:nvSpPr>
        <p:spPr>
          <a:xfrm>
            <a:off x="5203210" y="1308463"/>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6</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5" name="Rectangle 4"/>
          <p:cNvSpPr/>
          <p:nvPr/>
        </p:nvSpPr>
        <p:spPr>
          <a:xfrm>
            <a:off x="1183429" y="285946"/>
            <a:ext cx="10364905" cy="830997"/>
          </a:xfrm>
          <a:prstGeom prst="rect">
            <a:avLst/>
          </a:prstGeom>
          <a:ln>
            <a:solidFill>
              <a:schemeClr val="tx2"/>
            </a:solidFill>
          </a:ln>
        </p:spPr>
        <p:txBody>
          <a:bodyPr wrap="square">
            <a:spAutoFit/>
          </a:bodyPr>
          <a:lstStyle/>
          <a:p>
            <a:pPr marR="7040" algn="ctr"/>
            <a:r>
              <a:rPr lang="en-GB" sz="2400" b="1" dirty="0">
                <a:solidFill>
                  <a:prstClr val="black"/>
                </a:solidFill>
                <a:latin typeface="Gill Sans MT" panose="020B0502020104020203" pitchFamily="34" charset="0"/>
              </a:rPr>
              <a:t>Chapter 9 - Other topical issues in malaria prevention and control</a:t>
            </a:r>
            <a:r>
              <a:rPr lang="en-GB" sz="2400" b="1" dirty="0">
                <a:solidFill>
                  <a:srgbClr val="C00000"/>
                </a:solidFill>
                <a:latin typeface="Gill Sans MT" panose="020B0502020104020203" pitchFamily="34" charset="0"/>
              </a:rPr>
              <a:t>: </a:t>
            </a:r>
            <a:r>
              <a:rPr lang="en-US" sz="2400" b="1" dirty="0">
                <a:solidFill>
                  <a:srgbClr val="C00000"/>
                </a:solidFill>
                <a:latin typeface="Gill Sans MT" panose="020B0502020104020203" pitchFamily="34" charset="0"/>
              </a:rPr>
              <a:t>Malaria Vaccine</a:t>
            </a:r>
            <a:endParaRPr lang="en-US" sz="24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409694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4859"/>
            <a:ext cx="10515600" cy="456812"/>
          </a:xfrm>
        </p:spPr>
        <p:txBody>
          <a:bodyPr>
            <a:normAutofit fontScale="90000"/>
          </a:bodyPr>
          <a:lstStyle/>
          <a:p>
            <a:pPr marL="742950" marR="0" lvl="1" indent="-285750" algn="ctr" eaLnBrk="0" hangingPunct="0">
              <a:spcBef>
                <a:spcPts val="0"/>
              </a:spcBef>
              <a:spcAft>
                <a:spcPts val="0"/>
              </a:spcAft>
              <a:tabLst>
                <a:tab pos="801370" algn="l"/>
              </a:tabLst>
            </a:pPr>
            <a:r>
              <a:rPr lang="en-US" sz="3200" b="1" spc="-20" dirty="0">
                <a:solidFill>
                  <a:srgbClr val="231F20"/>
                </a:solidFill>
                <a:effectLst/>
                <a:latin typeface="Gill Sans MT" panose="020B0502020104020203" pitchFamily="34" charset="0"/>
                <a:cs typeface="Calibri" panose="020F0502020204030204" pitchFamily="34" charset="0"/>
              </a:rPr>
              <a:t>Chapter 1 - Introduction</a:t>
            </a:r>
            <a:endParaRPr lang="en-US" sz="3200" dirty="0">
              <a:latin typeface="Gill Sans MT" panose="020B0502020104020203" pitchFamily="34" charset="0"/>
            </a:endParaRPr>
          </a:p>
        </p:txBody>
      </p:sp>
      <p:sp>
        <p:nvSpPr>
          <p:cNvPr id="2" name="Rectangle 1"/>
          <p:cNvSpPr/>
          <p:nvPr/>
        </p:nvSpPr>
        <p:spPr>
          <a:xfrm>
            <a:off x="369164" y="610136"/>
            <a:ext cx="11663264" cy="6247864"/>
          </a:xfrm>
          <a:prstGeom prst="rect">
            <a:avLst/>
          </a:prstGeom>
        </p:spPr>
        <p:txBody>
          <a:bodyPr wrap="square">
            <a:spAutoFit/>
          </a:bodyPr>
          <a:lstStyle/>
          <a:p>
            <a:r>
              <a:rPr lang="en-GB" sz="2000" b="1" dirty="0">
                <a:solidFill>
                  <a:srgbClr val="414042"/>
                </a:solidFill>
                <a:latin typeface="Gill Sans MT" panose="020B0502020104020203" pitchFamily="34" charset="0"/>
              </a:rPr>
              <a:t>Goal</a:t>
            </a:r>
          </a:p>
          <a:p>
            <a:pPr marL="285750" indent="-285750">
              <a:buFont typeface="Arial" panose="020B0604020202020204" pitchFamily="34" charset="0"/>
              <a:buChar char="•"/>
            </a:pPr>
            <a:r>
              <a:rPr lang="en-GB" sz="2000" dirty="0">
                <a:solidFill>
                  <a:srgbClr val="505356"/>
                </a:solidFill>
                <a:latin typeface="Gill Sans MT" panose="020B0502020104020203" pitchFamily="34" charset="0"/>
              </a:rPr>
              <a:t>To </a:t>
            </a:r>
            <a:r>
              <a:rPr lang="en-GB" sz="2000" b="1" dirty="0">
                <a:solidFill>
                  <a:srgbClr val="4472C4"/>
                </a:solidFill>
                <a:latin typeface="Gill Sans MT" panose="020B0502020104020203" pitchFamily="34" charset="0"/>
              </a:rPr>
              <a:t>reduce malaria incidence and deaths by at least 75 percent of the 2016 levels by 2023 in Kenya</a:t>
            </a:r>
            <a:r>
              <a:rPr lang="en-GB" sz="2000" dirty="0">
                <a:solidFill>
                  <a:srgbClr val="4472C4"/>
                </a:solidFill>
                <a:latin typeface="Gill Sans MT" panose="020B0502020104020203" pitchFamily="34" charset="0"/>
              </a:rPr>
              <a:t>. </a:t>
            </a:r>
          </a:p>
          <a:p>
            <a:pPr marL="285750" indent="-285750">
              <a:buFont typeface="Arial" panose="020B0604020202020204" pitchFamily="34" charset="0"/>
              <a:buChar char="•"/>
            </a:pPr>
            <a:r>
              <a:rPr lang="en-GB" sz="2000" dirty="0">
                <a:solidFill>
                  <a:srgbClr val="414042"/>
                </a:solidFill>
                <a:latin typeface="Gill Sans MT" panose="020B0502020104020203" pitchFamily="34" charset="0"/>
              </a:rPr>
              <a:t>The purpose of malaria control is to reduce morbidity and prevent mortality due to malaria thereby mitigating the socio-economic burden of the disease on Kenya.</a:t>
            </a:r>
            <a:endParaRPr lang="en-US" sz="2000" b="1" dirty="0">
              <a:solidFill>
                <a:srgbClr val="221E1F"/>
              </a:solidFill>
              <a:latin typeface="Gill Sans MT" panose="020B0502020104020203" pitchFamily="34" charset="0"/>
            </a:endParaRPr>
          </a:p>
          <a:p>
            <a:pPr>
              <a:defRPr/>
            </a:pPr>
            <a:r>
              <a:rPr lang="en-US" sz="2000" b="1" dirty="0">
                <a:solidFill>
                  <a:srgbClr val="221E1F"/>
                </a:solidFill>
                <a:latin typeface="Gill Sans MT" panose="020B0502020104020203" pitchFamily="34" charset="0"/>
              </a:rPr>
              <a:t>Objective of the guidelines</a:t>
            </a:r>
            <a:endParaRPr lang="en-US" sz="2000" dirty="0">
              <a:solidFill>
                <a:srgbClr val="000000"/>
              </a:solidFill>
              <a:latin typeface="Gill Sans MT" panose="020B0502020104020203" pitchFamily="34" charset="0"/>
            </a:endParaRPr>
          </a:p>
          <a:p>
            <a:pPr marL="285750" marR="1110" indent="-285750" algn="just">
              <a:buFont typeface="Arial" panose="020B0604020202020204" pitchFamily="34" charset="0"/>
              <a:buChar char="•"/>
              <a:defRPr/>
            </a:pPr>
            <a:r>
              <a:rPr lang="en-GB" sz="2000" dirty="0">
                <a:solidFill>
                  <a:srgbClr val="414042"/>
                </a:solidFill>
                <a:latin typeface="Gill Sans MT" panose="020B0502020104020203" pitchFamily="34" charset="0"/>
              </a:rPr>
              <a:t>To provide the target audience with evidence-based recommendations for the treatment  and prevention of malaria.</a:t>
            </a:r>
          </a:p>
          <a:p>
            <a:pPr>
              <a:defRPr/>
            </a:pPr>
            <a:r>
              <a:rPr lang="en-US" sz="2000" b="1" dirty="0">
                <a:solidFill>
                  <a:srgbClr val="221E1F"/>
                </a:solidFill>
                <a:latin typeface="Gill Sans MT" panose="020B0502020104020203" pitchFamily="34" charset="0"/>
              </a:rPr>
              <a:t>Target Audience</a:t>
            </a:r>
            <a:endParaRPr lang="en-US" sz="2000" dirty="0">
              <a:solidFill>
                <a:srgbClr val="000000"/>
              </a:solidFill>
              <a:latin typeface="Gill Sans MT" panose="020B0502020104020203" pitchFamily="34" charset="0"/>
            </a:endParaRPr>
          </a:p>
          <a:p>
            <a:pPr marL="285750" marR="1110" indent="-285750" algn="just">
              <a:buFont typeface="Arial" panose="020B0604020202020204" pitchFamily="34" charset="0"/>
              <a:buChar char="•"/>
              <a:defRPr/>
            </a:pPr>
            <a:r>
              <a:rPr lang="en-GB" sz="2000" dirty="0">
                <a:solidFill>
                  <a:srgbClr val="414042"/>
                </a:solidFill>
                <a:latin typeface="Gill Sans MT" panose="020B0502020104020203" pitchFamily="34" charset="0"/>
              </a:rPr>
              <a:t>All </a:t>
            </a:r>
            <a:r>
              <a:rPr lang="en-GB" sz="2000" dirty="0">
                <a:solidFill>
                  <a:srgbClr val="4472C4"/>
                </a:solidFill>
                <a:latin typeface="Gill Sans MT" panose="020B0502020104020203" pitchFamily="34" charset="0"/>
              </a:rPr>
              <a:t>healthcare professionals, public health and policy specialists working in hospitals, research institutions, medical schools, non- governmental organizations</a:t>
            </a:r>
            <a:r>
              <a:rPr lang="en-GB" sz="2000" dirty="0">
                <a:solidFill>
                  <a:srgbClr val="414042"/>
                </a:solidFill>
                <a:latin typeface="Gill Sans MT" panose="020B0502020104020203" pitchFamily="34" charset="0"/>
              </a:rPr>
              <a:t> and </a:t>
            </a:r>
            <a:r>
              <a:rPr lang="en-GB" sz="2000" dirty="0">
                <a:solidFill>
                  <a:srgbClr val="4472C4"/>
                </a:solidFill>
                <a:latin typeface="Gill Sans MT" panose="020B0502020104020203" pitchFamily="34" charset="0"/>
              </a:rPr>
              <a:t>agencies working as partners </a:t>
            </a:r>
            <a:r>
              <a:rPr lang="en-GB" sz="2000" dirty="0">
                <a:solidFill>
                  <a:srgbClr val="414042"/>
                </a:solidFill>
                <a:latin typeface="Gill Sans MT" panose="020B0502020104020203" pitchFamily="34" charset="0"/>
              </a:rPr>
              <a:t>in health or malaria programs</a:t>
            </a:r>
          </a:p>
          <a:p>
            <a:r>
              <a:rPr lang="en-US" sz="2000" b="1" dirty="0">
                <a:solidFill>
                  <a:srgbClr val="221E1F"/>
                </a:solidFill>
                <a:latin typeface="Gill Sans MT" panose="020B0502020104020203" pitchFamily="34" charset="0"/>
              </a:rPr>
              <a:t>Diagnosis Based Treatment</a:t>
            </a:r>
            <a:endParaRPr lang="en-US" sz="2000" dirty="0">
              <a:solidFill>
                <a:srgbClr val="000000"/>
              </a:solidFill>
              <a:latin typeface="Gill Sans MT" panose="020B0502020104020203" pitchFamily="34" charset="0"/>
            </a:endParaRPr>
          </a:p>
          <a:p>
            <a:pPr marL="285750" marR="1040" indent="-285750" algn="just">
              <a:buFont typeface="Arial" panose="020B0604020202020204" pitchFamily="34" charset="0"/>
              <a:buChar char="•"/>
            </a:pPr>
            <a:r>
              <a:rPr lang="en-GB" sz="2000" dirty="0">
                <a:solidFill>
                  <a:srgbClr val="414042"/>
                </a:solidFill>
                <a:latin typeface="Gill Sans MT" panose="020B0502020104020203" pitchFamily="34" charset="0"/>
              </a:rPr>
              <a:t>Diagnosis of malaria is based on detection of </a:t>
            </a:r>
            <a:r>
              <a:rPr lang="en-GB" sz="2000" b="1" dirty="0">
                <a:solidFill>
                  <a:srgbClr val="414042"/>
                </a:solidFill>
                <a:latin typeface="Gill Sans MT" panose="020B0502020104020203" pitchFamily="34" charset="0"/>
              </a:rPr>
              <a:t>parasites and parasite products </a:t>
            </a:r>
            <a:r>
              <a:rPr lang="en-GB" sz="2000" dirty="0">
                <a:solidFill>
                  <a:srgbClr val="414042"/>
                </a:solidFill>
                <a:latin typeface="Gill Sans MT" panose="020B0502020104020203" pitchFamily="34" charset="0"/>
              </a:rPr>
              <a:t>in the blood </a:t>
            </a:r>
          </a:p>
          <a:p>
            <a:pPr marL="285750" marR="1040" indent="-285750" algn="just">
              <a:buFont typeface="Arial" panose="020B0604020202020204" pitchFamily="34" charset="0"/>
              <a:buChar char="•"/>
            </a:pPr>
            <a:r>
              <a:rPr lang="en-GB" sz="2000" dirty="0">
                <a:solidFill>
                  <a:srgbClr val="414042"/>
                </a:solidFill>
                <a:latin typeface="Gill Sans MT" panose="020B0502020104020203" pitchFamily="34" charset="0"/>
              </a:rPr>
              <a:t>The two methods used routinely for parasitological diagnosis of malaria are microscopy and RDTs. </a:t>
            </a:r>
            <a:endParaRPr lang="en-GB" sz="2000" dirty="0">
              <a:solidFill>
                <a:srgbClr val="000000"/>
              </a:solidFill>
              <a:latin typeface="Gill Sans MT" panose="020B0502020104020203" pitchFamily="34" charset="0"/>
            </a:endParaRPr>
          </a:p>
          <a:p>
            <a:pPr>
              <a:defRPr/>
            </a:pPr>
            <a:r>
              <a:rPr lang="en-US" sz="2000" b="1" dirty="0">
                <a:solidFill>
                  <a:srgbClr val="221E1F"/>
                </a:solidFill>
                <a:latin typeface="Gill Sans MT" panose="020B0502020104020203" pitchFamily="34" charset="0"/>
              </a:rPr>
              <a:t>Formulations</a:t>
            </a:r>
            <a:endParaRPr lang="en-US" sz="2000" dirty="0">
              <a:solidFill>
                <a:srgbClr val="000000"/>
              </a:solidFill>
              <a:latin typeface="Gill Sans MT" panose="020B0502020104020203" pitchFamily="34" charset="0"/>
            </a:endParaRPr>
          </a:p>
          <a:p>
            <a:pPr marL="285750" indent="-285750">
              <a:buFont typeface="Arial" panose="020B0604020202020204" pitchFamily="34" charset="0"/>
              <a:buChar char="•"/>
              <a:defRPr/>
            </a:pPr>
            <a:r>
              <a:rPr lang="en-GB" sz="2000" dirty="0">
                <a:solidFill>
                  <a:srgbClr val="414042"/>
                </a:solidFill>
                <a:latin typeface="Gill Sans MT" panose="020B0502020104020203" pitchFamily="34" charset="0"/>
              </a:rPr>
              <a:t>Only ACTs that are co-formulated (both medicines combined in the same tablet) should be used for the treatment of uncomplicated malaria in Kenya.</a:t>
            </a:r>
          </a:p>
          <a:p>
            <a:pPr marL="285750" indent="-285750">
              <a:buFont typeface="Arial" panose="020B0604020202020204" pitchFamily="34" charset="0"/>
              <a:buChar char="•"/>
              <a:defRPr/>
            </a:pPr>
            <a:r>
              <a:rPr lang="en-GB" sz="2000" dirty="0">
                <a:solidFill>
                  <a:srgbClr val="414042"/>
                </a:solidFill>
                <a:latin typeface="Gill Sans MT" panose="020B0502020104020203" pitchFamily="34" charset="0"/>
              </a:rPr>
              <a:t>Injectable formulations (artesunate and quinine) are the recommended formulations for treatment of severe malaria </a:t>
            </a:r>
          </a:p>
        </p:txBody>
      </p:sp>
    </p:spTree>
    <p:extLst>
      <p:ext uri="{BB962C8B-B14F-4D97-AF65-F5344CB8AC3E}">
        <p14:creationId xmlns:p14="http://schemas.microsoft.com/office/powerpoint/2010/main" val="1057487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76757"/>
            <a:ext cx="10918371" cy="901537"/>
          </a:xfrm>
        </p:spPr>
        <p:txBody>
          <a:bodyPr>
            <a:normAutofit/>
          </a:bodyPr>
          <a:lstStyle/>
          <a:p>
            <a:r>
              <a:rPr lang="en-GB" sz="3200" b="1" dirty="0">
                <a:solidFill>
                  <a:srgbClr val="C00000"/>
                </a:solidFill>
                <a:latin typeface="Gill Sans MT" panose="020B0502020104020203" pitchFamily="34" charset="0"/>
              </a:rPr>
              <a:t>ANNEX:10.6 SCHEDULE FOR IPTp PROVISION</a:t>
            </a:r>
            <a:endParaRPr lang="en-US" sz="3200" dirty="0">
              <a:solidFill>
                <a:srgbClr val="C00000"/>
              </a:solidFill>
              <a:latin typeface="Gill Sans MT" panose="020B0502020104020203" pitchFamily="34" charset="0"/>
            </a:endParaRPr>
          </a:p>
        </p:txBody>
      </p:sp>
      <p:pic>
        <p:nvPicPr>
          <p:cNvPr id="5" name="Content Placeholder 4"/>
          <p:cNvPicPr>
            <a:picLocks noGrp="1" noChangeAspect="1"/>
          </p:cNvPicPr>
          <p:nvPr>
            <p:ph sz="half" idx="2"/>
          </p:nvPr>
        </p:nvPicPr>
        <p:blipFill>
          <a:blip r:embed="rId2"/>
          <a:stretch>
            <a:fillRect/>
          </a:stretch>
        </p:blipFill>
        <p:spPr>
          <a:xfrm>
            <a:off x="104032" y="1959685"/>
            <a:ext cx="6231454" cy="4640496"/>
          </a:xfrm>
          <a:prstGeom prst="rect">
            <a:avLst/>
          </a:prstGeom>
        </p:spPr>
      </p:pic>
      <p:sp>
        <p:nvSpPr>
          <p:cNvPr id="4" name="Rectangle 3"/>
          <p:cNvSpPr/>
          <p:nvPr/>
        </p:nvSpPr>
        <p:spPr>
          <a:xfrm>
            <a:off x="1276740" y="1590353"/>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C00000"/>
                </a:solidFill>
                <a:latin typeface="Gill Sans MT" panose="020B0502020104020203" pitchFamily="34" charset="0"/>
                <a:ea typeface="Times New Roman" panose="02020603050405020304" pitchFamily="18" charset="0"/>
              </a:rPr>
              <a:t>6</a:t>
            </a:r>
            <a:r>
              <a:rPr lang="en-US" sz="2000" b="1" spc="-10" baseline="30000" dirty="0">
                <a:solidFill>
                  <a:srgbClr val="C00000"/>
                </a:solidFill>
                <a:latin typeface="Gill Sans MT" panose="020B0502020104020203" pitchFamily="34" charset="0"/>
                <a:ea typeface="Times New Roman" panose="02020603050405020304" pitchFamily="18" charset="0"/>
              </a:rPr>
              <a:t>th</a:t>
            </a:r>
            <a:r>
              <a:rPr lang="en-US" sz="2000" b="1" spc="-10" dirty="0">
                <a:solidFill>
                  <a:srgbClr val="C00000"/>
                </a:solidFill>
                <a:latin typeface="Gill Sans MT" panose="020B0502020104020203" pitchFamily="34" charset="0"/>
                <a:ea typeface="Times New Roman" panose="02020603050405020304" pitchFamily="18" charset="0"/>
              </a:rPr>
              <a:t> edition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335486" y="2725726"/>
            <a:ext cx="5487955" cy="3755517"/>
          </a:xfrm>
          <a:prstGeom prst="rect">
            <a:avLst/>
          </a:prstGeom>
          <a:noFill/>
          <a:ln>
            <a:noFill/>
          </a:ln>
        </p:spPr>
      </p:pic>
      <p:sp>
        <p:nvSpPr>
          <p:cNvPr id="9" name="Rectangle 8"/>
          <p:cNvSpPr/>
          <p:nvPr/>
        </p:nvSpPr>
        <p:spPr>
          <a:xfrm>
            <a:off x="6565716" y="1933383"/>
            <a:ext cx="5626284" cy="369332"/>
          </a:xfrm>
          <a:prstGeom prst="rect">
            <a:avLst/>
          </a:prstGeom>
        </p:spPr>
        <p:txBody>
          <a:bodyPr wrap="none">
            <a:spAutoFit/>
          </a:bodyPr>
          <a:lstStyle/>
          <a:p>
            <a:r>
              <a:rPr lang="en-GB" b="1" dirty="0">
                <a:solidFill>
                  <a:prstClr val="black"/>
                </a:solidFill>
                <a:latin typeface="Gill Sans MT" panose="020B0502020104020203" pitchFamily="34" charset="0"/>
              </a:rPr>
              <a:t>MOTHER &amp; CHILD HEALTH HANDBOOK - 2020</a:t>
            </a:r>
          </a:p>
        </p:txBody>
      </p:sp>
    </p:spTree>
    <p:extLst>
      <p:ext uri="{BB962C8B-B14F-4D97-AF65-F5344CB8AC3E}">
        <p14:creationId xmlns:p14="http://schemas.microsoft.com/office/powerpoint/2010/main" val="3535645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B1BDCD-A8CC-458C-839A-0AAAEBF3A1A8}"/>
              </a:ext>
            </a:extLst>
          </p:cNvPr>
          <p:cNvSpPr>
            <a:spLocks noGrp="1"/>
          </p:cNvSpPr>
          <p:nvPr>
            <p:ph type="sldNum" sz="quarter" idx="12"/>
          </p:nvPr>
        </p:nvSpPr>
        <p:spPr/>
        <p:txBody>
          <a:bodyPr/>
          <a:lstStyle/>
          <a:p>
            <a:fld id="{904EAFC0-4726-430B-9813-9AA2FC154D8B}" type="slidenum">
              <a:rPr lang="en-US" smtClean="0"/>
              <a:t>31</a:t>
            </a:fld>
            <a:endParaRPr lang="en-US"/>
          </a:p>
        </p:txBody>
      </p:sp>
    </p:spTree>
    <p:extLst>
      <p:ext uri="{BB962C8B-B14F-4D97-AF65-F5344CB8AC3E}">
        <p14:creationId xmlns:p14="http://schemas.microsoft.com/office/powerpoint/2010/main" val="164231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4859"/>
            <a:ext cx="10515600" cy="595928"/>
          </a:xfrm>
        </p:spPr>
        <p:txBody>
          <a:bodyPr>
            <a:normAutofit/>
          </a:bodyPr>
          <a:lstStyle/>
          <a:p>
            <a:pPr lvl="0" algn="ctr">
              <a:lnSpc>
                <a:spcPct val="100000"/>
              </a:lnSpc>
              <a:spcBef>
                <a:spcPts val="0"/>
              </a:spcBef>
            </a:pPr>
            <a:r>
              <a:rPr lang="en-US" sz="3200" b="1" spc="-20" dirty="0">
                <a:solidFill>
                  <a:srgbClr val="231F20"/>
                </a:solidFill>
                <a:effectLst/>
                <a:latin typeface="Gill Sans MT" panose="020B0502020104020203" pitchFamily="34" charset="0"/>
                <a:cs typeface="Calibri" panose="020F0502020204030204" pitchFamily="34" charset="0"/>
              </a:rPr>
              <a:t>Chapter 1 - </a:t>
            </a:r>
            <a:r>
              <a:rPr lang="en-GB" sz="2800" b="1" dirty="0">
                <a:solidFill>
                  <a:srgbClr val="414042"/>
                </a:solidFill>
                <a:latin typeface="Gill Sans MT" panose="020B0502020104020203" pitchFamily="34" charset="0"/>
                <a:ea typeface="+mn-ea"/>
                <a:cs typeface="+mn-cs"/>
              </a:rPr>
              <a:t>Background</a:t>
            </a:r>
          </a:p>
        </p:txBody>
      </p:sp>
      <p:sp>
        <p:nvSpPr>
          <p:cNvPr id="5" name="Content Placeholder 4"/>
          <p:cNvSpPr>
            <a:spLocks noGrp="1"/>
          </p:cNvSpPr>
          <p:nvPr>
            <p:ph sz="half" idx="1"/>
          </p:nvPr>
        </p:nvSpPr>
        <p:spPr>
          <a:xfrm>
            <a:off x="297024" y="2016999"/>
            <a:ext cx="4769498" cy="4481968"/>
          </a:xfrm>
          <a:ln>
            <a:solidFill>
              <a:schemeClr val="tx2"/>
            </a:solidFill>
          </a:ln>
        </p:spPr>
        <p:txBody>
          <a:bodyPr>
            <a:noAutofit/>
          </a:bodyPr>
          <a:lstStyle/>
          <a:p>
            <a:pPr marL="0" indent="0" eaLnBrk="0" hangingPunct="0">
              <a:spcBef>
                <a:spcPts val="435"/>
              </a:spcBef>
              <a:buClr>
                <a:schemeClr val="tx1"/>
              </a:buClr>
              <a:buSzPct val="100000"/>
              <a:buNone/>
              <a:tabLst>
                <a:tab pos="905510" algn="l"/>
              </a:tabLst>
            </a:pPr>
            <a:r>
              <a:rPr lang="en-US" sz="2000" b="1" spc="-10" dirty="0">
                <a:latin typeface="Gill Sans MT" panose="020B0502020104020203" pitchFamily="34" charset="0"/>
                <a:ea typeface="Times New Roman" panose="02020603050405020304" pitchFamily="18" charset="0"/>
              </a:rPr>
              <a:t>Core interventions </a:t>
            </a:r>
          </a:p>
          <a:p>
            <a:pPr eaLnBrk="0" hangingPunct="0">
              <a:spcBef>
                <a:spcPts val="435"/>
              </a:spcBef>
              <a:buClr>
                <a:schemeClr val="tx1"/>
              </a:buClr>
              <a:buSzPct val="100000"/>
              <a:tabLst>
                <a:tab pos="905510" algn="l"/>
              </a:tabLst>
            </a:pPr>
            <a:r>
              <a:rPr lang="en-US" sz="2000" spc="-10" dirty="0">
                <a:latin typeface="Gill Sans MT" panose="020B0502020104020203" pitchFamily="34" charset="0"/>
                <a:ea typeface="Times New Roman" panose="02020603050405020304" pitchFamily="18" charset="0"/>
              </a:rPr>
              <a:t>Pr</a:t>
            </a:r>
            <a:r>
              <a:rPr lang="en-US" sz="2000" spc="-5" dirty="0">
                <a:latin typeface="Gill Sans MT" panose="020B0502020104020203" pitchFamily="34" charset="0"/>
                <a:ea typeface="Times New Roman" panose="02020603050405020304" pitchFamily="18" charset="0"/>
              </a:rPr>
              <a:t>ovision</a:t>
            </a:r>
            <a:r>
              <a:rPr lang="en-US" sz="2000" spc="-70"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of</a:t>
            </a:r>
            <a:r>
              <a:rPr lang="en-US" sz="2000" spc="-55" dirty="0">
                <a:latin typeface="Gill Sans MT" panose="020B0502020104020203" pitchFamily="34" charset="0"/>
                <a:ea typeface="Times New Roman" panose="02020603050405020304" pitchFamily="18" charset="0"/>
              </a:rPr>
              <a:t> </a:t>
            </a:r>
            <a:r>
              <a:rPr lang="en-US" sz="2000" spc="-10" dirty="0">
                <a:latin typeface="Gill Sans MT" panose="020B0502020104020203" pitchFamily="34" charset="0"/>
                <a:ea typeface="Times New Roman" panose="02020603050405020304" pitchFamily="18" charset="0"/>
              </a:rPr>
              <a:t>pr</a:t>
            </a:r>
            <a:r>
              <a:rPr lang="en-US" sz="2000" spc="-5" dirty="0">
                <a:latin typeface="Gill Sans MT" panose="020B0502020104020203" pitchFamily="34" charset="0"/>
                <a:ea typeface="Times New Roman" panose="02020603050405020304" pitchFamily="18" charset="0"/>
              </a:rPr>
              <a:t>ompt</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and</a:t>
            </a:r>
            <a:r>
              <a:rPr lang="en-US" sz="2000" spc="-55" dirty="0">
                <a:latin typeface="Gill Sans MT" panose="020B0502020104020203" pitchFamily="34" charset="0"/>
                <a:ea typeface="Times New Roman" panose="02020603050405020304" pitchFamily="18" charset="0"/>
              </a:rPr>
              <a:t> </a:t>
            </a:r>
            <a:r>
              <a:rPr lang="en-US" sz="2000" spc="-5" dirty="0">
                <a:latin typeface="Gill Sans MT" panose="020B0502020104020203" pitchFamily="34" charset="0"/>
                <a:ea typeface="Times New Roman" panose="02020603050405020304" pitchFamily="18" charset="0"/>
              </a:rPr>
              <a:t>effectiv</a:t>
            </a:r>
            <a:r>
              <a:rPr lang="en-US" sz="2000" spc="-10" dirty="0">
                <a:latin typeface="Gill Sans MT" panose="020B0502020104020203" pitchFamily="34" charset="0"/>
                <a:ea typeface="Times New Roman" panose="02020603050405020304" pitchFamily="18" charset="0"/>
              </a:rPr>
              <a:t>e</a:t>
            </a:r>
            <a:r>
              <a:rPr lang="en-US" sz="2000" spc="-70" dirty="0">
                <a:latin typeface="Gill Sans MT" panose="020B0502020104020203" pitchFamily="34" charset="0"/>
                <a:ea typeface="Times New Roman" panose="02020603050405020304" pitchFamily="18" charset="0"/>
              </a:rPr>
              <a:t> </a:t>
            </a:r>
            <a:r>
              <a:rPr lang="en-US" sz="2000" spc="-5" dirty="0">
                <a:latin typeface="Gill Sans MT" panose="020B0502020104020203" pitchFamily="34" charset="0"/>
                <a:ea typeface="Times New Roman" panose="02020603050405020304" pitchFamily="18" charset="0"/>
              </a:rPr>
              <a:t>treatment</a:t>
            </a:r>
            <a:r>
              <a:rPr lang="en-US" sz="2000" spc="-70"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or</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malaria</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case</a:t>
            </a:r>
            <a:r>
              <a:rPr lang="en-US" sz="2000" spc="-55" dirty="0">
                <a:latin typeface="Gill Sans MT" panose="020B0502020104020203" pitchFamily="34" charset="0"/>
                <a:ea typeface="Times New Roman" panose="02020603050405020304" pitchFamily="18" charset="0"/>
              </a:rPr>
              <a:t> </a:t>
            </a:r>
            <a:r>
              <a:rPr lang="en-US" sz="2000" dirty="0">
                <a:latin typeface="Gill Sans MT" panose="020B0502020104020203" pitchFamily="34" charset="0"/>
                <a:ea typeface="Times New Roman" panose="02020603050405020304" pitchFamily="18" charset="0"/>
              </a:rPr>
              <a:t>management</a:t>
            </a:r>
          </a:p>
          <a:p>
            <a:pPr marR="613410" eaLnBrk="0" hangingPunct="0">
              <a:spcBef>
                <a:spcPts val="435"/>
              </a:spcBef>
              <a:buClr>
                <a:schemeClr val="tx1"/>
              </a:buClr>
              <a:buSzPct val="100000"/>
              <a:tabLst>
                <a:tab pos="905510" algn="l"/>
              </a:tabLst>
            </a:pPr>
            <a:r>
              <a:rPr lang="en-US" sz="2000" spc="-10" dirty="0">
                <a:latin typeface="Gill Sans MT" panose="020B0502020104020203" pitchFamily="34" charset="0"/>
                <a:ea typeface="Times New Roman" panose="02020603050405020304" pitchFamily="18" charset="0"/>
              </a:rPr>
              <a:t>Prevention and treatment of malaria in pregnancy</a:t>
            </a:r>
          </a:p>
          <a:p>
            <a:pPr marR="613410" eaLnBrk="0" hangingPunct="0">
              <a:spcBef>
                <a:spcPts val="435"/>
              </a:spcBef>
              <a:buClr>
                <a:schemeClr val="tx1"/>
              </a:buClr>
              <a:buSzPct val="100000"/>
              <a:tabLst>
                <a:tab pos="905510" algn="l"/>
              </a:tabLst>
            </a:pPr>
            <a:r>
              <a:rPr lang="en-US" sz="2000" spc="-10" dirty="0">
                <a:latin typeface="Gill Sans MT" panose="020B0502020104020203" pitchFamily="34" charset="0"/>
                <a:ea typeface="Times New Roman" panose="02020603050405020304" pitchFamily="18" charset="0"/>
              </a:rPr>
              <a:t>Vector control using long lasting insecticidal nets, indoor residual spraying and other integrated vector management strategies</a:t>
            </a:r>
          </a:p>
          <a:p>
            <a:pPr eaLnBrk="0" hangingPunct="0">
              <a:spcBef>
                <a:spcPts val="435"/>
              </a:spcBef>
              <a:buClr>
                <a:schemeClr val="tx1"/>
              </a:buClr>
              <a:buSzPct val="100000"/>
              <a:tabLst>
                <a:tab pos="905510" algn="l"/>
              </a:tabLst>
            </a:pPr>
            <a:r>
              <a:rPr lang="en-US" sz="2000" spc="-10" dirty="0">
                <a:latin typeface="Gill Sans MT" panose="020B0502020104020203" pitchFamily="34" charset="0"/>
                <a:ea typeface="Times New Roman" panose="02020603050405020304" pitchFamily="18" charset="0"/>
              </a:rPr>
              <a:t>Epidemic preparedness and response </a:t>
            </a:r>
          </a:p>
          <a:p>
            <a:pPr marL="0" indent="0" eaLnBrk="0" hangingPunct="0">
              <a:spcBef>
                <a:spcPts val="435"/>
              </a:spcBef>
              <a:buClr>
                <a:schemeClr val="tx1"/>
              </a:buClr>
              <a:buSzPct val="100000"/>
              <a:buNone/>
              <a:tabLst>
                <a:tab pos="905510" algn="l"/>
              </a:tabLst>
            </a:pPr>
            <a:r>
              <a:rPr lang="en-US" sz="2000" b="1" spc="-10" dirty="0">
                <a:latin typeface="Gill Sans MT" panose="020B0502020104020203" pitchFamily="34" charset="0"/>
                <a:ea typeface="Times New Roman" panose="02020603050405020304" pitchFamily="18" charset="0"/>
              </a:rPr>
              <a:t>Cross-cutting interventions</a:t>
            </a:r>
          </a:p>
          <a:p>
            <a:pPr eaLnBrk="0" hangingPunct="0">
              <a:spcBef>
                <a:spcPts val="435"/>
              </a:spcBef>
              <a:buClr>
                <a:schemeClr val="tx1"/>
              </a:buClr>
              <a:buSzPct val="100000"/>
              <a:tabLst>
                <a:tab pos="905510" algn="l"/>
              </a:tabLst>
            </a:pPr>
            <a:r>
              <a:rPr lang="en-US" sz="2000" spc="-10" dirty="0">
                <a:latin typeface="Gill Sans MT" panose="020B0502020104020203" pitchFamily="34" charset="0"/>
                <a:ea typeface="Times New Roman" panose="02020603050405020304" pitchFamily="18" charset="0"/>
              </a:rPr>
              <a:t>Advocacy, communication and Social mobilization</a:t>
            </a:r>
          </a:p>
          <a:p>
            <a:pPr eaLnBrk="0" hangingPunct="0">
              <a:spcBef>
                <a:spcPts val="435"/>
              </a:spcBef>
              <a:buClr>
                <a:schemeClr val="tx1"/>
              </a:buClr>
              <a:buSzPct val="100000"/>
              <a:tabLst>
                <a:tab pos="905510" algn="l"/>
              </a:tabLst>
            </a:pPr>
            <a:r>
              <a:rPr lang="en-US" sz="2000" dirty="0">
                <a:latin typeface="Gill Sans MT" panose="020B0502020104020203" pitchFamily="34" charset="0"/>
              </a:rPr>
              <a:t>Monitoring and Evaluation</a:t>
            </a:r>
          </a:p>
        </p:txBody>
      </p:sp>
      <p:sp>
        <p:nvSpPr>
          <p:cNvPr id="6" name="Content Placeholder 5"/>
          <p:cNvSpPr>
            <a:spLocks noGrp="1"/>
          </p:cNvSpPr>
          <p:nvPr>
            <p:ph sz="half" idx="2"/>
          </p:nvPr>
        </p:nvSpPr>
        <p:spPr>
          <a:xfrm>
            <a:off x="5262465" y="2031842"/>
            <a:ext cx="6165981" cy="4485243"/>
          </a:xfrm>
          <a:ln>
            <a:solidFill>
              <a:schemeClr val="tx2"/>
            </a:solidFill>
          </a:ln>
        </p:spPr>
        <p:txBody>
          <a:bodyPr>
            <a:noAutofit/>
          </a:bodyPr>
          <a:lstStyle/>
          <a:p>
            <a:pPr marL="0" indent="0">
              <a:buNone/>
            </a:pPr>
            <a:r>
              <a:rPr lang="en-GB" sz="2000" b="1" dirty="0">
                <a:latin typeface="Gill Sans MT" panose="020B0502020104020203" pitchFamily="34" charset="0"/>
              </a:rPr>
              <a:t>Core interventions </a:t>
            </a:r>
          </a:p>
          <a:p>
            <a:pPr>
              <a:spcBef>
                <a:spcPts val="0"/>
              </a:spcBef>
            </a:pPr>
            <a:r>
              <a:rPr lang="en-GB" sz="2000" dirty="0">
                <a:latin typeface="Gill Sans MT" panose="020B0502020104020203" pitchFamily="34" charset="0"/>
              </a:rPr>
              <a:t>Provision of prompt diagnosis and effective treatment of malaria</a:t>
            </a:r>
          </a:p>
          <a:p>
            <a:pPr>
              <a:spcBef>
                <a:spcPts val="0"/>
              </a:spcBef>
            </a:pPr>
            <a:r>
              <a:rPr lang="en-GB" sz="2000" dirty="0">
                <a:latin typeface="Gill Sans MT" panose="020B0502020104020203" pitchFamily="34" charset="0"/>
              </a:rPr>
              <a:t>Prevention and treatment of malaria in pregnancy</a:t>
            </a:r>
          </a:p>
          <a:p>
            <a:pPr>
              <a:spcBef>
                <a:spcPts val="0"/>
              </a:spcBef>
            </a:pPr>
            <a:r>
              <a:rPr lang="en-GB" sz="2000" dirty="0">
                <a:latin typeface="Gill Sans MT" panose="020B0502020104020203" pitchFamily="34" charset="0"/>
              </a:rPr>
              <a:t>Vector control using</a:t>
            </a:r>
          </a:p>
          <a:p>
            <a:pPr lvl="1"/>
            <a:r>
              <a:rPr lang="en-GB" sz="1800" dirty="0">
                <a:latin typeface="Gill Sans MT" panose="020B0502020104020203" pitchFamily="34" charset="0"/>
              </a:rPr>
              <a:t>Long Lasting insecticidal nets, indoor residuals praying. </a:t>
            </a:r>
          </a:p>
          <a:p>
            <a:pPr lvl="1"/>
            <a:r>
              <a:rPr lang="en-GB" sz="1800" dirty="0">
                <a:solidFill>
                  <a:srgbClr val="C00000"/>
                </a:solidFill>
                <a:latin typeface="Gill Sans MT" panose="020B0502020104020203" pitchFamily="34" charset="0"/>
              </a:rPr>
              <a:t>LSM and other integrated vector management strategies</a:t>
            </a:r>
          </a:p>
          <a:p>
            <a:pPr>
              <a:spcBef>
                <a:spcPts val="0"/>
              </a:spcBef>
            </a:pPr>
            <a:r>
              <a:rPr lang="en-GB" sz="2000" dirty="0">
                <a:solidFill>
                  <a:srgbClr val="C00000"/>
                </a:solidFill>
                <a:latin typeface="Gill Sans MT" panose="020B0502020104020203" pitchFamily="34" charset="0"/>
              </a:rPr>
              <a:t>Malaria Elimination</a:t>
            </a:r>
          </a:p>
          <a:p>
            <a:pPr lvl="1">
              <a:spcBef>
                <a:spcPts val="0"/>
              </a:spcBef>
            </a:pPr>
            <a:r>
              <a:rPr lang="en-GB" sz="1800" dirty="0">
                <a:solidFill>
                  <a:srgbClr val="C00000"/>
                </a:solidFill>
                <a:latin typeface="Gill Sans MT" panose="020B0502020104020203" pitchFamily="34" charset="0"/>
              </a:rPr>
              <a:t>Active  case detection, notification,  investigation, and response system(s)  for elimination in targeted counties</a:t>
            </a:r>
          </a:p>
          <a:p>
            <a:pPr lvl="1">
              <a:spcBef>
                <a:spcPts val="0"/>
              </a:spcBef>
            </a:pPr>
            <a:r>
              <a:rPr lang="en-GB" sz="1800" dirty="0">
                <a:solidFill>
                  <a:srgbClr val="C00000"/>
                </a:solidFill>
                <a:latin typeface="Gill Sans MT" panose="020B0502020104020203" pitchFamily="34" charset="0"/>
              </a:rPr>
              <a:t>Strengthen malaria surveillance and use of the information</a:t>
            </a:r>
            <a:r>
              <a:rPr lang="en-GB" sz="1600" dirty="0">
                <a:solidFill>
                  <a:srgbClr val="C00000"/>
                </a:solidFill>
                <a:latin typeface="Gill Sans MT" panose="020B0502020104020203" pitchFamily="34" charset="0"/>
              </a:rPr>
              <a:t> </a:t>
            </a:r>
          </a:p>
          <a:p>
            <a:pPr>
              <a:spcBef>
                <a:spcPts val="0"/>
              </a:spcBef>
            </a:pPr>
            <a:r>
              <a:rPr lang="en-GB" sz="2000" dirty="0">
                <a:latin typeface="Gill Sans MT" panose="020B0502020104020203" pitchFamily="34" charset="0"/>
              </a:rPr>
              <a:t>Strengthen Social Behavioural Change</a:t>
            </a:r>
          </a:p>
          <a:p>
            <a:pPr marL="0" indent="0">
              <a:spcBef>
                <a:spcPts val="0"/>
              </a:spcBef>
              <a:buNone/>
            </a:pPr>
            <a:endParaRPr lang="en-GB" sz="2000" dirty="0">
              <a:latin typeface="Gill Sans MT" panose="020B0502020104020203" pitchFamily="34" charset="0"/>
            </a:endParaRPr>
          </a:p>
          <a:p>
            <a:pPr>
              <a:spcBef>
                <a:spcPts val="0"/>
              </a:spcBef>
            </a:pPr>
            <a:r>
              <a:rPr lang="en-GB" sz="2000" dirty="0">
                <a:latin typeface="Gill Sans MT" panose="020B0502020104020203" pitchFamily="34" charset="0"/>
              </a:rPr>
              <a:t>Monitoring and Evaluation</a:t>
            </a:r>
          </a:p>
        </p:txBody>
      </p:sp>
      <p:sp>
        <p:nvSpPr>
          <p:cNvPr id="3" name="Rectangle 2"/>
          <p:cNvSpPr/>
          <p:nvPr/>
        </p:nvSpPr>
        <p:spPr>
          <a:xfrm>
            <a:off x="7766668" y="1468699"/>
            <a:ext cx="1279517" cy="369332"/>
          </a:xfrm>
          <a:prstGeom prst="rect">
            <a:avLst/>
          </a:prstGeom>
        </p:spPr>
        <p:txBody>
          <a:bodyPr wrap="none">
            <a:spAutoFit/>
          </a:bodyPr>
          <a:lstStyle/>
          <a:p>
            <a:r>
              <a:rPr lang="en-GB" b="1" dirty="0">
                <a:solidFill>
                  <a:prstClr val="black"/>
                </a:solidFill>
                <a:latin typeface="Gill Sans MT" panose="020B0502020104020203" pitchFamily="34" charset="0"/>
              </a:rPr>
              <a:t>6</a:t>
            </a:r>
            <a:r>
              <a:rPr lang="en-GB" b="1" baseline="30000" dirty="0">
                <a:solidFill>
                  <a:prstClr val="black"/>
                </a:solidFill>
                <a:latin typeface="Gill Sans MT" panose="020B0502020104020203" pitchFamily="34" charset="0"/>
              </a:rPr>
              <a:t>th</a:t>
            </a:r>
            <a:r>
              <a:rPr lang="en-GB" b="1" dirty="0">
                <a:solidFill>
                  <a:prstClr val="black"/>
                </a:solidFill>
                <a:latin typeface="Gill Sans MT" panose="020B0502020104020203" pitchFamily="34" charset="0"/>
              </a:rPr>
              <a:t> edition</a:t>
            </a:r>
            <a:endParaRPr lang="en-US" dirty="0">
              <a:solidFill>
                <a:prstClr val="black"/>
              </a:solidFill>
            </a:endParaRPr>
          </a:p>
        </p:txBody>
      </p:sp>
      <p:sp>
        <p:nvSpPr>
          <p:cNvPr id="7" name="Rectangle 6"/>
          <p:cNvSpPr/>
          <p:nvPr/>
        </p:nvSpPr>
        <p:spPr>
          <a:xfrm>
            <a:off x="1943534" y="1422053"/>
            <a:ext cx="1391984" cy="369332"/>
          </a:xfrm>
          <a:prstGeom prst="rect">
            <a:avLst/>
          </a:prstGeom>
        </p:spPr>
        <p:txBody>
          <a:bodyPr wrap="none">
            <a:spAutoFit/>
          </a:bodyPr>
          <a:lstStyle/>
          <a:p>
            <a:r>
              <a:rPr lang="en-US" b="1" spc="-10" dirty="0">
                <a:solidFill>
                  <a:srgbClr val="231F20"/>
                </a:solidFill>
                <a:latin typeface="Gill Sans MT" panose="020B0502020104020203" pitchFamily="34" charset="0"/>
                <a:ea typeface="Times New Roman" panose="02020603050405020304" pitchFamily="18" charset="0"/>
              </a:rPr>
              <a:t> 5</a:t>
            </a:r>
            <a:r>
              <a:rPr lang="en-US" b="1" spc="-10" baseline="30000" dirty="0">
                <a:solidFill>
                  <a:srgbClr val="231F20"/>
                </a:solidFill>
                <a:latin typeface="Gill Sans MT" panose="020B0502020104020203" pitchFamily="34" charset="0"/>
                <a:ea typeface="Times New Roman" panose="02020603050405020304" pitchFamily="18" charset="0"/>
              </a:rPr>
              <a:t>th</a:t>
            </a:r>
            <a:r>
              <a:rPr lang="en-US" b="1" spc="-10" dirty="0">
                <a:solidFill>
                  <a:srgbClr val="231F20"/>
                </a:solidFill>
                <a:latin typeface="Gill Sans MT" panose="020B0502020104020203" pitchFamily="34" charset="0"/>
                <a:ea typeface="Times New Roman" panose="02020603050405020304" pitchFamily="18" charset="0"/>
              </a:rPr>
              <a:t> edition </a:t>
            </a:r>
            <a:endParaRPr lang="en-US" dirty="0">
              <a:solidFill>
                <a:prstClr val="black"/>
              </a:solidFill>
            </a:endParaRPr>
          </a:p>
        </p:txBody>
      </p:sp>
      <p:sp>
        <p:nvSpPr>
          <p:cNvPr id="8" name="Rectangle 7"/>
          <p:cNvSpPr/>
          <p:nvPr/>
        </p:nvSpPr>
        <p:spPr>
          <a:xfrm>
            <a:off x="1401147" y="876365"/>
            <a:ext cx="8154955" cy="400110"/>
          </a:xfrm>
          <a:prstGeom prst="rect">
            <a:avLst/>
          </a:prstGeom>
        </p:spPr>
        <p:txBody>
          <a:bodyPr wrap="square">
            <a:spAutoFit/>
          </a:bodyPr>
          <a:lstStyle/>
          <a:p>
            <a:pPr algn="ctr"/>
            <a:r>
              <a:rPr lang="en-GB" sz="2000" dirty="0">
                <a:solidFill>
                  <a:srgbClr val="414042"/>
                </a:solidFill>
                <a:latin typeface="Gill Sans MT" panose="020B0502020104020203" pitchFamily="34" charset="0"/>
              </a:rPr>
              <a:t>Interventions to manage malaria in Kenya have been integrated</a:t>
            </a:r>
            <a:endParaRPr lang="en-US" sz="2000"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402437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0532"/>
          </a:xfrm>
        </p:spPr>
        <p:txBody>
          <a:bodyPr>
            <a:normAutofit/>
          </a:bodyPr>
          <a:lstStyle/>
          <a:p>
            <a:pPr algn="ctr"/>
            <a:r>
              <a:rPr lang="en-US" sz="2800" b="1" spc="-10" dirty="0">
                <a:solidFill>
                  <a:srgbClr val="231F20"/>
                </a:solidFill>
                <a:latin typeface="Gill Sans MT" panose="020B0502020104020203" pitchFamily="34" charset="0"/>
                <a:ea typeface="Times New Roman" panose="02020603050405020304" pitchFamily="18" charset="0"/>
              </a:rPr>
              <a:t>Chapter 2 – Malaria in Kenya</a:t>
            </a:r>
            <a:endParaRPr lang="en-US" sz="2800" b="1" dirty="0">
              <a:latin typeface="Gill Sans MT" panose="020B0502020104020203" pitchFamily="34" charset="0"/>
            </a:endParaRPr>
          </a:p>
        </p:txBody>
      </p:sp>
      <p:sp>
        <p:nvSpPr>
          <p:cNvPr id="10" name="Content Placeholder 4"/>
          <p:cNvSpPr>
            <a:spLocks noGrp="1"/>
          </p:cNvSpPr>
          <p:nvPr>
            <p:ph sz="half" idx="4294967295"/>
          </p:nvPr>
        </p:nvSpPr>
        <p:spPr>
          <a:xfrm>
            <a:off x="252805" y="908455"/>
            <a:ext cx="6446574" cy="4801314"/>
          </a:xfrm>
          <a:prstGeom prst="rect">
            <a:avLst/>
          </a:prstGeom>
        </p:spPr>
        <p:txBody>
          <a:bodyPr wrap="square">
            <a:spAutoFit/>
          </a:bodyPr>
          <a:lstStyle/>
          <a:p>
            <a:pPr marL="0" indent="0">
              <a:spcBef>
                <a:spcPts val="0"/>
              </a:spcBef>
              <a:buNone/>
            </a:pPr>
            <a:r>
              <a:rPr lang="en-GB" sz="2000" b="1" dirty="0">
                <a:solidFill>
                  <a:srgbClr val="221E1F"/>
                </a:solidFill>
                <a:latin typeface="Gill Sans MT" panose="020B0502020104020203" pitchFamily="34" charset="0"/>
              </a:rPr>
              <a:t>Epidemiology of Malaria In Kenya</a:t>
            </a:r>
            <a:endParaRPr lang="en-GB" sz="2000" dirty="0">
              <a:solidFill>
                <a:srgbClr val="000000"/>
              </a:solidFill>
              <a:latin typeface="Gill Sans MT" panose="020B0502020104020203" pitchFamily="34" charset="0"/>
            </a:endParaRPr>
          </a:p>
          <a:p>
            <a:pPr marL="0" indent="0">
              <a:spcBef>
                <a:spcPts val="0"/>
              </a:spcBef>
              <a:buNone/>
            </a:pPr>
            <a:endParaRPr lang="en-GB" sz="1600" dirty="0">
              <a:solidFill>
                <a:srgbClr val="414042"/>
              </a:solidFill>
              <a:latin typeface="Gill Sans MT" panose="020B0502020104020203" pitchFamily="34" charset="0"/>
            </a:endParaRPr>
          </a:p>
          <a:p>
            <a:pPr marL="0" indent="0">
              <a:spcBef>
                <a:spcPts val="0"/>
              </a:spcBef>
              <a:buNone/>
            </a:pPr>
            <a:r>
              <a:rPr lang="en-GB" sz="1600" dirty="0">
                <a:solidFill>
                  <a:srgbClr val="414042"/>
                </a:solidFill>
                <a:latin typeface="Gill Sans MT" panose="020B0502020104020203" pitchFamily="34" charset="0"/>
              </a:rPr>
              <a:t>Kenya has four malaria epidemiological zones, </a:t>
            </a:r>
          </a:p>
          <a:p>
            <a:pPr marL="285750" indent="-285750">
              <a:spcBef>
                <a:spcPts val="0"/>
              </a:spcBef>
              <a:buFont typeface="Arial" panose="020B0604020202020204" pitchFamily="34" charset="0"/>
              <a:buChar char="•"/>
            </a:pPr>
            <a:r>
              <a:rPr lang="en-GB" sz="1600" b="1" i="1" dirty="0">
                <a:solidFill>
                  <a:srgbClr val="393536"/>
                </a:solidFill>
                <a:latin typeface="Gill Sans MT" panose="020B0502020104020203" pitchFamily="34" charset="0"/>
              </a:rPr>
              <a:t>Endemic: </a:t>
            </a:r>
            <a:r>
              <a:rPr lang="en-GB" sz="1600" dirty="0">
                <a:solidFill>
                  <a:srgbClr val="393536"/>
                </a:solidFill>
                <a:latin typeface="Gill Sans MT" panose="020B0502020104020203" pitchFamily="34" charset="0"/>
              </a:rPr>
              <a:t>Areas of stable malaria around Lake Victoria in western Kenya and in the coastal regions.</a:t>
            </a:r>
            <a:r>
              <a:rPr lang="en-GB" sz="1600" b="1" i="1" dirty="0">
                <a:solidFill>
                  <a:srgbClr val="393536"/>
                </a:solidFill>
                <a:latin typeface="Gill Sans MT" panose="020B0502020104020203" pitchFamily="34" charset="0"/>
              </a:rPr>
              <a:t> </a:t>
            </a:r>
          </a:p>
          <a:p>
            <a:pPr marL="285750" indent="-285750">
              <a:spcBef>
                <a:spcPts val="0"/>
              </a:spcBef>
              <a:buFont typeface="Arial" panose="020B0604020202020204" pitchFamily="34" charset="0"/>
              <a:buChar char="•"/>
            </a:pPr>
            <a:endParaRPr lang="en-GB" sz="1600" b="1" i="1" dirty="0">
              <a:solidFill>
                <a:srgbClr val="393536"/>
              </a:solidFill>
              <a:latin typeface="Gill Sans MT" panose="020B0502020104020203" pitchFamily="34" charset="0"/>
            </a:endParaRPr>
          </a:p>
          <a:p>
            <a:pPr marL="285750" indent="-285750">
              <a:spcBef>
                <a:spcPts val="0"/>
              </a:spcBef>
              <a:buFont typeface="Arial" panose="020B0604020202020204" pitchFamily="34" charset="0"/>
              <a:buChar char="•"/>
            </a:pPr>
            <a:r>
              <a:rPr lang="en-GB" sz="1600" b="1" i="1" dirty="0">
                <a:solidFill>
                  <a:srgbClr val="393536"/>
                </a:solidFill>
                <a:latin typeface="Gill Sans MT" panose="020B0502020104020203" pitchFamily="34" charset="0"/>
              </a:rPr>
              <a:t>Seasonal transmission: </a:t>
            </a:r>
            <a:r>
              <a:rPr lang="en-GB" sz="1600" dirty="0">
                <a:solidFill>
                  <a:srgbClr val="393536"/>
                </a:solidFill>
                <a:latin typeface="Gill Sans MT" panose="020B0502020104020203" pitchFamily="34" charset="0"/>
              </a:rPr>
              <a:t>Arid and semi-arid areas of northern and south-eastern parts of the country experience short periods of intense malaria transmission</a:t>
            </a:r>
          </a:p>
          <a:p>
            <a:pPr marL="285750" indent="-285750">
              <a:spcBef>
                <a:spcPts val="0"/>
              </a:spcBef>
              <a:buFont typeface="Arial" panose="020B0604020202020204" pitchFamily="34" charset="0"/>
              <a:buChar char="•"/>
            </a:pPr>
            <a:endParaRPr lang="en-GB" sz="1600" dirty="0">
              <a:solidFill>
                <a:srgbClr val="393536"/>
              </a:solidFill>
              <a:latin typeface="Gill Sans MT" panose="020B0502020104020203" pitchFamily="34" charset="0"/>
            </a:endParaRPr>
          </a:p>
          <a:p>
            <a:pPr>
              <a:spcBef>
                <a:spcPts val="0"/>
              </a:spcBef>
            </a:pPr>
            <a:r>
              <a:rPr lang="en-GB" sz="1600" b="1" i="1" dirty="0">
                <a:solidFill>
                  <a:srgbClr val="393536"/>
                </a:solidFill>
                <a:latin typeface="Gill Sans MT" panose="020B0502020104020203" pitchFamily="34" charset="0"/>
              </a:rPr>
              <a:t>Epidemic prone areas of western highlands of Kenya: </a:t>
            </a:r>
            <a:r>
              <a:rPr lang="en-GB" sz="1600" dirty="0">
                <a:solidFill>
                  <a:srgbClr val="393536"/>
                </a:solidFill>
                <a:latin typeface="Gill Sans MT" panose="020B0502020104020203" pitchFamily="34" charset="0"/>
              </a:rPr>
              <a:t>Malaria transmission in the western highlands of Kenya is seasonal, with considerable year-to-year variation. Epidemics are experienced when climatic conditions favour sustainability of </a:t>
            </a:r>
            <a:r>
              <a:rPr lang="en-US" sz="1600" dirty="0">
                <a:solidFill>
                  <a:srgbClr val="393536"/>
                </a:solidFill>
                <a:latin typeface="Gill Sans MT" panose="020B0502020104020203" pitchFamily="34" charset="0"/>
              </a:rPr>
              <a:t>minimum temperatures around 18°C.</a:t>
            </a:r>
            <a:r>
              <a:rPr lang="en-GB" sz="1600" b="1" i="1" dirty="0">
                <a:solidFill>
                  <a:srgbClr val="393536"/>
                </a:solidFill>
                <a:latin typeface="Gill Sans MT" panose="020B0502020104020203" pitchFamily="34" charset="0"/>
              </a:rPr>
              <a:t> </a:t>
            </a:r>
          </a:p>
          <a:p>
            <a:pPr>
              <a:spcBef>
                <a:spcPts val="0"/>
              </a:spcBef>
            </a:pPr>
            <a:endParaRPr lang="en-GB" sz="1600" b="1" i="1" dirty="0">
              <a:solidFill>
                <a:srgbClr val="393536"/>
              </a:solidFill>
              <a:latin typeface="Gill Sans MT" panose="020B0502020104020203" pitchFamily="34" charset="0"/>
            </a:endParaRPr>
          </a:p>
          <a:p>
            <a:pPr>
              <a:spcBef>
                <a:spcPts val="0"/>
              </a:spcBef>
            </a:pPr>
            <a:r>
              <a:rPr lang="en-GB" sz="1600" b="1" i="1" dirty="0">
                <a:solidFill>
                  <a:srgbClr val="393536"/>
                </a:solidFill>
                <a:latin typeface="Gill Sans MT" panose="020B0502020104020203" pitchFamily="34" charset="0"/>
              </a:rPr>
              <a:t>Low risk malaria areas: </a:t>
            </a:r>
            <a:r>
              <a:rPr lang="en-GB" sz="1600" dirty="0">
                <a:solidFill>
                  <a:srgbClr val="393536"/>
                </a:solidFill>
                <a:latin typeface="Gill Sans MT" panose="020B0502020104020203" pitchFamily="34" charset="0"/>
              </a:rPr>
              <a:t>This zone covers the central highlands of Kenya including Nairobi. The temperatures are usually too low to allow completion of the sporogonic cycle of the malaria parasite in the vector.</a:t>
            </a:r>
          </a:p>
          <a:p>
            <a:pPr>
              <a:spcBef>
                <a:spcPts val="0"/>
              </a:spcBef>
            </a:pPr>
            <a:endParaRPr lang="en-GB" sz="1600" dirty="0">
              <a:solidFill>
                <a:srgbClr val="393536"/>
              </a:solidFill>
              <a:latin typeface="Gill Sans MT" panose="020B0502020104020203" pitchFamily="34" charset="0"/>
            </a:endParaRPr>
          </a:p>
          <a:p>
            <a:pPr marL="0" indent="0">
              <a:spcBef>
                <a:spcPts val="0"/>
              </a:spcBef>
              <a:buNone/>
            </a:pPr>
            <a:r>
              <a:rPr lang="en-GB" sz="1600" dirty="0">
                <a:solidFill>
                  <a:srgbClr val="393536"/>
                </a:solidFill>
                <a:latin typeface="Gill Sans MT" panose="020B0502020104020203" pitchFamily="34" charset="0"/>
              </a:rPr>
              <a:t>The epidemiological zones are used to select appropriate interventions</a:t>
            </a:r>
            <a:endParaRPr lang="en-GB" sz="1600" dirty="0">
              <a:solidFill>
                <a:srgbClr val="000000"/>
              </a:solidFill>
              <a:latin typeface="Gill Sans MT" panose="020B0502020104020203" pitchFamily="34" charset="0"/>
            </a:endParaRPr>
          </a:p>
        </p:txBody>
      </p:sp>
      <p:pic>
        <p:nvPicPr>
          <p:cNvPr id="4" name="Content Placeholder 3">
            <a:extLst>
              <a:ext uri="{FF2B5EF4-FFF2-40B4-BE49-F238E27FC236}">
                <a16:creationId xmlns:a16="http://schemas.microsoft.com/office/drawing/2014/main" id="{59BA893A-EA70-4007-90B9-6ED53774260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694" y="1244397"/>
            <a:ext cx="5309117" cy="5204812"/>
          </a:xfrm>
          <a:prstGeom prst="rect">
            <a:avLst/>
          </a:prstGeom>
          <a:noFill/>
          <a:ln>
            <a:noFill/>
          </a:ln>
        </p:spPr>
      </p:pic>
      <p:sp>
        <p:nvSpPr>
          <p:cNvPr id="3" name="Rectangle 2"/>
          <p:cNvSpPr/>
          <p:nvPr/>
        </p:nvSpPr>
        <p:spPr>
          <a:xfrm>
            <a:off x="7130143" y="908455"/>
            <a:ext cx="4869024" cy="369332"/>
          </a:xfrm>
          <a:prstGeom prst="rect">
            <a:avLst/>
          </a:prstGeom>
        </p:spPr>
        <p:txBody>
          <a:bodyPr wrap="square">
            <a:spAutoFit/>
          </a:bodyPr>
          <a:lstStyle/>
          <a:p>
            <a:pPr>
              <a:defRPr/>
            </a:pPr>
            <a:r>
              <a:rPr lang="en-AU" b="1" kern="0" dirty="0">
                <a:solidFill>
                  <a:prstClr val="black"/>
                </a:solidFill>
                <a:ea typeface="+mj-ea"/>
                <a:cs typeface="+mj-cs"/>
              </a:rPr>
              <a:t>Malaria Control Interventions (KMS 2019-2023)</a:t>
            </a:r>
            <a:endParaRPr lang="en-US" sz="1050" b="1" kern="0" dirty="0">
              <a:solidFill>
                <a:sysClr val="windowText" lastClr="000000"/>
              </a:solidFill>
            </a:endParaRPr>
          </a:p>
        </p:txBody>
      </p:sp>
    </p:spTree>
    <p:extLst>
      <p:ext uri="{BB962C8B-B14F-4D97-AF65-F5344CB8AC3E}">
        <p14:creationId xmlns:p14="http://schemas.microsoft.com/office/powerpoint/2010/main" val="376597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672"/>
            <a:ext cx="10515600" cy="810532"/>
          </a:xfrm>
        </p:spPr>
        <p:txBody>
          <a:bodyPr>
            <a:normAutofit/>
          </a:bodyPr>
          <a:lstStyle/>
          <a:p>
            <a:pPr algn="ctr"/>
            <a:r>
              <a:rPr lang="en-US" sz="2800" b="1" spc="-10" dirty="0">
                <a:solidFill>
                  <a:srgbClr val="231F20"/>
                </a:solidFill>
                <a:latin typeface="Gill Sans MT" panose="020B0502020104020203" pitchFamily="34" charset="0"/>
                <a:ea typeface="Times New Roman" panose="02020603050405020304" pitchFamily="18" charset="0"/>
              </a:rPr>
              <a:t>Chapter  2 – Malaria in Kenya</a:t>
            </a:r>
            <a:endParaRPr lang="en-US" sz="2800" b="1" dirty="0">
              <a:latin typeface="Gill Sans MT" panose="020B0502020104020203" pitchFamily="34" charset="0"/>
            </a:endParaRPr>
          </a:p>
        </p:txBody>
      </p:sp>
      <p:pic>
        <p:nvPicPr>
          <p:cNvPr id="5" name="Content Placeholder 4"/>
          <p:cNvPicPr>
            <a:picLocks noGrp="1" noChangeAspect="1"/>
          </p:cNvPicPr>
          <p:nvPr>
            <p:ph sz="half" idx="2"/>
          </p:nvPr>
        </p:nvPicPr>
        <p:blipFill>
          <a:blip r:embed="rId2"/>
          <a:stretch>
            <a:fillRect/>
          </a:stretch>
        </p:blipFill>
        <p:spPr>
          <a:xfrm>
            <a:off x="5962262" y="3112518"/>
            <a:ext cx="4634014" cy="3303418"/>
          </a:xfrm>
          <a:prstGeom prst="rect">
            <a:avLst/>
          </a:prstGeom>
          <a:ln>
            <a:solidFill>
              <a:schemeClr val="tx1"/>
            </a:solidFill>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720" y="3101451"/>
            <a:ext cx="3272611" cy="33255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2451738"/>
            <a:ext cx="4905828" cy="523220"/>
          </a:xfrm>
          <a:prstGeom prst="rect">
            <a:avLst/>
          </a:prstGeom>
        </p:spPr>
        <p:txBody>
          <a:bodyPr wrap="square">
            <a:spAutoFit/>
          </a:bodyPr>
          <a:lstStyle/>
          <a:p>
            <a:pPr>
              <a:defRPr/>
            </a:pPr>
            <a:r>
              <a:rPr lang="en-US" sz="1400" b="1" spc="-15" dirty="0">
                <a:solidFill>
                  <a:srgbClr val="231F20"/>
                </a:solidFill>
                <a:latin typeface="Times New Roman" panose="02020603050405020304" pitchFamily="18" charset="0"/>
                <a:ea typeface="Times New Roman" panose="02020603050405020304" pitchFamily="18" charset="0"/>
              </a:rPr>
              <a:t>In</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spc="-20" dirty="0">
                <a:solidFill>
                  <a:srgbClr val="231F20"/>
                </a:solidFill>
                <a:latin typeface="Times New Roman" panose="02020603050405020304" pitchFamily="18" charset="0"/>
                <a:ea typeface="Times New Roman" panose="02020603050405020304" pitchFamily="18" charset="0"/>
              </a:rPr>
              <a:t>2009,</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dirty="0">
                <a:solidFill>
                  <a:srgbClr val="231F20"/>
                </a:solidFill>
                <a:latin typeface="Times New Roman" panose="02020603050405020304" pitchFamily="18" charset="0"/>
                <a:ea typeface="Times New Roman" panose="02020603050405020304" pitchFamily="18" charset="0"/>
              </a:rPr>
              <a:t>a</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spc="-25" dirty="0">
                <a:solidFill>
                  <a:srgbClr val="231F20"/>
                </a:solidFill>
                <a:latin typeface="Times New Roman" panose="02020603050405020304" pitchFamily="18" charset="0"/>
                <a:ea typeface="Times New Roman" panose="02020603050405020304" pitchFamily="18" charset="0"/>
              </a:rPr>
              <a:t>model-based</a:t>
            </a:r>
            <a:r>
              <a:rPr lang="en-US" sz="1400" b="1" spc="-45" dirty="0">
                <a:solidFill>
                  <a:srgbClr val="231F20"/>
                </a:solidFill>
                <a:latin typeface="Times New Roman" panose="02020603050405020304" pitchFamily="18" charset="0"/>
                <a:ea typeface="Times New Roman" panose="02020603050405020304" pitchFamily="18" charset="0"/>
              </a:rPr>
              <a:t> </a:t>
            </a:r>
            <a:r>
              <a:rPr lang="en-US" sz="1400" b="1" spc="-15" dirty="0">
                <a:solidFill>
                  <a:srgbClr val="231F20"/>
                </a:solidFill>
                <a:latin typeface="Times New Roman" panose="02020603050405020304" pitchFamily="18" charset="0"/>
                <a:ea typeface="Times New Roman" panose="02020603050405020304" pitchFamily="18" charset="0"/>
              </a:rPr>
              <a:t>map</a:t>
            </a:r>
            <a:r>
              <a:rPr lang="en-US" sz="1400" b="1" spc="-70" dirty="0">
                <a:solidFill>
                  <a:srgbClr val="231F20"/>
                </a:solidFill>
                <a:latin typeface="Times New Roman" panose="02020603050405020304" pitchFamily="18" charset="0"/>
                <a:ea typeface="Times New Roman" panose="02020603050405020304" pitchFamily="18" charset="0"/>
              </a:rPr>
              <a:t> </a:t>
            </a:r>
            <a:r>
              <a:rPr lang="en-US" sz="1400" b="1" spc="-10" dirty="0">
                <a:solidFill>
                  <a:srgbClr val="231F20"/>
                </a:solidFill>
                <a:latin typeface="Times New Roman" panose="02020603050405020304" pitchFamily="18" charset="0"/>
                <a:ea typeface="Times New Roman" panose="02020603050405020304" pitchFamily="18" charset="0"/>
              </a:rPr>
              <a:t>of</a:t>
            </a:r>
            <a:r>
              <a:rPr lang="en-US" sz="1400" b="1" spc="-65" dirty="0">
                <a:solidFill>
                  <a:srgbClr val="231F20"/>
                </a:solidFill>
                <a:latin typeface="Times New Roman" panose="02020603050405020304" pitchFamily="18" charset="0"/>
                <a:ea typeface="Times New Roman" panose="02020603050405020304" pitchFamily="18" charset="0"/>
              </a:rPr>
              <a:t> </a:t>
            </a:r>
            <a:r>
              <a:rPr lang="en-US" sz="1400" b="1" spc="-20" dirty="0">
                <a:solidFill>
                  <a:srgbClr val="231F20"/>
                </a:solidFill>
                <a:latin typeface="Times New Roman" panose="02020603050405020304" pitchFamily="18" charset="0"/>
                <a:ea typeface="Times New Roman" panose="02020603050405020304" pitchFamily="18" charset="0"/>
              </a:rPr>
              <a:t>the</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spc="-25" dirty="0">
                <a:solidFill>
                  <a:srgbClr val="231F20"/>
                </a:solidFill>
                <a:latin typeface="Times New Roman" panose="02020603050405020304" pitchFamily="18" charset="0"/>
                <a:ea typeface="Times New Roman" panose="02020603050405020304" pitchFamily="18" charset="0"/>
              </a:rPr>
              <a:t>intensity</a:t>
            </a:r>
            <a:r>
              <a:rPr lang="en-US" sz="1400" b="1" spc="-65" dirty="0">
                <a:solidFill>
                  <a:srgbClr val="231F20"/>
                </a:solidFill>
                <a:latin typeface="Times New Roman" panose="02020603050405020304" pitchFamily="18" charset="0"/>
                <a:ea typeface="Times New Roman" panose="02020603050405020304" pitchFamily="18" charset="0"/>
              </a:rPr>
              <a:t> </a:t>
            </a:r>
            <a:r>
              <a:rPr lang="en-US" sz="1400" b="1" spc="-10" dirty="0">
                <a:solidFill>
                  <a:srgbClr val="231F20"/>
                </a:solidFill>
                <a:latin typeface="Times New Roman" panose="02020603050405020304" pitchFamily="18" charset="0"/>
                <a:ea typeface="Times New Roman" panose="02020603050405020304" pitchFamily="18" charset="0"/>
              </a:rPr>
              <a:t>of</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i="1" spc="-15" dirty="0">
                <a:solidFill>
                  <a:srgbClr val="231F20"/>
                </a:solidFill>
                <a:latin typeface="Times New Roman" panose="02020603050405020304" pitchFamily="18" charset="0"/>
                <a:ea typeface="Times New Roman" panose="02020603050405020304" pitchFamily="18" charset="0"/>
              </a:rPr>
              <a:t>p.</a:t>
            </a:r>
            <a:r>
              <a:rPr lang="en-US" sz="1400" b="1" i="1" spc="-80" dirty="0">
                <a:solidFill>
                  <a:srgbClr val="231F20"/>
                </a:solidFill>
                <a:latin typeface="Times New Roman" panose="02020603050405020304" pitchFamily="18" charset="0"/>
                <a:ea typeface="Times New Roman" panose="02020603050405020304" pitchFamily="18" charset="0"/>
              </a:rPr>
              <a:t> </a:t>
            </a:r>
            <a:r>
              <a:rPr lang="en-US" sz="1400" b="1" i="1" spc="-25" dirty="0">
                <a:solidFill>
                  <a:srgbClr val="231F20"/>
                </a:solidFill>
                <a:latin typeface="Times New Roman" panose="02020603050405020304" pitchFamily="18" charset="0"/>
                <a:ea typeface="Times New Roman" panose="02020603050405020304" pitchFamily="18" charset="0"/>
              </a:rPr>
              <a:t>falciparum</a:t>
            </a:r>
            <a:r>
              <a:rPr lang="en-US" sz="1400" b="1" i="1" spc="-70" dirty="0">
                <a:solidFill>
                  <a:srgbClr val="231F20"/>
                </a:solidFill>
                <a:latin typeface="Times New Roman" panose="02020603050405020304" pitchFamily="18" charset="0"/>
                <a:ea typeface="Times New Roman" panose="02020603050405020304" pitchFamily="18" charset="0"/>
              </a:rPr>
              <a:t> </a:t>
            </a:r>
            <a:r>
              <a:rPr lang="en-US" sz="1400" b="1" spc="-25" dirty="0">
                <a:solidFill>
                  <a:srgbClr val="231F20"/>
                </a:solidFill>
                <a:latin typeface="Times New Roman" panose="02020603050405020304" pitchFamily="18" charset="0"/>
                <a:ea typeface="Times New Roman" panose="02020603050405020304" pitchFamily="18" charset="0"/>
              </a:rPr>
              <a:t>transmission</a:t>
            </a:r>
            <a:r>
              <a:rPr lang="en-US" sz="1400" b="1" spc="-45" dirty="0">
                <a:solidFill>
                  <a:srgbClr val="231F20"/>
                </a:solidFill>
                <a:latin typeface="Times New Roman" panose="02020603050405020304" pitchFamily="18" charset="0"/>
                <a:ea typeface="Times New Roman" panose="02020603050405020304" pitchFamily="18" charset="0"/>
              </a:rPr>
              <a:t> </a:t>
            </a:r>
            <a:r>
              <a:rPr lang="en-US" sz="1400" b="1" spc="-15" dirty="0">
                <a:solidFill>
                  <a:srgbClr val="231F20"/>
                </a:solidFill>
                <a:latin typeface="Times New Roman" panose="02020603050405020304" pitchFamily="18" charset="0"/>
                <a:ea typeface="Times New Roman" panose="02020603050405020304" pitchFamily="18" charset="0"/>
              </a:rPr>
              <a:t>in</a:t>
            </a:r>
            <a:r>
              <a:rPr lang="en-US" sz="1400" b="1" spc="-50" dirty="0">
                <a:solidFill>
                  <a:srgbClr val="231F20"/>
                </a:solidFill>
                <a:latin typeface="Times New Roman" panose="02020603050405020304" pitchFamily="18" charset="0"/>
                <a:ea typeface="Times New Roman" panose="02020603050405020304" pitchFamily="18" charset="0"/>
              </a:rPr>
              <a:t> </a:t>
            </a:r>
            <a:r>
              <a:rPr lang="en-US" sz="1400" b="1" spc="-25" dirty="0">
                <a:solidFill>
                  <a:srgbClr val="231F20"/>
                </a:solidFill>
                <a:latin typeface="Times New Roman" panose="02020603050405020304" pitchFamily="18" charset="0"/>
                <a:ea typeface="Times New Roman" panose="02020603050405020304" pitchFamily="18" charset="0"/>
              </a:rPr>
              <a:t>K</a:t>
            </a:r>
            <a:r>
              <a:rPr lang="en-US" sz="1400" b="1" spc="-30" dirty="0">
                <a:solidFill>
                  <a:srgbClr val="231F20"/>
                </a:solidFill>
                <a:latin typeface="Times New Roman" panose="02020603050405020304" pitchFamily="18" charset="0"/>
                <a:ea typeface="Times New Roman" panose="02020603050405020304" pitchFamily="18" charset="0"/>
              </a:rPr>
              <a:t>en</a:t>
            </a:r>
            <a:r>
              <a:rPr lang="en-US" sz="1400" b="1" spc="-25" dirty="0">
                <a:solidFill>
                  <a:srgbClr val="231F20"/>
                </a:solidFill>
                <a:latin typeface="Times New Roman" panose="02020603050405020304" pitchFamily="18" charset="0"/>
                <a:ea typeface="Times New Roman" panose="02020603050405020304" pitchFamily="18" charset="0"/>
              </a:rPr>
              <a:t>ya</a:t>
            </a:r>
            <a:r>
              <a:rPr lang="en-US" sz="1400" b="1" spc="-50" dirty="0">
                <a:solidFill>
                  <a:srgbClr val="231F20"/>
                </a:solidFill>
                <a:latin typeface="Times New Roman" panose="02020603050405020304" pitchFamily="18" charset="0"/>
                <a:ea typeface="Times New Roman" panose="02020603050405020304" pitchFamily="18" charset="0"/>
              </a:rPr>
              <a:t> </a:t>
            </a:r>
            <a:endParaRPr lang="en-US" sz="2000" b="1" dirty="0">
              <a:solidFill>
                <a:prstClr val="black"/>
              </a:solidFill>
            </a:endParaRPr>
          </a:p>
        </p:txBody>
      </p:sp>
      <p:sp>
        <p:nvSpPr>
          <p:cNvPr id="12" name="Rectangle 11"/>
          <p:cNvSpPr/>
          <p:nvPr/>
        </p:nvSpPr>
        <p:spPr>
          <a:xfrm>
            <a:off x="7255837" y="2572375"/>
            <a:ext cx="2676944" cy="307777"/>
          </a:xfrm>
          <a:prstGeom prst="rect">
            <a:avLst/>
          </a:prstGeom>
        </p:spPr>
        <p:txBody>
          <a:bodyPr wrap="square">
            <a:spAutoFit/>
          </a:bodyPr>
          <a:lstStyle/>
          <a:p>
            <a:pPr>
              <a:defRPr/>
            </a:pPr>
            <a:r>
              <a:rPr lang="en-US" sz="1400" b="1" dirty="0">
                <a:solidFill>
                  <a:prstClr val="black"/>
                </a:solidFill>
                <a:latin typeface="Times New Roman" panose="02020603050405020304" pitchFamily="18" charset="0"/>
              </a:rPr>
              <a:t>Malaria endemicity by zone</a:t>
            </a:r>
          </a:p>
        </p:txBody>
      </p:sp>
      <p:sp>
        <p:nvSpPr>
          <p:cNvPr id="3" name="Rectangle 2"/>
          <p:cNvSpPr/>
          <p:nvPr/>
        </p:nvSpPr>
        <p:spPr>
          <a:xfrm>
            <a:off x="2217934" y="1857116"/>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defRPr/>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4" name="Rectangle 3"/>
          <p:cNvSpPr/>
          <p:nvPr/>
        </p:nvSpPr>
        <p:spPr>
          <a:xfrm>
            <a:off x="7580199" y="1970678"/>
            <a:ext cx="1398140" cy="369332"/>
          </a:xfrm>
          <a:prstGeom prst="rect">
            <a:avLst/>
          </a:prstGeom>
        </p:spPr>
        <p:txBody>
          <a:bodyPr wrap="none">
            <a:spAutoFit/>
          </a:bodyPr>
          <a:lstStyle/>
          <a:p>
            <a:pPr>
              <a:lnSpc>
                <a:spcPct val="90000"/>
              </a:lnSpc>
              <a:spcBef>
                <a:spcPts val="1000"/>
              </a:spcBef>
              <a:defRPr/>
            </a:pPr>
            <a:r>
              <a:rPr lang="en-GB" sz="2000" b="1" dirty="0">
                <a:solidFill>
                  <a:prstClr val="black"/>
                </a:solidFill>
                <a:latin typeface="Gill Sans MT" panose="020B0502020104020203" pitchFamily="34" charset="0"/>
              </a:rPr>
              <a:t>6</a:t>
            </a:r>
            <a:r>
              <a:rPr lang="en-GB" sz="2000" b="1" baseline="30000" dirty="0">
                <a:solidFill>
                  <a:prstClr val="black"/>
                </a:solidFill>
                <a:latin typeface="Gill Sans MT" panose="020B0502020104020203" pitchFamily="34" charset="0"/>
              </a:rPr>
              <a:t>th</a:t>
            </a:r>
            <a:r>
              <a:rPr lang="en-GB" sz="2000" b="1" dirty="0">
                <a:solidFill>
                  <a:prstClr val="black"/>
                </a:solidFill>
                <a:latin typeface="Gill Sans MT" panose="020B0502020104020203" pitchFamily="34" charset="0"/>
              </a:rPr>
              <a:t> edition</a:t>
            </a:r>
          </a:p>
        </p:txBody>
      </p:sp>
      <p:sp>
        <p:nvSpPr>
          <p:cNvPr id="7" name="Rectangle 6"/>
          <p:cNvSpPr/>
          <p:nvPr/>
        </p:nvSpPr>
        <p:spPr>
          <a:xfrm>
            <a:off x="2649895" y="1262494"/>
            <a:ext cx="5542384" cy="369332"/>
          </a:xfrm>
          <a:prstGeom prst="rect">
            <a:avLst/>
          </a:prstGeom>
        </p:spPr>
        <p:txBody>
          <a:bodyPr wrap="square">
            <a:spAutoFit/>
          </a:bodyPr>
          <a:lstStyle/>
          <a:p>
            <a:r>
              <a:rPr lang="en-US" b="1" dirty="0">
                <a:solidFill>
                  <a:prstClr val="black"/>
                </a:solidFill>
                <a:latin typeface="Times New Roman" panose="02020603050405020304" pitchFamily="18" charset="0"/>
              </a:rPr>
              <a:t>Illustration of Malaria endemicity in Kenya  </a:t>
            </a:r>
            <a:endParaRPr lang="en-US" sz="2400" dirty="0">
              <a:solidFill>
                <a:prstClr val="black"/>
              </a:solidFill>
            </a:endParaRPr>
          </a:p>
        </p:txBody>
      </p:sp>
    </p:spTree>
    <p:extLst>
      <p:ext uri="{BB962C8B-B14F-4D97-AF65-F5344CB8AC3E}">
        <p14:creationId xmlns:p14="http://schemas.microsoft.com/office/powerpoint/2010/main" val="82799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6895"/>
            <a:ext cx="10515600" cy="1035910"/>
          </a:xfrm>
        </p:spPr>
        <p:txBody>
          <a:bodyPr>
            <a:normAutofit fontScale="90000"/>
          </a:bodyPr>
          <a:lstStyle/>
          <a:p>
            <a:pPr algn="ctr"/>
            <a:r>
              <a:rPr lang="en-GB" sz="3600" b="1" dirty="0">
                <a:latin typeface="Gill Sans MT" panose="020B0502020104020203" pitchFamily="34" charset="0"/>
              </a:rPr>
              <a:t>Chapter 3 - Clinical features and classification of malaria</a:t>
            </a:r>
          </a:p>
        </p:txBody>
      </p:sp>
      <p:sp>
        <p:nvSpPr>
          <p:cNvPr id="3" name="Content Placeholder 2"/>
          <p:cNvSpPr>
            <a:spLocks noGrp="1"/>
          </p:cNvSpPr>
          <p:nvPr>
            <p:ph sz="half" idx="1"/>
          </p:nvPr>
        </p:nvSpPr>
        <p:spPr>
          <a:xfrm>
            <a:off x="214604" y="2663629"/>
            <a:ext cx="5956041" cy="3877130"/>
          </a:xfrm>
          <a:ln>
            <a:solidFill>
              <a:schemeClr val="tx2"/>
            </a:solidFill>
          </a:ln>
        </p:spPr>
        <p:txBody>
          <a:bodyPr>
            <a:noAutofit/>
          </a:bodyPr>
          <a:lstStyle/>
          <a:p>
            <a:pPr marL="0" indent="0">
              <a:buNone/>
            </a:pPr>
            <a:r>
              <a:rPr lang="en-US" sz="1600" dirty="0">
                <a:latin typeface="Gill Sans MT" panose="020B0502020104020203" pitchFamily="34" charset="0"/>
              </a:rPr>
              <a:t>Classification of malaria </a:t>
            </a:r>
          </a:p>
          <a:p>
            <a:r>
              <a:rPr lang="en-US" sz="1400" dirty="0">
                <a:latin typeface="Gill Sans MT" panose="020B0502020104020203" pitchFamily="34" charset="0"/>
              </a:rPr>
              <a:t>Uncomplicated</a:t>
            </a:r>
          </a:p>
          <a:p>
            <a:pPr lvl="1">
              <a:buFont typeface="Courier New" panose="02070309020205020404" pitchFamily="49" charset="0"/>
              <a:buChar char="o"/>
            </a:pPr>
            <a:r>
              <a:rPr lang="en-GB" sz="1600" dirty="0">
                <a:solidFill>
                  <a:srgbClr val="414042"/>
                </a:solidFill>
                <a:latin typeface="Gill Sans MT" panose="020B0502020104020203" pitchFamily="34" charset="0"/>
              </a:rPr>
              <a:t>This is characterized by fever in the presence of peripheral parasitaemia. Other features may include chills, profuse sweating, muscle pains, joint pains, abdominal pain, diarrhoea, nausea, vomiting, irritability and refusal to feed. These features may occur singly or in combination.</a:t>
            </a:r>
          </a:p>
          <a:p>
            <a:pPr lvl="1">
              <a:buFont typeface="Courier New" panose="02070309020205020404" pitchFamily="49" charset="0"/>
              <a:buChar char="o"/>
            </a:pPr>
            <a:endParaRPr lang="en-GB" sz="1600" dirty="0">
              <a:solidFill>
                <a:srgbClr val="000000"/>
              </a:solidFill>
              <a:latin typeface="Gill Sans MT" panose="020B0502020104020203" pitchFamily="34" charset="0"/>
            </a:endParaRPr>
          </a:p>
          <a:p>
            <a:r>
              <a:rPr lang="en-US" sz="1400" dirty="0">
                <a:latin typeface="Gill Sans MT" panose="020B0502020104020203" pitchFamily="34" charset="0"/>
              </a:rPr>
              <a:t>Severe</a:t>
            </a:r>
          </a:p>
          <a:p>
            <a:pPr lvl="1">
              <a:buFont typeface="Courier New" panose="02070309020205020404" pitchFamily="49" charset="0"/>
              <a:buChar char="o"/>
            </a:pPr>
            <a:r>
              <a:rPr lang="en-GB" sz="1600" dirty="0">
                <a:solidFill>
                  <a:srgbClr val="414042"/>
                </a:solidFill>
                <a:latin typeface="Gill Sans MT" panose="020B0502020104020203" pitchFamily="34" charset="0"/>
              </a:rPr>
              <a:t>This is a life-threatening manifestation of malaria, and is defined as the detection of </a:t>
            </a:r>
            <a:r>
              <a:rPr lang="en-GB" sz="1600" i="1" dirty="0">
                <a:solidFill>
                  <a:srgbClr val="414042"/>
                </a:solidFill>
                <a:latin typeface="Gill Sans MT" panose="020B0502020104020203" pitchFamily="34" charset="0"/>
              </a:rPr>
              <a:t>P. falciparum </a:t>
            </a:r>
            <a:r>
              <a:rPr lang="en-GB" sz="1600" dirty="0">
                <a:solidFill>
                  <a:srgbClr val="414042"/>
                </a:solidFill>
                <a:latin typeface="Gill Sans MT" panose="020B0502020104020203" pitchFamily="34" charset="0"/>
              </a:rPr>
              <a:t>in the peripheral blood in the presence of any one or more of the clinical </a:t>
            </a:r>
            <a:r>
              <a:rPr lang="en-US" sz="1600" dirty="0">
                <a:solidFill>
                  <a:srgbClr val="414042"/>
                </a:solidFill>
                <a:latin typeface="Gill Sans MT" panose="020B0502020104020203" pitchFamily="34" charset="0"/>
              </a:rPr>
              <a:t>or laboratory features</a:t>
            </a:r>
            <a:endParaRPr lang="en-US" sz="1600" dirty="0">
              <a:solidFill>
                <a:srgbClr val="000000"/>
              </a:solidFill>
              <a:latin typeface="Gill Sans MT" panose="020B0502020104020203" pitchFamily="34" charset="0"/>
            </a:endParaRPr>
          </a:p>
          <a:p>
            <a:pPr lvl="1"/>
            <a:endParaRPr lang="en-US" sz="1000" dirty="0">
              <a:latin typeface="Gill Sans MT" panose="020B0502020104020203" pitchFamily="34" charset="0"/>
            </a:endParaRPr>
          </a:p>
        </p:txBody>
      </p:sp>
      <p:sp>
        <p:nvSpPr>
          <p:cNvPr id="5" name="Rectangle 4"/>
          <p:cNvSpPr/>
          <p:nvPr/>
        </p:nvSpPr>
        <p:spPr>
          <a:xfrm>
            <a:off x="2181807" y="2161918"/>
            <a:ext cx="1454181" cy="3693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000" b="1" spc="-10" dirty="0">
                <a:solidFill>
                  <a:srgbClr val="231F20"/>
                </a:solidFill>
                <a:latin typeface="Gill Sans MT" panose="020B0502020104020203" pitchFamily="34" charset="0"/>
                <a:ea typeface="Times New Roman" panose="02020603050405020304" pitchFamily="18" charset="0"/>
              </a:rPr>
              <a:t>5</a:t>
            </a:r>
            <a:r>
              <a:rPr lang="en-US" sz="2000" b="1" spc="-10" baseline="30000" dirty="0">
                <a:solidFill>
                  <a:srgbClr val="231F20"/>
                </a:solidFill>
                <a:latin typeface="Gill Sans MT" panose="020B0502020104020203" pitchFamily="34" charset="0"/>
                <a:ea typeface="Times New Roman" panose="02020603050405020304" pitchFamily="18" charset="0"/>
              </a:rPr>
              <a:t>th</a:t>
            </a:r>
            <a:r>
              <a:rPr lang="en-US" sz="2000" b="1" spc="-10" dirty="0">
                <a:solidFill>
                  <a:srgbClr val="231F20"/>
                </a:solidFill>
                <a:latin typeface="Gill Sans MT" panose="020B0502020104020203" pitchFamily="34" charset="0"/>
                <a:ea typeface="Times New Roman" panose="02020603050405020304" pitchFamily="18" charset="0"/>
              </a:rPr>
              <a:t> edition </a:t>
            </a:r>
          </a:p>
        </p:txBody>
      </p:sp>
      <p:sp>
        <p:nvSpPr>
          <p:cNvPr id="7" name="Rectangle 6"/>
          <p:cNvSpPr/>
          <p:nvPr/>
        </p:nvSpPr>
        <p:spPr>
          <a:xfrm>
            <a:off x="7349878" y="2161918"/>
            <a:ext cx="1329146" cy="3416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b="1" spc="-10" dirty="0">
                <a:solidFill>
                  <a:srgbClr val="231F20"/>
                </a:solidFill>
                <a:latin typeface="Gill Sans MT" panose="020B0502020104020203" pitchFamily="34" charset="0"/>
                <a:ea typeface="Times New Roman" panose="02020603050405020304" pitchFamily="18" charset="0"/>
              </a:rPr>
              <a:t>6</a:t>
            </a:r>
            <a:r>
              <a:rPr lang="en-US" b="1" spc="-10" baseline="30000" dirty="0">
                <a:solidFill>
                  <a:srgbClr val="231F20"/>
                </a:solidFill>
                <a:latin typeface="Gill Sans MT" panose="020B0502020104020203" pitchFamily="34" charset="0"/>
                <a:ea typeface="Times New Roman" panose="02020603050405020304" pitchFamily="18" charset="0"/>
              </a:rPr>
              <a:t>th</a:t>
            </a:r>
            <a:r>
              <a:rPr lang="en-US"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520959" y="1107701"/>
            <a:ext cx="11299372" cy="109671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defRPr/>
            </a:pPr>
            <a:r>
              <a:rPr lang="en-US" b="1" dirty="0">
                <a:solidFill>
                  <a:sysClr val="windowText" lastClr="000000"/>
                </a:solidFill>
                <a:latin typeface="Gill Sans MT" panose="020B0502020104020203" pitchFamily="34" charset="0"/>
              </a:rPr>
              <a:t>T</a:t>
            </a:r>
            <a:r>
              <a:rPr lang="en-US" dirty="0">
                <a:solidFill>
                  <a:sysClr val="windowText" lastClr="000000"/>
                </a:solidFill>
                <a:latin typeface="Gill Sans MT" panose="020B0502020104020203" pitchFamily="34" charset="0"/>
              </a:rPr>
              <a:t>est all suspected cases.</a:t>
            </a:r>
          </a:p>
          <a:p>
            <a:pPr marL="228600" indent="-228600">
              <a:lnSpc>
                <a:spcPct val="90000"/>
              </a:lnSpc>
              <a:spcBef>
                <a:spcPts val="1000"/>
              </a:spcBef>
              <a:buFont typeface="Arial" panose="020B0604020202020204" pitchFamily="34" charset="0"/>
              <a:buChar char="•"/>
              <a:defRPr/>
            </a:pPr>
            <a:r>
              <a:rPr lang="en-US" b="1" dirty="0">
                <a:solidFill>
                  <a:sysClr val="windowText" lastClr="000000"/>
                </a:solidFill>
                <a:latin typeface="Gill Sans MT" panose="020B0502020104020203" pitchFamily="34" charset="0"/>
              </a:rPr>
              <a:t>T</a:t>
            </a:r>
            <a:r>
              <a:rPr lang="en-US" dirty="0">
                <a:solidFill>
                  <a:sysClr val="windowText" lastClr="000000"/>
                </a:solidFill>
                <a:latin typeface="Gill Sans MT" panose="020B0502020104020203" pitchFamily="34" charset="0"/>
              </a:rPr>
              <a:t>reat all malaria test positive cases according to the guidelines.</a:t>
            </a:r>
          </a:p>
          <a:p>
            <a:pPr marL="228600" indent="-228600">
              <a:lnSpc>
                <a:spcPct val="90000"/>
              </a:lnSpc>
              <a:spcBef>
                <a:spcPts val="1000"/>
              </a:spcBef>
              <a:buFont typeface="Arial" panose="020B0604020202020204" pitchFamily="34" charset="0"/>
              <a:buChar char="•"/>
              <a:defRPr/>
            </a:pPr>
            <a:r>
              <a:rPr lang="en-US" b="1" dirty="0">
                <a:solidFill>
                  <a:sysClr val="windowText" lastClr="000000"/>
                </a:solidFill>
                <a:latin typeface="Gill Sans MT" panose="020B0502020104020203" pitchFamily="34" charset="0"/>
              </a:rPr>
              <a:t>T</a:t>
            </a:r>
            <a:r>
              <a:rPr lang="en-US" dirty="0">
                <a:solidFill>
                  <a:sysClr val="windowText" lastClr="000000"/>
                </a:solidFill>
                <a:latin typeface="Gill Sans MT" panose="020B0502020104020203" pitchFamily="34" charset="0"/>
              </a:rPr>
              <a:t>rack all testing and treatment information through recording in relevant registers.</a:t>
            </a:r>
          </a:p>
        </p:txBody>
      </p:sp>
      <p:sp>
        <p:nvSpPr>
          <p:cNvPr id="8" name="Content Placeholder 2"/>
          <p:cNvSpPr txBox="1">
            <a:spLocks/>
          </p:cNvSpPr>
          <p:nvPr/>
        </p:nvSpPr>
        <p:spPr>
          <a:xfrm>
            <a:off x="6375918" y="2663629"/>
            <a:ext cx="5573486" cy="3877130"/>
          </a:xfrm>
          <a:prstGeom prst="rect">
            <a:avLst/>
          </a:prstGeom>
          <a:ln>
            <a:solidFill>
              <a:schemeClr val="tx2"/>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C00000"/>
                </a:solidFill>
                <a:latin typeface="Gill Sans MT" panose="020B0502020104020203" pitchFamily="34" charset="0"/>
              </a:rPr>
              <a:t>Introduction to malaria life cycle</a:t>
            </a:r>
          </a:p>
          <a:p>
            <a:r>
              <a:rPr lang="en-US" sz="1800" dirty="0">
                <a:solidFill>
                  <a:prstClr val="black"/>
                </a:solidFill>
                <a:latin typeface="Gill Sans MT" panose="020B0502020104020203" pitchFamily="34" charset="0"/>
              </a:rPr>
              <a:t>Classification of malaria </a:t>
            </a:r>
          </a:p>
          <a:p>
            <a:pPr lvl="1">
              <a:buFont typeface="Courier New" panose="02070309020205020404" pitchFamily="49" charset="0"/>
              <a:buChar char="o"/>
            </a:pPr>
            <a:r>
              <a:rPr lang="en-US" sz="1600" dirty="0">
                <a:solidFill>
                  <a:prstClr val="black"/>
                </a:solidFill>
                <a:latin typeface="Gill Sans MT" panose="020B0502020104020203" pitchFamily="34" charset="0"/>
              </a:rPr>
              <a:t>Uncomplicated</a:t>
            </a:r>
          </a:p>
          <a:p>
            <a:pPr lvl="1">
              <a:buFont typeface="Wingdings" panose="05000000000000000000" pitchFamily="2" charset="2"/>
              <a:buChar char="§"/>
            </a:pPr>
            <a:r>
              <a:rPr lang="en-GB" sz="1600" dirty="0">
                <a:solidFill>
                  <a:srgbClr val="414042"/>
                </a:solidFill>
                <a:latin typeface="Gill Sans MT" panose="020B0502020104020203" pitchFamily="34" charset="0"/>
              </a:rPr>
              <a:t>This is characterized by fever in the presence of peripheral parasitaemia. Other features may include chills, profuse sweating, muscle pains, joint pains, abdominal pain, diarrhoea, nausea, vomiting, irritability and refusal to feed. These features may occur singly or in combination.</a:t>
            </a:r>
            <a:endParaRPr lang="en-GB" sz="1600" dirty="0">
              <a:solidFill>
                <a:srgbClr val="000000"/>
              </a:solidFill>
              <a:latin typeface="Gill Sans MT" panose="020B0502020104020203" pitchFamily="34" charset="0"/>
            </a:endParaRPr>
          </a:p>
          <a:p>
            <a:r>
              <a:rPr lang="en-US" sz="1800" dirty="0">
                <a:solidFill>
                  <a:prstClr val="black"/>
                </a:solidFill>
                <a:latin typeface="Gill Sans MT" panose="020B0502020104020203" pitchFamily="34" charset="0"/>
              </a:rPr>
              <a:t>Severe</a:t>
            </a:r>
          </a:p>
          <a:p>
            <a:pPr lvl="1">
              <a:buFont typeface="Courier New" panose="02070309020205020404" pitchFamily="49" charset="0"/>
              <a:buChar char="o"/>
            </a:pPr>
            <a:r>
              <a:rPr lang="en-GB" sz="1600" dirty="0">
                <a:solidFill>
                  <a:srgbClr val="414042"/>
                </a:solidFill>
                <a:latin typeface="Gill Sans MT" panose="020B0502020104020203" pitchFamily="34" charset="0"/>
              </a:rPr>
              <a:t>This is a life-threatening manifestation of malaria, and is defined as the detection of </a:t>
            </a:r>
            <a:r>
              <a:rPr lang="en-GB" sz="1600" i="1" dirty="0">
                <a:solidFill>
                  <a:srgbClr val="414042"/>
                </a:solidFill>
                <a:latin typeface="Gill Sans MT" panose="020B0502020104020203" pitchFamily="34" charset="0"/>
              </a:rPr>
              <a:t>P. falciparum </a:t>
            </a:r>
            <a:r>
              <a:rPr lang="en-GB" sz="1600" dirty="0">
                <a:solidFill>
                  <a:srgbClr val="414042"/>
                </a:solidFill>
                <a:latin typeface="Gill Sans MT" panose="020B0502020104020203" pitchFamily="34" charset="0"/>
              </a:rPr>
              <a:t>in the peripheral blood in the presence of any one or more of the clinical </a:t>
            </a:r>
            <a:r>
              <a:rPr lang="en-US" sz="1600" dirty="0">
                <a:solidFill>
                  <a:srgbClr val="414042"/>
                </a:solidFill>
                <a:latin typeface="Gill Sans MT" panose="020B0502020104020203" pitchFamily="34" charset="0"/>
              </a:rPr>
              <a:t>or laboratory features</a:t>
            </a:r>
            <a:endParaRPr lang="en-US" sz="1600" dirty="0">
              <a:solidFill>
                <a:srgbClr val="000000"/>
              </a:solidFill>
              <a:latin typeface="Gill Sans MT" panose="020B0502020104020203" pitchFamily="34" charset="0"/>
            </a:endParaRPr>
          </a:p>
          <a:p>
            <a:pPr lvl="1"/>
            <a:endParaRPr lang="en-US" sz="105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229877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0532"/>
          </a:xfrm>
        </p:spPr>
        <p:txBody>
          <a:bodyPr>
            <a:normAutofit/>
          </a:bodyPr>
          <a:lstStyle/>
          <a:p>
            <a:pPr lvl="0">
              <a:spcBef>
                <a:spcPts val="1000"/>
              </a:spcBef>
            </a:pPr>
            <a:r>
              <a:rPr lang="en-US" sz="3600" b="1" kern="0" spc="-5" dirty="0">
                <a:latin typeface="Calibri" panose="020F0502020204030204" pitchFamily="34" charset="0"/>
                <a:cs typeface="Calibri" panose="020F0502020204030204" pitchFamily="34" charset="0"/>
              </a:rPr>
              <a:t>Chapter 4 - Parasitological</a:t>
            </a:r>
            <a:r>
              <a:rPr lang="en-US" sz="3600" b="1" kern="0" dirty="0">
                <a:latin typeface="Calibri" panose="020F0502020204030204" pitchFamily="34" charset="0"/>
                <a:cs typeface="Calibri" panose="020F0502020204030204" pitchFamily="34" charset="0"/>
              </a:rPr>
              <a:t> diagnosis</a:t>
            </a:r>
            <a:r>
              <a:rPr lang="en-US" sz="3600" b="1" kern="0" spc="5"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of</a:t>
            </a:r>
            <a:r>
              <a:rPr lang="en-US" sz="3600" b="1" kern="0" spc="55"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malaria</a:t>
            </a:r>
            <a:endParaRPr lang="en-US" sz="3600" dirty="0"/>
          </a:p>
        </p:txBody>
      </p:sp>
      <p:sp>
        <p:nvSpPr>
          <p:cNvPr id="3" name="Content Placeholder 2"/>
          <p:cNvSpPr>
            <a:spLocks noGrp="1"/>
          </p:cNvSpPr>
          <p:nvPr>
            <p:ph sz="half" idx="1"/>
          </p:nvPr>
        </p:nvSpPr>
        <p:spPr>
          <a:xfrm>
            <a:off x="651588" y="3247053"/>
            <a:ext cx="5181600" cy="3103725"/>
          </a:xfrm>
          <a:ln>
            <a:solidFill>
              <a:schemeClr val="tx2"/>
            </a:solidFill>
          </a:ln>
        </p:spPr>
        <p:txBody>
          <a:bodyPr>
            <a:normAutofit/>
          </a:bodyPr>
          <a:lstStyle/>
          <a:p>
            <a:r>
              <a:rPr lang="en-US" sz="2400" b="1" spc="-10" dirty="0">
                <a:solidFill>
                  <a:srgbClr val="231F20"/>
                </a:solidFill>
                <a:latin typeface="Gill Sans MT" panose="020B0502020104020203" pitchFamily="34" charset="0"/>
                <a:ea typeface="Times New Roman" panose="02020603050405020304" pitchFamily="18" charset="0"/>
              </a:rPr>
              <a:t> </a:t>
            </a:r>
            <a:r>
              <a:rPr lang="en-US" sz="2400" dirty="0">
                <a:latin typeface="Gill Sans MT" panose="020B0502020104020203" pitchFamily="34" charset="0"/>
              </a:rPr>
              <a:t>Microscopy</a:t>
            </a:r>
          </a:p>
          <a:p>
            <a:pPr lvl="1">
              <a:buFont typeface="Courier New" panose="02070309020205020404" pitchFamily="49" charset="0"/>
              <a:buChar char="o"/>
            </a:pPr>
            <a:r>
              <a:rPr lang="en-US" sz="2000" dirty="0">
                <a:latin typeface="Gill Sans MT" panose="020B0502020104020203" pitchFamily="34" charset="0"/>
              </a:rPr>
              <a:t>To detect parasites, identify species, quantify parasites</a:t>
            </a:r>
          </a:p>
          <a:p>
            <a:r>
              <a:rPr lang="en-US" sz="2400" dirty="0">
                <a:latin typeface="Gill Sans MT" panose="020B0502020104020203" pitchFamily="34" charset="0"/>
              </a:rPr>
              <a:t>RDTs</a:t>
            </a:r>
          </a:p>
          <a:p>
            <a:pPr lvl="1">
              <a:buFont typeface="Courier New" panose="02070309020205020404" pitchFamily="49" charset="0"/>
              <a:buChar char="o"/>
            </a:pPr>
            <a:r>
              <a:rPr lang="en-US" sz="2000" dirty="0">
                <a:latin typeface="Gill Sans MT" panose="020B0502020104020203" pitchFamily="34" charset="0"/>
              </a:rPr>
              <a:t>To detect cell products (HRP2, pLDH) due to infection</a:t>
            </a:r>
          </a:p>
          <a:p>
            <a:r>
              <a:rPr lang="en-US" sz="2400" dirty="0">
                <a:latin typeface="Gill Sans MT" panose="020B0502020104020203" pitchFamily="34" charset="0"/>
              </a:rPr>
              <a:t>Other diagnostic tests</a:t>
            </a:r>
          </a:p>
        </p:txBody>
      </p:sp>
      <p:sp>
        <p:nvSpPr>
          <p:cNvPr id="4" name="Content Placeholder 3"/>
          <p:cNvSpPr>
            <a:spLocks noGrp="1"/>
          </p:cNvSpPr>
          <p:nvPr>
            <p:ph sz="half" idx="2"/>
          </p:nvPr>
        </p:nvSpPr>
        <p:spPr>
          <a:xfrm>
            <a:off x="6142653" y="3197030"/>
            <a:ext cx="5841366" cy="3153748"/>
          </a:xfrm>
          <a:ln>
            <a:solidFill>
              <a:schemeClr val="tx2"/>
            </a:solidFill>
          </a:ln>
        </p:spPr>
        <p:txBody>
          <a:bodyPr>
            <a:normAutofit/>
          </a:bodyPr>
          <a:lstStyle/>
          <a:p>
            <a:r>
              <a:rPr lang="en-US" sz="2400" dirty="0">
                <a:latin typeface="Gill Sans MT" panose="020B0502020104020203" pitchFamily="34" charset="0"/>
              </a:rPr>
              <a:t>Microscopy expanded to include</a:t>
            </a:r>
          </a:p>
          <a:p>
            <a:pPr lvl="1">
              <a:buFont typeface="Courier New" panose="02070309020205020404" pitchFamily="49" charset="0"/>
              <a:buChar char="o"/>
            </a:pPr>
            <a:r>
              <a:rPr lang="en-US" sz="2000" dirty="0">
                <a:solidFill>
                  <a:srgbClr val="C00000"/>
                </a:solidFill>
                <a:latin typeface="Gill Sans MT" panose="020B0502020104020203" pitchFamily="34" charset="0"/>
              </a:rPr>
              <a:t>QA – slide rechecking and proficiency testing</a:t>
            </a:r>
          </a:p>
          <a:p>
            <a:pPr lvl="1">
              <a:buFont typeface="Courier New" panose="02070309020205020404" pitchFamily="49" charset="0"/>
              <a:buChar char="o"/>
            </a:pPr>
            <a:r>
              <a:rPr lang="en-US" sz="2000" dirty="0">
                <a:solidFill>
                  <a:srgbClr val="C00000"/>
                </a:solidFill>
                <a:latin typeface="Gill Sans MT" panose="020B0502020104020203" pitchFamily="34" charset="0"/>
              </a:rPr>
              <a:t>Microscopy procedures</a:t>
            </a:r>
          </a:p>
          <a:p>
            <a:r>
              <a:rPr lang="en-US" sz="2400" dirty="0">
                <a:latin typeface="Gill Sans MT" panose="020B0502020104020203" pitchFamily="34" charset="0"/>
              </a:rPr>
              <a:t>RDTs expanded to include</a:t>
            </a:r>
          </a:p>
          <a:p>
            <a:pPr lvl="1">
              <a:buFont typeface="Courier New" panose="02070309020205020404" pitchFamily="49" charset="0"/>
              <a:buChar char="o"/>
            </a:pPr>
            <a:r>
              <a:rPr lang="en-US" sz="2000" dirty="0">
                <a:solidFill>
                  <a:srgbClr val="C00000"/>
                </a:solidFill>
                <a:latin typeface="Gill Sans MT" panose="020B0502020104020203" pitchFamily="34" charset="0"/>
              </a:rPr>
              <a:t>Gene deletion</a:t>
            </a:r>
          </a:p>
          <a:p>
            <a:r>
              <a:rPr lang="en-US" sz="2400" dirty="0">
                <a:latin typeface="Gill Sans MT" panose="020B0502020104020203" pitchFamily="34" charset="0"/>
              </a:rPr>
              <a:t>Other diagnostic tests expanded to include </a:t>
            </a:r>
          </a:p>
          <a:p>
            <a:pPr lvl="1">
              <a:buFont typeface="Courier New" panose="02070309020205020404" pitchFamily="49" charset="0"/>
              <a:buChar char="o"/>
            </a:pPr>
            <a:r>
              <a:rPr lang="en-US" sz="2000" dirty="0">
                <a:solidFill>
                  <a:srgbClr val="C00000"/>
                </a:solidFill>
                <a:latin typeface="Gill Sans MT" panose="020B0502020104020203" pitchFamily="34" charset="0"/>
              </a:rPr>
              <a:t>Parasite culture</a:t>
            </a:r>
          </a:p>
          <a:p>
            <a:r>
              <a:rPr lang="en-US" sz="2400" dirty="0">
                <a:solidFill>
                  <a:srgbClr val="C00000"/>
                </a:solidFill>
                <a:latin typeface="Gill Sans MT" panose="020B0502020104020203" pitchFamily="34" charset="0"/>
              </a:rPr>
              <a:t>Biosafety during testing introduced</a:t>
            </a:r>
          </a:p>
          <a:p>
            <a:pPr lvl="1"/>
            <a:endParaRPr lang="en-US" sz="2000" dirty="0">
              <a:latin typeface="Gill Sans MT" panose="020B0502020104020203" pitchFamily="34" charset="0"/>
            </a:endParaRPr>
          </a:p>
        </p:txBody>
      </p:sp>
      <p:sp>
        <p:nvSpPr>
          <p:cNvPr id="6" name="Rectangle 5"/>
          <p:cNvSpPr/>
          <p:nvPr/>
        </p:nvSpPr>
        <p:spPr>
          <a:xfrm>
            <a:off x="7873036" y="2685480"/>
            <a:ext cx="1279517" cy="369332"/>
          </a:xfrm>
          <a:prstGeom prst="rect">
            <a:avLst/>
          </a:prstGeom>
        </p:spPr>
        <p:txBody>
          <a:bodyPr wrap="none">
            <a:spAutoFit/>
          </a:bodyPr>
          <a:lstStyle/>
          <a:p>
            <a:r>
              <a:rPr lang="en-GB" b="1" dirty="0">
                <a:solidFill>
                  <a:prstClr val="black"/>
                </a:solidFill>
                <a:latin typeface="Gill Sans MT" panose="020B0502020104020203" pitchFamily="34" charset="0"/>
              </a:rPr>
              <a:t>6</a:t>
            </a:r>
            <a:r>
              <a:rPr lang="en-GB" b="1" baseline="30000" dirty="0">
                <a:solidFill>
                  <a:prstClr val="black"/>
                </a:solidFill>
                <a:latin typeface="Gill Sans MT" panose="020B0502020104020203" pitchFamily="34" charset="0"/>
              </a:rPr>
              <a:t>th</a:t>
            </a:r>
            <a:r>
              <a:rPr lang="en-GB" b="1" dirty="0">
                <a:solidFill>
                  <a:prstClr val="black"/>
                </a:solidFill>
                <a:latin typeface="Gill Sans MT" panose="020B0502020104020203" pitchFamily="34" charset="0"/>
              </a:rPr>
              <a:t> edition</a:t>
            </a:r>
            <a:endParaRPr lang="en-US" dirty="0">
              <a:solidFill>
                <a:prstClr val="black"/>
              </a:solidFill>
            </a:endParaRPr>
          </a:p>
        </p:txBody>
      </p:sp>
      <p:sp>
        <p:nvSpPr>
          <p:cNvPr id="7" name="Rectangle 6"/>
          <p:cNvSpPr/>
          <p:nvPr/>
        </p:nvSpPr>
        <p:spPr>
          <a:xfrm>
            <a:off x="1778847" y="2681857"/>
            <a:ext cx="1329146" cy="369332"/>
          </a:xfrm>
          <a:prstGeom prst="rect">
            <a:avLst/>
          </a:prstGeom>
        </p:spPr>
        <p:txBody>
          <a:bodyPr wrap="none">
            <a:spAutoFit/>
          </a:bodyPr>
          <a:lstStyle/>
          <a:p>
            <a:r>
              <a:rPr lang="en-US" b="1" spc="-10" dirty="0">
                <a:solidFill>
                  <a:srgbClr val="231F20"/>
                </a:solidFill>
                <a:latin typeface="Gill Sans MT" panose="020B0502020104020203" pitchFamily="34" charset="0"/>
                <a:ea typeface="Times New Roman" panose="02020603050405020304" pitchFamily="18" charset="0"/>
              </a:rPr>
              <a:t>5</a:t>
            </a:r>
            <a:r>
              <a:rPr lang="en-US" b="1" spc="-10" baseline="30000" dirty="0">
                <a:solidFill>
                  <a:srgbClr val="231F20"/>
                </a:solidFill>
                <a:latin typeface="Gill Sans MT" panose="020B0502020104020203" pitchFamily="34" charset="0"/>
                <a:ea typeface="Times New Roman" panose="02020603050405020304" pitchFamily="18" charset="0"/>
              </a:rPr>
              <a:t>th</a:t>
            </a:r>
            <a:r>
              <a:rPr lang="en-US" b="1" spc="-10" dirty="0">
                <a:solidFill>
                  <a:srgbClr val="231F20"/>
                </a:solidFill>
                <a:latin typeface="Gill Sans MT" panose="020B0502020104020203" pitchFamily="34" charset="0"/>
                <a:ea typeface="Times New Roman" panose="02020603050405020304" pitchFamily="18" charset="0"/>
              </a:rPr>
              <a:t> edition </a:t>
            </a:r>
          </a:p>
        </p:txBody>
      </p:sp>
      <p:sp>
        <p:nvSpPr>
          <p:cNvPr id="5" name="Rectangle 4"/>
          <p:cNvSpPr/>
          <p:nvPr/>
        </p:nvSpPr>
        <p:spPr>
          <a:xfrm>
            <a:off x="931506" y="1008665"/>
            <a:ext cx="10422293" cy="1754326"/>
          </a:xfrm>
          <a:prstGeom prst="rect">
            <a:avLst/>
          </a:prstGeom>
        </p:spPr>
        <p:txBody>
          <a:bodyPr wrap="square">
            <a:spAutoFit/>
          </a:bodyPr>
          <a:lstStyle/>
          <a:p>
            <a:pPr>
              <a:lnSpc>
                <a:spcPct val="90000"/>
              </a:lnSpc>
            </a:pPr>
            <a:r>
              <a:rPr lang="en-US" sz="2000" b="1" dirty="0">
                <a:solidFill>
                  <a:prstClr val="black"/>
                </a:solidFill>
                <a:latin typeface="Gill Sans MT" panose="020B0502020104020203" pitchFamily="34" charset="0"/>
              </a:rPr>
              <a:t>Routine Diagnosis:</a:t>
            </a:r>
          </a:p>
          <a:p>
            <a:pPr marL="342900" indent="-342900">
              <a:lnSpc>
                <a:spcPct val="90000"/>
              </a:lnSpc>
              <a:buFont typeface="Arial" panose="020B0604020202020204" pitchFamily="34" charset="0"/>
              <a:buChar char="•"/>
            </a:pPr>
            <a:r>
              <a:rPr lang="en-US" sz="2000" dirty="0">
                <a:solidFill>
                  <a:prstClr val="black"/>
                </a:solidFill>
                <a:latin typeface="Gill Sans MT" panose="020B0502020104020203" pitchFamily="34" charset="0"/>
              </a:rPr>
              <a:t>Microscopy (higher level facilities) </a:t>
            </a:r>
          </a:p>
          <a:p>
            <a:pPr marL="342900" indent="-342900">
              <a:lnSpc>
                <a:spcPct val="90000"/>
              </a:lnSpc>
              <a:buFont typeface="Arial" panose="020B0604020202020204" pitchFamily="34" charset="0"/>
              <a:buChar char="•"/>
            </a:pPr>
            <a:r>
              <a:rPr lang="en-US" sz="2000" dirty="0">
                <a:solidFill>
                  <a:prstClr val="black"/>
                </a:solidFill>
                <a:latin typeface="Gill Sans MT" panose="020B0502020104020203" pitchFamily="34" charset="0"/>
              </a:rPr>
              <a:t>Rapid Diagnostic Test kits (Community, Dispensary and Health Centre)</a:t>
            </a:r>
          </a:p>
          <a:p>
            <a:pPr>
              <a:lnSpc>
                <a:spcPct val="90000"/>
              </a:lnSpc>
            </a:pPr>
            <a:r>
              <a:rPr lang="en-GB" sz="2000" b="1" dirty="0">
                <a:solidFill>
                  <a:prstClr val="black"/>
                </a:solidFill>
                <a:latin typeface="Gill Sans MT" panose="020B0502020104020203" pitchFamily="34" charset="0"/>
              </a:rPr>
              <a:t>NB</a:t>
            </a:r>
          </a:p>
          <a:p>
            <a:pPr marL="342900" indent="-342900">
              <a:lnSpc>
                <a:spcPct val="90000"/>
              </a:lnSpc>
              <a:buFont typeface="Arial" panose="020B0604020202020204" pitchFamily="34" charset="0"/>
              <a:buChar char="•"/>
            </a:pPr>
            <a:r>
              <a:rPr lang="en-GB" sz="2000" dirty="0">
                <a:solidFill>
                  <a:prstClr val="black"/>
                </a:solidFill>
                <a:latin typeface="Gill Sans MT" panose="020B0502020104020203" pitchFamily="34" charset="0"/>
              </a:rPr>
              <a:t>There is </a:t>
            </a:r>
            <a:r>
              <a:rPr lang="en-GB" sz="2000" b="1" dirty="0">
                <a:solidFill>
                  <a:prstClr val="black"/>
                </a:solidFill>
                <a:latin typeface="Gill Sans MT" panose="020B0502020104020203" pitchFamily="34" charset="0"/>
              </a:rPr>
              <a:t>no need t</a:t>
            </a:r>
            <a:r>
              <a:rPr lang="en-GB" sz="2000" dirty="0">
                <a:solidFill>
                  <a:prstClr val="black"/>
                </a:solidFill>
                <a:latin typeface="Gill Sans MT" panose="020B0502020104020203" pitchFamily="34" charset="0"/>
              </a:rPr>
              <a:t>o confirm an initial </a:t>
            </a:r>
            <a:r>
              <a:rPr lang="en-GB" sz="2000" dirty="0" err="1">
                <a:solidFill>
                  <a:prstClr val="black"/>
                </a:solidFill>
                <a:latin typeface="Gill Sans MT" panose="020B0502020104020203" pitchFamily="34" charset="0"/>
              </a:rPr>
              <a:t>mRDT</a:t>
            </a:r>
            <a:r>
              <a:rPr lang="en-GB" sz="2000" dirty="0">
                <a:solidFill>
                  <a:prstClr val="black"/>
                </a:solidFill>
                <a:latin typeface="Gill Sans MT" panose="020B0502020104020203" pitchFamily="34" charset="0"/>
              </a:rPr>
              <a:t> Positive with microscopy. </a:t>
            </a:r>
          </a:p>
          <a:p>
            <a:pPr marL="342900" indent="-342900">
              <a:lnSpc>
                <a:spcPct val="90000"/>
              </a:lnSpc>
              <a:buFont typeface="Arial" panose="020B0604020202020204" pitchFamily="34" charset="0"/>
              <a:buChar char="•"/>
            </a:pPr>
            <a:r>
              <a:rPr lang="en-GB" sz="2000" dirty="0">
                <a:solidFill>
                  <a:prstClr val="black"/>
                </a:solidFill>
                <a:latin typeface="Gill Sans MT" panose="020B0502020104020203" pitchFamily="34" charset="0"/>
              </a:rPr>
              <a:t>Microscopy should be used for all treatment follow up.</a:t>
            </a:r>
          </a:p>
        </p:txBody>
      </p:sp>
    </p:spTree>
    <p:extLst>
      <p:ext uri="{BB962C8B-B14F-4D97-AF65-F5344CB8AC3E}">
        <p14:creationId xmlns:p14="http://schemas.microsoft.com/office/powerpoint/2010/main" val="233473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39669" cy="670573"/>
          </a:xfrm>
        </p:spPr>
        <p:txBody>
          <a:bodyPr>
            <a:normAutofit/>
          </a:bodyPr>
          <a:lstStyle/>
          <a:p>
            <a:pPr marL="342900" marR="1083945" lvl="0" indent="-342900" eaLnBrk="0" hangingPunct="0">
              <a:lnSpc>
                <a:spcPts val="2040"/>
              </a:lnSpc>
              <a:spcBef>
                <a:spcPts val="495"/>
              </a:spcBef>
              <a:spcAft>
                <a:spcPts val="0"/>
              </a:spcAft>
              <a:tabLst>
                <a:tab pos="923925" algn="l"/>
              </a:tabLst>
            </a:pPr>
            <a:r>
              <a:rPr lang="en-US" sz="3600" b="1" kern="0" dirty="0">
                <a:latin typeface="Calibri" panose="020F0502020204030204" pitchFamily="34" charset="0"/>
                <a:cs typeface="Calibri" panose="020F0502020204030204" pitchFamily="34" charset="0"/>
              </a:rPr>
              <a:t>Chapter 5 - Management</a:t>
            </a:r>
            <a:r>
              <a:rPr lang="en-US" sz="3600" b="1" kern="0" spc="-170"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of</a:t>
            </a:r>
            <a:r>
              <a:rPr lang="en-US" sz="3600" b="1" kern="0" spc="-140" dirty="0">
                <a:latin typeface="Calibri" panose="020F0502020204030204" pitchFamily="34" charset="0"/>
                <a:cs typeface="Calibri" panose="020F0502020204030204" pitchFamily="34" charset="0"/>
              </a:rPr>
              <a:t> </a:t>
            </a:r>
            <a:r>
              <a:rPr lang="en-US" sz="3600" b="1" kern="0" dirty="0">
                <a:latin typeface="Calibri" panose="020F0502020204030204" pitchFamily="34" charset="0"/>
                <a:cs typeface="Calibri" panose="020F0502020204030204" pitchFamily="34" charset="0"/>
              </a:rPr>
              <a:t>uncomplicated malaria</a:t>
            </a:r>
          </a:p>
        </p:txBody>
      </p:sp>
      <p:sp>
        <p:nvSpPr>
          <p:cNvPr id="3" name="Content Placeholder 2"/>
          <p:cNvSpPr>
            <a:spLocks noGrp="1"/>
          </p:cNvSpPr>
          <p:nvPr>
            <p:ph sz="half" idx="1"/>
          </p:nvPr>
        </p:nvSpPr>
        <p:spPr>
          <a:xfrm>
            <a:off x="978935" y="3675962"/>
            <a:ext cx="5181600" cy="2794649"/>
          </a:xfrm>
          <a:ln>
            <a:solidFill>
              <a:schemeClr val="tx2"/>
            </a:solidFill>
          </a:ln>
        </p:spPr>
        <p:txBody>
          <a:bodyPr>
            <a:normAutofit/>
          </a:bodyPr>
          <a:lstStyle/>
          <a:p>
            <a:pPr marL="384175" marR="0" indent="0" algn="ctr" eaLnBrk="0" hangingPunct="0">
              <a:spcBef>
                <a:spcPts val="0"/>
              </a:spcBef>
              <a:spcAft>
                <a:spcPts val="0"/>
              </a:spcAft>
              <a:buNone/>
            </a:pPr>
            <a:r>
              <a:rPr lang="en-US" dirty="0">
                <a:solidFill>
                  <a:srgbClr val="231F20"/>
                </a:solidFill>
                <a:latin typeface="Calibri" panose="020F0502020204030204" pitchFamily="34" charset="0"/>
              </a:rPr>
              <a:t>      </a:t>
            </a:r>
            <a:r>
              <a:rPr lang="en-US" sz="2400" dirty="0">
                <a:solidFill>
                  <a:srgbClr val="231F20"/>
                </a:solidFill>
                <a:latin typeface="Gill Sans MT" panose="020B0502020104020203" pitchFamily="34" charset="0"/>
              </a:rPr>
              <a:t>Dosing</a:t>
            </a:r>
            <a:r>
              <a:rPr lang="en-US" sz="2400" spc="-95" dirty="0">
                <a:solidFill>
                  <a:srgbClr val="231F20"/>
                </a:solidFill>
                <a:latin typeface="Gill Sans MT" panose="020B0502020104020203" pitchFamily="34" charset="0"/>
              </a:rPr>
              <a:t> </a:t>
            </a:r>
            <a:r>
              <a:rPr lang="en-US" sz="2400" dirty="0">
                <a:solidFill>
                  <a:srgbClr val="231F20"/>
                </a:solidFill>
                <a:latin typeface="Gill Sans MT" panose="020B0502020104020203" pitchFamily="34" charset="0"/>
              </a:rPr>
              <a:t>schedule</a:t>
            </a:r>
            <a:r>
              <a:rPr lang="en-US" sz="2400" spc="-110" dirty="0">
                <a:solidFill>
                  <a:srgbClr val="231F20"/>
                </a:solidFill>
                <a:latin typeface="Gill Sans MT" panose="020B0502020104020203" pitchFamily="34" charset="0"/>
              </a:rPr>
              <a:t> </a:t>
            </a:r>
            <a:r>
              <a:rPr lang="en-US" sz="2400" dirty="0">
                <a:solidFill>
                  <a:srgbClr val="231F20"/>
                </a:solidFill>
                <a:latin typeface="Gill Sans MT" panose="020B0502020104020203" pitchFamily="34" charset="0"/>
              </a:rPr>
              <a:t>for</a:t>
            </a:r>
            <a:r>
              <a:rPr lang="en-US" sz="2400" spc="-120" dirty="0">
                <a:solidFill>
                  <a:srgbClr val="231F20"/>
                </a:solidFill>
                <a:latin typeface="Gill Sans MT" panose="020B0502020104020203" pitchFamily="34" charset="0"/>
              </a:rPr>
              <a:t>  AL</a:t>
            </a:r>
            <a:endParaRPr lang="en-US" sz="2400" dirty="0">
              <a:latin typeface="Gill Sans MT" panose="020B0502020104020203" pitchFamily="34" charset="0"/>
            </a:endParaRPr>
          </a:p>
          <a:p>
            <a:endParaRPr lang="en-US" dirty="0"/>
          </a:p>
        </p:txBody>
      </p:sp>
      <p:sp>
        <p:nvSpPr>
          <p:cNvPr id="4" name="Content Placeholder 3"/>
          <p:cNvSpPr>
            <a:spLocks noGrp="1"/>
          </p:cNvSpPr>
          <p:nvPr>
            <p:ph sz="half" idx="2"/>
          </p:nvPr>
        </p:nvSpPr>
        <p:spPr>
          <a:xfrm>
            <a:off x="6358033" y="3669181"/>
            <a:ext cx="5181600" cy="2794648"/>
          </a:xfrm>
          <a:ln>
            <a:solidFill>
              <a:schemeClr val="tx2"/>
            </a:solidFill>
          </a:ln>
        </p:spPr>
        <p:txBody>
          <a:bodyPr>
            <a:normAutofit/>
          </a:bodyPr>
          <a:lstStyle/>
          <a:p>
            <a:pPr marL="384175" marR="0" indent="0" algn="ctr" eaLnBrk="0" hangingPunct="0">
              <a:spcBef>
                <a:spcPts val="0"/>
              </a:spcBef>
              <a:spcAft>
                <a:spcPts val="0"/>
              </a:spcAft>
              <a:buNone/>
            </a:pPr>
            <a:r>
              <a:rPr lang="en-US" sz="2400" dirty="0">
                <a:solidFill>
                  <a:srgbClr val="231F20"/>
                </a:solidFill>
                <a:latin typeface="Calibri" panose="020F0502020204030204" pitchFamily="34" charset="0"/>
              </a:rPr>
              <a:t>Dosing</a:t>
            </a:r>
            <a:r>
              <a:rPr lang="en-US" sz="2400" spc="-95" dirty="0">
                <a:solidFill>
                  <a:srgbClr val="231F20"/>
                </a:solidFill>
                <a:latin typeface="Calibri" panose="020F0502020204030204" pitchFamily="34" charset="0"/>
              </a:rPr>
              <a:t> </a:t>
            </a:r>
            <a:r>
              <a:rPr lang="en-US" sz="2400" dirty="0">
                <a:solidFill>
                  <a:srgbClr val="231F20"/>
                </a:solidFill>
                <a:latin typeface="Calibri" panose="020F0502020204030204" pitchFamily="34" charset="0"/>
              </a:rPr>
              <a:t>schedule</a:t>
            </a:r>
            <a:r>
              <a:rPr lang="en-US" sz="2400" spc="-110" dirty="0">
                <a:solidFill>
                  <a:srgbClr val="231F20"/>
                </a:solidFill>
                <a:latin typeface="Calibri" panose="020F0502020204030204" pitchFamily="34" charset="0"/>
              </a:rPr>
              <a:t> </a:t>
            </a:r>
            <a:r>
              <a:rPr lang="en-US" sz="2400" dirty="0">
                <a:solidFill>
                  <a:srgbClr val="231F20"/>
                </a:solidFill>
                <a:latin typeface="Calibri" panose="020F0502020204030204" pitchFamily="34" charset="0"/>
              </a:rPr>
              <a:t>for</a:t>
            </a:r>
            <a:r>
              <a:rPr lang="en-US" sz="2400" spc="-120" dirty="0">
                <a:solidFill>
                  <a:srgbClr val="231F20"/>
                </a:solidFill>
                <a:latin typeface="Calibri" panose="020F0502020204030204" pitchFamily="34" charset="0"/>
              </a:rPr>
              <a:t> AL</a:t>
            </a:r>
          </a:p>
          <a:p>
            <a:pPr marL="0" indent="0">
              <a:buNone/>
            </a:pPr>
            <a:r>
              <a:rPr lang="en-US" sz="1800" b="1" dirty="0">
                <a:latin typeface="Times New Roman" panose="02020603050405020304" pitchFamily="18" charset="0"/>
              </a:rPr>
              <a:t>  </a:t>
            </a:r>
            <a:r>
              <a:rPr lang="en-US" sz="1600" dirty="0">
                <a:latin typeface="Times New Roman" panose="02020603050405020304" pitchFamily="18" charset="0"/>
              </a:rPr>
              <a:t>                                             </a:t>
            </a:r>
          </a:p>
          <a:p>
            <a:pPr marL="0" indent="0">
              <a:buNone/>
            </a:pPr>
            <a:endParaRPr lang="en-US" sz="2400" dirty="0">
              <a:latin typeface="Arial" panose="020B0604020202020204" pitchFamily="34" charset="0"/>
            </a:endParaRPr>
          </a:p>
          <a:p>
            <a:pPr marL="0" indent="0">
              <a:buNone/>
            </a:pPr>
            <a:endParaRPr lang="en-GB" sz="3200" baseline="30000" dirty="0">
              <a:solidFill>
                <a:srgbClr val="000000"/>
              </a:solidFill>
              <a:latin typeface="Arial" panose="020B0604020202020204" pitchFamily="34" charset="0"/>
            </a:endParaRPr>
          </a:p>
          <a:p>
            <a:pPr marL="0" indent="0">
              <a:buNone/>
            </a:pPr>
            <a:endParaRPr lang="en-US" sz="2400" dirty="0">
              <a:latin typeface="Arial" panose="020B0604020202020204" pitchFamily="34" charset="0"/>
            </a:endParaRPr>
          </a:p>
          <a:p>
            <a:pPr marL="0" indent="0">
              <a:buNone/>
            </a:pPr>
            <a:endParaRPr lang="en-GB" sz="3200" baseline="30000" dirty="0">
              <a:solidFill>
                <a:srgbClr val="000000"/>
              </a:solidFill>
              <a:latin typeface="Arial" panose="020B0604020202020204" pitchFamily="34" charset="0"/>
            </a:endParaRPr>
          </a:p>
          <a:p>
            <a:pPr marL="0" indent="0">
              <a:buNone/>
            </a:pPr>
            <a:endParaRPr lang="en-US" sz="2400" dirty="0">
              <a:latin typeface="Arial" panose="020B0604020202020204" pitchFamily="34" charset="0"/>
            </a:endParaRPr>
          </a:p>
          <a:p>
            <a:pPr marL="612775" marR="0" eaLnBrk="0" hangingPunct="0">
              <a:spcBef>
                <a:spcPts val="0"/>
              </a:spcBef>
              <a:spcAft>
                <a:spcPts val="0"/>
              </a:spcAft>
            </a:pPr>
            <a:endParaRPr lang="en-US" b="1" dirty="0">
              <a:latin typeface="Calibri" panose="020F0502020204030204" pitchFamily="34" charset="0"/>
            </a:endParaRPr>
          </a:p>
        </p:txBody>
      </p:sp>
      <p:graphicFrame>
        <p:nvGraphicFramePr>
          <p:cNvPr id="5" name="Table 4"/>
          <p:cNvGraphicFramePr>
            <a:graphicFrameLocks noGrp="1"/>
          </p:cNvGraphicFramePr>
          <p:nvPr/>
        </p:nvGraphicFramePr>
        <p:xfrm>
          <a:off x="1726006" y="4185217"/>
          <a:ext cx="3937675" cy="2087025"/>
        </p:xfrm>
        <a:graphic>
          <a:graphicData uri="http://schemas.openxmlformats.org/drawingml/2006/table">
            <a:tbl>
              <a:tblPr/>
              <a:tblGrid>
                <a:gridCol w="1819626">
                  <a:extLst>
                    <a:ext uri="{9D8B030D-6E8A-4147-A177-3AD203B41FA5}">
                      <a16:colId xmlns:a16="http://schemas.microsoft.com/office/drawing/2014/main" val="4088805364"/>
                    </a:ext>
                  </a:extLst>
                </a:gridCol>
                <a:gridCol w="2118049">
                  <a:extLst>
                    <a:ext uri="{9D8B030D-6E8A-4147-A177-3AD203B41FA5}">
                      <a16:colId xmlns:a16="http://schemas.microsoft.com/office/drawing/2014/main" val="3601537055"/>
                    </a:ext>
                  </a:extLst>
                </a:gridCol>
              </a:tblGrid>
              <a:tr h="377400">
                <a:tc>
                  <a:txBody>
                    <a:bodyPr/>
                    <a:lstStyle/>
                    <a:p>
                      <a:pPr marL="177165" marR="0" eaLnBrk="0" hangingPunct="0">
                        <a:lnSpc>
                          <a:spcPct val="107000"/>
                        </a:lnSpc>
                        <a:spcBef>
                          <a:spcPts val="230"/>
                        </a:spcBef>
                        <a:spcAft>
                          <a:spcPts val="0"/>
                        </a:spcAft>
                      </a:pPr>
                      <a:r>
                        <a:rPr lang="en-US" sz="1800" b="1"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Weight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tc>
                  <a:txBody>
                    <a:bodyPr/>
                    <a:lstStyle/>
                    <a:p>
                      <a:pPr marL="269240" marR="0" eaLnBrk="0" hangingPunct="0">
                        <a:lnSpc>
                          <a:spcPct val="107000"/>
                        </a:lnSpc>
                        <a:spcBef>
                          <a:spcPts val="230"/>
                        </a:spcBef>
                        <a:spcAft>
                          <a:spcPts val="0"/>
                        </a:spcAft>
                      </a:pPr>
                      <a:r>
                        <a:rPr lang="en-US" sz="1800" b="1"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Age</a:t>
                      </a:r>
                      <a:r>
                        <a:rPr lang="en-US" sz="1800" b="1" spc="-5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in</a:t>
                      </a:r>
                      <a:r>
                        <a:rPr lang="en-US" sz="1800" b="1" spc="-6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b="1" spc="-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1800" b="1"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ears</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E0EDF9"/>
                    </a:solidFill>
                  </a:tcPr>
                </a:tc>
                <a:extLst>
                  <a:ext uri="{0D108BD9-81ED-4DB2-BD59-A6C34878D82A}">
                    <a16:rowId xmlns:a16="http://schemas.microsoft.com/office/drawing/2014/main" val="3603225441"/>
                  </a:ext>
                </a:extLst>
              </a:tr>
              <a:tr h="377400">
                <a:tc>
                  <a:txBody>
                    <a:bodyPr/>
                    <a:lstStyle/>
                    <a:p>
                      <a:pPr marL="158115" marR="0" eaLnBrk="0" hangingPunct="0">
                        <a:lnSpc>
                          <a:spcPct val="107000"/>
                        </a:lnSpc>
                        <a:spcBef>
                          <a:spcPts val="230"/>
                        </a:spcBef>
                        <a:spcAft>
                          <a:spcPts val="0"/>
                        </a:spcAft>
                      </a:pP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800" spc="-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- 14 kg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120650" marR="0" eaLnBrk="0" hangingPunct="0">
                        <a:lnSpc>
                          <a:spcPct val="107000"/>
                        </a:lnSpc>
                        <a:spcBef>
                          <a:spcPts val="230"/>
                        </a:spcBef>
                        <a:spcAft>
                          <a:spcPts val="0"/>
                        </a:spcAft>
                      </a:pPr>
                      <a:r>
                        <a:rPr lang="en-US" sz="18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5</a:t>
                      </a:r>
                      <a:r>
                        <a:rPr lang="en-US" sz="1800" spc="-85">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months</a:t>
                      </a:r>
                      <a:r>
                        <a:rPr lang="en-US" sz="1800" spc="-8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spc="-8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spc="-5">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&lt;3y</a:t>
                      </a:r>
                      <a:r>
                        <a:rPr lang="en-US" sz="1800" spc="-1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ears</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821915422"/>
                  </a:ext>
                </a:extLst>
              </a:tr>
              <a:tr h="377400">
                <a:tc>
                  <a:txBody>
                    <a:bodyPr/>
                    <a:lstStyle/>
                    <a:p>
                      <a:pPr marL="132715" marR="0" eaLnBrk="0" hangingPunct="0">
                        <a:lnSpc>
                          <a:spcPct val="107000"/>
                        </a:lnSpc>
                        <a:spcBef>
                          <a:spcPts val="230"/>
                        </a:spcBef>
                        <a:spcAft>
                          <a:spcPts val="0"/>
                        </a:spcAft>
                      </a:pP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15</a:t>
                      </a:r>
                      <a:r>
                        <a:rPr lang="en-US" sz="1800" spc="-5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spc="-5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spc="-2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1800" spc="-1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US" sz="1800" spc="-5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kg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30200" marR="0" eaLnBrk="0" hangingPunct="0">
                        <a:lnSpc>
                          <a:spcPct val="107000"/>
                        </a:lnSpc>
                        <a:spcBef>
                          <a:spcPts val="230"/>
                        </a:spcBef>
                        <a:spcAft>
                          <a:spcPts val="0"/>
                        </a:spcAft>
                      </a:pPr>
                      <a:r>
                        <a:rPr lang="en-US" sz="18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1800" spc="-4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spc="-4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spc="-1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7</a:t>
                      </a:r>
                      <a:r>
                        <a:rPr lang="en-US" sz="1800" spc="-5">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1800" spc="-1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ears</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3240079041"/>
                  </a:ext>
                </a:extLst>
              </a:tr>
              <a:tr h="377400">
                <a:tc>
                  <a:txBody>
                    <a:bodyPr/>
                    <a:lstStyle/>
                    <a:p>
                      <a:pPr marL="124460" marR="0" eaLnBrk="0" hangingPunct="0">
                        <a:lnSpc>
                          <a:spcPct val="107000"/>
                        </a:lnSpc>
                        <a:spcBef>
                          <a:spcPts val="230"/>
                        </a:spcBef>
                        <a:spcAft>
                          <a:spcPts val="0"/>
                        </a:spcAft>
                      </a:pP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25</a:t>
                      </a:r>
                      <a:r>
                        <a:rPr lang="en-US" sz="1800" spc="-2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spc="-2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34</a:t>
                      </a:r>
                      <a:r>
                        <a:rPr lang="en-US" sz="1800" spc="-2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kg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09245" marR="0" eaLnBrk="0" hangingPunct="0">
                        <a:lnSpc>
                          <a:spcPct val="107000"/>
                        </a:lnSpc>
                        <a:spcBef>
                          <a:spcPts val="230"/>
                        </a:spcBef>
                        <a:spcAft>
                          <a:spcPts val="0"/>
                        </a:spcAft>
                      </a:pP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8</a:t>
                      </a:r>
                      <a:r>
                        <a:rPr lang="en-US" sz="1800" spc="-1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spc="-9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11</a:t>
                      </a:r>
                      <a:r>
                        <a:rPr lang="en-US" sz="1800" spc="-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ears</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2938674361"/>
                  </a:ext>
                </a:extLst>
              </a:tr>
              <a:tr h="577425">
                <a:tc>
                  <a:txBody>
                    <a:bodyPr/>
                    <a:lstStyle/>
                    <a:p>
                      <a:pPr marL="76835" marR="0" eaLnBrk="0" hangingPunct="0">
                        <a:lnSpc>
                          <a:spcPct val="107000"/>
                        </a:lnSpc>
                        <a:spcBef>
                          <a:spcPts val="230"/>
                        </a:spcBef>
                        <a:spcAft>
                          <a:spcPts val="0"/>
                        </a:spcAft>
                      </a:pPr>
                      <a:r>
                        <a:rPr lang="en-US" sz="1800" spc="-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Abov</a:t>
                      </a: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35</a:t>
                      </a: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kg</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tc>
                  <a:txBody>
                    <a:bodyPr/>
                    <a:lstStyle/>
                    <a:p>
                      <a:pPr marL="354965" marR="0" eaLnBrk="0" hangingPunct="0">
                        <a:lnSpc>
                          <a:spcPct val="107000"/>
                        </a:lnSpc>
                        <a:spcBef>
                          <a:spcPts val="230"/>
                        </a:spcBef>
                        <a:spcAft>
                          <a:spcPts val="0"/>
                        </a:spcAft>
                      </a:pP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≥12</a:t>
                      </a:r>
                      <a:r>
                        <a:rPr lang="en-US" sz="1800" spc="-5"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y</a:t>
                      </a:r>
                      <a:r>
                        <a:rPr lang="en-US" sz="1800" spc="-10" dirty="0">
                          <a:solidFill>
                            <a:srgbClr val="231F20"/>
                          </a:solidFill>
                          <a:effectLst/>
                          <a:latin typeface="Calibri" panose="020F0502020204030204" pitchFamily="34" charset="0"/>
                          <a:ea typeface="Times New Roman" panose="02020603050405020304" pitchFamily="18" charset="0"/>
                          <a:cs typeface="Times New Roman" panose="02020603050405020304" pitchFamily="18" charset="0"/>
                        </a:rPr>
                        <a:t>ears</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2CACE3"/>
                      </a:solidFill>
                      <a:prstDash val="solid"/>
                      <a:round/>
                      <a:headEnd type="none" w="med" len="med"/>
                      <a:tailEnd type="none" w="med" len="med"/>
                    </a:lnL>
                    <a:lnR w="12700" cap="flat" cmpd="sng" algn="ctr">
                      <a:solidFill>
                        <a:srgbClr val="2CACE3"/>
                      </a:solidFill>
                      <a:prstDash val="solid"/>
                      <a:round/>
                      <a:headEnd type="none" w="med" len="med"/>
                      <a:tailEnd type="none" w="med" len="med"/>
                    </a:lnR>
                    <a:lnT w="12700" cap="flat" cmpd="sng" algn="ctr">
                      <a:solidFill>
                        <a:srgbClr val="2CACE3"/>
                      </a:solidFill>
                      <a:prstDash val="solid"/>
                      <a:round/>
                      <a:headEnd type="none" w="med" len="med"/>
                      <a:tailEnd type="none" w="med" len="med"/>
                    </a:lnT>
                    <a:lnB w="12700" cap="flat" cmpd="sng" algn="ctr">
                      <a:solidFill>
                        <a:srgbClr val="2CACE3"/>
                      </a:solidFill>
                      <a:prstDash val="solid"/>
                      <a:round/>
                      <a:headEnd type="none" w="med" len="med"/>
                      <a:tailEnd type="none" w="med" len="med"/>
                    </a:lnB>
                    <a:solidFill>
                      <a:srgbClr val="FFFBF2"/>
                    </a:solidFill>
                  </a:tcPr>
                </a:tc>
                <a:extLst>
                  <a:ext uri="{0D108BD9-81ED-4DB2-BD59-A6C34878D82A}">
                    <a16:rowId xmlns:a16="http://schemas.microsoft.com/office/drawing/2014/main" val="638241308"/>
                  </a:ext>
                </a:extLst>
              </a:tr>
            </a:tbl>
          </a:graphicData>
        </a:graphic>
      </p:graphicFrame>
      <p:graphicFrame>
        <p:nvGraphicFramePr>
          <p:cNvPr id="7" name="Table 6"/>
          <p:cNvGraphicFramePr>
            <a:graphicFrameLocks noGrp="1"/>
          </p:cNvGraphicFramePr>
          <p:nvPr/>
        </p:nvGraphicFramePr>
        <p:xfrm>
          <a:off x="6808934" y="4026882"/>
          <a:ext cx="4279798" cy="2245360"/>
        </p:xfrm>
        <a:graphic>
          <a:graphicData uri="http://schemas.openxmlformats.org/drawingml/2006/table">
            <a:tbl>
              <a:tblPr firstRow="1" bandRow="1">
                <a:tableStyleId>{5C22544A-7EE6-4342-B048-85BDC9FD1C3A}</a:tableStyleId>
              </a:tblPr>
              <a:tblGrid>
                <a:gridCol w="1825846">
                  <a:extLst>
                    <a:ext uri="{9D8B030D-6E8A-4147-A177-3AD203B41FA5}">
                      <a16:colId xmlns:a16="http://schemas.microsoft.com/office/drawing/2014/main" val="1844895479"/>
                    </a:ext>
                  </a:extLst>
                </a:gridCol>
                <a:gridCol w="2453952">
                  <a:extLst>
                    <a:ext uri="{9D8B030D-6E8A-4147-A177-3AD203B41FA5}">
                      <a16:colId xmlns:a16="http://schemas.microsoft.com/office/drawing/2014/main" val="744543402"/>
                    </a:ext>
                  </a:extLst>
                </a:gridCol>
              </a:tblGrid>
              <a:tr h="399843">
                <a:tc>
                  <a:txBody>
                    <a:bodyPr/>
                    <a:lstStyle/>
                    <a:p>
                      <a:pPr algn="ctr"/>
                      <a:r>
                        <a:rPr lang="en-US" sz="1800" b="1" dirty="0">
                          <a:solidFill>
                            <a:schemeClr val="tx1"/>
                          </a:solidFill>
                          <a:latin typeface="Times New Roman" panose="02020603050405020304" pitchFamily="18" charset="0"/>
                        </a:rPr>
                        <a:t>Weight </a:t>
                      </a:r>
                      <a:endParaRPr lang="en-US" dirty="0">
                        <a:solidFill>
                          <a:schemeClr val="tx1"/>
                        </a:solidFill>
                      </a:endParaRPr>
                    </a:p>
                  </a:txBody>
                  <a:tcPr>
                    <a:solidFill>
                      <a:schemeClr val="accent1">
                        <a:lumMod val="40000"/>
                        <a:lumOff val="60000"/>
                      </a:schemeClr>
                    </a:solidFill>
                  </a:tcPr>
                </a:tc>
                <a:tc>
                  <a:txBody>
                    <a:bodyPr/>
                    <a:lstStyle/>
                    <a:p>
                      <a:pPr algn="ctr"/>
                      <a:r>
                        <a:rPr lang="en-US" sz="2400" b="1" dirty="0">
                          <a:solidFill>
                            <a:schemeClr val="tx1"/>
                          </a:solidFill>
                          <a:latin typeface="Times New Roman" panose="02020603050405020304" pitchFamily="18" charset="0"/>
                        </a:rPr>
                        <a:t>      Age</a:t>
                      </a:r>
                      <a:endParaRPr lang="en-US" sz="24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487337254"/>
                  </a:ext>
                </a:extLst>
              </a:tr>
              <a:tr h="363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rPr>
                        <a:t>5 to </a:t>
                      </a:r>
                      <a:r>
                        <a:rPr lang="en-GB" sz="1800" dirty="0">
                          <a:solidFill>
                            <a:srgbClr val="C00000"/>
                          </a:solidFill>
                          <a:latin typeface="Arial" panose="020B0604020202020204" pitchFamily="34" charset="0"/>
                        </a:rPr>
                        <a:t>&lt;15kg</a:t>
                      </a: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aseline="30000" dirty="0">
                          <a:solidFill>
                            <a:schemeClr val="tx1"/>
                          </a:solidFill>
                          <a:latin typeface="Arial" panose="020B0604020202020204" pitchFamily="34" charset="0"/>
                        </a:rPr>
                        <a:t>5 months to &lt;3 years</a:t>
                      </a:r>
                    </a:p>
                  </a:txBody>
                  <a:tcPr/>
                </a:tc>
                <a:extLst>
                  <a:ext uri="{0D108BD9-81ED-4DB2-BD59-A6C34878D82A}">
                    <a16:rowId xmlns:a16="http://schemas.microsoft.com/office/drawing/2014/main" val="1468767532"/>
                  </a:ext>
                </a:extLst>
              </a:tr>
              <a:tr h="453156">
                <a:tc>
                  <a:txBody>
                    <a:bodyPr/>
                    <a:lstStyle/>
                    <a:p>
                      <a:pPr algn="ctr"/>
                      <a:r>
                        <a:rPr lang="en-GB" sz="1800" dirty="0">
                          <a:solidFill>
                            <a:schemeClr val="tx1"/>
                          </a:solidFill>
                          <a:latin typeface="Arial" panose="020B0604020202020204" pitchFamily="34" charset="0"/>
                        </a:rPr>
                        <a:t>15 to </a:t>
                      </a:r>
                      <a:r>
                        <a:rPr lang="en-GB" sz="1800" dirty="0">
                          <a:solidFill>
                            <a:srgbClr val="C00000"/>
                          </a:solidFill>
                          <a:latin typeface="Arial" panose="020B0604020202020204" pitchFamily="34" charset="0"/>
                        </a:rPr>
                        <a:t>&lt;25kg </a:t>
                      </a:r>
                      <a:endParaRPr lang="en-US" dirty="0">
                        <a:solidFill>
                          <a:srgbClr val="C00000"/>
                        </a:solidFill>
                      </a:endParaRPr>
                    </a:p>
                  </a:txBody>
                  <a:tcPr/>
                </a:tc>
                <a:tc>
                  <a:txBody>
                    <a:bodyPr/>
                    <a:lstStyle/>
                    <a:p>
                      <a:pPr algn="ctr"/>
                      <a:r>
                        <a:rPr lang="en-GB" sz="2800" baseline="30000" dirty="0">
                          <a:solidFill>
                            <a:schemeClr val="tx1"/>
                          </a:solidFill>
                          <a:latin typeface="Times New Roman" panose="02020603050405020304" pitchFamily="18" charset="0"/>
                        </a:rPr>
                        <a:t>3 </a:t>
                      </a:r>
                      <a:r>
                        <a:rPr lang="en-GB" sz="2800" baseline="30000" dirty="0">
                          <a:solidFill>
                            <a:schemeClr val="tx1"/>
                          </a:solidFill>
                          <a:latin typeface="Arial" panose="020B0604020202020204" pitchFamily="34" charset="0"/>
                        </a:rPr>
                        <a:t>to </a:t>
                      </a:r>
                      <a:r>
                        <a:rPr lang="en-GB" sz="2800" baseline="30000" dirty="0">
                          <a:solidFill>
                            <a:srgbClr val="C00000"/>
                          </a:solidFill>
                          <a:latin typeface="Arial" panose="020B0604020202020204" pitchFamily="34" charset="0"/>
                        </a:rPr>
                        <a:t>&lt;8 years</a:t>
                      </a:r>
                      <a:endParaRPr lang="en-US" sz="2800" dirty="0">
                        <a:solidFill>
                          <a:srgbClr val="C00000"/>
                        </a:solidFill>
                      </a:endParaRPr>
                    </a:p>
                  </a:txBody>
                  <a:tcPr/>
                </a:tc>
                <a:extLst>
                  <a:ext uri="{0D108BD9-81ED-4DB2-BD59-A6C34878D82A}">
                    <a16:rowId xmlns:a16="http://schemas.microsoft.com/office/drawing/2014/main" val="1931125996"/>
                  </a:ext>
                </a:extLst>
              </a:tr>
              <a:tr h="453156">
                <a:tc>
                  <a:txBody>
                    <a:bodyPr/>
                    <a:lstStyle/>
                    <a:p>
                      <a:pPr algn="ctr"/>
                      <a:r>
                        <a:rPr lang="en-GB" sz="1800" dirty="0">
                          <a:solidFill>
                            <a:schemeClr val="tx1"/>
                          </a:solidFill>
                          <a:latin typeface="Arial" panose="020B0604020202020204" pitchFamily="34" charset="0"/>
                        </a:rPr>
                        <a:t>25 to </a:t>
                      </a:r>
                      <a:r>
                        <a:rPr lang="en-GB" sz="1800" dirty="0">
                          <a:solidFill>
                            <a:srgbClr val="C00000"/>
                          </a:solidFill>
                          <a:latin typeface="Arial" panose="020B0604020202020204" pitchFamily="34" charset="0"/>
                        </a:rPr>
                        <a:t>&lt;35kg </a:t>
                      </a:r>
                      <a:endParaRPr lang="en-US" dirty="0">
                        <a:solidFill>
                          <a:srgbClr val="C00000"/>
                        </a:solidFill>
                      </a:endParaRPr>
                    </a:p>
                  </a:txBody>
                  <a:tcPr/>
                </a:tc>
                <a:tc>
                  <a:txBody>
                    <a:bodyPr/>
                    <a:lstStyle/>
                    <a:p>
                      <a:pPr algn="ctr"/>
                      <a:r>
                        <a:rPr lang="en-GB" sz="2800" baseline="30000" dirty="0">
                          <a:solidFill>
                            <a:schemeClr val="tx1"/>
                          </a:solidFill>
                          <a:latin typeface="Times New Roman" panose="02020603050405020304" pitchFamily="18" charset="0"/>
                        </a:rPr>
                        <a:t>8 </a:t>
                      </a:r>
                      <a:r>
                        <a:rPr lang="en-GB" sz="2800" baseline="30000" dirty="0">
                          <a:solidFill>
                            <a:schemeClr val="tx1"/>
                          </a:solidFill>
                          <a:latin typeface="Arial" panose="020B0604020202020204" pitchFamily="34" charset="0"/>
                        </a:rPr>
                        <a:t>to </a:t>
                      </a:r>
                      <a:r>
                        <a:rPr lang="en-GB" sz="2800" baseline="30000" dirty="0">
                          <a:solidFill>
                            <a:srgbClr val="C00000"/>
                          </a:solidFill>
                          <a:latin typeface="Arial" panose="020B0604020202020204" pitchFamily="34" charset="0"/>
                        </a:rPr>
                        <a:t>&lt;12 years</a:t>
                      </a:r>
                      <a:endParaRPr lang="en-US" sz="2800" dirty="0">
                        <a:solidFill>
                          <a:srgbClr val="C00000"/>
                        </a:solidFill>
                      </a:endParaRPr>
                    </a:p>
                  </a:txBody>
                  <a:tcPr/>
                </a:tc>
                <a:extLst>
                  <a:ext uri="{0D108BD9-81ED-4DB2-BD59-A6C34878D82A}">
                    <a16:rowId xmlns:a16="http://schemas.microsoft.com/office/drawing/2014/main" val="678016320"/>
                  </a:ext>
                </a:extLst>
              </a:tr>
              <a:tr h="369634">
                <a:tc>
                  <a:txBody>
                    <a:bodyPr/>
                    <a:lstStyle/>
                    <a:p>
                      <a:pPr algn="ctr"/>
                      <a:r>
                        <a:rPr lang="en-US" sz="1800" dirty="0">
                          <a:solidFill>
                            <a:srgbClr val="C00000"/>
                          </a:solidFill>
                          <a:latin typeface="Arial" panose="020B0604020202020204" pitchFamily="34" charset="0"/>
                        </a:rPr>
                        <a:t>≥35kg </a:t>
                      </a: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30000" dirty="0">
                          <a:solidFill>
                            <a:schemeClr val="tx1"/>
                          </a:solidFill>
                          <a:latin typeface="Arial" panose="020B0604020202020204" pitchFamily="34" charset="0"/>
                        </a:rPr>
                        <a:t>≥12 years</a:t>
                      </a:r>
                    </a:p>
                  </a:txBody>
                  <a:tcPr/>
                </a:tc>
                <a:extLst>
                  <a:ext uri="{0D108BD9-81ED-4DB2-BD59-A6C34878D82A}">
                    <a16:rowId xmlns:a16="http://schemas.microsoft.com/office/drawing/2014/main" val="2147473237"/>
                  </a:ext>
                </a:extLst>
              </a:tr>
            </a:tbl>
          </a:graphicData>
        </a:graphic>
      </p:graphicFrame>
      <p:sp>
        <p:nvSpPr>
          <p:cNvPr id="8" name="Rectangle 7"/>
          <p:cNvSpPr/>
          <p:nvPr/>
        </p:nvSpPr>
        <p:spPr>
          <a:xfrm>
            <a:off x="2217455" y="3074834"/>
            <a:ext cx="1717073" cy="4247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400" b="1" spc="-10" dirty="0">
                <a:solidFill>
                  <a:srgbClr val="231F20"/>
                </a:solidFill>
                <a:latin typeface="Gill Sans MT" panose="020B0502020104020203" pitchFamily="34" charset="0"/>
                <a:ea typeface="Times New Roman" panose="02020603050405020304" pitchFamily="18" charset="0"/>
              </a:rPr>
              <a:t>5</a:t>
            </a:r>
            <a:r>
              <a:rPr lang="en-US" sz="2400" b="1" spc="-10" baseline="30000" dirty="0">
                <a:solidFill>
                  <a:srgbClr val="231F20"/>
                </a:solidFill>
                <a:latin typeface="Gill Sans MT" panose="020B0502020104020203" pitchFamily="34" charset="0"/>
                <a:ea typeface="Times New Roman" panose="02020603050405020304" pitchFamily="18" charset="0"/>
              </a:rPr>
              <a:t>th</a:t>
            </a:r>
            <a:r>
              <a:rPr lang="en-US" sz="2400" b="1" spc="-10" dirty="0">
                <a:solidFill>
                  <a:srgbClr val="231F20"/>
                </a:solidFill>
                <a:latin typeface="Gill Sans MT" panose="020B0502020104020203" pitchFamily="34" charset="0"/>
                <a:ea typeface="Times New Roman" panose="02020603050405020304" pitchFamily="18" charset="0"/>
              </a:rPr>
              <a:t> edition </a:t>
            </a:r>
          </a:p>
        </p:txBody>
      </p:sp>
      <p:sp>
        <p:nvSpPr>
          <p:cNvPr id="6" name="Rectangle 5"/>
          <p:cNvSpPr/>
          <p:nvPr/>
        </p:nvSpPr>
        <p:spPr>
          <a:xfrm>
            <a:off x="7885378" y="3058967"/>
            <a:ext cx="1717073" cy="424732"/>
          </a:xfrm>
          <a:prstGeom prst="rect">
            <a:avLst/>
          </a:prstGeom>
        </p:spPr>
        <p:txBody>
          <a:bodyPr wrap="none">
            <a:spAutoFit/>
          </a:bodyPr>
          <a:lstStyle/>
          <a:p>
            <a:pPr eaLnBrk="0" hangingPunct="0">
              <a:lnSpc>
                <a:spcPct val="90000"/>
              </a:lnSpc>
              <a:spcBef>
                <a:spcPts val="435"/>
              </a:spcBef>
              <a:buClr>
                <a:srgbClr val="2CACE3"/>
              </a:buClr>
              <a:buSzPts val="950"/>
              <a:tabLst>
                <a:tab pos="905510" algn="l"/>
              </a:tabLst>
            </a:pPr>
            <a:r>
              <a:rPr lang="en-US" sz="2400" b="1" spc="-10" dirty="0">
                <a:solidFill>
                  <a:srgbClr val="231F20"/>
                </a:solidFill>
                <a:latin typeface="Gill Sans MT" panose="020B0502020104020203" pitchFamily="34" charset="0"/>
                <a:ea typeface="Times New Roman" panose="02020603050405020304" pitchFamily="18" charset="0"/>
              </a:rPr>
              <a:t>6</a:t>
            </a:r>
            <a:r>
              <a:rPr lang="en-US" sz="2400" b="1" spc="-10" baseline="30000" dirty="0">
                <a:solidFill>
                  <a:srgbClr val="231F20"/>
                </a:solidFill>
                <a:latin typeface="Gill Sans MT" panose="020B0502020104020203" pitchFamily="34" charset="0"/>
                <a:ea typeface="Times New Roman" panose="02020603050405020304" pitchFamily="18" charset="0"/>
              </a:rPr>
              <a:t>th</a:t>
            </a:r>
            <a:r>
              <a:rPr lang="en-US" sz="2400" b="1" spc="-10" dirty="0">
                <a:solidFill>
                  <a:srgbClr val="231F20"/>
                </a:solidFill>
                <a:latin typeface="Gill Sans MT" panose="020B0502020104020203" pitchFamily="34" charset="0"/>
                <a:ea typeface="Times New Roman" panose="02020603050405020304" pitchFamily="18" charset="0"/>
              </a:rPr>
              <a:t> edition </a:t>
            </a:r>
          </a:p>
        </p:txBody>
      </p:sp>
      <p:sp>
        <p:nvSpPr>
          <p:cNvPr id="9" name="Rectangle 8"/>
          <p:cNvSpPr/>
          <p:nvPr/>
        </p:nvSpPr>
        <p:spPr>
          <a:xfrm>
            <a:off x="781437" y="1091459"/>
            <a:ext cx="10758196" cy="1782026"/>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414042"/>
                </a:solidFill>
                <a:latin typeface="Gill Sans MT" panose="020B0502020104020203" pitchFamily="34" charset="0"/>
              </a:rPr>
              <a:t>Treat as an outpatient case with oral ACTs or oral quinine in 1</a:t>
            </a:r>
            <a:r>
              <a:rPr lang="en-GB" sz="2000" baseline="30000" dirty="0">
                <a:solidFill>
                  <a:srgbClr val="414042"/>
                </a:solidFill>
                <a:latin typeface="Gill Sans MT" panose="020B0502020104020203" pitchFamily="34" charset="0"/>
              </a:rPr>
              <a:t>st</a:t>
            </a:r>
            <a:r>
              <a:rPr lang="en-GB" sz="2000" dirty="0">
                <a:solidFill>
                  <a:srgbClr val="414042"/>
                </a:solidFill>
                <a:latin typeface="Gill Sans MT" panose="020B0502020104020203" pitchFamily="34" charset="0"/>
              </a:rPr>
              <a:t> trimester in pregnancy</a:t>
            </a:r>
          </a:p>
          <a:p>
            <a:pPr marL="228600" indent="-228600">
              <a:lnSpc>
                <a:spcPct val="90000"/>
              </a:lnSpc>
              <a:spcBef>
                <a:spcPts val="1000"/>
              </a:spcBef>
              <a:buFont typeface="Arial" panose="020B0604020202020204" pitchFamily="34" charset="0"/>
              <a:buChar char="•"/>
              <a:defRPr/>
            </a:pPr>
            <a:r>
              <a:rPr lang="en-GB" dirty="0">
                <a:solidFill>
                  <a:srgbClr val="414042"/>
                </a:solidFill>
                <a:latin typeface="Gill Sans MT" panose="020B0502020104020203" pitchFamily="34" charset="0"/>
              </a:rPr>
              <a:t>The recommended first line treatment for uncomplicated malaria in Kenya is </a:t>
            </a:r>
            <a:r>
              <a:rPr lang="en-GB" b="1" dirty="0">
                <a:solidFill>
                  <a:srgbClr val="414042"/>
                </a:solidFill>
                <a:latin typeface="Gill Sans MT" panose="020B0502020104020203" pitchFamily="34" charset="0"/>
              </a:rPr>
              <a:t>Artemether-Lumefantrine</a:t>
            </a:r>
            <a:r>
              <a:rPr lang="en-GB" i="1" dirty="0">
                <a:solidFill>
                  <a:srgbClr val="414042"/>
                </a:solidFill>
                <a:latin typeface="Gill Sans MT" panose="020B0502020104020203" pitchFamily="34" charset="0"/>
              </a:rPr>
              <a:t> </a:t>
            </a:r>
            <a:r>
              <a:rPr lang="en-GB" dirty="0">
                <a:solidFill>
                  <a:srgbClr val="414042"/>
                </a:solidFill>
                <a:latin typeface="Gill Sans MT" panose="020B0502020104020203" pitchFamily="34" charset="0"/>
              </a:rPr>
              <a:t>(AL). </a:t>
            </a:r>
          </a:p>
          <a:p>
            <a:pPr marL="742950" lvl="1" indent="-285750">
              <a:lnSpc>
                <a:spcPct val="90000"/>
              </a:lnSpc>
              <a:spcBef>
                <a:spcPts val="1000"/>
              </a:spcBef>
              <a:buFont typeface="Courier New" panose="02070309020205020404" pitchFamily="49" charset="0"/>
              <a:buChar char="o"/>
              <a:defRPr/>
            </a:pPr>
            <a:r>
              <a:rPr lang="en-GB" dirty="0">
                <a:solidFill>
                  <a:srgbClr val="414042"/>
                </a:solidFill>
                <a:latin typeface="Gill Sans MT" panose="020B0502020104020203" pitchFamily="34" charset="0"/>
              </a:rPr>
              <a:t>It is currently available as a co-formulated tablet containing 20mg of </a:t>
            </a:r>
            <a:r>
              <a:rPr lang="en-GB" i="1" dirty="0">
                <a:solidFill>
                  <a:srgbClr val="414042"/>
                </a:solidFill>
                <a:latin typeface="Gill Sans MT" panose="020B0502020104020203" pitchFamily="34" charset="0"/>
              </a:rPr>
              <a:t>Artemether </a:t>
            </a:r>
            <a:r>
              <a:rPr lang="en-GB" dirty="0">
                <a:solidFill>
                  <a:srgbClr val="414042"/>
                </a:solidFill>
                <a:latin typeface="Gill Sans MT" panose="020B0502020104020203" pitchFamily="34" charset="0"/>
              </a:rPr>
              <a:t>and 120mg of </a:t>
            </a:r>
            <a:r>
              <a:rPr lang="en-GB" i="1" dirty="0">
                <a:solidFill>
                  <a:srgbClr val="414042"/>
                </a:solidFill>
                <a:latin typeface="Gill Sans MT" panose="020B0502020104020203" pitchFamily="34" charset="0"/>
              </a:rPr>
              <a:t>Lumefantrine</a:t>
            </a:r>
            <a:r>
              <a:rPr lang="en-GB" dirty="0">
                <a:solidFill>
                  <a:srgbClr val="414042"/>
                </a:solidFill>
                <a:latin typeface="Gill Sans MT" panose="020B0502020104020203" pitchFamily="34" charset="0"/>
              </a:rPr>
              <a:t>. </a:t>
            </a:r>
          </a:p>
          <a:p>
            <a:pPr marL="742950" lvl="1" indent="-285750">
              <a:lnSpc>
                <a:spcPct val="90000"/>
              </a:lnSpc>
              <a:spcBef>
                <a:spcPts val="1000"/>
              </a:spcBef>
              <a:buFont typeface="Courier New" panose="02070309020205020404" pitchFamily="49" charset="0"/>
              <a:buChar char="o"/>
              <a:defRPr/>
            </a:pPr>
            <a:r>
              <a:rPr lang="en-GB" dirty="0">
                <a:solidFill>
                  <a:srgbClr val="414042"/>
                </a:solidFill>
                <a:latin typeface="Gill Sans MT" panose="020B0502020104020203" pitchFamily="34" charset="0"/>
              </a:rPr>
              <a:t>Child friendly dispersible tablets are also available.</a:t>
            </a:r>
            <a:endParaRPr lang="en-GB" dirty="0">
              <a:solidFill>
                <a:srgbClr val="000000"/>
              </a:solidFill>
              <a:latin typeface="Gill Sans MT" panose="020B0502020104020203" pitchFamily="34" charset="0"/>
            </a:endParaRPr>
          </a:p>
        </p:txBody>
      </p:sp>
    </p:spTree>
    <p:extLst>
      <p:ext uri="{BB962C8B-B14F-4D97-AF65-F5344CB8AC3E}">
        <p14:creationId xmlns:p14="http://schemas.microsoft.com/office/powerpoint/2010/main" val="18027084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8E8F2F7-1E32-440E-B99B-D906D7F1A437}" vid="{AC46D66D-8CBE-4F0D-A80F-9A432961B6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3493</Words>
  <Application>Microsoft Office PowerPoint</Application>
  <PresentationFormat>Widescreen</PresentationFormat>
  <Paragraphs>452</Paragraphs>
  <Slides>31</Slides>
  <Notes>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Office Theme</vt:lpstr>
      <vt:lpstr>Current Update on the 6th Edition 2020 Guidelines                          for The Diagnosis, Treatment and Prevention of malaria in Kenya</vt:lpstr>
      <vt:lpstr>Cover page</vt:lpstr>
      <vt:lpstr>Chapter 1 - Introduction</vt:lpstr>
      <vt:lpstr>Chapter 1 - Background</vt:lpstr>
      <vt:lpstr>Chapter 2 – Malaria in Kenya</vt:lpstr>
      <vt:lpstr>Chapter  2 – Malaria in Kenya</vt:lpstr>
      <vt:lpstr>Chapter 3 - Clinical features and classification of malaria</vt:lpstr>
      <vt:lpstr>Chapter 4 - Parasitological diagnosis of malaria</vt:lpstr>
      <vt:lpstr>Chapter 5 - Management of uncomplicated malaria</vt:lpstr>
      <vt:lpstr>Chapter 5 - Management of uncomplicated malaria: Treatment  failure</vt:lpstr>
      <vt:lpstr>Chapter 6 :  Severe Malaria I </vt:lpstr>
      <vt:lpstr>Chapter 6 :  Severe Malaria II</vt:lpstr>
      <vt:lpstr>Chapter 6 - Management of severe malaria</vt:lpstr>
      <vt:lpstr>Treatment of Severe Malaria </vt:lpstr>
      <vt:lpstr>Chapter 6 :  Severe Malaria III  </vt:lpstr>
      <vt:lpstr>Chapter 7 - Malaria in pregnancy</vt:lpstr>
      <vt:lpstr>Chapter 7 - Malaria in Pregnancy</vt:lpstr>
      <vt:lpstr>Chapter 7 – Malaria in pregnancy:  </vt:lpstr>
      <vt:lpstr>Chapter 8 - Basic techniques in managing malaria medicines</vt:lpstr>
      <vt:lpstr>PowerPoint Presentation</vt:lpstr>
      <vt:lpstr>Chapter 8 - Basic techniques in managing malaria medicines</vt:lpstr>
      <vt:lpstr>Chapter 8 - Basic techniques in managing malaria medicines</vt:lpstr>
      <vt:lpstr>Chapter 8 - Basic principles in managing malaria commodities: Flow of logistics management information</vt:lpstr>
      <vt:lpstr>Chapter 8 - Basic principles in managing malaria commodities: Reverse Logistics</vt:lpstr>
      <vt:lpstr>Chapter 8 - Basic principles in managing malaria commodities: Quality Assurance</vt:lpstr>
      <vt:lpstr>Chapter 8 - Basic principles in managing malaria commodities: Pharmacovigilance</vt:lpstr>
      <vt:lpstr>PowerPoint Presentation</vt:lpstr>
      <vt:lpstr>PowerPoint Presentation</vt:lpstr>
      <vt:lpstr>PowerPoint Presentation</vt:lpstr>
      <vt:lpstr>ANNEX:10.6 SCHEDULE FOR IPTp PROVISION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to MHSWG – From XXXXXX CoE</dc:title>
  <dc:creator>Andrew Wamari</dc:creator>
  <cp:lastModifiedBy>254722488563</cp:lastModifiedBy>
  <cp:revision>51</cp:revision>
  <dcterms:created xsi:type="dcterms:W3CDTF">2020-04-30T09:41:59Z</dcterms:created>
  <dcterms:modified xsi:type="dcterms:W3CDTF">2023-03-13T07:57:18Z</dcterms:modified>
</cp:coreProperties>
</file>