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86" r:id="rId5"/>
    <p:sldId id="260" r:id="rId6"/>
    <p:sldId id="288" r:id="rId7"/>
    <p:sldId id="261" r:id="rId8"/>
    <p:sldId id="289" r:id="rId9"/>
    <p:sldId id="262" r:id="rId10"/>
    <p:sldId id="263" r:id="rId11"/>
    <p:sldId id="264" r:id="rId12"/>
    <p:sldId id="265" r:id="rId13"/>
    <p:sldId id="266" r:id="rId14"/>
    <p:sldId id="267" r:id="rId15"/>
    <p:sldId id="290" r:id="rId16"/>
    <p:sldId id="268" r:id="rId17"/>
    <p:sldId id="269" r:id="rId18"/>
    <p:sldId id="270" r:id="rId19"/>
    <p:sldId id="291" r:id="rId20"/>
    <p:sldId id="271" r:id="rId21"/>
    <p:sldId id="272" r:id="rId22"/>
    <p:sldId id="273" r:id="rId23"/>
    <p:sldId id="292" r:id="rId24"/>
    <p:sldId id="274" r:id="rId25"/>
    <p:sldId id="275" r:id="rId26"/>
    <p:sldId id="276" r:id="rId27"/>
    <p:sldId id="277" r:id="rId28"/>
    <p:sldId id="283" r:id="rId29"/>
    <p:sldId id="285" r:id="rId30"/>
    <p:sldId id="284" r:id="rId31"/>
    <p:sldId id="278" r:id="rId32"/>
    <p:sldId id="279" r:id="rId33"/>
    <p:sldId id="280"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1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D1FDDE-5797-4367-90C3-3398A7E67C20}" type="datetimeFigureOut">
              <a:rPr lang="en-US" smtClean="0"/>
              <a:t>8/12/21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120824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1FDDE-5797-4367-90C3-3398A7E67C20}" type="datetimeFigureOut">
              <a:rPr lang="en-US" smtClean="0"/>
              <a:t>8/12/21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21068821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1FDDE-5797-4367-90C3-3398A7E67C20}" type="datetimeFigureOut">
              <a:rPr lang="en-US" smtClean="0"/>
              <a:t>8/12/21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642755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D1FDDE-5797-4367-90C3-3398A7E67C20}" type="datetimeFigureOut">
              <a:rPr lang="en-US" smtClean="0"/>
              <a:t>8/12/21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265005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D1FDDE-5797-4367-90C3-3398A7E67C20}" type="datetimeFigureOut">
              <a:rPr lang="en-US" smtClean="0"/>
              <a:t>8/12/21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2881576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D1FDDE-5797-4367-90C3-3398A7E67C20}" type="datetimeFigureOut">
              <a:rPr lang="en-US" smtClean="0"/>
              <a:t>8/12/21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1901313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D1FDDE-5797-4367-90C3-3398A7E67C20}" type="datetimeFigureOut">
              <a:rPr lang="en-US" smtClean="0"/>
              <a:t>8/12/21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359958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D1FDDE-5797-4367-90C3-3398A7E67C20}" type="datetimeFigureOut">
              <a:rPr lang="en-US" smtClean="0"/>
              <a:t>8/12/21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329047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D1FDDE-5797-4367-90C3-3398A7E67C20}" type="datetimeFigureOut">
              <a:rPr lang="en-US" smtClean="0"/>
              <a:t>8/12/21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18904426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1FDDE-5797-4367-90C3-3398A7E67C20}" type="datetimeFigureOut">
              <a:rPr lang="en-US" smtClean="0"/>
              <a:t>8/12/21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2702655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D1FDDE-5797-4367-90C3-3398A7E67C20}" type="datetimeFigureOut">
              <a:rPr lang="en-US" smtClean="0"/>
              <a:t>8/12/21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D7473-299C-4C6B-9764-8130F8B9711E}" type="slidenum">
              <a:rPr lang="en-US" smtClean="0"/>
              <a:t>‹#›</a:t>
            </a:fld>
            <a:endParaRPr lang="en-US"/>
          </a:p>
        </p:txBody>
      </p:sp>
    </p:spTree>
    <p:extLst>
      <p:ext uri="{BB962C8B-B14F-4D97-AF65-F5344CB8AC3E}">
        <p14:creationId xmlns:p14="http://schemas.microsoft.com/office/powerpoint/2010/main" val="3412266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D1FDDE-5797-4367-90C3-3398A7E67C20}" type="datetimeFigureOut">
              <a:rPr lang="en-US" smtClean="0"/>
              <a:t>8/12/21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5D7473-299C-4C6B-9764-8130F8B9711E}" type="slidenum">
              <a:rPr lang="en-US" smtClean="0"/>
              <a:t>‹#›</a:t>
            </a:fld>
            <a:endParaRPr lang="en-US"/>
          </a:p>
        </p:txBody>
      </p:sp>
    </p:spTree>
    <p:extLst>
      <p:ext uri="{BB962C8B-B14F-4D97-AF65-F5344CB8AC3E}">
        <p14:creationId xmlns:p14="http://schemas.microsoft.com/office/powerpoint/2010/main" val="28998428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 VACCINES AND IMMUNIZATION SERVICE</a:t>
            </a:r>
            <a:endParaRPr lang="en-US" dirty="0"/>
          </a:p>
        </p:txBody>
      </p:sp>
      <p:sp>
        <p:nvSpPr>
          <p:cNvPr id="3" name="Subtitle 2"/>
          <p:cNvSpPr>
            <a:spLocks noGrp="1"/>
          </p:cNvSpPr>
          <p:nvPr>
            <p:ph type="subTitle" idx="1"/>
          </p:nvPr>
        </p:nvSpPr>
        <p:spPr/>
        <p:txBody>
          <a:bodyPr/>
          <a:lstStyle/>
          <a:p>
            <a:r>
              <a:rPr lang="en-US" dirty="0" smtClean="0"/>
              <a:t>J.WARUTERE</a:t>
            </a:r>
            <a:endParaRPr lang="en-US" dirty="0"/>
          </a:p>
        </p:txBody>
      </p:sp>
    </p:spTree>
    <p:extLst>
      <p:ext uri="{BB962C8B-B14F-4D97-AF65-F5344CB8AC3E}">
        <p14:creationId xmlns:p14="http://schemas.microsoft.com/office/powerpoint/2010/main" val="40585026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VACCINE SUPPLY, QUALITY AND LOGISTICS</a:t>
            </a:r>
            <a:endParaRPr lang="en-US" dirty="0"/>
          </a:p>
        </p:txBody>
      </p:sp>
      <p:sp>
        <p:nvSpPr>
          <p:cNvPr id="3" name="Content Placeholder 2"/>
          <p:cNvSpPr>
            <a:spLocks noGrp="1"/>
          </p:cNvSpPr>
          <p:nvPr>
            <p:ph idx="1"/>
          </p:nvPr>
        </p:nvSpPr>
        <p:spPr/>
        <p:txBody>
          <a:bodyPr>
            <a:normAutofit/>
          </a:bodyPr>
          <a:lstStyle/>
          <a:p>
            <a:r>
              <a:rPr lang="en-US" dirty="0" smtClean="0"/>
              <a:t>UVIS ensures that adequate vaccines as well as injection materials are procured through WHO/ UNICEF approved mechanisms (infant vaccines) as well as through the GoK procurement system (non-EPI vaccines). UVIS internal quality assurance mechanisms ascertain vaccine quality is maintained up to the point of utilization. </a:t>
            </a:r>
            <a:endParaRPr lang="en-US" dirty="0"/>
          </a:p>
        </p:txBody>
      </p:sp>
    </p:spTree>
    <p:extLst>
      <p:ext uri="{BB962C8B-B14F-4D97-AF65-F5344CB8AC3E}">
        <p14:creationId xmlns:p14="http://schemas.microsoft.com/office/powerpoint/2010/main" val="2015286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DISEASE SURVEILLANCE</a:t>
            </a:r>
            <a:endParaRPr lang="en-US" dirty="0"/>
          </a:p>
        </p:txBody>
      </p:sp>
      <p:sp>
        <p:nvSpPr>
          <p:cNvPr id="3" name="Content Placeholder 2"/>
          <p:cNvSpPr>
            <a:spLocks noGrp="1"/>
          </p:cNvSpPr>
          <p:nvPr>
            <p:ph idx="1"/>
          </p:nvPr>
        </p:nvSpPr>
        <p:spPr/>
        <p:txBody>
          <a:bodyPr>
            <a:normAutofit lnSpcReduction="10000"/>
          </a:bodyPr>
          <a:lstStyle/>
          <a:p>
            <a:r>
              <a:rPr lang="en-US" dirty="0" smtClean="0"/>
              <a:t>The Disease Surveillance and Response Unit (DSRU) is responsible for disease surveillance and response activities. UVIS will liaise closely with DSRU for all vaccine preventable diseases. </a:t>
            </a:r>
          </a:p>
          <a:p>
            <a:r>
              <a:rPr lang="en-US" dirty="0" smtClean="0"/>
              <a:t>Vaccine preventable disease surveillance data (Polio, measles, PBM and MNT) is monitored so as to address gaps in immunization coverage in a timely manner as appropriate. </a:t>
            </a:r>
            <a:endParaRPr lang="en-US" dirty="0"/>
          </a:p>
        </p:txBody>
      </p:sp>
    </p:spTree>
    <p:extLst>
      <p:ext uri="{BB962C8B-B14F-4D97-AF65-F5344CB8AC3E}">
        <p14:creationId xmlns:p14="http://schemas.microsoft.com/office/powerpoint/2010/main" val="296959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DISEASE SURVEILLANCE</a:t>
            </a:r>
          </a:p>
        </p:txBody>
      </p:sp>
      <p:sp>
        <p:nvSpPr>
          <p:cNvPr id="3" name="Content Placeholder 2"/>
          <p:cNvSpPr>
            <a:spLocks noGrp="1"/>
          </p:cNvSpPr>
          <p:nvPr>
            <p:ph idx="1"/>
          </p:nvPr>
        </p:nvSpPr>
        <p:spPr/>
        <p:txBody>
          <a:bodyPr>
            <a:noAutofit/>
          </a:bodyPr>
          <a:lstStyle/>
          <a:p>
            <a:r>
              <a:rPr lang="en-US" sz="4000" dirty="0" smtClean="0"/>
              <a:t>In addition, data from Pneumococcal Bacterial Meningitis (PBM) and Rotavirus sentinel surveillance is monitored, analysed and used to inform decision making. Surveillance for other vaccines preventable diseases may be initiated as necessary.</a:t>
            </a:r>
            <a:endParaRPr lang="en-US" sz="4000" dirty="0"/>
          </a:p>
        </p:txBody>
      </p:sp>
    </p:spTree>
    <p:extLst>
      <p:ext uri="{BB962C8B-B14F-4D97-AF65-F5344CB8AC3E}">
        <p14:creationId xmlns:p14="http://schemas.microsoft.com/office/powerpoint/2010/main" val="4095735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ADVOCACY, SOCIAL MOBILIZATION AND COMMUNICATION</a:t>
            </a:r>
            <a:endParaRPr lang="en-US" dirty="0"/>
          </a:p>
        </p:txBody>
      </p:sp>
      <p:sp>
        <p:nvSpPr>
          <p:cNvPr id="3" name="Content Placeholder 2"/>
          <p:cNvSpPr>
            <a:spLocks noGrp="1"/>
          </p:cNvSpPr>
          <p:nvPr>
            <p:ph idx="1"/>
          </p:nvPr>
        </p:nvSpPr>
        <p:spPr/>
        <p:txBody>
          <a:bodyPr>
            <a:normAutofit/>
          </a:bodyPr>
          <a:lstStyle/>
          <a:p>
            <a:r>
              <a:rPr lang="en-US" dirty="0" smtClean="0"/>
              <a:t>Advocacy, social mobilization and communication are very crucial in EPI services. The advocacy unit at UVIS aims to assist in effective implementation of the planned activities as well as increase demand for service by communities. </a:t>
            </a:r>
            <a:endParaRPr lang="en-US" dirty="0"/>
          </a:p>
        </p:txBody>
      </p:sp>
    </p:spTree>
    <p:extLst>
      <p:ext uri="{BB962C8B-B14F-4D97-AF65-F5344CB8AC3E}">
        <p14:creationId xmlns:p14="http://schemas.microsoft.com/office/powerpoint/2010/main" val="21609387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SUPPORTIVE COMPONENTS</a:t>
            </a:r>
            <a:endParaRPr lang="en-US" dirty="0"/>
          </a:p>
        </p:txBody>
      </p:sp>
      <p:sp>
        <p:nvSpPr>
          <p:cNvPr id="3" name="Content Placeholder 2"/>
          <p:cNvSpPr>
            <a:spLocks noGrp="1"/>
          </p:cNvSpPr>
          <p:nvPr>
            <p:ph idx="1"/>
          </p:nvPr>
        </p:nvSpPr>
        <p:spPr/>
        <p:txBody>
          <a:bodyPr/>
          <a:lstStyle/>
          <a:p>
            <a:r>
              <a:rPr lang="en-US" dirty="0" smtClean="0"/>
              <a:t>For the objectives of EPI to be realized, the five EPI operational components, three supportive components are required. These components are not specific to EPI but apply across the health system. These components are shown in the diagram below. </a:t>
            </a:r>
          </a:p>
          <a:p>
            <a:endParaRPr lang="en-US" dirty="0"/>
          </a:p>
        </p:txBody>
      </p:sp>
    </p:spTree>
    <p:extLst>
      <p:ext uri="{BB962C8B-B14F-4D97-AF65-F5344CB8AC3E}">
        <p14:creationId xmlns:p14="http://schemas.microsoft.com/office/powerpoint/2010/main" val="1131224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sz="4000" dirty="0"/>
              <a:t>To this end, the unit develops and disseminates EPI communication plan for both routine immunization as well as SIAs. In addition, the unit develops key EPI messages for both the health workers and the community, which are disseminated through various channels and strategies. </a:t>
            </a:r>
          </a:p>
          <a:p>
            <a:endParaRPr lang="en-US" dirty="0"/>
          </a:p>
        </p:txBody>
      </p:sp>
    </p:spTree>
    <p:extLst>
      <p:ext uri="{BB962C8B-B14F-4D97-AF65-F5344CB8AC3E}">
        <p14:creationId xmlns:p14="http://schemas.microsoft.com/office/powerpoint/2010/main" val="27851858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pPr marL="0" indent="0">
              <a:buNone/>
            </a:pPr>
            <a:r>
              <a:rPr lang="en-US" dirty="0" smtClean="0"/>
              <a:t>The management functions deals with people, resources and information. The roles of mangers include:-</a:t>
            </a:r>
          </a:p>
          <a:p>
            <a:pPr marL="0" indent="0">
              <a:buNone/>
            </a:pPr>
            <a:r>
              <a:rPr lang="en-US" dirty="0" smtClean="0"/>
              <a:t>• Policy making.</a:t>
            </a:r>
          </a:p>
          <a:p>
            <a:pPr marL="0" indent="0">
              <a:buNone/>
            </a:pPr>
            <a:r>
              <a:rPr lang="en-US" dirty="0" smtClean="0"/>
              <a:t>• Setting standards.</a:t>
            </a:r>
          </a:p>
          <a:p>
            <a:pPr marL="0" indent="0">
              <a:buNone/>
            </a:pPr>
            <a:r>
              <a:rPr lang="en-US" dirty="0" smtClean="0"/>
              <a:t>• Coordination</a:t>
            </a:r>
          </a:p>
          <a:p>
            <a:endParaRPr lang="en-US" dirty="0"/>
          </a:p>
        </p:txBody>
      </p:sp>
    </p:spTree>
    <p:extLst>
      <p:ext uri="{BB962C8B-B14F-4D97-AF65-F5344CB8AC3E}">
        <p14:creationId xmlns:p14="http://schemas.microsoft.com/office/powerpoint/2010/main" val="36984156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FUNCTIONS;-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 Information collection, analysis and sharing.</a:t>
            </a:r>
          </a:p>
          <a:p>
            <a:pPr marL="0" indent="0">
              <a:buNone/>
            </a:pPr>
            <a:r>
              <a:rPr lang="en-US" dirty="0" smtClean="0"/>
              <a:t>• Initiating and managing.</a:t>
            </a:r>
          </a:p>
          <a:p>
            <a:pPr>
              <a:buFont typeface="Wingdings" pitchFamily="2" charset="2"/>
              <a:buChar char="§"/>
            </a:pPr>
            <a:r>
              <a:rPr lang="en-US" dirty="0" smtClean="0"/>
              <a:t>collaborations/partnerships.</a:t>
            </a:r>
          </a:p>
          <a:p>
            <a:pPr marL="0" indent="0">
              <a:buNone/>
            </a:pPr>
            <a:r>
              <a:rPr lang="en-US" dirty="0" smtClean="0"/>
              <a:t>• Quality assurance.</a:t>
            </a:r>
          </a:p>
          <a:p>
            <a:pPr marL="0" indent="0">
              <a:buNone/>
            </a:pPr>
            <a:r>
              <a:rPr lang="en-US" dirty="0" smtClean="0"/>
              <a:t>• Monitoring and evaluation.</a:t>
            </a:r>
          </a:p>
          <a:p>
            <a:pPr marL="0" indent="0">
              <a:buNone/>
            </a:pPr>
            <a:r>
              <a:rPr lang="en-US" dirty="0" smtClean="0"/>
              <a:t>• Supervision</a:t>
            </a:r>
          </a:p>
        </p:txBody>
      </p:sp>
    </p:spTree>
    <p:extLst>
      <p:ext uri="{BB962C8B-B14F-4D97-AF65-F5344CB8AC3E}">
        <p14:creationId xmlns:p14="http://schemas.microsoft.com/office/powerpoint/2010/main" val="3569632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SUSTAINABLE FINANCING</a:t>
            </a:r>
            <a:endParaRPr lang="en-US" dirty="0"/>
          </a:p>
        </p:txBody>
      </p:sp>
      <p:sp>
        <p:nvSpPr>
          <p:cNvPr id="3" name="Content Placeholder 2"/>
          <p:cNvSpPr>
            <a:spLocks noGrp="1"/>
          </p:cNvSpPr>
          <p:nvPr>
            <p:ph idx="1"/>
          </p:nvPr>
        </p:nvSpPr>
        <p:spPr/>
        <p:txBody>
          <a:bodyPr>
            <a:normAutofit/>
          </a:bodyPr>
          <a:lstStyle/>
          <a:p>
            <a:r>
              <a:rPr lang="en-US" dirty="0" smtClean="0"/>
              <a:t>Vaccination services are expensive and often not adequately funded. For EPI programme to realize its goals and objectives there is need for sustainable financing. UVIS therefore has to have capacity to do the following:</a:t>
            </a:r>
          </a:p>
          <a:p>
            <a:endParaRPr lang="en-US" dirty="0"/>
          </a:p>
        </p:txBody>
      </p:sp>
    </p:spTree>
    <p:extLst>
      <p:ext uri="{BB962C8B-B14F-4D97-AF65-F5344CB8AC3E}">
        <p14:creationId xmlns:p14="http://schemas.microsoft.com/office/powerpoint/2010/main" val="1138233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Budgeting.</a:t>
            </a:r>
          </a:p>
          <a:p>
            <a:pPr marL="0" indent="0">
              <a:buNone/>
            </a:pPr>
            <a:r>
              <a:rPr lang="en-US" dirty="0"/>
              <a:t>• Identifying funding sources .</a:t>
            </a:r>
          </a:p>
          <a:p>
            <a:pPr marL="0" indent="0">
              <a:buNone/>
            </a:pPr>
            <a:r>
              <a:rPr lang="en-US" dirty="0"/>
              <a:t>• Actions to increase resources allocation .</a:t>
            </a:r>
          </a:p>
          <a:p>
            <a:pPr marL="0" indent="0">
              <a:buNone/>
            </a:pPr>
            <a:r>
              <a:rPr lang="en-US" dirty="0"/>
              <a:t>These activities are meant to ensure that the </a:t>
            </a:r>
            <a:r>
              <a:rPr lang="en-US" dirty="0" err="1"/>
              <a:t>programme</a:t>
            </a:r>
            <a:r>
              <a:rPr lang="en-US" dirty="0"/>
              <a:t> activities are not disrupted due to lack of finances, especially for commodities as well as fuel that runs the cold-chain</a:t>
            </a:r>
            <a:r>
              <a:rPr lang="en-US" dirty="0" smtClean="0"/>
              <a:t>.</a:t>
            </a:r>
            <a:endParaRPr lang="en-US" dirty="0"/>
          </a:p>
        </p:txBody>
      </p:sp>
    </p:spTree>
    <p:extLst>
      <p:ext uri="{BB962C8B-B14F-4D97-AF65-F5344CB8AC3E}">
        <p14:creationId xmlns:p14="http://schemas.microsoft.com/office/powerpoint/2010/main" val="2183736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BROAD OBJECTIVES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students will be able to understand the objectives, priorities and components of the programme. </a:t>
            </a:r>
          </a:p>
          <a:p>
            <a:pPr marL="0" indent="0">
              <a:buNone/>
            </a:pPr>
            <a:r>
              <a:rPr lang="en-US" b="1" dirty="0" smtClean="0"/>
              <a:t>Specific objectives ;-</a:t>
            </a:r>
            <a:r>
              <a:rPr lang="en-US" dirty="0" smtClean="0"/>
              <a:t>The students will be able to: </a:t>
            </a:r>
          </a:p>
          <a:p>
            <a:pPr marL="0" indent="0">
              <a:buNone/>
            </a:pPr>
            <a:r>
              <a:rPr lang="en-US" dirty="0" smtClean="0"/>
              <a:t>• Describe the objectives and priorities of the programme.</a:t>
            </a:r>
          </a:p>
          <a:p>
            <a:pPr marL="0" indent="0">
              <a:buNone/>
            </a:pPr>
            <a:r>
              <a:rPr lang="en-US" dirty="0" smtClean="0"/>
              <a:t>• Explain the components of the programme. </a:t>
            </a:r>
          </a:p>
        </p:txBody>
      </p:sp>
    </p:spTree>
    <p:extLst>
      <p:ext uri="{BB962C8B-B14F-4D97-AF65-F5344CB8AC3E}">
        <p14:creationId xmlns:p14="http://schemas.microsoft.com/office/powerpoint/2010/main" val="29204202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HUMAN AND INSTITUTIONAL RESOURCES</a:t>
            </a:r>
            <a:endParaRPr lang="en-US" dirty="0"/>
          </a:p>
        </p:txBody>
      </p:sp>
      <p:sp>
        <p:nvSpPr>
          <p:cNvPr id="3" name="Content Placeholder 2"/>
          <p:cNvSpPr>
            <a:spLocks noGrp="1"/>
          </p:cNvSpPr>
          <p:nvPr>
            <p:ph idx="1"/>
          </p:nvPr>
        </p:nvSpPr>
        <p:spPr/>
        <p:txBody>
          <a:bodyPr>
            <a:normAutofit/>
          </a:bodyPr>
          <a:lstStyle/>
          <a:p>
            <a:r>
              <a:rPr lang="en-US" dirty="0" smtClean="0"/>
              <a:t>Like any medical field, immunization practices are constantly changing. The EPI programme must have the capacity to do the following</a:t>
            </a:r>
          </a:p>
          <a:p>
            <a:pPr marL="0" indent="0">
              <a:buNone/>
            </a:pPr>
            <a:r>
              <a:rPr lang="en-US" dirty="0" smtClean="0"/>
              <a:t>• Staffing.</a:t>
            </a:r>
          </a:p>
          <a:p>
            <a:pPr marL="0" indent="0">
              <a:buNone/>
            </a:pPr>
            <a:r>
              <a:rPr lang="en-US" dirty="0" smtClean="0"/>
              <a:t> • Training.</a:t>
            </a:r>
          </a:p>
          <a:p>
            <a:pPr marL="0" indent="0">
              <a:buNone/>
            </a:pPr>
            <a:r>
              <a:rPr lang="en-US" dirty="0" smtClean="0"/>
              <a:t> • Supervision.</a:t>
            </a:r>
          </a:p>
          <a:p>
            <a:pPr marL="0" indent="0">
              <a:buNone/>
            </a:pPr>
            <a:r>
              <a:rPr lang="en-US" dirty="0" smtClean="0"/>
              <a:t> </a:t>
            </a:r>
            <a:endParaRPr lang="en-US" dirty="0"/>
          </a:p>
        </p:txBody>
      </p:sp>
    </p:spTree>
    <p:extLst>
      <p:ext uri="{BB962C8B-B14F-4D97-AF65-F5344CB8AC3E}">
        <p14:creationId xmlns:p14="http://schemas.microsoft.com/office/powerpoint/2010/main" val="2782811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HUMAN AND INSTITUTIONAL RESOURCES</a:t>
            </a:r>
            <a:endParaRPr lang="en-US" dirty="0"/>
          </a:p>
        </p:txBody>
      </p:sp>
      <p:sp>
        <p:nvSpPr>
          <p:cNvPr id="3" name="Content Placeholder 2"/>
          <p:cNvSpPr>
            <a:spLocks noGrp="1"/>
          </p:cNvSpPr>
          <p:nvPr>
            <p:ph idx="1"/>
          </p:nvPr>
        </p:nvSpPr>
        <p:spPr/>
        <p:txBody>
          <a:bodyPr/>
          <a:lstStyle/>
          <a:p>
            <a:r>
              <a:rPr lang="en-US" dirty="0" smtClean="0"/>
              <a:t>Institutional support.</a:t>
            </a:r>
          </a:p>
          <a:p>
            <a:r>
              <a:rPr lang="en-US" dirty="0" smtClean="0"/>
              <a:t>Technical information.</a:t>
            </a:r>
          </a:p>
          <a:p>
            <a:r>
              <a:rPr lang="en-US" dirty="0" smtClean="0"/>
              <a:t>Support to research projects.</a:t>
            </a:r>
          </a:p>
          <a:p>
            <a:r>
              <a:rPr lang="en-US" dirty="0" smtClean="0"/>
              <a:t>Some of these functions e.g. staffing are carried by other departments in consultation with UVIS.</a:t>
            </a:r>
          </a:p>
          <a:p>
            <a:endParaRPr lang="en-US" dirty="0"/>
          </a:p>
        </p:txBody>
      </p:sp>
    </p:spTree>
    <p:extLst>
      <p:ext uri="{BB962C8B-B14F-4D97-AF65-F5344CB8AC3E}">
        <p14:creationId xmlns:p14="http://schemas.microsoft.com/office/powerpoint/2010/main" val="518943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VACCINES MANAGEMENT</a:t>
            </a:r>
            <a:endParaRPr lang="en-US" dirty="0"/>
          </a:p>
        </p:txBody>
      </p:sp>
      <p:sp>
        <p:nvSpPr>
          <p:cNvPr id="3" name="Content Placeholder 2"/>
          <p:cNvSpPr>
            <a:spLocks noGrp="1"/>
          </p:cNvSpPr>
          <p:nvPr>
            <p:ph idx="1"/>
          </p:nvPr>
        </p:nvSpPr>
        <p:spPr/>
        <p:txBody>
          <a:bodyPr>
            <a:normAutofit/>
          </a:bodyPr>
          <a:lstStyle/>
          <a:p>
            <a:r>
              <a:rPr lang="en-US" dirty="0" smtClean="0"/>
              <a:t>The effectiveness and success of KEPI in reducing the burden of immunization preventable diseases depends on the quality of vaccines at the point of use, which in turns reflects the usefulness of the vaccine management system</a:t>
            </a:r>
            <a:r>
              <a:rPr lang="en-US" dirty="0" smtClean="0"/>
              <a:t>.</a:t>
            </a:r>
            <a:endParaRPr lang="en-US" dirty="0" smtClean="0"/>
          </a:p>
        </p:txBody>
      </p:sp>
    </p:spTree>
    <p:extLst>
      <p:ext uri="{BB962C8B-B14F-4D97-AF65-F5344CB8AC3E}">
        <p14:creationId xmlns:p14="http://schemas.microsoft.com/office/powerpoint/2010/main" val="1806909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In order to reduce mortality, morbidity and disability, immunization session must safely administer potent vaccines to susceptible children and women before they are exposed to immunization preventable diseases.</a:t>
            </a:r>
          </a:p>
          <a:p>
            <a:r>
              <a:rPr lang="en-US" dirty="0"/>
              <a:t>The immunization </a:t>
            </a:r>
            <a:r>
              <a:rPr lang="en-US" dirty="0" err="1"/>
              <a:t>programme</a:t>
            </a:r>
            <a:r>
              <a:rPr lang="en-US" dirty="0"/>
              <a:t> aims at resolving vaccine and management problems include:</a:t>
            </a:r>
          </a:p>
          <a:p>
            <a:endParaRPr lang="en-US" dirty="0"/>
          </a:p>
        </p:txBody>
      </p:sp>
    </p:spTree>
    <p:extLst>
      <p:ext uri="{BB962C8B-B14F-4D97-AF65-F5344CB8AC3E}">
        <p14:creationId xmlns:p14="http://schemas.microsoft.com/office/powerpoint/2010/main" val="32764147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buFont typeface="Wingdings" pitchFamily="2" charset="2"/>
              <a:buChar char="ü"/>
            </a:pPr>
            <a:r>
              <a:rPr lang="en-US" dirty="0" smtClean="0"/>
              <a:t>Reduction of the incidences of overstocking or under stocking of vaccines.</a:t>
            </a:r>
          </a:p>
          <a:p>
            <a:pPr>
              <a:buFont typeface="Wingdings" pitchFamily="2" charset="2"/>
              <a:buChar char="ü"/>
            </a:pPr>
            <a:r>
              <a:rPr lang="en-US" dirty="0" smtClean="0"/>
              <a:t> Ensuring proper accountability for all vaccines at all levels.</a:t>
            </a:r>
          </a:p>
          <a:p>
            <a:pPr>
              <a:buFont typeface="Wingdings" pitchFamily="2" charset="2"/>
              <a:buChar char="ü"/>
            </a:pPr>
            <a:r>
              <a:rPr lang="en-US" dirty="0" smtClean="0"/>
              <a:t>Reduction of vaccine wastages.</a:t>
            </a:r>
          </a:p>
          <a:p>
            <a:pPr>
              <a:buFont typeface="Wingdings" pitchFamily="2" charset="2"/>
              <a:buChar char="ü"/>
            </a:pPr>
            <a:r>
              <a:rPr lang="en-US" dirty="0" smtClean="0"/>
              <a:t> Storing too much vaccine for more than the recommended storage period increases the risk of some vaccine reaching its expiration. </a:t>
            </a:r>
          </a:p>
          <a:p>
            <a:pPr>
              <a:buFont typeface="Wingdings" pitchFamily="2" charset="2"/>
              <a:buChar char="ü"/>
            </a:pPr>
            <a:r>
              <a:rPr lang="en-US" dirty="0" smtClean="0"/>
              <a:t>In contrast under stocking will lead to stock out and eventually the missed opportunity. </a:t>
            </a:r>
          </a:p>
          <a:p>
            <a:endParaRPr lang="en-US" dirty="0"/>
          </a:p>
        </p:txBody>
      </p:sp>
    </p:spTree>
    <p:extLst>
      <p:ext uri="{BB962C8B-B14F-4D97-AF65-F5344CB8AC3E}">
        <p14:creationId xmlns:p14="http://schemas.microsoft.com/office/powerpoint/2010/main" val="3922139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To be sure that the appropriate amount of vaccine is available, vaccine stocks must be checked continuously, and records kept of all movement of stock in and out of storage areas </a:t>
            </a:r>
            <a:r>
              <a:rPr lang="en-US" b="1" dirty="0" smtClean="0"/>
              <a:t>BROAD OBJECTIVE;-</a:t>
            </a:r>
          </a:p>
          <a:p>
            <a:r>
              <a:rPr lang="en-US" dirty="0" smtClean="0"/>
              <a:t> The purpose of this chapter is to update health workers with concepts and techniques of vaccine management</a:t>
            </a:r>
          </a:p>
          <a:p>
            <a:endParaRPr lang="en-US" dirty="0"/>
          </a:p>
        </p:txBody>
      </p:sp>
    </p:spTree>
    <p:extLst>
      <p:ext uri="{BB962C8B-B14F-4D97-AF65-F5344CB8AC3E}">
        <p14:creationId xmlns:p14="http://schemas.microsoft.com/office/powerpoint/2010/main" val="3724862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 OBJECTIVES</a:t>
            </a:r>
            <a:endParaRPr lang="en-US" dirty="0"/>
          </a:p>
        </p:txBody>
      </p:sp>
      <p:sp>
        <p:nvSpPr>
          <p:cNvPr id="3" name="Content Placeholder 2"/>
          <p:cNvSpPr>
            <a:spLocks noGrp="1"/>
          </p:cNvSpPr>
          <p:nvPr>
            <p:ph idx="1"/>
          </p:nvPr>
        </p:nvSpPr>
        <p:spPr/>
        <p:txBody>
          <a:bodyPr>
            <a:normAutofit/>
          </a:bodyPr>
          <a:lstStyle/>
          <a:p>
            <a:r>
              <a:rPr lang="en-US" dirty="0" smtClean="0"/>
              <a:t>At the end of this chapter, the health worker shall be able to</a:t>
            </a:r>
          </a:p>
          <a:p>
            <a:pPr marL="0" indent="0">
              <a:buNone/>
            </a:pPr>
            <a:r>
              <a:rPr lang="en-US" dirty="0" smtClean="0"/>
              <a:t>• Carry out target setting.</a:t>
            </a:r>
          </a:p>
          <a:p>
            <a:pPr marL="0" indent="0">
              <a:buNone/>
            </a:pPr>
            <a:r>
              <a:rPr lang="en-US" dirty="0" smtClean="0"/>
              <a:t>• Forecast vaccine needs based on the target population.</a:t>
            </a:r>
          </a:p>
          <a:p>
            <a:pPr marL="0" indent="0">
              <a:buNone/>
            </a:pPr>
            <a:r>
              <a:rPr lang="en-US" dirty="0" smtClean="0"/>
              <a:t>• Order vaccines according to minimum/maximum stocking policy.</a:t>
            </a:r>
          </a:p>
          <a:p>
            <a:pPr marL="0" indent="0">
              <a:buNone/>
            </a:pPr>
            <a:r>
              <a:rPr lang="en-US" dirty="0" smtClean="0"/>
              <a:t>. </a:t>
            </a:r>
            <a:endParaRPr lang="en-US" dirty="0"/>
          </a:p>
        </p:txBody>
      </p:sp>
    </p:spTree>
    <p:extLst>
      <p:ext uri="{BB962C8B-B14F-4D97-AF65-F5344CB8AC3E}">
        <p14:creationId xmlns:p14="http://schemas.microsoft.com/office/powerpoint/2010/main" val="21035139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SPECIFIC OBJECTIVES</a:t>
            </a:r>
            <a:endParaRPr lang="en-US" dirty="0"/>
          </a:p>
        </p:txBody>
      </p:sp>
      <p:sp>
        <p:nvSpPr>
          <p:cNvPr id="3" name="Content Placeholder 2"/>
          <p:cNvSpPr>
            <a:spLocks noGrp="1"/>
          </p:cNvSpPr>
          <p:nvPr>
            <p:ph idx="1"/>
          </p:nvPr>
        </p:nvSpPr>
        <p:spPr/>
        <p:txBody>
          <a:bodyPr/>
          <a:lstStyle/>
          <a:p>
            <a:pPr marL="0" indent="0">
              <a:buNone/>
            </a:pPr>
            <a:r>
              <a:rPr lang="en-US" dirty="0" smtClean="0"/>
              <a:t> • Manage vaccines stocks by controlling the movement, arrangement, storage of vaccines and supplies and conducting inventory / physical stock of vaccines.</a:t>
            </a:r>
          </a:p>
          <a:p>
            <a:pPr marL="0" indent="0">
              <a:buNone/>
            </a:pPr>
            <a:r>
              <a:rPr lang="en-US" dirty="0" smtClean="0"/>
              <a:t> • Monitor  vaccine use by interpreting Vaccine Vial Monitor and applying the Multi-Dose Vial Policy during immunization sessions.</a:t>
            </a:r>
          </a:p>
          <a:p>
            <a:pPr marL="0" indent="0">
              <a:buNone/>
            </a:pPr>
            <a:r>
              <a:rPr lang="en-US" dirty="0" smtClean="0"/>
              <a:t> • Monitor and reduce the vaccine wastages.</a:t>
            </a:r>
            <a:endParaRPr lang="en-US" dirty="0"/>
          </a:p>
        </p:txBody>
      </p:sp>
    </p:spTree>
    <p:extLst>
      <p:ext uri="{BB962C8B-B14F-4D97-AF65-F5344CB8AC3E}">
        <p14:creationId xmlns:p14="http://schemas.microsoft.com/office/powerpoint/2010/main" val="35586725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SETTING</a:t>
            </a:r>
            <a:endParaRPr lang="en-US" dirty="0"/>
          </a:p>
        </p:txBody>
      </p:sp>
      <p:sp>
        <p:nvSpPr>
          <p:cNvPr id="3" name="Content Placeholder 2"/>
          <p:cNvSpPr>
            <a:spLocks noGrp="1"/>
          </p:cNvSpPr>
          <p:nvPr>
            <p:ph idx="1"/>
          </p:nvPr>
        </p:nvSpPr>
        <p:spPr/>
        <p:txBody>
          <a:bodyPr>
            <a:normAutofit lnSpcReduction="10000"/>
          </a:bodyPr>
          <a:lstStyle/>
          <a:p>
            <a:r>
              <a:rPr lang="en-US" dirty="0" smtClean="0"/>
              <a:t>Setting divisional immunization coverage targets</a:t>
            </a:r>
          </a:p>
          <a:p>
            <a:r>
              <a:rPr lang="en-US" dirty="0" smtClean="0"/>
              <a:t>Each division is expected to set targets for two population categories</a:t>
            </a:r>
          </a:p>
          <a:p>
            <a:r>
              <a:rPr lang="en-US" dirty="0" smtClean="0"/>
              <a:t>Children </a:t>
            </a:r>
            <a:r>
              <a:rPr lang="en-US" dirty="0" smtClean="0"/>
              <a:t>less than </a:t>
            </a:r>
            <a:r>
              <a:rPr lang="en-US" dirty="0" smtClean="0"/>
              <a:t>1year.</a:t>
            </a:r>
          </a:p>
          <a:p>
            <a:r>
              <a:rPr lang="en-US" dirty="0" smtClean="0"/>
              <a:t>Women </a:t>
            </a:r>
            <a:r>
              <a:rPr lang="en-US" dirty="0" smtClean="0"/>
              <a:t>of child bearing age  </a:t>
            </a:r>
          </a:p>
          <a:p>
            <a:r>
              <a:rPr lang="en-US" dirty="0" smtClean="0"/>
              <a:t>The tool for target setting is shown in figure 3.1. A separate copy of this tool to set target for each of the two population categories. </a:t>
            </a:r>
          </a:p>
        </p:txBody>
      </p:sp>
    </p:spTree>
    <p:extLst>
      <p:ext uri="{BB962C8B-B14F-4D97-AF65-F5344CB8AC3E}">
        <p14:creationId xmlns:p14="http://schemas.microsoft.com/office/powerpoint/2010/main" val="22260900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SETTING</a:t>
            </a:r>
            <a:endParaRPr lang="en-US" dirty="0"/>
          </a:p>
        </p:txBody>
      </p:sp>
      <p:sp>
        <p:nvSpPr>
          <p:cNvPr id="3" name="Content Placeholder 2"/>
          <p:cNvSpPr>
            <a:spLocks noGrp="1"/>
          </p:cNvSpPr>
          <p:nvPr>
            <p:ph idx="1"/>
          </p:nvPr>
        </p:nvSpPr>
        <p:spPr/>
        <p:txBody>
          <a:bodyPr/>
          <a:lstStyle/>
          <a:p>
            <a:pPr marL="0" indent="0">
              <a:buNone/>
            </a:pPr>
            <a:r>
              <a:rPr lang="en-US" dirty="0" smtClean="0"/>
              <a:t>The following steps should be taken:</a:t>
            </a:r>
          </a:p>
          <a:p>
            <a:r>
              <a:rPr lang="en-US" dirty="0" smtClean="0"/>
              <a:t>Decide on the population category you are setting target for.  It can be</a:t>
            </a:r>
          </a:p>
          <a:p>
            <a:r>
              <a:rPr lang="en-US" dirty="0" smtClean="0"/>
              <a:t>Children less than 1 year.</a:t>
            </a:r>
          </a:p>
          <a:p>
            <a:r>
              <a:rPr lang="en-US" dirty="0" smtClean="0"/>
              <a:t>Women of child bearing age </a:t>
            </a:r>
          </a:p>
          <a:p>
            <a:r>
              <a:rPr lang="en-US" dirty="0" smtClean="0"/>
              <a:t>Having decided, fill the appropriate space in the target setting form.</a:t>
            </a:r>
          </a:p>
          <a:p>
            <a:endParaRPr lang="en-US" dirty="0"/>
          </a:p>
        </p:txBody>
      </p:sp>
    </p:spTree>
    <p:extLst>
      <p:ext uri="{BB962C8B-B14F-4D97-AF65-F5344CB8AC3E}">
        <p14:creationId xmlns:p14="http://schemas.microsoft.com/office/powerpoint/2010/main" val="172186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b="1" dirty="0"/>
              <a:t>OBJECTIVES AND PRIORITIES OF UVIS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The Unit of Vaccines and Immunization Services(UVIS) exists to achieve the following objectives;</a:t>
            </a:r>
          </a:p>
          <a:p>
            <a:pPr marL="0" indent="0">
              <a:buNone/>
            </a:pPr>
            <a:r>
              <a:rPr lang="en-US" dirty="0" smtClean="0"/>
              <a:t>• To ensure equitable access to appropriate vaccination services for all persons in Kenya.</a:t>
            </a:r>
          </a:p>
          <a:p>
            <a:pPr marL="0" indent="0">
              <a:buNone/>
            </a:pPr>
            <a:r>
              <a:rPr lang="en-US" dirty="0" smtClean="0"/>
              <a:t>• To ensure universal immunization of children in Kenya with appropriate doses of Ministry of Health prescribed childhood vaccines.</a:t>
            </a:r>
          </a:p>
          <a:p>
            <a:endParaRPr lang="en-US" dirty="0"/>
          </a:p>
        </p:txBody>
      </p:sp>
    </p:spTree>
    <p:extLst>
      <p:ext uri="{BB962C8B-B14F-4D97-AF65-F5344CB8AC3E}">
        <p14:creationId xmlns:p14="http://schemas.microsoft.com/office/powerpoint/2010/main" val="2276875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IMMUNIZATION COVERAGE TARGET SETTING FORM  </a:t>
            </a:r>
            <a:br>
              <a:rPr lang="en-US" dirty="0" smtClean="0"/>
            </a:b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p:txBody>
      </p:sp>
    </p:spTree>
    <p:extLst>
      <p:ext uri="{BB962C8B-B14F-4D97-AF65-F5344CB8AC3E}">
        <p14:creationId xmlns:p14="http://schemas.microsoft.com/office/powerpoint/2010/main" val="34226379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 SECTION 2: Calculating the Health Facility Targets Name of the Facility Number of people in the pop category vaccinated last year Percent Contribution to divisional total last year  K/H x 100 Calculated Number of people to be vaccinated this year  F x L/100 Adjusted Number of people to be vaccinated this year (Based on the judgment of head of health facility) Number of people in the pop category to be vaccinated each Month (N/12)                                           TOTAL       Note that totals for Column K = H; For Column L = 100; For Column M = F; For Column N = M; For</a:t>
            </a:r>
            <a:endParaRPr lang="en-US" dirty="0"/>
          </a:p>
        </p:txBody>
      </p:sp>
    </p:spTree>
    <p:extLst>
      <p:ext uri="{BB962C8B-B14F-4D97-AF65-F5344CB8AC3E}">
        <p14:creationId xmlns:p14="http://schemas.microsoft.com/office/powerpoint/2010/main" val="18782088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Determine the indicator antigen you want to monitor.  Depending on the population category you are setting target for, this can be </a:t>
            </a:r>
          </a:p>
          <a:p>
            <a:pPr marL="0" indent="0">
              <a:buNone/>
            </a:pPr>
            <a:r>
              <a:rPr lang="en-US" dirty="0" smtClean="0"/>
              <a:t>• DPT+HepB / HIB-1  (for children under  than 1 year old)  or</a:t>
            </a:r>
          </a:p>
          <a:p>
            <a:pPr marL="0" indent="0">
              <a:buNone/>
            </a:pPr>
            <a:r>
              <a:rPr lang="en-US" dirty="0" smtClean="0"/>
              <a:t> • Tetanus Toxoid (TT) – For CBAW</a:t>
            </a:r>
          </a:p>
        </p:txBody>
      </p:sp>
    </p:spTree>
    <p:extLst>
      <p:ext uri="{BB962C8B-B14F-4D97-AF65-F5344CB8AC3E}">
        <p14:creationId xmlns:p14="http://schemas.microsoft.com/office/powerpoint/2010/main" val="19651509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Then fill in the antigen in the space provided in the target setting form. </a:t>
            </a:r>
          </a:p>
          <a:p>
            <a:r>
              <a:rPr lang="en-US" dirty="0" smtClean="0"/>
              <a:t>Having determined the population category, the following steps should be taken in setting targets for that particular population category. The target setting examples that follow are for children under one year of age.</a:t>
            </a:r>
          </a:p>
          <a:p>
            <a:r>
              <a:rPr lang="en-US" dirty="0" smtClean="0"/>
              <a:t>Obtain the total population of the division for last (outgoing) year and fill column A.</a:t>
            </a:r>
          </a:p>
          <a:p>
            <a:endParaRPr lang="en-US" dirty="0"/>
          </a:p>
        </p:txBody>
      </p:sp>
    </p:spTree>
    <p:extLst>
      <p:ext uri="{BB962C8B-B14F-4D97-AF65-F5344CB8AC3E}">
        <p14:creationId xmlns:p14="http://schemas.microsoft.com/office/powerpoint/2010/main" val="3144933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OBJECTIVES AND PRIORITIES OF UVIS</a:t>
            </a:r>
            <a:endParaRPr lang="en-US" dirty="0"/>
          </a:p>
        </p:txBody>
      </p:sp>
      <p:sp>
        <p:nvSpPr>
          <p:cNvPr id="3" name="Content Placeholder 2"/>
          <p:cNvSpPr>
            <a:spLocks noGrp="1"/>
          </p:cNvSpPr>
          <p:nvPr>
            <p:ph idx="1"/>
          </p:nvPr>
        </p:nvSpPr>
        <p:spPr/>
        <p:txBody>
          <a:bodyPr/>
          <a:lstStyle/>
          <a:p>
            <a:pPr marL="0" indent="0">
              <a:buNone/>
            </a:pPr>
            <a:r>
              <a:rPr lang="en-US" dirty="0"/>
              <a:t>To ensure universal immunization of special risk groups with Ministry of Health approved priority vaccines</a:t>
            </a:r>
          </a:p>
          <a:p>
            <a:pPr marL="0" indent="0">
              <a:buNone/>
            </a:pPr>
            <a:r>
              <a:rPr lang="en-US" dirty="0"/>
              <a:t> • To ensure optimum vaccination service delivery in response to specific situations of outbreak of life threatening vaccine- preventable diseases</a:t>
            </a:r>
          </a:p>
          <a:p>
            <a:endParaRPr lang="en-US" dirty="0"/>
          </a:p>
        </p:txBody>
      </p:sp>
    </p:spTree>
    <p:extLst>
      <p:ext uri="{BB962C8B-B14F-4D97-AF65-F5344CB8AC3E}">
        <p14:creationId xmlns:p14="http://schemas.microsoft.com/office/powerpoint/2010/main" val="1136903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PRIORITIES</a:t>
            </a:r>
            <a:endParaRPr lang="en-US" sz="6000" dirty="0"/>
          </a:p>
        </p:txBody>
      </p:sp>
      <p:sp>
        <p:nvSpPr>
          <p:cNvPr id="3" name="Content Placeholder 2"/>
          <p:cNvSpPr>
            <a:spLocks noGrp="1"/>
          </p:cNvSpPr>
          <p:nvPr>
            <p:ph idx="1"/>
          </p:nvPr>
        </p:nvSpPr>
        <p:spPr/>
        <p:txBody>
          <a:bodyPr>
            <a:normAutofit lnSpcReduction="10000"/>
          </a:bodyPr>
          <a:lstStyle/>
          <a:p>
            <a:endParaRPr lang="en-US" dirty="0" smtClean="0"/>
          </a:p>
          <a:p>
            <a:pPr marL="0" indent="0">
              <a:buNone/>
            </a:pPr>
            <a:r>
              <a:rPr lang="en-US" sz="4000" dirty="0" smtClean="0"/>
              <a:t>The priority activities for immunization programme are the following:</a:t>
            </a:r>
          </a:p>
          <a:p>
            <a:pPr marL="0" indent="0">
              <a:buNone/>
            </a:pPr>
            <a:r>
              <a:rPr lang="en-US" sz="4000" dirty="0" smtClean="0"/>
              <a:t>• Polio eradication.</a:t>
            </a:r>
          </a:p>
          <a:p>
            <a:pPr marL="0" indent="0">
              <a:buNone/>
            </a:pPr>
            <a:r>
              <a:rPr lang="en-US" sz="4000" dirty="0" smtClean="0"/>
              <a:t>• Accelerated disease control .</a:t>
            </a:r>
          </a:p>
          <a:p>
            <a:pPr marL="0" indent="0">
              <a:buNone/>
            </a:pPr>
            <a:r>
              <a:rPr lang="en-US" sz="4000" dirty="0" smtClean="0"/>
              <a:t>• Improving performance of routine Immunization</a:t>
            </a:r>
            <a:r>
              <a:rPr lang="en-US" sz="4000" dirty="0" smtClean="0"/>
              <a:t>.</a:t>
            </a:r>
            <a:endParaRPr lang="en-US" sz="4000" dirty="0" smtClean="0"/>
          </a:p>
        </p:txBody>
      </p:sp>
    </p:spTree>
    <p:extLst>
      <p:ext uri="{BB962C8B-B14F-4D97-AF65-F5344CB8AC3E}">
        <p14:creationId xmlns:p14="http://schemas.microsoft.com/office/powerpoint/2010/main" val="3404988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PRIORITIES</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a:t>
            </a:r>
            <a:r>
              <a:rPr lang="en-US" sz="4400" dirty="0"/>
              <a:t>Supplemental Immunization.</a:t>
            </a:r>
          </a:p>
          <a:p>
            <a:pPr marL="0" indent="0">
              <a:buNone/>
            </a:pPr>
            <a:r>
              <a:rPr lang="en-US" sz="4400" dirty="0"/>
              <a:t>• Improving financial flows.</a:t>
            </a:r>
          </a:p>
          <a:p>
            <a:pPr marL="0" indent="0">
              <a:buNone/>
            </a:pPr>
            <a:r>
              <a:rPr lang="en-US" sz="4400" dirty="0"/>
              <a:t>• Creating demand of immunization services through evidence-driven advocacy.</a:t>
            </a:r>
          </a:p>
          <a:p>
            <a:pPr marL="0" indent="0">
              <a:buNone/>
            </a:pPr>
            <a:r>
              <a:rPr lang="en-US" sz="4400" dirty="0"/>
              <a:t>• Improving the capacity of health </a:t>
            </a:r>
            <a:r>
              <a:rPr lang="en-US" sz="4400" dirty="0" smtClean="0"/>
              <a:t>workers</a:t>
            </a:r>
            <a:r>
              <a:rPr lang="en-US" dirty="0" smtClean="0"/>
              <a:t>.</a:t>
            </a:r>
            <a:endParaRPr lang="en-US" dirty="0"/>
          </a:p>
          <a:p>
            <a:endParaRPr lang="en-US" dirty="0"/>
          </a:p>
          <a:p>
            <a:endParaRPr lang="en-US" dirty="0"/>
          </a:p>
        </p:txBody>
      </p:sp>
    </p:spTree>
    <p:extLst>
      <p:ext uri="{BB962C8B-B14F-4D97-AF65-F5344CB8AC3E}">
        <p14:creationId xmlns:p14="http://schemas.microsoft.com/office/powerpoint/2010/main" val="2340571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IMMUNIZATION SYSTEM COMPONENTS</a:t>
            </a:r>
            <a:endParaRPr lang="en-US" sz="4800" dirty="0"/>
          </a:p>
        </p:txBody>
      </p:sp>
      <p:sp>
        <p:nvSpPr>
          <p:cNvPr id="3" name="Content Placeholder 2"/>
          <p:cNvSpPr>
            <a:spLocks noGrp="1"/>
          </p:cNvSpPr>
          <p:nvPr>
            <p:ph idx="1"/>
          </p:nvPr>
        </p:nvSpPr>
        <p:spPr/>
        <p:txBody>
          <a:bodyPr>
            <a:noAutofit/>
          </a:bodyPr>
          <a:lstStyle/>
          <a:p>
            <a:pPr marL="0" indent="0">
              <a:buNone/>
            </a:pPr>
            <a:r>
              <a:rPr lang="en-US" sz="4400" dirty="0" smtClean="0"/>
              <a:t>The immunization system components include;-</a:t>
            </a:r>
          </a:p>
          <a:p>
            <a:r>
              <a:rPr lang="en-US" sz="4400" dirty="0"/>
              <a:t>S</a:t>
            </a:r>
            <a:r>
              <a:rPr lang="en-US" sz="4400" dirty="0" smtClean="0"/>
              <a:t>ervice </a:t>
            </a:r>
            <a:r>
              <a:rPr lang="en-US" sz="4400" dirty="0" smtClean="0"/>
              <a:t>delivery.</a:t>
            </a:r>
          </a:p>
          <a:p>
            <a:r>
              <a:rPr lang="en-US" sz="4400" dirty="0"/>
              <a:t>V</a:t>
            </a:r>
            <a:r>
              <a:rPr lang="en-US" sz="4400" dirty="0" smtClean="0"/>
              <a:t>accine </a:t>
            </a:r>
            <a:r>
              <a:rPr lang="en-US" sz="4400" dirty="0" smtClean="0"/>
              <a:t>supply.</a:t>
            </a:r>
          </a:p>
          <a:p>
            <a:r>
              <a:rPr lang="en-US" sz="4400" dirty="0" smtClean="0"/>
              <a:t>Quality</a:t>
            </a:r>
            <a:r>
              <a:rPr lang="en-US" sz="4400" dirty="0" smtClean="0"/>
              <a:t>.</a:t>
            </a:r>
            <a:endParaRPr lang="en-US" sz="4400" dirty="0" smtClean="0"/>
          </a:p>
        </p:txBody>
      </p:sp>
    </p:spTree>
    <p:extLst>
      <p:ext uri="{BB962C8B-B14F-4D97-AF65-F5344CB8AC3E}">
        <p14:creationId xmlns:p14="http://schemas.microsoft.com/office/powerpoint/2010/main" val="2432925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IMMUNIZATION SYSTEM COMPONENTS</a:t>
            </a:r>
          </a:p>
        </p:txBody>
      </p:sp>
      <p:sp>
        <p:nvSpPr>
          <p:cNvPr id="3" name="Content Placeholder 2"/>
          <p:cNvSpPr>
            <a:spLocks noGrp="1"/>
          </p:cNvSpPr>
          <p:nvPr>
            <p:ph idx="1"/>
          </p:nvPr>
        </p:nvSpPr>
        <p:spPr/>
        <p:txBody>
          <a:bodyPr/>
          <a:lstStyle/>
          <a:p>
            <a:r>
              <a:rPr lang="en-US" sz="4400" dirty="0"/>
              <a:t>Logistics.</a:t>
            </a:r>
          </a:p>
          <a:p>
            <a:r>
              <a:rPr lang="en-US" sz="4400" dirty="0"/>
              <a:t>Disease surveillance and advocacy.</a:t>
            </a:r>
          </a:p>
          <a:p>
            <a:r>
              <a:rPr lang="en-US" sz="4400" dirty="0"/>
              <a:t>Communication and social mobilization. </a:t>
            </a:r>
          </a:p>
          <a:p>
            <a:endParaRPr lang="en-US" dirty="0"/>
          </a:p>
        </p:txBody>
      </p:sp>
    </p:spTree>
    <p:extLst>
      <p:ext uri="{BB962C8B-B14F-4D97-AF65-F5344CB8AC3E}">
        <p14:creationId xmlns:p14="http://schemas.microsoft.com/office/powerpoint/2010/main" val="727569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 DELIVERY</a:t>
            </a:r>
            <a:endParaRPr lang="en-US" dirty="0"/>
          </a:p>
        </p:txBody>
      </p:sp>
      <p:sp>
        <p:nvSpPr>
          <p:cNvPr id="3" name="Content Placeholder 2"/>
          <p:cNvSpPr>
            <a:spLocks noGrp="1"/>
          </p:cNvSpPr>
          <p:nvPr>
            <p:ph idx="1"/>
          </p:nvPr>
        </p:nvSpPr>
        <p:spPr/>
        <p:txBody>
          <a:bodyPr>
            <a:normAutofit/>
          </a:bodyPr>
          <a:lstStyle/>
          <a:p>
            <a:r>
              <a:rPr lang="en-US" dirty="0" smtClean="0"/>
              <a:t>UVIS programme endeavors to sustain and improve on the gains made over the years by providing quality immunization services. In Kenya, primarily most of immunizations take place in fixed posts, UVIS uses different strategies to reach eligible clients. In addition to routine fixed strategy, outreaches and SIA play a role in improving service delivery. </a:t>
            </a:r>
            <a:endParaRPr lang="en-US" dirty="0"/>
          </a:p>
        </p:txBody>
      </p:sp>
    </p:spTree>
    <p:extLst>
      <p:ext uri="{BB962C8B-B14F-4D97-AF65-F5344CB8AC3E}">
        <p14:creationId xmlns:p14="http://schemas.microsoft.com/office/powerpoint/2010/main" val="3636889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144</TotalTime>
  <Words>1438</Words>
  <Application>Microsoft Office PowerPoint</Application>
  <PresentationFormat>On-screen Show (4:3)</PresentationFormat>
  <Paragraphs>118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 VACCINES AND IMMUNIZATION SERVICE</vt:lpstr>
      <vt:lpstr>BROAD OBJECTIVES</vt:lpstr>
      <vt:lpstr>OBJECTIVES AND PRIORITIES OF UVIS</vt:lpstr>
      <vt:lpstr>OBJECTIVES AND PRIORITIES OF UVIS</vt:lpstr>
      <vt:lpstr>PRIORITIES</vt:lpstr>
      <vt:lpstr>PRIORITIES</vt:lpstr>
      <vt:lpstr>IMMUNIZATION SYSTEM COMPONENTS</vt:lpstr>
      <vt:lpstr>IMMUNIZATION SYSTEM COMPONENTS</vt:lpstr>
      <vt:lpstr>SERVICE DELIVERY</vt:lpstr>
      <vt:lpstr>VACCINE SUPPLY, QUALITY AND LOGISTICS</vt:lpstr>
      <vt:lpstr>DISEASE SURVEILLANCE</vt:lpstr>
      <vt:lpstr>DISEASE SURVEILLANCE</vt:lpstr>
      <vt:lpstr>ADVOCACY, SOCIAL MOBILIZATION AND COMMUNICATION</vt:lpstr>
      <vt:lpstr>SUPPORTIVE COMPONENTS</vt:lpstr>
      <vt:lpstr>PowerPoint Presentation</vt:lpstr>
      <vt:lpstr>MANAGEMENT</vt:lpstr>
      <vt:lpstr>MANAGEMENT FUNCTIONS;-</vt:lpstr>
      <vt:lpstr>SUSTAINABLE FINANCING</vt:lpstr>
      <vt:lpstr>PowerPoint Presentation</vt:lpstr>
      <vt:lpstr> HUMAN AND INSTITUTIONAL RESOURCES</vt:lpstr>
      <vt:lpstr>HUMAN AND INSTITUTIONAL RESOURCES</vt:lpstr>
      <vt:lpstr>VACCINES MANAGEMENT</vt:lpstr>
      <vt:lpstr>PowerPoint Presentation</vt:lpstr>
      <vt:lpstr>PowerPoint Presentation</vt:lpstr>
      <vt:lpstr>PowerPoint Presentation</vt:lpstr>
      <vt:lpstr>SPECIFIC OBJECTIVES</vt:lpstr>
      <vt:lpstr>SPECIFIC OBJECTIVES</vt:lpstr>
      <vt:lpstr>TARGET SETTING</vt:lpstr>
      <vt:lpstr>TARGET SETTING</vt:lpstr>
      <vt:lpstr>IMMUNIZATION COVERAGE TARGET SETTING FORM   </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VACCINES AND IMMUNIZATION SERVICE</dc:title>
  <dc:creator>lenov</dc:creator>
  <cp:lastModifiedBy>lenov</cp:lastModifiedBy>
  <cp:revision>17</cp:revision>
  <dcterms:created xsi:type="dcterms:W3CDTF">2021-07-21T11:05:26Z</dcterms:created>
  <dcterms:modified xsi:type="dcterms:W3CDTF">2021-08-12T18:28:27Z</dcterms:modified>
</cp:coreProperties>
</file>