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notesMasterIdLst>
    <p:notesMasterId r:id="rId39"/>
  </p:notesMasterIdLst>
  <p:sldIdLst>
    <p:sldId id="256" r:id="rId2"/>
    <p:sldId id="297" r:id="rId3"/>
    <p:sldId id="299" r:id="rId4"/>
    <p:sldId id="300" r:id="rId5"/>
    <p:sldId id="259" r:id="rId6"/>
    <p:sldId id="298" r:id="rId7"/>
    <p:sldId id="268" r:id="rId8"/>
    <p:sldId id="264" r:id="rId9"/>
    <p:sldId id="267" r:id="rId10"/>
    <p:sldId id="270" r:id="rId11"/>
    <p:sldId id="271" r:id="rId12"/>
    <p:sldId id="272" r:id="rId13"/>
    <p:sldId id="273" r:id="rId14"/>
    <p:sldId id="277" r:id="rId15"/>
    <p:sldId id="274" r:id="rId16"/>
    <p:sldId id="275" r:id="rId17"/>
    <p:sldId id="276" r:id="rId18"/>
    <p:sldId id="279" r:id="rId19"/>
    <p:sldId id="278" r:id="rId20"/>
    <p:sldId id="280"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57" r:id="rId37"/>
    <p:sldId id="261"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51" d="100"/>
          <a:sy n="51" d="100"/>
        </p:scale>
        <p:origin x="-77" y="-30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0329DA-2565-4AF3-A271-C9A4480BBC9E}" type="datetimeFigureOut">
              <a:rPr lang="en-GB" smtClean="0"/>
              <a:t>23/09/2018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A208D5-1AEB-4BD1-82EA-176EDFE0D0D4}" type="slidenum">
              <a:rPr lang="en-GB" smtClean="0"/>
              <a:t>‹#›</a:t>
            </a:fld>
            <a:endParaRPr lang="en-GB"/>
          </a:p>
        </p:txBody>
      </p:sp>
    </p:spTree>
    <p:extLst>
      <p:ext uri="{BB962C8B-B14F-4D97-AF65-F5344CB8AC3E}">
        <p14:creationId xmlns:p14="http://schemas.microsoft.com/office/powerpoint/2010/main" val="1954735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A208D5-1AEB-4BD1-82EA-176EDFE0D0D4}" type="slidenum">
              <a:rPr lang="en-GB" smtClean="0"/>
              <a:t>3</a:t>
            </a:fld>
            <a:endParaRPr lang="en-GB"/>
          </a:p>
        </p:txBody>
      </p:sp>
    </p:spTree>
    <p:extLst>
      <p:ext uri="{BB962C8B-B14F-4D97-AF65-F5344CB8AC3E}">
        <p14:creationId xmlns:p14="http://schemas.microsoft.com/office/powerpoint/2010/main" val="2745128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Diatary</a:t>
            </a:r>
            <a:r>
              <a:rPr lang="en-GB" dirty="0" smtClean="0"/>
              <a:t> vitamin a both plants and animal </a:t>
            </a:r>
            <a:r>
              <a:rPr lang="en-GB" dirty="0" err="1" smtClean="0"/>
              <a:t>sourcres</a:t>
            </a:r>
            <a:r>
              <a:rPr lang="en-GB" dirty="0" smtClean="0"/>
              <a:t> ,intestines bloodstream through intestinal lymphatics,</a:t>
            </a:r>
          </a:p>
          <a:p>
            <a:r>
              <a:rPr lang="en-GB" dirty="0" smtClean="0"/>
              <a:t>Most</a:t>
            </a:r>
            <a:r>
              <a:rPr lang="en-GB" baseline="0" dirty="0" smtClean="0"/>
              <a:t> retinal reaches the liver ,,,hear 90% is stored as well </a:t>
            </a:r>
          </a:p>
          <a:p>
            <a:r>
              <a:rPr lang="en-GB" baseline="0" dirty="0" smtClean="0"/>
              <a:t>Its </a:t>
            </a:r>
            <a:r>
              <a:rPr lang="en-GB" baseline="0" dirty="0" err="1" smtClean="0"/>
              <a:t>boud</a:t>
            </a:r>
            <a:r>
              <a:rPr lang="en-GB" baseline="0" dirty="0" smtClean="0"/>
              <a:t> to a </a:t>
            </a:r>
            <a:r>
              <a:rPr lang="en-GB" baseline="0" dirty="0" err="1" smtClean="0"/>
              <a:t>protein,,retinal</a:t>
            </a:r>
            <a:r>
              <a:rPr lang="en-GB" baseline="0" dirty="0" smtClean="0"/>
              <a:t> protein</a:t>
            </a:r>
          </a:p>
          <a:p>
            <a:r>
              <a:rPr lang="en-GB" baseline="0" dirty="0" err="1" smtClean="0"/>
              <a:t>Rpe</a:t>
            </a:r>
            <a:r>
              <a:rPr lang="en-GB" baseline="0" dirty="0" smtClean="0"/>
              <a:t> is the second only to liver in its concentration to vitamin A…it </a:t>
            </a:r>
            <a:r>
              <a:rPr lang="en-GB" baseline="0" dirty="0" err="1" smtClean="0"/>
              <a:t>aquires</a:t>
            </a:r>
            <a:r>
              <a:rPr lang="en-GB" baseline="0" dirty="0" smtClean="0"/>
              <a:t> from </a:t>
            </a:r>
            <a:r>
              <a:rPr lang="en-GB" baseline="0" dirty="0" err="1" smtClean="0"/>
              <a:t>circulation,.via</a:t>
            </a:r>
            <a:r>
              <a:rPr lang="en-GB" baseline="0" dirty="0" smtClean="0"/>
              <a:t> </a:t>
            </a:r>
            <a:r>
              <a:rPr lang="en-GB" baseline="0" dirty="0" err="1" smtClean="0"/>
              <a:t>phagocytocis</a:t>
            </a: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0CA208D5-1AEB-4BD1-82EA-176EDFE0D0D4}" type="slidenum">
              <a:rPr lang="en-GB" smtClean="0"/>
              <a:t>4</a:t>
            </a:fld>
            <a:endParaRPr lang="en-GB"/>
          </a:p>
        </p:txBody>
      </p:sp>
    </p:spTree>
    <p:extLst>
      <p:ext uri="{BB962C8B-B14F-4D97-AF65-F5344CB8AC3E}">
        <p14:creationId xmlns:p14="http://schemas.microsoft.com/office/powerpoint/2010/main" val="264308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A208D5-1AEB-4BD1-82EA-176EDFE0D0D4}" type="slidenum">
              <a:rPr lang="en-GB" smtClean="0"/>
              <a:t>6</a:t>
            </a:fld>
            <a:endParaRPr lang="en-GB"/>
          </a:p>
        </p:txBody>
      </p:sp>
    </p:spTree>
    <p:extLst>
      <p:ext uri="{BB962C8B-B14F-4D97-AF65-F5344CB8AC3E}">
        <p14:creationId xmlns:p14="http://schemas.microsoft.com/office/powerpoint/2010/main" val="2882010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AD347D-5ACD-4C99-B74B-A9C85AD731AF}" type="datetimeFigureOut">
              <a:rPr lang="en-US" smtClean="0"/>
              <a:t>23-Sep-18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39060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09A250-FF31-4206-8172-F9D3106AACB1}" type="datetimeFigureOut">
              <a:rPr lang="en-US" smtClean="0"/>
              <a:t>23-Sep-18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63282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09A250-FF31-4206-8172-F9D3106AACB1}" type="datetimeFigureOut">
              <a:rPr lang="en-US" smtClean="0"/>
              <a:t>23-Sep-18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1625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09A250-FF31-4206-8172-F9D3106AACB1}" type="datetimeFigureOut">
              <a:rPr lang="en-US" smtClean="0"/>
              <a:t>23-Sep-18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56563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23-Sep-18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93688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09A250-FF31-4206-8172-F9D3106AACB1}" type="datetimeFigureOut">
              <a:rPr lang="en-US" smtClean="0"/>
              <a:t>23-Sep-18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85777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09A250-FF31-4206-8172-F9D3106AACB1}" type="datetimeFigureOut">
              <a:rPr lang="en-US" smtClean="0"/>
              <a:t>23-Sep-18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79346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09A250-FF31-4206-8172-F9D3106AACB1}" type="datetimeFigureOut">
              <a:rPr lang="en-US" smtClean="0"/>
              <a:t>23-Sep-18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94202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23-Sep-18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94360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23-Sep-18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51110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23-Sep-18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83239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09A250-FF31-4206-8172-F9D3106AACB1}" type="datetimeFigureOut">
              <a:rPr lang="en-US" smtClean="0"/>
              <a:t>23-Sep-18</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285830449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Vitamin A DEFICIENCY</a:t>
            </a:r>
            <a:endParaRPr lang="en-US" b="1" dirty="0"/>
          </a:p>
        </p:txBody>
      </p:sp>
      <p:sp>
        <p:nvSpPr>
          <p:cNvPr id="3" name="Subtitle 2"/>
          <p:cNvSpPr>
            <a:spLocks noGrp="1"/>
          </p:cNvSpPr>
          <p:nvPr>
            <p:ph type="subTitle" idx="1"/>
          </p:nvPr>
        </p:nvSpPr>
        <p:spPr/>
        <p:txBody>
          <a:bodyPr/>
          <a:lstStyle/>
          <a:p>
            <a:endParaRPr lang="en-US" dirty="0" smtClean="0"/>
          </a:p>
          <a:p>
            <a:r>
              <a:rPr lang="en-US" smtClean="0"/>
              <a:t>HND </a:t>
            </a:r>
            <a:r>
              <a:rPr lang="en-US" smtClean="0"/>
              <a:t>OPHT/18001/014</a:t>
            </a:r>
            <a:endParaRPr lang="en-US" dirty="0"/>
          </a:p>
        </p:txBody>
      </p:sp>
    </p:spTree>
    <p:extLst>
      <p:ext uri="{BB962C8B-B14F-4D97-AF65-F5344CB8AC3E}">
        <p14:creationId xmlns:p14="http://schemas.microsoft.com/office/powerpoint/2010/main" val="15345624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rPr>
              <a:t>WHO CLASSIFICATION</a:t>
            </a:r>
            <a:endParaRPr lang="en-US" b="1" dirty="0">
              <a:solidFill>
                <a:schemeClr val="accent1">
                  <a:lumMod val="75000"/>
                </a:schemeClr>
              </a:solidFill>
            </a:endParaRPr>
          </a:p>
        </p:txBody>
      </p:sp>
      <p:sp>
        <p:nvSpPr>
          <p:cNvPr id="3" name="Content Placeholder 2"/>
          <p:cNvSpPr>
            <a:spLocks noGrp="1"/>
          </p:cNvSpPr>
          <p:nvPr>
            <p:ph idx="1"/>
          </p:nvPr>
        </p:nvSpPr>
        <p:spPr/>
        <p:txBody>
          <a:bodyPr>
            <a:normAutofit fontScale="85000" lnSpcReduction="20000"/>
          </a:bodyPr>
          <a:lstStyle/>
          <a:p>
            <a:r>
              <a:rPr lang="en-US" dirty="0"/>
              <a:t>XN Night blindness</a:t>
            </a:r>
          </a:p>
          <a:p>
            <a:r>
              <a:rPr lang="en-US" dirty="0"/>
              <a:t>X1A </a:t>
            </a:r>
            <a:r>
              <a:rPr lang="en-US" dirty="0" err="1"/>
              <a:t>Conjunctival</a:t>
            </a:r>
            <a:r>
              <a:rPr lang="en-US" dirty="0"/>
              <a:t> </a:t>
            </a:r>
            <a:r>
              <a:rPr lang="en-US" dirty="0" err="1"/>
              <a:t>xerosis</a:t>
            </a:r>
            <a:endParaRPr lang="en-US" dirty="0"/>
          </a:p>
          <a:p>
            <a:r>
              <a:rPr lang="en-US" dirty="0"/>
              <a:t>X1B </a:t>
            </a:r>
            <a:r>
              <a:rPr lang="en-US" dirty="0" err="1"/>
              <a:t>Bitot’s</a:t>
            </a:r>
            <a:r>
              <a:rPr lang="en-US" dirty="0"/>
              <a:t> spots</a:t>
            </a:r>
          </a:p>
          <a:p>
            <a:r>
              <a:rPr lang="en-US" dirty="0"/>
              <a:t>X2 Corneal </a:t>
            </a:r>
            <a:r>
              <a:rPr lang="en-US" dirty="0" err="1"/>
              <a:t>xerosis</a:t>
            </a:r>
            <a:endParaRPr lang="en-US" dirty="0"/>
          </a:p>
          <a:p>
            <a:r>
              <a:rPr lang="en-US" dirty="0"/>
              <a:t>X3A Corneal ulceration/</a:t>
            </a:r>
            <a:r>
              <a:rPr lang="en-US" dirty="0" err="1"/>
              <a:t>keratomalacia</a:t>
            </a:r>
            <a:r>
              <a:rPr lang="en-US" dirty="0"/>
              <a:t> affecting</a:t>
            </a:r>
          </a:p>
          <a:p>
            <a:pPr marL="0" indent="0">
              <a:buNone/>
            </a:pPr>
            <a:r>
              <a:rPr lang="en-US" dirty="0"/>
              <a:t>less than one-third corneal surface</a:t>
            </a:r>
          </a:p>
          <a:p>
            <a:r>
              <a:rPr lang="en-US" dirty="0"/>
              <a:t>X3B Corneal ulceration/</a:t>
            </a:r>
            <a:r>
              <a:rPr lang="en-US" dirty="0" err="1"/>
              <a:t>keratomalacia</a:t>
            </a:r>
            <a:r>
              <a:rPr lang="en-US" dirty="0"/>
              <a:t> affecting</a:t>
            </a:r>
          </a:p>
          <a:p>
            <a:pPr marL="0" indent="0">
              <a:buNone/>
            </a:pPr>
            <a:r>
              <a:rPr lang="en-US" dirty="0"/>
              <a:t>more than one-third corneal surface.</a:t>
            </a:r>
          </a:p>
          <a:p>
            <a:r>
              <a:rPr lang="en-US" dirty="0"/>
              <a:t>XS Corneal scar due to </a:t>
            </a:r>
            <a:r>
              <a:rPr lang="en-US" dirty="0" err="1"/>
              <a:t>xerophthalmia</a:t>
            </a:r>
            <a:endParaRPr lang="en-US" dirty="0"/>
          </a:p>
          <a:p>
            <a:r>
              <a:rPr lang="en-US" dirty="0"/>
              <a:t>XF </a:t>
            </a:r>
            <a:r>
              <a:rPr lang="en-US" dirty="0" err="1"/>
              <a:t>Xerophthalmic</a:t>
            </a:r>
            <a:r>
              <a:rPr lang="en-US" dirty="0"/>
              <a:t> fundus</a:t>
            </a:r>
          </a:p>
        </p:txBody>
      </p:sp>
    </p:spTree>
    <p:extLst>
      <p:ext uri="{BB962C8B-B14F-4D97-AF65-F5344CB8AC3E}">
        <p14:creationId xmlns:p14="http://schemas.microsoft.com/office/powerpoint/2010/main" val="4950496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245789" y="452718"/>
            <a:ext cx="9390752" cy="6514752"/>
          </a:xfrm>
          <a:prstGeom prst="rect">
            <a:avLst/>
          </a:prstGeom>
        </p:spPr>
      </p:pic>
    </p:spTree>
    <p:extLst>
      <p:ext uri="{BB962C8B-B14F-4D97-AF65-F5344CB8AC3E}">
        <p14:creationId xmlns:p14="http://schemas.microsoft.com/office/powerpoint/2010/main" val="13222289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0961" y="2577733"/>
            <a:ext cx="9404723" cy="1400530"/>
          </a:xfrm>
        </p:spPr>
        <p:txBody>
          <a:bodyPr>
            <a:normAutofit fontScale="90000"/>
          </a:bodyPr>
          <a:lstStyle/>
          <a:p>
            <a:r>
              <a:rPr lang="en-US" b="1" dirty="0" smtClean="0">
                <a:solidFill>
                  <a:schemeClr val="accent1">
                    <a:lumMod val="75000"/>
                  </a:schemeClr>
                </a:solidFill>
              </a:rPr>
              <a:t>CLINICAL FEATURES OF XEROPHTHALMIA</a:t>
            </a:r>
            <a:endParaRPr lang="en-US" b="1" dirty="0">
              <a:solidFill>
                <a:schemeClr val="accent1">
                  <a:lumMod val="75000"/>
                </a:schemeClr>
              </a:solidFill>
            </a:endParaRPr>
          </a:p>
        </p:txBody>
      </p:sp>
    </p:spTree>
    <p:extLst>
      <p:ext uri="{BB962C8B-B14F-4D97-AF65-F5344CB8AC3E}">
        <p14:creationId xmlns:p14="http://schemas.microsoft.com/office/powerpoint/2010/main" val="40206751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X N (night blindness)</a:t>
            </a:r>
          </a:p>
        </p:txBody>
      </p:sp>
      <p:sp>
        <p:nvSpPr>
          <p:cNvPr id="3" name="Content Placeholder 2"/>
          <p:cNvSpPr>
            <a:spLocks noGrp="1"/>
          </p:cNvSpPr>
          <p:nvPr>
            <p:ph sz="half" idx="1"/>
          </p:nvPr>
        </p:nvSpPr>
        <p:spPr/>
        <p:txBody>
          <a:bodyPr/>
          <a:lstStyle/>
          <a:p>
            <a:r>
              <a:rPr lang="en-US" dirty="0" smtClean="0"/>
              <a:t> </a:t>
            </a:r>
            <a:r>
              <a:rPr lang="en-US" dirty="0"/>
              <a:t>It is the earliest symptom </a:t>
            </a:r>
            <a:r>
              <a:rPr lang="en-US" dirty="0" smtClean="0"/>
              <a:t>of </a:t>
            </a:r>
            <a:r>
              <a:rPr lang="en-US" dirty="0" err="1" smtClean="0"/>
              <a:t>xerophthalmia</a:t>
            </a:r>
            <a:r>
              <a:rPr lang="en-US" dirty="0" smtClean="0"/>
              <a:t> </a:t>
            </a:r>
            <a:r>
              <a:rPr lang="en-US" dirty="0"/>
              <a:t>in children</a:t>
            </a:r>
            <a:r>
              <a:rPr lang="en-US" dirty="0" smtClean="0"/>
              <a:t>.</a:t>
            </a:r>
          </a:p>
          <a:p>
            <a:r>
              <a:rPr lang="en-US" dirty="0" smtClean="0"/>
              <a:t> </a:t>
            </a:r>
            <a:r>
              <a:rPr lang="en-US" dirty="0"/>
              <a:t>It has to be elicited </a:t>
            </a:r>
            <a:r>
              <a:rPr lang="en-US" dirty="0" smtClean="0"/>
              <a:t>by taking </a:t>
            </a:r>
            <a:r>
              <a:rPr lang="en-US" dirty="0"/>
              <a:t>detailed history from the guardian or relative.</a:t>
            </a:r>
          </a:p>
        </p:txBody>
      </p:sp>
      <p:pic>
        <p:nvPicPr>
          <p:cNvPr id="5" name="Content Placeholder 4"/>
          <p:cNvPicPr>
            <a:picLocks noGrp="1" noChangeAspect="1"/>
          </p:cNvPicPr>
          <p:nvPr>
            <p:ph sz="half" idx="2"/>
          </p:nvPr>
        </p:nvPicPr>
        <p:blipFill>
          <a:blip r:embed="rId2"/>
          <a:stretch>
            <a:fillRect/>
          </a:stretch>
        </p:blipFill>
        <p:spPr>
          <a:xfrm>
            <a:off x="7869836" y="1154242"/>
            <a:ext cx="3904866" cy="5261547"/>
          </a:xfrm>
          <a:prstGeom prst="rect">
            <a:avLst/>
          </a:prstGeom>
        </p:spPr>
      </p:pic>
    </p:spTree>
    <p:extLst>
      <p:ext uri="{BB962C8B-B14F-4D97-AF65-F5344CB8AC3E}">
        <p14:creationId xmlns:p14="http://schemas.microsoft.com/office/powerpoint/2010/main" val="33297049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lstStyle/>
          <a:p>
            <a:endParaRPr lang="en-US" dirty="0"/>
          </a:p>
        </p:txBody>
      </p:sp>
      <p:sp>
        <p:nvSpPr>
          <p:cNvPr id="6" name="Rectangle 5"/>
          <p:cNvSpPr/>
          <p:nvPr/>
        </p:nvSpPr>
        <p:spPr>
          <a:xfrm>
            <a:off x="2524258" y="602402"/>
            <a:ext cx="4559119" cy="5559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2">
                    <a:lumMod val="75000"/>
                  </a:schemeClr>
                </a:solidFill>
              </a:rPr>
              <a:t>Insufficient vitamin a</a:t>
            </a:r>
            <a:endParaRPr lang="en-US" b="1" dirty="0">
              <a:solidFill>
                <a:schemeClr val="bg2">
                  <a:lumMod val="75000"/>
                </a:schemeClr>
              </a:solidFill>
            </a:endParaRPr>
          </a:p>
        </p:txBody>
      </p:sp>
      <p:sp>
        <p:nvSpPr>
          <p:cNvPr id="7" name="Rectangle 6"/>
          <p:cNvSpPr/>
          <p:nvPr/>
        </p:nvSpPr>
        <p:spPr>
          <a:xfrm>
            <a:off x="2382590" y="2052918"/>
            <a:ext cx="4700789" cy="649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bg2">
                    <a:lumMod val="75000"/>
                  </a:schemeClr>
                </a:solidFill>
              </a:rPr>
              <a:t>Insufficuent</a:t>
            </a:r>
            <a:r>
              <a:rPr lang="en-US" b="1" dirty="0" smtClean="0">
                <a:solidFill>
                  <a:schemeClr val="bg2">
                    <a:lumMod val="75000"/>
                  </a:schemeClr>
                </a:solidFill>
              </a:rPr>
              <a:t> rhodopsin production</a:t>
            </a:r>
            <a:endParaRPr lang="en-US" b="1" dirty="0">
              <a:solidFill>
                <a:schemeClr val="bg2">
                  <a:lumMod val="75000"/>
                </a:schemeClr>
              </a:solidFill>
            </a:endParaRPr>
          </a:p>
        </p:txBody>
      </p:sp>
      <p:sp>
        <p:nvSpPr>
          <p:cNvPr id="8" name="Rectangle 7"/>
          <p:cNvSpPr/>
          <p:nvPr/>
        </p:nvSpPr>
        <p:spPr>
          <a:xfrm>
            <a:off x="2382589" y="3356207"/>
            <a:ext cx="4700789" cy="7031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2">
                    <a:lumMod val="75000"/>
                  </a:schemeClr>
                </a:solidFill>
              </a:rPr>
              <a:t>Lack of functioning of rod cells</a:t>
            </a:r>
            <a:endParaRPr lang="en-US" b="1" dirty="0">
              <a:solidFill>
                <a:schemeClr val="bg2">
                  <a:lumMod val="75000"/>
                </a:schemeClr>
              </a:solidFill>
            </a:endParaRPr>
          </a:p>
        </p:txBody>
      </p:sp>
      <p:sp>
        <p:nvSpPr>
          <p:cNvPr id="9" name="Rectangle 8"/>
          <p:cNvSpPr/>
          <p:nvPr/>
        </p:nvSpPr>
        <p:spPr>
          <a:xfrm>
            <a:off x="2369712" y="4852398"/>
            <a:ext cx="4713666" cy="602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2">
                    <a:lumMod val="75000"/>
                  </a:schemeClr>
                </a:solidFill>
              </a:rPr>
              <a:t>Brain doesn’t receive enough signals</a:t>
            </a:r>
            <a:endParaRPr lang="en-US" b="1" dirty="0">
              <a:solidFill>
                <a:schemeClr val="bg2">
                  <a:lumMod val="75000"/>
                </a:schemeClr>
              </a:solidFill>
            </a:endParaRPr>
          </a:p>
        </p:txBody>
      </p:sp>
      <p:sp>
        <p:nvSpPr>
          <p:cNvPr id="10" name="Rectangle 9"/>
          <p:cNvSpPr/>
          <p:nvPr/>
        </p:nvSpPr>
        <p:spPr>
          <a:xfrm>
            <a:off x="7946264" y="4852398"/>
            <a:ext cx="1777285" cy="6029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2">
                    <a:lumMod val="75000"/>
                  </a:schemeClr>
                </a:solidFill>
              </a:rPr>
              <a:t>Night blindness</a:t>
            </a:r>
            <a:endParaRPr lang="en-US" b="1" dirty="0">
              <a:solidFill>
                <a:schemeClr val="bg2">
                  <a:lumMod val="75000"/>
                </a:schemeClr>
              </a:solidFill>
            </a:endParaRPr>
          </a:p>
        </p:txBody>
      </p:sp>
      <p:sp>
        <p:nvSpPr>
          <p:cNvPr id="11" name="Down Arrow 10"/>
          <p:cNvSpPr/>
          <p:nvPr/>
        </p:nvSpPr>
        <p:spPr>
          <a:xfrm>
            <a:off x="4319185" y="1268364"/>
            <a:ext cx="484632" cy="7002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4319185" y="2785945"/>
            <a:ext cx="484632" cy="5221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4319185" y="4252190"/>
            <a:ext cx="484632" cy="4607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7212167" y="4947312"/>
            <a:ext cx="60530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0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2.X1A </a:t>
            </a:r>
            <a:r>
              <a:rPr lang="en-US" dirty="0">
                <a:solidFill>
                  <a:schemeClr val="accent1">
                    <a:lumMod val="75000"/>
                  </a:schemeClr>
                </a:solidFill>
              </a:rPr>
              <a:t>(</a:t>
            </a:r>
            <a:r>
              <a:rPr lang="en-US" dirty="0" err="1">
                <a:solidFill>
                  <a:schemeClr val="accent1">
                    <a:lumMod val="75000"/>
                  </a:schemeClr>
                </a:solidFill>
              </a:rPr>
              <a:t>conjunctival</a:t>
            </a:r>
            <a:r>
              <a:rPr lang="en-US" dirty="0">
                <a:solidFill>
                  <a:schemeClr val="accent1">
                    <a:lumMod val="75000"/>
                  </a:schemeClr>
                </a:solidFill>
              </a:rPr>
              <a:t> </a:t>
            </a:r>
            <a:r>
              <a:rPr lang="en-US" dirty="0" err="1">
                <a:solidFill>
                  <a:schemeClr val="accent1">
                    <a:lumMod val="75000"/>
                  </a:schemeClr>
                </a:solidFill>
              </a:rPr>
              <a:t>xerosis</a:t>
            </a:r>
            <a:r>
              <a:rPr lang="en-US" dirty="0">
                <a:solidFill>
                  <a:schemeClr val="accent1">
                    <a:lumMod val="75000"/>
                  </a:schemeClr>
                </a:solidFill>
              </a:rPr>
              <a:t>).</a:t>
            </a:r>
          </a:p>
        </p:txBody>
      </p:sp>
      <p:sp>
        <p:nvSpPr>
          <p:cNvPr id="3" name="Content Placeholder 2"/>
          <p:cNvSpPr>
            <a:spLocks noGrp="1"/>
          </p:cNvSpPr>
          <p:nvPr>
            <p:ph idx="1"/>
          </p:nvPr>
        </p:nvSpPr>
        <p:spPr/>
        <p:txBody>
          <a:bodyPr>
            <a:normAutofit lnSpcReduction="10000"/>
          </a:bodyPr>
          <a:lstStyle/>
          <a:p>
            <a:r>
              <a:rPr lang="en-US" dirty="0" smtClean="0"/>
              <a:t> </a:t>
            </a:r>
            <a:r>
              <a:rPr lang="en-US" dirty="0"/>
              <a:t>consists of one </a:t>
            </a:r>
            <a:r>
              <a:rPr lang="en-US" dirty="0" smtClean="0"/>
              <a:t>or more </a:t>
            </a:r>
            <a:r>
              <a:rPr lang="en-US" dirty="0"/>
              <a:t>patches of dry, </a:t>
            </a:r>
            <a:r>
              <a:rPr lang="en-US" dirty="0" err="1"/>
              <a:t>lustreless</a:t>
            </a:r>
            <a:r>
              <a:rPr lang="en-US" dirty="0"/>
              <a:t>, </a:t>
            </a:r>
            <a:r>
              <a:rPr lang="en-US" dirty="0" err="1" smtClean="0"/>
              <a:t>nonwettable</a:t>
            </a:r>
            <a:r>
              <a:rPr lang="en-US" dirty="0" smtClean="0"/>
              <a:t> conjunctiva , </a:t>
            </a:r>
            <a:r>
              <a:rPr lang="en-US" dirty="0"/>
              <a:t>well </a:t>
            </a:r>
            <a:r>
              <a:rPr lang="en-US" dirty="0" smtClean="0"/>
              <a:t>described as </a:t>
            </a:r>
            <a:r>
              <a:rPr lang="en-US" dirty="0"/>
              <a:t>‘emerging like sand banks at receding tide’ </a:t>
            </a:r>
            <a:r>
              <a:rPr lang="en-US" dirty="0" smtClean="0"/>
              <a:t>when the </a:t>
            </a:r>
            <a:r>
              <a:rPr lang="en-US" dirty="0"/>
              <a:t>child ceases to cry</a:t>
            </a:r>
            <a:r>
              <a:rPr lang="en-US" dirty="0" smtClean="0"/>
              <a:t>.</a:t>
            </a:r>
          </a:p>
          <a:p>
            <a:r>
              <a:rPr lang="en-US" dirty="0" smtClean="0"/>
              <a:t> </a:t>
            </a:r>
            <a:r>
              <a:rPr lang="en-US" dirty="0"/>
              <a:t>patches almost </a:t>
            </a:r>
            <a:r>
              <a:rPr lang="en-US" dirty="0" smtClean="0"/>
              <a:t>always involve </a:t>
            </a:r>
            <a:r>
              <a:rPr lang="en-US" dirty="0"/>
              <a:t>the inter-palpebral area of the </a:t>
            </a:r>
            <a:r>
              <a:rPr lang="en-US" dirty="0" smtClean="0"/>
              <a:t>temporal quadrants </a:t>
            </a:r>
            <a:r>
              <a:rPr lang="en-US" dirty="0"/>
              <a:t>and often the nasal quadrants as well. </a:t>
            </a:r>
            <a:endParaRPr lang="en-US" dirty="0" smtClean="0"/>
          </a:p>
          <a:p>
            <a:r>
              <a:rPr lang="en-US" dirty="0" smtClean="0"/>
              <a:t>In more </a:t>
            </a:r>
            <a:r>
              <a:rPr lang="en-US" dirty="0"/>
              <a:t>advanced cases, the entire bulbar </a:t>
            </a:r>
            <a:r>
              <a:rPr lang="en-US" dirty="0" smtClean="0"/>
              <a:t>conjunctiva may </a:t>
            </a:r>
            <a:r>
              <a:rPr lang="en-US" dirty="0"/>
              <a:t>be affected. Typical </a:t>
            </a:r>
            <a:r>
              <a:rPr lang="en-US" dirty="0" err="1"/>
              <a:t>xerosis</a:t>
            </a:r>
            <a:r>
              <a:rPr lang="en-US" dirty="0"/>
              <a:t> may be </a:t>
            </a:r>
            <a:r>
              <a:rPr lang="en-US" dirty="0" smtClean="0"/>
              <a:t>associated with </a:t>
            </a:r>
            <a:r>
              <a:rPr lang="en-US" dirty="0" err="1"/>
              <a:t>conjunctival</a:t>
            </a:r>
            <a:r>
              <a:rPr lang="en-US" dirty="0"/>
              <a:t> thickening, wrinkling </a:t>
            </a:r>
            <a:r>
              <a:rPr lang="en-US" dirty="0" smtClean="0"/>
              <a:t>and pigmentation.</a:t>
            </a:r>
          </a:p>
          <a:p>
            <a:r>
              <a:rPr lang="en-US" dirty="0" smtClean="0"/>
              <a:t>Due to loss of goblet cells and mucus</a:t>
            </a:r>
            <a:endParaRPr lang="en-US" dirty="0"/>
          </a:p>
        </p:txBody>
      </p:sp>
    </p:spTree>
    <p:extLst>
      <p:ext uri="{BB962C8B-B14F-4D97-AF65-F5344CB8AC3E}">
        <p14:creationId xmlns:p14="http://schemas.microsoft.com/office/powerpoint/2010/main" val="10462876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251418" y="134066"/>
            <a:ext cx="8652435" cy="6723934"/>
          </a:xfrm>
          <a:prstGeom prst="rect">
            <a:avLst/>
          </a:prstGeom>
        </p:spPr>
      </p:pic>
    </p:spTree>
    <p:extLst>
      <p:ext uri="{BB962C8B-B14F-4D97-AF65-F5344CB8AC3E}">
        <p14:creationId xmlns:p14="http://schemas.microsoft.com/office/powerpoint/2010/main" val="2387995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X1B (</a:t>
            </a:r>
            <a:r>
              <a:rPr lang="en-US" dirty="0" err="1"/>
              <a:t>Bitot’s</a:t>
            </a:r>
            <a:r>
              <a:rPr lang="en-US" dirty="0"/>
              <a:t> spots).</a:t>
            </a:r>
          </a:p>
        </p:txBody>
      </p:sp>
      <p:sp>
        <p:nvSpPr>
          <p:cNvPr id="3" name="Content Placeholder 2"/>
          <p:cNvSpPr>
            <a:spLocks noGrp="1"/>
          </p:cNvSpPr>
          <p:nvPr>
            <p:ph idx="1"/>
          </p:nvPr>
        </p:nvSpPr>
        <p:spPr/>
        <p:txBody>
          <a:bodyPr/>
          <a:lstStyle/>
          <a:p>
            <a:r>
              <a:rPr lang="en-US" dirty="0"/>
              <a:t>It is an extension of the </a:t>
            </a:r>
            <a:r>
              <a:rPr lang="en-US" dirty="0" err="1" smtClean="0"/>
              <a:t>xerotic</a:t>
            </a:r>
            <a:r>
              <a:rPr lang="en-US" dirty="0" smtClean="0"/>
              <a:t> process </a:t>
            </a:r>
            <a:r>
              <a:rPr lang="en-US" dirty="0"/>
              <a:t>seen in stage X1A</a:t>
            </a:r>
            <a:r>
              <a:rPr lang="en-US" dirty="0" smtClean="0"/>
              <a:t>.</a:t>
            </a:r>
          </a:p>
          <a:p>
            <a:r>
              <a:rPr lang="en-US" dirty="0" smtClean="0"/>
              <a:t> </a:t>
            </a:r>
            <a:r>
              <a:rPr lang="en-US" dirty="0"/>
              <a:t>The </a:t>
            </a:r>
            <a:r>
              <a:rPr lang="en-US" dirty="0" err="1"/>
              <a:t>Bitot’s</a:t>
            </a:r>
            <a:r>
              <a:rPr lang="en-US" dirty="0"/>
              <a:t> spot is </a:t>
            </a:r>
            <a:r>
              <a:rPr lang="en-US" dirty="0" smtClean="0"/>
              <a:t>a raised</a:t>
            </a:r>
            <a:r>
              <a:rPr lang="en-US" dirty="0"/>
              <a:t>, silvery white, foamy, triangular patch of</a:t>
            </a:r>
          </a:p>
          <a:p>
            <a:pPr marL="0" indent="0">
              <a:buNone/>
            </a:pPr>
            <a:r>
              <a:rPr lang="en-US" dirty="0" err="1"/>
              <a:t>keratinised</a:t>
            </a:r>
            <a:r>
              <a:rPr lang="en-US" dirty="0"/>
              <a:t> epithelium, situated on the </a:t>
            </a:r>
            <a:r>
              <a:rPr lang="en-US" dirty="0" smtClean="0"/>
              <a:t>bulbar conjunctiva </a:t>
            </a:r>
            <a:r>
              <a:rPr lang="en-US" dirty="0"/>
              <a:t>in the inter-palpebral area </a:t>
            </a:r>
          </a:p>
          <a:p>
            <a:r>
              <a:rPr lang="en-US" dirty="0" smtClean="0"/>
              <a:t> </a:t>
            </a:r>
            <a:r>
              <a:rPr lang="en-US" dirty="0"/>
              <a:t>It </a:t>
            </a:r>
            <a:r>
              <a:rPr lang="en-US" dirty="0" smtClean="0"/>
              <a:t>is usually </a:t>
            </a:r>
            <a:r>
              <a:rPr lang="en-US" dirty="0"/>
              <a:t>bilateral and temporal, and less </a:t>
            </a:r>
            <a:r>
              <a:rPr lang="en-US" dirty="0" smtClean="0"/>
              <a:t>frequently nasal</a:t>
            </a:r>
            <a:r>
              <a:rPr lang="en-US" dirty="0"/>
              <a:t>.</a:t>
            </a:r>
          </a:p>
          <a:p>
            <a:pPr marL="0" indent="0">
              <a:buNone/>
            </a:pPr>
            <a:endParaRPr lang="en-US" dirty="0"/>
          </a:p>
        </p:txBody>
      </p:sp>
    </p:spTree>
    <p:extLst>
      <p:ext uri="{BB962C8B-B14F-4D97-AF65-F5344CB8AC3E}">
        <p14:creationId xmlns:p14="http://schemas.microsoft.com/office/powerpoint/2010/main" val="1866159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184266" y="656823"/>
            <a:ext cx="7191553" cy="5228822"/>
          </a:xfrm>
          <a:prstGeom prst="rect">
            <a:avLst/>
          </a:prstGeom>
        </p:spPr>
      </p:pic>
    </p:spTree>
    <p:extLst>
      <p:ext uri="{BB962C8B-B14F-4D97-AF65-F5344CB8AC3E}">
        <p14:creationId xmlns:p14="http://schemas.microsoft.com/office/powerpoint/2010/main" val="11365110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Content Placeholder 3"/>
          <p:cNvPicPr>
            <a:picLocks noGrp="1" noChangeAspect="1"/>
          </p:cNvPicPr>
          <p:nvPr>
            <p:ph sz="half" idx="1"/>
          </p:nvPr>
        </p:nvPicPr>
        <p:blipFill>
          <a:blip r:embed="rId2"/>
          <a:stretch>
            <a:fillRect/>
          </a:stretch>
        </p:blipFill>
        <p:spPr>
          <a:xfrm>
            <a:off x="259937" y="1004551"/>
            <a:ext cx="6063411" cy="4855335"/>
          </a:xfrm>
          <a:prstGeom prst="rect">
            <a:avLst/>
          </a:prstGeom>
        </p:spPr>
      </p:pic>
      <p:pic>
        <p:nvPicPr>
          <p:cNvPr id="7" name="Content Placeholder 6"/>
          <p:cNvPicPr>
            <a:picLocks noGrp="1" noChangeAspect="1"/>
          </p:cNvPicPr>
          <p:nvPr>
            <p:ph sz="half" idx="2"/>
          </p:nvPr>
        </p:nvPicPr>
        <p:blipFill>
          <a:blip r:embed="rId3"/>
          <a:stretch>
            <a:fillRect/>
          </a:stretch>
        </p:blipFill>
        <p:spPr>
          <a:xfrm>
            <a:off x="6619081" y="1004551"/>
            <a:ext cx="5177967" cy="4855335"/>
          </a:xfrm>
          <a:prstGeom prst="rect">
            <a:avLst/>
          </a:prstGeom>
        </p:spPr>
      </p:pic>
    </p:spTree>
    <p:extLst>
      <p:ext uri="{BB962C8B-B14F-4D97-AF65-F5344CB8AC3E}">
        <p14:creationId xmlns:p14="http://schemas.microsoft.com/office/powerpoint/2010/main" val="18347042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rPr>
              <a:t>INTRODUCTION</a:t>
            </a:r>
            <a:endParaRPr lang="en-US" b="1" dirty="0">
              <a:solidFill>
                <a:schemeClr val="accent1">
                  <a:lumMod val="75000"/>
                </a:schemeClr>
              </a:solidFill>
            </a:endParaRPr>
          </a:p>
        </p:txBody>
      </p:sp>
      <p:sp>
        <p:nvSpPr>
          <p:cNvPr id="3" name="Content Placeholder 2"/>
          <p:cNvSpPr>
            <a:spLocks noGrp="1"/>
          </p:cNvSpPr>
          <p:nvPr>
            <p:ph idx="1"/>
          </p:nvPr>
        </p:nvSpPr>
        <p:spPr/>
        <p:txBody>
          <a:bodyPr/>
          <a:lstStyle/>
          <a:p>
            <a:r>
              <a:rPr lang="en-US" dirty="0" smtClean="0"/>
              <a:t>Vitamin A is a broad term for a number of similar compounds</a:t>
            </a:r>
          </a:p>
          <a:p>
            <a:r>
              <a:rPr lang="en-US" dirty="0" smtClean="0"/>
              <a:t>Fast recognized fat soluble vitamin</a:t>
            </a:r>
          </a:p>
          <a:p>
            <a:r>
              <a:rPr lang="en-US" dirty="0" smtClean="0"/>
              <a:t>Has two forms;</a:t>
            </a:r>
          </a:p>
          <a:p>
            <a:pPr marL="457200" indent="-457200">
              <a:buFont typeface="+mj-lt"/>
              <a:buAutoNum type="arabicPeriod"/>
            </a:pPr>
            <a:r>
              <a:rPr lang="en-US" dirty="0" smtClean="0"/>
              <a:t>Preformed vitamin A : </a:t>
            </a:r>
            <a:r>
              <a:rPr lang="en-US" dirty="0" err="1" smtClean="0"/>
              <a:t>retinoids</a:t>
            </a:r>
            <a:r>
              <a:rPr lang="en-US" dirty="0" smtClean="0"/>
              <a:t>(from animals)</a:t>
            </a:r>
          </a:p>
          <a:p>
            <a:pPr marL="457200" indent="-457200">
              <a:buFont typeface="+mj-lt"/>
              <a:buAutoNum type="arabicPeriod"/>
            </a:pPr>
            <a:r>
              <a:rPr lang="en-US" dirty="0" err="1" smtClean="0"/>
              <a:t>Provitamin</a:t>
            </a:r>
            <a:r>
              <a:rPr lang="en-US" dirty="0" smtClean="0"/>
              <a:t> A; carotenoids( predominantly beta-carotene from plants)</a:t>
            </a:r>
          </a:p>
          <a:p>
            <a:pPr marL="0" indent="0">
              <a:buNone/>
            </a:pPr>
            <a:endParaRPr lang="en-US" dirty="0"/>
          </a:p>
        </p:txBody>
      </p:sp>
    </p:spTree>
    <p:extLst>
      <p:ext uri="{BB962C8B-B14F-4D97-AF65-F5344CB8AC3E}">
        <p14:creationId xmlns:p14="http://schemas.microsoft.com/office/powerpoint/2010/main" val="22614226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4. X2 (corneal </a:t>
            </a:r>
            <a:r>
              <a:rPr lang="en-US" dirty="0" err="1"/>
              <a:t>xerosis</a:t>
            </a:r>
            <a:r>
              <a:rPr lang="en-US" dirty="0"/>
              <a:t>).</a:t>
            </a:r>
          </a:p>
        </p:txBody>
      </p:sp>
      <p:sp>
        <p:nvSpPr>
          <p:cNvPr id="6" name="Content Placeholder 5"/>
          <p:cNvSpPr>
            <a:spLocks noGrp="1"/>
          </p:cNvSpPr>
          <p:nvPr>
            <p:ph idx="1"/>
          </p:nvPr>
        </p:nvSpPr>
        <p:spPr/>
        <p:txBody>
          <a:bodyPr/>
          <a:lstStyle/>
          <a:p>
            <a:r>
              <a:rPr lang="en-US" dirty="0"/>
              <a:t>The earliest change in </a:t>
            </a:r>
            <a:r>
              <a:rPr lang="en-US" dirty="0" smtClean="0"/>
              <a:t>the cornea </a:t>
            </a:r>
            <a:r>
              <a:rPr lang="en-US" dirty="0"/>
              <a:t>is punctate </a:t>
            </a:r>
            <a:r>
              <a:rPr lang="en-US" dirty="0" err="1"/>
              <a:t>keratopathy</a:t>
            </a:r>
            <a:r>
              <a:rPr lang="en-US" dirty="0"/>
              <a:t> which begins in </a:t>
            </a:r>
            <a:r>
              <a:rPr lang="en-US" dirty="0" smtClean="0"/>
              <a:t>the lower </a:t>
            </a:r>
            <a:r>
              <a:rPr lang="en-US" dirty="0"/>
              <a:t>nasal quadrant, </a:t>
            </a:r>
            <a:endParaRPr lang="en-US" dirty="0" smtClean="0"/>
          </a:p>
          <a:p>
            <a:r>
              <a:rPr lang="en-US" dirty="0" smtClean="0"/>
              <a:t>followed </a:t>
            </a:r>
            <a:r>
              <a:rPr lang="en-US" dirty="0"/>
              <a:t>by haziness </a:t>
            </a:r>
            <a:r>
              <a:rPr lang="en-US" dirty="0" smtClean="0"/>
              <a:t>and/or granular </a:t>
            </a:r>
            <a:r>
              <a:rPr lang="en-US" dirty="0"/>
              <a:t>pebbly dryness </a:t>
            </a:r>
            <a:r>
              <a:rPr lang="en-US" dirty="0" smtClean="0"/>
              <a:t>.</a:t>
            </a:r>
          </a:p>
          <a:p>
            <a:r>
              <a:rPr lang="en-US" dirty="0" smtClean="0"/>
              <a:t> </a:t>
            </a:r>
            <a:r>
              <a:rPr lang="en-US" dirty="0"/>
              <a:t>Involved </a:t>
            </a:r>
            <a:r>
              <a:rPr lang="en-US" dirty="0" smtClean="0"/>
              <a:t>cornea lacks </a:t>
            </a:r>
            <a:r>
              <a:rPr lang="en-US" dirty="0" err="1"/>
              <a:t>lustre</a:t>
            </a:r>
            <a:r>
              <a:rPr lang="en-US" dirty="0"/>
              <a:t>.</a:t>
            </a:r>
          </a:p>
        </p:txBody>
      </p:sp>
    </p:spTree>
    <p:extLst>
      <p:ext uri="{BB962C8B-B14F-4D97-AF65-F5344CB8AC3E}">
        <p14:creationId xmlns:p14="http://schemas.microsoft.com/office/powerpoint/2010/main" val="23910785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stretch>
            <a:fillRect/>
          </a:stretch>
        </p:blipFill>
        <p:spPr>
          <a:xfrm>
            <a:off x="1203048" y="452718"/>
            <a:ext cx="8847786" cy="5795492"/>
          </a:xfrm>
          <a:prstGeom prst="rect">
            <a:avLst/>
          </a:prstGeom>
        </p:spPr>
      </p:pic>
    </p:spTree>
    <p:extLst>
      <p:ext uri="{BB962C8B-B14F-4D97-AF65-F5344CB8AC3E}">
        <p14:creationId xmlns:p14="http://schemas.microsoft.com/office/powerpoint/2010/main" val="21388202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X3A and X3B (corneal ulceration/</a:t>
            </a:r>
            <a:r>
              <a:rPr lang="en-US" dirty="0" err="1"/>
              <a:t>keratomalacia</a:t>
            </a:r>
            <a:r>
              <a:rPr lang="en-US" dirty="0"/>
              <a:t>)</a:t>
            </a:r>
          </a:p>
        </p:txBody>
      </p:sp>
      <p:sp>
        <p:nvSpPr>
          <p:cNvPr id="6" name="Content Placeholder 5"/>
          <p:cNvSpPr>
            <a:spLocks noGrp="1"/>
          </p:cNvSpPr>
          <p:nvPr>
            <p:ph idx="1"/>
          </p:nvPr>
        </p:nvSpPr>
        <p:spPr/>
        <p:txBody>
          <a:bodyPr>
            <a:normAutofit fontScale="85000" lnSpcReduction="20000"/>
          </a:bodyPr>
          <a:lstStyle/>
          <a:p>
            <a:r>
              <a:rPr lang="en-US" dirty="0" smtClean="0"/>
              <a:t>Infiltration of corneal </a:t>
            </a:r>
            <a:r>
              <a:rPr lang="en-US" dirty="0" err="1" smtClean="0"/>
              <a:t>stroma</a:t>
            </a:r>
            <a:r>
              <a:rPr lang="en-US" dirty="0" smtClean="0"/>
              <a:t> giving bluish hazy </a:t>
            </a:r>
            <a:r>
              <a:rPr lang="en-US" dirty="0" err="1" smtClean="0"/>
              <a:t>appearence</a:t>
            </a:r>
            <a:endParaRPr lang="en-US" dirty="0" smtClean="0"/>
          </a:p>
          <a:p>
            <a:r>
              <a:rPr lang="en-US" dirty="0" smtClean="0"/>
              <a:t>Characteristic liqifactive process called </a:t>
            </a:r>
            <a:r>
              <a:rPr lang="en-US" dirty="0" err="1" smtClean="0"/>
              <a:t>colliquative</a:t>
            </a:r>
            <a:r>
              <a:rPr lang="en-US" dirty="0" smtClean="0"/>
              <a:t> </a:t>
            </a:r>
            <a:r>
              <a:rPr lang="en-US" dirty="0"/>
              <a:t>necrosis </a:t>
            </a:r>
            <a:endParaRPr lang="en-US" dirty="0" smtClean="0"/>
          </a:p>
          <a:p>
            <a:r>
              <a:rPr lang="en-US" dirty="0" smtClean="0"/>
              <a:t> Small ulcers </a:t>
            </a:r>
            <a:r>
              <a:rPr lang="en-US" dirty="0"/>
              <a:t>(1-3 mm) occur peripherally</a:t>
            </a:r>
            <a:r>
              <a:rPr lang="en-US" dirty="0" smtClean="0"/>
              <a:t>;</a:t>
            </a:r>
          </a:p>
          <a:p>
            <a:r>
              <a:rPr lang="en-US" dirty="0" smtClean="0"/>
              <a:t> </a:t>
            </a:r>
            <a:r>
              <a:rPr lang="en-US" dirty="0"/>
              <a:t>they </a:t>
            </a:r>
            <a:r>
              <a:rPr lang="en-US" dirty="0" smtClean="0"/>
              <a:t>are characteristically </a:t>
            </a:r>
            <a:r>
              <a:rPr lang="en-US" dirty="0"/>
              <a:t>circular, with steep margins and </a:t>
            </a:r>
            <a:r>
              <a:rPr lang="en-US" dirty="0" smtClean="0"/>
              <a:t>are sharply </a:t>
            </a:r>
            <a:r>
              <a:rPr lang="en-US" dirty="0"/>
              <a:t>demarcated </a:t>
            </a:r>
            <a:r>
              <a:rPr lang="en-US" dirty="0" smtClean="0"/>
              <a:t>.</a:t>
            </a:r>
          </a:p>
          <a:p>
            <a:r>
              <a:rPr lang="en-US" dirty="0" smtClean="0"/>
              <a:t> </a:t>
            </a:r>
            <a:r>
              <a:rPr lang="en-US" dirty="0"/>
              <a:t>Large ulcers and </a:t>
            </a:r>
            <a:r>
              <a:rPr lang="en-US" dirty="0" smtClean="0"/>
              <a:t>areas of </a:t>
            </a:r>
            <a:r>
              <a:rPr lang="en-US" dirty="0"/>
              <a:t>necrosis may extend centrally or involve the </a:t>
            </a:r>
            <a:r>
              <a:rPr lang="en-US" dirty="0" smtClean="0"/>
              <a:t>entire cornea.</a:t>
            </a:r>
          </a:p>
          <a:p>
            <a:r>
              <a:rPr lang="en-US" dirty="0" smtClean="0"/>
              <a:t> </a:t>
            </a:r>
            <a:r>
              <a:rPr lang="en-US" dirty="0"/>
              <a:t>If appropriate therapy is instituted </a:t>
            </a:r>
            <a:r>
              <a:rPr lang="en-US" dirty="0" smtClean="0"/>
              <a:t>immediately, stromal </a:t>
            </a:r>
            <a:r>
              <a:rPr lang="en-US" dirty="0"/>
              <a:t>defects involving less than one-third </a:t>
            </a:r>
            <a:r>
              <a:rPr lang="en-US" dirty="0" smtClean="0"/>
              <a:t>of corneal </a:t>
            </a:r>
            <a:r>
              <a:rPr lang="en-US" dirty="0"/>
              <a:t>surface (X3A) usually heal, leaving </a:t>
            </a:r>
            <a:r>
              <a:rPr lang="en-US" dirty="0" smtClean="0"/>
              <a:t>some useful </a:t>
            </a:r>
            <a:r>
              <a:rPr lang="en-US" dirty="0"/>
              <a:t>vision. However, larger stromal defects (X3B</a:t>
            </a:r>
            <a:r>
              <a:rPr lang="en-US" dirty="0" smtClean="0"/>
              <a:t>) </a:t>
            </a:r>
            <a:r>
              <a:rPr lang="en-US" dirty="0"/>
              <a:t>commonly result in blindness</a:t>
            </a:r>
          </a:p>
        </p:txBody>
      </p:sp>
    </p:spTree>
    <p:extLst>
      <p:ext uri="{BB962C8B-B14F-4D97-AF65-F5344CB8AC3E}">
        <p14:creationId xmlns:p14="http://schemas.microsoft.com/office/powerpoint/2010/main" val="21873179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r>
              <a:rPr lang="en-US" dirty="0" smtClean="0"/>
              <a:t>At first there is excavation of ulcer at the central part   Then corneal perforation as the disease advances       Iris prolapse     And even loss of  vitreous  and extrusion of lens</a:t>
            </a:r>
          </a:p>
          <a:p>
            <a:r>
              <a:rPr lang="en-US" dirty="0" smtClean="0"/>
              <a:t>When this whole process involves the cornea leads to </a:t>
            </a:r>
            <a:r>
              <a:rPr lang="en-US" dirty="0" err="1" smtClean="0"/>
              <a:t>Keratomalacia</a:t>
            </a:r>
            <a:endParaRPr lang="en-US" dirty="0"/>
          </a:p>
        </p:txBody>
      </p:sp>
      <p:cxnSp>
        <p:nvCxnSpPr>
          <p:cNvPr id="5" name="Straight Arrow Connector 4"/>
          <p:cNvCxnSpPr/>
          <p:nvPr/>
        </p:nvCxnSpPr>
        <p:spPr>
          <a:xfrm>
            <a:off x="7959144" y="2252493"/>
            <a:ext cx="270456" cy="13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6168981" y="2588654"/>
            <a:ext cx="257577" cy="115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7959144" y="2588654"/>
            <a:ext cx="2704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39152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646111" y="270455"/>
            <a:ext cx="9404723" cy="6233375"/>
          </a:xfrm>
          <a:prstGeom prst="rect">
            <a:avLst/>
          </a:prstGeom>
        </p:spPr>
      </p:pic>
    </p:spTree>
    <p:extLst>
      <p:ext uri="{BB962C8B-B14F-4D97-AF65-F5344CB8AC3E}">
        <p14:creationId xmlns:p14="http://schemas.microsoft.com/office/powerpoint/2010/main" val="41526804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6.XS </a:t>
            </a:r>
            <a:r>
              <a:rPr lang="en-US" dirty="0"/>
              <a:t>(corneal scars).</a:t>
            </a:r>
          </a:p>
        </p:txBody>
      </p:sp>
      <p:sp>
        <p:nvSpPr>
          <p:cNvPr id="3" name="Content Placeholder 2"/>
          <p:cNvSpPr>
            <a:spLocks noGrp="1"/>
          </p:cNvSpPr>
          <p:nvPr>
            <p:ph idx="1"/>
          </p:nvPr>
        </p:nvSpPr>
        <p:spPr/>
        <p:txBody>
          <a:bodyPr/>
          <a:lstStyle/>
          <a:p>
            <a:r>
              <a:rPr lang="en-US" dirty="0"/>
              <a:t>Healing of stromal </a:t>
            </a:r>
            <a:r>
              <a:rPr lang="en-US" dirty="0" smtClean="0"/>
              <a:t>defects results </a:t>
            </a:r>
            <a:r>
              <a:rPr lang="en-US" dirty="0"/>
              <a:t>in corneal scars of different densities and </a:t>
            </a:r>
            <a:r>
              <a:rPr lang="en-US" dirty="0" smtClean="0"/>
              <a:t>sizes which </a:t>
            </a:r>
            <a:r>
              <a:rPr lang="en-US" dirty="0"/>
              <a:t>may or may not cover the pupillary area </a:t>
            </a:r>
          </a:p>
          <a:p>
            <a:r>
              <a:rPr lang="en-US" dirty="0" smtClean="0"/>
              <a:t>A </a:t>
            </a:r>
            <a:r>
              <a:rPr lang="en-US" dirty="0"/>
              <a:t>detailed history is required to ascertain </a:t>
            </a:r>
            <a:r>
              <a:rPr lang="en-US" dirty="0" smtClean="0"/>
              <a:t>the cause </a:t>
            </a:r>
            <a:r>
              <a:rPr lang="en-US" dirty="0"/>
              <a:t>of corneal opacity.</a:t>
            </a:r>
          </a:p>
        </p:txBody>
      </p:sp>
    </p:spTree>
    <p:extLst>
      <p:ext uri="{BB962C8B-B14F-4D97-AF65-F5344CB8AC3E}">
        <p14:creationId xmlns:p14="http://schemas.microsoft.com/office/powerpoint/2010/main" val="7690238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661375" y="667354"/>
            <a:ext cx="8170519" cy="5507177"/>
          </a:xfrm>
          <a:prstGeom prst="rect">
            <a:avLst/>
          </a:prstGeom>
        </p:spPr>
      </p:pic>
    </p:spTree>
    <p:extLst>
      <p:ext uri="{BB962C8B-B14F-4D97-AF65-F5344CB8AC3E}">
        <p14:creationId xmlns:p14="http://schemas.microsoft.com/office/powerpoint/2010/main" val="27166966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 XFC (</a:t>
            </a:r>
            <a:r>
              <a:rPr lang="en-US" dirty="0" err="1"/>
              <a:t>Xerophthalmic</a:t>
            </a:r>
            <a:r>
              <a:rPr lang="en-US" dirty="0"/>
              <a:t> fundus).</a:t>
            </a:r>
          </a:p>
        </p:txBody>
      </p:sp>
      <p:sp>
        <p:nvSpPr>
          <p:cNvPr id="3" name="Content Placeholder 2"/>
          <p:cNvSpPr>
            <a:spLocks noGrp="1"/>
          </p:cNvSpPr>
          <p:nvPr>
            <p:ph idx="1"/>
          </p:nvPr>
        </p:nvSpPr>
        <p:spPr/>
        <p:txBody>
          <a:bodyPr/>
          <a:lstStyle/>
          <a:p>
            <a:r>
              <a:rPr lang="en-US" dirty="0"/>
              <a:t>It is </a:t>
            </a:r>
            <a:r>
              <a:rPr lang="en-US" dirty="0" smtClean="0"/>
              <a:t>characterized by </a:t>
            </a:r>
            <a:r>
              <a:rPr lang="en-US" dirty="0"/>
              <a:t>typical seed-like, raised, whitish lesions </a:t>
            </a:r>
            <a:r>
              <a:rPr lang="en-US" dirty="0" smtClean="0"/>
              <a:t>scattered uniformly </a:t>
            </a:r>
            <a:r>
              <a:rPr lang="en-US" dirty="0"/>
              <a:t>over the part of the fundus at the level </a:t>
            </a:r>
            <a:r>
              <a:rPr lang="en-US" dirty="0" smtClean="0"/>
              <a:t>of optic </a:t>
            </a:r>
            <a:r>
              <a:rPr lang="en-US" dirty="0"/>
              <a:t>disc</a:t>
            </a:r>
          </a:p>
        </p:txBody>
      </p:sp>
    </p:spTree>
    <p:extLst>
      <p:ext uri="{BB962C8B-B14F-4D97-AF65-F5344CB8AC3E}">
        <p14:creationId xmlns:p14="http://schemas.microsoft.com/office/powerpoint/2010/main" val="13938466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918952" y="452718"/>
            <a:ext cx="6671257" cy="6194177"/>
          </a:xfrm>
          <a:prstGeom prst="rect">
            <a:avLst/>
          </a:prstGeom>
        </p:spPr>
      </p:pic>
    </p:spTree>
    <p:extLst>
      <p:ext uri="{BB962C8B-B14F-4D97-AF65-F5344CB8AC3E}">
        <p14:creationId xmlns:p14="http://schemas.microsoft.com/office/powerpoint/2010/main" val="34105353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759216" y="452718"/>
            <a:ext cx="8148357" cy="6117654"/>
          </a:xfrm>
          <a:prstGeom prst="rect">
            <a:avLst/>
          </a:prstGeom>
        </p:spPr>
      </p:pic>
    </p:spTree>
    <p:extLst>
      <p:ext uri="{BB962C8B-B14F-4D97-AF65-F5344CB8AC3E}">
        <p14:creationId xmlns:p14="http://schemas.microsoft.com/office/powerpoint/2010/main" val="21654652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Preformed vitamin A- RETINOIDS</a:t>
            </a:r>
            <a:endParaRPr lang="en-GB" b="1" dirty="0"/>
          </a:p>
        </p:txBody>
      </p:sp>
      <p:sp>
        <p:nvSpPr>
          <p:cNvPr id="3" name="Content Placeholder 2"/>
          <p:cNvSpPr>
            <a:spLocks noGrp="1"/>
          </p:cNvSpPr>
          <p:nvPr>
            <p:ph idx="1"/>
          </p:nvPr>
        </p:nvSpPr>
        <p:spPr/>
        <p:txBody>
          <a:bodyPr>
            <a:normAutofit fontScale="92500" lnSpcReduction="20000"/>
          </a:bodyPr>
          <a:lstStyle/>
          <a:p>
            <a:r>
              <a:rPr lang="en-GB" dirty="0" smtClean="0"/>
              <a:t>Active or usable forms</a:t>
            </a:r>
          </a:p>
          <a:p>
            <a:r>
              <a:rPr lang="en-GB" dirty="0" smtClean="0"/>
              <a:t>Four categories of </a:t>
            </a:r>
            <a:r>
              <a:rPr lang="en-GB" dirty="0" err="1" smtClean="0"/>
              <a:t>retinoids</a:t>
            </a:r>
            <a:endParaRPr lang="en-GB" dirty="0" smtClean="0"/>
          </a:p>
          <a:p>
            <a:pPr marL="0" indent="0">
              <a:buNone/>
            </a:pPr>
            <a:r>
              <a:rPr lang="en-GB" dirty="0" err="1" smtClean="0"/>
              <a:t>Retinoi</a:t>
            </a:r>
            <a:endParaRPr lang="en-GB" dirty="0" smtClean="0"/>
          </a:p>
          <a:p>
            <a:pPr marL="0" indent="0">
              <a:buNone/>
            </a:pPr>
            <a:r>
              <a:rPr lang="en-GB" dirty="0" smtClean="0"/>
              <a:t>Retinal</a:t>
            </a:r>
          </a:p>
          <a:p>
            <a:pPr marL="0" indent="0">
              <a:buNone/>
            </a:pPr>
            <a:r>
              <a:rPr lang="en-GB" dirty="0" smtClean="0"/>
              <a:t>Retinoic acid</a:t>
            </a:r>
          </a:p>
          <a:p>
            <a:pPr marL="0" indent="0">
              <a:buNone/>
            </a:pPr>
            <a:r>
              <a:rPr lang="en-GB" dirty="0" err="1" smtClean="0"/>
              <a:t>Retinyln</a:t>
            </a:r>
            <a:r>
              <a:rPr lang="en-GB" dirty="0" smtClean="0"/>
              <a:t> esters</a:t>
            </a:r>
          </a:p>
          <a:p>
            <a:r>
              <a:rPr lang="en-GB" dirty="0" smtClean="0"/>
              <a:t>All </a:t>
            </a:r>
            <a:r>
              <a:rPr lang="en-GB" dirty="0" err="1" smtClean="0"/>
              <a:t>retinoids</a:t>
            </a:r>
            <a:r>
              <a:rPr lang="en-GB" dirty="0" smtClean="0"/>
              <a:t> are absorbed as retinol</a:t>
            </a:r>
          </a:p>
          <a:p>
            <a:r>
              <a:rPr lang="en-GB" dirty="0" err="1" smtClean="0"/>
              <a:t>Sources;animal</a:t>
            </a:r>
            <a:r>
              <a:rPr lang="en-GB" dirty="0" smtClean="0"/>
              <a:t> products like liver fish </a:t>
            </a:r>
            <a:r>
              <a:rPr lang="en-GB" dirty="0" err="1" smtClean="0"/>
              <a:t>fish</a:t>
            </a:r>
            <a:r>
              <a:rPr lang="en-GB" dirty="0" smtClean="0"/>
              <a:t> oils milk eggs </a:t>
            </a:r>
            <a:r>
              <a:rPr lang="en-GB" dirty="0" err="1" smtClean="0"/>
              <a:t>etc</a:t>
            </a:r>
            <a:endParaRPr lang="en-GB" dirty="0" smtClean="0"/>
          </a:p>
          <a:p>
            <a:r>
              <a:rPr lang="en-GB" dirty="0" smtClean="0"/>
              <a:t>Liver is the richest source</a:t>
            </a:r>
            <a:endParaRPr lang="en-GB" dirty="0"/>
          </a:p>
        </p:txBody>
      </p:sp>
    </p:spTree>
    <p:extLst>
      <p:ext uri="{BB962C8B-B14F-4D97-AF65-F5344CB8AC3E}">
        <p14:creationId xmlns:p14="http://schemas.microsoft.com/office/powerpoint/2010/main" val="5443241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700012" y="353261"/>
            <a:ext cx="8126444" cy="6101202"/>
          </a:xfrm>
          <a:prstGeom prst="rect">
            <a:avLst/>
          </a:prstGeom>
        </p:spPr>
      </p:pic>
    </p:spTree>
    <p:extLst>
      <p:ext uri="{BB962C8B-B14F-4D97-AF65-F5344CB8AC3E}">
        <p14:creationId xmlns:p14="http://schemas.microsoft.com/office/powerpoint/2010/main" val="29647123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TREATMENT</a:t>
            </a:r>
            <a:endParaRPr lang="en-US" dirty="0">
              <a:solidFill>
                <a:schemeClr val="tx1"/>
              </a:solidFill>
            </a:endParaRPr>
          </a:p>
        </p:txBody>
      </p:sp>
      <p:sp>
        <p:nvSpPr>
          <p:cNvPr id="3" name="Content Placeholder 2"/>
          <p:cNvSpPr>
            <a:spLocks noGrp="1"/>
          </p:cNvSpPr>
          <p:nvPr>
            <p:ph idx="1"/>
          </p:nvPr>
        </p:nvSpPr>
        <p:spPr/>
        <p:txBody>
          <a:bodyPr/>
          <a:lstStyle/>
          <a:p>
            <a:pPr marL="0" indent="0">
              <a:buNone/>
            </a:pPr>
            <a:r>
              <a:rPr lang="en-US" b="1" dirty="0">
                <a:solidFill>
                  <a:srgbClr val="00B0F0"/>
                </a:solidFill>
              </a:rPr>
              <a:t>1. Local ocular therapy</a:t>
            </a:r>
            <a:r>
              <a:rPr lang="en-US" dirty="0"/>
              <a:t>. For </a:t>
            </a:r>
            <a:r>
              <a:rPr lang="en-US" dirty="0" err="1"/>
              <a:t>conjunctival</a:t>
            </a:r>
            <a:r>
              <a:rPr lang="en-US" dirty="0"/>
              <a:t> </a:t>
            </a:r>
            <a:r>
              <a:rPr lang="en-US" dirty="0" err="1"/>
              <a:t>xerosis</a:t>
            </a:r>
            <a:endParaRPr lang="en-US" dirty="0"/>
          </a:p>
          <a:p>
            <a:r>
              <a:rPr lang="en-US" dirty="0"/>
              <a:t>artificial tears (0.7 percent </a:t>
            </a:r>
            <a:r>
              <a:rPr lang="en-US" dirty="0" err="1"/>
              <a:t>hydroxypropyl</a:t>
            </a:r>
            <a:r>
              <a:rPr lang="en-US" dirty="0"/>
              <a:t> </a:t>
            </a:r>
            <a:r>
              <a:rPr lang="en-US" dirty="0" smtClean="0"/>
              <a:t>methyl cellulose </a:t>
            </a:r>
            <a:r>
              <a:rPr lang="en-US" dirty="0"/>
              <a:t>or 0.3 percent </a:t>
            </a:r>
            <a:r>
              <a:rPr lang="en-US" dirty="0" err="1"/>
              <a:t>hypromellose</a:t>
            </a:r>
            <a:r>
              <a:rPr lang="en-US" dirty="0"/>
              <a:t>) should </a:t>
            </a:r>
            <a:r>
              <a:rPr lang="en-US" dirty="0" smtClean="0"/>
              <a:t>be instilled </a:t>
            </a:r>
            <a:r>
              <a:rPr lang="en-US" dirty="0"/>
              <a:t>every 3-4 hours</a:t>
            </a:r>
            <a:r>
              <a:rPr lang="en-US" dirty="0" smtClean="0"/>
              <a:t>.</a:t>
            </a:r>
          </a:p>
          <a:p>
            <a:r>
              <a:rPr lang="en-US" dirty="0" smtClean="0"/>
              <a:t> </a:t>
            </a:r>
            <a:r>
              <a:rPr lang="en-US" dirty="0"/>
              <a:t>In the stage of </a:t>
            </a:r>
            <a:r>
              <a:rPr lang="en-US" dirty="0" err="1" smtClean="0"/>
              <a:t>keratomalacia,full</a:t>
            </a:r>
            <a:r>
              <a:rPr lang="en-US" dirty="0" smtClean="0"/>
              <a:t>-fledged </a:t>
            </a:r>
            <a:r>
              <a:rPr lang="en-US" dirty="0"/>
              <a:t>treatment of bacterial corneal </a:t>
            </a:r>
            <a:r>
              <a:rPr lang="en-US" dirty="0" smtClean="0"/>
              <a:t>ulcer should </a:t>
            </a:r>
            <a:r>
              <a:rPr lang="en-US" dirty="0"/>
              <a:t>be instituted</a:t>
            </a:r>
          </a:p>
        </p:txBody>
      </p:sp>
    </p:spTree>
    <p:extLst>
      <p:ext uri="{BB962C8B-B14F-4D97-AF65-F5344CB8AC3E}">
        <p14:creationId xmlns:p14="http://schemas.microsoft.com/office/powerpoint/2010/main" val="21037483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solidFill>
                  <a:srgbClr val="00B0F0"/>
                </a:solidFill>
              </a:rPr>
              <a:t>2. Vitamin A therapy</a:t>
            </a:r>
          </a:p>
        </p:txBody>
      </p:sp>
      <p:sp>
        <p:nvSpPr>
          <p:cNvPr id="3" name="Content Placeholder 2"/>
          <p:cNvSpPr>
            <a:spLocks noGrp="1"/>
          </p:cNvSpPr>
          <p:nvPr>
            <p:ph idx="1"/>
          </p:nvPr>
        </p:nvSpPr>
        <p:spPr/>
        <p:txBody>
          <a:bodyPr/>
          <a:lstStyle/>
          <a:p>
            <a:r>
              <a:rPr lang="en-US" dirty="0"/>
              <a:t>Treatment schedules apply </a:t>
            </a:r>
            <a:r>
              <a:rPr lang="en-US" dirty="0" smtClean="0"/>
              <a:t>to  all </a:t>
            </a:r>
            <a:r>
              <a:rPr lang="en-US" dirty="0"/>
              <a:t>stages of active </a:t>
            </a:r>
            <a:r>
              <a:rPr lang="en-US" dirty="0" err="1"/>
              <a:t>xerophthalmia</a:t>
            </a:r>
            <a:r>
              <a:rPr lang="en-US" dirty="0"/>
              <a:t> viz. XN, X1A, </a:t>
            </a:r>
            <a:r>
              <a:rPr lang="en-US" dirty="0" smtClean="0"/>
              <a:t>X1B,X2</a:t>
            </a:r>
            <a:r>
              <a:rPr lang="en-US" dirty="0"/>
              <a:t>, X3A and X3B. </a:t>
            </a:r>
            <a:endParaRPr lang="en-US" dirty="0" smtClean="0"/>
          </a:p>
          <a:p>
            <a:r>
              <a:rPr lang="en-US" dirty="0" smtClean="0"/>
              <a:t>Oral </a:t>
            </a:r>
            <a:r>
              <a:rPr lang="en-US" dirty="0"/>
              <a:t>administration is </a:t>
            </a:r>
            <a:r>
              <a:rPr lang="en-US" dirty="0" smtClean="0"/>
              <a:t>the recommended </a:t>
            </a:r>
            <a:r>
              <a:rPr lang="en-US" dirty="0"/>
              <a:t>method of treatment. </a:t>
            </a:r>
            <a:endParaRPr lang="en-US" dirty="0" smtClean="0"/>
          </a:p>
          <a:p>
            <a:r>
              <a:rPr lang="en-US" dirty="0" smtClean="0"/>
              <a:t> However</a:t>
            </a:r>
            <a:r>
              <a:rPr lang="en-US" dirty="0"/>
              <a:t>, in </a:t>
            </a:r>
            <a:r>
              <a:rPr lang="en-US" dirty="0" smtClean="0"/>
              <a:t>the presence </a:t>
            </a:r>
            <a:r>
              <a:rPr lang="en-US" dirty="0"/>
              <a:t>of repeated vomiting and severe </a:t>
            </a:r>
            <a:r>
              <a:rPr lang="en-US" dirty="0" smtClean="0"/>
              <a:t>diarrhea ,intramuscular </a:t>
            </a:r>
            <a:r>
              <a:rPr lang="en-US" dirty="0"/>
              <a:t>injections of water-miscible </a:t>
            </a:r>
            <a:r>
              <a:rPr lang="en-US" dirty="0" smtClean="0"/>
              <a:t>preparation should </a:t>
            </a:r>
            <a:r>
              <a:rPr lang="en-US" dirty="0"/>
              <a:t>be </a:t>
            </a:r>
            <a:r>
              <a:rPr lang="en-US" dirty="0" smtClean="0"/>
              <a:t>preferred</a:t>
            </a:r>
            <a:endParaRPr lang="en-US" dirty="0"/>
          </a:p>
        </p:txBody>
      </p:sp>
    </p:spTree>
    <p:extLst>
      <p:ext uri="{BB962C8B-B14F-4D97-AF65-F5344CB8AC3E}">
        <p14:creationId xmlns:p14="http://schemas.microsoft.com/office/powerpoint/2010/main" val="36058511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57896"/>
          </a:xfrm>
        </p:spPr>
        <p:txBody>
          <a:bodyPr/>
          <a:lstStyle/>
          <a:p>
            <a:r>
              <a:rPr lang="en-US" dirty="0" smtClean="0"/>
              <a:t>Cont..</a:t>
            </a:r>
            <a:endParaRPr lang="en-US" dirty="0"/>
          </a:p>
        </p:txBody>
      </p:sp>
      <p:sp>
        <p:nvSpPr>
          <p:cNvPr id="3" name="Content Placeholder 2"/>
          <p:cNvSpPr>
            <a:spLocks noGrp="1"/>
          </p:cNvSpPr>
          <p:nvPr>
            <p:ph idx="1"/>
          </p:nvPr>
        </p:nvSpPr>
        <p:spPr>
          <a:xfrm>
            <a:off x="218942" y="1390918"/>
            <a:ext cx="10457644" cy="4857481"/>
          </a:xfrm>
        </p:spPr>
        <p:txBody>
          <a:bodyPr>
            <a:normAutofit/>
          </a:bodyPr>
          <a:lstStyle/>
          <a:p>
            <a:r>
              <a:rPr lang="en-US" dirty="0"/>
              <a:t>All patients above the age of 1 year (</a:t>
            </a:r>
            <a:r>
              <a:rPr lang="en-US" dirty="0" smtClean="0"/>
              <a:t>except women </a:t>
            </a:r>
            <a:r>
              <a:rPr lang="en-US" dirty="0"/>
              <a:t>of reproductive age): 200,000 IU of vitamin</a:t>
            </a:r>
          </a:p>
          <a:p>
            <a:r>
              <a:rPr lang="en-US" dirty="0"/>
              <a:t>A orally or 100,000 IU by intramuscular </a:t>
            </a:r>
            <a:r>
              <a:rPr lang="en-US" dirty="0" smtClean="0"/>
              <a:t>injection should </a:t>
            </a:r>
            <a:r>
              <a:rPr lang="en-US" dirty="0"/>
              <a:t>be given immediately on diagnosis </a:t>
            </a:r>
            <a:r>
              <a:rPr lang="en-US" dirty="0" smtClean="0"/>
              <a:t>and repeated </a:t>
            </a:r>
            <a:r>
              <a:rPr lang="en-US" dirty="0"/>
              <a:t>the following day and 4 weeks later.</a:t>
            </a:r>
          </a:p>
          <a:p>
            <a:r>
              <a:rPr lang="en-US" dirty="0" smtClean="0"/>
              <a:t> </a:t>
            </a:r>
            <a:r>
              <a:rPr lang="en-US" dirty="0"/>
              <a:t>Children under the age of 1 year and </a:t>
            </a:r>
            <a:r>
              <a:rPr lang="en-US" dirty="0" smtClean="0"/>
              <a:t>children of </a:t>
            </a:r>
            <a:r>
              <a:rPr lang="en-US" dirty="0"/>
              <a:t>any age who weigh less than 8 kg should </a:t>
            </a:r>
            <a:r>
              <a:rPr lang="en-US" dirty="0" smtClean="0"/>
              <a:t>be treated </a:t>
            </a:r>
            <a:r>
              <a:rPr lang="en-US" dirty="0"/>
              <a:t>with half the doses for patients of </a:t>
            </a:r>
            <a:r>
              <a:rPr lang="en-US" dirty="0" smtClean="0"/>
              <a:t>more than </a:t>
            </a:r>
            <a:r>
              <a:rPr lang="en-US" dirty="0"/>
              <a:t>1 year of age</a:t>
            </a:r>
            <a:r>
              <a:rPr lang="en-US" dirty="0" smtClean="0"/>
              <a:t>.</a:t>
            </a:r>
          </a:p>
          <a:p>
            <a:r>
              <a:rPr lang="en-US" dirty="0" smtClean="0"/>
              <a:t> </a:t>
            </a:r>
            <a:r>
              <a:rPr lang="en-US" dirty="0"/>
              <a:t>Women of reproductive age, pregnant or not: (</a:t>
            </a:r>
            <a:r>
              <a:rPr lang="en-US" dirty="0" smtClean="0"/>
              <a:t>a)Those </a:t>
            </a:r>
            <a:r>
              <a:rPr lang="en-US" dirty="0"/>
              <a:t>having night blindness (XN), </a:t>
            </a:r>
            <a:r>
              <a:rPr lang="en-US" dirty="0" err="1" smtClean="0"/>
              <a:t>conjunctivalxerosis</a:t>
            </a:r>
            <a:r>
              <a:rPr lang="en-US" dirty="0" smtClean="0"/>
              <a:t> </a:t>
            </a:r>
            <a:r>
              <a:rPr lang="en-US" dirty="0"/>
              <a:t>(X1A) and </a:t>
            </a:r>
            <a:r>
              <a:rPr lang="en-US" dirty="0" err="1"/>
              <a:t>Bitot’s</a:t>
            </a:r>
            <a:r>
              <a:rPr lang="en-US" dirty="0"/>
              <a:t> spots (X1B) should </a:t>
            </a:r>
            <a:r>
              <a:rPr lang="en-US" dirty="0" err="1" smtClean="0"/>
              <a:t>betreated</a:t>
            </a:r>
            <a:r>
              <a:rPr lang="en-US" dirty="0" smtClean="0"/>
              <a:t> </a:t>
            </a:r>
            <a:r>
              <a:rPr lang="en-US" dirty="0"/>
              <a:t>with a daily dose of 10,000 IU of </a:t>
            </a:r>
            <a:r>
              <a:rPr lang="en-US" dirty="0" smtClean="0"/>
              <a:t>vitamin A </a:t>
            </a:r>
            <a:r>
              <a:rPr lang="en-US" dirty="0"/>
              <a:t>orally (1 sugar coated tablet) for 2 weeks.</a:t>
            </a:r>
          </a:p>
          <a:p>
            <a:r>
              <a:rPr lang="en-US" dirty="0"/>
              <a:t>(b) For corneal </a:t>
            </a:r>
            <a:r>
              <a:rPr lang="en-US" dirty="0" err="1"/>
              <a:t>xerophthalmia</a:t>
            </a:r>
            <a:r>
              <a:rPr lang="en-US" dirty="0"/>
              <a:t>, administration </a:t>
            </a:r>
            <a:r>
              <a:rPr lang="en-US" dirty="0" smtClean="0"/>
              <a:t>of full </a:t>
            </a:r>
            <a:r>
              <a:rPr lang="en-US" dirty="0"/>
              <a:t>dosage schedule (described for patients </a:t>
            </a:r>
            <a:r>
              <a:rPr lang="en-US" dirty="0" smtClean="0"/>
              <a:t>above1 </a:t>
            </a:r>
            <a:r>
              <a:rPr lang="en-US" dirty="0"/>
              <a:t>year of age) is recommended.</a:t>
            </a:r>
          </a:p>
        </p:txBody>
      </p:sp>
    </p:spTree>
    <p:extLst>
      <p:ext uri="{BB962C8B-B14F-4D97-AF65-F5344CB8AC3E}">
        <p14:creationId xmlns:p14="http://schemas.microsoft.com/office/powerpoint/2010/main" val="19431602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solidFill>
                  <a:srgbClr val="00B0F0"/>
                </a:solidFill>
              </a:rPr>
              <a:t>3. Treatment of underlying conditions </a:t>
            </a:r>
          </a:p>
        </p:txBody>
      </p:sp>
      <p:sp>
        <p:nvSpPr>
          <p:cNvPr id="3" name="Content Placeholder 2"/>
          <p:cNvSpPr>
            <a:spLocks noGrp="1"/>
          </p:cNvSpPr>
          <p:nvPr>
            <p:ph idx="1"/>
          </p:nvPr>
        </p:nvSpPr>
        <p:spPr/>
        <p:txBody>
          <a:bodyPr/>
          <a:lstStyle/>
          <a:p>
            <a:r>
              <a:rPr lang="en-US" dirty="0" smtClean="0"/>
              <a:t>such </a:t>
            </a:r>
            <a:r>
              <a:rPr lang="en-US" dirty="0"/>
              <a:t>as </a:t>
            </a:r>
            <a:r>
              <a:rPr lang="en-US" dirty="0" smtClean="0"/>
              <a:t>PEM and </a:t>
            </a:r>
            <a:r>
              <a:rPr lang="en-US" dirty="0"/>
              <a:t>other nutritional disorders, </a:t>
            </a:r>
            <a:r>
              <a:rPr lang="en-US" dirty="0" err="1" smtClean="0"/>
              <a:t>diarrhoea</a:t>
            </a:r>
            <a:r>
              <a:rPr lang="en-US" dirty="0" smtClean="0"/>
              <a:t>, dehydration </a:t>
            </a:r>
            <a:r>
              <a:rPr lang="en-US" dirty="0"/>
              <a:t>and electrolyte imbalance, infections </a:t>
            </a:r>
            <a:r>
              <a:rPr lang="en-US" dirty="0" smtClean="0"/>
              <a:t>and parasitic </a:t>
            </a:r>
            <a:r>
              <a:rPr lang="en-US" dirty="0"/>
              <a:t>conditions should be </a:t>
            </a:r>
            <a:r>
              <a:rPr lang="en-US" dirty="0" smtClean="0"/>
              <a:t>considered simultaneously</a:t>
            </a:r>
            <a:r>
              <a:rPr lang="en-US" dirty="0"/>
              <a:t>.</a:t>
            </a:r>
          </a:p>
        </p:txBody>
      </p:sp>
    </p:spTree>
    <p:extLst>
      <p:ext uri="{BB962C8B-B14F-4D97-AF65-F5344CB8AC3E}">
        <p14:creationId xmlns:p14="http://schemas.microsoft.com/office/powerpoint/2010/main" val="15350089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Prophylaxis against </a:t>
            </a:r>
            <a:r>
              <a:rPr lang="en-US" dirty="0" err="1"/>
              <a:t>xerophthalmia</a:t>
            </a:r>
            <a:endParaRPr lang="en-US" dirty="0"/>
          </a:p>
        </p:txBody>
      </p:sp>
      <p:pic>
        <p:nvPicPr>
          <p:cNvPr id="4" name="Content Placeholder 3"/>
          <p:cNvPicPr>
            <a:picLocks noGrp="1" noChangeAspect="1"/>
          </p:cNvPicPr>
          <p:nvPr>
            <p:ph idx="1"/>
          </p:nvPr>
        </p:nvPicPr>
        <p:blipFill>
          <a:blip r:embed="rId2"/>
          <a:stretch>
            <a:fillRect/>
          </a:stretch>
        </p:blipFill>
        <p:spPr>
          <a:xfrm>
            <a:off x="106575" y="1853248"/>
            <a:ext cx="11930879" cy="3848671"/>
          </a:xfrm>
          <a:prstGeom prst="rect">
            <a:avLst/>
          </a:prstGeom>
        </p:spPr>
      </p:pic>
    </p:spTree>
    <p:extLst>
      <p:ext uri="{BB962C8B-B14F-4D97-AF65-F5344CB8AC3E}">
        <p14:creationId xmlns:p14="http://schemas.microsoft.com/office/powerpoint/2010/main" val="21177784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60000"/>
                    <a:lumOff val="40000"/>
                  </a:schemeClr>
                </a:solidFill>
              </a:rPr>
              <a:t>REFERENCES</a:t>
            </a:r>
            <a:endParaRPr lang="en-US" dirty="0">
              <a:solidFill>
                <a:schemeClr val="accent1">
                  <a:lumMod val="60000"/>
                  <a:lumOff val="40000"/>
                </a:schemeClr>
              </a:solidFill>
            </a:endParaRPr>
          </a:p>
        </p:txBody>
      </p:sp>
      <p:sp>
        <p:nvSpPr>
          <p:cNvPr id="3" name="Content Placeholder 2"/>
          <p:cNvSpPr>
            <a:spLocks noGrp="1"/>
          </p:cNvSpPr>
          <p:nvPr>
            <p:ph idx="1"/>
          </p:nvPr>
        </p:nvSpPr>
        <p:spPr/>
        <p:txBody>
          <a:bodyPr/>
          <a:lstStyle/>
          <a:p>
            <a:r>
              <a:rPr lang="en-US" dirty="0" smtClean="0"/>
              <a:t>American academy of ophthalmology </a:t>
            </a:r>
            <a:endParaRPr lang="en-US" dirty="0"/>
          </a:p>
        </p:txBody>
      </p:sp>
    </p:spTree>
    <p:extLst>
      <p:ext uri="{BB962C8B-B14F-4D97-AF65-F5344CB8AC3E}">
        <p14:creationId xmlns:p14="http://schemas.microsoft.com/office/powerpoint/2010/main" val="7600639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accent3"/>
                </a:solidFill>
              </a:rPr>
              <a:t>Thank you</a:t>
            </a:r>
            <a:endParaRPr lang="en-US" b="1" i="1" dirty="0">
              <a:solidFill>
                <a:schemeClr val="accent3"/>
              </a:solidFill>
            </a:endParaRPr>
          </a:p>
        </p:txBody>
      </p:sp>
      <p:pic>
        <p:nvPicPr>
          <p:cNvPr id="4" name="Content Placeholder 3"/>
          <p:cNvPicPr>
            <a:picLocks noGrp="1" noChangeAspect="1"/>
          </p:cNvPicPr>
          <p:nvPr>
            <p:ph idx="1"/>
          </p:nvPr>
        </p:nvPicPr>
        <p:blipFill>
          <a:blip r:embed="rId2"/>
          <a:stretch>
            <a:fillRect/>
          </a:stretch>
        </p:blipFill>
        <p:spPr>
          <a:xfrm>
            <a:off x="2332015" y="1228284"/>
            <a:ext cx="6979410" cy="4608460"/>
          </a:xfrm>
          <a:prstGeom prst="rect">
            <a:avLst/>
          </a:prstGeom>
        </p:spPr>
      </p:pic>
    </p:spTree>
    <p:extLst>
      <p:ext uri="{BB962C8B-B14F-4D97-AF65-F5344CB8AC3E}">
        <p14:creationId xmlns:p14="http://schemas.microsoft.com/office/powerpoint/2010/main" val="11206134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PROVITAMIN A - CAROTENOIDS</a:t>
            </a:r>
            <a:endParaRPr lang="en-GB" b="1" dirty="0"/>
          </a:p>
        </p:txBody>
      </p:sp>
      <p:sp>
        <p:nvSpPr>
          <p:cNvPr id="3" name="Content Placeholder 2"/>
          <p:cNvSpPr>
            <a:spLocks noGrp="1"/>
          </p:cNvSpPr>
          <p:nvPr>
            <p:ph idx="1"/>
          </p:nvPr>
        </p:nvSpPr>
        <p:spPr/>
        <p:txBody>
          <a:bodyPr/>
          <a:lstStyle/>
          <a:p>
            <a:r>
              <a:rPr lang="en-GB" dirty="0" smtClean="0"/>
              <a:t>Precursor of vitamin A</a:t>
            </a:r>
          </a:p>
          <a:p>
            <a:r>
              <a:rPr lang="en-GB" dirty="0" smtClean="0"/>
              <a:t>Predominantly beta carotene</a:t>
            </a:r>
          </a:p>
          <a:p>
            <a:r>
              <a:rPr lang="en-GB" dirty="0" smtClean="0"/>
              <a:t>Body has to convert it into active vitamin A </a:t>
            </a:r>
            <a:r>
              <a:rPr lang="en-GB" dirty="0"/>
              <a:t> </a:t>
            </a:r>
            <a:r>
              <a:rPr lang="en-GB" dirty="0" smtClean="0"/>
              <a:t>after consumption</a:t>
            </a:r>
          </a:p>
          <a:p>
            <a:r>
              <a:rPr lang="en-GB" dirty="0" err="1" smtClean="0"/>
              <a:t>Sources;plant</a:t>
            </a:r>
            <a:r>
              <a:rPr lang="en-GB" dirty="0" smtClean="0"/>
              <a:t> products like carrot green leafy vegetables papaya mango </a:t>
            </a:r>
            <a:r>
              <a:rPr lang="en-GB" dirty="0" err="1" smtClean="0"/>
              <a:t>bringal</a:t>
            </a:r>
            <a:endParaRPr lang="en-GB" dirty="0"/>
          </a:p>
        </p:txBody>
      </p:sp>
    </p:spTree>
    <p:extLst>
      <p:ext uri="{BB962C8B-B14F-4D97-AF65-F5344CB8AC3E}">
        <p14:creationId xmlns:p14="http://schemas.microsoft.com/office/powerpoint/2010/main" val="24597056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60000"/>
                    <a:lumOff val="40000"/>
                  </a:schemeClr>
                </a:solidFill>
              </a:rPr>
              <a:t>ROLE OF VITAMIN A</a:t>
            </a:r>
            <a:endParaRPr lang="en-US" b="1" dirty="0">
              <a:solidFill>
                <a:schemeClr val="accent1">
                  <a:lumMod val="60000"/>
                  <a:lumOff val="40000"/>
                </a:schemeClr>
              </a:solidFill>
            </a:endParaRPr>
          </a:p>
        </p:txBody>
      </p:sp>
      <p:sp>
        <p:nvSpPr>
          <p:cNvPr id="3" name="Content Placeholder 2"/>
          <p:cNvSpPr>
            <a:spLocks noGrp="1"/>
          </p:cNvSpPr>
          <p:nvPr>
            <p:ph idx="1"/>
          </p:nvPr>
        </p:nvSpPr>
        <p:spPr/>
        <p:txBody>
          <a:bodyPr/>
          <a:lstStyle/>
          <a:p>
            <a:r>
              <a:rPr lang="en-US" dirty="0" smtClean="0"/>
              <a:t>.formation of rhodopsin – used in night vision </a:t>
            </a:r>
          </a:p>
          <a:p>
            <a:r>
              <a:rPr lang="en-US" dirty="0" smtClean="0"/>
              <a:t>Maintance of healthy cornea and </a:t>
            </a:r>
            <a:r>
              <a:rPr lang="en-US" dirty="0" err="1" smtClean="0"/>
              <a:t>conjuctiva</a:t>
            </a:r>
            <a:endParaRPr lang="en-US" dirty="0" smtClean="0"/>
          </a:p>
          <a:p>
            <a:r>
              <a:rPr lang="en-US" dirty="0" smtClean="0"/>
              <a:t>Immune function; ensures working mucosal cells ,membranes and epithelial layers-;</a:t>
            </a:r>
            <a:r>
              <a:rPr lang="en-US" dirty="0" err="1" smtClean="0"/>
              <a:t>bodys</a:t>
            </a:r>
            <a:r>
              <a:rPr lang="en-US" dirty="0" smtClean="0"/>
              <a:t> first line </a:t>
            </a:r>
            <a:r>
              <a:rPr lang="en-US" dirty="0" err="1" smtClean="0"/>
              <a:t>defence</a:t>
            </a:r>
            <a:r>
              <a:rPr lang="en-US" dirty="0" smtClean="0"/>
              <a:t>, also aids in development of lymphocytes and white blood cells</a:t>
            </a:r>
            <a:endParaRPr lang="en-US" dirty="0"/>
          </a:p>
        </p:txBody>
      </p:sp>
    </p:spTree>
    <p:extLst>
      <p:ext uri="{BB962C8B-B14F-4D97-AF65-F5344CB8AC3E}">
        <p14:creationId xmlns:p14="http://schemas.microsoft.com/office/powerpoint/2010/main" val="12794212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rPr>
              <a:t>Biochemical function of vitamin A</a:t>
            </a:r>
            <a:endParaRPr lang="en-US" b="1" dirty="0">
              <a:solidFill>
                <a:schemeClr val="accent1">
                  <a:lumMod val="75000"/>
                </a:schemeClr>
              </a:solidFill>
            </a:endParaRPr>
          </a:p>
        </p:txBody>
      </p:sp>
      <p:sp>
        <p:nvSpPr>
          <p:cNvPr id="3" name="Content Placeholder 2"/>
          <p:cNvSpPr>
            <a:spLocks noGrp="1"/>
          </p:cNvSpPr>
          <p:nvPr>
            <p:ph idx="1"/>
          </p:nvPr>
        </p:nvSpPr>
        <p:spPr/>
        <p:txBody>
          <a:bodyPr>
            <a:normAutofit fontScale="92500" lnSpcReduction="10000"/>
          </a:bodyPr>
          <a:lstStyle/>
          <a:p>
            <a:r>
              <a:rPr lang="en-US" dirty="0" smtClean="0"/>
              <a:t>Vision in dim light</a:t>
            </a:r>
          </a:p>
          <a:p>
            <a:r>
              <a:rPr lang="en-US" dirty="0" smtClean="0"/>
              <a:t>necessary for maintance of normal epithelium ;synthesis of goblet cells in epithelial tissue which secrete mucous having antimicrobial component</a:t>
            </a:r>
          </a:p>
          <a:p>
            <a:r>
              <a:rPr lang="en-US" dirty="0" smtClean="0"/>
              <a:t>Embryonic development and reproduction; during fetal development, retinoic acid allows for development of </a:t>
            </a:r>
            <a:r>
              <a:rPr lang="en-US" dirty="0" err="1" smtClean="0"/>
              <a:t>lungs,hearts</a:t>
            </a:r>
            <a:r>
              <a:rPr lang="en-US" dirty="0" smtClean="0"/>
              <a:t> eyes and ears and regulates expression of growth hormone gene</a:t>
            </a:r>
          </a:p>
          <a:p>
            <a:r>
              <a:rPr lang="en-GB" dirty="0"/>
              <a:t>Acts as an antioxidant; </a:t>
            </a:r>
            <a:r>
              <a:rPr lang="en-GB" dirty="0" err="1"/>
              <a:t>caretinoids</a:t>
            </a:r>
            <a:r>
              <a:rPr lang="en-GB" dirty="0"/>
              <a:t> oxidize free radicals and prevent free radical cellular damage that can lead to cancer and other diseases</a:t>
            </a:r>
          </a:p>
          <a:p>
            <a:endParaRPr lang="en-US" dirty="0" smtClean="0"/>
          </a:p>
        </p:txBody>
      </p:sp>
    </p:spTree>
    <p:extLst>
      <p:ext uri="{BB962C8B-B14F-4D97-AF65-F5344CB8AC3E}">
        <p14:creationId xmlns:p14="http://schemas.microsoft.com/office/powerpoint/2010/main" val="31717750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60000"/>
                    <a:lumOff val="40000"/>
                  </a:schemeClr>
                </a:solidFill>
              </a:rPr>
              <a:t>VITAMIN A DEFICIENCY(</a:t>
            </a:r>
            <a:r>
              <a:rPr lang="en-US" b="1" dirty="0" err="1" smtClean="0">
                <a:solidFill>
                  <a:schemeClr val="accent1">
                    <a:lumMod val="60000"/>
                    <a:lumOff val="40000"/>
                  </a:schemeClr>
                </a:solidFill>
              </a:rPr>
              <a:t>xerophthalmia</a:t>
            </a:r>
            <a:r>
              <a:rPr lang="en-US" b="1" dirty="0" smtClean="0">
                <a:solidFill>
                  <a:schemeClr val="accent1">
                    <a:lumMod val="60000"/>
                    <a:lumOff val="40000"/>
                  </a:schemeClr>
                </a:solidFill>
              </a:rPr>
              <a:t>)</a:t>
            </a:r>
            <a:endParaRPr lang="en-US" b="1" dirty="0">
              <a:solidFill>
                <a:schemeClr val="accent1">
                  <a:lumMod val="60000"/>
                  <a:lumOff val="40000"/>
                </a:schemeClr>
              </a:solidFill>
            </a:endParaRPr>
          </a:p>
        </p:txBody>
      </p:sp>
      <p:sp>
        <p:nvSpPr>
          <p:cNvPr id="3" name="Content Placeholder 2"/>
          <p:cNvSpPr>
            <a:spLocks noGrp="1"/>
          </p:cNvSpPr>
          <p:nvPr>
            <p:ph idx="1"/>
          </p:nvPr>
        </p:nvSpPr>
        <p:spPr/>
        <p:txBody>
          <a:bodyPr>
            <a:normAutofit fontScale="92500" lnSpcReduction="10000"/>
          </a:bodyPr>
          <a:lstStyle/>
          <a:p>
            <a:r>
              <a:rPr lang="en-US" dirty="0" err="1" smtClean="0"/>
              <a:t>Xerophthalmia</a:t>
            </a:r>
            <a:r>
              <a:rPr lang="en-US" dirty="0" smtClean="0"/>
              <a:t> is a general term applied to all the  ocular manifestations of impaired vitamin A metabolism, from night blindness through complete corneal destruction</a:t>
            </a:r>
          </a:p>
          <a:p>
            <a:r>
              <a:rPr lang="en-US" dirty="0" err="1" smtClean="0"/>
              <a:t>Xeros</a:t>
            </a:r>
            <a:r>
              <a:rPr lang="en-US" dirty="0" smtClean="0"/>
              <a:t>-Dry</a:t>
            </a:r>
          </a:p>
          <a:p>
            <a:pPr marL="0" indent="0">
              <a:buNone/>
            </a:pPr>
            <a:r>
              <a:rPr lang="en-US" dirty="0" smtClean="0"/>
              <a:t>   </a:t>
            </a:r>
            <a:r>
              <a:rPr lang="en-US" dirty="0" err="1" smtClean="0"/>
              <a:t>Opthalmia</a:t>
            </a:r>
            <a:r>
              <a:rPr lang="en-US" dirty="0" smtClean="0"/>
              <a:t>- eye</a:t>
            </a:r>
          </a:p>
          <a:p>
            <a:pPr marL="0" indent="0">
              <a:buNone/>
            </a:pPr>
            <a:r>
              <a:rPr lang="en-US" dirty="0" smtClean="0"/>
              <a:t>   Literally means ‘dry eye’</a:t>
            </a:r>
          </a:p>
          <a:p>
            <a:r>
              <a:rPr lang="en-US" dirty="0" smtClean="0"/>
              <a:t>It’s the leading preventable cause of blindness in children throughout the world</a:t>
            </a:r>
          </a:p>
          <a:p>
            <a:r>
              <a:rPr lang="en-US" dirty="0" smtClean="0"/>
              <a:t>30% of world’s blindness due to nutritional corneal ulceration</a:t>
            </a:r>
          </a:p>
          <a:p>
            <a:pPr marL="0" indent="0">
              <a:buNone/>
            </a:pPr>
            <a:endParaRPr lang="en-US" dirty="0"/>
          </a:p>
        </p:txBody>
      </p:sp>
    </p:spTree>
    <p:extLst>
      <p:ext uri="{BB962C8B-B14F-4D97-AF65-F5344CB8AC3E}">
        <p14:creationId xmlns:p14="http://schemas.microsoft.com/office/powerpoint/2010/main" val="11874034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60000"/>
                    <a:lumOff val="40000"/>
                  </a:schemeClr>
                </a:solidFill>
              </a:rPr>
              <a:t>VITAMIN A DEFICIENCY RISKS</a:t>
            </a:r>
            <a:endParaRPr lang="en-US" b="1" dirty="0">
              <a:solidFill>
                <a:schemeClr val="accent1">
                  <a:lumMod val="60000"/>
                  <a:lumOff val="40000"/>
                </a:schemeClr>
              </a:solidFill>
            </a:endParaRPr>
          </a:p>
        </p:txBody>
      </p:sp>
      <p:sp>
        <p:nvSpPr>
          <p:cNvPr id="3" name="Content Placeholder 2"/>
          <p:cNvSpPr>
            <a:spLocks noGrp="1"/>
          </p:cNvSpPr>
          <p:nvPr>
            <p:ph idx="1"/>
          </p:nvPr>
        </p:nvSpPr>
        <p:spPr/>
        <p:txBody>
          <a:bodyPr/>
          <a:lstStyle/>
          <a:p>
            <a:r>
              <a:rPr lang="en-US" dirty="0" smtClean="0"/>
              <a:t>PEM</a:t>
            </a:r>
          </a:p>
          <a:p>
            <a:r>
              <a:rPr lang="en-US" smtClean="0"/>
              <a:t>Measles </a:t>
            </a:r>
            <a:r>
              <a:rPr lang="en-US" dirty="0" smtClean="0"/>
              <a:t>,chickenpox ,high fevers</a:t>
            </a:r>
          </a:p>
          <a:p>
            <a:r>
              <a:rPr lang="en-US" dirty="0" smtClean="0"/>
              <a:t>Bronchopneumonia  ,tuberculosis, Diphtheria</a:t>
            </a:r>
          </a:p>
          <a:p>
            <a:r>
              <a:rPr lang="en-US" dirty="0" smtClean="0"/>
              <a:t>Gastroenteritis, dysentery, worm infestations</a:t>
            </a:r>
          </a:p>
        </p:txBody>
      </p:sp>
    </p:spTree>
    <p:extLst>
      <p:ext uri="{BB962C8B-B14F-4D97-AF65-F5344CB8AC3E}">
        <p14:creationId xmlns:p14="http://schemas.microsoft.com/office/powerpoint/2010/main" val="33821621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60000"/>
                    <a:lumOff val="40000"/>
                  </a:schemeClr>
                </a:solidFill>
              </a:rPr>
              <a:t>VITAMIN A DEFICIENCY SYMPTOMS</a:t>
            </a:r>
            <a:endParaRPr lang="en-US" dirty="0">
              <a:solidFill>
                <a:schemeClr val="accent1">
                  <a:lumMod val="60000"/>
                  <a:lumOff val="40000"/>
                </a:schemeClr>
              </a:solidFill>
            </a:endParaRPr>
          </a:p>
        </p:txBody>
      </p:sp>
      <p:sp>
        <p:nvSpPr>
          <p:cNvPr id="3" name="Content Placeholder 2"/>
          <p:cNvSpPr>
            <a:spLocks noGrp="1"/>
          </p:cNvSpPr>
          <p:nvPr>
            <p:ph idx="1"/>
          </p:nvPr>
        </p:nvSpPr>
        <p:spPr/>
        <p:txBody>
          <a:bodyPr>
            <a:normAutofit fontScale="92500" lnSpcReduction="10000"/>
          </a:bodyPr>
          <a:lstStyle/>
          <a:p>
            <a:r>
              <a:rPr lang="en-US" dirty="0"/>
              <a:t>The main symptom of vitamin A deficiency is vision loss and blindness</a:t>
            </a:r>
            <a:r>
              <a:rPr lang="en-US" dirty="0" smtClean="0"/>
              <a:t>.</a:t>
            </a:r>
            <a:endParaRPr lang="en-US" dirty="0"/>
          </a:p>
          <a:p>
            <a:r>
              <a:rPr lang="en-US" dirty="0"/>
              <a:t>Vision loss often begins as a problem adjusting to seeing in the dark, or night blindness</a:t>
            </a:r>
            <a:r>
              <a:rPr lang="en-US" dirty="0" smtClean="0"/>
              <a:t>.</a:t>
            </a:r>
          </a:p>
          <a:p>
            <a:r>
              <a:rPr lang="en-US" dirty="0" smtClean="0"/>
              <a:t> </a:t>
            </a:r>
            <a:r>
              <a:rPr lang="en-US" dirty="0"/>
              <a:t>People with night blindness do not see well in the dark, but are able to see normally if enough light is present. As the vitamin A deficiency worsens, the conjunctiva, the covering on the white of the eye that helps lubricate your eye, dries out, and corneal ulcers appear. The progression of the deficiency eventually leads to vision loss and blindness.</a:t>
            </a:r>
          </a:p>
        </p:txBody>
      </p:sp>
    </p:spTree>
    <p:extLst>
      <p:ext uri="{BB962C8B-B14F-4D97-AF65-F5344CB8AC3E}">
        <p14:creationId xmlns:p14="http://schemas.microsoft.com/office/powerpoint/2010/main" val="740595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343</TotalTime>
  <Words>1288</Words>
  <Application>Microsoft Office PowerPoint</Application>
  <PresentationFormat>Custom</PresentationFormat>
  <Paragraphs>125</Paragraphs>
  <Slides>37</Slides>
  <Notes>3</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Vitamin A DEFICIENCY</vt:lpstr>
      <vt:lpstr>INTRODUCTION</vt:lpstr>
      <vt:lpstr>Preformed vitamin A- RETINOIDS</vt:lpstr>
      <vt:lpstr>PROVITAMIN A - CAROTENOIDS</vt:lpstr>
      <vt:lpstr>ROLE OF VITAMIN A</vt:lpstr>
      <vt:lpstr>Biochemical function of vitamin A</vt:lpstr>
      <vt:lpstr>VITAMIN A DEFICIENCY(xerophthalmia)</vt:lpstr>
      <vt:lpstr>VITAMIN A DEFICIENCY RISKS</vt:lpstr>
      <vt:lpstr>VITAMIN A DEFICIENCY SYMPTOMS</vt:lpstr>
      <vt:lpstr>WHO CLASSIFICATION</vt:lpstr>
      <vt:lpstr>PowerPoint Presentation</vt:lpstr>
      <vt:lpstr>CLINICAL FEATURES OF XEROPHTHALMIA</vt:lpstr>
      <vt:lpstr>1. X N (night blindness)</vt:lpstr>
      <vt:lpstr>PowerPoint Presentation</vt:lpstr>
      <vt:lpstr>2.X1A (conjunctival xerosis).</vt:lpstr>
      <vt:lpstr>PowerPoint Presentation</vt:lpstr>
      <vt:lpstr>3. X1B (Bitot’s spots).</vt:lpstr>
      <vt:lpstr>PowerPoint Presentation</vt:lpstr>
      <vt:lpstr>PowerPoint Presentation</vt:lpstr>
      <vt:lpstr>4. X2 (corneal xerosis).</vt:lpstr>
      <vt:lpstr>PowerPoint Presentation</vt:lpstr>
      <vt:lpstr>X3A and X3B (corneal ulceration/keratomalacia)</vt:lpstr>
      <vt:lpstr>Cont..</vt:lpstr>
      <vt:lpstr>PowerPoint Presentation</vt:lpstr>
      <vt:lpstr>6.XS (corneal scars).</vt:lpstr>
      <vt:lpstr>PowerPoint Presentation</vt:lpstr>
      <vt:lpstr>7. XFC (Xerophthalmic fundus).</vt:lpstr>
      <vt:lpstr>PowerPoint Presentation</vt:lpstr>
      <vt:lpstr>PowerPoint Presentation</vt:lpstr>
      <vt:lpstr>PowerPoint Presentation</vt:lpstr>
      <vt:lpstr>TREATMENT</vt:lpstr>
      <vt:lpstr>2. Vitamin A therapy</vt:lpstr>
      <vt:lpstr>Cont..</vt:lpstr>
      <vt:lpstr>3. Treatment of underlying conditions </vt:lpstr>
      <vt:lpstr>Prophylaxis against xerophthalmia</vt:lpstr>
      <vt:lpstr>REFERENCES</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56</cp:revision>
  <dcterms:created xsi:type="dcterms:W3CDTF">2018-04-04T09:55:44Z</dcterms:created>
  <dcterms:modified xsi:type="dcterms:W3CDTF">2018-09-23T15:35:50Z</dcterms:modified>
</cp:coreProperties>
</file>