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45"/>
  </p:notesMasterIdLst>
  <p:sldIdLst>
    <p:sldId id="256" r:id="rId2"/>
    <p:sldId id="297" r:id="rId3"/>
    <p:sldId id="289" r:id="rId4"/>
    <p:sldId id="299" r:id="rId5"/>
    <p:sldId id="285" r:id="rId6"/>
    <p:sldId id="290" r:id="rId7"/>
    <p:sldId id="284" r:id="rId8"/>
    <p:sldId id="291" r:id="rId9"/>
    <p:sldId id="286" r:id="rId10"/>
    <p:sldId id="258" r:id="rId11"/>
    <p:sldId id="259" r:id="rId12"/>
    <p:sldId id="318" r:id="rId13"/>
    <p:sldId id="300" r:id="rId14"/>
    <p:sldId id="301" r:id="rId15"/>
    <p:sldId id="302" r:id="rId16"/>
    <p:sldId id="260" r:id="rId17"/>
    <p:sldId id="263" r:id="rId18"/>
    <p:sldId id="267" r:id="rId19"/>
    <p:sldId id="293" r:id="rId20"/>
    <p:sldId id="303" r:id="rId21"/>
    <p:sldId id="292" r:id="rId22"/>
    <p:sldId id="272" r:id="rId23"/>
    <p:sldId id="273" r:id="rId24"/>
    <p:sldId id="294" r:id="rId25"/>
    <p:sldId id="304" r:id="rId26"/>
    <p:sldId id="277" r:id="rId27"/>
    <p:sldId id="314" r:id="rId28"/>
    <p:sldId id="313" r:id="rId29"/>
    <p:sldId id="280" r:id="rId30"/>
    <p:sldId id="296" r:id="rId31"/>
    <p:sldId id="261" r:id="rId32"/>
    <p:sldId id="283" r:id="rId33"/>
    <p:sldId id="306" r:id="rId34"/>
    <p:sldId id="305" r:id="rId35"/>
    <p:sldId id="307" r:id="rId36"/>
    <p:sldId id="312" r:id="rId37"/>
    <p:sldId id="316" r:id="rId38"/>
    <p:sldId id="315" r:id="rId39"/>
    <p:sldId id="311" r:id="rId40"/>
    <p:sldId id="317" r:id="rId41"/>
    <p:sldId id="308" r:id="rId42"/>
    <p:sldId id="309" r:id="rId43"/>
    <p:sldId id="31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65C3D-0165-4C41-981C-2EE149461986}" type="datetimeFigureOut">
              <a:rPr lang="en-US" smtClean="0"/>
              <a:t>6/6/2022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DD05E-78D7-44BC-ABF3-44253F6A96E5}" type="slidenum">
              <a:rPr lang="en-US" smtClean="0"/>
              <a:t>‹#›</a:t>
            </a:fld>
            <a:endParaRPr lang="en-US"/>
          </a:p>
        </p:txBody>
      </p:sp>
    </p:spTree>
    <p:extLst>
      <p:ext uri="{BB962C8B-B14F-4D97-AF65-F5344CB8AC3E}">
        <p14:creationId xmlns:p14="http://schemas.microsoft.com/office/powerpoint/2010/main" val="3478807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55E7F89-7FDB-4359-A4C4-D90DB5B59F3C}" type="slidenum">
              <a:rPr lang="en-GB" altLang="en-US" sz="1200" smtClean="0"/>
              <a:pPr/>
              <a:t>4</a:t>
            </a:fld>
            <a:endParaRPr lang="en-GB"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5240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227C95-A536-48F6-84EF-420B9B394F55}" type="slidenum">
              <a:rPr lang="en-GB" altLang="en-US" sz="1200" smtClean="0"/>
              <a:pPr/>
              <a:t>10</a:t>
            </a:fld>
            <a:endParaRPr lang="en-GB" alt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2879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D5A023-71DC-4BF7-8E4A-56BEDD5DCCB3}" type="slidenum">
              <a:rPr lang="en-GB" altLang="en-US" sz="1200" smtClean="0"/>
              <a:pPr/>
              <a:t>16</a:t>
            </a:fld>
            <a:endParaRPr lang="en-GB"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48146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F7AD71B-D127-41B9-8530-7C739A45323E}" type="slidenum">
              <a:rPr lang="en-GB" altLang="en-US" sz="1200" smtClean="0"/>
              <a:pPr/>
              <a:t>31</a:t>
            </a:fld>
            <a:endParaRPr lang="en-GB"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253198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66238E-67D5-4DDF-8C40-DE0F0595DBBC}" type="datetime1">
              <a:rPr lang="en-US" smtClean="0"/>
              <a:t>6/6/2022</a:t>
            </a:fld>
            <a:endParaRPr lang="en-US"/>
          </a:p>
        </p:txBody>
      </p:sp>
      <p:sp>
        <p:nvSpPr>
          <p:cNvPr id="5" name="Footer Placeholder 4"/>
          <p:cNvSpPr>
            <a:spLocks noGrp="1"/>
          </p:cNvSpPr>
          <p:nvPr>
            <p:ph type="ftr" sz="quarter" idx="11"/>
          </p:nvPr>
        </p:nvSpPr>
        <p:spPr/>
        <p:txBody>
          <a:bodyPr/>
          <a:lstStyle/>
          <a:p>
            <a:r>
              <a:rPr lang="en-US"/>
              <a:t>Module 5: Surgical Procedures for Adults and Adolescents</a:t>
            </a:r>
          </a:p>
        </p:txBody>
      </p:sp>
      <p:sp>
        <p:nvSpPr>
          <p:cNvPr id="6" name="Slide Number Placeholder 5"/>
          <p:cNvSpPr>
            <a:spLocks noGrp="1"/>
          </p:cNvSpPr>
          <p:nvPr>
            <p:ph type="sldNum" sz="quarter" idx="12"/>
          </p:nvPr>
        </p:nvSpPr>
        <p:spPr/>
        <p:txBody>
          <a:bodyPr/>
          <a:lstStyle/>
          <a:p>
            <a:fld id="{452F0573-4B79-4284-B0D8-2EAE7BEACF7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2320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latin typeface="Aharoni" panose="02010803020104030203" pitchFamily="2" charset="-79"/>
                <a:cs typeface="Aharoni" panose="02010803020104030203" pitchFamily="2" charset="-79"/>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F13ABA4-8649-4746-BF0F-94AAD47A08C5}" type="datetime1">
              <a:rPr lang="en-US" smtClean="0"/>
              <a:t>6/6/2022</a:t>
            </a:fld>
            <a:endParaRPr lang="en-US"/>
          </a:p>
        </p:txBody>
      </p:sp>
      <p:sp>
        <p:nvSpPr>
          <p:cNvPr id="5" name="Footer Placeholder 4"/>
          <p:cNvSpPr>
            <a:spLocks noGrp="1"/>
          </p:cNvSpPr>
          <p:nvPr>
            <p:ph type="ftr" sz="quarter" idx="11"/>
          </p:nvPr>
        </p:nvSpPr>
        <p:spPr/>
        <p:txBody>
          <a:bodyPr/>
          <a:lstStyle/>
          <a:p>
            <a:r>
              <a:rPr lang="en-US"/>
              <a:t>Module 5: Surgical Procedures for Adults and Adolescents</a:t>
            </a:r>
          </a:p>
        </p:txBody>
      </p:sp>
      <p:sp>
        <p:nvSpPr>
          <p:cNvPr id="6" name="Slide Number Placeholder 5"/>
          <p:cNvSpPr>
            <a:spLocks noGrp="1"/>
          </p:cNvSpPr>
          <p:nvPr>
            <p:ph type="sldNum" sz="quarter" idx="12"/>
          </p:nvPr>
        </p:nvSpPr>
        <p:spPr/>
        <p:txBody>
          <a:bodyPr/>
          <a:lstStyle/>
          <a:p>
            <a:fld id="{452F0573-4B79-4284-B0D8-2EAE7BEACF71}" type="slidenum">
              <a:rPr lang="en-US" smtClean="0"/>
              <a:t>‹#›</a:t>
            </a:fld>
            <a:endParaRPr lang="en-US"/>
          </a:p>
        </p:txBody>
      </p:sp>
    </p:spTree>
    <p:extLst>
      <p:ext uri="{BB962C8B-B14F-4D97-AF65-F5344CB8AC3E}">
        <p14:creationId xmlns:p14="http://schemas.microsoft.com/office/powerpoint/2010/main" val="42063520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lvl1pPr>
              <a:defRPr>
                <a:solidFill>
                  <a:srgbClr val="FF0000"/>
                </a:solidFill>
                <a:latin typeface="Aharoni" panose="02010803020104030203" pitchFamily="2" charset="-79"/>
                <a:cs typeface="Aharoni" panose="02010803020104030203" pitchFamily="2" charset="-79"/>
              </a:defRPr>
            </a:lvl1pPr>
          </a:lstStyle>
          <a:p>
            <a:r>
              <a:rPr lang="en-US" dirty="0"/>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F13ABA4-8649-4746-BF0F-94AAD47A08C5}" type="datetime1">
              <a:rPr lang="en-US" smtClean="0"/>
              <a:t>6/6/2022</a:t>
            </a:fld>
            <a:endParaRPr lang="en-US"/>
          </a:p>
        </p:txBody>
      </p:sp>
      <p:sp>
        <p:nvSpPr>
          <p:cNvPr id="5" name="Footer Placeholder 4"/>
          <p:cNvSpPr>
            <a:spLocks noGrp="1"/>
          </p:cNvSpPr>
          <p:nvPr>
            <p:ph type="ftr" sz="quarter" idx="11"/>
          </p:nvPr>
        </p:nvSpPr>
        <p:spPr/>
        <p:txBody>
          <a:bodyPr/>
          <a:lstStyle/>
          <a:p>
            <a:r>
              <a:rPr lang="en-US"/>
              <a:t>Module 5: Surgical Procedures for Adults and Adolescents</a:t>
            </a:r>
          </a:p>
        </p:txBody>
      </p:sp>
      <p:sp>
        <p:nvSpPr>
          <p:cNvPr id="6" name="Slide Number Placeholder 5"/>
          <p:cNvSpPr>
            <a:spLocks noGrp="1"/>
          </p:cNvSpPr>
          <p:nvPr>
            <p:ph type="sldNum" sz="quarter" idx="12"/>
          </p:nvPr>
        </p:nvSpPr>
        <p:spPr/>
        <p:txBody>
          <a:bodyPr/>
          <a:lstStyle/>
          <a:p>
            <a:fld id="{452F0573-4B79-4284-B0D8-2EAE7BEACF71}" type="slidenum">
              <a:rPr lang="en-US" smtClean="0"/>
              <a:t>‹#›</a:t>
            </a:fld>
            <a:endParaRPr lang="en-US"/>
          </a:p>
        </p:txBody>
      </p:sp>
    </p:spTree>
    <p:extLst>
      <p:ext uri="{BB962C8B-B14F-4D97-AF65-F5344CB8AC3E}">
        <p14:creationId xmlns:p14="http://schemas.microsoft.com/office/powerpoint/2010/main" val="3054902727"/>
      </p:ext>
    </p:extLst>
  </p:cSld>
  <p:clrMapOvr>
    <a:masterClrMapping/>
  </p:clrMapOvr>
  <p:hf sldNum="0"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latin typeface="Aharoni" panose="02010803020104030203" pitchFamily="2" charset="-79"/>
                <a:cs typeface="Aharoni" panose="02010803020104030203" pitchFamily="2" charset="-79"/>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F13ABA4-8649-4746-BF0F-94AAD47A08C5}" type="datetime1">
              <a:rPr lang="en-US" smtClean="0"/>
              <a:t>6/6/2022</a:t>
            </a:fld>
            <a:endParaRPr lang="en-US"/>
          </a:p>
        </p:txBody>
      </p:sp>
      <p:sp>
        <p:nvSpPr>
          <p:cNvPr id="5" name="Footer Placeholder 4"/>
          <p:cNvSpPr>
            <a:spLocks noGrp="1"/>
          </p:cNvSpPr>
          <p:nvPr>
            <p:ph type="ftr" sz="quarter" idx="11"/>
          </p:nvPr>
        </p:nvSpPr>
        <p:spPr/>
        <p:txBody>
          <a:bodyPr/>
          <a:lstStyle/>
          <a:p>
            <a:r>
              <a:rPr lang="en-US"/>
              <a:t>Module 5: Surgical Procedures for Adults and Adolescents</a:t>
            </a:r>
          </a:p>
        </p:txBody>
      </p:sp>
      <p:sp>
        <p:nvSpPr>
          <p:cNvPr id="6" name="Slide Number Placeholder 5"/>
          <p:cNvSpPr>
            <a:spLocks noGrp="1"/>
          </p:cNvSpPr>
          <p:nvPr>
            <p:ph type="sldNum" sz="quarter" idx="12"/>
          </p:nvPr>
        </p:nvSpPr>
        <p:spPr/>
        <p:txBody>
          <a:bodyPr/>
          <a:lstStyle/>
          <a:p>
            <a:fld id="{452F0573-4B79-4284-B0D8-2EAE7BEACF71}" type="slidenum">
              <a:rPr lang="en-US" smtClean="0"/>
              <a:t>‹#›</a:t>
            </a:fld>
            <a:endParaRPr lang="en-US"/>
          </a:p>
        </p:txBody>
      </p:sp>
    </p:spTree>
    <p:extLst>
      <p:ext uri="{BB962C8B-B14F-4D97-AF65-F5344CB8AC3E}">
        <p14:creationId xmlns:p14="http://schemas.microsoft.com/office/powerpoint/2010/main" val="81342653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rgbClr val="FF0000"/>
                </a:solidFill>
                <a:latin typeface="Aharoni" panose="02010803020104030203" pitchFamily="2" charset="-79"/>
                <a:cs typeface="Aharoni" panose="02010803020104030203" pitchFamily="2" charset="-79"/>
              </a:defRPr>
            </a:lvl1pPr>
          </a:lstStyle>
          <a:p>
            <a:r>
              <a:rPr lang="en-US" dirty="0"/>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B6B7B5-29C7-4752-9486-02D5AAF59884}" type="datetime1">
              <a:rPr lang="en-US" smtClean="0"/>
              <a:t>6/6/2022</a:t>
            </a:fld>
            <a:endParaRPr lang="en-US"/>
          </a:p>
        </p:txBody>
      </p:sp>
      <p:sp>
        <p:nvSpPr>
          <p:cNvPr id="5" name="Footer Placeholder 4"/>
          <p:cNvSpPr>
            <a:spLocks noGrp="1"/>
          </p:cNvSpPr>
          <p:nvPr>
            <p:ph type="ftr" sz="quarter" idx="11"/>
          </p:nvPr>
        </p:nvSpPr>
        <p:spPr/>
        <p:txBody>
          <a:bodyPr/>
          <a:lstStyle/>
          <a:p>
            <a:r>
              <a:rPr lang="en-US"/>
              <a:t>Module 5: Surgical Procedures for Adults and Adolescents</a:t>
            </a:r>
          </a:p>
        </p:txBody>
      </p:sp>
      <p:sp>
        <p:nvSpPr>
          <p:cNvPr id="6" name="Slide Number Placeholder 5"/>
          <p:cNvSpPr>
            <a:spLocks noGrp="1"/>
          </p:cNvSpPr>
          <p:nvPr>
            <p:ph type="sldNum" sz="quarter" idx="12"/>
          </p:nvPr>
        </p:nvSpPr>
        <p:spPr/>
        <p:txBody>
          <a:bodyPr/>
          <a:lstStyle/>
          <a:p>
            <a:fld id="{452F0573-4B79-4284-B0D8-2EAE7BEACF7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42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lvl1pPr>
              <a:defRPr>
                <a:solidFill>
                  <a:srgbClr val="FF0000"/>
                </a:solidFill>
                <a:latin typeface="Aharoni" panose="02010803020104030203" pitchFamily="2" charset="-79"/>
                <a:cs typeface="Aharoni" panose="02010803020104030203" pitchFamily="2" charset="-79"/>
              </a:defRPr>
            </a:lvl1pPr>
          </a:lstStyle>
          <a:p>
            <a:r>
              <a:rPr lang="en-US" dirty="0"/>
              <a:t>Click to edit Master title style</a:t>
            </a:r>
          </a:p>
        </p:txBody>
      </p:sp>
      <p:sp>
        <p:nvSpPr>
          <p:cNvPr id="3" name="Content Placeholder 2"/>
          <p:cNvSpPr>
            <a:spLocks noGrp="1"/>
          </p:cNvSpPr>
          <p:nvPr>
            <p:ph sz="half" idx="1"/>
          </p:nvPr>
        </p:nvSpPr>
        <p:spPr>
          <a:xfrm>
            <a:off x="822960" y="1845734"/>
            <a:ext cx="370332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6"/>
            <a:ext cx="3703320" cy="40233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F13ABA4-8649-4746-BF0F-94AAD47A08C5}" type="datetime1">
              <a:rPr lang="en-US" smtClean="0"/>
              <a:t>6/6/2022</a:t>
            </a:fld>
            <a:endParaRPr lang="en-US"/>
          </a:p>
        </p:txBody>
      </p:sp>
      <p:sp>
        <p:nvSpPr>
          <p:cNvPr id="6" name="Footer Placeholder 5"/>
          <p:cNvSpPr>
            <a:spLocks noGrp="1"/>
          </p:cNvSpPr>
          <p:nvPr>
            <p:ph type="ftr" sz="quarter" idx="11"/>
          </p:nvPr>
        </p:nvSpPr>
        <p:spPr/>
        <p:txBody>
          <a:bodyPr/>
          <a:lstStyle/>
          <a:p>
            <a:r>
              <a:rPr lang="en-US"/>
              <a:t>Module 5: Surgical Procedures for Adults and Adolescents</a:t>
            </a:r>
          </a:p>
        </p:txBody>
      </p:sp>
      <p:sp>
        <p:nvSpPr>
          <p:cNvPr id="7" name="Slide Number Placeholder 6"/>
          <p:cNvSpPr>
            <a:spLocks noGrp="1"/>
          </p:cNvSpPr>
          <p:nvPr>
            <p:ph type="sldNum" sz="quarter" idx="12"/>
          </p:nvPr>
        </p:nvSpPr>
        <p:spPr/>
        <p:txBody>
          <a:bodyPr/>
          <a:lstStyle/>
          <a:p>
            <a:fld id="{452F0573-4B79-4284-B0D8-2EAE7BEACF71}" type="slidenum">
              <a:rPr lang="en-US" smtClean="0"/>
              <a:t>‹#›</a:t>
            </a:fld>
            <a:endParaRPr lang="en-US"/>
          </a:p>
        </p:txBody>
      </p:sp>
    </p:spTree>
    <p:extLst>
      <p:ext uri="{BB962C8B-B14F-4D97-AF65-F5344CB8AC3E}">
        <p14:creationId xmlns:p14="http://schemas.microsoft.com/office/powerpoint/2010/main" val="20162187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lvl1pPr>
              <a:defRPr>
                <a:solidFill>
                  <a:srgbClr val="FF0000"/>
                </a:solidFill>
                <a:latin typeface="Aharoni" panose="02010803020104030203" pitchFamily="2" charset="-79"/>
                <a:cs typeface="Aharoni" panose="02010803020104030203" pitchFamily="2" charset="-79"/>
              </a:defRPr>
            </a:lvl1pPr>
          </a:lstStyle>
          <a:p>
            <a:r>
              <a:rPr lang="en-US" dirty="0"/>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F13ABA4-8649-4746-BF0F-94AAD47A08C5}" type="datetime1">
              <a:rPr lang="en-US" smtClean="0"/>
              <a:t>6/6/2022</a:t>
            </a:fld>
            <a:endParaRPr lang="en-US"/>
          </a:p>
        </p:txBody>
      </p:sp>
      <p:sp>
        <p:nvSpPr>
          <p:cNvPr id="8" name="Footer Placeholder 7"/>
          <p:cNvSpPr>
            <a:spLocks noGrp="1"/>
          </p:cNvSpPr>
          <p:nvPr>
            <p:ph type="ftr" sz="quarter" idx="11"/>
          </p:nvPr>
        </p:nvSpPr>
        <p:spPr/>
        <p:txBody>
          <a:bodyPr/>
          <a:lstStyle/>
          <a:p>
            <a:r>
              <a:rPr lang="en-US"/>
              <a:t>Module 5: Surgical Procedures for Adults and Adolescents</a:t>
            </a:r>
          </a:p>
        </p:txBody>
      </p:sp>
      <p:sp>
        <p:nvSpPr>
          <p:cNvPr id="9" name="Slide Number Placeholder 8"/>
          <p:cNvSpPr>
            <a:spLocks noGrp="1"/>
          </p:cNvSpPr>
          <p:nvPr>
            <p:ph type="sldNum" sz="quarter" idx="12"/>
          </p:nvPr>
        </p:nvSpPr>
        <p:spPr/>
        <p:txBody>
          <a:bodyPr/>
          <a:lstStyle/>
          <a:p>
            <a:fld id="{452F0573-4B79-4284-B0D8-2EAE7BEACF71}" type="slidenum">
              <a:rPr lang="en-US" smtClean="0"/>
              <a:t>‹#›</a:t>
            </a:fld>
            <a:endParaRPr lang="en-US"/>
          </a:p>
        </p:txBody>
      </p:sp>
    </p:spTree>
    <p:extLst>
      <p:ext uri="{BB962C8B-B14F-4D97-AF65-F5344CB8AC3E}">
        <p14:creationId xmlns:p14="http://schemas.microsoft.com/office/powerpoint/2010/main" val="246318546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latin typeface="Aharoni" panose="02010803020104030203" pitchFamily="2" charset="-79"/>
                <a:cs typeface="Aharoni" panose="02010803020104030203" pitchFamily="2" charset="-79"/>
              </a:defRPr>
            </a:lvl1pPr>
          </a:lstStyle>
          <a:p>
            <a:r>
              <a:rPr lang="en-US" dirty="0"/>
              <a:t>Click to edit Master title style</a:t>
            </a:r>
          </a:p>
        </p:txBody>
      </p:sp>
      <p:sp>
        <p:nvSpPr>
          <p:cNvPr id="3" name="Date Placeholder 2"/>
          <p:cNvSpPr>
            <a:spLocks noGrp="1"/>
          </p:cNvSpPr>
          <p:nvPr>
            <p:ph type="dt" sz="half" idx="10"/>
          </p:nvPr>
        </p:nvSpPr>
        <p:spPr/>
        <p:txBody>
          <a:bodyPr/>
          <a:lstStyle/>
          <a:p>
            <a:fld id="{2200E3A1-4E82-4830-84F8-D4EED9B82AB3}" type="datetime1">
              <a:rPr lang="en-US" smtClean="0"/>
              <a:t>6/6/2022</a:t>
            </a:fld>
            <a:endParaRPr lang="en-US"/>
          </a:p>
        </p:txBody>
      </p:sp>
      <p:sp>
        <p:nvSpPr>
          <p:cNvPr id="4" name="Footer Placeholder 3"/>
          <p:cNvSpPr>
            <a:spLocks noGrp="1"/>
          </p:cNvSpPr>
          <p:nvPr>
            <p:ph type="ftr" sz="quarter" idx="11"/>
          </p:nvPr>
        </p:nvSpPr>
        <p:spPr/>
        <p:txBody>
          <a:bodyPr/>
          <a:lstStyle/>
          <a:p>
            <a:r>
              <a:rPr lang="en-US"/>
              <a:t>Module 5: Surgical Procedures for Adults and Adolescents</a:t>
            </a:r>
          </a:p>
        </p:txBody>
      </p:sp>
      <p:sp>
        <p:nvSpPr>
          <p:cNvPr id="5" name="Slide Number Placeholder 4"/>
          <p:cNvSpPr>
            <a:spLocks noGrp="1"/>
          </p:cNvSpPr>
          <p:nvPr>
            <p:ph type="sldNum" sz="quarter" idx="12"/>
          </p:nvPr>
        </p:nvSpPr>
        <p:spPr/>
        <p:txBody>
          <a:bodyPr/>
          <a:lstStyle/>
          <a:p>
            <a:fld id="{452F0573-4B79-4284-B0D8-2EAE7BEACF71}" type="slidenum">
              <a:rPr lang="en-US" smtClean="0"/>
              <a:t>‹#›</a:t>
            </a:fld>
            <a:endParaRPr lang="en-US"/>
          </a:p>
        </p:txBody>
      </p:sp>
    </p:spTree>
    <p:extLst>
      <p:ext uri="{BB962C8B-B14F-4D97-AF65-F5344CB8AC3E}">
        <p14:creationId xmlns:p14="http://schemas.microsoft.com/office/powerpoint/2010/main" val="116654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E8E64F-45D0-47FA-82CE-C01D0F14126E}" type="datetime1">
              <a:rPr lang="en-US" smtClean="0"/>
              <a:t>6/6/2022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Module 5: Surgical Procedures for Adults and Adolescents</a:t>
            </a:r>
          </a:p>
        </p:txBody>
      </p:sp>
      <p:sp>
        <p:nvSpPr>
          <p:cNvPr id="9" name="Slide Number Placeholder 8"/>
          <p:cNvSpPr>
            <a:spLocks noGrp="1"/>
          </p:cNvSpPr>
          <p:nvPr>
            <p:ph type="sldNum" sz="quarter" idx="12"/>
          </p:nvPr>
        </p:nvSpPr>
        <p:spPr/>
        <p:txBody>
          <a:bodyPr/>
          <a:lstStyle/>
          <a:p>
            <a:fld id="{452F0573-4B79-4284-B0D8-2EAE7BEACF71}" type="slidenum">
              <a:rPr lang="en-US" smtClean="0"/>
              <a:t>‹#›</a:t>
            </a:fld>
            <a:endParaRPr lang="en-US"/>
          </a:p>
        </p:txBody>
      </p:sp>
    </p:spTree>
    <p:extLst>
      <p:ext uri="{BB962C8B-B14F-4D97-AF65-F5344CB8AC3E}">
        <p14:creationId xmlns:p14="http://schemas.microsoft.com/office/powerpoint/2010/main" val="41427954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F13ABA4-8649-4746-BF0F-94AAD47A08C5}" type="datetime1">
              <a:rPr lang="en-US" smtClean="0"/>
              <a:t>6/6/2022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Module 5: Surgical Procedures for Adults and Adolescents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52F0573-4B79-4284-B0D8-2EAE7BEACF71}" type="slidenum">
              <a:rPr lang="en-US" smtClean="0"/>
              <a:t>‹#›</a:t>
            </a:fld>
            <a:endParaRPr lang="en-US"/>
          </a:p>
        </p:txBody>
      </p:sp>
    </p:spTree>
    <p:extLst>
      <p:ext uri="{BB962C8B-B14F-4D97-AF65-F5344CB8AC3E}">
        <p14:creationId xmlns:p14="http://schemas.microsoft.com/office/powerpoint/2010/main" val="1218051163"/>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0AE214-CBEE-4FE6-8DE3-73BDEEF44C4A}" type="datetime1">
              <a:rPr lang="en-US" smtClean="0"/>
              <a:t>6/6/2022</a:t>
            </a:fld>
            <a:endParaRPr lang="en-US"/>
          </a:p>
        </p:txBody>
      </p:sp>
      <p:sp>
        <p:nvSpPr>
          <p:cNvPr id="6" name="Footer Placeholder 5"/>
          <p:cNvSpPr>
            <a:spLocks noGrp="1"/>
          </p:cNvSpPr>
          <p:nvPr>
            <p:ph type="ftr" sz="quarter" idx="11"/>
          </p:nvPr>
        </p:nvSpPr>
        <p:spPr/>
        <p:txBody>
          <a:bodyPr/>
          <a:lstStyle/>
          <a:p>
            <a:r>
              <a:rPr lang="en-US"/>
              <a:t>Module 5: Surgical Procedures for Adults and Adolescents</a:t>
            </a:r>
          </a:p>
        </p:txBody>
      </p:sp>
      <p:sp>
        <p:nvSpPr>
          <p:cNvPr id="7" name="Slide Number Placeholder 6"/>
          <p:cNvSpPr>
            <a:spLocks noGrp="1"/>
          </p:cNvSpPr>
          <p:nvPr>
            <p:ph type="sldNum" sz="quarter" idx="12"/>
          </p:nvPr>
        </p:nvSpPr>
        <p:spPr/>
        <p:txBody>
          <a:bodyPr/>
          <a:lstStyle/>
          <a:p>
            <a:fld id="{452F0573-4B79-4284-B0D8-2EAE7BEACF71}" type="slidenum">
              <a:rPr lang="en-US" smtClean="0"/>
              <a:t>‹#›</a:t>
            </a:fld>
            <a:endParaRPr lang="en-US"/>
          </a:p>
        </p:txBody>
      </p:sp>
    </p:spTree>
    <p:extLst>
      <p:ext uri="{BB962C8B-B14F-4D97-AF65-F5344CB8AC3E}">
        <p14:creationId xmlns:p14="http://schemas.microsoft.com/office/powerpoint/2010/main" val="395211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F13ABA4-8649-4746-BF0F-94AAD47A08C5}" type="datetime1">
              <a:rPr lang="en-US" smtClean="0"/>
              <a:t>6/6/2022</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Module 5: Surgical Procedures for Adults and Adolescents</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52F0573-4B79-4284-B0D8-2EAE7BEACF71}"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9282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Voluntary Medical Male Circumcision</a:t>
            </a:r>
            <a:br>
              <a:rPr lang="en-U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dirty="0"/>
              <a:t>(VMMC)</a:t>
            </a:r>
          </a:p>
        </p:txBody>
      </p:sp>
      <p:sp>
        <p:nvSpPr>
          <p:cNvPr id="3" name="Subtitle 2"/>
          <p:cNvSpPr>
            <a:spLocks noGrp="1"/>
          </p:cNvSpPr>
          <p:nvPr>
            <p:ph type="subTitle" idx="1"/>
          </p:nvPr>
        </p:nvSpPr>
        <p:spPr>
          <a:xfrm>
            <a:off x="822960" y="4573187"/>
            <a:ext cx="7543800" cy="1143000"/>
          </a:xfrm>
        </p:spPr>
        <p:txBody>
          <a:bodyPr/>
          <a:lstStyle/>
          <a:p>
            <a:pPr algn="ctr"/>
            <a:r>
              <a:rPr lang="en-US" dirty="0"/>
              <a:t>KRCHN(B) class</a:t>
            </a:r>
          </a:p>
          <a:p>
            <a:pPr algn="ctr"/>
            <a:endParaRPr lang="en-US" sz="1100" dirty="0"/>
          </a:p>
          <a:p>
            <a:pPr algn="ctr"/>
            <a:r>
              <a:rPr lang="en-US" sz="1100"/>
              <a:t>MBUNGU</a:t>
            </a:r>
            <a:endParaRPr lang="en-US" sz="1100" dirty="0"/>
          </a:p>
        </p:txBody>
      </p:sp>
    </p:spTree>
    <p:extLst>
      <p:ext uri="{BB962C8B-B14F-4D97-AF65-F5344CB8AC3E}">
        <p14:creationId xmlns:p14="http://schemas.microsoft.com/office/powerpoint/2010/main" val="150736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altLang="en-US"/>
              <a:t>How is MC performed?</a:t>
            </a:r>
            <a:endParaRPr lang="en-GB" altLang="en-US"/>
          </a:p>
        </p:txBody>
      </p:sp>
      <p:sp>
        <p:nvSpPr>
          <p:cNvPr id="13317" name="Rectangle 3"/>
          <p:cNvSpPr>
            <a:spLocks noGrp="1" noChangeArrowheads="1"/>
          </p:cNvSpPr>
          <p:nvPr>
            <p:ph idx="1"/>
          </p:nvPr>
        </p:nvSpPr>
        <p:spPr>
          <a:xfrm>
            <a:off x="640080" y="1845734"/>
            <a:ext cx="7955279" cy="4023360"/>
          </a:xfrm>
        </p:spPr>
        <p:txBody>
          <a:bodyPr>
            <a:normAutofit/>
          </a:bodyPr>
          <a:lstStyle/>
          <a:p>
            <a:pPr algn="just" eaLnBrk="1" hangingPunct="1">
              <a:buFontTx/>
              <a:buNone/>
            </a:pPr>
            <a:r>
              <a:rPr lang="en-GB" altLang="en-US" sz="2400" dirty="0">
                <a:cs typeface="Times New Roman" panose="02020603050405020304" pitchFamily="18" charset="0"/>
              </a:rPr>
              <a:t>	– The </a:t>
            </a:r>
            <a:r>
              <a:rPr lang="en-GB" altLang="en-US" sz="2400" b="1" dirty="0">
                <a:cs typeface="Times New Roman" panose="02020603050405020304" pitchFamily="18" charset="0"/>
              </a:rPr>
              <a:t>foreskin is freed</a:t>
            </a:r>
            <a:r>
              <a:rPr lang="en-GB" altLang="en-US" sz="2400" dirty="0">
                <a:cs typeface="Times New Roman" panose="02020603050405020304" pitchFamily="18" charset="0"/>
              </a:rPr>
              <a:t> from the head of the penis (glans). </a:t>
            </a:r>
          </a:p>
          <a:p>
            <a:pPr algn="just" eaLnBrk="1" hangingPunct="1">
              <a:buFontTx/>
              <a:buNone/>
            </a:pPr>
            <a:r>
              <a:rPr lang="en-GB" altLang="en-US" sz="2400" dirty="0">
                <a:cs typeface="Times New Roman" panose="02020603050405020304" pitchFamily="18" charset="0"/>
              </a:rPr>
              <a:t>	– </a:t>
            </a:r>
            <a:r>
              <a:rPr lang="en-GB" altLang="en-US" sz="2400" b="1" dirty="0">
                <a:cs typeface="Times New Roman" panose="02020603050405020304" pitchFamily="18" charset="0"/>
              </a:rPr>
              <a:t>Excess foreskin</a:t>
            </a:r>
            <a:r>
              <a:rPr lang="en-GB" altLang="en-US" sz="2400" b="1" dirty="0">
                <a:solidFill>
                  <a:srgbClr val="000000"/>
                </a:solidFill>
                <a:cs typeface="Times New Roman" panose="02020603050405020304" pitchFamily="18" charset="0"/>
              </a:rPr>
              <a:t> is clipped</a:t>
            </a:r>
            <a:r>
              <a:rPr lang="en-GB" altLang="en-US" sz="2400" dirty="0">
                <a:solidFill>
                  <a:srgbClr val="000000"/>
                </a:solidFill>
                <a:cs typeface="Times New Roman" panose="02020603050405020304" pitchFamily="18" charset="0"/>
              </a:rPr>
              <a:t> off. </a:t>
            </a:r>
          </a:p>
          <a:p>
            <a:pPr algn="just" eaLnBrk="1" hangingPunct="1">
              <a:buFontTx/>
              <a:buNone/>
            </a:pPr>
            <a:endParaRPr lang="en-GB" altLang="en-US" sz="2400" dirty="0">
              <a:solidFill>
                <a:srgbClr val="000000"/>
              </a:solidFill>
              <a:cs typeface="Times New Roman" panose="02020603050405020304" pitchFamily="18" charset="0"/>
            </a:endParaRPr>
          </a:p>
          <a:p>
            <a:pPr algn="just" eaLnBrk="1" hangingPunct="1">
              <a:buFont typeface="Wingdings" panose="05000000000000000000" pitchFamily="2" charset="2"/>
              <a:buChar char="§"/>
            </a:pPr>
            <a:r>
              <a:rPr lang="en-GB" altLang="en-US" sz="2400" dirty="0">
                <a:solidFill>
                  <a:srgbClr val="000000"/>
                </a:solidFill>
                <a:cs typeface="Times New Roman" panose="02020603050405020304" pitchFamily="18" charset="0"/>
              </a:rPr>
              <a:t> If done in the </a:t>
            </a:r>
            <a:r>
              <a:rPr lang="en-GB" altLang="en-US" sz="2400" dirty="0" err="1">
                <a:solidFill>
                  <a:srgbClr val="000000"/>
                </a:solidFill>
                <a:cs typeface="Times New Roman" panose="02020603050405020304" pitchFamily="18" charset="0"/>
              </a:rPr>
              <a:t>newborn</a:t>
            </a:r>
            <a:r>
              <a:rPr lang="en-GB" altLang="en-US" sz="2400" dirty="0">
                <a:solidFill>
                  <a:srgbClr val="000000"/>
                </a:solidFill>
                <a:cs typeface="Times New Roman" panose="02020603050405020304" pitchFamily="18" charset="0"/>
              </a:rPr>
              <a:t> period, the procedure is simpler and quicker than in adolescents and adults.</a:t>
            </a:r>
          </a:p>
          <a:p>
            <a:pPr algn="just" eaLnBrk="1" hangingPunct="1">
              <a:buFont typeface="Wingdings" panose="05000000000000000000" pitchFamily="2" charset="2"/>
              <a:buChar char="§"/>
            </a:pPr>
            <a:r>
              <a:rPr lang="en-GB" altLang="en-US" sz="2400" dirty="0">
                <a:solidFill>
                  <a:srgbClr val="000000"/>
                </a:solidFill>
                <a:cs typeface="Times New Roman" panose="02020603050405020304" pitchFamily="18" charset="0"/>
              </a:rPr>
              <a:t>The period of superficial healing after MC is 5-10 days (although it takes 4–6 weeks for the wound to be fully healed).</a:t>
            </a:r>
            <a:endParaRPr lang="en-GB" altLang="en-US" sz="2400" dirty="0"/>
          </a:p>
        </p:txBody>
      </p:sp>
    </p:spTree>
    <p:extLst>
      <p:ext uri="{BB962C8B-B14F-4D97-AF65-F5344CB8AC3E}">
        <p14:creationId xmlns:p14="http://schemas.microsoft.com/office/powerpoint/2010/main" val="748692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altLang="en-US" dirty="0"/>
              <a:t>Medical indications for male circumcision</a:t>
            </a:r>
          </a:p>
        </p:txBody>
      </p:sp>
      <p:sp>
        <p:nvSpPr>
          <p:cNvPr id="16387" name="Content Placeholder 4"/>
          <p:cNvSpPr>
            <a:spLocks noGrp="1"/>
          </p:cNvSpPr>
          <p:nvPr>
            <p:ph idx="1"/>
          </p:nvPr>
        </p:nvSpPr>
        <p:spPr>
          <a:xfrm>
            <a:off x="535577" y="1845734"/>
            <a:ext cx="8386354" cy="4372186"/>
          </a:xfrm>
        </p:spPr>
        <p:txBody>
          <a:bodyPr>
            <a:normAutofit lnSpcReduction="10000"/>
          </a:bodyPr>
          <a:lstStyle/>
          <a:p>
            <a:pPr>
              <a:lnSpc>
                <a:spcPct val="80000"/>
              </a:lnSpc>
              <a:spcAft>
                <a:spcPct val="10000"/>
              </a:spcAft>
              <a:buFont typeface="Wingdings" panose="05000000000000000000" pitchFamily="2" charset="2"/>
              <a:buChar char="Ø"/>
            </a:pPr>
            <a:r>
              <a:rPr lang="en-US" altLang="en-US" sz="2800" b="1" dirty="0" err="1">
                <a:solidFill>
                  <a:srgbClr val="7030A0"/>
                </a:solidFill>
                <a:effectLst>
                  <a:outerShdw blurRad="38100" dist="38100" dir="2700000" algn="tl">
                    <a:srgbClr val="000000">
                      <a:alpha val="43137"/>
                    </a:srgbClr>
                  </a:outerShdw>
                </a:effectLst>
              </a:rPr>
              <a:t>Phimosis</a:t>
            </a:r>
            <a:r>
              <a:rPr lang="en-US" altLang="en-US" sz="2800" b="1" dirty="0">
                <a:solidFill>
                  <a:srgbClr val="7030A0"/>
                </a:solidFill>
                <a:effectLst>
                  <a:outerShdw blurRad="38100" dist="38100" dir="2700000" algn="tl">
                    <a:srgbClr val="000000">
                      <a:alpha val="43137"/>
                    </a:srgbClr>
                  </a:outerShdw>
                </a:effectLst>
              </a:rPr>
              <a:t> </a:t>
            </a:r>
            <a:r>
              <a:rPr lang="en-US" altLang="en-US" sz="2400" dirty="0"/>
              <a:t>(inability to retract the foreskin) – </a:t>
            </a:r>
            <a:r>
              <a:rPr lang="en-US" altLang="en-US" sz="2400" i="1" dirty="0">
                <a:solidFill>
                  <a:srgbClr val="00B050"/>
                </a:solidFill>
                <a:effectLst>
                  <a:outerShdw blurRad="38100" dist="38100" dir="2700000" algn="tl">
                    <a:srgbClr val="000000">
                      <a:alpha val="43137"/>
                    </a:srgbClr>
                  </a:outerShdw>
                </a:effectLst>
              </a:rPr>
              <a:t>The most frequent medical reason for male circumcision </a:t>
            </a:r>
          </a:p>
          <a:p>
            <a:pPr>
              <a:lnSpc>
                <a:spcPct val="80000"/>
              </a:lnSpc>
              <a:spcAft>
                <a:spcPct val="10000"/>
              </a:spcAft>
              <a:buFont typeface="Wingdings" panose="05000000000000000000" pitchFamily="2" charset="2"/>
              <a:buChar char="Ø"/>
            </a:pPr>
            <a:r>
              <a:rPr lang="en-US" altLang="en-US" sz="2800" b="1" dirty="0" err="1">
                <a:solidFill>
                  <a:srgbClr val="7030A0"/>
                </a:solidFill>
                <a:effectLst>
                  <a:outerShdw blurRad="38100" dist="38100" dir="2700000" algn="tl">
                    <a:srgbClr val="000000">
                      <a:alpha val="43137"/>
                    </a:srgbClr>
                  </a:outerShdw>
                </a:effectLst>
              </a:rPr>
              <a:t>Paraphimosis</a:t>
            </a:r>
            <a:r>
              <a:rPr lang="en-US" altLang="en-US" sz="2800" b="1" dirty="0">
                <a:solidFill>
                  <a:srgbClr val="7030A0"/>
                </a:solidFill>
                <a:effectLst>
                  <a:outerShdw blurRad="38100" dist="38100" dir="2700000" algn="tl">
                    <a:srgbClr val="000000">
                      <a:alpha val="43137"/>
                    </a:srgbClr>
                  </a:outerShdw>
                </a:effectLst>
              </a:rPr>
              <a:t> - </a:t>
            </a:r>
            <a:r>
              <a:rPr lang="en-US" altLang="en-US" sz="2400" dirty="0"/>
              <a:t>the inability to return the foreskin to its original location; it forms a tight band of constricting tissue, causing swelling of the glans and foreskin, </a:t>
            </a:r>
          </a:p>
          <a:p>
            <a:pPr>
              <a:lnSpc>
                <a:spcPct val="80000"/>
              </a:lnSpc>
              <a:spcAft>
                <a:spcPct val="10000"/>
              </a:spcAft>
              <a:buFont typeface="Wingdings" panose="05000000000000000000" pitchFamily="2" charset="2"/>
              <a:buChar char="Ø"/>
            </a:pPr>
            <a:r>
              <a:rPr lang="en-US" altLang="en-US" sz="2800" b="1" dirty="0" err="1">
                <a:solidFill>
                  <a:srgbClr val="7030A0"/>
                </a:solidFill>
                <a:effectLst>
                  <a:outerShdw blurRad="38100" dist="38100" dir="2700000" algn="tl">
                    <a:srgbClr val="000000">
                      <a:alpha val="43137"/>
                    </a:srgbClr>
                  </a:outerShdw>
                </a:effectLst>
              </a:rPr>
              <a:t>Balanposthitis</a:t>
            </a:r>
            <a:r>
              <a:rPr lang="en-US" altLang="en-US" sz="2800" b="1" dirty="0">
                <a:solidFill>
                  <a:srgbClr val="7030A0"/>
                </a:solidFill>
                <a:effectLst>
                  <a:outerShdw blurRad="38100" dist="38100" dir="2700000" algn="tl">
                    <a:srgbClr val="000000">
                      <a:alpha val="43137"/>
                    </a:srgbClr>
                  </a:outerShdw>
                </a:effectLst>
              </a:rPr>
              <a:t> </a:t>
            </a:r>
            <a:r>
              <a:rPr lang="en-US" altLang="en-US" sz="2400" dirty="0"/>
              <a:t> - an acute or chronic inflammation of the mucosal surface of the foreskin and glans</a:t>
            </a:r>
          </a:p>
          <a:p>
            <a:pPr>
              <a:lnSpc>
                <a:spcPct val="80000"/>
              </a:lnSpc>
              <a:spcAft>
                <a:spcPct val="10000"/>
              </a:spcAft>
              <a:buFont typeface="Wingdings" panose="05000000000000000000" pitchFamily="2" charset="2"/>
              <a:buChar char="Ø"/>
            </a:pPr>
            <a:r>
              <a:rPr lang="en-US" altLang="en-US" sz="2800" b="1" dirty="0">
                <a:solidFill>
                  <a:srgbClr val="7030A0"/>
                </a:solidFill>
                <a:effectLst>
                  <a:outerShdw blurRad="38100" dist="38100" dir="2700000" algn="tl">
                    <a:srgbClr val="000000">
                      <a:alpha val="43137"/>
                    </a:srgbClr>
                  </a:outerShdw>
                </a:effectLst>
              </a:rPr>
              <a:t>Balanitis xerotica obliterans - </a:t>
            </a:r>
            <a:r>
              <a:rPr lang="en-US" altLang="en-US" sz="2400" dirty="0"/>
              <a:t>a chronic sclerosis and atrophic process of the glans penis and foreskin </a:t>
            </a:r>
            <a:r>
              <a:rPr lang="en-US" altLang="en-US" i="1" dirty="0"/>
              <a:t>– a risk factor for penile cancer and </a:t>
            </a:r>
            <a:r>
              <a:rPr lang="en-US" altLang="en-US" i="1" dirty="0">
                <a:solidFill>
                  <a:srgbClr val="FF0000"/>
                </a:solidFill>
              </a:rPr>
              <a:t>the only absolute indication for circumcision</a:t>
            </a:r>
            <a:r>
              <a:rPr lang="en-US" altLang="en-US" sz="2400" dirty="0"/>
              <a:t>. </a:t>
            </a:r>
          </a:p>
          <a:p>
            <a:pPr>
              <a:lnSpc>
                <a:spcPct val="80000"/>
              </a:lnSpc>
              <a:spcAft>
                <a:spcPct val="10000"/>
              </a:spcAft>
              <a:buFont typeface="Wingdings" panose="05000000000000000000" pitchFamily="2" charset="2"/>
              <a:buChar char="Ø"/>
            </a:pPr>
            <a:r>
              <a:rPr lang="en-US" altLang="en-US" sz="2400" b="1" dirty="0">
                <a:solidFill>
                  <a:srgbClr val="7030A0"/>
                </a:solidFill>
                <a:effectLst>
                  <a:outerShdw blurRad="38100" dist="38100" dir="2700000" algn="tl">
                    <a:srgbClr val="000000">
                      <a:alpha val="43137"/>
                    </a:srgbClr>
                  </a:outerShdw>
                </a:effectLst>
              </a:rPr>
              <a:t>Excessive skin and tears in the frenulum</a:t>
            </a:r>
            <a:r>
              <a:rPr lang="en-US" altLang="en-US" sz="2400" dirty="0"/>
              <a:t> - are rare but can occur in adults</a:t>
            </a:r>
          </a:p>
        </p:txBody>
      </p:sp>
    </p:spTree>
    <p:extLst>
      <p:ext uri="{BB962C8B-B14F-4D97-AF65-F5344CB8AC3E}">
        <p14:creationId xmlns:p14="http://schemas.microsoft.com/office/powerpoint/2010/main" val="3875289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5520-7F3F-4009-A797-CE1D7ECDF3D5}"/>
              </a:ext>
            </a:extLst>
          </p:cNvPr>
          <p:cNvSpPr>
            <a:spLocks noGrp="1"/>
          </p:cNvSpPr>
          <p:nvPr>
            <p:ph type="title"/>
          </p:nvPr>
        </p:nvSpPr>
        <p:spPr>
          <a:xfrm>
            <a:off x="822960" y="-198111"/>
            <a:ext cx="7543800" cy="1447790"/>
          </a:xfrm>
        </p:spPr>
        <p:txBody>
          <a:bodyPr>
            <a:normAutofit/>
          </a:bodyPr>
          <a:lstStyle/>
          <a:p>
            <a:r>
              <a:rPr lang="en-US" dirty="0"/>
              <a:t>Male Reproductive system organs</a:t>
            </a:r>
          </a:p>
        </p:txBody>
      </p:sp>
      <p:sp>
        <p:nvSpPr>
          <p:cNvPr id="3" name="Content Placeholder 2">
            <a:extLst>
              <a:ext uri="{FF2B5EF4-FFF2-40B4-BE49-F238E27FC236}">
                <a16:creationId xmlns:a16="http://schemas.microsoft.com/office/drawing/2014/main" id="{8A506B13-29E5-4F8F-BAB1-FE38D40C97ED}"/>
              </a:ext>
            </a:extLst>
          </p:cNvPr>
          <p:cNvSpPr>
            <a:spLocks noGrp="1"/>
          </p:cNvSpPr>
          <p:nvPr>
            <p:ph idx="1"/>
          </p:nvPr>
        </p:nvSpPr>
        <p:spPr>
          <a:xfrm>
            <a:off x="1706879" y="3964094"/>
            <a:ext cx="7543801" cy="4023360"/>
          </a:xfrm>
        </p:spPr>
        <p:txBody>
          <a:bodyPr/>
          <a:lstStyle/>
          <a:p>
            <a:endParaRPr lang="en-US" dirty="0"/>
          </a:p>
        </p:txBody>
      </p:sp>
      <p:pic>
        <p:nvPicPr>
          <p:cNvPr id="1025" name="Picture 1" descr="GU_male_reproductive_organs">
            <a:extLst>
              <a:ext uri="{FF2B5EF4-FFF2-40B4-BE49-F238E27FC236}">
                <a16:creationId xmlns:a16="http://schemas.microsoft.com/office/drawing/2014/main" id="{B1DFFB94-444A-44C7-A0CC-3C91F2129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 y="1089663"/>
            <a:ext cx="7223760" cy="48158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48C99EE5-D0C9-468F-8961-236AB6DA4629}"/>
              </a:ext>
            </a:extLst>
          </p:cNvPr>
          <p:cNvSpPr>
            <a:spLocks noChangeArrowheads="1"/>
          </p:cNvSpPr>
          <p:nvPr/>
        </p:nvSpPr>
        <p:spPr bwMode="auto">
          <a:xfrm>
            <a:off x="883920" y="211836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000000"/>
                </a:solidFill>
                <a:effectLst/>
                <a:latin typeface="Open San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3537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Indications….</a:t>
            </a:r>
          </a:p>
        </p:txBody>
      </p:sp>
      <p:pic>
        <p:nvPicPr>
          <p:cNvPr id="7170" name="Picture 2" descr="Fixed Phimosis but I have frenulum breve. : Phimosis"/>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251681" y="1846263"/>
            <a:ext cx="2844925" cy="40227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r. Sarda Child Urology Cent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64075" y="2168434"/>
            <a:ext cx="4101102" cy="280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19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Indications …..</a:t>
            </a:r>
          </a:p>
        </p:txBody>
      </p:sp>
      <p:sp>
        <p:nvSpPr>
          <p:cNvPr id="7" name="Text Placeholder 6"/>
          <p:cNvSpPr>
            <a:spLocks noGrp="1"/>
          </p:cNvSpPr>
          <p:nvPr>
            <p:ph type="body" idx="1"/>
          </p:nvPr>
        </p:nvSpPr>
        <p:spPr/>
        <p:txBody>
          <a:bodyPr/>
          <a:lstStyle/>
          <a:p>
            <a:r>
              <a:rPr lang="en-US" b="1" dirty="0" err="1">
                <a:solidFill>
                  <a:schemeClr val="tx1"/>
                </a:solidFill>
              </a:rPr>
              <a:t>Paraphimosis</a:t>
            </a:r>
            <a:r>
              <a:rPr lang="en-US" b="1" dirty="0">
                <a:solidFill>
                  <a:schemeClr val="tx1"/>
                </a:solidFill>
              </a:rPr>
              <a:t> </a:t>
            </a:r>
          </a:p>
        </p:txBody>
      </p:sp>
      <p:pic>
        <p:nvPicPr>
          <p:cNvPr id="8196" name="Picture 4" descr="Paraphimosis - www.medicoapps.or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822325" y="2754328"/>
            <a:ext cx="3703638" cy="2943195"/>
          </a:xfrm>
          <a:prstGeom prst="rect">
            <a:avLst/>
          </a:prstGeom>
          <a:solidFill>
            <a:srgbClr val="FFC000"/>
          </a:solidFill>
          <a:effectLst/>
        </p:spPr>
      </p:pic>
      <p:sp>
        <p:nvSpPr>
          <p:cNvPr id="8" name="Text Placeholder 7"/>
          <p:cNvSpPr>
            <a:spLocks noGrp="1"/>
          </p:cNvSpPr>
          <p:nvPr>
            <p:ph type="body" sz="quarter" idx="3"/>
          </p:nvPr>
        </p:nvSpPr>
        <p:spPr/>
        <p:txBody>
          <a:bodyPr/>
          <a:lstStyle/>
          <a:p>
            <a:r>
              <a:rPr lang="en-US" b="1" dirty="0" err="1">
                <a:solidFill>
                  <a:schemeClr val="tx1"/>
                </a:solidFill>
              </a:rPr>
              <a:t>phimosis</a:t>
            </a:r>
            <a:endParaRPr lang="en-US" b="1" dirty="0">
              <a:solidFill>
                <a:schemeClr val="tx1"/>
              </a:solidFill>
            </a:endParaRPr>
          </a:p>
        </p:txBody>
      </p:sp>
      <p:sp>
        <p:nvSpPr>
          <p:cNvPr id="9" name="Content Placeholder 8"/>
          <p:cNvSpPr>
            <a:spLocks noGrp="1"/>
          </p:cNvSpPr>
          <p:nvPr>
            <p:ph sz="quarter" idx="4"/>
          </p:nvPr>
        </p:nvSpPr>
        <p:spPr/>
        <p:txBody>
          <a:bodyPr/>
          <a:lstStyle/>
          <a:p>
            <a:r>
              <a:rPr lang="en-US" dirty="0"/>
              <a:t>.</a:t>
            </a:r>
          </a:p>
        </p:txBody>
      </p:sp>
      <p:pic>
        <p:nvPicPr>
          <p:cNvPr id="8194" name="Picture 2" descr="What is phimosis and how to treat it - Tua Saúd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4663122" y="2990639"/>
            <a:ext cx="3703638" cy="247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153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alanitis Xerotica Obliterans (BXO) / Penile Lichen Sclerosus"/>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39635" y="287338"/>
            <a:ext cx="8673736" cy="528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291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pPr eaLnBrk="1" hangingPunct="1"/>
            <a:r>
              <a:rPr lang="en-US" altLang="en-US"/>
              <a:t>Benefits of Male Circumcision</a:t>
            </a:r>
            <a:endParaRPr lang="en-GB" altLang="en-US"/>
          </a:p>
        </p:txBody>
      </p:sp>
      <p:sp>
        <p:nvSpPr>
          <p:cNvPr id="17413" name="Rectangle 5"/>
          <p:cNvSpPr>
            <a:spLocks noGrp="1" noChangeArrowheads="1"/>
          </p:cNvSpPr>
          <p:nvPr>
            <p:ph idx="1"/>
          </p:nvPr>
        </p:nvSpPr>
        <p:spPr>
          <a:xfrm>
            <a:off x="822959" y="1845734"/>
            <a:ext cx="7811590" cy="4163180"/>
          </a:xfrm>
        </p:spPr>
        <p:txBody>
          <a:bodyPr>
            <a:normAutofit fontScale="92500" lnSpcReduction="20000"/>
          </a:bodyPr>
          <a:lstStyle/>
          <a:p>
            <a:pPr eaLnBrk="1" hangingPunct="1">
              <a:lnSpc>
                <a:spcPct val="80000"/>
              </a:lnSpc>
              <a:spcAft>
                <a:spcPct val="10000"/>
              </a:spcAft>
              <a:buFont typeface="Wingdings" panose="05000000000000000000" pitchFamily="2" charset="2"/>
              <a:buChar char="Ø"/>
            </a:pPr>
            <a:r>
              <a:rPr lang="en-US" altLang="en-US" sz="2400" dirty="0"/>
              <a:t>Easier to maintain </a:t>
            </a:r>
            <a:r>
              <a:rPr lang="en-US" altLang="en-US" sz="2400" b="1" dirty="0"/>
              <a:t>penile hygiene</a:t>
            </a:r>
          </a:p>
          <a:p>
            <a:pPr eaLnBrk="1" hangingPunct="1">
              <a:lnSpc>
                <a:spcPct val="80000"/>
              </a:lnSpc>
              <a:spcAft>
                <a:spcPct val="10000"/>
              </a:spcAft>
              <a:buFont typeface="Wingdings" panose="05000000000000000000" pitchFamily="2" charset="2"/>
              <a:buChar char="Ø"/>
            </a:pPr>
            <a:r>
              <a:rPr lang="en-US" altLang="en-US" sz="2400" b="1" dirty="0"/>
              <a:t>A decreased risk of urinary tract infections</a:t>
            </a:r>
            <a:endParaRPr lang="en-US" altLang="en-US" sz="2400" dirty="0"/>
          </a:p>
          <a:p>
            <a:pPr eaLnBrk="1" hangingPunct="1">
              <a:lnSpc>
                <a:spcPct val="80000"/>
              </a:lnSpc>
              <a:spcAft>
                <a:spcPct val="10000"/>
              </a:spcAft>
              <a:buFont typeface="Wingdings" panose="05000000000000000000" pitchFamily="2" charset="2"/>
              <a:buChar char="Ø"/>
            </a:pPr>
            <a:r>
              <a:rPr lang="en-US" altLang="en-US" sz="2400" b="1" dirty="0"/>
              <a:t>Prevention of inflammation of the glans</a:t>
            </a:r>
            <a:r>
              <a:rPr lang="en-US" altLang="en-US" sz="2400" dirty="0"/>
              <a:t> (</a:t>
            </a:r>
            <a:r>
              <a:rPr lang="en-US" altLang="en-US" sz="2400" i="1" dirty="0"/>
              <a:t>balanitis</a:t>
            </a:r>
            <a:r>
              <a:rPr lang="en-US" altLang="en-US" sz="2400" dirty="0"/>
              <a:t>) and the foreskin (</a:t>
            </a:r>
            <a:r>
              <a:rPr lang="en-US" altLang="en-US" sz="2400" i="1" dirty="0" err="1"/>
              <a:t>posthitis</a:t>
            </a:r>
            <a:r>
              <a:rPr lang="en-US" altLang="en-US" sz="2400" dirty="0"/>
              <a:t>) </a:t>
            </a:r>
          </a:p>
          <a:p>
            <a:pPr eaLnBrk="1" hangingPunct="1">
              <a:lnSpc>
                <a:spcPct val="80000"/>
              </a:lnSpc>
              <a:spcAft>
                <a:spcPct val="10000"/>
              </a:spcAft>
              <a:buFont typeface="Wingdings" panose="05000000000000000000" pitchFamily="2" charset="2"/>
              <a:buChar char="Ø"/>
            </a:pPr>
            <a:r>
              <a:rPr lang="en-US" altLang="en-US" sz="2400" b="1" dirty="0"/>
              <a:t>Prevention of </a:t>
            </a:r>
            <a:r>
              <a:rPr lang="en-US" altLang="en-US" sz="2400" b="1" i="1" dirty="0" err="1"/>
              <a:t>phimosis</a:t>
            </a:r>
            <a:r>
              <a:rPr lang="en-US" altLang="en-US" sz="2400" dirty="0"/>
              <a:t> (the inability to retract the foreskin) </a:t>
            </a:r>
            <a:r>
              <a:rPr lang="en-US" altLang="en-US" sz="2400" b="1" dirty="0"/>
              <a:t>and</a:t>
            </a:r>
            <a:r>
              <a:rPr lang="en-US" altLang="en-US" sz="2400" dirty="0"/>
              <a:t> </a:t>
            </a:r>
            <a:r>
              <a:rPr lang="en-US" altLang="en-US" sz="2400" b="1" i="1" dirty="0" err="1"/>
              <a:t>paraphimosis</a:t>
            </a:r>
            <a:r>
              <a:rPr lang="en-US" altLang="en-US" sz="2400" b="1" dirty="0"/>
              <a:t> </a:t>
            </a:r>
            <a:r>
              <a:rPr lang="en-US" altLang="en-US" sz="2400" dirty="0"/>
              <a:t>(the inability to return the foreskin to its original location)</a:t>
            </a:r>
          </a:p>
          <a:p>
            <a:pPr eaLnBrk="1" hangingPunct="1">
              <a:lnSpc>
                <a:spcPct val="80000"/>
              </a:lnSpc>
              <a:spcAft>
                <a:spcPct val="10000"/>
              </a:spcAft>
              <a:buFont typeface="Wingdings" panose="05000000000000000000" pitchFamily="2" charset="2"/>
              <a:buChar char="Ø"/>
            </a:pPr>
            <a:r>
              <a:rPr lang="en-US" altLang="en-US" sz="2400" dirty="0"/>
              <a:t>A </a:t>
            </a:r>
            <a:r>
              <a:rPr lang="en-US" altLang="en-US" sz="2400" b="1" dirty="0"/>
              <a:t>reduced risk of some sexually transmitted diseases</a:t>
            </a:r>
            <a:r>
              <a:rPr lang="en-US" altLang="en-US" sz="2400" dirty="0"/>
              <a:t> in men, especially ulcerative diseases like </a:t>
            </a:r>
            <a:r>
              <a:rPr lang="en-US" altLang="en-US" sz="2400" dirty="0" err="1"/>
              <a:t>chancroid</a:t>
            </a:r>
            <a:r>
              <a:rPr lang="en-US" altLang="en-US" sz="2400" dirty="0"/>
              <a:t> and syphilis</a:t>
            </a:r>
          </a:p>
          <a:p>
            <a:pPr>
              <a:lnSpc>
                <a:spcPct val="80000"/>
              </a:lnSpc>
              <a:spcAft>
                <a:spcPct val="10000"/>
              </a:spcAft>
              <a:buFont typeface="Wingdings" panose="05000000000000000000" pitchFamily="2" charset="2"/>
              <a:buChar char="Ø"/>
            </a:pPr>
            <a:r>
              <a:rPr lang="en-US" altLang="en-US" sz="2400" b="1" dirty="0">
                <a:solidFill>
                  <a:srgbClr val="FF0000"/>
                </a:solidFill>
                <a:effectLst>
                  <a:outerShdw blurRad="38100" dist="38100" dir="2700000" algn="tl">
                    <a:srgbClr val="000000">
                      <a:alpha val="43137"/>
                    </a:srgbClr>
                  </a:outerShdw>
                </a:effectLst>
              </a:rPr>
              <a:t>A reduced risk of men becoming infected with HIV </a:t>
            </a:r>
            <a:r>
              <a:rPr lang="en-US" altLang="en-US" sz="2200" i="1" dirty="0">
                <a:solidFill>
                  <a:srgbClr val="FF0000"/>
                </a:solidFill>
                <a:effectLst>
                  <a:outerShdw blurRad="38100" dist="38100" dir="2700000" algn="tl">
                    <a:srgbClr val="000000">
                      <a:alpha val="43137"/>
                    </a:srgbClr>
                  </a:outerShdw>
                </a:effectLst>
              </a:rPr>
              <a:t>(</a:t>
            </a:r>
            <a:r>
              <a:rPr lang="en-GB" altLang="en-US" sz="2200" i="1" dirty="0">
                <a:effectLst>
                  <a:outerShdw blurRad="38100" dist="38100" dir="2700000" algn="tl">
                    <a:srgbClr val="000000">
                      <a:alpha val="43137"/>
                    </a:srgbClr>
                  </a:outerShdw>
                </a:effectLst>
              </a:rPr>
              <a:t>reduced the risk by approx. 60%.)</a:t>
            </a:r>
            <a:endParaRPr lang="en-US" altLang="en-US" sz="2200" i="1" dirty="0">
              <a:solidFill>
                <a:srgbClr val="FF0000"/>
              </a:solidFill>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Char char="Ø"/>
            </a:pPr>
            <a:r>
              <a:rPr lang="en-US" altLang="en-US" sz="2400" b="1" dirty="0"/>
              <a:t>A reduced risk of penile cancer</a:t>
            </a:r>
          </a:p>
          <a:p>
            <a:pPr>
              <a:lnSpc>
                <a:spcPct val="80000"/>
              </a:lnSpc>
              <a:buFont typeface="Wingdings" panose="05000000000000000000" pitchFamily="2" charset="2"/>
              <a:buChar char="Ø"/>
            </a:pPr>
            <a:r>
              <a:rPr lang="en-US" altLang="en-US" sz="2400" dirty="0">
                <a:cs typeface="Times New Roman" panose="02020603050405020304" pitchFamily="18" charset="0"/>
              </a:rPr>
              <a:t>Reduced risk of Human papillomavirus (HPV) infection</a:t>
            </a:r>
          </a:p>
          <a:p>
            <a:pPr eaLnBrk="1" hangingPunct="1">
              <a:lnSpc>
                <a:spcPct val="80000"/>
              </a:lnSpc>
              <a:buFont typeface="Wingdings" panose="05000000000000000000" pitchFamily="2" charset="2"/>
              <a:buChar char="Ø"/>
            </a:pPr>
            <a:endParaRPr lang="en-US" altLang="en-US" sz="2400" b="1" dirty="0"/>
          </a:p>
          <a:p>
            <a:pPr eaLnBrk="1" hangingPunct="1">
              <a:lnSpc>
                <a:spcPct val="80000"/>
              </a:lnSpc>
              <a:buFont typeface="Wingdings" panose="05000000000000000000" pitchFamily="2" charset="2"/>
              <a:buChar char="Ø"/>
            </a:pPr>
            <a:endParaRPr lang="en-US" altLang="en-US" sz="2400" b="1" dirty="0"/>
          </a:p>
          <a:p>
            <a:pPr eaLnBrk="1" hangingPunct="1">
              <a:lnSpc>
                <a:spcPct val="80000"/>
              </a:lnSpc>
            </a:pPr>
            <a:endParaRPr lang="en-GB" altLang="en-US" sz="2400" dirty="0"/>
          </a:p>
        </p:txBody>
      </p:sp>
    </p:spTree>
    <p:extLst>
      <p:ext uri="{BB962C8B-B14F-4D97-AF65-F5344CB8AC3E}">
        <p14:creationId xmlns:p14="http://schemas.microsoft.com/office/powerpoint/2010/main" val="1449482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535577" y="286604"/>
            <a:ext cx="7831183" cy="1450757"/>
          </a:xfrm>
        </p:spPr>
        <p:txBody>
          <a:bodyPr>
            <a:normAutofit/>
          </a:bodyPr>
          <a:lstStyle/>
          <a:p>
            <a:pPr eaLnBrk="1" hangingPunct="1"/>
            <a:r>
              <a:rPr lang="en-US" altLang="en-US" dirty="0"/>
              <a:t>How MC Protects against HIV</a:t>
            </a:r>
            <a:endParaRPr lang="en-GB" altLang="en-US" dirty="0"/>
          </a:p>
        </p:txBody>
      </p:sp>
      <p:sp>
        <p:nvSpPr>
          <p:cNvPr id="34821" name="Rectangle 3"/>
          <p:cNvSpPr>
            <a:spLocks noGrp="1" noChangeArrowheads="1"/>
          </p:cNvSpPr>
          <p:nvPr>
            <p:ph idx="1"/>
          </p:nvPr>
        </p:nvSpPr>
        <p:spPr>
          <a:xfrm>
            <a:off x="535576" y="1845734"/>
            <a:ext cx="8216537" cy="4555066"/>
          </a:xfrm>
        </p:spPr>
        <p:txBody>
          <a:bodyPr>
            <a:normAutofit fontScale="92500"/>
          </a:bodyPr>
          <a:lstStyle/>
          <a:p>
            <a:pPr>
              <a:buFont typeface="Wingdings" panose="05000000000000000000" pitchFamily="2" charset="2"/>
              <a:buChar char="Ø"/>
            </a:pPr>
            <a:r>
              <a:rPr lang="en-US" altLang="en-US" sz="2400" dirty="0">
                <a:cs typeface="Times New Roman" panose="02020603050405020304" pitchFamily="18" charset="0"/>
              </a:rPr>
              <a:t>The highly </a:t>
            </a:r>
            <a:r>
              <a:rPr lang="en-US" altLang="en-US" sz="2400" b="1" dirty="0">
                <a:cs typeface="Times New Roman" panose="02020603050405020304" pitchFamily="18" charset="0"/>
              </a:rPr>
              <a:t>vascularized foreskin mucosa, which is prone to tearing or bleeding</a:t>
            </a:r>
            <a:r>
              <a:rPr lang="en-US" altLang="en-US" sz="2400" dirty="0">
                <a:cs typeface="Times New Roman" panose="02020603050405020304" pitchFamily="18" charset="0"/>
              </a:rPr>
              <a:t> during intercourse </a:t>
            </a:r>
            <a:r>
              <a:rPr lang="en-US" altLang="en-US" sz="1800" dirty="0">
                <a:cs typeface="Times New Roman" panose="02020603050405020304" pitchFamily="18" charset="0"/>
              </a:rPr>
              <a:t>(especially with the “dry sex” practices common in Southern Africa) </a:t>
            </a:r>
            <a:r>
              <a:rPr lang="en-US" altLang="en-US" sz="2400" b="1" dirty="0">
                <a:cs typeface="Times New Roman" panose="02020603050405020304" pitchFamily="18" charset="0"/>
              </a:rPr>
              <a:t>facilitates HIV infection</a:t>
            </a:r>
            <a:r>
              <a:rPr lang="en-US" altLang="en-US" sz="2400" dirty="0">
                <a:cs typeface="Times New Roman" panose="02020603050405020304" pitchFamily="18" charset="0"/>
              </a:rPr>
              <a:t> in uncircumcised men.</a:t>
            </a:r>
          </a:p>
          <a:p>
            <a:pPr>
              <a:buFont typeface="Wingdings" panose="05000000000000000000" pitchFamily="2" charset="2"/>
              <a:buChar char="Ø"/>
            </a:pPr>
            <a:r>
              <a:rPr lang="en-US" altLang="en-US" sz="2400" b="1" dirty="0">
                <a:cs typeface="Times New Roman" panose="02020603050405020304" pitchFamily="18" charset="0"/>
              </a:rPr>
              <a:t>Ulcerative STIs</a:t>
            </a:r>
            <a:r>
              <a:rPr lang="en-US" altLang="en-US" sz="2400" dirty="0">
                <a:cs typeface="Times New Roman" panose="02020603050405020304" pitchFamily="18" charset="0"/>
              </a:rPr>
              <a:t> like HSV-2, </a:t>
            </a:r>
            <a:r>
              <a:rPr lang="en-US" altLang="en-US" sz="2400" dirty="0" err="1">
                <a:cs typeface="Times New Roman" panose="02020603050405020304" pitchFamily="18" charset="0"/>
              </a:rPr>
              <a:t>chancroid</a:t>
            </a:r>
            <a:r>
              <a:rPr lang="en-US" altLang="en-US" sz="2400" dirty="0">
                <a:cs typeface="Times New Roman" panose="02020603050405020304" pitchFamily="18" charset="0"/>
              </a:rPr>
              <a:t> and syphilis, which are </a:t>
            </a:r>
            <a:r>
              <a:rPr lang="en-US" altLang="en-US" sz="2400" b="1" dirty="0">
                <a:cs typeface="Times New Roman" panose="02020603050405020304" pitchFamily="18" charset="0"/>
              </a:rPr>
              <a:t>more prevalent in uncircumcised men</a:t>
            </a:r>
            <a:r>
              <a:rPr lang="en-US" altLang="en-US" sz="2400" dirty="0">
                <a:cs typeface="Times New Roman" panose="02020603050405020304" pitchFamily="18" charset="0"/>
              </a:rPr>
              <a:t>,</a:t>
            </a:r>
            <a:r>
              <a:rPr lang="en-GB" altLang="en-US" sz="2400" dirty="0"/>
              <a:t> </a:t>
            </a:r>
            <a:r>
              <a:rPr lang="en-US" altLang="en-US" sz="2400" dirty="0">
                <a:cs typeface="Times New Roman" panose="02020603050405020304" pitchFamily="18" charset="0"/>
              </a:rPr>
              <a:t>facilitate HIV infection</a:t>
            </a:r>
          </a:p>
          <a:p>
            <a:pPr eaLnBrk="1" hangingPunct="1">
              <a:buFont typeface="Wingdings" panose="05000000000000000000" pitchFamily="2" charset="2"/>
              <a:buChar char="Ø"/>
            </a:pPr>
            <a:endParaRPr lang="en-US" altLang="en-US" sz="2400" dirty="0">
              <a:cs typeface="Times New Roman" panose="02020603050405020304" pitchFamily="18" charset="0"/>
            </a:endParaRPr>
          </a:p>
          <a:p>
            <a:pPr eaLnBrk="1" hangingPunct="1">
              <a:buFont typeface="Wingdings" panose="05000000000000000000" pitchFamily="2" charset="2"/>
              <a:buChar char="Ø"/>
            </a:pPr>
            <a:r>
              <a:rPr lang="en-US" altLang="en-US" sz="2400" dirty="0">
                <a:cs typeface="Times New Roman" panose="02020603050405020304" pitchFamily="18" charset="0"/>
              </a:rPr>
              <a:t>The </a:t>
            </a:r>
            <a:r>
              <a:rPr lang="en-US" altLang="en-US" sz="2400" b="1" dirty="0">
                <a:cs typeface="Times New Roman" panose="02020603050405020304" pitchFamily="18" charset="0"/>
              </a:rPr>
              <a:t>inner foreskin has numerous Langerhans cells</a:t>
            </a:r>
            <a:r>
              <a:rPr lang="en-US" altLang="en-US" sz="2400" dirty="0">
                <a:cs typeface="Times New Roman" panose="02020603050405020304" pitchFamily="18" charset="0"/>
              </a:rPr>
              <a:t> and other immune cell targets which are </a:t>
            </a:r>
            <a:r>
              <a:rPr lang="en-US" altLang="en-US" sz="2400" b="1" dirty="0">
                <a:cs typeface="Times New Roman" panose="02020603050405020304" pitchFamily="18" charset="0"/>
              </a:rPr>
              <a:t>unusually susceptible to HIV infection</a:t>
            </a:r>
            <a:r>
              <a:rPr lang="en-US" altLang="en-US" sz="2400" dirty="0">
                <a:cs typeface="Times New Roman" panose="02020603050405020304" pitchFamily="18" charset="0"/>
              </a:rPr>
              <a:t>.</a:t>
            </a:r>
          </a:p>
          <a:p>
            <a:pPr lvl="2">
              <a:buFont typeface="Wingdings" panose="05000000000000000000" pitchFamily="2" charset="2"/>
              <a:buChar char="§"/>
            </a:pPr>
            <a:r>
              <a:rPr lang="en-US" altLang="en-US" sz="1800" dirty="0">
                <a:cs typeface="Times New Roman" panose="02020603050405020304" pitchFamily="18" charset="0"/>
              </a:rPr>
              <a:t>Studies show that the viral uptake in this tissue is 7 times more efficient than in cervical tissue in women</a:t>
            </a:r>
            <a:r>
              <a:rPr lang="en-GB" altLang="en-US" sz="1800" dirty="0"/>
              <a:t>.</a:t>
            </a:r>
          </a:p>
          <a:p>
            <a:pPr lvl="2">
              <a:buFont typeface="Wingdings" panose="05000000000000000000" pitchFamily="2" charset="2"/>
              <a:buChar char="§"/>
            </a:pPr>
            <a:r>
              <a:rPr lang="en-US" altLang="en-US" sz="1800" dirty="0">
                <a:cs typeface="Times New Roman" panose="02020603050405020304" pitchFamily="18" charset="0"/>
              </a:rPr>
              <a:t>HPV infection was lower in circumcised men and, as long suspected, cervical cancer rates were higher in the female partners of uncircumcised men</a:t>
            </a:r>
            <a:endParaRPr lang="en-GB" altLang="en-US" sz="1800" dirty="0"/>
          </a:p>
        </p:txBody>
      </p:sp>
    </p:spTree>
    <p:extLst>
      <p:ext uri="{BB962C8B-B14F-4D97-AF65-F5344CB8AC3E}">
        <p14:creationId xmlns:p14="http://schemas.microsoft.com/office/powerpoint/2010/main" val="20202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normAutofit/>
          </a:bodyPr>
          <a:lstStyle/>
          <a:p>
            <a:pPr eaLnBrk="1" hangingPunct="1"/>
            <a:r>
              <a:rPr lang="en-GB" altLang="en-US" sz="3600" dirty="0"/>
              <a:t>Methods of Circumcision</a:t>
            </a:r>
          </a:p>
        </p:txBody>
      </p:sp>
      <p:sp>
        <p:nvSpPr>
          <p:cNvPr id="41989" name="Rectangle 3"/>
          <p:cNvSpPr>
            <a:spLocks noGrp="1" noChangeArrowheads="1"/>
          </p:cNvSpPr>
          <p:nvPr>
            <p:ph idx="1"/>
          </p:nvPr>
        </p:nvSpPr>
        <p:spPr>
          <a:xfrm>
            <a:off x="1676400" y="1828800"/>
            <a:ext cx="6096000" cy="3657600"/>
          </a:xfrm>
        </p:spPr>
        <p:txBody>
          <a:bodyPr>
            <a:normAutofit/>
          </a:bodyPr>
          <a:lstStyle/>
          <a:p>
            <a:pPr marL="609600" indent="-609600" eaLnBrk="1" hangingPunct="1">
              <a:spcAft>
                <a:spcPct val="20000"/>
              </a:spcAft>
              <a:buFontTx/>
              <a:buAutoNum type="arabicPeriod"/>
            </a:pPr>
            <a:r>
              <a:rPr lang="en-GB" altLang="en-US" sz="3600" b="1" dirty="0"/>
              <a:t>Dorsal slit method</a:t>
            </a:r>
          </a:p>
          <a:p>
            <a:pPr marL="609600" indent="-609600" eaLnBrk="1" hangingPunct="1">
              <a:spcAft>
                <a:spcPct val="20000"/>
              </a:spcAft>
              <a:buFontTx/>
              <a:buAutoNum type="arabicPeriod"/>
            </a:pPr>
            <a:r>
              <a:rPr lang="en-GB" altLang="en-US" sz="3600" b="1" dirty="0"/>
              <a:t>Forceps guided method</a:t>
            </a:r>
          </a:p>
          <a:p>
            <a:pPr marL="609600" indent="-609600" eaLnBrk="1" hangingPunct="1">
              <a:buFontTx/>
              <a:buAutoNum type="arabicPeriod"/>
            </a:pPr>
            <a:r>
              <a:rPr lang="en-GB" altLang="en-US" sz="3600" b="1" dirty="0"/>
              <a:t>Sleeve resection method</a:t>
            </a:r>
          </a:p>
        </p:txBody>
      </p:sp>
    </p:spTree>
    <p:extLst>
      <p:ext uri="{BB962C8B-B14F-4D97-AF65-F5344CB8AC3E}">
        <p14:creationId xmlns:p14="http://schemas.microsoft.com/office/powerpoint/2010/main" val="2685720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circumcised penis</a:t>
            </a:r>
          </a:p>
        </p:txBody>
      </p:sp>
      <p:pic>
        <p:nvPicPr>
          <p:cNvPr id="3074" name="Picture 2" descr="Balanitis childr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9166" y="1632857"/>
            <a:ext cx="5577840" cy="470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00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p>
        </p:txBody>
      </p:sp>
      <p:sp>
        <p:nvSpPr>
          <p:cNvPr id="3" name="Content Placeholder 2"/>
          <p:cNvSpPr>
            <a:spLocks noGrp="1"/>
          </p:cNvSpPr>
          <p:nvPr>
            <p:ph idx="1"/>
          </p:nvPr>
        </p:nvSpPr>
        <p:spPr>
          <a:xfrm>
            <a:off x="522514" y="1845734"/>
            <a:ext cx="8098971" cy="4023360"/>
          </a:xfrm>
        </p:spPr>
        <p:txBody>
          <a:bodyPr/>
          <a:lstStyle/>
          <a:p>
            <a:pPr>
              <a:buFont typeface="Wingdings" panose="05000000000000000000" pitchFamily="2" charset="2"/>
              <a:buChar char="Ø"/>
            </a:pPr>
            <a:r>
              <a:rPr lang="en-US" sz="2800" b="1" dirty="0">
                <a:solidFill>
                  <a:srgbClr val="7030A0"/>
                </a:solidFill>
              </a:rPr>
              <a:t>Voluntary Medical Male Circumcision (VMMC)</a:t>
            </a:r>
            <a:r>
              <a:rPr lang="en-US" sz="2800" b="1" dirty="0"/>
              <a:t> is the surgical removal of all or part of the foreskin of the penis (prepuce) by a trained health-care professional</a:t>
            </a:r>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Voluntary medical male circumcision (VMMC) reduces female-to-male sexual transmission of HIV by 60%.</a:t>
            </a:r>
          </a:p>
          <a:p>
            <a:pPr>
              <a:buFont typeface="Wingdings" panose="05000000000000000000" pitchFamily="2" charset="2"/>
              <a:buChar char="Ø"/>
            </a:pPr>
            <a:endParaRPr lang="en-US" sz="2400" dirty="0"/>
          </a:p>
          <a:p>
            <a:endParaRPr lang="en-US" dirty="0"/>
          </a:p>
        </p:txBody>
      </p:sp>
    </p:spTree>
    <p:extLst>
      <p:ext uri="{BB962C8B-B14F-4D97-AF65-F5344CB8AC3E}">
        <p14:creationId xmlns:p14="http://schemas.microsoft.com/office/powerpoint/2010/main" val="3252017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descr="DorsalSlit0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1620838"/>
            <a:ext cx="18637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descr="DorsalSlit0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75" y="1765300"/>
            <a:ext cx="2773363"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descr="21B74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981200"/>
            <a:ext cx="23971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5"/>
          <p:cNvSpPr txBox="1">
            <a:spLocks noChangeArrowheads="1"/>
          </p:cNvSpPr>
          <p:nvPr/>
        </p:nvSpPr>
        <p:spPr bwMode="auto">
          <a:xfrm>
            <a:off x="1143000" y="4800600"/>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800">
                <a:latin typeface="Arial" panose="020B0604020202020204" pitchFamily="34" charset="0"/>
              </a:rPr>
              <a:t>a</a:t>
            </a:r>
          </a:p>
        </p:txBody>
      </p:sp>
      <p:sp>
        <p:nvSpPr>
          <p:cNvPr id="20488" name="Text Box 6"/>
          <p:cNvSpPr txBox="1">
            <a:spLocks noChangeArrowheads="1"/>
          </p:cNvSpPr>
          <p:nvPr/>
        </p:nvSpPr>
        <p:spPr bwMode="auto">
          <a:xfrm>
            <a:off x="4419600" y="4800600"/>
            <a:ext cx="398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800">
                <a:latin typeface="Arial" panose="020B0604020202020204" pitchFamily="34" charset="0"/>
              </a:rPr>
              <a:t>b</a:t>
            </a:r>
          </a:p>
        </p:txBody>
      </p:sp>
      <p:sp>
        <p:nvSpPr>
          <p:cNvPr id="20489" name="Text Box 7"/>
          <p:cNvSpPr txBox="1">
            <a:spLocks noChangeArrowheads="1"/>
          </p:cNvSpPr>
          <p:nvPr/>
        </p:nvSpPr>
        <p:spPr bwMode="auto">
          <a:xfrm>
            <a:off x="7391400" y="4724400"/>
            <a:ext cx="284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800">
                <a:latin typeface="Arial" panose="020B0604020202020204" pitchFamily="34" charset="0"/>
              </a:rPr>
              <a:t>c</a:t>
            </a:r>
          </a:p>
        </p:txBody>
      </p:sp>
      <p:sp>
        <p:nvSpPr>
          <p:cNvPr id="20490" name="Text Box 8"/>
          <p:cNvSpPr txBox="1">
            <a:spLocks noChangeArrowheads="1"/>
          </p:cNvSpPr>
          <p:nvPr/>
        </p:nvSpPr>
        <p:spPr bwMode="auto">
          <a:xfrm>
            <a:off x="609600" y="5257800"/>
            <a:ext cx="792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1800" dirty="0">
                <a:solidFill>
                  <a:schemeClr val="bg1"/>
                </a:solidFill>
              </a:rPr>
              <a:t>Horizontal mattress suture at the frenulum (6 o’clock). Vertical mattress</a:t>
            </a:r>
            <a:r>
              <a:rPr lang="en-GB" altLang="en-US" sz="1800" dirty="0">
                <a:solidFill>
                  <a:schemeClr val="bg1"/>
                </a:solidFill>
                <a:latin typeface="Arial" panose="020B0604020202020204" pitchFamily="34" charset="0"/>
              </a:rPr>
              <a:t> </a:t>
            </a:r>
            <a:r>
              <a:rPr lang="en-GB" altLang="en-US" sz="1800" dirty="0">
                <a:solidFill>
                  <a:schemeClr val="bg1"/>
                </a:solidFill>
              </a:rPr>
              <a:t>sutures at 9, 12 and 3 o’clock and simple sutures between these.</a:t>
            </a:r>
          </a:p>
        </p:txBody>
      </p:sp>
      <p:sp>
        <p:nvSpPr>
          <p:cNvPr id="20491" name="Rectangle 9"/>
          <p:cNvSpPr>
            <a:spLocks noGrp="1" noChangeArrowheads="1"/>
          </p:cNvSpPr>
          <p:nvPr>
            <p:ph type="title"/>
          </p:nvPr>
        </p:nvSpPr>
        <p:spPr/>
        <p:txBody>
          <a:bodyPr/>
          <a:lstStyle/>
          <a:p>
            <a:pPr eaLnBrk="1" hangingPunct="1"/>
            <a:r>
              <a:rPr lang="en-US" altLang="en-US" sz="3600"/>
              <a:t>Suturing Plan</a:t>
            </a:r>
          </a:p>
        </p:txBody>
      </p:sp>
    </p:spTree>
    <p:extLst>
      <p:ext uri="{BB962C8B-B14F-4D97-AF65-F5344CB8AC3E}">
        <p14:creationId xmlns:p14="http://schemas.microsoft.com/office/powerpoint/2010/main" val="2206008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Dorsal slit method </a:t>
            </a:r>
          </a:p>
        </p:txBody>
      </p:sp>
      <p:pic>
        <p:nvPicPr>
          <p:cNvPr id="2050" name="Picture 2" descr="Circumcision | Health2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953589" y="1894114"/>
            <a:ext cx="3709851" cy="38796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00814" y="1985554"/>
            <a:ext cx="3473369" cy="389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80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4" name="Picture 2" descr="DSC029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5821363"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descr="DSC029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888" y="692150"/>
            <a:ext cx="3440112"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4"/>
          <p:cNvSpPr txBox="1">
            <a:spLocks noChangeArrowheads="1"/>
          </p:cNvSpPr>
          <p:nvPr/>
        </p:nvSpPr>
        <p:spPr bwMode="auto">
          <a:xfrm>
            <a:off x="1023938" y="65088"/>
            <a:ext cx="7435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1800"/>
              <a:t>Once the four mattress sutures are in place, further simple sutures are placed to accurately approximate the wound edges.</a:t>
            </a:r>
          </a:p>
        </p:txBody>
      </p:sp>
    </p:spTree>
    <p:extLst>
      <p:ext uri="{BB962C8B-B14F-4D97-AF65-F5344CB8AC3E}">
        <p14:creationId xmlns:p14="http://schemas.microsoft.com/office/powerpoint/2010/main" val="592764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GB" altLang="en-US" sz="3600"/>
              <a:t>Forceps Guided Method</a:t>
            </a:r>
          </a:p>
        </p:txBody>
      </p:sp>
      <p:sp>
        <p:nvSpPr>
          <p:cNvPr id="6149" name="Rectangle 3"/>
          <p:cNvSpPr>
            <a:spLocks noGrp="1" noChangeArrowheads="1"/>
          </p:cNvSpPr>
          <p:nvPr>
            <p:ph sz="half" idx="1"/>
          </p:nvPr>
        </p:nvSpPr>
        <p:spPr>
          <a:xfrm>
            <a:off x="533400" y="1676400"/>
            <a:ext cx="4572000" cy="4419600"/>
          </a:xfrm>
        </p:spPr>
        <p:txBody>
          <a:bodyPr>
            <a:normAutofit/>
          </a:bodyPr>
          <a:lstStyle/>
          <a:p>
            <a:pPr eaLnBrk="1" hangingPunct="1"/>
            <a:r>
              <a:rPr lang="en-GB" altLang="en-US" sz="3200" b="1"/>
              <a:t>Advantages</a:t>
            </a:r>
            <a:r>
              <a:rPr lang="en-GB" altLang="en-US" sz="3200"/>
              <a:t>:</a:t>
            </a:r>
          </a:p>
          <a:p>
            <a:pPr lvl="1" eaLnBrk="1" hangingPunct="1"/>
            <a:r>
              <a:rPr lang="en-GB" altLang="en-US" sz="2800"/>
              <a:t>Can be learned by surgeons/ surgical assistants who are relatively new to surgery</a:t>
            </a:r>
          </a:p>
          <a:p>
            <a:pPr lvl="1" eaLnBrk="1" hangingPunct="1"/>
            <a:r>
              <a:rPr lang="en-GB" altLang="en-US" sz="2800"/>
              <a:t>Ideal for use in a clinic with limited resources</a:t>
            </a:r>
          </a:p>
          <a:p>
            <a:pPr lvl="1" eaLnBrk="1" hangingPunct="1"/>
            <a:r>
              <a:rPr lang="en-GB" altLang="en-US" sz="2800"/>
              <a:t>Can be done without a surgical assistant</a:t>
            </a:r>
          </a:p>
        </p:txBody>
      </p:sp>
      <p:sp>
        <p:nvSpPr>
          <p:cNvPr id="6150" name="Rectangle 4"/>
          <p:cNvSpPr>
            <a:spLocks noGrp="1" noChangeArrowheads="1"/>
          </p:cNvSpPr>
          <p:nvPr>
            <p:ph sz="half" idx="2"/>
          </p:nvPr>
        </p:nvSpPr>
        <p:spPr>
          <a:xfrm>
            <a:off x="5105400" y="1676400"/>
            <a:ext cx="3429000" cy="4267200"/>
          </a:xfrm>
        </p:spPr>
        <p:txBody>
          <a:bodyPr>
            <a:normAutofit/>
          </a:bodyPr>
          <a:lstStyle/>
          <a:p>
            <a:pPr eaLnBrk="1" hangingPunct="1"/>
            <a:r>
              <a:rPr lang="en-GB" altLang="en-US" sz="3200" b="1" dirty="0"/>
              <a:t>Disadvantages</a:t>
            </a:r>
            <a:r>
              <a:rPr lang="en-GB" altLang="en-US" sz="3200" dirty="0"/>
              <a:t>:</a:t>
            </a:r>
          </a:p>
          <a:p>
            <a:pPr lvl="1" eaLnBrk="1" hangingPunct="1"/>
            <a:r>
              <a:rPr lang="en-GB" altLang="en-US" sz="2800" dirty="0"/>
              <a:t>Leaves 0.5</a:t>
            </a:r>
            <a:r>
              <a:rPr lang="en-GB" altLang="en-US" sz="2800" dirty="0">
                <a:cs typeface="Times New Roman" panose="02020603050405020304" pitchFamily="18" charset="0"/>
              </a:rPr>
              <a:t>–</a:t>
            </a:r>
            <a:r>
              <a:rPr lang="en-GB" altLang="en-US" sz="2800" dirty="0"/>
              <a:t>1.0 cm of mucosal skin proximal to glans</a:t>
            </a:r>
          </a:p>
          <a:p>
            <a:pPr lvl="1" eaLnBrk="1" hangingPunct="1"/>
            <a:r>
              <a:rPr lang="en-GB" altLang="en-US" sz="2800" dirty="0"/>
              <a:t>Cosmetic effect may be less satisfactory</a:t>
            </a:r>
          </a:p>
        </p:txBody>
      </p:sp>
    </p:spTree>
    <p:extLst>
      <p:ext uri="{BB962C8B-B14F-4D97-AF65-F5344CB8AC3E}">
        <p14:creationId xmlns:p14="http://schemas.microsoft.com/office/powerpoint/2010/main" val="3644886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Forceps guided method</a:t>
            </a:r>
          </a:p>
        </p:txBody>
      </p:sp>
      <p:pic>
        <p:nvPicPr>
          <p:cNvPr id="4100" name="Picture 4" descr="PDF) Window technique on circumcis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960" y="1737361"/>
            <a:ext cx="7014755" cy="453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426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446" y="286604"/>
            <a:ext cx="7543800" cy="1450757"/>
          </a:xfrm>
        </p:spPr>
        <p:txBody>
          <a:bodyPr/>
          <a:lstStyle/>
          <a:p>
            <a:r>
              <a:rPr lang="en-US" dirty="0"/>
              <a:t>Forceps-guided</a:t>
            </a:r>
          </a:p>
        </p:txBody>
      </p:sp>
      <p:pic>
        <p:nvPicPr>
          <p:cNvPr id="7" name="Picture 7" descr="Slide5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62346" y="353720"/>
            <a:ext cx="3702050" cy="27672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 descr="What does this procedure involve? What are the alternatives? Key ..."/>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79269" y="2233750"/>
            <a:ext cx="3553097" cy="2438264"/>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4"/>
          <p:cNvPicPr>
            <a:picLocks noChangeAspect="1"/>
          </p:cNvPicPr>
          <p:nvPr/>
        </p:nvPicPr>
        <p:blipFill>
          <a:blip r:embed="rId4"/>
          <a:stretch>
            <a:fillRect/>
          </a:stretch>
        </p:blipFill>
        <p:spPr>
          <a:xfrm>
            <a:off x="4862346" y="3188118"/>
            <a:ext cx="4237022" cy="3159659"/>
          </a:xfrm>
          <a:prstGeom prst="rect">
            <a:avLst/>
          </a:prstGeom>
        </p:spPr>
      </p:pic>
    </p:spTree>
    <p:extLst>
      <p:ext uri="{BB962C8B-B14F-4D97-AF65-F5344CB8AC3E}">
        <p14:creationId xmlns:p14="http://schemas.microsoft.com/office/powerpoint/2010/main" val="2663111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GB" altLang="en-US" sz="3600"/>
              <a:t>Forceps Guided Method</a:t>
            </a:r>
          </a:p>
        </p:txBody>
      </p:sp>
      <p:sp>
        <p:nvSpPr>
          <p:cNvPr id="12294" name="Rectangle 7"/>
          <p:cNvSpPr>
            <a:spLocks noGrp="1" noChangeArrowheads="1"/>
          </p:cNvSpPr>
          <p:nvPr>
            <p:ph idx="1"/>
          </p:nvPr>
        </p:nvSpPr>
        <p:spPr>
          <a:xfrm>
            <a:off x="685800" y="1676400"/>
            <a:ext cx="7772400" cy="838200"/>
          </a:xfrm>
        </p:spPr>
        <p:txBody>
          <a:bodyPr/>
          <a:lstStyle/>
          <a:p>
            <a:pPr eaLnBrk="1" hangingPunct="1"/>
            <a:r>
              <a:rPr lang="en-US" altLang="en-US"/>
              <a:t>Final outcome:</a:t>
            </a:r>
          </a:p>
        </p:txBody>
      </p:sp>
      <p:sp>
        <p:nvSpPr>
          <p:cNvPr id="12293" name="Text Box 5"/>
          <p:cNvSpPr txBox="1">
            <a:spLocks noChangeArrowheads="1"/>
          </p:cNvSpPr>
          <p:nvPr/>
        </p:nvSpPr>
        <p:spPr bwMode="auto">
          <a:xfrm>
            <a:off x="838200" y="5410200"/>
            <a:ext cx="4787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000" i="1"/>
              <a:t>Note residual mucosal portion of the foreskin</a:t>
            </a:r>
          </a:p>
        </p:txBody>
      </p:sp>
      <p:sp>
        <p:nvSpPr>
          <p:cNvPr id="12295" name="AutoShape 11"/>
          <p:cNvSpPr>
            <a:spLocks noChangeAspect="1" noChangeArrowheads="1" noTextEdit="1"/>
          </p:cNvSpPr>
          <p:nvPr/>
        </p:nvSpPr>
        <p:spPr bwMode="auto">
          <a:xfrm>
            <a:off x="685800" y="2667000"/>
            <a:ext cx="7543800" cy="250507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229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19400"/>
            <a:ext cx="3027363"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19400"/>
            <a:ext cx="272097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Line 6"/>
          <p:cNvSpPr>
            <a:spLocks noChangeShapeType="1"/>
          </p:cNvSpPr>
          <p:nvPr/>
        </p:nvSpPr>
        <p:spPr bwMode="auto">
          <a:xfrm flipV="1">
            <a:off x="2895600" y="3962400"/>
            <a:ext cx="0" cy="1600200"/>
          </a:xfrm>
          <a:prstGeom prst="line">
            <a:avLst/>
          </a:prstGeom>
          <a:noFill/>
          <a:ln w="57150">
            <a:solidFill>
              <a:schemeClr val="accent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457614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2D27-C596-4E39-93A4-CBFF5E36E985}"/>
              </a:ext>
            </a:extLst>
          </p:cNvPr>
          <p:cNvSpPr>
            <a:spLocks noGrp="1"/>
          </p:cNvSpPr>
          <p:nvPr>
            <p:ph type="title"/>
          </p:nvPr>
        </p:nvSpPr>
        <p:spPr/>
        <p:txBody>
          <a:bodyPr/>
          <a:lstStyle/>
          <a:p>
            <a:r>
              <a:rPr lang="en-US" b="1" dirty="0"/>
              <a:t>Bleeding from the</a:t>
            </a:r>
            <a:r>
              <a:rPr lang="en-US" dirty="0"/>
              <a:t> </a:t>
            </a:r>
            <a:r>
              <a:rPr lang="en-US" b="1" dirty="0" err="1"/>
              <a:t>frenular</a:t>
            </a:r>
            <a:r>
              <a:rPr lang="en-US" b="1" dirty="0"/>
              <a:t> artery.</a:t>
            </a:r>
            <a:endParaRPr lang="en-US" dirty="0"/>
          </a:p>
        </p:txBody>
      </p:sp>
      <p:sp>
        <p:nvSpPr>
          <p:cNvPr id="3" name="Content Placeholder 2">
            <a:extLst>
              <a:ext uri="{FF2B5EF4-FFF2-40B4-BE49-F238E27FC236}">
                <a16:creationId xmlns:a16="http://schemas.microsoft.com/office/drawing/2014/main" id="{9467E3B0-C44F-4AAF-8720-8E8B2B1AED74}"/>
              </a:ext>
            </a:extLst>
          </p:cNvPr>
          <p:cNvSpPr>
            <a:spLocks noGrp="1"/>
          </p:cNvSpPr>
          <p:nvPr>
            <p:ph idx="1"/>
          </p:nvPr>
        </p:nvSpPr>
        <p:spPr/>
        <p:txBody>
          <a:bodyPr/>
          <a:lstStyle/>
          <a:p>
            <a:r>
              <a:rPr lang="en-US" sz="2800" dirty="0"/>
              <a:t>If there is excessive bleeding from the </a:t>
            </a:r>
            <a:r>
              <a:rPr lang="en-US" sz="2800" dirty="0" err="1"/>
              <a:t>frenular</a:t>
            </a:r>
            <a:r>
              <a:rPr lang="en-US" sz="2800" dirty="0"/>
              <a:t> artery, an under-running </a:t>
            </a:r>
            <a:r>
              <a:rPr lang="en-US" sz="2800" dirty="0" err="1"/>
              <a:t>haemostatic</a:t>
            </a:r>
            <a:r>
              <a:rPr lang="en-US" sz="2800" dirty="0"/>
              <a:t> stitch should be used to occlude the artery (Fig. 7.1). Great care is needed not to bite too deeply, because the urethra is near to the surface skin and can easily be damaged.  </a:t>
            </a:r>
          </a:p>
          <a:p>
            <a:endParaRPr lang="en-US" dirty="0"/>
          </a:p>
        </p:txBody>
      </p:sp>
    </p:spTree>
    <p:extLst>
      <p:ext uri="{BB962C8B-B14F-4D97-AF65-F5344CB8AC3E}">
        <p14:creationId xmlns:p14="http://schemas.microsoft.com/office/powerpoint/2010/main" val="1150572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1C042-63EC-4125-A775-710AFAA410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00B0AB-3774-466B-BA58-B58E030726D1}"/>
              </a:ext>
            </a:extLst>
          </p:cNvPr>
          <p:cNvSpPr>
            <a:spLocks noGrp="1"/>
          </p:cNvSpPr>
          <p:nvPr>
            <p:ph idx="1"/>
          </p:nvPr>
        </p:nvSpPr>
        <p:spPr/>
        <p:txBody>
          <a:bodyPr/>
          <a:lstStyle/>
          <a:p>
            <a:endParaRPr lang="en-US" dirty="0"/>
          </a:p>
        </p:txBody>
      </p:sp>
      <p:grpSp>
        <p:nvGrpSpPr>
          <p:cNvPr id="4" name="Group 3">
            <a:extLst>
              <a:ext uri="{FF2B5EF4-FFF2-40B4-BE49-F238E27FC236}">
                <a16:creationId xmlns:a16="http://schemas.microsoft.com/office/drawing/2014/main" id="{F9362586-E606-446A-AF05-CFE72AC21D5E}"/>
              </a:ext>
            </a:extLst>
          </p:cNvPr>
          <p:cNvGrpSpPr/>
          <p:nvPr/>
        </p:nvGrpSpPr>
        <p:grpSpPr>
          <a:xfrm>
            <a:off x="2507297" y="2157412"/>
            <a:ext cx="4129405" cy="2543174"/>
            <a:chOff x="0" y="0"/>
            <a:chExt cx="4129827" cy="2543555"/>
          </a:xfrm>
        </p:grpSpPr>
        <p:pic>
          <p:nvPicPr>
            <p:cNvPr id="5" name="Picture 4">
              <a:extLst>
                <a:ext uri="{FF2B5EF4-FFF2-40B4-BE49-F238E27FC236}">
                  <a16:creationId xmlns:a16="http://schemas.microsoft.com/office/drawing/2014/main" id="{05278E27-0736-47A6-B291-75F8F989A6D1}"/>
                </a:ext>
              </a:extLst>
            </p:cNvPr>
            <p:cNvPicPr/>
            <p:nvPr/>
          </p:nvPicPr>
          <p:blipFill>
            <a:blip r:embed="rId2"/>
            <a:stretch>
              <a:fillRect/>
            </a:stretch>
          </p:blipFill>
          <p:spPr>
            <a:xfrm>
              <a:off x="0" y="0"/>
              <a:ext cx="1978152" cy="2450592"/>
            </a:xfrm>
            <a:prstGeom prst="rect">
              <a:avLst/>
            </a:prstGeom>
          </p:spPr>
        </p:pic>
        <p:pic>
          <p:nvPicPr>
            <p:cNvPr id="6" name="Picture 5">
              <a:extLst>
                <a:ext uri="{FF2B5EF4-FFF2-40B4-BE49-F238E27FC236}">
                  <a16:creationId xmlns:a16="http://schemas.microsoft.com/office/drawing/2014/main" id="{D91BCA7C-EAAB-43F7-8DF1-5DE37C578CD3}"/>
                </a:ext>
              </a:extLst>
            </p:cNvPr>
            <p:cNvPicPr/>
            <p:nvPr/>
          </p:nvPicPr>
          <p:blipFill>
            <a:blip r:embed="rId3"/>
            <a:stretch>
              <a:fillRect/>
            </a:stretch>
          </p:blipFill>
          <p:spPr>
            <a:xfrm>
              <a:off x="2085594" y="37338"/>
              <a:ext cx="2044233" cy="1253490"/>
            </a:xfrm>
            <a:prstGeom prst="rect">
              <a:avLst/>
            </a:prstGeom>
          </p:spPr>
        </p:pic>
        <p:pic>
          <p:nvPicPr>
            <p:cNvPr id="7" name="Picture 6">
              <a:extLst>
                <a:ext uri="{FF2B5EF4-FFF2-40B4-BE49-F238E27FC236}">
                  <a16:creationId xmlns:a16="http://schemas.microsoft.com/office/drawing/2014/main" id="{1EED4CD5-9B9F-44A3-A814-2877E0113329}"/>
                </a:ext>
              </a:extLst>
            </p:cNvPr>
            <p:cNvPicPr/>
            <p:nvPr/>
          </p:nvPicPr>
          <p:blipFill>
            <a:blip r:embed="rId4"/>
            <a:stretch>
              <a:fillRect/>
            </a:stretch>
          </p:blipFill>
          <p:spPr>
            <a:xfrm>
              <a:off x="2085594" y="1290827"/>
              <a:ext cx="2044233" cy="1252728"/>
            </a:xfrm>
            <a:prstGeom prst="rect">
              <a:avLst/>
            </a:prstGeom>
          </p:spPr>
        </p:pic>
      </p:grpSp>
    </p:spTree>
    <p:extLst>
      <p:ext uri="{BB962C8B-B14F-4D97-AF65-F5344CB8AC3E}">
        <p14:creationId xmlns:p14="http://schemas.microsoft.com/office/powerpoint/2010/main" val="2558519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pPr eaLnBrk="1" hangingPunct="1"/>
            <a:r>
              <a:rPr lang="en-GB" altLang="en-US" sz="3600" dirty="0"/>
              <a:t>Sleeve Resection Method</a:t>
            </a:r>
          </a:p>
        </p:txBody>
      </p:sp>
      <p:sp>
        <p:nvSpPr>
          <p:cNvPr id="18437" name="Text Box 7"/>
          <p:cNvSpPr txBox="1">
            <a:spLocks noChangeArrowheads="1"/>
          </p:cNvSpPr>
          <p:nvPr/>
        </p:nvSpPr>
        <p:spPr bwMode="auto">
          <a:xfrm>
            <a:off x="6019800" y="2312988"/>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en-US" sz="2400" dirty="0"/>
          </a:p>
        </p:txBody>
      </p:sp>
      <p:sp>
        <p:nvSpPr>
          <p:cNvPr id="18438" name="Text Box 8"/>
          <p:cNvSpPr txBox="1">
            <a:spLocks noChangeArrowheads="1"/>
          </p:cNvSpPr>
          <p:nvPr/>
        </p:nvSpPr>
        <p:spPr bwMode="auto">
          <a:xfrm>
            <a:off x="6432550" y="2101840"/>
            <a:ext cx="245427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dirty="0"/>
              <a:t>Outer and inner incisions are made</a:t>
            </a:r>
          </a:p>
          <a:p>
            <a:pPr>
              <a:spcBef>
                <a:spcPct val="0"/>
              </a:spcBef>
              <a:buNone/>
            </a:pPr>
            <a:endParaRPr lang="en-US" altLang="en-US" sz="2400" dirty="0"/>
          </a:p>
          <a:p>
            <a:pPr>
              <a:spcBef>
                <a:spcPct val="0"/>
              </a:spcBef>
              <a:buNone/>
            </a:pPr>
            <a:r>
              <a:rPr lang="en-US" altLang="en-US" sz="2400" dirty="0"/>
              <a:t>Then the two incisions are joined together by cutting the skin between the proximal and distal incisions with scissors</a:t>
            </a:r>
            <a:endParaRPr lang="en-GB" altLang="en-US" sz="2400" dirty="0"/>
          </a:p>
        </p:txBody>
      </p:sp>
      <p:sp>
        <p:nvSpPr>
          <p:cNvPr id="18439" name="AutoShape 11"/>
          <p:cNvSpPr>
            <a:spLocks noChangeAspect="1" noChangeArrowheads="1" noTextEdit="1"/>
          </p:cNvSpPr>
          <p:nvPr/>
        </p:nvSpPr>
        <p:spPr bwMode="auto">
          <a:xfrm>
            <a:off x="762000" y="3733800"/>
            <a:ext cx="5181600" cy="23463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8440"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10000"/>
            <a:ext cx="19113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AutoShape 16"/>
          <p:cNvSpPr>
            <a:spLocks noChangeAspect="1" noChangeArrowheads="1" noTextEdit="1"/>
          </p:cNvSpPr>
          <p:nvPr/>
        </p:nvSpPr>
        <p:spPr bwMode="auto">
          <a:xfrm>
            <a:off x="762000" y="1676400"/>
            <a:ext cx="5181600" cy="205263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844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828800"/>
            <a:ext cx="20955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1" descr="slide6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757363"/>
            <a:ext cx="1905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2" descr="slide69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810000"/>
            <a:ext cx="18732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68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VMMC </a:t>
            </a:r>
          </a:p>
        </p:txBody>
      </p:sp>
      <p:sp>
        <p:nvSpPr>
          <p:cNvPr id="3" name="Content Placeholder 2"/>
          <p:cNvSpPr>
            <a:spLocks noGrp="1"/>
          </p:cNvSpPr>
          <p:nvPr>
            <p:ph idx="1"/>
          </p:nvPr>
        </p:nvSpPr>
        <p:spPr>
          <a:xfrm>
            <a:off x="561703" y="1845733"/>
            <a:ext cx="8294914" cy="4685696"/>
          </a:xfrm>
        </p:spPr>
        <p:txBody>
          <a:bodyPr>
            <a:normAutofit/>
          </a:bodyPr>
          <a:lstStyle/>
          <a:p>
            <a:pPr>
              <a:buFont typeface="Wingdings" panose="05000000000000000000" pitchFamily="2" charset="2"/>
              <a:buChar char="Ø"/>
            </a:pPr>
            <a:r>
              <a:rPr lang="en-US" sz="2400" dirty="0"/>
              <a:t>VMMC services incorporate a package of HIV prevention interventions which include;</a:t>
            </a:r>
          </a:p>
          <a:p>
            <a:pPr lvl="1">
              <a:buFont typeface="Wingdings" panose="05000000000000000000" pitchFamily="2" charset="2"/>
              <a:buChar char="Ø"/>
            </a:pPr>
            <a:r>
              <a:rPr lang="en-US" sz="2200" dirty="0"/>
              <a:t>Safer sex education</a:t>
            </a:r>
          </a:p>
          <a:p>
            <a:pPr lvl="1">
              <a:buFont typeface="Wingdings" panose="05000000000000000000" pitchFamily="2" charset="2"/>
              <a:buChar char="Ø"/>
            </a:pPr>
            <a:r>
              <a:rPr lang="en-US" sz="2200" dirty="0"/>
              <a:t>Education on and provision of condoms, </a:t>
            </a:r>
          </a:p>
          <a:p>
            <a:pPr lvl="1">
              <a:buFont typeface="Wingdings" panose="05000000000000000000" pitchFamily="2" charset="2"/>
              <a:buChar char="Ø"/>
            </a:pPr>
            <a:r>
              <a:rPr lang="en-US" sz="2200" dirty="0"/>
              <a:t>HIV testing </a:t>
            </a:r>
          </a:p>
          <a:p>
            <a:pPr lvl="1">
              <a:buFont typeface="Wingdings" panose="05000000000000000000" pitchFamily="2" charset="2"/>
              <a:buChar char="Ø"/>
            </a:pPr>
            <a:r>
              <a:rPr lang="en-US" sz="2200" dirty="0"/>
              <a:t>Management of STIs.</a:t>
            </a:r>
          </a:p>
          <a:p>
            <a:pPr>
              <a:buFont typeface="Wingdings" panose="05000000000000000000" pitchFamily="2" charset="2"/>
              <a:buChar char="Ø"/>
            </a:pPr>
            <a:r>
              <a:rPr lang="en-US" sz="2400" dirty="0"/>
              <a:t>The WHO and UNAIDS recommend the implementation of VMMC programs in countries with a high HIV prevalence among the general population.</a:t>
            </a:r>
          </a:p>
          <a:p>
            <a:pPr>
              <a:buFont typeface="Wingdings" panose="05000000000000000000" pitchFamily="2" charset="2"/>
              <a:buChar char="Ø"/>
            </a:pPr>
            <a:r>
              <a:rPr lang="en-US" sz="2400" dirty="0"/>
              <a:t>VMMC is cost-effective and should be included, alongside </a:t>
            </a:r>
            <a:r>
              <a:rPr lang="en-US" sz="2400" dirty="0" err="1"/>
              <a:t>behavioural</a:t>
            </a:r>
            <a:r>
              <a:rPr lang="en-US" sz="2400" dirty="0"/>
              <a:t> and structural strategies, as part of a comprehensive HIV prevention plan</a:t>
            </a:r>
          </a:p>
          <a:p>
            <a:endParaRPr lang="en-US" dirty="0"/>
          </a:p>
        </p:txBody>
      </p:sp>
    </p:spTree>
    <p:extLst>
      <p:ext uri="{BB962C8B-B14F-4D97-AF65-F5344CB8AC3E}">
        <p14:creationId xmlns:p14="http://schemas.microsoft.com/office/powerpoint/2010/main" val="2382844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86604"/>
            <a:ext cx="7824651" cy="1450757"/>
          </a:xfrm>
        </p:spPr>
        <p:txBody>
          <a:bodyPr/>
          <a:lstStyle/>
          <a:p>
            <a:r>
              <a:rPr lang="en-GB" altLang="en-US" dirty="0"/>
              <a:t>Sleeve Resection Method….</a:t>
            </a:r>
            <a:endParaRPr lang="en-US" dirty="0"/>
          </a:p>
        </p:txBody>
      </p:sp>
      <p:pic>
        <p:nvPicPr>
          <p:cNvPr id="6146" name="Picture 2" descr="Teen Circumcision - Serving Greater California Area Culver City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7908" y="1998617"/>
            <a:ext cx="6021977" cy="423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37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eaLnBrk="1" hangingPunct="1"/>
            <a:r>
              <a:rPr lang="en-US" altLang="en-US" dirty="0"/>
              <a:t>Risks/complications of Male Circumcision</a:t>
            </a:r>
            <a:endParaRPr lang="en-GB" altLang="en-US" dirty="0"/>
          </a:p>
        </p:txBody>
      </p:sp>
      <p:sp>
        <p:nvSpPr>
          <p:cNvPr id="19461" name="Rectangle 5"/>
          <p:cNvSpPr>
            <a:spLocks noGrp="1" noChangeArrowheads="1"/>
          </p:cNvSpPr>
          <p:nvPr>
            <p:ph idx="1"/>
          </p:nvPr>
        </p:nvSpPr>
        <p:spPr>
          <a:xfrm>
            <a:off x="914400" y="1676400"/>
            <a:ext cx="7543800" cy="4419600"/>
          </a:xfrm>
        </p:spPr>
        <p:txBody>
          <a:bodyPr>
            <a:normAutofit fontScale="92500" lnSpcReduction="10000"/>
          </a:bodyPr>
          <a:lstStyle/>
          <a:p>
            <a:pPr eaLnBrk="1" hangingPunct="1">
              <a:lnSpc>
                <a:spcPct val="90000"/>
              </a:lnSpc>
              <a:spcAft>
                <a:spcPct val="10000"/>
              </a:spcAft>
              <a:buFont typeface="Wingdings" panose="05000000000000000000" pitchFamily="2" charset="2"/>
              <a:buChar char="Ø"/>
            </a:pPr>
            <a:r>
              <a:rPr lang="en-US" altLang="en-US" sz="2400" b="1" dirty="0"/>
              <a:t>Pain</a:t>
            </a:r>
            <a:r>
              <a:rPr lang="en-US" altLang="en-US" sz="2400" dirty="0"/>
              <a:t> </a:t>
            </a:r>
          </a:p>
          <a:p>
            <a:pPr eaLnBrk="1" hangingPunct="1">
              <a:lnSpc>
                <a:spcPct val="90000"/>
              </a:lnSpc>
              <a:spcAft>
                <a:spcPct val="10000"/>
              </a:spcAft>
              <a:buFont typeface="Wingdings" panose="05000000000000000000" pitchFamily="2" charset="2"/>
              <a:buChar char="Ø"/>
            </a:pPr>
            <a:r>
              <a:rPr lang="en-US" altLang="en-US" sz="2400" dirty="0"/>
              <a:t>Risk of </a:t>
            </a:r>
            <a:r>
              <a:rPr lang="en-US" altLang="en-US" sz="2400" b="1" dirty="0"/>
              <a:t>bleeding</a:t>
            </a:r>
            <a:r>
              <a:rPr lang="en-US" altLang="en-US" sz="2400" dirty="0"/>
              <a:t> </a:t>
            </a:r>
            <a:r>
              <a:rPr lang="en-US" altLang="en-US" sz="2400" u="sng" dirty="0"/>
              <a:t>+</a:t>
            </a:r>
            <a:r>
              <a:rPr lang="en-US" altLang="en-US" sz="2400" dirty="0"/>
              <a:t> </a:t>
            </a:r>
            <a:r>
              <a:rPr lang="en-US" altLang="en-US" sz="2400" dirty="0" err="1"/>
              <a:t>haematoma</a:t>
            </a:r>
            <a:r>
              <a:rPr lang="en-US" altLang="en-US" sz="2400" dirty="0"/>
              <a:t> formation</a:t>
            </a:r>
          </a:p>
          <a:p>
            <a:pPr eaLnBrk="1" hangingPunct="1">
              <a:lnSpc>
                <a:spcPct val="90000"/>
              </a:lnSpc>
              <a:spcAft>
                <a:spcPct val="10000"/>
              </a:spcAft>
              <a:buFont typeface="Wingdings" panose="05000000000000000000" pitchFamily="2" charset="2"/>
              <a:buChar char="Ø"/>
            </a:pPr>
            <a:r>
              <a:rPr lang="en-US" altLang="en-US" sz="2400" b="1" dirty="0"/>
              <a:t>Infection</a:t>
            </a:r>
            <a:r>
              <a:rPr lang="en-US" altLang="en-US" sz="2400" dirty="0"/>
              <a:t> at the site of the circumcision</a:t>
            </a:r>
          </a:p>
          <a:p>
            <a:pPr eaLnBrk="1" hangingPunct="1">
              <a:lnSpc>
                <a:spcPct val="90000"/>
              </a:lnSpc>
              <a:spcAft>
                <a:spcPct val="10000"/>
              </a:spcAft>
              <a:buFont typeface="Wingdings" panose="05000000000000000000" pitchFamily="2" charset="2"/>
              <a:buChar char="Ø"/>
            </a:pPr>
            <a:r>
              <a:rPr lang="en-US" altLang="en-US" sz="2400" b="1" dirty="0"/>
              <a:t>Increased sensitivity</a:t>
            </a:r>
            <a:r>
              <a:rPr lang="en-US" altLang="en-US" sz="2400" dirty="0"/>
              <a:t> of the glans for first few months after the procedure </a:t>
            </a:r>
          </a:p>
          <a:p>
            <a:pPr eaLnBrk="1" hangingPunct="1">
              <a:lnSpc>
                <a:spcPct val="90000"/>
              </a:lnSpc>
              <a:spcAft>
                <a:spcPct val="10000"/>
              </a:spcAft>
              <a:buFont typeface="Wingdings" panose="05000000000000000000" pitchFamily="2" charset="2"/>
              <a:buChar char="Ø"/>
            </a:pPr>
            <a:r>
              <a:rPr lang="en-US" altLang="en-US" sz="2400" b="1" dirty="0"/>
              <a:t>Irritation of the glans</a:t>
            </a:r>
            <a:r>
              <a:rPr lang="en-US" altLang="en-US" sz="2400" dirty="0"/>
              <a:t> </a:t>
            </a:r>
          </a:p>
          <a:p>
            <a:pPr eaLnBrk="1" hangingPunct="1">
              <a:lnSpc>
                <a:spcPct val="90000"/>
              </a:lnSpc>
              <a:spcAft>
                <a:spcPct val="10000"/>
              </a:spcAft>
              <a:buFont typeface="Wingdings" panose="05000000000000000000" pitchFamily="2" charset="2"/>
              <a:buChar char="Ø"/>
            </a:pPr>
            <a:r>
              <a:rPr lang="en-US" altLang="en-US" sz="2400" b="1" dirty="0" err="1"/>
              <a:t>Meatitis</a:t>
            </a:r>
            <a:r>
              <a:rPr lang="en-US" altLang="en-US" sz="2400" dirty="0"/>
              <a:t> (inflammation of the opening of the penis) </a:t>
            </a:r>
          </a:p>
          <a:p>
            <a:pPr eaLnBrk="1" hangingPunct="1">
              <a:lnSpc>
                <a:spcPct val="90000"/>
              </a:lnSpc>
              <a:spcAft>
                <a:spcPct val="10000"/>
              </a:spcAft>
              <a:buFont typeface="Wingdings" panose="05000000000000000000" pitchFamily="2" charset="2"/>
              <a:buChar char="Ø"/>
            </a:pPr>
            <a:r>
              <a:rPr lang="en-US" altLang="en-US" sz="2400" b="1" dirty="0"/>
              <a:t>Injury </a:t>
            </a:r>
            <a:r>
              <a:rPr lang="en-US" altLang="en-US" sz="2400" dirty="0"/>
              <a:t>to the penis</a:t>
            </a:r>
          </a:p>
          <a:p>
            <a:pPr eaLnBrk="1" hangingPunct="1">
              <a:lnSpc>
                <a:spcPct val="90000"/>
              </a:lnSpc>
              <a:buFont typeface="Wingdings" panose="05000000000000000000" pitchFamily="2" charset="2"/>
              <a:buChar char="Ø"/>
            </a:pPr>
            <a:r>
              <a:rPr lang="en-US" altLang="en-US" sz="2400" b="1" dirty="0"/>
              <a:t>Reactions to the </a:t>
            </a:r>
            <a:r>
              <a:rPr lang="en-US" altLang="en-US" sz="2400" b="1" dirty="0" err="1"/>
              <a:t>anaesthetic</a:t>
            </a:r>
            <a:r>
              <a:rPr lang="en-US" altLang="en-US" sz="2400" dirty="0"/>
              <a:t> used during circumcision </a:t>
            </a:r>
          </a:p>
          <a:p>
            <a:pPr eaLnBrk="1" hangingPunct="1">
              <a:lnSpc>
                <a:spcPct val="90000"/>
              </a:lnSpc>
              <a:buFont typeface="Wingdings" panose="05000000000000000000" pitchFamily="2" charset="2"/>
              <a:buChar char="Ø"/>
            </a:pPr>
            <a:r>
              <a:rPr lang="en-US" altLang="en-US" sz="2400" b="1" dirty="0"/>
              <a:t>Delayed wound healing</a:t>
            </a:r>
          </a:p>
          <a:p>
            <a:pPr eaLnBrk="1" hangingPunct="1">
              <a:lnSpc>
                <a:spcPct val="90000"/>
              </a:lnSpc>
              <a:buFont typeface="Wingdings" panose="05000000000000000000" pitchFamily="2" charset="2"/>
              <a:buChar char="Ø"/>
            </a:pPr>
            <a:endParaRPr lang="en-US" altLang="en-US" sz="2400" dirty="0"/>
          </a:p>
          <a:p>
            <a:pPr eaLnBrk="1" hangingPunct="1">
              <a:lnSpc>
                <a:spcPct val="90000"/>
              </a:lnSpc>
            </a:pPr>
            <a:endParaRPr lang="en-GB" altLang="en-US" sz="2400" dirty="0"/>
          </a:p>
        </p:txBody>
      </p:sp>
    </p:spTree>
    <p:extLst>
      <p:ext uri="{BB962C8B-B14F-4D97-AF65-F5344CB8AC3E}">
        <p14:creationId xmlns:p14="http://schemas.microsoft.com/office/powerpoint/2010/main" val="2771672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GB" altLang="en-US" sz="3600" dirty="0"/>
              <a:t>Post-op Management </a:t>
            </a:r>
          </a:p>
        </p:txBody>
      </p:sp>
      <p:sp>
        <p:nvSpPr>
          <p:cNvPr id="22533" name="Rectangle 3"/>
          <p:cNvSpPr>
            <a:spLocks noGrp="1" noChangeArrowheads="1"/>
          </p:cNvSpPr>
          <p:nvPr>
            <p:ph idx="1"/>
          </p:nvPr>
        </p:nvSpPr>
        <p:spPr>
          <a:xfrm>
            <a:off x="483327" y="1845734"/>
            <a:ext cx="8255724" cy="4023360"/>
          </a:xfrm>
        </p:spPr>
        <p:txBody>
          <a:bodyPr>
            <a:normAutofit/>
          </a:bodyPr>
          <a:lstStyle/>
          <a:p>
            <a:pPr marL="0" indent="0" eaLnBrk="1" hangingPunct="1">
              <a:lnSpc>
                <a:spcPct val="90000"/>
              </a:lnSpc>
              <a:buNone/>
            </a:pPr>
            <a:r>
              <a:rPr lang="en-US" altLang="en-US" sz="2800" dirty="0"/>
              <a:t>Irrespective of the method of circumcision, a standard penile dressing technique is used:</a:t>
            </a:r>
          </a:p>
          <a:p>
            <a:pPr marL="863600" lvl="1" eaLnBrk="1" hangingPunct="1">
              <a:lnSpc>
                <a:spcPct val="90000"/>
              </a:lnSpc>
            </a:pPr>
            <a:r>
              <a:rPr lang="en-US" altLang="en-US" sz="2400" b="1" dirty="0"/>
              <a:t>Check that there is no bleeding</a:t>
            </a:r>
            <a:r>
              <a:rPr lang="en-US" altLang="en-US" sz="2400" dirty="0"/>
              <a:t>. Minor bleeding from a skin edge will often stop after five minutes of pressure with a gauze. </a:t>
            </a:r>
          </a:p>
          <a:p>
            <a:pPr marL="863600" lvl="1" eaLnBrk="1" hangingPunct="1">
              <a:lnSpc>
                <a:spcPct val="90000"/>
              </a:lnSpc>
            </a:pPr>
            <a:r>
              <a:rPr lang="en-US" altLang="en-US" sz="2400" dirty="0"/>
              <a:t>Once satisfied that bleeding has stopped, </a:t>
            </a:r>
            <a:r>
              <a:rPr lang="en-US" altLang="en-US" sz="2400" b="1" dirty="0"/>
              <a:t>place a piece of paraffin embedded gauze</a:t>
            </a:r>
            <a:r>
              <a:rPr lang="en-US" altLang="en-US" sz="2400" dirty="0"/>
              <a:t> (or </a:t>
            </a:r>
            <a:r>
              <a:rPr lang="en-US" altLang="en-US" sz="2400" b="1" dirty="0" err="1"/>
              <a:t>Sofratulle</a:t>
            </a:r>
            <a:r>
              <a:rPr lang="en-US" altLang="en-US" sz="2400" dirty="0"/>
              <a:t>) around the wound. </a:t>
            </a:r>
          </a:p>
          <a:p>
            <a:pPr marL="863600" lvl="1" eaLnBrk="1" hangingPunct="1">
              <a:lnSpc>
                <a:spcPct val="90000"/>
              </a:lnSpc>
            </a:pPr>
            <a:r>
              <a:rPr lang="en-US" altLang="en-US" sz="2400" b="1" dirty="0"/>
              <a:t>Apply a sterile, dry gauze</a:t>
            </a:r>
            <a:r>
              <a:rPr lang="en-US" altLang="en-US" sz="2400" dirty="0"/>
              <a:t> over this, and </a:t>
            </a:r>
            <a:r>
              <a:rPr lang="en-US" altLang="en-US" sz="2400" b="1" dirty="0"/>
              <a:t>secure it in position with adhesive tape.</a:t>
            </a:r>
            <a:endParaRPr lang="en-GB" altLang="en-US" sz="2400" b="1" dirty="0"/>
          </a:p>
        </p:txBody>
      </p:sp>
    </p:spTree>
    <p:extLst>
      <p:ext uri="{BB962C8B-B14F-4D97-AF65-F5344CB8AC3E}">
        <p14:creationId xmlns:p14="http://schemas.microsoft.com/office/powerpoint/2010/main" val="342020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Post-op care….</a:t>
            </a:r>
          </a:p>
        </p:txBody>
      </p:sp>
      <p:sp>
        <p:nvSpPr>
          <p:cNvPr id="3" name="Content Placeholder 2"/>
          <p:cNvSpPr>
            <a:spLocks noGrp="1"/>
          </p:cNvSpPr>
          <p:nvPr>
            <p:ph idx="1"/>
          </p:nvPr>
        </p:nvSpPr>
        <p:spPr>
          <a:xfrm>
            <a:off x="666207" y="1845733"/>
            <a:ext cx="8229600" cy="4359124"/>
          </a:xfrm>
        </p:spPr>
        <p:txBody>
          <a:bodyPr>
            <a:normAutofit fontScale="77500" lnSpcReduction="20000"/>
          </a:bodyPr>
          <a:lstStyle/>
          <a:p>
            <a:r>
              <a:rPr lang="en-US" sz="2600" b="1" dirty="0"/>
              <a:t>Incision Care</a:t>
            </a:r>
          </a:p>
          <a:p>
            <a:pPr>
              <a:buFont typeface="Wingdings" panose="05000000000000000000" pitchFamily="2" charset="2"/>
              <a:buChar char="Ø"/>
            </a:pPr>
            <a:r>
              <a:rPr lang="en-US" sz="2600" dirty="0"/>
              <a:t>A wrap-around dressing is usually applied to the penis. If the bandage falls off after the surgery, which often happens, it isn't a major concern. </a:t>
            </a:r>
          </a:p>
          <a:p>
            <a:pPr>
              <a:buFont typeface="Wingdings" panose="05000000000000000000" pitchFamily="2" charset="2"/>
              <a:buChar char="Ø"/>
            </a:pPr>
            <a:r>
              <a:rPr lang="en-US" sz="2600" dirty="0"/>
              <a:t>The bandage/dressing is normally removed on the 2</a:t>
            </a:r>
            <a:r>
              <a:rPr lang="en-US" sz="2600" baseline="30000" dirty="0"/>
              <a:t>nd</a:t>
            </a:r>
            <a:r>
              <a:rPr lang="en-US" sz="2600" dirty="0"/>
              <a:t> day after surgery if it hasn't already fallen off.</a:t>
            </a:r>
          </a:p>
          <a:p>
            <a:pPr>
              <a:buFont typeface="Wingdings" panose="05000000000000000000" pitchFamily="2" charset="2"/>
              <a:buChar char="Ø"/>
            </a:pPr>
            <a:r>
              <a:rPr lang="en-US" sz="2600" dirty="0"/>
              <a:t>Removing the dressing can be easier after a </a:t>
            </a:r>
            <a:r>
              <a:rPr lang="en-US" sz="2600" dirty="0" err="1"/>
              <a:t>sitz</a:t>
            </a:r>
            <a:r>
              <a:rPr lang="en-US" sz="2600" dirty="0"/>
              <a:t> bath or shower for 10 minutes </a:t>
            </a:r>
          </a:p>
          <a:p>
            <a:pPr>
              <a:buFont typeface="Wingdings" panose="05000000000000000000" pitchFamily="2" charset="2"/>
              <a:buChar char="Ø"/>
            </a:pPr>
            <a:r>
              <a:rPr lang="en-US" sz="2600" dirty="0"/>
              <a:t>After the bandage is off, the penis is open to air ; antibiotic ointment (e.g. </a:t>
            </a:r>
            <a:r>
              <a:rPr lang="en-US" sz="2600" dirty="0" err="1"/>
              <a:t>Bactroban</a:t>
            </a:r>
            <a:r>
              <a:rPr lang="en-US" sz="2600" dirty="0"/>
              <a:t> cream) may be applied around the sutures, several times each day. This will prevent the dry edges of the incision from sticking to clothes.</a:t>
            </a:r>
          </a:p>
          <a:p>
            <a:pPr>
              <a:buFont typeface="Wingdings" panose="05000000000000000000" pitchFamily="2" charset="2"/>
              <a:buChar char="Ø"/>
            </a:pPr>
            <a:r>
              <a:rPr lang="en-US" sz="2600" dirty="0"/>
              <a:t>Tight clothing should be avoided to reduce pressure on the penis. </a:t>
            </a:r>
          </a:p>
          <a:p>
            <a:pPr>
              <a:buFont typeface="Wingdings" panose="05000000000000000000" pitchFamily="2" charset="2"/>
              <a:buChar char="Ø"/>
            </a:pPr>
            <a:r>
              <a:rPr lang="en-US" sz="2600" dirty="0"/>
              <a:t>After removal of the dressing, a slight ooze is expected. If oozing persists, patient should return to the hospital </a:t>
            </a:r>
          </a:p>
          <a:p>
            <a:endParaRPr lang="en-US" dirty="0"/>
          </a:p>
        </p:txBody>
      </p:sp>
    </p:spTree>
    <p:extLst>
      <p:ext uri="{BB962C8B-B14F-4D97-AF65-F5344CB8AC3E}">
        <p14:creationId xmlns:p14="http://schemas.microsoft.com/office/powerpoint/2010/main" val="3428360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Post-op care….</a:t>
            </a:r>
          </a:p>
        </p:txBody>
      </p:sp>
      <p:sp>
        <p:nvSpPr>
          <p:cNvPr id="3" name="Content Placeholder 2"/>
          <p:cNvSpPr>
            <a:spLocks noGrp="1"/>
          </p:cNvSpPr>
          <p:nvPr>
            <p:ph idx="1"/>
          </p:nvPr>
        </p:nvSpPr>
        <p:spPr>
          <a:xfrm>
            <a:off x="822959" y="1845734"/>
            <a:ext cx="7543801" cy="4163180"/>
          </a:xfrm>
        </p:spPr>
        <p:txBody>
          <a:bodyPr>
            <a:normAutofit lnSpcReduction="10000"/>
          </a:bodyPr>
          <a:lstStyle/>
          <a:p>
            <a:r>
              <a:rPr lang="en-US" sz="2400" dirty="0"/>
              <a:t>Encourage patient to;</a:t>
            </a:r>
          </a:p>
          <a:p>
            <a:pPr>
              <a:buFont typeface="Wingdings" panose="05000000000000000000" pitchFamily="2" charset="2"/>
              <a:buChar char="Ø"/>
            </a:pPr>
            <a:r>
              <a:rPr lang="en-US" sz="2400" dirty="0"/>
              <a:t>Avoid rough or active sports for the two weeks following surgery, as they can cause oozing from the incision.</a:t>
            </a:r>
          </a:p>
          <a:p>
            <a:pPr>
              <a:buFont typeface="Wingdings" panose="05000000000000000000" pitchFamily="2" charset="2"/>
              <a:buChar char="Ø"/>
            </a:pPr>
            <a:r>
              <a:rPr lang="en-US" sz="2400" dirty="0"/>
              <a:t>Avoid strenuous activities, such as bicycle riding, jogging, weight lifting, or aerobic exercise, for 4 weeks or until review by surgeon.</a:t>
            </a:r>
          </a:p>
          <a:p>
            <a:pPr>
              <a:buFont typeface="Wingdings" panose="05000000000000000000" pitchFamily="2" charset="2"/>
              <a:buChar char="Ø"/>
            </a:pPr>
            <a:r>
              <a:rPr lang="en-US" sz="2400" dirty="0"/>
              <a:t>Eat a balanced diet &amp; drink plenty of fluids </a:t>
            </a:r>
          </a:p>
          <a:p>
            <a:pPr>
              <a:buFont typeface="Wingdings" panose="05000000000000000000" pitchFamily="2" charset="2"/>
              <a:buChar char="Ø"/>
            </a:pPr>
            <a:r>
              <a:rPr lang="en-US" sz="2400" dirty="0"/>
              <a:t>Avoid full-body bathing until the 2</a:t>
            </a:r>
            <a:r>
              <a:rPr lang="en-US" sz="2400" baseline="30000" dirty="0"/>
              <a:t>nd</a:t>
            </a:r>
            <a:r>
              <a:rPr lang="en-US" sz="2400" dirty="0"/>
              <a:t> day post-op, but sponge baths are fine; After the second day, they can shower or bathe as normal, but should not scrub the incision site</a:t>
            </a:r>
          </a:p>
          <a:p>
            <a:endParaRPr lang="en-US" dirty="0"/>
          </a:p>
        </p:txBody>
      </p:sp>
    </p:spTree>
    <p:extLst>
      <p:ext uri="{BB962C8B-B14F-4D97-AF65-F5344CB8AC3E}">
        <p14:creationId xmlns:p14="http://schemas.microsoft.com/office/powerpoint/2010/main" val="1731149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Post-op care….</a:t>
            </a:r>
          </a:p>
        </p:txBody>
      </p:sp>
      <p:sp>
        <p:nvSpPr>
          <p:cNvPr id="3" name="Content Placeholder 2"/>
          <p:cNvSpPr>
            <a:spLocks noGrp="1"/>
          </p:cNvSpPr>
          <p:nvPr>
            <p:ph idx="1"/>
          </p:nvPr>
        </p:nvSpPr>
        <p:spPr>
          <a:xfrm>
            <a:off x="378823" y="1845734"/>
            <a:ext cx="8281851" cy="4023360"/>
          </a:xfrm>
        </p:spPr>
        <p:txBody>
          <a:bodyPr>
            <a:normAutofit/>
          </a:bodyPr>
          <a:lstStyle/>
          <a:p>
            <a:pPr>
              <a:buFont typeface="Wingdings" panose="05000000000000000000" pitchFamily="2" charset="2"/>
              <a:buChar char="Ø"/>
            </a:pPr>
            <a:r>
              <a:rPr lang="en-US" sz="2800" b="1" dirty="0"/>
              <a:t>Pain Control – </a:t>
            </a:r>
            <a:r>
              <a:rPr lang="en-US" sz="2800" dirty="0"/>
              <a:t>can be achieved using NSAIDs or Paracetamol.</a:t>
            </a:r>
          </a:p>
          <a:p>
            <a:pPr>
              <a:buFont typeface="Wingdings" panose="05000000000000000000" pitchFamily="2" charset="2"/>
              <a:buChar char="Ø"/>
            </a:pPr>
            <a:r>
              <a:rPr lang="en-US" sz="2800" b="1" dirty="0"/>
              <a:t>Follow-up - </a:t>
            </a:r>
            <a:r>
              <a:rPr lang="en-US" sz="2800" dirty="0"/>
              <a:t> a post-operative visit should be done about four weeks after the surgery </a:t>
            </a:r>
          </a:p>
        </p:txBody>
      </p:sp>
    </p:spTree>
    <p:extLst>
      <p:ext uri="{BB962C8B-B14F-4D97-AF65-F5344CB8AC3E}">
        <p14:creationId xmlns:p14="http://schemas.microsoft.com/office/powerpoint/2010/main" val="3638042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2AAE-FD9A-41BC-93C1-9389935D16ED}"/>
              </a:ext>
            </a:extLst>
          </p:cNvPr>
          <p:cNvSpPr>
            <a:spLocks noGrp="1"/>
          </p:cNvSpPr>
          <p:nvPr>
            <p:ph type="title"/>
          </p:nvPr>
        </p:nvSpPr>
        <p:spPr>
          <a:xfrm>
            <a:off x="822960" y="-236219"/>
            <a:ext cx="7543800" cy="1889760"/>
          </a:xfrm>
        </p:spPr>
        <p:txBody>
          <a:bodyPr>
            <a:normAutofit fontScale="90000"/>
          </a:bodyPr>
          <a:lstStyle/>
          <a:p>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r>
              <a:rPr lang="en-US" b="1" dirty="0"/>
              <a:t>Complications that occur within the first 2 weeks  </a:t>
            </a:r>
            <a:br>
              <a:rPr lang="en-US" dirty="0"/>
            </a:br>
            <a:endParaRPr lang="en-US" dirty="0"/>
          </a:p>
        </p:txBody>
      </p:sp>
      <p:sp>
        <p:nvSpPr>
          <p:cNvPr id="3" name="Content Placeholder 2">
            <a:extLst>
              <a:ext uri="{FF2B5EF4-FFF2-40B4-BE49-F238E27FC236}">
                <a16:creationId xmlns:a16="http://schemas.microsoft.com/office/drawing/2014/main" id="{D95A4B02-B4C6-45B2-AD66-A0047EF65F4F}"/>
              </a:ext>
            </a:extLst>
          </p:cNvPr>
          <p:cNvSpPr>
            <a:spLocks noGrp="1"/>
          </p:cNvSpPr>
          <p:nvPr>
            <p:ph idx="1"/>
          </p:nvPr>
        </p:nvSpPr>
        <p:spPr>
          <a:xfrm>
            <a:off x="822959" y="1737360"/>
            <a:ext cx="7543801" cy="4131734"/>
          </a:xfrm>
        </p:spPr>
        <p:txBody>
          <a:bodyPr>
            <a:normAutofit fontScale="92500" lnSpcReduction="10000"/>
          </a:bodyPr>
          <a:lstStyle/>
          <a:p>
            <a:r>
              <a:rPr lang="en-US" dirty="0"/>
              <a:t> </a:t>
            </a:r>
          </a:p>
          <a:p>
            <a:pPr lvl="1" fontAlgn="base"/>
            <a:r>
              <a:rPr lang="en-US" sz="2600" b="1" dirty="0"/>
              <a:t>Infection. </a:t>
            </a:r>
            <a:r>
              <a:rPr lang="en-US" sz="2600" dirty="0"/>
              <a:t>After 2–3 days, the most likely problem is wound infection. An infection often causes increasing pain, and there may be visible signs, such as redness or purulent discharge. The patient should be given an appropriate antibiotic</a:t>
            </a:r>
          </a:p>
          <a:p>
            <a:pPr lvl="0" fontAlgn="base"/>
            <a:r>
              <a:rPr lang="en-US" sz="2400" dirty="0"/>
              <a:t>Take frequent showers and to put a clean dressing on the wound between showers. If the infection is severe, the man should be advised to lie on his back, so that his penis is the highest point of his body. This promotes drainage of lymphatic fluid and speeds up the healing process. Sitting in a chair is a bad position.</a:t>
            </a:r>
          </a:p>
          <a:p>
            <a:pPr lvl="0" fontAlgn="base"/>
            <a:r>
              <a:rPr lang="en-US" sz="2400" dirty="0"/>
              <a:t> Alternatively the wound can be left without a dressing, but should be protected from flies. </a:t>
            </a:r>
          </a:p>
          <a:p>
            <a:endParaRPr lang="en-US" dirty="0"/>
          </a:p>
        </p:txBody>
      </p:sp>
    </p:spTree>
    <p:extLst>
      <p:ext uri="{BB962C8B-B14F-4D97-AF65-F5344CB8AC3E}">
        <p14:creationId xmlns:p14="http://schemas.microsoft.com/office/powerpoint/2010/main" val="1714781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6BA95-546B-45AE-A2F3-9E5E5260470C}"/>
              </a:ext>
            </a:extLst>
          </p:cNvPr>
          <p:cNvSpPr>
            <a:spLocks noGrp="1"/>
          </p:cNvSpPr>
          <p:nvPr>
            <p:ph type="title"/>
          </p:nvPr>
        </p:nvSpPr>
        <p:spPr>
          <a:xfrm>
            <a:off x="822960" y="-205740"/>
            <a:ext cx="7543800" cy="1744980"/>
          </a:xfrm>
        </p:spPr>
        <p:txBody>
          <a:bodyPr>
            <a:normAutofit fontScale="90000"/>
          </a:bodyPr>
          <a:lstStyle/>
          <a:p>
            <a:r>
              <a:rPr lang="en-US" b="1" dirty="0"/>
              <a:t>Complications that occur within the first 2 weeks  </a:t>
            </a:r>
            <a:br>
              <a:rPr lang="en-US" dirty="0"/>
            </a:br>
            <a:endParaRPr lang="en-US" dirty="0"/>
          </a:p>
        </p:txBody>
      </p:sp>
      <p:sp>
        <p:nvSpPr>
          <p:cNvPr id="3" name="Content Placeholder 2">
            <a:extLst>
              <a:ext uri="{FF2B5EF4-FFF2-40B4-BE49-F238E27FC236}">
                <a16:creationId xmlns:a16="http://schemas.microsoft.com/office/drawing/2014/main" id="{1B3E40E8-DA5C-493F-AE22-7133B062C2E6}"/>
              </a:ext>
            </a:extLst>
          </p:cNvPr>
          <p:cNvSpPr>
            <a:spLocks noGrp="1"/>
          </p:cNvSpPr>
          <p:nvPr>
            <p:ph idx="1"/>
          </p:nvPr>
        </p:nvSpPr>
        <p:spPr/>
        <p:txBody>
          <a:bodyPr>
            <a:normAutofit fontScale="85000" lnSpcReduction="20000"/>
          </a:bodyPr>
          <a:lstStyle/>
          <a:p>
            <a:r>
              <a:rPr lang="en-US" sz="2800" b="1" dirty="0"/>
              <a:t>Wound disruption and cutting out of stitches</a:t>
            </a:r>
            <a:r>
              <a:rPr lang="en-US" sz="2800" dirty="0"/>
              <a:t>. When stitches cut out, this usually indicates that there is an infection, and the patient should be given antibiotics (see above). If more than 48 hours have passed since the operation, do not try to re-suture the wound, as the new stitches are likely to become infected and also cut out, making the situation worse. </a:t>
            </a:r>
          </a:p>
          <a:p>
            <a:r>
              <a:rPr lang="en-US" sz="2800" dirty="0"/>
              <a:t>The wound should be left to heal by secondary intention. The man should be seen at the clinic as often as necessary until the wound has healed. In general, the healing process after infection leaves an untidy result, at least for the first few months. The man should be reassured that the appearance will usually become normal after about a year. </a:t>
            </a:r>
          </a:p>
          <a:p>
            <a:endParaRPr lang="en-US" dirty="0"/>
          </a:p>
        </p:txBody>
      </p:sp>
    </p:spTree>
    <p:extLst>
      <p:ext uri="{BB962C8B-B14F-4D97-AF65-F5344CB8AC3E}">
        <p14:creationId xmlns:p14="http://schemas.microsoft.com/office/powerpoint/2010/main" val="3712237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10734-0FD3-4406-A9CE-E6E678D62AEB}"/>
              </a:ext>
            </a:extLst>
          </p:cNvPr>
          <p:cNvSpPr>
            <a:spLocks noGrp="1"/>
          </p:cNvSpPr>
          <p:nvPr>
            <p:ph type="title"/>
          </p:nvPr>
        </p:nvSpPr>
        <p:spPr>
          <a:xfrm>
            <a:off x="822960" y="68580"/>
            <a:ext cx="7543800" cy="1661160"/>
          </a:xfrm>
        </p:spPr>
        <p:txBody>
          <a:bodyPr>
            <a:normAutofit fontScale="90000"/>
          </a:bodyPr>
          <a:lstStyle/>
          <a:p>
            <a:r>
              <a:rPr lang="en-US" b="1" dirty="0"/>
              <a:t>Complications that occur within the first 2 weeks  </a:t>
            </a:r>
            <a:br>
              <a:rPr lang="en-US" dirty="0"/>
            </a:br>
            <a:endParaRPr lang="en-US" dirty="0"/>
          </a:p>
        </p:txBody>
      </p:sp>
      <p:sp>
        <p:nvSpPr>
          <p:cNvPr id="3" name="Content Placeholder 2">
            <a:extLst>
              <a:ext uri="{FF2B5EF4-FFF2-40B4-BE49-F238E27FC236}">
                <a16:creationId xmlns:a16="http://schemas.microsoft.com/office/drawing/2014/main" id="{1820B9E9-13A5-496E-814C-0EF9F9D59B87}"/>
              </a:ext>
            </a:extLst>
          </p:cNvPr>
          <p:cNvSpPr>
            <a:spLocks noGrp="1"/>
          </p:cNvSpPr>
          <p:nvPr>
            <p:ph idx="1"/>
          </p:nvPr>
        </p:nvSpPr>
        <p:spPr>
          <a:xfrm>
            <a:off x="822959" y="1729740"/>
            <a:ext cx="7543801" cy="4139354"/>
          </a:xfrm>
        </p:spPr>
        <p:txBody>
          <a:bodyPr>
            <a:normAutofit fontScale="92500"/>
          </a:bodyPr>
          <a:lstStyle/>
          <a:p>
            <a:r>
              <a:rPr lang="en-US" sz="2800" b="1" dirty="0"/>
              <a:t>Worsening wound infection with signs of gangrene.</a:t>
            </a:r>
            <a:r>
              <a:rPr lang="en-US" sz="2800" dirty="0"/>
              <a:t> A rare risk of genital surgery is infection with multiple bacteria, causing progressive skin loss. In this situation, the blood supply is cut off, and the skin becomes necrotic and turns completely black (Fournier’s gangrene- synergistic gangrene or necrotizing fasciitis)  common in men who have diabetes. Any man with signs of spreading infection or black gangrenous skin should be urgently transferred to a referral </a:t>
            </a:r>
            <a:r>
              <a:rPr lang="en-US" sz="2800" dirty="0" err="1"/>
              <a:t>centre</a:t>
            </a:r>
            <a:r>
              <a:rPr lang="en-US" sz="2800" dirty="0"/>
              <a:t>. At the referral </a:t>
            </a:r>
            <a:r>
              <a:rPr lang="en-US" sz="2800" dirty="0" err="1"/>
              <a:t>centre</a:t>
            </a:r>
            <a:r>
              <a:rPr lang="en-US" sz="2800" dirty="0"/>
              <a:t>, it is usually necessary to give a general </a:t>
            </a:r>
            <a:r>
              <a:rPr lang="en-US" sz="2800" dirty="0" err="1"/>
              <a:t>anaesthetic</a:t>
            </a:r>
            <a:r>
              <a:rPr lang="en-US" sz="2800" dirty="0"/>
              <a:t> and remove all the dead skin. </a:t>
            </a:r>
          </a:p>
          <a:p>
            <a:endParaRPr lang="en-US" dirty="0"/>
          </a:p>
        </p:txBody>
      </p:sp>
    </p:spTree>
    <p:extLst>
      <p:ext uri="{BB962C8B-B14F-4D97-AF65-F5344CB8AC3E}">
        <p14:creationId xmlns:p14="http://schemas.microsoft.com/office/powerpoint/2010/main" val="3034571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C2A97-A151-404C-B3AE-E631F505212A}"/>
              </a:ext>
            </a:extLst>
          </p:cNvPr>
          <p:cNvSpPr>
            <a:spLocks noGrp="1"/>
          </p:cNvSpPr>
          <p:nvPr>
            <p:ph type="title"/>
          </p:nvPr>
        </p:nvSpPr>
        <p:spPr>
          <a:xfrm>
            <a:off x="899160" y="286605"/>
            <a:ext cx="7467600" cy="1161195"/>
          </a:xfrm>
        </p:spPr>
        <p:txBody>
          <a:bodyPr>
            <a:normAutofit fontScale="90000"/>
          </a:bodyPr>
          <a:lstStyle/>
          <a:p>
            <a:r>
              <a:rPr lang="en-US" b="1" dirty="0"/>
              <a:t>Late complications </a:t>
            </a:r>
            <a:br>
              <a:rPr lang="en-US" dirty="0"/>
            </a:br>
            <a:endParaRPr lang="en-US" dirty="0"/>
          </a:p>
        </p:txBody>
      </p:sp>
      <p:sp>
        <p:nvSpPr>
          <p:cNvPr id="3" name="Content Placeholder 2">
            <a:extLst>
              <a:ext uri="{FF2B5EF4-FFF2-40B4-BE49-F238E27FC236}">
                <a16:creationId xmlns:a16="http://schemas.microsoft.com/office/drawing/2014/main" id="{B28EACE6-C3A0-4088-B910-E1AEA484879A}"/>
              </a:ext>
            </a:extLst>
          </p:cNvPr>
          <p:cNvSpPr>
            <a:spLocks noGrp="1"/>
          </p:cNvSpPr>
          <p:nvPr>
            <p:ph idx="1"/>
          </p:nvPr>
        </p:nvSpPr>
        <p:spPr>
          <a:xfrm>
            <a:off x="830580" y="1722120"/>
            <a:ext cx="7536180" cy="4267200"/>
          </a:xfrm>
        </p:spPr>
        <p:txBody>
          <a:bodyPr>
            <a:normAutofit lnSpcReduction="10000"/>
          </a:bodyPr>
          <a:lstStyle/>
          <a:p>
            <a:r>
              <a:rPr lang="en-US" sz="2800" dirty="0"/>
              <a:t>In the long term, the client may complain of: </a:t>
            </a:r>
          </a:p>
          <a:p>
            <a:pPr lvl="0" fontAlgn="base"/>
            <a:r>
              <a:rPr lang="en-US" sz="2800" dirty="0"/>
              <a:t>decreased sensitivity of the glans; </a:t>
            </a:r>
          </a:p>
          <a:p>
            <a:pPr lvl="0" fontAlgn="base"/>
            <a:r>
              <a:rPr lang="en-US" sz="2800" dirty="0"/>
              <a:t>oversensitivity of the glans; </a:t>
            </a:r>
          </a:p>
          <a:p>
            <a:pPr lvl="0" fontAlgn="base"/>
            <a:r>
              <a:rPr lang="en-US" sz="2800" dirty="0"/>
              <a:t>unsightly circumcision wounds, ragged scars or other cosmetic concerns; </a:t>
            </a:r>
          </a:p>
          <a:p>
            <a:pPr lvl="0" fontAlgn="base"/>
            <a:r>
              <a:rPr lang="en-US" sz="2800" dirty="0"/>
              <a:t>persistent adhesions at the corona and inclusion cysts. These problems can be avoided if the foreskin is fully retracted during the operation and all adhesions carefully divided; </a:t>
            </a:r>
          </a:p>
          <a:p>
            <a:endParaRPr lang="en-US" dirty="0"/>
          </a:p>
        </p:txBody>
      </p:sp>
    </p:spTree>
    <p:extLst>
      <p:ext uri="{BB962C8B-B14F-4D97-AF65-F5344CB8AC3E}">
        <p14:creationId xmlns:p14="http://schemas.microsoft.com/office/powerpoint/2010/main" val="23785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n-US" altLang="en-US" dirty="0"/>
              <a:t>Introduction </a:t>
            </a:r>
            <a:endParaRPr lang="en-GB" altLang="en-US" dirty="0"/>
          </a:p>
        </p:txBody>
      </p:sp>
      <p:sp>
        <p:nvSpPr>
          <p:cNvPr id="24579" name="Rectangle 3"/>
          <p:cNvSpPr>
            <a:spLocks noGrp="1" noChangeArrowheads="1"/>
          </p:cNvSpPr>
          <p:nvPr>
            <p:ph idx="1"/>
          </p:nvPr>
        </p:nvSpPr>
        <p:spPr/>
        <p:txBody>
          <a:bodyPr>
            <a:normAutofit/>
          </a:bodyPr>
          <a:lstStyle/>
          <a:p>
            <a:pPr eaLnBrk="1" hangingPunct="1"/>
            <a:r>
              <a:rPr lang="en-US" altLang="en-US" sz="2800" dirty="0">
                <a:cs typeface="Times New Roman" panose="02020603050405020304" pitchFamily="18" charset="0"/>
              </a:rPr>
              <a:t>It is an </a:t>
            </a:r>
            <a:r>
              <a:rPr lang="en-US" altLang="en-US" sz="2800" b="1" dirty="0">
                <a:cs typeface="Times New Roman" panose="02020603050405020304" pitchFamily="18" charset="0"/>
              </a:rPr>
              <a:t>ancient practice</a:t>
            </a:r>
            <a:r>
              <a:rPr lang="en-US" altLang="en-US" sz="2800" dirty="0">
                <a:cs typeface="Times New Roman" panose="02020603050405020304" pitchFamily="18" charset="0"/>
              </a:rPr>
              <a:t> that has its origin in religious rites.</a:t>
            </a:r>
            <a:r>
              <a:rPr lang="en-GB" altLang="en-US" sz="2800" dirty="0"/>
              <a:t> </a:t>
            </a:r>
          </a:p>
          <a:p>
            <a:pPr eaLnBrk="1" hangingPunct="1"/>
            <a:r>
              <a:rPr lang="en-US" altLang="en-US" sz="2800" dirty="0">
                <a:cs typeface="Times New Roman" panose="02020603050405020304" pitchFamily="18" charset="0"/>
              </a:rPr>
              <a:t>In many communities, it is </a:t>
            </a:r>
            <a:r>
              <a:rPr lang="en-US" altLang="en-US" sz="2800" b="1" dirty="0">
                <a:cs typeface="Times New Roman" panose="02020603050405020304" pitchFamily="18" charset="0"/>
              </a:rPr>
              <a:t>usually performed on the first or second day after birth</a:t>
            </a:r>
            <a:r>
              <a:rPr lang="en-US" altLang="en-US" sz="2800" dirty="0">
                <a:cs typeface="Times New Roman" panose="02020603050405020304" pitchFamily="18" charset="0"/>
              </a:rPr>
              <a:t>.</a:t>
            </a:r>
          </a:p>
          <a:p>
            <a:pPr algn="just" eaLnBrk="1" hangingPunct="1"/>
            <a:r>
              <a:rPr lang="en-GB" altLang="en-US" sz="2800" dirty="0">
                <a:solidFill>
                  <a:srgbClr val="000000"/>
                </a:solidFill>
                <a:cs typeface="Times New Roman" panose="02020603050405020304" pitchFamily="18" charset="0"/>
              </a:rPr>
              <a:t>In some communities, it is performed at the beginning of adolescence as a </a:t>
            </a:r>
            <a:r>
              <a:rPr lang="en-GB" altLang="en-US" sz="2800" i="1" dirty="0">
                <a:solidFill>
                  <a:srgbClr val="000000"/>
                </a:solidFill>
                <a:cs typeface="Times New Roman" panose="02020603050405020304" pitchFamily="18" charset="0"/>
              </a:rPr>
              <a:t>rite of passage</a:t>
            </a:r>
            <a:r>
              <a:rPr lang="en-GB" altLang="en-US" sz="2800" dirty="0">
                <a:solidFill>
                  <a:srgbClr val="000000"/>
                </a:solidFill>
                <a:cs typeface="Times New Roman" panose="02020603050405020304" pitchFamily="18" charset="0"/>
              </a:rPr>
              <a:t> into adulthood. </a:t>
            </a:r>
            <a:endParaRPr lang="en-GB" altLang="en-US" sz="2800" dirty="0">
              <a:cs typeface="Times New Roman" panose="02020603050405020304" pitchFamily="18" charset="0"/>
            </a:endParaRPr>
          </a:p>
        </p:txBody>
      </p:sp>
    </p:spTree>
    <p:extLst>
      <p:ext uri="{BB962C8B-B14F-4D97-AF65-F5344CB8AC3E}">
        <p14:creationId xmlns:p14="http://schemas.microsoft.com/office/powerpoint/2010/main" val="1628546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up)">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wipe(up)">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wipe(up)">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215D-2D56-4052-9D56-7BCED0DE2B75}"/>
              </a:ext>
            </a:extLst>
          </p:cNvPr>
          <p:cNvSpPr>
            <a:spLocks noGrp="1"/>
          </p:cNvSpPr>
          <p:nvPr>
            <p:ph type="title"/>
          </p:nvPr>
        </p:nvSpPr>
        <p:spPr/>
        <p:txBody>
          <a:bodyPr/>
          <a:lstStyle/>
          <a:p>
            <a:r>
              <a:rPr lang="en-US" b="1" dirty="0"/>
              <a:t>Late complications </a:t>
            </a:r>
            <a:br>
              <a:rPr lang="en-US" dirty="0"/>
            </a:br>
            <a:endParaRPr lang="en-US" dirty="0"/>
          </a:p>
        </p:txBody>
      </p:sp>
      <p:sp>
        <p:nvSpPr>
          <p:cNvPr id="3" name="Content Placeholder 2">
            <a:extLst>
              <a:ext uri="{FF2B5EF4-FFF2-40B4-BE49-F238E27FC236}">
                <a16:creationId xmlns:a16="http://schemas.microsoft.com/office/drawing/2014/main" id="{9249F401-5490-4148-8EB2-F43CB61D5F2C}"/>
              </a:ext>
            </a:extLst>
          </p:cNvPr>
          <p:cNvSpPr>
            <a:spLocks noGrp="1"/>
          </p:cNvSpPr>
          <p:nvPr>
            <p:ph idx="1"/>
          </p:nvPr>
        </p:nvSpPr>
        <p:spPr/>
        <p:txBody>
          <a:bodyPr>
            <a:normAutofit fontScale="92500" lnSpcReduction="20000"/>
          </a:bodyPr>
          <a:lstStyle/>
          <a:p>
            <a:pPr lvl="0" fontAlgn="base"/>
            <a:r>
              <a:rPr lang="en-US" sz="3000" dirty="0"/>
              <a:t>Discomfort during erection from the scrotal being skin pulled up the shaft of the penis and a tight scrotal sac. This can result from removal of too much skin during the circumcision. These problems can be avoided by careful preoperative marking of the incision lines.  </a:t>
            </a:r>
          </a:p>
          <a:p>
            <a:pPr lvl="0" fontAlgn="base"/>
            <a:r>
              <a:rPr lang="en-US" sz="3000" dirty="0"/>
              <a:t>torsion (misalignment) of the skin of the penile shaft. This can be avoided by taking care during the operation to align the midline raphe with the frenulum</a:t>
            </a:r>
            <a:r>
              <a:rPr lang="en-US" sz="2800" dirty="0"/>
              <a:t>. </a:t>
            </a:r>
            <a:br>
              <a:rPr lang="en-US" sz="2800" dirty="0"/>
            </a:br>
            <a:endParaRPr lang="en-US" sz="2800" dirty="0"/>
          </a:p>
          <a:p>
            <a:endParaRPr lang="en-US" dirty="0"/>
          </a:p>
        </p:txBody>
      </p:sp>
    </p:spTree>
    <p:extLst>
      <p:ext uri="{BB962C8B-B14F-4D97-AF65-F5344CB8AC3E}">
        <p14:creationId xmlns:p14="http://schemas.microsoft.com/office/powerpoint/2010/main" val="3644502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D6DA-EBC3-4844-BE9E-83EB312485D9}"/>
              </a:ext>
            </a:extLst>
          </p:cNvPr>
          <p:cNvSpPr>
            <a:spLocks noGrp="1"/>
          </p:cNvSpPr>
          <p:nvPr>
            <p:ph type="title"/>
          </p:nvPr>
        </p:nvSpPr>
        <p:spPr/>
        <p:txBody>
          <a:bodyPr/>
          <a:lstStyle/>
          <a:p>
            <a:r>
              <a:rPr lang="en-US" dirty="0"/>
              <a:t>Post Operative Instructions to clients</a:t>
            </a:r>
          </a:p>
        </p:txBody>
      </p:sp>
      <p:sp>
        <p:nvSpPr>
          <p:cNvPr id="3" name="Content Placeholder 2">
            <a:extLst>
              <a:ext uri="{FF2B5EF4-FFF2-40B4-BE49-F238E27FC236}">
                <a16:creationId xmlns:a16="http://schemas.microsoft.com/office/drawing/2014/main" id="{84FBF76B-5889-49FE-AA7A-0AD5020CDA6B}"/>
              </a:ext>
            </a:extLst>
          </p:cNvPr>
          <p:cNvSpPr>
            <a:spLocks noGrp="1"/>
          </p:cNvSpPr>
          <p:nvPr>
            <p:ph idx="1"/>
          </p:nvPr>
        </p:nvSpPr>
        <p:spPr/>
        <p:txBody>
          <a:bodyPr>
            <a:normAutofit fontScale="25000" lnSpcReduction="20000"/>
          </a:bodyPr>
          <a:lstStyle/>
          <a:p>
            <a:pPr marL="0" indent="0">
              <a:buNone/>
            </a:pPr>
            <a:endParaRPr lang="en-US" dirty="0"/>
          </a:p>
          <a:p>
            <a:pPr lvl="0" fontAlgn="base"/>
            <a:r>
              <a:rPr lang="en-US" sz="11200" dirty="0"/>
              <a:t>After the operation, rest at home for one or two days. This will help the wound to heal. </a:t>
            </a:r>
          </a:p>
          <a:p>
            <a:pPr lvl="0" fontAlgn="base"/>
            <a:r>
              <a:rPr lang="en-US" sz="11200" dirty="0"/>
              <a:t>You may bathe on the day after surgery, but do not let the dressing get wet.  </a:t>
            </a:r>
          </a:p>
          <a:p>
            <a:pPr lvl="0" fontAlgn="base"/>
            <a:r>
              <a:rPr lang="en-US" sz="11200" dirty="0"/>
              <a:t>Remove the dressing 24–48 hours after surgery. </a:t>
            </a:r>
          </a:p>
          <a:p>
            <a:pPr lvl="0" fontAlgn="base"/>
            <a:r>
              <a:rPr lang="en-US" sz="11200" dirty="0"/>
              <a:t>Do not pull or scratch the wound while it is healing. </a:t>
            </a:r>
          </a:p>
          <a:p>
            <a:pPr lvl="0" fontAlgn="base"/>
            <a:r>
              <a:rPr lang="en-US" sz="11200" dirty="0"/>
              <a:t>Do not have sexual intercourse or masturbate for 4–6 weeks, and use condoms to protect the wound for every act of sexual intercourse for at least six months until the wound has healed completely.  </a:t>
            </a:r>
          </a:p>
          <a:p>
            <a:r>
              <a:rPr lang="en-US" dirty="0"/>
              <a:t> </a:t>
            </a:r>
          </a:p>
          <a:p>
            <a:pPr lvl="0" fontAlgn="base"/>
            <a:r>
              <a:rPr lang="en-US" dirty="0"/>
              <a:t>Return to the clinic for a follow-up visit about one week after the operation. A health care worker will check to see how the wound is healing. </a:t>
            </a:r>
          </a:p>
          <a:p>
            <a:endParaRPr lang="en-US" dirty="0"/>
          </a:p>
        </p:txBody>
      </p:sp>
    </p:spTree>
    <p:extLst>
      <p:ext uri="{BB962C8B-B14F-4D97-AF65-F5344CB8AC3E}">
        <p14:creationId xmlns:p14="http://schemas.microsoft.com/office/powerpoint/2010/main" val="245401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CA9A-B88A-4E08-951A-9AA1EFBABF7F}"/>
              </a:ext>
            </a:extLst>
          </p:cNvPr>
          <p:cNvSpPr>
            <a:spLocks noGrp="1"/>
          </p:cNvSpPr>
          <p:nvPr>
            <p:ph type="title"/>
          </p:nvPr>
        </p:nvSpPr>
        <p:spPr/>
        <p:txBody>
          <a:bodyPr/>
          <a:lstStyle/>
          <a:p>
            <a:r>
              <a:rPr lang="en-US" dirty="0"/>
              <a:t>Post Operative Instructions to clients</a:t>
            </a:r>
          </a:p>
        </p:txBody>
      </p:sp>
      <p:sp>
        <p:nvSpPr>
          <p:cNvPr id="3" name="Content Placeholder 2">
            <a:extLst>
              <a:ext uri="{FF2B5EF4-FFF2-40B4-BE49-F238E27FC236}">
                <a16:creationId xmlns:a16="http://schemas.microsoft.com/office/drawing/2014/main" id="{04AF1E15-BF9D-41AF-9C2F-4FD677142656}"/>
              </a:ext>
            </a:extLst>
          </p:cNvPr>
          <p:cNvSpPr>
            <a:spLocks noGrp="1"/>
          </p:cNvSpPr>
          <p:nvPr>
            <p:ph idx="1"/>
          </p:nvPr>
        </p:nvSpPr>
        <p:spPr/>
        <p:txBody>
          <a:bodyPr>
            <a:normAutofit fontScale="25000" lnSpcReduction="20000"/>
          </a:bodyPr>
          <a:lstStyle/>
          <a:p>
            <a:pPr lvl="0" fontAlgn="base"/>
            <a:r>
              <a:rPr lang="en-US" sz="11200" dirty="0"/>
              <a:t>You may have a little pain or swelling around the wound. This is normal. Check occasionally to make sure that it does not get worse. Take any medicines provided or recommended by the clinic. Be sure to follow the instructions given to you. </a:t>
            </a:r>
          </a:p>
          <a:p>
            <a:pPr lvl="0" fontAlgn="base"/>
            <a:r>
              <a:rPr lang="en-US" sz="11200" dirty="0"/>
              <a:t>Return to the clinic or call: </a:t>
            </a:r>
          </a:p>
          <a:p>
            <a:pPr lvl="0" fontAlgn="base"/>
            <a:r>
              <a:rPr lang="en-US" sz="11200" dirty="0"/>
              <a:t>if you notice increased bleeding from the surgical wound; </a:t>
            </a:r>
          </a:p>
          <a:p>
            <a:pPr lvl="0" fontAlgn="base"/>
            <a:r>
              <a:rPr lang="en-US" sz="11200" dirty="0"/>
              <a:t>if the pain or swelling at the surgical wound gets progressively worse; </a:t>
            </a:r>
          </a:p>
          <a:p>
            <a:pPr lvl="0" fontAlgn="base"/>
            <a:r>
              <a:rPr lang="en-US" sz="11200" dirty="0"/>
              <a:t>if you have difficulty in passing urine;  </a:t>
            </a:r>
          </a:p>
          <a:p>
            <a:pPr marL="0" lvl="0" indent="0" fontAlgn="base">
              <a:buNone/>
            </a:pPr>
            <a:r>
              <a:rPr lang="en-US" sz="11200" dirty="0"/>
              <a:t>	</a:t>
            </a:r>
          </a:p>
          <a:p>
            <a:pPr lvl="0" fontAlgn="base"/>
            <a:r>
              <a:rPr lang="en-US" sz="11200" dirty="0"/>
              <a:t>_____ </a:t>
            </a:r>
          </a:p>
          <a:p>
            <a:endParaRPr lang="en-US" dirty="0"/>
          </a:p>
        </p:txBody>
      </p:sp>
    </p:spTree>
    <p:extLst>
      <p:ext uri="{BB962C8B-B14F-4D97-AF65-F5344CB8AC3E}">
        <p14:creationId xmlns:p14="http://schemas.microsoft.com/office/powerpoint/2010/main" val="3588033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EA33-F4B1-4D2C-8390-6ECD15A80E7E}"/>
              </a:ext>
            </a:extLst>
          </p:cNvPr>
          <p:cNvSpPr>
            <a:spLocks noGrp="1"/>
          </p:cNvSpPr>
          <p:nvPr>
            <p:ph type="title"/>
          </p:nvPr>
        </p:nvSpPr>
        <p:spPr/>
        <p:txBody>
          <a:bodyPr/>
          <a:lstStyle/>
          <a:p>
            <a:r>
              <a:rPr lang="en-US" dirty="0"/>
              <a:t>Post Operative Instructions to clients</a:t>
            </a:r>
          </a:p>
        </p:txBody>
      </p:sp>
      <p:sp>
        <p:nvSpPr>
          <p:cNvPr id="3" name="Content Placeholder 2">
            <a:extLst>
              <a:ext uri="{FF2B5EF4-FFF2-40B4-BE49-F238E27FC236}">
                <a16:creationId xmlns:a16="http://schemas.microsoft.com/office/drawing/2014/main" id="{110033FC-68FB-4FA1-90A2-8E4E3DC8AF2C}"/>
              </a:ext>
            </a:extLst>
          </p:cNvPr>
          <p:cNvSpPr>
            <a:spLocks noGrp="1"/>
          </p:cNvSpPr>
          <p:nvPr>
            <p:ph idx="1"/>
          </p:nvPr>
        </p:nvSpPr>
        <p:spPr/>
        <p:txBody>
          <a:bodyPr>
            <a:normAutofit/>
          </a:bodyPr>
          <a:lstStyle/>
          <a:p>
            <a:pPr lvl="0" fontAlgn="base"/>
            <a:r>
              <a:rPr lang="en-US" sz="3600" dirty="0"/>
              <a:t>if you develop a fever within one week of surgery;</a:t>
            </a:r>
          </a:p>
          <a:p>
            <a:pPr lvl="0" fontAlgn="base"/>
            <a:r>
              <a:rPr lang="en-US" sz="3200" dirty="0"/>
              <a:t>If you have severe pain in the lower abdomen;</a:t>
            </a:r>
          </a:p>
          <a:p>
            <a:pPr lvl="0" fontAlgn="base"/>
            <a:r>
              <a:rPr lang="en-US" sz="3200" dirty="0"/>
              <a:t>If the wound is discharging pus. </a:t>
            </a:r>
          </a:p>
          <a:p>
            <a:r>
              <a:rPr lang="en-US" sz="3200" dirty="0"/>
              <a:t> If you have any of these problems, go to: </a:t>
            </a:r>
          </a:p>
          <a:p>
            <a:pPr marL="0" indent="0">
              <a:buNone/>
            </a:pPr>
            <a:endParaRPr lang="en-US" dirty="0"/>
          </a:p>
        </p:txBody>
      </p:sp>
    </p:spTree>
    <p:extLst>
      <p:ext uri="{BB962C8B-B14F-4D97-AF65-F5344CB8AC3E}">
        <p14:creationId xmlns:p14="http://schemas.microsoft.com/office/powerpoint/2010/main" val="394495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of MC</a:t>
            </a:r>
          </a:p>
        </p:txBody>
      </p:sp>
      <p:sp>
        <p:nvSpPr>
          <p:cNvPr id="3" name="Content Placeholder 2"/>
          <p:cNvSpPr>
            <a:spLocks noGrp="1"/>
          </p:cNvSpPr>
          <p:nvPr>
            <p:ph idx="1"/>
          </p:nvPr>
        </p:nvSpPr>
        <p:spPr>
          <a:xfrm>
            <a:off x="404949" y="1845734"/>
            <a:ext cx="8556172" cy="4023360"/>
          </a:xfrm>
        </p:spPr>
        <p:txBody>
          <a:bodyPr>
            <a:noAutofit/>
          </a:bodyPr>
          <a:lstStyle/>
          <a:p>
            <a:pPr marL="0" indent="0">
              <a:buNone/>
            </a:pPr>
            <a:r>
              <a:rPr lang="en-US" sz="2400" dirty="0"/>
              <a:t>According to WHO (2018);</a:t>
            </a:r>
          </a:p>
          <a:p>
            <a:pPr lvl="1">
              <a:buFont typeface="Wingdings" panose="05000000000000000000" pitchFamily="2" charset="2"/>
              <a:buChar char="Ø"/>
            </a:pPr>
            <a:r>
              <a:rPr lang="en-US" sz="2200" dirty="0"/>
              <a:t>Approx. 30% of the world’s males aged 15 years or older are circumcised</a:t>
            </a:r>
          </a:p>
          <a:p>
            <a:pPr lvl="1">
              <a:buFont typeface="Wingdings" panose="05000000000000000000" pitchFamily="2" charset="2"/>
              <a:buChar char="Ø"/>
            </a:pPr>
            <a:r>
              <a:rPr lang="en-US" sz="2200" dirty="0"/>
              <a:t>Male circumcision is common in many African countries, and is almost universal in North Africa and most of West Africa. </a:t>
            </a:r>
          </a:p>
          <a:p>
            <a:pPr lvl="1">
              <a:buFont typeface="Wingdings" panose="05000000000000000000" pitchFamily="2" charset="2"/>
              <a:buChar char="Ø"/>
            </a:pPr>
            <a:r>
              <a:rPr lang="en-US" sz="2200" dirty="0"/>
              <a:t>It is less common in southern Africa, where prevalence is around 15% in several countries (Botswana, Namibia, Swaziland, Zambia &amp; Zimbabwe), and higher in others (Malawi 21%, South Africa 35%, Lesotho 48%, Mozambique 60%, and Angola and Madagascar &gt; 80%) .</a:t>
            </a:r>
          </a:p>
          <a:p>
            <a:pPr lvl="1">
              <a:buFont typeface="Wingdings" panose="05000000000000000000" pitchFamily="2" charset="2"/>
              <a:buChar char="Ø"/>
            </a:pPr>
            <a:r>
              <a:rPr lang="en-US" sz="2200" dirty="0"/>
              <a:t>Prevalence in Central and East Africa varies from approx. 15% in Burundi &amp; Rwanda to 70% in Tanzania, 84% in Kenya and 93% in Ethiopia</a:t>
            </a:r>
          </a:p>
        </p:txBody>
      </p:sp>
    </p:spTree>
    <p:extLst>
      <p:ext uri="{BB962C8B-B14F-4D97-AF65-F5344CB8AC3E}">
        <p14:creationId xmlns:p14="http://schemas.microsoft.com/office/powerpoint/2010/main" val="149957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unaids.org/sites/default/files/media/images/20191021_voluntary-male-medical-circumcisions-rising.pn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61938" y="444500"/>
            <a:ext cx="8882062"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249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a:t>
            </a:r>
          </a:p>
        </p:txBody>
      </p:sp>
      <p:sp>
        <p:nvSpPr>
          <p:cNvPr id="3" name="Content Placeholder 2"/>
          <p:cNvSpPr>
            <a:spLocks noGrp="1"/>
          </p:cNvSpPr>
          <p:nvPr>
            <p:ph idx="1"/>
          </p:nvPr>
        </p:nvSpPr>
        <p:spPr>
          <a:xfrm>
            <a:off x="587829" y="1845734"/>
            <a:ext cx="8059782" cy="4023360"/>
          </a:xfrm>
        </p:spPr>
        <p:txBody>
          <a:bodyPr>
            <a:normAutofit lnSpcReduction="10000"/>
          </a:bodyPr>
          <a:lstStyle/>
          <a:p>
            <a:pPr>
              <a:buFont typeface="Wingdings" panose="05000000000000000000" pitchFamily="2" charset="2"/>
              <a:buChar char="Ø"/>
            </a:pPr>
            <a:r>
              <a:rPr lang="en-US" sz="2400" dirty="0"/>
              <a:t>Although an estimated 84% of all Kenyan men are circumcised, the percentage is much lower among the Luo and Turkana ethnic groups (17% and 40%, respectively). Instead, children traditionally had their six lower front teeth removed at initiation. </a:t>
            </a:r>
          </a:p>
          <a:p>
            <a:pPr>
              <a:buFont typeface="Wingdings" panose="05000000000000000000" pitchFamily="2" charset="2"/>
              <a:buChar char="Ø"/>
            </a:pPr>
            <a:r>
              <a:rPr lang="en-US" sz="2400" dirty="0"/>
              <a:t>Kenya launched its VMMC </a:t>
            </a:r>
            <a:r>
              <a:rPr lang="en-US" sz="2400" dirty="0" err="1"/>
              <a:t>programme</a:t>
            </a:r>
            <a:r>
              <a:rPr lang="en-US" sz="2400" dirty="0"/>
              <a:t> in 2008 with an initial target of circumcising 860,000 men by July 2013 (80% coverage)</a:t>
            </a:r>
          </a:p>
          <a:p>
            <a:pPr>
              <a:buFont typeface="Wingdings" panose="05000000000000000000" pitchFamily="2" charset="2"/>
              <a:buChar char="Ø"/>
            </a:pPr>
            <a:r>
              <a:rPr lang="en-US" sz="2400" dirty="0"/>
              <a:t>Kenya has achieved coverage among communities that did not previously practice male circumcision such as the Nyanza region and is targeting the counties of Turkana, </a:t>
            </a:r>
            <a:r>
              <a:rPr lang="en-US" sz="2400" dirty="0" err="1"/>
              <a:t>Marsabit</a:t>
            </a:r>
            <a:r>
              <a:rPr lang="en-US" sz="2400" dirty="0"/>
              <a:t>, West Pokot and Coast.</a:t>
            </a:r>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278964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Epidemiology of MC CT’D</a:t>
            </a:r>
          </a:p>
        </p:txBody>
      </p:sp>
      <p:sp>
        <p:nvSpPr>
          <p:cNvPr id="3" name="Content Placeholder 2"/>
          <p:cNvSpPr>
            <a:spLocks noGrp="1"/>
          </p:cNvSpPr>
          <p:nvPr>
            <p:ph idx="1"/>
          </p:nvPr>
        </p:nvSpPr>
        <p:spPr/>
        <p:txBody>
          <a:bodyPr>
            <a:normAutofit fontScale="92500" lnSpcReduction="10000"/>
          </a:bodyPr>
          <a:lstStyle/>
          <a:p>
            <a:r>
              <a:rPr lang="en-US" b="1" dirty="0"/>
              <a:t>Kenya</a:t>
            </a:r>
          </a:p>
          <a:p>
            <a:r>
              <a:rPr lang="en-US" dirty="0"/>
              <a:t>Between 2008 and 2013, the number of annual VMMCs increased dramatically from 8,000 to 190,000. The country fell just short of its target, reaching 800,000 men (71%) but achieved its coverage goal in the Nyanza region where most of the implementation took place.</a:t>
            </a:r>
          </a:p>
          <a:p>
            <a:r>
              <a:rPr lang="en-US" dirty="0"/>
              <a:t>The next phase of Kenya’s VMMC strategy aims to see 95% of men circumcised by 2019. The second stage of the </a:t>
            </a:r>
            <a:r>
              <a:rPr lang="en-US" dirty="0" err="1"/>
              <a:t>programme</a:t>
            </a:r>
            <a:r>
              <a:rPr lang="en-US" dirty="0"/>
              <a:t> has shifted its focus to infant male circumcision, which targets children between 0 to 60 days old, and adolescents (10 to 14 years). The country also aims to encourage safer surgical practices within traditionally circumcising communities. In 2015, under the new phase of the strategy, Kenya surpassed its annual target of 940,000 circumcisions by around 100,000. </a:t>
            </a:r>
          </a:p>
          <a:p>
            <a:r>
              <a:rPr lang="en-US" dirty="0"/>
              <a:t>As of 2014, the last data available, Kenya had reached 93% eligible men with VMMC.</a:t>
            </a:r>
          </a:p>
          <a:p>
            <a:endParaRPr lang="en-US" dirty="0"/>
          </a:p>
        </p:txBody>
      </p:sp>
    </p:spTree>
    <p:extLst>
      <p:ext uri="{BB962C8B-B14F-4D97-AF65-F5344CB8AC3E}">
        <p14:creationId xmlns:p14="http://schemas.microsoft.com/office/powerpoint/2010/main" val="420079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foreskin</a:t>
            </a:r>
          </a:p>
        </p:txBody>
      </p:sp>
      <p:sp>
        <p:nvSpPr>
          <p:cNvPr id="3" name="Content Placeholder 2"/>
          <p:cNvSpPr>
            <a:spLocks noGrp="1"/>
          </p:cNvSpPr>
          <p:nvPr>
            <p:ph idx="1"/>
          </p:nvPr>
        </p:nvSpPr>
        <p:spPr>
          <a:xfrm>
            <a:off x="587828" y="1845734"/>
            <a:ext cx="8164285" cy="4254620"/>
          </a:xfrm>
        </p:spPr>
        <p:txBody>
          <a:bodyPr>
            <a:noAutofit/>
          </a:bodyPr>
          <a:lstStyle/>
          <a:p>
            <a:pPr>
              <a:buFont typeface="Wingdings" panose="05000000000000000000" pitchFamily="2" charset="2"/>
              <a:buChar char="Ø"/>
            </a:pPr>
            <a:r>
              <a:rPr lang="en-US" sz="2400" dirty="0"/>
              <a:t>The foreskin is a continuation of skin from the shaft of the penis that covers the glans penis and the urethral meatus.</a:t>
            </a:r>
          </a:p>
          <a:p>
            <a:pPr>
              <a:buFont typeface="Wingdings" panose="05000000000000000000" pitchFamily="2" charset="2"/>
              <a:buChar char="Ø"/>
            </a:pPr>
            <a:r>
              <a:rPr lang="en-US" sz="2400" dirty="0"/>
              <a:t>It is attached to the glans by the frenulum, a highly vascularized tissue of the penis. </a:t>
            </a:r>
          </a:p>
          <a:p>
            <a:pPr>
              <a:buFont typeface="Wingdings" panose="05000000000000000000" pitchFamily="2" charset="2"/>
              <a:buChar char="Ø"/>
            </a:pPr>
            <a:r>
              <a:rPr lang="en-US" sz="2400" dirty="0"/>
              <a:t>The frenulum forms the interface between the outer and inner foreskin layers, and when the penis is not erect, it tightens to narrow the foreskin opening. </a:t>
            </a:r>
          </a:p>
          <a:p>
            <a:pPr>
              <a:buFont typeface="Wingdings" panose="05000000000000000000" pitchFamily="2" charset="2"/>
              <a:buChar char="Ø"/>
            </a:pPr>
            <a:r>
              <a:rPr lang="en-US" sz="2400" dirty="0"/>
              <a:t>Circumcision removes some, or all, of the foreskin from the penis. </a:t>
            </a:r>
          </a:p>
          <a:p>
            <a:pPr>
              <a:buFont typeface="Wingdings" panose="05000000000000000000" pitchFamily="2" charset="2"/>
              <a:buChar char="Ø"/>
            </a:pPr>
            <a:r>
              <a:rPr lang="en-US" sz="2400" dirty="0">
                <a:solidFill>
                  <a:srgbClr val="7030A0"/>
                </a:solidFill>
              </a:rPr>
              <a:t>The word “circumcision” comes from the Latin </a:t>
            </a:r>
            <a:r>
              <a:rPr lang="en-US" sz="2400" i="1" dirty="0" err="1">
                <a:solidFill>
                  <a:srgbClr val="7030A0"/>
                </a:solidFill>
              </a:rPr>
              <a:t>circumcidere</a:t>
            </a:r>
            <a:r>
              <a:rPr lang="en-US" sz="2400" i="1" dirty="0">
                <a:solidFill>
                  <a:srgbClr val="7030A0"/>
                </a:solidFill>
              </a:rPr>
              <a:t> </a:t>
            </a:r>
            <a:r>
              <a:rPr lang="en-US" sz="2400" dirty="0">
                <a:solidFill>
                  <a:srgbClr val="7030A0"/>
                </a:solidFill>
              </a:rPr>
              <a:t>(meaning “to cut around”).</a:t>
            </a:r>
          </a:p>
        </p:txBody>
      </p:sp>
    </p:spTree>
    <p:extLst>
      <p:ext uri="{BB962C8B-B14F-4D97-AF65-F5344CB8AC3E}">
        <p14:creationId xmlns:p14="http://schemas.microsoft.com/office/powerpoint/2010/main" val="298882843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393</TotalTime>
  <Words>2589</Words>
  <Application>Microsoft Office PowerPoint</Application>
  <PresentationFormat>On-screen Show (4:3)</PresentationFormat>
  <Paragraphs>187</Paragraphs>
  <Slides>43</Slides>
  <Notes>4</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Aharoni</vt:lpstr>
      <vt:lpstr>Arial</vt:lpstr>
      <vt:lpstr>Calibri</vt:lpstr>
      <vt:lpstr>Calibri Light</vt:lpstr>
      <vt:lpstr>Open Sans</vt:lpstr>
      <vt:lpstr>Times New Roman</vt:lpstr>
      <vt:lpstr>Wingdings</vt:lpstr>
      <vt:lpstr>Retrospect</vt:lpstr>
      <vt:lpstr>Voluntary Medical Male Circumcision (VMMC)</vt:lpstr>
      <vt:lpstr>Definition </vt:lpstr>
      <vt:lpstr>VMMC </vt:lpstr>
      <vt:lpstr>Introduction </vt:lpstr>
      <vt:lpstr>Epidemiology of MC</vt:lpstr>
      <vt:lpstr>PowerPoint Presentation</vt:lpstr>
      <vt:lpstr>Epidemiology </vt:lpstr>
      <vt:lpstr>Epidemiology of MC CT’D</vt:lpstr>
      <vt:lpstr>The foreskin</vt:lpstr>
      <vt:lpstr>How is MC performed?</vt:lpstr>
      <vt:lpstr>Medical indications for male circumcision</vt:lpstr>
      <vt:lpstr>Male Reproductive system organs</vt:lpstr>
      <vt:lpstr>Indications….</vt:lpstr>
      <vt:lpstr>Indications …..</vt:lpstr>
      <vt:lpstr>PowerPoint Presentation</vt:lpstr>
      <vt:lpstr>Benefits of Male Circumcision</vt:lpstr>
      <vt:lpstr>How MC Protects against HIV</vt:lpstr>
      <vt:lpstr>Methods of Circumcision</vt:lpstr>
      <vt:lpstr>The circumcised penis</vt:lpstr>
      <vt:lpstr>Suturing Plan</vt:lpstr>
      <vt:lpstr>Dorsal slit method </vt:lpstr>
      <vt:lpstr>PowerPoint Presentation</vt:lpstr>
      <vt:lpstr>Forceps Guided Method</vt:lpstr>
      <vt:lpstr>Forceps guided method</vt:lpstr>
      <vt:lpstr>Forceps-guided</vt:lpstr>
      <vt:lpstr>Forceps Guided Method</vt:lpstr>
      <vt:lpstr>Bleeding from the frenular artery.</vt:lpstr>
      <vt:lpstr>PowerPoint Presentation</vt:lpstr>
      <vt:lpstr>Sleeve Resection Method</vt:lpstr>
      <vt:lpstr>Sleeve Resection Method….</vt:lpstr>
      <vt:lpstr>Risks/complications of Male Circumcision</vt:lpstr>
      <vt:lpstr>Post-op Management </vt:lpstr>
      <vt:lpstr>Post-op care….</vt:lpstr>
      <vt:lpstr>Post-op care….</vt:lpstr>
      <vt:lpstr>* Post-op care….</vt:lpstr>
      <vt:lpstr>         Complications that occur within the first 2 weeks   </vt:lpstr>
      <vt:lpstr>Complications that occur within the first 2 weeks   </vt:lpstr>
      <vt:lpstr>Complications that occur within the first 2 weeks   </vt:lpstr>
      <vt:lpstr>Late complications  </vt:lpstr>
      <vt:lpstr>Late complications  </vt:lpstr>
      <vt:lpstr>Post Operative Instructions to clients</vt:lpstr>
      <vt:lpstr>Post Operative Instructions to clients</vt:lpstr>
      <vt:lpstr>Post Operative Instructions to clients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Everlyn</dc:creator>
  <cp:lastModifiedBy>MBUGITO</cp:lastModifiedBy>
  <cp:revision>49</cp:revision>
  <dcterms:created xsi:type="dcterms:W3CDTF">2020-08-18T17:55:48Z</dcterms:created>
  <dcterms:modified xsi:type="dcterms:W3CDTF">2022-06-06T14:11:39Z</dcterms:modified>
</cp:coreProperties>
</file>