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7" r:id="rId2"/>
    <p:sldId id="258" r:id="rId3"/>
    <p:sldId id="259" r:id="rId4"/>
    <p:sldId id="260" r:id="rId5"/>
    <p:sldId id="261" r:id="rId6"/>
    <p:sldId id="262" r:id="rId7"/>
    <p:sldId id="266" r:id="rId8"/>
    <p:sldId id="263" r:id="rId9"/>
    <p:sldId id="264" r:id="rId10"/>
    <p:sldId id="265" r:id="rId11"/>
    <p:sldId id="267" r:id="rId12"/>
    <p:sldId id="268" r:id="rId13"/>
    <p:sldId id="269" r:id="rId14"/>
    <p:sldId id="272" r:id="rId15"/>
    <p:sldId id="270" r:id="rId16"/>
    <p:sldId id="271" r:id="rId17"/>
    <p:sldId id="273" r:id="rId18"/>
    <p:sldId id="289" r:id="rId19"/>
    <p:sldId id="290" r:id="rId20"/>
    <p:sldId id="274" r:id="rId21"/>
    <p:sldId id="275" r:id="rId22"/>
    <p:sldId id="291" r:id="rId23"/>
    <p:sldId id="292" r:id="rId24"/>
    <p:sldId id="293" r:id="rId25"/>
    <p:sldId id="294" r:id="rId26"/>
    <p:sldId id="295" r:id="rId27"/>
    <p:sldId id="276" r:id="rId28"/>
    <p:sldId id="277" r:id="rId29"/>
    <p:sldId id="278" r:id="rId30"/>
    <p:sldId id="279" r:id="rId31"/>
    <p:sldId id="280" r:id="rId32"/>
    <p:sldId id="281" r:id="rId33"/>
    <p:sldId id="282" r:id="rId34"/>
    <p:sldId id="283" r:id="rId35"/>
    <p:sldId id="284" r:id="rId36"/>
    <p:sldId id="286" r:id="rId37"/>
    <p:sldId id="287" r:id="rId38"/>
    <p:sldId id="28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69" d="100"/>
          <a:sy n="69"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71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10294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68582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10598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49998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19569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556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44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52576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751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280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3/31/2022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778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123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3/31/2022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430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89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920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C5B261-8843-42D1-AAFC-05E20E2D9B97}" type="datetimeFigureOut">
              <a:rPr lang="en-US" smtClean="0"/>
              <a:t>3/31/2022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62265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5080" y="1930400"/>
            <a:ext cx="10058400" cy="5018194"/>
          </a:xfrm>
        </p:spPr>
        <p:txBody>
          <a:bodyPr>
            <a:normAutofit/>
          </a:bodyPr>
          <a:lstStyle/>
          <a:p>
            <a:pPr algn="ctr">
              <a:buNone/>
            </a:pPr>
            <a:r>
              <a:rPr lang="en-US" sz="3200" dirty="0">
                <a:latin typeface="Arial Black" panose="020B0A04020102020204" pitchFamily="34" charset="0"/>
              </a:rPr>
              <a:t>LECTURE   SIX</a:t>
            </a:r>
          </a:p>
          <a:p>
            <a:pPr algn="ctr">
              <a:buNone/>
            </a:pPr>
            <a:endParaRPr lang="en-US" sz="3200" dirty="0">
              <a:latin typeface="Arial Black" panose="020B0A04020102020204" pitchFamily="34" charset="0"/>
            </a:endParaRPr>
          </a:p>
          <a:p>
            <a:pPr algn="ctr">
              <a:buNone/>
            </a:pPr>
            <a:r>
              <a:rPr lang="en-US" sz="3200" dirty="0">
                <a:latin typeface="Arial Black" panose="020B0A04020102020204" pitchFamily="34" charset="0"/>
              </a:rPr>
              <a:t>Vectors and  pests</a:t>
            </a:r>
          </a:p>
          <a:p>
            <a:pPr algn="ctr">
              <a:buNone/>
            </a:pPr>
            <a:r>
              <a:rPr lang="en-US" sz="2400" dirty="0">
                <a:latin typeface="Arial Black" panose="020B0A04020102020204" pitchFamily="34" charset="0"/>
              </a:rPr>
              <a:t> </a:t>
            </a:r>
          </a:p>
          <a:p>
            <a:pPr algn="ctr">
              <a:buNone/>
            </a:pPr>
            <a:r>
              <a:rPr lang="en-US" sz="2400" dirty="0">
                <a:latin typeface="Arial Black" panose="020B0A04020102020204" pitchFamily="34" charset="0"/>
              </a:rPr>
              <a:t>31</a:t>
            </a:r>
            <a:r>
              <a:rPr lang="en-US" sz="2400" baseline="30000" dirty="0">
                <a:latin typeface="Arial Black" panose="020B0A04020102020204" pitchFamily="34" charset="0"/>
              </a:rPr>
              <a:t>st</a:t>
            </a:r>
            <a:r>
              <a:rPr lang="en-US" sz="2400" dirty="0">
                <a:latin typeface="Arial Black" panose="020B0A04020102020204" pitchFamily="34" charset="0"/>
              </a:rPr>
              <a:t> MARCH 2022</a:t>
            </a:r>
          </a:p>
          <a:p>
            <a:pPr algn="ctr">
              <a:buNone/>
            </a:pPr>
            <a:endParaRPr lang="en-US" sz="2400" dirty="0">
              <a:latin typeface="Arial Black" panose="020B0A04020102020204" pitchFamily="34" charset="0"/>
            </a:endParaRPr>
          </a:p>
          <a:p>
            <a:pPr algn="ctr">
              <a:buNone/>
            </a:pPr>
            <a:endParaRPr lang="en-US" sz="2400" dirty="0">
              <a:latin typeface="Arial Black" panose="020B0A04020102020204" pitchFamily="34" charset="0"/>
            </a:endParaRPr>
          </a:p>
          <a:p>
            <a:pPr algn="ctr">
              <a:buNone/>
            </a:pPr>
            <a:r>
              <a:rPr lang="en-US" sz="2400" dirty="0">
                <a:latin typeface="Arial Black" panose="020B0A04020102020204" pitchFamily="34" charset="0"/>
              </a:rPr>
              <a:t>BY JOY MURIITHI </a:t>
            </a:r>
          </a:p>
        </p:txBody>
      </p:sp>
    </p:spTree>
    <p:extLst>
      <p:ext uri="{BB962C8B-B14F-4D97-AF65-F5344CB8AC3E}">
        <p14:creationId xmlns:p14="http://schemas.microsoft.com/office/powerpoint/2010/main" val="65574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0"/>
            <a:ext cx="10553700" cy="6858000"/>
          </a:xfrm>
        </p:spPr>
        <p:txBody>
          <a:bodyPr/>
          <a:lstStyle/>
          <a:p>
            <a:pPr marL="0" lvl="0" indent="0">
              <a:buClr>
                <a:srgbClr val="353535"/>
              </a:buClr>
              <a:buNone/>
            </a:pPr>
            <a:r>
              <a:rPr lang="en-US" sz="2400" dirty="0">
                <a:solidFill>
                  <a:srgbClr val="FF0000"/>
                </a:solidFill>
                <a:latin typeface="Arial" panose="020B0604020202020204" pitchFamily="34" charset="0"/>
                <a:cs typeface="Arial" panose="020B0604020202020204" pitchFamily="34" charset="0"/>
              </a:rPr>
              <a:t>3. Various microorganisms</a:t>
            </a:r>
            <a:r>
              <a:rPr lang="en-US" sz="2400" dirty="0">
                <a:solidFill>
                  <a:prstClr val="black">
                    <a:lumMod val="75000"/>
                    <a:lumOff val="25000"/>
                  </a:prstClr>
                </a:solidFill>
                <a:latin typeface="Arial" panose="020B0604020202020204" pitchFamily="34" charset="0"/>
                <a:cs typeface="Arial" panose="020B0604020202020204" pitchFamily="34" charset="0"/>
              </a:rPr>
              <a:t>, including bacteria, viruses, and protozoans. The listed  microorganisms are the subject of control programs by public health agencies and hospitals for the purpose of preventing the spread of numerous diseases.</a:t>
            </a:r>
          </a:p>
          <a:p>
            <a:pPr marL="0" lvl="0" indent="0">
              <a:buClr>
                <a:srgbClr val="353535"/>
              </a:buClr>
              <a:buNone/>
            </a:pPr>
            <a:r>
              <a:rPr lang="en-US" sz="2400" dirty="0">
                <a:solidFill>
                  <a:srgbClr val="FF0000"/>
                </a:solidFill>
                <a:latin typeface="Arial" panose="020B0604020202020204" pitchFamily="34" charset="0"/>
                <a:cs typeface="Arial" panose="020B0604020202020204" pitchFamily="34" charset="0"/>
              </a:rPr>
              <a:t>4. Reptiles and birds</a:t>
            </a:r>
            <a:r>
              <a:rPr lang="en-US" sz="2400" dirty="0">
                <a:solidFill>
                  <a:prstClr val="black">
                    <a:lumMod val="75000"/>
                    <a:lumOff val="25000"/>
                  </a:prstClr>
                </a:solidFill>
                <a:latin typeface="Arial" panose="020B0604020202020204" pitchFamily="34" charset="0"/>
                <a:cs typeface="Arial" panose="020B0604020202020204" pitchFamily="34" charset="0"/>
              </a:rPr>
              <a:t>. The listed organisms are controlled to prevent the spread of disease and the prevention of direct injury.</a:t>
            </a:r>
          </a:p>
          <a:p>
            <a:pPr marL="0" lvl="0" indent="0">
              <a:buClr>
                <a:srgbClr val="353535"/>
              </a:buClr>
              <a:buNone/>
            </a:pPr>
            <a:r>
              <a:rPr lang="en-US" sz="2400" dirty="0">
                <a:solidFill>
                  <a:srgbClr val="FF0000"/>
                </a:solidFill>
                <a:latin typeface="Arial" panose="020B0604020202020204" pitchFamily="34" charset="0"/>
                <a:cs typeface="Arial" panose="020B0604020202020204" pitchFamily="34" charset="0"/>
              </a:rPr>
              <a:t>5. Various mammals</a:t>
            </a:r>
            <a:r>
              <a:rPr lang="en-US" sz="2400" dirty="0">
                <a:solidFill>
                  <a:prstClr val="black">
                    <a:lumMod val="75000"/>
                    <a:lumOff val="25000"/>
                  </a:prstClr>
                </a:solidFill>
                <a:latin typeface="Arial" panose="020B0604020202020204" pitchFamily="34" charset="0"/>
                <a:cs typeface="Arial" panose="020B0604020202020204" pitchFamily="34" charset="0"/>
              </a:rPr>
              <a:t>. The listed organisms have the potential for direct human injury and can act as disease reservoirs (i.e., rabies, etc.).</a:t>
            </a:r>
          </a:p>
        </p:txBody>
      </p:sp>
      <p:pic>
        <p:nvPicPr>
          <p:cNvPr id="5" name="Picture 4"/>
          <p:cNvPicPr>
            <a:picLocks noChangeAspect="1"/>
          </p:cNvPicPr>
          <p:nvPr/>
        </p:nvPicPr>
        <p:blipFill>
          <a:blip r:embed="rId2"/>
          <a:stretch>
            <a:fillRect/>
          </a:stretch>
        </p:blipFill>
        <p:spPr>
          <a:xfrm>
            <a:off x="3257550" y="3238500"/>
            <a:ext cx="5829300" cy="3810000"/>
          </a:xfrm>
          <a:prstGeom prst="rect">
            <a:avLst/>
          </a:prstGeom>
        </p:spPr>
      </p:pic>
    </p:spTree>
    <p:extLst>
      <p:ext uri="{BB962C8B-B14F-4D97-AF65-F5344CB8AC3E}">
        <p14:creationId xmlns:p14="http://schemas.microsoft.com/office/powerpoint/2010/main" val="110086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33900" y="1282700"/>
            <a:ext cx="3746500" cy="2882900"/>
          </a:xfrm>
          <a:prstGeom prst="rect">
            <a:avLst/>
          </a:prstGeom>
        </p:spPr>
      </p:pic>
      <p:sp>
        <p:nvSpPr>
          <p:cNvPr id="2" name="Title 1"/>
          <p:cNvSpPr>
            <a:spLocks noGrp="1"/>
          </p:cNvSpPr>
          <p:nvPr>
            <p:ph type="title"/>
          </p:nvPr>
        </p:nvSpPr>
        <p:spPr>
          <a:xfrm>
            <a:off x="1615025" y="0"/>
            <a:ext cx="8911687" cy="596900"/>
          </a:xfrm>
        </p:spPr>
        <p:txBody>
          <a:bodyPr>
            <a:normAutofit fontScale="90000"/>
          </a:bodyPr>
          <a:lstStyle/>
          <a:p>
            <a:r>
              <a:rPr lang="en-US" b="1" dirty="0">
                <a:solidFill>
                  <a:srgbClr val="00B0F0"/>
                </a:solidFill>
                <a:ea typeface="Calibri"/>
                <a:cs typeface="Times New Roman"/>
              </a:rPr>
              <a:t>Vectors and Public health   </a:t>
            </a:r>
            <a:br>
              <a:rPr lang="en-US" dirty="0">
                <a:ea typeface="Calibri"/>
                <a:cs typeface="Times New Roman"/>
              </a:rPr>
            </a:br>
            <a:endParaRPr lang="en-US" dirty="0"/>
          </a:p>
        </p:txBody>
      </p:sp>
      <p:sp>
        <p:nvSpPr>
          <p:cNvPr id="3" name="Content Placeholder 2"/>
          <p:cNvSpPr>
            <a:spLocks noGrp="1"/>
          </p:cNvSpPr>
          <p:nvPr>
            <p:ph idx="1"/>
          </p:nvPr>
        </p:nvSpPr>
        <p:spPr>
          <a:xfrm>
            <a:off x="1615025" y="914400"/>
            <a:ext cx="10576975" cy="5943600"/>
          </a:xfrm>
        </p:spPr>
        <p:txBody>
          <a:bodyPr>
            <a:normAutofit/>
          </a:bodyPr>
          <a:lstStyle/>
          <a:p>
            <a:pPr marL="0" indent="0">
              <a:buNone/>
            </a:pPr>
            <a:r>
              <a:rPr lang="en-US" sz="2000" dirty="0">
                <a:latin typeface="Arial" panose="020B0604020202020204" pitchFamily="34" charset="0"/>
                <a:cs typeface="Arial" panose="020B0604020202020204" pitchFamily="34" charset="0"/>
              </a:rPr>
              <a:t>Vector-borne diseases: Vector-borne diseases are illnesses that are transmitted by </a:t>
            </a:r>
            <a:r>
              <a:rPr lang="en-US" sz="2000" i="1" dirty="0">
                <a:latin typeface="Arial" panose="020B0604020202020204" pitchFamily="34" charset="0"/>
                <a:cs typeface="Arial" panose="020B0604020202020204" pitchFamily="34" charset="0"/>
              </a:rPr>
              <a:t>vectors</a:t>
            </a:r>
            <a:r>
              <a:rPr lang="en-US" sz="2000" dirty="0">
                <a:latin typeface="Arial" panose="020B0604020202020204" pitchFamily="34" charset="0"/>
                <a:cs typeface="Arial" panose="020B0604020202020204" pitchFamily="34" charset="0"/>
              </a:rPr>
              <a:t>, which include mosquitoes, ticks, and fleas. These vectors can carry infective pathogens such as viruses, bacteria, and protozoa, which can be </a:t>
            </a:r>
            <a:r>
              <a:rPr lang="en-US" sz="2000" dirty="0">
                <a:solidFill>
                  <a:srgbClr val="C00000"/>
                </a:solidFill>
                <a:latin typeface="Arial" panose="020B0604020202020204" pitchFamily="34" charset="0"/>
                <a:cs typeface="Arial" panose="020B0604020202020204" pitchFamily="34" charset="0"/>
              </a:rPr>
              <a:t>transferred</a:t>
            </a:r>
            <a:r>
              <a:rPr lang="en-US" sz="2000" dirty="0">
                <a:latin typeface="Arial" panose="020B0604020202020204" pitchFamily="34" charset="0"/>
                <a:cs typeface="Arial" panose="020B0604020202020204" pitchFamily="34" charset="0"/>
              </a:rPr>
              <a:t> from one host (carrier) to another.</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Vector borne diseases is 17% of all infectious diseases. 2.5 billion people in over 100 countries are at risk of these diseases.</a:t>
            </a:r>
          </a:p>
          <a:p>
            <a:pPr marL="0" indent="0">
              <a:buNone/>
            </a:pPr>
            <a:r>
              <a:rPr lang="en-US" sz="2000" dirty="0">
                <a:latin typeface="Arial" panose="020B0604020202020204" pitchFamily="34" charset="0"/>
                <a:cs typeface="Arial" panose="020B0604020202020204" pitchFamily="34" charset="0"/>
              </a:rPr>
              <a:t>What is the most vector-borne disease in KENYA?</a:t>
            </a:r>
          </a:p>
          <a:p>
            <a:pPr marL="0" indent="0">
              <a:buNone/>
            </a:pPr>
            <a:r>
              <a:rPr lang="en-US" sz="2000" dirty="0">
                <a:latin typeface="Arial" panose="020B0604020202020204" pitchFamily="34" charset="0"/>
                <a:cs typeface="Arial" panose="020B0604020202020204" pitchFamily="34" charset="0"/>
              </a:rPr>
              <a:t>Prevention and control…</a:t>
            </a:r>
          </a:p>
        </p:txBody>
      </p:sp>
    </p:spTree>
    <p:extLst>
      <p:ext uri="{BB962C8B-B14F-4D97-AF65-F5344CB8AC3E}">
        <p14:creationId xmlns:p14="http://schemas.microsoft.com/office/powerpoint/2010/main" val="251151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6700" y="0"/>
            <a:ext cx="10655300" cy="6858000"/>
          </a:xfrm>
        </p:spPr>
        <p:txBody>
          <a:bodyPr>
            <a:normAutofit/>
          </a:bodyPr>
          <a:lstStyle/>
          <a:p>
            <a:pPr>
              <a:buNone/>
            </a:pPr>
            <a:endParaRPr lang="en-US" sz="2800" b="1" dirty="0">
              <a:latin typeface="Arial" panose="020B0604020202020204" pitchFamily="34" charset="0"/>
              <a:cs typeface="Arial" panose="020B0604020202020204" pitchFamily="34" charset="0"/>
            </a:endParaRPr>
          </a:p>
          <a:p>
            <a:pPr>
              <a:buNone/>
            </a:pPr>
            <a:r>
              <a:rPr lang="en-US" sz="2800" b="1" dirty="0">
                <a:latin typeface="Arial" panose="020B0604020202020204" pitchFamily="34" charset="0"/>
                <a:cs typeface="Arial" panose="020B0604020202020204" pitchFamily="34" charset="0"/>
              </a:rPr>
              <a:t>Vector-borne diseases </a:t>
            </a:r>
            <a:r>
              <a:rPr lang="en-US" sz="2800" dirty="0">
                <a:latin typeface="Arial" panose="020B0604020202020204" pitchFamily="34" charset="0"/>
                <a:cs typeface="Arial" panose="020B0604020202020204" pitchFamily="34" charset="0"/>
              </a:rPr>
              <a:t>not only cause illness, they also act as a barrier to development. </a:t>
            </a:r>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 </a:t>
            </a:r>
          </a:p>
          <a:p>
            <a:pPr marL="514350" indent="-514350">
              <a:buNone/>
            </a:pPr>
            <a:r>
              <a:rPr lang="en-US" sz="2800" dirty="0">
                <a:latin typeface="Arial" panose="020B0604020202020204" pitchFamily="34" charset="0"/>
                <a:cs typeface="Arial" panose="020B0604020202020204" pitchFamily="34" charset="0"/>
              </a:rPr>
              <a:t>1.  Persons working in irrigation farms will not be productive if they contract diseases like  malaria,  Schistosomiasis etc.</a:t>
            </a:r>
          </a:p>
          <a:p>
            <a:pPr marL="514350" indent="-514350">
              <a:buNone/>
            </a:pPr>
            <a:r>
              <a:rPr lang="en-US" sz="2800" dirty="0">
                <a:latin typeface="Arial" panose="020B0604020202020204" pitchFamily="34" charset="0"/>
                <a:cs typeface="Arial" panose="020B0604020202020204" pitchFamily="34" charset="0"/>
              </a:rPr>
              <a:t>2. Diseases like Onchocerciasis (river blindness) have a devastating health impact  if untreated </a:t>
            </a:r>
          </a:p>
          <a:p>
            <a:pPr marL="514350" indent="-514350">
              <a:buNone/>
            </a:pPr>
            <a:r>
              <a:rPr lang="en-US" sz="2800" dirty="0">
                <a:latin typeface="Arial" panose="020B0604020202020204" pitchFamily="34" charset="0"/>
                <a:cs typeface="Arial" panose="020B0604020202020204" pitchFamily="34" charset="0"/>
              </a:rPr>
              <a:t>would end up in blindness.</a:t>
            </a:r>
          </a:p>
          <a:p>
            <a:pPr marL="514350" indent="-514350">
              <a:buAutoNum type="arabicPeriod" startAt="3"/>
            </a:pPr>
            <a:r>
              <a:rPr lang="en-US" sz="2800" dirty="0">
                <a:latin typeface="Arial" panose="020B0604020202020204" pitchFamily="34" charset="0"/>
                <a:cs typeface="Arial" panose="020B0604020202020204" pitchFamily="34" charset="0"/>
              </a:rPr>
              <a:t>Additionally, vectors like rats destroy food and household materials.</a:t>
            </a:r>
          </a:p>
          <a:p>
            <a:pPr marL="514350" indent="-514350">
              <a:buAutoNum type="arabicPeriod" startAt="3"/>
            </a:pPr>
            <a:r>
              <a:rPr lang="en-US" sz="2800" dirty="0">
                <a:latin typeface="Arial" panose="020B0604020202020204" pitchFamily="34" charset="0"/>
                <a:cs typeface="Arial" panose="020B0604020202020204" pitchFamily="34" charset="0"/>
              </a:rPr>
              <a:t>Some pests like termites destroy temporary houses made of timber </a:t>
            </a:r>
          </a:p>
        </p:txBody>
      </p:sp>
    </p:spTree>
    <p:extLst>
      <p:ext uri="{BB962C8B-B14F-4D97-AF65-F5344CB8AC3E}">
        <p14:creationId xmlns:p14="http://schemas.microsoft.com/office/powerpoint/2010/main" val="151231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925" y="0"/>
            <a:ext cx="10615075" cy="825500"/>
          </a:xfrm>
        </p:spPr>
        <p:txBody>
          <a:bodyPr/>
          <a:lstStyle/>
          <a:p>
            <a:r>
              <a:rPr lang="en-US" dirty="0">
                <a:latin typeface="Arial" panose="020B0604020202020204" pitchFamily="34" charset="0"/>
                <a:cs typeface="Arial" panose="020B0604020202020204" pitchFamily="34" charset="0"/>
              </a:rPr>
              <a:t>Vector-borne disease transmission mechanisms</a:t>
            </a:r>
          </a:p>
        </p:txBody>
      </p:sp>
      <p:sp>
        <p:nvSpPr>
          <p:cNvPr id="3" name="Content Placeholder 2"/>
          <p:cNvSpPr>
            <a:spLocks noGrp="1"/>
          </p:cNvSpPr>
          <p:nvPr>
            <p:ph idx="1"/>
          </p:nvPr>
        </p:nvSpPr>
        <p:spPr>
          <a:xfrm>
            <a:off x="1576925" y="723900"/>
            <a:ext cx="10615075" cy="6134100"/>
          </a:xfrm>
        </p:spPr>
        <p:txBody>
          <a:bodyPr>
            <a:normAutofit/>
          </a:bodyPr>
          <a:lstStyle/>
          <a:p>
            <a:pPr marL="0" marR="0" indent="0">
              <a:lnSpc>
                <a:spcPct val="115000"/>
              </a:lnSpc>
              <a:spcBef>
                <a:spcPts val="0"/>
              </a:spcBef>
              <a:spcAft>
                <a:spcPts val="1000"/>
              </a:spcAft>
              <a:buNone/>
              <a:tabLst>
                <a:tab pos="688975" algn="l"/>
              </a:tabLst>
            </a:pPr>
            <a:r>
              <a:rPr lang="en-US" sz="2800" dirty="0">
                <a:latin typeface="Arial" panose="020B0604020202020204" pitchFamily="34" charset="0"/>
                <a:ea typeface="Calibri"/>
                <a:cs typeface="Arial" panose="020B0604020202020204" pitchFamily="34" charset="0"/>
              </a:rPr>
              <a:t>There are two ways that vector-borne diseases are transmitted:</a:t>
            </a:r>
          </a:p>
          <a:p>
            <a:pPr marL="514350" marR="0" indent="-514350">
              <a:lnSpc>
                <a:spcPct val="115000"/>
              </a:lnSpc>
              <a:spcBef>
                <a:spcPts val="0"/>
              </a:spcBef>
              <a:spcAft>
                <a:spcPts val="1000"/>
              </a:spcAft>
              <a:buAutoNum type="alphaLcParenBoth"/>
              <a:tabLst>
                <a:tab pos="688975" algn="l"/>
              </a:tabLst>
            </a:pPr>
            <a:r>
              <a:rPr lang="en-US" sz="2800" b="1" dirty="0">
                <a:latin typeface="Arial" panose="020B0604020202020204" pitchFamily="34" charset="0"/>
                <a:ea typeface="Calibri"/>
                <a:cs typeface="Arial" panose="020B0604020202020204" pitchFamily="34" charset="0"/>
              </a:rPr>
              <a:t>Mechanical transmission</a:t>
            </a:r>
            <a:r>
              <a:rPr lang="en-US" sz="2800" dirty="0">
                <a:latin typeface="Arial" panose="020B0604020202020204" pitchFamily="34" charset="0"/>
                <a:ea typeface="Calibri"/>
                <a:cs typeface="Arial" panose="020B0604020202020204" pitchFamily="34" charset="0"/>
              </a:rPr>
              <a:t>: takes place when a vector simply carries pathogenic microorganisms on their body and transfers them to food, which people then consume.</a:t>
            </a:r>
          </a:p>
          <a:p>
            <a:pPr marL="514350" marR="0" indent="-514350">
              <a:lnSpc>
                <a:spcPct val="115000"/>
              </a:lnSpc>
              <a:spcBef>
                <a:spcPts val="0"/>
              </a:spcBef>
              <a:spcAft>
                <a:spcPts val="1000"/>
              </a:spcAft>
              <a:buNone/>
              <a:tabLst>
                <a:tab pos="688975" algn="l"/>
              </a:tabLst>
            </a:pPr>
            <a:r>
              <a:rPr lang="en-US" sz="2800" dirty="0">
                <a:latin typeface="Arial" panose="020B0604020202020204" pitchFamily="34" charset="0"/>
                <a:ea typeface="Calibri"/>
                <a:cs typeface="Arial" panose="020B0604020202020204" pitchFamily="34" charset="0"/>
              </a:rPr>
              <a:t>          Flies and cockroaches are in this category. </a:t>
            </a:r>
          </a:p>
          <a:p>
            <a:pPr marR="0">
              <a:lnSpc>
                <a:spcPct val="115000"/>
              </a:lnSpc>
              <a:spcBef>
                <a:spcPts val="0"/>
              </a:spcBef>
              <a:spcAft>
                <a:spcPts val="1000"/>
              </a:spcAft>
              <a:buFont typeface="Wingdings" pitchFamily="2" charset="2"/>
              <a:buChar char="Ø"/>
              <a:tabLst>
                <a:tab pos="688975" algn="l"/>
              </a:tabLst>
            </a:pPr>
            <a:r>
              <a:rPr lang="en-US" sz="2800" dirty="0">
                <a:latin typeface="Arial" panose="020B0604020202020204" pitchFamily="34" charset="0"/>
                <a:ea typeface="Calibri"/>
                <a:cs typeface="Arial" panose="020B0604020202020204" pitchFamily="34" charset="0"/>
              </a:rPr>
              <a:t>They  carry infectious agents through their mouth and on their legs and other body parts and contaminate food and water. </a:t>
            </a:r>
          </a:p>
          <a:p>
            <a:pPr marR="0">
              <a:lnSpc>
                <a:spcPct val="115000"/>
              </a:lnSpc>
              <a:spcBef>
                <a:spcPts val="0"/>
              </a:spcBef>
              <a:spcAft>
                <a:spcPts val="1000"/>
              </a:spcAft>
              <a:buFont typeface="Wingdings" pitchFamily="2" charset="2"/>
              <a:buChar char="Ø"/>
              <a:tabLst>
                <a:tab pos="688975" algn="l"/>
              </a:tabLst>
            </a:pPr>
            <a:r>
              <a:rPr lang="en-US" sz="2800" dirty="0">
                <a:latin typeface="Arial" panose="020B0604020202020204" pitchFamily="34" charset="0"/>
                <a:ea typeface="Calibri"/>
                <a:cs typeface="Arial" panose="020B0604020202020204" pitchFamily="34" charset="0"/>
              </a:rPr>
              <a:t>They deposit these agents on ready-to-eat foods and the recipient gets infected if they consume the contaminated food.</a:t>
            </a:r>
          </a:p>
        </p:txBody>
      </p:sp>
    </p:spTree>
    <p:extLst>
      <p:ext uri="{BB962C8B-B14F-4D97-AF65-F5344CB8AC3E}">
        <p14:creationId xmlns:p14="http://schemas.microsoft.com/office/powerpoint/2010/main" val="241213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5300"/>
            <a:ext cx="3937000" cy="2962275"/>
          </a:xfrm>
          <a:prstGeom prst="rect">
            <a:avLst/>
          </a:prstGeom>
        </p:spPr>
      </p:pic>
      <p:pic>
        <p:nvPicPr>
          <p:cNvPr id="5" name="Picture 4"/>
          <p:cNvPicPr>
            <a:picLocks noChangeAspect="1"/>
          </p:cNvPicPr>
          <p:nvPr/>
        </p:nvPicPr>
        <p:blipFill>
          <a:blip r:embed="rId3"/>
          <a:stretch>
            <a:fillRect/>
          </a:stretch>
        </p:blipFill>
        <p:spPr>
          <a:xfrm>
            <a:off x="6464300" y="139699"/>
            <a:ext cx="5461000" cy="4268787"/>
          </a:xfrm>
          <a:prstGeom prst="rect">
            <a:avLst/>
          </a:prstGeom>
        </p:spPr>
      </p:pic>
      <p:sp>
        <p:nvSpPr>
          <p:cNvPr id="7" name="Right Arrow 6"/>
          <p:cNvSpPr/>
          <p:nvPr/>
        </p:nvSpPr>
        <p:spPr>
          <a:xfrm>
            <a:off x="3937000" y="1976437"/>
            <a:ext cx="2527300" cy="627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808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0"/>
            <a:ext cx="10591800" cy="6858000"/>
          </a:xfrm>
        </p:spPr>
        <p:txBody>
          <a:bodyPr>
            <a:normAutofit/>
          </a:bodyPr>
          <a:lstStyle/>
          <a:p>
            <a:pPr marL="0" indent="0">
              <a:buNone/>
            </a:pPr>
            <a:r>
              <a:rPr lang="en-US" sz="2800" b="1" dirty="0">
                <a:latin typeface="Arial" panose="020B0604020202020204" pitchFamily="34" charset="0"/>
                <a:cs typeface="Arial" panose="020B0604020202020204" pitchFamily="34" charset="0"/>
              </a:rPr>
              <a:t>b) Biological transmission</a:t>
            </a:r>
            <a:r>
              <a:rPr lang="en-US" sz="2800" dirty="0">
                <a:latin typeface="Arial" panose="020B0604020202020204" pitchFamily="34" charset="0"/>
                <a:cs typeface="Arial" panose="020B0604020202020204" pitchFamily="34" charset="0"/>
              </a:rPr>
              <a:t>: involves the multiplication and growth of a disease-causing agent inside the vector’s body.</a:t>
            </a:r>
          </a:p>
          <a:p>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 Malaria : The female mosquitoes take the malaria infectious agent (Plasmodium) from an infected person with a blood meal. </a:t>
            </a:r>
          </a:p>
          <a:p>
            <a:r>
              <a:rPr lang="en-US" sz="2800" dirty="0">
                <a:latin typeface="Arial" panose="020B0604020202020204" pitchFamily="34" charset="0"/>
                <a:cs typeface="Arial" panose="020B0604020202020204" pitchFamily="34" charset="0"/>
              </a:rPr>
              <a:t>After sexual reproduction in the gut of the mosquito, the infectious agent migrates into the salivary gland of the insect, where it grows in size, matures and becomes ready to infect humans. </a:t>
            </a:r>
          </a:p>
          <a:p>
            <a:r>
              <a:rPr lang="en-US" sz="2800" dirty="0">
                <a:latin typeface="Arial" panose="020B0604020202020204" pitchFamily="34" charset="0"/>
                <a:cs typeface="Arial" panose="020B0604020202020204" pitchFamily="34" charset="0"/>
              </a:rPr>
              <a:t>When the mosquito next bites a human, the saliva is injected into the skin and transfers the infection to another host</a:t>
            </a:r>
          </a:p>
        </p:txBody>
      </p:sp>
    </p:spTree>
    <p:extLst>
      <p:ext uri="{BB962C8B-B14F-4D97-AF65-F5344CB8AC3E}">
        <p14:creationId xmlns:p14="http://schemas.microsoft.com/office/powerpoint/2010/main" val="129103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6400" y="763587"/>
            <a:ext cx="7620000" cy="5116513"/>
          </a:xfrm>
          <a:prstGeom prst="rect">
            <a:avLst/>
          </a:prstGeom>
        </p:spPr>
      </p:pic>
    </p:spTree>
    <p:extLst>
      <p:ext uri="{BB962C8B-B14F-4D97-AF65-F5344CB8AC3E}">
        <p14:creationId xmlns:p14="http://schemas.microsoft.com/office/powerpoint/2010/main" val="355160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825" y="0"/>
            <a:ext cx="8911687" cy="723900"/>
          </a:xfrm>
        </p:spPr>
        <p:txBody>
          <a:bodyPr/>
          <a:lstStyle/>
          <a:p>
            <a:r>
              <a:rPr lang="en-US" dirty="0"/>
              <a:t>Common insect vectors</a:t>
            </a:r>
          </a:p>
        </p:txBody>
      </p:sp>
      <p:sp>
        <p:nvSpPr>
          <p:cNvPr id="3" name="Content Placeholder 2"/>
          <p:cNvSpPr>
            <a:spLocks noGrp="1"/>
          </p:cNvSpPr>
          <p:nvPr>
            <p:ph idx="1"/>
          </p:nvPr>
        </p:nvSpPr>
        <p:spPr>
          <a:xfrm>
            <a:off x="1665825" y="876300"/>
            <a:ext cx="10526175" cy="5981700"/>
          </a:xfrm>
        </p:spPr>
        <p:txBody>
          <a:bodyPr>
            <a:normAutofit/>
          </a:bodyPr>
          <a:lstStyle/>
          <a:p>
            <a:pPr>
              <a:buAutoNum type="arabicPeriod"/>
            </a:pPr>
            <a:r>
              <a:rPr lang="en-US" sz="2400" dirty="0">
                <a:latin typeface="Arial" panose="020B0604020202020204" pitchFamily="34" charset="0"/>
                <a:cs typeface="Arial" panose="020B0604020202020204" pitchFamily="34" charset="0"/>
              </a:rPr>
              <a:t>Housefly </a:t>
            </a:r>
          </a:p>
          <a:p>
            <a:r>
              <a:rPr lang="en-US" sz="2400" dirty="0">
                <a:latin typeface="Arial" panose="020B0604020202020204" pitchFamily="34" charset="0"/>
                <a:cs typeface="Arial" panose="020B0604020202020204" pitchFamily="34" charset="0"/>
              </a:rPr>
              <a:t>The presence of flies is a sign of poor sanitation.  Because of the housefly close association with people, its abundance, and its ability to transmit disease, it is considered a greater threat to human welfare than any other species of nonbiting fly.</a:t>
            </a:r>
          </a:p>
          <a:p>
            <a:r>
              <a:rPr lang="en-US" sz="2400" dirty="0">
                <a:latin typeface="Arial" panose="020B0604020202020204" pitchFamily="34" charset="0"/>
                <a:cs typeface="Arial" panose="020B0604020202020204" pitchFamily="34" charset="0"/>
              </a:rPr>
              <a:t>Favorite breeding sites include garbage, animal manure, spilled animal feed, and soil contaminated with organic matter.</a:t>
            </a:r>
          </a:p>
          <a:p>
            <a:r>
              <a:rPr lang="en-US" sz="2400" dirty="0">
                <a:latin typeface="Arial" panose="020B0604020202020204" pitchFamily="34" charset="0"/>
                <a:cs typeface="Arial" panose="020B0604020202020204" pitchFamily="34" charset="0"/>
              </a:rPr>
              <a:t>The control of the housefly is hinged on good sanitation (denying food sources and breeding sites to the fly). This includes the proper disposal of food wastes by placing garbage in cans with close-fitting lids. Cans need to be periodically washed and cleaned to remove food debris. The disposal of garbage in properly operated sanitary landfills is paramount to fly control.</a:t>
            </a:r>
          </a:p>
        </p:txBody>
      </p:sp>
    </p:spTree>
    <p:extLst>
      <p:ext uri="{BB962C8B-B14F-4D97-AF65-F5344CB8AC3E}">
        <p14:creationId xmlns:p14="http://schemas.microsoft.com/office/powerpoint/2010/main" val="177716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94" y="0"/>
            <a:ext cx="8911687" cy="566670"/>
          </a:xfrm>
        </p:spPr>
        <p:txBody>
          <a:bodyPr>
            <a:normAutofit fontScale="90000"/>
          </a:bodyPr>
          <a:lstStyle/>
          <a:p>
            <a:r>
              <a:rPr lang="en-US" dirty="0"/>
              <a:t>Public Health Importance</a:t>
            </a:r>
          </a:p>
        </p:txBody>
      </p:sp>
      <p:sp>
        <p:nvSpPr>
          <p:cNvPr id="3" name="Content Placeholder 2"/>
          <p:cNvSpPr>
            <a:spLocks noGrp="1"/>
          </p:cNvSpPr>
          <p:nvPr>
            <p:ph idx="1"/>
          </p:nvPr>
        </p:nvSpPr>
        <p:spPr>
          <a:xfrm>
            <a:off x="1575494" y="746975"/>
            <a:ext cx="10616506" cy="6111025"/>
          </a:xfrm>
        </p:spPr>
        <p:txBody>
          <a:bodyPr>
            <a:noAutofit/>
          </a:bodyPr>
          <a:lstStyle/>
          <a:p>
            <a:pPr>
              <a:buAutoNum type="arabicPeriod"/>
            </a:pPr>
            <a:r>
              <a:rPr lang="en-US" sz="2400" dirty="0">
                <a:latin typeface="Arial" panose="020B0604020202020204" pitchFamily="34" charset="0"/>
                <a:cs typeface="Arial" panose="020B0604020202020204" pitchFamily="34" charset="0"/>
              </a:rPr>
              <a:t>Nuisance: In large numbers flies can be a nuisance by disturbing people during work and at leisure. </a:t>
            </a:r>
          </a:p>
          <a:p>
            <a:pPr marL="0" indent="0">
              <a:buNone/>
            </a:pPr>
            <a:r>
              <a:rPr lang="en-US" sz="2400" dirty="0">
                <a:latin typeface="Arial" panose="020B0604020202020204" pitchFamily="34" charset="0"/>
                <a:cs typeface="Arial" panose="020B0604020202020204" pitchFamily="34" charset="0"/>
              </a:rPr>
              <a:t>Flies soil the inside and outside of houses with their feces. </a:t>
            </a:r>
          </a:p>
          <a:p>
            <a:pPr marL="0" indent="0">
              <a:buNone/>
            </a:pPr>
            <a:r>
              <a:rPr lang="en-US" sz="2400" dirty="0">
                <a:latin typeface="Arial" panose="020B0604020202020204" pitchFamily="34" charset="0"/>
                <a:cs typeface="Arial" panose="020B0604020202020204" pitchFamily="34" charset="0"/>
              </a:rPr>
              <a:t>They can also have a negative psychological impact because of their presence.</a:t>
            </a:r>
          </a:p>
          <a:p>
            <a:pPr marL="0" indent="0">
              <a:buNone/>
            </a:pPr>
            <a:r>
              <a:rPr lang="en-US" sz="2400" dirty="0">
                <a:latin typeface="Arial" panose="020B0604020202020204" pitchFamily="34" charset="0"/>
                <a:cs typeface="Arial" panose="020B0604020202020204" pitchFamily="34" charset="0"/>
              </a:rPr>
              <a:t> They annoy us at meal times as intruders. </a:t>
            </a:r>
          </a:p>
          <a:p>
            <a:pPr marL="0" indent="0">
              <a:buNone/>
            </a:pPr>
            <a:r>
              <a:rPr lang="en-US" sz="2400" dirty="0">
                <a:latin typeface="Arial" panose="020B0604020202020204" pitchFamily="34" charset="0"/>
                <a:cs typeface="Arial" panose="020B0604020202020204" pitchFamily="34" charset="0"/>
              </a:rPr>
              <a:t>2.  Diseases transmission: Common House Fly transmit disease causing microorganisms in three ways,</a:t>
            </a:r>
          </a:p>
          <a:p>
            <a:pPr marL="0" indent="0">
              <a:buNone/>
            </a:pPr>
            <a:r>
              <a:rPr lang="en-US" sz="2400" dirty="0">
                <a:latin typeface="Arial" panose="020B0604020202020204" pitchFamily="34" charset="0"/>
                <a:cs typeface="Arial" panose="020B0604020202020204" pitchFamily="34" charset="0"/>
              </a:rPr>
              <a:t> i.e.- by their body hairs, regurgitating a drop of liquid and by feces contaminated with pathogens. </a:t>
            </a:r>
          </a:p>
          <a:p>
            <a:pPr marL="0" indent="0">
              <a:buNone/>
            </a:pPr>
            <a:r>
              <a:rPr lang="en-US" sz="2400" dirty="0">
                <a:latin typeface="Arial" panose="020B0604020202020204" pitchFamily="34" charset="0"/>
                <a:cs typeface="Arial" panose="020B0604020202020204" pitchFamily="34" charset="0"/>
              </a:rPr>
              <a:t>Flies can spread diseases because they feed freely on human food and filthy matter alike.</a:t>
            </a:r>
          </a:p>
          <a:p>
            <a:pPr marL="0" indent="0">
              <a:buNone/>
            </a:pPr>
            <a:r>
              <a:rPr lang="en-US" sz="2400" dirty="0">
                <a:latin typeface="Arial" panose="020B0604020202020204" pitchFamily="34" charset="0"/>
                <a:cs typeface="Arial" panose="020B0604020202020204" pitchFamily="34" charset="0"/>
              </a:rPr>
              <a:t>Transmission takes place when the fly makes contact with people or their food. </a:t>
            </a:r>
          </a:p>
          <a:p>
            <a:pPr marL="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131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5" y="154546"/>
            <a:ext cx="10522039" cy="6703454"/>
          </a:xfrm>
        </p:spPr>
        <p:txBody>
          <a:bodyPr/>
          <a:lstStyle/>
          <a:p>
            <a:pPr marL="0" indent="0">
              <a:buNone/>
            </a:pPr>
            <a:r>
              <a:rPr lang="en-US" dirty="0"/>
              <a:t> </a:t>
            </a:r>
          </a:p>
          <a:p>
            <a:r>
              <a:rPr lang="en-US" sz="2400" dirty="0">
                <a:latin typeface="Arial" panose="020B0604020202020204" pitchFamily="34" charset="0"/>
                <a:cs typeface="Arial" panose="020B0604020202020204" pitchFamily="34" charset="0"/>
              </a:rPr>
              <a:t>The diseases that flies can transmit includes enteric infections (such as dysentery, </a:t>
            </a:r>
            <a:r>
              <a:rPr lang="en-US" sz="2400" dirty="0" err="1">
                <a:latin typeface="Arial" panose="020B0604020202020204" pitchFamily="34" charset="0"/>
                <a:cs typeface="Arial" panose="020B0604020202020204" pitchFamily="34" charset="0"/>
              </a:rPr>
              <a:t>diarrhoea</a:t>
            </a:r>
            <a:r>
              <a:rPr lang="en-US" sz="2400" dirty="0">
                <a:latin typeface="Arial" panose="020B0604020202020204" pitchFamily="34" charset="0"/>
                <a:cs typeface="Arial" panose="020B0604020202020204" pitchFamily="34" charset="0"/>
              </a:rPr>
              <a:t>, typhoid, cholera and certain helminthes infections), eye infections, (such as trachoma and epidemic conjunctivitis), poliomyelitis and certain skin infections (such as yaws)</a:t>
            </a:r>
          </a:p>
          <a:p>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Control Measure:</a:t>
            </a:r>
          </a:p>
          <a:p>
            <a:pPr marL="0" indent="0">
              <a:buNone/>
            </a:pPr>
            <a:r>
              <a:rPr lang="en-US" sz="2400" dirty="0">
                <a:latin typeface="Arial" panose="020B0604020202020204" pitchFamily="34" charset="0"/>
                <a:cs typeface="Arial" panose="020B0604020202020204" pitchFamily="34" charset="0"/>
              </a:rPr>
              <a:t>Flies should preferably be controlled by improving environmental</a:t>
            </a:r>
          </a:p>
          <a:p>
            <a:pPr marL="0" indent="0">
              <a:buNone/>
            </a:pPr>
            <a:r>
              <a:rPr lang="en-US" sz="2400" dirty="0">
                <a:latin typeface="Arial" panose="020B0604020202020204" pitchFamily="34" charset="0"/>
                <a:cs typeface="Arial" panose="020B0604020202020204" pitchFamily="34" charset="0"/>
              </a:rPr>
              <a:t>sanitation and hygiene. </a:t>
            </a:r>
          </a:p>
          <a:p>
            <a:pPr marL="0" indent="0">
              <a:buNone/>
            </a:pPr>
            <a:r>
              <a:rPr lang="en-US" sz="2400" dirty="0">
                <a:latin typeface="Arial" panose="020B0604020202020204" pitchFamily="34" charset="0"/>
                <a:cs typeface="Arial" panose="020B0604020202020204" pitchFamily="34" charset="0"/>
              </a:rPr>
              <a:t>Than by the application of chemicals. </a:t>
            </a:r>
          </a:p>
          <a:p>
            <a:pPr marL="0" indent="0">
              <a:buNone/>
            </a:pPr>
            <a:r>
              <a:rPr lang="en-US" sz="2400" dirty="0">
                <a:latin typeface="Arial" panose="020B0604020202020204" pitchFamily="34" charset="0"/>
                <a:cs typeface="Arial" panose="020B0604020202020204" pitchFamily="34" charset="0"/>
              </a:rPr>
              <a:t>This approach provides longer-lasting results, more cost effective and usually has other benefits.</a:t>
            </a:r>
          </a:p>
          <a:p>
            <a:endParaRPr lang="en-US" dirty="0"/>
          </a:p>
        </p:txBody>
      </p:sp>
    </p:spTree>
    <p:extLst>
      <p:ext uri="{BB962C8B-B14F-4D97-AF65-F5344CB8AC3E}">
        <p14:creationId xmlns:p14="http://schemas.microsoft.com/office/powerpoint/2010/main" val="275360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17600"/>
            <a:ext cx="9980612" cy="4793622"/>
          </a:xfrm>
        </p:spPr>
        <p:txBody>
          <a:bodyPr>
            <a:normAutofit/>
          </a:bodyPr>
          <a:lstStyle/>
          <a:p>
            <a:pPr>
              <a:buNone/>
            </a:pPr>
            <a:r>
              <a:rPr lang="en-US" sz="2000" dirty="0">
                <a:latin typeface="Arial" panose="020B0604020202020204" pitchFamily="34" charset="0"/>
                <a:cs typeface="Arial" panose="020B0604020202020204" pitchFamily="34" charset="0"/>
              </a:rPr>
              <a:t>Objectives</a:t>
            </a:r>
          </a:p>
          <a:p>
            <a:pPr marL="514350" indent="-514350">
              <a:buAutoNum type="arabicPeriod"/>
            </a:pPr>
            <a:r>
              <a:rPr lang="en-US" sz="2000" dirty="0">
                <a:latin typeface="Arial" panose="020B0604020202020204" pitchFamily="34" charset="0"/>
                <a:cs typeface="Arial" panose="020B0604020202020204" pitchFamily="34" charset="0"/>
              </a:rPr>
              <a:t>Introduction</a:t>
            </a:r>
          </a:p>
          <a:p>
            <a:pPr marL="514350" indent="-514350">
              <a:buAutoNum type="arabicPeriod"/>
            </a:pPr>
            <a:r>
              <a:rPr lang="en-US" sz="2000" dirty="0">
                <a:latin typeface="Arial" panose="020B0604020202020204" pitchFamily="34" charset="0"/>
                <a:cs typeface="Arial" panose="020B0604020202020204" pitchFamily="34" charset="0"/>
              </a:rPr>
              <a:t>Vectors /pests  </a:t>
            </a:r>
          </a:p>
          <a:p>
            <a:pPr marL="514350" indent="-514350">
              <a:buAutoNum type="arabicPeriod"/>
            </a:pPr>
            <a:r>
              <a:rPr lang="en-US" sz="2000" dirty="0">
                <a:latin typeface="Arial" panose="020B0604020202020204" pitchFamily="34" charset="0"/>
                <a:cs typeface="Arial" panose="020B0604020202020204" pitchFamily="34" charset="0"/>
              </a:rPr>
              <a:t>Vectors and Public health</a:t>
            </a:r>
          </a:p>
          <a:p>
            <a:pPr marL="514350" indent="-514350">
              <a:buAutoNum type="arabicPeriod"/>
            </a:pPr>
            <a:r>
              <a:rPr lang="en-US" sz="2000" dirty="0">
                <a:latin typeface="Arial" panose="020B0604020202020204" pitchFamily="34" charset="0"/>
                <a:cs typeface="Arial" panose="020B0604020202020204" pitchFamily="34" charset="0"/>
              </a:rPr>
              <a:t>Vector borne infections</a:t>
            </a:r>
          </a:p>
          <a:p>
            <a:pPr marL="514350" indent="-514350">
              <a:buAutoNum type="arabicPeriod"/>
            </a:pPr>
            <a:r>
              <a:rPr lang="en-US" sz="2000" dirty="0">
                <a:latin typeface="Arial" panose="020B0604020202020204" pitchFamily="34" charset="0"/>
                <a:cs typeface="Arial" panose="020B0604020202020204" pitchFamily="34" charset="0"/>
              </a:rPr>
              <a:t>Insect vectors &amp; rodents  </a:t>
            </a:r>
          </a:p>
          <a:p>
            <a:pPr marL="514350" indent="-514350">
              <a:buAutoNum type="arabicPeriod"/>
            </a:pPr>
            <a:r>
              <a:rPr lang="en-US" sz="2000" dirty="0">
                <a:latin typeface="Arial" panose="020B0604020202020204" pitchFamily="34" charset="0"/>
                <a:cs typeface="Arial" panose="020B0604020202020204" pitchFamily="34" charset="0"/>
              </a:rPr>
              <a:t>Management &amp; Control of vectors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991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7500" y="0"/>
            <a:ext cx="10604500" cy="6858000"/>
          </a:xfrm>
        </p:spPr>
        <p:txBody>
          <a:bodyPr>
            <a:normAutofit/>
          </a:bodyPr>
          <a:lstStyle/>
          <a:p>
            <a:pPr marL="0" indent="0">
              <a:buNone/>
            </a:pPr>
            <a:r>
              <a:rPr lang="en-US" sz="2800" dirty="0">
                <a:latin typeface="Arial" panose="020B0604020202020204" pitchFamily="34" charset="0"/>
                <a:cs typeface="Arial" panose="020B0604020202020204" pitchFamily="34" charset="0"/>
              </a:rPr>
              <a:t>2. Mosquito </a:t>
            </a:r>
          </a:p>
          <a:p>
            <a:pPr marL="0" indent="0">
              <a:buNone/>
            </a:pPr>
            <a:r>
              <a:rPr lang="en-US" sz="2800" dirty="0">
                <a:latin typeface="Arial" panose="020B0604020202020204" pitchFamily="34" charset="0"/>
                <a:cs typeface="Arial" panose="020B0604020202020204" pitchFamily="34" charset="0"/>
              </a:rPr>
              <a:t>The majority of mosquitoes are limited to aquatic habitats such as holes, pools, small ponds, and other stagnant water bodies.</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Mosquitoes have four distinct stages in their life cycle: egg, larva, pupa and adult.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females usually mate only once but produce eggs at</a:t>
            </a:r>
          </a:p>
          <a:p>
            <a:pPr marL="0" indent="0">
              <a:buNone/>
            </a:pPr>
            <a:r>
              <a:rPr lang="en-US" sz="2800" dirty="0">
                <a:latin typeface="Arial" panose="020B0604020202020204" pitchFamily="34" charset="0"/>
                <a:cs typeface="Arial" panose="020B0604020202020204" pitchFamily="34" charset="0"/>
              </a:rPr>
              <a:t>intervals through out their life.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In order to be able to do so most female mosquitoes require a blood meal.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93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4800" y="0"/>
            <a:ext cx="10617200" cy="6858000"/>
          </a:xfrm>
        </p:spPr>
        <p:txBody>
          <a:bodyPr>
            <a:normAutofit/>
          </a:bodyPr>
          <a:lstStyle/>
          <a:p>
            <a:r>
              <a:rPr lang="en-US" sz="2800" dirty="0">
                <a:latin typeface="Arial" panose="020B0604020202020204" pitchFamily="34" charset="0"/>
                <a:cs typeface="Arial" panose="020B0604020202020204" pitchFamily="34" charset="0"/>
              </a:rPr>
              <a:t>Female mosquito feed on animals and humans. </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Most species show a preference for certain animals or for humans. </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Mosquitoes are attracted by the body odors, carbon dioxide and heat emitted from the animal or person.</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83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615" y="96076"/>
            <a:ext cx="8911687" cy="1280890"/>
          </a:xfrm>
        </p:spPr>
        <p:txBody>
          <a:bodyPr/>
          <a:lstStyle/>
          <a:p>
            <a:r>
              <a:rPr lang="en-US" dirty="0"/>
              <a:t>Public Health Importance:</a:t>
            </a:r>
            <a:br>
              <a:rPr lang="en-US" dirty="0"/>
            </a:br>
            <a:endParaRPr lang="en-US" dirty="0"/>
          </a:p>
        </p:txBody>
      </p:sp>
      <p:sp>
        <p:nvSpPr>
          <p:cNvPr id="3" name="Content Placeholder 2"/>
          <p:cNvSpPr>
            <a:spLocks noGrp="1"/>
          </p:cNvSpPr>
          <p:nvPr>
            <p:ph idx="1"/>
          </p:nvPr>
        </p:nvSpPr>
        <p:spPr>
          <a:xfrm>
            <a:off x="1562615" y="772732"/>
            <a:ext cx="10414737" cy="5988676"/>
          </a:xfrm>
        </p:spPr>
        <p:txBody>
          <a:bodyPr>
            <a:normAutofit/>
          </a:bodyPr>
          <a:lstStyle/>
          <a:p>
            <a:pPr>
              <a:buAutoNum type="arabicPeriod"/>
            </a:pPr>
            <a:r>
              <a:rPr lang="en-US" sz="2800" dirty="0">
                <a:latin typeface="Arial" panose="020B0604020202020204" pitchFamily="34" charset="0"/>
                <a:cs typeface="Arial" panose="020B0604020202020204" pitchFamily="34" charset="0"/>
              </a:rPr>
              <a:t>Nuisance</a:t>
            </a:r>
          </a:p>
          <a:p>
            <a:r>
              <a:rPr lang="en-US" sz="2800" dirty="0">
                <a:latin typeface="Arial" panose="020B0604020202020204" pitchFamily="34" charset="0"/>
                <a:cs typeface="Arial" panose="020B0604020202020204" pitchFamily="34" charset="0"/>
              </a:rPr>
              <a:t>Some species of anopheles attack and may cause considerable annoyance. </a:t>
            </a:r>
          </a:p>
          <a:p>
            <a:r>
              <a:rPr lang="en-US" sz="2800" dirty="0">
                <a:latin typeface="Arial" panose="020B0604020202020204" pitchFamily="34" charset="0"/>
                <a:cs typeface="Arial" panose="020B0604020202020204" pitchFamily="34" charset="0"/>
              </a:rPr>
              <a:t>In some areas, particularly in the northern areas of temperate regions, out door activities can be made impossible by swarms of biting mosquitoes.</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2. Malaria</a:t>
            </a:r>
          </a:p>
          <a:p>
            <a:pPr marL="0" indent="0">
              <a:buNone/>
            </a:pPr>
            <a:r>
              <a:rPr lang="en-US" sz="2800" dirty="0">
                <a:latin typeface="Arial" panose="020B0604020202020204" pitchFamily="34" charset="0"/>
                <a:cs typeface="Arial" panose="020B0604020202020204" pitchFamily="34" charset="0"/>
              </a:rPr>
              <a:t>Only mosquitoes of the genus anopheles is responsible in transmitting the disease malaria.</a:t>
            </a:r>
          </a:p>
        </p:txBody>
      </p:sp>
    </p:spTree>
    <p:extLst>
      <p:ext uri="{BB962C8B-B14F-4D97-AF65-F5344CB8AC3E}">
        <p14:creationId xmlns:p14="http://schemas.microsoft.com/office/powerpoint/2010/main" val="141313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5617" y="0"/>
            <a:ext cx="10556383" cy="6761408"/>
          </a:xfrm>
        </p:spPr>
        <p:txBody>
          <a:bodyPr>
            <a:normAutofit/>
          </a:bodyPr>
          <a:lstStyle/>
          <a:p>
            <a:pPr marL="0" indent="0">
              <a:buNone/>
            </a:pPr>
            <a:r>
              <a:rPr lang="en-US" sz="2400" dirty="0">
                <a:latin typeface="Arial" panose="020B0604020202020204" pitchFamily="34" charset="0"/>
                <a:cs typeface="Arial" panose="020B0604020202020204" pitchFamily="34" charset="0"/>
              </a:rPr>
              <a:t>There are four species of plasmodium parasite that infect man.</a:t>
            </a:r>
          </a:p>
          <a:p>
            <a:pPr marL="0" indent="0">
              <a:buNone/>
            </a:pPr>
            <a:r>
              <a:rPr lang="en-US" sz="2400" dirty="0">
                <a:latin typeface="Arial" panose="020B0604020202020204" pitchFamily="34" charset="0"/>
                <a:cs typeface="Arial" panose="020B0604020202020204" pitchFamily="34" charset="0"/>
              </a:rPr>
              <a:t>          ► Plasmodium falciparum:- occurs through out tropical Africa, Asia, the Western pacific, South and Central America, Haiti and Dominican Republic.</a:t>
            </a:r>
          </a:p>
          <a:p>
            <a:pPr marL="0" indent="0">
              <a:buNone/>
            </a:pPr>
            <a:r>
              <a:rPr lang="en-US" sz="2400" dirty="0">
                <a:latin typeface="Arial" panose="020B0604020202020204" pitchFamily="34" charset="0"/>
                <a:cs typeface="Arial" panose="020B0604020202020204" pitchFamily="34" charset="0"/>
              </a:rPr>
              <a:t>          ► Plasmodium Vivax:- is one of the malaria parasite in Africa, and is the predominant malaria parasite in Asia and Western and Central America.</a:t>
            </a:r>
          </a:p>
          <a:p>
            <a:pPr marL="0" indent="0">
              <a:buNone/>
            </a:pPr>
            <a:r>
              <a:rPr lang="en-US" sz="2400" dirty="0">
                <a:latin typeface="Arial" panose="020B0604020202020204" pitchFamily="34" charset="0"/>
                <a:cs typeface="Arial" panose="020B0604020202020204" pitchFamily="34" charset="0"/>
              </a:rPr>
              <a:t>          ► Plasmodium </a:t>
            </a:r>
            <a:r>
              <a:rPr lang="en-US" sz="2400" dirty="0" err="1">
                <a:latin typeface="Arial" panose="020B0604020202020204" pitchFamily="34" charset="0"/>
                <a:cs typeface="Arial" panose="020B0604020202020204" pitchFamily="34" charset="0"/>
              </a:rPr>
              <a:t>malariae</a:t>
            </a:r>
            <a:r>
              <a:rPr lang="en-US" sz="2400" dirty="0">
                <a:latin typeface="Arial" panose="020B0604020202020204" pitchFamily="34" charset="0"/>
                <a:cs typeface="Arial" panose="020B0604020202020204" pitchFamily="34" charset="0"/>
              </a:rPr>
              <a:t>:- is found world wide but has a very patchy distribution.</a:t>
            </a:r>
          </a:p>
          <a:p>
            <a:pPr marL="0" indent="0">
              <a:buNone/>
            </a:pPr>
            <a:r>
              <a:rPr lang="en-US" sz="2400" dirty="0">
                <a:latin typeface="Arial" panose="020B0604020202020204" pitchFamily="34" charset="0"/>
                <a:cs typeface="Arial" panose="020B0604020202020204" pitchFamily="34" charset="0"/>
              </a:rPr>
              <a:t>          ► Plasmodium </a:t>
            </a:r>
            <a:r>
              <a:rPr lang="en-US" sz="2400" dirty="0" err="1">
                <a:latin typeface="Arial" panose="020B0604020202020204" pitchFamily="34" charset="0"/>
                <a:cs typeface="Arial" panose="020B0604020202020204" pitchFamily="34" charset="0"/>
              </a:rPr>
              <a:t>ovale</a:t>
            </a:r>
            <a:r>
              <a:rPr lang="en-US" sz="2400" dirty="0">
                <a:latin typeface="Arial" panose="020B0604020202020204" pitchFamily="34" charset="0"/>
                <a:cs typeface="Arial" panose="020B0604020202020204" pitchFamily="34" charset="0"/>
              </a:rPr>
              <a:t> occurs mainly in tropical West Africa and rarely in the pacific.</a:t>
            </a:r>
          </a:p>
          <a:p>
            <a:pPr marL="0" indent="0">
              <a:buNone/>
            </a:pPr>
            <a:r>
              <a:rPr lang="en-US" sz="2400" dirty="0">
                <a:latin typeface="Arial" panose="020B0604020202020204" pitchFamily="34" charset="0"/>
                <a:cs typeface="Arial" panose="020B0604020202020204" pitchFamily="34" charset="0"/>
              </a:rPr>
              <a:t>Malaria is widely distributed in the tropics and also occurs in subtropical and temperate regions.</a:t>
            </a:r>
          </a:p>
          <a:p>
            <a:pPr marL="0" indent="0">
              <a:buNone/>
            </a:pPr>
            <a:r>
              <a:rPr lang="en-US" sz="2400" dirty="0">
                <a:latin typeface="Arial" panose="020B0604020202020204" pitchFamily="34" charset="0"/>
                <a:cs typeface="Arial" panose="020B0604020202020204" pitchFamily="34" charset="0"/>
              </a:rPr>
              <a:t> It is among the most important causes of death and illness in Africa, especially among children and pregnant women.</a:t>
            </a:r>
          </a:p>
        </p:txBody>
      </p:sp>
    </p:spTree>
    <p:extLst>
      <p:ext uri="{BB962C8B-B14F-4D97-AF65-F5344CB8AC3E}">
        <p14:creationId xmlns:p14="http://schemas.microsoft.com/office/powerpoint/2010/main" val="118855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251" y="0"/>
            <a:ext cx="8911687" cy="669701"/>
          </a:xfrm>
        </p:spPr>
        <p:txBody>
          <a:bodyPr/>
          <a:lstStyle/>
          <a:p>
            <a:r>
              <a:rPr lang="en-US" dirty="0"/>
              <a:t>Prevention and control</a:t>
            </a:r>
          </a:p>
        </p:txBody>
      </p:sp>
      <p:sp>
        <p:nvSpPr>
          <p:cNvPr id="3" name="Content Placeholder 2"/>
          <p:cNvSpPr>
            <a:spLocks noGrp="1"/>
          </p:cNvSpPr>
          <p:nvPr>
            <p:ph idx="1"/>
          </p:nvPr>
        </p:nvSpPr>
        <p:spPr>
          <a:xfrm>
            <a:off x="1601251" y="669701"/>
            <a:ext cx="10492011" cy="6188299"/>
          </a:xfrm>
        </p:spPr>
        <p:txBody>
          <a:bodyPr>
            <a:normAutofit/>
          </a:bodyPr>
          <a:lstStyle/>
          <a:p>
            <a:pPr marL="0" indent="0">
              <a:buNone/>
            </a:pPr>
            <a:r>
              <a:rPr lang="en-US" sz="2800" dirty="0">
                <a:latin typeface="Arial" panose="020B0604020202020204" pitchFamily="34" charset="0"/>
                <a:cs typeface="Arial" panose="020B0604020202020204" pitchFamily="34" charset="0"/>
              </a:rPr>
              <a:t>1. </a:t>
            </a:r>
            <a:r>
              <a:rPr lang="en-US" sz="2800" dirty="0">
                <a:solidFill>
                  <a:srgbClr val="FF0000"/>
                </a:solidFill>
                <a:latin typeface="Arial" panose="020B0604020202020204" pitchFamily="34" charset="0"/>
                <a:cs typeface="Arial" panose="020B0604020202020204" pitchFamily="34" charset="0"/>
              </a:rPr>
              <a:t>Personal protection measure</a:t>
            </a:r>
          </a:p>
          <a:p>
            <a:pPr marL="0" indent="0">
              <a:buNone/>
            </a:pPr>
            <a:r>
              <a:rPr lang="en-US" sz="2800" dirty="0">
                <a:latin typeface="Arial" panose="020B0604020202020204" pitchFamily="34" charset="0"/>
                <a:cs typeface="Arial" panose="020B0604020202020204" pitchFamily="34" charset="0"/>
              </a:rPr>
              <a:t> Measures that are taken to avoid being bitten by anopheles mosquitoes includes the wearing of protective clothing, the use of repellents on exposed skin, sleeping under mosquito nets, and improving dwellings (Screening of doors and windows).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t>2. </a:t>
            </a:r>
            <a:r>
              <a:rPr lang="en-US" sz="2800" dirty="0">
                <a:solidFill>
                  <a:srgbClr val="FF0000"/>
                </a:solidFill>
                <a:latin typeface="Arial" panose="020B0604020202020204" pitchFamily="34" charset="0"/>
                <a:cs typeface="Arial" panose="020B0604020202020204" pitchFamily="34" charset="0"/>
              </a:rPr>
              <a:t>Biological control: </a:t>
            </a:r>
            <a:r>
              <a:rPr lang="en-US" sz="2800" dirty="0">
                <a:latin typeface="Arial" panose="020B0604020202020204" pitchFamily="34" charset="0"/>
                <a:cs typeface="Arial" panose="020B0604020202020204" pitchFamily="34" charset="0"/>
              </a:rPr>
              <a:t>The biological control of mosquitoes involves introducing their natural enemies in to the environment </a:t>
            </a:r>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 the use of </a:t>
            </a:r>
            <a:r>
              <a:rPr lang="en-US" sz="2800" dirty="0" err="1">
                <a:latin typeface="Arial" panose="020B0604020202020204" pitchFamily="34" charset="0"/>
                <a:cs typeface="Arial" panose="020B0604020202020204" pitchFamily="34" charset="0"/>
              </a:rPr>
              <a:t>larvivorous</a:t>
            </a:r>
            <a:r>
              <a:rPr lang="en-US" sz="2800" dirty="0">
                <a:latin typeface="Arial" panose="020B0604020202020204" pitchFamily="34" charset="0"/>
                <a:cs typeface="Arial" panose="020B0604020202020204" pitchFamily="34" charset="0"/>
              </a:rPr>
              <a:t> fish.</a:t>
            </a:r>
          </a:p>
          <a:p>
            <a:pPr marL="0" indent="0">
              <a:buNone/>
            </a:pPr>
            <a:r>
              <a:rPr lang="en-US" sz="2800" dirty="0" err="1">
                <a:latin typeface="Arial" panose="020B0604020202020204" pitchFamily="34" charset="0"/>
                <a:cs typeface="Arial" panose="020B0604020202020204" pitchFamily="34" charset="0"/>
              </a:rPr>
              <a:t>Larvivorous</a:t>
            </a:r>
            <a:r>
              <a:rPr lang="en-US" sz="2800" dirty="0">
                <a:latin typeface="Arial" panose="020B0604020202020204" pitchFamily="34" charset="0"/>
                <a:cs typeface="Arial" panose="020B0604020202020204" pitchFamily="34" charset="0"/>
              </a:rPr>
              <a:t> fish feed on mosquito larvae.</a:t>
            </a:r>
          </a:p>
        </p:txBody>
      </p:sp>
    </p:spTree>
    <p:extLst>
      <p:ext uri="{BB962C8B-B14F-4D97-AF65-F5344CB8AC3E}">
        <p14:creationId xmlns:p14="http://schemas.microsoft.com/office/powerpoint/2010/main" val="148765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769" y="193183"/>
            <a:ext cx="10251583" cy="6529589"/>
          </a:xfrm>
        </p:spPr>
        <p:txBody>
          <a:bodyPr>
            <a:normAutofit/>
          </a:bodyPr>
          <a:lstStyle/>
          <a:p>
            <a:pPr marL="0" indent="0">
              <a:buNone/>
            </a:pPr>
            <a:r>
              <a:rPr lang="en-US" sz="2800" dirty="0">
                <a:latin typeface="Arial" panose="020B0604020202020204" pitchFamily="34" charset="0"/>
                <a:cs typeface="Arial" panose="020B0604020202020204" pitchFamily="34" charset="0"/>
              </a:rPr>
              <a:t>Alteration of natural breeding place and media: The filling of mosquito breeding sites with soil, stones, ash or rubbish is the most permanent control measure available. </a:t>
            </a:r>
          </a:p>
          <a:p>
            <a:pPr marL="0" indent="0">
              <a:buNone/>
            </a:pPr>
            <a:r>
              <a:rPr lang="en-US" sz="2800" dirty="0">
                <a:latin typeface="Arial" panose="020B0604020202020204" pitchFamily="34" charset="0"/>
                <a:cs typeface="Arial" panose="020B0604020202020204" pitchFamily="34" charset="0"/>
              </a:rPr>
              <a:t>It is most suitable for reducing breeding in small depressions, water holes, burrow-pits, ditches or pools, which do not require much filling material.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333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496" y="244699"/>
            <a:ext cx="10444766" cy="6465194"/>
          </a:xfrm>
        </p:spPr>
        <p:txBody>
          <a:bodyPr>
            <a:normAutofit/>
          </a:bodyPr>
          <a:lstStyle/>
          <a:p>
            <a:r>
              <a:rPr lang="en-US" sz="2800" dirty="0">
                <a:latin typeface="Arial" panose="020B0604020202020204" pitchFamily="34" charset="0"/>
                <a:cs typeface="Arial" panose="020B0604020202020204" pitchFamily="34" charset="0"/>
              </a:rPr>
              <a:t>Application of Insecticides: By the application of insecticide control mainly focus on adult. Powder of residual insecticide to the interior surface of wall, ceilings and roofs can be sprayed.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7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03200"/>
            <a:ext cx="10591800" cy="6769100"/>
          </a:xfrm>
        </p:spPr>
        <p:txBody>
          <a:bodyPr>
            <a:normAutofit/>
          </a:bodyPr>
          <a:lstStyle/>
          <a:p>
            <a:pPr marL="0" indent="0">
              <a:buNone/>
            </a:pPr>
            <a:r>
              <a:rPr lang="en-US" sz="2800" dirty="0">
                <a:latin typeface="Arial" panose="020B0604020202020204" pitchFamily="34" charset="0"/>
                <a:cs typeface="Arial" panose="020B0604020202020204" pitchFamily="34" charset="0"/>
              </a:rPr>
              <a:t>3. Bedbug</a:t>
            </a:r>
          </a:p>
          <a:p>
            <a:pPr marL="0" indent="0">
              <a:buNone/>
            </a:pPr>
            <a:r>
              <a:rPr lang="en-US" sz="2800" dirty="0">
                <a:latin typeface="Arial" panose="020B0604020202020204" pitchFamily="34" charset="0"/>
                <a:cs typeface="Arial" panose="020B0604020202020204" pitchFamily="34" charset="0"/>
              </a:rPr>
              <a:t>Bedbugs are night-biting insects. They are typically found in houses with poor housing sanitation and are abundant in poor urban and rural areas. </a:t>
            </a:r>
          </a:p>
          <a:p>
            <a:pPr marL="0" indent="0">
              <a:buNone/>
            </a:pPr>
            <a:r>
              <a:rPr lang="en-US" sz="2800" dirty="0">
                <a:latin typeface="Arial" panose="020B0604020202020204" pitchFamily="34" charset="0"/>
                <a:cs typeface="Arial" panose="020B0604020202020204" pitchFamily="34" charset="0"/>
              </a:rPr>
              <a:t>They irritate the person while sleeping </a:t>
            </a:r>
          </a:p>
          <a:p>
            <a:pPr marL="0" indent="0">
              <a:buNone/>
            </a:pPr>
            <a:r>
              <a:rPr lang="en-US" sz="2800" dirty="0">
                <a:latin typeface="Arial" panose="020B0604020202020204" pitchFamily="34" charset="0"/>
                <a:cs typeface="Arial" panose="020B0604020202020204" pitchFamily="34" charset="0"/>
              </a:rPr>
              <a:t>Bedbugs love to hide around the bed and inside crevices of the wall during the daytime, and then become active at night. </a:t>
            </a:r>
          </a:p>
          <a:p>
            <a:pPr marL="0" indent="0">
              <a:buNone/>
            </a:pPr>
            <a:r>
              <a:rPr lang="en-US" sz="2800" dirty="0">
                <a:latin typeface="Arial" panose="020B0604020202020204" pitchFamily="34" charset="0"/>
                <a:cs typeface="Arial" panose="020B0604020202020204" pitchFamily="34" charset="0"/>
              </a:rPr>
              <a:t>Adult bedbugs can survive for up to seven months without blood and have been known to live in empty buildings for up to one year.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1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90500"/>
            <a:ext cx="10541000" cy="6667500"/>
          </a:xfrm>
        </p:spPr>
        <p:txBody>
          <a:bodyPr>
            <a:normAutofit/>
          </a:bodyPr>
          <a:lstStyle/>
          <a:p>
            <a:pPr marL="0" indent="0">
              <a:buNone/>
            </a:pPr>
            <a:r>
              <a:rPr lang="en-US" sz="2800" dirty="0">
                <a:latin typeface="Arial" panose="020B0604020202020204" pitchFamily="34" charset="0"/>
                <a:cs typeface="Arial" panose="020B0604020202020204" pitchFamily="34" charset="0"/>
              </a:rPr>
              <a:t>4. Fleas</a:t>
            </a:r>
          </a:p>
          <a:p>
            <a:pPr marL="0" indent="0">
              <a:buNone/>
            </a:pPr>
            <a:r>
              <a:rPr lang="en-US" sz="2800" dirty="0">
                <a:latin typeface="Arial" panose="020B0604020202020204" pitchFamily="34" charset="0"/>
                <a:cs typeface="Arial" panose="020B0604020202020204" pitchFamily="34" charset="0"/>
              </a:rPr>
              <a:t>Fleas are small flightless insects that form the order </a:t>
            </a:r>
            <a:r>
              <a:rPr lang="en-US" sz="2800" dirty="0" err="1">
                <a:latin typeface="Arial" panose="020B0604020202020204" pitchFamily="34" charset="0"/>
                <a:cs typeface="Arial" panose="020B0604020202020204" pitchFamily="34" charset="0"/>
              </a:rPr>
              <a:t>Siphonaptera</a:t>
            </a:r>
            <a:r>
              <a:rPr lang="en-US" sz="2800" dirty="0">
                <a:latin typeface="Arial" panose="020B0604020202020204" pitchFamily="34" charset="0"/>
                <a:cs typeface="Arial" panose="020B0604020202020204" pitchFamily="34" charset="0"/>
              </a:rPr>
              <a:t>. </a:t>
            </a:r>
          </a:p>
          <a:p>
            <a:pPr marL="0" indent="0">
              <a:buNone/>
            </a:pPr>
            <a:r>
              <a:rPr lang="en-US" sz="2800" dirty="0">
                <a:latin typeface="Arial" panose="020B0604020202020204" pitchFamily="34" charset="0"/>
                <a:cs typeface="Arial" panose="020B0604020202020204" pitchFamily="34" charset="0"/>
              </a:rPr>
              <a:t>As external parasites of mammals and birds, they live by consuming the blood of their hosts.</a:t>
            </a:r>
          </a:p>
          <a:p>
            <a:pPr marL="0" indent="0">
              <a:buNone/>
            </a:pPr>
            <a:r>
              <a:rPr lang="en-US" sz="2800" dirty="0">
                <a:latin typeface="Arial" panose="020B0604020202020204" pitchFamily="34" charset="0"/>
                <a:cs typeface="Arial" panose="020B0604020202020204" pitchFamily="34" charset="0"/>
              </a:rPr>
              <a:t>The human flea infests houses with poor sanitation, especially those with a warm, earth floor and dark places.</a:t>
            </a:r>
          </a:p>
          <a:p>
            <a:pPr marL="0" indent="0">
              <a:buNone/>
            </a:pPr>
            <a:r>
              <a:rPr lang="en-US" sz="2800" dirty="0">
                <a:latin typeface="Arial" panose="020B0604020202020204" pitchFamily="34" charset="0"/>
                <a:cs typeface="Arial" panose="020B0604020202020204" pitchFamily="34" charset="0"/>
              </a:rPr>
              <a:t> There are human, rat, cat, bird and dog fleas, but they can all readily feed on other species in the absence of their primary host</a:t>
            </a:r>
          </a:p>
          <a:p>
            <a:pPr marL="0" indent="0">
              <a:buNone/>
            </a:pPr>
            <a:r>
              <a:rPr lang="en-US" sz="2800" dirty="0">
                <a:latin typeface="Arial" panose="020B0604020202020204" pitchFamily="34" charset="0"/>
                <a:cs typeface="Arial" panose="020B0604020202020204" pitchFamily="34" charset="0"/>
              </a:rPr>
              <a:t>The adults live by biting and sucking blood. The bite is painful, disturbing and irritating. The fleas may be seen on the host animal, on bedding or clothing.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08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3863624"/>
              </p:ext>
            </p:extLst>
          </p:nvPr>
        </p:nvGraphicFramePr>
        <p:xfrm>
          <a:off x="1928813" y="355600"/>
          <a:ext cx="8305800" cy="5480500"/>
        </p:xfrm>
        <a:graphic>
          <a:graphicData uri="http://schemas.openxmlformats.org/drawingml/2006/table">
            <a:tbl>
              <a:tblPr firstRow="1" firstCol="1" bandRow="1"/>
              <a:tblGrid>
                <a:gridCol w="1524000">
                  <a:extLst>
                    <a:ext uri="{9D8B030D-6E8A-4147-A177-3AD203B41FA5}">
                      <a16:colId xmlns:a16="http://schemas.microsoft.com/office/drawing/2014/main" val="20000"/>
                    </a:ext>
                  </a:extLst>
                </a:gridCol>
                <a:gridCol w="5377732">
                  <a:extLst>
                    <a:ext uri="{9D8B030D-6E8A-4147-A177-3AD203B41FA5}">
                      <a16:colId xmlns:a16="http://schemas.microsoft.com/office/drawing/2014/main" val="20001"/>
                    </a:ext>
                  </a:extLst>
                </a:gridCol>
                <a:gridCol w="1404068">
                  <a:extLst>
                    <a:ext uri="{9D8B030D-6E8A-4147-A177-3AD203B41FA5}">
                      <a16:colId xmlns:a16="http://schemas.microsoft.com/office/drawing/2014/main" val="20002"/>
                    </a:ext>
                  </a:extLst>
                </a:gridCol>
              </a:tblGrid>
              <a:tr h="4192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2000" b="1" dirty="0">
                          <a:effectLst/>
                          <a:latin typeface="Times New Roman"/>
                          <a:ea typeface="Calibri"/>
                          <a:cs typeface="Times New Roman"/>
                        </a:rPr>
                        <a:t>Vector</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2000" b="1">
                          <a:effectLst/>
                          <a:latin typeface="Times New Roman"/>
                          <a:ea typeface="Calibri"/>
                          <a:cs typeface="Times New Roman"/>
                        </a:rPr>
                        <a:t>Diseases</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2000" b="1">
                          <a:effectLst/>
                          <a:latin typeface="Times New Roman"/>
                          <a:ea typeface="Calibri"/>
                          <a:cs typeface="Times New Roman"/>
                        </a:rPr>
                        <a:t>Mechanism</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37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Housefly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Diarrhoeal diseases, TB, polio, worms, food</a:t>
                      </a:r>
                    </a:p>
                    <a:p>
                      <a:pPr marL="0" marR="0">
                        <a:lnSpc>
                          <a:spcPct val="115000"/>
                        </a:lnSpc>
                        <a:spcBef>
                          <a:spcPts val="0"/>
                        </a:spcBef>
                        <a:spcAft>
                          <a:spcPts val="0"/>
                        </a:spcAft>
                        <a:tabLst>
                          <a:tab pos="688975" algn="l"/>
                        </a:tabLst>
                      </a:pPr>
                      <a:r>
                        <a:rPr lang="en-US" sz="1400" dirty="0">
                          <a:effectLst/>
                          <a:latin typeface="Cabri"/>
                          <a:ea typeface="Calibri"/>
                          <a:cs typeface="Times New Roman"/>
                        </a:rPr>
                        <a:t>poisoning, infective hepatitis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Mechanical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2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Mosquito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Malaria, yellow fever, filariasis, dengue fever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92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Louse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Typhus fever, relapsing fever, dermatitis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5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Mite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Scabies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92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Sandfly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Leishmaniasis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5080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Blackfly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Onchocerciasis ( an eye and skin disease caused by a worm (filaria).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92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bedbug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Dermatitis, Chagas disease (American trypanosomiasis)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dirty="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92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Cyclops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Guinea worm, fish tapeworm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dirty="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92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Tsetse fly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Sleeping sickness (African trypanosomiasis)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dirty="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11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Freshwater snail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dirty="0">
                          <a:effectLst/>
                          <a:latin typeface="Cabri"/>
                          <a:ea typeface="Calibri"/>
                          <a:cs typeface="Times New Roman"/>
                        </a:rPr>
                        <a:t>Schistosomiasis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dirty="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92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Dog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tabLst>
                          <a:tab pos="688975" algn="l"/>
                        </a:tabLst>
                      </a:pPr>
                      <a:r>
                        <a:rPr lang="en-US" sz="1400">
                          <a:effectLst/>
                          <a:latin typeface="Cabri"/>
                          <a:ea typeface="Calibri"/>
                          <a:cs typeface="Times New Roman"/>
                        </a:rPr>
                        <a:t>Rabies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400" dirty="0">
                          <a:effectLst/>
                          <a:latin typeface="Cabri"/>
                          <a:ea typeface="Calibri"/>
                          <a:cs typeface="Times New Roman"/>
                        </a:rPr>
                        <a:t>Biological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7375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1" y="0"/>
            <a:ext cx="9967912" cy="1280890"/>
          </a:xfrm>
        </p:spPr>
        <p:txBody>
          <a:bodyPr/>
          <a:lstStyle/>
          <a:p>
            <a:r>
              <a:rPr lang="en-US" dirty="0"/>
              <a:t>Expected outcomes</a:t>
            </a:r>
          </a:p>
        </p:txBody>
      </p:sp>
      <p:sp>
        <p:nvSpPr>
          <p:cNvPr id="3" name="Content Placeholder 2"/>
          <p:cNvSpPr>
            <a:spLocks noGrp="1"/>
          </p:cNvSpPr>
          <p:nvPr>
            <p:ph idx="1"/>
          </p:nvPr>
        </p:nvSpPr>
        <p:spPr>
          <a:xfrm>
            <a:off x="1549400" y="850900"/>
            <a:ext cx="10642600" cy="6007100"/>
          </a:xfrm>
        </p:spPr>
        <p:txBody>
          <a:bodyPr>
            <a:normAutofit/>
          </a:bodyPr>
          <a:lstStyle/>
          <a:p>
            <a:pPr marL="514350" lvl="0" indent="-514350">
              <a:lnSpc>
                <a:spcPct val="115000"/>
              </a:lnSpc>
              <a:spcBef>
                <a:spcPts val="0"/>
              </a:spcBef>
              <a:buFont typeface="+mj-lt"/>
              <a:buAutoNum type="arabicPeriod"/>
            </a:pPr>
            <a:r>
              <a:rPr lang="en-US" sz="3200" dirty="0">
                <a:latin typeface="Arial" panose="020B0604020202020204" pitchFamily="34" charset="0"/>
                <a:ea typeface="Calibri"/>
                <a:cs typeface="Arial" panose="020B0604020202020204" pitchFamily="34" charset="0"/>
              </a:rPr>
              <a:t>Acquire knowledge of vectors/pests that are important for public health in our community.</a:t>
            </a:r>
          </a:p>
          <a:p>
            <a:pPr marL="514350" lvl="0" indent="-514350">
              <a:lnSpc>
                <a:spcPct val="115000"/>
              </a:lnSpc>
              <a:spcBef>
                <a:spcPts val="0"/>
              </a:spcBef>
              <a:buFont typeface="+mj-lt"/>
              <a:buAutoNum type="arabicPeriod"/>
            </a:pPr>
            <a:r>
              <a:rPr lang="en-US" sz="3200" dirty="0">
                <a:latin typeface="Arial" panose="020B0604020202020204" pitchFamily="34" charset="0"/>
                <a:ea typeface="Calibri"/>
                <a:cs typeface="Arial" panose="020B0604020202020204" pitchFamily="34" charset="0"/>
              </a:rPr>
              <a:t>Describe various environments that support vector breeding.</a:t>
            </a:r>
          </a:p>
          <a:p>
            <a:pPr marL="514350" lvl="0" indent="-514350">
              <a:lnSpc>
                <a:spcPct val="115000"/>
              </a:lnSpc>
              <a:spcBef>
                <a:spcPts val="0"/>
              </a:spcBef>
              <a:buFont typeface="+mj-lt"/>
              <a:buAutoNum type="arabicPeriod"/>
            </a:pPr>
            <a:r>
              <a:rPr lang="en-US" sz="3200" dirty="0">
                <a:latin typeface="Arial" panose="020B0604020202020204" pitchFamily="34" charset="0"/>
                <a:ea typeface="Calibri"/>
                <a:cs typeface="Arial" panose="020B0604020202020204" pitchFamily="34" charset="0"/>
              </a:rPr>
              <a:t>Name some communicable diseases transmitted by vectors/pests. </a:t>
            </a:r>
          </a:p>
          <a:p>
            <a:pPr marL="514350" lvl="0" indent="-514350">
              <a:lnSpc>
                <a:spcPct val="115000"/>
              </a:lnSpc>
              <a:spcBef>
                <a:spcPts val="0"/>
              </a:spcBef>
              <a:buFont typeface="+mj-lt"/>
              <a:buAutoNum type="arabicPeriod"/>
            </a:pPr>
            <a:r>
              <a:rPr lang="en-US" sz="3200" dirty="0">
                <a:latin typeface="Arial" panose="020B0604020202020204" pitchFamily="34" charset="0"/>
                <a:ea typeface="Calibri"/>
                <a:cs typeface="Arial" panose="020B0604020202020204" pitchFamily="34" charset="0"/>
              </a:rPr>
              <a:t>Explain the main methods of vector/Pests control that are applicable in a local context.</a:t>
            </a:r>
          </a:p>
          <a:p>
            <a:pPr marL="514350" indent="-514350">
              <a:buFont typeface="+mj-lt"/>
              <a:buAutoNum type="arabicPeriod"/>
            </a:pPr>
            <a:endParaRPr lang="en-US" sz="3200" dirty="0">
              <a:latin typeface="Arial" panose="020B0604020202020204" pitchFamily="34" charset="0"/>
              <a:cs typeface="Arial" panose="020B0604020202020204" pitchFamily="34" charset="0"/>
            </a:endParaRPr>
          </a:p>
          <a:p>
            <a:pPr marL="514350" indent="-514350">
              <a:buFont typeface="+mj-lt"/>
              <a:buAutoNum type="arabicPeriod"/>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262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425" y="179610"/>
            <a:ext cx="8911687" cy="709390"/>
          </a:xfrm>
        </p:spPr>
        <p:txBody>
          <a:bodyPr/>
          <a:lstStyle/>
          <a:p>
            <a:r>
              <a:rPr lang="en-US" dirty="0"/>
              <a:t>Rodents </a:t>
            </a:r>
          </a:p>
        </p:txBody>
      </p:sp>
      <p:sp>
        <p:nvSpPr>
          <p:cNvPr id="3" name="Content Placeholder 2"/>
          <p:cNvSpPr>
            <a:spLocks noGrp="1"/>
          </p:cNvSpPr>
          <p:nvPr>
            <p:ph idx="1"/>
          </p:nvPr>
        </p:nvSpPr>
        <p:spPr>
          <a:xfrm>
            <a:off x="1640425" y="889000"/>
            <a:ext cx="10399175" cy="5842000"/>
          </a:xfrm>
        </p:spPr>
        <p:txBody>
          <a:bodyPr>
            <a:normAutofit/>
          </a:bodyPr>
          <a:lstStyle/>
          <a:p>
            <a:pPr marL="0" indent="0">
              <a:buNone/>
            </a:pPr>
            <a:r>
              <a:rPr lang="en-US" sz="2800" dirty="0">
                <a:latin typeface="Arial" panose="020B0604020202020204" pitchFamily="34" charset="0"/>
                <a:cs typeface="Arial" panose="020B0604020202020204" pitchFamily="34" charset="0"/>
              </a:rPr>
              <a:t>Rodents  belong to the larger class of vectors and pests. </a:t>
            </a:r>
          </a:p>
          <a:p>
            <a:r>
              <a:rPr lang="en-US" sz="2800" dirty="0">
                <a:latin typeface="Arial" panose="020B0604020202020204" pitchFamily="34" charset="0"/>
                <a:cs typeface="Arial" panose="020B0604020202020204" pitchFamily="34" charset="0"/>
              </a:rPr>
              <a:t>They constitute the largest order of mammals: </a:t>
            </a:r>
          </a:p>
          <a:p>
            <a:r>
              <a:rPr lang="en-US" sz="2800" dirty="0">
                <a:latin typeface="Arial" panose="020B0604020202020204" pitchFamily="34" charset="0"/>
                <a:cs typeface="Arial" panose="020B0604020202020204" pitchFamily="34" charset="0"/>
              </a:rPr>
              <a:t>They are reservoirs and hosts for several zoonotic diseases such as plague, leptospirosis,  and </a:t>
            </a:r>
            <a:r>
              <a:rPr lang="en-US" sz="2800" dirty="0" err="1">
                <a:latin typeface="Arial" panose="020B0604020202020204" pitchFamily="34" charset="0"/>
                <a:cs typeface="Arial" panose="020B0604020202020204" pitchFamily="34" charset="0"/>
              </a:rPr>
              <a:t>leishmaniasis</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The group includes rats and mice. They are found inside houses, in fields and around heaps of waste.</a:t>
            </a:r>
          </a:p>
          <a:p>
            <a:r>
              <a:rPr lang="en-US" sz="2800" dirty="0">
                <a:latin typeface="Arial" panose="020B0604020202020204" pitchFamily="34" charset="0"/>
                <a:cs typeface="Arial" panose="020B0604020202020204" pitchFamily="34" charset="0"/>
              </a:rPr>
              <a:t>Three types of rodent are commonly associated with public health problems.</a:t>
            </a:r>
          </a:p>
          <a:p>
            <a:pPr marL="0" indent="0">
              <a:buNone/>
            </a:pPr>
            <a:r>
              <a:rPr lang="en-US" sz="2800" dirty="0">
                <a:latin typeface="Arial" panose="020B0604020202020204" pitchFamily="34" charset="0"/>
                <a:cs typeface="Arial" panose="020B0604020202020204" pitchFamily="34" charset="0"/>
              </a:rPr>
              <a:t>1. Norway rats (</a:t>
            </a:r>
            <a:r>
              <a:rPr lang="en-US" sz="2800" dirty="0" err="1">
                <a:latin typeface="Arial" panose="020B0604020202020204" pitchFamily="34" charset="0"/>
                <a:cs typeface="Arial" panose="020B0604020202020204" pitchFamily="34" charset="0"/>
              </a:rPr>
              <a:t>Rattus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norvegicus</a:t>
            </a:r>
            <a:r>
              <a:rPr lang="en-US" sz="2800" dirty="0">
                <a:latin typeface="Arial" panose="020B0604020202020204" pitchFamily="34" charset="0"/>
                <a:cs typeface="Arial" panose="020B0604020202020204" pitchFamily="34" charset="0"/>
              </a:rPr>
              <a:t>)</a:t>
            </a:r>
          </a:p>
          <a:p>
            <a:pPr marL="0" indent="0">
              <a:buNone/>
            </a:pPr>
            <a:r>
              <a:rPr lang="en-US" sz="2800" dirty="0">
                <a:latin typeface="Arial" panose="020B0604020202020204" pitchFamily="34" charset="0"/>
                <a:cs typeface="Arial" panose="020B0604020202020204" pitchFamily="34" charset="0"/>
              </a:rPr>
              <a:t>2. Roof rats</a:t>
            </a:r>
          </a:p>
          <a:p>
            <a:pPr marL="0" indent="0">
              <a:buNone/>
            </a:pPr>
            <a:r>
              <a:rPr lang="en-US" sz="2800" dirty="0">
                <a:latin typeface="Arial" panose="020B0604020202020204" pitchFamily="34" charset="0"/>
                <a:cs typeface="Arial" panose="020B0604020202020204" pitchFamily="34" charset="0"/>
              </a:rPr>
              <a:t>3. Mice</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794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96150" y="4699000"/>
            <a:ext cx="4616450" cy="2312987"/>
          </a:xfrm>
          <a:prstGeom prst="rect">
            <a:avLst/>
          </a:prstGeom>
        </p:spPr>
      </p:pic>
      <p:sp>
        <p:nvSpPr>
          <p:cNvPr id="3" name="Content Placeholder 2"/>
          <p:cNvSpPr>
            <a:spLocks noGrp="1"/>
          </p:cNvSpPr>
          <p:nvPr>
            <p:ph idx="1"/>
          </p:nvPr>
        </p:nvSpPr>
        <p:spPr>
          <a:xfrm>
            <a:off x="1651000" y="114300"/>
            <a:ext cx="10414000" cy="6616700"/>
          </a:xfrm>
        </p:spPr>
        <p:txBody>
          <a:bodyPr>
            <a:normAutofit/>
          </a:bodyPr>
          <a:lstStyle/>
          <a:p>
            <a:pPr marL="0" indent="0">
              <a:buNone/>
            </a:pPr>
            <a:r>
              <a:rPr lang="en-US" sz="2800" dirty="0">
                <a:latin typeface="Arial" panose="020B0604020202020204" pitchFamily="34" charset="0"/>
                <a:cs typeface="Arial" panose="020B0604020202020204" pitchFamily="34" charset="0"/>
              </a:rPr>
              <a:t>1. Norway rats (</a:t>
            </a:r>
            <a:r>
              <a:rPr lang="en-US" sz="2800" dirty="0" err="1">
                <a:latin typeface="Arial" panose="020B0604020202020204" pitchFamily="34" charset="0"/>
                <a:cs typeface="Arial" panose="020B0604020202020204" pitchFamily="34" charset="0"/>
              </a:rPr>
              <a:t>Rattus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norvegicus</a:t>
            </a:r>
            <a:r>
              <a:rPr lang="en-US" sz="2800" dirty="0">
                <a:latin typeface="Arial" panose="020B0604020202020204" pitchFamily="34" charset="0"/>
                <a:cs typeface="Arial" panose="020B0604020202020204" pitchFamily="34" charset="0"/>
              </a:rPr>
              <a:t>)</a:t>
            </a:r>
          </a:p>
          <a:p>
            <a:pPr marL="0" indent="0">
              <a:buNone/>
            </a:pPr>
            <a:r>
              <a:rPr lang="en-US" sz="2800" dirty="0">
                <a:latin typeface="Arial" panose="020B0604020202020204" pitchFamily="34" charset="0"/>
                <a:cs typeface="Arial" panose="020B0604020202020204" pitchFamily="34" charset="0"/>
              </a:rPr>
              <a:t>Other name  brown -  rat or sewer rat.</a:t>
            </a:r>
          </a:p>
          <a:p>
            <a:pPr marL="0" indent="0">
              <a:buNone/>
            </a:pPr>
            <a:r>
              <a:rPr lang="en-US" sz="2800" dirty="0">
                <a:latin typeface="Arial" panose="020B0604020202020204" pitchFamily="34" charset="0"/>
                <a:cs typeface="Arial" panose="020B0604020202020204" pitchFamily="34" charset="0"/>
              </a:rPr>
              <a:t>Most numerous in urban areas. </a:t>
            </a:r>
          </a:p>
          <a:p>
            <a:pPr marL="0" indent="0">
              <a:buNone/>
            </a:pPr>
            <a:r>
              <a:rPr lang="en-US" sz="2800" dirty="0">
                <a:latin typeface="Arial" panose="020B0604020202020204" pitchFamily="34" charset="0"/>
                <a:cs typeface="Arial" panose="020B0604020202020204" pitchFamily="34" charset="0"/>
              </a:rPr>
              <a:t>They burrow and live in the ground, and in woodpiles, debris and rubbish. </a:t>
            </a:r>
          </a:p>
          <a:p>
            <a:pPr marL="0" indent="0">
              <a:buNone/>
            </a:pPr>
            <a:r>
              <a:rPr lang="en-US" sz="2800" dirty="0">
                <a:latin typeface="Arial" panose="020B0604020202020204" pitchFamily="34" charset="0"/>
                <a:cs typeface="Arial" panose="020B0604020202020204" pitchFamily="34" charset="0"/>
              </a:rPr>
              <a:t>Are omnivorous, prefer cereal grains, meat, fish, nuts and some fruits. </a:t>
            </a:r>
          </a:p>
          <a:p>
            <a:pPr marL="0" indent="0">
              <a:buNone/>
            </a:pPr>
            <a:r>
              <a:rPr lang="en-US" sz="2800" dirty="0">
                <a:latin typeface="Arial" panose="020B0604020202020204" pitchFamily="34" charset="0"/>
                <a:cs typeface="Arial" panose="020B0604020202020204" pitchFamily="34" charset="0"/>
              </a:rPr>
              <a:t>When  they invade buildings, they usually remain in the basement or ground floor. They reproduce rapidly (4 – 7  times a year  with a gestation period of 22 days).</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942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0" y="152400"/>
            <a:ext cx="10350500" cy="6705600"/>
          </a:xfrm>
        </p:spPr>
        <p:txBody>
          <a:bodyPr>
            <a:normAutofit/>
          </a:bodyPr>
          <a:lstStyle/>
          <a:p>
            <a:pPr marL="0" indent="0">
              <a:buNone/>
            </a:pPr>
            <a:r>
              <a:rPr lang="en-US" sz="2800" dirty="0">
                <a:latin typeface="Arial" panose="020B0604020202020204" pitchFamily="34" charset="0"/>
                <a:cs typeface="Arial" panose="020B0604020202020204" pitchFamily="34" charset="0"/>
              </a:rPr>
              <a:t>2. Roof rats</a:t>
            </a:r>
          </a:p>
          <a:p>
            <a:pPr marL="0" indent="0">
              <a:buNone/>
            </a:pPr>
            <a:r>
              <a:rPr lang="en-US" sz="2800" dirty="0">
                <a:latin typeface="Arial" panose="020B0604020202020204" pitchFamily="34" charset="0"/>
                <a:cs typeface="Arial" panose="020B0604020202020204" pitchFamily="34" charset="0"/>
              </a:rPr>
              <a:t>Also know as the black or grey rat, roof rats are more numerous in rural areas. They live in roofs, and eat mainly grains. </a:t>
            </a:r>
          </a:p>
          <a:p>
            <a:pPr marL="0" indent="0">
              <a:buNone/>
            </a:pPr>
            <a:r>
              <a:rPr lang="en-US" sz="2800" dirty="0">
                <a:latin typeface="Arial" panose="020B0604020202020204" pitchFamily="34" charset="0"/>
                <a:cs typeface="Arial" panose="020B0604020202020204" pitchFamily="34" charset="0"/>
              </a:rPr>
              <a:t>They are smaller than Norway rats with longer tails and ears. They are excellent climbers and usually live and nest above ground in shrubs, trees and dense vegetation. </a:t>
            </a:r>
          </a:p>
          <a:p>
            <a:pPr marL="0" indent="0">
              <a:buNone/>
            </a:pPr>
            <a:r>
              <a:rPr lang="en-US" sz="2800" dirty="0">
                <a:latin typeface="Arial" panose="020B0604020202020204" pitchFamily="34" charset="0"/>
                <a:cs typeface="Arial" panose="020B0604020202020204" pitchFamily="34" charset="0"/>
              </a:rPr>
              <a:t>In buildings, they are most often found in enclosed or elevated spaces in walls, false ceilings, roofs and cabinets. </a:t>
            </a: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676900" y="4178300"/>
            <a:ext cx="4826000" cy="2590800"/>
          </a:xfrm>
          <a:prstGeom prst="rect">
            <a:avLst/>
          </a:prstGeom>
        </p:spPr>
      </p:pic>
    </p:spTree>
    <p:extLst>
      <p:ext uri="{BB962C8B-B14F-4D97-AF65-F5344CB8AC3E}">
        <p14:creationId xmlns:p14="http://schemas.microsoft.com/office/powerpoint/2010/main" val="2892730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304800"/>
            <a:ext cx="10363200" cy="6464300"/>
          </a:xfrm>
        </p:spPr>
        <p:txBody>
          <a:bodyPr>
            <a:normAutofit/>
          </a:bodyPr>
          <a:lstStyle/>
          <a:p>
            <a:pPr marL="0" indent="0">
              <a:buNone/>
            </a:pPr>
            <a:r>
              <a:rPr lang="en-US" sz="2800" dirty="0">
                <a:latin typeface="Arial" panose="020B0604020202020204" pitchFamily="34" charset="0"/>
                <a:cs typeface="Arial" panose="020B0604020202020204" pitchFamily="34" charset="0"/>
              </a:rPr>
              <a:t>3. Mice</a:t>
            </a:r>
          </a:p>
          <a:p>
            <a:pPr marL="0" indent="0">
              <a:buNone/>
            </a:pPr>
            <a:r>
              <a:rPr lang="en-US" sz="2800" dirty="0">
                <a:latin typeface="Arial" panose="020B0604020202020204" pitchFamily="34" charset="0"/>
                <a:cs typeface="Arial" panose="020B0604020202020204" pitchFamily="34" charset="0"/>
              </a:rPr>
              <a:t> Mice are smaller in size than rats and fed on fruits, grains ,meat, etc. omnivorous)</a:t>
            </a:r>
          </a:p>
          <a:p>
            <a:pPr marL="0" indent="0">
              <a:buNone/>
            </a:pPr>
            <a:endParaRPr lang="en-US"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797300" y="2374900"/>
            <a:ext cx="6464300" cy="3506787"/>
          </a:xfrm>
          <a:prstGeom prst="rect">
            <a:avLst/>
          </a:prstGeom>
        </p:spPr>
      </p:pic>
    </p:spTree>
    <p:extLst>
      <p:ext uri="{BB962C8B-B14F-4D97-AF65-F5344CB8AC3E}">
        <p14:creationId xmlns:p14="http://schemas.microsoft.com/office/powerpoint/2010/main" val="490379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825" y="0"/>
            <a:ext cx="8911687" cy="749300"/>
          </a:xfrm>
        </p:spPr>
        <p:txBody>
          <a:bodyPr/>
          <a:lstStyle/>
          <a:p>
            <a:r>
              <a:rPr lang="en-US" dirty="0"/>
              <a:t>Rodents and public health</a:t>
            </a:r>
          </a:p>
        </p:txBody>
      </p:sp>
      <p:sp>
        <p:nvSpPr>
          <p:cNvPr id="3" name="Content Placeholder 2"/>
          <p:cNvSpPr>
            <a:spLocks noGrp="1"/>
          </p:cNvSpPr>
          <p:nvPr>
            <p:ph idx="1"/>
          </p:nvPr>
        </p:nvSpPr>
        <p:spPr>
          <a:xfrm>
            <a:off x="1665825" y="749300"/>
            <a:ext cx="10411875" cy="5981700"/>
          </a:xfrm>
        </p:spPr>
        <p:txBody>
          <a:bodyPr>
            <a:normAutofit/>
          </a:bodyPr>
          <a:lstStyle/>
          <a:p>
            <a:pPr marL="0" indent="0">
              <a:buNone/>
            </a:pPr>
            <a:r>
              <a:rPr lang="en-US" sz="2400" dirty="0">
                <a:latin typeface="Arial" panose="020B0604020202020204" pitchFamily="34" charset="0"/>
                <a:cs typeface="Arial" panose="020B0604020202020204" pitchFamily="34" charset="0"/>
              </a:rPr>
              <a:t>Rodents cause a number of problems:</a:t>
            </a:r>
          </a:p>
          <a:p>
            <a:pPr marL="0" indent="0">
              <a:buNone/>
            </a:pPr>
            <a:r>
              <a:rPr lang="en-US" sz="2400" dirty="0">
                <a:latin typeface="Arial" panose="020B0604020202020204" pitchFamily="34" charset="0"/>
                <a:cs typeface="Arial" panose="020B0604020202020204" pitchFamily="34" charset="0"/>
              </a:rPr>
              <a:t>1. Disease transmission: rats are the natural hosts of fleas that may carry bubonic plague and murine typhus or endemic typhus from an infected rat to a human.</a:t>
            </a:r>
          </a:p>
          <a:p>
            <a:pPr marL="0" indent="0">
              <a:buNone/>
            </a:pPr>
            <a:r>
              <a:rPr lang="en-US" sz="2400" dirty="0">
                <a:latin typeface="Arial" panose="020B0604020202020204" pitchFamily="34" charset="0"/>
                <a:cs typeface="Arial" panose="020B0604020202020204" pitchFamily="34" charset="0"/>
              </a:rPr>
              <a:t> 2. Food damage: mice and rats eat stored food, mainly grains, and spoil food by leaving their droppings. </a:t>
            </a:r>
          </a:p>
          <a:p>
            <a:pPr marL="0" indent="0">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eg</a:t>
            </a:r>
            <a:r>
              <a:rPr lang="en-US" sz="2400" dirty="0">
                <a:latin typeface="Arial" panose="020B0604020202020204" pitchFamily="34" charset="0"/>
                <a:cs typeface="Arial" panose="020B0604020202020204" pitchFamily="34" charset="0"/>
              </a:rPr>
              <a:t> . one rat can consume 15 kilograms of food per year. Rats are estimated to destroy 20% of the world’s crop production.</a:t>
            </a:r>
          </a:p>
          <a:p>
            <a:pPr marL="0" indent="0">
              <a:buNone/>
            </a:pPr>
            <a:r>
              <a:rPr lang="en-US" sz="2400" dirty="0">
                <a:latin typeface="Arial" panose="020B0604020202020204" pitchFamily="34" charset="0"/>
                <a:cs typeface="Arial" panose="020B0604020202020204" pitchFamily="34" charset="0"/>
              </a:rPr>
              <a:t>3. Material damage: gnawing by front teeth to doors, windows, wood, boxes, bags, clothes,</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879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825" y="0"/>
            <a:ext cx="8911687" cy="723900"/>
          </a:xfrm>
        </p:spPr>
        <p:txBody>
          <a:bodyPr>
            <a:normAutofit fontScale="90000"/>
          </a:bodyPr>
          <a:lstStyle/>
          <a:p>
            <a:r>
              <a:rPr lang="en-US" dirty="0"/>
              <a:t>Vector management and control</a:t>
            </a:r>
            <a:br>
              <a:rPr lang="en-US" dirty="0"/>
            </a:br>
            <a:endParaRPr lang="en-US" dirty="0"/>
          </a:p>
        </p:txBody>
      </p:sp>
      <p:sp>
        <p:nvSpPr>
          <p:cNvPr id="3" name="Content Placeholder 2"/>
          <p:cNvSpPr>
            <a:spLocks noGrp="1"/>
          </p:cNvSpPr>
          <p:nvPr>
            <p:ph idx="1"/>
          </p:nvPr>
        </p:nvSpPr>
        <p:spPr>
          <a:xfrm>
            <a:off x="1663700" y="825500"/>
            <a:ext cx="10337800" cy="5803900"/>
          </a:xfrm>
        </p:spPr>
        <p:txBody>
          <a:bodyPr>
            <a:normAutofit/>
          </a:bodyPr>
          <a:lstStyle/>
          <a:p>
            <a:pPr marL="0" indent="0">
              <a:buNone/>
            </a:pPr>
            <a:r>
              <a:rPr lang="en-US" sz="2400" dirty="0">
                <a:latin typeface="Arial" panose="020B0604020202020204" pitchFamily="34" charset="0"/>
                <a:cs typeface="Arial" panose="020B0604020202020204" pitchFamily="34" charset="0"/>
              </a:rPr>
              <a:t>This is by observing basic hygiene and  sanitation</a:t>
            </a:r>
          </a:p>
          <a:p>
            <a:pPr marL="0" indent="0">
              <a:buNone/>
            </a:pPr>
            <a:r>
              <a:rPr lang="en-US" sz="2400" dirty="0">
                <a:latin typeface="Arial" panose="020B0604020202020204" pitchFamily="34" charset="0"/>
                <a:cs typeface="Arial" panose="020B0604020202020204" pitchFamily="34" charset="0"/>
              </a:rPr>
              <a:t>This approach targets the elimination or reduction of the factors that facilitates thriving of vectors.</a:t>
            </a:r>
          </a:p>
          <a:p>
            <a:pPr marL="0" indent="0">
              <a:buNone/>
            </a:pPr>
            <a:r>
              <a:rPr lang="en-US" sz="2400" dirty="0">
                <a:latin typeface="Arial" panose="020B0604020202020204" pitchFamily="34" charset="0"/>
                <a:cs typeface="Arial" panose="020B0604020202020204" pitchFamily="34" charset="0"/>
              </a:rPr>
              <a:t>1. Prevention and clearing of stagnation of water which attracts to breeding of mosquitoes</a:t>
            </a:r>
          </a:p>
          <a:p>
            <a:pPr marL="0" indent="0">
              <a:buNone/>
            </a:pPr>
            <a:r>
              <a:rPr lang="en-US" sz="2400" dirty="0">
                <a:latin typeface="Arial" panose="020B0604020202020204" pitchFamily="34" charset="0"/>
                <a:cs typeface="Arial" panose="020B0604020202020204" pitchFamily="34" charset="0"/>
              </a:rPr>
              <a:t>2. Proper solid waste management.</a:t>
            </a:r>
          </a:p>
          <a:p>
            <a:pPr marL="0" indent="0">
              <a:buNone/>
            </a:pPr>
            <a:r>
              <a:rPr lang="en-US" sz="2400" dirty="0">
                <a:latin typeface="Arial" panose="020B0604020202020204" pitchFamily="34" charset="0"/>
                <a:cs typeface="Arial" panose="020B0604020202020204" pitchFamily="34" charset="0"/>
              </a:rPr>
              <a:t>3. Use of latrine to control the breeding of houseflies. </a:t>
            </a:r>
          </a:p>
          <a:p>
            <a:pPr marL="0" indent="0">
              <a:buNone/>
            </a:pPr>
            <a:r>
              <a:rPr lang="en-US" sz="2400" dirty="0">
                <a:latin typeface="Arial" panose="020B0604020202020204" pitchFamily="34" charset="0"/>
                <a:cs typeface="Arial" panose="020B0604020202020204" pitchFamily="34" charset="0"/>
              </a:rPr>
              <a:t>4. use of clean water from protected sources for drinking to  prevent the transmission of diseases.</a:t>
            </a:r>
          </a:p>
          <a:p>
            <a:pPr marL="0" indent="0">
              <a:buNone/>
            </a:pPr>
            <a:r>
              <a:rPr lang="en-US" sz="2400" dirty="0">
                <a:latin typeface="Arial" panose="020B0604020202020204" pitchFamily="34" charset="0"/>
                <a:cs typeface="Arial" panose="020B0604020202020204" pitchFamily="34" charset="0"/>
              </a:rPr>
              <a:t>5.Clearing bushes </a:t>
            </a:r>
          </a:p>
          <a:p>
            <a:pPr marL="0" indent="0">
              <a:buNone/>
            </a:pPr>
            <a:r>
              <a:rPr lang="en-US" sz="2400" dirty="0">
                <a:latin typeface="Arial" panose="020B0604020202020204" pitchFamily="34" charset="0"/>
                <a:cs typeface="Arial" panose="020B0604020202020204" pitchFamily="34" charset="0"/>
              </a:rPr>
              <a:t>6. Personal hygiene to control bed bugs, lice , fleas, etc. </a:t>
            </a:r>
          </a:p>
          <a:p>
            <a:pPr marL="0" indent="0">
              <a:buNone/>
            </a:pPr>
            <a:r>
              <a:rPr lang="en-US" sz="2400" dirty="0">
                <a:latin typeface="Arial" panose="020B0604020202020204" pitchFamily="34" charset="0"/>
                <a:cs typeface="Arial" panose="020B0604020202020204" pitchFamily="34" charset="0"/>
              </a:rPr>
              <a:t>7. Maintaining general cleanliness of  homes and environment</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151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73100"/>
            <a:ext cx="8915400" cy="6032500"/>
          </a:xfrm>
        </p:spPr>
        <p:txBody>
          <a:bodyPr/>
          <a:lstStyle/>
          <a:p>
            <a:pPr marL="0" indent="0">
              <a:buNone/>
            </a:pPr>
            <a:r>
              <a:rPr lang="en-US" dirty="0"/>
              <a:t>                                           </a:t>
            </a:r>
            <a:r>
              <a:rPr lang="en-US" sz="2800" dirty="0">
                <a:latin typeface="Arial" panose="020B0604020202020204" pitchFamily="34" charset="0"/>
                <a:cs typeface="Arial" panose="020B0604020202020204" pitchFamily="34" charset="0"/>
              </a:rPr>
              <a:t>Methods of control</a:t>
            </a:r>
          </a:p>
          <a:p>
            <a:pPr marL="0" indent="0">
              <a:buNone/>
            </a:pPr>
            <a:r>
              <a:rPr lang="en-US" dirty="0"/>
              <a:t>                                          </a:t>
            </a:r>
          </a:p>
          <a:p>
            <a:pPr marL="0" indent="0">
              <a:buNone/>
            </a:pPr>
            <a:r>
              <a:rPr lang="en-US" dirty="0"/>
              <a:t>                                                       </a:t>
            </a:r>
            <a:r>
              <a:rPr lang="fr-FR" dirty="0" err="1"/>
              <a:t>Environment</a:t>
            </a:r>
            <a:endParaRPr lang="fr-FR" dirty="0"/>
          </a:p>
          <a:p>
            <a:pPr marL="0" indent="0">
              <a:buNone/>
            </a:pPr>
            <a:r>
              <a:rPr lang="fr-FR" dirty="0"/>
              <a:t>                                (Source </a:t>
            </a:r>
            <a:r>
              <a:rPr lang="fr-FR" dirty="0" err="1"/>
              <a:t>reduction</a:t>
            </a:r>
            <a:r>
              <a:rPr lang="fr-FR" dirty="0"/>
              <a:t>, </a:t>
            </a:r>
            <a:r>
              <a:rPr lang="fr-FR" dirty="0" err="1"/>
              <a:t>Waste</a:t>
            </a:r>
            <a:r>
              <a:rPr lang="fr-FR" dirty="0"/>
              <a:t> management)</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en-US" dirty="0"/>
          </a:p>
          <a:p>
            <a:pPr marL="0" indent="0">
              <a:buNone/>
            </a:pPr>
            <a:endParaRPr lang="en-US" dirty="0"/>
          </a:p>
          <a:p>
            <a:pPr marL="0" indent="0">
              <a:buNone/>
            </a:pPr>
            <a:r>
              <a:rPr lang="en-US" dirty="0"/>
              <a:t>            Vector                                                                HUMAN (PPM, Repellants)</a:t>
            </a:r>
          </a:p>
          <a:p>
            <a:pPr marL="0" indent="0">
              <a:buNone/>
            </a:pPr>
            <a:r>
              <a:rPr lang="en-US" dirty="0"/>
              <a:t>(Chemical Control,</a:t>
            </a:r>
          </a:p>
          <a:p>
            <a:pPr marL="0" indent="0">
              <a:buNone/>
            </a:pPr>
            <a:r>
              <a:rPr lang="en-US" dirty="0"/>
              <a:t> Biological Control, </a:t>
            </a:r>
          </a:p>
          <a:p>
            <a:pPr marL="0" indent="0">
              <a:buNone/>
            </a:pPr>
            <a:r>
              <a:rPr lang="en-US" dirty="0"/>
              <a:t>Genetic Control)</a:t>
            </a:r>
            <a:endParaRPr lang="fr-FR" dirty="0"/>
          </a:p>
        </p:txBody>
      </p:sp>
      <p:cxnSp>
        <p:nvCxnSpPr>
          <p:cNvPr id="5" name="Straight Connector 4"/>
          <p:cNvCxnSpPr/>
          <p:nvPr/>
        </p:nvCxnSpPr>
        <p:spPr>
          <a:xfrm>
            <a:off x="4025900" y="4813300"/>
            <a:ext cx="4838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025900" y="2806700"/>
            <a:ext cx="2616200" cy="200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54800" y="2832100"/>
            <a:ext cx="2209800" cy="1981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683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77800"/>
            <a:ext cx="9828212" cy="5733422"/>
          </a:xfrm>
        </p:spPr>
        <p:txBody>
          <a:bodyPr>
            <a:normAutofit/>
          </a:bodyPr>
          <a:lstStyle/>
          <a:p>
            <a:pPr marL="0" indent="0">
              <a:buNone/>
            </a:pPr>
            <a:r>
              <a:rPr lang="en-US" sz="2800" dirty="0">
                <a:latin typeface="Arial" panose="020B0604020202020204" pitchFamily="34" charset="0"/>
                <a:cs typeface="Arial" panose="020B0604020202020204" pitchFamily="34" charset="0"/>
              </a:rPr>
              <a:t>Summary:</a:t>
            </a:r>
          </a:p>
          <a:p>
            <a:pPr marL="0" indent="0">
              <a:buNone/>
            </a:pPr>
            <a:r>
              <a:rPr lang="en-US" sz="2800" dirty="0">
                <a:latin typeface="Arial" panose="020B0604020202020204" pitchFamily="34" charset="0"/>
                <a:cs typeface="Arial" panose="020B0604020202020204" pitchFamily="34" charset="0"/>
              </a:rPr>
              <a:t>Vectors  cause illness that could be fatal or restrict working capacity.</a:t>
            </a:r>
          </a:p>
          <a:p>
            <a:pPr marL="0" indent="0">
              <a:buNone/>
            </a:pPr>
            <a:r>
              <a:rPr lang="en-US" sz="2800" dirty="0">
                <a:latin typeface="Arial" panose="020B0604020202020204" pitchFamily="34" charset="0"/>
                <a:cs typeface="Arial" panose="020B0604020202020204" pitchFamily="34" charset="0"/>
              </a:rPr>
              <a:t>They damage food and household goods.</a:t>
            </a:r>
          </a:p>
          <a:p>
            <a:pPr marL="0" indent="0">
              <a:buNone/>
            </a:pPr>
            <a:r>
              <a:rPr lang="en-US" sz="2800" dirty="0">
                <a:latin typeface="Arial" panose="020B0604020202020204" pitchFamily="34" charset="0"/>
                <a:cs typeface="Arial" panose="020B0604020202020204" pitchFamily="34" charset="0"/>
              </a:rPr>
              <a:t>They are therefore, barriers to development.</a:t>
            </a:r>
          </a:p>
          <a:p>
            <a:pPr marL="0" indent="0">
              <a:buNone/>
            </a:pPr>
            <a:r>
              <a:rPr lang="en-US" sz="2800" dirty="0">
                <a:latin typeface="Arial" panose="020B0604020202020204" pitchFamily="34" charset="0"/>
                <a:cs typeface="Arial" panose="020B0604020202020204" pitchFamily="34" charset="0"/>
              </a:rPr>
              <a:t>Proper hygiene and  sanitation is the key to management and   control vectors.</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35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825" y="268510"/>
            <a:ext cx="8911687" cy="1280890"/>
          </a:xfrm>
        </p:spPr>
        <p:txBody>
          <a:bodyPr/>
          <a:lstStyle/>
          <a:p>
            <a:r>
              <a:rPr lang="en-US" dirty="0"/>
              <a:t>Assignment </a:t>
            </a:r>
          </a:p>
        </p:txBody>
      </p:sp>
      <p:sp>
        <p:nvSpPr>
          <p:cNvPr id="3" name="Content Placeholder 2"/>
          <p:cNvSpPr>
            <a:spLocks noGrp="1"/>
          </p:cNvSpPr>
          <p:nvPr>
            <p:ph idx="1"/>
          </p:nvPr>
        </p:nvSpPr>
        <p:spPr>
          <a:xfrm>
            <a:off x="2324100" y="1828800"/>
            <a:ext cx="9180512" cy="4082422"/>
          </a:xfrm>
        </p:spPr>
        <p:txBody>
          <a:bodyPr/>
          <a:lstStyle/>
          <a:p>
            <a:r>
              <a:rPr lang="en-US" dirty="0"/>
              <a:t>Read on Integrated vector management </a:t>
            </a:r>
          </a:p>
          <a:p>
            <a:pPr marL="0" indent="0">
              <a:buNone/>
            </a:pPr>
            <a:endParaRPr lang="en-US" dirty="0"/>
          </a:p>
        </p:txBody>
      </p:sp>
    </p:spTree>
    <p:extLst>
      <p:ext uri="{BB962C8B-B14F-4D97-AF65-F5344CB8AC3E}">
        <p14:creationId xmlns:p14="http://schemas.microsoft.com/office/powerpoint/2010/main" val="173331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825" y="0"/>
            <a:ext cx="8911687" cy="749300"/>
          </a:xfrm>
        </p:spPr>
        <p:txBody>
          <a:bodyPr/>
          <a:lstStyle/>
          <a:p>
            <a:r>
              <a:rPr lang="en-US" dirty="0"/>
              <a:t>Introduction </a:t>
            </a:r>
          </a:p>
        </p:txBody>
      </p:sp>
      <p:sp>
        <p:nvSpPr>
          <p:cNvPr id="3" name="Content Placeholder 2"/>
          <p:cNvSpPr>
            <a:spLocks noGrp="1"/>
          </p:cNvSpPr>
          <p:nvPr>
            <p:ph idx="1"/>
          </p:nvPr>
        </p:nvSpPr>
        <p:spPr>
          <a:xfrm>
            <a:off x="1663700" y="749300"/>
            <a:ext cx="9840912" cy="5161922"/>
          </a:xfrm>
        </p:spPr>
        <p:txBody>
          <a:bodyPr>
            <a:normAutofit/>
          </a:bodyPr>
          <a:lstStyle/>
          <a:p>
            <a:pPr marL="514350" indent="-514350">
              <a:lnSpc>
                <a:spcPct val="115000"/>
              </a:lnSpc>
              <a:spcBef>
                <a:spcPts val="0"/>
              </a:spcBef>
              <a:buNone/>
            </a:pPr>
            <a:r>
              <a:rPr lang="en-US" sz="2800" dirty="0">
                <a:latin typeface="Arial" panose="020B0604020202020204" pitchFamily="34" charset="0"/>
                <a:ea typeface="Calibri"/>
                <a:cs typeface="Arial" panose="020B0604020202020204" pitchFamily="34" charset="0"/>
              </a:rPr>
              <a:t>Definition </a:t>
            </a:r>
          </a:p>
          <a:p>
            <a:pPr marL="514350" indent="-514350">
              <a:lnSpc>
                <a:spcPct val="115000"/>
              </a:lnSpc>
              <a:spcBef>
                <a:spcPts val="0"/>
              </a:spcBef>
              <a:buNone/>
            </a:pPr>
            <a:r>
              <a:rPr lang="en-US" sz="2800" b="1" dirty="0">
                <a:latin typeface="Arial" panose="020B0604020202020204" pitchFamily="34" charset="0"/>
                <a:ea typeface="Calibri"/>
                <a:cs typeface="Arial" panose="020B0604020202020204" pitchFamily="34" charset="0"/>
              </a:rPr>
              <a:t>Vectors:</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ea typeface="Calibri"/>
                <a:cs typeface="Arial" panose="020B0604020202020204" pitchFamily="34" charset="0"/>
              </a:rPr>
              <a:t>any non-human carriers of pathogenic organisms that can transmit these organisms directly to humans    </a:t>
            </a:r>
            <a:endParaRPr lang="en-US" sz="2800" dirty="0">
              <a:latin typeface="Arial" panose="020B0604020202020204" pitchFamily="34" charset="0"/>
              <a:cs typeface="Arial" panose="020B0604020202020204" pitchFamily="34" charset="0"/>
            </a:endParaRPr>
          </a:p>
          <a:p>
            <a:pPr marL="514350" indent="-514350">
              <a:lnSpc>
                <a:spcPct val="115000"/>
              </a:lnSpc>
              <a:spcBef>
                <a:spcPts val="0"/>
              </a:spcBef>
              <a:buNone/>
            </a:pPr>
            <a:r>
              <a:rPr lang="en-US" sz="2800" b="1" dirty="0">
                <a:latin typeface="Arial" panose="020B0604020202020204" pitchFamily="34" charset="0"/>
                <a:cs typeface="Arial" panose="020B0604020202020204" pitchFamily="34" charset="0"/>
              </a:rPr>
              <a:t>Pests:</a:t>
            </a:r>
            <a:r>
              <a:rPr lang="en-US" sz="2800" dirty="0">
                <a:latin typeface="Arial" panose="020B0604020202020204" pitchFamily="34" charset="0"/>
                <a:cs typeface="Arial" panose="020B0604020202020204" pitchFamily="34" charset="0"/>
              </a:rPr>
              <a:t> Any animal or plant which has a harmful effect on humans, their food or their living conditions.</a:t>
            </a:r>
          </a:p>
          <a:p>
            <a:r>
              <a:rPr lang="en-US" sz="2800" dirty="0">
                <a:latin typeface="Arial" panose="020B0604020202020204" pitchFamily="34" charset="0"/>
                <a:cs typeface="Arial" panose="020B0604020202020204" pitchFamily="34" charset="0"/>
              </a:rPr>
              <a:t>This topic deals with disease vectors and pests as factors related to the health of households.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48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1" y="0"/>
            <a:ext cx="9575799" cy="1155700"/>
          </a:xfrm>
        </p:spPr>
        <p:txBody>
          <a:bodyPr>
            <a:normAutofit fontScale="90000"/>
          </a:bodyPr>
          <a:lstStyle/>
          <a:p>
            <a:r>
              <a:rPr lang="en-US" dirty="0"/>
              <a:t>Key facts  - WHO  (2nd  March 2020) </a:t>
            </a:r>
            <a:br>
              <a:rPr lang="en-US" dirty="0"/>
            </a:br>
            <a:endParaRPr lang="en-US" dirty="0"/>
          </a:p>
        </p:txBody>
      </p:sp>
      <p:sp>
        <p:nvSpPr>
          <p:cNvPr id="3" name="Content Placeholder 2"/>
          <p:cNvSpPr>
            <a:spLocks noGrp="1"/>
          </p:cNvSpPr>
          <p:nvPr>
            <p:ph idx="1"/>
          </p:nvPr>
        </p:nvSpPr>
        <p:spPr>
          <a:xfrm>
            <a:off x="1765300" y="800100"/>
            <a:ext cx="9739312" cy="5111122"/>
          </a:xfrm>
        </p:spPr>
        <p:txBody>
          <a:bodyPr>
            <a:normAutofit/>
          </a:bodyPr>
          <a:lstStyle/>
          <a:p>
            <a:pPr marL="742950" indent="-742950">
              <a:buNone/>
            </a:pPr>
            <a:r>
              <a:rPr lang="en-US" sz="2800" dirty="0">
                <a:latin typeface="Arial" panose="020B0604020202020204" pitchFamily="34" charset="0"/>
                <a:cs typeface="Arial" panose="020B0604020202020204" pitchFamily="34" charset="0"/>
              </a:rPr>
              <a:t>1. Vector-borne diseases account for more than 17% of all infectious diseases, causing more than 700 000 deaths annually. They can be caused by either parasites, bacteria or viruses.</a:t>
            </a:r>
          </a:p>
          <a:p>
            <a:pPr marL="742950" indent="-742950">
              <a:buAutoNum type="arabicPeriod"/>
            </a:pPr>
            <a:endParaRPr lang="en-US" sz="2800" dirty="0">
              <a:latin typeface="Arial" panose="020B0604020202020204" pitchFamily="34" charset="0"/>
              <a:cs typeface="Arial" panose="020B0604020202020204" pitchFamily="34" charset="0"/>
            </a:endParaRPr>
          </a:p>
          <a:p>
            <a:pPr>
              <a:buNone/>
            </a:pPr>
            <a:r>
              <a:rPr lang="en-US" sz="2800" dirty="0">
                <a:latin typeface="Arial" panose="020B0604020202020204" pitchFamily="34" charset="0"/>
                <a:cs typeface="Arial" panose="020B0604020202020204" pitchFamily="34" charset="0"/>
              </a:rPr>
              <a:t>2. </a:t>
            </a:r>
            <a:r>
              <a:rPr lang="en-US" sz="2800" b="1" dirty="0">
                <a:latin typeface="Arial" panose="020B0604020202020204" pitchFamily="34" charset="0"/>
                <a:cs typeface="Arial" panose="020B0604020202020204" pitchFamily="34" charset="0"/>
              </a:rPr>
              <a:t>Malaria</a:t>
            </a:r>
            <a:r>
              <a:rPr lang="en-US" sz="2800" dirty="0">
                <a:latin typeface="Arial" panose="020B0604020202020204" pitchFamily="34" charset="0"/>
                <a:cs typeface="Arial" panose="020B0604020202020204" pitchFamily="34" charset="0"/>
              </a:rPr>
              <a:t> causes an estimated 219 million cases globally, and results in more than 400,000 deaths every year. Most of the deaths occur in children under the age of 5 years.</a:t>
            </a:r>
          </a:p>
          <a:p>
            <a:r>
              <a:rPr lang="en-US" sz="2800" dirty="0">
                <a:latin typeface="Arial" panose="020B0604020202020204" pitchFamily="34" charset="0"/>
                <a:cs typeface="Arial" panose="020B0604020202020204" pitchFamily="34" charset="0"/>
              </a:rPr>
              <a:t>Many of vector-borne diseases are preventable, through protective measures, and community mobilization.</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11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1" y="154210"/>
            <a:ext cx="9510712" cy="683990"/>
          </a:xfrm>
        </p:spPr>
        <p:txBody>
          <a:bodyPr/>
          <a:lstStyle/>
          <a:p>
            <a:r>
              <a:rPr lang="en-US" dirty="0"/>
              <a:t>Vectors</a:t>
            </a:r>
          </a:p>
        </p:txBody>
      </p:sp>
      <p:sp>
        <p:nvSpPr>
          <p:cNvPr id="3" name="Content Placeholder 2"/>
          <p:cNvSpPr>
            <a:spLocks noGrp="1"/>
          </p:cNvSpPr>
          <p:nvPr>
            <p:ph idx="1"/>
          </p:nvPr>
        </p:nvSpPr>
        <p:spPr>
          <a:xfrm>
            <a:off x="1574801" y="1003300"/>
            <a:ext cx="10502899" cy="5664200"/>
          </a:xfrm>
        </p:spPr>
        <p:txBody>
          <a:bodyPr/>
          <a:lstStyle/>
          <a:p>
            <a:pPr>
              <a:buFont typeface="Wingdings" pitchFamily="2" charset="2"/>
              <a:buChar char="§"/>
            </a:pPr>
            <a:r>
              <a:rPr lang="en-US" sz="2800" dirty="0">
                <a:latin typeface="Arial" panose="020B0604020202020204" pitchFamily="34" charset="0"/>
                <a:cs typeface="Arial" panose="020B0604020202020204" pitchFamily="34" charset="0"/>
              </a:rPr>
              <a:t>Most vectors are bloodsucking insects, which ingest disease-producing microorganisms during a blood meal from an infected host (human or animal)</a:t>
            </a:r>
          </a:p>
          <a:p>
            <a:pPr>
              <a:buFont typeface="Wingdings" pitchFamily="2" charset="2"/>
              <a:buChar char="§"/>
            </a:pPr>
            <a:endParaRPr lang="en-US" sz="2800" dirty="0">
              <a:latin typeface="Arial" panose="020B0604020202020204" pitchFamily="34" charset="0"/>
              <a:cs typeface="Arial" panose="020B0604020202020204" pitchFamily="34" charset="0"/>
            </a:endParaRPr>
          </a:p>
          <a:p>
            <a:pPr>
              <a:buFont typeface="Wingdings" pitchFamily="2" charset="2"/>
              <a:buChar char="§"/>
            </a:pPr>
            <a:r>
              <a:rPr lang="en-US" sz="2800" dirty="0">
                <a:latin typeface="Arial" panose="020B0604020202020204" pitchFamily="34" charset="0"/>
                <a:cs typeface="Arial" panose="020B0604020202020204" pitchFamily="34" charset="0"/>
              </a:rPr>
              <a:t> Later when circumstances are convenient, they  transmit  to a new host, after the pathogen has replicated. </a:t>
            </a:r>
          </a:p>
          <a:p>
            <a:pPr>
              <a:buFont typeface="Wingdings" pitchFamily="2" charset="2"/>
              <a:buChar char="§"/>
            </a:pPr>
            <a:endParaRPr lang="en-US" sz="2800" dirty="0">
              <a:latin typeface="Arial" panose="020B0604020202020204" pitchFamily="34" charset="0"/>
              <a:cs typeface="Arial" panose="020B0604020202020204" pitchFamily="34" charset="0"/>
            </a:endParaRPr>
          </a:p>
          <a:p>
            <a:pPr>
              <a:buFont typeface="Wingdings" pitchFamily="2" charset="2"/>
              <a:buChar char="§"/>
            </a:pPr>
            <a:r>
              <a:rPr lang="en-US" sz="2800" dirty="0">
                <a:latin typeface="Arial" panose="020B0604020202020204" pitchFamily="34" charset="0"/>
                <a:cs typeface="Arial" panose="020B0604020202020204" pitchFamily="34" charset="0"/>
              </a:rPr>
              <a:t>Often, once a vector becomes infectious, they are capable of transmitting the pathogen for the rest of their life during each subsequent bite/blood meal.</a:t>
            </a:r>
          </a:p>
          <a:p>
            <a:endParaRPr lang="en-US" dirty="0"/>
          </a:p>
        </p:txBody>
      </p:sp>
    </p:spTree>
    <p:extLst>
      <p:ext uri="{BB962C8B-B14F-4D97-AF65-F5344CB8AC3E}">
        <p14:creationId xmlns:p14="http://schemas.microsoft.com/office/powerpoint/2010/main" val="181903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5765800" cy="4328869"/>
          </a:xfrm>
          <a:prstGeom prst="rect">
            <a:avLst/>
          </a:prstGeom>
        </p:spPr>
      </p:pic>
      <p:pic>
        <p:nvPicPr>
          <p:cNvPr id="4" name="Picture 3"/>
          <p:cNvPicPr>
            <a:picLocks noChangeAspect="1"/>
          </p:cNvPicPr>
          <p:nvPr/>
        </p:nvPicPr>
        <p:blipFill>
          <a:blip r:embed="rId3"/>
          <a:stretch>
            <a:fillRect/>
          </a:stretch>
        </p:blipFill>
        <p:spPr>
          <a:xfrm>
            <a:off x="5854700" y="2997200"/>
            <a:ext cx="6337300" cy="3860800"/>
          </a:xfrm>
          <a:prstGeom prst="rect">
            <a:avLst/>
          </a:prstGeom>
        </p:spPr>
      </p:pic>
    </p:spTree>
    <p:extLst>
      <p:ext uri="{BB962C8B-B14F-4D97-AF65-F5344CB8AC3E}">
        <p14:creationId xmlns:p14="http://schemas.microsoft.com/office/powerpoint/2010/main" val="30411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725" y="103410"/>
            <a:ext cx="8911687" cy="810990"/>
          </a:xfrm>
        </p:spPr>
        <p:txBody>
          <a:bodyPr/>
          <a:lstStyle/>
          <a:p>
            <a:r>
              <a:rPr lang="en-US" dirty="0"/>
              <a:t>Pests </a:t>
            </a:r>
          </a:p>
        </p:txBody>
      </p:sp>
      <p:sp>
        <p:nvSpPr>
          <p:cNvPr id="3" name="Content Placeholder 2"/>
          <p:cNvSpPr>
            <a:spLocks noGrp="1"/>
          </p:cNvSpPr>
          <p:nvPr>
            <p:ph idx="1"/>
          </p:nvPr>
        </p:nvSpPr>
        <p:spPr>
          <a:xfrm>
            <a:off x="1627725" y="800100"/>
            <a:ext cx="10564275" cy="6057900"/>
          </a:xfrm>
        </p:spPr>
        <p:txBody>
          <a:bodyPr/>
          <a:lstStyle/>
          <a:p>
            <a:pPr marL="0" indent="0">
              <a:buNone/>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pest</a:t>
            </a:r>
            <a:r>
              <a:rPr lang="en-US" sz="2400" dirty="0">
                <a:latin typeface="Arial" panose="020B0604020202020204" pitchFamily="34" charset="0"/>
                <a:cs typeface="Arial" panose="020B0604020202020204" pitchFamily="34" charset="0"/>
              </a:rPr>
              <a:t> is any animal or plant harmful to humans or human concerns.</a:t>
            </a:r>
          </a:p>
          <a:p>
            <a:pPr marL="0" indent="0">
              <a:buNone/>
            </a:pPr>
            <a:r>
              <a:rPr lang="en-US" sz="2400" dirty="0">
                <a:latin typeface="Arial" panose="020B0604020202020204" pitchFamily="34" charset="0"/>
                <a:cs typeface="Arial" panose="020B0604020202020204" pitchFamily="34" charset="0"/>
              </a:rPr>
              <a:t>Following is a brief description of some of the identified pests or category of pests and an explanation for designating each as a public health pest:</a:t>
            </a:r>
          </a:p>
          <a:p>
            <a:pPr marL="0" indent="0">
              <a:buNone/>
            </a:pPr>
            <a:r>
              <a:rPr lang="en-US" sz="2400" dirty="0">
                <a:solidFill>
                  <a:srgbClr val="FF0000"/>
                </a:solidFill>
                <a:latin typeface="Arial" panose="020B0604020202020204" pitchFamily="34" charset="0"/>
                <a:cs typeface="Arial" panose="020B0604020202020204" pitchFamily="34" charset="0"/>
              </a:rPr>
              <a:t>1. Insects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Cockroaches. The listed cockroaches are controlled to halt the spread of asthma, allergy, and food contamination.</a:t>
            </a:r>
          </a:p>
          <a:p>
            <a:r>
              <a:rPr lang="en-US" sz="2400" dirty="0">
                <a:latin typeface="Arial" panose="020B0604020202020204" pitchFamily="34" charset="0"/>
                <a:cs typeface="Arial" panose="020B0604020202020204" pitchFamily="34" charset="0"/>
              </a:rPr>
              <a:t>Body, head, and crab lice. These lice are surveyed for and controlled to prevent the spread of skin irritation and rashes, and to prevent the occurrence of louse-borne diseases such as epidemic typhus, trench fever, and epidemic relapsing fever in the United States.</a:t>
            </a:r>
          </a:p>
          <a:p>
            <a:r>
              <a:rPr lang="en-US" sz="2400" dirty="0">
                <a:latin typeface="Arial" panose="020B0604020202020204" pitchFamily="34" charset="0"/>
                <a:cs typeface="Arial" panose="020B0604020202020204" pitchFamily="34" charset="0"/>
              </a:rPr>
              <a:t>Mosquitoes. Mosquitoes are controlled to prevent the spread of mosquitoes bearing such diseases as malaria, zika, encephalitis, yellow fever and dengue fever…</a:t>
            </a:r>
          </a:p>
          <a:p>
            <a:endParaRPr lang="en-US" dirty="0"/>
          </a:p>
        </p:txBody>
      </p:sp>
    </p:spTree>
    <p:extLst>
      <p:ext uri="{BB962C8B-B14F-4D97-AF65-F5344CB8AC3E}">
        <p14:creationId xmlns:p14="http://schemas.microsoft.com/office/powerpoint/2010/main" val="20230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0"/>
            <a:ext cx="10820400" cy="6858000"/>
          </a:xfrm>
        </p:spPr>
        <p:txBody>
          <a:bodyPr>
            <a:normAutofit/>
          </a:bodyPr>
          <a:lstStyle/>
          <a:p>
            <a:pPr marL="0" indent="0">
              <a:buNone/>
            </a:pPr>
            <a:r>
              <a:rPr lang="en-US" sz="2800" dirty="0">
                <a:latin typeface="Arial" panose="020B0604020202020204" pitchFamily="34" charset="0"/>
                <a:cs typeface="Arial" panose="020B0604020202020204" pitchFamily="34" charset="0"/>
              </a:rPr>
              <a:t>Insects…..</a:t>
            </a:r>
          </a:p>
          <a:p>
            <a:r>
              <a:rPr lang="en-US" sz="2800" dirty="0">
                <a:latin typeface="Arial" panose="020B0604020202020204" pitchFamily="34" charset="0"/>
                <a:cs typeface="Arial" panose="020B0604020202020204" pitchFamily="34" charset="0"/>
              </a:rPr>
              <a:t>Ticks: The various tick species transmit diseases such as Lyme disease, tick-borne relapsing fever, and Rocky Mountain spotted fever.</a:t>
            </a:r>
          </a:p>
          <a:p>
            <a:r>
              <a:rPr lang="en-US" sz="2800" dirty="0">
                <a:latin typeface="Arial" panose="020B0604020202020204" pitchFamily="34" charset="0"/>
                <a:cs typeface="Arial" panose="020B0604020202020204" pitchFamily="34" charset="0"/>
              </a:rPr>
              <a:t>Bed bugs: Controlled because their bites can cause allergic reactions.</a:t>
            </a:r>
          </a:p>
          <a:p>
            <a:pPr marL="0" indent="0">
              <a:buNone/>
            </a:pPr>
            <a:r>
              <a:rPr lang="en-US" sz="2800" dirty="0">
                <a:solidFill>
                  <a:srgbClr val="FF0000"/>
                </a:solidFill>
                <a:latin typeface="Arial" panose="020B0604020202020204" pitchFamily="34" charset="0"/>
                <a:cs typeface="Arial" panose="020B0604020202020204" pitchFamily="34" charset="0"/>
              </a:rPr>
              <a:t>2. Rodents </a:t>
            </a:r>
          </a:p>
          <a:p>
            <a:pPr marL="0" indent="0">
              <a:buNone/>
            </a:pPr>
            <a:r>
              <a:rPr lang="en-US" sz="2800" dirty="0">
                <a:latin typeface="Arial" panose="020B0604020202020204" pitchFamily="34" charset="0"/>
                <a:cs typeface="Arial" panose="020B0604020202020204" pitchFamily="34" charset="0"/>
              </a:rPr>
              <a:t>Various rats and mice. The listed rats and mice include those which are controlled to prevent the spread of rodent-borne diseases and contamination of food for human consumption.</a:t>
            </a:r>
          </a:p>
        </p:txBody>
      </p:sp>
    </p:spTree>
    <p:extLst>
      <p:ext uri="{BB962C8B-B14F-4D97-AF65-F5344CB8AC3E}">
        <p14:creationId xmlns:p14="http://schemas.microsoft.com/office/powerpoint/2010/main" val="379019444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2602</TotalTime>
  <Words>2698</Words>
  <Application>Microsoft Office PowerPoint</Application>
  <PresentationFormat>Widescreen</PresentationFormat>
  <Paragraphs>244</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Black</vt:lpstr>
      <vt:lpstr>Cabri</vt:lpstr>
      <vt:lpstr>Calibri</vt:lpstr>
      <vt:lpstr>Century Gothic</vt:lpstr>
      <vt:lpstr>Times New Roman</vt:lpstr>
      <vt:lpstr>Wingdings</vt:lpstr>
      <vt:lpstr>Wingdings 3</vt:lpstr>
      <vt:lpstr>Wisp</vt:lpstr>
      <vt:lpstr>PowerPoint Presentation</vt:lpstr>
      <vt:lpstr>PowerPoint Presentation</vt:lpstr>
      <vt:lpstr>Expected outcomes</vt:lpstr>
      <vt:lpstr>Introduction </vt:lpstr>
      <vt:lpstr>Key facts  - WHO  (2nd  March 2020)  </vt:lpstr>
      <vt:lpstr>Vectors</vt:lpstr>
      <vt:lpstr>PowerPoint Presentation</vt:lpstr>
      <vt:lpstr>Pests </vt:lpstr>
      <vt:lpstr>PowerPoint Presentation</vt:lpstr>
      <vt:lpstr>PowerPoint Presentation</vt:lpstr>
      <vt:lpstr>Vectors and Public health    </vt:lpstr>
      <vt:lpstr>PowerPoint Presentation</vt:lpstr>
      <vt:lpstr>Vector-borne disease transmission mechanisms</vt:lpstr>
      <vt:lpstr>PowerPoint Presentation</vt:lpstr>
      <vt:lpstr>PowerPoint Presentation</vt:lpstr>
      <vt:lpstr>PowerPoint Presentation</vt:lpstr>
      <vt:lpstr>Common insect vectors</vt:lpstr>
      <vt:lpstr>Public Health Importance</vt:lpstr>
      <vt:lpstr>PowerPoint Presentation</vt:lpstr>
      <vt:lpstr>PowerPoint Presentation</vt:lpstr>
      <vt:lpstr>PowerPoint Presentation</vt:lpstr>
      <vt:lpstr>Public Health Importance: </vt:lpstr>
      <vt:lpstr>PowerPoint Presentation</vt:lpstr>
      <vt:lpstr>Prevention and control</vt:lpstr>
      <vt:lpstr>PowerPoint Presentation</vt:lpstr>
      <vt:lpstr>PowerPoint Presentation</vt:lpstr>
      <vt:lpstr>PowerPoint Presentation</vt:lpstr>
      <vt:lpstr>PowerPoint Presentation</vt:lpstr>
      <vt:lpstr>PowerPoint Presentation</vt:lpstr>
      <vt:lpstr>Rodents </vt:lpstr>
      <vt:lpstr>PowerPoint Presentation</vt:lpstr>
      <vt:lpstr>PowerPoint Presentation</vt:lpstr>
      <vt:lpstr>PowerPoint Presentation</vt:lpstr>
      <vt:lpstr>Rodents and public health</vt:lpstr>
      <vt:lpstr>Vector management and control </vt:lpstr>
      <vt:lpstr>PowerPoint Presentation</vt:lpstr>
      <vt:lpstr>PowerPoint Presentation</vt:lpstr>
      <vt:lpstr>Assignment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KMTC LIBRARY</cp:lastModifiedBy>
  <cp:revision>35</cp:revision>
  <dcterms:created xsi:type="dcterms:W3CDTF">2022-03-28T12:23:45Z</dcterms:created>
  <dcterms:modified xsi:type="dcterms:W3CDTF">2022-03-31T09:05:21Z</dcterms:modified>
</cp:coreProperties>
</file>