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7" r:id="rId20"/>
    <p:sldId id="279" r:id="rId21"/>
    <p:sldId id="28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BE791-DBA6-4BC5-AB03-AD7435D3EFF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88C03-590E-4D00-910F-CC512356D7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activated partial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thromboplastin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(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)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Prothrombin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8C03-590E-4D00-910F-CC512356D7A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Urticaria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also known as hives, is an outbreak of swollen, pale red bumps or plaques (wheals) on the skin that appear suddenly -- either as a result of the body's reaction to certain allergens, or for unknown reasons. Hives usually cause itching, but may also burn or 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8C03-590E-4D00-910F-CC512356D7A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Paresthesia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paraesthesia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an abnormal dermal sensation (e.g., a tingling, pricking, chilling, burning, or numb sensation on the skin) with no apparent physical cause. The manifestation of a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paresthesia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may be transient or chronic, and may have any of dozens of possible underlying causes.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8C03-590E-4D00-910F-CC512356D7A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cache.googleusercontent.com/search?q=cache:CSI-1uFwXf8J:www.isakanyakumari.com/docs/Snake%20Bite%20,Bee%20sting%20and%20Scorpian%20Bite.ppt+&amp;cd=7&amp;hl=en&amp;ct=clnk&amp;gl=ke" TargetMode="External"/><Relationship Id="rId2" Type="http://schemas.openxmlformats.org/officeDocument/2006/relationships/hyperlink" Target="https://www.msdmanuals.com/home/injuries-and-poisoning/bites-and-stings/snakebit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dirty="0" smtClean="0"/>
              <a:t>Venomous Bites and Stings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0" y="3331698"/>
            <a:ext cx="6400800" cy="1752600"/>
          </a:xfrm>
        </p:spPr>
        <p:txBody>
          <a:bodyPr/>
          <a:lstStyle/>
          <a:p>
            <a:r>
              <a:rPr lang="en-US" dirty="0" smtClean="0"/>
              <a:t>Samuel </a:t>
            </a:r>
            <a:r>
              <a:rPr lang="en-US" dirty="0" err="1" smtClean="0"/>
              <a:t>Ngigi</a:t>
            </a:r>
            <a:r>
              <a:rPr lang="en-US" dirty="0" smtClean="0"/>
              <a:t> K.</a:t>
            </a:r>
          </a:p>
          <a:p>
            <a:r>
              <a:rPr lang="en-US" dirty="0" smtClean="0"/>
              <a:t>KMTC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</a:t>
            </a:r>
            <a:r>
              <a:rPr lang="en-US" dirty="0" smtClean="0"/>
              <a:t>– Investigations </a:t>
            </a:r>
            <a:r>
              <a:rPr lang="en-US" dirty="0" err="1" smtClean="0"/>
              <a:t>cnt’d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</a:rPr>
              <a:t>Other useful tests: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dirty="0" smtClean="0">
              <a:latin typeface="Times New Roman" pitchFamily="18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/>
              <a:t>Clinical Test – PR / BP / RR / Postural Blood Pressure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endParaRPr lang="en-US" sz="2000" dirty="0" smtClean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/>
              <a:t>Lab Studies –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CBC</a:t>
            </a:r>
          </a:p>
          <a:p>
            <a:pPr>
              <a:buNone/>
            </a:pPr>
            <a:r>
              <a:rPr lang="en-US" sz="2000" dirty="0" smtClean="0"/>
              <a:t>Coagulation studies: PT / APTT /D-</a:t>
            </a:r>
            <a:r>
              <a:rPr lang="en-US" sz="2000" dirty="0" err="1" smtClean="0"/>
              <a:t>Dimer</a:t>
            </a:r>
            <a:r>
              <a:rPr lang="en-US" sz="2000" dirty="0" smtClean="0"/>
              <a:t> / Peripheral Smear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000" dirty="0" smtClean="0"/>
              <a:t>Blood grouping &amp; cross matching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UECs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Urinalysis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Oxygen </a:t>
            </a:r>
            <a:r>
              <a:rPr lang="en-US" sz="2000" dirty="0" smtClean="0"/>
              <a:t>saturation</a:t>
            </a:r>
            <a:endParaRPr lang="en-US" sz="2000" dirty="0" smtClean="0"/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Imaging studies – X-ray Chest / CT / Ultrasound (whenever required)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990600" lvl="1" indent="-533400">
              <a:lnSpc>
                <a:spcPct val="80000"/>
              </a:lnSpc>
              <a:buFontTx/>
              <a:buAutoNum type="arabicPeriod" startAt="4"/>
            </a:pPr>
            <a:r>
              <a:rPr lang="en-US" sz="2000" dirty="0" smtClean="0"/>
              <a:t>Others – ECG and other special investigations when needed.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 dirty="0" smtClean="0"/>
              <a:t>Currently recommended First Aid: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The first aid being currently recommended is based around the pneumonic “Do it R.I.G.H.T.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u="sng" dirty="0" smtClean="0"/>
              <a:t>It consists of the following:</a:t>
            </a:r>
            <a:endParaRPr lang="en-US" b="1" u="sng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R. =	Reassure the patient. 70% of all snakebites are from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              non- venomous species. Only 50% of bites by venomous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              species  actually </a:t>
            </a:r>
            <a:r>
              <a:rPr lang="en-US" b="1" dirty="0" err="1" smtClean="0"/>
              <a:t>envenomate</a:t>
            </a:r>
            <a:r>
              <a:rPr lang="en-US" b="1" dirty="0" smtClean="0"/>
              <a:t> the patient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I = 	Immobilize without compression. No tight bandages or ties.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G. H. = Get to Hospital fast. Traditional remedies have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                   NO PROVEN benefit in treating snakebite.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T= 	Tell the doctor of any systemic symptoms such as </a:t>
            </a:r>
            <a:r>
              <a:rPr lang="en-US" b="1" dirty="0" err="1" smtClean="0"/>
              <a:t>ptosis</a:t>
            </a:r>
            <a:r>
              <a:rPr lang="en-US" b="1" dirty="0" smtClean="0"/>
              <a:t> that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              manifest on the way to hospital.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ANTI-SNAKE VENOM(ASV)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i="1" dirty="0" smtClean="0"/>
              <a:t>Points to be remembered before using Anti Snake Venom  ( ASV):</a:t>
            </a:r>
          </a:p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No alternative to Anti Snake Venom. 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There is no dose adjustment for ASV administration for children.</a:t>
            </a:r>
          </a:p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Health staff administering the ASV should read the manufacturers information leaflet.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ASV can be administered as IV infusion in Normal Saline or Glucose.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It should not be given as IV bolus or IM directly.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ASV is administered slowly over a period of one hour.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ASV is required only to those who show definite signs and symptoms of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</a:rPr>
              <a:t>envenomation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There is no prophylactic dose of ASV.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ASV neutralizes the unbound venom, hence give it early.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Points to be remembered before using Anti Snake Venom  ( ASV)…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ASV administration should not be delayed or denied on the grounds of anaphylactic reactions to a deserving case</a:t>
            </a:r>
          </a:p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Total dose requirement cannot be decided on the basis of Whole blood clot test (or) clinical signs and symptoms  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Even if the patient develops reaction the total dose required should be administered slowly after the patient recovers from the reaction.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There is no other drug of choice other than ASV for the treatment of snake poisoning.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The patient has to be closely monitored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at least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for 2 hours</a:t>
            </a:r>
          </a:p>
          <a:p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</a:rPr>
              <a:t>Timely administration of Inj.ASV will  not gurantee the recovery or protect the individual from the venom induced toxicity or complications definitely</a:t>
            </a:r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Dose of ASV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latin typeface="Times New Roman" pitchFamily="18" charset="0"/>
              </a:rPr>
              <a:t>Haemotoxic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Envenomation</a:t>
            </a:r>
            <a:r>
              <a:rPr lang="en-US" b="1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 b="1" dirty="0" smtClean="0"/>
              <a:t>Treat the patient with Anti Snake Venom(ASV) </a:t>
            </a:r>
          </a:p>
          <a:p>
            <a:pPr>
              <a:lnSpc>
                <a:spcPct val="80000"/>
              </a:lnSpc>
            </a:pPr>
            <a:endParaRPr lang="en-GB" b="1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Start IV Normal Saline with wide bore needle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Begin with one Vial of ASV in one pint of NS and start 10-15 drops per minute for 15 minutes &amp; watch for reactions.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If the patient is not having signs and symptoms of anaphylactic shock continue the ASV  drip with remaining seven  vials/ampoules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Continue to monitor the vital signs at five minutes interval for first 30 minutes and then at 15 minutes interval for two hours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REPEAT DOSE: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For </a:t>
            </a:r>
            <a:r>
              <a:rPr lang="en-US" dirty="0" err="1" smtClean="0">
                <a:latin typeface="Times New Roman" pitchFamily="18" charset="0"/>
              </a:rPr>
              <a:t>Haemotoxic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Envenomation</a:t>
            </a:r>
            <a:r>
              <a:rPr lang="en-US" dirty="0" smtClean="0">
                <a:latin typeface="Times New Roman" pitchFamily="18" charset="0"/>
              </a:rPr>
              <a:t>: 5 vials after 6 hours (if the toxicity persists)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Dose of ASV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latin typeface="Times New Roman" pitchFamily="18" charset="0"/>
              </a:rPr>
              <a:t>Neurotoxic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Envenomation</a:t>
            </a:r>
            <a:r>
              <a:rPr lang="en-US" b="1" dirty="0" smtClean="0">
                <a:latin typeface="Times New Roman" pitchFamily="18" charset="0"/>
              </a:rPr>
              <a:t>:</a:t>
            </a:r>
          </a:p>
          <a:p>
            <a:pPr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</a:rPr>
              <a:t>Treat the patient with </a:t>
            </a:r>
            <a:r>
              <a:rPr lang="en-GB" dirty="0" err="1" smtClean="0">
                <a:latin typeface="Times New Roman" pitchFamily="18" charset="0"/>
              </a:rPr>
              <a:t>Antisnake</a:t>
            </a:r>
            <a:r>
              <a:rPr lang="en-GB" dirty="0" smtClean="0">
                <a:latin typeface="Times New Roman" pitchFamily="18" charset="0"/>
              </a:rPr>
              <a:t> venom (ASV) with the same dose for </a:t>
            </a:r>
            <a:r>
              <a:rPr lang="en-GB" dirty="0" err="1" smtClean="0">
                <a:latin typeface="Times New Roman" pitchFamily="18" charset="0"/>
              </a:rPr>
              <a:t>Haemotoxic</a:t>
            </a:r>
            <a:r>
              <a:rPr lang="en-GB" dirty="0" smtClean="0">
                <a:latin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</a:rPr>
              <a:t>Envenomation</a:t>
            </a:r>
            <a:r>
              <a:rPr lang="en-GB" dirty="0" smtClean="0">
                <a:latin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GB" dirty="0" smtClean="0">
                <a:latin typeface="Times New Roman" pitchFamily="18" charset="0"/>
              </a:rPr>
              <a:t>plus </a:t>
            </a:r>
          </a:p>
          <a:p>
            <a:r>
              <a:rPr lang="en-GB" dirty="0" err="1" smtClean="0">
                <a:latin typeface="Times New Roman" pitchFamily="18" charset="0"/>
              </a:rPr>
              <a:t>Inj.Neostigmine</a:t>
            </a:r>
            <a:r>
              <a:rPr lang="en-GB" dirty="0" smtClean="0">
                <a:latin typeface="Times New Roman" pitchFamily="18" charset="0"/>
              </a:rPr>
              <a:t> 1.5 mg (Test dose) as I.M and </a:t>
            </a:r>
          </a:p>
          <a:p>
            <a:r>
              <a:rPr lang="en-GB" dirty="0" err="1" smtClean="0">
                <a:latin typeface="Times New Roman" pitchFamily="18" charset="0"/>
              </a:rPr>
              <a:t>Inj.Atropine</a:t>
            </a:r>
            <a:r>
              <a:rPr lang="en-GB" dirty="0" smtClean="0">
                <a:latin typeface="Times New Roman" pitchFamily="18" charset="0"/>
              </a:rPr>
              <a:t> 0.6 mg(Test dose) as I.V</a:t>
            </a:r>
          </a:p>
          <a:p>
            <a:r>
              <a:rPr lang="en-GB" dirty="0" smtClean="0">
                <a:latin typeface="Times New Roman" pitchFamily="18" charset="0"/>
              </a:rPr>
              <a:t>After that observe patients for every five minutes for 30 minutes for signs of response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REPEAT DOSE: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For </a:t>
            </a:r>
            <a:r>
              <a:rPr lang="en-US" dirty="0" err="1" smtClean="0">
                <a:latin typeface="Times New Roman" pitchFamily="18" charset="0"/>
              </a:rPr>
              <a:t>Neurotoxic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Envenomation</a:t>
            </a:r>
            <a:r>
              <a:rPr lang="en-US" dirty="0" smtClean="0">
                <a:latin typeface="Times New Roman" pitchFamily="18" charset="0"/>
              </a:rPr>
              <a:t>: 5 vials after 2 hours (if the toxicity persists)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ASV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itching (often over the scalp) 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urticaria</a:t>
            </a:r>
            <a:r>
              <a:rPr lang="en-US" dirty="0" smtClean="0"/>
              <a:t>, even a single spot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nausea,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vomiting,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abdominal colic, 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diarrhoea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tachycardia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fall in blood pressure, low volume pulse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dry </a:t>
            </a:r>
            <a:r>
              <a:rPr lang="en-US" dirty="0" smtClean="0"/>
              <a:t>cough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angio-oedema</a:t>
            </a:r>
            <a:r>
              <a:rPr lang="en-US" dirty="0" smtClean="0"/>
              <a:t> of lips and mucous membrane.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fever / shaking chills (rigors)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febrile convulsions in children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sweating / cold and clammy skin / central cyanosis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Scorpion Bite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Arial" pitchFamily="34" charset="0"/>
              </a:rPr>
              <a:t>Initial pain and </a:t>
            </a:r>
            <a:r>
              <a:rPr lang="en-US" b="1" dirty="0" err="1" smtClean="0">
                <a:cs typeface="Arial" pitchFamily="34" charset="0"/>
              </a:rPr>
              <a:t>paresthesia</a:t>
            </a:r>
            <a:r>
              <a:rPr lang="en-US" dirty="0" smtClean="0">
                <a:cs typeface="Arial" pitchFamily="34" charset="0"/>
              </a:rPr>
              <a:t> at the stung extremity that becomes </a:t>
            </a:r>
            <a:r>
              <a:rPr lang="en-US" dirty="0" err="1" smtClean="0">
                <a:cs typeface="Arial" pitchFamily="34" charset="0"/>
              </a:rPr>
              <a:t>generalised</a:t>
            </a:r>
            <a:r>
              <a:rPr lang="bg-BG" dirty="0" smtClean="0">
                <a:cs typeface="Arial" pitchFamily="34" charset="0"/>
              </a:rPr>
              <a:t> </a:t>
            </a:r>
            <a:endParaRPr lang="en-US" b="1" dirty="0" smtClean="0">
              <a:cs typeface="Arial" pitchFamily="34" charset="0"/>
            </a:endParaRPr>
          </a:p>
          <a:p>
            <a:r>
              <a:rPr lang="en-US" b="1" dirty="0" smtClean="0">
                <a:cs typeface="Arial" pitchFamily="34" charset="0"/>
              </a:rPr>
              <a:t>C</a:t>
            </a:r>
            <a:r>
              <a:rPr lang="bg-BG" b="1" dirty="0" smtClean="0">
                <a:cs typeface="Arial" pitchFamily="34" charset="0"/>
              </a:rPr>
              <a:t>ranial nerve</a:t>
            </a:r>
            <a:r>
              <a:rPr lang="en-US" dirty="0" smtClean="0">
                <a:cs typeface="Arial" pitchFamily="34" charset="0"/>
              </a:rPr>
              <a:t>- </a:t>
            </a:r>
            <a:r>
              <a:rPr lang="bg-BG" dirty="0" smtClean="0">
                <a:cs typeface="Arial" pitchFamily="34" charset="0"/>
              </a:rPr>
              <a:t>abnormal roving eye movements, blurred vision, pharyngeal muscle incoordination and drooling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bg-BG" dirty="0" smtClean="0">
                <a:cs typeface="Arial" pitchFamily="34" charset="0"/>
              </a:rPr>
              <a:t>respiratory compromise</a:t>
            </a:r>
            <a:r>
              <a:rPr lang="bg-BG" sz="3600" dirty="0" smtClean="0">
                <a:cs typeface="Arial" pitchFamily="34" charset="0"/>
              </a:rPr>
              <a:t> </a:t>
            </a:r>
            <a:endParaRPr lang="en-US" sz="36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bg-BG" b="1" dirty="0" smtClean="0"/>
              <a:t>Excessive motor </a:t>
            </a:r>
            <a:r>
              <a:rPr lang="bg-BG" b="1" dirty="0" smtClean="0"/>
              <a:t>activity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bg-BG" dirty="0" smtClean="0"/>
              <a:t>Nausea, vomiting, tachycardia, and severe agitation can also be present.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bg-BG" dirty="0" smtClean="0"/>
              <a:t>Cardiac dysfunction, pulmonary edema, pancreatitis, bleeding disorders, skin necrosis, and occasionally death</a:t>
            </a:r>
            <a:r>
              <a:rPr lang="en-US" dirty="0" smtClean="0"/>
              <a:t> can occur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cs typeface="Arial" pitchFamily="34" charset="0"/>
              </a:rPr>
              <a:t>Pain Management</a:t>
            </a:r>
          </a:p>
          <a:p>
            <a:r>
              <a:rPr lang="en-US" dirty="0" smtClean="0">
                <a:cs typeface="Arial" pitchFamily="34" charset="0"/>
              </a:rPr>
              <a:t>Ice pack; Immobilization of limb;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Local 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anaesthetics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are better than opiates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Tetanus prophylaxis, wound care and antibiotics</a:t>
            </a:r>
          </a:p>
          <a:p>
            <a:r>
              <a:rPr lang="en-US" dirty="0" smtClean="0">
                <a:cs typeface="Arial" pitchFamily="34" charset="0"/>
              </a:rPr>
              <a:t>Stabilize Airway Breathing and Circulation</a:t>
            </a:r>
          </a:p>
          <a:p>
            <a:r>
              <a:rPr lang="en-US" b="1" u="sng" dirty="0" err="1" smtClean="0">
                <a:cs typeface="Arial" pitchFamily="34" charset="0"/>
              </a:rPr>
              <a:t>Hyperdynamic</a:t>
            </a:r>
            <a:r>
              <a:rPr lang="en-US" b="1" u="sng" dirty="0" smtClean="0">
                <a:cs typeface="Arial" pitchFamily="34" charset="0"/>
              </a:rPr>
              <a:t> circulation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    Always combination of alpha blocker( with beta blocker: </a:t>
            </a:r>
            <a:r>
              <a:rPr lang="en-US" dirty="0" err="1" smtClean="0">
                <a:cs typeface="Arial" pitchFamily="34" charset="0"/>
              </a:rPr>
              <a:t>atenolol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Carvedilol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labetalol</a:t>
            </a:r>
            <a:r>
              <a:rPr lang="en-US" dirty="0" smtClean="0">
                <a:cs typeface="Arial" pitchFamily="34" charset="0"/>
              </a:rPr>
              <a:t>. to prevent unopposed alpha action causing tachycardia</a:t>
            </a:r>
          </a:p>
          <a:p>
            <a:r>
              <a:rPr lang="en-US" dirty="0" smtClean="0">
                <a:cs typeface="Arial" pitchFamily="34" charset="0"/>
              </a:rPr>
              <a:t>Nitrates for Hypertension/MI</a:t>
            </a:r>
          </a:p>
          <a:p>
            <a:r>
              <a:rPr lang="en-US" b="1" u="sng" dirty="0" err="1" smtClean="0">
                <a:cs typeface="Arial" pitchFamily="34" charset="0"/>
              </a:rPr>
              <a:t>Hypodynamic</a:t>
            </a:r>
            <a:r>
              <a:rPr lang="en-US" b="1" u="sng" dirty="0" smtClean="0">
                <a:cs typeface="Arial" pitchFamily="34" charset="0"/>
              </a:rPr>
              <a:t> Circulation:</a:t>
            </a:r>
          </a:p>
          <a:p>
            <a:r>
              <a:rPr lang="en-US" dirty="0" smtClean="0">
                <a:cs typeface="Arial" pitchFamily="34" charset="0"/>
              </a:rPr>
              <a:t>CVP guided fluids; Decrease preload with </a:t>
            </a:r>
            <a:r>
              <a:rPr lang="en-US" dirty="0" err="1" smtClean="0">
                <a:cs typeface="Arial" pitchFamily="34" charset="0"/>
              </a:rPr>
              <a:t>furosemide</a:t>
            </a:r>
            <a:r>
              <a:rPr lang="en-US" dirty="0" smtClean="0">
                <a:cs typeface="Arial" pitchFamily="34" charset="0"/>
              </a:rPr>
              <a:t> (not </a:t>
            </a:r>
            <a:r>
              <a:rPr lang="en-US" dirty="0" err="1" smtClean="0">
                <a:cs typeface="Arial" pitchFamily="34" charset="0"/>
              </a:rPr>
              <a:t>hypovolumic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Reduction of </a:t>
            </a:r>
            <a:r>
              <a:rPr lang="en-US" dirty="0" err="1" smtClean="0">
                <a:cs typeface="Arial" pitchFamily="34" charset="0"/>
              </a:rPr>
              <a:t>afterload</a:t>
            </a:r>
            <a:r>
              <a:rPr lang="en-US" dirty="0" smtClean="0">
                <a:cs typeface="Arial" pitchFamily="34" charset="0"/>
              </a:rPr>
              <a:t> improves outcome-</a:t>
            </a:r>
            <a:r>
              <a:rPr lang="en-US" b="1" dirty="0" err="1" smtClean="0">
                <a:solidFill>
                  <a:schemeClr val="tx2"/>
                </a:solidFill>
                <a:cs typeface="Arial" pitchFamily="34" charset="0"/>
              </a:rPr>
              <a:t>Prazosin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nitroprusside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hydralizine</a:t>
            </a:r>
            <a:r>
              <a:rPr lang="en-US" dirty="0" smtClean="0">
                <a:cs typeface="Arial" pitchFamily="34" charset="0"/>
              </a:rPr>
              <a:t>, ACE inhibitor</a:t>
            </a:r>
          </a:p>
          <a:p>
            <a:r>
              <a:rPr lang="en-US" dirty="0" err="1" smtClean="0">
                <a:cs typeface="Arial" pitchFamily="34" charset="0"/>
              </a:rPr>
              <a:t>Noradrenaline</a:t>
            </a:r>
            <a:r>
              <a:rPr lang="en-US" dirty="0" smtClean="0">
                <a:cs typeface="Arial" pitchFamily="34" charset="0"/>
              </a:rPr>
              <a:t> can be used</a:t>
            </a:r>
          </a:p>
          <a:p>
            <a:endParaRPr lang="en-US" dirty="0" smtClean="0"/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Hymenoptera: Ants, Bees, &amp; Wasps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have the most advanced communication, learning, and vision</a:t>
            </a:r>
          </a:p>
          <a:p>
            <a:r>
              <a:rPr lang="en-US" sz="2400" dirty="0" smtClean="0"/>
              <a:t>Stingers are modified ovipositors so only females sting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Most stinging females are not reproductive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Stinger itself can be a problem but mostly it’s the venom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Hymenopteran</a:t>
            </a:r>
            <a:r>
              <a:rPr lang="en-US" sz="2400" dirty="0" smtClean="0"/>
              <a:t> families of most medical significance are: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Wasps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Bees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creatures, including humans, bite when frightened or provoked.</a:t>
            </a:r>
          </a:p>
          <a:p>
            <a:r>
              <a:rPr lang="en-US" dirty="0" smtClean="0"/>
              <a:t>Certain animals can inject venom (poison) through mouthparts or a stinger. </a:t>
            </a:r>
          </a:p>
          <a:p>
            <a:r>
              <a:rPr lang="en-US" altLang="en-US" dirty="0" smtClean="0"/>
              <a:t>Most are not medical emergencies.</a:t>
            </a:r>
          </a:p>
          <a:p>
            <a:r>
              <a:rPr lang="en-US" altLang="en-US" dirty="0" smtClean="0"/>
              <a:t>Treatment is usually for bleeding, wound care or infection.</a:t>
            </a:r>
          </a:p>
          <a:p>
            <a:r>
              <a:rPr lang="en-US" altLang="en-US" dirty="0" smtClean="0"/>
              <a:t>If victim allergic it can be a medical emergency.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Topical steroid cream (hydrocortisone),</a:t>
            </a:r>
          </a:p>
          <a:p>
            <a:r>
              <a:rPr lang="en-US" dirty="0" smtClean="0"/>
              <a:t>Cream containing aloe </a:t>
            </a:r>
            <a:r>
              <a:rPr lang="en-US" dirty="0" err="1" smtClean="0"/>
              <a:t>vera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Fire ant creams: </a:t>
            </a:r>
          </a:p>
          <a:p>
            <a:pPr lvl="1"/>
            <a:r>
              <a:rPr lang="en-US" dirty="0" smtClean="0"/>
              <a:t>regular toothpaste. </a:t>
            </a:r>
          </a:p>
          <a:p>
            <a:pPr lvl="1"/>
            <a:r>
              <a:rPr lang="en-US" dirty="0" smtClean="0"/>
              <a:t>Solution of half bleach and half water applied immediately to the area can reduce the pain, itching and, perhaps, pustule formation.</a:t>
            </a:r>
          </a:p>
          <a:p>
            <a:r>
              <a:rPr lang="en-US" dirty="0" smtClean="0"/>
              <a:t>Oral medicines: antihistamines.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Sting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181600" cy="5638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bg-BG" b="1" dirty="0" smtClean="0">
                <a:solidFill>
                  <a:schemeClr val="tx2"/>
                </a:solidFill>
              </a:rPr>
              <a:t>Immediate removal</a:t>
            </a:r>
            <a:r>
              <a:rPr lang="bg-BG" dirty="0" smtClean="0">
                <a:solidFill>
                  <a:schemeClr val="tx2"/>
                </a:solidFill>
              </a:rPr>
              <a:t> </a:t>
            </a:r>
            <a:r>
              <a:rPr lang="bg-BG" dirty="0" smtClean="0"/>
              <a:t>is the important principle and the method of removal is irrelevant.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</a:t>
            </a:r>
            <a:r>
              <a:rPr lang="bg-BG" dirty="0" smtClean="0"/>
              <a:t>ting site should be </a:t>
            </a:r>
            <a:r>
              <a:rPr lang="bg-BG" b="1" dirty="0" smtClean="0"/>
              <a:t>washed thoroughly</a:t>
            </a:r>
            <a:r>
              <a:rPr lang="bg-BG" dirty="0" smtClean="0"/>
              <a:t> with soap and water to minimize the possibility of infection.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bg-BG" sz="2800" dirty="0" smtClean="0"/>
              <a:t>Intermit</a:t>
            </a:r>
            <a:r>
              <a:rPr lang="en-US" sz="2800" dirty="0" smtClean="0"/>
              <a:t>tent </a:t>
            </a:r>
            <a:r>
              <a:rPr lang="bg-BG" sz="2800" dirty="0" smtClean="0"/>
              <a:t>ice packs at the site</a:t>
            </a:r>
            <a:r>
              <a:rPr lang="en-US" sz="2800" dirty="0" smtClean="0"/>
              <a:t>-</a:t>
            </a:r>
            <a:r>
              <a:rPr lang="bg-BG" sz="2800" dirty="0" smtClean="0"/>
              <a:t> diminish swelling and delay the absorption of venom while limiting edema.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bg-BG" sz="2800" dirty="0" smtClean="0"/>
              <a:t>Oral antihistamines and analgesics may limit discomfort and pruritus.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bg-BG" sz="2800" dirty="0" smtClean="0"/>
              <a:t>Nonsteroidal anti-inflammatory drugs (NSAIDs) can be effective in relieving pain 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257799" y="1676401"/>
          <a:ext cx="3286125" cy="3601244"/>
        </p:xfrm>
        <a:graphic>
          <a:graphicData uri="http://schemas.openxmlformats.org/presentationml/2006/ole">
            <p:oleObj spid="_x0000_s3074" name="Bitmap Image" r:id="rId3" imgW="3753374" imgH="2828571" progId="PBrush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https://www.msdmanuals.com/home/injuries-and-poisoning/bites-and-stings/snakebites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http://webcache.googleusercontent.com/search?q=cache:CSI-1uFwXf8J:www.isakanyakumari.com/docs/Snake%2520Bite%2520,Bee%2520sting%2520and%2520Scorpian%2520Bite.ppt+&amp;cd=7&amp;hl=en&amp;ct=clnk&amp;gl=ke</a:t>
            </a:r>
            <a:endParaRPr lang="en-US" dirty="0" smtClean="0"/>
          </a:p>
          <a:p>
            <a:r>
              <a:rPr lang="en-US" dirty="0" smtClean="0"/>
              <a:t>World HEALTH ORGANIZATION: http://webcache.googleusercontent.com/search?q=cache:J3PnBeqRrRQJ:apps.searo.who.int/PDS_DOCS/B4508.pdf+&amp;cd=4&amp;hl=en&amp;ct=clnk&amp;gl=ke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Bites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It is a major medical concern.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Many death occurs before the victim reaches the hospital.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All snakebite patients do not develop clinical symptoms and signs of </a:t>
            </a:r>
            <a:r>
              <a:rPr lang="en-US" dirty="0" err="1" smtClean="0">
                <a:latin typeface="Times New Roman" pitchFamily="18" charset="0"/>
              </a:rPr>
              <a:t>envenomation</a:t>
            </a:r>
            <a:r>
              <a:rPr lang="en-US" dirty="0" smtClean="0">
                <a:latin typeface="Times New Roman" pitchFamily="18" charset="0"/>
              </a:rPr>
              <a:t> reactions because snakes sometimes bite without injecting venom or inject too little venom to cause damage.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Complications due to snake bite may also vary from individual to individual.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Snakes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19100" indent="-419100"/>
            <a:r>
              <a:rPr lang="en-US" b="1" dirty="0" smtClean="0">
                <a:latin typeface="Times New Roman" pitchFamily="18" charset="0"/>
              </a:rPr>
              <a:t>Snakes are classified into three types for all practical purposes and they are:</a:t>
            </a:r>
          </a:p>
          <a:p>
            <a:pPr marL="419100" indent="-419100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marL="419100" indent="-419100">
              <a:buFontTx/>
              <a:buAutoNum type="alphaLcParenR"/>
            </a:pPr>
            <a:r>
              <a:rPr lang="en-US" b="1" dirty="0" smtClean="0">
                <a:latin typeface="Times New Roman" pitchFamily="18" charset="0"/>
              </a:rPr>
              <a:t>Cobra group [</a:t>
            </a:r>
            <a:r>
              <a:rPr lang="en-US" b="1" dirty="0" err="1" smtClean="0">
                <a:latin typeface="Times New Roman" pitchFamily="18" charset="0"/>
              </a:rPr>
              <a:t>Colubridae</a:t>
            </a:r>
            <a:r>
              <a:rPr lang="en-US" b="1" dirty="0" smtClean="0">
                <a:latin typeface="Times New Roman" pitchFamily="18" charset="0"/>
              </a:rPr>
              <a:t>]</a:t>
            </a:r>
          </a:p>
          <a:p>
            <a:pPr marL="419100" indent="-419100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marL="419100" indent="-419100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b) Viper group [</a:t>
            </a:r>
            <a:r>
              <a:rPr lang="en-US" b="1" dirty="0" err="1" smtClean="0">
                <a:latin typeface="Times New Roman" pitchFamily="18" charset="0"/>
              </a:rPr>
              <a:t>Viperidae</a:t>
            </a:r>
            <a:r>
              <a:rPr lang="en-US" b="1" dirty="0" smtClean="0">
                <a:latin typeface="Times New Roman" pitchFamily="18" charset="0"/>
              </a:rPr>
              <a:t>]</a:t>
            </a:r>
          </a:p>
          <a:p>
            <a:pPr marL="419100" indent="-419100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marL="419100" indent="-419100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c) Sea snake group [</a:t>
            </a:r>
            <a:r>
              <a:rPr lang="en-US" b="1" dirty="0" err="1" smtClean="0">
                <a:latin typeface="Times New Roman" pitchFamily="18" charset="0"/>
              </a:rPr>
              <a:t>Hydrophidae</a:t>
            </a:r>
            <a:r>
              <a:rPr lang="en-US" b="1" dirty="0" smtClean="0">
                <a:latin typeface="Times New Roman" pitchFamily="18" charset="0"/>
              </a:rPr>
              <a:t>]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371600"/>
            <a:ext cx="4648200" cy="5181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Snakes Types</a:t>
            </a:r>
            <a:endParaRPr lang="en-US" dirty="0"/>
          </a:p>
        </p:txBody>
      </p:sp>
      <p:pic>
        <p:nvPicPr>
          <p:cNvPr id="5" name="Picture 23" descr="d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5486400" cy="5715000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5052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2"/>
                </a:solidFill>
              </a:rPr>
              <a:t>Non Poisonous Snakes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   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   Head - Rounded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Fangs </a:t>
            </a:r>
            <a:r>
              <a:rPr lang="en-US" dirty="0" smtClean="0"/>
              <a:t>- Not present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Pupils </a:t>
            </a:r>
            <a:r>
              <a:rPr lang="en-US" dirty="0" smtClean="0"/>
              <a:t>- Rounded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Anal </a:t>
            </a:r>
            <a:r>
              <a:rPr lang="en-US" dirty="0" smtClean="0"/>
              <a:t>Plate - Double row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Bite </a:t>
            </a:r>
            <a:r>
              <a:rPr lang="en-US" dirty="0" smtClean="0">
                <a:solidFill>
                  <a:schemeClr val="tx2"/>
                </a:solidFill>
              </a:rPr>
              <a:t>Mark - Row of small teeth.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chemeClr val="tx2"/>
                </a:solidFill>
              </a:rPr>
              <a:t>Poisonous Snakes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b="1" dirty="0" smtClean="0"/>
              <a:t>   </a:t>
            </a:r>
            <a:r>
              <a:rPr lang="en-US" dirty="0" smtClean="0"/>
              <a:t>Head – Triangle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  </a:t>
            </a: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Fangs </a:t>
            </a:r>
            <a:r>
              <a:rPr lang="en-US" dirty="0" smtClean="0"/>
              <a:t>– Present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  </a:t>
            </a: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Pupils </a:t>
            </a:r>
            <a:r>
              <a:rPr lang="en-US" dirty="0" smtClean="0"/>
              <a:t>- Elliptical pupil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  </a:t>
            </a: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Anal </a:t>
            </a:r>
            <a:r>
              <a:rPr lang="en-US" dirty="0" smtClean="0"/>
              <a:t>Plate - Single row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  </a:t>
            </a:r>
            <a:endParaRPr lang="en-US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Bite </a:t>
            </a:r>
            <a:r>
              <a:rPr lang="en-US" dirty="0" smtClean="0">
                <a:solidFill>
                  <a:schemeClr val="tx2"/>
                </a:solidFill>
              </a:rPr>
              <a:t>Mark - Fang Mark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</a:rPr>
              <a:t>Manifestations &amp; Response to Drugs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Cyrus\Pictures\Screenshots\Screenshot (46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2192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 puncture wounds</a:t>
            </a:r>
          </a:p>
          <a:p>
            <a:r>
              <a:rPr lang="en-US" dirty="0" smtClean="0"/>
              <a:t>swelling and redness around the wounds</a:t>
            </a:r>
          </a:p>
          <a:p>
            <a:r>
              <a:rPr lang="en-US" dirty="0" smtClean="0"/>
              <a:t>pain at the bite site</a:t>
            </a:r>
          </a:p>
          <a:p>
            <a:r>
              <a:rPr lang="en-US" dirty="0" smtClean="0"/>
              <a:t>difficulty breathing</a:t>
            </a:r>
          </a:p>
          <a:p>
            <a:r>
              <a:rPr lang="en-US" dirty="0" smtClean="0"/>
              <a:t>vomiting and nausea</a:t>
            </a:r>
          </a:p>
          <a:p>
            <a:r>
              <a:rPr lang="en-US" dirty="0" smtClean="0"/>
              <a:t>blurred vision</a:t>
            </a:r>
          </a:p>
          <a:p>
            <a:r>
              <a:rPr lang="en-US" dirty="0" smtClean="0"/>
              <a:t>sweating and salivating</a:t>
            </a:r>
          </a:p>
          <a:p>
            <a:r>
              <a:rPr lang="en-US" dirty="0" smtClean="0"/>
              <a:t>numbness in the face and limbs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Discarded methods: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/>
              <a:t>Tourniquets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/>
              <a:t>Cutting and Suction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/>
              <a:t>Washing the wound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/>
              <a:t>Pressure </a:t>
            </a:r>
            <a:r>
              <a:rPr lang="en-US" b="1" i="1" dirty="0" smtClean="0"/>
              <a:t>immobilization method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-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>
                <a:latin typeface="Times New Roman" pitchFamily="18" charset="0"/>
              </a:rPr>
              <a:t>20 Minute Whole Blood Clotting Test (20WBCT)</a:t>
            </a:r>
            <a:endParaRPr lang="en-US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The most reliable test of coagulation and can be carried out, at the bedside without specialist training.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Wash hands with soap and water and wear the gloves.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Collect 2ml blood from peripheral vein of the unaffected limb.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2 ml of fresh venous blood is placed in a </a:t>
            </a:r>
            <a:r>
              <a:rPr lang="en-US" b="1" dirty="0" smtClean="0">
                <a:solidFill>
                  <a:srgbClr val="FFFF00"/>
                </a:solidFill>
              </a:rPr>
              <a:t> clean and dry</a:t>
            </a:r>
            <a:r>
              <a:rPr lang="en-US" dirty="0" smtClean="0">
                <a:solidFill>
                  <a:srgbClr val="FFFF00"/>
                </a:solidFill>
              </a:rPr>
              <a:t> glass test tube and left untouched and unshaken at ambient temperature for 20 minutes.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Note the time.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The test tube is gently tapped and if the blood is still liquid then the patient has </a:t>
            </a:r>
            <a:r>
              <a:rPr lang="en-US" dirty="0" err="1" smtClean="0">
                <a:solidFill>
                  <a:srgbClr val="FFFF00"/>
                </a:solidFill>
              </a:rPr>
              <a:t>incoagulable</a:t>
            </a:r>
            <a:r>
              <a:rPr lang="en-US" dirty="0" smtClean="0">
                <a:solidFill>
                  <a:srgbClr val="FFFF00"/>
                </a:solidFill>
              </a:rPr>
              <a:t> blood.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753</TotalTime>
  <Words>1284</Words>
  <Application>Microsoft Office PowerPoint</Application>
  <PresentationFormat>On-screen Show (4:3)</PresentationFormat>
  <Paragraphs>213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Apex</vt:lpstr>
      <vt:lpstr>Bitmap Image</vt:lpstr>
      <vt:lpstr>Venomous Bites and Stings</vt:lpstr>
      <vt:lpstr>Introduction</vt:lpstr>
      <vt:lpstr>Snake Bites</vt:lpstr>
      <vt:lpstr>Types of Snakes</vt:lpstr>
      <vt:lpstr>Snakes Types</vt:lpstr>
      <vt:lpstr>Manifestations &amp; Response to Drugs </vt:lpstr>
      <vt:lpstr>General Signs and Symptoms</vt:lpstr>
      <vt:lpstr>Approach to Management</vt:lpstr>
      <vt:lpstr>Management - Investigations</vt:lpstr>
      <vt:lpstr>Management – Investigations cnt’d</vt:lpstr>
      <vt:lpstr>Management - Treatment</vt:lpstr>
      <vt:lpstr>ANTI-SNAKE VENOM(ASV)</vt:lpstr>
      <vt:lpstr>Points to be remembered before using Anti Snake Venom  ( ASV)…</vt:lpstr>
      <vt:lpstr>Recommended Dose of ASV</vt:lpstr>
      <vt:lpstr>Recommended Dose of ASV</vt:lpstr>
      <vt:lpstr>ASV Reactions</vt:lpstr>
      <vt:lpstr>Scorpion Bite</vt:lpstr>
      <vt:lpstr>Treatment</vt:lpstr>
      <vt:lpstr>Order Hymenoptera: Ants, Bees, &amp; Wasps</vt:lpstr>
      <vt:lpstr>First Aid</vt:lpstr>
      <vt:lpstr>Bee Sting RX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 N. Kiurire</dc:creator>
  <cp:lastModifiedBy>Cyrus Kiurire</cp:lastModifiedBy>
  <cp:revision>54</cp:revision>
  <dcterms:created xsi:type="dcterms:W3CDTF">2006-08-16T00:00:00Z</dcterms:created>
  <dcterms:modified xsi:type="dcterms:W3CDTF">2019-11-13T13:02:43Z</dcterms:modified>
</cp:coreProperties>
</file>