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5"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86" r:id="rId17"/>
    <p:sldId id="300" r:id="rId18"/>
    <p:sldId id="301" r:id="rId19"/>
    <p:sldId id="302" r:id="rId20"/>
    <p:sldId id="303" r:id="rId21"/>
    <p:sldId id="304" r:id="rId22"/>
    <p:sldId id="305" r:id="rId23"/>
    <p:sldId id="306" r:id="rId24"/>
    <p:sldId id="307" r:id="rId25"/>
    <p:sldId id="293" r:id="rId26"/>
    <p:sldId id="308" r:id="rId27"/>
    <p:sldId id="292" r:id="rId28"/>
    <p:sldId id="272" r:id="rId29"/>
    <p:sldId id="273" r:id="rId30"/>
    <p:sldId id="294" r:id="rId31"/>
    <p:sldId id="309" r:id="rId32"/>
    <p:sldId id="277" r:id="rId33"/>
    <p:sldId id="280" r:id="rId34"/>
    <p:sldId id="296" r:id="rId35"/>
    <p:sldId id="310" r:id="rId36"/>
    <p:sldId id="283" r:id="rId37"/>
    <p:sldId id="311" r:id="rId38"/>
    <p:sldId id="312" r:id="rId39"/>
    <p:sldId id="313"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2" d="100"/>
          <a:sy n="72" d="100"/>
        </p:scale>
        <p:origin x="6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5D3306-B611-4F1E-81E9-BF1AB6C45FAB}" type="datetimeFigureOut">
              <a:rPr lang="en-US" smtClean="0"/>
              <a:t>3/12/2021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C827C-6113-4F2B-A9A6-3A0ABEB85AD1}" type="slidenum">
              <a:rPr lang="en-US" smtClean="0"/>
              <a:t>‹#›</a:t>
            </a:fld>
            <a:endParaRPr lang="en-US"/>
          </a:p>
        </p:txBody>
      </p:sp>
    </p:spTree>
    <p:extLst>
      <p:ext uri="{BB962C8B-B14F-4D97-AF65-F5344CB8AC3E}">
        <p14:creationId xmlns:p14="http://schemas.microsoft.com/office/powerpoint/2010/main" val="1547457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E227C95-A536-48F6-84EF-420B9B394F55}" type="slidenum">
              <a:rPr lang="en-GB" altLang="en-US" sz="1200" smtClean="0"/>
              <a:pPr/>
              <a:t>17</a:t>
            </a:fld>
            <a:endParaRPr lang="en-GB" altLang="en-US" sz="12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140344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BD5A023-71DC-4BF7-8E4A-56BEDD5DCCB3}" type="slidenum">
              <a:rPr lang="en-GB" altLang="en-US" sz="1200" smtClean="0"/>
              <a:pPr/>
              <a:t>22</a:t>
            </a:fld>
            <a:endParaRPr lang="en-GB" altLang="en-US"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365771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F7AD71B-D127-41B9-8530-7C739A45323E}" type="slidenum">
              <a:rPr lang="en-GB" altLang="en-US" sz="1200" smtClean="0"/>
              <a:pPr/>
              <a:t>35</a:t>
            </a:fld>
            <a:endParaRPr lang="en-GB" altLang="en-US"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99134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75880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28900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70359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80280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71527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49306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34959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68357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18806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09723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3/12/2021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35257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3/12/2021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07627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3/12/2021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99908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3/12/2021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46059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3/12/2021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04656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3/12/2021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57754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DFF08F-DC6B-4601-B491-B0F83F6DD2DA}" type="datetimeFigureOut">
              <a:rPr lang="en-US" smtClean="0"/>
              <a:pPr/>
              <a:t>3/12/2021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99563853"/>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emf"/></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8BB7E-9987-44CE-959D-E5AAD16686D7}"/>
              </a:ext>
            </a:extLst>
          </p:cNvPr>
          <p:cNvSpPr>
            <a:spLocks noGrp="1"/>
          </p:cNvSpPr>
          <p:nvPr>
            <p:ph type="ctrTitle"/>
          </p:nvPr>
        </p:nvSpPr>
        <p:spPr/>
        <p:txBody>
          <a:bodyPr>
            <a:normAutofit fontScale="90000"/>
          </a:bodyPr>
          <a:lstStyle/>
          <a:p>
            <a:r>
              <a:rPr lang="en-US"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Voluntary Medical Male Circumcision</a:t>
            </a:r>
            <a:br>
              <a:rPr lang="en-US"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en-US" dirty="0"/>
              <a:t>(VMMC</a:t>
            </a:r>
          </a:p>
        </p:txBody>
      </p:sp>
      <p:sp>
        <p:nvSpPr>
          <p:cNvPr id="3" name="Subtitle 2">
            <a:extLst>
              <a:ext uri="{FF2B5EF4-FFF2-40B4-BE49-F238E27FC236}">
                <a16:creationId xmlns:a16="http://schemas.microsoft.com/office/drawing/2014/main" id="{7FD08308-09D9-4433-9F19-AAF8795A065C}"/>
              </a:ext>
            </a:extLst>
          </p:cNvPr>
          <p:cNvSpPr>
            <a:spLocks noGrp="1"/>
          </p:cNvSpPr>
          <p:nvPr>
            <p:ph type="subTitle" idx="1"/>
          </p:nvPr>
        </p:nvSpPr>
        <p:spPr/>
        <p:txBody>
          <a:bodyPr>
            <a:normAutofit lnSpcReduction="10000"/>
          </a:bodyPr>
          <a:lstStyle/>
          <a:p>
            <a:r>
              <a:rPr lang="en-US" dirty="0"/>
              <a:t>By H.N.MAKARI</a:t>
            </a:r>
          </a:p>
          <a:p>
            <a:r>
              <a:rPr lang="en-US" dirty="0" err="1"/>
              <a:t>Webuye</a:t>
            </a:r>
            <a:r>
              <a:rPr lang="en-US" dirty="0"/>
              <a:t> KMTC</a:t>
            </a:r>
          </a:p>
          <a:p>
            <a:r>
              <a:rPr lang="en-US" dirty="0"/>
              <a:t>SEP2019</a:t>
            </a:r>
          </a:p>
        </p:txBody>
      </p:sp>
    </p:spTree>
    <p:extLst>
      <p:ext uri="{BB962C8B-B14F-4D97-AF65-F5344CB8AC3E}">
        <p14:creationId xmlns:p14="http://schemas.microsoft.com/office/powerpoint/2010/main" val="2140490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F6D4-9F92-40F1-B42D-BE0F43BB9DEF}"/>
              </a:ext>
            </a:extLst>
          </p:cNvPr>
          <p:cNvSpPr>
            <a:spLocks noGrp="1"/>
          </p:cNvSpPr>
          <p:nvPr>
            <p:ph type="title"/>
          </p:nvPr>
        </p:nvSpPr>
        <p:spPr/>
        <p:txBody>
          <a:bodyPr>
            <a:normAutofit/>
          </a:bodyPr>
          <a:lstStyle/>
          <a:p>
            <a:r>
              <a:rPr lang="en-US" dirty="0"/>
              <a:t>Barriers to male sexual and reproductive health services </a:t>
            </a:r>
          </a:p>
        </p:txBody>
      </p:sp>
      <p:sp>
        <p:nvSpPr>
          <p:cNvPr id="3" name="Content Placeholder 2">
            <a:extLst>
              <a:ext uri="{FF2B5EF4-FFF2-40B4-BE49-F238E27FC236}">
                <a16:creationId xmlns:a16="http://schemas.microsoft.com/office/drawing/2014/main" id="{4BA9D418-9033-4425-972D-A4666A18B879}"/>
              </a:ext>
            </a:extLst>
          </p:cNvPr>
          <p:cNvSpPr>
            <a:spLocks noGrp="1"/>
          </p:cNvSpPr>
          <p:nvPr>
            <p:ph idx="1"/>
          </p:nvPr>
        </p:nvSpPr>
        <p:spPr/>
        <p:txBody>
          <a:bodyPr>
            <a:normAutofit/>
          </a:bodyPr>
          <a:lstStyle/>
          <a:p>
            <a:r>
              <a:rPr lang="en-US" dirty="0"/>
              <a:t>There are a number of barriers to the development and use of reproductive health services for men, including: </a:t>
            </a:r>
          </a:p>
          <a:p>
            <a:r>
              <a:rPr lang="en-US" dirty="0"/>
              <a:t>a lack of information on men’s needs and concerns that could be used to design appropriate </a:t>
            </a:r>
            <a:r>
              <a:rPr lang="en-US" dirty="0" err="1"/>
              <a:t>programmes</a:t>
            </a:r>
            <a:r>
              <a:rPr lang="en-US" dirty="0"/>
              <a:t> and services; </a:t>
            </a:r>
          </a:p>
          <a:p>
            <a:r>
              <a:rPr lang="en-US" dirty="0"/>
              <a:t> embarrassment and alienation among men about using health facilities that are primarily designed to address women’s reproductive health issues;</a:t>
            </a:r>
          </a:p>
          <a:p>
            <a:r>
              <a:rPr lang="en-US" dirty="0"/>
              <a:t> men’s reluctance to seek medical care;</a:t>
            </a:r>
          </a:p>
          <a:p>
            <a:r>
              <a:rPr lang="en-US" dirty="0"/>
              <a:t> inadequate training of health workers to address men’s sexual and reproductive health issues; </a:t>
            </a:r>
          </a:p>
          <a:p>
            <a:r>
              <a:rPr lang="en-US" dirty="0"/>
              <a:t> limited availability of contraceptive methods for men; </a:t>
            </a:r>
          </a:p>
          <a:p>
            <a:endParaRPr lang="en-US" dirty="0"/>
          </a:p>
        </p:txBody>
      </p:sp>
    </p:spTree>
    <p:extLst>
      <p:ext uri="{BB962C8B-B14F-4D97-AF65-F5344CB8AC3E}">
        <p14:creationId xmlns:p14="http://schemas.microsoft.com/office/powerpoint/2010/main" val="3926264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56B1D-F97A-4AAC-9C36-71A9C2DD533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E4EE349-E90D-4B50-B1EB-2ECB6BB65FDA}"/>
              </a:ext>
            </a:extLst>
          </p:cNvPr>
          <p:cNvSpPr>
            <a:spLocks noGrp="1"/>
          </p:cNvSpPr>
          <p:nvPr>
            <p:ph idx="1"/>
          </p:nvPr>
        </p:nvSpPr>
        <p:spPr/>
        <p:txBody>
          <a:bodyPr>
            <a:normAutofit/>
          </a:bodyPr>
          <a:lstStyle/>
          <a:p>
            <a:pPr>
              <a:buFont typeface="Arial" panose="020B0604020202020204" pitchFamily="34" charset="0"/>
              <a:buChar char="•"/>
            </a:pPr>
            <a:r>
              <a:rPr lang="en-US" dirty="0"/>
              <a:t>negative attitudes of policy-makers and service providers towards men; for example, viewing men as irresponsible, or not interested in playing a positive role in support of women’s reproductive health needs, or not an appropriate clientele for sexual and reproductive health services;</a:t>
            </a:r>
          </a:p>
          <a:p>
            <a:r>
              <a:rPr lang="en-US" dirty="0"/>
              <a:t> unfavorable legal and policy constraints, such as bans on promotion of condoms; </a:t>
            </a:r>
          </a:p>
          <a:p>
            <a:r>
              <a:rPr lang="en-US" dirty="0"/>
              <a:t>logistic constraints such as lack of separate waiting and service areas for men, lack of trained male staff, lack of male-friendly clinics, and inconvenient clinic hours. </a:t>
            </a:r>
          </a:p>
          <a:p>
            <a:r>
              <a:rPr lang="en-US" dirty="0"/>
              <a:t>These barriers must be addressed if men are to become more involved in sexual and reproductive health matters. </a:t>
            </a:r>
          </a:p>
          <a:p>
            <a:endParaRPr lang="en-US" dirty="0"/>
          </a:p>
        </p:txBody>
      </p:sp>
    </p:spTree>
    <p:extLst>
      <p:ext uri="{BB962C8B-B14F-4D97-AF65-F5344CB8AC3E}">
        <p14:creationId xmlns:p14="http://schemas.microsoft.com/office/powerpoint/2010/main" val="3012479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00BEA-7B69-41AB-A4F9-835EDC4F72E5}"/>
              </a:ext>
            </a:extLst>
          </p:cNvPr>
          <p:cNvSpPr>
            <a:spLocks noGrp="1"/>
          </p:cNvSpPr>
          <p:nvPr>
            <p:ph type="title"/>
          </p:nvPr>
        </p:nvSpPr>
        <p:spPr/>
        <p:txBody>
          <a:bodyPr>
            <a:normAutofit/>
          </a:bodyPr>
          <a:lstStyle/>
          <a:p>
            <a:r>
              <a:rPr lang="en-US" dirty="0"/>
              <a:t>MEETING THE SEXUAL AND REPRODUCTIVE HEALTH NEEDS OF MEN</a:t>
            </a:r>
          </a:p>
        </p:txBody>
      </p:sp>
      <p:sp>
        <p:nvSpPr>
          <p:cNvPr id="3" name="Content Placeholder 2">
            <a:extLst>
              <a:ext uri="{FF2B5EF4-FFF2-40B4-BE49-F238E27FC236}">
                <a16:creationId xmlns:a16="http://schemas.microsoft.com/office/drawing/2014/main" id="{76D675FA-FCBE-4B3A-8524-F4851E2CF4E8}"/>
              </a:ext>
            </a:extLst>
          </p:cNvPr>
          <p:cNvSpPr>
            <a:spLocks noGrp="1"/>
          </p:cNvSpPr>
          <p:nvPr>
            <p:ph idx="1"/>
          </p:nvPr>
        </p:nvSpPr>
        <p:spPr/>
        <p:txBody>
          <a:bodyPr>
            <a:normAutofit fontScale="92500" lnSpcReduction="10000"/>
          </a:bodyPr>
          <a:lstStyle/>
          <a:p>
            <a:r>
              <a:rPr lang="en-US" dirty="0"/>
              <a:t>Access to sexual and reproductive health services is a human rights issue for women, men and young people. The lack of services to address the sexual and reproductive health needs of men contributes to stress and anxiety among them.2 Various strategies have been used to extend sexual and reproductive health services to men, and to engage men as partners in improving women’s sexual and reproductive health:</a:t>
            </a:r>
          </a:p>
          <a:p>
            <a:pPr>
              <a:buFont typeface="Arial" panose="020B0604020202020204" pitchFamily="34" charset="0"/>
              <a:buChar char="•"/>
            </a:pPr>
            <a:r>
              <a:rPr lang="en-US" dirty="0"/>
              <a:t>Services for men may be offered in existing clinic-based services. </a:t>
            </a:r>
          </a:p>
          <a:p>
            <a:r>
              <a:rPr lang="en-US" dirty="0"/>
              <a:t>• Separate services may be established to provide information, education and counselling on sexuality, physiological development, family planning, STIs and HIV, genital health and hygiene, interpersonal communication, and sexual and reproductive </a:t>
            </a:r>
            <a:r>
              <a:rPr lang="en-US" dirty="0" err="1"/>
              <a:t>behaviour</a:t>
            </a:r>
            <a:r>
              <a:rPr lang="en-US" dirty="0"/>
              <a:t>.</a:t>
            </a:r>
          </a:p>
          <a:p>
            <a:r>
              <a:rPr lang="en-US" dirty="0"/>
              <a:t> • Special services may be established to offer diagnosis and treatment of sexual dysfunction, STIs and HIV, cancer of the prostate, testis and penis, and medical indications for male circumcision. </a:t>
            </a:r>
          </a:p>
          <a:p>
            <a:endParaRPr lang="en-US" dirty="0"/>
          </a:p>
        </p:txBody>
      </p:sp>
    </p:spTree>
    <p:extLst>
      <p:ext uri="{BB962C8B-B14F-4D97-AF65-F5344CB8AC3E}">
        <p14:creationId xmlns:p14="http://schemas.microsoft.com/office/powerpoint/2010/main" val="1876030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CE5A8-8DE2-4A26-BF59-844186DF3B3C}"/>
              </a:ext>
            </a:extLst>
          </p:cNvPr>
          <p:cNvSpPr>
            <a:spLocks noGrp="1"/>
          </p:cNvSpPr>
          <p:nvPr>
            <p:ph type="title"/>
          </p:nvPr>
        </p:nvSpPr>
        <p:spPr/>
        <p:txBody>
          <a:bodyPr/>
          <a:lstStyle/>
          <a:p>
            <a:r>
              <a:rPr lang="en-US" dirty="0"/>
              <a:t>Other approaches include:</a:t>
            </a:r>
          </a:p>
        </p:txBody>
      </p:sp>
      <p:sp>
        <p:nvSpPr>
          <p:cNvPr id="3" name="Content Placeholder 2">
            <a:extLst>
              <a:ext uri="{FF2B5EF4-FFF2-40B4-BE49-F238E27FC236}">
                <a16:creationId xmlns:a16="http://schemas.microsoft.com/office/drawing/2014/main" id="{1BAD670E-8955-4A79-A7DC-1960FE3FF09F}"/>
              </a:ext>
            </a:extLst>
          </p:cNvPr>
          <p:cNvSpPr>
            <a:spLocks noGrp="1"/>
          </p:cNvSpPr>
          <p:nvPr>
            <p:ph idx="1"/>
          </p:nvPr>
        </p:nvSpPr>
        <p:spPr/>
        <p:txBody>
          <a:bodyPr>
            <a:normAutofit fontScale="92500" lnSpcReduction="10000"/>
          </a:bodyPr>
          <a:lstStyle/>
          <a:p>
            <a:r>
              <a:rPr lang="en-US" dirty="0"/>
              <a:t> community-based distribution and social marketing of condoms; </a:t>
            </a:r>
          </a:p>
          <a:p>
            <a:r>
              <a:rPr lang="en-US" dirty="0"/>
              <a:t>reaching men with information and services through the workplace, the military and men’s groups; </a:t>
            </a:r>
          </a:p>
          <a:p>
            <a:r>
              <a:rPr lang="en-US" dirty="0"/>
              <a:t> special outreach campaigns to young men; </a:t>
            </a:r>
          </a:p>
          <a:p>
            <a:r>
              <a:rPr lang="en-US" dirty="0"/>
              <a:t> educational campaigns through the media; </a:t>
            </a:r>
          </a:p>
          <a:p>
            <a:r>
              <a:rPr lang="en-US" dirty="0"/>
              <a:t> special initiatives, such as outreach through football matches or other popular sporting events;</a:t>
            </a:r>
          </a:p>
          <a:p>
            <a:r>
              <a:rPr lang="en-US" dirty="0"/>
              <a:t>• promotion of vasectomy. </a:t>
            </a:r>
          </a:p>
          <a:p>
            <a:r>
              <a:rPr lang="en-US" dirty="0"/>
              <a:t>Because gender inequality has a strong influence on women’s sexual and reproductive health, </a:t>
            </a:r>
            <a:r>
              <a:rPr lang="en-US" dirty="0" err="1"/>
              <a:t>programme</a:t>
            </a:r>
            <a:r>
              <a:rPr lang="en-US" dirty="0"/>
              <a:t> managers need to consider the needs and perspectives of men, women and young people. It is also important to use gender-related and gender-disaggregated indicators when evaluating </a:t>
            </a:r>
            <a:r>
              <a:rPr lang="en-US" dirty="0" err="1"/>
              <a:t>programmes</a:t>
            </a:r>
            <a:r>
              <a:rPr lang="en-US" dirty="0"/>
              <a:t>. </a:t>
            </a:r>
          </a:p>
          <a:p>
            <a:endParaRPr lang="en-US" dirty="0"/>
          </a:p>
        </p:txBody>
      </p:sp>
    </p:spTree>
    <p:extLst>
      <p:ext uri="{BB962C8B-B14F-4D97-AF65-F5344CB8AC3E}">
        <p14:creationId xmlns:p14="http://schemas.microsoft.com/office/powerpoint/2010/main" val="3704385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B134A-DD77-4F4B-AA29-722657E3EF3A}"/>
              </a:ext>
            </a:extLst>
          </p:cNvPr>
          <p:cNvSpPr>
            <a:spLocks noGrp="1"/>
          </p:cNvSpPr>
          <p:nvPr>
            <p:ph type="title"/>
          </p:nvPr>
        </p:nvSpPr>
        <p:spPr/>
        <p:txBody>
          <a:bodyPr>
            <a:normAutofit/>
          </a:bodyPr>
          <a:lstStyle/>
          <a:p>
            <a:r>
              <a:rPr lang="en-US" dirty="0"/>
              <a:t>MEN'S ROLES IN WOMEN’S AND CHILDREN'S HEALTH</a:t>
            </a:r>
          </a:p>
        </p:txBody>
      </p:sp>
      <p:sp>
        <p:nvSpPr>
          <p:cNvPr id="3" name="Content Placeholder 2">
            <a:extLst>
              <a:ext uri="{FF2B5EF4-FFF2-40B4-BE49-F238E27FC236}">
                <a16:creationId xmlns:a16="http://schemas.microsoft.com/office/drawing/2014/main" id="{9145F987-A6AA-4786-ADAE-2C01E46905FC}"/>
              </a:ext>
            </a:extLst>
          </p:cNvPr>
          <p:cNvSpPr>
            <a:spLocks noGrp="1"/>
          </p:cNvSpPr>
          <p:nvPr>
            <p:ph idx="1"/>
          </p:nvPr>
        </p:nvSpPr>
        <p:spPr/>
        <p:txBody>
          <a:bodyPr>
            <a:normAutofit fontScale="92500" lnSpcReduction="20000"/>
          </a:bodyPr>
          <a:lstStyle/>
          <a:p>
            <a:r>
              <a:rPr lang="en-US" dirty="0"/>
              <a:t>Men can influence women’s health in numerous ways.3 As husbands, boyfriends, fathers, brothers, and friends, men can have a positive effect on women’s health by:</a:t>
            </a:r>
          </a:p>
          <a:p>
            <a:r>
              <a:rPr lang="en-US" dirty="0"/>
              <a:t>  preventing the spread of STIs by using condoms consistently and correctly and supporting and encouraging regular condom use by others; </a:t>
            </a:r>
          </a:p>
          <a:p>
            <a:r>
              <a:rPr lang="en-US" dirty="0"/>
              <a:t> using, or supporting the use by partners, of contraception, so that couples are better able to control the number and timing of their children; </a:t>
            </a:r>
          </a:p>
          <a:p>
            <a:r>
              <a:rPr lang="en-US" dirty="0"/>
              <a:t> supporting women during pregnancy, childbirth and the postpartum period;</a:t>
            </a:r>
          </a:p>
          <a:p>
            <a:r>
              <a:rPr lang="en-US" dirty="0"/>
              <a:t> supporting women to take decisions about their health without reference to their partner;</a:t>
            </a:r>
          </a:p>
          <a:p>
            <a:r>
              <a:rPr lang="en-US" dirty="0"/>
              <a:t>  responding to the physical and emotional needs of women prior to and following miscarriage and abortion; </a:t>
            </a:r>
          </a:p>
          <a:p>
            <a:r>
              <a:rPr lang="en-US" dirty="0"/>
              <a:t> refraining from, and insisting others avoid and prevent, all forms of violence against women and girls; </a:t>
            </a:r>
          </a:p>
          <a:p>
            <a:endParaRPr lang="en-US" dirty="0"/>
          </a:p>
        </p:txBody>
      </p:sp>
    </p:spTree>
    <p:extLst>
      <p:ext uri="{BB962C8B-B14F-4D97-AF65-F5344CB8AC3E}">
        <p14:creationId xmlns:p14="http://schemas.microsoft.com/office/powerpoint/2010/main" val="141032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AC254-6BEA-4F39-B792-F392F0944CC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93E6332-9F2A-45E6-98B3-84259D87BD68}"/>
              </a:ext>
            </a:extLst>
          </p:cNvPr>
          <p:cNvSpPr>
            <a:spLocks noGrp="1"/>
          </p:cNvSpPr>
          <p:nvPr>
            <p:ph idx="1"/>
          </p:nvPr>
        </p:nvSpPr>
        <p:spPr/>
        <p:txBody>
          <a:bodyPr>
            <a:normAutofit/>
          </a:bodyPr>
          <a:lstStyle/>
          <a:p>
            <a:r>
              <a:rPr lang="en-US" dirty="0"/>
              <a:t>working to end harmful sexual practices, such as female genital mutilation and “dry sex”;</a:t>
            </a:r>
          </a:p>
          <a:p>
            <a:r>
              <a:rPr lang="en-US" dirty="0"/>
              <a:t>  sharing financial resources with women, and supporting the notion of shared property rights; </a:t>
            </a:r>
          </a:p>
          <a:p>
            <a:r>
              <a:rPr lang="en-US" dirty="0"/>
              <a:t> supporting women’s full participation in civil society, including their access to social, political and educational opportunities, many of which have a direct or indirect impact on women’s health;</a:t>
            </a:r>
          </a:p>
          <a:p>
            <a:r>
              <a:rPr lang="en-US" dirty="0"/>
              <a:t> supporting the rights of daughters to the same health care, education, and respect as sons. </a:t>
            </a:r>
          </a:p>
          <a:p>
            <a:endParaRPr lang="en-US" dirty="0"/>
          </a:p>
        </p:txBody>
      </p:sp>
    </p:spTree>
    <p:extLst>
      <p:ext uri="{BB962C8B-B14F-4D97-AF65-F5344CB8AC3E}">
        <p14:creationId xmlns:p14="http://schemas.microsoft.com/office/powerpoint/2010/main" val="2919672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foreskin</a:t>
            </a:r>
          </a:p>
        </p:txBody>
      </p:sp>
      <p:sp>
        <p:nvSpPr>
          <p:cNvPr id="3" name="Content Placeholder 2"/>
          <p:cNvSpPr>
            <a:spLocks noGrp="1"/>
          </p:cNvSpPr>
          <p:nvPr>
            <p:ph idx="1"/>
          </p:nvPr>
        </p:nvSpPr>
        <p:spPr>
          <a:xfrm>
            <a:off x="2111829" y="1845734"/>
            <a:ext cx="8164285" cy="4254620"/>
          </a:xfrm>
        </p:spPr>
        <p:txBody>
          <a:bodyPr>
            <a:noAutofit/>
          </a:bodyPr>
          <a:lstStyle/>
          <a:p>
            <a:pPr>
              <a:buFont typeface="Wingdings" panose="05000000000000000000" pitchFamily="2" charset="2"/>
              <a:buChar char="Ø"/>
            </a:pPr>
            <a:r>
              <a:rPr lang="en-US" sz="2400" dirty="0"/>
              <a:t>The foreskin is a continuation of skin from the shaft of the penis that covers the glans penis and the urethral meatus.</a:t>
            </a:r>
          </a:p>
          <a:p>
            <a:pPr>
              <a:buFont typeface="Wingdings" panose="05000000000000000000" pitchFamily="2" charset="2"/>
              <a:buChar char="Ø"/>
            </a:pPr>
            <a:r>
              <a:rPr lang="en-US" sz="2400" dirty="0"/>
              <a:t>It is attached to the glans by the frenulum, a highly vascularized tissue of the penis. </a:t>
            </a:r>
          </a:p>
          <a:p>
            <a:pPr>
              <a:buFont typeface="Wingdings" panose="05000000000000000000" pitchFamily="2" charset="2"/>
              <a:buChar char="Ø"/>
            </a:pPr>
            <a:r>
              <a:rPr lang="en-US" sz="2400" dirty="0"/>
              <a:t>The frenulum forms the interface between the outer and inner foreskin layers, and when the penis is not erect, it tightens to narrow the foreskin opening. </a:t>
            </a:r>
          </a:p>
          <a:p>
            <a:pPr>
              <a:buFont typeface="Wingdings" panose="05000000000000000000" pitchFamily="2" charset="2"/>
              <a:buChar char="Ø"/>
            </a:pPr>
            <a:r>
              <a:rPr lang="en-US" sz="2400" dirty="0"/>
              <a:t>Circumcision removes some, or all, of the foreskin from the penis. </a:t>
            </a:r>
          </a:p>
          <a:p>
            <a:pPr>
              <a:buFont typeface="Wingdings" panose="05000000000000000000" pitchFamily="2" charset="2"/>
              <a:buChar char="Ø"/>
            </a:pPr>
            <a:r>
              <a:rPr lang="en-US" sz="2400" dirty="0">
                <a:solidFill>
                  <a:srgbClr val="7030A0"/>
                </a:solidFill>
              </a:rPr>
              <a:t>The word “circumcision” comes from the Latin </a:t>
            </a:r>
            <a:r>
              <a:rPr lang="en-US" sz="2400" i="1" dirty="0" err="1">
                <a:solidFill>
                  <a:srgbClr val="7030A0"/>
                </a:solidFill>
              </a:rPr>
              <a:t>circumcidere</a:t>
            </a:r>
            <a:r>
              <a:rPr lang="en-US" sz="2400" i="1" dirty="0">
                <a:solidFill>
                  <a:srgbClr val="7030A0"/>
                </a:solidFill>
              </a:rPr>
              <a:t> </a:t>
            </a:r>
            <a:r>
              <a:rPr lang="en-US" sz="2400" dirty="0">
                <a:solidFill>
                  <a:srgbClr val="7030A0"/>
                </a:solidFill>
              </a:rPr>
              <a:t>(meaning “to cut around”).</a:t>
            </a:r>
          </a:p>
        </p:txBody>
      </p:sp>
    </p:spTree>
    <p:extLst>
      <p:ext uri="{BB962C8B-B14F-4D97-AF65-F5344CB8AC3E}">
        <p14:creationId xmlns:p14="http://schemas.microsoft.com/office/powerpoint/2010/main" val="265587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pPr eaLnBrk="1" hangingPunct="1"/>
            <a:r>
              <a:rPr lang="en-US" altLang="en-US"/>
              <a:t>How is MC performed?</a:t>
            </a:r>
            <a:endParaRPr lang="en-GB" altLang="en-US"/>
          </a:p>
        </p:txBody>
      </p:sp>
      <p:sp>
        <p:nvSpPr>
          <p:cNvPr id="13317" name="Rectangle 3"/>
          <p:cNvSpPr>
            <a:spLocks noGrp="1" noChangeArrowheads="1"/>
          </p:cNvSpPr>
          <p:nvPr>
            <p:ph idx="1"/>
          </p:nvPr>
        </p:nvSpPr>
        <p:spPr>
          <a:xfrm>
            <a:off x="2164081" y="1845734"/>
            <a:ext cx="7955279" cy="4023360"/>
          </a:xfrm>
        </p:spPr>
        <p:txBody>
          <a:bodyPr>
            <a:normAutofit/>
          </a:bodyPr>
          <a:lstStyle/>
          <a:p>
            <a:pPr algn="just" eaLnBrk="1" hangingPunct="1">
              <a:buFontTx/>
              <a:buNone/>
            </a:pPr>
            <a:r>
              <a:rPr lang="en-GB" altLang="en-US" sz="2400" dirty="0">
                <a:cs typeface="Times New Roman" panose="02020603050405020304" pitchFamily="18" charset="0"/>
              </a:rPr>
              <a:t>	– The </a:t>
            </a:r>
            <a:r>
              <a:rPr lang="en-GB" altLang="en-US" sz="2400" b="1" dirty="0">
                <a:cs typeface="Times New Roman" panose="02020603050405020304" pitchFamily="18" charset="0"/>
              </a:rPr>
              <a:t>foreskin is freed</a:t>
            </a:r>
            <a:r>
              <a:rPr lang="en-GB" altLang="en-US" sz="2400" dirty="0">
                <a:cs typeface="Times New Roman" panose="02020603050405020304" pitchFamily="18" charset="0"/>
              </a:rPr>
              <a:t> from the head of the penis (glans). </a:t>
            </a:r>
          </a:p>
          <a:p>
            <a:pPr algn="just" eaLnBrk="1" hangingPunct="1">
              <a:buFontTx/>
              <a:buNone/>
            </a:pPr>
            <a:r>
              <a:rPr lang="en-GB" altLang="en-US" sz="2400" dirty="0">
                <a:cs typeface="Times New Roman" panose="02020603050405020304" pitchFamily="18" charset="0"/>
              </a:rPr>
              <a:t>	– </a:t>
            </a:r>
            <a:r>
              <a:rPr lang="en-GB" altLang="en-US" sz="2400" b="1" dirty="0">
                <a:cs typeface="Times New Roman" panose="02020603050405020304" pitchFamily="18" charset="0"/>
              </a:rPr>
              <a:t>Excess foreskin</a:t>
            </a:r>
            <a:r>
              <a:rPr lang="en-GB" altLang="en-US" sz="2400" b="1" dirty="0">
                <a:solidFill>
                  <a:srgbClr val="000000"/>
                </a:solidFill>
                <a:cs typeface="Times New Roman" panose="02020603050405020304" pitchFamily="18" charset="0"/>
              </a:rPr>
              <a:t> is clipped</a:t>
            </a:r>
            <a:r>
              <a:rPr lang="en-GB" altLang="en-US" sz="2400" dirty="0">
                <a:solidFill>
                  <a:srgbClr val="000000"/>
                </a:solidFill>
                <a:cs typeface="Times New Roman" panose="02020603050405020304" pitchFamily="18" charset="0"/>
              </a:rPr>
              <a:t> off. </a:t>
            </a:r>
          </a:p>
          <a:p>
            <a:pPr algn="just" eaLnBrk="1" hangingPunct="1">
              <a:buFontTx/>
              <a:buNone/>
            </a:pPr>
            <a:endParaRPr lang="en-GB" altLang="en-US" sz="2400" dirty="0">
              <a:solidFill>
                <a:srgbClr val="000000"/>
              </a:solidFill>
              <a:cs typeface="Times New Roman" panose="02020603050405020304" pitchFamily="18" charset="0"/>
            </a:endParaRPr>
          </a:p>
          <a:p>
            <a:pPr algn="just" eaLnBrk="1" hangingPunct="1">
              <a:buFont typeface="Wingdings" panose="05000000000000000000" pitchFamily="2" charset="2"/>
              <a:buChar char="§"/>
            </a:pPr>
            <a:r>
              <a:rPr lang="en-GB" altLang="en-US" sz="2400" dirty="0">
                <a:solidFill>
                  <a:srgbClr val="000000"/>
                </a:solidFill>
                <a:cs typeface="Times New Roman" panose="02020603050405020304" pitchFamily="18" charset="0"/>
              </a:rPr>
              <a:t> If done in the </a:t>
            </a:r>
            <a:r>
              <a:rPr lang="en-GB" altLang="en-US" sz="2400" dirty="0" err="1">
                <a:solidFill>
                  <a:srgbClr val="000000"/>
                </a:solidFill>
                <a:cs typeface="Times New Roman" panose="02020603050405020304" pitchFamily="18" charset="0"/>
              </a:rPr>
              <a:t>newborn</a:t>
            </a:r>
            <a:r>
              <a:rPr lang="en-GB" altLang="en-US" sz="2400" dirty="0">
                <a:solidFill>
                  <a:srgbClr val="000000"/>
                </a:solidFill>
                <a:cs typeface="Times New Roman" panose="02020603050405020304" pitchFamily="18" charset="0"/>
              </a:rPr>
              <a:t> period, the procedure is simpler and quicker than in adolescents and adults.</a:t>
            </a:r>
          </a:p>
          <a:p>
            <a:pPr algn="just" eaLnBrk="1" hangingPunct="1">
              <a:buFont typeface="Wingdings" panose="05000000000000000000" pitchFamily="2" charset="2"/>
              <a:buChar char="§"/>
            </a:pPr>
            <a:r>
              <a:rPr lang="en-GB" altLang="en-US" sz="2400" dirty="0">
                <a:solidFill>
                  <a:srgbClr val="000000"/>
                </a:solidFill>
                <a:cs typeface="Times New Roman" panose="02020603050405020304" pitchFamily="18" charset="0"/>
              </a:rPr>
              <a:t>The period of superficial healing after MC is 5-10 days (although it takes 4–6 weeks for the wound to be fully healed).</a:t>
            </a:r>
            <a:endParaRPr lang="en-GB" altLang="en-US" sz="2400" dirty="0"/>
          </a:p>
        </p:txBody>
      </p:sp>
    </p:spTree>
    <p:extLst>
      <p:ext uri="{BB962C8B-B14F-4D97-AF65-F5344CB8AC3E}">
        <p14:creationId xmlns:p14="http://schemas.microsoft.com/office/powerpoint/2010/main" val="3726325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p:txBody>
          <a:bodyPr/>
          <a:lstStyle/>
          <a:p>
            <a:r>
              <a:rPr lang="en-US" altLang="en-US" dirty="0"/>
              <a:t>Medical indications for male circumcision</a:t>
            </a:r>
          </a:p>
        </p:txBody>
      </p:sp>
      <p:sp>
        <p:nvSpPr>
          <p:cNvPr id="16387" name="Content Placeholder 4"/>
          <p:cNvSpPr>
            <a:spLocks noGrp="1"/>
          </p:cNvSpPr>
          <p:nvPr>
            <p:ph idx="1"/>
          </p:nvPr>
        </p:nvSpPr>
        <p:spPr>
          <a:xfrm>
            <a:off x="2059577" y="1845734"/>
            <a:ext cx="8386354" cy="4372186"/>
          </a:xfrm>
        </p:spPr>
        <p:txBody>
          <a:bodyPr>
            <a:normAutofit lnSpcReduction="10000"/>
          </a:bodyPr>
          <a:lstStyle/>
          <a:p>
            <a:pPr>
              <a:lnSpc>
                <a:spcPct val="80000"/>
              </a:lnSpc>
              <a:spcAft>
                <a:spcPct val="10000"/>
              </a:spcAft>
              <a:buFont typeface="Wingdings" panose="05000000000000000000" pitchFamily="2" charset="2"/>
              <a:buChar char="Ø"/>
            </a:pPr>
            <a:r>
              <a:rPr lang="en-US" altLang="en-US" sz="2800" b="1" dirty="0" err="1">
                <a:solidFill>
                  <a:srgbClr val="7030A0"/>
                </a:solidFill>
                <a:effectLst>
                  <a:outerShdw blurRad="38100" dist="38100" dir="2700000" algn="tl">
                    <a:srgbClr val="000000">
                      <a:alpha val="43137"/>
                    </a:srgbClr>
                  </a:outerShdw>
                </a:effectLst>
              </a:rPr>
              <a:t>Phimosis</a:t>
            </a:r>
            <a:r>
              <a:rPr lang="en-US" altLang="en-US" sz="2800" b="1" dirty="0">
                <a:solidFill>
                  <a:srgbClr val="7030A0"/>
                </a:solidFill>
                <a:effectLst>
                  <a:outerShdw blurRad="38100" dist="38100" dir="2700000" algn="tl">
                    <a:srgbClr val="000000">
                      <a:alpha val="43137"/>
                    </a:srgbClr>
                  </a:outerShdw>
                </a:effectLst>
              </a:rPr>
              <a:t> </a:t>
            </a:r>
            <a:r>
              <a:rPr lang="en-US" altLang="en-US" sz="2400" dirty="0"/>
              <a:t>(inability to retract the foreskin) – </a:t>
            </a:r>
            <a:r>
              <a:rPr lang="en-US" altLang="en-US" sz="2400" i="1" dirty="0">
                <a:solidFill>
                  <a:srgbClr val="00B050"/>
                </a:solidFill>
                <a:effectLst>
                  <a:outerShdw blurRad="38100" dist="38100" dir="2700000" algn="tl">
                    <a:srgbClr val="000000">
                      <a:alpha val="43137"/>
                    </a:srgbClr>
                  </a:outerShdw>
                </a:effectLst>
              </a:rPr>
              <a:t>The most frequent medical reason for male circumcision </a:t>
            </a:r>
          </a:p>
          <a:p>
            <a:pPr>
              <a:lnSpc>
                <a:spcPct val="80000"/>
              </a:lnSpc>
              <a:spcAft>
                <a:spcPct val="10000"/>
              </a:spcAft>
              <a:buFont typeface="Wingdings" panose="05000000000000000000" pitchFamily="2" charset="2"/>
              <a:buChar char="Ø"/>
            </a:pPr>
            <a:r>
              <a:rPr lang="en-US" altLang="en-US" sz="2800" b="1" dirty="0" err="1">
                <a:solidFill>
                  <a:srgbClr val="7030A0"/>
                </a:solidFill>
                <a:effectLst>
                  <a:outerShdw blurRad="38100" dist="38100" dir="2700000" algn="tl">
                    <a:srgbClr val="000000">
                      <a:alpha val="43137"/>
                    </a:srgbClr>
                  </a:outerShdw>
                </a:effectLst>
              </a:rPr>
              <a:t>Paraphimosis</a:t>
            </a:r>
            <a:r>
              <a:rPr lang="en-US" altLang="en-US" sz="2800" b="1" dirty="0">
                <a:solidFill>
                  <a:srgbClr val="7030A0"/>
                </a:solidFill>
                <a:effectLst>
                  <a:outerShdw blurRad="38100" dist="38100" dir="2700000" algn="tl">
                    <a:srgbClr val="000000">
                      <a:alpha val="43137"/>
                    </a:srgbClr>
                  </a:outerShdw>
                </a:effectLst>
              </a:rPr>
              <a:t> - </a:t>
            </a:r>
            <a:r>
              <a:rPr lang="en-US" altLang="en-US" sz="2400" dirty="0"/>
              <a:t>the inability to return the foreskin to its original location; it forms a tight band of constricting tissue, causing swelling of the glans and foreskin, </a:t>
            </a:r>
          </a:p>
          <a:p>
            <a:pPr>
              <a:lnSpc>
                <a:spcPct val="80000"/>
              </a:lnSpc>
              <a:spcAft>
                <a:spcPct val="10000"/>
              </a:spcAft>
              <a:buFont typeface="Wingdings" panose="05000000000000000000" pitchFamily="2" charset="2"/>
              <a:buChar char="Ø"/>
            </a:pPr>
            <a:r>
              <a:rPr lang="en-US" altLang="en-US" sz="2800" b="1" dirty="0" err="1">
                <a:solidFill>
                  <a:srgbClr val="7030A0"/>
                </a:solidFill>
                <a:effectLst>
                  <a:outerShdw blurRad="38100" dist="38100" dir="2700000" algn="tl">
                    <a:srgbClr val="000000">
                      <a:alpha val="43137"/>
                    </a:srgbClr>
                  </a:outerShdw>
                </a:effectLst>
              </a:rPr>
              <a:t>Balanposthitis</a:t>
            </a:r>
            <a:r>
              <a:rPr lang="en-US" altLang="en-US" sz="2800" b="1" dirty="0">
                <a:solidFill>
                  <a:srgbClr val="7030A0"/>
                </a:solidFill>
                <a:effectLst>
                  <a:outerShdw blurRad="38100" dist="38100" dir="2700000" algn="tl">
                    <a:srgbClr val="000000">
                      <a:alpha val="43137"/>
                    </a:srgbClr>
                  </a:outerShdw>
                </a:effectLst>
              </a:rPr>
              <a:t> </a:t>
            </a:r>
            <a:r>
              <a:rPr lang="en-US" altLang="en-US" sz="2400" dirty="0"/>
              <a:t> - an acute or chronic inflammation of the mucosal surface of the foreskin and glans</a:t>
            </a:r>
          </a:p>
          <a:p>
            <a:pPr>
              <a:lnSpc>
                <a:spcPct val="80000"/>
              </a:lnSpc>
              <a:spcAft>
                <a:spcPct val="10000"/>
              </a:spcAft>
              <a:buFont typeface="Wingdings" panose="05000000000000000000" pitchFamily="2" charset="2"/>
              <a:buChar char="Ø"/>
            </a:pPr>
            <a:r>
              <a:rPr lang="en-US" altLang="en-US" sz="2800" b="1" dirty="0">
                <a:solidFill>
                  <a:srgbClr val="7030A0"/>
                </a:solidFill>
                <a:effectLst>
                  <a:outerShdw blurRad="38100" dist="38100" dir="2700000" algn="tl">
                    <a:srgbClr val="000000">
                      <a:alpha val="43137"/>
                    </a:srgbClr>
                  </a:outerShdw>
                </a:effectLst>
              </a:rPr>
              <a:t>Balanitis xerotica obliterans - </a:t>
            </a:r>
            <a:r>
              <a:rPr lang="en-US" altLang="en-US" sz="2400" dirty="0"/>
              <a:t>a chronic sclerosis and atrophic process of the glans penis and foreskin </a:t>
            </a:r>
            <a:r>
              <a:rPr lang="en-US" altLang="en-US" i="1" dirty="0"/>
              <a:t>– a risk factor for penile cancer and </a:t>
            </a:r>
            <a:r>
              <a:rPr lang="en-US" altLang="en-US" i="1" dirty="0">
                <a:solidFill>
                  <a:srgbClr val="FF0000"/>
                </a:solidFill>
              </a:rPr>
              <a:t>the only absolute indication for circumcision</a:t>
            </a:r>
            <a:r>
              <a:rPr lang="en-US" altLang="en-US" sz="2400" dirty="0"/>
              <a:t>. </a:t>
            </a:r>
          </a:p>
          <a:p>
            <a:pPr>
              <a:lnSpc>
                <a:spcPct val="80000"/>
              </a:lnSpc>
              <a:spcAft>
                <a:spcPct val="10000"/>
              </a:spcAft>
              <a:buFont typeface="Wingdings" panose="05000000000000000000" pitchFamily="2" charset="2"/>
              <a:buChar char="Ø"/>
            </a:pPr>
            <a:r>
              <a:rPr lang="en-US" altLang="en-US" sz="2400" b="1" dirty="0">
                <a:solidFill>
                  <a:srgbClr val="7030A0"/>
                </a:solidFill>
                <a:effectLst>
                  <a:outerShdw blurRad="38100" dist="38100" dir="2700000" algn="tl">
                    <a:srgbClr val="000000">
                      <a:alpha val="43137"/>
                    </a:srgbClr>
                  </a:outerShdw>
                </a:effectLst>
              </a:rPr>
              <a:t>Excessive skin and tears in the frenulum</a:t>
            </a:r>
            <a:r>
              <a:rPr lang="en-US" altLang="en-US" sz="2400" dirty="0"/>
              <a:t> - are rare but can occur in adults</a:t>
            </a:r>
          </a:p>
        </p:txBody>
      </p:sp>
    </p:spTree>
    <p:extLst>
      <p:ext uri="{BB962C8B-B14F-4D97-AF65-F5344CB8AC3E}">
        <p14:creationId xmlns:p14="http://schemas.microsoft.com/office/powerpoint/2010/main" val="3371075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Indications….</a:t>
            </a:r>
          </a:p>
        </p:txBody>
      </p:sp>
      <p:pic>
        <p:nvPicPr>
          <p:cNvPr id="7170" name="Picture 2" descr="Fixed Phimosis but I have frenulum breve. : Phimosis"/>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1396055" y="2160588"/>
            <a:ext cx="2746677" cy="388143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Dr. Sarda Child Urology Cente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88075" y="2168435"/>
            <a:ext cx="4101102" cy="2806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03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033B6-D138-4591-B4FC-B7F6FE07AF5A}"/>
              </a:ext>
            </a:extLst>
          </p:cNvPr>
          <p:cNvSpPr>
            <a:spLocks noGrp="1"/>
          </p:cNvSpPr>
          <p:nvPr>
            <p:ph type="title"/>
          </p:nvPr>
        </p:nvSpPr>
        <p:spPr/>
        <p:txBody>
          <a:bodyPr/>
          <a:lstStyle/>
          <a:p>
            <a:r>
              <a:rPr lang="en-US" dirty="0"/>
              <a:t>DEFINATIONS</a:t>
            </a:r>
          </a:p>
        </p:txBody>
      </p:sp>
      <p:sp>
        <p:nvSpPr>
          <p:cNvPr id="3" name="Content Placeholder 2">
            <a:extLst>
              <a:ext uri="{FF2B5EF4-FFF2-40B4-BE49-F238E27FC236}">
                <a16:creationId xmlns:a16="http://schemas.microsoft.com/office/drawing/2014/main" id="{56B114E2-31E4-4C95-A1F9-1C3758BB241D}"/>
              </a:ext>
            </a:extLst>
          </p:cNvPr>
          <p:cNvSpPr>
            <a:spLocks noGrp="1"/>
          </p:cNvSpPr>
          <p:nvPr>
            <p:ph idx="1"/>
          </p:nvPr>
        </p:nvSpPr>
        <p:spPr/>
        <p:txBody>
          <a:bodyPr/>
          <a:lstStyle/>
          <a:p>
            <a:r>
              <a:rPr lang="en-US" sz="2400" b="1" dirty="0">
                <a:solidFill>
                  <a:srgbClr val="7030A0"/>
                </a:solidFill>
              </a:rPr>
              <a:t>Voluntary Medical Male Circumcision (VMMC)</a:t>
            </a:r>
            <a:r>
              <a:rPr lang="en-US" sz="2400" b="1" dirty="0"/>
              <a:t> is the surgical removal of all or part of the foreskin of the penis (prepuce) by a trained health-care professional</a:t>
            </a:r>
          </a:p>
          <a:p>
            <a:endParaRPr lang="en-US" sz="2400" b="1" dirty="0"/>
          </a:p>
          <a:p>
            <a:endParaRPr lang="en-US" dirty="0"/>
          </a:p>
        </p:txBody>
      </p:sp>
    </p:spTree>
    <p:extLst>
      <p:ext uri="{BB962C8B-B14F-4D97-AF65-F5344CB8AC3E}">
        <p14:creationId xmlns:p14="http://schemas.microsoft.com/office/powerpoint/2010/main" val="4215598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Indications …..</a:t>
            </a:r>
          </a:p>
        </p:txBody>
      </p:sp>
      <p:sp>
        <p:nvSpPr>
          <p:cNvPr id="7" name="Text Placeholder 6"/>
          <p:cNvSpPr>
            <a:spLocks noGrp="1"/>
          </p:cNvSpPr>
          <p:nvPr>
            <p:ph type="body" idx="1"/>
          </p:nvPr>
        </p:nvSpPr>
        <p:spPr/>
        <p:txBody>
          <a:bodyPr/>
          <a:lstStyle/>
          <a:p>
            <a:r>
              <a:rPr lang="en-US" b="1" dirty="0" err="1">
                <a:solidFill>
                  <a:schemeClr val="tx1"/>
                </a:solidFill>
              </a:rPr>
              <a:t>Paraphimosis</a:t>
            </a:r>
            <a:r>
              <a:rPr lang="en-US" b="1" dirty="0">
                <a:solidFill>
                  <a:schemeClr val="tx1"/>
                </a:solidFill>
              </a:rPr>
              <a:t> </a:t>
            </a:r>
          </a:p>
        </p:txBody>
      </p:sp>
      <p:pic>
        <p:nvPicPr>
          <p:cNvPr id="8196" name="Picture 4" descr="Paraphimosis - www.medicoapps.or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89028" y="2736850"/>
            <a:ext cx="4159143" cy="3305175"/>
          </a:xfrm>
          <a:prstGeom prst="rect">
            <a:avLst/>
          </a:prstGeom>
          <a:solidFill>
            <a:srgbClr val="FFC000"/>
          </a:solidFill>
          <a:effectLst/>
        </p:spPr>
      </p:pic>
      <p:sp>
        <p:nvSpPr>
          <p:cNvPr id="8" name="Text Placeholder 7"/>
          <p:cNvSpPr>
            <a:spLocks noGrp="1"/>
          </p:cNvSpPr>
          <p:nvPr>
            <p:ph type="body" sz="quarter" idx="3"/>
          </p:nvPr>
        </p:nvSpPr>
        <p:spPr/>
        <p:txBody>
          <a:bodyPr/>
          <a:lstStyle/>
          <a:p>
            <a:r>
              <a:rPr lang="en-US" b="1" dirty="0" err="1">
                <a:solidFill>
                  <a:schemeClr val="tx1"/>
                </a:solidFill>
              </a:rPr>
              <a:t>phimosis</a:t>
            </a:r>
            <a:endParaRPr lang="en-US" b="1" dirty="0">
              <a:solidFill>
                <a:schemeClr val="tx1"/>
              </a:solidFill>
            </a:endParaRPr>
          </a:p>
        </p:txBody>
      </p:sp>
      <p:sp>
        <p:nvSpPr>
          <p:cNvPr id="9" name="Content Placeholder 8"/>
          <p:cNvSpPr>
            <a:spLocks noGrp="1"/>
          </p:cNvSpPr>
          <p:nvPr>
            <p:ph sz="quarter" idx="4"/>
          </p:nvPr>
        </p:nvSpPr>
        <p:spPr/>
        <p:txBody>
          <a:bodyPr/>
          <a:lstStyle/>
          <a:p>
            <a:r>
              <a:rPr lang="en-US" dirty="0"/>
              <a:t>.</a:t>
            </a:r>
          </a:p>
        </p:txBody>
      </p:sp>
      <p:pic>
        <p:nvPicPr>
          <p:cNvPr id="8194" name="Picture 2" descr="What is phimosis and how to treat it - Tua Saúde"/>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a:fillRect/>
          </a:stretch>
        </p:blipFill>
        <p:spPr bwMode="auto">
          <a:xfrm>
            <a:off x="8488363" y="2990850"/>
            <a:ext cx="3703637" cy="247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169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Balanitis Xerotica Obliterans (BXO) / Penile Lichen Sclerosus"/>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3517900" y="287338"/>
            <a:ext cx="8674100" cy="528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874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p:txBody>
          <a:bodyPr/>
          <a:lstStyle/>
          <a:p>
            <a:pPr eaLnBrk="1" hangingPunct="1"/>
            <a:r>
              <a:rPr lang="en-US" altLang="en-US"/>
              <a:t>Benefits of Male Circumcision</a:t>
            </a:r>
            <a:endParaRPr lang="en-GB" altLang="en-US"/>
          </a:p>
        </p:txBody>
      </p:sp>
      <p:sp>
        <p:nvSpPr>
          <p:cNvPr id="17413" name="Rectangle 5"/>
          <p:cNvSpPr>
            <a:spLocks noGrp="1" noChangeArrowheads="1"/>
          </p:cNvSpPr>
          <p:nvPr>
            <p:ph idx="1"/>
          </p:nvPr>
        </p:nvSpPr>
        <p:spPr>
          <a:xfrm>
            <a:off x="2346959" y="1845734"/>
            <a:ext cx="7811590" cy="4163180"/>
          </a:xfrm>
        </p:spPr>
        <p:txBody>
          <a:bodyPr>
            <a:normAutofit fontScale="92500" lnSpcReduction="20000"/>
          </a:bodyPr>
          <a:lstStyle/>
          <a:p>
            <a:pPr eaLnBrk="1" hangingPunct="1">
              <a:lnSpc>
                <a:spcPct val="80000"/>
              </a:lnSpc>
              <a:spcAft>
                <a:spcPct val="10000"/>
              </a:spcAft>
              <a:buFont typeface="Wingdings" panose="05000000000000000000" pitchFamily="2" charset="2"/>
              <a:buChar char="Ø"/>
            </a:pPr>
            <a:r>
              <a:rPr lang="en-US" altLang="en-US" sz="2400" dirty="0"/>
              <a:t>Easier to maintain </a:t>
            </a:r>
            <a:r>
              <a:rPr lang="en-US" altLang="en-US" sz="2400" b="1" dirty="0"/>
              <a:t>penile hygiene</a:t>
            </a:r>
          </a:p>
          <a:p>
            <a:pPr eaLnBrk="1" hangingPunct="1">
              <a:lnSpc>
                <a:spcPct val="80000"/>
              </a:lnSpc>
              <a:spcAft>
                <a:spcPct val="10000"/>
              </a:spcAft>
              <a:buFont typeface="Wingdings" panose="05000000000000000000" pitchFamily="2" charset="2"/>
              <a:buChar char="Ø"/>
            </a:pPr>
            <a:r>
              <a:rPr lang="en-US" altLang="en-US" sz="2400" b="1" dirty="0"/>
              <a:t>A decreased risk of urinary tract infections</a:t>
            </a:r>
            <a:endParaRPr lang="en-US" altLang="en-US" sz="2400" dirty="0"/>
          </a:p>
          <a:p>
            <a:pPr eaLnBrk="1" hangingPunct="1">
              <a:lnSpc>
                <a:spcPct val="80000"/>
              </a:lnSpc>
              <a:spcAft>
                <a:spcPct val="10000"/>
              </a:spcAft>
              <a:buFont typeface="Wingdings" panose="05000000000000000000" pitchFamily="2" charset="2"/>
              <a:buChar char="Ø"/>
            </a:pPr>
            <a:r>
              <a:rPr lang="en-US" altLang="en-US" sz="2400" b="1" dirty="0"/>
              <a:t>Prevention of inflammation of the glans</a:t>
            </a:r>
            <a:r>
              <a:rPr lang="en-US" altLang="en-US" sz="2400" dirty="0"/>
              <a:t> (</a:t>
            </a:r>
            <a:r>
              <a:rPr lang="en-US" altLang="en-US" sz="2400" i="1" dirty="0"/>
              <a:t>balanitis</a:t>
            </a:r>
            <a:r>
              <a:rPr lang="en-US" altLang="en-US" sz="2400" dirty="0"/>
              <a:t>) and the foreskin (</a:t>
            </a:r>
            <a:r>
              <a:rPr lang="en-US" altLang="en-US" sz="2400" i="1" dirty="0" err="1"/>
              <a:t>posthitis</a:t>
            </a:r>
            <a:r>
              <a:rPr lang="en-US" altLang="en-US" sz="2400" dirty="0"/>
              <a:t>) </a:t>
            </a:r>
          </a:p>
          <a:p>
            <a:pPr eaLnBrk="1" hangingPunct="1">
              <a:lnSpc>
                <a:spcPct val="80000"/>
              </a:lnSpc>
              <a:spcAft>
                <a:spcPct val="10000"/>
              </a:spcAft>
              <a:buFont typeface="Wingdings" panose="05000000000000000000" pitchFamily="2" charset="2"/>
              <a:buChar char="Ø"/>
            </a:pPr>
            <a:r>
              <a:rPr lang="en-US" altLang="en-US" sz="2400" b="1" dirty="0"/>
              <a:t>Prevention of </a:t>
            </a:r>
            <a:r>
              <a:rPr lang="en-US" altLang="en-US" sz="2400" b="1" i="1" dirty="0" err="1"/>
              <a:t>phimosis</a:t>
            </a:r>
            <a:r>
              <a:rPr lang="en-US" altLang="en-US" sz="2400" dirty="0"/>
              <a:t> (the inability to retract the foreskin) </a:t>
            </a:r>
            <a:r>
              <a:rPr lang="en-US" altLang="en-US" sz="2400" b="1" dirty="0"/>
              <a:t>and</a:t>
            </a:r>
            <a:r>
              <a:rPr lang="en-US" altLang="en-US" sz="2400" dirty="0"/>
              <a:t> </a:t>
            </a:r>
            <a:r>
              <a:rPr lang="en-US" altLang="en-US" sz="2400" b="1" i="1" dirty="0" err="1"/>
              <a:t>paraphimosis</a:t>
            </a:r>
            <a:r>
              <a:rPr lang="en-US" altLang="en-US" sz="2400" b="1" dirty="0"/>
              <a:t> </a:t>
            </a:r>
            <a:r>
              <a:rPr lang="en-US" altLang="en-US" sz="2400" dirty="0"/>
              <a:t>(the inability to return the foreskin to its original location)</a:t>
            </a:r>
          </a:p>
          <a:p>
            <a:pPr eaLnBrk="1" hangingPunct="1">
              <a:lnSpc>
                <a:spcPct val="80000"/>
              </a:lnSpc>
              <a:spcAft>
                <a:spcPct val="10000"/>
              </a:spcAft>
              <a:buFont typeface="Wingdings" panose="05000000000000000000" pitchFamily="2" charset="2"/>
              <a:buChar char="Ø"/>
            </a:pPr>
            <a:r>
              <a:rPr lang="en-US" altLang="en-US" sz="2400" dirty="0"/>
              <a:t>A </a:t>
            </a:r>
            <a:r>
              <a:rPr lang="en-US" altLang="en-US" sz="2400" b="1" dirty="0"/>
              <a:t>reduced risk of some sexually transmitted diseases</a:t>
            </a:r>
            <a:r>
              <a:rPr lang="en-US" altLang="en-US" sz="2400" dirty="0"/>
              <a:t> in men, especially ulcerative diseases like </a:t>
            </a:r>
            <a:r>
              <a:rPr lang="en-US" altLang="en-US" sz="2400" dirty="0" err="1"/>
              <a:t>chancroid</a:t>
            </a:r>
            <a:r>
              <a:rPr lang="en-US" altLang="en-US" sz="2400" dirty="0"/>
              <a:t> and syphilis</a:t>
            </a:r>
          </a:p>
          <a:p>
            <a:pPr>
              <a:lnSpc>
                <a:spcPct val="80000"/>
              </a:lnSpc>
              <a:spcAft>
                <a:spcPct val="10000"/>
              </a:spcAft>
              <a:buFont typeface="Wingdings" panose="05000000000000000000" pitchFamily="2" charset="2"/>
              <a:buChar char="Ø"/>
            </a:pPr>
            <a:r>
              <a:rPr lang="en-US" altLang="en-US" sz="2400" b="1" dirty="0">
                <a:solidFill>
                  <a:srgbClr val="FF0000"/>
                </a:solidFill>
                <a:effectLst>
                  <a:outerShdw blurRad="38100" dist="38100" dir="2700000" algn="tl">
                    <a:srgbClr val="000000">
                      <a:alpha val="43137"/>
                    </a:srgbClr>
                  </a:outerShdw>
                </a:effectLst>
              </a:rPr>
              <a:t>A reduced risk of men becoming infected with HIV </a:t>
            </a:r>
            <a:r>
              <a:rPr lang="en-US" altLang="en-US" i="1" dirty="0">
                <a:solidFill>
                  <a:srgbClr val="FF0000"/>
                </a:solidFill>
                <a:effectLst>
                  <a:outerShdw blurRad="38100" dist="38100" dir="2700000" algn="tl">
                    <a:srgbClr val="000000">
                      <a:alpha val="43137"/>
                    </a:srgbClr>
                  </a:outerShdw>
                </a:effectLst>
              </a:rPr>
              <a:t>(</a:t>
            </a:r>
            <a:r>
              <a:rPr lang="en-GB" altLang="en-US" i="1" dirty="0">
                <a:effectLst>
                  <a:outerShdw blurRad="38100" dist="38100" dir="2700000" algn="tl">
                    <a:srgbClr val="000000">
                      <a:alpha val="43137"/>
                    </a:srgbClr>
                  </a:outerShdw>
                </a:effectLst>
              </a:rPr>
              <a:t>reduced the risk by approx. 60%.)</a:t>
            </a:r>
            <a:endParaRPr lang="en-US" altLang="en-US" i="1" dirty="0">
              <a:solidFill>
                <a:srgbClr val="FF0000"/>
              </a:solidFill>
              <a:effectLst>
                <a:outerShdw blurRad="38100" dist="38100" dir="2700000" algn="tl">
                  <a:srgbClr val="000000">
                    <a:alpha val="43137"/>
                  </a:srgbClr>
                </a:outerShdw>
              </a:effectLst>
            </a:endParaRPr>
          </a:p>
          <a:p>
            <a:pPr eaLnBrk="1" hangingPunct="1">
              <a:lnSpc>
                <a:spcPct val="80000"/>
              </a:lnSpc>
              <a:buFont typeface="Wingdings" panose="05000000000000000000" pitchFamily="2" charset="2"/>
              <a:buChar char="Ø"/>
            </a:pPr>
            <a:r>
              <a:rPr lang="en-US" altLang="en-US" sz="2400" b="1" dirty="0"/>
              <a:t>A reduced risk of penile cancer</a:t>
            </a:r>
          </a:p>
          <a:p>
            <a:pPr>
              <a:lnSpc>
                <a:spcPct val="80000"/>
              </a:lnSpc>
              <a:buFont typeface="Wingdings" panose="05000000000000000000" pitchFamily="2" charset="2"/>
              <a:buChar char="Ø"/>
            </a:pPr>
            <a:r>
              <a:rPr lang="en-US" altLang="en-US" sz="2400" dirty="0">
                <a:cs typeface="Times New Roman" panose="02020603050405020304" pitchFamily="18" charset="0"/>
              </a:rPr>
              <a:t>Reduced risk of Human papillomavirus (HPV) infection</a:t>
            </a:r>
          </a:p>
          <a:p>
            <a:pPr eaLnBrk="1" hangingPunct="1">
              <a:lnSpc>
                <a:spcPct val="80000"/>
              </a:lnSpc>
              <a:buFont typeface="Wingdings" panose="05000000000000000000" pitchFamily="2" charset="2"/>
              <a:buChar char="Ø"/>
            </a:pPr>
            <a:endParaRPr lang="en-US" altLang="en-US" sz="2400" b="1" dirty="0"/>
          </a:p>
          <a:p>
            <a:pPr eaLnBrk="1" hangingPunct="1">
              <a:lnSpc>
                <a:spcPct val="80000"/>
              </a:lnSpc>
              <a:buFont typeface="Wingdings" panose="05000000000000000000" pitchFamily="2" charset="2"/>
              <a:buChar char="Ø"/>
            </a:pPr>
            <a:endParaRPr lang="en-US" altLang="en-US" sz="2400" b="1" dirty="0"/>
          </a:p>
          <a:p>
            <a:pPr eaLnBrk="1" hangingPunct="1">
              <a:lnSpc>
                <a:spcPct val="80000"/>
              </a:lnSpc>
            </a:pPr>
            <a:endParaRPr lang="en-GB" altLang="en-US" sz="2400" dirty="0"/>
          </a:p>
        </p:txBody>
      </p:sp>
    </p:spTree>
    <p:extLst>
      <p:ext uri="{BB962C8B-B14F-4D97-AF65-F5344CB8AC3E}">
        <p14:creationId xmlns:p14="http://schemas.microsoft.com/office/powerpoint/2010/main" val="304717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a:xfrm>
            <a:off x="2059578" y="286605"/>
            <a:ext cx="7831183" cy="1450757"/>
          </a:xfrm>
        </p:spPr>
        <p:txBody>
          <a:bodyPr>
            <a:normAutofit/>
          </a:bodyPr>
          <a:lstStyle/>
          <a:p>
            <a:pPr eaLnBrk="1" hangingPunct="1"/>
            <a:r>
              <a:rPr lang="en-US" altLang="en-US" dirty="0"/>
              <a:t>How MC Protects against HIV</a:t>
            </a:r>
            <a:endParaRPr lang="en-GB" altLang="en-US" dirty="0"/>
          </a:p>
        </p:txBody>
      </p:sp>
      <p:sp>
        <p:nvSpPr>
          <p:cNvPr id="34821" name="Rectangle 3"/>
          <p:cNvSpPr>
            <a:spLocks noGrp="1" noChangeArrowheads="1"/>
          </p:cNvSpPr>
          <p:nvPr>
            <p:ph idx="1"/>
          </p:nvPr>
        </p:nvSpPr>
        <p:spPr>
          <a:xfrm>
            <a:off x="2059577" y="1845734"/>
            <a:ext cx="8216537" cy="4555066"/>
          </a:xfrm>
        </p:spPr>
        <p:txBody>
          <a:bodyPr>
            <a:normAutofit fontScale="92500" lnSpcReduction="20000"/>
          </a:bodyPr>
          <a:lstStyle/>
          <a:p>
            <a:pPr>
              <a:buFont typeface="Wingdings" panose="05000000000000000000" pitchFamily="2" charset="2"/>
              <a:buChar char="Ø"/>
            </a:pPr>
            <a:r>
              <a:rPr lang="en-US" altLang="en-US" sz="2400" dirty="0">
                <a:cs typeface="Times New Roman" panose="02020603050405020304" pitchFamily="18" charset="0"/>
              </a:rPr>
              <a:t>The highly </a:t>
            </a:r>
            <a:r>
              <a:rPr lang="en-US" altLang="en-US" sz="2400" b="1" dirty="0">
                <a:cs typeface="Times New Roman" panose="02020603050405020304" pitchFamily="18" charset="0"/>
              </a:rPr>
              <a:t>vascularized foreskin mucosa, which is prone to tearing or bleeding</a:t>
            </a:r>
            <a:r>
              <a:rPr lang="en-US" altLang="en-US" sz="2400" dirty="0">
                <a:cs typeface="Times New Roman" panose="02020603050405020304" pitchFamily="18" charset="0"/>
              </a:rPr>
              <a:t> during intercourse </a:t>
            </a:r>
            <a:r>
              <a:rPr lang="en-US" altLang="en-US" sz="1800" dirty="0">
                <a:cs typeface="Times New Roman" panose="02020603050405020304" pitchFamily="18" charset="0"/>
              </a:rPr>
              <a:t>(especially with the “dry sex” practices common in Southern Africa) </a:t>
            </a:r>
            <a:r>
              <a:rPr lang="en-US" altLang="en-US" sz="2400" b="1" dirty="0">
                <a:cs typeface="Times New Roman" panose="02020603050405020304" pitchFamily="18" charset="0"/>
              </a:rPr>
              <a:t>facilitates HIV infection</a:t>
            </a:r>
            <a:r>
              <a:rPr lang="en-US" altLang="en-US" sz="2400" dirty="0">
                <a:cs typeface="Times New Roman" panose="02020603050405020304" pitchFamily="18" charset="0"/>
              </a:rPr>
              <a:t> in uncircumcised men.</a:t>
            </a:r>
          </a:p>
          <a:p>
            <a:pPr>
              <a:buFont typeface="Wingdings" panose="05000000000000000000" pitchFamily="2" charset="2"/>
              <a:buChar char="Ø"/>
            </a:pPr>
            <a:r>
              <a:rPr lang="en-US" altLang="en-US" sz="2400" b="1" dirty="0">
                <a:cs typeface="Times New Roman" panose="02020603050405020304" pitchFamily="18" charset="0"/>
              </a:rPr>
              <a:t>Ulcerative STIs</a:t>
            </a:r>
            <a:r>
              <a:rPr lang="en-US" altLang="en-US" sz="2400" dirty="0">
                <a:cs typeface="Times New Roman" panose="02020603050405020304" pitchFamily="18" charset="0"/>
              </a:rPr>
              <a:t> like HSV-2, </a:t>
            </a:r>
            <a:r>
              <a:rPr lang="en-US" altLang="en-US" sz="2400" dirty="0" err="1">
                <a:cs typeface="Times New Roman" panose="02020603050405020304" pitchFamily="18" charset="0"/>
              </a:rPr>
              <a:t>chancroid</a:t>
            </a:r>
            <a:r>
              <a:rPr lang="en-US" altLang="en-US" sz="2400" dirty="0">
                <a:cs typeface="Times New Roman" panose="02020603050405020304" pitchFamily="18" charset="0"/>
              </a:rPr>
              <a:t> and syphilis, which are </a:t>
            </a:r>
            <a:r>
              <a:rPr lang="en-US" altLang="en-US" sz="2400" b="1" dirty="0">
                <a:cs typeface="Times New Roman" panose="02020603050405020304" pitchFamily="18" charset="0"/>
              </a:rPr>
              <a:t>more prevalent in uncircumcised men</a:t>
            </a:r>
            <a:r>
              <a:rPr lang="en-US" altLang="en-US" sz="2400" dirty="0">
                <a:cs typeface="Times New Roman" panose="02020603050405020304" pitchFamily="18" charset="0"/>
              </a:rPr>
              <a:t>,</a:t>
            </a:r>
            <a:r>
              <a:rPr lang="en-GB" altLang="en-US" sz="2400" dirty="0"/>
              <a:t> </a:t>
            </a:r>
            <a:r>
              <a:rPr lang="en-US" altLang="en-US" sz="2400" dirty="0">
                <a:cs typeface="Times New Roman" panose="02020603050405020304" pitchFamily="18" charset="0"/>
              </a:rPr>
              <a:t>facilitate HIV infection</a:t>
            </a:r>
          </a:p>
          <a:p>
            <a:pPr eaLnBrk="1" hangingPunct="1">
              <a:buFont typeface="Wingdings" panose="05000000000000000000" pitchFamily="2" charset="2"/>
              <a:buChar char="Ø"/>
            </a:pPr>
            <a:endParaRPr lang="en-US" altLang="en-US" sz="2400" dirty="0">
              <a:cs typeface="Times New Roman" panose="02020603050405020304" pitchFamily="18" charset="0"/>
            </a:endParaRPr>
          </a:p>
          <a:p>
            <a:pPr eaLnBrk="1" hangingPunct="1">
              <a:buFont typeface="Wingdings" panose="05000000000000000000" pitchFamily="2" charset="2"/>
              <a:buChar char="Ø"/>
            </a:pPr>
            <a:r>
              <a:rPr lang="en-US" altLang="en-US" sz="2400" dirty="0">
                <a:cs typeface="Times New Roman" panose="02020603050405020304" pitchFamily="18" charset="0"/>
              </a:rPr>
              <a:t>The </a:t>
            </a:r>
            <a:r>
              <a:rPr lang="en-US" altLang="en-US" sz="2400" b="1" dirty="0">
                <a:cs typeface="Times New Roman" panose="02020603050405020304" pitchFamily="18" charset="0"/>
              </a:rPr>
              <a:t>inner foreskin has numerous Langerhans cells</a:t>
            </a:r>
            <a:r>
              <a:rPr lang="en-US" altLang="en-US" sz="2400" dirty="0">
                <a:cs typeface="Times New Roman" panose="02020603050405020304" pitchFamily="18" charset="0"/>
              </a:rPr>
              <a:t> and other immune cell targets which are </a:t>
            </a:r>
            <a:r>
              <a:rPr lang="en-US" altLang="en-US" sz="2400" b="1" dirty="0">
                <a:cs typeface="Times New Roman" panose="02020603050405020304" pitchFamily="18" charset="0"/>
              </a:rPr>
              <a:t>unusually susceptible to HIV infection</a:t>
            </a:r>
            <a:r>
              <a:rPr lang="en-US" altLang="en-US" sz="2400" dirty="0">
                <a:cs typeface="Times New Roman" panose="02020603050405020304" pitchFamily="18" charset="0"/>
              </a:rPr>
              <a:t>.</a:t>
            </a:r>
          </a:p>
          <a:p>
            <a:pPr lvl="2">
              <a:buFont typeface="Wingdings" panose="05000000000000000000" pitchFamily="2" charset="2"/>
              <a:buChar char="§"/>
            </a:pPr>
            <a:r>
              <a:rPr lang="en-US" altLang="en-US" dirty="0">
                <a:cs typeface="Times New Roman" panose="02020603050405020304" pitchFamily="18" charset="0"/>
              </a:rPr>
              <a:t>Studies show that the viral uptake in this tissue is 7 times more efficient than in cervical tissue in women</a:t>
            </a:r>
            <a:r>
              <a:rPr lang="en-GB" altLang="en-US" dirty="0"/>
              <a:t>.</a:t>
            </a:r>
          </a:p>
          <a:p>
            <a:pPr lvl="2">
              <a:buFont typeface="Wingdings" panose="05000000000000000000" pitchFamily="2" charset="2"/>
              <a:buChar char="§"/>
            </a:pPr>
            <a:r>
              <a:rPr lang="en-US" altLang="en-US" dirty="0">
                <a:cs typeface="Times New Roman" panose="02020603050405020304" pitchFamily="18" charset="0"/>
              </a:rPr>
              <a:t>HPV infection was lower in circumcised men and, as long suspected, cervical cancer rates were higher in the female partners of uncircumcised men</a:t>
            </a:r>
            <a:endParaRPr lang="en-GB" altLang="en-US" dirty="0"/>
          </a:p>
        </p:txBody>
      </p:sp>
    </p:spTree>
    <p:extLst>
      <p:ext uri="{BB962C8B-B14F-4D97-AF65-F5344CB8AC3E}">
        <p14:creationId xmlns:p14="http://schemas.microsoft.com/office/powerpoint/2010/main" val="4089086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normAutofit/>
          </a:bodyPr>
          <a:lstStyle/>
          <a:p>
            <a:pPr eaLnBrk="1" hangingPunct="1"/>
            <a:r>
              <a:rPr lang="en-GB" altLang="en-US" sz="3600" dirty="0"/>
              <a:t>Methods of Circumcision</a:t>
            </a:r>
          </a:p>
        </p:txBody>
      </p:sp>
      <p:sp>
        <p:nvSpPr>
          <p:cNvPr id="41989" name="Rectangle 3"/>
          <p:cNvSpPr>
            <a:spLocks noGrp="1" noChangeArrowheads="1"/>
          </p:cNvSpPr>
          <p:nvPr>
            <p:ph idx="1"/>
          </p:nvPr>
        </p:nvSpPr>
        <p:spPr>
          <a:xfrm>
            <a:off x="3200400" y="1828800"/>
            <a:ext cx="6096000" cy="3657600"/>
          </a:xfrm>
        </p:spPr>
        <p:txBody>
          <a:bodyPr>
            <a:normAutofit/>
          </a:bodyPr>
          <a:lstStyle/>
          <a:p>
            <a:pPr marL="609600" indent="-609600">
              <a:spcAft>
                <a:spcPct val="20000"/>
              </a:spcAft>
              <a:buFontTx/>
              <a:buAutoNum type="arabicPeriod"/>
            </a:pPr>
            <a:r>
              <a:rPr lang="en-GB" altLang="en-US" sz="3600" b="1" dirty="0"/>
              <a:t>Dorsal slit method</a:t>
            </a:r>
          </a:p>
          <a:p>
            <a:pPr marL="609600" indent="-609600">
              <a:spcAft>
                <a:spcPct val="20000"/>
              </a:spcAft>
              <a:buFontTx/>
              <a:buAutoNum type="arabicPeriod"/>
            </a:pPr>
            <a:r>
              <a:rPr lang="en-GB" altLang="en-US" sz="3600" b="1" dirty="0"/>
              <a:t>Forceps guided method</a:t>
            </a:r>
          </a:p>
          <a:p>
            <a:pPr marL="609600" indent="-609600">
              <a:buFontTx/>
              <a:buAutoNum type="arabicPeriod"/>
            </a:pPr>
            <a:r>
              <a:rPr lang="en-GB" altLang="en-US" sz="3600" b="1" dirty="0"/>
              <a:t>Sleeve resection method</a:t>
            </a:r>
          </a:p>
        </p:txBody>
      </p:sp>
    </p:spTree>
    <p:extLst>
      <p:ext uri="{BB962C8B-B14F-4D97-AF65-F5344CB8AC3E}">
        <p14:creationId xmlns:p14="http://schemas.microsoft.com/office/powerpoint/2010/main" val="2353099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circumcised penis</a:t>
            </a:r>
          </a:p>
        </p:txBody>
      </p:sp>
      <p:pic>
        <p:nvPicPr>
          <p:cNvPr id="3074" name="Picture 2" descr="Balanitis childr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13166" y="1632858"/>
            <a:ext cx="5577840" cy="4702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657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2" descr="DorsalSlit0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3726" y="1620839"/>
            <a:ext cx="1863725"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3" descr="DorsalSlit06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8376" y="1765301"/>
            <a:ext cx="2773363"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4" descr="21B74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1" y="1981200"/>
            <a:ext cx="2397125"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5"/>
          <p:cNvSpPr txBox="1">
            <a:spLocks noChangeArrowheads="1"/>
          </p:cNvSpPr>
          <p:nvPr/>
        </p:nvSpPr>
        <p:spPr bwMode="auto">
          <a:xfrm>
            <a:off x="2667001" y="4800601"/>
            <a:ext cx="339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en-US" sz="1800">
                <a:latin typeface="Arial" panose="020B0604020202020204" pitchFamily="34" charset="0"/>
              </a:rPr>
              <a:t>a</a:t>
            </a:r>
          </a:p>
        </p:txBody>
      </p:sp>
      <p:sp>
        <p:nvSpPr>
          <p:cNvPr id="20488" name="Text Box 6"/>
          <p:cNvSpPr txBox="1">
            <a:spLocks noChangeArrowheads="1"/>
          </p:cNvSpPr>
          <p:nvPr/>
        </p:nvSpPr>
        <p:spPr bwMode="auto">
          <a:xfrm>
            <a:off x="5943601" y="4800601"/>
            <a:ext cx="398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en-US" sz="1800">
                <a:latin typeface="Arial" panose="020B0604020202020204" pitchFamily="34" charset="0"/>
              </a:rPr>
              <a:t>b</a:t>
            </a:r>
          </a:p>
        </p:txBody>
      </p:sp>
      <p:sp>
        <p:nvSpPr>
          <p:cNvPr id="20489" name="Text Box 7"/>
          <p:cNvSpPr txBox="1">
            <a:spLocks noChangeArrowheads="1"/>
          </p:cNvSpPr>
          <p:nvPr/>
        </p:nvSpPr>
        <p:spPr bwMode="auto">
          <a:xfrm>
            <a:off x="8915401" y="4724401"/>
            <a:ext cx="284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en-US" sz="1800">
                <a:latin typeface="Arial" panose="020B0604020202020204" pitchFamily="34" charset="0"/>
              </a:rPr>
              <a:t>c</a:t>
            </a:r>
          </a:p>
        </p:txBody>
      </p:sp>
      <p:sp>
        <p:nvSpPr>
          <p:cNvPr id="20490" name="Text Box 8"/>
          <p:cNvSpPr txBox="1">
            <a:spLocks noChangeArrowheads="1"/>
          </p:cNvSpPr>
          <p:nvPr/>
        </p:nvSpPr>
        <p:spPr bwMode="auto">
          <a:xfrm>
            <a:off x="2133600" y="5257800"/>
            <a:ext cx="7924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en-US" sz="1800" dirty="0">
                <a:solidFill>
                  <a:schemeClr val="bg1"/>
                </a:solidFill>
              </a:rPr>
              <a:t>Horizontal mattress suture at the frenulum (6 o’clock). Vertical mattress</a:t>
            </a:r>
            <a:r>
              <a:rPr lang="en-GB" altLang="en-US" sz="1800" dirty="0">
                <a:solidFill>
                  <a:schemeClr val="bg1"/>
                </a:solidFill>
                <a:latin typeface="Arial" panose="020B0604020202020204" pitchFamily="34" charset="0"/>
              </a:rPr>
              <a:t> </a:t>
            </a:r>
            <a:r>
              <a:rPr lang="en-GB" altLang="en-US" sz="1800" dirty="0">
                <a:solidFill>
                  <a:schemeClr val="bg1"/>
                </a:solidFill>
              </a:rPr>
              <a:t>sutures at 9, 12 and 3 o’clock and simple sutures between these.</a:t>
            </a:r>
          </a:p>
        </p:txBody>
      </p:sp>
      <p:sp>
        <p:nvSpPr>
          <p:cNvPr id="20491" name="Rectangle 9"/>
          <p:cNvSpPr>
            <a:spLocks noGrp="1" noChangeArrowheads="1"/>
          </p:cNvSpPr>
          <p:nvPr>
            <p:ph type="title"/>
          </p:nvPr>
        </p:nvSpPr>
        <p:spPr/>
        <p:txBody>
          <a:bodyPr/>
          <a:lstStyle/>
          <a:p>
            <a:pPr eaLnBrk="1" hangingPunct="1"/>
            <a:r>
              <a:rPr lang="en-US" altLang="en-US" sz="3600"/>
              <a:t>Suturing Plan</a:t>
            </a:r>
          </a:p>
        </p:txBody>
      </p:sp>
    </p:spTree>
    <p:extLst>
      <p:ext uri="{BB962C8B-B14F-4D97-AF65-F5344CB8AC3E}">
        <p14:creationId xmlns:p14="http://schemas.microsoft.com/office/powerpoint/2010/main" val="2131008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Dorsal slit method </a:t>
            </a:r>
          </a:p>
        </p:txBody>
      </p:sp>
      <p:pic>
        <p:nvPicPr>
          <p:cNvPr id="2050" name="Picture 2" descr="Circumcision | Health2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340644" y="2672556"/>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167564" y="2767973"/>
            <a:ext cx="2028571" cy="266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1357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5604" name="Picture 2" descr="DSC029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692150"/>
            <a:ext cx="5821363"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3" descr="DSC029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7888" y="692150"/>
            <a:ext cx="3440112"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4"/>
          <p:cNvSpPr txBox="1">
            <a:spLocks noChangeArrowheads="1"/>
          </p:cNvSpPr>
          <p:nvPr/>
        </p:nvSpPr>
        <p:spPr bwMode="auto">
          <a:xfrm>
            <a:off x="2547938" y="65088"/>
            <a:ext cx="7435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en-US" sz="1800"/>
              <a:t>Once the four mattress sutures are in place, further simple sutures are placed to accurately approximate the wound edges.</a:t>
            </a:r>
          </a:p>
        </p:txBody>
      </p:sp>
    </p:spTree>
    <p:extLst>
      <p:ext uri="{BB962C8B-B14F-4D97-AF65-F5344CB8AC3E}">
        <p14:creationId xmlns:p14="http://schemas.microsoft.com/office/powerpoint/2010/main" val="1795885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lstStyle/>
          <a:p>
            <a:pPr eaLnBrk="1" hangingPunct="1"/>
            <a:r>
              <a:rPr lang="en-GB" altLang="en-US" sz="3600"/>
              <a:t>Forceps Guided Method</a:t>
            </a:r>
          </a:p>
        </p:txBody>
      </p:sp>
      <p:sp>
        <p:nvSpPr>
          <p:cNvPr id="6149" name="Rectangle 3"/>
          <p:cNvSpPr>
            <a:spLocks noGrp="1" noChangeArrowheads="1"/>
          </p:cNvSpPr>
          <p:nvPr>
            <p:ph sz="half" idx="1"/>
          </p:nvPr>
        </p:nvSpPr>
        <p:spPr>
          <a:xfrm>
            <a:off x="2057400" y="1676400"/>
            <a:ext cx="4572000" cy="4419600"/>
          </a:xfrm>
        </p:spPr>
        <p:txBody>
          <a:bodyPr>
            <a:normAutofit lnSpcReduction="10000"/>
          </a:bodyPr>
          <a:lstStyle/>
          <a:p>
            <a:pPr eaLnBrk="1" hangingPunct="1"/>
            <a:r>
              <a:rPr lang="en-GB" altLang="en-US" sz="3200" b="1"/>
              <a:t>Advantages</a:t>
            </a:r>
            <a:r>
              <a:rPr lang="en-GB" altLang="en-US" sz="3200"/>
              <a:t>:</a:t>
            </a:r>
          </a:p>
          <a:p>
            <a:pPr lvl="1" eaLnBrk="1" hangingPunct="1"/>
            <a:r>
              <a:rPr lang="en-GB" altLang="en-US" sz="2800"/>
              <a:t>Can be learned by surgeons/ surgical assistants who are relatively new to surgery</a:t>
            </a:r>
          </a:p>
          <a:p>
            <a:pPr lvl="1" eaLnBrk="1" hangingPunct="1"/>
            <a:r>
              <a:rPr lang="en-GB" altLang="en-US" sz="2800"/>
              <a:t>Ideal for use in a clinic with limited resources</a:t>
            </a:r>
          </a:p>
          <a:p>
            <a:pPr lvl="1" eaLnBrk="1" hangingPunct="1"/>
            <a:r>
              <a:rPr lang="en-GB" altLang="en-US" sz="2800"/>
              <a:t>Can be done without a surgical assistant</a:t>
            </a:r>
          </a:p>
        </p:txBody>
      </p:sp>
      <p:sp>
        <p:nvSpPr>
          <p:cNvPr id="6150" name="Rectangle 4"/>
          <p:cNvSpPr>
            <a:spLocks noGrp="1" noChangeArrowheads="1"/>
          </p:cNvSpPr>
          <p:nvPr>
            <p:ph sz="half" idx="2"/>
          </p:nvPr>
        </p:nvSpPr>
        <p:spPr>
          <a:xfrm>
            <a:off x="6629400" y="1676400"/>
            <a:ext cx="3429000" cy="4267200"/>
          </a:xfrm>
        </p:spPr>
        <p:txBody>
          <a:bodyPr>
            <a:normAutofit lnSpcReduction="10000"/>
          </a:bodyPr>
          <a:lstStyle/>
          <a:p>
            <a:pPr eaLnBrk="1" hangingPunct="1"/>
            <a:r>
              <a:rPr lang="en-GB" altLang="en-US" sz="3200" b="1" dirty="0"/>
              <a:t>Disadvantages</a:t>
            </a:r>
            <a:r>
              <a:rPr lang="en-GB" altLang="en-US" sz="3200" dirty="0"/>
              <a:t>:</a:t>
            </a:r>
          </a:p>
          <a:p>
            <a:pPr lvl="1" eaLnBrk="1" hangingPunct="1"/>
            <a:r>
              <a:rPr lang="en-GB" altLang="en-US" sz="2800" dirty="0"/>
              <a:t>Leaves 0.5</a:t>
            </a:r>
            <a:r>
              <a:rPr lang="en-GB" altLang="en-US" sz="2800" dirty="0">
                <a:cs typeface="Times New Roman" panose="02020603050405020304" pitchFamily="18" charset="0"/>
              </a:rPr>
              <a:t>–</a:t>
            </a:r>
            <a:r>
              <a:rPr lang="en-GB" altLang="en-US" sz="2800" dirty="0"/>
              <a:t>1.0 cm of mucosal skin proximal to glans</a:t>
            </a:r>
          </a:p>
          <a:p>
            <a:pPr lvl="1" eaLnBrk="1" hangingPunct="1"/>
            <a:r>
              <a:rPr lang="en-GB" altLang="en-US" sz="2800" dirty="0"/>
              <a:t>Cosmetic effect may be less satisfactory</a:t>
            </a:r>
          </a:p>
        </p:txBody>
      </p:sp>
    </p:spTree>
    <p:extLst>
      <p:ext uri="{BB962C8B-B14F-4D97-AF65-F5344CB8AC3E}">
        <p14:creationId xmlns:p14="http://schemas.microsoft.com/office/powerpoint/2010/main" val="3437530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AC5D-0CD7-435A-BBB3-482592477B98}"/>
              </a:ext>
            </a:extLst>
          </p:cNvPr>
          <p:cNvSpPr>
            <a:spLocks noGrp="1"/>
          </p:cNvSpPr>
          <p:nvPr>
            <p:ph type="title"/>
          </p:nvPr>
        </p:nvSpPr>
        <p:spPr/>
        <p:txBody>
          <a:bodyPr/>
          <a:lstStyle/>
          <a:p>
            <a:r>
              <a:rPr lang="en-US" altLang="en-US" dirty="0"/>
              <a:t>Introduction </a:t>
            </a:r>
            <a:endParaRPr lang="en-US" dirty="0"/>
          </a:p>
        </p:txBody>
      </p:sp>
      <p:sp>
        <p:nvSpPr>
          <p:cNvPr id="3" name="Content Placeholder 2">
            <a:extLst>
              <a:ext uri="{FF2B5EF4-FFF2-40B4-BE49-F238E27FC236}">
                <a16:creationId xmlns:a16="http://schemas.microsoft.com/office/drawing/2014/main" id="{30749CB7-042C-4C00-95ED-8D1A750B0752}"/>
              </a:ext>
            </a:extLst>
          </p:cNvPr>
          <p:cNvSpPr>
            <a:spLocks noGrp="1"/>
          </p:cNvSpPr>
          <p:nvPr>
            <p:ph idx="1"/>
          </p:nvPr>
        </p:nvSpPr>
        <p:spPr/>
        <p:txBody>
          <a:bodyPr/>
          <a:lstStyle/>
          <a:p>
            <a:r>
              <a:rPr lang="en-US" altLang="en-US" sz="2400" dirty="0">
                <a:cs typeface="Times New Roman" panose="02020603050405020304" pitchFamily="18" charset="0"/>
              </a:rPr>
              <a:t>It is an </a:t>
            </a:r>
            <a:r>
              <a:rPr lang="en-US" altLang="en-US" sz="2400" b="1" dirty="0">
                <a:cs typeface="Times New Roman" panose="02020603050405020304" pitchFamily="18" charset="0"/>
              </a:rPr>
              <a:t>ancient practice</a:t>
            </a:r>
            <a:r>
              <a:rPr lang="en-US" altLang="en-US" sz="2400" dirty="0">
                <a:cs typeface="Times New Roman" panose="02020603050405020304" pitchFamily="18" charset="0"/>
              </a:rPr>
              <a:t> that has its origin in religious rites.</a:t>
            </a:r>
            <a:r>
              <a:rPr lang="en-GB" altLang="en-US" sz="2400" dirty="0"/>
              <a:t> </a:t>
            </a:r>
          </a:p>
          <a:p>
            <a:r>
              <a:rPr lang="en-US" altLang="en-US" sz="2400" dirty="0">
                <a:cs typeface="Times New Roman" panose="02020603050405020304" pitchFamily="18" charset="0"/>
              </a:rPr>
              <a:t>In many communities, it is </a:t>
            </a:r>
            <a:r>
              <a:rPr lang="en-US" altLang="en-US" sz="2400" b="1" dirty="0">
                <a:cs typeface="Times New Roman" panose="02020603050405020304" pitchFamily="18" charset="0"/>
              </a:rPr>
              <a:t>usually performed on the first or second day after birth</a:t>
            </a:r>
            <a:r>
              <a:rPr lang="en-US" altLang="en-US" sz="2400" dirty="0">
                <a:cs typeface="Times New Roman" panose="02020603050405020304" pitchFamily="18" charset="0"/>
              </a:rPr>
              <a:t>.</a:t>
            </a:r>
          </a:p>
          <a:p>
            <a:pPr algn="just"/>
            <a:r>
              <a:rPr lang="en-GB" altLang="en-US" sz="2400" dirty="0">
                <a:solidFill>
                  <a:srgbClr val="000000"/>
                </a:solidFill>
                <a:cs typeface="Times New Roman" panose="02020603050405020304" pitchFamily="18" charset="0"/>
              </a:rPr>
              <a:t>In some communities, it is performed at the beginning of adolescence as a </a:t>
            </a:r>
            <a:r>
              <a:rPr lang="en-GB" altLang="en-US" sz="2400" i="1" dirty="0">
                <a:solidFill>
                  <a:srgbClr val="000000"/>
                </a:solidFill>
                <a:cs typeface="Times New Roman" panose="02020603050405020304" pitchFamily="18" charset="0"/>
              </a:rPr>
              <a:t>rite of passage</a:t>
            </a:r>
            <a:r>
              <a:rPr lang="en-GB" altLang="en-US" sz="2400" dirty="0">
                <a:solidFill>
                  <a:srgbClr val="000000"/>
                </a:solidFill>
                <a:cs typeface="Times New Roman" panose="02020603050405020304" pitchFamily="18" charset="0"/>
              </a:rPr>
              <a:t> into adulthood. </a:t>
            </a:r>
            <a:endParaRPr lang="en-GB" altLang="en-US" sz="2400" dirty="0">
              <a:cs typeface="Times New Roman" panose="02020603050405020304" pitchFamily="18" charset="0"/>
            </a:endParaRPr>
          </a:p>
          <a:p>
            <a:endParaRPr lang="en-US" dirty="0"/>
          </a:p>
        </p:txBody>
      </p:sp>
    </p:spTree>
    <p:extLst>
      <p:ext uri="{BB962C8B-B14F-4D97-AF65-F5344CB8AC3E}">
        <p14:creationId xmlns:p14="http://schemas.microsoft.com/office/powerpoint/2010/main" val="20245269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Forceps guided method</a:t>
            </a:r>
          </a:p>
        </p:txBody>
      </p:sp>
      <p:pic>
        <p:nvPicPr>
          <p:cNvPr id="4100" name="Picture 4" descr="PDF) Window technique on circumcis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46961" y="1737361"/>
            <a:ext cx="7014755" cy="4532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806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4446" y="286605"/>
            <a:ext cx="7543800" cy="1450757"/>
          </a:xfrm>
        </p:spPr>
        <p:txBody>
          <a:bodyPr/>
          <a:lstStyle/>
          <a:p>
            <a:r>
              <a:rPr lang="en-US" dirty="0"/>
              <a:t>Forceps-guided</a:t>
            </a:r>
          </a:p>
        </p:txBody>
      </p:sp>
      <p:pic>
        <p:nvPicPr>
          <p:cNvPr id="8" name="Picture 2" descr="What does this procedure involve? What are the alternatives? Key ..."/>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203270" y="2233750"/>
            <a:ext cx="3553097" cy="24382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Slide5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386346" y="353720"/>
            <a:ext cx="3702050" cy="27672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Content Placeholder 4"/>
          <p:cNvPicPr>
            <a:picLocks noChangeAspect="1"/>
          </p:cNvPicPr>
          <p:nvPr/>
        </p:nvPicPr>
        <p:blipFill>
          <a:blip r:embed="rId4"/>
          <a:stretch>
            <a:fillRect/>
          </a:stretch>
        </p:blipFill>
        <p:spPr>
          <a:xfrm>
            <a:off x="6386346" y="3188119"/>
            <a:ext cx="4237022" cy="3159659"/>
          </a:xfrm>
          <a:prstGeom prst="rect">
            <a:avLst/>
          </a:prstGeom>
        </p:spPr>
      </p:pic>
    </p:spTree>
    <p:extLst>
      <p:ext uri="{BB962C8B-B14F-4D97-AF65-F5344CB8AC3E}">
        <p14:creationId xmlns:p14="http://schemas.microsoft.com/office/powerpoint/2010/main" val="740703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eaLnBrk="1" hangingPunct="1"/>
            <a:r>
              <a:rPr lang="en-GB" altLang="en-US" sz="3600"/>
              <a:t>Forceps Guided Method</a:t>
            </a:r>
          </a:p>
        </p:txBody>
      </p:sp>
      <p:sp>
        <p:nvSpPr>
          <p:cNvPr id="12294" name="Rectangle 7"/>
          <p:cNvSpPr>
            <a:spLocks noGrp="1" noChangeArrowheads="1"/>
          </p:cNvSpPr>
          <p:nvPr>
            <p:ph idx="1"/>
          </p:nvPr>
        </p:nvSpPr>
        <p:spPr>
          <a:xfrm>
            <a:off x="2209800" y="1676400"/>
            <a:ext cx="7772400" cy="838200"/>
          </a:xfrm>
        </p:spPr>
        <p:txBody>
          <a:bodyPr/>
          <a:lstStyle/>
          <a:p>
            <a:pPr eaLnBrk="1" hangingPunct="1"/>
            <a:r>
              <a:rPr lang="en-US" altLang="en-US"/>
              <a:t>Final outcome:</a:t>
            </a:r>
          </a:p>
        </p:txBody>
      </p:sp>
      <p:sp>
        <p:nvSpPr>
          <p:cNvPr id="12293" name="Text Box 5"/>
          <p:cNvSpPr txBox="1">
            <a:spLocks noChangeArrowheads="1"/>
          </p:cNvSpPr>
          <p:nvPr/>
        </p:nvSpPr>
        <p:spPr bwMode="auto">
          <a:xfrm>
            <a:off x="2362200" y="5410201"/>
            <a:ext cx="4787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2000" i="1"/>
              <a:t>Note residual mucosal portion of the foreskin</a:t>
            </a:r>
          </a:p>
        </p:txBody>
      </p:sp>
      <p:sp>
        <p:nvSpPr>
          <p:cNvPr id="12295" name="AutoShape 11"/>
          <p:cNvSpPr>
            <a:spLocks noChangeAspect="1" noChangeArrowheads="1" noTextEdit="1"/>
          </p:cNvSpPr>
          <p:nvPr/>
        </p:nvSpPr>
        <p:spPr bwMode="auto">
          <a:xfrm>
            <a:off x="2209800" y="2667001"/>
            <a:ext cx="7543800" cy="2505075"/>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12296"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2819401"/>
            <a:ext cx="3027363"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1" y="2819401"/>
            <a:ext cx="2720975"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Line 6"/>
          <p:cNvSpPr>
            <a:spLocks noChangeShapeType="1"/>
          </p:cNvSpPr>
          <p:nvPr/>
        </p:nvSpPr>
        <p:spPr bwMode="auto">
          <a:xfrm flipV="1">
            <a:off x="4419600" y="3962400"/>
            <a:ext cx="0" cy="1600200"/>
          </a:xfrm>
          <a:prstGeom prst="line">
            <a:avLst/>
          </a:prstGeom>
          <a:noFill/>
          <a:ln w="57150">
            <a:solidFill>
              <a:schemeClr val="accent2"/>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342279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p:txBody>
          <a:bodyPr/>
          <a:lstStyle/>
          <a:p>
            <a:pPr eaLnBrk="1" hangingPunct="1"/>
            <a:r>
              <a:rPr lang="en-GB" altLang="en-US" sz="3600" dirty="0"/>
              <a:t>Sleeve Resection Method</a:t>
            </a:r>
          </a:p>
        </p:txBody>
      </p:sp>
      <p:sp>
        <p:nvSpPr>
          <p:cNvPr id="18437" name="Text Box 7"/>
          <p:cNvSpPr txBox="1">
            <a:spLocks noChangeArrowheads="1"/>
          </p:cNvSpPr>
          <p:nvPr/>
        </p:nvSpPr>
        <p:spPr bwMode="auto">
          <a:xfrm>
            <a:off x="7543800" y="2312989"/>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GB" altLang="en-US" sz="2400" dirty="0"/>
          </a:p>
        </p:txBody>
      </p:sp>
      <p:sp>
        <p:nvSpPr>
          <p:cNvPr id="18438" name="Text Box 8"/>
          <p:cNvSpPr txBox="1">
            <a:spLocks noChangeArrowheads="1"/>
          </p:cNvSpPr>
          <p:nvPr/>
        </p:nvSpPr>
        <p:spPr bwMode="auto">
          <a:xfrm>
            <a:off x="7956551" y="2101840"/>
            <a:ext cx="2454275"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2400" dirty="0"/>
              <a:t>Outer and inner incisions are made</a:t>
            </a:r>
          </a:p>
          <a:p>
            <a:pPr>
              <a:spcBef>
                <a:spcPct val="0"/>
              </a:spcBef>
              <a:buNone/>
            </a:pPr>
            <a:endParaRPr lang="en-US" altLang="en-US" sz="2400" dirty="0"/>
          </a:p>
          <a:p>
            <a:pPr>
              <a:spcBef>
                <a:spcPct val="0"/>
              </a:spcBef>
              <a:buNone/>
            </a:pPr>
            <a:r>
              <a:rPr lang="en-US" altLang="en-US" sz="2400" dirty="0"/>
              <a:t>Then the two incisions are joined together by cutting the skin between the proximal and distal incisions with scissors</a:t>
            </a:r>
            <a:endParaRPr lang="en-GB" altLang="en-US" sz="2400" dirty="0"/>
          </a:p>
        </p:txBody>
      </p:sp>
      <p:sp>
        <p:nvSpPr>
          <p:cNvPr id="18439" name="AutoShape 11"/>
          <p:cNvSpPr>
            <a:spLocks noChangeAspect="1" noChangeArrowheads="1" noTextEdit="1"/>
          </p:cNvSpPr>
          <p:nvPr/>
        </p:nvSpPr>
        <p:spPr bwMode="auto">
          <a:xfrm>
            <a:off x="2286000" y="3733801"/>
            <a:ext cx="5181600" cy="2346325"/>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18440"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810001"/>
            <a:ext cx="191135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AutoShape 16"/>
          <p:cNvSpPr>
            <a:spLocks noChangeAspect="1" noChangeArrowheads="1" noTextEdit="1"/>
          </p:cNvSpPr>
          <p:nvPr/>
        </p:nvSpPr>
        <p:spPr bwMode="auto">
          <a:xfrm>
            <a:off x="2286000" y="1676400"/>
            <a:ext cx="5181600" cy="2052638"/>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18442"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828801"/>
            <a:ext cx="20955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21" descr="slide69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757363"/>
            <a:ext cx="19050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22" descr="slide69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810000"/>
            <a:ext cx="18732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24557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960" y="286605"/>
            <a:ext cx="7824651" cy="1450757"/>
          </a:xfrm>
        </p:spPr>
        <p:txBody>
          <a:bodyPr/>
          <a:lstStyle/>
          <a:p>
            <a:r>
              <a:rPr lang="en-GB" altLang="en-US" dirty="0"/>
              <a:t>Sleeve Resection Method….</a:t>
            </a:r>
            <a:endParaRPr lang="en-US" dirty="0"/>
          </a:p>
        </p:txBody>
      </p:sp>
      <p:pic>
        <p:nvPicPr>
          <p:cNvPr id="6146" name="Picture 2" descr="Teen Circumcision - Serving Greater California Area Culver City ..."/>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432969" y="2515394"/>
            <a:ext cx="3086100" cy="31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043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p:txBody>
          <a:bodyPr/>
          <a:lstStyle/>
          <a:p>
            <a:pPr eaLnBrk="1" hangingPunct="1"/>
            <a:r>
              <a:rPr lang="en-US" altLang="en-US" dirty="0"/>
              <a:t>Risks/complications of Male Circumcision</a:t>
            </a:r>
            <a:endParaRPr lang="en-GB" altLang="en-US" dirty="0"/>
          </a:p>
        </p:txBody>
      </p:sp>
      <p:sp>
        <p:nvSpPr>
          <p:cNvPr id="19461" name="Rectangle 5"/>
          <p:cNvSpPr>
            <a:spLocks noGrp="1" noChangeArrowheads="1"/>
          </p:cNvSpPr>
          <p:nvPr>
            <p:ph idx="1"/>
          </p:nvPr>
        </p:nvSpPr>
        <p:spPr>
          <a:xfrm>
            <a:off x="2438400" y="1676400"/>
            <a:ext cx="7543800" cy="4419600"/>
          </a:xfrm>
        </p:spPr>
        <p:txBody>
          <a:bodyPr>
            <a:normAutofit fontScale="92500"/>
          </a:bodyPr>
          <a:lstStyle/>
          <a:p>
            <a:pPr eaLnBrk="1" hangingPunct="1">
              <a:lnSpc>
                <a:spcPct val="90000"/>
              </a:lnSpc>
              <a:spcAft>
                <a:spcPct val="10000"/>
              </a:spcAft>
              <a:buFont typeface="Wingdings" panose="05000000000000000000" pitchFamily="2" charset="2"/>
              <a:buChar char="Ø"/>
            </a:pPr>
            <a:r>
              <a:rPr lang="en-US" altLang="en-US" sz="2400" b="1" dirty="0"/>
              <a:t>Pain</a:t>
            </a:r>
            <a:r>
              <a:rPr lang="en-US" altLang="en-US" sz="2400" dirty="0"/>
              <a:t> </a:t>
            </a:r>
          </a:p>
          <a:p>
            <a:pPr eaLnBrk="1" hangingPunct="1">
              <a:lnSpc>
                <a:spcPct val="90000"/>
              </a:lnSpc>
              <a:spcAft>
                <a:spcPct val="10000"/>
              </a:spcAft>
              <a:buFont typeface="Wingdings" panose="05000000000000000000" pitchFamily="2" charset="2"/>
              <a:buChar char="Ø"/>
            </a:pPr>
            <a:r>
              <a:rPr lang="en-US" altLang="en-US" sz="2400" dirty="0"/>
              <a:t>Risk of </a:t>
            </a:r>
            <a:r>
              <a:rPr lang="en-US" altLang="en-US" sz="2400" b="1" dirty="0"/>
              <a:t>bleeding</a:t>
            </a:r>
            <a:r>
              <a:rPr lang="en-US" altLang="en-US" sz="2400" dirty="0"/>
              <a:t> </a:t>
            </a:r>
            <a:r>
              <a:rPr lang="en-US" altLang="en-US" sz="2400" u="sng" dirty="0"/>
              <a:t>+</a:t>
            </a:r>
            <a:r>
              <a:rPr lang="en-US" altLang="en-US" sz="2400" dirty="0"/>
              <a:t> </a:t>
            </a:r>
            <a:r>
              <a:rPr lang="en-US" altLang="en-US" sz="2400" dirty="0" err="1"/>
              <a:t>haematoma</a:t>
            </a:r>
            <a:r>
              <a:rPr lang="en-US" altLang="en-US" sz="2400" dirty="0"/>
              <a:t> formation</a:t>
            </a:r>
          </a:p>
          <a:p>
            <a:pPr eaLnBrk="1" hangingPunct="1">
              <a:lnSpc>
                <a:spcPct val="90000"/>
              </a:lnSpc>
              <a:spcAft>
                <a:spcPct val="10000"/>
              </a:spcAft>
              <a:buFont typeface="Wingdings" panose="05000000000000000000" pitchFamily="2" charset="2"/>
              <a:buChar char="Ø"/>
            </a:pPr>
            <a:r>
              <a:rPr lang="en-US" altLang="en-US" sz="2400" b="1" dirty="0"/>
              <a:t>Infection</a:t>
            </a:r>
            <a:r>
              <a:rPr lang="en-US" altLang="en-US" sz="2400" dirty="0"/>
              <a:t> at the site of the circumcision</a:t>
            </a:r>
          </a:p>
          <a:p>
            <a:pPr eaLnBrk="1" hangingPunct="1">
              <a:lnSpc>
                <a:spcPct val="90000"/>
              </a:lnSpc>
              <a:spcAft>
                <a:spcPct val="10000"/>
              </a:spcAft>
              <a:buFont typeface="Wingdings" panose="05000000000000000000" pitchFamily="2" charset="2"/>
              <a:buChar char="Ø"/>
            </a:pPr>
            <a:r>
              <a:rPr lang="en-US" altLang="en-US" sz="2400" b="1" dirty="0"/>
              <a:t>Increased sensitivity</a:t>
            </a:r>
            <a:r>
              <a:rPr lang="en-US" altLang="en-US" sz="2400" dirty="0"/>
              <a:t> of the glans for first few months after the procedure </a:t>
            </a:r>
          </a:p>
          <a:p>
            <a:pPr eaLnBrk="1" hangingPunct="1">
              <a:lnSpc>
                <a:spcPct val="90000"/>
              </a:lnSpc>
              <a:spcAft>
                <a:spcPct val="10000"/>
              </a:spcAft>
              <a:buFont typeface="Wingdings" panose="05000000000000000000" pitchFamily="2" charset="2"/>
              <a:buChar char="Ø"/>
            </a:pPr>
            <a:r>
              <a:rPr lang="en-US" altLang="en-US" sz="2400" b="1" dirty="0"/>
              <a:t>Irritation of the glans</a:t>
            </a:r>
            <a:r>
              <a:rPr lang="en-US" altLang="en-US" sz="2400" dirty="0"/>
              <a:t> </a:t>
            </a:r>
          </a:p>
          <a:p>
            <a:pPr eaLnBrk="1" hangingPunct="1">
              <a:lnSpc>
                <a:spcPct val="90000"/>
              </a:lnSpc>
              <a:spcAft>
                <a:spcPct val="10000"/>
              </a:spcAft>
              <a:buFont typeface="Wingdings" panose="05000000000000000000" pitchFamily="2" charset="2"/>
              <a:buChar char="Ø"/>
            </a:pPr>
            <a:r>
              <a:rPr lang="en-US" altLang="en-US" sz="2400" b="1" dirty="0" err="1"/>
              <a:t>Meatitis</a:t>
            </a:r>
            <a:r>
              <a:rPr lang="en-US" altLang="en-US" sz="2400" dirty="0"/>
              <a:t> (inflammation of the opening of the penis) </a:t>
            </a:r>
          </a:p>
          <a:p>
            <a:pPr eaLnBrk="1" hangingPunct="1">
              <a:lnSpc>
                <a:spcPct val="90000"/>
              </a:lnSpc>
              <a:spcAft>
                <a:spcPct val="10000"/>
              </a:spcAft>
              <a:buFont typeface="Wingdings" panose="05000000000000000000" pitchFamily="2" charset="2"/>
              <a:buChar char="Ø"/>
            </a:pPr>
            <a:r>
              <a:rPr lang="en-US" altLang="en-US" sz="2400" b="1" dirty="0"/>
              <a:t>Injury </a:t>
            </a:r>
            <a:r>
              <a:rPr lang="en-US" altLang="en-US" sz="2400" dirty="0"/>
              <a:t>to the penis</a:t>
            </a:r>
          </a:p>
          <a:p>
            <a:pPr eaLnBrk="1" hangingPunct="1">
              <a:lnSpc>
                <a:spcPct val="90000"/>
              </a:lnSpc>
              <a:buFont typeface="Wingdings" panose="05000000000000000000" pitchFamily="2" charset="2"/>
              <a:buChar char="Ø"/>
            </a:pPr>
            <a:r>
              <a:rPr lang="en-US" altLang="en-US" sz="2400" b="1" dirty="0"/>
              <a:t>Reactions to the </a:t>
            </a:r>
            <a:r>
              <a:rPr lang="en-US" altLang="en-US" sz="2400" b="1" dirty="0" err="1"/>
              <a:t>anaesthetic</a:t>
            </a:r>
            <a:r>
              <a:rPr lang="en-US" altLang="en-US" sz="2400" dirty="0"/>
              <a:t> used during circumcision </a:t>
            </a:r>
          </a:p>
          <a:p>
            <a:pPr eaLnBrk="1" hangingPunct="1">
              <a:lnSpc>
                <a:spcPct val="90000"/>
              </a:lnSpc>
              <a:buFont typeface="Wingdings" panose="05000000000000000000" pitchFamily="2" charset="2"/>
              <a:buChar char="Ø"/>
            </a:pPr>
            <a:r>
              <a:rPr lang="en-US" altLang="en-US" sz="2400" b="1" dirty="0"/>
              <a:t>Delayed wound healing</a:t>
            </a:r>
          </a:p>
          <a:p>
            <a:pPr eaLnBrk="1" hangingPunct="1">
              <a:lnSpc>
                <a:spcPct val="90000"/>
              </a:lnSpc>
              <a:buFont typeface="Wingdings" panose="05000000000000000000" pitchFamily="2" charset="2"/>
              <a:buChar char="Ø"/>
            </a:pPr>
            <a:endParaRPr lang="en-US" altLang="en-US" sz="2400" dirty="0"/>
          </a:p>
          <a:p>
            <a:pPr eaLnBrk="1" hangingPunct="1">
              <a:lnSpc>
                <a:spcPct val="90000"/>
              </a:lnSpc>
            </a:pPr>
            <a:endParaRPr lang="en-GB" altLang="en-US" sz="2400" dirty="0"/>
          </a:p>
        </p:txBody>
      </p:sp>
    </p:spTree>
    <p:extLst>
      <p:ext uri="{BB962C8B-B14F-4D97-AF65-F5344CB8AC3E}">
        <p14:creationId xmlns:p14="http://schemas.microsoft.com/office/powerpoint/2010/main" val="1122631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pPr eaLnBrk="1" hangingPunct="1"/>
            <a:r>
              <a:rPr lang="en-GB" altLang="en-US" sz="3600" dirty="0"/>
              <a:t>Post-op Management </a:t>
            </a:r>
          </a:p>
        </p:txBody>
      </p:sp>
      <p:sp>
        <p:nvSpPr>
          <p:cNvPr id="22533" name="Rectangle 3"/>
          <p:cNvSpPr>
            <a:spLocks noGrp="1" noChangeArrowheads="1"/>
          </p:cNvSpPr>
          <p:nvPr>
            <p:ph idx="1"/>
          </p:nvPr>
        </p:nvSpPr>
        <p:spPr>
          <a:xfrm>
            <a:off x="2007327" y="1845734"/>
            <a:ext cx="8255724" cy="4023360"/>
          </a:xfrm>
        </p:spPr>
        <p:txBody>
          <a:bodyPr>
            <a:normAutofit lnSpcReduction="10000"/>
          </a:bodyPr>
          <a:lstStyle/>
          <a:p>
            <a:pPr marL="0" indent="0">
              <a:buNone/>
            </a:pPr>
            <a:r>
              <a:rPr lang="en-US" altLang="en-US" sz="2800" dirty="0"/>
              <a:t>Irrespective of the method of circumcision, a standard penile dressing technique is used:</a:t>
            </a:r>
          </a:p>
          <a:p>
            <a:pPr marL="863600" lvl="1"/>
            <a:r>
              <a:rPr lang="en-US" altLang="en-US" sz="2400" b="1" dirty="0"/>
              <a:t>Check that there is no bleeding</a:t>
            </a:r>
            <a:r>
              <a:rPr lang="en-US" altLang="en-US" sz="2400" dirty="0"/>
              <a:t>. Minor bleeding from a skin edge will often stop after five minutes of pressure with a gauze. </a:t>
            </a:r>
          </a:p>
          <a:p>
            <a:pPr marL="863600" lvl="1"/>
            <a:r>
              <a:rPr lang="en-US" altLang="en-US" sz="2400" dirty="0"/>
              <a:t>Once satisfied that bleeding has stopped, </a:t>
            </a:r>
            <a:r>
              <a:rPr lang="en-US" altLang="en-US" sz="2400" b="1" dirty="0"/>
              <a:t>place a piece of paraffin embedded gauze</a:t>
            </a:r>
            <a:r>
              <a:rPr lang="en-US" altLang="en-US" sz="2400" dirty="0"/>
              <a:t> (or </a:t>
            </a:r>
            <a:r>
              <a:rPr lang="en-US" altLang="en-US" sz="2400" b="1" dirty="0" err="1"/>
              <a:t>Sofratulle</a:t>
            </a:r>
            <a:r>
              <a:rPr lang="en-US" altLang="en-US" sz="2400" dirty="0"/>
              <a:t>) around the wound. </a:t>
            </a:r>
          </a:p>
          <a:p>
            <a:pPr marL="863600" lvl="1"/>
            <a:r>
              <a:rPr lang="en-US" altLang="en-US" sz="2400" b="1" dirty="0"/>
              <a:t>Apply a sterile, dry gauze</a:t>
            </a:r>
            <a:r>
              <a:rPr lang="en-US" altLang="en-US" sz="2400" dirty="0"/>
              <a:t> over this, and </a:t>
            </a:r>
            <a:r>
              <a:rPr lang="en-US" altLang="en-US" sz="2400" b="1" dirty="0"/>
              <a:t>secure it in position with adhesive tape.</a:t>
            </a:r>
            <a:endParaRPr lang="en-GB" altLang="en-US" sz="2400" b="1" dirty="0"/>
          </a:p>
        </p:txBody>
      </p:sp>
    </p:spTree>
    <p:extLst>
      <p:ext uri="{BB962C8B-B14F-4D97-AF65-F5344CB8AC3E}">
        <p14:creationId xmlns:p14="http://schemas.microsoft.com/office/powerpoint/2010/main" val="41395014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Post-op care….</a:t>
            </a:r>
          </a:p>
        </p:txBody>
      </p:sp>
      <p:sp>
        <p:nvSpPr>
          <p:cNvPr id="3" name="Content Placeholder 2"/>
          <p:cNvSpPr>
            <a:spLocks noGrp="1"/>
          </p:cNvSpPr>
          <p:nvPr>
            <p:ph idx="1"/>
          </p:nvPr>
        </p:nvSpPr>
        <p:spPr>
          <a:xfrm>
            <a:off x="2190207" y="1845733"/>
            <a:ext cx="8229600" cy="4359124"/>
          </a:xfrm>
        </p:spPr>
        <p:txBody>
          <a:bodyPr>
            <a:normAutofit fontScale="70000" lnSpcReduction="20000"/>
          </a:bodyPr>
          <a:lstStyle/>
          <a:p>
            <a:r>
              <a:rPr lang="en-US" sz="2600" b="1" dirty="0"/>
              <a:t>Incision Care</a:t>
            </a:r>
          </a:p>
          <a:p>
            <a:pPr>
              <a:buFont typeface="Wingdings" panose="05000000000000000000" pitchFamily="2" charset="2"/>
              <a:buChar char="Ø"/>
            </a:pPr>
            <a:r>
              <a:rPr lang="en-US" sz="2600" dirty="0"/>
              <a:t>A wrap-around dressing is usually applied to the penis. If the bandage falls off after the surgery, which often happens, it isn't a major concern. </a:t>
            </a:r>
          </a:p>
          <a:p>
            <a:pPr>
              <a:buFont typeface="Wingdings" panose="05000000000000000000" pitchFamily="2" charset="2"/>
              <a:buChar char="Ø"/>
            </a:pPr>
            <a:r>
              <a:rPr lang="en-US" sz="2600" dirty="0"/>
              <a:t>The bandage/dressing is normally removed on the 2</a:t>
            </a:r>
            <a:r>
              <a:rPr lang="en-US" sz="2600" baseline="30000" dirty="0"/>
              <a:t>nd</a:t>
            </a:r>
            <a:r>
              <a:rPr lang="en-US" sz="2600" dirty="0"/>
              <a:t> day after surgery if it hasn't already fallen off.</a:t>
            </a:r>
          </a:p>
          <a:p>
            <a:pPr>
              <a:buFont typeface="Wingdings" panose="05000000000000000000" pitchFamily="2" charset="2"/>
              <a:buChar char="Ø"/>
            </a:pPr>
            <a:r>
              <a:rPr lang="en-US" sz="2600" dirty="0"/>
              <a:t>Removing the dressing can be easier after a </a:t>
            </a:r>
            <a:r>
              <a:rPr lang="en-US" sz="2600" dirty="0" err="1"/>
              <a:t>sitz</a:t>
            </a:r>
            <a:r>
              <a:rPr lang="en-US" sz="2600" dirty="0"/>
              <a:t> bath or shower for 10 minutes </a:t>
            </a:r>
          </a:p>
          <a:p>
            <a:pPr>
              <a:buFont typeface="Wingdings" panose="05000000000000000000" pitchFamily="2" charset="2"/>
              <a:buChar char="Ø"/>
            </a:pPr>
            <a:r>
              <a:rPr lang="en-US" sz="2600" dirty="0"/>
              <a:t>After the bandage is off, the penis is open to air ; antibiotic ointment (e.g. </a:t>
            </a:r>
            <a:r>
              <a:rPr lang="en-US" sz="2600" dirty="0" err="1"/>
              <a:t>Bactroban</a:t>
            </a:r>
            <a:r>
              <a:rPr lang="en-US" sz="2600" dirty="0"/>
              <a:t> cream) may be applied around the sutures, several times each day. This will prevent the dry edges of the incision from sticking to clothes.</a:t>
            </a:r>
          </a:p>
          <a:p>
            <a:pPr>
              <a:buFont typeface="Wingdings" panose="05000000000000000000" pitchFamily="2" charset="2"/>
              <a:buChar char="Ø"/>
            </a:pPr>
            <a:r>
              <a:rPr lang="en-US" sz="2600" dirty="0"/>
              <a:t>Tight clothing should be avoided to reduce pressure on the penis. </a:t>
            </a:r>
          </a:p>
          <a:p>
            <a:pPr>
              <a:buFont typeface="Wingdings" panose="05000000000000000000" pitchFamily="2" charset="2"/>
              <a:buChar char="Ø"/>
            </a:pPr>
            <a:r>
              <a:rPr lang="en-US" sz="2600" dirty="0"/>
              <a:t>After removal of the dressing, a slight ooze is expected. If oozing persists, patient should return to the hospital </a:t>
            </a:r>
          </a:p>
          <a:p>
            <a:endParaRPr lang="en-US" dirty="0"/>
          </a:p>
        </p:txBody>
      </p:sp>
    </p:spTree>
    <p:extLst>
      <p:ext uri="{BB962C8B-B14F-4D97-AF65-F5344CB8AC3E}">
        <p14:creationId xmlns:p14="http://schemas.microsoft.com/office/powerpoint/2010/main" val="6993408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Post-op care….</a:t>
            </a:r>
          </a:p>
        </p:txBody>
      </p:sp>
      <p:sp>
        <p:nvSpPr>
          <p:cNvPr id="3" name="Content Placeholder 2"/>
          <p:cNvSpPr>
            <a:spLocks noGrp="1"/>
          </p:cNvSpPr>
          <p:nvPr>
            <p:ph idx="1"/>
          </p:nvPr>
        </p:nvSpPr>
        <p:spPr>
          <a:xfrm>
            <a:off x="2346960" y="1845734"/>
            <a:ext cx="7543801" cy="4163180"/>
          </a:xfrm>
        </p:spPr>
        <p:txBody>
          <a:bodyPr>
            <a:normAutofit fontScale="92500" lnSpcReduction="20000"/>
          </a:bodyPr>
          <a:lstStyle/>
          <a:p>
            <a:r>
              <a:rPr lang="en-US" sz="2400" dirty="0"/>
              <a:t>Encourage patient to;</a:t>
            </a:r>
          </a:p>
          <a:p>
            <a:pPr>
              <a:buFont typeface="Wingdings" panose="05000000000000000000" pitchFamily="2" charset="2"/>
              <a:buChar char="Ø"/>
            </a:pPr>
            <a:r>
              <a:rPr lang="en-US" sz="2400" dirty="0"/>
              <a:t>Avoid rough or active sports for the two weeks following surgery, as they can cause oozing from the incision.</a:t>
            </a:r>
          </a:p>
          <a:p>
            <a:pPr>
              <a:buFont typeface="Wingdings" panose="05000000000000000000" pitchFamily="2" charset="2"/>
              <a:buChar char="Ø"/>
            </a:pPr>
            <a:r>
              <a:rPr lang="en-US" sz="2400" dirty="0"/>
              <a:t>Avoid strenuous activities, such as bicycle riding, jogging, weight lifting, or aerobic exercise, for 4 weeks or until review by surgeon.</a:t>
            </a:r>
          </a:p>
          <a:p>
            <a:pPr>
              <a:buFont typeface="Wingdings" panose="05000000000000000000" pitchFamily="2" charset="2"/>
              <a:buChar char="Ø"/>
            </a:pPr>
            <a:r>
              <a:rPr lang="en-US" sz="2400" dirty="0"/>
              <a:t>Eat a balanced diet &amp; drink plenty of fluids </a:t>
            </a:r>
          </a:p>
          <a:p>
            <a:pPr>
              <a:buFont typeface="Wingdings" panose="05000000000000000000" pitchFamily="2" charset="2"/>
              <a:buChar char="Ø"/>
            </a:pPr>
            <a:r>
              <a:rPr lang="en-US" sz="2400" dirty="0"/>
              <a:t>Avoid full-body bathing until the 2</a:t>
            </a:r>
            <a:r>
              <a:rPr lang="en-US" sz="2400" baseline="30000" dirty="0"/>
              <a:t>nd</a:t>
            </a:r>
            <a:r>
              <a:rPr lang="en-US" sz="2400" dirty="0"/>
              <a:t> day post-op, but sponge baths are fine; After the second day, they can shower or bathe as normal, but should not scrub the incision site</a:t>
            </a:r>
          </a:p>
          <a:p>
            <a:endParaRPr lang="en-US" dirty="0"/>
          </a:p>
        </p:txBody>
      </p:sp>
    </p:spTree>
    <p:extLst>
      <p:ext uri="{BB962C8B-B14F-4D97-AF65-F5344CB8AC3E}">
        <p14:creationId xmlns:p14="http://schemas.microsoft.com/office/powerpoint/2010/main" val="22199900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Post-op care….</a:t>
            </a:r>
          </a:p>
        </p:txBody>
      </p:sp>
      <p:sp>
        <p:nvSpPr>
          <p:cNvPr id="3" name="Content Placeholder 2"/>
          <p:cNvSpPr>
            <a:spLocks noGrp="1"/>
          </p:cNvSpPr>
          <p:nvPr>
            <p:ph idx="1"/>
          </p:nvPr>
        </p:nvSpPr>
        <p:spPr>
          <a:xfrm>
            <a:off x="1902824" y="1845734"/>
            <a:ext cx="8281851" cy="4023360"/>
          </a:xfrm>
        </p:spPr>
        <p:txBody>
          <a:bodyPr>
            <a:normAutofit/>
          </a:bodyPr>
          <a:lstStyle/>
          <a:p>
            <a:pPr>
              <a:buFont typeface="Wingdings" panose="05000000000000000000" pitchFamily="2" charset="2"/>
              <a:buChar char="Ø"/>
            </a:pPr>
            <a:r>
              <a:rPr lang="en-US" sz="2800" b="1" dirty="0"/>
              <a:t>Pain Control – </a:t>
            </a:r>
            <a:r>
              <a:rPr lang="en-US" sz="2800" dirty="0"/>
              <a:t>can be </a:t>
            </a:r>
            <a:r>
              <a:rPr lang="en-US" sz="2800" dirty="0" err="1"/>
              <a:t>achived</a:t>
            </a:r>
            <a:r>
              <a:rPr lang="en-US" sz="2800" dirty="0"/>
              <a:t> using NSAIDs or Paracetamol.</a:t>
            </a:r>
          </a:p>
          <a:p>
            <a:pPr>
              <a:buFont typeface="Wingdings" panose="05000000000000000000" pitchFamily="2" charset="2"/>
              <a:buChar char="Ø"/>
            </a:pPr>
            <a:r>
              <a:rPr lang="en-US" sz="2800" b="1" dirty="0"/>
              <a:t>Follow-up - </a:t>
            </a:r>
            <a:r>
              <a:rPr lang="en-US" sz="2800" dirty="0"/>
              <a:t> a post-operative visit should be done about four weeks after the surgery </a:t>
            </a:r>
          </a:p>
        </p:txBody>
      </p:sp>
    </p:spTree>
    <p:extLst>
      <p:ext uri="{BB962C8B-B14F-4D97-AF65-F5344CB8AC3E}">
        <p14:creationId xmlns:p14="http://schemas.microsoft.com/office/powerpoint/2010/main" val="3455640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CF2E6-BFFD-4DCC-8A26-F42E8BC46D3E}"/>
              </a:ext>
            </a:extLst>
          </p:cNvPr>
          <p:cNvSpPr>
            <a:spLocks noGrp="1"/>
          </p:cNvSpPr>
          <p:nvPr>
            <p:ph type="title"/>
          </p:nvPr>
        </p:nvSpPr>
        <p:spPr/>
        <p:txBody>
          <a:bodyPr/>
          <a:lstStyle/>
          <a:p>
            <a:r>
              <a:rPr lang="en-US" dirty="0"/>
              <a:t>Epidemiology of MC</a:t>
            </a:r>
          </a:p>
        </p:txBody>
      </p:sp>
      <p:sp>
        <p:nvSpPr>
          <p:cNvPr id="3" name="Content Placeholder 2">
            <a:extLst>
              <a:ext uri="{FF2B5EF4-FFF2-40B4-BE49-F238E27FC236}">
                <a16:creationId xmlns:a16="http://schemas.microsoft.com/office/drawing/2014/main" id="{64F79BE3-7856-4165-9912-53A9B178D484}"/>
              </a:ext>
            </a:extLst>
          </p:cNvPr>
          <p:cNvSpPr>
            <a:spLocks noGrp="1"/>
          </p:cNvSpPr>
          <p:nvPr>
            <p:ph idx="1"/>
          </p:nvPr>
        </p:nvSpPr>
        <p:spPr/>
        <p:txBody>
          <a:bodyPr>
            <a:normAutofit fontScale="92500" lnSpcReduction="20000"/>
          </a:bodyPr>
          <a:lstStyle/>
          <a:p>
            <a:pPr marL="0" indent="0">
              <a:buNone/>
            </a:pPr>
            <a:r>
              <a:rPr lang="en-US" sz="2400" dirty="0"/>
              <a:t>According to WHO (2018);</a:t>
            </a:r>
          </a:p>
          <a:p>
            <a:pPr lvl="1">
              <a:buFont typeface="Wingdings" panose="05000000000000000000" pitchFamily="2" charset="2"/>
              <a:buChar char="Ø"/>
            </a:pPr>
            <a:r>
              <a:rPr lang="en-US" sz="2200" dirty="0"/>
              <a:t>Approx. 30% of the world’s males aged 15 years or older are circumcised</a:t>
            </a:r>
          </a:p>
          <a:p>
            <a:pPr lvl="1">
              <a:buFont typeface="Wingdings" panose="05000000000000000000" pitchFamily="2" charset="2"/>
              <a:buChar char="Ø"/>
            </a:pPr>
            <a:r>
              <a:rPr lang="en-US" sz="2200" dirty="0"/>
              <a:t>Male circumcision is common in many African countries, and is almost universal in North Africa and most of West Africa. </a:t>
            </a:r>
          </a:p>
          <a:p>
            <a:pPr lvl="1">
              <a:buFont typeface="Wingdings" panose="05000000000000000000" pitchFamily="2" charset="2"/>
              <a:buChar char="Ø"/>
            </a:pPr>
            <a:r>
              <a:rPr lang="en-US" sz="2200" dirty="0"/>
              <a:t>It is less common in southern Africa, where prevalence is around 15% in several countries (Botswana, Namibia, Swaziland, Zambia &amp; Zimbabwe), and higher in others (Malawi 21%, South Africa 35%, Lesotho 48%, Mozambique 60%, and Angola and Madagascar &gt; 80%) .</a:t>
            </a:r>
          </a:p>
          <a:p>
            <a:pPr lvl="1">
              <a:buFont typeface="Wingdings" panose="05000000000000000000" pitchFamily="2" charset="2"/>
              <a:buChar char="Ø"/>
            </a:pPr>
            <a:r>
              <a:rPr lang="en-US" sz="2200" dirty="0"/>
              <a:t>Prevalence in Central and East Africa varies from approx. 15% in Burundi &amp; Rwanda to 70% in Tanzania, 84% in Kenya and 93% in Ethiopia</a:t>
            </a:r>
          </a:p>
          <a:p>
            <a:endParaRPr lang="en-US" dirty="0"/>
          </a:p>
        </p:txBody>
      </p:sp>
    </p:spTree>
    <p:extLst>
      <p:ext uri="{BB962C8B-B14F-4D97-AF65-F5344CB8AC3E}">
        <p14:creationId xmlns:p14="http://schemas.microsoft.com/office/powerpoint/2010/main" val="686834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44211-ABF5-4DA5-B128-EB8F9760E164}"/>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845EA372-3C63-4268-9E50-A8851C2F7275}"/>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129632" y="2160588"/>
            <a:ext cx="5692774"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902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12EF1-22E8-43C0-A7B1-06BEBF428677}"/>
              </a:ext>
            </a:extLst>
          </p:cNvPr>
          <p:cNvSpPr>
            <a:spLocks noGrp="1"/>
          </p:cNvSpPr>
          <p:nvPr>
            <p:ph type="title"/>
          </p:nvPr>
        </p:nvSpPr>
        <p:spPr/>
        <p:txBody>
          <a:bodyPr/>
          <a:lstStyle/>
          <a:p>
            <a:r>
              <a:rPr lang="en-US" dirty="0"/>
              <a:t>Epidemiology</a:t>
            </a:r>
          </a:p>
        </p:txBody>
      </p:sp>
      <p:sp>
        <p:nvSpPr>
          <p:cNvPr id="3" name="Content Placeholder 2">
            <a:extLst>
              <a:ext uri="{FF2B5EF4-FFF2-40B4-BE49-F238E27FC236}">
                <a16:creationId xmlns:a16="http://schemas.microsoft.com/office/drawing/2014/main" id="{3C4F9592-F4DA-4BD0-85F8-8F546BD11A41}"/>
              </a:ext>
            </a:extLst>
          </p:cNvPr>
          <p:cNvSpPr>
            <a:spLocks noGrp="1"/>
          </p:cNvSpPr>
          <p:nvPr>
            <p:ph idx="1"/>
          </p:nvPr>
        </p:nvSpPr>
        <p:spPr/>
        <p:txBody>
          <a:bodyPr/>
          <a:lstStyle/>
          <a:p>
            <a:pPr>
              <a:buFont typeface="Wingdings" panose="05000000000000000000" pitchFamily="2" charset="2"/>
              <a:buChar char="Ø"/>
            </a:pPr>
            <a:r>
              <a:rPr lang="en-US" sz="2000" dirty="0"/>
              <a:t>Although an estimated 84% of all Kenyan men are circumcised, the percentage is much lower among the Luo and Turkana ethnic groups (17% and 40%, respectively). Instead, children traditionally had their six lower front teeth removed at initiation. </a:t>
            </a:r>
          </a:p>
          <a:p>
            <a:pPr>
              <a:buFont typeface="Wingdings" panose="05000000000000000000" pitchFamily="2" charset="2"/>
              <a:buChar char="Ø"/>
            </a:pPr>
            <a:r>
              <a:rPr lang="en-US" sz="2000" dirty="0"/>
              <a:t>Kenya launched its VMMC </a:t>
            </a:r>
            <a:r>
              <a:rPr lang="en-US" sz="2000" dirty="0" err="1"/>
              <a:t>programme</a:t>
            </a:r>
            <a:r>
              <a:rPr lang="en-US" sz="2000" dirty="0"/>
              <a:t> in 2008 with an initial target of circumcising 860,000 men by July 2013 (80% coverage)</a:t>
            </a:r>
          </a:p>
          <a:p>
            <a:pPr>
              <a:buFont typeface="Wingdings" panose="05000000000000000000" pitchFamily="2" charset="2"/>
              <a:buChar char="Ø"/>
            </a:pPr>
            <a:r>
              <a:rPr lang="en-US" sz="2000" dirty="0"/>
              <a:t>Kenya has achieved coverage among communities that did not previously practice male circumcision such as the Nyanza region and is targeting the counties of Turkana, </a:t>
            </a:r>
            <a:r>
              <a:rPr lang="en-US" sz="2000" dirty="0" err="1"/>
              <a:t>Marsabit</a:t>
            </a:r>
            <a:r>
              <a:rPr lang="en-US" sz="2000" dirty="0"/>
              <a:t>, West Pokot and Coast.</a:t>
            </a:r>
          </a:p>
          <a:p>
            <a:endParaRPr lang="en-US" dirty="0"/>
          </a:p>
        </p:txBody>
      </p:sp>
    </p:spTree>
    <p:extLst>
      <p:ext uri="{BB962C8B-B14F-4D97-AF65-F5344CB8AC3E}">
        <p14:creationId xmlns:p14="http://schemas.microsoft.com/office/powerpoint/2010/main" val="2210904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0421F-5952-4121-9646-00398AB1AEF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879D7CA-64BA-4BBE-8EE3-A08596EA816C}"/>
              </a:ext>
            </a:extLst>
          </p:cNvPr>
          <p:cNvSpPr>
            <a:spLocks noGrp="1"/>
          </p:cNvSpPr>
          <p:nvPr>
            <p:ph idx="1"/>
          </p:nvPr>
        </p:nvSpPr>
        <p:spPr/>
        <p:txBody>
          <a:bodyPr>
            <a:normAutofit fontScale="92500" lnSpcReduction="10000"/>
          </a:bodyPr>
          <a:lstStyle/>
          <a:p>
            <a:r>
              <a:rPr lang="en-US" b="1" dirty="0"/>
              <a:t>Kenya</a:t>
            </a:r>
          </a:p>
          <a:p>
            <a:r>
              <a:rPr lang="en-US" dirty="0"/>
              <a:t>Between 2008 and 2013, the number of annual VMMCs increased dramatically from 8,000 to 190,000. The country fell just short of its target, reaching 800,000 men (71%) but achieved its coverage goal in the Nyanza region where most of the implementation took place.</a:t>
            </a:r>
          </a:p>
          <a:p>
            <a:r>
              <a:rPr lang="en-US" dirty="0"/>
              <a:t>The next phase of Kenya’s VMMC strategy aims to see 95% of men circumcised by 2019. The second stage of the </a:t>
            </a:r>
            <a:r>
              <a:rPr lang="en-US" dirty="0" err="1"/>
              <a:t>programme</a:t>
            </a:r>
            <a:r>
              <a:rPr lang="en-US" dirty="0"/>
              <a:t> has shifted its focus to infant male circumcision, which targets children between 0 to 60 days old, and adolescents (10 to 14 years). The country also aims to encourage safer surgical practices within traditionally circumcising communities. In 2015, under the new phase of the strategy, Kenya surpassed its annual target of 940,000 circumcisions by around 100,000. </a:t>
            </a:r>
          </a:p>
          <a:p>
            <a:r>
              <a:rPr lang="en-US" dirty="0"/>
              <a:t>As of 2014, the last data available, Kenya had reached 93% eligible men with VMMC.</a:t>
            </a:r>
          </a:p>
          <a:p>
            <a:endParaRPr lang="en-US" dirty="0"/>
          </a:p>
        </p:txBody>
      </p:sp>
    </p:spTree>
    <p:extLst>
      <p:ext uri="{BB962C8B-B14F-4D97-AF65-F5344CB8AC3E}">
        <p14:creationId xmlns:p14="http://schemas.microsoft.com/office/powerpoint/2010/main" val="2527617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9D8D3-0B26-4674-815E-FDB74B186598}"/>
              </a:ext>
            </a:extLst>
          </p:cNvPr>
          <p:cNvSpPr>
            <a:spLocks noGrp="1"/>
          </p:cNvSpPr>
          <p:nvPr>
            <p:ph type="title"/>
          </p:nvPr>
        </p:nvSpPr>
        <p:spPr/>
        <p:txBody>
          <a:bodyPr>
            <a:normAutofit/>
          </a:bodyPr>
          <a:lstStyle/>
          <a:p>
            <a:r>
              <a:rPr lang="en-US" dirty="0"/>
              <a:t>HEALTH NEEDS AND SERVICES IN VMMC</a:t>
            </a:r>
          </a:p>
        </p:txBody>
      </p:sp>
      <p:sp>
        <p:nvSpPr>
          <p:cNvPr id="3" name="Content Placeholder 2">
            <a:extLst>
              <a:ext uri="{FF2B5EF4-FFF2-40B4-BE49-F238E27FC236}">
                <a16:creationId xmlns:a16="http://schemas.microsoft.com/office/drawing/2014/main" id="{295FB0EB-4E71-4F63-8D00-D5802F48624E}"/>
              </a:ext>
            </a:extLst>
          </p:cNvPr>
          <p:cNvSpPr>
            <a:spLocks noGrp="1"/>
          </p:cNvSpPr>
          <p:nvPr>
            <p:ph idx="1"/>
          </p:nvPr>
        </p:nvSpPr>
        <p:spPr/>
        <p:txBody>
          <a:bodyPr>
            <a:normAutofit/>
          </a:bodyPr>
          <a:lstStyle/>
          <a:p>
            <a:r>
              <a:rPr lang="en-US" dirty="0"/>
              <a:t>For many men, accessing circumcision services may be their first contact with health services. This contact offers an opportunity to address other aspects of men’s sexual and reproductive health. </a:t>
            </a:r>
          </a:p>
          <a:p>
            <a:r>
              <a:rPr lang="en-US" dirty="0"/>
              <a:t>Male circumcision does not provide full protection against HIV, but appears to reduce the risk of infection by 50–60%. It gives little or no protection against STIs that affect the urethra, such as </a:t>
            </a:r>
            <a:r>
              <a:rPr lang="en-US" dirty="0" err="1"/>
              <a:t>gonorrhoea</a:t>
            </a:r>
            <a:r>
              <a:rPr lang="en-US" dirty="0"/>
              <a:t> and chlamydia. It provides no protection against acquisition of HIV infection from unsafe injections, from infected blood products, or through receptive anal intercourse. It also does not prevent pregnancy. </a:t>
            </a:r>
          </a:p>
          <a:p>
            <a:r>
              <a:rPr lang="en-US" dirty="0"/>
              <a:t>To reduce the risk of STIs, including HIV, and unwanted pregnancy, comprehensive education and information </a:t>
            </a:r>
            <a:r>
              <a:rPr lang="en-US" dirty="0" err="1"/>
              <a:t>programmes</a:t>
            </a:r>
            <a:r>
              <a:rPr lang="en-US" dirty="0"/>
              <a:t> are needed, as well as services for contraception and STI prevention and management.</a:t>
            </a:r>
          </a:p>
          <a:p>
            <a:endParaRPr lang="en-US" dirty="0"/>
          </a:p>
        </p:txBody>
      </p:sp>
    </p:spTree>
    <p:extLst>
      <p:ext uri="{BB962C8B-B14F-4D97-AF65-F5344CB8AC3E}">
        <p14:creationId xmlns:p14="http://schemas.microsoft.com/office/powerpoint/2010/main" val="2839725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A13DC-EEC1-448B-9CB3-1C909DBA612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7FAF693-A415-4282-9E81-A936D89F8F96}"/>
              </a:ext>
            </a:extLst>
          </p:cNvPr>
          <p:cNvSpPr>
            <a:spLocks noGrp="1"/>
          </p:cNvSpPr>
          <p:nvPr>
            <p:ph idx="1"/>
          </p:nvPr>
        </p:nvSpPr>
        <p:spPr/>
        <p:txBody>
          <a:bodyPr>
            <a:normAutofit fontScale="85000" lnSpcReduction="20000"/>
          </a:bodyPr>
          <a:lstStyle/>
          <a:p>
            <a:r>
              <a:rPr lang="en-US" dirty="0"/>
              <a:t>Male circumcision should therefore be regarded as an entry point for sexual, reproductive and other health services for men , including:</a:t>
            </a:r>
          </a:p>
          <a:p>
            <a:pPr>
              <a:buFont typeface="Arial" panose="020B0604020202020204" pitchFamily="34" charset="0"/>
              <a:buChar char="•"/>
            </a:pPr>
            <a:r>
              <a:rPr lang="en-US" dirty="0"/>
              <a:t>sexual and reproductive health education and counselling; </a:t>
            </a:r>
          </a:p>
          <a:p>
            <a:pPr>
              <a:buFont typeface="Arial" panose="020B0604020202020204" pitchFamily="34" charset="0"/>
              <a:buChar char="•"/>
            </a:pPr>
            <a:r>
              <a:rPr lang="en-US" dirty="0"/>
              <a:t> screening and treatment for sexually transmitted infections;</a:t>
            </a:r>
          </a:p>
          <a:p>
            <a:pPr>
              <a:buFont typeface="Arial" panose="020B0604020202020204" pitchFamily="34" charset="0"/>
              <a:buChar char="•"/>
            </a:pPr>
            <a:r>
              <a:rPr lang="en-US" dirty="0"/>
              <a:t> counselling and testing for HIV (with referral for care and support for those testing positive); </a:t>
            </a:r>
          </a:p>
          <a:p>
            <a:pPr>
              <a:buFont typeface="Arial" panose="020B0604020202020204" pitchFamily="34" charset="0"/>
              <a:buChar char="•"/>
            </a:pPr>
            <a:r>
              <a:rPr lang="en-US" dirty="0"/>
              <a:t> family planning education, counselling and services, including provision of condoms and vasectomy; </a:t>
            </a:r>
          </a:p>
          <a:p>
            <a:pPr>
              <a:buFont typeface="Arial" panose="020B0604020202020204" pitchFamily="34" charset="0"/>
              <a:buChar char="•"/>
            </a:pPr>
            <a:r>
              <a:rPr lang="en-US" dirty="0"/>
              <a:t> evaluation and management of infertility; </a:t>
            </a:r>
          </a:p>
          <a:p>
            <a:pPr>
              <a:buFont typeface="Arial" panose="020B0604020202020204" pitchFamily="34" charset="0"/>
              <a:buChar char="•"/>
            </a:pPr>
            <a:r>
              <a:rPr lang="en-US" dirty="0"/>
              <a:t> counselling on gender issues, including promotion of respect for women’s and girls' sexual and reproductive health needs and rights and the importance of preventing gender-based violence;</a:t>
            </a:r>
          </a:p>
          <a:p>
            <a:pPr>
              <a:buFont typeface="Arial" panose="020B0604020202020204" pitchFamily="34" charset="0"/>
              <a:buChar char="•"/>
            </a:pPr>
            <a:r>
              <a:rPr lang="en-US" dirty="0"/>
              <a:t>  education about cancers of the male reproductive organs (testes, penis and prostate); </a:t>
            </a:r>
          </a:p>
          <a:p>
            <a:pPr>
              <a:buFont typeface="Arial" panose="020B0604020202020204" pitchFamily="34" charset="0"/>
              <a:buChar char="•"/>
            </a:pPr>
            <a:r>
              <a:rPr lang="en-US" dirty="0"/>
              <a:t> counselling for alcohol dependence and other substance abuse, which are associated with a number of health risks.</a:t>
            </a:r>
          </a:p>
          <a:p>
            <a:endParaRPr lang="en-US" dirty="0"/>
          </a:p>
        </p:txBody>
      </p:sp>
    </p:spTree>
    <p:extLst>
      <p:ext uri="{BB962C8B-B14F-4D97-AF65-F5344CB8AC3E}">
        <p14:creationId xmlns:p14="http://schemas.microsoft.com/office/powerpoint/2010/main" val="128061993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42</TotalTime>
  <Words>2634</Words>
  <Application>Microsoft Office PowerPoint</Application>
  <PresentationFormat>Widescreen</PresentationFormat>
  <Paragraphs>178</Paragraphs>
  <Slides>39</Slides>
  <Notes>3</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Aharoni</vt:lpstr>
      <vt:lpstr>Arial</vt:lpstr>
      <vt:lpstr>Calibri</vt:lpstr>
      <vt:lpstr>Times New Roman</vt:lpstr>
      <vt:lpstr>Trebuchet MS</vt:lpstr>
      <vt:lpstr>Wingdings</vt:lpstr>
      <vt:lpstr>Wingdings 3</vt:lpstr>
      <vt:lpstr>Facet</vt:lpstr>
      <vt:lpstr>Voluntary Medical Male Circumcision (VMMC</vt:lpstr>
      <vt:lpstr>DEFINATIONS</vt:lpstr>
      <vt:lpstr>Introduction </vt:lpstr>
      <vt:lpstr>Epidemiology of MC</vt:lpstr>
      <vt:lpstr>PowerPoint Presentation</vt:lpstr>
      <vt:lpstr>Epidemiology</vt:lpstr>
      <vt:lpstr>PowerPoint Presentation</vt:lpstr>
      <vt:lpstr>HEALTH NEEDS AND SERVICES IN VMMC</vt:lpstr>
      <vt:lpstr>PowerPoint Presentation</vt:lpstr>
      <vt:lpstr>Barriers to male sexual and reproductive health services </vt:lpstr>
      <vt:lpstr>PowerPoint Presentation</vt:lpstr>
      <vt:lpstr>MEETING THE SEXUAL AND REPRODUCTIVE HEALTH NEEDS OF MEN</vt:lpstr>
      <vt:lpstr>Other approaches include:</vt:lpstr>
      <vt:lpstr>MEN'S ROLES IN WOMEN’S AND CHILDREN'S HEALTH</vt:lpstr>
      <vt:lpstr>PowerPoint Presentation</vt:lpstr>
      <vt:lpstr>The foreskin</vt:lpstr>
      <vt:lpstr>How is MC performed?</vt:lpstr>
      <vt:lpstr>Medical indications for male circumcision</vt:lpstr>
      <vt:lpstr>Indications….</vt:lpstr>
      <vt:lpstr>Indications …..</vt:lpstr>
      <vt:lpstr>PowerPoint Presentation</vt:lpstr>
      <vt:lpstr>Benefits of Male Circumcision</vt:lpstr>
      <vt:lpstr>How MC Protects against HIV</vt:lpstr>
      <vt:lpstr>Methods of Circumcision</vt:lpstr>
      <vt:lpstr>The circumcised penis</vt:lpstr>
      <vt:lpstr>Suturing Plan</vt:lpstr>
      <vt:lpstr>Dorsal slit method </vt:lpstr>
      <vt:lpstr>PowerPoint Presentation</vt:lpstr>
      <vt:lpstr>Forceps Guided Method</vt:lpstr>
      <vt:lpstr>Forceps guided method</vt:lpstr>
      <vt:lpstr>Forceps-guided</vt:lpstr>
      <vt:lpstr>Forceps Guided Method</vt:lpstr>
      <vt:lpstr>Sleeve Resection Method</vt:lpstr>
      <vt:lpstr>Sleeve Resection Method….</vt:lpstr>
      <vt:lpstr>Risks/complications of Male Circumcision</vt:lpstr>
      <vt:lpstr>Post-op Management </vt:lpstr>
      <vt:lpstr>Post-op care….</vt:lpstr>
      <vt:lpstr>Post-op care….</vt:lpstr>
      <vt:lpstr>* Post-op care….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Voluntary Medical Male Circumcision (VMMC</dc:title>
  <dc:creator>ADMIN</dc:creator>
  <cp:lastModifiedBy>ADMIN</cp:lastModifiedBy>
  <cp:revision>6</cp:revision>
  <dcterms:created xsi:type="dcterms:W3CDTF">2021-03-11T18:17:35Z</dcterms:created>
  <dcterms:modified xsi:type="dcterms:W3CDTF">2021-03-12T04:29:40Z</dcterms:modified>
</cp:coreProperties>
</file>