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B3CAF03-D1BC-4306-8031-315B40E37E0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03EEF61-045A-4E2E-BDE6-5D786439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Ovulation, Fertilization and Implantation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870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Stratum </a:t>
            </a:r>
            <a:r>
              <a:rPr lang="en-US" dirty="0" err="1" smtClean="0"/>
              <a:t>compactum</a:t>
            </a:r>
            <a:r>
              <a:rPr lang="en-US" dirty="0" smtClean="0"/>
              <a:t> re-seals at the point of entry and decidua becomes described in 3 parts: - </a:t>
            </a:r>
            <a:r>
              <a:rPr lang="en-US" dirty="0" err="1" smtClean="0"/>
              <a:t>capsularis</a:t>
            </a:r>
            <a:r>
              <a:rPr lang="en-US" dirty="0" smtClean="0"/>
              <a:t>, </a:t>
            </a:r>
            <a:r>
              <a:rPr lang="en-US" dirty="0" err="1" smtClean="0"/>
              <a:t>basalis</a:t>
            </a:r>
            <a:r>
              <a:rPr lang="en-US" dirty="0" smtClean="0"/>
              <a:t> and </a:t>
            </a:r>
            <a:r>
              <a:rPr lang="en-US" dirty="0" err="1" smtClean="0"/>
              <a:t>vera</a:t>
            </a:r>
            <a:endParaRPr lang="en-US" dirty="0" smtClean="0"/>
          </a:p>
          <a:p>
            <a:r>
              <a:rPr lang="en-US" dirty="0" smtClean="0"/>
              <a:t>Secretions from glands provide initial nutrition but </a:t>
            </a:r>
            <a:r>
              <a:rPr lang="en-US" dirty="0" err="1" smtClean="0"/>
              <a:t>syncytiotrophoblast</a:t>
            </a:r>
            <a:r>
              <a:rPr lang="en-US" dirty="0" smtClean="0"/>
              <a:t> subsequently erodes blood vessels to bathe the blastocyst in maternal blood from which oxygen and nutrients are absorbed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Implantation contd.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8655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by which a mature ovum is released from the ovary</a:t>
            </a:r>
          </a:p>
          <a:p>
            <a:r>
              <a:rPr lang="en-US" dirty="0" smtClean="0"/>
              <a:t>Preceded by a maturation process which begins in intra-uterine life and is concluded in the follicular phase</a:t>
            </a:r>
          </a:p>
          <a:p>
            <a:r>
              <a:rPr lang="en-US" dirty="0" smtClean="0"/>
              <a:t>Key stages: Primordial germ cells – Primary oocytes – Primordial </a:t>
            </a:r>
            <a:r>
              <a:rPr lang="en-US" dirty="0" err="1" smtClean="0"/>
              <a:t>graffian</a:t>
            </a:r>
            <a:r>
              <a:rPr lang="en-US" dirty="0" smtClean="0"/>
              <a:t> follicles – mature </a:t>
            </a:r>
            <a:r>
              <a:rPr lang="en-US" dirty="0" err="1" smtClean="0"/>
              <a:t>Graffian</a:t>
            </a:r>
            <a:r>
              <a:rPr lang="en-US" dirty="0" smtClean="0"/>
              <a:t> follicles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Ovulation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661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influence of FSH</a:t>
            </a:r>
          </a:p>
          <a:p>
            <a:r>
              <a:rPr lang="en-US" dirty="0" smtClean="0"/>
              <a:t>Up to 7 selected to initiate maturation each cycle</a:t>
            </a:r>
          </a:p>
          <a:p>
            <a:r>
              <a:rPr lang="en-US" dirty="0" smtClean="0"/>
              <a:t>Involves – proliferation of </a:t>
            </a:r>
            <a:r>
              <a:rPr lang="en-US" dirty="0" err="1" smtClean="0"/>
              <a:t>granulosa</a:t>
            </a:r>
            <a:r>
              <a:rPr lang="en-US" dirty="0" smtClean="0"/>
              <a:t> cells, appearance of clear fluid that </a:t>
            </a:r>
            <a:r>
              <a:rPr lang="en-US" dirty="0" err="1" smtClean="0"/>
              <a:t>coaleses</a:t>
            </a:r>
            <a:r>
              <a:rPr lang="en-US" dirty="0" smtClean="0"/>
              <a:t> in the middle to form a cystic structure</a:t>
            </a:r>
          </a:p>
          <a:p>
            <a:r>
              <a:rPr lang="en-US" dirty="0" smtClean="0"/>
              <a:t>Ovum with surrounding cells projects into the fluid cavity from the perimeter wall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Maturation of </a:t>
            </a:r>
            <a:r>
              <a:rPr lang="en-US" dirty="0" err="1" smtClean="0"/>
              <a:t>graffian</a:t>
            </a:r>
            <a:r>
              <a:rPr lang="en-US" dirty="0" smtClean="0"/>
              <a:t> follicles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907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pellucida</a:t>
            </a:r>
            <a:r>
              <a:rPr lang="en-US" dirty="0" smtClean="0"/>
              <a:t> appears around the ovum separating it from </a:t>
            </a:r>
            <a:r>
              <a:rPr lang="en-US" dirty="0" err="1" smtClean="0"/>
              <a:t>granulosa</a:t>
            </a:r>
            <a:r>
              <a:rPr lang="en-US" dirty="0" smtClean="0"/>
              <a:t> cells </a:t>
            </a:r>
          </a:p>
          <a:p>
            <a:r>
              <a:rPr lang="en-US" dirty="0" err="1" smtClean="0"/>
              <a:t>Granulosa</a:t>
            </a:r>
            <a:r>
              <a:rPr lang="en-US" dirty="0" smtClean="0"/>
              <a:t> cells arrange themselves radially around the ovum = corona </a:t>
            </a:r>
            <a:r>
              <a:rPr lang="en-US" dirty="0" err="1" smtClean="0"/>
              <a:t>radiata</a:t>
            </a:r>
            <a:endParaRPr lang="en-US" dirty="0" smtClean="0"/>
          </a:p>
          <a:p>
            <a:r>
              <a:rPr lang="en-US" dirty="0" smtClean="0"/>
              <a:t>Ovum enlarges due to </a:t>
            </a:r>
            <a:r>
              <a:rPr lang="en-US" dirty="0" err="1" smtClean="0"/>
              <a:t>acummulation</a:t>
            </a:r>
            <a:r>
              <a:rPr lang="en-US" dirty="0" smtClean="0"/>
              <a:t> of cytoplasm</a:t>
            </a:r>
          </a:p>
          <a:p>
            <a:r>
              <a:rPr lang="en-US" dirty="0" smtClean="0"/>
              <a:t>Cells of ovarian </a:t>
            </a:r>
            <a:r>
              <a:rPr lang="en-US" dirty="0" err="1" smtClean="0"/>
              <a:t>stroma</a:t>
            </a:r>
            <a:r>
              <a:rPr lang="en-US" dirty="0" smtClean="0"/>
              <a:t> around </a:t>
            </a:r>
            <a:r>
              <a:rPr lang="en-US" dirty="0" err="1" smtClean="0"/>
              <a:t>granulosa</a:t>
            </a:r>
            <a:r>
              <a:rPr lang="en-US" dirty="0" smtClean="0"/>
              <a:t> cells proliferate to become theca </a:t>
            </a:r>
            <a:r>
              <a:rPr lang="en-US" dirty="0" err="1" smtClean="0"/>
              <a:t>interna</a:t>
            </a:r>
            <a:r>
              <a:rPr lang="en-US" dirty="0" smtClean="0"/>
              <a:t>  while their outermost members are compressed to become theca </a:t>
            </a:r>
            <a:r>
              <a:rPr lang="en-US" dirty="0" err="1" smtClean="0"/>
              <a:t>externa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Maturation contd.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2024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Maturational changes accompanied by gradual migration towards the surface</a:t>
            </a:r>
          </a:p>
          <a:p>
            <a:r>
              <a:rPr lang="en-US" dirty="0" smtClean="0"/>
              <a:t>Just before ovulation the follicle appears as a cyst 18mm diameter protruding from surface</a:t>
            </a:r>
          </a:p>
          <a:p>
            <a:r>
              <a:rPr lang="en-US" dirty="0" smtClean="0"/>
              <a:t>Fusion occurs between cyst wall and outer limiting membrane of the ovary – under influence of LH</a:t>
            </a:r>
          </a:p>
          <a:p>
            <a:r>
              <a:rPr lang="en-US" dirty="0" smtClean="0"/>
              <a:t>Ovum together with corona </a:t>
            </a:r>
            <a:r>
              <a:rPr lang="en-US" dirty="0" err="1" smtClean="0"/>
              <a:t>radiata</a:t>
            </a:r>
            <a:r>
              <a:rPr lang="en-US" dirty="0" smtClean="0"/>
              <a:t> is extruded into peritoneal cavity – picked up by fimbria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Maturation and release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935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Fusion of male and female gametes to form a zygote</a:t>
            </a:r>
          </a:p>
          <a:p>
            <a:r>
              <a:rPr lang="en-US" dirty="0" smtClean="0"/>
              <a:t>Involves restoration of the diploid chromosomal state </a:t>
            </a:r>
          </a:p>
          <a:p>
            <a:r>
              <a:rPr lang="en-US" dirty="0" smtClean="0"/>
              <a:t>Occurs in the ampulla of the fallopian tubes usually </a:t>
            </a:r>
          </a:p>
          <a:p>
            <a:r>
              <a:rPr lang="en-US" dirty="0" smtClean="0"/>
              <a:t>Sperm reach here by own motility, ovum by </a:t>
            </a:r>
            <a:r>
              <a:rPr lang="en-US" dirty="0" err="1" smtClean="0"/>
              <a:t>ciliarry</a:t>
            </a:r>
            <a:r>
              <a:rPr lang="en-US" dirty="0" smtClean="0"/>
              <a:t> activity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729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Several/many sperms approach the ovum and release contents of </a:t>
            </a:r>
            <a:r>
              <a:rPr lang="en-US" dirty="0" err="1" smtClean="0"/>
              <a:t>accrosomal</a:t>
            </a:r>
            <a:r>
              <a:rPr lang="en-US" dirty="0" smtClean="0"/>
              <a:t> caps</a:t>
            </a:r>
          </a:p>
          <a:p>
            <a:r>
              <a:rPr lang="en-US" dirty="0" smtClean="0"/>
              <a:t>Enzymes digest and disperse corona </a:t>
            </a:r>
            <a:r>
              <a:rPr lang="en-US" dirty="0" err="1" smtClean="0"/>
              <a:t>radiata</a:t>
            </a:r>
            <a:r>
              <a:rPr lang="en-US" dirty="0" smtClean="0"/>
              <a:t> exposing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pellucida</a:t>
            </a:r>
            <a:endParaRPr lang="en-US" dirty="0" smtClean="0"/>
          </a:p>
          <a:p>
            <a:r>
              <a:rPr lang="en-US" dirty="0" smtClean="0"/>
              <a:t>Sperm head penetrates the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pellucida</a:t>
            </a:r>
            <a:r>
              <a:rPr lang="en-US" dirty="0" smtClean="0"/>
              <a:t> and immediately makes it impervious to other sperm</a:t>
            </a:r>
          </a:p>
          <a:p>
            <a:r>
              <a:rPr lang="en-US" dirty="0" smtClean="0"/>
              <a:t>Plasma membrane of sperm head fuses with that of ovum – sperm head contents move into ovum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of fertilization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377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Male chromosomes interact with females – pair up and initiate cell division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product = zygote</a:t>
            </a:r>
          </a:p>
          <a:p>
            <a:r>
              <a:rPr lang="en-US" dirty="0" smtClean="0"/>
              <a:t>Mitotic divisions lead to formation of </a:t>
            </a:r>
            <a:r>
              <a:rPr lang="en-US" dirty="0" err="1" smtClean="0"/>
              <a:t>morula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Disappearance of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pellucida</a:t>
            </a:r>
            <a:r>
              <a:rPr lang="en-US" dirty="0" smtClean="0"/>
              <a:t>, appearance of fluid and differentiation of </a:t>
            </a:r>
            <a:r>
              <a:rPr lang="en-US" dirty="0" err="1" smtClean="0"/>
              <a:t>blastomeres</a:t>
            </a:r>
            <a:r>
              <a:rPr lang="en-US" dirty="0" smtClean="0"/>
              <a:t> into </a:t>
            </a:r>
            <a:r>
              <a:rPr lang="en-US" dirty="0" err="1" smtClean="0"/>
              <a:t>trophoblast</a:t>
            </a:r>
            <a:r>
              <a:rPr lang="en-US" dirty="0" smtClean="0"/>
              <a:t> &amp; inner cell mass gives rise a blastocyst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Fertilization mechanism contd.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3709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where a blastocyst embeds into the stratum </a:t>
            </a:r>
            <a:r>
              <a:rPr lang="en-US" dirty="0" err="1" smtClean="0"/>
              <a:t>spongiosum</a:t>
            </a:r>
            <a:endParaRPr lang="en-US" dirty="0" smtClean="0"/>
          </a:p>
          <a:p>
            <a:r>
              <a:rPr lang="en-US" dirty="0" smtClean="0"/>
              <a:t>Begins with arrival of blastocyst into uterine cavity</a:t>
            </a:r>
          </a:p>
          <a:p>
            <a:r>
              <a:rPr lang="en-US" dirty="0" err="1" smtClean="0"/>
              <a:t>Trophoblast</a:t>
            </a:r>
            <a:r>
              <a:rPr lang="en-US" dirty="0" smtClean="0"/>
              <a:t> then differentiates into </a:t>
            </a:r>
            <a:r>
              <a:rPr lang="en-US" dirty="0" err="1" smtClean="0"/>
              <a:t>cyto</a:t>
            </a:r>
            <a:r>
              <a:rPr lang="en-US" dirty="0" smtClean="0"/>
              <a:t> and </a:t>
            </a:r>
            <a:r>
              <a:rPr lang="en-US" dirty="0" err="1" smtClean="0"/>
              <a:t>syncitiotrophoblast</a:t>
            </a:r>
            <a:endParaRPr lang="en-US" dirty="0" smtClean="0"/>
          </a:p>
          <a:p>
            <a:r>
              <a:rPr lang="en-US" dirty="0" err="1" smtClean="0"/>
              <a:t>Syncitiotrphoblast</a:t>
            </a:r>
            <a:r>
              <a:rPr lang="en-US" dirty="0" smtClean="0"/>
              <a:t> invades and corrodes the stratum </a:t>
            </a:r>
            <a:r>
              <a:rPr lang="en-US" dirty="0" err="1" smtClean="0"/>
              <a:t>compactum</a:t>
            </a:r>
            <a:r>
              <a:rPr lang="en-US" dirty="0" smtClean="0"/>
              <a:t> allowing the blastocyst to sink into the </a:t>
            </a:r>
            <a:r>
              <a:rPr lang="en-US" dirty="0" err="1" smtClean="0"/>
              <a:t>spongiosum</a:t>
            </a:r>
            <a:r>
              <a:rPr lang="en-US" dirty="0" smtClean="0"/>
              <a:t> in between glands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Implantation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007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</TotalTime>
  <Words>455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Ovulation, Fertilization and Implantation</vt:lpstr>
      <vt:lpstr>Ovulation </vt:lpstr>
      <vt:lpstr>Maturation of graffian follicles</vt:lpstr>
      <vt:lpstr>Maturation contd.</vt:lpstr>
      <vt:lpstr>Maturation and release</vt:lpstr>
      <vt:lpstr>Fertilization </vt:lpstr>
      <vt:lpstr>Mechanism of fertilization</vt:lpstr>
      <vt:lpstr>Fertilization mechanism contd.</vt:lpstr>
      <vt:lpstr>Implantation</vt:lpstr>
      <vt:lpstr>Implantation contd.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Ovulation, Fertilization and Implantation</dc:title>
  <dc:creator>Dr. Aswani</dc:creator>
  <cp:lastModifiedBy>lenovo</cp:lastModifiedBy>
  <cp:revision>8</cp:revision>
  <dcterms:created xsi:type="dcterms:W3CDTF">2016-12-01T06:28:38Z</dcterms:created>
  <dcterms:modified xsi:type="dcterms:W3CDTF">2021-11-08T18:56:31Z</dcterms:modified>
</cp:coreProperties>
</file>