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7" r:id="rId3"/>
    <p:sldId id="258" r:id="rId4"/>
    <p:sldId id="300" r:id="rId5"/>
    <p:sldId id="301" r:id="rId6"/>
    <p:sldId id="259" r:id="rId7"/>
    <p:sldId id="296" r:id="rId8"/>
    <p:sldId id="262" r:id="rId9"/>
    <p:sldId id="263" r:id="rId10"/>
    <p:sldId id="264" r:id="rId11"/>
    <p:sldId id="269" r:id="rId12"/>
    <p:sldId id="274" r:id="rId13"/>
    <p:sldId id="267" r:id="rId14"/>
    <p:sldId id="261" r:id="rId15"/>
    <p:sldId id="265" r:id="rId16"/>
    <p:sldId id="268" r:id="rId17"/>
    <p:sldId id="297" r:id="rId18"/>
    <p:sldId id="298" r:id="rId19"/>
    <p:sldId id="299" r:id="rId20"/>
    <p:sldId id="266" r:id="rId21"/>
    <p:sldId id="270" r:id="rId22"/>
    <p:sldId id="271" r:id="rId23"/>
    <p:sldId id="272" r:id="rId24"/>
    <p:sldId id="273" r:id="rId25"/>
    <p:sldId id="278" r:id="rId26"/>
    <p:sldId id="276" r:id="rId27"/>
    <p:sldId id="277" r:id="rId28"/>
    <p:sldId id="279" r:id="rId29"/>
    <p:sldId id="280" r:id="rId30"/>
    <p:sldId id="281" r:id="rId31"/>
    <p:sldId id="282" r:id="rId32"/>
    <p:sldId id="283" r:id="rId33"/>
    <p:sldId id="284" r:id="rId34"/>
    <p:sldId id="285" r:id="rId35"/>
    <p:sldId id="286" r:id="rId36"/>
    <p:sldId id="288" r:id="rId37"/>
    <p:sldId id="289" r:id="rId38"/>
    <p:sldId id="292" r:id="rId39"/>
    <p:sldId id="295" r:id="rId40"/>
    <p:sldId id="293" r:id="rId41"/>
    <p:sldId id="294" r:id="rId42"/>
    <p:sldId id="291" r:id="rId43"/>
    <p:sldId id="302"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8" d="100"/>
          <a:sy n="68" d="100"/>
        </p:scale>
        <p:origin x="1446" y="72"/>
      </p:cViewPr>
      <p:guideLst>
        <p:guide orient="horz" pos="2160"/>
        <p:guide pos="2880"/>
      </p:guideLst>
    </p:cSldViewPr>
  </p:slideViewPr>
  <p:outlineViewPr>
    <p:cViewPr>
      <p:scale>
        <a:sx n="33" d="100"/>
        <a:sy n="33" d="100"/>
      </p:scale>
      <p:origin x="0" y="99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5C6A23-088F-41BC-AD1D-185BCABF88EE}" type="datetimeFigureOut">
              <a:rPr lang="en-US" smtClean="0"/>
              <a:pPr/>
              <a:t>9/28/2021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8D67ED-4D98-4C08-8F75-13A5EA7DCFEF}" type="slidenum">
              <a:rPr lang="en-US" smtClean="0"/>
              <a:pPr/>
              <a:t>‹#›</a:t>
            </a:fld>
            <a:endParaRPr lang="en-US"/>
          </a:p>
        </p:txBody>
      </p:sp>
    </p:spTree>
    <p:extLst>
      <p:ext uri="{BB962C8B-B14F-4D97-AF65-F5344CB8AC3E}">
        <p14:creationId xmlns:p14="http://schemas.microsoft.com/office/powerpoint/2010/main" val="3416245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latin typeface="Merriweather" panose="020B0604020202020204" pitchFamily="2" charset="0"/>
              </a:rPr>
              <a:t>The hamstrings are a group of four muscles: long head of the biceps femoris, short head of the biceps femoris, semitendinosus, and semimembranosus.</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3</a:t>
            </a:fld>
            <a:endParaRPr lang="en-US"/>
          </a:p>
        </p:txBody>
      </p:sp>
    </p:spTree>
    <p:extLst>
      <p:ext uri="{BB962C8B-B14F-4D97-AF65-F5344CB8AC3E}">
        <p14:creationId xmlns:p14="http://schemas.microsoft.com/office/powerpoint/2010/main" val="1114005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arial" panose="020B0604020202020204" pitchFamily="34" charset="0"/>
              </a:rPr>
              <a:t>The African meningitis belt is a region in sub-Saharan Africa where the rate of incidence of meningitis is very high. It extends </a:t>
            </a:r>
            <a:r>
              <a:rPr lang="en-US" b="1" i="0" dirty="0">
                <a:solidFill>
                  <a:srgbClr val="202124"/>
                </a:solidFill>
                <a:effectLst/>
                <a:latin typeface="arial" panose="020B0604020202020204" pitchFamily="34" charset="0"/>
              </a:rPr>
              <a:t>from Senegal to Ethiopia</a:t>
            </a:r>
            <a:r>
              <a:rPr lang="en-US" b="0" i="0" dirty="0">
                <a:solidFill>
                  <a:srgbClr val="202124"/>
                </a:solidFill>
                <a:effectLst/>
                <a:latin typeface="arial" panose="020B0604020202020204" pitchFamily="34" charset="0"/>
              </a:rPr>
              <a:t>, and the primary cause of meningitis in the belt is Neisseria meningitidis.</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10</a:t>
            </a:fld>
            <a:endParaRPr lang="en-US"/>
          </a:p>
        </p:txBody>
      </p:sp>
    </p:spTree>
    <p:extLst>
      <p:ext uri="{BB962C8B-B14F-4D97-AF65-F5344CB8AC3E}">
        <p14:creationId xmlns:p14="http://schemas.microsoft.com/office/powerpoint/2010/main" val="4092951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A9265B-D86E-4837-8549-D1FB72A3248A}" type="slidenum">
              <a:rPr lang="en-US"/>
              <a:pPr/>
              <a:t>11</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19329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arial" panose="020B0604020202020204" pitchFamily="34" charset="0"/>
              </a:rPr>
              <a:t>A brain herniation, or cerebral herniation, occurs </a:t>
            </a:r>
            <a:r>
              <a:rPr lang="en-US" b="1" i="0" dirty="0">
                <a:solidFill>
                  <a:srgbClr val="202124"/>
                </a:solidFill>
                <a:effectLst/>
                <a:latin typeface="arial" panose="020B0604020202020204" pitchFamily="34" charset="0"/>
              </a:rPr>
              <a:t>when brain tissue, blood, and cerebrospinal fluid (CSF) shifts from their normal position inside the skull</a:t>
            </a:r>
            <a:r>
              <a:rPr lang="en-US" b="0" i="0" dirty="0">
                <a:solidFill>
                  <a:srgbClr val="202124"/>
                </a:solidFill>
                <a:effectLst/>
                <a:latin typeface="arial" panose="020B0604020202020204" pitchFamily="34" charset="0"/>
              </a:rPr>
              <a:t>. The condition is usually caused by swelling from a head injury, stroke, bleeding, or brain tumor.</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19</a:t>
            </a:fld>
            <a:endParaRPr lang="en-US"/>
          </a:p>
        </p:txBody>
      </p:sp>
    </p:spTree>
    <p:extLst>
      <p:ext uri="{BB962C8B-B14F-4D97-AF65-F5344CB8AC3E}">
        <p14:creationId xmlns:p14="http://schemas.microsoft.com/office/powerpoint/2010/main" val="3702407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arial" panose="020B0604020202020204" pitchFamily="34" charset="0"/>
              </a:rPr>
              <a:t>Focal neurologic signs also known as focal neurological deficits or focal CNS signs are impairments of nerve, spinal cord, or brain function that affects a specific region of the body, e.g. </a:t>
            </a:r>
            <a:r>
              <a:rPr lang="en-US" b="1" i="0" dirty="0">
                <a:solidFill>
                  <a:srgbClr val="202124"/>
                </a:solidFill>
                <a:effectLst/>
                <a:latin typeface="arial" panose="020B0604020202020204" pitchFamily="34" charset="0"/>
              </a:rPr>
              <a:t>weakness in the left arm</a:t>
            </a:r>
            <a:r>
              <a:rPr lang="en-US" b="0" i="0" dirty="0">
                <a:solidFill>
                  <a:srgbClr val="202124"/>
                </a:solidFill>
                <a:effectLst/>
                <a:latin typeface="arial" panose="020B0604020202020204" pitchFamily="34" charset="0"/>
              </a:rPr>
              <a:t>, the right leg, paresis, or </a:t>
            </a:r>
            <a:r>
              <a:rPr lang="en-US" b="0" i="0" dirty="0" err="1">
                <a:solidFill>
                  <a:srgbClr val="202124"/>
                </a:solidFill>
                <a:effectLst/>
                <a:latin typeface="arial" panose="020B0604020202020204" pitchFamily="34" charset="0"/>
              </a:rPr>
              <a:t>plegia</a:t>
            </a:r>
            <a:r>
              <a:rPr lang="en-US" b="0" i="0" dirty="0">
                <a:solidFill>
                  <a:srgbClr val="202124"/>
                </a:solidFill>
                <a:effectLst/>
                <a:latin typeface="arial" panose="020B0604020202020204" pitchFamily="34" charset="0"/>
              </a:rPr>
              <a:t>.</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21</a:t>
            </a:fld>
            <a:endParaRPr lang="en-US"/>
          </a:p>
        </p:txBody>
      </p:sp>
    </p:spTree>
    <p:extLst>
      <p:ext uri="{BB962C8B-B14F-4D97-AF65-F5344CB8AC3E}">
        <p14:creationId xmlns:p14="http://schemas.microsoft.com/office/powerpoint/2010/main" val="3744502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4D5156"/>
                </a:solidFill>
                <a:effectLst/>
                <a:latin typeface="arial" panose="020B0604020202020204" pitchFamily="34" charset="0"/>
              </a:rPr>
              <a:t>The level of C-reactive protein (</a:t>
            </a:r>
            <a:r>
              <a:rPr lang="en-US" b="1" i="0" dirty="0">
                <a:solidFill>
                  <a:srgbClr val="5F6368"/>
                </a:solidFill>
                <a:effectLst/>
                <a:latin typeface="arial" panose="020B0604020202020204" pitchFamily="34" charset="0"/>
              </a:rPr>
              <a:t>CRP</a:t>
            </a:r>
            <a:r>
              <a:rPr lang="en-US" b="0" i="0" dirty="0">
                <a:solidFill>
                  <a:srgbClr val="4D5156"/>
                </a:solidFill>
                <a:effectLst/>
                <a:latin typeface="arial" panose="020B0604020202020204" pitchFamily="34" charset="0"/>
              </a:rPr>
              <a:t>) increases when there's inflammation in your body.</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23</a:t>
            </a:fld>
            <a:endParaRPr lang="en-US"/>
          </a:p>
        </p:txBody>
      </p:sp>
    </p:spTree>
    <p:extLst>
      <p:ext uri="{BB962C8B-B14F-4D97-AF65-F5344CB8AC3E}">
        <p14:creationId xmlns:p14="http://schemas.microsoft.com/office/powerpoint/2010/main" val="3543713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ANC: Absolute Neutrophil Count</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28</a:t>
            </a:fld>
            <a:endParaRPr lang="en-US"/>
          </a:p>
        </p:txBody>
      </p:sp>
    </p:spTree>
    <p:extLst>
      <p:ext uri="{BB962C8B-B14F-4D97-AF65-F5344CB8AC3E}">
        <p14:creationId xmlns:p14="http://schemas.microsoft.com/office/powerpoint/2010/main" val="953955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arial" panose="020B0604020202020204" pitchFamily="34" charset="0"/>
              </a:rPr>
              <a:t>Negative predictive value is </a:t>
            </a:r>
            <a:r>
              <a:rPr lang="en-US" b="1" i="0" dirty="0">
                <a:solidFill>
                  <a:srgbClr val="202124"/>
                </a:solidFill>
                <a:effectLst/>
                <a:latin typeface="arial" panose="020B0604020202020204" pitchFamily="34" charset="0"/>
              </a:rPr>
              <a:t>the probability that subjects with a negative screening test truly don't have the disease</a:t>
            </a:r>
            <a:r>
              <a:rPr lang="en-US" b="0" i="0" dirty="0">
                <a:solidFill>
                  <a:srgbClr val="202124"/>
                </a:solidFill>
                <a:effectLst/>
                <a:latin typeface="arial" panose="020B0604020202020204" pitchFamily="34" charset="0"/>
              </a:rPr>
              <a:t>.</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29</a:t>
            </a:fld>
            <a:endParaRPr lang="en-US"/>
          </a:p>
        </p:txBody>
      </p:sp>
    </p:spTree>
    <p:extLst>
      <p:ext uri="{BB962C8B-B14F-4D97-AF65-F5344CB8AC3E}">
        <p14:creationId xmlns:p14="http://schemas.microsoft.com/office/powerpoint/2010/main" val="4232926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02124"/>
                </a:solidFill>
                <a:effectLst/>
                <a:latin typeface="arial" panose="020B0604020202020204" pitchFamily="34" charset="0"/>
              </a:rPr>
              <a:t>Waterhouse–</a:t>
            </a:r>
            <a:r>
              <a:rPr lang="en-US" b="0" i="0" dirty="0" err="1">
                <a:solidFill>
                  <a:srgbClr val="202124"/>
                </a:solidFill>
                <a:effectLst/>
                <a:latin typeface="arial" panose="020B0604020202020204" pitchFamily="34" charset="0"/>
              </a:rPr>
              <a:t>Friderichsen</a:t>
            </a:r>
            <a:r>
              <a:rPr lang="en-US" b="0" i="0" dirty="0">
                <a:solidFill>
                  <a:srgbClr val="202124"/>
                </a:solidFill>
                <a:effectLst/>
                <a:latin typeface="arial" panose="020B0604020202020204" pitchFamily="34" charset="0"/>
              </a:rPr>
              <a:t> syndrome is </a:t>
            </a:r>
            <a:r>
              <a:rPr lang="en-US" b="1" i="0" dirty="0">
                <a:solidFill>
                  <a:srgbClr val="202124"/>
                </a:solidFill>
                <a:effectLst/>
                <a:latin typeface="arial" panose="020B0604020202020204" pitchFamily="34" charset="0"/>
              </a:rPr>
              <a:t>adrenal gland failure due to bleeding into the adrenal gland</a:t>
            </a:r>
            <a:r>
              <a:rPr lang="en-US" b="0" i="0" dirty="0">
                <a:solidFill>
                  <a:srgbClr val="202124"/>
                </a:solidFill>
                <a:effectLst/>
                <a:latin typeface="arial" panose="020B0604020202020204" pitchFamily="34" charset="0"/>
              </a:rPr>
              <a:t>. It is usually caused by severe meningococcal infection or other severe, bacterial infection. Symptoms include acute adrenal gland insufficiency, and profound shock.</a:t>
            </a:r>
            <a:endParaRPr lang="en-KE" dirty="0"/>
          </a:p>
        </p:txBody>
      </p:sp>
      <p:sp>
        <p:nvSpPr>
          <p:cNvPr id="4" name="Slide Number Placeholder 3"/>
          <p:cNvSpPr>
            <a:spLocks noGrp="1"/>
          </p:cNvSpPr>
          <p:nvPr>
            <p:ph type="sldNum" sz="quarter" idx="5"/>
          </p:nvPr>
        </p:nvSpPr>
        <p:spPr/>
        <p:txBody>
          <a:bodyPr/>
          <a:lstStyle/>
          <a:p>
            <a:fld id="{388D67ED-4D98-4C08-8F75-13A5EA7DCFEF}" type="slidenum">
              <a:rPr lang="en-US" smtClean="0"/>
              <a:pPr/>
              <a:t>41</a:t>
            </a:fld>
            <a:endParaRPr lang="en-US"/>
          </a:p>
        </p:txBody>
      </p:sp>
    </p:spTree>
    <p:extLst>
      <p:ext uri="{BB962C8B-B14F-4D97-AF65-F5344CB8AC3E}">
        <p14:creationId xmlns:p14="http://schemas.microsoft.com/office/powerpoint/2010/main" val="204256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673E6B9-D66F-4EF4-95ED-34F8C6B60615}" type="datetimeFigureOut">
              <a:rPr lang="en-US" smtClean="0"/>
              <a:pPr/>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73E6B9-D66F-4EF4-95ED-34F8C6B60615}" type="datetimeFigureOut">
              <a:rPr lang="en-US" smtClean="0"/>
              <a:pPr/>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73E6B9-D66F-4EF4-95ED-34F8C6B60615}" type="datetimeFigureOut">
              <a:rPr lang="en-US" smtClean="0"/>
              <a:pPr/>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73E6B9-D66F-4EF4-95ED-34F8C6B60615}" type="datetimeFigureOut">
              <a:rPr lang="en-US" smtClean="0"/>
              <a:pPr/>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73E6B9-D66F-4EF4-95ED-34F8C6B60615}" type="datetimeFigureOut">
              <a:rPr lang="en-US" smtClean="0"/>
              <a:pPr/>
              <a:t>9/28/2021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73E6B9-D66F-4EF4-95ED-34F8C6B60615}" type="datetimeFigureOut">
              <a:rPr lang="en-US" smtClean="0"/>
              <a:pPr/>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73E6B9-D66F-4EF4-95ED-34F8C6B60615}" type="datetimeFigureOut">
              <a:rPr lang="en-US" smtClean="0"/>
              <a:pPr/>
              <a:t>9/28/2021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73E6B9-D66F-4EF4-95ED-34F8C6B60615}" type="datetimeFigureOut">
              <a:rPr lang="en-US" smtClean="0"/>
              <a:pPr/>
              <a:t>9/28/2021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73E6B9-D66F-4EF4-95ED-34F8C6B60615}" type="datetimeFigureOut">
              <a:rPr lang="en-US" smtClean="0"/>
              <a:pPr/>
              <a:t>9/28/2021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73E6B9-D66F-4EF4-95ED-34F8C6B60615}" type="datetimeFigureOut">
              <a:rPr lang="en-US" smtClean="0"/>
              <a:pPr/>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73E6B9-D66F-4EF4-95ED-34F8C6B60615}" type="datetimeFigureOut">
              <a:rPr lang="en-US" smtClean="0"/>
              <a:pPr/>
              <a:t>9/28/2021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6645C-EBD0-4817-9E74-468FFB5FC8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3E6B9-D66F-4EF4-95ED-34F8C6B60615}" type="datetimeFigureOut">
              <a:rPr lang="en-US" smtClean="0"/>
              <a:pPr/>
              <a:t>9/28/2021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36645C-EBD0-4817-9E74-468FFB5FC8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ncbi.nlm.nih.gov/pubmed/27139257"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BACTERIAL MENINGITIS</a:t>
            </a:r>
            <a:endParaRPr lang="en-US" dirty="0"/>
          </a:p>
        </p:txBody>
      </p:sp>
      <p:sp>
        <p:nvSpPr>
          <p:cNvPr id="3" name="Subtitle 2"/>
          <p:cNvSpPr>
            <a:spLocks noGrp="1"/>
          </p:cNvSpPr>
          <p:nvPr>
            <p:ph type="subTitle" idx="1"/>
          </p:nvPr>
        </p:nvSpPr>
        <p:spPr/>
        <p:txBody>
          <a:bodyPr>
            <a:normAutofit fontScale="85000" lnSpcReduction="20000"/>
          </a:bodyPr>
          <a:lstStyle/>
          <a:p>
            <a:r>
              <a:rPr lang="en-US" dirty="0"/>
              <a:t>Samuel N. Kiurire</a:t>
            </a:r>
          </a:p>
          <a:p>
            <a:r>
              <a:rPr lang="en-US" dirty="0"/>
              <a:t>KMTC</a:t>
            </a:r>
          </a:p>
          <a:p>
            <a:r>
              <a:rPr lang="en-US" dirty="0"/>
              <a:t>Clinical Medicine</a:t>
            </a:r>
          </a:p>
          <a:p>
            <a:r>
              <a:rPr lang="en-US" dirty="0" err="1"/>
              <a:t>Voi</a:t>
            </a:r>
            <a:r>
              <a:rPr lang="en-US" dirty="0"/>
              <a:t> Campus</a:t>
            </a: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nnis\Desktop\500px-Meningococcal_Meningitis_Range.svg.png"/>
          <p:cNvPicPr>
            <a:picLocks noChangeAspect="1" noChangeArrowheads="1"/>
          </p:cNvPicPr>
          <p:nvPr/>
        </p:nvPicPr>
        <p:blipFill>
          <a:blip r:embed="rId3"/>
          <a:srcRect/>
          <a:stretch>
            <a:fillRect/>
          </a:stretch>
        </p:blipFill>
        <p:spPr bwMode="auto">
          <a:xfrm>
            <a:off x="1143000" y="0"/>
            <a:ext cx="6629400" cy="6629400"/>
          </a:xfrm>
          <a:prstGeom prst="rect">
            <a:avLst/>
          </a:prstGeom>
          <a:noFill/>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457200" y="457200"/>
            <a:ext cx="8229600" cy="1143000"/>
          </a:xfrm>
        </p:spPr>
        <p:txBody>
          <a:bodyPr>
            <a:normAutofit fontScale="90000"/>
          </a:bodyPr>
          <a:lstStyle/>
          <a:p>
            <a:r>
              <a:rPr lang="en-US" sz="3200" b="1" dirty="0">
                <a:effectLst/>
                <a:latin typeface="Times New Roman" pitchFamily="18" charset="0"/>
              </a:rPr>
              <a:t>MAJOR</a:t>
            </a:r>
            <a:r>
              <a:rPr lang="en-US" sz="3200" b="1" dirty="0">
                <a:latin typeface="Times New Roman" pitchFamily="18" charset="0"/>
              </a:rPr>
              <a:t> </a:t>
            </a:r>
            <a:r>
              <a:rPr lang="en-US" sz="3200" b="1" dirty="0">
                <a:effectLst/>
                <a:latin typeface="Times New Roman" pitchFamily="18" charset="0"/>
              </a:rPr>
              <a:t>CHANGES</a:t>
            </a:r>
            <a:r>
              <a:rPr lang="en-US" sz="3200" b="1" dirty="0">
                <a:latin typeface="Times New Roman" pitchFamily="18" charset="0"/>
              </a:rPr>
              <a:t> </a:t>
            </a:r>
            <a:r>
              <a:rPr lang="en-US" sz="3200" b="1" dirty="0">
                <a:effectLst/>
                <a:latin typeface="Times New Roman" pitchFamily="18" charset="0"/>
              </a:rPr>
              <a:t>IN</a:t>
            </a:r>
            <a:r>
              <a:rPr lang="en-US" sz="3200" b="1" dirty="0">
                <a:latin typeface="Times New Roman" pitchFamily="18" charset="0"/>
              </a:rPr>
              <a:t> </a:t>
            </a:r>
            <a:r>
              <a:rPr lang="en-US" sz="3200" b="1" dirty="0">
                <a:effectLst/>
                <a:latin typeface="Times New Roman" pitchFamily="18" charset="0"/>
              </a:rPr>
              <a:t>EPIDEMIOLOGY</a:t>
            </a:r>
            <a:r>
              <a:rPr lang="en-US" sz="3200" b="1" dirty="0">
                <a:latin typeface="Times New Roman" pitchFamily="18" charset="0"/>
              </a:rPr>
              <a:t> </a:t>
            </a:r>
            <a:r>
              <a:rPr lang="en-US" sz="3200" b="1" dirty="0">
                <a:effectLst/>
                <a:latin typeface="Times New Roman" pitchFamily="18" charset="0"/>
              </a:rPr>
              <a:t>OF</a:t>
            </a:r>
            <a:r>
              <a:rPr lang="en-US" sz="3200" b="1" dirty="0">
                <a:latin typeface="Times New Roman" pitchFamily="18" charset="0"/>
              </a:rPr>
              <a:t> </a:t>
            </a:r>
            <a:r>
              <a:rPr lang="en-US" sz="3200" b="1" dirty="0">
                <a:effectLst/>
                <a:latin typeface="Times New Roman" pitchFamily="18" charset="0"/>
              </a:rPr>
              <a:t>MENINGITIS</a:t>
            </a:r>
            <a:r>
              <a:rPr lang="en-US" sz="3200" b="1" dirty="0">
                <a:latin typeface="Times New Roman" pitchFamily="18" charset="0"/>
              </a:rPr>
              <a:t> </a:t>
            </a:r>
            <a:r>
              <a:rPr lang="en-US" sz="3200" b="1" dirty="0">
                <a:effectLst/>
                <a:latin typeface="Times New Roman" pitchFamily="18" charset="0"/>
              </a:rPr>
              <a:t>SINCE</a:t>
            </a:r>
            <a:r>
              <a:rPr lang="en-US" sz="3200" b="1" dirty="0">
                <a:latin typeface="Times New Roman" pitchFamily="18" charset="0"/>
              </a:rPr>
              <a:t> </a:t>
            </a:r>
            <a:r>
              <a:rPr lang="en-US" sz="3200" b="1" dirty="0">
                <a:effectLst/>
                <a:latin typeface="Times New Roman" pitchFamily="18" charset="0"/>
              </a:rPr>
              <a:t>THE</a:t>
            </a:r>
            <a:r>
              <a:rPr lang="en-US" sz="3200" b="1" dirty="0">
                <a:latin typeface="Times New Roman" pitchFamily="18" charset="0"/>
              </a:rPr>
              <a:t> </a:t>
            </a:r>
            <a:r>
              <a:rPr lang="en-US" sz="3200" b="1" dirty="0">
                <a:effectLst/>
                <a:latin typeface="Times New Roman" pitchFamily="18" charset="0"/>
              </a:rPr>
              <a:t>1990’S</a:t>
            </a:r>
            <a:r>
              <a:rPr lang="en-US" sz="3200" b="1" dirty="0">
                <a:latin typeface="Times New Roman" pitchFamily="18" charset="0"/>
              </a:rPr>
              <a:t> </a:t>
            </a:r>
            <a:br>
              <a:rPr lang="en-US" sz="3200" b="1" dirty="0">
                <a:latin typeface="Times New Roman" pitchFamily="18" charset="0"/>
              </a:rPr>
            </a:br>
            <a:r>
              <a:rPr lang="en-US" sz="2800" b="1" i="1" dirty="0">
                <a:effectLst/>
                <a:latin typeface="Times New Roman" pitchFamily="18" charset="0"/>
              </a:rPr>
              <a:t>mainly due to the introduction of Hib vaccine</a:t>
            </a:r>
            <a:endParaRPr lang="en-US" sz="2400" b="1" dirty="0">
              <a:effectLst/>
              <a:latin typeface="Times New Roman" pitchFamily="18" charset="0"/>
            </a:endParaRPr>
          </a:p>
        </p:txBody>
      </p:sp>
      <p:sp>
        <p:nvSpPr>
          <p:cNvPr id="7171" name="Rectangle 3"/>
          <p:cNvSpPr>
            <a:spLocks noGrp="1" noChangeArrowheads="1"/>
          </p:cNvSpPr>
          <p:nvPr>
            <p:ph type="body" idx="1"/>
          </p:nvPr>
        </p:nvSpPr>
        <p:spPr>
          <a:xfrm>
            <a:off x="533400" y="1752600"/>
            <a:ext cx="8229600" cy="4724400"/>
          </a:xfrm>
        </p:spPr>
        <p:txBody>
          <a:bodyPr>
            <a:normAutofit/>
          </a:bodyPr>
          <a:lstStyle/>
          <a:p>
            <a:pPr>
              <a:lnSpc>
                <a:spcPct val="80000"/>
              </a:lnSpc>
            </a:pPr>
            <a:r>
              <a:rPr lang="en-US" sz="2800" dirty="0">
                <a:latin typeface="Times New Roman" pitchFamily="18" charset="0"/>
              </a:rPr>
              <a:t>Dramatic drop in the number of </a:t>
            </a:r>
            <a:r>
              <a:rPr lang="en-US" sz="2800" i="1" dirty="0">
                <a:latin typeface="Times New Roman" pitchFamily="18" charset="0"/>
              </a:rPr>
              <a:t>H.influenzae </a:t>
            </a:r>
            <a:r>
              <a:rPr lang="en-US" sz="2800" dirty="0">
                <a:latin typeface="Times New Roman" pitchFamily="18" charset="0"/>
              </a:rPr>
              <a:t>meningitis cases</a:t>
            </a:r>
          </a:p>
          <a:p>
            <a:pPr>
              <a:lnSpc>
                <a:spcPct val="80000"/>
              </a:lnSpc>
            </a:pPr>
            <a:r>
              <a:rPr lang="en-US" sz="2800" dirty="0">
                <a:latin typeface="Times New Roman" pitchFamily="18" charset="0"/>
              </a:rPr>
              <a:t>Dramatic drop in the overall number of meningitis cases</a:t>
            </a:r>
          </a:p>
          <a:p>
            <a:pPr>
              <a:lnSpc>
                <a:spcPct val="80000"/>
              </a:lnSpc>
            </a:pPr>
            <a:r>
              <a:rPr lang="en-US" sz="2800" dirty="0">
                <a:latin typeface="Times New Roman" pitchFamily="18" charset="0"/>
              </a:rPr>
              <a:t>Shift in age of distribution of bacterial meningitis </a:t>
            </a:r>
          </a:p>
          <a:p>
            <a:pPr>
              <a:lnSpc>
                <a:spcPct val="80000"/>
              </a:lnSpc>
              <a:buFont typeface="Wingdings" pitchFamily="2" charset="2"/>
              <a:buNone/>
            </a:pPr>
            <a:r>
              <a:rPr lang="en-US" sz="2800" i="1" dirty="0">
                <a:latin typeface="Times New Roman" pitchFamily="18" charset="0"/>
              </a:rPr>
              <a:t>		(median age was 15 months in 1986, but 25 yrs in 1995)</a:t>
            </a:r>
          </a:p>
          <a:p>
            <a:pPr>
              <a:lnSpc>
                <a:spcPct val="80000"/>
              </a:lnSpc>
            </a:pPr>
            <a:r>
              <a:rPr lang="en-US" sz="2800" dirty="0">
                <a:latin typeface="Times New Roman" pitchFamily="18" charset="0"/>
              </a:rPr>
              <a:t>Before the 1990’s: </a:t>
            </a:r>
            <a:r>
              <a:rPr lang="en-US" sz="2800" i="1" dirty="0">
                <a:latin typeface="Times New Roman" pitchFamily="18" charset="0"/>
              </a:rPr>
              <a:t>H. infl&gt; S. pneumoniae&gt; N. meningitides</a:t>
            </a:r>
          </a:p>
          <a:p>
            <a:pPr>
              <a:lnSpc>
                <a:spcPct val="80000"/>
              </a:lnSpc>
            </a:pPr>
            <a:r>
              <a:rPr lang="en-US" sz="2800" dirty="0">
                <a:latin typeface="Times New Roman" pitchFamily="18" charset="0"/>
              </a:rPr>
              <a:t>Since the 1990’s: </a:t>
            </a:r>
            <a:r>
              <a:rPr lang="en-US" sz="2800" i="1" dirty="0">
                <a:latin typeface="Times New Roman" pitchFamily="18" charset="0"/>
              </a:rPr>
              <a:t>S. pneumoniae&gt; N. meningitides&gt;&gt;&gt;H. infl.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33400" y="1534160"/>
            <a:ext cx="8382000" cy="5095240"/>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595630" y="270509"/>
            <a:ext cx="7944484" cy="1122680"/>
          </a:xfrm>
          <a:prstGeom prst="rect">
            <a:avLst/>
          </a:prstGeom>
        </p:spPr>
        <p:txBody>
          <a:bodyPr vert="horz" wrap="square" lIns="0" tIns="12700" rIns="0" bIns="0" rtlCol="0">
            <a:spAutoFit/>
          </a:bodyPr>
          <a:lstStyle/>
          <a:p>
            <a:pPr marL="12065" marR="5080" algn="ctr">
              <a:lnSpc>
                <a:spcPct val="100000"/>
              </a:lnSpc>
              <a:spcBef>
                <a:spcPts val="100"/>
              </a:spcBef>
            </a:pPr>
            <a:r>
              <a:rPr sz="2400" dirty="0">
                <a:solidFill>
                  <a:srgbClr val="000000"/>
                </a:solidFill>
              </a:rPr>
              <a:t>In </a:t>
            </a:r>
            <a:r>
              <a:rPr sz="2400" spc="-5" dirty="0">
                <a:solidFill>
                  <a:srgbClr val="000000"/>
                </a:solidFill>
              </a:rPr>
              <a:t>poorer countries where routine vaccination </a:t>
            </a:r>
            <a:r>
              <a:rPr sz="2400" spc="-10" dirty="0">
                <a:solidFill>
                  <a:srgbClr val="000000"/>
                </a:solidFill>
              </a:rPr>
              <a:t>has </a:t>
            </a:r>
            <a:r>
              <a:rPr sz="2400" spc="-5" dirty="0">
                <a:solidFill>
                  <a:srgbClr val="000000"/>
                </a:solidFill>
              </a:rPr>
              <a:t>not been  </a:t>
            </a:r>
            <a:r>
              <a:rPr sz="2400" dirty="0">
                <a:solidFill>
                  <a:srgbClr val="000000"/>
                </a:solidFill>
              </a:rPr>
              <a:t>implemented </a:t>
            </a:r>
            <a:r>
              <a:rPr sz="2400" spc="-5" dirty="0">
                <a:solidFill>
                  <a:srgbClr val="000000"/>
                </a:solidFill>
              </a:rPr>
              <a:t>H. influenzae is still </a:t>
            </a:r>
            <a:r>
              <a:rPr sz="2400" dirty="0">
                <a:solidFill>
                  <a:srgbClr val="000000"/>
                </a:solidFill>
              </a:rPr>
              <a:t>an </a:t>
            </a:r>
            <a:r>
              <a:rPr sz="2400" spc="-5" dirty="0">
                <a:solidFill>
                  <a:srgbClr val="000000"/>
                </a:solidFill>
              </a:rPr>
              <a:t>important causative  organism.</a:t>
            </a:r>
            <a:endParaRPr sz="2400"/>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factors for Meningitis</a:t>
            </a:r>
          </a:p>
        </p:txBody>
      </p:sp>
      <p:sp>
        <p:nvSpPr>
          <p:cNvPr id="3" name="Content Placeholder 2"/>
          <p:cNvSpPr>
            <a:spLocks noGrp="1"/>
          </p:cNvSpPr>
          <p:nvPr>
            <p:ph idx="1"/>
          </p:nvPr>
        </p:nvSpPr>
        <p:spPr/>
        <p:txBody>
          <a:bodyPr>
            <a:normAutofit fontScale="92500" lnSpcReduction="10000"/>
          </a:bodyPr>
          <a:lstStyle/>
          <a:p>
            <a:r>
              <a:rPr lang="en-US" dirty="0"/>
              <a:t>Extreme of ages (&lt;5 or &gt;60)</a:t>
            </a:r>
          </a:p>
          <a:p>
            <a:r>
              <a:rPr lang="en-US" dirty="0"/>
              <a:t>Diabetes </a:t>
            </a:r>
            <a:r>
              <a:rPr lang="en-US" dirty="0" err="1"/>
              <a:t>melitus</a:t>
            </a:r>
            <a:r>
              <a:rPr lang="en-US" dirty="0"/>
              <a:t>, CKD, Adrenal </a:t>
            </a:r>
            <a:r>
              <a:rPr lang="en-US" dirty="0" err="1"/>
              <a:t>insuficiency</a:t>
            </a:r>
            <a:r>
              <a:rPr lang="en-US" dirty="0"/>
              <a:t>, </a:t>
            </a:r>
            <a:r>
              <a:rPr lang="en-US" dirty="0" err="1"/>
              <a:t>Hypoparathyroidism</a:t>
            </a:r>
            <a:r>
              <a:rPr lang="en-US" dirty="0"/>
              <a:t>, Cystic Fibrosis</a:t>
            </a:r>
          </a:p>
          <a:p>
            <a:r>
              <a:rPr lang="en-US" dirty="0" err="1"/>
              <a:t>Immunosuppression</a:t>
            </a:r>
            <a:endParaRPr lang="en-US" dirty="0"/>
          </a:p>
          <a:p>
            <a:r>
              <a:rPr lang="en-US" dirty="0"/>
              <a:t>HIV infection</a:t>
            </a:r>
          </a:p>
          <a:p>
            <a:r>
              <a:rPr lang="en-US" dirty="0" err="1"/>
              <a:t>Splenoectomy</a:t>
            </a:r>
            <a:r>
              <a:rPr lang="en-US" dirty="0"/>
              <a:t> and sickle cell disease</a:t>
            </a:r>
          </a:p>
          <a:p>
            <a:r>
              <a:rPr lang="en-US" dirty="0"/>
              <a:t>Alcoholism and Cirrhosis</a:t>
            </a:r>
          </a:p>
          <a:p>
            <a:r>
              <a:rPr lang="en-US" dirty="0"/>
              <a:t>Recent exposure to others with meningitis </a:t>
            </a:r>
          </a:p>
          <a:p>
            <a:r>
              <a:rPr lang="en-US" dirty="0"/>
              <a:t>IV drug abuse </a:t>
            </a:r>
            <a:r>
              <a:rPr lang="en-US" dirty="0" err="1"/>
              <a:t>e.t.c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55880"/>
          <a:ext cx="9144000" cy="68021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372230">
                <a:tc gridSpan="3">
                  <a:txBody>
                    <a:bodyPr/>
                    <a:lstStyle/>
                    <a:p>
                      <a:r>
                        <a:rPr lang="en-US" sz="1800" b="1" kern="1200" baseline="0" dirty="0">
                          <a:solidFill>
                            <a:schemeClr val="lt1"/>
                          </a:solidFill>
                          <a:latin typeface="+mn-lt"/>
                          <a:ea typeface="+mn-ea"/>
                          <a:cs typeface="+mn-cs"/>
                        </a:rPr>
                        <a:t>Bacterial causes of meningitis/ Aetiology</a:t>
                      </a:r>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2230">
                <a:tc>
                  <a:txBody>
                    <a:bodyPr/>
                    <a:lstStyle/>
                    <a:p>
                      <a:r>
                        <a:rPr lang="en-US" b="1" dirty="0"/>
                        <a:t>Age of Onset</a:t>
                      </a:r>
                    </a:p>
                  </a:txBody>
                  <a:tcPr/>
                </a:tc>
                <a:tc>
                  <a:txBody>
                    <a:bodyPr/>
                    <a:lstStyle/>
                    <a:p>
                      <a:r>
                        <a:rPr lang="en-US" b="1" dirty="0"/>
                        <a:t>Common</a:t>
                      </a:r>
                    </a:p>
                  </a:txBody>
                  <a:tcPr/>
                </a:tc>
                <a:tc>
                  <a:txBody>
                    <a:bodyPr/>
                    <a:lstStyle/>
                    <a:p>
                      <a:r>
                        <a:rPr lang="en-US" b="1" dirty="0"/>
                        <a:t>Less Common</a:t>
                      </a:r>
                    </a:p>
                  </a:txBody>
                  <a:tcPr/>
                </a:tc>
                <a:extLst>
                  <a:ext uri="{0D108BD9-81ED-4DB2-BD59-A6C34878D82A}">
                    <a16:rowId xmlns:a16="http://schemas.microsoft.com/office/drawing/2014/main" val="10001"/>
                  </a:ext>
                </a:extLst>
              </a:tr>
              <a:tr h="1743872">
                <a:tc>
                  <a:txBody>
                    <a:bodyPr/>
                    <a:lstStyle/>
                    <a:p>
                      <a:r>
                        <a:rPr lang="en-US" sz="1800" b="1" kern="1200" baseline="0" dirty="0">
                          <a:solidFill>
                            <a:schemeClr val="dk1"/>
                          </a:solidFill>
                          <a:latin typeface="+mn-lt"/>
                          <a:ea typeface="+mn-ea"/>
                          <a:cs typeface="+mn-cs"/>
                        </a:rPr>
                        <a:t>Neonate</a:t>
                      </a:r>
                      <a:endParaRPr lang="en-US" dirty="0"/>
                    </a:p>
                  </a:txBody>
                  <a:tcPr/>
                </a:tc>
                <a:tc>
                  <a:txBody>
                    <a:bodyPr/>
                    <a:lstStyle/>
                    <a:p>
                      <a:r>
                        <a:rPr lang="en-US" sz="1800" kern="1200" baseline="0" dirty="0">
                          <a:solidFill>
                            <a:schemeClr val="dk1"/>
                          </a:solidFill>
                          <a:latin typeface="+mn-lt"/>
                          <a:ea typeface="+mn-ea"/>
                          <a:cs typeface="+mn-cs"/>
                        </a:rPr>
                        <a:t>Gram-negative bacilli</a:t>
                      </a:r>
                    </a:p>
                    <a:p>
                      <a:r>
                        <a:rPr lang="en-US" sz="1800" kern="1200" baseline="0" dirty="0">
                          <a:solidFill>
                            <a:schemeClr val="dk1"/>
                          </a:solidFill>
                          <a:latin typeface="+mn-lt"/>
                          <a:ea typeface="+mn-ea"/>
                          <a:cs typeface="+mn-cs"/>
                        </a:rPr>
                        <a:t>(</a:t>
                      </a:r>
                      <a:r>
                        <a:rPr lang="en-US" sz="1800" i="1" kern="1200" baseline="0" dirty="0">
                          <a:solidFill>
                            <a:schemeClr val="dk1"/>
                          </a:solidFill>
                          <a:latin typeface="+mn-lt"/>
                          <a:ea typeface="+mn-ea"/>
                          <a:cs typeface="+mn-cs"/>
                        </a:rPr>
                        <a:t>Escherichia coli, Proteus )</a:t>
                      </a:r>
                    </a:p>
                    <a:p>
                      <a:endParaRPr lang="en-US" sz="1800" i="1" kern="1200" baseline="0" dirty="0">
                        <a:solidFill>
                          <a:schemeClr val="dk1"/>
                        </a:solidFill>
                        <a:latin typeface="+mn-lt"/>
                        <a:ea typeface="+mn-ea"/>
                        <a:cs typeface="+mn-cs"/>
                      </a:endParaRPr>
                    </a:p>
                    <a:p>
                      <a:r>
                        <a:rPr lang="en-US" sz="1800" kern="1200" baseline="0" dirty="0">
                          <a:solidFill>
                            <a:schemeClr val="dk1"/>
                          </a:solidFill>
                          <a:latin typeface="+mn-lt"/>
                          <a:ea typeface="+mn-ea"/>
                          <a:cs typeface="+mn-cs"/>
                        </a:rPr>
                        <a:t>Group B streptococci</a:t>
                      </a:r>
                      <a:endParaRPr lang="en-US" dirty="0"/>
                    </a:p>
                  </a:txBody>
                  <a:tcPr/>
                </a:tc>
                <a:tc>
                  <a:txBody>
                    <a:bodyPr/>
                    <a:lstStyle/>
                    <a:p>
                      <a:r>
                        <a:rPr lang="en-US" sz="1800" i="1" kern="1200" baseline="0" dirty="0">
                          <a:solidFill>
                            <a:schemeClr val="dk1"/>
                          </a:solidFill>
                          <a:latin typeface="+mn-lt"/>
                          <a:ea typeface="+mn-ea"/>
                          <a:cs typeface="+mn-cs"/>
                        </a:rPr>
                        <a:t>Listeria monocytogenes</a:t>
                      </a:r>
                      <a:endParaRPr lang="en-US" dirty="0"/>
                    </a:p>
                  </a:txBody>
                  <a:tcPr/>
                </a:tc>
                <a:extLst>
                  <a:ext uri="{0D108BD9-81ED-4DB2-BD59-A6C34878D82A}">
                    <a16:rowId xmlns:a16="http://schemas.microsoft.com/office/drawing/2014/main" val="10002"/>
                  </a:ext>
                </a:extLst>
              </a:tr>
              <a:tr h="1743872">
                <a:tc>
                  <a:txBody>
                    <a:bodyPr/>
                    <a:lstStyle/>
                    <a:p>
                      <a:r>
                        <a:rPr lang="en-US" sz="1800" b="1" kern="1200" baseline="0" dirty="0">
                          <a:solidFill>
                            <a:schemeClr val="dk1"/>
                          </a:solidFill>
                          <a:latin typeface="+mn-lt"/>
                          <a:ea typeface="+mn-ea"/>
                          <a:cs typeface="+mn-cs"/>
                        </a:rPr>
                        <a:t>Pre-school</a:t>
                      </a:r>
                    </a:p>
                    <a:p>
                      <a:r>
                        <a:rPr lang="en-US" sz="1800" b="1" kern="1200" baseline="0" dirty="0">
                          <a:solidFill>
                            <a:schemeClr val="dk1"/>
                          </a:solidFill>
                          <a:latin typeface="+mn-lt"/>
                          <a:ea typeface="+mn-ea"/>
                          <a:cs typeface="+mn-cs"/>
                        </a:rPr>
                        <a:t>child</a:t>
                      </a:r>
                      <a:endParaRPr lang="en-US" dirty="0"/>
                    </a:p>
                  </a:txBody>
                  <a:tcPr/>
                </a:tc>
                <a:tc>
                  <a:txBody>
                    <a:bodyPr/>
                    <a:lstStyle/>
                    <a:p>
                      <a:r>
                        <a:rPr lang="en-US" sz="1800" i="1" kern="1200" baseline="0" dirty="0" err="1">
                          <a:solidFill>
                            <a:schemeClr val="dk1"/>
                          </a:solidFill>
                          <a:latin typeface="+mn-lt"/>
                          <a:ea typeface="+mn-ea"/>
                          <a:cs typeface="+mn-cs"/>
                        </a:rPr>
                        <a:t>Haemophilus</a:t>
                      </a:r>
                      <a:r>
                        <a:rPr lang="en-US" sz="1800" i="1" kern="1200" baseline="0" dirty="0">
                          <a:solidFill>
                            <a:schemeClr val="dk1"/>
                          </a:solidFill>
                          <a:latin typeface="+mn-lt"/>
                          <a:ea typeface="+mn-ea"/>
                          <a:cs typeface="+mn-cs"/>
                        </a:rPr>
                        <a:t> </a:t>
                      </a:r>
                      <a:r>
                        <a:rPr lang="en-US" sz="1800" i="1" kern="1200" baseline="0" dirty="0" err="1">
                          <a:solidFill>
                            <a:schemeClr val="dk1"/>
                          </a:solidFill>
                          <a:latin typeface="+mn-lt"/>
                          <a:ea typeface="+mn-ea"/>
                          <a:cs typeface="+mn-cs"/>
                        </a:rPr>
                        <a:t>influenzae</a:t>
                      </a:r>
                      <a:endParaRPr lang="en-US" sz="1800" i="1" kern="1200" baseline="0" dirty="0">
                        <a:solidFill>
                          <a:schemeClr val="dk1"/>
                        </a:solidFill>
                        <a:latin typeface="+mn-lt"/>
                        <a:ea typeface="+mn-ea"/>
                        <a:cs typeface="+mn-cs"/>
                      </a:endParaRPr>
                    </a:p>
                    <a:p>
                      <a:r>
                        <a:rPr lang="en-US" sz="1800" i="1" kern="1200" baseline="0" dirty="0" err="1">
                          <a:solidFill>
                            <a:schemeClr val="dk1"/>
                          </a:solidFill>
                          <a:latin typeface="+mn-lt"/>
                          <a:ea typeface="+mn-ea"/>
                          <a:cs typeface="+mn-cs"/>
                        </a:rPr>
                        <a:t>Neisseria</a:t>
                      </a:r>
                      <a:r>
                        <a:rPr lang="en-US" sz="1800" i="1" kern="1200" baseline="0" dirty="0">
                          <a:solidFill>
                            <a:schemeClr val="dk1"/>
                          </a:solidFill>
                          <a:latin typeface="+mn-lt"/>
                          <a:ea typeface="+mn-ea"/>
                          <a:cs typeface="+mn-cs"/>
                        </a:rPr>
                        <a:t> meningitidis</a:t>
                      </a:r>
                    </a:p>
                    <a:p>
                      <a:r>
                        <a:rPr lang="en-US" sz="1800" i="1" kern="1200" baseline="0" dirty="0">
                          <a:solidFill>
                            <a:schemeClr val="dk1"/>
                          </a:solidFill>
                          <a:latin typeface="+mn-lt"/>
                          <a:ea typeface="+mn-ea"/>
                          <a:cs typeface="+mn-cs"/>
                        </a:rPr>
                        <a:t>Streptococcus pneumoniae</a:t>
                      </a:r>
                      <a:endParaRPr lang="en-US" dirty="0"/>
                    </a:p>
                  </a:txBody>
                  <a:tcPr/>
                </a:tc>
                <a:tc>
                  <a:txBody>
                    <a:bodyPr/>
                    <a:lstStyle/>
                    <a:p>
                      <a:r>
                        <a:rPr lang="en-US" sz="1800" i="1" kern="1200" baseline="0" dirty="0">
                          <a:solidFill>
                            <a:schemeClr val="dk1"/>
                          </a:solidFill>
                          <a:latin typeface="+mn-lt"/>
                          <a:ea typeface="+mn-ea"/>
                          <a:cs typeface="+mn-cs"/>
                        </a:rPr>
                        <a:t>Mycobacterium tuberculosis</a:t>
                      </a:r>
                      <a:endParaRPr lang="en-US" dirty="0"/>
                    </a:p>
                  </a:txBody>
                  <a:tcPr/>
                </a:tc>
                <a:extLst>
                  <a:ext uri="{0D108BD9-81ED-4DB2-BD59-A6C34878D82A}">
                    <a16:rowId xmlns:a16="http://schemas.microsoft.com/office/drawing/2014/main" val="10003"/>
                  </a:ext>
                </a:extLst>
              </a:tr>
              <a:tr h="2569916">
                <a:tc>
                  <a:txBody>
                    <a:bodyPr/>
                    <a:lstStyle/>
                    <a:p>
                      <a:r>
                        <a:rPr lang="en-US" sz="1800" b="1" kern="1200" baseline="0" dirty="0">
                          <a:solidFill>
                            <a:schemeClr val="dk1"/>
                          </a:solidFill>
                          <a:latin typeface="+mn-lt"/>
                          <a:ea typeface="+mn-ea"/>
                          <a:cs typeface="+mn-cs"/>
                        </a:rPr>
                        <a:t>Older child</a:t>
                      </a:r>
                    </a:p>
                    <a:p>
                      <a:r>
                        <a:rPr lang="en-US" sz="1800" b="1" kern="1200" baseline="0" dirty="0">
                          <a:solidFill>
                            <a:schemeClr val="dk1"/>
                          </a:solidFill>
                          <a:latin typeface="+mn-lt"/>
                          <a:ea typeface="+mn-ea"/>
                          <a:cs typeface="+mn-cs"/>
                        </a:rPr>
                        <a:t>and adult</a:t>
                      </a:r>
                      <a:endParaRPr lang="en-US" dirty="0"/>
                    </a:p>
                  </a:txBody>
                  <a:tcPr/>
                </a:tc>
                <a:tc>
                  <a:txBody>
                    <a:bodyPr/>
                    <a:lstStyle/>
                    <a:p>
                      <a:r>
                        <a:rPr lang="en-US" sz="1800" i="1" kern="1200" baseline="0" dirty="0" err="1">
                          <a:solidFill>
                            <a:schemeClr val="dk1"/>
                          </a:solidFill>
                          <a:latin typeface="+mn-lt"/>
                          <a:ea typeface="+mn-ea"/>
                          <a:cs typeface="+mn-cs"/>
                        </a:rPr>
                        <a:t>Neisseria</a:t>
                      </a:r>
                      <a:r>
                        <a:rPr lang="en-US" sz="1800" i="1" kern="1200" baseline="0" dirty="0">
                          <a:solidFill>
                            <a:schemeClr val="dk1"/>
                          </a:solidFill>
                          <a:latin typeface="+mn-lt"/>
                          <a:ea typeface="+mn-ea"/>
                          <a:cs typeface="+mn-cs"/>
                        </a:rPr>
                        <a:t> meningitidis</a:t>
                      </a:r>
                    </a:p>
                    <a:p>
                      <a:r>
                        <a:rPr lang="en-US" sz="1800" i="1" kern="1200" baseline="0" dirty="0">
                          <a:solidFill>
                            <a:schemeClr val="dk1"/>
                          </a:solidFill>
                          <a:latin typeface="+mn-lt"/>
                          <a:ea typeface="+mn-ea"/>
                          <a:cs typeface="+mn-cs"/>
                        </a:rPr>
                        <a:t>Streptococcus pneumoniae</a:t>
                      </a:r>
                      <a:endParaRPr lang="en-US" dirty="0"/>
                    </a:p>
                  </a:txBody>
                  <a:tcPr/>
                </a:tc>
                <a:tc>
                  <a:txBody>
                    <a:bodyPr/>
                    <a:lstStyle/>
                    <a:p>
                      <a:r>
                        <a:rPr lang="en-US" sz="1800" i="1" kern="1200" baseline="0" dirty="0">
                          <a:solidFill>
                            <a:schemeClr val="dk1"/>
                          </a:solidFill>
                          <a:latin typeface="+mn-lt"/>
                          <a:ea typeface="+mn-ea"/>
                          <a:cs typeface="+mn-cs"/>
                        </a:rPr>
                        <a:t>Listeria monocytogenes</a:t>
                      </a:r>
                    </a:p>
                    <a:p>
                      <a:r>
                        <a:rPr lang="en-US" sz="1800" i="1" kern="1200" baseline="0" dirty="0">
                          <a:solidFill>
                            <a:schemeClr val="dk1"/>
                          </a:solidFill>
                          <a:latin typeface="+mn-lt"/>
                          <a:ea typeface="+mn-ea"/>
                          <a:cs typeface="+mn-cs"/>
                        </a:rPr>
                        <a:t>Mycobacterium tuberculosis</a:t>
                      </a:r>
                    </a:p>
                    <a:p>
                      <a:r>
                        <a:rPr lang="en-US" sz="1800" i="1" kern="1200" baseline="0" dirty="0">
                          <a:solidFill>
                            <a:schemeClr val="dk1"/>
                          </a:solidFill>
                          <a:latin typeface="+mn-lt"/>
                          <a:ea typeface="+mn-ea"/>
                          <a:cs typeface="+mn-cs"/>
                        </a:rPr>
                        <a:t>Staphylococcus aureus</a:t>
                      </a:r>
                    </a:p>
                    <a:p>
                      <a:r>
                        <a:rPr lang="en-US" sz="1800" kern="1200" baseline="0" dirty="0">
                          <a:solidFill>
                            <a:schemeClr val="dk1"/>
                          </a:solidFill>
                          <a:latin typeface="+mn-lt"/>
                          <a:ea typeface="+mn-ea"/>
                          <a:cs typeface="+mn-cs"/>
                        </a:rPr>
                        <a:t>(skull fracture)</a:t>
                      </a:r>
                    </a:p>
                    <a:p>
                      <a:r>
                        <a:rPr lang="en-US" sz="1800" i="1" kern="1200" baseline="0" dirty="0" err="1">
                          <a:solidFill>
                            <a:schemeClr val="dk1"/>
                          </a:solidFill>
                          <a:latin typeface="+mn-lt"/>
                          <a:ea typeface="+mn-ea"/>
                          <a:cs typeface="+mn-cs"/>
                        </a:rPr>
                        <a:t>Haemophilus</a:t>
                      </a:r>
                      <a:r>
                        <a:rPr lang="en-US" sz="1800" i="1" kern="1200" baseline="0" dirty="0">
                          <a:solidFill>
                            <a:schemeClr val="dk1"/>
                          </a:solidFill>
                          <a:latin typeface="+mn-lt"/>
                          <a:ea typeface="+mn-ea"/>
                          <a:cs typeface="+mn-cs"/>
                        </a:rPr>
                        <a:t> </a:t>
                      </a:r>
                      <a:r>
                        <a:rPr lang="en-US" sz="1800" i="1" kern="1200" baseline="0" dirty="0" err="1">
                          <a:solidFill>
                            <a:schemeClr val="dk1"/>
                          </a:solidFill>
                          <a:latin typeface="+mn-lt"/>
                          <a:ea typeface="+mn-ea"/>
                          <a:cs typeface="+mn-cs"/>
                        </a:rPr>
                        <a:t>influenzae</a:t>
                      </a:r>
                      <a:endParaRPr lang="en-US" dirty="0"/>
                    </a:p>
                  </a:txBody>
                  <a:tcPr/>
                </a:tc>
                <a:extLst>
                  <a:ext uri="{0D108BD9-81ED-4DB2-BD59-A6C34878D82A}">
                    <a16:rowId xmlns:a16="http://schemas.microsoft.com/office/drawing/2014/main" val="10004"/>
                  </a:ext>
                </a:extLst>
              </a:tr>
            </a:tbl>
          </a:graphicData>
        </a:graphic>
      </p:graphicFrame>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Pathophysiology of Bacterial Meningitis</a:t>
            </a:r>
          </a:p>
        </p:txBody>
      </p:sp>
      <p:sp>
        <p:nvSpPr>
          <p:cNvPr id="3" name="Content Placeholder 2"/>
          <p:cNvSpPr>
            <a:spLocks noGrp="1"/>
          </p:cNvSpPr>
          <p:nvPr>
            <p:ph idx="1"/>
          </p:nvPr>
        </p:nvSpPr>
        <p:spPr>
          <a:xfrm>
            <a:off x="457200" y="1417638"/>
            <a:ext cx="8229600" cy="4708525"/>
          </a:xfrm>
        </p:spPr>
        <p:txBody>
          <a:bodyPr>
            <a:noAutofit/>
          </a:bodyPr>
          <a:lstStyle/>
          <a:p>
            <a:r>
              <a:rPr lang="en-US" sz="2650" dirty="0"/>
              <a:t>The most common bacteria that cause meningitis, </a:t>
            </a:r>
            <a:r>
              <a:rPr lang="en-US" sz="2650" i="1" dirty="0"/>
              <a:t>S. pneumoniae and N. meningitidis, </a:t>
            </a:r>
            <a:r>
              <a:rPr lang="en-US" sz="2650" dirty="0"/>
              <a:t>initially colonize the nasopharynx by attaching to nasopharyngeal epithelial cells. </a:t>
            </a:r>
          </a:p>
          <a:p>
            <a:r>
              <a:rPr lang="en-US" sz="2650" dirty="0"/>
              <a:t>They are then transported across epithelial cells in membrane-bound vacuoles to the intravascular space or invade the intravascular space by creating separations in the apical tight junctions of columnar epithelial cells. </a:t>
            </a:r>
          </a:p>
          <a:p>
            <a:r>
              <a:rPr lang="en-US" sz="2650" dirty="0"/>
              <a:t>In  the bloodstream, bacteria  avoid phagocytosis by neutrophils and classic complement-mediated bactericidal activity by help of a polysaccharide capsule.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Pathogenesis cont…..</a:t>
            </a:r>
          </a:p>
        </p:txBody>
      </p:sp>
      <p:sp>
        <p:nvSpPr>
          <p:cNvPr id="3" name="Content Placeholder 2"/>
          <p:cNvSpPr>
            <a:spLocks noGrp="1"/>
          </p:cNvSpPr>
          <p:nvPr>
            <p:ph idx="1"/>
          </p:nvPr>
        </p:nvSpPr>
        <p:spPr>
          <a:xfrm>
            <a:off x="0" y="1143000"/>
            <a:ext cx="9144000" cy="5486400"/>
          </a:xfrm>
        </p:spPr>
        <p:txBody>
          <a:bodyPr>
            <a:normAutofit fontScale="55000" lnSpcReduction="20000"/>
          </a:bodyPr>
          <a:lstStyle/>
          <a:p>
            <a:r>
              <a:rPr lang="en-US" sz="5100" dirty="0"/>
              <a:t>Blood borne bacteria then reach the Intraventricular choroid plexus, directly infecting the choroid plexus epithelial cells, and gain access to the CSF. </a:t>
            </a:r>
          </a:p>
          <a:p>
            <a:r>
              <a:rPr lang="en-US" sz="5100" dirty="0"/>
              <a:t>Some bacteria, such as </a:t>
            </a:r>
            <a:r>
              <a:rPr lang="en-US" sz="5100" i="1" dirty="0"/>
              <a:t>S. pneumoniae, can adhere to cerebral capillary </a:t>
            </a:r>
            <a:r>
              <a:rPr lang="en-US" sz="5100" dirty="0"/>
              <a:t>endothelial cells and subsequently migrate through or between these cells to reach the CSF. </a:t>
            </a:r>
          </a:p>
          <a:p>
            <a:r>
              <a:rPr lang="en-US" sz="5100" dirty="0"/>
              <a:t>They then multiply rapidly within CSF because of the absence of effective host immune defenses. Normal CSF contains few white blood cells (WBCs) and relatively small amounts of complement proteins and immunoglobulins. (Factors play a role in immune evasion)</a:t>
            </a:r>
          </a:p>
          <a:p>
            <a:r>
              <a:rPr lang="en-US" sz="5100" dirty="0"/>
              <a:t>A critical event in the pathogenesis of bacterial meningitis is the inflammatory reaction induced by the invading bacteria</a:t>
            </a:r>
            <a:r>
              <a:rPr lang="en-U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Pathogenesis cont..</a:t>
            </a:r>
          </a:p>
        </p:txBody>
      </p:sp>
      <p:sp>
        <p:nvSpPr>
          <p:cNvPr id="3" name="Content Placeholder 2"/>
          <p:cNvSpPr>
            <a:spLocks noGrp="1"/>
          </p:cNvSpPr>
          <p:nvPr>
            <p:ph idx="1"/>
          </p:nvPr>
        </p:nvSpPr>
        <p:spPr>
          <a:xfrm>
            <a:off x="152400" y="1143000"/>
            <a:ext cx="8991600" cy="5715000"/>
          </a:xfrm>
        </p:spPr>
        <p:txBody>
          <a:bodyPr>
            <a:normAutofit lnSpcReduction="10000"/>
          </a:bodyPr>
          <a:lstStyle/>
          <a:p>
            <a:r>
              <a:rPr lang="en-US" dirty="0"/>
              <a:t>Many of the neurologic manifestations and complications of bacterial meningitis result from the immune response to the invading pathogen and rarely from direct bacteria induced tissue injury. As a result, neurologic injury can progress even after the CSF has been sterilized by antibiotic therapy.</a:t>
            </a:r>
          </a:p>
          <a:p>
            <a:r>
              <a:rPr lang="en-US" dirty="0"/>
              <a:t>The lysis of bacteria with the subsequent release of cell-wall components into the subarachnoid space is the initial step in the induction of the inflammatory response and the formation of a purulent exudate in the subarachnoid space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Pathogenesis Cont…….</a:t>
            </a:r>
          </a:p>
        </p:txBody>
      </p:sp>
      <p:sp>
        <p:nvSpPr>
          <p:cNvPr id="3" name="Content Placeholder 2"/>
          <p:cNvSpPr>
            <a:spLocks noGrp="1"/>
          </p:cNvSpPr>
          <p:nvPr>
            <p:ph idx="1"/>
          </p:nvPr>
        </p:nvSpPr>
        <p:spPr>
          <a:xfrm>
            <a:off x="0" y="1143000"/>
            <a:ext cx="8991600" cy="5562600"/>
          </a:xfrm>
        </p:spPr>
        <p:txBody>
          <a:bodyPr>
            <a:normAutofit fontScale="92500" lnSpcReduction="10000"/>
          </a:bodyPr>
          <a:lstStyle/>
          <a:p>
            <a:r>
              <a:rPr lang="en-US" dirty="0"/>
              <a:t>Bacterial cell-wall components, such as the lipopolysaccharide (LPS) molecules of gram-negative bacteria and teichoic acid and peptidoglycans of </a:t>
            </a:r>
            <a:r>
              <a:rPr lang="en-US" i="1" dirty="0"/>
              <a:t>S. pneumoniae, induce </a:t>
            </a:r>
            <a:r>
              <a:rPr lang="en-US" dirty="0"/>
              <a:t>meningeal inflammation by stimulating the production of inflammatory cytokines and chemokines by microglia, astrocytes, monocytes, microvascular endothelial cells, and CSF leukocytes. </a:t>
            </a:r>
          </a:p>
          <a:p>
            <a:r>
              <a:rPr lang="en-US" dirty="0"/>
              <a:t>In experimental models of meningitis, cytokines including tumor necrosis factor alpha (TNF-α) and interleukin 1β (IL-1β) are present in CSF within 1–2 h of intracisternal inoculation of LPS. This cytokine response is quickly followed by an increase in CSF protein concentration and leukocytosis.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92162"/>
          </a:xfrm>
        </p:spPr>
        <p:txBody>
          <a:bodyPr/>
          <a:lstStyle/>
          <a:p>
            <a:r>
              <a:rPr lang="en-US" dirty="0"/>
              <a:t>Pathogenesis cont…</a:t>
            </a:r>
          </a:p>
        </p:txBody>
      </p:sp>
      <p:sp>
        <p:nvSpPr>
          <p:cNvPr id="3" name="Content Placeholder 2"/>
          <p:cNvSpPr>
            <a:spLocks noGrp="1"/>
          </p:cNvSpPr>
          <p:nvPr>
            <p:ph idx="1"/>
          </p:nvPr>
        </p:nvSpPr>
        <p:spPr>
          <a:xfrm>
            <a:off x="152400" y="685800"/>
            <a:ext cx="8991600" cy="5943600"/>
          </a:xfrm>
        </p:spPr>
        <p:txBody>
          <a:bodyPr>
            <a:noAutofit/>
          </a:bodyPr>
          <a:lstStyle/>
          <a:p>
            <a:r>
              <a:rPr lang="en-US" sz="2400" dirty="0"/>
              <a:t>During the very early stages of meningitis, there is an increase in cerebral blood flow, followed by a decrease and a loss of cerebrovascular autoregulation.</a:t>
            </a:r>
          </a:p>
          <a:p>
            <a:r>
              <a:rPr lang="en-US" sz="2400" dirty="0"/>
              <a:t>Narrowing of the large arteries at the base of the brain due to encroachment by the purulent </a:t>
            </a:r>
            <a:r>
              <a:rPr lang="en-US" sz="2400" dirty="0" err="1"/>
              <a:t>exudate</a:t>
            </a:r>
            <a:r>
              <a:rPr lang="en-US" sz="2400" dirty="0"/>
              <a:t> in the subarachnoid space and infiltration of the arterial wall by inflammatory cells with </a:t>
            </a:r>
            <a:r>
              <a:rPr lang="en-US" sz="2400" dirty="0" err="1"/>
              <a:t>intimal</a:t>
            </a:r>
            <a:r>
              <a:rPr lang="en-US" sz="2400" dirty="0"/>
              <a:t> thickening (</a:t>
            </a:r>
            <a:r>
              <a:rPr lang="en-US" sz="2400" i="1" dirty="0" err="1"/>
              <a:t>vasculitis</a:t>
            </a:r>
            <a:r>
              <a:rPr lang="en-US" sz="2400" i="1" dirty="0"/>
              <a:t>) also occur </a:t>
            </a:r>
            <a:r>
              <a:rPr lang="en-US" sz="2400" dirty="0"/>
              <a:t>and may result in ischemia and infarction, obstruction of branches of the middle cerebral artery by thrombosis, thrombosis of the major cerebral venous sinuses, and </a:t>
            </a:r>
            <a:r>
              <a:rPr lang="en-US" sz="2400" dirty="0" err="1"/>
              <a:t>thrombophlebitis</a:t>
            </a:r>
            <a:r>
              <a:rPr lang="en-US" sz="2400" dirty="0"/>
              <a:t> of the cerebral cortical veins. The combination of interstitial, </a:t>
            </a:r>
            <a:r>
              <a:rPr lang="en-US" sz="2400" dirty="0" err="1"/>
              <a:t>vasogenic</a:t>
            </a:r>
            <a:r>
              <a:rPr lang="en-US" sz="2400" dirty="0"/>
              <a:t>, and cytotoxic edema leads to raised ICP and coma.</a:t>
            </a:r>
          </a:p>
          <a:p>
            <a:r>
              <a:rPr lang="en-US" sz="2400" dirty="0"/>
              <a:t>Cerebral herniation usually results from the effects of cerebral edema, either focal or generalized.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 Learning Objectives</a:t>
            </a:r>
          </a:p>
        </p:txBody>
      </p:sp>
      <p:sp>
        <p:nvSpPr>
          <p:cNvPr id="3" name="Content Placeholder 2"/>
          <p:cNvSpPr>
            <a:spLocks noGrp="1"/>
          </p:cNvSpPr>
          <p:nvPr>
            <p:ph idx="1"/>
          </p:nvPr>
        </p:nvSpPr>
        <p:spPr/>
        <p:txBody>
          <a:bodyPr>
            <a:normAutofit fontScale="92500" lnSpcReduction="20000"/>
          </a:bodyPr>
          <a:lstStyle/>
          <a:p>
            <a:r>
              <a:rPr lang="en-US" dirty="0"/>
              <a:t>Definition</a:t>
            </a:r>
          </a:p>
          <a:p>
            <a:r>
              <a:rPr lang="en-US" dirty="0"/>
              <a:t>Epidemiology</a:t>
            </a:r>
          </a:p>
          <a:p>
            <a:r>
              <a:rPr lang="en-US" dirty="0"/>
              <a:t>Etiology</a:t>
            </a:r>
          </a:p>
          <a:p>
            <a:r>
              <a:rPr lang="en-US" dirty="0"/>
              <a:t>Pathophysiology</a:t>
            </a:r>
          </a:p>
          <a:p>
            <a:r>
              <a:rPr lang="en-US" dirty="0"/>
              <a:t>Clinical Features</a:t>
            </a:r>
          </a:p>
          <a:p>
            <a:r>
              <a:rPr lang="en-US" dirty="0"/>
              <a:t>Diagnostic modalities</a:t>
            </a:r>
          </a:p>
          <a:p>
            <a:r>
              <a:rPr lang="en-US" dirty="0"/>
              <a:t>Management</a:t>
            </a:r>
          </a:p>
          <a:p>
            <a:r>
              <a:rPr lang="en-US" dirty="0"/>
              <a:t>Prognosis</a:t>
            </a:r>
          </a:p>
          <a:p>
            <a:r>
              <a:rPr lang="en-US" dirty="0"/>
              <a:t>Complications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in Pathogenesis</a:t>
            </a:r>
          </a:p>
        </p:txBody>
      </p:sp>
      <p:sp>
        <p:nvSpPr>
          <p:cNvPr id="3" name="Content Placeholder 2"/>
          <p:cNvSpPr>
            <a:spLocks noGrp="1"/>
          </p:cNvSpPr>
          <p:nvPr>
            <p:ph idx="1"/>
          </p:nvPr>
        </p:nvSpPr>
        <p:spPr/>
        <p:txBody>
          <a:bodyPr/>
          <a:lstStyle/>
          <a:p>
            <a:pPr>
              <a:buNone/>
              <a:defRPr/>
            </a:pPr>
            <a:endParaRPr lang="en-US" dirty="0"/>
          </a:p>
          <a:p>
            <a:pPr>
              <a:buNone/>
              <a:defRPr/>
            </a:pPr>
            <a:r>
              <a:rPr lang="en-US" dirty="0"/>
              <a:t>i)Colonization of nasopharynx.</a:t>
            </a:r>
          </a:p>
          <a:p>
            <a:pPr>
              <a:buNone/>
              <a:defRPr/>
            </a:pPr>
            <a:r>
              <a:rPr lang="en-US" dirty="0"/>
              <a:t>ii)Invasion and blood stream survival</a:t>
            </a:r>
          </a:p>
          <a:p>
            <a:pPr>
              <a:buNone/>
              <a:defRPr/>
            </a:pPr>
            <a:r>
              <a:rPr lang="en-US" dirty="0"/>
              <a:t>iii)Meningeal entry</a:t>
            </a:r>
          </a:p>
          <a:p>
            <a:pPr>
              <a:buNone/>
              <a:defRPr/>
            </a:pPr>
            <a:r>
              <a:rPr lang="en-US" dirty="0"/>
              <a:t>iv)Multiplication in the Pia mater-arachnoid mater/CSF</a:t>
            </a:r>
          </a:p>
        </p:txBody>
      </p:sp>
      <p:pic>
        <p:nvPicPr>
          <p:cNvPr id="4" name="Picture 4"/>
          <p:cNvPicPr>
            <a:picLocks noChangeAspect="1" noChangeArrowheads="1"/>
          </p:cNvPicPr>
          <p:nvPr/>
        </p:nvPicPr>
        <p:blipFill>
          <a:blip r:embed="rId2"/>
          <a:srcRect/>
          <a:stretch>
            <a:fillRect/>
          </a:stretch>
        </p:blipFill>
        <p:spPr>
          <a:xfrm>
            <a:off x="0" y="0"/>
            <a:ext cx="9144000" cy="6858000"/>
          </a:xfrm>
          <a:prstGeom prst="rect">
            <a:avLst/>
          </a:prstGeom>
          <a:noFill/>
          <a:ln/>
        </p:spPr>
      </p:pic>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normAutofit fontScale="90000"/>
          </a:bodyPr>
          <a:lstStyle/>
          <a:p>
            <a:r>
              <a:rPr lang="en-US" dirty="0"/>
              <a:t>CLINICAL PRESENTATION</a:t>
            </a:r>
            <a:br>
              <a:rPr lang="en-US" dirty="0">
                <a:solidFill>
                  <a:schemeClr val="hlink"/>
                </a:solidFill>
              </a:rPr>
            </a:br>
            <a:endParaRPr lang="en-US" dirty="0">
              <a:solidFill>
                <a:schemeClr val="hlink"/>
              </a:solidFill>
            </a:endParaRPr>
          </a:p>
        </p:txBody>
      </p:sp>
      <p:sp>
        <p:nvSpPr>
          <p:cNvPr id="17411" name="Rectangle 3"/>
          <p:cNvSpPr>
            <a:spLocks noGrp="1" noChangeArrowheads="1"/>
          </p:cNvSpPr>
          <p:nvPr>
            <p:ph type="body" idx="1"/>
          </p:nvPr>
        </p:nvSpPr>
        <p:spPr>
          <a:xfrm>
            <a:off x="381000" y="1066800"/>
            <a:ext cx="8305800" cy="5334000"/>
          </a:xfrm>
        </p:spPr>
        <p:txBody>
          <a:bodyPr/>
          <a:lstStyle/>
          <a:p>
            <a:pPr>
              <a:lnSpc>
                <a:spcPct val="80000"/>
              </a:lnSpc>
              <a:buFont typeface="Wingdings" pitchFamily="2" charset="2"/>
              <a:buNone/>
            </a:pPr>
            <a:r>
              <a:rPr lang="en-US" sz="2800" b="1" u="sng" dirty="0">
                <a:solidFill>
                  <a:schemeClr val="folHlink"/>
                </a:solidFill>
                <a:effectLst/>
              </a:rPr>
              <a:t>Symptom or Sign</a:t>
            </a:r>
            <a:r>
              <a:rPr lang="en-US" sz="2800" b="1" dirty="0">
                <a:solidFill>
                  <a:schemeClr val="folHlink"/>
                </a:solidFill>
                <a:effectLst/>
              </a:rPr>
              <a:t>		 </a:t>
            </a:r>
            <a:r>
              <a:rPr lang="en-US" sz="2800" b="1" u="sng" dirty="0">
                <a:solidFill>
                  <a:schemeClr val="folHlink"/>
                </a:solidFill>
                <a:effectLst/>
              </a:rPr>
              <a:t>Relative Frequency (%</a:t>
            </a:r>
            <a:r>
              <a:rPr lang="en-US" sz="2800" u="sng" dirty="0">
                <a:solidFill>
                  <a:schemeClr val="folHlink"/>
                </a:solidFill>
                <a:effectLst/>
              </a:rPr>
              <a:t> </a:t>
            </a:r>
            <a:r>
              <a:rPr lang="en-US" sz="2800" b="1" u="sng" dirty="0">
                <a:solidFill>
                  <a:schemeClr val="folHlink"/>
                </a:solidFill>
                <a:effectLst/>
              </a:rPr>
              <a:t>)</a:t>
            </a:r>
            <a:endParaRPr lang="en-US" sz="2800" dirty="0">
              <a:solidFill>
                <a:schemeClr val="folHlink"/>
              </a:solidFill>
              <a:effectLst/>
              <a:latin typeface="Times New Roman" pitchFamily="18" charset="0"/>
            </a:endParaRPr>
          </a:p>
          <a:p>
            <a:pPr>
              <a:lnSpc>
                <a:spcPct val="80000"/>
              </a:lnSpc>
            </a:pPr>
            <a:endParaRPr lang="en-US" sz="2000" dirty="0">
              <a:effectLst/>
              <a:latin typeface="Times New Roman" pitchFamily="18" charset="0"/>
            </a:endParaRPr>
          </a:p>
          <a:p>
            <a:pPr>
              <a:lnSpc>
                <a:spcPct val="80000"/>
              </a:lnSpc>
            </a:pPr>
            <a:r>
              <a:rPr lang="en-US" sz="2000" b="1" dirty="0">
                <a:effectLst/>
                <a:latin typeface="Times New Roman" pitchFamily="18" charset="0"/>
              </a:rPr>
              <a:t>FEVER</a:t>
            </a:r>
            <a:r>
              <a:rPr lang="en-US" sz="2000" dirty="0">
                <a:effectLst/>
                <a:latin typeface="Times New Roman" pitchFamily="18" charset="0"/>
              </a:rPr>
              <a:t> 					</a:t>
            </a:r>
            <a:r>
              <a:rPr lang="en-US" sz="2000" u="sng" dirty="0">
                <a:effectLst/>
                <a:latin typeface="Times New Roman" pitchFamily="18" charset="0"/>
              </a:rPr>
              <a:t>&gt;</a:t>
            </a:r>
            <a:r>
              <a:rPr lang="en-US" sz="2000" dirty="0">
                <a:effectLst/>
                <a:latin typeface="Times New Roman" pitchFamily="18" charset="0"/>
              </a:rPr>
              <a:t>90</a:t>
            </a:r>
          </a:p>
          <a:p>
            <a:pPr>
              <a:lnSpc>
                <a:spcPct val="80000"/>
              </a:lnSpc>
            </a:pPr>
            <a:r>
              <a:rPr lang="en-US" sz="2000" b="1" dirty="0">
                <a:effectLst/>
                <a:latin typeface="Times New Roman" pitchFamily="18" charset="0"/>
              </a:rPr>
              <a:t>HEADACHE</a:t>
            </a:r>
            <a:r>
              <a:rPr lang="en-US" sz="2000" dirty="0">
                <a:effectLst/>
                <a:latin typeface="Times New Roman" pitchFamily="18" charset="0"/>
              </a:rPr>
              <a:t> 				</a:t>
            </a:r>
            <a:r>
              <a:rPr lang="en-US" sz="2000" u="sng" dirty="0">
                <a:effectLst/>
                <a:latin typeface="Times New Roman" pitchFamily="18" charset="0"/>
              </a:rPr>
              <a:t>&gt;</a:t>
            </a:r>
            <a:r>
              <a:rPr lang="en-US" sz="2000" dirty="0">
                <a:effectLst/>
                <a:latin typeface="Times New Roman" pitchFamily="18" charset="0"/>
              </a:rPr>
              <a:t>90</a:t>
            </a:r>
          </a:p>
          <a:p>
            <a:pPr>
              <a:lnSpc>
                <a:spcPct val="80000"/>
              </a:lnSpc>
            </a:pPr>
            <a:r>
              <a:rPr lang="en-US" sz="2000" b="1" dirty="0">
                <a:effectLst/>
                <a:latin typeface="Times New Roman" pitchFamily="18" charset="0"/>
              </a:rPr>
              <a:t>NUCHAL RIGIDITY </a:t>
            </a:r>
            <a:r>
              <a:rPr lang="en-US" sz="2000" dirty="0">
                <a:effectLst/>
                <a:latin typeface="Times New Roman" pitchFamily="18" charset="0"/>
              </a:rPr>
              <a:t>			</a:t>
            </a:r>
            <a:r>
              <a:rPr lang="en-US" sz="2000" u="sng" dirty="0">
                <a:effectLst/>
                <a:latin typeface="Times New Roman" pitchFamily="18" charset="0"/>
              </a:rPr>
              <a:t>&gt;</a:t>
            </a:r>
            <a:r>
              <a:rPr lang="en-US" sz="2000" dirty="0">
                <a:effectLst/>
                <a:latin typeface="Times New Roman" pitchFamily="18" charset="0"/>
              </a:rPr>
              <a:t>85</a:t>
            </a:r>
          </a:p>
          <a:p>
            <a:pPr>
              <a:lnSpc>
                <a:spcPct val="80000"/>
              </a:lnSpc>
            </a:pPr>
            <a:r>
              <a:rPr lang="en-US" sz="2000" dirty="0">
                <a:effectLst/>
                <a:latin typeface="Times New Roman" pitchFamily="18" charset="0"/>
              </a:rPr>
              <a:t>ALTERED MENTAL STATUS</a:t>
            </a:r>
            <a:r>
              <a:rPr lang="en-US" sz="2000" b="1" dirty="0">
                <a:effectLst/>
                <a:latin typeface="Times New Roman" pitchFamily="18" charset="0"/>
              </a:rPr>
              <a:t>	</a:t>
            </a:r>
            <a:r>
              <a:rPr lang="en-US" sz="2000" dirty="0">
                <a:effectLst/>
                <a:latin typeface="Times New Roman" pitchFamily="18" charset="0"/>
              </a:rPr>
              <a:t>	 	80 </a:t>
            </a:r>
          </a:p>
          <a:p>
            <a:pPr>
              <a:lnSpc>
                <a:spcPct val="80000"/>
              </a:lnSpc>
            </a:pPr>
            <a:r>
              <a:rPr lang="en-US" sz="2000" dirty="0">
                <a:effectLst/>
                <a:latin typeface="Times New Roman" pitchFamily="18" charset="0"/>
              </a:rPr>
              <a:t>BRUDZINSKI SIGN				50</a:t>
            </a:r>
          </a:p>
          <a:p>
            <a:pPr>
              <a:lnSpc>
                <a:spcPct val="80000"/>
              </a:lnSpc>
            </a:pPr>
            <a:r>
              <a:rPr lang="en-US" sz="2000" dirty="0">
                <a:effectLst/>
                <a:latin typeface="Times New Roman" pitchFamily="18" charset="0"/>
              </a:rPr>
              <a:t>KERNIG SIGN				50</a:t>
            </a:r>
          </a:p>
          <a:p>
            <a:pPr>
              <a:lnSpc>
                <a:spcPct val="80000"/>
              </a:lnSpc>
            </a:pPr>
            <a:r>
              <a:rPr lang="en-US" sz="2000" dirty="0">
                <a:effectLst/>
                <a:latin typeface="Times New Roman" pitchFamily="18" charset="0"/>
              </a:rPr>
              <a:t>VOMITING</a:t>
            </a:r>
            <a:r>
              <a:rPr lang="en-US" sz="1600" dirty="0">
                <a:effectLst/>
                <a:latin typeface="Times New Roman" pitchFamily="18" charset="0"/>
              </a:rPr>
              <a:t>					~35</a:t>
            </a:r>
          </a:p>
          <a:p>
            <a:pPr>
              <a:lnSpc>
                <a:spcPct val="80000"/>
              </a:lnSpc>
            </a:pPr>
            <a:r>
              <a:rPr lang="en-US" sz="2000" dirty="0">
                <a:effectLst/>
                <a:latin typeface="Times New Roman" pitchFamily="18" charset="0"/>
              </a:rPr>
              <a:t>SEIZURES 					10-30</a:t>
            </a:r>
          </a:p>
          <a:p>
            <a:pPr>
              <a:lnSpc>
                <a:spcPct val="80000"/>
              </a:lnSpc>
            </a:pPr>
            <a:r>
              <a:rPr lang="en-US" sz="2000" dirty="0">
                <a:effectLst/>
                <a:latin typeface="Times New Roman" pitchFamily="18" charset="0"/>
              </a:rPr>
              <a:t>FOCAL NEURO SIGNS			10-30</a:t>
            </a:r>
          </a:p>
          <a:p>
            <a:pPr>
              <a:lnSpc>
                <a:spcPct val="80000"/>
              </a:lnSpc>
            </a:pPr>
            <a:r>
              <a:rPr lang="en-US" sz="2000" dirty="0">
                <a:effectLst/>
                <a:latin typeface="Times New Roman" pitchFamily="18" charset="0"/>
              </a:rPr>
              <a:t>PAPILLEDEMA 				 &lt;1</a:t>
            </a:r>
          </a:p>
          <a:p>
            <a:pPr>
              <a:lnSpc>
                <a:spcPct val="80000"/>
              </a:lnSpc>
            </a:pPr>
            <a:r>
              <a:rPr lang="en-US" sz="2000" dirty="0">
                <a:effectLst/>
                <a:latin typeface="Times New Roman" pitchFamily="18" charset="0"/>
              </a:rPr>
              <a:t>PHOTOPHOBIA</a:t>
            </a:r>
            <a:endParaRPr lang="en-US" sz="1600" dirty="0">
              <a:effectLst/>
              <a:latin typeface="Times New Roman" pitchFamily="18" charset="0"/>
            </a:endParaRPr>
          </a:p>
          <a:p>
            <a:pPr>
              <a:lnSpc>
                <a:spcPct val="80000"/>
              </a:lnSpc>
            </a:pPr>
            <a:r>
              <a:rPr lang="en-US" sz="2000" dirty="0">
                <a:effectLst/>
                <a:latin typeface="Times New Roman" pitchFamily="18" charset="0"/>
              </a:rPr>
              <a:t>SKIN RASH  (e.g., petechia/</a:t>
            </a:r>
            <a:r>
              <a:rPr lang="en-US" sz="2000" dirty="0" err="1">
                <a:effectLst/>
                <a:latin typeface="Times New Roman" pitchFamily="18" charset="0"/>
              </a:rPr>
              <a:t>purpura</a:t>
            </a:r>
            <a:r>
              <a:rPr lang="en-US" sz="2000" dirty="0">
                <a:effectLst/>
                <a:latin typeface="Times New Roman" pitchFamily="18" charset="0"/>
              </a:rPr>
              <a:t> in meningococcemia)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anim calcmode="lin" valueType="num">
                                      <p:cBhvr additive="base">
                                        <p:cTn id="19" dur="500" fill="hold"/>
                                        <p:tgtEl>
                                          <p:spTgt spid="174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411">
                                            <p:txEl>
                                              <p:pRg st="4" end="4"/>
                                            </p:txEl>
                                          </p:spTgt>
                                        </p:tgtEl>
                                        <p:attrNameLst>
                                          <p:attrName>style.visibility</p:attrName>
                                        </p:attrNameLst>
                                      </p:cBhvr>
                                      <p:to>
                                        <p:strVal val="visible"/>
                                      </p:to>
                                    </p:set>
                                    <p:anim calcmode="lin" valueType="num">
                                      <p:cBhvr additive="base">
                                        <p:cTn id="25"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411">
                                            <p:txEl>
                                              <p:pRg st="5" end="5"/>
                                            </p:txEl>
                                          </p:spTgt>
                                        </p:tgtEl>
                                        <p:attrNameLst>
                                          <p:attrName>style.visibility</p:attrName>
                                        </p:attrNameLst>
                                      </p:cBhvr>
                                      <p:to>
                                        <p:strVal val="visible"/>
                                      </p:to>
                                    </p:set>
                                    <p:anim calcmode="lin" valueType="num">
                                      <p:cBhvr additive="base">
                                        <p:cTn id="31" dur="500" fill="hold"/>
                                        <p:tgtEl>
                                          <p:spTgt spid="1741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4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7411">
                                            <p:txEl>
                                              <p:pRg st="6" end="6"/>
                                            </p:txEl>
                                          </p:spTgt>
                                        </p:tgtEl>
                                        <p:attrNameLst>
                                          <p:attrName>style.visibility</p:attrName>
                                        </p:attrNameLst>
                                      </p:cBhvr>
                                      <p:to>
                                        <p:strVal val="visible"/>
                                      </p:to>
                                    </p:set>
                                    <p:anim calcmode="lin" valueType="num">
                                      <p:cBhvr additive="base">
                                        <p:cTn id="37" dur="500" fill="hold"/>
                                        <p:tgtEl>
                                          <p:spTgt spid="1741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41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7411">
                                            <p:txEl>
                                              <p:pRg st="7" end="7"/>
                                            </p:txEl>
                                          </p:spTgt>
                                        </p:tgtEl>
                                        <p:attrNameLst>
                                          <p:attrName>style.visibility</p:attrName>
                                        </p:attrNameLst>
                                      </p:cBhvr>
                                      <p:to>
                                        <p:strVal val="visible"/>
                                      </p:to>
                                    </p:set>
                                    <p:anim calcmode="lin" valueType="num">
                                      <p:cBhvr additive="base">
                                        <p:cTn id="43" dur="500" fill="hold"/>
                                        <p:tgtEl>
                                          <p:spTgt spid="17411">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741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7411">
                                            <p:txEl>
                                              <p:pRg st="8" end="8"/>
                                            </p:txEl>
                                          </p:spTgt>
                                        </p:tgtEl>
                                        <p:attrNameLst>
                                          <p:attrName>style.visibility</p:attrName>
                                        </p:attrNameLst>
                                      </p:cBhvr>
                                      <p:to>
                                        <p:strVal val="visible"/>
                                      </p:to>
                                    </p:set>
                                    <p:anim calcmode="lin" valueType="num">
                                      <p:cBhvr additive="base">
                                        <p:cTn id="49" dur="500" fill="hold"/>
                                        <p:tgtEl>
                                          <p:spTgt spid="17411">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41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7411">
                                            <p:txEl>
                                              <p:pRg st="9" end="9"/>
                                            </p:txEl>
                                          </p:spTgt>
                                        </p:tgtEl>
                                        <p:attrNameLst>
                                          <p:attrName>style.visibility</p:attrName>
                                        </p:attrNameLst>
                                      </p:cBhvr>
                                      <p:to>
                                        <p:strVal val="visible"/>
                                      </p:to>
                                    </p:set>
                                    <p:anim calcmode="lin" valueType="num">
                                      <p:cBhvr additive="base">
                                        <p:cTn id="55" dur="500" fill="hold"/>
                                        <p:tgtEl>
                                          <p:spTgt spid="17411">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741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7411">
                                            <p:txEl>
                                              <p:pRg st="10" end="10"/>
                                            </p:txEl>
                                          </p:spTgt>
                                        </p:tgtEl>
                                        <p:attrNameLst>
                                          <p:attrName>style.visibility</p:attrName>
                                        </p:attrNameLst>
                                      </p:cBhvr>
                                      <p:to>
                                        <p:strVal val="visible"/>
                                      </p:to>
                                    </p:set>
                                    <p:anim calcmode="lin" valueType="num">
                                      <p:cBhvr additive="base">
                                        <p:cTn id="61" dur="500" fill="hold"/>
                                        <p:tgtEl>
                                          <p:spTgt spid="17411">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7411">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7411">
                                            <p:txEl>
                                              <p:pRg st="11" end="11"/>
                                            </p:txEl>
                                          </p:spTgt>
                                        </p:tgtEl>
                                        <p:attrNameLst>
                                          <p:attrName>style.visibility</p:attrName>
                                        </p:attrNameLst>
                                      </p:cBhvr>
                                      <p:to>
                                        <p:strVal val="visible"/>
                                      </p:to>
                                    </p:set>
                                    <p:anim calcmode="lin" valueType="num">
                                      <p:cBhvr additive="base">
                                        <p:cTn id="67" dur="500" fill="hold"/>
                                        <p:tgtEl>
                                          <p:spTgt spid="17411">
                                            <p:txEl>
                                              <p:pRg st="11" end="1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741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7411">
                                            <p:txEl>
                                              <p:pRg st="12" end="12"/>
                                            </p:txEl>
                                          </p:spTgt>
                                        </p:tgtEl>
                                        <p:attrNameLst>
                                          <p:attrName>style.visibility</p:attrName>
                                        </p:attrNameLst>
                                      </p:cBhvr>
                                      <p:to>
                                        <p:strVal val="visible"/>
                                      </p:to>
                                    </p:set>
                                    <p:anim calcmode="lin" valueType="num">
                                      <p:cBhvr additive="base">
                                        <p:cTn id="73" dur="500" fill="hold"/>
                                        <p:tgtEl>
                                          <p:spTgt spid="17411">
                                            <p:txEl>
                                              <p:pRg st="12" end="1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7411">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7411">
                                            <p:txEl>
                                              <p:pRg st="13" end="13"/>
                                            </p:txEl>
                                          </p:spTgt>
                                        </p:tgtEl>
                                        <p:attrNameLst>
                                          <p:attrName>style.visibility</p:attrName>
                                        </p:attrNameLst>
                                      </p:cBhvr>
                                      <p:to>
                                        <p:strVal val="visible"/>
                                      </p:to>
                                    </p:set>
                                    <p:anim calcmode="lin" valueType="num">
                                      <p:cBhvr additive="base">
                                        <p:cTn id="79" dur="500" fill="hold"/>
                                        <p:tgtEl>
                                          <p:spTgt spid="17411">
                                            <p:txEl>
                                              <p:pRg st="13" end="1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7411">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Diagnostic modalities</a:t>
            </a:r>
          </a:p>
        </p:txBody>
      </p:sp>
      <p:sp>
        <p:nvSpPr>
          <p:cNvPr id="3" name="Content Placeholder 2"/>
          <p:cNvSpPr>
            <a:spLocks noGrp="1"/>
          </p:cNvSpPr>
          <p:nvPr>
            <p:ph idx="1"/>
          </p:nvPr>
        </p:nvSpPr>
        <p:spPr/>
        <p:txBody>
          <a:bodyPr>
            <a:normAutofit/>
          </a:bodyPr>
          <a:lstStyle/>
          <a:p>
            <a:r>
              <a:rPr lang="en-US" dirty="0"/>
              <a:t>Lumbar Puncture mandatory unless there are contraindications</a:t>
            </a:r>
          </a:p>
          <a:p>
            <a:r>
              <a:rPr lang="en-US" dirty="0"/>
              <a:t>If the patient is drowsy with focal neurological signs or seizures, it is wise to obtain a CT to exclude a mass lesion (such as a cerebral abscess) before lumbar puncture because of the risk of coning, but this should not delay treatment of a presumptive meningitis.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Diagnostic modalities cont</a:t>
            </a:r>
          </a:p>
        </p:txBody>
      </p:sp>
      <p:sp>
        <p:nvSpPr>
          <p:cNvPr id="3" name="Content Placeholder 2"/>
          <p:cNvSpPr>
            <a:spLocks noGrp="1"/>
          </p:cNvSpPr>
          <p:nvPr>
            <p:ph idx="1"/>
          </p:nvPr>
        </p:nvSpPr>
        <p:spPr>
          <a:xfrm>
            <a:off x="0" y="1219200"/>
            <a:ext cx="9144000" cy="5410200"/>
          </a:xfrm>
        </p:spPr>
        <p:txBody>
          <a:bodyPr>
            <a:normAutofit fontScale="62500" lnSpcReduction="20000"/>
          </a:bodyPr>
          <a:lstStyle/>
          <a:p>
            <a:r>
              <a:rPr lang="en-US" sz="4500" dirty="0">
                <a:latin typeface="Times New Roman" pitchFamily="18" charset="0"/>
                <a:cs typeface="Times New Roman" pitchFamily="18" charset="0"/>
              </a:rPr>
              <a:t>In bacterial meningitis the CSF is cloudy (turbid) due to the presence of many neutrophils (often &gt; 1000 × 106 cells/L),</a:t>
            </a:r>
          </a:p>
          <a:p>
            <a:r>
              <a:rPr lang="en-US" sz="4500" dirty="0">
                <a:latin typeface="Times New Roman" pitchFamily="18" charset="0"/>
                <a:cs typeface="Times New Roman" pitchFamily="18" charset="0"/>
              </a:rPr>
              <a:t>The protein content is significantly elevated and the glucose reduced. </a:t>
            </a:r>
          </a:p>
          <a:p>
            <a:r>
              <a:rPr lang="en-US" sz="4500" dirty="0">
                <a:latin typeface="Times New Roman" pitchFamily="18" charset="0"/>
                <a:cs typeface="Times New Roman" pitchFamily="18" charset="0"/>
              </a:rPr>
              <a:t>Gram film and culture may allow identification of the organism.</a:t>
            </a:r>
          </a:p>
          <a:p>
            <a:r>
              <a:rPr lang="en-US" sz="4500" dirty="0">
                <a:latin typeface="Times New Roman" pitchFamily="18" charset="0"/>
                <a:cs typeface="Times New Roman" pitchFamily="18" charset="0"/>
              </a:rPr>
              <a:t>Blood cultures may be </a:t>
            </a:r>
            <a:r>
              <a:rPr lang="fr-FR" sz="4500" dirty="0">
                <a:latin typeface="Times New Roman" pitchFamily="18" charset="0"/>
                <a:cs typeface="Times New Roman" pitchFamily="18" charset="0"/>
              </a:rPr>
              <a:t>positive. </a:t>
            </a:r>
          </a:p>
          <a:p>
            <a:r>
              <a:rPr lang="fr-FR" sz="4500" dirty="0">
                <a:latin typeface="Times New Roman" pitchFamily="18" charset="0"/>
                <a:cs typeface="Times New Roman" pitchFamily="18" charset="0"/>
              </a:rPr>
              <a:t>Polymerase chain reaction (PCR) techniques </a:t>
            </a:r>
            <a:r>
              <a:rPr lang="en-US" sz="4500" dirty="0">
                <a:latin typeface="Times New Roman" pitchFamily="18" charset="0"/>
                <a:cs typeface="Times New Roman" pitchFamily="18" charset="0"/>
              </a:rPr>
              <a:t>can be used on both blood and CSF to identify bacterial DNA. </a:t>
            </a:r>
          </a:p>
          <a:p>
            <a:r>
              <a:rPr lang="en-US" sz="4500" b="1" spc="-5" dirty="0">
                <a:latin typeface="Times New Roman" pitchFamily="18" charset="0"/>
                <a:cs typeface="Times New Roman" pitchFamily="18" charset="0"/>
              </a:rPr>
              <a:t>Acute inflammatory markers </a:t>
            </a:r>
            <a:r>
              <a:rPr lang="en-US" sz="4500" dirty="0">
                <a:latin typeface="Times New Roman" pitchFamily="18" charset="0"/>
                <a:cs typeface="Times New Roman" pitchFamily="18" charset="0"/>
              </a:rPr>
              <a:t>- </a:t>
            </a:r>
            <a:r>
              <a:rPr lang="en-US" sz="4500" spc="-5" dirty="0">
                <a:latin typeface="Times New Roman" pitchFamily="18" charset="0"/>
                <a:cs typeface="Times New Roman" pitchFamily="18" charset="0"/>
              </a:rPr>
              <a:t>CRP and  Procalcitonin </a:t>
            </a:r>
            <a:r>
              <a:rPr lang="en-US" sz="4500" spc="-10" dirty="0">
                <a:latin typeface="Times New Roman" pitchFamily="18" charset="0"/>
                <a:cs typeface="Times New Roman" pitchFamily="18" charset="0"/>
              </a:rPr>
              <a:t>elevated </a:t>
            </a:r>
            <a:r>
              <a:rPr lang="en-US" sz="4500" dirty="0">
                <a:latin typeface="Times New Roman" pitchFamily="18" charset="0"/>
                <a:cs typeface="Times New Roman" pitchFamily="18" charset="0"/>
              </a:rPr>
              <a:t>: </a:t>
            </a:r>
            <a:r>
              <a:rPr lang="en-US" sz="4500" spc="-5" dirty="0">
                <a:latin typeface="Times New Roman" pitchFamily="18" charset="0"/>
                <a:cs typeface="Times New Roman" pitchFamily="18" charset="0"/>
              </a:rPr>
              <a:t>distinguish acute bacterial </a:t>
            </a:r>
            <a:r>
              <a:rPr lang="en-US" sz="4500" dirty="0">
                <a:latin typeface="Times New Roman" pitchFamily="18" charset="0"/>
                <a:cs typeface="Times New Roman" pitchFamily="18" charset="0"/>
              </a:rPr>
              <a:t>from  </a:t>
            </a:r>
            <a:r>
              <a:rPr lang="en-US" sz="4500" spc="-10" dirty="0">
                <a:latin typeface="Times New Roman" pitchFamily="18" charset="0"/>
                <a:cs typeface="Times New Roman" pitchFamily="18" charset="0"/>
              </a:rPr>
              <a:t>non </a:t>
            </a:r>
            <a:r>
              <a:rPr lang="en-US" sz="4500" spc="-5" dirty="0">
                <a:latin typeface="Times New Roman" pitchFamily="18" charset="0"/>
                <a:cs typeface="Times New Roman" pitchFamily="18" charset="0"/>
              </a:rPr>
              <a:t>bacterial</a:t>
            </a:r>
            <a:r>
              <a:rPr lang="en-US" sz="4500" dirty="0">
                <a:latin typeface="Times New Roman" pitchFamily="18" charset="0"/>
                <a:cs typeface="Times New Roman" pitchFamily="18" charset="0"/>
              </a:rPr>
              <a:t> </a:t>
            </a:r>
            <a:r>
              <a:rPr lang="en-US" sz="4500" spc="-5" dirty="0">
                <a:latin typeface="Times New Roman" pitchFamily="18" charset="0"/>
                <a:cs typeface="Times New Roman" pitchFamily="18" charset="0"/>
              </a:rPr>
              <a:t>meningitis.</a:t>
            </a:r>
            <a:endParaRPr lang="en-US" sz="45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SF-Analysis.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Arial"/>
                <a:cs typeface="Arial"/>
              </a:rPr>
              <a:t>Methods to </a:t>
            </a:r>
            <a:r>
              <a:rPr lang="en-US" b="1" spc="-10" dirty="0">
                <a:latin typeface="Arial"/>
                <a:cs typeface="Arial"/>
              </a:rPr>
              <a:t>improve </a:t>
            </a:r>
            <a:r>
              <a:rPr lang="en-US" b="1" spc="-5" dirty="0">
                <a:latin typeface="Arial"/>
                <a:cs typeface="Arial"/>
              </a:rPr>
              <a:t>diagnostic </a:t>
            </a:r>
            <a:r>
              <a:rPr lang="en-US" b="1" spc="-10" dirty="0">
                <a:latin typeface="Arial"/>
                <a:cs typeface="Arial"/>
              </a:rPr>
              <a:t>yield </a:t>
            </a:r>
            <a:r>
              <a:rPr lang="en-US" b="1" spc="-5" dirty="0">
                <a:latin typeface="Arial"/>
                <a:cs typeface="Arial"/>
              </a:rPr>
              <a:t>of</a:t>
            </a:r>
            <a:r>
              <a:rPr lang="en-US" b="1" spc="10" dirty="0">
                <a:latin typeface="Arial"/>
                <a:cs typeface="Arial"/>
              </a:rPr>
              <a:t> </a:t>
            </a:r>
            <a:r>
              <a:rPr lang="en-US" b="1" spc="-5" dirty="0">
                <a:latin typeface="Arial"/>
                <a:cs typeface="Arial"/>
              </a:rPr>
              <a:t>microbiology</a:t>
            </a:r>
            <a:br>
              <a:rPr lang="en-US" dirty="0">
                <a:latin typeface="Arial"/>
                <a:cs typeface="Arial"/>
              </a:rPr>
            </a:br>
            <a:endParaRPr lang="en-US" dirty="0"/>
          </a:p>
        </p:txBody>
      </p:sp>
      <p:sp>
        <p:nvSpPr>
          <p:cNvPr id="3" name="Content Placeholder 2"/>
          <p:cNvSpPr>
            <a:spLocks noGrp="1"/>
          </p:cNvSpPr>
          <p:nvPr>
            <p:ph idx="1"/>
          </p:nvPr>
        </p:nvSpPr>
        <p:spPr>
          <a:xfrm>
            <a:off x="457200" y="1219200"/>
            <a:ext cx="8229600" cy="4906963"/>
          </a:xfrm>
        </p:spPr>
        <p:txBody>
          <a:bodyPr>
            <a:normAutofit fontScale="70000" lnSpcReduction="20000"/>
          </a:bodyPr>
          <a:lstStyle/>
          <a:p>
            <a:pPr>
              <a:lnSpc>
                <a:spcPct val="100000"/>
              </a:lnSpc>
              <a:spcBef>
                <a:spcPts val="40"/>
              </a:spcBef>
            </a:pPr>
            <a:endParaRPr lang="en-US" dirty="0">
              <a:latin typeface="Times New Roman"/>
              <a:cs typeface="Times New Roman"/>
            </a:endParaRPr>
          </a:p>
          <a:p>
            <a:pPr marL="12700">
              <a:buClr>
                <a:srgbClr val="0033CC"/>
              </a:buClr>
              <a:buFont typeface="Wingdings" pitchFamily="2" charset="2"/>
              <a:buChar char="Ø"/>
              <a:tabLst>
                <a:tab pos="321945" algn="l"/>
                <a:tab pos="322580" algn="l"/>
              </a:tabLst>
            </a:pPr>
            <a:r>
              <a:rPr lang="en-US" spc="-5" dirty="0">
                <a:latin typeface="Arial"/>
                <a:cs typeface="Arial"/>
              </a:rPr>
              <a:t>Examine </a:t>
            </a:r>
            <a:r>
              <a:rPr lang="en-US" spc="-10" dirty="0">
                <a:latin typeface="Arial"/>
                <a:cs typeface="Arial"/>
              </a:rPr>
              <a:t>CSF </a:t>
            </a:r>
            <a:r>
              <a:rPr lang="en-US" spc="-5" dirty="0">
                <a:latin typeface="Arial"/>
                <a:cs typeface="Arial"/>
              </a:rPr>
              <a:t>before or shortly after antibiotics</a:t>
            </a:r>
            <a:r>
              <a:rPr lang="en-US" spc="45" dirty="0">
                <a:latin typeface="Arial"/>
                <a:cs typeface="Arial"/>
              </a:rPr>
              <a:t> </a:t>
            </a:r>
            <a:r>
              <a:rPr lang="en-US" spc="-5" dirty="0">
                <a:latin typeface="Arial"/>
                <a:cs typeface="Arial"/>
              </a:rPr>
              <a:t>started.</a:t>
            </a:r>
            <a:endParaRPr lang="en-US" dirty="0">
              <a:latin typeface="Arial"/>
              <a:cs typeface="Arial"/>
            </a:endParaRPr>
          </a:p>
          <a:p>
            <a:pPr marL="12700">
              <a:spcBef>
                <a:spcPts val="1500"/>
              </a:spcBef>
              <a:buClr>
                <a:srgbClr val="0033CC"/>
              </a:buClr>
              <a:buFont typeface="Wingdings" pitchFamily="2" charset="2"/>
              <a:buChar char="Ø"/>
              <a:tabLst>
                <a:tab pos="321945" algn="l"/>
                <a:tab pos="322580" algn="l"/>
              </a:tabLst>
            </a:pPr>
            <a:r>
              <a:rPr lang="en-US" spc="-5" dirty="0">
                <a:latin typeface="Arial"/>
                <a:cs typeface="Arial"/>
              </a:rPr>
              <a:t>Submit large volume </a:t>
            </a:r>
            <a:r>
              <a:rPr lang="en-US" dirty="0">
                <a:latin typeface="Arial"/>
                <a:cs typeface="Arial"/>
              </a:rPr>
              <a:t>of </a:t>
            </a:r>
            <a:r>
              <a:rPr lang="en-US" spc="-5" dirty="0">
                <a:latin typeface="Arial"/>
                <a:cs typeface="Arial"/>
              </a:rPr>
              <a:t>CSF </a:t>
            </a:r>
            <a:r>
              <a:rPr lang="en-US" dirty="0">
                <a:latin typeface="Arial"/>
                <a:cs typeface="Arial"/>
              </a:rPr>
              <a:t>( </a:t>
            </a:r>
            <a:r>
              <a:rPr lang="en-US" spc="-5" dirty="0">
                <a:latin typeface="Arial"/>
                <a:cs typeface="Arial"/>
              </a:rPr>
              <a:t>&gt;5 </a:t>
            </a:r>
            <a:r>
              <a:rPr lang="en-US" spc="5" dirty="0">
                <a:latin typeface="Arial"/>
                <a:cs typeface="Arial"/>
              </a:rPr>
              <a:t>ml) </a:t>
            </a:r>
            <a:r>
              <a:rPr lang="en-US" dirty="0">
                <a:latin typeface="Arial"/>
                <a:cs typeface="Arial"/>
              </a:rPr>
              <a:t>for </a:t>
            </a:r>
            <a:r>
              <a:rPr lang="en-US" spc="-5" dirty="0">
                <a:latin typeface="Arial"/>
                <a:cs typeface="Arial"/>
              </a:rPr>
              <a:t>microbiology.</a:t>
            </a:r>
            <a:endParaRPr lang="en-US" dirty="0">
              <a:latin typeface="Arial"/>
              <a:cs typeface="Arial"/>
            </a:endParaRPr>
          </a:p>
          <a:p>
            <a:pPr marL="12700">
              <a:lnSpc>
                <a:spcPct val="100000"/>
              </a:lnSpc>
              <a:spcBef>
                <a:spcPts val="1490"/>
              </a:spcBef>
              <a:buClr>
                <a:srgbClr val="0033CC"/>
              </a:buClr>
              <a:buFont typeface="Wingdings" pitchFamily="2" charset="2"/>
              <a:buChar char="Ø"/>
              <a:tabLst>
                <a:tab pos="321945" algn="l"/>
                <a:tab pos="322580" algn="l"/>
              </a:tabLst>
            </a:pPr>
            <a:r>
              <a:rPr lang="en-US" spc="-5" dirty="0">
                <a:latin typeface="Arial"/>
                <a:cs typeface="Arial"/>
              </a:rPr>
              <a:t>Gram stain </a:t>
            </a:r>
            <a:r>
              <a:rPr lang="en-US" spc="-10" dirty="0">
                <a:latin typeface="Arial"/>
                <a:cs typeface="Arial"/>
              </a:rPr>
              <a:t>and </a:t>
            </a:r>
            <a:r>
              <a:rPr lang="en-US" spc="-5" dirty="0">
                <a:latin typeface="Arial"/>
                <a:cs typeface="Arial"/>
              </a:rPr>
              <a:t>inoculation </a:t>
            </a:r>
            <a:r>
              <a:rPr lang="en-US" dirty="0">
                <a:latin typeface="Arial"/>
                <a:cs typeface="Arial"/>
              </a:rPr>
              <a:t>for </a:t>
            </a:r>
            <a:r>
              <a:rPr lang="en-US" spc="-5" dirty="0">
                <a:latin typeface="Arial"/>
                <a:cs typeface="Arial"/>
              </a:rPr>
              <a:t>culture as soon as</a:t>
            </a:r>
            <a:r>
              <a:rPr lang="en-US" spc="40" dirty="0">
                <a:latin typeface="Arial"/>
                <a:cs typeface="Arial"/>
              </a:rPr>
              <a:t> </a:t>
            </a:r>
            <a:r>
              <a:rPr lang="en-US" spc="-5" dirty="0">
                <a:latin typeface="Arial"/>
                <a:cs typeface="Arial"/>
              </a:rPr>
              <a:t>possible.</a:t>
            </a:r>
            <a:endParaRPr lang="en-US" dirty="0">
              <a:latin typeface="Arial"/>
              <a:cs typeface="Arial"/>
            </a:endParaRPr>
          </a:p>
          <a:p>
            <a:pPr marL="12700" marR="212090">
              <a:lnSpc>
                <a:spcPct val="100000"/>
              </a:lnSpc>
              <a:spcBef>
                <a:spcPts val="1500"/>
              </a:spcBef>
              <a:buClr>
                <a:srgbClr val="0033CC"/>
              </a:buClr>
              <a:buFont typeface="Wingdings" pitchFamily="2" charset="2"/>
              <a:buChar char="Ø"/>
              <a:tabLst>
                <a:tab pos="321945" algn="l"/>
                <a:tab pos="322580" algn="l"/>
              </a:tabLst>
            </a:pPr>
            <a:r>
              <a:rPr lang="en-US" spc="-5" dirty="0">
                <a:latin typeface="Arial"/>
                <a:cs typeface="Arial"/>
              </a:rPr>
              <a:t>Centrifuge at high force </a:t>
            </a:r>
            <a:r>
              <a:rPr lang="en-US" dirty="0">
                <a:latin typeface="Arial"/>
                <a:cs typeface="Arial"/>
              </a:rPr>
              <a:t>( </a:t>
            </a:r>
            <a:r>
              <a:rPr lang="en-US" spc="-10" dirty="0">
                <a:latin typeface="Arial"/>
                <a:cs typeface="Arial"/>
              </a:rPr>
              <a:t>3000g) </a:t>
            </a:r>
            <a:r>
              <a:rPr lang="en-US" dirty="0">
                <a:latin typeface="Arial"/>
                <a:cs typeface="Arial"/>
              </a:rPr>
              <a:t>for 20 </a:t>
            </a:r>
            <a:r>
              <a:rPr lang="en-US" spc="5" dirty="0">
                <a:latin typeface="Arial"/>
                <a:cs typeface="Arial"/>
              </a:rPr>
              <a:t>min </a:t>
            </a:r>
            <a:r>
              <a:rPr lang="en-US" spc="-10" dirty="0">
                <a:latin typeface="Arial"/>
                <a:cs typeface="Arial"/>
              </a:rPr>
              <a:t>and </a:t>
            </a:r>
            <a:r>
              <a:rPr lang="en-US" spc="-5" dirty="0">
                <a:latin typeface="Arial"/>
                <a:cs typeface="Arial"/>
              </a:rPr>
              <a:t>stain and  culture the deposit.</a:t>
            </a:r>
            <a:endParaRPr lang="en-US" dirty="0">
              <a:latin typeface="Arial"/>
              <a:cs typeface="Arial"/>
            </a:endParaRPr>
          </a:p>
          <a:p>
            <a:pPr marL="12700" marR="489584">
              <a:lnSpc>
                <a:spcPct val="100000"/>
              </a:lnSpc>
              <a:spcBef>
                <a:spcPts val="1500"/>
              </a:spcBef>
              <a:buClr>
                <a:srgbClr val="0033CC"/>
              </a:buClr>
              <a:buFont typeface="Wingdings" pitchFamily="2" charset="2"/>
              <a:buChar char="Ø"/>
              <a:tabLst>
                <a:tab pos="321945" algn="l"/>
                <a:tab pos="322580" algn="l"/>
                <a:tab pos="876935" algn="l"/>
              </a:tabLst>
            </a:pPr>
            <a:r>
              <a:rPr lang="en-US" spc="-5" dirty="0">
                <a:latin typeface="Arial"/>
                <a:cs typeface="Arial"/>
              </a:rPr>
              <a:t>Subculture after 24 </a:t>
            </a:r>
            <a:r>
              <a:rPr lang="en-US" dirty="0">
                <a:latin typeface="Arial"/>
                <a:cs typeface="Arial"/>
              </a:rPr>
              <a:t>hr </a:t>
            </a:r>
            <a:r>
              <a:rPr lang="en-US" spc="-5" dirty="0">
                <a:latin typeface="Arial"/>
                <a:cs typeface="Arial"/>
              </a:rPr>
              <a:t>inoculation in brain heart infusion  broth	at </a:t>
            </a:r>
            <a:r>
              <a:rPr lang="en-US" spc="-10" dirty="0">
                <a:latin typeface="Arial"/>
                <a:cs typeface="Arial"/>
              </a:rPr>
              <a:t>37°C </a:t>
            </a:r>
            <a:r>
              <a:rPr lang="en-US" spc="-5" dirty="0">
                <a:latin typeface="Arial"/>
                <a:cs typeface="Arial"/>
              </a:rPr>
              <a:t>with 5%</a:t>
            </a:r>
            <a:r>
              <a:rPr lang="en-US" spc="15" dirty="0">
                <a:latin typeface="Arial"/>
                <a:cs typeface="Arial"/>
              </a:rPr>
              <a:t> </a:t>
            </a:r>
            <a:r>
              <a:rPr lang="en-US" spc="5" dirty="0">
                <a:latin typeface="Arial"/>
                <a:cs typeface="Arial"/>
              </a:rPr>
              <a:t>CO</a:t>
            </a:r>
            <a:r>
              <a:rPr lang="en-US" spc="7" baseline="-23809" dirty="0">
                <a:latin typeface="Arial"/>
                <a:cs typeface="Arial"/>
              </a:rPr>
              <a:t>2.</a:t>
            </a:r>
            <a:endParaRPr lang="en-US" baseline="-23809" dirty="0">
              <a:latin typeface="Arial"/>
              <a:cs typeface="Arial"/>
            </a:endParaRPr>
          </a:p>
          <a:p>
            <a:pPr marL="12700" marR="5080">
              <a:lnSpc>
                <a:spcPct val="100000"/>
              </a:lnSpc>
              <a:spcBef>
                <a:spcPts val="1900"/>
              </a:spcBef>
              <a:buClr>
                <a:srgbClr val="0033CC"/>
              </a:buClr>
              <a:buFont typeface="Wingdings" pitchFamily="2" charset="2"/>
              <a:buChar char="Ø"/>
              <a:tabLst>
                <a:tab pos="321945" algn="l"/>
                <a:tab pos="322580" algn="l"/>
              </a:tabLst>
            </a:pPr>
            <a:r>
              <a:rPr lang="en-US" spc="-5" dirty="0">
                <a:latin typeface="Arial"/>
                <a:cs typeface="Arial"/>
              </a:rPr>
              <a:t>Storage/ transport of CSF </a:t>
            </a:r>
            <a:r>
              <a:rPr lang="en-US" dirty="0">
                <a:latin typeface="Arial"/>
                <a:cs typeface="Arial"/>
              </a:rPr>
              <a:t>– </a:t>
            </a:r>
            <a:r>
              <a:rPr lang="en-US" spc="-5" dirty="0">
                <a:latin typeface="Arial"/>
                <a:cs typeface="Arial"/>
              </a:rPr>
              <a:t>incubate at </a:t>
            </a:r>
            <a:r>
              <a:rPr lang="en-US" spc="5" dirty="0">
                <a:latin typeface="Arial"/>
                <a:cs typeface="Arial"/>
              </a:rPr>
              <a:t>37°C </a:t>
            </a:r>
            <a:r>
              <a:rPr lang="en-US" spc="-5" dirty="0">
                <a:latin typeface="Arial"/>
                <a:cs typeface="Arial"/>
              </a:rPr>
              <a:t>if </a:t>
            </a:r>
            <a:r>
              <a:rPr lang="en-US" spc="-10" dirty="0">
                <a:latin typeface="Arial"/>
                <a:cs typeface="Arial"/>
              </a:rPr>
              <a:t>available </a:t>
            </a:r>
            <a:r>
              <a:rPr lang="en-US" spc="-5" dirty="0">
                <a:latin typeface="Arial"/>
                <a:cs typeface="Arial"/>
              </a:rPr>
              <a:t>or  at room</a:t>
            </a:r>
            <a:r>
              <a:rPr lang="en-US" spc="25" dirty="0">
                <a:latin typeface="Arial"/>
                <a:cs typeface="Arial"/>
              </a:rPr>
              <a:t> </a:t>
            </a:r>
            <a:r>
              <a:rPr lang="en-US" spc="-5" dirty="0">
                <a:latin typeface="Arial"/>
                <a:cs typeface="Arial"/>
              </a:rPr>
              <a:t>temperature.</a:t>
            </a:r>
            <a:endParaRPr lang="en-US" dirty="0">
              <a:latin typeface="Arial"/>
              <a:cs typeface="Arial"/>
            </a:endParaRPr>
          </a:p>
          <a:p>
            <a:pPr marL="12700">
              <a:lnSpc>
                <a:spcPct val="100000"/>
              </a:lnSpc>
              <a:spcBef>
                <a:spcPts val="1500"/>
              </a:spcBef>
              <a:buClr>
                <a:srgbClr val="0033CC"/>
              </a:buClr>
              <a:buFont typeface="Wingdings" pitchFamily="2" charset="2"/>
              <a:buChar char="Ø"/>
              <a:tabLst>
                <a:tab pos="321945" algn="l"/>
                <a:tab pos="322580" algn="l"/>
              </a:tabLst>
            </a:pPr>
            <a:r>
              <a:rPr lang="en-US" spc="-5" dirty="0">
                <a:latin typeface="Arial"/>
                <a:cs typeface="Arial"/>
              </a:rPr>
              <a:t>Do not</a:t>
            </a:r>
            <a:r>
              <a:rPr lang="en-US" dirty="0">
                <a:latin typeface="Arial"/>
                <a:cs typeface="Arial"/>
              </a:rPr>
              <a:t> </a:t>
            </a:r>
            <a:r>
              <a:rPr lang="en-US" spc="-5" dirty="0">
                <a:latin typeface="Arial"/>
                <a:cs typeface="Arial"/>
              </a:rPr>
              <a:t>refrigerate.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spc="-10" dirty="0">
                <a:solidFill>
                  <a:srgbClr val="000000"/>
                </a:solidFill>
                <a:latin typeface="Arial"/>
                <a:cs typeface="Arial"/>
              </a:rPr>
              <a:t>Indications </a:t>
            </a:r>
            <a:r>
              <a:rPr lang="en-US" b="1" spc="-5" dirty="0">
                <a:solidFill>
                  <a:srgbClr val="000000"/>
                </a:solidFill>
                <a:latin typeface="Arial"/>
                <a:cs typeface="Arial"/>
              </a:rPr>
              <a:t>for cranial imaging </a:t>
            </a:r>
            <a:r>
              <a:rPr lang="en-US" b="1" spc="-10" dirty="0">
                <a:solidFill>
                  <a:srgbClr val="000000"/>
                </a:solidFill>
                <a:latin typeface="Arial"/>
                <a:cs typeface="Arial"/>
              </a:rPr>
              <a:t>before</a:t>
            </a:r>
            <a:r>
              <a:rPr lang="en-US" b="1" spc="15" dirty="0">
                <a:solidFill>
                  <a:srgbClr val="000000"/>
                </a:solidFill>
                <a:latin typeface="Arial"/>
                <a:cs typeface="Arial"/>
              </a:rPr>
              <a:t> </a:t>
            </a:r>
            <a:r>
              <a:rPr lang="en-US" b="1" spc="-5" dirty="0">
                <a:solidFill>
                  <a:srgbClr val="000000"/>
                </a:solidFill>
                <a:latin typeface="Arial"/>
                <a:cs typeface="Arial"/>
              </a:rPr>
              <a:t>L.P</a:t>
            </a:r>
            <a:endParaRPr lang="en-US" dirty="0"/>
          </a:p>
        </p:txBody>
      </p:sp>
      <p:sp>
        <p:nvSpPr>
          <p:cNvPr id="3" name="Content Placeholder 2"/>
          <p:cNvSpPr>
            <a:spLocks noGrp="1"/>
          </p:cNvSpPr>
          <p:nvPr>
            <p:ph idx="1"/>
          </p:nvPr>
        </p:nvSpPr>
        <p:spPr/>
        <p:txBody>
          <a:bodyPr>
            <a:normAutofit fontScale="92500" lnSpcReduction="20000"/>
          </a:bodyPr>
          <a:lstStyle/>
          <a:p>
            <a:pPr marL="673100" indent="-660400">
              <a:lnSpc>
                <a:spcPct val="100000"/>
              </a:lnSpc>
              <a:spcBef>
                <a:spcPts val="409"/>
              </a:spcBef>
              <a:buAutoNum type="romanLcPeriod"/>
              <a:tabLst>
                <a:tab pos="672465" algn="l"/>
                <a:tab pos="673100" algn="l"/>
              </a:tabLst>
            </a:pPr>
            <a:r>
              <a:rPr lang="en-US" spc="-5" dirty="0">
                <a:latin typeface="Arial"/>
                <a:cs typeface="Arial"/>
              </a:rPr>
              <a:t>New onset seizure (within </a:t>
            </a:r>
            <a:r>
              <a:rPr lang="en-US" spc="-10" dirty="0">
                <a:latin typeface="Arial"/>
                <a:cs typeface="Arial"/>
              </a:rPr>
              <a:t>one </a:t>
            </a:r>
            <a:r>
              <a:rPr lang="en-US" spc="-5" dirty="0">
                <a:latin typeface="Arial"/>
                <a:cs typeface="Arial"/>
              </a:rPr>
              <a:t>week of</a:t>
            </a:r>
            <a:r>
              <a:rPr lang="en-US" spc="15" dirty="0">
                <a:latin typeface="Arial"/>
                <a:cs typeface="Arial"/>
              </a:rPr>
              <a:t> </a:t>
            </a:r>
            <a:r>
              <a:rPr lang="en-US" spc="-5" dirty="0">
                <a:latin typeface="Arial"/>
                <a:cs typeface="Arial"/>
              </a:rPr>
              <a:t>presentation)</a:t>
            </a:r>
            <a:endParaRPr lang="en-US" dirty="0">
              <a:latin typeface="Arial"/>
              <a:cs typeface="Arial"/>
            </a:endParaRPr>
          </a:p>
          <a:p>
            <a:pPr marL="673100" indent="-660400">
              <a:lnSpc>
                <a:spcPct val="100000"/>
              </a:lnSpc>
              <a:spcBef>
                <a:spcPts val="309"/>
              </a:spcBef>
              <a:buAutoNum type="romanLcPeriod"/>
              <a:tabLst>
                <a:tab pos="672465" algn="l"/>
                <a:tab pos="673100" algn="l"/>
              </a:tabLst>
            </a:pPr>
            <a:r>
              <a:rPr lang="en-US" dirty="0">
                <a:latin typeface="Arial"/>
                <a:cs typeface="Arial"/>
              </a:rPr>
              <a:t>Immunocompromised</a:t>
            </a:r>
            <a:r>
              <a:rPr lang="en-US" spc="-10" dirty="0">
                <a:latin typeface="Arial"/>
                <a:cs typeface="Arial"/>
              </a:rPr>
              <a:t> </a:t>
            </a:r>
            <a:r>
              <a:rPr lang="en-US" dirty="0">
                <a:latin typeface="Arial"/>
                <a:cs typeface="Arial"/>
              </a:rPr>
              <a:t>state</a:t>
            </a:r>
          </a:p>
          <a:p>
            <a:pPr marL="673100" indent="-660400">
              <a:lnSpc>
                <a:spcPct val="100000"/>
              </a:lnSpc>
              <a:spcBef>
                <a:spcPts val="309"/>
              </a:spcBef>
              <a:buAutoNum type="romanLcPeriod"/>
              <a:tabLst>
                <a:tab pos="672465" algn="l"/>
                <a:tab pos="673100" algn="l"/>
              </a:tabLst>
            </a:pPr>
            <a:r>
              <a:rPr lang="en-US" spc="-5" dirty="0" err="1">
                <a:latin typeface="Arial"/>
                <a:cs typeface="Arial"/>
              </a:rPr>
              <a:t>Papilledema</a:t>
            </a:r>
            <a:endParaRPr lang="en-US" dirty="0">
              <a:latin typeface="Arial"/>
              <a:cs typeface="Arial"/>
            </a:endParaRPr>
          </a:p>
          <a:p>
            <a:pPr marL="673100" indent="-660400">
              <a:lnSpc>
                <a:spcPct val="100000"/>
              </a:lnSpc>
              <a:spcBef>
                <a:spcPts val="309"/>
              </a:spcBef>
              <a:buAutoNum type="romanLcPeriod"/>
              <a:tabLst>
                <a:tab pos="672465" algn="l"/>
                <a:tab pos="673100" algn="l"/>
              </a:tabLst>
            </a:pPr>
            <a:r>
              <a:rPr lang="en-US" spc="-5" dirty="0">
                <a:latin typeface="Arial"/>
                <a:cs typeface="Arial"/>
              </a:rPr>
              <a:t>Focal </a:t>
            </a:r>
            <a:r>
              <a:rPr lang="en-US" spc="-10" dirty="0">
                <a:latin typeface="Arial"/>
                <a:cs typeface="Arial"/>
              </a:rPr>
              <a:t>neurological </a:t>
            </a:r>
            <a:r>
              <a:rPr lang="en-US" spc="-5" dirty="0">
                <a:latin typeface="Arial"/>
                <a:cs typeface="Arial"/>
              </a:rPr>
              <a:t>signs </a:t>
            </a:r>
            <a:r>
              <a:rPr lang="en-US" spc="-10" dirty="0">
                <a:latin typeface="Arial"/>
                <a:cs typeface="Arial"/>
              </a:rPr>
              <a:t>(excluding </a:t>
            </a:r>
            <a:r>
              <a:rPr lang="en-US" spc="-5" dirty="0">
                <a:latin typeface="Arial"/>
                <a:cs typeface="Arial"/>
              </a:rPr>
              <a:t>hearing</a:t>
            </a:r>
            <a:r>
              <a:rPr lang="en-US" spc="20" dirty="0">
                <a:latin typeface="Arial"/>
                <a:cs typeface="Arial"/>
              </a:rPr>
              <a:t> </a:t>
            </a:r>
            <a:r>
              <a:rPr lang="en-US" spc="-5" dirty="0">
                <a:latin typeface="Arial"/>
                <a:cs typeface="Arial"/>
              </a:rPr>
              <a:t>loss)</a:t>
            </a:r>
            <a:endParaRPr lang="en-US" dirty="0">
              <a:latin typeface="Arial"/>
              <a:cs typeface="Arial"/>
            </a:endParaRPr>
          </a:p>
          <a:p>
            <a:pPr marL="673100" marR="423545" indent="-660400">
              <a:lnSpc>
                <a:spcPts val="2590"/>
              </a:lnSpc>
              <a:spcBef>
                <a:spcPts val="625"/>
              </a:spcBef>
              <a:buAutoNum type="romanLcPeriod"/>
              <a:tabLst>
                <a:tab pos="672465" algn="l"/>
                <a:tab pos="673100" algn="l"/>
              </a:tabLst>
            </a:pPr>
            <a:r>
              <a:rPr lang="en-US" spc="-5" dirty="0">
                <a:latin typeface="Arial"/>
                <a:cs typeface="Arial"/>
              </a:rPr>
              <a:t>Moderate </a:t>
            </a:r>
            <a:r>
              <a:rPr lang="en-US" dirty="0">
                <a:latin typeface="Arial"/>
                <a:cs typeface="Arial"/>
              </a:rPr>
              <a:t>to </a:t>
            </a:r>
            <a:r>
              <a:rPr lang="en-US" spc="-5" dirty="0">
                <a:latin typeface="Arial"/>
                <a:cs typeface="Arial"/>
              </a:rPr>
              <a:t>severe impairment </a:t>
            </a:r>
            <a:r>
              <a:rPr lang="en-US" dirty="0">
                <a:latin typeface="Arial"/>
                <a:cs typeface="Arial"/>
              </a:rPr>
              <a:t>of </a:t>
            </a:r>
            <a:r>
              <a:rPr lang="en-US" spc="-5" dirty="0">
                <a:latin typeface="Arial"/>
                <a:cs typeface="Arial"/>
              </a:rPr>
              <a:t>consciousness  (GCS</a:t>
            </a:r>
            <a:r>
              <a:rPr lang="en-US" spc="-10" dirty="0">
                <a:latin typeface="Arial"/>
                <a:cs typeface="Arial"/>
              </a:rPr>
              <a:t> </a:t>
            </a:r>
            <a:r>
              <a:rPr lang="en-US" spc="-5" dirty="0">
                <a:latin typeface="Arial"/>
                <a:cs typeface="Arial"/>
              </a:rPr>
              <a:t>&lt;10)</a:t>
            </a:r>
            <a:endParaRPr lang="en-US" dirty="0">
              <a:latin typeface="Arial"/>
              <a:cs typeface="Arial"/>
            </a:endParaRPr>
          </a:p>
          <a:p>
            <a:pPr marL="12700" marR="483234">
              <a:lnSpc>
                <a:spcPts val="2590"/>
              </a:lnSpc>
              <a:spcBef>
                <a:spcPts val="425"/>
              </a:spcBef>
            </a:pPr>
            <a:r>
              <a:rPr lang="en-US" spc="-5" dirty="0">
                <a:latin typeface="Arial"/>
                <a:cs typeface="Arial"/>
              </a:rPr>
              <a:t>Absence of all these features </a:t>
            </a:r>
            <a:r>
              <a:rPr lang="en-US" spc="-10" dirty="0">
                <a:latin typeface="Arial"/>
                <a:cs typeface="Arial"/>
              </a:rPr>
              <a:t>has </a:t>
            </a:r>
            <a:r>
              <a:rPr lang="en-US" spc="-5" dirty="0">
                <a:latin typeface="Arial"/>
                <a:cs typeface="Arial"/>
              </a:rPr>
              <a:t>97% </a:t>
            </a:r>
            <a:r>
              <a:rPr lang="en-US" spc="-10" dirty="0">
                <a:latin typeface="Arial"/>
                <a:cs typeface="Arial"/>
              </a:rPr>
              <a:t>negative  </a:t>
            </a:r>
            <a:r>
              <a:rPr lang="en-US" spc="-5" dirty="0">
                <a:latin typeface="Arial"/>
                <a:cs typeface="Arial"/>
              </a:rPr>
              <a:t>predictive </a:t>
            </a:r>
            <a:r>
              <a:rPr lang="en-US" spc="-10" dirty="0">
                <a:latin typeface="Arial"/>
                <a:cs typeface="Arial"/>
              </a:rPr>
              <a:t>value </a:t>
            </a:r>
            <a:r>
              <a:rPr lang="en-US" spc="-5" dirty="0">
                <a:latin typeface="Arial"/>
                <a:cs typeface="Arial"/>
              </a:rPr>
              <a:t>for an intra cranial abnormality that  would preclude </a:t>
            </a:r>
            <a:r>
              <a:rPr lang="en-US" dirty="0">
                <a:latin typeface="Arial"/>
                <a:cs typeface="Arial"/>
              </a:rPr>
              <a:t>a </a:t>
            </a:r>
            <a:r>
              <a:rPr lang="en-US" spc="-5" dirty="0">
                <a:latin typeface="Arial"/>
                <a:cs typeface="Arial"/>
              </a:rPr>
              <a:t>lumbar</a:t>
            </a:r>
            <a:r>
              <a:rPr lang="en-US" dirty="0">
                <a:latin typeface="Arial"/>
                <a:cs typeface="Arial"/>
              </a:rPr>
              <a:t> </a:t>
            </a:r>
            <a:r>
              <a:rPr lang="en-US" spc="-5" dirty="0">
                <a:latin typeface="Arial"/>
                <a:cs typeface="Arial"/>
              </a:rPr>
              <a:t>puncture</a:t>
            </a:r>
            <a:endParaRPr lang="en-US" sz="1600" dirty="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971800" y="1295400"/>
            <a:ext cx="5867400" cy="5162550"/>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289559" y="1751329"/>
            <a:ext cx="1946275" cy="1488440"/>
          </a:xfrm>
          <a:prstGeom prst="rect">
            <a:avLst/>
          </a:prstGeom>
        </p:spPr>
        <p:txBody>
          <a:bodyPr vert="horz" wrap="square" lIns="0" tIns="12700" rIns="0" bIns="0" rtlCol="0">
            <a:spAutoFit/>
          </a:bodyPr>
          <a:lstStyle/>
          <a:p>
            <a:pPr marL="12700" marR="5080">
              <a:lnSpc>
                <a:spcPct val="100000"/>
              </a:lnSpc>
              <a:spcBef>
                <a:spcPts val="100"/>
              </a:spcBef>
            </a:pPr>
            <a:r>
              <a:rPr sz="2400" spc="-5" dirty="0">
                <a:solidFill>
                  <a:srgbClr val="000000"/>
                </a:solidFill>
                <a:latin typeface="Times New Roman"/>
                <a:cs typeface="Times New Roman"/>
              </a:rPr>
              <a:t>Meningeal  enhancement</a:t>
            </a:r>
            <a:r>
              <a:rPr sz="2400" spc="-70" dirty="0">
                <a:solidFill>
                  <a:srgbClr val="000000"/>
                </a:solidFill>
                <a:latin typeface="Times New Roman"/>
                <a:cs typeface="Times New Roman"/>
              </a:rPr>
              <a:t> </a:t>
            </a:r>
            <a:r>
              <a:rPr sz="2400" dirty="0">
                <a:solidFill>
                  <a:srgbClr val="000000"/>
                </a:solidFill>
                <a:latin typeface="Times New Roman"/>
                <a:cs typeface="Times New Roman"/>
              </a:rPr>
              <a:t>in  Bacterial  </a:t>
            </a:r>
            <a:r>
              <a:rPr sz="2400" spc="-5" dirty="0">
                <a:solidFill>
                  <a:srgbClr val="000000"/>
                </a:solidFill>
                <a:latin typeface="Times New Roman"/>
                <a:cs typeface="Times New Roman"/>
              </a:rPr>
              <a:t>meningitis.</a:t>
            </a:r>
            <a:endParaRPr sz="2400">
              <a:latin typeface="Times New Roman"/>
              <a:cs typeface="Times New Roman"/>
            </a:endParaRPr>
          </a:p>
        </p:txBody>
      </p:sp>
      <p:sp>
        <p:nvSpPr>
          <p:cNvPr id="4" name="object 4"/>
          <p:cNvSpPr/>
          <p:nvPr/>
        </p:nvSpPr>
        <p:spPr>
          <a:xfrm>
            <a:off x="1981200" y="2057400"/>
            <a:ext cx="1986280" cy="147320"/>
          </a:xfrm>
          <a:custGeom>
            <a:avLst/>
            <a:gdLst/>
            <a:ahLst/>
            <a:cxnLst/>
            <a:rect l="l" t="t" r="r" b="b"/>
            <a:pathLst>
              <a:path w="1986279" h="147319">
                <a:moveTo>
                  <a:pt x="0" y="0"/>
                </a:moveTo>
                <a:lnTo>
                  <a:pt x="1986279" y="147320"/>
                </a:lnTo>
              </a:path>
            </a:pathLst>
          </a:custGeom>
          <a:ln w="38100">
            <a:solidFill>
              <a:srgbClr val="FFFF66"/>
            </a:solidFill>
          </a:ln>
        </p:spPr>
        <p:txBody>
          <a:bodyPr wrap="square" lIns="0" tIns="0" rIns="0" bIns="0" rtlCol="0"/>
          <a:lstStyle/>
          <a:p>
            <a:endParaRPr/>
          </a:p>
        </p:txBody>
      </p:sp>
      <p:sp>
        <p:nvSpPr>
          <p:cNvPr id="5" name="object 5"/>
          <p:cNvSpPr/>
          <p:nvPr/>
        </p:nvSpPr>
        <p:spPr>
          <a:xfrm>
            <a:off x="3959859" y="2166620"/>
            <a:ext cx="78740" cy="74930"/>
          </a:xfrm>
          <a:custGeom>
            <a:avLst/>
            <a:gdLst/>
            <a:ahLst/>
            <a:cxnLst/>
            <a:rect l="l" t="t" r="r" b="b"/>
            <a:pathLst>
              <a:path w="78739" h="74930">
                <a:moveTo>
                  <a:pt x="5079" y="0"/>
                </a:moveTo>
                <a:lnTo>
                  <a:pt x="0" y="74929"/>
                </a:lnTo>
                <a:lnTo>
                  <a:pt x="78739" y="43179"/>
                </a:lnTo>
                <a:lnTo>
                  <a:pt x="5079" y="0"/>
                </a:lnTo>
                <a:close/>
              </a:path>
            </a:pathLst>
          </a:custGeom>
          <a:solidFill>
            <a:srgbClr val="FFFF66"/>
          </a:solidFill>
        </p:spPr>
        <p:txBody>
          <a:bodyPr wrap="square" lIns="0" tIns="0" rIns="0" bIns="0" rtlCol="0"/>
          <a:lstStyle/>
          <a:p>
            <a:endParaRPr/>
          </a:p>
        </p:txBody>
      </p:sp>
    </p:spTree>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ide_23.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Bacterial Meningitis Score</a:t>
            </a:r>
          </a:p>
        </p:txBody>
      </p:sp>
      <p:sp>
        <p:nvSpPr>
          <p:cNvPr id="3" name="Content Placeholder 2"/>
          <p:cNvSpPr>
            <a:spLocks noGrp="1"/>
          </p:cNvSpPr>
          <p:nvPr>
            <p:ph idx="1"/>
          </p:nvPr>
        </p:nvSpPr>
        <p:spPr>
          <a:xfrm>
            <a:off x="0" y="1219200"/>
            <a:ext cx="9144000" cy="5638800"/>
          </a:xfrm>
        </p:spPr>
        <p:txBody>
          <a:bodyPr>
            <a:normAutofit fontScale="85000" lnSpcReduction="20000"/>
          </a:bodyPr>
          <a:lstStyle/>
          <a:p>
            <a:pPr marL="130810" marR="5080">
              <a:spcBef>
                <a:spcPts val="100"/>
              </a:spcBef>
            </a:pPr>
            <a:r>
              <a:rPr lang="en-US" spc="-5" dirty="0"/>
              <a:t>Risk of bacterial meningitis </a:t>
            </a:r>
            <a:r>
              <a:rPr lang="en-US" spc="-10" dirty="0"/>
              <a:t>is </a:t>
            </a:r>
            <a:r>
              <a:rPr lang="en-US" spc="-5" dirty="0"/>
              <a:t>very low (0.1%) with BMS  </a:t>
            </a:r>
            <a:r>
              <a:rPr lang="en-US" dirty="0"/>
              <a:t>0 </a:t>
            </a:r>
            <a:r>
              <a:rPr lang="en-US" spc="-5" dirty="0"/>
              <a:t>and it increases </a:t>
            </a:r>
            <a:r>
              <a:rPr lang="en-US" dirty="0"/>
              <a:t>as </a:t>
            </a:r>
            <a:r>
              <a:rPr lang="en-US" spc="-5" dirty="0"/>
              <a:t>the score increases:-</a:t>
            </a:r>
          </a:p>
          <a:p>
            <a:pPr marL="471170">
              <a:lnSpc>
                <a:spcPct val="100000"/>
              </a:lnSpc>
              <a:spcBef>
                <a:spcPts val="600"/>
              </a:spcBef>
              <a:buNone/>
            </a:pPr>
            <a:r>
              <a:rPr lang="en-US" dirty="0"/>
              <a:t>		3% with </a:t>
            </a:r>
            <a:r>
              <a:rPr lang="en-US" spc="-5" dirty="0"/>
              <a:t>score </a:t>
            </a:r>
            <a:r>
              <a:rPr lang="en-US" dirty="0"/>
              <a:t>1</a:t>
            </a:r>
          </a:p>
          <a:p>
            <a:pPr marL="471170">
              <a:lnSpc>
                <a:spcPct val="100000"/>
              </a:lnSpc>
              <a:spcBef>
                <a:spcPts val="590"/>
              </a:spcBef>
              <a:buNone/>
            </a:pPr>
            <a:r>
              <a:rPr lang="en-US" spc="-5" dirty="0"/>
              <a:t>		27% with </a:t>
            </a:r>
            <a:r>
              <a:rPr lang="en-US" dirty="0"/>
              <a:t>score</a:t>
            </a:r>
            <a:r>
              <a:rPr lang="en-US" spc="-75" dirty="0"/>
              <a:t> </a:t>
            </a:r>
            <a:r>
              <a:rPr lang="en-US" dirty="0"/>
              <a:t>2</a:t>
            </a:r>
          </a:p>
          <a:p>
            <a:pPr marL="471170">
              <a:lnSpc>
                <a:spcPct val="100000"/>
              </a:lnSpc>
              <a:spcBef>
                <a:spcPts val="600"/>
              </a:spcBef>
              <a:buNone/>
            </a:pPr>
            <a:r>
              <a:rPr lang="en-US" spc="-5" dirty="0"/>
              <a:t>		70% with </a:t>
            </a:r>
            <a:r>
              <a:rPr lang="en-US" dirty="0"/>
              <a:t>score</a:t>
            </a:r>
            <a:r>
              <a:rPr lang="en-US" spc="-75" dirty="0"/>
              <a:t> </a:t>
            </a:r>
            <a:r>
              <a:rPr lang="en-US" dirty="0"/>
              <a:t>3</a:t>
            </a:r>
          </a:p>
          <a:p>
            <a:pPr marL="471170">
              <a:lnSpc>
                <a:spcPct val="100000"/>
              </a:lnSpc>
              <a:spcBef>
                <a:spcPts val="600"/>
              </a:spcBef>
              <a:buNone/>
            </a:pPr>
            <a:r>
              <a:rPr lang="en-US" spc="-5" dirty="0"/>
              <a:t>		95% with </a:t>
            </a:r>
            <a:r>
              <a:rPr lang="en-US" dirty="0"/>
              <a:t>score ≥</a:t>
            </a:r>
            <a:r>
              <a:rPr lang="en-US" spc="10" dirty="0"/>
              <a:t> </a:t>
            </a:r>
            <a:r>
              <a:rPr lang="en-US" dirty="0"/>
              <a:t>4</a:t>
            </a:r>
          </a:p>
          <a:p>
            <a:pPr marL="471170">
              <a:spcBef>
                <a:spcPts val="600"/>
              </a:spcBef>
            </a:pPr>
            <a:r>
              <a:rPr lang="en-US" dirty="0">
                <a:latin typeface="Arial"/>
                <a:cs typeface="Arial"/>
              </a:rPr>
              <a:t>It </a:t>
            </a:r>
            <a:r>
              <a:rPr lang="en-US" spc="-5" dirty="0">
                <a:latin typeface="Arial"/>
                <a:cs typeface="Arial"/>
              </a:rPr>
              <a:t>has </a:t>
            </a:r>
            <a:r>
              <a:rPr lang="en-US" dirty="0">
                <a:latin typeface="Arial"/>
                <a:cs typeface="Arial"/>
              </a:rPr>
              <a:t>a </a:t>
            </a:r>
            <a:r>
              <a:rPr lang="en-US" b="1" spc="-5" dirty="0">
                <a:latin typeface="Arial"/>
                <a:cs typeface="Arial"/>
              </a:rPr>
              <a:t>negative predictive value </a:t>
            </a:r>
            <a:r>
              <a:rPr lang="en-US" b="1" dirty="0">
                <a:latin typeface="Arial"/>
                <a:cs typeface="Arial"/>
              </a:rPr>
              <a:t>of </a:t>
            </a:r>
            <a:r>
              <a:rPr lang="en-US" b="1" spc="-5" dirty="0">
                <a:latin typeface="Arial"/>
                <a:cs typeface="Arial"/>
              </a:rPr>
              <a:t>99.9% </a:t>
            </a:r>
            <a:r>
              <a:rPr lang="en-US" spc="-5" dirty="0">
                <a:latin typeface="Arial"/>
                <a:cs typeface="Arial"/>
              </a:rPr>
              <a:t>for acute  bacterial</a:t>
            </a:r>
            <a:r>
              <a:rPr lang="en-US" spc="-10" dirty="0">
                <a:latin typeface="Arial"/>
                <a:cs typeface="Arial"/>
              </a:rPr>
              <a:t> </a:t>
            </a:r>
            <a:r>
              <a:rPr lang="en-US" spc="-5" dirty="0">
                <a:latin typeface="Arial"/>
                <a:cs typeface="Arial"/>
              </a:rPr>
              <a:t>meningitis.</a:t>
            </a:r>
          </a:p>
          <a:p>
            <a:pPr marL="471170">
              <a:spcBef>
                <a:spcPts val="600"/>
              </a:spcBef>
            </a:pPr>
            <a:r>
              <a:rPr lang="en-US" spc="-10" dirty="0">
                <a:latin typeface="Arial"/>
                <a:cs typeface="Arial"/>
              </a:rPr>
              <a:t>Validated only </a:t>
            </a:r>
            <a:r>
              <a:rPr lang="en-US" spc="-5" dirty="0">
                <a:latin typeface="Arial"/>
                <a:cs typeface="Arial"/>
              </a:rPr>
              <a:t>in </a:t>
            </a:r>
            <a:r>
              <a:rPr lang="en-US" spc="-10" dirty="0">
                <a:latin typeface="Arial"/>
                <a:cs typeface="Arial"/>
              </a:rPr>
              <a:t>age </a:t>
            </a:r>
            <a:r>
              <a:rPr lang="en-US" spc="-5" dirty="0">
                <a:latin typeface="Arial"/>
                <a:cs typeface="Arial"/>
              </a:rPr>
              <a:t>group of 29 days to19 years. Not  </a:t>
            </a:r>
            <a:r>
              <a:rPr lang="en-US" spc="-10" dirty="0">
                <a:latin typeface="Arial"/>
                <a:cs typeface="Arial"/>
              </a:rPr>
              <a:t>applicable </a:t>
            </a:r>
            <a:r>
              <a:rPr lang="en-US" dirty="0">
                <a:latin typeface="Arial"/>
                <a:cs typeface="Arial"/>
              </a:rPr>
              <a:t>to </a:t>
            </a:r>
            <a:r>
              <a:rPr lang="en-US" spc="-5" dirty="0">
                <a:latin typeface="Arial"/>
                <a:cs typeface="Arial"/>
              </a:rPr>
              <a:t>adults </a:t>
            </a:r>
            <a:r>
              <a:rPr lang="en-US" spc="-10" dirty="0">
                <a:latin typeface="Arial"/>
                <a:cs typeface="Arial"/>
              </a:rPr>
              <a:t>and</a:t>
            </a:r>
            <a:r>
              <a:rPr lang="en-US" spc="5" dirty="0">
                <a:latin typeface="Arial"/>
                <a:cs typeface="Arial"/>
              </a:rPr>
              <a:t> </a:t>
            </a:r>
            <a:r>
              <a:rPr lang="en-US" spc="-10" dirty="0">
                <a:latin typeface="Arial"/>
                <a:cs typeface="Arial"/>
              </a:rPr>
              <a:t>neonates. (</a:t>
            </a:r>
            <a:r>
              <a:rPr lang="en-US" b="1" spc="-20" dirty="0">
                <a:latin typeface="Arial"/>
                <a:cs typeface="Arial"/>
              </a:rPr>
              <a:t>JAMA.</a:t>
            </a:r>
            <a:r>
              <a:rPr lang="en-US" b="1" spc="-60" dirty="0">
                <a:latin typeface="Arial"/>
                <a:cs typeface="Arial"/>
              </a:rPr>
              <a:t> </a:t>
            </a:r>
            <a:r>
              <a:rPr lang="en-US" b="1" dirty="0">
                <a:latin typeface="Arial"/>
                <a:cs typeface="Arial"/>
              </a:rPr>
              <a:t>2007;297:52-60)</a:t>
            </a:r>
            <a:endParaRPr lang="en-US" dirty="0">
              <a:latin typeface="Arial"/>
              <a:cs typeface="Arial"/>
            </a:endParaRPr>
          </a:p>
          <a:p>
            <a:pPr marL="471170">
              <a:spcBef>
                <a:spcPts val="600"/>
              </a:spcBef>
            </a:pPr>
            <a:r>
              <a:rPr lang="en-US" dirty="0"/>
              <a:t>A recent study suggested its use in adults had a sensitivity of 100% [95% confidence interval, specificity 51% and negative predictive value of 100%. (</a:t>
            </a:r>
            <a:r>
              <a:rPr lang="en-US" b="1" dirty="0">
                <a:solidFill>
                  <a:srgbClr val="002060"/>
                </a:solidFill>
                <a:hlinkClick r:id="rId3" tooltip="The American journal of emergency medicine."/>
              </a:rPr>
              <a:t>Am J </a:t>
            </a:r>
            <a:r>
              <a:rPr lang="en-US" b="1" dirty="0" err="1">
                <a:solidFill>
                  <a:srgbClr val="002060"/>
                </a:solidFill>
                <a:hlinkClick r:id="rId3" tooltip="The American journal of emergency medicine."/>
              </a:rPr>
              <a:t>Emerg</a:t>
            </a:r>
            <a:r>
              <a:rPr lang="en-US" b="1" dirty="0">
                <a:solidFill>
                  <a:srgbClr val="002060"/>
                </a:solidFill>
                <a:hlinkClick r:id="rId3" tooltip="The American journal of emergency medicine."/>
              </a:rPr>
              <a:t> Med</a:t>
            </a:r>
            <a:r>
              <a:rPr lang="en-US" dirty="0">
                <a:hlinkClick r:id="rId3" tooltip="The American journal of emergency medicine."/>
              </a:rPr>
              <a:t>.</a:t>
            </a:r>
            <a:r>
              <a:rPr lang="en-US" dirty="0"/>
              <a:t> 2016 Jul;34(7):1265-7.)</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a:t>
            </a:r>
          </a:p>
        </p:txBody>
      </p:sp>
      <p:sp>
        <p:nvSpPr>
          <p:cNvPr id="3" name="Content Placeholder 2"/>
          <p:cNvSpPr>
            <a:spLocks noGrp="1"/>
          </p:cNvSpPr>
          <p:nvPr>
            <p:ph idx="1"/>
          </p:nvPr>
        </p:nvSpPr>
        <p:spPr/>
        <p:txBody>
          <a:bodyPr>
            <a:normAutofit fontScale="92500" lnSpcReduction="20000"/>
          </a:bodyPr>
          <a:lstStyle/>
          <a:p>
            <a:r>
              <a:rPr lang="en-US" dirty="0"/>
              <a:t>Meningitis refers to inflammation of the brain meninges (Dura, </a:t>
            </a:r>
            <a:r>
              <a:rPr lang="en-US" b="1" dirty="0"/>
              <a:t>Arachnoid and Pia matter</a:t>
            </a:r>
            <a:r>
              <a:rPr lang="en-US" dirty="0"/>
              <a:t>) that presents with a characteristic combination of pyrexia, headache and meningism.</a:t>
            </a:r>
          </a:p>
          <a:p>
            <a:r>
              <a:rPr lang="en-US" dirty="0"/>
              <a:t>Meningism consists of headache, photophobia and stiffness of the neck, often accompanied by other signs of meningeal irritation including Kerning’s sign (extension at the knee with the hip joint flexed causes spasm in the hamstring muscles) and Brudzinski’s sign (passive flexion of the neck causes flexion of the hips and knees).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Treatment</a:t>
            </a:r>
          </a:p>
        </p:txBody>
      </p:sp>
      <p:sp>
        <p:nvSpPr>
          <p:cNvPr id="3" name="Content Placeholder 2"/>
          <p:cNvSpPr>
            <a:spLocks noGrp="1"/>
          </p:cNvSpPr>
          <p:nvPr>
            <p:ph idx="1"/>
          </p:nvPr>
        </p:nvSpPr>
        <p:spPr/>
        <p:txBody>
          <a:bodyPr/>
          <a:lstStyle/>
          <a:p>
            <a:r>
              <a:rPr lang="en-US" sz="2800" dirty="0"/>
              <a:t>Acute Bacterial Meningitis is a potentially life threatening medical Emergency</a:t>
            </a:r>
          </a:p>
          <a:p>
            <a:r>
              <a:rPr lang="en-US" sz="2800" dirty="0">
                <a:cs typeface="Times New Roman" pitchFamily="18" charset="0"/>
              </a:rPr>
              <a:t>Treatment consists of  supportive measures as well as antimicrobial therapy</a:t>
            </a:r>
          </a:p>
          <a:p>
            <a:r>
              <a:rPr lang="en-US" sz="2800" dirty="0">
                <a:cs typeface="Times New Roman" pitchFamily="18" charset="0"/>
              </a:rPr>
              <a:t>Suspicion of Acute Bacterial Meningitis warrants initiation of high dose parental antimicrobial therapy until the etiology of meningitis is known</a:t>
            </a:r>
          </a:p>
          <a:p>
            <a:r>
              <a:rPr lang="en-US" sz="2800" dirty="0">
                <a:cs typeface="Times New Roman" pitchFamily="18" charset="0"/>
              </a:rPr>
              <a:t>Empiric regimen should be based on patient risk factors and gram stain on CSF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Empiric Treatment</a:t>
            </a:r>
          </a:p>
        </p:txBody>
      </p:sp>
      <p:sp>
        <p:nvSpPr>
          <p:cNvPr id="3" name="Content Placeholder 2"/>
          <p:cNvSpPr>
            <a:spLocks noGrp="1"/>
          </p:cNvSpPr>
          <p:nvPr>
            <p:ph idx="1"/>
          </p:nvPr>
        </p:nvSpPr>
        <p:spPr/>
        <p:txBody>
          <a:bodyPr>
            <a:normAutofit fontScale="92500" lnSpcReduction="20000"/>
          </a:bodyPr>
          <a:lstStyle/>
          <a:p>
            <a:r>
              <a:rPr lang="en-US" dirty="0"/>
              <a:t>High dose third generation cephalosporins (Ceftriaxone 2g IV BD) and Vancomycin 1g IV BD/TDS are recommended while culture results are pending.</a:t>
            </a:r>
          </a:p>
          <a:p>
            <a:r>
              <a:rPr lang="en-US" dirty="0"/>
              <a:t>Ampicillin 2g IV q 4hours should be added  for immunocompromised and older patients to cover for Listeria monocytogenes. </a:t>
            </a:r>
          </a:p>
          <a:p>
            <a:r>
              <a:rPr lang="en-US" dirty="0"/>
              <a:t>Post neurosurgical/Trauma setting use Vancomycin and Ceftazidime/</a:t>
            </a:r>
            <a:r>
              <a:rPr lang="en-US" dirty="0" err="1"/>
              <a:t>Cefepime</a:t>
            </a:r>
            <a:endParaRPr lang="en-US" dirty="0"/>
          </a:p>
          <a:p>
            <a:r>
              <a:rPr lang="en-US" dirty="0"/>
              <a:t>Empiric regimens should be altered once culture and sensitivity results are known.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Corticosteroids</a:t>
            </a:r>
          </a:p>
        </p:txBody>
      </p:sp>
      <p:sp>
        <p:nvSpPr>
          <p:cNvPr id="3" name="Content Placeholder 2"/>
          <p:cNvSpPr>
            <a:spLocks noGrp="1"/>
          </p:cNvSpPr>
          <p:nvPr>
            <p:ph idx="1"/>
          </p:nvPr>
        </p:nvSpPr>
        <p:spPr/>
        <p:txBody>
          <a:bodyPr>
            <a:normAutofit fontScale="92500"/>
          </a:bodyPr>
          <a:lstStyle/>
          <a:p>
            <a:r>
              <a:rPr lang="en-US" dirty="0"/>
              <a:t>IV </a:t>
            </a:r>
            <a:r>
              <a:rPr lang="en-US" dirty="0" err="1"/>
              <a:t>Dexamethasone</a:t>
            </a:r>
            <a:r>
              <a:rPr lang="en-US" dirty="0"/>
              <a:t> 10mg q 6h started just prior to or with initial antibiotics and continued for 4days reduces the risk of a poor neurological outcome in patients with meningitis caused by Streptococcus pneumoniae.</a:t>
            </a:r>
          </a:p>
          <a:p>
            <a:r>
              <a:rPr lang="en-US" dirty="0"/>
              <a:t>Steroids have not proven to be of benefit for bacterial meningitis caused by other organisms and should be discontinued if other organisms are isolated. (N </a:t>
            </a:r>
            <a:r>
              <a:rPr lang="en-US" dirty="0" err="1"/>
              <a:t>Engl</a:t>
            </a:r>
            <a:r>
              <a:rPr lang="en-US" dirty="0"/>
              <a:t> J Med 2002; 347:1549)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 therapy</a:t>
            </a:r>
          </a:p>
        </p:txBody>
      </p:sp>
      <p:sp>
        <p:nvSpPr>
          <p:cNvPr id="3" name="Content Placeholder 2"/>
          <p:cNvSpPr>
            <a:spLocks noGrp="1"/>
          </p:cNvSpPr>
          <p:nvPr>
            <p:ph idx="1"/>
          </p:nvPr>
        </p:nvSpPr>
        <p:spPr/>
        <p:txBody>
          <a:bodyPr>
            <a:normAutofit fontScale="92500" lnSpcReduction="10000"/>
          </a:bodyPr>
          <a:lstStyle/>
          <a:p>
            <a:r>
              <a:rPr lang="en-US" dirty="0"/>
              <a:t>S pneumoniae- IV Penicillin 4 M.U q 4-6hours for 14 days when C/S results show susceptibility to penicillin. High dose Ceftriaxone can be used in penicillin resistance and Vancomycin in Ceftriaxone resistance</a:t>
            </a:r>
          </a:p>
          <a:p>
            <a:pPr>
              <a:buNone/>
            </a:pPr>
            <a:r>
              <a:rPr lang="en-US" dirty="0"/>
              <a:t>NB: </a:t>
            </a:r>
            <a:r>
              <a:rPr lang="en-US" dirty="0" err="1"/>
              <a:t>Dexamethasone</a:t>
            </a:r>
            <a:r>
              <a:rPr lang="en-US" dirty="0"/>
              <a:t> can be a valuable adjunct if</a:t>
            </a:r>
          </a:p>
          <a:p>
            <a:pPr>
              <a:buNone/>
            </a:pPr>
            <a:r>
              <a:rPr lang="en-US" dirty="0"/>
              <a:t>given early in treatment</a:t>
            </a:r>
          </a:p>
          <a:p>
            <a:r>
              <a:rPr lang="en-US" dirty="0"/>
              <a:t>N </a:t>
            </a:r>
            <a:r>
              <a:rPr lang="en-US" dirty="0" err="1"/>
              <a:t>meningitidis</a:t>
            </a:r>
            <a:r>
              <a:rPr lang="en-US" dirty="0"/>
              <a:t>- High dose </a:t>
            </a:r>
            <a:r>
              <a:rPr lang="en-US" dirty="0" err="1"/>
              <a:t>ceftriaxone</a:t>
            </a:r>
            <a:r>
              <a:rPr lang="en-US" dirty="0"/>
              <a:t> or </a:t>
            </a:r>
            <a:r>
              <a:rPr lang="en-US" dirty="0" err="1"/>
              <a:t>cefotaxime</a:t>
            </a:r>
            <a:r>
              <a:rPr lang="en-US" dirty="0"/>
              <a:t> </a:t>
            </a:r>
            <a:r>
              <a:rPr lang="en-US" dirty="0" err="1"/>
              <a:t>upto</a:t>
            </a:r>
            <a:r>
              <a:rPr lang="en-US" dirty="0"/>
              <a:t> 7 days. Chloramphenicol is an option for the penicillin allergic patient.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 therapy cont</a:t>
            </a:r>
          </a:p>
        </p:txBody>
      </p:sp>
      <p:sp>
        <p:nvSpPr>
          <p:cNvPr id="3" name="Content Placeholder 2"/>
          <p:cNvSpPr>
            <a:spLocks noGrp="1"/>
          </p:cNvSpPr>
          <p:nvPr>
            <p:ph idx="1"/>
          </p:nvPr>
        </p:nvSpPr>
        <p:spPr/>
        <p:txBody>
          <a:bodyPr>
            <a:normAutofit fontScale="85000" lnSpcReduction="10000"/>
          </a:bodyPr>
          <a:lstStyle/>
          <a:p>
            <a:r>
              <a:rPr lang="en-US" dirty="0"/>
              <a:t>Listeria monocytogenes- Common in Immunosuppressed adults and the elderly. Treatment is with Ampicillin 2g IV q 4 hours with a systemically administered </a:t>
            </a:r>
            <a:r>
              <a:rPr lang="en-US" dirty="0" err="1"/>
              <a:t>aminoglycoside</a:t>
            </a:r>
            <a:r>
              <a:rPr lang="en-US" dirty="0"/>
              <a:t> for </a:t>
            </a:r>
            <a:r>
              <a:rPr lang="en-US" dirty="0" err="1"/>
              <a:t>atleast</a:t>
            </a:r>
            <a:r>
              <a:rPr lang="en-US" dirty="0"/>
              <a:t> 3 to 4 weeks.</a:t>
            </a:r>
          </a:p>
          <a:p>
            <a:r>
              <a:rPr lang="en-US" dirty="0"/>
              <a:t>Gram negative bacillary meningitis usually a complication of head trauma or neurosurgical procedures. High dose </a:t>
            </a:r>
            <a:r>
              <a:rPr lang="en-US" dirty="0" err="1"/>
              <a:t>ceftazidime</a:t>
            </a:r>
            <a:r>
              <a:rPr lang="en-US" dirty="0"/>
              <a:t> or </a:t>
            </a:r>
            <a:r>
              <a:rPr lang="en-US" dirty="0" err="1"/>
              <a:t>cefepime</a:t>
            </a:r>
            <a:r>
              <a:rPr lang="en-US" dirty="0"/>
              <a:t> 2g IV q 8h for most pathogens including Pseudomonas </a:t>
            </a:r>
            <a:r>
              <a:rPr lang="en-US" dirty="0" err="1"/>
              <a:t>aeruginosa</a:t>
            </a:r>
            <a:r>
              <a:rPr lang="en-US" dirty="0"/>
              <a:t>. High dose ceftriaxone or cefotaxime may be used for susceptible pathogens.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 therapy cont</a:t>
            </a:r>
          </a:p>
        </p:txBody>
      </p:sp>
      <p:sp>
        <p:nvSpPr>
          <p:cNvPr id="3" name="Content Placeholder 2"/>
          <p:cNvSpPr>
            <a:spLocks noGrp="1"/>
          </p:cNvSpPr>
          <p:nvPr>
            <p:ph idx="1"/>
          </p:nvPr>
        </p:nvSpPr>
        <p:spPr/>
        <p:txBody>
          <a:bodyPr/>
          <a:lstStyle/>
          <a:p>
            <a:r>
              <a:rPr lang="en-US" dirty="0"/>
              <a:t>S aureus meningitis is usually a result of high grade bacteremia, direct extension from a parameningeal focus, or recent neurosurgical procedure. </a:t>
            </a:r>
          </a:p>
          <a:p>
            <a:r>
              <a:rPr lang="en-US" dirty="0"/>
              <a:t>Oxacillin and Nafcillin 2g IV q4h are the drugs of choice. Vancomycin can be used for penicillin resistant strains or when methicillin resistance is confirmed.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52400" y="685800"/>
            <a:ext cx="8458201" cy="6048224"/>
          </a:xfrm>
          <a:prstGeom prst="rect">
            <a:avLst/>
          </a:prstGeom>
          <a:noFill/>
          <a:ln w="9525">
            <a:noFill/>
            <a:miter lim="800000"/>
            <a:headEnd/>
            <a:tailEnd/>
          </a:ln>
          <a:effectLst/>
        </p:spPr>
      </p:pic>
      <p:sp>
        <p:nvSpPr>
          <p:cNvPr id="3" name="Rectangle 2"/>
          <p:cNvSpPr/>
          <p:nvPr/>
        </p:nvSpPr>
        <p:spPr>
          <a:xfrm>
            <a:off x="0" y="0"/>
            <a:ext cx="9144000" cy="769441"/>
          </a:xfrm>
          <a:prstGeom prst="rect">
            <a:avLst/>
          </a:prstGeom>
        </p:spPr>
        <p:txBody>
          <a:bodyPr wrap="square">
            <a:spAutoFit/>
          </a:bodyPr>
          <a:lstStyle/>
          <a:p>
            <a:r>
              <a:rPr lang="en-US" sz="2200" b="1" dirty="0"/>
              <a:t>Management algorithm for infants and children with suspected bacterial meningitis.</a:t>
            </a:r>
          </a:p>
        </p:txBody>
      </p:sp>
    </p:spTree>
  </p:cSld>
  <p:clrMapOvr>
    <a:masterClrMapping/>
  </p:clrMapOvr>
  <p:transitio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685800"/>
            <a:ext cx="9144000" cy="6372212"/>
          </a:xfrm>
          <a:prstGeom prst="rect">
            <a:avLst/>
          </a:prstGeom>
          <a:noFill/>
          <a:ln w="9525">
            <a:noFill/>
            <a:miter lim="800000"/>
            <a:headEnd/>
            <a:tailEnd/>
          </a:ln>
          <a:effectLst/>
        </p:spPr>
      </p:pic>
      <p:sp>
        <p:nvSpPr>
          <p:cNvPr id="3" name="Rectangle 2"/>
          <p:cNvSpPr/>
          <p:nvPr/>
        </p:nvSpPr>
        <p:spPr>
          <a:xfrm>
            <a:off x="0" y="0"/>
            <a:ext cx="9144000" cy="461665"/>
          </a:xfrm>
          <a:prstGeom prst="rect">
            <a:avLst/>
          </a:prstGeom>
        </p:spPr>
        <p:txBody>
          <a:bodyPr wrap="square">
            <a:spAutoFit/>
          </a:bodyPr>
          <a:lstStyle/>
          <a:p>
            <a:r>
              <a:rPr lang="en-US" sz="2400" b="1" dirty="0"/>
              <a:t>Management algorithm for adults with suspected bacterial meningitis.</a:t>
            </a:r>
          </a:p>
        </p:txBody>
      </p:sp>
    </p:spTree>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Prevention of meningococcal infection</a:t>
            </a:r>
            <a:endParaRPr lang="en-US" dirty="0"/>
          </a:p>
        </p:txBody>
      </p:sp>
      <p:sp>
        <p:nvSpPr>
          <p:cNvPr id="3" name="Content Placeholder 2"/>
          <p:cNvSpPr>
            <a:spLocks noGrp="1"/>
          </p:cNvSpPr>
          <p:nvPr>
            <p:ph idx="1"/>
          </p:nvPr>
        </p:nvSpPr>
        <p:spPr>
          <a:xfrm>
            <a:off x="152400" y="1219200"/>
            <a:ext cx="8839200" cy="5257800"/>
          </a:xfrm>
        </p:spPr>
        <p:txBody>
          <a:bodyPr>
            <a:normAutofit/>
          </a:bodyPr>
          <a:lstStyle/>
          <a:p>
            <a:r>
              <a:rPr lang="en-US" sz="2800" dirty="0">
                <a:latin typeface="Times New Roman" pitchFamily="18" charset="0"/>
                <a:cs typeface="Times New Roman" pitchFamily="18" charset="0"/>
              </a:rPr>
              <a:t>Household and other close contacts of patients with meningococcal infections, especially children, should be given 2 days of oral rifampicin (age 3–12 months 5 mg/kg 12-hourly, &gt; 1 year 10 mg/kg 12-hourly, adults 600 mg 12-hourly). In adults, a single dose of 500 mg of ciprofloxacin is an alternative. If not treated with Ceftriaxone, the index case should be given similar treatment to clear infection from the nasopharynx before hospital discharge. Vaccines are available for the prevention of disease caused by meningococci of groups A and C, but not group B which is the most common serogroup isolated in many countries, including the UK.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Prevention of Bacterial Meningitis</a:t>
            </a:r>
          </a:p>
        </p:txBody>
      </p:sp>
      <p:sp>
        <p:nvSpPr>
          <p:cNvPr id="3" name="Content Placeholder 2"/>
          <p:cNvSpPr>
            <a:spLocks noGrp="1"/>
          </p:cNvSpPr>
          <p:nvPr>
            <p:ph idx="1"/>
          </p:nvPr>
        </p:nvSpPr>
        <p:spPr/>
        <p:txBody>
          <a:bodyPr>
            <a:normAutofit fontScale="92500" lnSpcReduction="10000"/>
          </a:bodyPr>
          <a:lstStyle/>
          <a:p>
            <a:pPr marL="12700">
              <a:lnSpc>
                <a:spcPct val="100000"/>
              </a:lnSpc>
              <a:spcBef>
                <a:spcPts val="105"/>
              </a:spcBef>
              <a:tabLst>
                <a:tab pos="354965" algn="l"/>
              </a:tabLst>
            </a:pPr>
            <a:r>
              <a:rPr lang="en-US" dirty="0">
                <a:latin typeface="Times New Roman" pitchFamily="18" charset="0"/>
                <a:cs typeface="Times New Roman" pitchFamily="18" charset="0"/>
              </a:rPr>
              <a:t>The most </a:t>
            </a:r>
            <a:r>
              <a:rPr lang="en-US" spc="-5" dirty="0">
                <a:latin typeface="Times New Roman" pitchFamily="18" charset="0"/>
                <a:cs typeface="Times New Roman" pitchFamily="18" charset="0"/>
              </a:rPr>
              <a:t>effective </a:t>
            </a:r>
            <a:r>
              <a:rPr lang="en-US" dirty="0">
                <a:latin typeface="Times New Roman" pitchFamily="18" charset="0"/>
                <a:cs typeface="Times New Roman" pitchFamily="18" charset="0"/>
              </a:rPr>
              <a:t>way to protection against bacterial meningitis is</a:t>
            </a:r>
            <a:r>
              <a:rPr lang="en-US" spc="-210" dirty="0">
                <a:latin typeface="Times New Roman" pitchFamily="18" charset="0"/>
                <a:cs typeface="Times New Roman" pitchFamily="18" charset="0"/>
              </a:rPr>
              <a:t> </a:t>
            </a:r>
            <a:r>
              <a:rPr lang="en-US" dirty="0">
                <a:latin typeface="Times New Roman" pitchFamily="18" charset="0"/>
                <a:cs typeface="Times New Roman" pitchFamily="18" charset="0"/>
              </a:rPr>
              <a:t>to get</a:t>
            </a:r>
            <a:r>
              <a:rPr lang="en-US" spc="-25" dirty="0">
                <a:latin typeface="Times New Roman" pitchFamily="18" charset="0"/>
                <a:cs typeface="Times New Roman" pitchFamily="18" charset="0"/>
              </a:rPr>
              <a:t> </a:t>
            </a:r>
            <a:r>
              <a:rPr lang="en-US" dirty="0">
                <a:latin typeface="Times New Roman" pitchFamily="18" charset="0"/>
                <a:cs typeface="Times New Roman" pitchFamily="18" charset="0"/>
              </a:rPr>
              <a:t>vaccinated.</a:t>
            </a:r>
          </a:p>
          <a:p>
            <a:pPr marL="12700">
              <a:lnSpc>
                <a:spcPct val="100000"/>
              </a:lnSpc>
              <a:spcBef>
                <a:spcPts val="994"/>
              </a:spcBef>
              <a:tabLst>
                <a:tab pos="354965" algn="l"/>
              </a:tabLst>
            </a:pPr>
            <a:r>
              <a:rPr lang="en-US" dirty="0">
                <a:latin typeface="Times New Roman" pitchFamily="18" charset="0"/>
                <a:cs typeface="Times New Roman" pitchFamily="18" charset="0"/>
              </a:rPr>
              <a:t>There are vaccines for three </a:t>
            </a:r>
            <a:r>
              <a:rPr lang="en-US" spc="-5" dirty="0">
                <a:latin typeface="Times New Roman" pitchFamily="18" charset="0"/>
                <a:cs typeface="Times New Roman" pitchFamily="18" charset="0"/>
              </a:rPr>
              <a:t>types </a:t>
            </a:r>
            <a:r>
              <a:rPr lang="en-US" dirty="0">
                <a:latin typeface="Times New Roman" pitchFamily="18" charset="0"/>
                <a:cs typeface="Times New Roman" pitchFamily="18" charset="0"/>
              </a:rPr>
              <a:t>of bacteria that can cause</a:t>
            </a:r>
            <a:r>
              <a:rPr lang="en-US" spc="-229" dirty="0">
                <a:latin typeface="Times New Roman" pitchFamily="18" charset="0"/>
                <a:cs typeface="Times New Roman" pitchFamily="18" charset="0"/>
              </a:rPr>
              <a:t> </a:t>
            </a:r>
            <a:r>
              <a:rPr lang="en-US" dirty="0">
                <a:latin typeface="Times New Roman" pitchFamily="18" charset="0"/>
                <a:cs typeface="Times New Roman" pitchFamily="18" charset="0"/>
              </a:rPr>
              <a:t>meningitis:</a:t>
            </a:r>
          </a:p>
          <a:p>
            <a:pPr marL="12700">
              <a:lnSpc>
                <a:spcPct val="100000"/>
              </a:lnSpc>
              <a:spcBef>
                <a:spcPts val="1010"/>
              </a:spcBef>
              <a:buNone/>
              <a:tabLst>
                <a:tab pos="354965" algn="l"/>
              </a:tabLst>
            </a:pPr>
            <a:r>
              <a:rPr lang="en-US" spc="270" dirty="0">
                <a:latin typeface="Times New Roman" pitchFamily="18" charset="0"/>
                <a:cs typeface="Times New Roman" pitchFamily="18" charset="0"/>
              </a:rPr>
              <a:t>	</a:t>
            </a:r>
            <a:r>
              <a:rPr lang="en-US" i="1" dirty="0" err="1">
                <a:latin typeface="Times New Roman" pitchFamily="18" charset="0"/>
                <a:cs typeface="Times New Roman" pitchFamily="18" charset="0"/>
              </a:rPr>
              <a:t>Neisseria</a:t>
            </a:r>
            <a:r>
              <a:rPr lang="en-US" i="1" spc="-35" dirty="0">
                <a:latin typeface="Times New Roman" pitchFamily="18" charset="0"/>
                <a:cs typeface="Times New Roman" pitchFamily="18" charset="0"/>
              </a:rPr>
              <a:t> </a:t>
            </a:r>
            <a:r>
              <a:rPr lang="en-US" i="1" spc="-5" dirty="0">
                <a:latin typeface="Times New Roman" pitchFamily="18" charset="0"/>
                <a:cs typeface="Times New Roman" pitchFamily="18" charset="0"/>
              </a:rPr>
              <a:t>meningitidis</a:t>
            </a:r>
            <a:endParaRPr lang="en-US" dirty="0">
              <a:latin typeface="Times New Roman" pitchFamily="18" charset="0"/>
              <a:cs typeface="Times New Roman" pitchFamily="18" charset="0"/>
            </a:endParaRPr>
          </a:p>
          <a:p>
            <a:pPr marL="12700">
              <a:lnSpc>
                <a:spcPct val="100000"/>
              </a:lnSpc>
              <a:spcBef>
                <a:spcPts val="994"/>
              </a:spcBef>
              <a:buNone/>
              <a:tabLst>
                <a:tab pos="354965" algn="l"/>
              </a:tabLst>
            </a:pPr>
            <a:r>
              <a:rPr lang="en-US" spc="270" dirty="0">
                <a:latin typeface="Times New Roman" pitchFamily="18" charset="0"/>
                <a:cs typeface="Times New Roman" pitchFamily="18" charset="0"/>
              </a:rPr>
              <a:t>	</a:t>
            </a:r>
            <a:r>
              <a:rPr lang="en-US" i="1" dirty="0">
                <a:latin typeface="Times New Roman" pitchFamily="18" charset="0"/>
                <a:cs typeface="Times New Roman" pitchFamily="18" charset="0"/>
              </a:rPr>
              <a:t>Streptococcus</a:t>
            </a:r>
            <a:r>
              <a:rPr lang="en-US" i="1" spc="-50" dirty="0">
                <a:latin typeface="Times New Roman" pitchFamily="18" charset="0"/>
                <a:cs typeface="Times New Roman" pitchFamily="18" charset="0"/>
              </a:rPr>
              <a:t> </a:t>
            </a:r>
            <a:r>
              <a:rPr lang="en-US" i="1" dirty="0">
                <a:latin typeface="Times New Roman" pitchFamily="18" charset="0"/>
                <a:cs typeface="Times New Roman" pitchFamily="18" charset="0"/>
              </a:rPr>
              <a:t>pneumoniae(</a:t>
            </a:r>
            <a:r>
              <a:rPr lang="en-US" dirty="0">
                <a:latin typeface="Times New Roman" pitchFamily="18" charset="0"/>
                <a:cs typeface="Times New Roman" pitchFamily="18" charset="0"/>
              </a:rPr>
              <a:t>pcv13</a:t>
            </a:r>
            <a:r>
              <a:rPr lang="en-US" i="1" dirty="0">
                <a:latin typeface="Times New Roman" pitchFamily="18" charset="0"/>
                <a:cs typeface="Times New Roman" pitchFamily="18" charset="0"/>
              </a:rPr>
              <a:t>)</a:t>
            </a:r>
            <a:endParaRPr lang="en-US" dirty="0">
              <a:latin typeface="Times New Roman" pitchFamily="18" charset="0"/>
              <a:cs typeface="Times New Roman" pitchFamily="18" charset="0"/>
            </a:endParaRPr>
          </a:p>
          <a:p>
            <a:pPr marL="12700">
              <a:lnSpc>
                <a:spcPct val="100000"/>
              </a:lnSpc>
              <a:spcBef>
                <a:spcPts val="1000"/>
              </a:spcBef>
              <a:buNone/>
              <a:tabLst>
                <a:tab pos="354965" algn="l"/>
              </a:tabLst>
            </a:pPr>
            <a:r>
              <a:rPr lang="en-US" spc="270" dirty="0">
                <a:latin typeface="Times New Roman" pitchFamily="18" charset="0"/>
                <a:cs typeface="Times New Roman" pitchFamily="18" charset="0"/>
              </a:rPr>
              <a:t>	</a:t>
            </a:r>
            <a:r>
              <a:rPr lang="en-US" dirty="0">
                <a:latin typeface="Times New Roman" pitchFamily="18" charset="0"/>
                <a:cs typeface="Times New Roman" pitchFamily="18" charset="0"/>
              </a:rPr>
              <a:t>Hib</a:t>
            </a:r>
          </a:p>
          <a:p>
            <a:pPr marL="12700">
              <a:spcBef>
                <a:spcPts val="1000"/>
              </a:spcBef>
              <a:tabLst>
                <a:tab pos="354965" algn="l"/>
              </a:tabLst>
            </a:pPr>
            <a:r>
              <a:rPr lang="en-US" dirty="0">
                <a:latin typeface="Times New Roman" pitchFamily="18" charset="0"/>
                <a:cs typeface="Times New Roman" pitchFamily="18" charset="0"/>
              </a:rPr>
              <a:t>Pregnant women should be tested for Group B streptococcus at 34-37 weeks gestation.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66042-B331-45CA-A45A-A36D57511D29}"/>
              </a:ext>
            </a:extLst>
          </p:cNvPr>
          <p:cNvSpPr>
            <a:spLocks noGrp="1"/>
          </p:cNvSpPr>
          <p:nvPr>
            <p:ph type="title"/>
          </p:nvPr>
        </p:nvSpPr>
        <p:spPr/>
        <p:txBody>
          <a:bodyPr/>
          <a:lstStyle/>
          <a:p>
            <a:endParaRPr lang="en-KE"/>
          </a:p>
        </p:txBody>
      </p:sp>
      <p:pic>
        <p:nvPicPr>
          <p:cNvPr id="5" name="Content Placeholder 4">
            <a:extLst>
              <a:ext uri="{FF2B5EF4-FFF2-40B4-BE49-F238E27FC236}">
                <a16:creationId xmlns:a16="http://schemas.microsoft.com/office/drawing/2014/main" id="{539B4EF2-B875-46B6-B60D-8DBFC95D78E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758231915"/>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a:t>PROGNOSIS</a:t>
            </a:r>
          </a:p>
        </p:txBody>
      </p:sp>
      <p:sp>
        <p:nvSpPr>
          <p:cNvPr id="3" name="Content Placeholder 2"/>
          <p:cNvSpPr>
            <a:spLocks noGrp="1"/>
          </p:cNvSpPr>
          <p:nvPr>
            <p:ph idx="1"/>
          </p:nvPr>
        </p:nvSpPr>
        <p:spPr>
          <a:xfrm>
            <a:off x="152400" y="1143000"/>
            <a:ext cx="8534400" cy="5257800"/>
          </a:xfrm>
        </p:spPr>
        <p:txBody>
          <a:bodyPr/>
          <a:lstStyle/>
          <a:p>
            <a:r>
              <a:rPr lang="en-US" dirty="0"/>
              <a:t>Untreated </a:t>
            </a:r>
            <a:r>
              <a:rPr lang="en-US" b="1" dirty="0"/>
              <a:t>bacterial meningitis</a:t>
            </a:r>
            <a:r>
              <a:rPr lang="en-US" dirty="0"/>
              <a:t> is almost always fatal. With </a:t>
            </a:r>
            <a:r>
              <a:rPr lang="en-US" b="1" dirty="0"/>
              <a:t>treatment</a:t>
            </a:r>
            <a:r>
              <a:rPr lang="en-US" dirty="0"/>
              <a:t> the risk of death is reduced. In new-</a:t>
            </a:r>
            <a:r>
              <a:rPr lang="en-US" dirty="0" err="1"/>
              <a:t>borns</a:t>
            </a:r>
            <a:r>
              <a:rPr lang="en-US" dirty="0"/>
              <a:t> the risk of death with </a:t>
            </a:r>
            <a:r>
              <a:rPr lang="en-US" b="1" dirty="0"/>
              <a:t>treatment</a:t>
            </a:r>
            <a:r>
              <a:rPr lang="en-US" dirty="0"/>
              <a:t> is 20 to 30%, in older children it is around 2% with </a:t>
            </a:r>
            <a:r>
              <a:rPr lang="en-US" b="1" dirty="0"/>
              <a:t>treatment</a:t>
            </a:r>
            <a:r>
              <a:rPr lang="en-US" dirty="0"/>
              <a:t>.</a:t>
            </a:r>
          </a:p>
          <a:p>
            <a:r>
              <a:rPr lang="en-US" dirty="0"/>
              <a:t>The death risk is higher for adults even with treatment at 19 to 37%. Many adults may go on to develop disabilities like deafness (14%) and memory loss (10%).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COMPLICATIONS</a:t>
            </a:r>
          </a:p>
        </p:txBody>
      </p:sp>
      <p:sp>
        <p:nvSpPr>
          <p:cNvPr id="3" name="Content Placeholder 2"/>
          <p:cNvSpPr>
            <a:spLocks noGrp="1"/>
          </p:cNvSpPr>
          <p:nvPr>
            <p:ph sz="half" idx="1"/>
          </p:nvPr>
        </p:nvSpPr>
        <p:spPr/>
        <p:txBody>
          <a:bodyPr>
            <a:normAutofit lnSpcReduction="10000"/>
          </a:bodyPr>
          <a:lstStyle/>
          <a:p>
            <a:r>
              <a:rPr lang="en-US" dirty="0"/>
              <a:t>Hearing loss</a:t>
            </a:r>
          </a:p>
          <a:p>
            <a:r>
              <a:rPr lang="en-US" dirty="0"/>
              <a:t>Cortical blindness</a:t>
            </a:r>
          </a:p>
          <a:p>
            <a:r>
              <a:rPr lang="en-US" dirty="0"/>
              <a:t>Other cranial nerve dysfunction</a:t>
            </a:r>
          </a:p>
          <a:p>
            <a:r>
              <a:rPr lang="en-US" dirty="0"/>
              <a:t>Paralysis</a:t>
            </a:r>
          </a:p>
          <a:p>
            <a:r>
              <a:rPr lang="en-US" dirty="0"/>
              <a:t>Muscular </a:t>
            </a:r>
            <a:r>
              <a:rPr lang="en-US" dirty="0" err="1"/>
              <a:t>hypertonia</a:t>
            </a:r>
            <a:endParaRPr lang="en-US" dirty="0"/>
          </a:p>
          <a:p>
            <a:r>
              <a:rPr lang="en-US" dirty="0"/>
              <a:t>Ataxia</a:t>
            </a:r>
          </a:p>
          <a:p>
            <a:r>
              <a:rPr lang="en-US" dirty="0"/>
              <a:t>Multiple seizures</a:t>
            </a:r>
          </a:p>
          <a:p>
            <a:r>
              <a:rPr lang="en-US" dirty="0"/>
              <a:t>Death</a:t>
            </a:r>
          </a:p>
          <a:p>
            <a:endParaRPr lang="en-US" dirty="0"/>
          </a:p>
          <a:p>
            <a:endParaRPr lang="en-US" dirty="0"/>
          </a:p>
          <a:p>
            <a:endParaRPr lang="en-US" dirty="0"/>
          </a:p>
        </p:txBody>
      </p:sp>
      <p:sp>
        <p:nvSpPr>
          <p:cNvPr id="5" name="Content Placeholder 4"/>
          <p:cNvSpPr>
            <a:spLocks noGrp="1"/>
          </p:cNvSpPr>
          <p:nvPr>
            <p:ph sz="half" idx="2"/>
          </p:nvPr>
        </p:nvSpPr>
        <p:spPr/>
        <p:txBody>
          <a:bodyPr>
            <a:normAutofit lnSpcReduction="10000"/>
          </a:bodyPr>
          <a:lstStyle/>
          <a:p>
            <a:r>
              <a:rPr lang="en-US" dirty="0"/>
              <a:t>Mental motor retardation</a:t>
            </a:r>
          </a:p>
          <a:p>
            <a:r>
              <a:rPr lang="en-US" dirty="0"/>
              <a:t>Focal paralysis</a:t>
            </a:r>
          </a:p>
          <a:p>
            <a:r>
              <a:rPr lang="en-US" dirty="0"/>
              <a:t>Subdural effusions</a:t>
            </a:r>
          </a:p>
          <a:p>
            <a:r>
              <a:rPr lang="en-US" dirty="0"/>
              <a:t>Hydrocephalus</a:t>
            </a:r>
          </a:p>
          <a:p>
            <a:r>
              <a:rPr lang="en-US" dirty="0"/>
              <a:t>Cerebral atrophy</a:t>
            </a:r>
          </a:p>
          <a:p>
            <a:r>
              <a:rPr lang="en-US" dirty="0"/>
              <a:t>Intellectual deficits</a:t>
            </a:r>
          </a:p>
          <a:p>
            <a:r>
              <a:rPr lang="en-US" dirty="0"/>
              <a:t>Waterhouse-</a:t>
            </a:r>
            <a:r>
              <a:rPr lang="en-US" dirty="0" err="1"/>
              <a:t>Friderichsen</a:t>
            </a:r>
            <a:r>
              <a:rPr lang="en-US" dirty="0"/>
              <a:t> syndrome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1" end="1"/>
                                            </p:txEl>
                                          </p:spTgt>
                                        </p:tgtEl>
                                        <p:attrNameLst>
                                          <p:attrName>style.visibility</p:attrName>
                                        </p:attrNameLst>
                                      </p:cBhvr>
                                      <p:to>
                                        <p:strVal val="visible"/>
                                      </p:to>
                                    </p:set>
                                    <p:anim calcmode="lin" valueType="num">
                                      <p:cBhvr additive="base">
                                        <p:cTn id="6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 calcmode="lin" valueType="num">
                                      <p:cBhvr additive="base">
                                        <p:cTn id="6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5">
                                            <p:txEl>
                                              <p:pRg st="3" end="3"/>
                                            </p:txEl>
                                          </p:spTgt>
                                        </p:tgtEl>
                                        <p:attrNameLst>
                                          <p:attrName>style.visibility</p:attrName>
                                        </p:attrNameLst>
                                      </p:cBhvr>
                                      <p:to>
                                        <p:strVal val="visible"/>
                                      </p:to>
                                    </p:set>
                                    <p:anim calcmode="lin" valueType="num">
                                      <p:cBhvr additive="base">
                                        <p:cTn id="7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5">
                                            <p:txEl>
                                              <p:pRg st="4" end="4"/>
                                            </p:txEl>
                                          </p:spTgt>
                                        </p:tgtEl>
                                        <p:attrNameLst>
                                          <p:attrName>style.visibility</p:attrName>
                                        </p:attrNameLst>
                                      </p:cBhvr>
                                      <p:to>
                                        <p:strVal val="visible"/>
                                      </p:to>
                                    </p:set>
                                    <p:anim calcmode="lin" valueType="num">
                                      <p:cBhvr additive="base">
                                        <p:cTn id="7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5">
                                            <p:txEl>
                                              <p:pRg st="5" end="5"/>
                                            </p:txEl>
                                          </p:spTgt>
                                        </p:tgtEl>
                                        <p:attrNameLst>
                                          <p:attrName>style.visibility</p:attrName>
                                        </p:attrNameLst>
                                      </p:cBhvr>
                                      <p:to>
                                        <p:strVal val="visible"/>
                                      </p:to>
                                    </p:set>
                                    <p:anim calcmode="lin" valueType="num">
                                      <p:cBhvr additive="base">
                                        <p:cTn id="8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5">
                                            <p:txEl>
                                              <p:pRg st="6" end="6"/>
                                            </p:txEl>
                                          </p:spTgt>
                                        </p:tgtEl>
                                        <p:attrNameLst>
                                          <p:attrName>style.visibility</p:attrName>
                                        </p:attrNameLst>
                                      </p:cBhvr>
                                      <p:to>
                                        <p:strVal val="visible"/>
                                      </p:to>
                                    </p:set>
                                    <p:anim calcmode="lin" valueType="num">
                                      <p:cBhvr additive="base">
                                        <p:cTn id="9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lnSpcReduction="20000"/>
          </a:bodyPr>
          <a:lstStyle/>
          <a:p>
            <a:r>
              <a:rPr lang="en-US" dirty="0"/>
              <a:t>Practice Guidelines for Bacterial Meningitis • </a:t>
            </a:r>
            <a:r>
              <a:rPr lang="en-US" b="1" dirty="0"/>
              <a:t>CID 2004:39 (1 November) • 1275</a:t>
            </a:r>
          </a:p>
          <a:p>
            <a:r>
              <a:rPr lang="en-US" b="1" dirty="0"/>
              <a:t>Davidson Principles and Practice of Medicine 21</a:t>
            </a:r>
            <a:r>
              <a:rPr lang="en-US" b="1" baseline="30000" dirty="0"/>
              <a:t>ST</a:t>
            </a:r>
            <a:r>
              <a:rPr lang="en-US" b="1" dirty="0"/>
              <a:t> Edition</a:t>
            </a:r>
          </a:p>
          <a:p>
            <a:r>
              <a:rPr lang="en-US" b="1" dirty="0"/>
              <a:t>Harrisons Principles of Internal Medicine 19</a:t>
            </a:r>
            <a:r>
              <a:rPr lang="en-US" b="1" baseline="30000" dirty="0"/>
              <a:t>th</a:t>
            </a:r>
            <a:r>
              <a:rPr lang="en-US" b="1" dirty="0"/>
              <a:t> Edition</a:t>
            </a:r>
          </a:p>
          <a:p>
            <a:r>
              <a:rPr lang="en-US" dirty="0"/>
              <a:t>Practice Guidelines for the Management of Bacterial Meningitis </a:t>
            </a:r>
            <a:r>
              <a:rPr lang="pt-BR" dirty="0"/>
              <a:t>I D S A  G U I D E L I N E S </a:t>
            </a:r>
            <a:r>
              <a:rPr lang="en-US" b="1" dirty="0"/>
              <a:t>CID 2004:39 (1 November)</a:t>
            </a:r>
          </a:p>
          <a:p>
            <a:r>
              <a:rPr lang="en-US" dirty="0"/>
              <a:t>ESCMID guideline: diagnosis and treatment of acute bacterial meningitis, 2016.</a:t>
            </a:r>
          </a:p>
        </p:txBody>
      </p:sp>
    </p:spTree>
  </p:cSld>
  <p:clrMapOvr>
    <a:masterClrMapping/>
  </p:clrMapOvr>
  <p:transitio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A16BF-0234-4F1B-95EE-9F7489549455}"/>
              </a:ext>
            </a:extLst>
          </p:cNvPr>
          <p:cNvSpPr>
            <a:spLocks noGrp="1"/>
          </p:cNvSpPr>
          <p:nvPr>
            <p:ph type="ctrTitle"/>
          </p:nvPr>
        </p:nvSpPr>
        <p:spPr/>
        <p:txBody>
          <a:bodyPr/>
          <a:lstStyle/>
          <a:p>
            <a:r>
              <a:rPr lang="en-US" dirty="0"/>
              <a:t>End of Presentation</a:t>
            </a:r>
            <a:endParaRPr lang="en-KE" dirty="0"/>
          </a:p>
        </p:txBody>
      </p:sp>
      <p:sp>
        <p:nvSpPr>
          <p:cNvPr id="3" name="Subtitle 2">
            <a:extLst>
              <a:ext uri="{FF2B5EF4-FFF2-40B4-BE49-F238E27FC236}">
                <a16:creationId xmlns:a16="http://schemas.microsoft.com/office/drawing/2014/main" id="{54891FB9-6B43-428D-AFE8-C49747EB5F6B}"/>
              </a:ext>
            </a:extLst>
          </p:cNvPr>
          <p:cNvSpPr>
            <a:spLocks noGrp="1"/>
          </p:cNvSpPr>
          <p:nvPr>
            <p:ph type="subTitle" idx="1"/>
          </p:nvPr>
        </p:nvSpPr>
        <p:spPr/>
        <p:txBody>
          <a:bodyPr/>
          <a:lstStyle/>
          <a:p>
            <a:r>
              <a:rPr lang="en-US" dirty="0"/>
              <a:t>Thanks</a:t>
            </a:r>
            <a:endParaRPr lang="en-KE" dirty="0"/>
          </a:p>
        </p:txBody>
      </p:sp>
    </p:spTree>
    <p:extLst>
      <p:ext uri="{BB962C8B-B14F-4D97-AF65-F5344CB8AC3E}">
        <p14:creationId xmlns:p14="http://schemas.microsoft.com/office/powerpoint/2010/main" val="362416360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E552B-3198-4551-AA20-392A296B1D2A}"/>
              </a:ext>
            </a:extLst>
          </p:cNvPr>
          <p:cNvSpPr>
            <a:spLocks noGrp="1"/>
          </p:cNvSpPr>
          <p:nvPr>
            <p:ph type="title"/>
          </p:nvPr>
        </p:nvSpPr>
        <p:spPr/>
        <p:txBody>
          <a:bodyPr/>
          <a:lstStyle/>
          <a:p>
            <a:endParaRPr lang="en-KE"/>
          </a:p>
        </p:txBody>
      </p:sp>
      <p:pic>
        <p:nvPicPr>
          <p:cNvPr id="5" name="Content Placeholder 4">
            <a:extLst>
              <a:ext uri="{FF2B5EF4-FFF2-40B4-BE49-F238E27FC236}">
                <a16:creationId xmlns:a16="http://schemas.microsoft.com/office/drawing/2014/main" id="{919BC154-F975-4B03-9268-E4980AD2619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3999" cy="6858000"/>
          </a:xfrm>
        </p:spPr>
      </p:pic>
    </p:spTree>
    <p:extLst>
      <p:ext uri="{BB962C8B-B14F-4D97-AF65-F5344CB8AC3E}">
        <p14:creationId xmlns:p14="http://schemas.microsoft.com/office/powerpoint/2010/main" val="46676677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Bacterial Meningitis</a:t>
            </a:r>
          </a:p>
        </p:txBody>
      </p:sp>
      <p:sp>
        <p:nvSpPr>
          <p:cNvPr id="3" name="Content Placeholder 2"/>
          <p:cNvSpPr>
            <a:spLocks noGrp="1"/>
          </p:cNvSpPr>
          <p:nvPr>
            <p:ph idx="1"/>
          </p:nvPr>
        </p:nvSpPr>
        <p:spPr/>
        <p:txBody>
          <a:bodyPr>
            <a:normAutofit lnSpcReduction="10000"/>
          </a:bodyPr>
          <a:lstStyle/>
          <a:p>
            <a:r>
              <a:rPr lang="en-US" i="1" dirty="0"/>
              <a:t>Bacterial meningitis is an acute purulent infection within the subarachnoid </a:t>
            </a:r>
            <a:r>
              <a:rPr lang="en-US" dirty="0"/>
              <a:t>space. </a:t>
            </a:r>
          </a:p>
          <a:p>
            <a:r>
              <a:rPr lang="en-US" dirty="0"/>
              <a:t>It is associated with a CNS inflammatory reaction that may result in decreased consciousness, seizures, raised intracranial pressure (ICP), and stroke. </a:t>
            </a:r>
          </a:p>
          <a:p>
            <a:r>
              <a:rPr lang="en-US" dirty="0"/>
              <a:t>The meninges, subarachnoid space, and brain parenchyma are all frequently involved in the inflammatory reaction (</a:t>
            </a:r>
            <a:r>
              <a:rPr lang="en-US" i="1" dirty="0"/>
              <a:t>meningoencephalitis).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Epidemiology</a:t>
            </a:r>
          </a:p>
        </p:txBody>
      </p:sp>
      <p:sp>
        <p:nvSpPr>
          <p:cNvPr id="3" name="Content Placeholder 2"/>
          <p:cNvSpPr>
            <a:spLocks noGrp="1"/>
          </p:cNvSpPr>
          <p:nvPr>
            <p:ph idx="1"/>
          </p:nvPr>
        </p:nvSpPr>
        <p:spPr>
          <a:xfrm>
            <a:off x="152400" y="1219200"/>
            <a:ext cx="8839200" cy="5638800"/>
          </a:xfrm>
        </p:spPr>
        <p:txBody>
          <a:bodyPr>
            <a:noAutofit/>
          </a:bodyPr>
          <a:lstStyle/>
          <a:p>
            <a:r>
              <a:rPr lang="en-US" sz="2800" dirty="0"/>
              <a:t>Bacterial meningitis is the most common form of suppurative CNS infection, with an annual incidence in the United States of &gt;2.5 cases/100,000 population. </a:t>
            </a:r>
          </a:p>
          <a:p>
            <a:r>
              <a:rPr lang="en-US" sz="2800" dirty="0"/>
              <a:t>The organisms most often responsible for community-acquired bacterial meningitis are </a:t>
            </a:r>
            <a:r>
              <a:rPr lang="en-US" sz="2800" i="1" dirty="0"/>
              <a:t>Streptococcus pneumoniae </a:t>
            </a:r>
            <a:r>
              <a:rPr lang="en-US" sz="2800" dirty="0"/>
              <a:t>(~50%), </a:t>
            </a:r>
            <a:r>
              <a:rPr lang="en-US" sz="2800" i="1" dirty="0"/>
              <a:t>Neisseria meningitidis (~25%), group B streptococci </a:t>
            </a:r>
            <a:r>
              <a:rPr lang="en-US" sz="2800" dirty="0"/>
              <a:t>(~15%), and </a:t>
            </a:r>
            <a:r>
              <a:rPr lang="en-US" sz="2800" i="1" dirty="0"/>
              <a:t>Listeria monocytogenes (~10%). </a:t>
            </a:r>
          </a:p>
          <a:p>
            <a:r>
              <a:rPr lang="en-US" sz="2800" i="1" dirty="0" err="1"/>
              <a:t>Haemophilus</a:t>
            </a:r>
            <a:r>
              <a:rPr lang="en-US" sz="2800" i="1" dirty="0"/>
              <a:t> influenzae </a:t>
            </a:r>
            <a:r>
              <a:rPr lang="en-US" sz="2800" dirty="0"/>
              <a:t>type b accounts for &lt;10% of cases of bacterial meningitis in most series. </a:t>
            </a:r>
          </a:p>
          <a:p>
            <a:r>
              <a:rPr lang="en-US" sz="2800" i="1" dirty="0"/>
              <a:t>N. meningitidis is the causative organism of recurring epidemics of </a:t>
            </a:r>
            <a:r>
              <a:rPr lang="en-US" sz="2800" dirty="0"/>
              <a:t>meningitis every 8 to 12 years.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Epidemiology</a:t>
            </a:r>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pPr>
              <a:defRPr/>
            </a:pPr>
            <a:r>
              <a:rPr lang="en-US" dirty="0"/>
              <a:t>Over 1.2 million cases of bacterial meningitis are estimated to occur worldwide each year. The incidence and case-fatality rates vary by region, country, pathogen and age group.</a:t>
            </a:r>
          </a:p>
          <a:p>
            <a:pPr>
              <a:defRPr/>
            </a:pPr>
            <a:r>
              <a:rPr lang="en-US" u="sng" dirty="0"/>
              <a:t>3 organisms </a:t>
            </a:r>
            <a:r>
              <a:rPr lang="en-US" dirty="0"/>
              <a:t>of greatest public health interest: </a:t>
            </a:r>
          </a:p>
          <a:p>
            <a:pPr>
              <a:buNone/>
              <a:defRPr/>
            </a:pPr>
            <a:r>
              <a:rPr lang="en-US" dirty="0"/>
              <a:t>i)</a:t>
            </a:r>
            <a:r>
              <a:rPr lang="en-US" dirty="0" err="1"/>
              <a:t>Neisseria</a:t>
            </a:r>
            <a:r>
              <a:rPr lang="en-US" dirty="0"/>
              <a:t> Meningitis</a:t>
            </a:r>
          </a:p>
          <a:p>
            <a:pPr>
              <a:buNone/>
              <a:defRPr/>
            </a:pPr>
            <a:r>
              <a:rPr lang="en-US" dirty="0"/>
              <a:t>ii)Streptococcus Pneumoniae</a:t>
            </a:r>
          </a:p>
          <a:p>
            <a:pPr>
              <a:buNone/>
              <a:defRPr/>
            </a:pPr>
            <a:r>
              <a:rPr lang="en-US" dirty="0"/>
              <a:t>iii)</a:t>
            </a:r>
            <a:r>
              <a:rPr lang="en-US" dirty="0" err="1"/>
              <a:t>Haemophilus</a:t>
            </a:r>
            <a:r>
              <a:rPr lang="en-US" dirty="0"/>
              <a:t> influenza.</a:t>
            </a:r>
          </a:p>
          <a:p>
            <a:pPr>
              <a:defRPr/>
            </a:pPr>
            <a:r>
              <a:rPr lang="en-US" dirty="0"/>
              <a:t>Though other bacteria do cause Bacterial </a:t>
            </a:r>
            <a:r>
              <a:rPr lang="en-US" dirty="0" err="1"/>
              <a:t>Meningitis,their</a:t>
            </a:r>
            <a:r>
              <a:rPr lang="en-US" dirty="0"/>
              <a:t> contribution is relatively small-and especially in immunocompromised hosts.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3200" b="1" u="sng" dirty="0"/>
              <a:t>CONTRIBUTION OF PATHOGENS TO ACUTE BACTERIAL MENINGITIS.</a:t>
            </a:r>
          </a:p>
        </p:txBody>
      </p:sp>
      <p:graphicFrame>
        <p:nvGraphicFramePr>
          <p:cNvPr id="5" name="Content Placeholder 4"/>
          <p:cNvGraphicFramePr>
            <a:graphicFrameLocks noGrp="1"/>
          </p:cNvGraphicFramePr>
          <p:nvPr>
            <p:ph idx="1"/>
          </p:nvPr>
        </p:nvGraphicFramePr>
        <p:xfrm>
          <a:off x="457200" y="1600200"/>
          <a:ext cx="8229600" cy="39370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r>
                        <a:rPr lang="en-US" dirty="0"/>
                        <a:t>LOCATION</a:t>
                      </a:r>
                    </a:p>
                  </a:txBody>
                  <a:tcPr/>
                </a:tc>
                <a:tc>
                  <a:txBody>
                    <a:bodyPr/>
                    <a:lstStyle/>
                    <a:p>
                      <a:r>
                        <a:rPr lang="en-US" dirty="0"/>
                        <a:t>BACTERIA</a:t>
                      </a:r>
                    </a:p>
                  </a:txBody>
                  <a:tcPr/>
                </a:tc>
                <a:tc>
                  <a:txBody>
                    <a:bodyPr/>
                    <a:lstStyle/>
                    <a:p>
                      <a:endParaRPr lang="en-US"/>
                    </a:p>
                  </a:txBody>
                  <a:tcPr/>
                </a:tc>
                <a:extLst>
                  <a:ext uri="{0D108BD9-81ED-4DB2-BD59-A6C34878D82A}">
                    <a16:rowId xmlns:a16="http://schemas.microsoft.com/office/drawing/2014/main" val="10000"/>
                  </a:ext>
                </a:extLst>
              </a:tr>
              <a:tr h="370840">
                <a:tc>
                  <a:txBody>
                    <a:bodyPr/>
                    <a:lstStyle/>
                    <a:p>
                      <a:r>
                        <a:rPr lang="en-US" dirty="0"/>
                        <a:t>U.S.A.  And U.K.</a:t>
                      </a:r>
                    </a:p>
                    <a:p>
                      <a:r>
                        <a:rPr lang="en-US" dirty="0"/>
                        <a:t>(Pre </a:t>
                      </a:r>
                      <a:r>
                        <a:rPr lang="en-US" dirty="0" err="1"/>
                        <a:t>hib</a:t>
                      </a:r>
                      <a:r>
                        <a:rPr lang="en-US" dirty="0"/>
                        <a:t> vaccination)</a:t>
                      </a:r>
                    </a:p>
                  </a:txBody>
                  <a:tcPr/>
                </a:tc>
                <a:tc>
                  <a:txBody>
                    <a:bodyPr/>
                    <a:lstStyle/>
                    <a:p>
                      <a:r>
                        <a:rPr lang="en-US" dirty="0"/>
                        <a:t>1.H.Influenzae</a:t>
                      </a:r>
                    </a:p>
                    <a:p>
                      <a:r>
                        <a:rPr lang="en-US" dirty="0"/>
                        <a:t>2.Strept.Pneumonine.</a:t>
                      </a:r>
                    </a:p>
                    <a:p>
                      <a:r>
                        <a:rPr lang="en-US" dirty="0"/>
                        <a:t>3.N.Meningitidis.</a:t>
                      </a:r>
                    </a:p>
                    <a:p>
                      <a:r>
                        <a:rPr lang="en-US" dirty="0"/>
                        <a:t>4.Other</a:t>
                      </a:r>
                      <a:r>
                        <a:rPr lang="en-US" baseline="0" dirty="0"/>
                        <a:t> bacteria.</a:t>
                      </a:r>
                      <a:endParaRPr lang="en-US" dirty="0"/>
                    </a:p>
                  </a:txBody>
                  <a:tcPr/>
                </a:tc>
                <a:tc>
                  <a:txBody>
                    <a:bodyPr/>
                    <a:lstStyle/>
                    <a:p>
                      <a:r>
                        <a:rPr lang="en-US" dirty="0"/>
                        <a:t>41.0%</a:t>
                      </a:r>
                    </a:p>
                    <a:p>
                      <a:r>
                        <a:rPr lang="en-US" dirty="0"/>
                        <a:t>18.0%</a:t>
                      </a:r>
                    </a:p>
                    <a:p>
                      <a:r>
                        <a:rPr lang="en-US" dirty="0"/>
                        <a:t>17.0%</a:t>
                      </a:r>
                    </a:p>
                    <a:p>
                      <a:r>
                        <a:rPr lang="en-US" dirty="0"/>
                        <a:t>24.0%</a:t>
                      </a:r>
                    </a:p>
                  </a:txBody>
                  <a:tcPr/>
                </a:tc>
                <a:extLst>
                  <a:ext uri="{0D108BD9-81ED-4DB2-BD59-A6C34878D82A}">
                    <a16:rowId xmlns:a16="http://schemas.microsoft.com/office/drawing/2014/main" val="10001"/>
                  </a:ext>
                </a:extLst>
              </a:tr>
              <a:tr h="370840">
                <a:tc>
                  <a:txBody>
                    <a:bodyPr/>
                    <a:lstStyle/>
                    <a:p>
                      <a:r>
                        <a:rPr lang="en-US" dirty="0"/>
                        <a:t>AFRICA(Meningitis</a:t>
                      </a:r>
                      <a:r>
                        <a:rPr lang="en-US" baseline="0" dirty="0"/>
                        <a:t> belt)</a:t>
                      </a:r>
                      <a:endParaRPr lang="en-US" dirty="0"/>
                    </a:p>
                  </a:txBody>
                  <a:tcPr/>
                </a:tc>
                <a:tc>
                  <a:txBody>
                    <a:bodyPr/>
                    <a:lstStyle/>
                    <a:p>
                      <a:r>
                        <a:rPr lang="en-US" dirty="0"/>
                        <a:t>1.N.meningitidis</a:t>
                      </a:r>
                    </a:p>
                    <a:p>
                      <a:r>
                        <a:rPr lang="en-US" dirty="0"/>
                        <a:t>2.Strept.pneumoniae</a:t>
                      </a:r>
                    </a:p>
                    <a:p>
                      <a:r>
                        <a:rPr lang="en-US" dirty="0"/>
                        <a:t>3.H.influenzae</a:t>
                      </a:r>
                    </a:p>
                    <a:p>
                      <a:r>
                        <a:rPr lang="en-US" dirty="0"/>
                        <a:t>4.Other</a:t>
                      </a:r>
                      <a:r>
                        <a:rPr lang="en-US" baseline="0" dirty="0"/>
                        <a:t> bacteria.</a:t>
                      </a:r>
                      <a:endParaRPr lang="en-US" dirty="0"/>
                    </a:p>
                  </a:txBody>
                  <a:tcPr/>
                </a:tc>
                <a:tc>
                  <a:txBody>
                    <a:bodyPr/>
                    <a:lstStyle/>
                    <a:p>
                      <a:r>
                        <a:rPr lang="en-US" dirty="0"/>
                        <a:t>67.0%</a:t>
                      </a:r>
                    </a:p>
                    <a:p>
                      <a:r>
                        <a:rPr lang="en-US" dirty="0"/>
                        <a:t>18.0%</a:t>
                      </a:r>
                    </a:p>
                    <a:p>
                      <a:r>
                        <a:rPr lang="en-US" dirty="0"/>
                        <a:t>6.0%</a:t>
                      </a:r>
                    </a:p>
                    <a:p>
                      <a:r>
                        <a:rPr lang="en-US" dirty="0"/>
                        <a:t>9.0%</a:t>
                      </a:r>
                    </a:p>
                  </a:txBody>
                  <a:tcPr/>
                </a:tc>
                <a:extLst>
                  <a:ext uri="{0D108BD9-81ED-4DB2-BD59-A6C34878D82A}">
                    <a16:rowId xmlns:a16="http://schemas.microsoft.com/office/drawing/2014/main" val="10002"/>
                  </a:ext>
                </a:extLst>
              </a:tr>
              <a:tr h="370840">
                <a:tc>
                  <a:txBody>
                    <a:bodyPr/>
                    <a:lstStyle/>
                    <a:p>
                      <a:r>
                        <a:rPr lang="en-US" dirty="0"/>
                        <a:t>AFRICA  outside meningitis belt.</a:t>
                      </a:r>
                    </a:p>
                  </a:txBody>
                  <a:tcPr/>
                </a:tc>
                <a:tc>
                  <a:txBody>
                    <a:bodyPr/>
                    <a:lstStyle/>
                    <a:p>
                      <a:r>
                        <a:rPr lang="en-US" dirty="0"/>
                        <a:t>1.Strept.pneumoniae</a:t>
                      </a:r>
                    </a:p>
                    <a:p>
                      <a:r>
                        <a:rPr lang="en-US" dirty="0"/>
                        <a:t>2.H.influenzae</a:t>
                      </a:r>
                    </a:p>
                    <a:p>
                      <a:r>
                        <a:rPr lang="en-US" dirty="0"/>
                        <a:t>3.N.meningitis</a:t>
                      </a:r>
                    </a:p>
                    <a:p>
                      <a:r>
                        <a:rPr lang="en-US" dirty="0"/>
                        <a:t>4.Other bacteria</a:t>
                      </a:r>
                    </a:p>
                  </a:txBody>
                  <a:tcPr/>
                </a:tc>
                <a:tc>
                  <a:txBody>
                    <a:bodyPr/>
                    <a:lstStyle/>
                    <a:p>
                      <a:r>
                        <a:rPr lang="en-US" dirty="0"/>
                        <a:t>38.0%</a:t>
                      </a:r>
                    </a:p>
                    <a:p>
                      <a:r>
                        <a:rPr lang="en-US" dirty="0"/>
                        <a:t>25.0%</a:t>
                      </a:r>
                    </a:p>
                    <a:p>
                      <a:r>
                        <a:rPr lang="en-US" dirty="0"/>
                        <a:t>11.0%</a:t>
                      </a:r>
                    </a:p>
                    <a:p>
                      <a:r>
                        <a:rPr lang="en-US" dirty="0"/>
                        <a:t>26.0%</a:t>
                      </a:r>
                    </a:p>
                  </a:txBody>
                  <a:tcPr/>
                </a:tc>
                <a:extLst>
                  <a:ext uri="{0D108BD9-81ED-4DB2-BD59-A6C34878D82A}">
                    <a16:rowId xmlns:a16="http://schemas.microsoft.com/office/drawing/2014/main" val="10003"/>
                  </a:ext>
                </a:extLst>
              </a:tr>
            </a:tbl>
          </a:graphicData>
        </a:graphic>
      </p:graphicFrame>
      <p:sp>
        <p:nvSpPr>
          <p:cNvPr id="4" name="TextBox 3"/>
          <p:cNvSpPr txBox="1"/>
          <p:nvPr/>
        </p:nvSpPr>
        <p:spPr>
          <a:xfrm>
            <a:off x="0" y="5657671"/>
            <a:ext cx="9144000" cy="1200329"/>
          </a:xfrm>
          <a:prstGeom prst="rect">
            <a:avLst/>
          </a:prstGeom>
          <a:noFill/>
        </p:spPr>
        <p:txBody>
          <a:bodyPr wrap="square" rtlCol="0">
            <a:spAutoFit/>
          </a:bodyPr>
          <a:lstStyle/>
          <a:p>
            <a:r>
              <a:rPr lang="en-US" sz="2400" dirty="0"/>
              <a:t>Availability of H.influenzae type B conjugate vaccine has dramatically reduced the incidence of H.influenzae invasive disease in many vaccine compliant countries.</a:t>
            </a:r>
          </a:p>
        </p:txBody>
      </p:sp>
    </p:spTree>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972</TotalTime>
  <Words>2875</Words>
  <Application>Microsoft Office PowerPoint</Application>
  <PresentationFormat>On-screen Show (4:3)</PresentationFormat>
  <Paragraphs>264</Paragraphs>
  <Slides>43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Arial</vt:lpstr>
      <vt:lpstr>Calibri</vt:lpstr>
      <vt:lpstr>Merriweather</vt:lpstr>
      <vt:lpstr>Times New Roman</vt:lpstr>
      <vt:lpstr>Wingdings</vt:lpstr>
      <vt:lpstr>Office Theme</vt:lpstr>
      <vt:lpstr>BACTERIAL MENINGITIS</vt:lpstr>
      <vt:lpstr>Specific Learning Objectives</vt:lpstr>
      <vt:lpstr>Definition</vt:lpstr>
      <vt:lpstr>PowerPoint Presentation</vt:lpstr>
      <vt:lpstr>PowerPoint Presentation</vt:lpstr>
      <vt:lpstr>Bacterial Meningitis</vt:lpstr>
      <vt:lpstr>Epidemiology</vt:lpstr>
      <vt:lpstr>Epidemiology</vt:lpstr>
      <vt:lpstr>CONTRIBUTION OF PATHOGENS TO ACUTE BACTERIAL MENINGITIS.</vt:lpstr>
      <vt:lpstr>PowerPoint Presentation</vt:lpstr>
      <vt:lpstr>MAJOR CHANGES IN EPIDEMIOLOGY OF MENINGITIS SINCE THE 1990’S  mainly due to the introduction of Hib vaccine</vt:lpstr>
      <vt:lpstr>In poorer countries where routine vaccination has not been  implemented H. influenzae is still an important causative  organism.</vt:lpstr>
      <vt:lpstr>Risk factors for Meningitis</vt:lpstr>
      <vt:lpstr>PowerPoint Presentation</vt:lpstr>
      <vt:lpstr>Pathophysiology of Bacterial Meningitis</vt:lpstr>
      <vt:lpstr>Pathogenesis cont…..</vt:lpstr>
      <vt:lpstr>Pathogenesis cont..</vt:lpstr>
      <vt:lpstr>Pathogenesis Cont…….</vt:lpstr>
      <vt:lpstr>Pathogenesis cont…</vt:lpstr>
      <vt:lpstr>Steps in Pathogenesis</vt:lpstr>
      <vt:lpstr>CLINICAL PRESENTATION </vt:lpstr>
      <vt:lpstr>Diagnostic modalities</vt:lpstr>
      <vt:lpstr>Diagnostic modalities cont</vt:lpstr>
      <vt:lpstr>PowerPoint Presentation</vt:lpstr>
      <vt:lpstr>Methods to improve diagnostic yield of microbiology </vt:lpstr>
      <vt:lpstr>Indications for cranial imaging before L.P</vt:lpstr>
      <vt:lpstr>Meningeal  enhancement in  Bacterial  meningitis.</vt:lpstr>
      <vt:lpstr>PowerPoint Presentation</vt:lpstr>
      <vt:lpstr>Bacterial Meningitis Score</vt:lpstr>
      <vt:lpstr>Treatment</vt:lpstr>
      <vt:lpstr>Empiric Treatment</vt:lpstr>
      <vt:lpstr>Corticosteroids</vt:lpstr>
      <vt:lpstr>Specific therapy</vt:lpstr>
      <vt:lpstr>Specific therapy cont</vt:lpstr>
      <vt:lpstr>Specific therapy cont</vt:lpstr>
      <vt:lpstr>PowerPoint Presentation</vt:lpstr>
      <vt:lpstr>PowerPoint Presentation</vt:lpstr>
      <vt:lpstr>Prevention of meningococcal infection</vt:lpstr>
      <vt:lpstr>Prevention of Bacterial Meningitis</vt:lpstr>
      <vt:lpstr>PROGNOSIS</vt:lpstr>
      <vt:lpstr>COMPLICATIONS</vt:lpstr>
      <vt:lpstr>REFERENCES</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MENINGITIS</dc:title>
  <dc:creator>Dennis</dc:creator>
  <cp:lastModifiedBy>sammiehngigs kiurire</cp:lastModifiedBy>
  <cp:revision>79</cp:revision>
  <dcterms:created xsi:type="dcterms:W3CDTF">2018-06-02T08:37:10Z</dcterms:created>
  <dcterms:modified xsi:type="dcterms:W3CDTF">2021-09-28T10:57:42Z</dcterms:modified>
</cp:coreProperties>
</file>