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png" ContentType="image/png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/Relationships>
</file>

<file path=ppt/presentation.xml><?xml version="1.0" encoding="utf-8"?>
<p:presentation xmlns:p="http://schemas.openxmlformats.org/presentationml/2006/main" xmlns:r="http://schemas.openxmlformats.org/officeDocument/2006/relationships" xmlns:a="http://schemas.openxmlformats.org/drawingml/2006/main" saveSubsetFonts="1">
  <p:sldMasterIdLst>
    <p:sldMasterId id="2147483648" r:id="rId1"/>
  </p:sldMasterIdLst>
  <p:notesMasterIdLst>
    <p:notesMasterId r:id="rId2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type="screen16x9" cy="6858000" cx="12192000"/>
  <p:notesSz cx="6858000" cy="9144000"/>
  <p:defaultTextStyle>
    <a:defPPr>
      <a:defRPr lang="en-US"/>
    </a:defPPr>
    <a:lvl1pPr algn="l" defTabSz="914400" eaLnBrk="1" hangingPunct="1" latinLnBrk="0" marL="0" rtl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p="http://schemas.openxmlformats.org/presentationml/2006/main" xmlns:r="http://schemas.openxmlformats.org/officeDocument/2006/relationships" xmlns:a="http://schemas.openxmlformats.org/drawing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p="http://schemas.openxmlformats.org/presentationml/2006/main" xmlns:r="http://schemas.openxmlformats.org/officeDocument/2006/relationships" xmlns:a="http://schemas.openxmlformats.org/drawingml/2006/main" lastView="sldThumbnailView">
  <p:normalViewPr horzBarState="maximized">
    <p:restoredLeft sz="16985" autoAdjust="0"/>
    <p:restoredTop sz="94660"/>
  </p:normalViewPr>
  <p:slideViewPr>
    <p:cSldViewPr snapToGrid="0">
      <p:cViewPr varScale="1">
        <p:scale>
          <a:sx n="74" d="100"/>
          <a:sy n="74" d="100"/>
        </p:scale>
        <p:origin x="-498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tableStyles" Target="tableStyles.xml"/><Relationship Id="rId36" Type="http://schemas.openxmlformats.org/officeDocument/2006/relationships/presProps" Target="presProps.xml"/><Relationship Id="rId37" Type="http://schemas.openxmlformats.org/officeDocument/2006/relationships/viewProps" Target="viewProps.xml"/><Relationship Id="rId38" Type="http://schemas.openxmlformats.org/officeDocument/2006/relationships/theme" Target="theme/theme1.xml"/></Relationships>
</file>

<file path=ppt/notesMasters/_rels/notesMaster1.xml.rels><?xml version="1.0" encoding="UTF-8" standalone="yes"?>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</p:bgPr>
    </p:bg>
    <p:spTree>
      <p:nvGrpSpPr>
        <p:cNvPr id="8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3076575" cy="512763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45" compatLnSpc="1" lIns="91492" numCol="1" rIns="91492" tIns="45745" vert="horz" wrap="square">
            <a:prstTxWarp prst="textNoShape"/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6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9" y="1"/>
            <a:ext cx="3076575" cy="512763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45" compatLnSpc="1" lIns="91492" numCol="1" rIns="91492" tIns="45745" vert="horz" wrap="square">
            <a:prstTxWarp prst="textNoShape"/>
          </a:bodyPr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1048684" name="Rectangle 4"/>
          <p:cNvSpPr>
            <a:spLocks noChangeAspect="1" noRot="1" noGrp="1" noChangeArrowheads="1" noTextEdit="1"/>
          </p:cNvSpPr>
          <p:nvPr>
            <p:ph type="sldImg" idx="2"/>
          </p:nvPr>
        </p:nvSpPr>
        <p:spPr bwMode="auto">
          <a:xfrm>
            <a:off x="990600" y="766763"/>
            <a:ext cx="5118100" cy="3838575"/>
          </a:xfrm>
          <a:prstGeom prst="rect"/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486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4" y="4862514"/>
            <a:ext cx="5680075" cy="4605337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45" compatLnSpc="1" lIns="91492" numCol="1" rIns="91492" tIns="45745" vert="horz" wrap="square">
            <a:prstTxWarp prst="textNoShape"/>
          </a:bodyPr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86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720264"/>
            <a:ext cx="3076575" cy="512762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b" anchorCtr="0" bIns="45745" compatLnSpc="1" lIns="91492" numCol="1" rIns="91492" tIns="45745" vert="horz" wrap="square">
            <a:prstTxWarp prst="textNoShape"/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6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9" y="9720264"/>
            <a:ext cx="3076575" cy="512762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b" anchorCtr="0" bIns="45745" compatLnSpc="1" lIns="91492" numCol="1" rIns="91492" tIns="45745" vert="horz" wrap="square">
            <a:prstTxWarp prst="textNoShape"/>
          </a:bodyPr>
          <a:lstStyle>
            <a:lvl1pPr algn="r">
              <a:defRPr sz="1100"/>
            </a:lvl1pPr>
          </a:lstStyle>
          <a:p>
            <a:fld id="{A9A0EA98-5831-4853-B862-C702E6EB345C}" type="slidenum">
              <a:rPr lang="en-US"/>
              <a:t>‹#›</a:t>
            </a:fld>
            <a:endParaRPr lang="en-US"/>
          </a:p>
        </p:txBody>
      </p:sp>
    </p:spTree>
  </p:cSld>
  <p:clrMap accent1="accent1" accent2="accent2" accent3="accent3" accent4="accent4" accent5="accent5" accent6="accent6" bg1="lt1" bg2="lt2" tx1="dk1" tx2="dk2" hlink="hlink" folHlink="folHlink"/>
  <p:notesStyle>
    <a:lvl1pPr algn="l" fontAlgn="base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algn="l" fontAlgn="base" marL="4572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algn="l" fontAlgn="base" marL="9144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algn="l" fontAlgn="base" marL="13716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algn="l" fontAlgn="base" marL="18288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algn="l" defTabSz="914400" eaLnBrk="1" hangingPunct="1" latinLnBrk="0" marL="2286000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">
  <p:cSld name="Title Slide">
    <p:spTree>
      <p:nvGrpSpPr>
        <p:cNvPr id="2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1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48582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algn="ctr" indent="0" marL="0">
              <a:buNone/>
              <a:defRPr sz="2400"/>
            </a:lvl1pPr>
            <a:lvl2pPr algn="ctr" indent="0" marL="457200">
              <a:buNone/>
              <a:defRPr sz="2000"/>
            </a:lvl2pPr>
            <a:lvl3pPr algn="ctr" indent="0" marL="914400">
              <a:buNone/>
              <a:defRPr sz="1800"/>
            </a:lvl3pPr>
            <a:lvl4pPr algn="ctr" indent="0" marL="1371600">
              <a:buNone/>
              <a:defRPr sz="1600"/>
            </a:lvl4pPr>
            <a:lvl5pPr algn="ctr" indent="0" marL="1828800">
              <a:buNone/>
              <a:defRPr sz="1600"/>
            </a:lvl5pPr>
            <a:lvl6pPr algn="ctr" indent="0" marL="2286000">
              <a:buNone/>
              <a:defRPr sz="1600"/>
            </a:lvl6pPr>
            <a:lvl7pPr algn="ctr" indent="0" marL="2743200">
              <a:buNone/>
              <a:defRPr sz="1600"/>
            </a:lvl7pPr>
            <a:lvl8pPr algn="ctr" indent="0" marL="3200400">
              <a:buNone/>
              <a:defRPr sz="1600"/>
            </a:lvl8pPr>
            <a:lvl9pPr algn="ctr" indent="0" marL="3657600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04858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332AA6DD-6F7C-4BB0-9492-43A49F8ADEEE}" type="datetimeFigureOut">
              <a:rPr lang="en-US" smtClean="0"/>
              <a:t>3/10/2019</a:t>
            </a:fld>
            <a:endParaRPr lang="en-US"/>
          </a:p>
        </p:txBody>
      </p:sp>
      <p:sp>
        <p:nvSpPr>
          <p:cNvPr id="104858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104858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9CA82B79-74DA-4B8A-BB90-944D651826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x">
  <p:cSld name="Title and Vertical Text">
    <p:spTree>
      <p:nvGrpSpPr>
        <p:cNvPr id="8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7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48658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4865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332AA6DD-6F7C-4BB0-9492-43A49F8ADEEE}" type="datetimeFigureOut">
              <a:rPr lang="en-US" smtClean="0"/>
              <a:t>3/10/2019</a:t>
            </a:fld>
            <a:endParaRPr lang="en-US"/>
          </a:p>
        </p:txBody>
      </p:sp>
      <p:sp>
        <p:nvSpPr>
          <p:cNvPr id="104866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104866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9CA82B79-74DA-4B8A-BB90-944D651826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itleAndTx">
  <p:cSld name="Vertical Title and Text">
    <p:spTree>
      <p:nvGrpSpPr>
        <p:cNvPr id="8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6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48647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4864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332AA6DD-6F7C-4BB0-9492-43A49F8ADEEE}" type="datetimeFigureOut">
              <a:rPr lang="en-US" smtClean="0"/>
              <a:t>3/10/2019</a:t>
            </a:fld>
            <a:endParaRPr lang="en-US"/>
          </a:p>
        </p:txBody>
      </p:sp>
      <p:sp>
        <p:nvSpPr>
          <p:cNvPr id="104864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104865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9CA82B79-74DA-4B8A-BB90-944D651826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4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8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48589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4859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332AA6DD-6F7C-4BB0-9492-43A49F8ADEEE}" type="datetimeFigureOut">
              <a:rPr lang="en-US" smtClean="0"/>
              <a:t>3/10/2019</a:t>
            </a:fld>
            <a:endParaRPr lang="en-US"/>
          </a:p>
        </p:txBody>
      </p:sp>
      <p:sp>
        <p:nvSpPr>
          <p:cNvPr id="104859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104859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9CA82B79-74DA-4B8A-BB90-944D651826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secHead">
  <p:cSld name="Section Header">
    <p:spTree>
      <p:nvGrpSpPr>
        <p:cNvPr id="6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3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48614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indent="0" marL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indent="0" marL="45720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 marL="91440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indent="0" marL="13716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 marL="18288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 marL="22860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 marL="27432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 marL="32004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 marL="36576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4861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332AA6DD-6F7C-4BB0-9492-43A49F8ADEEE}" type="datetimeFigureOut">
              <a:rPr lang="en-US" smtClean="0"/>
              <a:t>3/10/2019</a:t>
            </a:fld>
            <a:endParaRPr lang="en-US"/>
          </a:p>
        </p:txBody>
      </p:sp>
      <p:sp>
        <p:nvSpPr>
          <p:cNvPr id="104861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104861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9CA82B79-74DA-4B8A-BB90-944D651826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Obj">
  <p:cSld name="Two Content">
    <p:spTree>
      <p:nvGrpSpPr>
        <p:cNvPr id="8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4866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4866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4866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332AA6DD-6F7C-4BB0-9492-43A49F8ADEEE}" type="datetimeFigureOut">
              <a:rPr lang="en-US" smtClean="0"/>
              <a:t>3/10/2019</a:t>
            </a:fld>
            <a:endParaRPr lang="en-US"/>
          </a:p>
        </p:txBody>
      </p:sp>
      <p:sp>
        <p:nvSpPr>
          <p:cNvPr id="104866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104866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9CA82B79-74DA-4B8A-BB90-944D651826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TxTwoObj">
  <p:cSld name="Comparison">
    <p:spTree>
      <p:nvGrpSpPr>
        <p:cNvPr id="8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8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48669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indent="0" marL="0">
              <a:buNone/>
              <a:defRPr b="1" sz="2400"/>
            </a:lvl1pPr>
            <a:lvl2pPr indent="0" marL="457200">
              <a:buNone/>
              <a:defRPr b="1" sz="2000"/>
            </a:lvl2pPr>
            <a:lvl3pPr indent="0" marL="914400">
              <a:buNone/>
              <a:defRPr b="1" sz="1800"/>
            </a:lvl3pPr>
            <a:lvl4pPr indent="0" marL="1371600">
              <a:buNone/>
              <a:defRPr b="1" sz="1600"/>
            </a:lvl4pPr>
            <a:lvl5pPr indent="0" marL="1828800">
              <a:buNone/>
              <a:defRPr b="1" sz="1600"/>
            </a:lvl5pPr>
            <a:lvl6pPr indent="0" marL="2286000">
              <a:buNone/>
              <a:defRPr b="1" sz="1600"/>
            </a:lvl6pPr>
            <a:lvl7pPr indent="0" marL="2743200">
              <a:buNone/>
              <a:defRPr b="1" sz="1600"/>
            </a:lvl7pPr>
            <a:lvl8pPr indent="0" marL="3200400">
              <a:buNone/>
              <a:defRPr b="1" sz="1600"/>
            </a:lvl8pPr>
            <a:lvl9pPr indent="0" marL="3657600">
              <a:buNone/>
              <a:defRPr b="1"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48670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48671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indent="0" marL="0">
              <a:buNone/>
              <a:defRPr b="1" sz="2400"/>
            </a:lvl1pPr>
            <a:lvl2pPr indent="0" marL="457200">
              <a:buNone/>
              <a:defRPr b="1" sz="2000"/>
            </a:lvl2pPr>
            <a:lvl3pPr indent="0" marL="914400">
              <a:buNone/>
              <a:defRPr b="1" sz="1800"/>
            </a:lvl3pPr>
            <a:lvl4pPr indent="0" marL="1371600">
              <a:buNone/>
              <a:defRPr b="1" sz="1600"/>
            </a:lvl4pPr>
            <a:lvl5pPr indent="0" marL="1828800">
              <a:buNone/>
              <a:defRPr b="1" sz="1600"/>
            </a:lvl5pPr>
            <a:lvl6pPr indent="0" marL="2286000">
              <a:buNone/>
              <a:defRPr b="1" sz="1600"/>
            </a:lvl6pPr>
            <a:lvl7pPr indent="0" marL="2743200">
              <a:buNone/>
              <a:defRPr b="1" sz="1600"/>
            </a:lvl7pPr>
            <a:lvl8pPr indent="0" marL="3200400">
              <a:buNone/>
              <a:defRPr b="1" sz="1600"/>
            </a:lvl8pPr>
            <a:lvl9pPr indent="0" marL="3657600">
              <a:buNone/>
              <a:defRPr b="1"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48672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48673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332AA6DD-6F7C-4BB0-9492-43A49F8ADEEE}" type="datetimeFigureOut">
              <a:rPr lang="en-US" smtClean="0"/>
              <a:t>3/10/2019</a:t>
            </a:fld>
            <a:endParaRPr lang="en-US"/>
          </a:p>
        </p:txBody>
      </p:sp>
      <p:sp>
        <p:nvSpPr>
          <p:cNvPr id="1048674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1048675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9CA82B79-74DA-4B8A-BB90-944D651826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Only">
  <p:cSld name="Title Only">
    <p:spTree>
      <p:nvGrpSpPr>
        <p:cNvPr id="5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6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4860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332AA6DD-6F7C-4BB0-9492-43A49F8ADEEE}" type="datetimeFigureOut">
              <a:rPr lang="en-US" smtClean="0"/>
              <a:t>3/10/2019</a:t>
            </a:fld>
            <a:endParaRPr lang="en-US"/>
          </a:p>
        </p:txBody>
      </p:sp>
      <p:sp>
        <p:nvSpPr>
          <p:cNvPr id="104860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104860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9CA82B79-74DA-4B8A-BB90-944D651826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blank">
  <p:cSld name="Blank">
    <p:spTree>
      <p:nvGrpSpPr>
        <p:cNvPr id="5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332AA6DD-6F7C-4BB0-9492-43A49F8ADEEE}" type="datetimeFigureOut">
              <a:rPr lang="en-US" smtClean="0"/>
              <a:t>3/10/2019</a:t>
            </a:fld>
            <a:endParaRPr lang="en-US"/>
          </a:p>
        </p:txBody>
      </p:sp>
      <p:sp>
        <p:nvSpPr>
          <p:cNvPr id="104860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104860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9CA82B79-74DA-4B8A-BB90-944D651826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Tx">
  <p:cSld name="Content with Caption">
    <p:spTree>
      <p:nvGrpSpPr>
        <p:cNvPr id="8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6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48677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48678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indent="0" marL="0">
              <a:buNone/>
              <a:defRPr sz="1600"/>
            </a:lvl1pPr>
            <a:lvl2pPr indent="0" marL="457200">
              <a:buNone/>
              <a:defRPr sz="1400"/>
            </a:lvl2pPr>
            <a:lvl3pPr indent="0" marL="914400">
              <a:buNone/>
              <a:defRPr sz="1200"/>
            </a:lvl3pPr>
            <a:lvl4pPr indent="0" marL="1371600">
              <a:buNone/>
              <a:defRPr sz="1000"/>
            </a:lvl4pPr>
            <a:lvl5pPr indent="0" marL="1828800">
              <a:buNone/>
              <a:defRPr sz="1000"/>
            </a:lvl5pPr>
            <a:lvl6pPr indent="0" marL="2286000">
              <a:buNone/>
              <a:defRPr sz="1000"/>
            </a:lvl6pPr>
            <a:lvl7pPr indent="0" marL="2743200">
              <a:buNone/>
              <a:defRPr sz="1000"/>
            </a:lvl7pPr>
            <a:lvl8pPr indent="0" marL="3200400">
              <a:buNone/>
              <a:defRPr sz="1000"/>
            </a:lvl8pPr>
            <a:lvl9pPr indent="0" marL="365760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4867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332AA6DD-6F7C-4BB0-9492-43A49F8ADEEE}" type="datetimeFigureOut">
              <a:rPr lang="en-US" smtClean="0"/>
              <a:t>3/10/2019</a:t>
            </a:fld>
            <a:endParaRPr lang="en-US"/>
          </a:p>
        </p:txBody>
      </p:sp>
      <p:sp>
        <p:nvSpPr>
          <p:cNvPr id="104868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104868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9CA82B79-74DA-4B8A-BB90-944D651826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picTx">
  <p:cSld name="Picture with Caption">
    <p:spTree>
      <p:nvGrpSpPr>
        <p:cNvPr id="8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1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48652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indent="0" marL="0">
              <a:buNone/>
              <a:defRPr sz="3200"/>
            </a:lvl1pPr>
            <a:lvl2pPr indent="0" marL="457200">
              <a:buNone/>
              <a:defRPr sz="2800"/>
            </a:lvl2pPr>
            <a:lvl3pPr indent="0" marL="914400">
              <a:buNone/>
              <a:defRPr sz="2400"/>
            </a:lvl3pPr>
            <a:lvl4pPr indent="0" marL="1371600">
              <a:buNone/>
              <a:defRPr sz="2000"/>
            </a:lvl4pPr>
            <a:lvl5pPr indent="0" marL="1828800">
              <a:buNone/>
              <a:defRPr sz="2000"/>
            </a:lvl5pPr>
            <a:lvl6pPr indent="0" marL="2286000">
              <a:buNone/>
              <a:defRPr sz="2000"/>
            </a:lvl6pPr>
            <a:lvl7pPr indent="0" marL="2743200">
              <a:buNone/>
              <a:defRPr sz="2000"/>
            </a:lvl7pPr>
            <a:lvl8pPr indent="0" marL="3200400">
              <a:buNone/>
              <a:defRPr sz="2000"/>
            </a:lvl8pPr>
            <a:lvl9pPr indent="0" marL="3657600">
              <a:buNone/>
              <a:defRPr sz="2000"/>
            </a:lvl9pPr>
          </a:lstStyle>
          <a:p>
            <a:endParaRPr lang="en-US"/>
          </a:p>
        </p:txBody>
      </p:sp>
      <p:sp>
        <p:nvSpPr>
          <p:cNvPr id="1048653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indent="0" marL="0">
              <a:buNone/>
              <a:defRPr sz="1600"/>
            </a:lvl1pPr>
            <a:lvl2pPr indent="0" marL="457200">
              <a:buNone/>
              <a:defRPr sz="1400"/>
            </a:lvl2pPr>
            <a:lvl3pPr indent="0" marL="914400">
              <a:buNone/>
              <a:defRPr sz="1200"/>
            </a:lvl3pPr>
            <a:lvl4pPr indent="0" marL="1371600">
              <a:buNone/>
              <a:defRPr sz="1000"/>
            </a:lvl4pPr>
            <a:lvl5pPr indent="0" marL="1828800">
              <a:buNone/>
              <a:defRPr sz="1000"/>
            </a:lvl5pPr>
            <a:lvl6pPr indent="0" marL="2286000">
              <a:buNone/>
              <a:defRPr sz="1000"/>
            </a:lvl6pPr>
            <a:lvl7pPr indent="0" marL="2743200">
              <a:buNone/>
              <a:defRPr sz="1000"/>
            </a:lvl7pPr>
            <a:lvl8pPr indent="0" marL="3200400">
              <a:buNone/>
              <a:defRPr sz="1000"/>
            </a:lvl8pPr>
            <a:lvl9pPr indent="0" marL="365760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48654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332AA6DD-6F7C-4BB0-9492-43A49F8ADEEE}" type="datetimeFigureOut">
              <a:rPr lang="en-US" smtClean="0"/>
              <a:t>3/10/2019</a:t>
            </a:fld>
            <a:endParaRPr lang="en-US"/>
          </a:p>
        </p:txBody>
      </p:sp>
      <p:sp>
        <p:nvSpPr>
          <p:cNvPr id="104865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104865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9CA82B79-74DA-4B8A-BB90-944D651826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/>
        </p:spPr>
        <p:txBody>
          <a:bodyPr anchor="ctr" bIns="45720" lIns="91440" rIns="91440" rtlCol="0" tIns="45720" vert="horz">
            <a:normAutofit/>
          </a:bodyPr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48577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/>
        </p:spPr>
        <p:txBody>
          <a:bodyPr bIns="45720" lIns="91440" rIns="91440" rtlCol="0" tIns="45720" vert="horz">
            <a:normAutofit/>
          </a:bodyPr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48578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/>
        </p:spPr>
        <p:txBody>
          <a:bodyPr anchor="ctr" bIns="45720" lIns="91440" rIns="91440" rtlCol="0" tIns="45720" vert="horz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2AA6DD-6F7C-4BB0-9492-43A49F8ADEEE}" type="datetimeFigureOut">
              <a:rPr lang="en-US" smtClean="0"/>
              <a:t>3/10/2019</a:t>
            </a:fld>
            <a:endParaRPr lang="en-US"/>
          </a:p>
        </p:txBody>
      </p:sp>
      <p:sp>
        <p:nvSpPr>
          <p:cNvPr id="104857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/>
        </p:spPr>
        <p:txBody>
          <a:bodyPr anchor="ctr" bIns="45720" lIns="91440" rIns="91440" rtlCol="0" tIns="45720" vert="horz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4858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/>
        </p:spPr>
        <p:txBody>
          <a:bodyPr anchor="ctr" bIns="45720" lIns="91440" rIns="91440" rtlCol="0" tIns="45720" vert="horz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82B79-74DA-4B8A-BB90-944D651826F2}" type="slidenum">
              <a:rPr lang="en-US" smtClean="0"/>
              <a:t>‹#›</a:t>
            </a:fld>
            <a:endParaRPr lang="en-US"/>
          </a:p>
        </p:txBody>
      </p:sp>
    </p:spTree>
  </p:cSld>
  <p:clrMap accent1="accent1" accent2="accent2" accent3="accent3" accent4="accent4" accent5="accent5" accent6="accent6" bg1="lt1" bg2="lt2" tx1="dk1" tx2="dk2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6.xml"/></Relationships>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7.xml"/></Relationships>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2.xml"/></Relationships>
</file>

<file path=ppt/slides/_rels/slide24.xml.rels><?xml version="1.0" encoding="UTF-8" standalone="yes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7.xml"/></Relationships>
</file>

<file path=ppt/slides/_rels/slide25.xml.rels><?xml version="1.0" encoding="UTF-8" standalone="yes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2.xml"/></Relationships>
</file>

<file path=ppt/slides/_rels/slide26.xml.rels><?xml version="1.0" encoding="UTF-8" standalone="yes"?>
<Relationships xmlns="http://schemas.openxmlformats.org/package/2006/relationships"><Relationship Id="rId1" Type="http://schemas.openxmlformats.org/officeDocument/2006/relationships/image" Target="../media/image9.emf"/><Relationship Id="rId2" Type="http://schemas.openxmlformats.org/officeDocument/2006/relationships/slideLayout" Target="../slideLayouts/slideLayout2.xml"/></Relationships>
</file>

<file path=ppt/slides/_rels/slide27.xml.rels><?xml version="1.0" encoding="UTF-8" standalone="yes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slideLayout" Target="../slideLayouts/slideLayout2.xml"/></Relationships>
</file>

<file path=ppt/slides/_rels/slide28.xml.rels><?xml version="1.0" encoding="UTF-8" standalone="yes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slideLayout" Target="../slideLayouts/slideLayout7.xml"/></Relationships>
</file>

<file path=ppt/slides/_rels/slide29.xml.rels><?xml version="1.0" encoding="UTF-8" standalone="yes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slideLayout" Target="../slideLayouts/slideLayout2.xml"/></Relationships>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slideLayout" Target="../slideLayouts/slideLayout2.xml"/></Relationships>
</file>

<file path=ppt/slides/_rels/slide31.xml.rels><?xml version="1.0" encoding="UTF-8" standalone="yes"?>
<Relationships xmlns="http://schemas.openxmlformats.org/package/2006/relationships"><Relationship Id="rId1" Type="http://schemas.openxmlformats.org/officeDocument/2006/relationships/image" Target="../media/image14.png"/><Relationship Id="rId2" Type="http://schemas.openxmlformats.org/officeDocument/2006/relationships/slideLayout" Target="../slideLayouts/slideLayout2.xml"/></Relationships>
</file>

<file path=ppt/slides/_rels/slide3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7.xml"/></Relationships>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7.xml"/></Relationships>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6" name="Title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dirty="0" lang="en-US" smtClean="0"/>
              <a:t>RADIOLOGY </a:t>
            </a:r>
            <a:endParaRPr dirty="0"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0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 smtClean="0"/>
              <a:t>ULTRASOUND</a:t>
            </a:r>
            <a:endParaRPr dirty="0" lang="en-US"/>
          </a:p>
        </p:txBody>
      </p:sp>
      <p:pic>
        <p:nvPicPr>
          <p:cNvPr id="2097155" name="Picture 2" descr="C:\Users\KAYEMBO\Desktop\diagnostic-radiology-16-638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/>
          <a:srcRect/>
          <a:stretch>
            <a:fillRect/>
          </a:stretch>
        </p:blipFill>
        <p:spPr bwMode="auto">
          <a:xfrm>
            <a:off x="193183" y="1624282"/>
            <a:ext cx="11758411" cy="5137126"/>
          </a:xfrm>
          <a:prstGeom prst="rect"/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1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 smtClean="0"/>
              <a:t>US</a:t>
            </a:r>
            <a:endParaRPr dirty="0" lang="en-US"/>
          </a:p>
        </p:txBody>
      </p:sp>
      <p:sp>
        <p:nvSpPr>
          <p:cNvPr id="1048612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dirty="0" lang="en-US" smtClean="0"/>
              <a:t>Ultrasound is a type of imaging that </a:t>
            </a:r>
            <a:r>
              <a:rPr dirty="0" lang="en-US" smtClean="0">
                <a:solidFill>
                  <a:srgbClr val="FF0000"/>
                </a:solidFill>
              </a:rPr>
              <a:t>uses high frequency sound waves </a:t>
            </a:r>
            <a:r>
              <a:rPr dirty="0" lang="en-US" smtClean="0"/>
              <a:t>to look at organs and structures inside the body.</a:t>
            </a:r>
          </a:p>
          <a:p>
            <a:r>
              <a:rPr dirty="0" lang="en-US" smtClean="0"/>
              <a:t>Health care professionals use it to view the heart, blood vessels, kidneys, liver and other organs.</a:t>
            </a:r>
          </a:p>
          <a:p>
            <a:r>
              <a:rPr dirty="0" lang="en-US" smtClean="0"/>
              <a:t>During pregnancy, doctors use ultrasound to view the fetus. Unlike x-rays, ultrasound does not expose to radiation.</a:t>
            </a:r>
            <a:endParaRPr dirty="0"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6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8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pPr algn="ctr"/>
            <a:r>
              <a:rPr dirty="0" sz="9600" lang="en-US" smtClean="0"/>
              <a:t>XRAY</a:t>
            </a:r>
            <a:endParaRPr dirty="0" sz="9600" lang="en-US"/>
          </a:p>
        </p:txBody>
      </p:sp>
      <p:sp>
        <p:nvSpPr>
          <p:cNvPr id="1048619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p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6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0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 smtClean="0"/>
              <a:t>INTRODUCTION</a:t>
            </a:r>
            <a:endParaRPr dirty="0" lang="en-US"/>
          </a:p>
        </p:txBody>
      </p:sp>
      <p:sp>
        <p:nvSpPr>
          <p:cNvPr id="1048621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857" lnSpcReduction="10000"/>
          </a:bodyPr>
          <a:p>
            <a:r>
              <a:rPr dirty="0" lang="en-US" smtClean="0"/>
              <a:t>X-rays are a type of radiation called electromagnetic waves</a:t>
            </a:r>
          </a:p>
          <a:p>
            <a:r>
              <a:rPr dirty="0" lang="en-US" smtClean="0"/>
              <a:t>X-ray imaging creates pictures of the inside of your body in different shades of black and white. This is because different tissues absorb different amounts of radiation.</a:t>
            </a:r>
          </a:p>
          <a:p>
            <a:r>
              <a:rPr dirty="0" lang="en-US" smtClean="0">
                <a:solidFill>
                  <a:srgbClr val="FF0000"/>
                </a:solidFill>
              </a:rPr>
              <a:t>Calcium in bones absorbs x-rays the most hence bones look white.</a:t>
            </a:r>
          </a:p>
          <a:p>
            <a:r>
              <a:rPr dirty="0" lang="en-US" smtClean="0">
                <a:solidFill>
                  <a:srgbClr val="7030A0"/>
                </a:solidFill>
              </a:rPr>
              <a:t>Fat and other soft tissues absorb less and look grey</a:t>
            </a:r>
          </a:p>
          <a:p>
            <a:r>
              <a:rPr dirty="0" lang="en-US" smtClean="0">
                <a:solidFill>
                  <a:srgbClr val="00B0F0"/>
                </a:solidFill>
              </a:rPr>
              <a:t>Air absorbs the least ,so lungs look black</a:t>
            </a:r>
          </a:p>
          <a:p>
            <a:r>
              <a:rPr dirty="0" lang="en-US" smtClean="0"/>
              <a:t>The amount of radiation you get from an x-ray is small </a:t>
            </a:r>
            <a:r>
              <a:rPr dirty="0" lang="en-US" err="1" smtClean="0"/>
              <a:t>e.g</a:t>
            </a:r>
            <a:r>
              <a:rPr dirty="0" lang="en-US" smtClean="0"/>
              <a:t> a chest </a:t>
            </a:r>
            <a:r>
              <a:rPr dirty="0" lang="en-US" err="1" smtClean="0"/>
              <a:t>xray</a:t>
            </a:r>
            <a:r>
              <a:rPr dirty="0" lang="en-US" smtClean="0"/>
              <a:t> gives out a dose of radiation similar to the amount of radiation you’re exposed to from the environment in 10 days</a:t>
            </a:r>
          </a:p>
          <a:p>
            <a:endParaRPr dirty="0"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6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 smtClean="0"/>
              <a:t>Types</a:t>
            </a:r>
            <a:endParaRPr dirty="0" lang="en-US"/>
          </a:p>
        </p:txBody>
      </p:sp>
      <p:sp>
        <p:nvSpPr>
          <p:cNvPr id="1048623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dirty="0" lang="en-US" smtClean="0"/>
              <a:t>Extremity x-ray</a:t>
            </a:r>
            <a:r>
              <a:rPr dirty="0" lang="en-US"/>
              <a:t>, dental </a:t>
            </a:r>
            <a:r>
              <a:rPr dirty="0" lang="en-US" smtClean="0"/>
              <a:t>x-ray, chest x-ray,, bone x-ray, abdominal x-ray,  spine x-ray, barium x-ray, angiography, </a:t>
            </a:r>
          </a:p>
          <a:p>
            <a:r>
              <a:rPr dirty="0" lang="en-US" smtClean="0"/>
              <a:t>X-rays are also called radiographs</a:t>
            </a:r>
          </a:p>
          <a:p>
            <a:r>
              <a:rPr dirty="0" lang="en-US" smtClean="0"/>
              <a:t>The most familiar use of X-rays is checking for broken bones.</a:t>
            </a:r>
          </a:p>
          <a:p>
            <a:r>
              <a:rPr dirty="0" lang="en-US" smtClean="0"/>
              <a:t>However x-rays are also used in other ways , for example chest x-rays to spot pneumonia or mammograms use x-rays to spot breast cancer.</a:t>
            </a:r>
          </a:p>
          <a:p>
            <a:r>
              <a:rPr dirty="0" lang="en-US" smtClean="0"/>
              <a:t>This slide will focus on how to read  chest x-rays mostly.</a:t>
            </a:r>
            <a:endParaRPr dirty="0"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6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4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 smtClean="0"/>
              <a:t>Chest x-rays…………….</a:t>
            </a:r>
            <a:endParaRPr dirty="0" lang="en-US"/>
          </a:p>
        </p:txBody>
      </p:sp>
      <p:sp>
        <p:nvSpPr>
          <p:cNvPr id="1048625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p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6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6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 smtClean="0"/>
              <a:t>Anatomy ….chest consists of</a:t>
            </a:r>
            <a:endParaRPr dirty="0" lang="en-US"/>
          </a:p>
        </p:txBody>
      </p:sp>
      <p:sp>
        <p:nvSpPr>
          <p:cNvPr id="104862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714" lnSpcReduction="20000"/>
          </a:bodyPr>
          <a:p>
            <a:r>
              <a:rPr dirty="0" lang="en-US" smtClean="0"/>
              <a:t>The lungs</a:t>
            </a:r>
          </a:p>
          <a:p>
            <a:r>
              <a:rPr dirty="0" lang="en-US" smtClean="0"/>
              <a:t>The pleura</a:t>
            </a:r>
          </a:p>
          <a:p>
            <a:r>
              <a:rPr dirty="0" lang="en-US" smtClean="0"/>
              <a:t>The ribcage</a:t>
            </a:r>
          </a:p>
          <a:p>
            <a:r>
              <a:rPr dirty="0" lang="en-US" smtClean="0"/>
              <a:t>The heart and its vessels</a:t>
            </a:r>
          </a:p>
          <a:p>
            <a:r>
              <a:rPr dirty="0" lang="en-US" smtClean="0"/>
              <a:t>The trachea and the bronchial tree</a:t>
            </a:r>
          </a:p>
          <a:p>
            <a:r>
              <a:rPr dirty="0" lang="en-US" smtClean="0"/>
              <a:t>Pulmonary vasculature</a:t>
            </a:r>
          </a:p>
          <a:p>
            <a:r>
              <a:rPr dirty="0" lang="en-US" smtClean="0"/>
              <a:t>Thoracic spine</a:t>
            </a:r>
          </a:p>
          <a:p>
            <a:r>
              <a:rPr dirty="0" lang="en-US" smtClean="0"/>
              <a:t>Clavicles</a:t>
            </a:r>
          </a:p>
          <a:p>
            <a:r>
              <a:rPr dirty="0" lang="en-US" smtClean="0"/>
              <a:t>Diaphragm</a:t>
            </a:r>
          </a:p>
          <a:p>
            <a:r>
              <a:rPr dirty="0" lang="en-US" smtClean="0"/>
              <a:t>C5,c6,c7</a:t>
            </a:r>
            <a:endParaRPr dirty="0"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6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8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 smtClean="0"/>
              <a:t>Chest x-ray projections</a:t>
            </a:r>
            <a:endParaRPr dirty="0" lang="en-US"/>
          </a:p>
        </p:txBody>
      </p:sp>
      <p:sp>
        <p:nvSpPr>
          <p:cNvPr id="1048629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dirty="0" lang="en-US" smtClean="0"/>
              <a:t>PA(posterior anterior)</a:t>
            </a:r>
          </a:p>
          <a:p>
            <a:r>
              <a:rPr dirty="0" lang="en-US" smtClean="0"/>
              <a:t>AP(anterior posterior)</a:t>
            </a:r>
          </a:p>
          <a:p>
            <a:r>
              <a:rPr dirty="0" lang="en-US" smtClean="0"/>
              <a:t>Lateral</a:t>
            </a:r>
          </a:p>
          <a:p>
            <a:r>
              <a:rPr dirty="0" lang="en-US" err="1" smtClean="0"/>
              <a:t>Decubital</a:t>
            </a:r>
            <a:r>
              <a:rPr dirty="0" lang="en-US" smtClean="0"/>
              <a:t> view</a:t>
            </a:r>
            <a:endParaRPr dirty="0"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6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0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 smtClean="0"/>
              <a:t>Chest x-ray indications</a:t>
            </a:r>
            <a:endParaRPr dirty="0" lang="en-US"/>
          </a:p>
        </p:txBody>
      </p:sp>
      <p:sp>
        <p:nvSpPr>
          <p:cNvPr id="1048631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8571" lnSpcReduction="20000"/>
          </a:bodyPr>
          <a:p>
            <a:r>
              <a:rPr dirty="0" lang="en-US" smtClean="0"/>
              <a:t>Pneumonia</a:t>
            </a:r>
          </a:p>
          <a:p>
            <a:r>
              <a:rPr dirty="0" lang="en-US" smtClean="0"/>
              <a:t>Pulmonary edema</a:t>
            </a:r>
          </a:p>
          <a:p>
            <a:r>
              <a:rPr dirty="0" lang="en-US" smtClean="0"/>
              <a:t>Pleural effusion</a:t>
            </a:r>
          </a:p>
          <a:p>
            <a:r>
              <a:rPr dirty="0" lang="en-US" smtClean="0"/>
              <a:t>Fractured ribs</a:t>
            </a:r>
          </a:p>
          <a:p>
            <a:r>
              <a:rPr dirty="0" lang="en-US" smtClean="0"/>
              <a:t>Pneumothorax</a:t>
            </a:r>
          </a:p>
          <a:p>
            <a:r>
              <a:rPr dirty="0" lang="en-US" smtClean="0"/>
              <a:t>Pleural effusion</a:t>
            </a:r>
          </a:p>
          <a:p>
            <a:r>
              <a:rPr dirty="0" lang="en-US" smtClean="0"/>
              <a:t>Cardiomegaly</a:t>
            </a:r>
          </a:p>
          <a:p>
            <a:r>
              <a:rPr dirty="0" lang="en-US" smtClean="0"/>
              <a:t>Pericardial effusion</a:t>
            </a:r>
          </a:p>
          <a:p>
            <a:r>
              <a:rPr dirty="0" lang="en-US" smtClean="0"/>
              <a:t>Lung collapse</a:t>
            </a:r>
          </a:p>
          <a:p>
            <a:r>
              <a:rPr dirty="0" lang="en-US" smtClean="0"/>
              <a:t>Lung fibrosis</a:t>
            </a:r>
          </a:p>
          <a:p>
            <a:r>
              <a:rPr dirty="0" lang="en-US" smtClean="0"/>
              <a:t>Many others….</a:t>
            </a:r>
            <a:endParaRPr dirty="0"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6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6" name="Picture 1"/>
          <p:cNvPicPr>
            <a:picLocks noChangeAspect="1"/>
          </p:cNvPicPr>
          <p:nvPr/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>
            <a:off x="2590800" y="523759"/>
            <a:ext cx="7010400" cy="5743575"/>
          </a:xfrm>
          <a:prstGeom prst="rect"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3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 smtClean="0"/>
              <a:t>WHAT IS RADIOLOGY?</a:t>
            </a:r>
            <a:endParaRPr dirty="0" lang="en-US"/>
          </a:p>
        </p:txBody>
      </p:sp>
      <p:sp>
        <p:nvSpPr>
          <p:cNvPr id="1048594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dirty="0" lang="en-US" smtClean="0"/>
              <a:t>Branch of medicine that uses ionizing and non ionizing radiation for diagnosis and treatment of disease.</a:t>
            </a:r>
          </a:p>
          <a:p>
            <a:r>
              <a:rPr dirty="0" lang="en-US" smtClean="0"/>
              <a:t>Radiology uses imaging technologies such as x-ray, magnetic resonance imagining (MRI),nuclear medicine, ultrasound, computed tomography(CT scan)  and positron emission tomography(PET)to see within the human body in order to diagnose disease and abnormalities. </a:t>
            </a:r>
          </a:p>
          <a:p>
            <a:r>
              <a:rPr dirty="0" lang="en-US" smtClean="0"/>
              <a:t>Note that MRI and ultrasound do not use radiation.</a:t>
            </a:r>
          </a:p>
          <a:p>
            <a:pPr indent="0" marL="0">
              <a:buNone/>
            </a:pPr>
            <a:endParaRPr dirty="0"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6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 smtClean="0"/>
              <a:t>A good chest x-ray should have :</a:t>
            </a:r>
            <a:endParaRPr dirty="0" lang="en-US"/>
          </a:p>
        </p:txBody>
      </p:sp>
      <p:sp>
        <p:nvSpPr>
          <p:cNvPr id="104863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6429" lnSpcReduction="20000"/>
          </a:bodyPr>
          <a:p>
            <a:r>
              <a:rPr dirty="0" lang="en-US" smtClean="0"/>
              <a:t>Correct patient identification; name, sex/age ,x ray number, hospital name and number</a:t>
            </a:r>
          </a:p>
          <a:p>
            <a:r>
              <a:rPr dirty="0" lang="en-US" smtClean="0"/>
              <a:t>9 posterior ribs and 6-7 anterior ribs demonstrated</a:t>
            </a:r>
          </a:p>
          <a:p>
            <a:r>
              <a:rPr dirty="0" lang="en-US" smtClean="0"/>
              <a:t>Coastal and </a:t>
            </a:r>
            <a:r>
              <a:rPr dirty="0" lang="en-US" err="1" smtClean="0"/>
              <a:t>cardial</a:t>
            </a:r>
            <a:r>
              <a:rPr dirty="0" lang="en-US" smtClean="0"/>
              <a:t> phrenic angles demonstrated</a:t>
            </a:r>
          </a:p>
          <a:p>
            <a:r>
              <a:rPr dirty="0" lang="en-US" smtClean="0"/>
              <a:t>Lung apices demonstrated</a:t>
            </a:r>
          </a:p>
          <a:p>
            <a:r>
              <a:rPr dirty="0" lang="en-US" smtClean="0"/>
              <a:t>Scapulars should be away from the lung field</a:t>
            </a:r>
          </a:p>
          <a:p>
            <a:r>
              <a:rPr dirty="0" lang="en-US" smtClean="0"/>
              <a:t>Clavicles equidistant from the sternal notch</a:t>
            </a:r>
            <a:endParaRPr dirty="0" lang="en-US"/>
          </a:p>
          <a:p>
            <a:r>
              <a:rPr dirty="0" lang="en-US" smtClean="0"/>
              <a:t>C5,C6 and C7 included</a:t>
            </a:r>
          </a:p>
          <a:p>
            <a:r>
              <a:rPr dirty="0" lang="en-US" smtClean="0"/>
              <a:t>The vertebral spaces and bones should be just visible through the heart</a:t>
            </a:r>
          </a:p>
          <a:p>
            <a:endParaRPr dirty="0"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7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4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 smtClean="0"/>
              <a:t>How to read a chest x ray correctly</a:t>
            </a:r>
            <a:endParaRPr dirty="0" lang="en-US"/>
          </a:p>
        </p:txBody>
      </p:sp>
      <p:sp>
        <p:nvSpPr>
          <p:cNvPr id="104863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857" lnSpcReduction="20000"/>
          </a:bodyPr>
          <a:p>
            <a:r>
              <a:rPr dirty="0" lang="en-US" smtClean="0"/>
              <a:t>Check patients name, hospital name and date x ray was taken</a:t>
            </a:r>
          </a:p>
          <a:p>
            <a:r>
              <a:rPr dirty="0" lang="en-US" smtClean="0"/>
              <a:t>Check </a:t>
            </a:r>
            <a:r>
              <a:rPr dirty="0" lang="en-US"/>
              <a:t>if it was well penetrated or over penetrated or underpenetrated.(vertebral bodies must be barely visible just behind the heart</a:t>
            </a:r>
            <a:r>
              <a:rPr dirty="0" lang="en-US" smtClean="0"/>
              <a:t>).</a:t>
            </a:r>
          </a:p>
          <a:p>
            <a:r>
              <a:rPr dirty="0" lang="en-US" smtClean="0"/>
              <a:t>Identify that the left and right side are correctly marked on the x-ray</a:t>
            </a:r>
          </a:p>
          <a:p>
            <a:r>
              <a:rPr dirty="0" lang="en-US" smtClean="0"/>
              <a:t>Verify if the x-ray is AP or PA</a:t>
            </a:r>
          </a:p>
          <a:p>
            <a:r>
              <a:rPr dirty="0" lang="en-US" smtClean="0"/>
              <a:t>Verify if chest x-ray was taken in inspiration or expiration (if it was in full inspiration,9 posterior ribs and at least  6 anterior ribs must be seen)</a:t>
            </a:r>
          </a:p>
          <a:p>
            <a:r>
              <a:rPr dirty="0" lang="en-US" smtClean="0"/>
              <a:t>Check for rotation. There should be an equal distance between the clavicle heads and the sternal notch</a:t>
            </a:r>
          </a:p>
          <a:p>
            <a:r>
              <a:rPr dirty="0" lang="en-US" smtClean="0"/>
              <a:t>Check that the </a:t>
            </a:r>
            <a:r>
              <a:rPr dirty="0" lang="en-US" err="1" smtClean="0"/>
              <a:t>coastophrenic</a:t>
            </a:r>
            <a:r>
              <a:rPr dirty="0" lang="en-US" smtClean="0"/>
              <a:t> and </a:t>
            </a:r>
            <a:r>
              <a:rPr dirty="0" lang="en-US" err="1" smtClean="0"/>
              <a:t>cardiophrenic</a:t>
            </a:r>
            <a:r>
              <a:rPr dirty="0" lang="en-US" smtClean="0"/>
              <a:t> angle are sharp and normal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7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6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US"/>
          </a:p>
        </p:txBody>
      </p:sp>
      <p:sp>
        <p:nvSpPr>
          <p:cNvPr id="1048637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dirty="0" lang="en-US"/>
              <a:t>Check for the gastric bubble on the left side below the diaphragm</a:t>
            </a:r>
          </a:p>
          <a:p>
            <a:r>
              <a:rPr dirty="0" lang="en-US"/>
              <a:t>Check that the trachea is </a:t>
            </a:r>
            <a:r>
              <a:rPr dirty="0" lang="en-US" smtClean="0"/>
              <a:t>centrally located.</a:t>
            </a:r>
            <a:endParaRPr dirty="0" lang="en-US"/>
          </a:p>
          <a:p>
            <a:r>
              <a:rPr dirty="0" lang="en-US"/>
              <a:t>Asses the lung fields for any abnormalities like pleural </a:t>
            </a:r>
            <a:r>
              <a:rPr dirty="0" lang="en-US" smtClean="0"/>
              <a:t>effusion ,</a:t>
            </a:r>
            <a:r>
              <a:rPr dirty="0" lang="en-US"/>
              <a:t>cavitation</a:t>
            </a:r>
            <a:r>
              <a:rPr dirty="0" lang="en-US" smtClean="0"/>
              <a:t>, consolidation, opacities </a:t>
            </a:r>
            <a:r>
              <a:rPr dirty="0" lang="en-US"/>
              <a:t>etc.</a:t>
            </a:r>
          </a:p>
          <a:p>
            <a:r>
              <a:rPr dirty="0" lang="en-US"/>
              <a:t>Assess cardiothoracic ratio (ratio of maximal cardiac diameter to maximal horizontal thoracic diameter…normal is less than 0.5</a:t>
            </a:r>
            <a:r>
              <a:rPr dirty="0" lang="en-US" smtClean="0"/>
              <a:t>)</a:t>
            </a:r>
            <a:endParaRPr dirty="0"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7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8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US"/>
          </a:p>
        </p:txBody>
      </p:sp>
      <p:pic>
        <p:nvPicPr>
          <p:cNvPr id="2097157" name="Picture 2" descr="C:\Users\Theresa Kwindama\Desktop\MED 7\MED7\Zmiscellaneous\IMG-20161224-WA0001.jpg"/>
          <p:cNvPicPr>
            <a:picLocks noChangeAspect="1" noGrp="1" noChangeArrowheads="1"/>
          </p:cNvPicPr>
          <p:nvPr>
            <p:ph idx="1"/>
          </p:nvPr>
        </p:nvPicPr>
        <p:blipFill>
          <a:blip xmlns:r="http://schemas.openxmlformats.org/officeDocument/2006/relationships" r:embed="rId1"/>
          <a:srcRect/>
          <a:stretch>
            <a:fillRect/>
          </a:stretch>
        </p:blipFill>
        <p:spPr bwMode="auto">
          <a:xfrm>
            <a:off x="3198136" y="1825625"/>
            <a:ext cx="5795727" cy="4351338"/>
          </a:xfrm>
          <a:prstGeom prst="rect"/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7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8" name="Picture 1"/>
          <p:cNvPicPr>
            <a:picLocks noChangeAspect="1"/>
          </p:cNvPicPr>
          <p:nvPr/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>
            <a:off x="2719387" y="571500"/>
            <a:ext cx="6753225" cy="5715000"/>
          </a:xfrm>
          <a:prstGeom prst="rect"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7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9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US"/>
          </a:p>
        </p:txBody>
      </p:sp>
      <p:pic>
        <p:nvPicPr>
          <p:cNvPr id="2097159" name="Picture 2" descr="C:\Users\Theresa Kwindama\Desktop\MED 7\MED7\SGY\Exams\OSCE\uth\IMG_2629.JPG"/>
          <p:cNvPicPr>
            <a:picLocks noChangeAspect="1" noGrp="1" noChangeArrowheads="1"/>
          </p:cNvPicPr>
          <p:nvPr>
            <p:ph idx="1"/>
          </p:nvPr>
        </p:nvPicPr>
        <p:blipFill>
          <a:blip xmlns:r="http://schemas.openxmlformats.org/officeDocument/2006/relationships" r:embed="rId1" cstate="print"/>
          <a:srcRect/>
          <a:stretch>
            <a:fillRect/>
          </a:stretch>
        </p:blipFill>
        <p:spPr bwMode="auto">
          <a:xfrm>
            <a:off x="3464418" y="658510"/>
            <a:ext cx="5138670" cy="5518453"/>
          </a:xfrm>
          <a:prstGeom prst="rect"/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7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0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US"/>
          </a:p>
        </p:txBody>
      </p:sp>
      <p:pic>
        <p:nvPicPr>
          <p:cNvPr id="2097160" name="Picture 2"/>
          <p:cNvPicPr>
            <a:picLocks noChangeAspect="1" noGrp="1" noChangeArrowheads="1"/>
          </p:cNvPicPr>
          <p:nvPr>
            <p:ph idx="1"/>
          </p:nvPr>
        </p:nvPicPr>
        <p:blipFill>
          <a:blip xmlns:r="http://schemas.openxmlformats.org/officeDocument/2006/relationships" r:embed="rId1"/>
          <a:srcRect/>
          <a:stretch>
            <a:fillRect/>
          </a:stretch>
        </p:blipFill>
        <p:spPr bwMode="auto">
          <a:xfrm>
            <a:off x="3526477" y="1825625"/>
            <a:ext cx="5139045" cy="4351338"/>
          </a:xfrm>
          <a:prstGeom prst="rect"/>
          <a:noFill/>
          <a:ln>
            <a:noFill/>
          </a:ln>
          <a:effectLst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7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1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US"/>
          </a:p>
        </p:txBody>
      </p:sp>
      <p:pic>
        <p:nvPicPr>
          <p:cNvPr id="2097161" name="Picture 2" descr="C:\Users\Theresa Kwindama\Desktop\MED 7\MED7\SGY\Exams\OSCE\uth\IMG_2582.JPG"/>
          <p:cNvPicPr>
            <a:picLocks noChangeAspect="1" noGrp="1" noChangeArrowheads="1"/>
          </p:cNvPicPr>
          <p:nvPr>
            <p:ph idx="1"/>
          </p:nvPr>
        </p:nvPicPr>
        <p:blipFill>
          <a:blip xmlns:r="http://schemas.openxmlformats.org/officeDocument/2006/relationships" r:embed="rId1" cstate="print"/>
          <a:srcRect/>
          <a:stretch>
            <a:fillRect/>
          </a:stretch>
        </p:blipFill>
        <p:spPr bwMode="auto">
          <a:xfrm>
            <a:off x="3438659" y="1159099"/>
            <a:ext cx="5499279" cy="5017864"/>
          </a:xfrm>
          <a:prstGeom prst="rect"/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7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2" name="Picture 2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/>
          <a:srcRect/>
          <a:stretch>
            <a:fillRect/>
          </a:stretch>
        </p:blipFill>
        <p:spPr bwMode="auto">
          <a:xfrm>
            <a:off x="152399" y="152400"/>
            <a:ext cx="10034790" cy="6673393"/>
          </a:xfrm>
          <a:prstGeom prst="rect"/>
          <a:noFill/>
          <a:ln>
            <a:noFill/>
          </a:ln>
          <a:effectLst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7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endParaRPr dirty="0" lang="en-US"/>
          </a:p>
        </p:txBody>
      </p:sp>
      <p:pic>
        <p:nvPicPr>
          <p:cNvPr id="2097163" name="Picture 5"/>
          <p:cNvPicPr>
            <a:picLocks noChangeAspect="1" noGrp="1" noChangeArrowheads="1"/>
          </p:cNvPicPr>
          <p:nvPr>
            <p:ph idx="1"/>
          </p:nvPr>
        </p:nvPicPr>
        <p:blipFill>
          <a:blip xmlns:r="http://schemas.openxmlformats.org/officeDocument/2006/relationships" r:embed="rId1"/>
          <a:srcRect/>
          <a:stretch>
            <a:fillRect/>
          </a:stretch>
        </p:blipFill>
        <p:spPr bwMode="auto">
          <a:xfrm>
            <a:off x="4797761" y="1825625"/>
            <a:ext cx="2596477" cy="4351338"/>
          </a:xfrm>
          <a:prstGeom prst="rect"/>
          <a:noFill/>
          <a:ln>
            <a:noFill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5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 smtClean="0"/>
              <a:t>TYPES</a:t>
            </a:r>
            <a:endParaRPr dirty="0" lang="en-US"/>
          </a:p>
        </p:txBody>
      </p:sp>
      <p:sp>
        <p:nvSpPr>
          <p:cNvPr id="1048596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dirty="0" lang="en-US" smtClean="0"/>
              <a:t>Radiology can refer to two sub fields, diagnostic and therapeutic radiology.</a:t>
            </a:r>
          </a:p>
          <a:p>
            <a:r>
              <a:rPr dirty="0" lang="en-US" smtClean="0">
                <a:solidFill>
                  <a:srgbClr val="7030A0"/>
                </a:solidFill>
              </a:rPr>
              <a:t>Diagnostic radiology </a:t>
            </a:r>
            <a:r>
              <a:rPr dirty="0" lang="en-US" smtClean="0"/>
              <a:t>is concerned with the use of various imaging modalities to aid the diagnosis of disease.</a:t>
            </a:r>
          </a:p>
          <a:p>
            <a:r>
              <a:rPr dirty="0" lang="en-US" smtClean="0">
                <a:solidFill>
                  <a:srgbClr val="7030A0"/>
                </a:solidFill>
              </a:rPr>
              <a:t>Therapeutic radiology </a:t>
            </a:r>
            <a:r>
              <a:rPr dirty="0" lang="en-US" smtClean="0"/>
              <a:t>or as it now called, radiation oncology uses radiation to treat diseases such as cancer using a form of treatment called radiation therapy. </a:t>
            </a:r>
            <a:endParaRPr dirty="0"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7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3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US"/>
          </a:p>
        </p:txBody>
      </p:sp>
      <p:pic>
        <p:nvPicPr>
          <p:cNvPr id="2097164" name="Picture 5"/>
          <p:cNvPicPr>
            <a:picLocks noChangeAspect="1" noGrp="1" noChangeArrowheads="1"/>
          </p:cNvPicPr>
          <p:nvPr>
            <p:ph idx="1"/>
          </p:nvPr>
        </p:nvPicPr>
        <p:blipFill>
          <a:blip xmlns:r="http://schemas.openxmlformats.org/officeDocument/2006/relationships" r:embed="rId1"/>
          <a:srcRect/>
          <a:stretch>
            <a:fillRect/>
          </a:stretch>
        </p:blipFill>
        <p:spPr bwMode="auto">
          <a:xfrm>
            <a:off x="4307970" y="1825625"/>
            <a:ext cx="3576059" cy="4351338"/>
          </a:xfrm>
          <a:prstGeom prst="rect"/>
          <a:noFill/>
          <a:ln>
            <a:noFill/>
          </a:ln>
          <a:effectLst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8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4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US"/>
          </a:p>
        </p:txBody>
      </p:sp>
      <p:pic>
        <p:nvPicPr>
          <p:cNvPr id="2097165" name="Picture 5"/>
          <p:cNvPicPr>
            <a:picLocks noChangeAspect="1" noGrp="1" noChangeArrowheads="1"/>
          </p:cNvPicPr>
          <p:nvPr>
            <p:ph idx="1"/>
          </p:nvPr>
        </p:nvPicPr>
        <p:blipFill>
          <a:blip xmlns:r="http://schemas.openxmlformats.org/officeDocument/2006/relationships" r:embed="rId1"/>
          <a:srcRect/>
          <a:stretch>
            <a:fillRect/>
          </a:stretch>
        </p:blipFill>
        <p:spPr bwMode="auto">
          <a:xfrm>
            <a:off x="3116687" y="866711"/>
            <a:ext cx="5396248" cy="5310252"/>
          </a:xfrm>
          <a:prstGeom prst="rect"/>
          <a:noFill/>
          <a:ln>
            <a:noFill/>
          </a:ln>
          <a:effectLst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8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5" name="Title 1"/>
          <p:cNvSpPr>
            <a:spLocks noGrp="1"/>
          </p:cNvSpPr>
          <p:nvPr>
            <p:ph type="title"/>
          </p:nvPr>
        </p:nvSpPr>
        <p:spPr>
          <a:xfrm>
            <a:off x="851079" y="2593171"/>
            <a:ext cx="10515600" cy="1325563"/>
          </a:xfrm>
        </p:spPr>
        <p:txBody>
          <a:bodyPr/>
          <a:p>
            <a:r>
              <a:rPr dirty="0" lang="en-US" smtClean="0"/>
              <a:t>THANK YOU</a:t>
            </a:r>
            <a:endParaRPr dirty="0"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7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 smtClean="0"/>
              <a:t>Diagnostic radiology includes</a:t>
            </a:r>
            <a:endParaRPr dirty="0" lang="en-US"/>
          </a:p>
        </p:txBody>
      </p:sp>
      <p:sp>
        <p:nvSpPr>
          <p:cNvPr id="1048598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dirty="0" lang="en-US" smtClean="0"/>
              <a:t>Computed tomography (CT SCAN)</a:t>
            </a:r>
          </a:p>
          <a:p>
            <a:r>
              <a:rPr dirty="0" lang="en-US" smtClean="0"/>
              <a:t>Magnetic resonance imaging (MRI)</a:t>
            </a:r>
          </a:p>
          <a:p>
            <a:r>
              <a:rPr dirty="0" lang="en-US" smtClean="0"/>
              <a:t>Ultrasound </a:t>
            </a:r>
          </a:p>
          <a:p>
            <a:r>
              <a:rPr dirty="0" lang="en-US" smtClean="0"/>
              <a:t>X-rays</a:t>
            </a:r>
          </a:p>
          <a:p>
            <a:r>
              <a:rPr dirty="0" lang="en-US" smtClean="0"/>
              <a:t>Nuclear imaging techniques</a:t>
            </a:r>
            <a:endParaRPr dirty="0"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2" name="Picture 2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/>
          <a:srcRect/>
          <a:stretch>
            <a:fillRect/>
          </a:stretch>
        </p:blipFill>
        <p:spPr bwMode="auto">
          <a:xfrm>
            <a:off x="152400" y="152400"/>
            <a:ext cx="12039600" cy="6770085"/>
          </a:xfrm>
          <a:prstGeom prst="rect"/>
          <a:noFill/>
          <a:ln>
            <a:noFill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 smtClean="0"/>
              <a:t>CT SCAN</a:t>
            </a:r>
            <a:endParaRPr dirty="0" lang="en-US"/>
          </a:p>
        </p:txBody>
      </p:sp>
      <p:sp>
        <p:nvSpPr>
          <p:cNvPr id="1048603" name="Content Placeholder 2"/>
          <p:cNvSpPr>
            <a:spLocks noGrp="1"/>
          </p:cNvSpPr>
          <p:nvPr>
            <p:ph idx="1"/>
          </p:nvPr>
        </p:nvSpPr>
        <p:spPr>
          <a:xfrm>
            <a:off x="503349" y="1799868"/>
            <a:ext cx="10515600" cy="4351338"/>
          </a:xfrm>
        </p:spPr>
        <p:txBody>
          <a:bodyPr/>
          <a:p>
            <a:r>
              <a:rPr dirty="0" lang="en-US" smtClean="0"/>
              <a:t>Computed tomography is a type of imaging technique that </a:t>
            </a:r>
            <a:r>
              <a:rPr dirty="0" lang="en-US" smtClean="0">
                <a:solidFill>
                  <a:srgbClr val="FF0000"/>
                </a:solidFill>
              </a:rPr>
              <a:t>uses special x-ray equipment to make cross sectional pictures of the body</a:t>
            </a:r>
            <a:r>
              <a:rPr dirty="0" lang="en-US" smtClean="0"/>
              <a:t>.</a:t>
            </a:r>
          </a:p>
          <a:p>
            <a:r>
              <a:rPr dirty="0" lang="en-US" smtClean="0"/>
              <a:t>CT scans are used to look for</a:t>
            </a:r>
          </a:p>
          <a:p>
            <a:pPr algn="ctr">
              <a:buFont typeface="Wingdings" panose="05000000000000000000" pitchFamily="2" charset="2"/>
              <a:buChar char="Ø"/>
            </a:pPr>
            <a:r>
              <a:rPr dirty="0" lang="en-US" smtClean="0"/>
              <a:t>Broken bones</a:t>
            </a:r>
          </a:p>
          <a:p>
            <a:pPr algn="ctr">
              <a:buFont typeface="Wingdings" panose="05000000000000000000" pitchFamily="2" charset="2"/>
              <a:buChar char="Ø"/>
            </a:pPr>
            <a:r>
              <a:rPr dirty="0" lang="en-US" smtClean="0"/>
              <a:t>Cancers</a:t>
            </a:r>
          </a:p>
          <a:p>
            <a:pPr algn="ctr">
              <a:buFont typeface="Wingdings" panose="05000000000000000000" pitchFamily="2" charset="2"/>
              <a:buChar char="Ø"/>
            </a:pPr>
            <a:r>
              <a:rPr dirty="0" lang="en-US" smtClean="0"/>
              <a:t>Blood clots</a:t>
            </a:r>
          </a:p>
          <a:p>
            <a:pPr algn="ctr">
              <a:buFont typeface="Wingdings" panose="05000000000000000000" pitchFamily="2" charset="2"/>
              <a:buChar char="Ø"/>
            </a:pPr>
            <a:r>
              <a:rPr dirty="0" lang="en-US" smtClean="0"/>
              <a:t>Signs of heart disease</a:t>
            </a:r>
          </a:p>
          <a:p>
            <a:pPr algn="ctr">
              <a:buFont typeface="Wingdings" panose="05000000000000000000" pitchFamily="2" charset="2"/>
              <a:buChar char="Ø"/>
            </a:pPr>
            <a:r>
              <a:rPr dirty="0" lang="en-US" smtClean="0"/>
              <a:t>Internal bleeding</a:t>
            </a:r>
            <a:endParaRPr dirty="0"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3" name="Picture 2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/>
          <a:srcRect/>
          <a:stretch>
            <a:fillRect/>
          </a:stretch>
        </p:blipFill>
        <p:spPr bwMode="auto">
          <a:xfrm>
            <a:off x="152399" y="152400"/>
            <a:ext cx="12039601" cy="6570372"/>
          </a:xfrm>
          <a:prstGeom prst="rect"/>
          <a:noFill/>
          <a:ln>
            <a:noFill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4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 smtClean="0"/>
              <a:t>MRI</a:t>
            </a:r>
            <a:endParaRPr dirty="0" lang="en-US"/>
          </a:p>
        </p:txBody>
      </p:sp>
      <p:sp>
        <p:nvSpPr>
          <p:cNvPr id="1048605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dirty="0" lang="en-US" smtClean="0"/>
              <a:t>Magnetic resonance imaging uses a </a:t>
            </a:r>
            <a:r>
              <a:rPr dirty="0" lang="en-US" smtClean="0">
                <a:solidFill>
                  <a:srgbClr val="FF0000"/>
                </a:solidFill>
              </a:rPr>
              <a:t>large magnet and radio waves to </a:t>
            </a:r>
            <a:r>
              <a:rPr dirty="0" lang="en-US" smtClean="0"/>
              <a:t>look at internal organs and structures inside your body.</a:t>
            </a:r>
          </a:p>
          <a:p>
            <a:r>
              <a:rPr dirty="0" lang="en-US" smtClean="0"/>
              <a:t>Health care professionals use MRI scans to diagnose a variety of conditions </a:t>
            </a:r>
            <a:r>
              <a:rPr dirty="0" lang="en-US" err="1" smtClean="0"/>
              <a:t>e.g</a:t>
            </a:r>
            <a:r>
              <a:rPr dirty="0" lang="en-US" smtClean="0"/>
              <a:t> tumors.</a:t>
            </a:r>
          </a:p>
          <a:p>
            <a:r>
              <a:rPr dirty="0" lang="en-US" smtClean="0"/>
              <a:t>MRI are very useful for examining the brain and spinal cord especially.</a:t>
            </a:r>
            <a:endParaRPr dirty="0"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4" name="Picture 4" descr="C:\Users\KAYEMBO\Desktop\diagnostic-radiology-14-638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/>
          <a:srcRect/>
          <a:stretch>
            <a:fillRect/>
          </a:stretch>
        </p:blipFill>
        <p:spPr bwMode="auto">
          <a:xfrm>
            <a:off x="90152" y="80219"/>
            <a:ext cx="11977352" cy="7242266"/>
          </a:xfrm>
          <a:prstGeom prst="rect"/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lastClr="000000" val="windowText"/>
      </a:dk1>
      <a:lt1>
        <a:sysClr lastClr="FFFFFF" val="window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algn="ctr" blurRad="57150" dir="5400000" dist="19050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</a:theme>
</file>

<file path=ppt/theme/theme2.xml><?xml version="1.0" encoding="utf-8"?>
<a:theme xmlns:a="http://schemas.openxmlformats.org/drawingml/2006/main" name="Office 主题">
  <a:themeElements>
    <a:clrScheme name="Office">
      <a:dk1>
        <a:sysClr lastClr="000000" val="windowText"/>
      </a:dk1>
      <a:lt1>
        <a:sysClr lastClr="FFFFFF" val="window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algn="ctr" blurRad="57150" dir="5400000" dist="19050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</a:theme>
</file>

<file path=docProps/app.xml><?xml version="1.0" encoding="utf-8"?>
<Properties xmlns="http://schemas.openxmlformats.org/officeDocument/2006/extended-properties">
  <Application>Microsoft Office PowerPoint</Application>
  <ScaleCrop>0</ScaleCrop>
  <LinksUpToDate>0</LinksUpToDate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:title>RADIOLOGY 1</dc:title>
  <dc:creator>maz</dc:creator>
  <cp:lastModifiedBy>Theresa Kwindama</cp:lastModifiedBy>
  <dcterms:created xsi:type="dcterms:W3CDTF">2017-03-04T09:44:34Z</dcterms:created>
  <dcterms:modified xsi:type="dcterms:W3CDTF">2022-01-12T06:54:59Z</dcterms:modified>
</cp:coreProperties>
</file>