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9" r:id="rId104"/>
    <p:sldId id="360" r:id="rId105"/>
    <p:sldId id="361" r:id="rId106"/>
    <p:sldId id="362" r:id="rId107"/>
    <p:sldId id="363" r:id="rId108"/>
    <p:sldId id="364" r:id="rId109"/>
    <p:sldId id="365" r:id="rId110"/>
    <p:sldId id="366" r:id="rId111"/>
    <p:sldId id="367" r:id="rId112"/>
    <p:sldId id="368" r:id="rId113"/>
    <p:sldId id="369" r:id="rId114"/>
    <p:sldId id="370" r:id="rId115"/>
    <p:sldId id="371" r:id="rId116"/>
    <p:sldId id="372" r:id="rId117"/>
    <p:sldId id="373" r:id="rId118"/>
    <p:sldId id="374" r:id="rId119"/>
    <p:sldId id="375" r:id="rId120"/>
    <p:sldId id="376" r:id="rId121"/>
    <p:sldId id="377" r:id="rId122"/>
    <p:sldId id="378" r:id="rId123"/>
    <p:sldId id="379" r:id="rId124"/>
    <p:sldId id="380" r:id="rId125"/>
    <p:sldId id="381" r:id="rId126"/>
    <p:sldId id="382" r:id="rId127"/>
    <p:sldId id="383" r:id="rId128"/>
    <p:sldId id="384" r:id="rId129"/>
    <p:sldId id="385" r:id="rId130"/>
    <p:sldId id="386" r:id="rId131"/>
    <p:sldId id="387" r:id="rId132"/>
    <p:sldId id="388" r:id="rId133"/>
    <p:sldId id="389" r:id="rId134"/>
    <p:sldId id="390" r:id="rId135"/>
    <p:sldId id="391" r:id="rId136"/>
    <p:sldId id="392" r:id="rId137"/>
    <p:sldId id="393" r:id="rId138"/>
    <p:sldId id="394" r:id="rId139"/>
    <p:sldId id="395" r:id="rId140"/>
    <p:sldId id="396" r:id="rId141"/>
    <p:sldId id="397" r:id="rId142"/>
    <p:sldId id="398" r:id="rId143"/>
    <p:sldId id="399" r:id="rId144"/>
    <p:sldId id="400" r:id="rId145"/>
    <p:sldId id="401" r:id="rId146"/>
    <p:sldId id="402" r:id="rId147"/>
    <p:sldId id="403" r:id="rId148"/>
    <p:sldId id="404" r:id="rId149"/>
    <p:sldId id="405" r:id="rId150"/>
    <p:sldId id="406" r:id="rId151"/>
    <p:sldId id="407" r:id="rId152"/>
    <p:sldId id="408" r:id="rId153"/>
    <p:sldId id="409" r:id="rId154"/>
    <p:sldId id="410" r:id="rId155"/>
    <p:sldId id="411" r:id="rId156"/>
    <p:sldId id="412" r:id="rId157"/>
    <p:sldId id="413" r:id="rId158"/>
    <p:sldId id="414" r:id="rId159"/>
    <p:sldId id="415" r:id="rId160"/>
    <p:sldId id="416" r:id="rId161"/>
    <p:sldId id="417" r:id="rId162"/>
    <p:sldId id="418" r:id="rId163"/>
    <p:sldId id="419" r:id="rId164"/>
    <p:sldId id="420" r:id="rId165"/>
    <p:sldId id="421" r:id="rId166"/>
    <p:sldId id="422" r:id="rId1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70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64" Type="http://schemas.openxmlformats.org/officeDocument/2006/relationships/slide" Target="slides/slide163.xml"/><Relationship Id="rId16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082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95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79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10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52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513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760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18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71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82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737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59C16-71D0-42F9-817C-68CC35FAD30D}" type="datetimeFigureOut">
              <a:rPr lang="en-GB" smtClean="0"/>
              <a:t>22/11/2022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D720F-0EC1-41F5-B772-21748FA4FF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43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medicine.medscape.com/article/985927-overview" TargetMode="External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medicine.medscape.com/article/1156220-overview" TargetMode="External"/><Relationship Id="rId2" Type="http://schemas.openxmlformats.org/officeDocument/2006/relationships/hyperlink" Target="http://emedicine.medscape.com/article/283453-overview" TargetMode="External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emedicine.medscape.com/article/255771-overview" TargetMode="External"/><Relationship Id="rId3" Type="http://schemas.openxmlformats.org/officeDocument/2006/relationships/hyperlink" Target="http://emedicine.medscape.com/article/277496-overview" TargetMode="External"/><Relationship Id="rId7" Type="http://schemas.openxmlformats.org/officeDocument/2006/relationships/hyperlink" Target="http://emedicine.medscape.com/article/258148-overview" TargetMode="External"/><Relationship Id="rId2" Type="http://schemas.openxmlformats.org/officeDocument/2006/relationships/hyperlink" Target="http://emedicine.medscape.com/article/283561-overview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medicine.medscape.com/article/458011-overview" TargetMode="External"/><Relationship Id="rId5" Type="http://schemas.openxmlformats.org/officeDocument/2006/relationships/hyperlink" Target="http://emedicine.medscape.com/article/281340-overview" TargetMode="External"/><Relationship Id="rId4" Type="http://schemas.openxmlformats.org/officeDocument/2006/relationships/hyperlink" Target="http://emedicine.medscape.com/article/279007-overview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emedicine.medscape.com/article/249495-overview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medicine.medscape.com/article/1156552-overview" TargetMode="External"/><Relationship Id="rId2" Type="http://schemas.openxmlformats.org/officeDocument/2006/relationships/hyperlink" Target="http://emedicine.medscape.com/article/1156030-overview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medicine.medscape.com/article/882876-overview" TargetMode="External"/><Relationship Id="rId4" Type="http://schemas.openxmlformats.org/officeDocument/2006/relationships/hyperlink" Target="http://emedicine.medscape.com/article/343207-overview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HEAD,NECK CONDITIONS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134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"/>
            <a:ext cx="11353800" cy="850006"/>
          </a:xfrm>
        </p:spPr>
        <p:txBody>
          <a:bodyPr>
            <a:normAutofit fontScale="90000"/>
          </a:bodyPr>
          <a:lstStyle/>
          <a:p>
            <a:pPr lvl="0"/>
            <a:br>
              <a:rPr lang="en-US" dirty="0"/>
            </a:br>
            <a:r>
              <a:rPr lang="en-US" dirty="0"/>
              <a:t>Germ cell tumours 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65914"/>
            <a:ext cx="12191999" cy="5892085"/>
          </a:xfrm>
        </p:spPr>
        <p:txBody>
          <a:bodyPr/>
          <a:lstStyle/>
          <a:p>
            <a:pPr lvl="0"/>
            <a:r>
              <a:rPr lang="en-US" dirty="0"/>
              <a:t>Germinoma.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Embryonal carcinoma.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Yolk sac tumour.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Choriocarcinoma.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Teratoma.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Mixed germ cell tumours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4102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05306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21216"/>
            <a:ext cx="12192000" cy="6136783"/>
          </a:xfrm>
        </p:spPr>
        <p:txBody>
          <a:bodyPr/>
          <a:lstStyle/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Consider coexistent cervical spine and other systemic injuries.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Anosmia is caused by the shearing of the olfactory nerves at the cribriform plate.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A unilaterally dilated pupil with ipsilateral cranial nerve III paralysis (ptosis</a:t>
            </a:r>
          </a:p>
          <a:p>
            <a:pPr marL="0" lvl="0" indent="0">
              <a:buNone/>
            </a:pPr>
            <a:r>
              <a:rPr lang="en-GB" dirty="0"/>
              <a:t>   impaired ocular motility) indicate impending herniation. 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646287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56822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9854"/>
            <a:ext cx="12093262" cy="6098146"/>
          </a:xfrm>
        </p:spPr>
        <p:txBody>
          <a:bodyPr/>
          <a:lstStyle/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CN VI palsies indicate raised intracranial pressure.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CN VII palsy, indicate a fracture of the temporal bone.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Focal motor findings are of a localized contusion or, early herniation syndrome.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733785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40912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5458"/>
            <a:ext cx="12192000" cy="6162541"/>
          </a:xfrm>
        </p:spPr>
        <p:txBody>
          <a:bodyPr/>
          <a:lstStyle/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Flexor or extensor posturing  implies extensive intracranial pathology or raised </a:t>
            </a:r>
          </a:p>
          <a:p>
            <a:pPr marL="0" lvl="0" indent="0">
              <a:buNone/>
            </a:pPr>
            <a:r>
              <a:rPr lang="en-GB" dirty="0"/>
              <a:t>   intracranial pressure.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Chronic phase, motoric manifestations include spasticity, akinesia and rigidity.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Tremors and dystonia recede with time, still affect survivors of severe head</a:t>
            </a:r>
          </a:p>
          <a:p>
            <a:pPr marL="0" lvl="0" indent="0">
              <a:buNone/>
            </a:pPr>
            <a:r>
              <a:rPr lang="en-GB" dirty="0"/>
              <a:t>    injury 2 years after the initial trauma. </a:t>
            </a:r>
          </a:p>
          <a:p>
            <a:pPr marL="0" lv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10535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07582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b="1" dirty="0"/>
              <a:t>The Glasgow Coma Scale (GCS)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07582"/>
            <a:ext cx="12192000" cy="575041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- This gives a reliable, objective way of recording the conscious state of a person. </a:t>
            </a:r>
          </a:p>
          <a:p>
            <a:pPr marL="0" indent="0">
              <a:buNone/>
            </a:pPr>
            <a:r>
              <a:rPr lang="en-GB" dirty="0"/>
              <a:t> - It can be used  for initial and continuing assessment. </a:t>
            </a:r>
          </a:p>
          <a:p>
            <a:pPr marL="0" indent="0">
              <a:buNone/>
            </a:pPr>
            <a:r>
              <a:rPr lang="en-GB" dirty="0"/>
              <a:t> - It has value in predicting ultimate outcome.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Three types of response are assessed:-</a:t>
            </a:r>
          </a:p>
          <a:p>
            <a:pPr marL="0" indent="0">
              <a:buNone/>
            </a:pPr>
            <a:r>
              <a:rPr lang="en-GB" dirty="0"/>
              <a:t>         1. Best motor response This has 6 grades:</a:t>
            </a:r>
          </a:p>
          <a:p>
            <a:pPr marL="0" indent="0">
              <a:buNone/>
            </a:pPr>
            <a:r>
              <a:rPr lang="en-GB" dirty="0"/>
              <a:t>         2. Best verbal response This has 5 grades</a:t>
            </a:r>
          </a:p>
          <a:p>
            <a:pPr marL="0" indent="0">
              <a:buNone/>
            </a:pPr>
            <a:r>
              <a:rPr lang="en-GB" dirty="0"/>
              <a:t>         3. Eye opening This has 4 grades.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345833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43188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Best motor response -This has 6 grades: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3036"/>
            <a:ext cx="12192000" cy="5904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Carrys out request </a:t>
            </a:r>
            <a:r>
              <a:rPr lang="en-GB" dirty="0"/>
              <a:t>(obeys command ): Pt does simple things you ask = 6.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Localizes response to pain: </a:t>
            </a:r>
            <a:r>
              <a:rPr lang="en-GB" dirty="0"/>
              <a:t>Pressure on pts nail, supraorbital, sternal: = 5.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Withdraws to pain: </a:t>
            </a:r>
            <a:r>
              <a:rPr lang="en-GB" dirty="0"/>
              <a:t>Pulls limb away from painful stimulus. = 4.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Flexor response to pain: </a:t>
            </a:r>
            <a:r>
              <a:rPr lang="en-GB" dirty="0"/>
              <a:t>Pressure on nail, abnormal flexion of limbs: = 3.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Extensor posturing to pain: </a:t>
            </a:r>
            <a:r>
              <a:rPr lang="en-GB" dirty="0"/>
              <a:t>Stimulus causes limb extension (adduction, internal</a:t>
            </a:r>
          </a:p>
          <a:p>
            <a:pPr marL="0" indent="0">
              <a:buNone/>
            </a:pPr>
            <a:r>
              <a:rPr lang="en-GB" dirty="0"/>
              <a:t>   rotation of shoulder, pronation of forearm): = 2.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No response to pain. </a:t>
            </a:r>
            <a:r>
              <a:rPr lang="en-GB" dirty="0"/>
              <a:t>= 1</a:t>
            </a:r>
          </a:p>
        </p:txBody>
      </p:sp>
    </p:spTree>
    <p:extLst>
      <p:ext uri="{BB962C8B-B14F-4D97-AF65-F5344CB8AC3E}">
        <p14:creationId xmlns:p14="http://schemas.microsoft.com/office/powerpoint/2010/main" val="413058551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20461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Best verbal response This has 5 grades.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30310"/>
            <a:ext cx="12192000" cy="58276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Oriented:</a:t>
            </a:r>
            <a:r>
              <a:rPr lang="en-GB" dirty="0"/>
              <a:t> Patient knows who, where he is and why, year, season, month. = 5.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Confused conversation: </a:t>
            </a:r>
            <a:r>
              <a:rPr lang="en-GB" dirty="0"/>
              <a:t>Patient responds to questions in a conversational</a:t>
            </a:r>
          </a:p>
          <a:p>
            <a:pPr marL="0" indent="0">
              <a:buNone/>
            </a:pPr>
            <a:r>
              <a:rPr lang="en-GB" dirty="0"/>
              <a:t>   manner but there is some disorientation and confusion. = 4.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Inappropriate speech: </a:t>
            </a:r>
            <a:r>
              <a:rPr lang="en-GB" dirty="0"/>
              <a:t>Random or exclamatory articulated speech, but no</a:t>
            </a:r>
          </a:p>
          <a:p>
            <a:pPr marL="0" indent="0">
              <a:buNone/>
            </a:pPr>
            <a:r>
              <a:rPr lang="en-GB" dirty="0"/>
              <a:t>                                           conversational exchange. = 3.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Incomprehensible speech:</a:t>
            </a:r>
            <a:r>
              <a:rPr lang="en-GB" dirty="0"/>
              <a:t> Moaning but no words. = 2.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None</a:t>
            </a:r>
            <a:r>
              <a:rPr lang="en-GB" dirty="0"/>
              <a:t>. = 1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12454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20461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Eye opening This has 4 grades.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4552"/>
            <a:ext cx="12192000" cy="585344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Spontaneous eye opening</a:t>
            </a:r>
            <a:r>
              <a:rPr lang="en-GB" dirty="0"/>
              <a:t>: = 4.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Eye opening in response to speech</a:t>
            </a:r>
            <a:r>
              <a:rPr lang="en-GB" dirty="0"/>
              <a:t>: Any speech, or shout, not necessarily</a:t>
            </a:r>
          </a:p>
          <a:p>
            <a:pPr marL="0" indent="0">
              <a:buNone/>
            </a:pPr>
            <a:r>
              <a:rPr lang="en-GB" dirty="0"/>
              <a:t>                                                                    request to open eyes. = 3.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Eye opening to response to pain</a:t>
            </a:r>
            <a:r>
              <a:rPr lang="en-GB" dirty="0"/>
              <a:t>: Pain to limbs as above. = 2.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GB" b="1" dirty="0"/>
              <a:t>No eye opening</a:t>
            </a:r>
            <a:r>
              <a:rPr lang="en-GB" dirty="0"/>
              <a:t>. = 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982132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1515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5458"/>
            <a:ext cx="12192000" cy="61625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- Overall score is made by summing the score in the 3 areas assessed, e.g.: no</a:t>
            </a:r>
          </a:p>
          <a:p>
            <a:pPr marL="0" indent="0">
              <a:buNone/>
            </a:pPr>
            <a:r>
              <a:rPr lang="en-GB" dirty="0"/>
              <a:t>   response to pain + no verbalization + no eye opening = 3.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Severe injury, GCS &lt; 8; Moderate injury, GCS 9 - 12; Minor injury, GCS 13 - 15.</a:t>
            </a:r>
          </a:p>
          <a:p>
            <a:pPr marL="0" indent="0">
              <a:buNone/>
            </a:pPr>
            <a:r>
              <a:rPr lang="en-GB" dirty="0"/>
              <a:t> - Note: An abbreviated coma scale, AVPU, is sometimes used in the initial</a:t>
            </a:r>
          </a:p>
          <a:p>
            <a:pPr marL="0" indent="0">
              <a:buNone/>
            </a:pPr>
            <a:r>
              <a:rPr lang="en-GB" dirty="0"/>
              <a:t>              assessment (primary survey) of the critically ill.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A = </a:t>
            </a:r>
            <a:r>
              <a:rPr lang="en-GB" b="1" dirty="0"/>
              <a:t>a</a:t>
            </a:r>
            <a:r>
              <a:rPr lang="en-GB" dirty="0"/>
              <a:t>lert</a:t>
            </a:r>
          </a:p>
          <a:p>
            <a:r>
              <a:rPr lang="en-GB" dirty="0"/>
              <a:t>V = responds to </a:t>
            </a:r>
            <a:r>
              <a:rPr lang="en-GB" b="1" dirty="0"/>
              <a:t>v</a:t>
            </a:r>
            <a:r>
              <a:rPr lang="en-GB" dirty="0"/>
              <a:t>ocal stimuli</a:t>
            </a:r>
          </a:p>
          <a:p>
            <a:r>
              <a:rPr lang="en-GB" dirty="0"/>
              <a:t>P = responds to </a:t>
            </a:r>
            <a:r>
              <a:rPr lang="en-GB" b="1" dirty="0"/>
              <a:t>p</a:t>
            </a:r>
            <a:r>
              <a:rPr lang="en-GB" dirty="0"/>
              <a:t>ain</a:t>
            </a:r>
          </a:p>
          <a:p>
            <a:r>
              <a:rPr lang="en-GB" dirty="0"/>
              <a:t>U = </a:t>
            </a:r>
            <a:r>
              <a:rPr lang="en-GB" b="1" dirty="0"/>
              <a:t>u</a:t>
            </a:r>
            <a:r>
              <a:rPr lang="en-GB" dirty="0"/>
              <a:t>nresponsive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59735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30309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INVESTIGATIONS IN HEAD INJURIES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0158"/>
            <a:ext cx="12192000" cy="5917842"/>
          </a:xfrm>
        </p:spPr>
        <p:txBody>
          <a:bodyPr/>
          <a:lstStyle/>
          <a:p>
            <a:r>
              <a:rPr lang="en-US" b="1" dirty="0"/>
              <a:t>1 Plain skull x-ray.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Indicated in loss of consciousness, localized contusion, swelling over the head.</a:t>
            </a:r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marL="0" indent="0">
              <a:buNone/>
            </a:pPr>
            <a:r>
              <a:rPr lang="en-US" dirty="0"/>
              <a:t> - Skull x-ray shows skull fractures and intracranial air.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Patients with skull fractures should be admitted to hospital for observation.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AP ,lateral and Town.( </a:t>
            </a:r>
            <a:r>
              <a:rPr lang="en-US" dirty="0" err="1"/>
              <a:t>Occipito</a:t>
            </a:r>
            <a:r>
              <a:rPr lang="en-US" dirty="0"/>
              <a:t>-Frontal ) Views.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165912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04551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2. CT scan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4552"/>
            <a:ext cx="12192000" cy="58534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u="sng" dirty="0"/>
              <a:t>I</a:t>
            </a:r>
            <a:r>
              <a:rPr lang="en-US" u="sng" dirty="0"/>
              <a:t>ndications.</a:t>
            </a:r>
          </a:p>
          <a:p>
            <a:pPr marL="0" indent="0">
              <a:buNone/>
            </a:pPr>
            <a:r>
              <a:rPr lang="en-US" u="sng" dirty="0"/>
              <a:t> </a:t>
            </a:r>
            <a:endParaRPr lang="en-GB" dirty="0"/>
          </a:p>
          <a:p>
            <a:r>
              <a:rPr lang="en-US" dirty="0"/>
              <a:t>a. All moderate to  Severe head injury GCS below 12.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b. History of loss of consciousness or  decreasing level of consciousness.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d. Post-traumatic seizure.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c. Lateralizing signs - weakness of limb or un reactive pupil.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f. Type of injury - Penetrating injury Or Skull fractures.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r>
              <a:rPr lang="en-US" dirty="0"/>
              <a:t>h. Otorrhea and rhinorrhea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1205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910" y="1"/>
            <a:ext cx="11237890" cy="1223492"/>
          </a:xfrm>
        </p:spPr>
        <p:txBody>
          <a:bodyPr>
            <a:normAutofit fontScale="90000"/>
          </a:bodyPr>
          <a:lstStyle/>
          <a:p>
            <a:pPr lvl="0"/>
            <a:br>
              <a:rPr lang="en-US" dirty="0"/>
            </a:br>
            <a:r>
              <a:rPr lang="en-US" dirty="0"/>
              <a:t>Tumours of the sellar region 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910" y="1390918"/>
            <a:ext cx="12076090" cy="5467082"/>
          </a:xfrm>
        </p:spPr>
        <p:txBody>
          <a:bodyPr/>
          <a:lstStyle/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Craniopharyngioma.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Granular cell tumour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4908493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43943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1368"/>
            <a:ext cx="12192000" cy="6046631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 3. MRI.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Useful to show long term effects of head injury.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Depending on the availability it also could be used in investigating acute cases.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b="1" dirty="0"/>
              <a:t> 4. Beta transferrin.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This is a test for an enzyme which is only found in CSF.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It is the optimum test for CSF leak.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5550019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249250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Other Important Baseline Tests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49250"/>
            <a:ext cx="12192000" cy="5608749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1. Urea and electrolytes </a:t>
            </a:r>
            <a:endParaRPr lang="en-GB" dirty="0"/>
          </a:p>
          <a:p>
            <a:r>
              <a:rPr lang="en-US" dirty="0"/>
              <a:t>2. Arterial blood gases</a:t>
            </a:r>
            <a:endParaRPr lang="en-GB" dirty="0"/>
          </a:p>
          <a:p>
            <a:r>
              <a:rPr lang="en-US" dirty="0"/>
              <a:t>3. Blood alcohol level</a:t>
            </a:r>
            <a:endParaRPr lang="en-GB" dirty="0"/>
          </a:p>
          <a:p>
            <a:r>
              <a:rPr lang="en-US" dirty="0"/>
              <a:t>4. Random blood glucose</a:t>
            </a:r>
          </a:p>
          <a:p>
            <a:r>
              <a:rPr lang="en-US" dirty="0"/>
              <a:t>5. Full haemogram/</a:t>
            </a:r>
            <a:r>
              <a:rPr lang="en-US" dirty="0" err="1"/>
              <a:t>esr</a:t>
            </a:r>
            <a:endParaRPr lang="en-US" dirty="0"/>
          </a:p>
          <a:p>
            <a:r>
              <a:rPr lang="en-US" dirty="0"/>
              <a:t>6. Grouping and cross match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12781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59853"/>
          </a:xfrm>
        </p:spPr>
        <p:txBody>
          <a:bodyPr>
            <a:normAutofit fontScale="90000"/>
          </a:bodyPr>
          <a:lstStyle/>
          <a:p>
            <a:br>
              <a:rPr lang="en-US" b="1" u="sng" dirty="0"/>
            </a:br>
            <a:r>
              <a:rPr lang="en-US" b="1" dirty="0"/>
              <a:t>MANAGEMENT.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9854"/>
            <a:ext cx="12192000" cy="6098146"/>
          </a:xfrm>
        </p:spPr>
        <p:txBody>
          <a:bodyPr>
            <a:normAutofit/>
          </a:bodyPr>
          <a:lstStyle/>
          <a:p>
            <a:r>
              <a:rPr lang="en-US" b="1" dirty="0"/>
              <a:t>INITIAL MANAGEMENT - Primary Survey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A,B,C,D of resuscitation plus vital signs.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b="1" dirty="0"/>
              <a:t>1</a:t>
            </a:r>
            <a:r>
              <a:rPr lang="en-US" b="1" u="sng" dirty="0"/>
              <a:t>. Airway and cervical spine.</a:t>
            </a:r>
            <a:r>
              <a:rPr lang="en-US" u="sng" dirty="0"/>
              <a:t>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Maintain cervical spine immobilization in all unconscious, symptomatic patients.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Inspect mouth remove debris by sweeping through.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Chin lift/jaw thrust (tongue is attached to the jaw) avoids tongue falling back.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  - </a:t>
            </a:r>
            <a:r>
              <a:rPr lang="en-US" i="1" dirty="0"/>
              <a:t>chin lift</a:t>
            </a:r>
            <a:r>
              <a:rPr lang="en-US" dirty="0"/>
              <a:t>:-Two fingers under mandible, gently lift upward to bring chin anterior.</a:t>
            </a:r>
          </a:p>
          <a:p>
            <a:pPr marL="0" indent="0">
              <a:buNone/>
            </a:pPr>
            <a:r>
              <a:rPr lang="en-US" dirty="0"/>
              <a:t>                         Be careful not to hyperextend the neck.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  - </a:t>
            </a:r>
            <a:r>
              <a:rPr lang="en-US" i="1" dirty="0"/>
              <a:t>jaw thrust:- M</a:t>
            </a:r>
            <a:r>
              <a:rPr lang="en-US" dirty="0"/>
              <a:t>anually elevating angles of mandible to obtain same effect.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68275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28033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6974"/>
            <a:ext cx="12192000" cy="611102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Guided airway/nasopharyngeal airway  to secure airway.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Insert the oral airway into the mouth behind the tongue.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Usually inserted upside down until the palate is encountered and is then rotated</a:t>
            </a:r>
          </a:p>
          <a:p>
            <a:pPr marL="0" indent="0">
              <a:buNone/>
            </a:pPr>
            <a:r>
              <a:rPr lang="en-US" dirty="0"/>
              <a:t>   180 degrees.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3945612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43943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4096"/>
            <a:ext cx="12192000" cy="612390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- Intubations; keep the neck immobilized in neutral position.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Intubate all unconscious patients (GCS &lt; 9) to secure airway.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Use sedation and short acting neuromuscular blockade if necessary.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Tracheostomy.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Cricothyrotomy.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370843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275007"/>
          </a:xfrm>
        </p:spPr>
        <p:txBody>
          <a:bodyPr/>
          <a:lstStyle/>
          <a:p>
            <a:r>
              <a:rPr lang="en-US" b="1" dirty="0"/>
              <a:t>Breathing: Oxygenation and ventilation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6068"/>
            <a:ext cx="12192000" cy="5801932"/>
          </a:xfrm>
        </p:spPr>
        <p:txBody>
          <a:bodyPr/>
          <a:lstStyle/>
          <a:p>
            <a:r>
              <a:rPr lang="en-US" dirty="0"/>
              <a:t>LOOK OUT for six major problems that impair breathing:-</a:t>
            </a: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US" dirty="0"/>
              <a:t>Tension pneumothorax - put through a needle</a:t>
            </a:r>
            <a:endParaRPr lang="en-GB" dirty="0"/>
          </a:p>
          <a:p>
            <a:pPr lvl="0"/>
            <a:r>
              <a:rPr lang="en-US" dirty="0"/>
              <a:t>Massive pneumothorax - chest tubes insertion</a:t>
            </a:r>
            <a:endParaRPr lang="en-GB" dirty="0"/>
          </a:p>
          <a:p>
            <a:pPr lvl="0"/>
            <a:r>
              <a:rPr lang="en-US" dirty="0"/>
              <a:t>Sucking wounds - strap the open wound</a:t>
            </a:r>
            <a:endParaRPr lang="en-GB" dirty="0"/>
          </a:p>
          <a:p>
            <a:pPr lvl="0"/>
            <a:r>
              <a:rPr lang="en-US" dirty="0"/>
              <a:t>Flail chest - positive pressure ventilation</a:t>
            </a:r>
            <a:endParaRPr lang="en-GB" dirty="0"/>
          </a:p>
          <a:p>
            <a:pPr lvl="0"/>
            <a:r>
              <a:rPr lang="en-US" dirty="0"/>
              <a:t>Cardiac tamponade</a:t>
            </a:r>
            <a:endParaRPr lang="en-GB" dirty="0"/>
          </a:p>
          <a:p>
            <a:r>
              <a:rPr lang="en-US" dirty="0"/>
              <a:t>Airway obstruction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11988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39924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31064"/>
            <a:ext cx="12192000" cy="6226935"/>
          </a:xfrm>
        </p:spPr>
        <p:txBody>
          <a:bodyPr/>
          <a:lstStyle/>
          <a:p>
            <a:r>
              <a:rPr lang="en-US" dirty="0"/>
              <a:t>Inspect (LOOK):-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Inspection of respiratory rate is essential. Are any of the following present?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 Cyanosis.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-Any signs of respiratory distress - Use of accessory muscles, flaring of alae nasae,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   subcostal recession.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-Inspect Chest - movements, Penetrating injury, Presence of flail chest, Sucking</a:t>
            </a:r>
          </a:p>
          <a:p>
            <a:pPr marL="0" indent="0">
              <a:buNone/>
            </a:pPr>
            <a:r>
              <a:rPr lang="en-US" dirty="0"/>
              <a:t>                               chest wounds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385950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79548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21216"/>
            <a:ext cx="12192000" cy="6136783"/>
          </a:xfrm>
        </p:spPr>
        <p:txBody>
          <a:bodyPr/>
          <a:lstStyle/>
          <a:p>
            <a:pPr marL="0" indent="0">
              <a:buNone/>
            </a:pPr>
            <a:r>
              <a:rPr lang="en-US" u="sng" dirty="0"/>
              <a:t> Palpate (FEEL</a:t>
            </a:r>
            <a:r>
              <a:rPr lang="en-US" dirty="0"/>
              <a:t>).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-Tracheal shift</a:t>
            </a:r>
            <a:endParaRPr lang="en-GB" dirty="0"/>
          </a:p>
          <a:p>
            <a:r>
              <a:rPr lang="en-US" dirty="0"/>
              <a:t>-Broken ribs</a:t>
            </a:r>
            <a:endParaRPr lang="en-GB" dirty="0"/>
          </a:p>
          <a:p>
            <a:r>
              <a:rPr lang="en-US" dirty="0"/>
              <a:t>-Subcutaneous emphysema.</a:t>
            </a:r>
            <a:endParaRPr lang="en-GB" dirty="0"/>
          </a:p>
          <a:p>
            <a:r>
              <a:rPr lang="en-US" dirty="0"/>
              <a:t>-Chest expansion</a:t>
            </a:r>
            <a:endParaRPr lang="en-GB" dirty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/>
              <a:t> Percussion.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For dullness is useful for diagnosis of haemothorax and pneumothorax.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7691326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72731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 Auscultate (LISTEN)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2732"/>
            <a:ext cx="12192000" cy="608526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- Pneumothorax (decreased breath sounds on site of injury).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 Detection of abnormal sounds in the chest.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 Maintain patient on oxygen until complete stabilization is achieved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885016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8257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0006"/>
            <a:ext cx="12192000" cy="6007994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- Tension pneumothorax, introduce a large-bore needle into the pleural cavity</a:t>
            </a:r>
          </a:p>
          <a:p>
            <a:pPr marL="0" indent="0">
              <a:buNone/>
            </a:pPr>
            <a:r>
              <a:rPr lang="en-US" dirty="0"/>
              <a:t>     through second intercostal space, mid clavicular line, to decompress the tension</a:t>
            </a:r>
          </a:p>
          <a:p>
            <a:pPr marL="0" indent="0">
              <a:buNone/>
            </a:pPr>
            <a:r>
              <a:rPr lang="en-US" dirty="0"/>
              <a:t>     and allow time for the placement of an intercostal tube.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 If intubation in one or two attempts is not possible, a cricothyroidotomy should</a:t>
            </a:r>
          </a:p>
          <a:p>
            <a:pPr marL="0" indent="0">
              <a:buNone/>
            </a:pPr>
            <a:r>
              <a:rPr lang="en-US" dirty="0"/>
              <a:t>     be considered a priority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750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81824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Epidemiology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81824"/>
            <a:ext cx="12192000" cy="57761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 - </a:t>
            </a:r>
            <a:r>
              <a:rPr lang="en-US" dirty="0"/>
              <a:t>An increase in the prevalence of HIV infection corresponds to an increase in the</a:t>
            </a:r>
          </a:p>
          <a:p>
            <a:pPr marL="0" indent="0">
              <a:buNone/>
            </a:pPr>
            <a:r>
              <a:rPr lang="en-US" dirty="0"/>
              <a:t>   occurrence of primary CNS lymphoma.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Pituitary adenomas are exceptionally common, and they are frequent incidental</a:t>
            </a:r>
          </a:p>
          <a:p>
            <a:pPr marL="0" lvl="0" indent="0">
              <a:buNone/>
            </a:pPr>
            <a:r>
              <a:rPr lang="en-US" dirty="0"/>
              <a:t>   findings on autopsy.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786536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56067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3. Circulation</a:t>
            </a:r>
            <a:r>
              <a:rPr lang="en-US" dirty="0"/>
              <a:t> </a:t>
            </a:r>
            <a:r>
              <a:rPr lang="en-US" b="1" dirty="0"/>
              <a:t>and arrest of bleeding</a:t>
            </a:r>
            <a:r>
              <a:rPr lang="en-US" dirty="0"/>
              <a:t>.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6068"/>
            <a:ext cx="12192000" cy="580193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“Shock” in trauma patient is most due to haemorrhage and hypovolaemia.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The diagnosis of shock is based on clinical findings:-</a:t>
            </a: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US" dirty="0"/>
              <a:t>Hypotension</a:t>
            </a:r>
            <a:endParaRPr lang="en-GB" dirty="0"/>
          </a:p>
          <a:p>
            <a:pPr lvl="0"/>
            <a:r>
              <a:rPr lang="en-US" dirty="0"/>
              <a:t>Hypothermia</a:t>
            </a:r>
            <a:endParaRPr lang="en-GB" dirty="0"/>
          </a:p>
          <a:p>
            <a:pPr lvl="0"/>
            <a:r>
              <a:rPr lang="en-US" dirty="0"/>
              <a:t>Tachycardia </a:t>
            </a:r>
            <a:endParaRPr lang="en-GB" dirty="0"/>
          </a:p>
          <a:p>
            <a:pPr lvl="0"/>
            <a:r>
              <a:rPr lang="en-US" dirty="0"/>
              <a:t>Tachypnoea</a:t>
            </a:r>
            <a:endParaRPr lang="en-GB" dirty="0"/>
          </a:p>
          <a:p>
            <a:pPr lvl="0"/>
            <a:r>
              <a:rPr lang="en-US" dirty="0"/>
              <a:t>Cool extremities</a:t>
            </a:r>
          </a:p>
          <a:p>
            <a:pPr lvl="0"/>
            <a:r>
              <a:rPr lang="en-US" dirty="0"/>
              <a:t>Decreased capillary refill </a:t>
            </a:r>
            <a:endParaRPr lang="en-GB" dirty="0"/>
          </a:p>
          <a:p>
            <a:pPr lvl="0"/>
            <a:r>
              <a:rPr lang="en-US" dirty="0"/>
              <a:t>Pallor</a:t>
            </a:r>
            <a:endParaRPr lang="en-GB" dirty="0"/>
          </a:p>
          <a:p>
            <a:pPr lvl="0"/>
            <a:r>
              <a:rPr lang="en-US" dirty="0"/>
              <a:t>Decreased urine production</a:t>
            </a:r>
            <a:endParaRPr lang="en-GB" dirty="0"/>
          </a:p>
          <a:p>
            <a:pPr lvl="0"/>
            <a:endParaRPr lang="en-US" dirty="0"/>
          </a:p>
          <a:p>
            <a:pPr lvl="0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354095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37126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Resuscitation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7126"/>
            <a:ext cx="12192000" cy="602087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 </a:t>
            </a:r>
            <a:r>
              <a:rPr lang="en-US" dirty="0"/>
              <a:t>- Stop bleeding by  gauze pack and Manual compression on the proximal artery.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Carefully applied compressive dressing of entire injured limb can be done.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b="1" dirty="0"/>
              <a:t>- </a:t>
            </a:r>
            <a:r>
              <a:rPr lang="en-US" dirty="0"/>
              <a:t>Vascular access 2 large bore size 16 on the 2 - basilic veins.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Fluids:-</a:t>
            </a:r>
          </a:p>
          <a:p>
            <a:pPr marL="0" indent="0">
              <a:buNone/>
            </a:pPr>
            <a:r>
              <a:rPr lang="en-US" dirty="0"/>
              <a:t>       -  Infuse 0.9% NaCl initially 2L to run as fact as possible through 2 large bore IV</a:t>
            </a:r>
          </a:p>
          <a:p>
            <a:pPr marL="0" indent="0">
              <a:buNone/>
            </a:pPr>
            <a:r>
              <a:rPr lang="en-US" dirty="0"/>
              <a:t>          lines in the ante cubital fossa then re-assess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813185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59853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Resuscitation action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88642"/>
            <a:ext cx="12192000" cy="596935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Insert an intercostal drainage tube before chest X-ray if respiratory distress exists,</a:t>
            </a:r>
          </a:p>
          <a:p>
            <a:pPr marL="0" indent="0">
              <a:buNone/>
            </a:pPr>
            <a:r>
              <a:rPr lang="en-US" dirty="0"/>
              <a:t>   to drain the chest pleura of air and blood.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When indications for intubation exist but  trachea cannot be intubated, consider</a:t>
            </a:r>
          </a:p>
          <a:p>
            <a:pPr marL="0" indent="0">
              <a:buNone/>
            </a:pPr>
            <a:r>
              <a:rPr lang="en-US" dirty="0"/>
              <a:t>   using a laryngeal mask airway or direct access via a cricothyroidotomy.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6571132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43943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43944"/>
            <a:ext cx="12192000" cy="6214056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Resuscitate to attain:- Mean arterial pressure (MAP)&gt;90 mmHg.</a:t>
            </a:r>
          </a:p>
          <a:p>
            <a:pPr marL="0" indent="0">
              <a:buNone/>
            </a:pPr>
            <a:r>
              <a:rPr lang="en-US" dirty="0"/>
              <a:t>                                           Cerebral perfusion pressure (CPP)&gt;70-80mmHg.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Urinary catheter insertion, monitor input-output chart at least 30-50 ml/hour or</a:t>
            </a:r>
          </a:p>
          <a:p>
            <a:pPr marL="0" indent="0">
              <a:buNone/>
            </a:pPr>
            <a:r>
              <a:rPr lang="en-US" dirty="0"/>
              <a:t>    0.5/kg/hour of urine flow.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Asses by vital signs, pallor, sweating, anxiety ,skin warmth clammy, input and </a:t>
            </a:r>
          </a:p>
          <a:p>
            <a:pPr marL="0" indent="0">
              <a:buNone/>
            </a:pPr>
            <a:r>
              <a:rPr lang="en-US" dirty="0"/>
              <a:t>   output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466814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79548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2580"/>
            <a:ext cx="12192000" cy="617542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Blood transfusion must be considered when the patient has persistent</a:t>
            </a:r>
          </a:p>
          <a:p>
            <a:pPr marL="0" indent="0">
              <a:buNone/>
            </a:pPr>
            <a:r>
              <a:rPr lang="en-US" dirty="0"/>
              <a:t>   haemodynamic instability despite fluid (colloid/crystalloid) infusion.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If type specific or cross matched blood is not available, use group O negative</a:t>
            </a:r>
          </a:p>
          <a:p>
            <a:pPr marL="0" indent="0">
              <a:buNone/>
            </a:pPr>
            <a:r>
              <a:rPr lang="en-US" dirty="0"/>
              <a:t>   packed red blood cells.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Transfusion should be seriously considered if the haemoglobin level is less than 7</a:t>
            </a:r>
          </a:p>
          <a:p>
            <a:pPr marL="0" indent="0">
              <a:buNone/>
            </a:pPr>
            <a:r>
              <a:rPr lang="en-US" dirty="0"/>
              <a:t>    g/dl and the patient is still bleeding.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047417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79548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4096"/>
            <a:ext cx="12192000" cy="6123904"/>
          </a:xfrm>
        </p:spPr>
        <p:txBody>
          <a:bodyPr/>
          <a:lstStyle/>
          <a:p>
            <a:r>
              <a:rPr lang="en-US" b="1" dirty="0"/>
              <a:t> Neurological dysfunctions.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 - Establish preliminary level of consciousness by AVPU</a:t>
            </a:r>
            <a:endParaRPr lang="en-GB" dirty="0"/>
          </a:p>
          <a:p>
            <a:pPr marL="0" indent="0">
              <a:buNone/>
            </a:pPr>
            <a:r>
              <a:rPr lang="en-US" b="1" dirty="0"/>
              <a:t>  - A –A</a:t>
            </a:r>
            <a:r>
              <a:rPr lang="en-US" dirty="0"/>
              <a:t>wake, </a:t>
            </a:r>
            <a:r>
              <a:rPr lang="en-US" b="1" dirty="0"/>
              <a:t>V -V</a:t>
            </a:r>
            <a:r>
              <a:rPr lang="en-US" dirty="0"/>
              <a:t>erbal response, </a:t>
            </a:r>
            <a:r>
              <a:rPr lang="en-US" b="1" dirty="0"/>
              <a:t>P- P</a:t>
            </a:r>
            <a:r>
              <a:rPr lang="en-US" dirty="0"/>
              <a:t>ainful response</a:t>
            </a:r>
            <a:endParaRPr lang="en-GB" dirty="0"/>
          </a:p>
          <a:p>
            <a:pPr marL="0" indent="0">
              <a:buNone/>
            </a:pPr>
            <a:r>
              <a:rPr lang="en-US" b="1" dirty="0"/>
              <a:t>  - U –U</a:t>
            </a:r>
            <a:r>
              <a:rPr lang="en-US" dirty="0"/>
              <a:t>nresponsive and any focal neurologic deficits.</a:t>
            </a:r>
            <a:endParaRPr lang="en-GB" dirty="0"/>
          </a:p>
          <a:p>
            <a:endParaRPr lang="en-US" b="1" dirty="0"/>
          </a:p>
          <a:p>
            <a:r>
              <a:rPr lang="en-US" b="1" dirty="0"/>
              <a:t>Exposure and environmental modification.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marL="0" indent="0">
              <a:buNone/>
            </a:pPr>
            <a:r>
              <a:rPr lang="en-US" dirty="0"/>
              <a:t>  - Cover patient in case of shock and shivering.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2095199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14399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SECONDARY SURVEY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12192000" cy="5943600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/>
              <a:t>Head to toe exam with emphasis on the evaluation of head injury</a:t>
            </a:r>
            <a:endParaRPr lang="en-GB" dirty="0"/>
          </a:p>
          <a:p>
            <a:r>
              <a:rPr lang="en-US" u="sng" dirty="0"/>
              <a:t>HEAD EXAMINATION.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 - Scalp and ocular abnormalities - Raccoon eye and battle signs, wounds ,bleeding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 around the head.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 - External ear and tympanic membrane.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 - Periorbital soft tissue injuries.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991684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0152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NEUROLOGICAL EXAMINATION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1520"/>
            <a:ext cx="12192000" cy="59564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- Glasgow coma scale - Gold standard for evaluation of the severity of head injury.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                                   - Monitoring improvement, deterioration of head injury.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US" dirty="0"/>
              <a:t>- Mild head injury GCS-14-15- loss of consciousness for less than 5 minutes.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Moderate head injury 9-13 - loss of consciousness more than 5 minutes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Severe head injury GSC 5-8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- critical head injury GSC 3-5.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US" dirty="0"/>
              <a:t>All cranial Nerve examination.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Peripheral sensory and motor examination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552436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50005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NECK EXAMINATION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3188"/>
            <a:ext cx="12192000" cy="5814811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_ Penetrating wounds and bleeds.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_ Subcutaneous emphysema.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_ Tracheal deviation.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_ Neck vein appearance.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1782899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6666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81824"/>
            <a:ext cx="12192000" cy="5776175"/>
          </a:xfrm>
        </p:spPr>
        <p:txBody>
          <a:bodyPr/>
          <a:lstStyle/>
          <a:p>
            <a:r>
              <a:rPr lang="en-US" u="sng" dirty="0"/>
              <a:t>CHEST EXAMINATION.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u="sng" dirty="0"/>
              <a:t>-</a:t>
            </a:r>
            <a:r>
              <a:rPr lang="en-US" dirty="0"/>
              <a:t>Clavicles and all ribs.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-Breath sounds and heart tones.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-ECG monitoring (if available).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3864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88641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2732"/>
            <a:ext cx="12191999" cy="6085268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Autopsy series of patients with systemic cancer show that intracranial metastases</a:t>
            </a:r>
          </a:p>
          <a:p>
            <a:pPr marL="0" lvl="0" indent="0">
              <a:buNone/>
            </a:pPr>
            <a:r>
              <a:rPr lang="en-US" dirty="0"/>
              <a:t>   are present in 18-24% of patients.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Meningiomas and pituitary adenomas are slightly more common in women than</a:t>
            </a:r>
          </a:p>
          <a:p>
            <a:pPr marL="0" lvl="0" indent="0">
              <a:buNone/>
            </a:pPr>
            <a:r>
              <a:rPr lang="en-US" dirty="0"/>
              <a:t>   in men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997015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02275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2884"/>
            <a:ext cx="12192000" cy="5995115"/>
          </a:xfrm>
        </p:spPr>
        <p:txBody>
          <a:bodyPr/>
          <a:lstStyle/>
          <a:p>
            <a:r>
              <a:rPr lang="en-US" u="sng" dirty="0"/>
              <a:t>ABDOMINAL EXAMINATION.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-Penetrating abdominal wound requiring surgical exploration.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-Blunt trauma: insert a nasogastric tube (not in the presence of facial trauma).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-Rectal examination.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-Insert urinary catheter (check for meatal blood before insertion)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535105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37126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PELVIS AND LIMBS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7126"/>
            <a:ext cx="12192000" cy="602087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-Fractures</a:t>
            </a:r>
            <a:endParaRPr lang="en-GB" dirty="0"/>
          </a:p>
          <a:p>
            <a:r>
              <a:rPr lang="en-US" dirty="0"/>
              <a:t>-Peripheral pulses</a:t>
            </a:r>
            <a:endParaRPr lang="en-GB" dirty="0"/>
          </a:p>
          <a:p>
            <a:r>
              <a:rPr lang="en-US" dirty="0"/>
              <a:t>-Cuts, bruises and other minor injuries.</a:t>
            </a:r>
            <a:endParaRPr lang="en-GB" dirty="0"/>
          </a:p>
          <a:p>
            <a:endParaRPr lang="en-US" u="sng" dirty="0"/>
          </a:p>
          <a:p>
            <a:r>
              <a:rPr lang="en-US" u="sng" dirty="0"/>
              <a:t>X-RAYS</a:t>
            </a:r>
            <a:r>
              <a:rPr lang="en-US" dirty="0"/>
              <a:t> </a:t>
            </a:r>
          </a:p>
          <a:p>
            <a:r>
              <a:rPr lang="en-US" dirty="0"/>
              <a:t>-Chest, C-spine and pelvis X-rays may be needed during primary survey</a:t>
            </a:r>
            <a:endParaRPr lang="en-GB" dirty="0"/>
          </a:p>
          <a:p>
            <a:r>
              <a:rPr lang="en-US" dirty="0"/>
              <a:t>NB-Cervical spine films (must see all 7 vertebrae)</a:t>
            </a:r>
            <a:endParaRPr lang="en-GB" dirty="0"/>
          </a:p>
          <a:p>
            <a:r>
              <a:rPr lang="en-US" dirty="0"/>
              <a:t>-Pelvic and long bone X-rays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133905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8485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INTRACRANIAL PRESSURE (ICP) and CEREBRAL PERFUSION PRESSURE (CPP)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4856"/>
            <a:ext cx="11353800" cy="4992107"/>
          </a:xfrm>
        </p:spPr>
        <p:txBody>
          <a:bodyPr>
            <a:normAutofit/>
          </a:bodyPr>
          <a:lstStyle/>
          <a:p>
            <a:r>
              <a:rPr lang="en-US" u="sng" dirty="0"/>
              <a:t>Symptoms of increased ICP.</a:t>
            </a:r>
            <a:endParaRPr lang="en-GB" dirty="0"/>
          </a:p>
          <a:p>
            <a:pPr marL="0" indent="0">
              <a:buNone/>
            </a:pPr>
            <a:r>
              <a:rPr lang="en-US" u="sng" dirty="0"/>
              <a:t> </a:t>
            </a:r>
            <a:endParaRPr lang="en-GB" dirty="0"/>
          </a:p>
          <a:p>
            <a:pPr lvl="0"/>
            <a:r>
              <a:rPr lang="en-US" dirty="0"/>
              <a:t>-Severe bursting headache</a:t>
            </a:r>
            <a:endParaRPr lang="en-GB" dirty="0"/>
          </a:p>
          <a:p>
            <a:pPr lvl="0"/>
            <a:r>
              <a:rPr lang="en-US" dirty="0"/>
              <a:t>-Projectile vomiting</a:t>
            </a:r>
            <a:endParaRPr lang="en-GB" dirty="0"/>
          </a:p>
          <a:p>
            <a:pPr lvl="0"/>
            <a:r>
              <a:rPr lang="en-US" dirty="0"/>
              <a:t>-Blurring of vision</a:t>
            </a:r>
            <a:endParaRPr lang="en-GB" dirty="0"/>
          </a:p>
          <a:p>
            <a:pPr lvl="0"/>
            <a:r>
              <a:rPr lang="en-US" dirty="0"/>
              <a:t>-Convulsions/seizures</a:t>
            </a:r>
            <a:endParaRPr lang="en-GB" dirty="0"/>
          </a:p>
          <a:p>
            <a:pPr lvl="0"/>
            <a:r>
              <a:rPr lang="en-US" dirty="0"/>
              <a:t>-Drowsiness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390166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1515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2580"/>
            <a:ext cx="12192000" cy="6175420"/>
          </a:xfrm>
        </p:spPr>
        <p:txBody>
          <a:bodyPr>
            <a:normAutofit/>
          </a:bodyPr>
          <a:lstStyle/>
          <a:p>
            <a:r>
              <a:rPr lang="en-US" u="sng" dirty="0"/>
              <a:t>Signs of increased ICP.</a:t>
            </a:r>
          </a:p>
          <a:p>
            <a:pPr marL="0" indent="0">
              <a:buNone/>
            </a:pPr>
            <a:endParaRPr lang="en-GB" dirty="0"/>
          </a:p>
          <a:p>
            <a:pPr lvl="0"/>
            <a:r>
              <a:rPr lang="en-US" dirty="0"/>
              <a:t>-Vital signs - increased BP and decreased pulse rate.</a:t>
            </a:r>
            <a:endParaRPr lang="en-GB" dirty="0"/>
          </a:p>
          <a:p>
            <a:pPr lvl="0"/>
            <a:r>
              <a:rPr lang="en-US" dirty="0"/>
              <a:t>-Anisocoria - unequal pupils</a:t>
            </a:r>
            <a:endParaRPr lang="en-GB" dirty="0"/>
          </a:p>
          <a:p>
            <a:pPr lvl="0"/>
            <a:r>
              <a:rPr lang="en-US" dirty="0"/>
              <a:t>-Papiloedema on fundoscopy</a:t>
            </a:r>
            <a:endParaRPr lang="en-GB" dirty="0"/>
          </a:p>
          <a:p>
            <a:pPr lvl="0"/>
            <a:r>
              <a:rPr lang="en-US" dirty="0"/>
              <a:t>-Nerve palsy e.g. 3</a:t>
            </a:r>
            <a:r>
              <a:rPr lang="en-US" baseline="30000" dirty="0"/>
              <a:t>rd</a:t>
            </a:r>
            <a:r>
              <a:rPr lang="en-US" dirty="0"/>
              <a:t> and 6</a:t>
            </a:r>
            <a:r>
              <a:rPr lang="en-US" baseline="30000" dirty="0"/>
              <a:t>th</a:t>
            </a:r>
            <a:r>
              <a:rPr lang="en-US" dirty="0"/>
              <a:t> cranial nerves</a:t>
            </a:r>
            <a:endParaRPr lang="en-GB" dirty="0"/>
          </a:p>
          <a:p>
            <a:pPr lvl="0"/>
            <a:r>
              <a:rPr lang="en-US" dirty="0"/>
              <a:t>-Tense fontanels.</a:t>
            </a:r>
            <a:endParaRPr lang="en-GB" dirty="0"/>
          </a:p>
          <a:p>
            <a:pPr lvl="0"/>
            <a:r>
              <a:rPr lang="en-US" dirty="0"/>
              <a:t>-Irregular breathing.</a:t>
            </a:r>
            <a:endParaRPr lang="en-GB" dirty="0"/>
          </a:p>
          <a:p>
            <a:r>
              <a:rPr lang="en-US" dirty="0"/>
              <a:t>Parameters:</a:t>
            </a:r>
            <a:r>
              <a:rPr lang="en-US" b="1" dirty="0"/>
              <a:t> </a:t>
            </a:r>
            <a:r>
              <a:rPr lang="en-US" dirty="0"/>
              <a:t> Normal ICP = 0-10 mmHg.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19416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645462" cy="837127"/>
          </a:xfrm>
        </p:spPr>
        <p:txBody>
          <a:bodyPr/>
          <a:lstStyle/>
          <a:p>
            <a:r>
              <a:rPr lang="en-GB" dirty="0"/>
              <a:t>TREATMENT OF INCREASED ICP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7126"/>
            <a:ext cx="12192000" cy="60208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1. </a:t>
            </a:r>
            <a:r>
              <a:rPr lang="en-US" b="1" dirty="0"/>
              <a:t>Elevation of head</a:t>
            </a:r>
            <a:r>
              <a:rPr lang="en-US" dirty="0"/>
              <a:t>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  - promotes venous drainage from the head.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b="1" dirty="0"/>
              <a:t>Ventilation O2 by mask</a:t>
            </a:r>
            <a:r>
              <a:rPr lang="en-US" dirty="0"/>
              <a:t>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  - Prevention of hypoxia and hypercapnia which increase ICP.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b="1" dirty="0"/>
              <a:t>Mannitol</a:t>
            </a:r>
            <a:r>
              <a:rPr lang="en-US" dirty="0"/>
              <a:t>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  -doses </a:t>
            </a:r>
            <a:r>
              <a:rPr lang="en-US" b="1" dirty="0"/>
              <a:t>0.25-1 gm/kg</a:t>
            </a:r>
            <a:r>
              <a:rPr lang="en-US" dirty="0"/>
              <a:t>, by intermittent bolus infusion every 4-6 hrs.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793582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476517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69700"/>
            <a:ext cx="12192000" cy="618829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4. </a:t>
            </a:r>
            <a:r>
              <a:rPr lang="en-US" b="1" dirty="0"/>
              <a:t>Hyperventilation</a:t>
            </a:r>
            <a:r>
              <a:rPr lang="en-US" dirty="0"/>
              <a:t>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     - </a:t>
            </a:r>
            <a:r>
              <a:rPr lang="en-US" dirty="0"/>
              <a:t>blows out co2, reduces hypercapnia.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5. </a:t>
            </a:r>
            <a:r>
              <a:rPr lang="en-US" b="1" dirty="0"/>
              <a:t>Anticonvulsant therapy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 - Phenytoin used to prevent seizure activity. </a:t>
            </a:r>
          </a:p>
          <a:p>
            <a:pPr marL="0" indent="0">
              <a:buNone/>
            </a:pPr>
            <a:r>
              <a:rPr lang="en-US" dirty="0"/>
              <a:t>      - used for 1 week following injury, then discontinued if seizures are not</a:t>
            </a:r>
          </a:p>
          <a:p>
            <a:pPr marL="0" indent="0">
              <a:buNone/>
            </a:pPr>
            <a:r>
              <a:rPr lang="en-US" dirty="0"/>
              <a:t>        recurrent.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indent="0">
              <a:buNone/>
            </a:pPr>
            <a:r>
              <a:rPr lang="en-US" b="1" dirty="0"/>
              <a:t>6. Nimodipine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- calcium channel blocker reduces death, severe disability.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241672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6666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1520"/>
            <a:ext cx="12192000" cy="595647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7. </a:t>
            </a:r>
            <a:r>
              <a:rPr lang="en-US" b="1" dirty="0"/>
              <a:t>Relieve and prevent pyrexia</a:t>
            </a:r>
          </a:p>
          <a:p>
            <a:pPr marL="0" indent="0">
              <a:buNone/>
            </a:pPr>
            <a:r>
              <a:rPr lang="en-US" b="1" dirty="0"/>
              <a:t>       - </a:t>
            </a:r>
            <a:r>
              <a:rPr lang="en-US" dirty="0"/>
              <a:t>which increases intracranial pressure. e.g. NSAIDS Provision.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8.</a:t>
            </a:r>
            <a:r>
              <a:rPr lang="en-US" b="1" dirty="0"/>
              <a:t> Sedatives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  - High dose diazepam is considered for hemodynamically stable, with</a:t>
            </a:r>
          </a:p>
          <a:p>
            <a:pPr marL="0" indent="0">
              <a:buNone/>
            </a:pPr>
            <a:r>
              <a:rPr lang="en-US" dirty="0"/>
              <a:t>         intracranial hypertension refractory to maximal medical and surgical therapy.</a:t>
            </a:r>
          </a:p>
          <a:p>
            <a:pPr marL="0" indent="0">
              <a:buNone/>
            </a:pPr>
            <a:r>
              <a:rPr lang="en-US" dirty="0"/>
              <a:t>      - Other narcotics may depress respiration.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9. </a:t>
            </a:r>
            <a:r>
              <a:rPr lang="en-US" b="1" dirty="0"/>
              <a:t>Steroids</a:t>
            </a:r>
          </a:p>
          <a:p>
            <a:pPr marL="0" indent="0">
              <a:buNone/>
            </a:pPr>
            <a:r>
              <a:rPr lang="en-US" b="1" dirty="0"/>
              <a:t>      -</a:t>
            </a:r>
            <a:r>
              <a:rPr lang="en-US" dirty="0"/>
              <a:t> Dexamethasone use is controversial in head injury</a:t>
            </a:r>
            <a:endParaRPr lang="en-GB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223991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78793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Early post-traumatic seizure prophylaxis (7 days</a:t>
            </a:r>
            <a:r>
              <a:rPr lang="en-US" dirty="0"/>
              <a:t>):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8794"/>
            <a:ext cx="12192000" cy="5879206"/>
          </a:xfrm>
        </p:spPr>
        <p:txBody>
          <a:bodyPr>
            <a:normAutofit/>
          </a:bodyPr>
          <a:lstStyle/>
          <a:p>
            <a:r>
              <a:rPr lang="en-US" dirty="0"/>
              <a:t> Phenytoin(Dilantin) is indicated for:-</a:t>
            </a:r>
          </a:p>
          <a:p>
            <a:pPr marL="0" indent="0">
              <a:buNone/>
            </a:pPr>
            <a:r>
              <a:rPr lang="en-US" dirty="0"/>
              <a:t>  </a:t>
            </a:r>
            <a:endParaRPr lang="en-GB" dirty="0"/>
          </a:p>
          <a:p>
            <a:r>
              <a:rPr lang="en-US" dirty="0"/>
              <a:t>a. Glasgow coma scale score &lt; 10.</a:t>
            </a:r>
            <a:endParaRPr lang="en-GB" dirty="0"/>
          </a:p>
          <a:p>
            <a:r>
              <a:rPr lang="en-US" dirty="0"/>
              <a:t>b. Cortical contusion.</a:t>
            </a:r>
            <a:endParaRPr lang="en-GB" dirty="0"/>
          </a:p>
          <a:p>
            <a:r>
              <a:rPr lang="en-US" dirty="0"/>
              <a:t>c. Depressed skull fracture.</a:t>
            </a:r>
            <a:endParaRPr lang="en-GB" dirty="0"/>
          </a:p>
          <a:p>
            <a:r>
              <a:rPr lang="en-US" dirty="0"/>
              <a:t>d. Subdural hematoma.</a:t>
            </a:r>
            <a:endParaRPr lang="en-GB" dirty="0"/>
          </a:p>
          <a:p>
            <a:r>
              <a:rPr lang="en-US" dirty="0"/>
              <a:t>e. Epidural hematoma.</a:t>
            </a:r>
            <a:endParaRPr lang="en-GB" dirty="0"/>
          </a:p>
          <a:p>
            <a:r>
              <a:rPr lang="en-US" dirty="0"/>
              <a:t>f. Penetrating head wound.</a:t>
            </a:r>
            <a:endParaRPr lang="en-GB" dirty="0"/>
          </a:p>
          <a:p>
            <a:r>
              <a:rPr lang="en-US" dirty="0"/>
              <a:t>g. Seizure within 24 hrs. of injury.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</a:t>
            </a:r>
            <a:r>
              <a:rPr lang="en-US" dirty="0"/>
              <a:t>Therapy should be instituted for 7 days.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667641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91672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HEAD INJURY OBSERVATION CHART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88642"/>
            <a:ext cx="12192000" cy="5969358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/>
              <a:t>Monitoring  in half , hourly or 2 hourly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1.</a:t>
            </a:r>
            <a:r>
              <a:rPr lang="en-US" b="1" dirty="0"/>
              <a:t> Continuous monitor of level of consciousness</a:t>
            </a:r>
            <a:endParaRPr lang="en-GB" dirty="0"/>
          </a:p>
          <a:p>
            <a:r>
              <a:rPr lang="en-US" dirty="0"/>
              <a:t>Best eye opening score</a:t>
            </a:r>
            <a:endParaRPr lang="en-GB" dirty="0"/>
          </a:p>
          <a:p>
            <a:r>
              <a:rPr lang="en-US" dirty="0"/>
              <a:t>Best verbal response score</a:t>
            </a:r>
            <a:endParaRPr lang="en-GB" dirty="0"/>
          </a:p>
          <a:p>
            <a:r>
              <a:rPr lang="en-US" dirty="0"/>
              <a:t>Best motor response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2</a:t>
            </a:r>
            <a:r>
              <a:rPr lang="en-US" b="1" dirty="0"/>
              <a:t>. Vital signs</a:t>
            </a:r>
            <a:endParaRPr lang="en-GB" dirty="0"/>
          </a:p>
          <a:p>
            <a:r>
              <a:rPr lang="en-US" dirty="0"/>
              <a:t>    Pulse</a:t>
            </a:r>
            <a:endParaRPr lang="en-GB" dirty="0"/>
          </a:p>
          <a:p>
            <a:r>
              <a:rPr lang="en-US" dirty="0"/>
              <a:t>    Temperature</a:t>
            </a:r>
            <a:endParaRPr lang="en-GB" dirty="0"/>
          </a:p>
          <a:p>
            <a:r>
              <a:rPr lang="en-US" dirty="0"/>
              <a:t>    BP</a:t>
            </a:r>
            <a:endParaRPr lang="en-GB" dirty="0"/>
          </a:p>
          <a:p>
            <a:r>
              <a:rPr lang="en-US" dirty="0"/>
              <a:t>    Respiratory rate 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3.</a:t>
            </a:r>
            <a:r>
              <a:rPr lang="en-US" b="1" dirty="0"/>
              <a:t> Pupillary reflexes</a:t>
            </a:r>
            <a:endParaRPr lang="en-GB" dirty="0"/>
          </a:p>
          <a:p>
            <a:r>
              <a:rPr lang="en-US" dirty="0"/>
              <a:t>    Reaction to light</a:t>
            </a:r>
            <a:endParaRPr lang="en-GB" dirty="0"/>
          </a:p>
          <a:p>
            <a:r>
              <a:rPr lang="en-US" dirty="0"/>
              <a:t>    Size of the pupil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863599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463638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63638"/>
            <a:ext cx="12192000" cy="639436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4.</a:t>
            </a:r>
            <a:r>
              <a:rPr lang="en-US" b="1" dirty="0"/>
              <a:t> Motor examination of limbs</a:t>
            </a:r>
            <a:endParaRPr lang="en-GB" dirty="0"/>
          </a:p>
          <a:p>
            <a:r>
              <a:rPr lang="en-US" dirty="0"/>
              <a:t>    Spontaneous movement of all the limbs</a:t>
            </a:r>
            <a:endParaRPr lang="en-GB" dirty="0"/>
          </a:p>
          <a:p>
            <a:r>
              <a:rPr lang="en-US" dirty="0"/>
              <a:t>    Paralysis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5.</a:t>
            </a:r>
            <a:r>
              <a:rPr lang="en-US" b="1" dirty="0"/>
              <a:t> Monitor danger signs</a:t>
            </a:r>
            <a:endParaRPr lang="en-GB" dirty="0"/>
          </a:p>
          <a:p>
            <a:r>
              <a:rPr lang="en-US" dirty="0"/>
              <a:t>   -Severe headache</a:t>
            </a:r>
            <a:endParaRPr lang="en-GB" dirty="0"/>
          </a:p>
          <a:p>
            <a:r>
              <a:rPr lang="en-US" dirty="0"/>
              <a:t>   -Vomiting</a:t>
            </a:r>
            <a:endParaRPr lang="en-GB" dirty="0"/>
          </a:p>
          <a:p>
            <a:r>
              <a:rPr lang="en-US" dirty="0"/>
              <a:t>   -Convulsions/seizures.</a:t>
            </a:r>
            <a:endParaRPr lang="en-GB" dirty="0"/>
          </a:p>
          <a:p>
            <a:r>
              <a:rPr lang="en-US" dirty="0"/>
              <a:t>   -Drainage of fluids ear or nose</a:t>
            </a:r>
            <a:endParaRPr lang="en-GB" dirty="0"/>
          </a:p>
          <a:p>
            <a:pPr marL="0" indent="0">
              <a:buNone/>
            </a:pPr>
            <a:r>
              <a:rPr lang="en-US" b="1" dirty="0"/>
              <a:t>6. Presence of other injuries</a:t>
            </a:r>
            <a:endParaRPr lang="en-GB" dirty="0"/>
          </a:p>
          <a:p>
            <a:r>
              <a:rPr lang="en-US" dirty="0"/>
              <a:t>Chest</a:t>
            </a:r>
            <a:endParaRPr lang="en-GB" dirty="0"/>
          </a:p>
          <a:p>
            <a:r>
              <a:rPr lang="en-US" dirty="0"/>
              <a:t>Abdomen</a:t>
            </a:r>
            <a:endParaRPr lang="en-GB" dirty="0"/>
          </a:p>
          <a:p>
            <a:r>
              <a:rPr lang="en-US" dirty="0"/>
              <a:t>Neck</a:t>
            </a:r>
            <a:endParaRPr lang="en-GB" dirty="0"/>
          </a:p>
          <a:p>
            <a:r>
              <a:rPr lang="en-US" dirty="0"/>
              <a:t>Spine</a:t>
            </a:r>
            <a:endParaRPr lang="en-GB" dirty="0"/>
          </a:p>
          <a:p>
            <a:r>
              <a:rPr lang="en-US" dirty="0"/>
              <a:t>Arm or leg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2606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40912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2580"/>
            <a:ext cx="12192000" cy="6175420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Males are more likely to be diagnosed with brain tumors than females, with a</a:t>
            </a:r>
          </a:p>
          <a:p>
            <a:pPr marL="0" lvl="0" indent="0">
              <a:buNone/>
            </a:pPr>
            <a:r>
              <a:rPr lang="en-US" dirty="0"/>
              <a:t>   male-to-female ratio of 1.5:1.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Tumors in the posterior fossa predominate in preadolescent children, with the</a:t>
            </a:r>
          </a:p>
          <a:p>
            <a:pPr marL="0" lvl="0" indent="0">
              <a:buNone/>
            </a:pPr>
            <a:r>
              <a:rPr lang="en-US" dirty="0"/>
              <a:t>   incidence of supratentorial tumors increasing from adolescence to adulthood.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Low-grade gliomas, such as </a:t>
            </a:r>
            <a:r>
              <a:rPr lang="en-US" dirty="0">
                <a:hlinkClick r:id="rId2"/>
              </a:rPr>
              <a:t>astrocytomas</a:t>
            </a:r>
            <a:r>
              <a:rPr lang="en-US" dirty="0"/>
              <a:t>, are more common in younger people</a:t>
            </a:r>
          </a:p>
          <a:p>
            <a:pPr marL="0" lvl="0" indent="0">
              <a:buNone/>
            </a:pPr>
            <a:r>
              <a:rPr lang="en-US" dirty="0"/>
              <a:t>   than in older people.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256868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69700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0152" y="1146220"/>
            <a:ext cx="12282152" cy="5711780"/>
          </a:xfrm>
        </p:spPr>
        <p:txBody>
          <a:bodyPr/>
          <a:lstStyle/>
          <a:p>
            <a:r>
              <a:rPr lang="en-US" b="1" u="sng" dirty="0"/>
              <a:t>Scalp wound.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-Analgesia plus tetanus toxoid</a:t>
            </a:r>
            <a:endParaRPr lang="en-GB" dirty="0"/>
          </a:p>
          <a:p>
            <a:r>
              <a:rPr lang="en-US" dirty="0"/>
              <a:t>-Clean the wound</a:t>
            </a:r>
            <a:endParaRPr lang="en-GB" dirty="0"/>
          </a:p>
          <a:p>
            <a:r>
              <a:rPr lang="en-US" dirty="0"/>
              <a:t>-Debride</a:t>
            </a:r>
            <a:endParaRPr lang="en-GB" dirty="0"/>
          </a:p>
          <a:p>
            <a:r>
              <a:rPr lang="en-US" dirty="0"/>
              <a:t>-Stitch</a:t>
            </a:r>
            <a:endParaRPr lang="en-GB" dirty="0"/>
          </a:p>
          <a:p>
            <a:r>
              <a:rPr lang="en-US" dirty="0"/>
              <a:t>-Antibiotics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133525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Scalp wound plus fracture.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-Surgical toilet under GA</a:t>
            </a:r>
            <a:endParaRPr lang="en-GB" dirty="0"/>
          </a:p>
          <a:p>
            <a:r>
              <a:rPr lang="en-US" dirty="0"/>
              <a:t>-Clean</a:t>
            </a:r>
            <a:endParaRPr lang="en-GB" dirty="0"/>
          </a:p>
          <a:p>
            <a:r>
              <a:rPr lang="en-US" dirty="0"/>
              <a:t>-Stitch</a:t>
            </a:r>
            <a:endParaRPr lang="en-GB" dirty="0"/>
          </a:p>
          <a:p>
            <a:r>
              <a:rPr lang="en-US" dirty="0"/>
              <a:t>-Antibiotics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540462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Depressed Fracture.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Conservatively managed 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Surgical elevation if depression is twice the table width or clinically </a:t>
            </a:r>
          </a:p>
          <a:p>
            <a:pPr marL="0" indent="0">
              <a:buNone/>
            </a:pPr>
            <a:r>
              <a:rPr lang="en-US" dirty="0"/>
              <a:t>   lateralizing sings.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918456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59853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Nutritional support</a:t>
            </a:r>
            <a:r>
              <a:rPr lang="en-US" dirty="0"/>
              <a:t>.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9854"/>
            <a:ext cx="12192000" cy="60981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Enteral feeds should be instituted within 72 hours of injury.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Nonparalyzed patient – replace 140% of estimated energy expenditure.</a:t>
            </a:r>
          </a:p>
          <a:p>
            <a:pPr marL="0" indent="0">
              <a:buNone/>
            </a:pPr>
            <a:r>
              <a:rPr lang="en-US" dirty="0"/>
              <a:t>                                             (normal person at rest need about 3000kcal per day)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0024099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437881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3036"/>
            <a:ext cx="12192000" cy="5904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- Paralyzed patient – replace 100% of estimated energy expenditure.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a. Start via NGT, rate 10 ml/</a:t>
            </a:r>
            <a:r>
              <a:rPr lang="en-US" dirty="0" err="1"/>
              <a:t>hr</a:t>
            </a:r>
            <a:r>
              <a:rPr lang="en-US" dirty="0"/>
              <a:t> every 4 hrs. Until goal is reached.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     b. Hold for residual &gt; 100 ml, if abdominal injury present or surgery required.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-Parenteral nutrition</a:t>
            </a:r>
            <a:r>
              <a:rPr lang="en-GB" dirty="0"/>
              <a:t> - </a:t>
            </a:r>
            <a:r>
              <a:rPr lang="en-US" dirty="0"/>
              <a:t>Use only if enteral feeds contraindicated or not tolerated.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103585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04551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OTHER GENERAL CARE UNCONSCIOUS PATIENTS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4552"/>
            <a:ext cx="12192000" cy="585344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1. Bladder care </a:t>
            </a:r>
            <a:endParaRPr lang="en-GB" dirty="0"/>
          </a:p>
          <a:p>
            <a:r>
              <a:rPr lang="en-US" dirty="0"/>
              <a:t>2. Bowel care</a:t>
            </a:r>
            <a:endParaRPr lang="en-GB" dirty="0"/>
          </a:p>
          <a:p>
            <a:r>
              <a:rPr lang="en-US" dirty="0"/>
              <a:t>3. Physiotherapy chest and limbs</a:t>
            </a:r>
            <a:endParaRPr lang="en-GB" dirty="0"/>
          </a:p>
          <a:p>
            <a:r>
              <a:rPr lang="en-US" dirty="0"/>
              <a:t>4. Skin care</a:t>
            </a:r>
            <a:endParaRPr lang="en-GB" dirty="0"/>
          </a:p>
          <a:p>
            <a:r>
              <a:rPr lang="en-US" dirty="0"/>
              <a:t>5. Analgesics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511929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01520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r>
              <a:rPr lang="en-GB" b="1" dirty="0"/>
              <a:t>Diagnosis of brain death</a:t>
            </a:r>
            <a:br>
              <a:rPr lang="en-GB" b="1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7430"/>
            <a:ext cx="12192000" cy="58405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Brain death is a diagnosis of what is, not what might be, and must be proven </a:t>
            </a:r>
          </a:p>
          <a:p>
            <a:pPr marL="0" indent="0">
              <a:buNone/>
            </a:pPr>
            <a:r>
              <a:rPr lang="en-GB" dirty="0"/>
              <a:t>   rather than insinuated.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br>
              <a:rPr lang="en-GB" dirty="0"/>
            </a:br>
            <a:r>
              <a:rPr lang="en-GB" dirty="0"/>
              <a:t> - Accurate diagnosis of brain death, there must be clear evidence of an acute,</a:t>
            </a:r>
          </a:p>
          <a:p>
            <a:pPr marL="0" indent="0">
              <a:buNone/>
            </a:pPr>
            <a:r>
              <a:rPr lang="en-GB" dirty="0"/>
              <a:t>   catastrophic, irreversible brain injury.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7225825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53791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08338"/>
            <a:ext cx="12192000" cy="6149662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Physical examination must show complete unresponsiveness, absent motor</a:t>
            </a:r>
          </a:p>
          <a:p>
            <a:pPr marL="0" indent="0">
              <a:buNone/>
            </a:pPr>
            <a:r>
              <a:rPr lang="en-GB" dirty="0"/>
              <a:t>   responses, absent brainstem reflexes, and apnoea.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Confirmatory studies, such as EEG or cerebral blood flow studies, may be ordered</a:t>
            </a:r>
          </a:p>
          <a:p>
            <a:pPr marL="0" indent="0">
              <a:buNone/>
            </a:pPr>
            <a:r>
              <a:rPr lang="en-GB" dirty="0"/>
              <a:t>   if there is any ambiguity in the clinical evaluation.</a:t>
            </a:r>
            <a:br>
              <a:rPr lang="en-GB" dirty="0"/>
            </a:b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240681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33340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A typical brain death protocol may be summarized as follows: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3340"/>
            <a:ext cx="12192000" cy="5724659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Confirm patient is in a coma. </a:t>
            </a:r>
          </a:p>
          <a:p>
            <a:pPr lvl="0"/>
            <a:r>
              <a:rPr lang="en-GB" dirty="0"/>
              <a:t>Evaluate  for seizure activity and decerebrate or decorticate movements. </a:t>
            </a:r>
          </a:p>
          <a:p>
            <a:pPr lvl="0"/>
            <a:r>
              <a:rPr lang="en-GB" dirty="0"/>
              <a:t>Test for motor response to painful stimulation. </a:t>
            </a:r>
          </a:p>
          <a:p>
            <a:pPr lvl="0"/>
            <a:r>
              <a:rPr lang="en-GB" dirty="0"/>
              <a:t>Test for pupillary response to light. </a:t>
            </a:r>
          </a:p>
          <a:p>
            <a:pPr lvl="0"/>
            <a:r>
              <a:rPr lang="en-GB" dirty="0"/>
              <a:t>Test for corneal reflex.  </a:t>
            </a:r>
          </a:p>
          <a:p>
            <a:pPr lvl="0"/>
            <a:r>
              <a:rPr lang="en-GB" dirty="0"/>
              <a:t>Test for oculocephalogyric reflex (doll's head reflex). </a:t>
            </a:r>
          </a:p>
          <a:p>
            <a:pPr lvl="0"/>
            <a:r>
              <a:rPr lang="en-GB" dirty="0"/>
              <a:t>Test for vestibulo-ocular reflex (caloric test).  </a:t>
            </a:r>
          </a:p>
          <a:p>
            <a:pPr lvl="0"/>
            <a:r>
              <a:rPr lang="en-GB" dirty="0"/>
              <a:t>Test for upper and lower airway stimulation (</a:t>
            </a:r>
            <a:r>
              <a:rPr lang="en-GB" dirty="0" err="1"/>
              <a:t>eg</a:t>
            </a:r>
            <a:r>
              <a:rPr lang="en-GB" dirty="0"/>
              <a:t>, pharyngeal and endotracheal suction). </a:t>
            </a:r>
          </a:p>
          <a:p>
            <a:pPr lvl="0"/>
            <a:r>
              <a:rPr lang="en-GB" dirty="0"/>
              <a:t>Test for gag reflex.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581766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43188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COMPLICATIONS OF HEAD INJURY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3189"/>
            <a:ext cx="11353800" cy="5133774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1. CN palsies and Focal neurological signs</a:t>
            </a:r>
            <a:endParaRPr lang="en-GB" dirty="0"/>
          </a:p>
          <a:p>
            <a:r>
              <a:rPr lang="en-US" dirty="0"/>
              <a:t>3. Infections</a:t>
            </a:r>
            <a:endParaRPr lang="en-GB" dirty="0"/>
          </a:p>
          <a:p>
            <a:r>
              <a:rPr lang="en-US" dirty="0"/>
              <a:t>4. Hydrocephalus</a:t>
            </a:r>
            <a:endParaRPr lang="en-GB" dirty="0"/>
          </a:p>
          <a:p>
            <a:r>
              <a:rPr lang="en-US" dirty="0"/>
              <a:t>5. Convulsive disorder/epilepsy</a:t>
            </a:r>
            <a:endParaRPr lang="en-GB" dirty="0"/>
          </a:p>
          <a:p>
            <a:r>
              <a:rPr lang="en-US" dirty="0"/>
              <a:t>6. Psychiatric disorders</a:t>
            </a:r>
            <a:endParaRPr lang="en-GB" dirty="0"/>
          </a:p>
          <a:p>
            <a:r>
              <a:rPr lang="en-US" dirty="0"/>
              <a:t>7. Cerebrospinal fluid fistulae, either in the form of rhinorrhea or otorrhea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653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01520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1520"/>
            <a:ext cx="12192000" cy="5956479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High-grade gliomas, such as </a:t>
            </a:r>
            <a:r>
              <a:rPr lang="en-US" dirty="0">
                <a:hlinkClick r:id="rId2"/>
              </a:rPr>
              <a:t>anaplastic astrocytoma</a:t>
            </a:r>
            <a:r>
              <a:rPr lang="en-US" dirty="0"/>
              <a:t> and </a:t>
            </a:r>
            <a:r>
              <a:rPr lang="en-US" dirty="0">
                <a:hlinkClick r:id="rId3"/>
              </a:rPr>
              <a:t>glioblastoma</a:t>
            </a:r>
          </a:p>
          <a:p>
            <a:pPr marL="0" lvl="0" indent="0">
              <a:buNone/>
            </a:pPr>
            <a:r>
              <a:rPr lang="en-US" dirty="0">
                <a:hlinkClick r:id="rId3"/>
              </a:rPr>
              <a:t>    multiforme</a:t>
            </a:r>
            <a:r>
              <a:rPr lang="en-US" dirty="0"/>
              <a:t>, tend to originate in the fourth or fifth decade or beyond.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In children, brain tumors are the most prevalent solid tumor.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137644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386365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69700"/>
            <a:ext cx="12192000" cy="6188299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8. Posttraumatic movement disorders Tremor, dystonia, Parkinsonism,</a:t>
            </a:r>
          </a:p>
          <a:p>
            <a:pPr marL="0" indent="0">
              <a:buNone/>
            </a:pPr>
            <a:r>
              <a:rPr lang="en-US" dirty="0"/>
              <a:t>       myoclonus,etc.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r>
              <a:rPr lang="en-US" dirty="0"/>
              <a:t>9</a:t>
            </a:r>
            <a:r>
              <a:rPr lang="en-US" b="1" dirty="0"/>
              <a:t>.</a:t>
            </a:r>
            <a:r>
              <a:rPr lang="en-US" dirty="0"/>
              <a:t> Vascular injuries</a:t>
            </a:r>
            <a:endParaRPr lang="en-US" b="1" dirty="0"/>
          </a:p>
          <a:p>
            <a:pPr marL="0" indent="0">
              <a:buNone/>
            </a:pPr>
            <a:r>
              <a:rPr lang="en-US" b="1" dirty="0"/>
              <a:t>         -</a:t>
            </a:r>
            <a:r>
              <a:rPr lang="en-US" dirty="0"/>
              <a:t> include arterial transactions, thromboembolic phenomena, posttraumatic</a:t>
            </a:r>
          </a:p>
          <a:p>
            <a:pPr marL="0" indent="0">
              <a:buNone/>
            </a:pPr>
            <a:r>
              <a:rPr lang="en-US" dirty="0"/>
              <a:t>           aneurysms, dissections, and carotid-cavernous fistulae (CCF).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406245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05306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824248"/>
            <a:ext cx="12080383" cy="6033752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10.</a:t>
            </a:r>
            <a:r>
              <a:rPr lang="en-GB" dirty="0"/>
              <a:t> Post-</a:t>
            </a:r>
            <a:r>
              <a:rPr lang="en-GB" dirty="0" err="1"/>
              <a:t>concussional</a:t>
            </a:r>
            <a:r>
              <a:rPr lang="en-GB" dirty="0"/>
              <a:t> symptoms e.g. Bradycardia, Hypertension.</a:t>
            </a:r>
          </a:p>
          <a:p>
            <a:pPr marL="0" indent="0">
              <a:buNone/>
            </a:pPr>
            <a:endParaRPr lang="en-GB" dirty="0"/>
          </a:p>
          <a:p>
            <a:pPr fontAlgn="ctr"/>
            <a:r>
              <a:rPr lang="en-GB" dirty="0"/>
              <a:t>11. Cumulative brain damage ('Punch-drunk syndrome').</a:t>
            </a:r>
          </a:p>
          <a:p>
            <a:pPr marL="0" indent="0" fontAlgn="ctr">
              <a:buNone/>
            </a:pPr>
            <a:endParaRPr lang="en-GB" dirty="0"/>
          </a:p>
          <a:p>
            <a:pPr fontAlgn="ctr"/>
            <a:r>
              <a:rPr lang="en-GB" dirty="0"/>
              <a:t>12. Neurological &amp; neuropsychological deficits e.g. Parkinsonism, Dementia.</a:t>
            </a:r>
          </a:p>
          <a:p>
            <a:pPr marL="0" indent="0" fontAlgn="ctr">
              <a:buNone/>
            </a:pPr>
            <a:endParaRPr lang="en-GB" dirty="0"/>
          </a:p>
          <a:p>
            <a:pPr fontAlgn="ctr"/>
            <a:r>
              <a:rPr lang="en-GB" dirty="0"/>
              <a:t>13. Neuroendocrine &amp; metabolic disturbances e.g. Diabetes insipidus.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225012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17430"/>
          </a:xfrm>
        </p:spPr>
        <p:txBody>
          <a:bodyPr/>
          <a:lstStyle/>
          <a:p>
            <a:r>
              <a:rPr lang="en-GB" b="1" dirty="0"/>
              <a:t>CLEFT LIP AND PALATE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7430"/>
            <a:ext cx="12192000" cy="584056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The aetiology of cleft lip and palate  have a genetic predisposition and </a:t>
            </a:r>
          </a:p>
          <a:p>
            <a:pPr marL="0" indent="0">
              <a:buNone/>
            </a:pPr>
            <a:r>
              <a:rPr lang="en-GB" dirty="0"/>
              <a:t>   environmental component.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A family history of cleft lip and palate increases the risk to 1:25 live births.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Genetic influence is more significant in cleft lip/palate than cleft palate alone, in </a:t>
            </a:r>
          </a:p>
          <a:p>
            <a:pPr marL="0" indent="0">
              <a:buNone/>
            </a:pPr>
            <a:r>
              <a:rPr lang="en-GB" dirty="0"/>
              <a:t>   which environmental factors exert a greater influence.</a:t>
            </a:r>
          </a:p>
        </p:txBody>
      </p:sp>
    </p:spTree>
    <p:extLst>
      <p:ext uri="{BB962C8B-B14F-4D97-AF65-F5344CB8AC3E}">
        <p14:creationId xmlns:p14="http://schemas.microsoft.com/office/powerpoint/2010/main" val="2921552979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75007"/>
          </a:xfrm>
        </p:spPr>
        <p:txBody>
          <a:bodyPr/>
          <a:lstStyle/>
          <a:p>
            <a:r>
              <a:rPr lang="en-GB" dirty="0"/>
              <a:t>Incidence of cleft lip and palate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5008"/>
            <a:ext cx="12192000" cy="5582992"/>
          </a:xfrm>
        </p:spPr>
        <p:txBody>
          <a:bodyPr/>
          <a:lstStyle/>
          <a:p>
            <a:r>
              <a:rPr lang="en-GB" dirty="0"/>
              <a:t>The typical distribution of cleft types is:-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• Cleft lip alone: -  15%.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• Cleft lip and palate: -  45%.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• Isolated cleft palate: -  40%.</a:t>
            </a:r>
          </a:p>
        </p:txBody>
      </p:sp>
    </p:spTree>
    <p:extLst>
      <p:ext uri="{BB962C8B-B14F-4D97-AF65-F5344CB8AC3E}">
        <p14:creationId xmlns:p14="http://schemas.microsoft.com/office/powerpoint/2010/main" val="2802690607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01520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r>
              <a:rPr lang="en-GB" b="1" dirty="0"/>
              <a:t>Cleft lip</a:t>
            </a:r>
            <a:br>
              <a:rPr lang="en-GB" b="1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94704"/>
            <a:ext cx="12192000" cy="576329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- The abnormalities in cleft lip is disruption of the muscles of the upper lip and </a:t>
            </a:r>
          </a:p>
          <a:p>
            <a:pPr marL="0" indent="0">
              <a:buNone/>
            </a:pPr>
            <a:r>
              <a:rPr lang="en-GB" dirty="0"/>
              <a:t>   nasolabial region.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The facial muscles can be divided into three muscular rings of Delaire:-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         1. Nasolabial muscle ring surrounds the nasal aperture;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    2. Bilabial muscle ring surrounds the oral aperture;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    3. Labiomental muscle ring envelops the lower lip and chin regions.</a:t>
            </a:r>
          </a:p>
        </p:txBody>
      </p:sp>
    </p:spTree>
    <p:extLst>
      <p:ext uri="{BB962C8B-B14F-4D97-AF65-F5344CB8AC3E}">
        <p14:creationId xmlns:p14="http://schemas.microsoft.com/office/powerpoint/2010/main" val="1757154040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33340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r>
              <a:rPr lang="en-GB" b="1" dirty="0"/>
              <a:t>Cleft palate</a:t>
            </a:r>
            <a:br>
              <a:rPr lang="en-GB" b="1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3340"/>
            <a:ext cx="12192000" cy="572465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The </a:t>
            </a:r>
            <a:r>
              <a:rPr lang="en-GB" i="1" dirty="0"/>
              <a:t>primary </a:t>
            </a:r>
            <a:r>
              <a:rPr lang="en-GB" dirty="0"/>
              <a:t>palate consists of all anatomical structures anterior to the incisive </a:t>
            </a:r>
          </a:p>
          <a:p>
            <a:pPr marL="0" indent="0">
              <a:buNone/>
            </a:pPr>
            <a:r>
              <a:rPr lang="en-GB" dirty="0"/>
              <a:t>   foramen, namely the alveolus and upper lip.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The </a:t>
            </a:r>
            <a:r>
              <a:rPr lang="en-GB" i="1" dirty="0"/>
              <a:t>secondary </a:t>
            </a:r>
            <a:r>
              <a:rPr lang="en-GB" dirty="0"/>
              <a:t>palate is defined as the remainder of the palate behind the </a:t>
            </a:r>
          </a:p>
          <a:p>
            <a:pPr marL="0" indent="0">
              <a:buNone/>
            </a:pPr>
            <a:r>
              <a:rPr lang="en-GB" dirty="0"/>
              <a:t>    incisive foramen, divided into the hard palate and the soft palate.</a:t>
            </a:r>
          </a:p>
        </p:txBody>
      </p:sp>
    </p:spTree>
    <p:extLst>
      <p:ext uri="{BB962C8B-B14F-4D97-AF65-F5344CB8AC3E}">
        <p14:creationId xmlns:p14="http://schemas.microsoft.com/office/powerpoint/2010/main" val="3801463486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37126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7126"/>
            <a:ext cx="12192000" cy="602087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Cleft palate results in failure of fusion of the two palatine shelves.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This failure may be confined to the soft palate alone or involve both hard and </a:t>
            </a:r>
          </a:p>
          <a:p>
            <a:pPr marL="0" indent="0">
              <a:buNone/>
            </a:pPr>
            <a:r>
              <a:rPr lang="en-GB" dirty="0"/>
              <a:t>   soft palate.</a:t>
            </a:r>
          </a:p>
        </p:txBody>
      </p:sp>
    </p:spTree>
    <p:extLst>
      <p:ext uri="{BB962C8B-B14F-4D97-AF65-F5344CB8AC3E}">
        <p14:creationId xmlns:p14="http://schemas.microsoft.com/office/powerpoint/2010/main" val="3118673736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8257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5914"/>
            <a:ext cx="12192000" cy="5892085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When the cleft of the hard palate remains attached to the nasal septum and </a:t>
            </a:r>
          </a:p>
          <a:p>
            <a:pPr marL="0" indent="0">
              <a:buNone/>
            </a:pPr>
            <a:r>
              <a:rPr lang="en-GB" dirty="0"/>
              <a:t>    vomer, the cleft is termed </a:t>
            </a:r>
            <a:r>
              <a:rPr lang="en-GB" i="1" dirty="0"/>
              <a:t>incomplete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When the nasal septum and vomer are completely separated from the palatine </a:t>
            </a:r>
          </a:p>
          <a:p>
            <a:pPr marL="0" indent="0">
              <a:buNone/>
            </a:pPr>
            <a:r>
              <a:rPr lang="en-GB" dirty="0"/>
              <a:t>    processes, the cleft palate is termed </a:t>
            </a:r>
            <a:r>
              <a:rPr lang="en-GB" i="1" dirty="0"/>
              <a:t>complete.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184565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95458"/>
          </a:xfrm>
        </p:spPr>
        <p:txBody>
          <a:bodyPr/>
          <a:lstStyle/>
          <a:p>
            <a:r>
              <a:rPr lang="en-GB" dirty="0"/>
              <a:t>                            Unilateral cleft lip.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9794" y="695459"/>
            <a:ext cx="5832412" cy="616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68258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01520"/>
          </a:xfrm>
        </p:spPr>
        <p:txBody>
          <a:bodyPr/>
          <a:lstStyle/>
          <a:p>
            <a:r>
              <a:rPr lang="en-GB" dirty="0"/>
              <a:t>                            Bilateral cleft lip.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8761" y="901521"/>
            <a:ext cx="4996278" cy="595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661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17430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Etiology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7430"/>
            <a:ext cx="12192000" cy="58405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 - </a:t>
            </a:r>
            <a:r>
              <a:rPr lang="en-US" dirty="0"/>
              <a:t>Most CNS neoplasms are thought to arise from individual cell mutations.</a:t>
            </a:r>
          </a:p>
          <a:p>
            <a:pPr mar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A prior history of irradiation to the head for reasons other than treatment of the</a:t>
            </a:r>
          </a:p>
          <a:p>
            <a:pPr marL="0" lvl="0" indent="0">
              <a:buNone/>
            </a:pPr>
            <a:r>
              <a:rPr lang="en-US" dirty="0"/>
              <a:t>   present tumor may increase the chance of primary brain tumor.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A few inherited diseases, such as neurofibromatosis, tuberous sclerosis, multiple</a:t>
            </a:r>
          </a:p>
          <a:p>
            <a:pPr marL="0" lvl="0" indent="0">
              <a:buNone/>
            </a:pPr>
            <a:r>
              <a:rPr lang="en-US" dirty="0"/>
              <a:t>   endocrine neoplasia (type 1), and retinoblastoma, increase the predilection to</a:t>
            </a:r>
          </a:p>
          <a:p>
            <a:pPr marL="0" lvl="0" indent="0">
              <a:buNone/>
            </a:pPr>
            <a:r>
              <a:rPr lang="en-US" dirty="0"/>
              <a:t>   develop CNS tumors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578121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53036"/>
          </a:xfrm>
        </p:spPr>
        <p:txBody>
          <a:bodyPr/>
          <a:lstStyle/>
          <a:p>
            <a:r>
              <a:rPr lang="en-GB" dirty="0"/>
              <a:t>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3037"/>
            <a:ext cx="11353800" cy="5223926"/>
          </a:xfrm>
        </p:spPr>
        <p:txBody>
          <a:bodyPr>
            <a:normAutofit/>
          </a:bodyPr>
          <a:lstStyle/>
          <a:p>
            <a:r>
              <a:rPr lang="en-GB" b="1" i="1" dirty="0"/>
              <a:t>Cleft lip, palate surgery</a:t>
            </a:r>
          </a:p>
          <a:p>
            <a:endParaRPr lang="en-GB" b="1" dirty="0"/>
          </a:p>
          <a:p>
            <a:r>
              <a:rPr lang="en-GB" b="1" dirty="0"/>
              <a:t>Cleft lip alone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Unilateral (one side) One operation at = 5–6 months.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Bilateral (both sides) One operation at = 4–5 months</a:t>
            </a:r>
          </a:p>
        </p:txBody>
      </p:sp>
    </p:spTree>
    <p:extLst>
      <p:ext uri="{BB962C8B-B14F-4D97-AF65-F5344CB8AC3E}">
        <p14:creationId xmlns:p14="http://schemas.microsoft.com/office/powerpoint/2010/main" val="2187406002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02275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4248"/>
            <a:ext cx="12192000" cy="6033752"/>
          </a:xfrm>
        </p:spPr>
        <p:txBody>
          <a:bodyPr>
            <a:normAutofit/>
          </a:bodyPr>
          <a:lstStyle/>
          <a:p>
            <a:r>
              <a:rPr lang="en-GB" b="1" dirty="0"/>
              <a:t>Cleft palate alone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Soft palate only One operation at = 6 months.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Soft and hard palate Two operations. - Soft palate at = 6 months</a:t>
            </a:r>
          </a:p>
          <a:p>
            <a:pPr marL="0" indent="0">
              <a:buNone/>
            </a:pPr>
            <a:r>
              <a:rPr lang="en-GB" dirty="0"/>
              <a:t>                                                                      - Hard palate at  = 15–18 months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807255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53791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69700"/>
            <a:ext cx="12192000" cy="6188299"/>
          </a:xfrm>
        </p:spPr>
        <p:txBody>
          <a:bodyPr>
            <a:normAutofit/>
          </a:bodyPr>
          <a:lstStyle/>
          <a:p>
            <a:r>
              <a:rPr lang="en-GB" b="1" dirty="0"/>
              <a:t>Cleft lip and palate.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Unilateral Two operations Cleft lip and soft palate at =  5–6 months.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Hard palate and gum pad with or without lip revision at = 15–18 months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3355008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6666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7126"/>
            <a:ext cx="12192000" cy="6020873"/>
          </a:xfrm>
        </p:spPr>
        <p:txBody>
          <a:bodyPr/>
          <a:lstStyle/>
          <a:p>
            <a:endParaRPr lang="en-GB" b="1" dirty="0"/>
          </a:p>
          <a:p>
            <a:r>
              <a:rPr lang="en-GB" b="1" dirty="0"/>
              <a:t>Cleft lip and palate.</a:t>
            </a:r>
          </a:p>
          <a:p>
            <a:pPr marL="0" indent="0">
              <a:buNone/>
            </a:pPr>
            <a:endParaRPr lang="en-GB" b="1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Bilateral Two operations Cleft lip and soft palate at = 4–5 months.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Hard palate and gum pad with or without lip revision at 15–18 months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4676154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30309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r>
              <a:rPr lang="en-GB" b="1" dirty="0"/>
              <a:t>Principles of surgery</a:t>
            </a:r>
            <a:br>
              <a:rPr lang="en-GB" b="1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6220"/>
            <a:ext cx="12192000" cy="571178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■ Cleft lip surgery attaches and reconnects the muscles around the oral sphincter.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■ Cleft palate surgery aims to bring together mucosa and muscles with minimal </a:t>
            </a:r>
          </a:p>
          <a:p>
            <a:pPr marL="0" indent="0">
              <a:buNone/>
            </a:pPr>
            <a:r>
              <a:rPr lang="en-GB" dirty="0"/>
              <a:t>   scarring.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■ Two-stage procedures attempt to minimise dissection</a:t>
            </a:r>
          </a:p>
        </p:txBody>
      </p:sp>
    </p:spTree>
    <p:extLst>
      <p:ext uri="{BB962C8B-B14F-4D97-AF65-F5344CB8AC3E}">
        <p14:creationId xmlns:p14="http://schemas.microsoft.com/office/powerpoint/2010/main" val="2229215138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91672"/>
          </a:xfrm>
        </p:spPr>
        <p:txBody>
          <a:bodyPr/>
          <a:lstStyle/>
          <a:p>
            <a:r>
              <a:rPr lang="en-GB" b="1" dirty="0"/>
              <a:t>Cleft lip revision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49250"/>
            <a:ext cx="12192000" cy="5608749"/>
          </a:xfrm>
        </p:spPr>
        <p:txBody>
          <a:bodyPr/>
          <a:lstStyle/>
          <a:p>
            <a:r>
              <a:rPr lang="en-GB" b="1" dirty="0"/>
              <a:t>Indications for revision include: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/>
              <a:t>   • </a:t>
            </a:r>
            <a:r>
              <a:rPr lang="en-GB" b="1" dirty="0"/>
              <a:t>Lip deformity: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– Malaligned vermilion.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– Asymmetrical Cupid’s bow.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– Muscle discontinuity or malalignment.</a:t>
            </a:r>
          </a:p>
        </p:txBody>
      </p:sp>
    </p:spTree>
    <p:extLst>
      <p:ext uri="{BB962C8B-B14F-4D97-AF65-F5344CB8AC3E}">
        <p14:creationId xmlns:p14="http://schemas.microsoft.com/office/powerpoint/2010/main" val="230118520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6666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8794"/>
            <a:ext cx="12192000" cy="587920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   </a:t>
            </a:r>
            <a:r>
              <a:rPr lang="en-GB" b="1" dirty="0"/>
              <a:t>• Nasal deformity: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– Lateral drift of alar base.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– Poor nasal tip projection.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– Deviation of cartilaginous nasal septum into the non-cleft nostril.</a:t>
            </a:r>
          </a:p>
        </p:txBody>
      </p:sp>
    </p:spTree>
    <p:extLst>
      <p:ext uri="{BB962C8B-B14F-4D97-AF65-F5344CB8AC3E}">
        <p14:creationId xmlns:p14="http://schemas.microsoft.com/office/powerpoint/2010/main" val="1667019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34095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2884"/>
            <a:ext cx="12192000" cy="5995115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The most common tumors originating from the cerebellopontine angle are </a:t>
            </a:r>
          </a:p>
          <a:p>
            <a:pPr marL="0" lvl="0" indent="0">
              <a:buNone/>
            </a:pPr>
            <a:r>
              <a:rPr lang="en-US" dirty="0"/>
              <a:t>   acoustic neuroma and meningioma.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Primary CNS lymphoma is a relatively frequent occurrence in HIV patients.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Metastatic tumors reach the brain via hematogenous dissemination through the</a:t>
            </a:r>
          </a:p>
          <a:p>
            <a:pPr marL="0" lvl="0" indent="0">
              <a:buNone/>
            </a:pPr>
            <a:r>
              <a:rPr lang="en-US" dirty="0"/>
              <a:t>   arterial system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520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"/>
            <a:ext cx="11353800" cy="734095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01520"/>
            <a:ext cx="12191999" cy="5956479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Lung cancer is by far the most common solid tumor disseminating to the brain,</a:t>
            </a:r>
          </a:p>
          <a:p>
            <a:pPr marL="0" lvl="0" indent="0">
              <a:buNone/>
            </a:pPr>
            <a:r>
              <a:rPr lang="en-US" dirty="0"/>
              <a:t>   followed by </a:t>
            </a:r>
            <a:r>
              <a:rPr lang="en-US" dirty="0">
                <a:hlinkClick r:id="rId2"/>
              </a:rPr>
              <a:t>breast</a:t>
            </a:r>
            <a:r>
              <a:rPr lang="en-US" dirty="0"/>
              <a:t>, melanoma, and </a:t>
            </a:r>
            <a:r>
              <a:rPr lang="en-US" dirty="0">
                <a:hlinkClick r:id="rId3"/>
              </a:rPr>
              <a:t>colon cancer</a:t>
            </a:r>
            <a:r>
              <a:rPr lang="en-US" dirty="0"/>
              <a:t>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Less common sources of metastasis are malignant melanoma, </a:t>
            </a:r>
            <a:r>
              <a:rPr lang="en-US" dirty="0">
                <a:hlinkClick r:id="rId4"/>
              </a:rPr>
              <a:t>testicular cancer</a:t>
            </a:r>
            <a:r>
              <a:rPr lang="en-US" dirty="0"/>
              <a:t>,</a:t>
            </a:r>
          </a:p>
          <a:p>
            <a:pPr marL="0" lvl="0" indent="0">
              <a:buNone/>
            </a:pPr>
            <a:r>
              <a:rPr lang="en-US" dirty="0"/>
              <a:t>   and </a:t>
            </a:r>
            <a:r>
              <a:rPr lang="en-US" dirty="0">
                <a:hlinkClick r:id="rId5"/>
              </a:rPr>
              <a:t>renal cell cancer</a:t>
            </a:r>
            <a:r>
              <a:rPr lang="en-US" dirty="0"/>
              <a:t>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>
                <a:hlinkClick r:id="rId6"/>
              </a:rPr>
              <a:t> - Prostate</a:t>
            </a:r>
            <a:r>
              <a:rPr lang="en-US" dirty="0"/>
              <a:t>, </a:t>
            </a:r>
            <a:r>
              <a:rPr lang="en-US" dirty="0">
                <a:hlinkClick r:id="rId7"/>
              </a:rPr>
              <a:t>uterine</a:t>
            </a:r>
            <a:r>
              <a:rPr lang="en-US" dirty="0"/>
              <a:t>, and </a:t>
            </a:r>
            <a:r>
              <a:rPr lang="en-US" dirty="0">
                <a:hlinkClick r:id="rId8"/>
              </a:rPr>
              <a:t>ovarian cancers</a:t>
            </a:r>
            <a:r>
              <a:rPr lang="en-US" dirty="0"/>
              <a:t> are unlikely sources of brain metastasis.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094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94703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Clinical features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94704"/>
            <a:ext cx="12192000" cy="5763296"/>
          </a:xfrm>
        </p:spPr>
        <p:txBody>
          <a:bodyPr/>
          <a:lstStyle/>
          <a:p>
            <a:r>
              <a:rPr lang="en-US" u="sng" dirty="0"/>
              <a:t>History.</a:t>
            </a:r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 lvl="0"/>
            <a:r>
              <a:rPr lang="en-US" dirty="0"/>
              <a:t>Presenting complaints of patients with an intracranial neoplasm tend to be</a:t>
            </a:r>
          </a:p>
          <a:p>
            <a:pPr marL="0" lvl="0" indent="0">
              <a:buNone/>
            </a:pPr>
            <a:r>
              <a:rPr lang="en-US" dirty="0"/>
              <a:t>   similar for primary brain tumors and intracranial metastases.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Manifestations depend on the cause of the symptoms:-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        - An increase in ICP, direct compression of essential gray or white matter,</a:t>
            </a:r>
          </a:p>
          <a:p>
            <a:pPr marL="0" lvl="0" indent="0">
              <a:buNone/>
            </a:pPr>
            <a:r>
              <a:rPr lang="en-US" dirty="0"/>
              <a:t>           shifting of intracranial contents, or secondary cerebral ischemia.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723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68945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BRAIN TUMORS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8946"/>
            <a:ext cx="12192000" cy="5789054"/>
          </a:xfrm>
        </p:spPr>
        <p:txBody>
          <a:bodyPr/>
          <a:lstStyle/>
          <a:p>
            <a:r>
              <a:rPr lang="en-US" b="1" dirty="0"/>
              <a:t>Definition.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   - A brain tumor is an abnormal growth of tissue in the brain.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  - The tumor can either originate in the brain itself or come from another part of</a:t>
            </a:r>
          </a:p>
          <a:p>
            <a:pPr marL="0" lvl="0" indent="0">
              <a:buNone/>
            </a:pPr>
            <a:r>
              <a:rPr lang="en-US" dirty="0"/>
              <a:t>       the body and travel to the brain.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11449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08337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08338"/>
            <a:ext cx="12192000" cy="6149662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/>
              <a:t>Symptoms may be nonspecific and include headache, altered mental status,</a:t>
            </a:r>
          </a:p>
          <a:p>
            <a:pPr marL="0" lvl="0" indent="0">
              <a:buNone/>
            </a:pPr>
            <a:r>
              <a:rPr lang="en-US" dirty="0"/>
              <a:t>   ataxia, nausea, vomiting, weakness, and gait disturbance.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CNS neoplasms also may manifest as focal seizures, fixed visual changes, speech</a:t>
            </a:r>
          </a:p>
          <a:p>
            <a:pPr marL="0" lvl="0" indent="0">
              <a:buNone/>
            </a:pPr>
            <a:r>
              <a:rPr lang="en-US" dirty="0"/>
              <a:t>   deficits, or focused sensory abnormalities.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23325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08337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7278"/>
            <a:ext cx="12192000" cy="5930721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The onset of symptoms usually is insidious, but an acute episode may occur</a:t>
            </a:r>
          </a:p>
          <a:p>
            <a:pPr marL="0" lvl="0" indent="0">
              <a:buNone/>
            </a:pPr>
            <a:r>
              <a:rPr lang="en-US" dirty="0"/>
              <a:t>   with bleeding into the tumor, or when an intraventricular tumor suddenly </a:t>
            </a:r>
          </a:p>
          <a:p>
            <a:pPr marL="0" lvl="0" indent="0">
              <a:buNone/>
            </a:pPr>
            <a:r>
              <a:rPr lang="en-US" dirty="0"/>
              <a:t>   occludes the third ventricle.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34555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85610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7278"/>
            <a:ext cx="12192000" cy="5930721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Although headache is the symptom customarily associated with an intracranial</a:t>
            </a:r>
          </a:p>
          <a:p>
            <a:pPr marL="0" lvl="0" indent="0">
              <a:buNone/>
            </a:pPr>
            <a:r>
              <a:rPr lang="en-US" dirty="0"/>
              <a:t>   neoplasm, it often is a late complaint.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Mental status changes, especially memory loss and decreased alertness, may be</a:t>
            </a:r>
          </a:p>
          <a:p>
            <a:pPr marL="0" lvl="0" indent="0">
              <a:buNone/>
            </a:pPr>
            <a:r>
              <a:rPr lang="en-US" dirty="0"/>
              <a:t>   subtle clues of a frontal lobe tumor.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4343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90162"/>
            <a:ext cx="12192000" cy="5067837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/>
              <a:t>Complaints may be as mundane as sleeping longer, appearing preoccupied while</a:t>
            </a:r>
          </a:p>
          <a:p>
            <a:pPr marL="0" lvl="0" indent="0">
              <a:buNone/>
            </a:pPr>
            <a:r>
              <a:rPr lang="en-US" dirty="0"/>
              <a:t>   awake, and apathy. 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546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43943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9854"/>
            <a:ext cx="12192000" cy="6098146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/>
              <a:t>Temporal lobe neoplasms may lead to depersonalization, emotional changes, and</a:t>
            </a:r>
          </a:p>
          <a:p>
            <a:pPr marL="0" lvl="0" indent="0">
              <a:buNone/>
            </a:pPr>
            <a:r>
              <a:rPr lang="en-US" dirty="0"/>
              <a:t>   behavioral disturbances. 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Vision, smell, and other sensory disturbances may be caused by a brain tumor.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28147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8257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88642"/>
            <a:ext cx="12192000" cy="5969358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An acoustic neuroma may present as intermittent (then progressive) hearing loss,</a:t>
            </a:r>
          </a:p>
          <a:p>
            <a:pPr marL="0" lvl="0" indent="0">
              <a:buNone/>
            </a:pPr>
            <a:r>
              <a:rPr lang="en-US" dirty="0"/>
              <a:t>  disequilibrium, and tinnitus.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Symptoms of pediatric </a:t>
            </a:r>
            <a:r>
              <a:rPr lang="en-US" u="sng" dirty="0">
                <a:hlinkClick r:id="rId2"/>
              </a:rPr>
              <a:t>posterior fossa tumors</a:t>
            </a:r>
            <a:r>
              <a:rPr lang="en-US" dirty="0"/>
              <a:t> include increased irritability,</a:t>
            </a:r>
          </a:p>
          <a:p>
            <a:pPr marL="0" lvl="0" indent="0">
              <a:buNone/>
            </a:pPr>
            <a:r>
              <a:rPr lang="en-US" dirty="0"/>
              <a:t>  unsteadiness, ataxia, headache, vomiting. 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65259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56822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1520"/>
            <a:ext cx="12192000" cy="5956479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/>
              <a:t>Supratentorial tumors in children are more commonly associated with seizures,</a:t>
            </a:r>
          </a:p>
          <a:p>
            <a:pPr marL="0" lvl="0" indent="0">
              <a:buNone/>
            </a:pPr>
            <a:r>
              <a:rPr lang="en-US" dirty="0"/>
              <a:t>  hemiparesis, visual field cuts, speech difficulties, and intellectual disturbance.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Pituitary adenomas may be divided into 2 broad categories: nonfunctional and</a:t>
            </a:r>
          </a:p>
          <a:p>
            <a:pPr marL="0" lvl="0" indent="0">
              <a:buNone/>
            </a:pPr>
            <a:r>
              <a:rPr lang="en-US" dirty="0"/>
              <a:t>   hypersecretory.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0628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08337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8794"/>
            <a:ext cx="12192000" cy="5879206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/>
              <a:t>Nonfunctional pituitary adenomas remain asymptomatic until they are large</a:t>
            </a:r>
          </a:p>
          <a:p>
            <a:pPr marL="0" lvl="0" indent="0">
              <a:buNone/>
            </a:pPr>
            <a:r>
              <a:rPr lang="en-US" dirty="0"/>
              <a:t>  enough to encroach the optic chiasm and disturb normal vision. 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Most hypersecretory pituitary adenomas secrete prolactin, with affected women</a:t>
            </a:r>
          </a:p>
          <a:p>
            <a:pPr marL="0" lvl="0" indent="0">
              <a:buNone/>
            </a:pPr>
            <a:r>
              <a:rPr lang="en-US" dirty="0"/>
              <a:t>  noting an amenorrhea-</a:t>
            </a:r>
            <a:r>
              <a:rPr lang="en-US" dirty="0" err="1"/>
              <a:t>galactorrhea</a:t>
            </a:r>
            <a:r>
              <a:rPr lang="en-US" dirty="0"/>
              <a:t> syndrome.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6611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59853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0006"/>
            <a:ext cx="12192000" cy="6007994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r>
              <a:rPr lang="en-US" dirty="0"/>
              <a:t>Men with prolactin pituitary adenomas more commonly complain of headache, visual problems, and impotence.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Seizures, focal or generalized, may be the earliest expression of a brain tumor.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12796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4318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Physical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3188"/>
            <a:ext cx="12192000" cy="581481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No physical findings identifies a patient with a CNS neoplasm.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I</a:t>
            </a:r>
            <a:r>
              <a:rPr lang="en-US" dirty="0"/>
              <a:t>ntracranial tumors produce a focal or generalized.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Papilledema, which is more prevalent with pediatric brain tumors, reflects an</a:t>
            </a:r>
          </a:p>
          <a:p>
            <a:pPr marL="0" indent="0">
              <a:buNone/>
            </a:pPr>
            <a:r>
              <a:rPr lang="en-US" dirty="0"/>
              <a:t>   increase in ICP of several days or longer. 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256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20461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Classification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0462"/>
            <a:ext cx="12192000" cy="57375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 - </a:t>
            </a:r>
            <a:r>
              <a:rPr lang="en-US" dirty="0"/>
              <a:t>Brain tumors may originate from neural elements within the brain, or they may</a:t>
            </a:r>
          </a:p>
          <a:p>
            <a:pPr marL="0" indent="0">
              <a:buNone/>
            </a:pPr>
            <a:r>
              <a:rPr lang="en-US" dirty="0"/>
              <a:t>   represent spread of distant cancers.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Primary brain tumors arise from CNS tissue and account for roughly half of all</a:t>
            </a:r>
          </a:p>
          <a:p>
            <a:pPr marL="0" lvl="0" indent="0">
              <a:buNone/>
            </a:pPr>
            <a:r>
              <a:rPr lang="en-US" dirty="0"/>
              <a:t>   cases of intracranial neoplasms.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The remainder of brain neoplasms are caused by metastatic lesions.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0441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14399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12192000" cy="5943599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Diplopia result from compression of the sixth cranial nerve at the base of the</a:t>
            </a:r>
          </a:p>
          <a:p>
            <a:pPr marL="0" lvl="0" indent="0">
              <a:buNone/>
            </a:pPr>
            <a:r>
              <a:rPr lang="en-US" dirty="0"/>
              <a:t>   brain.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Impaired upward gaze, occur with pineal tumors.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Tumors of occipital lobe produce homonymous hemianopia or partial visual field</a:t>
            </a:r>
          </a:p>
          <a:p>
            <a:pPr marL="0" lvl="0" indent="0">
              <a:buNone/>
            </a:pPr>
            <a:r>
              <a:rPr lang="en-US" dirty="0"/>
              <a:t>   deficits.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2051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21216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1368"/>
            <a:ext cx="12192000" cy="604663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Anosmia may occur with frontal lobe tumors.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Brainstem and cerebellar tumors induce cranial nerve palsies, ataxia,</a:t>
            </a:r>
          </a:p>
          <a:p>
            <a:pPr marL="0" lvl="0" indent="0">
              <a:buNone/>
            </a:pPr>
            <a:r>
              <a:rPr lang="en-US" dirty="0"/>
              <a:t>   incoordination, nystagmus, pyramidal signs, and sensory deficits on one or both</a:t>
            </a:r>
          </a:p>
          <a:p>
            <a:pPr marL="0" lvl="0" indent="0">
              <a:buNone/>
            </a:pPr>
            <a:r>
              <a:rPr lang="en-US" dirty="0"/>
              <a:t>   sides of the body. 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44542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65914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Treatment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5762"/>
            <a:ext cx="12192000" cy="5982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 lvl="0"/>
            <a:r>
              <a:rPr lang="en-US" dirty="0"/>
              <a:t>Surgery.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Chemotherapy.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Radiation therapy.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Steroids for CSF pressure.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Anti-seizure medication.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177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98489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8490"/>
            <a:ext cx="12192000" cy="605951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VP shunt.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Spinal tap.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Bone marrow transplantation.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Antibiotics.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Stereo tactic radio surgery.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Gene therapy.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4817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249250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HYDROCEPHALUS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07582"/>
            <a:ext cx="12192000" cy="5750417"/>
          </a:xfrm>
        </p:spPr>
        <p:txBody>
          <a:bodyPr/>
          <a:lstStyle/>
          <a:p>
            <a:r>
              <a:rPr lang="en-US" b="1" dirty="0"/>
              <a:t>Definition.</a:t>
            </a:r>
          </a:p>
          <a:p>
            <a:pPr marL="0" indent="0">
              <a:buNone/>
            </a:pPr>
            <a:r>
              <a:rPr lang="en-US" b="1" dirty="0"/>
              <a:t> </a:t>
            </a:r>
            <a:endParaRPr lang="en-GB" dirty="0"/>
          </a:p>
          <a:p>
            <a:pPr lvl="0"/>
            <a:r>
              <a:rPr lang="en-US" dirty="0"/>
              <a:t>Hydrocephalus is a disorder in which the cerebral ventricular system contains an</a:t>
            </a:r>
          </a:p>
          <a:p>
            <a:pPr marL="0" lvl="0" indent="0">
              <a:buNone/>
            </a:pPr>
            <a:r>
              <a:rPr lang="en-US" dirty="0"/>
              <a:t>  excessive amount of cerebrospinal fluid (CSF) and is dilated because of increased</a:t>
            </a:r>
          </a:p>
          <a:p>
            <a:pPr marL="0" lvl="0" indent="0">
              <a:buNone/>
            </a:pPr>
            <a:r>
              <a:rPr lang="en-US" dirty="0"/>
              <a:t>  pressure.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The increased pressure distinguishes hydrocephalus from atrophy, in which</a:t>
            </a:r>
          </a:p>
          <a:p>
            <a:pPr marL="0" lvl="0" indent="0">
              <a:buNone/>
            </a:pPr>
            <a:r>
              <a:rPr lang="en-US" dirty="0"/>
              <a:t>   dilatation is due to loss of brain tissue.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84041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59098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Epidemiology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pPr lvl="0"/>
            <a:r>
              <a:rPr lang="en-US" dirty="0"/>
              <a:t>The prevalence of congenital and infantile hydrocephalus has been</a:t>
            </a:r>
          </a:p>
          <a:p>
            <a:pPr marL="0" lvl="0" indent="0">
              <a:buNone/>
            </a:pPr>
            <a:r>
              <a:rPr lang="en-US" dirty="0"/>
              <a:t>   estimated as 0.48 to 0.81 per 1000 live and still births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00832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94703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Classification 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94704"/>
            <a:ext cx="12192000" cy="576329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 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This accumulation results from an imbalance between production and</a:t>
            </a:r>
          </a:p>
          <a:p>
            <a:pPr marL="0" lvl="0" indent="0">
              <a:buNone/>
            </a:pPr>
            <a:r>
              <a:rPr lang="en-US" dirty="0"/>
              <a:t>    absorption of CSF.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Production is almost always normal, and the deficit is in the absorptive process.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Mechanical or functional blockage of the flow of fluid along its usual pathway,</a:t>
            </a:r>
          </a:p>
          <a:p>
            <a:pPr marL="0" lvl="0" indent="0">
              <a:buNone/>
            </a:pPr>
            <a:r>
              <a:rPr lang="en-US" dirty="0"/>
              <a:t>   thus interfering with normal absorptive mechanisms.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0692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21216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21216"/>
            <a:ext cx="12192000" cy="6136783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There is increased pressure in the ventricular system of varying degree.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Either transitory or persistent, during the process of ventricular dilation.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Hydrocephalus is divided into:-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         - </a:t>
            </a:r>
            <a:r>
              <a:rPr lang="en-US" b="1" dirty="0"/>
              <a:t>Communicating</a:t>
            </a:r>
            <a:r>
              <a:rPr lang="en-US" dirty="0"/>
              <a:t>.</a:t>
            </a:r>
          </a:p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b="1" dirty="0"/>
              <a:t>          - Non communicating</a:t>
            </a:r>
            <a:r>
              <a:rPr lang="en-US" dirty="0"/>
              <a:t>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75953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56067"/>
          </a:xfrm>
        </p:spPr>
        <p:txBody>
          <a:bodyPr/>
          <a:lstStyle/>
          <a:p>
            <a:r>
              <a:rPr lang="en-US" dirty="0"/>
              <a:t>Non-communicating hydrocephalus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6068"/>
            <a:ext cx="12192000" cy="5801932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The ventricular fluid does not communicate with CSF in the spinal subarachnoid</a:t>
            </a:r>
          </a:p>
          <a:p>
            <a:pPr marL="0" lvl="0" indent="0">
              <a:buNone/>
            </a:pPr>
            <a:r>
              <a:rPr lang="en-US" dirty="0"/>
              <a:t>   spaces or in the basal cisterns.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This implies a block of CSF flow within the ventricular system i.e.,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      - Foramen of Monro,</a:t>
            </a:r>
          </a:p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       - Aqueduct of Sylvius,</a:t>
            </a:r>
          </a:p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       - Fourth ventricle and its outlets.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8553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236371"/>
          </a:xfrm>
        </p:spPr>
        <p:txBody>
          <a:bodyPr/>
          <a:lstStyle/>
          <a:p>
            <a:r>
              <a:rPr lang="en-US" dirty="0"/>
              <a:t>Communicating hydrocephalus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6068"/>
            <a:ext cx="12192000" cy="5801932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The block is outside the ventricular system.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Fluid within ventricles communicates with spinal subarachnoid space and basal</a:t>
            </a:r>
          </a:p>
          <a:p>
            <a:pPr marL="0" lvl="0" indent="0">
              <a:buNone/>
            </a:pPr>
            <a:r>
              <a:rPr lang="en-US" dirty="0"/>
              <a:t>   cisterns.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CSF is constantly being produced, and without absorption, the intracranial</a:t>
            </a:r>
          </a:p>
          <a:p>
            <a:pPr marL="0" lvl="0" indent="0">
              <a:buNone/>
            </a:pPr>
            <a:r>
              <a:rPr lang="en-US" dirty="0"/>
              <a:t>   pressure would soon become elevated to such levels that continued neurologic</a:t>
            </a:r>
          </a:p>
          <a:p>
            <a:pPr marL="0" lvl="0" indent="0">
              <a:buNone/>
            </a:pPr>
            <a:r>
              <a:rPr lang="en-US" dirty="0"/>
              <a:t>   function would be impossible.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3634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59853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9854"/>
            <a:ext cx="12192000" cy="6098146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- In adults, two thirds of primary brain tumors arise from structures above the</a:t>
            </a:r>
          </a:p>
          <a:p>
            <a:pPr marL="0" lvl="0" indent="0">
              <a:buNone/>
            </a:pPr>
            <a:r>
              <a:rPr lang="en-US" dirty="0"/>
              <a:t>   tentorium (supratentorial).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In children, two thirds of brain tumors arise from structures below the tentorium</a:t>
            </a:r>
          </a:p>
          <a:p>
            <a:pPr marL="0" lvl="0" indent="0">
              <a:buNone/>
            </a:pPr>
            <a:r>
              <a:rPr lang="en-US" dirty="0"/>
              <a:t>   (infratentorial).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>
                <a:hlinkClick r:id="rId2"/>
              </a:rPr>
              <a:t> - Gliomas</a:t>
            </a:r>
            <a:r>
              <a:rPr lang="en-US" dirty="0"/>
              <a:t>, metastases, </a:t>
            </a:r>
            <a:r>
              <a:rPr lang="en-US" dirty="0">
                <a:hlinkClick r:id="rId3"/>
              </a:rPr>
              <a:t>meningiomas</a:t>
            </a:r>
            <a:r>
              <a:rPr lang="en-US" dirty="0"/>
              <a:t>, </a:t>
            </a:r>
            <a:r>
              <a:rPr lang="en-US" dirty="0">
                <a:hlinkClick r:id="rId4"/>
              </a:rPr>
              <a:t>pituitary adenomas</a:t>
            </a:r>
            <a:r>
              <a:rPr lang="en-US" dirty="0"/>
              <a:t>, and </a:t>
            </a:r>
            <a:r>
              <a:rPr lang="en-US" dirty="0">
                <a:hlinkClick r:id="rId5"/>
              </a:rPr>
              <a:t>acoustic neuromas</a:t>
            </a:r>
            <a:endParaRPr lang="en-US" dirty="0"/>
          </a:p>
          <a:p>
            <a:pPr marL="0" lvl="0" indent="0">
              <a:buNone/>
            </a:pPr>
            <a:r>
              <a:rPr lang="en-US" dirty="0"/>
              <a:t>   account for 95% of all brain tumors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6757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37126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Etiology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7126"/>
            <a:ext cx="12192000" cy="6020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 - </a:t>
            </a:r>
            <a:r>
              <a:rPr lang="en-US" dirty="0"/>
              <a:t>Hydrocephalus can be </a:t>
            </a:r>
            <a:r>
              <a:rPr lang="en-US" b="1" dirty="0"/>
              <a:t>congenital</a:t>
            </a:r>
            <a:r>
              <a:rPr lang="en-US" dirty="0"/>
              <a:t> or </a:t>
            </a:r>
            <a:r>
              <a:rPr lang="en-US" b="1" dirty="0"/>
              <a:t>acquired.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b="1" u="sng" dirty="0"/>
              <a:t>Congenital.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Results from CNS malformations (which include nonsyndromic and syndromic</a:t>
            </a:r>
          </a:p>
          <a:p>
            <a:pPr marL="0" indent="0">
              <a:buNone/>
            </a:pPr>
            <a:r>
              <a:rPr lang="en-US" dirty="0"/>
              <a:t>    disorders), infection, trauma, and teratogens.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Congenital CNS tumor, especially if located near the midline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5471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72731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2732"/>
            <a:ext cx="12192000" cy="6085268"/>
          </a:xfrm>
        </p:spPr>
        <p:txBody>
          <a:bodyPr/>
          <a:lstStyle/>
          <a:p>
            <a:pPr marL="0" lvl="0" indent="0">
              <a:buNone/>
            </a:pPr>
            <a:r>
              <a:rPr lang="en-US" u="sng" dirty="0"/>
              <a:t>Neural tube defects:</a:t>
            </a:r>
          </a:p>
          <a:p>
            <a:pPr marL="0" lvl="0" indent="0">
              <a:buNone/>
            </a:pPr>
            <a:endParaRPr lang="en-US" u="sng" dirty="0"/>
          </a:p>
          <a:p>
            <a:pPr marL="0" lvl="0" indent="0">
              <a:buNone/>
            </a:pPr>
            <a:r>
              <a:rPr lang="en-US" dirty="0"/>
              <a:t> - The majority of patients with myelomeningocele have hydrocephalus.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The etiology is obstruction of fourth ventricular outflow or flow of CSF through</a:t>
            </a:r>
          </a:p>
          <a:p>
            <a:pPr marL="0" lvl="0" indent="0">
              <a:buNone/>
            </a:pPr>
            <a:r>
              <a:rPr lang="en-US" dirty="0"/>
              <a:t>    the posterior fossa due to the malformation or an associated aqueductal</a:t>
            </a:r>
          </a:p>
          <a:p>
            <a:pPr marL="0" lvl="0" indent="0">
              <a:buNone/>
            </a:pPr>
            <a:r>
              <a:rPr lang="en-US" dirty="0"/>
              <a:t>    stenosis.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9540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1515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6974"/>
            <a:ext cx="12192000" cy="6111025"/>
          </a:xfrm>
        </p:spPr>
        <p:txBody>
          <a:bodyPr/>
          <a:lstStyle/>
          <a:p>
            <a:pPr marL="0" lvl="0" indent="0">
              <a:buNone/>
            </a:pPr>
            <a:r>
              <a:rPr lang="en-US" u="sng" dirty="0"/>
              <a:t>Isolated hydrocephalus:</a:t>
            </a:r>
            <a:r>
              <a:rPr lang="en-US" dirty="0"/>
              <a:t> 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Isolated hydrocephalus is frequently caused by aqueductal stenosis.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This can be due to congenital narrowing of the aqueduct, or result from</a:t>
            </a:r>
          </a:p>
          <a:p>
            <a:pPr marL="0" lvl="0" indent="0">
              <a:buNone/>
            </a:pPr>
            <a:r>
              <a:rPr lang="en-US" dirty="0"/>
              <a:t>    inflammation due to intrauterine infection.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1130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437881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3792"/>
            <a:ext cx="12192000" cy="6304208"/>
          </a:xfrm>
        </p:spPr>
        <p:txBody>
          <a:bodyPr/>
          <a:lstStyle/>
          <a:p>
            <a:pPr marL="0" lvl="0" indent="0">
              <a:buNone/>
            </a:pPr>
            <a:r>
              <a:rPr lang="en-US" u="sng" dirty="0"/>
              <a:t>X-linked hydrocephalus:</a:t>
            </a:r>
            <a:r>
              <a:rPr lang="en-US" dirty="0"/>
              <a:t> 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Common genetic form of congenital hydrocephalus with stenosis of the aqueduct</a:t>
            </a:r>
          </a:p>
          <a:p>
            <a:pPr marL="0" lvl="0" indent="0">
              <a:buNone/>
            </a:pPr>
            <a:r>
              <a:rPr lang="en-US" dirty="0"/>
              <a:t>   of Sylvius.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- 50 percent of affected boys have adducted thumbs, helps in making diagnosis.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CNS abnormalities as agenesis or dysgenesis of the corpus callosum, small</a:t>
            </a:r>
          </a:p>
          <a:p>
            <a:pPr marL="0" lvl="0" indent="0">
              <a:buNone/>
            </a:pPr>
            <a:r>
              <a:rPr lang="en-US" dirty="0"/>
              <a:t>    brainstem, or absence of the pyramidal tract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8243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92427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92428"/>
            <a:ext cx="12192000" cy="6265572"/>
          </a:xfrm>
        </p:spPr>
        <p:txBody>
          <a:bodyPr/>
          <a:lstStyle/>
          <a:p>
            <a:pPr marL="0" lvl="0" indent="0">
              <a:buNone/>
            </a:pPr>
            <a:r>
              <a:rPr lang="en-US" u="sng" dirty="0"/>
              <a:t>CNS malformations:</a:t>
            </a:r>
          </a:p>
          <a:p>
            <a:pPr marL="0" lvl="0" indent="0">
              <a:buNone/>
            </a:pPr>
            <a:r>
              <a:rPr lang="en-US" dirty="0"/>
              <a:t> </a:t>
            </a:r>
          </a:p>
          <a:p>
            <a:pPr marL="0" lvl="0" indent="0">
              <a:buNone/>
            </a:pPr>
            <a:r>
              <a:rPr lang="en-US" dirty="0"/>
              <a:t>  - Chiari malformation, which accompanies neural tube defect, portions of brain</a:t>
            </a:r>
          </a:p>
          <a:p>
            <a:pPr marL="0" lvl="0" indent="0">
              <a:buNone/>
            </a:pPr>
            <a:r>
              <a:rPr lang="en-US" dirty="0"/>
              <a:t>    stem and cerebellum are displaced caudally into the cervical spinal canal.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- Portions of brainstem and cerebellum are displaced caudally into cervical spinal</a:t>
            </a:r>
          </a:p>
          <a:p>
            <a:pPr marL="0" lvl="0" indent="0">
              <a:buNone/>
            </a:pPr>
            <a:r>
              <a:rPr lang="en-US" dirty="0"/>
              <a:t>    canal, and flow of CSF is impaired in the posterior fossa.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- This obstructs the flow of CSF in the posterior fossa, leading to hydrocephalus.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1909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1515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56822"/>
            <a:ext cx="12192000" cy="6201177"/>
          </a:xfrm>
        </p:spPr>
        <p:txBody>
          <a:bodyPr/>
          <a:lstStyle/>
          <a:p>
            <a:pPr marL="0" lvl="0" indent="0">
              <a:buNone/>
            </a:pPr>
            <a:r>
              <a:rPr lang="en-US" u="sng" dirty="0"/>
              <a:t>Dandy-Walker malformation.</a:t>
            </a:r>
          </a:p>
          <a:p>
            <a:pPr marL="0" lvl="0" indent="0">
              <a:buNone/>
            </a:pPr>
            <a:endParaRPr lang="en-US" u="sng" dirty="0"/>
          </a:p>
          <a:p>
            <a:pPr marL="0" lvl="0" indent="0">
              <a:buNone/>
            </a:pPr>
            <a:r>
              <a:rPr lang="en-US" dirty="0"/>
              <a:t>  - Posterior fossa cyst that is continuous with the fourth ventricle and defective</a:t>
            </a:r>
          </a:p>
          <a:p>
            <a:pPr marL="0" lvl="0" indent="0">
              <a:buNone/>
            </a:pPr>
            <a:r>
              <a:rPr lang="en-US" dirty="0"/>
              <a:t>    development of the cerebellum, including partial or complete absence of the</a:t>
            </a:r>
          </a:p>
          <a:p>
            <a:pPr marL="0" lvl="0" indent="0">
              <a:buNone/>
            </a:pPr>
            <a:r>
              <a:rPr lang="en-US" dirty="0"/>
              <a:t>    vermis.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 - In this condition, hydrocephalus results from secondary obstruction of the</a:t>
            </a:r>
          </a:p>
          <a:p>
            <a:pPr marL="0" lvl="0" indent="0">
              <a:buNone/>
            </a:pPr>
            <a:r>
              <a:rPr lang="en-US" dirty="0"/>
              <a:t>    foramina of Luschka and Magendie.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63673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3106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31064"/>
            <a:ext cx="12192000" cy="6226935"/>
          </a:xfrm>
        </p:spPr>
        <p:txBody>
          <a:bodyPr/>
          <a:lstStyle/>
          <a:p>
            <a:pPr marL="0" lvl="0" indent="0">
              <a:buNone/>
            </a:pPr>
            <a:r>
              <a:rPr lang="en-US" u="sng" dirty="0"/>
              <a:t>Vein of Galen.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Obstruction results from compression of the aqueduct of Sylvius by the markedly</a:t>
            </a:r>
          </a:p>
          <a:p>
            <a:pPr marL="0" lvl="0" indent="0">
              <a:buNone/>
            </a:pPr>
            <a:r>
              <a:rPr lang="en-US" dirty="0"/>
              <a:t>   dilated and distorted vein of Galen.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Presentation in the neonatal period typically includes intractable heart failure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9496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43943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43944"/>
            <a:ext cx="11353800" cy="5533019"/>
          </a:xfrm>
        </p:spPr>
        <p:txBody>
          <a:bodyPr/>
          <a:lstStyle/>
          <a:p>
            <a:pPr marL="0" lvl="0" indent="0">
              <a:buNone/>
            </a:pPr>
            <a:r>
              <a:rPr lang="en-US" u="sng" dirty="0"/>
              <a:t>Syndromic forms</a:t>
            </a:r>
            <a:r>
              <a:rPr lang="en-US" dirty="0"/>
              <a:t>: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 Hydrocephalus can be part of syndromes associated with dysmorphic </a:t>
            </a:r>
          </a:p>
          <a:p>
            <a:pPr marL="0" lvl="0" indent="0">
              <a:buNone/>
            </a:pPr>
            <a:r>
              <a:rPr lang="en-US" dirty="0"/>
              <a:t>   features and other congenital abnormalities.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The most frequent cytogenetic disorders associated with hydrocephalus</a:t>
            </a:r>
          </a:p>
          <a:p>
            <a:pPr marL="0" lvl="0" indent="0">
              <a:buNone/>
            </a:pPr>
            <a:r>
              <a:rPr lang="en-US" dirty="0"/>
              <a:t>    are trisomies 13, 18, 9 and 9p, and triploidy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919063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92427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21216"/>
            <a:ext cx="12192000" cy="6136783"/>
          </a:xfrm>
        </p:spPr>
        <p:txBody>
          <a:bodyPr/>
          <a:lstStyle/>
          <a:p>
            <a:pPr marL="0" lvl="0" indent="0">
              <a:buNone/>
            </a:pPr>
            <a:r>
              <a:rPr lang="en-US" u="sng" dirty="0"/>
              <a:t>Intrauterine infection</a:t>
            </a:r>
            <a:r>
              <a:rPr lang="en-US" dirty="0"/>
              <a:t>:</a:t>
            </a:r>
          </a:p>
          <a:p>
            <a:pPr marL="0" lvl="0" indent="0">
              <a:buNone/>
            </a:pPr>
            <a:r>
              <a:rPr lang="en-US" dirty="0"/>
              <a:t> </a:t>
            </a:r>
          </a:p>
          <a:p>
            <a:pPr marL="0" lvl="0" indent="0">
              <a:buNone/>
            </a:pPr>
            <a:r>
              <a:rPr lang="en-US" dirty="0"/>
              <a:t> - Intrauterine infections such as rubella, cytomegalovirus, toxoplasmosis, and</a:t>
            </a:r>
          </a:p>
          <a:p>
            <a:pPr marL="0" lvl="0" indent="0">
              <a:buNone/>
            </a:pPr>
            <a:r>
              <a:rPr lang="en-US" dirty="0"/>
              <a:t>   syphilis can result in congenital hydrocephalus.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The mechanism is inflammation of the ependymal lining of the ventricular </a:t>
            </a:r>
          </a:p>
          <a:p>
            <a:pPr marL="0" lvl="0" indent="0">
              <a:buNone/>
            </a:pPr>
            <a:r>
              <a:rPr lang="en-US" dirty="0"/>
              <a:t>    system and the meninges in the subarachnoid space.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This may lead to obstruction of CSF flow through the aqueduct or basal cisterns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38848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53036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Acquired hydrocephalus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3036"/>
            <a:ext cx="12192000" cy="5904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CNS infections such as bacterial meningitis, viral infections including mumps,</a:t>
            </a:r>
          </a:p>
          <a:p>
            <a:pPr marL="0" indent="0">
              <a:buNone/>
            </a:pPr>
            <a:r>
              <a:rPr lang="en-US" dirty="0"/>
              <a:t>   and tumors, especially posterior fossa medulloblastomas, astrocytomas, and</a:t>
            </a:r>
          </a:p>
          <a:p>
            <a:pPr marL="0" indent="0">
              <a:buNone/>
            </a:pPr>
            <a:r>
              <a:rPr lang="en-US" dirty="0"/>
              <a:t>   ependymomas.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These conditions interfere with the flow of CSF through the ventricular system.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2069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r>
              <a:rPr lang="en-US" b="1" dirty="0"/>
              <a:t>World Health Organization classification of tumours of the central nervous system.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84100"/>
            <a:ext cx="12192000" cy="5273899"/>
          </a:xfrm>
        </p:spPr>
        <p:txBody>
          <a:bodyPr>
            <a:normAutofit/>
          </a:bodyPr>
          <a:lstStyle/>
          <a:p>
            <a:pPr lvl="0"/>
            <a:r>
              <a:rPr lang="en-US" u="sng" dirty="0"/>
              <a:t>Tumours of neuroepithelial tissue:</a:t>
            </a:r>
          </a:p>
          <a:p>
            <a:pPr marL="0" lvl="0" indent="0">
              <a:buNone/>
            </a:pPr>
            <a:r>
              <a:rPr lang="en-US" u="sng" dirty="0"/>
              <a:t> 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   - Astrocytic tumours.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fr-FR" dirty="0"/>
              <a:t>     - Oligodendroglial tumours.</a:t>
            </a:r>
          </a:p>
          <a:p>
            <a:pPr marL="0" lvl="0" indent="0">
              <a:buNone/>
            </a:pPr>
            <a:r>
              <a:rPr lang="fr-FR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fr-FR" dirty="0"/>
              <a:t>     - Mixed gliomas.</a:t>
            </a:r>
          </a:p>
          <a:p>
            <a:pPr marL="0" lvl="0" indent="0">
              <a:buNone/>
            </a:pPr>
            <a:r>
              <a:rPr lang="fr-FR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fr-FR" dirty="0"/>
              <a:t>     - Ependymal tumours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9031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1515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15154"/>
            <a:ext cx="12192000" cy="634284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 - Hemorrhage into subarachnoid space or ventricular system, by ruptured</a:t>
            </a:r>
          </a:p>
          <a:p>
            <a:pPr marL="0" lvl="0" indent="0">
              <a:buNone/>
            </a:pPr>
            <a:r>
              <a:rPr lang="en-US" dirty="0"/>
              <a:t>   aneurysms, arteriovenous malformations, trauma, or systemic bleeding </a:t>
            </a:r>
          </a:p>
          <a:p>
            <a:pPr marL="0" lvl="0" indent="0">
              <a:buNone/>
            </a:pPr>
            <a:r>
              <a:rPr lang="en-US" dirty="0"/>
              <a:t>   disorders.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Hemorrhage induces inflammatory response followed by fibrosis, obstructing the</a:t>
            </a:r>
          </a:p>
          <a:p>
            <a:pPr marL="0" lvl="0" indent="0">
              <a:buNone/>
            </a:pPr>
            <a:r>
              <a:rPr lang="en-US" dirty="0"/>
              <a:t>   flow and/or absorption of CSF.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It can be obstructive, communicating, or both, and can be transient or sustained,</a:t>
            </a:r>
          </a:p>
          <a:p>
            <a:pPr marL="0" lvl="0" indent="0">
              <a:buNone/>
            </a:pPr>
            <a:r>
              <a:rPr lang="en-US" dirty="0"/>
              <a:t>   with slow or rapid progression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968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14399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Clinical features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12192000" cy="5943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 - </a:t>
            </a:r>
            <a:r>
              <a:rPr lang="en-US" dirty="0"/>
              <a:t>Symptoms and signs are caused by the basic process causing the hydrocephalus,</a:t>
            </a:r>
          </a:p>
          <a:p>
            <a:pPr marL="0" indent="0">
              <a:buNone/>
            </a:pPr>
            <a:r>
              <a:rPr lang="en-US" dirty="0"/>
              <a:t>   such as tumor, infection, or bleeding.</a:t>
            </a:r>
          </a:p>
          <a:p>
            <a:pPr mar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Increased intracranial pressure and dilation of the ventricles produce similar but</a:t>
            </a:r>
          </a:p>
          <a:p>
            <a:pPr marL="0" lvl="0" indent="0">
              <a:buNone/>
            </a:pPr>
            <a:r>
              <a:rPr lang="en-US" dirty="0"/>
              <a:t>   nonspecific findings in all forms of hydrocephalus, independent of the primary</a:t>
            </a:r>
          </a:p>
          <a:p>
            <a:pPr marL="0" lvl="0" indent="0">
              <a:buNone/>
            </a:pPr>
            <a:r>
              <a:rPr lang="en-US" dirty="0"/>
              <a:t>   cause.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Nonspecific symptoms include headaches, produced by distortion of the</a:t>
            </a:r>
          </a:p>
          <a:p>
            <a:pPr marL="0" lvl="0" indent="0">
              <a:buNone/>
            </a:pPr>
            <a:r>
              <a:rPr lang="en-US" dirty="0"/>
              <a:t>   meninges and blood vessels.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757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05306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5306"/>
            <a:ext cx="12192000" cy="6252693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Pain may vary in intensity and location and may be intermittent or persistent.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Early morning</a:t>
            </a:r>
            <a:r>
              <a:rPr lang="en-US" b="1" dirty="0"/>
              <a:t> </a:t>
            </a:r>
            <a:r>
              <a:rPr lang="en-US" dirty="0"/>
              <a:t>headaches with nausea and vomiting are often caused by</a:t>
            </a:r>
          </a:p>
          <a:p>
            <a:pPr marL="0" lvl="0" indent="0">
              <a:buNone/>
            </a:pPr>
            <a:r>
              <a:rPr lang="en-US" dirty="0"/>
              <a:t>   increased intracranial pressure.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Personality, behavior changes include irritability, indifference, and loss of</a:t>
            </a:r>
          </a:p>
          <a:p>
            <a:pPr marL="0" lvl="0" indent="0">
              <a:buNone/>
            </a:pPr>
            <a:r>
              <a:rPr lang="en-US" dirty="0"/>
              <a:t>   interest.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Poor feed in children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254711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8257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1368"/>
            <a:ext cx="12192000" cy="6046631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Lethargy and drowsiness occur as the disease progresses; these signs are related</a:t>
            </a:r>
          </a:p>
          <a:p>
            <a:pPr marL="0" lvl="0" indent="0">
              <a:buNone/>
            </a:pPr>
            <a:r>
              <a:rPr lang="en-US" dirty="0"/>
              <a:t>    to midbrain and brainstem dysfunction.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Nausea, vomiting, and decreased appetite are produced by increased intracranial</a:t>
            </a:r>
          </a:p>
          <a:p>
            <a:pPr marL="0" lvl="0" indent="0">
              <a:buNone/>
            </a:pPr>
            <a:r>
              <a:rPr lang="en-US" dirty="0"/>
              <a:t>   pressure in the posterior fossa.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19979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18185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18186"/>
            <a:ext cx="12192000" cy="6239814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Papilledema and extraocular muscle pareses leading to diplopia caused by</a:t>
            </a:r>
          </a:p>
          <a:p>
            <a:pPr marL="0" lvl="0" indent="0">
              <a:buNone/>
            </a:pPr>
            <a:r>
              <a:rPr lang="en-US" dirty="0"/>
              <a:t>   compression of the third or sixth cranial nerve.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Changes in vital signs: bradycardia, systemic hypertension, altered respiratory</a:t>
            </a:r>
          </a:p>
          <a:p>
            <a:pPr marL="0" lvl="0" indent="0">
              <a:buNone/>
            </a:pPr>
            <a:r>
              <a:rPr lang="en-US" dirty="0"/>
              <a:t>   rates are produced by distortions of the brainstem.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The anterior fontanelle may become full or distended.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99649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3106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31064"/>
            <a:ext cx="12192000" cy="6226935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Infants and young children, excessive head growth may be noted on serial</a:t>
            </a:r>
          </a:p>
          <a:p>
            <a:pPr marL="0" lvl="0" indent="0">
              <a:buNone/>
            </a:pPr>
            <a:r>
              <a:rPr lang="en-US" dirty="0"/>
              <a:t>   measurements of head circumference plotted on graphs of normal growth curve.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Significant dilation of ventricles occur before abnormal head growth takes place.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Infants, an abnormal skull contour develop in which forehead becomes</a:t>
            </a:r>
          </a:p>
          <a:p>
            <a:pPr marL="0" lvl="0" indent="0">
              <a:buNone/>
            </a:pPr>
            <a:r>
              <a:rPr lang="en-US" dirty="0"/>
              <a:t>   prominent, and this is referred to as frontal bossing.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2020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05306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21217"/>
            <a:ext cx="11353800" cy="5455746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The scalp veins become dilated and prominent.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Brisk tendon reflexes, spasticity, clonus, babinsky.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Macewen sign  “cracked pot”.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Prominent occiput (dandy-walker).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633187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92427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92428"/>
            <a:ext cx="12192000" cy="6265572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Upward gaze is impaired because of pressure on the midbrain, and the sclera</a:t>
            </a:r>
          </a:p>
          <a:p>
            <a:pPr marL="0" lvl="0" indent="0">
              <a:buNone/>
            </a:pPr>
            <a:r>
              <a:rPr lang="en-US" dirty="0"/>
              <a:t>   above the iris will be visible.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This is known as the </a:t>
            </a:r>
            <a:r>
              <a:rPr lang="en-US" b="1" dirty="0"/>
              <a:t>setting-sun sign </a:t>
            </a:r>
            <a:r>
              <a:rPr lang="en-US" dirty="0"/>
              <a:t>because of appearance of sclera visible </a:t>
            </a:r>
          </a:p>
          <a:p>
            <a:pPr marL="0" lvl="0" indent="0">
              <a:buNone/>
            </a:pPr>
            <a:r>
              <a:rPr lang="en-US" dirty="0"/>
              <a:t>    above the iris and is part of a larger constellation of neuro-ophthalmologic signs</a:t>
            </a:r>
          </a:p>
          <a:p>
            <a:pPr marL="0" lvl="0" indent="0">
              <a:buNone/>
            </a:pPr>
            <a:r>
              <a:rPr lang="en-US" dirty="0"/>
              <a:t>    known as </a:t>
            </a:r>
            <a:r>
              <a:rPr lang="en-US" b="1" dirty="0"/>
              <a:t>Parinaud syndrome </a:t>
            </a: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8752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3106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31064"/>
            <a:ext cx="12192000" cy="6226935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Spasticity in the extremities, especially legs, develop as fibers from cortical motor</a:t>
            </a:r>
          </a:p>
          <a:p>
            <a:pPr marL="0" lvl="0" indent="0">
              <a:buNone/>
            </a:pPr>
            <a:r>
              <a:rPr lang="en-US" dirty="0"/>
              <a:t>   areas are stretched around bodies of dilated ventricles in their course to cerebral</a:t>
            </a:r>
          </a:p>
          <a:p>
            <a:pPr marL="0" lvl="0" indent="0">
              <a:buNone/>
            </a:pPr>
            <a:r>
              <a:rPr lang="en-US" dirty="0"/>
              <a:t>   peduncles.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Disturbances in growth, accelerated pubertal development, fluid and electrolyte</a:t>
            </a:r>
          </a:p>
          <a:p>
            <a:pPr marL="0" lvl="0" indent="0">
              <a:buNone/>
            </a:pPr>
            <a:r>
              <a:rPr lang="en-US" dirty="0"/>
              <a:t>   homeostasis develop from pressure exerted on hypothalamus by dilated third </a:t>
            </a:r>
          </a:p>
          <a:p>
            <a:pPr marL="0" lvl="0" indent="0">
              <a:buNone/>
            </a:pPr>
            <a:r>
              <a:rPr lang="en-US" dirty="0"/>
              <a:t>   ventricle.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082680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65914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Diagnosis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5915"/>
            <a:ext cx="11353800" cy="5211048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 - </a:t>
            </a:r>
            <a:r>
              <a:rPr lang="en-US" dirty="0"/>
              <a:t>An infant whose head is growing excessively rapidly should be suspected of</a:t>
            </a:r>
          </a:p>
          <a:p>
            <a:pPr marL="0" indent="0">
              <a:buNone/>
            </a:pPr>
            <a:r>
              <a:rPr lang="en-US" dirty="0"/>
              <a:t>   having hydrocephalus.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The clinical impression can be confirmed by appropriate radiographic</a:t>
            </a:r>
          </a:p>
          <a:p>
            <a:pPr marL="0" lvl="0" indent="0">
              <a:buNone/>
            </a:pPr>
            <a:r>
              <a:rPr lang="en-US" dirty="0"/>
              <a:t>   procedures.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114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24247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24248"/>
            <a:ext cx="12192000" cy="6033752"/>
          </a:xfrm>
        </p:spPr>
        <p:txBody>
          <a:bodyPr/>
          <a:lstStyle/>
          <a:p>
            <a:pPr lvl="0"/>
            <a:endParaRPr lang="fr-FR" dirty="0"/>
          </a:p>
          <a:p>
            <a:pPr marL="0" lvl="0" indent="0">
              <a:buNone/>
            </a:pPr>
            <a:r>
              <a:rPr lang="fr-FR" dirty="0"/>
              <a:t>  - Choroid plexus tumours.</a:t>
            </a:r>
          </a:p>
          <a:p>
            <a:pPr marL="0" lvl="0" indent="0">
              <a:buNone/>
            </a:pPr>
            <a:r>
              <a:rPr lang="fr-FR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fr-FR" dirty="0"/>
              <a:t>  - Neuronal and mixed neuronal-glial tumours.</a:t>
            </a:r>
          </a:p>
          <a:p>
            <a:pPr marL="0" lvl="0" indent="0">
              <a:buNone/>
            </a:pPr>
            <a:r>
              <a:rPr lang="fr-FR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fr-FR" dirty="0"/>
              <a:t>  - Neuroblastic tumours.</a:t>
            </a:r>
          </a:p>
          <a:p>
            <a:pPr marL="0" lvl="0" indent="0">
              <a:buNone/>
            </a:pPr>
            <a:r>
              <a:rPr lang="fr-FR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fr-FR" dirty="0"/>
              <a:t>  - Pineal parenchymal tumours.</a:t>
            </a:r>
          </a:p>
          <a:p>
            <a:pPr marL="0" lvl="0" indent="0">
              <a:buNone/>
            </a:pPr>
            <a:r>
              <a:rPr lang="fr-FR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fr-FR" dirty="0"/>
              <a:t>  - Embryonal tumours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01088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82579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1368"/>
            <a:ext cx="12192000" cy="6046631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Ultrasonography is preferred technique for initial examination because it is </a:t>
            </a:r>
          </a:p>
          <a:p>
            <a:pPr marL="0" lvl="0" indent="0">
              <a:buNone/>
            </a:pPr>
            <a:r>
              <a:rPr lang="en-US" dirty="0"/>
              <a:t>   avoids ionizing radiation.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GB" dirty="0"/>
              <a:t> -</a:t>
            </a:r>
            <a:r>
              <a:rPr lang="en-US" dirty="0"/>
              <a:t> CT or MRI shows brain tissue and CSF-filled spaces and has greatly facilitated the </a:t>
            </a:r>
          </a:p>
          <a:p>
            <a:pPr marL="0" lvl="0" indent="0">
              <a:buNone/>
            </a:pPr>
            <a:r>
              <a:rPr lang="en-US" dirty="0"/>
              <a:t>   evaluation.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04471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05306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4096"/>
            <a:ext cx="12192000" cy="6123904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Ventricular dilation suggest the site of obstruction to the flow of CSF.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Dilated lateral and third ventricles with a normal-size fourth ventricle suggest</a:t>
            </a:r>
          </a:p>
          <a:p>
            <a:pPr marL="0" lvl="0" indent="0">
              <a:buNone/>
            </a:pPr>
            <a:r>
              <a:rPr lang="en-US" dirty="0"/>
              <a:t>   stenosis of the aqueduct.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Symmetrically dilated ventricles, including the fourth ventricle, suggest an extra</a:t>
            </a:r>
          </a:p>
          <a:p>
            <a:pPr marL="0" lvl="0" indent="0">
              <a:buNone/>
            </a:pPr>
            <a:r>
              <a:rPr lang="en-US" dirty="0"/>
              <a:t>   ventricular obstruction.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865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1515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08338"/>
            <a:ext cx="12192000" cy="6149662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 - Neuroimaging studies will also show any associated malformations or causes of</a:t>
            </a:r>
          </a:p>
          <a:p>
            <a:pPr marL="0" lvl="0" indent="0">
              <a:buNone/>
            </a:pPr>
            <a:r>
              <a:rPr lang="en-US" dirty="0"/>
              <a:t>   acquired hydrocephalus, such as tumors.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CSF should be examined if an occult infection causing adhesive arachnoiditis or</a:t>
            </a:r>
          </a:p>
          <a:p>
            <a:pPr marL="0" lvl="0" indent="0">
              <a:buNone/>
            </a:pPr>
            <a:r>
              <a:rPr lang="en-US" dirty="0"/>
              <a:t>   ependymitis is considered to be responsible for the hydrocephalus.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LP is contraindicated if patient has evidence of a space-occupying lesion such as</a:t>
            </a:r>
          </a:p>
          <a:p>
            <a:pPr marL="0" lvl="0" indent="0">
              <a:buNone/>
            </a:pPr>
            <a:r>
              <a:rPr lang="en-US" dirty="0"/>
              <a:t>   an intracranial tumor or a brain abscess, because of the risk of cerebral </a:t>
            </a:r>
          </a:p>
          <a:p>
            <a:pPr marL="0" lvl="0" indent="0">
              <a:buNone/>
            </a:pPr>
            <a:r>
              <a:rPr lang="en-US" dirty="0"/>
              <a:t>   herniation.</a:t>
            </a:r>
            <a:endParaRPr lang="en-GB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898695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40157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Treatment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40158"/>
            <a:ext cx="12192000" cy="59178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Specific therapy for any associated conditions and measures directed toward the</a:t>
            </a:r>
          </a:p>
          <a:p>
            <a:pPr marL="0" indent="0">
              <a:buNone/>
            </a:pPr>
            <a:r>
              <a:rPr lang="en-US" dirty="0"/>
              <a:t>   hydrocephalus.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 - Surgical therapy (surgical drainage)is the most effective means of treating</a:t>
            </a:r>
          </a:p>
          <a:p>
            <a:pPr marL="0" indent="0">
              <a:buNone/>
            </a:pPr>
            <a:r>
              <a:rPr lang="en-US" dirty="0"/>
              <a:t>   hydrocephalus.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This does not cure the hydrocephalus but does treat the symptoms and stops its</a:t>
            </a:r>
          </a:p>
          <a:p>
            <a:pPr marL="0" lvl="0" indent="0">
              <a:buNone/>
            </a:pPr>
            <a:r>
              <a:rPr lang="en-US" dirty="0"/>
              <a:t>    progression.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58147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01520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Shunt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1521"/>
            <a:ext cx="11353800" cy="52754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- A mechanical shunt system is used to circumvent the normal CSF pathways </a:t>
            </a:r>
          </a:p>
          <a:p>
            <a:pPr marL="0" indent="0">
              <a:buNone/>
            </a:pPr>
            <a:r>
              <a:rPr lang="en-US" dirty="0"/>
              <a:t>   and to drain the excessive accumulation of CSF.</a:t>
            </a:r>
          </a:p>
          <a:p>
            <a:pPr mar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A catheter is placed into one of the lateral ventricles, usually the right, and</a:t>
            </a:r>
          </a:p>
          <a:p>
            <a:pPr marL="0" lvl="0" indent="0">
              <a:buNone/>
            </a:pPr>
            <a:r>
              <a:rPr lang="en-US" dirty="0"/>
              <a:t>   is connected to a one-way valve system (usually placed beneath the scalp of</a:t>
            </a:r>
          </a:p>
          <a:p>
            <a:pPr marL="0" lvl="0" indent="0">
              <a:buNone/>
            </a:pPr>
            <a:r>
              <a:rPr lang="en-US" dirty="0"/>
              <a:t>   the postauricular area) that opens when the pressure in the ventricle </a:t>
            </a:r>
          </a:p>
          <a:p>
            <a:pPr marL="0" lvl="0" indent="0">
              <a:buNone/>
            </a:pPr>
            <a:r>
              <a:rPr lang="en-US" dirty="0"/>
              <a:t>   exceeds a certain baseline value.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04827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69700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69700"/>
            <a:ext cx="12192000" cy="6188299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 - As fluid egresses from the ventricles, lowering the pressure, the valve closes and</a:t>
            </a:r>
          </a:p>
          <a:p>
            <a:pPr marL="0" lvl="0" indent="0">
              <a:buNone/>
            </a:pPr>
            <a:r>
              <a:rPr lang="en-US" dirty="0"/>
              <a:t>   remains shut until the pressure again rises.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Distal end of the apparatus is connected to a catheter that is placed:-</a:t>
            </a:r>
          </a:p>
          <a:p>
            <a:pPr marL="0" lvl="0" indent="0">
              <a:buNone/>
            </a:pPr>
            <a:r>
              <a:rPr lang="en-US" dirty="0"/>
              <a:t>      - Right atrium of the heart (ventriculoatrial).</a:t>
            </a:r>
          </a:p>
          <a:p>
            <a:pPr marL="0" lvl="0" indent="0">
              <a:buNone/>
            </a:pPr>
            <a:r>
              <a:rPr lang="en-US" dirty="0"/>
              <a:t>      - Peritoneal cavity (ventriculoperitoneal).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Fluid flows directly from lateral ventricles back into the systemic circulation, by </a:t>
            </a:r>
          </a:p>
          <a:p>
            <a:pPr marL="0" lvl="0" indent="0">
              <a:buNone/>
            </a:pPr>
            <a:r>
              <a:rPr lang="en-US" dirty="0"/>
              <a:t>   passing the site of mechanical or functional block in CSF absorption.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44701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3106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21216"/>
            <a:ext cx="12192000" cy="6136783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CSF flows directly from the ventricles into the systemic circulation or to the</a:t>
            </a:r>
          </a:p>
          <a:p>
            <a:pPr marL="0" lvl="0" indent="0">
              <a:buNone/>
            </a:pPr>
            <a:r>
              <a:rPr lang="en-US" dirty="0"/>
              <a:t>   peritoneum where it is absorbed.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The surgical procedure is not curative, but it does effectively treat the symptoms,</a:t>
            </a:r>
          </a:p>
          <a:p>
            <a:pPr marL="0" lvl="0" indent="0">
              <a:buNone/>
            </a:pPr>
            <a:r>
              <a:rPr lang="en-US" dirty="0"/>
              <a:t>    and it stops progression of the ventricular dilation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12929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43188"/>
          </a:xfrm>
        </p:spPr>
        <p:txBody>
          <a:bodyPr/>
          <a:lstStyle/>
          <a:p>
            <a:r>
              <a:rPr lang="en-US" i="1" dirty="0"/>
              <a:t>Complications of shunt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3188"/>
            <a:ext cx="12192000" cy="5814811"/>
          </a:xfrm>
        </p:spPr>
        <p:txBody>
          <a:bodyPr/>
          <a:lstStyle/>
          <a:p>
            <a:pPr marL="0" lvl="0" indent="0">
              <a:buNone/>
            </a:pPr>
            <a:r>
              <a:rPr lang="en-US" i="1" dirty="0"/>
              <a:t> - </a:t>
            </a:r>
            <a:r>
              <a:rPr lang="en-US" dirty="0"/>
              <a:t>In general, complications of treated hydrocephalus are due to malfunction of the</a:t>
            </a:r>
          </a:p>
          <a:p>
            <a:pPr marL="0" lvl="0" indent="0">
              <a:buNone/>
            </a:pPr>
            <a:r>
              <a:rPr lang="en-US" dirty="0"/>
              <a:t>   shunt.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- If the hydrocephalus is still active, symptoms recur and another drainage</a:t>
            </a:r>
          </a:p>
          <a:p>
            <a:pPr marL="0" lvl="0" indent="0">
              <a:buNone/>
            </a:pPr>
            <a:r>
              <a:rPr lang="en-US" dirty="0"/>
              <a:t>   procedure is required.</a:t>
            </a:r>
          </a:p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 - Malfunction is due to infection or mechanical failure.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Shunt infection is common, occurring at a rate of approx. 5 to 10 percent of</a:t>
            </a:r>
          </a:p>
          <a:p>
            <a:pPr marL="0" lvl="0" indent="0">
              <a:buNone/>
            </a:pPr>
            <a:r>
              <a:rPr lang="en-US" dirty="0"/>
              <a:t>   procedures </a:t>
            </a:r>
            <a:endParaRPr lang="en-GB" dirty="0"/>
          </a:p>
          <a:p>
            <a:pPr marL="0" lv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32756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95458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5458"/>
            <a:ext cx="12192000" cy="6162541"/>
          </a:xfrm>
        </p:spPr>
        <p:txBody>
          <a:bodyPr/>
          <a:lstStyle/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Ventriculitis may develop.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- Infecting organisms are typically the patient's own skin flora, such as </a:t>
            </a:r>
          </a:p>
          <a:p>
            <a:pPr marL="0" lvl="0" indent="0">
              <a:buNone/>
            </a:pPr>
            <a:r>
              <a:rPr lang="en-US" dirty="0"/>
              <a:t>   Staphylococcus epidermidis.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Infection must be considered in a child with a shunt who develops persistent</a:t>
            </a:r>
          </a:p>
          <a:p>
            <a:pPr marL="0" lvl="0" indent="0">
              <a:buNone/>
            </a:pPr>
            <a:r>
              <a:rPr lang="en-US" dirty="0"/>
              <a:t>   fever. </a:t>
            </a:r>
            <a:endParaRPr lang="en-GB" dirty="0"/>
          </a:p>
          <a:p>
            <a:pPr marL="0" lv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7045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1353800" cy="450761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618186"/>
            <a:ext cx="12191999" cy="623981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u="sng" dirty="0"/>
              <a:t>Mechanical failure</a:t>
            </a:r>
            <a:r>
              <a:rPr lang="en-US" dirty="0"/>
              <a:t>:</a:t>
            </a:r>
          </a:p>
          <a:p>
            <a:pPr marL="0" lvl="0" indent="0">
              <a:buNone/>
            </a:pPr>
            <a:r>
              <a:rPr lang="en-US" dirty="0"/>
              <a:t>  </a:t>
            </a:r>
          </a:p>
          <a:p>
            <a:pPr marL="0" lvl="0" indent="0">
              <a:buNone/>
            </a:pPr>
            <a:r>
              <a:rPr lang="en-US" dirty="0"/>
              <a:t>  - Mechanical failure is an important problem, especially in the first year after</a:t>
            </a:r>
          </a:p>
          <a:p>
            <a:pPr marL="0" lvl="0" indent="0">
              <a:buNone/>
            </a:pPr>
            <a:r>
              <a:rPr lang="en-US" dirty="0"/>
              <a:t>    shunt placement.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- Majority of first shunt failures result from obstruction at ventricular catheter </a:t>
            </a:r>
            <a:endParaRPr lang="en-GB" dirty="0"/>
          </a:p>
          <a:p>
            <a:pPr marL="0" lvl="0" indent="0">
              <a:buNone/>
            </a:pPr>
            <a:r>
              <a:rPr lang="en-GB" dirty="0"/>
              <a:t>    </a:t>
            </a:r>
            <a:r>
              <a:rPr lang="en-US" dirty="0"/>
              <a:t>because shunts typically overdrain, greatly reducing the size of the ventricles.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dirty="0"/>
              <a:t>  - Fractured tubing is the cause of shunt failure.</a:t>
            </a:r>
          </a:p>
          <a:p>
            <a:pPr marL="0" lvl="0" indent="0">
              <a:buNone/>
            </a:pPr>
            <a:r>
              <a:rPr lang="en-US" dirty="0"/>
              <a:t> </a:t>
            </a:r>
          </a:p>
          <a:p>
            <a:pPr marL="0" lvl="0" indent="0">
              <a:buNone/>
            </a:pPr>
            <a:r>
              <a:rPr lang="en-US" dirty="0"/>
              <a:t>  - Migration of part or all of the shunt. 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233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33340"/>
          </a:xfrm>
        </p:spPr>
        <p:txBody>
          <a:bodyPr>
            <a:normAutofit fontScale="90000"/>
          </a:bodyPr>
          <a:lstStyle/>
          <a:p>
            <a:pPr lvl="0"/>
            <a:br>
              <a:rPr lang="fr-FR" dirty="0"/>
            </a:br>
            <a:r>
              <a:rPr lang="fr-FR" dirty="0"/>
              <a:t>Tumours of peripheral nerves 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3340"/>
            <a:ext cx="12192000" cy="5615189"/>
          </a:xfrm>
        </p:spPr>
        <p:txBody>
          <a:bodyPr/>
          <a:lstStyle/>
          <a:p>
            <a:pPr lvl="0"/>
            <a:r>
              <a:rPr lang="fr-FR" dirty="0"/>
              <a:t>Tumours of peripheral nerves.</a:t>
            </a:r>
          </a:p>
          <a:p>
            <a:pPr marL="0" lvl="0" indent="0">
              <a:buNone/>
            </a:pPr>
            <a:r>
              <a:rPr lang="fr-FR" dirty="0"/>
              <a:t>  </a:t>
            </a:r>
            <a:endParaRPr lang="en-GB" dirty="0"/>
          </a:p>
          <a:p>
            <a:pPr lvl="0"/>
            <a:r>
              <a:rPr lang="fr-FR" dirty="0"/>
              <a:t>Schwannoma (Neurinoma).</a:t>
            </a:r>
          </a:p>
          <a:p>
            <a:pPr marL="0" lvl="0" indent="0">
              <a:buNone/>
            </a:pPr>
            <a:r>
              <a:rPr lang="fr-FR" dirty="0"/>
              <a:t> </a:t>
            </a:r>
            <a:endParaRPr lang="en-GB" dirty="0"/>
          </a:p>
          <a:p>
            <a:pPr lvl="0"/>
            <a:r>
              <a:rPr lang="en-US" dirty="0"/>
              <a:t>Neurofibroma 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US" dirty="0"/>
              <a:t>Perineurioma.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Malignant peripheral nerve sheath tumour.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3216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04551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Third ventriculostomy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4552"/>
            <a:ext cx="12192000" cy="5853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- Establishment of an opening in a ventricle, through the floor of third ventricle to</a:t>
            </a:r>
          </a:p>
          <a:p>
            <a:pPr marL="0" indent="0">
              <a:buNone/>
            </a:pPr>
            <a:r>
              <a:rPr lang="en-US" dirty="0"/>
              <a:t>   subarachnoid space to relieve hydrocephalus.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 If the shunt system becomes disconnected or catheters become obstructed,</a:t>
            </a:r>
          </a:p>
          <a:p>
            <a:pPr marL="0" lvl="0" indent="0">
              <a:buNone/>
            </a:pPr>
            <a:r>
              <a:rPr lang="en-US" dirty="0"/>
              <a:t>   symptoms will recur if the hydrocephalus is still active.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72995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91672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Medical therapy 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1672"/>
            <a:ext cx="12192000" cy="58663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- Nonsurgical treatment includes:-</a:t>
            </a:r>
          </a:p>
          <a:p>
            <a:pPr marL="0" indent="0">
              <a:buNone/>
            </a:pPr>
            <a:r>
              <a:rPr lang="en-US" dirty="0"/>
              <a:t>        - Diuretics,</a:t>
            </a:r>
          </a:p>
          <a:p>
            <a:pPr marL="0" indent="0">
              <a:buNone/>
            </a:pPr>
            <a:r>
              <a:rPr lang="en-US" dirty="0"/>
              <a:t>        - Fibrinolysis, </a:t>
            </a:r>
          </a:p>
          <a:p>
            <a:pPr marL="0" indent="0">
              <a:buNone/>
            </a:pPr>
            <a:r>
              <a:rPr lang="en-US" dirty="0"/>
              <a:t>        - Serial lumbar punctures.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GB" dirty="0"/>
          </a:p>
          <a:p>
            <a:pPr marL="0" lvl="0" indent="0">
              <a:buNone/>
            </a:pPr>
            <a:r>
              <a:rPr lang="en-US" u="sng" dirty="0"/>
              <a:t>Diuretics:-</a:t>
            </a:r>
          </a:p>
          <a:p>
            <a:pPr marL="0" lvl="0" indent="0">
              <a:buNone/>
            </a:pPr>
            <a:r>
              <a:rPr lang="en-US" dirty="0"/>
              <a:t>  - Diuretics furosemide and acetazolamide decrease CSF production.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US" dirty="0"/>
              <a:t>  - Used for short periods in slowly progressive hydrocephalus in patients too</a:t>
            </a:r>
          </a:p>
          <a:p>
            <a:pPr marL="0" lvl="0" indent="0">
              <a:buNone/>
            </a:pPr>
            <a:r>
              <a:rPr lang="en-US" dirty="0"/>
              <a:t>    unstable for surgery.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300819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1515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08338"/>
            <a:ext cx="12192000" cy="6149662"/>
          </a:xfrm>
        </p:spPr>
        <p:txBody>
          <a:bodyPr/>
          <a:lstStyle/>
          <a:p>
            <a:pPr marL="0" lvl="0" indent="0">
              <a:buNone/>
            </a:pPr>
            <a:endParaRPr lang="en-US" u="sng" dirty="0"/>
          </a:p>
          <a:p>
            <a:pPr marL="0" lvl="0" indent="0">
              <a:buNone/>
            </a:pPr>
            <a:r>
              <a:rPr lang="en-US" u="sng" dirty="0"/>
              <a:t>Fibrinolytic therapy</a:t>
            </a:r>
            <a:r>
              <a:rPr lang="en-US" dirty="0"/>
              <a:t>:-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 </a:t>
            </a:r>
          </a:p>
          <a:p>
            <a:pPr marL="0" lvl="0" indent="0">
              <a:buNone/>
            </a:pPr>
            <a:r>
              <a:rPr lang="en-US" dirty="0"/>
              <a:t> - Intraventricular administration of fibrinolytic agents in newborns with post</a:t>
            </a:r>
          </a:p>
          <a:p>
            <a:pPr marL="0" lvl="0" indent="0">
              <a:buNone/>
            </a:pPr>
            <a:r>
              <a:rPr lang="en-US" dirty="0"/>
              <a:t>   hemorrhagic hydrocephalus to prevent permanent obstruction to CSF flow.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78873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88641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3644"/>
            <a:ext cx="12192000" cy="5544355"/>
          </a:xfrm>
        </p:spPr>
        <p:txBody>
          <a:bodyPr/>
          <a:lstStyle/>
          <a:p>
            <a:pPr marL="0" lvl="0" indent="0">
              <a:buNone/>
            </a:pPr>
            <a:endParaRPr lang="en-US" u="sng" dirty="0"/>
          </a:p>
          <a:p>
            <a:pPr marL="0" lvl="0" indent="0">
              <a:buNone/>
            </a:pPr>
            <a:endParaRPr lang="en-US" u="sng" dirty="0"/>
          </a:p>
          <a:p>
            <a:pPr marL="0" lvl="0" indent="0">
              <a:buNone/>
            </a:pPr>
            <a:r>
              <a:rPr lang="en-US" u="sng" dirty="0"/>
              <a:t>Serial lumbar punctures</a:t>
            </a:r>
            <a:r>
              <a:rPr lang="en-US" dirty="0"/>
              <a:t>:-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/>
              <a:t> - Repeated lumbar punctures have been used as a temporizing measure in </a:t>
            </a:r>
          </a:p>
          <a:p>
            <a:pPr marL="0" lvl="0" indent="0">
              <a:buNone/>
            </a:pPr>
            <a:r>
              <a:rPr lang="en-US" dirty="0"/>
              <a:t>   preterm infants with post hemorrhagic hydrocephalus, although they do not </a:t>
            </a:r>
          </a:p>
          <a:p>
            <a:pPr marL="0" lvl="0" indent="0">
              <a:buNone/>
            </a:pPr>
            <a:r>
              <a:rPr lang="en-US" dirty="0"/>
              <a:t>   appear to be effective.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9458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14399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Complications</a:t>
            </a:r>
            <a:br>
              <a:rPr lang="en-GB" sz="4000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12192000" cy="59436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sz="2800" dirty="0"/>
              <a:t>- Infection of the shunt system, accompanied by ventriculitis, often involves</a:t>
            </a:r>
          </a:p>
          <a:p>
            <a:pPr marL="457200" lvl="1" indent="0">
              <a:buNone/>
            </a:pPr>
            <a:r>
              <a:rPr lang="en-US" sz="2800" dirty="0"/>
              <a:t>   organisms that are not usually pathogens, such as </a:t>
            </a:r>
            <a:r>
              <a:rPr lang="en-US" sz="2800" i="1" dirty="0"/>
              <a:t>Staphylococcus epidermidis, </a:t>
            </a:r>
          </a:p>
          <a:p>
            <a:pPr marL="457200" lvl="1" indent="0">
              <a:buNone/>
            </a:pPr>
            <a:r>
              <a:rPr lang="en-US" sz="2800" i="1" dirty="0"/>
              <a:t>   S. aureus,</a:t>
            </a:r>
            <a:r>
              <a:rPr lang="en-US" sz="2800" dirty="0"/>
              <a:t> enteric bacteria, diphtheroids, and </a:t>
            </a:r>
            <a:r>
              <a:rPr lang="en-US" sz="2800" i="1" dirty="0"/>
              <a:t>Streptococcus</a:t>
            </a:r>
            <a:r>
              <a:rPr lang="en-US" sz="2800" dirty="0"/>
              <a:t> species.</a:t>
            </a:r>
          </a:p>
          <a:p>
            <a:pPr marL="457200" lvl="1" indent="0">
              <a:buNone/>
            </a:pPr>
            <a:r>
              <a:rPr lang="en-US" sz="2800" dirty="0"/>
              <a:t> </a:t>
            </a:r>
          </a:p>
          <a:p>
            <a:pPr marL="457200" lvl="1" indent="0">
              <a:buNone/>
            </a:pPr>
            <a:r>
              <a:rPr lang="en-US" sz="2800" dirty="0"/>
              <a:t> - Infection must be suspected in any child with a shunt who develops an </a:t>
            </a:r>
          </a:p>
          <a:p>
            <a:pPr marL="457200" lvl="1" indent="0">
              <a:buNone/>
            </a:pPr>
            <a:r>
              <a:rPr lang="en-US" sz="2800" dirty="0"/>
              <a:t>   unusual or persistent febrile illness.</a:t>
            </a:r>
          </a:p>
          <a:p>
            <a:pPr marL="457200" lvl="1" indent="0">
              <a:buNone/>
            </a:pPr>
            <a:r>
              <a:rPr lang="en-US" sz="2800" dirty="0"/>
              <a:t> </a:t>
            </a:r>
            <a:endParaRPr lang="en-GB" dirty="0"/>
          </a:p>
          <a:p>
            <a:pPr marL="457200" lvl="1" indent="0">
              <a:buNone/>
            </a:pPr>
            <a:r>
              <a:rPr lang="en-US" sz="2800" dirty="0"/>
              <a:t> - Pulmonary hypertension owing to chronic micro embolism from thrombi </a:t>
            </a:r>
          </a:p>
          <a:p>
            <a:pPr marL="457200" lvl="1" indent="0">
              <a:buNone/>
            </a:pPr>
            <a:r>
              <a:rPr lang="en-US" sz="2800" dirty="0"/>
              <a:t>   formed on the atrial catheter.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421449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ASSIGNMENT.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5562"/>
            <a:ext cx="12192000" cy="5532437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CSF Production.</a:t>
            </a:r>
          </a:p>
          <a:p>
            <a:pPr marL="514350" indent="-514350">
              <a:buAutoNum type="arabicPeriod"/>
            </a:pP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CSF flow.</a:t>
            </a:r>
          </a:p>
          <a:p>
            <a:pPr marL="514350" indent="-514350">
              <a:buAutoNum type="arabicPeriod"/>
            </a:pP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CSF absorption.</a:t>
            </a:r>
          </a:p>
          <a:p>
            <a:pPr marL="514350" indent="-514350">
              <a:buAutoNum type="arabicPeriod"/>
            </a:pP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Pathogenesis of Hydrocephalus.</a:t>
            </a:r>
          </a:p>
          <a:p>
            <a:pPr marL="971550" lvl="1" indent="-514350"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Obstruction of CSF pathways.</a:t>
            </a:r>
          </a:p>
          <a:p>
            <a:pPr marL="971550" lvl="1" indent="-514350"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Impaired absorption.</a:t>
            </a:r>
          </a:p>
          <a:p>
            <a:pPr marL="971550" lvl="1" indent="-514350"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Over secretion of CSF.</a:t>
            </a:r>
          </a:p>
          <a:p>
            <a:pPr marL="514350" indent="-514350">
              <a:buAutoNum type="arabicPeriod"/>
            </a:pP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Pathophysiology of hydrocephalus</a:t>
            </a:r>
          </a:p>
        </p:txBody>
      </p:sp>
    </p:spTree>
    <p:extLst>
      <p:ext uri="{BB962C8B-B14F-4D97-AF65-F5344CB8AC3E}">
        <p14:creationId xmlns:p14="http://schemas.microsoft.com/office/powerpoint/2010/main" val="149325817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91672"/>
          </a:xfrm>
        </p:spPr>
        <p:txBody>
          <a:bodyPr>
            <a:normAutofit fontScale="90000"/>
          </a:bodyPr>
          <a:lstStyle/>
          <a:p>
            <a:br>
              <a:rPr lang="en-GB" b="1" dirty="0">
                <a:solidFill>
                  <a:srgbClr val="FF0000"/>
                </a:solidFill>
              </a:rPr>
            </a:br>
            <a:r>
              <a:rPr lang="en-GB" b="1" dirty="0">
                <a:solidFill>
                  <a:srgbClr val="FF0000"/>
                </a:solidFill>
              </a:rPr>
              <a:t>HEAD INJURY</a:t>
            </a:r>
            <a:br>
              <a:rPr lang="en-GB" dirty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1672"/>
            <a:ext cx="12192000" cy="5866327"/>
          </a:xfrm>
        </p:spPr>
        <p:txBody>
          <a:bodyPr>
            <a:normAutofit/>
          </a:bodyPr>
          <a:lstStyle/>
          <a:p>
            <a:r>
              <a:rPr lang="en-GB" b="1" dirty="0"/>
              <a:t>Definition.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 - Defined as any alteration in mental or physical functioning related to a blow to</a:t>
            </a:r>
          </a:p>
          <a:p>
            <a:pPr marL="0" indent="0">
              <a:buNone/>
            </a:pPr>
            <a:r>
              <a:rPr lang="en-GB" dirty="0"/>
              <a:t>    the head.</a:t>
            </a:r>
          </a:p>
          <a:p>
            <a:pPr mar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Classified by the initial post resuscitation Glasgow Coma Scale (GCS) score,</a:t>
            </a:r>
          </a:p>
          <a:p>
            <a:pPr marL="0" lvl="0" indent="0">
              <a:buNone/>
            </a:pPr>
            <a:r>
              <a:rPr lang="en-GB" dirty="0"/>
              <a:t>    summed score for eye, motor, and verbal abilities.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      - Score of 13-15 mild injury, </a:t>
            </a:r>
          </a:p>
          <a:p>
            <a:pPr marL="0" lvl="0" indent="0">
              <a:buNone/>
            </a:pPr>
            <a:r>
              <a:rPr lang="en-GB" dirty="0"/>
              <a:t>       - Score of 9-12 moderate injury, </a:t>
            </a:r>
          </a:p>
          <a:p>
            <a:pPr marL="0" lvl="0" indent="0">
              <a:buNone/>
            </a:pPr>
            <a:r>
              <a:rPr lang="en-GB" dirty="0"/>
              <a:t>       - Score of 8 or less severe injury.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576419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30309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r>
              <a:rPr lang="en-GB" b="1" dirty="0"/>
              <a:t>Aetiology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5762"/>
            <a:ext cx="12192000" cy="5982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 - </a:t>
            </a:r>
            <a:r>
              <a:rPr lang="en-GB" dirty="0"/>
              <a:t>Road accidents involving motor vehicle drivers and occupants, cyclists, and</a:t>
            </a:r>
          </a:p>
          <a:p>
            <a:pPr marL="0" indent="0">
              <a:buNone/>
            </a:pPr>
            <a:r>
              <a:rPr lang="en-GB" dirty="0"/>
              <a:t>   pedestrians are the main risk factor for head injuries.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Assaults, Athletic participation.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Falls in elderly patients and children, Blast injuries.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Anticoagulants and antiplatelet medications.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Alcohol use raises the risks of incurring a head injury. </a:t>
            </a:r>
          </a:p>
        </p:txBody>
      </p:sp>
    </p:spTree>
    <p:extLst>
      <p:ext uri="{BB962C8B-B14F-4D97-AF65-F5344CB8AC3E}">
        <p14:creationId xmlns:p14="http://schemas.microsoft.com/office/powerpoint/2010/main" val="334594310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91672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r>
              <a:rPr lang="en-GB" b="1" dirty="0"/>
              <a:t>Classification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1672"/>
            <a:ext cx="12192000" cy="586632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>
              <a:buFontTx/>
              <a:buChar char="-"/>
            </a:pPr>
            <a:r>
              <a:rPr lang="en-GB" dirty="0"/>
              <a:t>TBI is divided into 2 broad categories:-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- Closed head injury.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- Penetrating head injury.</a:t>
            </a:r>
          </a:p>
          <a:p>
            <a:pPr mar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Head injuries due to minor trauma without loss of consciousness, concussion,</a:t>
            </a:r>
          </a:p>
          <a:p>
            <a:pPr marL="0" lvl="0" indent="0">
              <a:buNone/>
            </a:pPr>
            <a:r>
              <a:rPr lang="en-GB" dirty="0"/>
              <a:t>   contusion, or fracture. 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384663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31064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98490"/>
            <a:ext cx="12192000" cy="6059510"/>
          </a:xfrm>
        </p:spPr>
        <p:txBody>
          <a:bodyPr/>
          <a:lstStyle/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Serious injuries associated with significant brain injury, results in diffuse axonal</a:t>
            </a:r>
          </a:p>
          <a:p>
            <a:pPr marL="0" lvl="0" indent="0">
              <a:buNone/>
            </a:pPr>
            <a:r>
              <a:rPr lang="en-GB" dirty="0"/>
              <a:t>   injury and varying types of hematomas (epidural, subdural, intraparenchymal,</a:t>
            </a:r>
          </a:p>
          <a:p>
            <a:pPr marL="0" lvl="0" indent="0">
              <a:buNone/>
            </a:pPr>
            <a:r>
              <a:rPr lang="en-GB" dirty="0"/>
              <a:t>   intraventricular).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Skull fractures also occur often, with or without brain injury.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9258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546" y="1"/>
            <a:ext cx="11199254" cy="1043188"/>
          </a:xfrm>
        </p:spPr>
        <p:txBody>
          <a:bodyPr>
            <a:normAutofit fontScale="90000"/>
          </a:bodyPr>
          <a:lstStyle/>
          <a:p>
            <a:pPr lvl="0"/>
            <a:br>
              <a:rPr lang="en-US" dirty="0"/>
            </a:br>
            <a:r>
              <a:rPr lang="en-US" dirty="0"/>
              <a:t>Tumours of the meninges 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3188"/>
            <a:ext cx="12192000" cy="5814811"/>
          </a:xfrm>
        </p:spPr>
        <p:txBody>
          <a:bodyPr/>
          <a:lstStyle/>
          <a:p>
            <a:pPr lvl="0"/>
            <a:r>
              <a:rPr lang="en-US" dirty="0"/>
              <a:t>Tumours of meningothelial cells.</a:t>
            </a:r>
          </a:p>
          <a:p>
            <a:pPr marL="0" lvl="0" indent="0">
              <a:buNone/>
            </a:pPr>
            <a:r>
              <a:rPr lang="en-US" dirty="0"/>
              <a:t>  </a:t>
            </a:r>
            <a:endParaRPr lang="en-GB" dirty="0"/>
          </a:p>
          <a:p>
            <a:pPr lvl="0"/>
            <a:r>
              <a:rPr lang="en-US" dirty="0"/>
              <a:t>Meningioma.</a:t>
            </a:r>
          </a:p>
          <a:p>
            <a:pPr marL="0" lvl="0" indent="0">
              <a:buNone/>
            </a:pPr>
            <a:r>
              <a:rPr lang="en-US" dirty="0"/>
              <a:t>  </a:t>
            </a:r>
            <a:endParaRPr lang="en-GB" dirty="0"/>
          </a:p>
          <a:p>
            <a:pPr lvl="0"/>
            <a:r>
              <a:rPr lang="en-US" dirty="0"/>
              <a:t>Atypical meningioma.</a:t>
            </a:r>
          </a:p>
          <a:p>
            <a:pPr marL="0" lvl="0" indent="0">
              <a:buNone/>
            </a:pPr>
            <a:r>
              <a:rPr lang="en-US" dirty="0"/>
              <a:t>  </a:t>
            </a:r>
            <a:endParaRPr lang="en-GB" dirty="0"/>
          </a:p>
          <a:p>
            <a:pPr lvl="0"/>
            <a:r>
              <a:rPr lang="en-US" dirty="0"/>
              <a:t>Anaplastic meningioma.</a:t>
            </a:r>
          </a:p>
          <a:p>
            <a:pPr marL="0" lvl="0" indent="0">
              <a:buNone/>
            </a:pPr>
            <a:r>
              <a:rPr lang="en-US" dirty="0"/>
              <a:t>  </a:t>
            </a:r>
            <a:endParaRPr lang="en-GB" dirty="0"/>
          </a:p>
          <a:p>
            <a:pPr lvl="0"/>
            <a:r>
              <a:rPr lang="en-US" dirty="0"/>
              <a:t>Mesenchymal, non-meningothelial tumours.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Primary melanocytic lesions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766027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2"/>
          </a:xfrm>
        </p:spPr>
        <p:txBody>
          <a:bodyPr>
            <a:normAutofit/>
          </a:bodyPr>
          <a:lstStyle/>
          <a:p>
            <a:pPr marL="228600" lvl="1">
              <a:spcBef>
                <a:spcPts val="1000"/>
              </a:spcBef>
            </a:pPr>
            <a:r>
              <a:rPr lang="en-GB" sz="3200" dirty="0"/>
              <a:t>A </a:t>
            </a:r>
            <a:r>
              <a:rPr lang="en-GB" sz="3200" b="1" dirty="0"/>
              <a:t>concussion: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3200" b="1" dirty="0"/>
              <a:t>   -</a:t>
            </a:r>
            <a:r>
              <a:rPr lang="en-GB" sz="3200" dirty="0"/>
              <a:t> Is a transient and rapidly reversible state of neuronal dysfunction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3200" dirty="0"/>
              <a:t>     associated with a loss of consciousness immediately after the head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3200" dirty="0"/>
              <a:t>     injury.</a:t>
            </a:r>
            <a:endParaRPr lang="en-GB" sz="1800" dirty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90996737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GB" sz="2800" dirty="0"/>
              <a:t>A </a:t>
            </a:r>
            <a:r>
              <a:rPr lang="en-GB" sz="2800" b="1" dirty="0"/>
              <a:t>contusion:-</a:t>
            </a:r>
          </a:p>
          <a:p>
            <a:pPr marL="0" lvl="1" indent="0">
              <a:spcBef>
                <a:spcPts val="1000"/>
              </a:spcBef>
              <a:buNone/>
            </a:pPr>
            <a:endParaRPr lang="en-GB" sz="2800" b="1" dirty="0"/>
          </a:p>
          <a:p>
            <a:pPr marL="0" lvl="1" indent="0">
              <a:spcBef>
                <a:spcPts val="1000"/>
              </a:spcBef>
              <a:buNone/>
            </a:pPr>
            <a:r>
              <a:rPr lang="en-GB" sz="2800" dirty="0"/>
              <a:t>     - Is the focal bruising or tearing of cerebral tissue accompanied by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2800" dirty="0"/>
              <a:t>       parenchymatous haemorrhage and/or local oedema.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2800" dirty="0"/>
              <a:t>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2800" dirty="0"/>
              <a:t>     - The ventral surface of the frontal lobes and inferolateral aspects of the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2800" dirty="0"/>
              <a:t>       temporal lobes are the most common areas injured.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646189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</p:spPr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GB" sz="2800" b="1" dirty="0"/>
              <a:t>Diffuse axonal injury:-</a:t>
            </a:r>
          </a:p>
          <a:p>
            <a:pPr marL="0" lvl="1" indent="0">
              <a:spcBef>
                <a:spcPts val="1000"/>
              </a:spcBef>
              <a:buNone/>
            </a:pPr>
            <a:endParaRPr lang="en-GB" sz="2800" b="1" dirty="0"/>
          </a:p>
          <a:p>
            <a:pPr marL="0" lvl="1" indent="0">
              <a:spcBef>
                <a:spcPts val="1000"/>
              </a:spcBef>
              <a:buNone/>
            </a:pPr>
            <a:r>
              <a:rPr lang="en-GB" sz="2800" dirty="0"/>
              <a:t>    - Results from acceleration-deceleration forces with shearing and tearing of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2800" dirty="0"/>
              <a:t>      axons (white matter) and disruption of myelin sheaths.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2800" dirty="0"/>
              <a:t>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GB" sz="2800" dirty="0"/>
              <a:t>    - Diffuse cerebral oedema results, often without obvious evidence of bleeding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7803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65914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GB" sz="2800" b="1" dirty="0"/>
              <a:t>Epidural hematoma </a:t>
            </a:r>
            <a:br>
              <a:rPr lang="en-GB" sz="2000" b="1" dirty="0"/>
            </a:b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2884"/>
            <a:ext cx="12192000" cy="599511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sz="3200" dirty="0"/>
              <a:t>Definition:-</a:t>
            </a:r>
          </a:p>
          <a:p>
            <a:pPr marL="457200" lvl="1" indent="0">
              <a:buNone/>
            </a:pPr>
            <a:r>
              <a:rPr lang="en-GB" sz="3200" dirty="0"/>
              <a:t> </a:t>
            </a:r>
          </a:p>
          <a:p>
            <a:pPr marL="457200" lvl="1" indent="0">
              <a:buNone/>
            </a:pPr>
            <a:r>
              <a:rPr lang="en-GB" sz="3200" dirty="0"/>
              <a:t>   - It is a collection of blood between the Dura mater and the skull </a:t>
            </a:r>
          </a:p>
          <a:p>
            <a:pPr marL="457200" lvl="1" indent="0">
              <a:buNone/>
            </a:pPr>
            <a:r>
              <a:rPr lang="en-GB" sz="3200" dirty="0"/>
              <a:t>     resulting from arterial or venous injury.</a:t>
            </a:r>
          </a:p>
          <a:p>
            <a:pPr marL="457200" lvl="1" indent="0">
              <a:buNone/>
            </a:pPr>
            <a:endParaRPr lang="en-GB" sz="3200" dirty="0"/>
          </a:p>
          <a:p>
            <a:pPr marL="457200" lvl="1" indent="0">
              <a:buNone/>
            </a:pPr>
            <a:endParaRPr lang="en-GB" sz="2000" dirty="0"/>
          </a:p>
          <a:p>
            <a:pPr marL="0" lvl="0" indent="0">
              <a:buNone/>
            </a:pPr>
            <a:r>
              <a:rPr lang="en-GB" dirty="0"/>
              <a:t> - EDH does not cross sutural margins, crosses dural attachments because it is </a:t>
            </a:r>
          </a:p>
          <a:p>
            <a:pPr marL="0" lvl="0" indent="0">
              <a:buNone/>
            </a:pPr>
            <a:r>
              <a:rPr lang="en-GB" dirty="0"/>
              <a:t>   located in the potential space between Dura and skull.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9876141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14399"/>
          </a:xfrm>
        </p:spPr>
        <p:txBody>
          <a:bodyPr/>
          <a:lstStyle/>
          <a:p>
            <a:r>
              <a:rPr lang="en-GB" b="1" dirty="0"/>
              <a:t>Investigation: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81824"/>
            <a:ext cx="12192000" cy="577617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dirty="0"/>
              <a:t> - CT, shows biconvex in shape because their outer border follows the inner table of</a:t>
            </a:r>
          </a:p>
          <a:p>
            <a:pPr marL="0" lvl="0" indent="0">
              <a:buNone/>
            </a:pPr>
            <a:r>
              <a:rPr lang="en-GB" dirty="0"/>
              <a:t>   the skull and their inner border is limited by locations at which the dura is firmly</a:t>
            </a:r>
          </a:p>
          <a:p>
            <a:pPr marL="0" lvl="0" indent="0">
              <a:buNone/>
            </a:pPr>
            <a:r>
              <a:rPr lang="en-GB" dirty="0"/>
              <a:t>   adherent to the skull.</a:t>
            </a:r>
          </a:p>
          <a:p>
            <a:pPr marL="0" lvl="0" indent="0">
              <a:buNone/>
            </a:pPr>
            <a:endParaRPr lang="en-GB" dirty="0"/>
          </a:p>
          <a:p>
            <a:pPr lvl="0"/>
            <a:r>
              <a:rPr lang="en-GB" b="1" dirty="0"/>
              <a:t>Treatment:</a:t>
            </a:r>
          </a:p>
          <a:p>
            <a:pPr marL="0" lvl="0" indent="0">
              <a:buNone/>
            </a:pPr>
            <a:r>
              <a:rPr lang="en-GB" b="1" dirty="0"/>
              <a:t>    -</a:t>
            </a:r>
            <a:r>
              <a:rPr lang="en-GB" dirty="0"/>
              <a:t> Acute symptomatic EDH is a neurologic emergency.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   - Requires surgical treatment to prevent irreversible brain injury and death</a:t>
            </a:r>
          </a:p>
          <a:p>
            <a:pPr marL="0" lvl="0" indent="0">
              <a:buNone/>
            </a:pPr>
            <a:r>
              <a:rPr lang="en-GB" dirty="0"/>
              <a:t>      caused by hematoma expansion, elevated intracranial pressure, and brain</a:t>
            </a:r>
          </a:p>
          <a:p>
            <a:pPr marL="0" lvl="0" indent="0">
              <a:buNone/>
            </a:pPr>
            <a:r>
              <a:rPr lang="en-GB" dirty="0"/>
              <a:t>      herniation.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14316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95458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5914"/>
            <a:ext cx="12192000" cy="5892085"/>
          </a:xfrm>
        </p:spPr>
        <p:txBody>
          <a:bodyPr/>
          <a:lstStyle/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Craniotomy and hematoma evacuation is the mainstay of surgical treatment of</a:t>
            </a:r>
          </a:p>
          <a:p>
            <a:pPr marL="0" lvl="0" indent="0">
              <a:buNone/>
            </a:pPr>
            <a:r>
              <a:rPr lang="en-GB" dirty="0"/>
              <a:t>   symptomatic acute EDH.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When indicated, identification and ligation of the bleeding vessel must be</a:t>
            </a:r>
          </a:p>
          <a:p>
            <a:pPr marL="0" lvl="0" indent="0">
              <a:buNone/>
            </a:pPr>
            <a:r>
              <a:rPr lang="en-GB" dirty="0"/>
              <a:t>   undertaken.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73509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862884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GB" sz="2400" b="1" dirty="0"/>
              <a:t>subdural hematoma: </a:t>
            </a:r>
            <a:br>
              <a:rPr lang="en-GB" b="1" dirty="0"/>
            </a:b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2884"/>
            <a:ext cx="12192000" cy="599511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sz="2800" dirty="0"/>
              <a:t>Definition:-</a:t>
            </a:r>
          </a:p>
          <a:p>
            <a:pPr marL="457200" lvl="1" indent="0">
              <a:buNone/>
            </a:pPr>
            <a:r>
              <a:rPr lang="en-GB" sz="2800" dirty="0"/>
              <a:t>   - Subdural hematomas form between the dura and the arachnoid membranes.</a:t>
            </a:r>
          </a:p>
          <a:p>
            <a:pPr marL="457200" lvl="1" indent="0">
              <a:buNone/>
            </a:pPr>
            <a:endParaRPr lang="en-GB" sz="2800" dirty="0"/>
          </a:p>
          <a:p>
            <a:pPr marL="0" lvl="0" indent="0">
              <a:buNone/>
            </a:pPr>
            <a:r>
              <a:rPr lang="en-GB" dirty="0"/>
              <a:t>        - Caused by tearing of the bridging veins that drain from the surface of the</a:t>
            </a:r>
          </a:p>
          <a:p>
            <a:pPr marL="0" lvl="0" indent="0">
              <a:buNone/>
            </a:pPr>
            <a:r>
              <a:rPr lang="en-GB" dirty="0"/>
              <a:t>          brain to the dural sinuses.</a:t>
            </a:r>
          </a:p>
          <a:p>
            <a:pPr marL="0" lvl="0" indent="0">
              <a:buNone/>
            </a:pPr>
            <a:r>
              <a:rPr lang="en-GB" dirty="0"/>
              <a:t> </a:t>
            </a:r>
            <a:endParaRPr lang="en-GB" sz="1600" dirty="0"/>
          </a:p>
          <a:p>
            <a:pPr marL="0" indent="0">
              <a:buNone/>
            </a:pPr>
            <a:r>
              <a:rPr lang="en-GB" dirty="0"/>
              <a:t>        - Rupture of these vessels allows bleeding into the space </a:t>
            </a:r>
          </a:p>
          <a:p>
            <a:pPr marL="457200" lvl="1" indent="0">
              <a:buNone/>
            </a:pPr>
            <a:endParaRPr lang="en-GB" sz="1800" dirty="0"/>
          </a:p>
          <a:p>
            <a:pPr marL="0" lvl="0" indent="0">
              <a:buNone/>
            </a:pPr>
            <a:r>
              <a:rPr lang="en-GB" dirty="0"/>
              <a:t>   - Acute SDH presents one to two days after onset </a:t>
            </a:r>
            <a:endParaRPr lang="en-GB" sz="1600" dirty="0"/>
          </a:p>
          <a:p>
            <a:pPr marL="0" lvl="0" indent="0">
              <a:buNone/>
            </a:pPr>
            <a:r>
              <a:rPr lang="en-GB" dirty="0"/>
              <a:t>  - Sub acute SDH presents 3 to 14 days after onset </a:t>
            </a:r>
            <a:endParaRPr lang="en-GB" sz="1600" dirty="0"/>
          </a:p>
          <a:p>
            <a:pPr marL="0" lvl="0" indent="0">
              <a:buNone/>
            </a:pPr>
            <a:r>
              <a:rPr lang="en-GB" dirty="0"/>
              <a:t>  - Chronic SDH presents 15 or more days after onset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7976806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07582"/>
          </a:xfrm>
        </p:spPr>
        <p:txBody>
          <a:bodyPr/>
          <a:lstStyle/>
          <a:p>
            <a:r>
              <a:rPr lang="en-GB" dirty="0"/>
              <a:t>Investigations: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00766"/>
            <a:ext cx="12192000" cy="5557234"/>
          </a:xfrm>
        </p:spPr>
        <p:txBody>
          <a:bodyPr/>
          <a:lstStyle/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CT,  shows outer edge is convex, while their inner border is usually irregularly</a:t>
            </a:r>
          </a:p>
          <a:p>
            <a:pPr marL="0" lvl="0" indent="0">
              <a:buNone/>
            </a:pPr>
            <a:r>
              <a:rPr lang="en-GB" dirty="0"/>
              <a:t>   concave.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Hematomas are not limited by the intracranial suture lines; this is an important</a:t>
            </a:r>
          </a:p>
          <a:p>
            <a:pPr marL="0" lvl="0" indent="0">
              <a:buNone/>
            </a:pPr>
            <a:r>
              <a:rPr lang="en-GB" dirty="0"/>
              <a:t>   feature that aids in their differentiation from epidural hematomas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62193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01520"/>
          </a:xfrm>
        </p:spPr>
        <p:txBody>
          <a:bodyPr/>
          <a:lstStyle/>
          <a:p>
            <a:r>
              <a:rPr lang="en-GB" dirty="0"/>
              <a:t>Treatment: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1520"/>
            <a:ext cx="12192000" cy="595647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dirty="0"/>
              <a:t> - Acute symptomatic SDH is a neurologic emergency requires surgical treatment.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Non-operative mx is appropriate for clinically stable pts with small hematomas.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Surgery:-</a:t>
            </a:r>
          </a:p>
          <a:p>
            <a:pPr marL="0" lvl="0" indent="0">
              <a:buNone/>
            </a:pPr>
            <a:r>
              <a:rPr lang="en-GB" dirty="0"/>
              <a:t>     </a:t>
            </a:r>
          </a:p>
          <a:p>
            <a:pPr marL="0" lvl="0" indent="0">
              <a:buNone/>
            </a:pPr>
            <a:r>
              <a:rPr lang="en-GB" dirty="0"/>
              <a:t>     - Surgical evacuation is performed by - burr hole trephination, craniotomy, and</a:t>
            </a:r>
          </a:p>
          <a:p>
            <a:pPr marL="0" lvl="0" indent="0">
              <a:buNone/>
            </a:pPr>
            <a:r>
              <a:rPr lang="en-GB" dirty="0"/>
              <a:t>       decompressive craniotomy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634245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43188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GB" sz="2400" b="1" dirty="0"/>
              <a:t>Intra-axial hematomas</a:t>
            </a:r>
            <a:br>
              <a:rPr lang="en-GB" b="1" dirty="0"/>
            </a:b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7278"/>
            <a:ext cx="12192000" cy="593072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sz="2800" dirty="0"/>
              <a:t>Defined as haemorrhages within the brain parenchyma.</a:t>
            </a:r>
          </a:p>
          <a:p>
            <a:pPr marL="457200" lvl="1" indent="0">
              <a:buNone/>
            </a:pPr>
            <a:endParaRPr lang="en-GB" sz="1800" dirty="0"/>
          </a:p>
          <a:p>
            <a:pPr marL="0" lvl="0" indent="0">
              <a:buNone/>
            </a:pPr>
            <a:r>
              <a:rPr lang="en-GB" dirty="0"/>
              <a:t>        - Include intraparenchymal hematomas, intraventricular haemorrhages, and</a:t>
            </a:r>
          </a:p>
          <a:p>
            <a:pPr marL="0" lvl="0" indent="0">
              <a:buNone/>
            </a:pPr>
            <a:r>
              <a:rPr lang="en-GB" dirty="0"/>
              <a:t>          subarachnoid haemorrhages.</a:t>
            </a:r>
          </a:p>
          <a:p>
            <a:pPr marL="0" lvl="0" indent="0">
              <a:buNone/>
            </a:pPr>
            <a:r>
              <a:rPr lang="en-GB" dirty="0"/>
              <a:t> </a:t>
            </a:r>
            <a:endParaRPr lang="en-GB" sz="1600" dirty="0"/>
          </a:p>
          <a:p>
            <a:pPr marL="0" lvl="0" indent="0">
              <a:buNone/>
            </a:pPr>
            <a:r>
              <a:rPr lang="en-GB" dirty="0"/>
              <a:t>        - Subarachnoid haemorrhages that occur because of trauma are typically </a:t>
            </a:r>
          </a:p>
          <a:p>
            <a:pPr marL="0" lvl="0" indent="0">
              <a:buNone/>
            </a:pPr>
            <a:r>
              <a:rPr lang="en-GB" dirty="0"/>
              <a:t>          located over gyri on the convexity of the brain. </a:t>
            </a:r>
          </a:p>
          <a:p>
            <a:pPr marL="0" lvl="0" indent="0">
              <a:buNone/>
            </a:pPr>
            <a:endParaRPr lang="en-GB" sz="1600" dirty="0"/>
          </a:p>
          <a:p>
            <a:pPr marL="0" lvl="0" indent="0">
              <a:buNone/>
            </a:pPr>
            <a:r>
              <a:rPr lang="en-GB" dirty="0"/>
              <a:t>        - Subarachnoid haemorrhages that result from a ruptured cerebral aneurysm </a:t>
            </a:r>
          </a:p>
          <a:p>
            <a:pPr marL="0" lvl="0" indent="0">
              <a:buNone/>
            </a:pPr>
            <a:r>
              <a:rPr lang="en-GB" dirty="0"/>
              <a:t>          are usually located in the subarachnoid cisterns at the base of the brain. 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6937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71976"/>
          </a:xfrm>
        </p:spPr>
        <p:txBody>
          <a:bodyPr>
            <a:normAutofit fontScale="90000"/>
          </a:bodyPr>
          <a:lstStyle/>
          <a:p>
            <a:pPr lvl="0"/>
            <a:br>
              <a:rPr lang="en-US" dirty="0"/>
            </a:br>
            <a:r>
              <a:rPr lang="en-US" dirty="0"/>
              <a:t>Lymphomas and haemopoietic neoplasms 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2130"/>
            <a:ext cx="12192000" cy="5595870"/>
          </a:xfrm>
        </p:spPr>
        <p:txBody>
          <a:bodyPr/>
          <a:lstStyle/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Malignant lymphomas.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Plasmacytoma.</a:t>
            </a:r>
          </a:p>
          <a:p>
            <a:pPr marL="0" lvl="0" indent="0">
              <a:buNone/>
            </a:pPr>
            <a:r>
              <a:rPr lang="en-US" dirty="0"/>
              <a:t> </a:t>
            </a:r>
            <a:endParaRPr lang="en-GB" dirty="0"/>
          </a:p>
          <a:p>
            <a:pPr lvl="0"/>
            <a:r>
              <a:rPr lang="en-US" dirty="0"/>
              <a:t>Granulocytic sarcoma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06134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120461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n-GB" sz="2800" b="1" dirty="0"/>
              <a:t>Skull fractures </a:t>
            </a:r>
            <a:br>
              <a:rPr lang="en-GB" sz="2000" b="1" dirty="0"/>
            </a:b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1368"/>
            <a:ext cx="12192000" cy="6046631"/>
          </a:xfrm>
        </p:spPr>
        <p:txBody>
          <a:bodyPr>
            <a:normAutofit/>
          </a:bodyPr>
          <a:lstStyle/>
          <a:p>
            <a:r>
              <a:rPr lang="en-GB" dirty="0"/>
              <a:t>Definition: Occur when the bony integrity of the skull is disrupted.</a:t>
            </a:r>
          </a:p>
          <a:p>
            <a:pPr marL="0" indent="0">
              <a:buNone/>
            </a:pPr>
            <a:r>
              <a:rPr lang="en-GB" dirty="0"/>
              <a:t> </a:t>
            </a:r>
            <a:endParaRPr lang="en-GB" sz="1600" dirty="0"/>
          </a:p>
          <a:p>
            <a:pPr marL="0" lvl="0" indent="0">
              <a:buNone/>
            </a:pPr>
            <a:r>
              <a:rPr lang="en-GB" dirty="0"/>
              <a:t>   - Fractures may be linear, depressed, or comminuted and can occur in occipital,</a:t>
            </a:r>
          </a:p>
          <a:p>
            <a:pPr marL="0" lvl="0" indent="0">
              <a:buNone/>
            </a:pPr>
            <a:r>
              <a:rPr lang="en-GB" dirty="0"/>
              <a:t>      temporoparietal, frontal, and basilar areas.</a:t>
            </a:r>
          </a:p>
          <a:p>
            <a:pPr marL="0" lvl="0" indent="0">
              <a:buNone/>
            </a:pPr>
            <a:r>
              <a:rPr lang="en-GB" dirty="0"/>
              <a:t> </a:t>
            </a:r>
            <a:endParaRPr lang="en-GB" sz="1600" dirty="0"/>
          </a:p>
          <a:p>
            <a:pPr marL="0" lvl="0" indent="0">
              <a:buNone/>
            </a:pPr>
            <a:r>
              <a:rPr lang="en-GB" dirty="0"/>
              <a:t>   - Impacts to the face may result in facial fractures of the nasal bones, sinuses, or</a:t>
            </a:r>
          </a:p>
          <a:p>
            <a:pPr marL="0" lvl="0" indent="0">
              <a:buNone/>
            </a:pPr>
            <a:r>
              <a:rPr lang="en-GB" dirty="0"/>
              <a:t>     orbital areas.</a:t>
            </a:r>
          </a:p>
          <a:p>
            <a:pPr marL="0" lvl="0" indent="0">
              <a:buNone/>
            </a:pPr>
            <a:endParaRPr lang="en-GB" sz="1600" dirty="0"/>
          </a:p>
          <a:p>
            <a:pPr marL="0" lvl="0" indent="0">
              <a:buNone/>
            </a:pPr>
            <a:r>
              <a:rPr lang="en-GB" dirty="0"/>
              <a:t>  - Scalp lacerations and depressed or compound depressed skull fractures should</a:t>
            </a:r>
          </a:p>
          <a:p>
            <a:pPr marL="0" lvl="0" indent="0">
              <a:buNone/>
            </a:pPr>
            <a:r>
              <a:rPr lang="en-GB" dirty="0"/>
              <a:t>    be treated surgically as appropriate.</a:t>
            </a:r>
          </a:p>
          <a:p>
            <a:pPr marL="0" lvl="0" indent="0">
              <a:buNone/>
            </a:pPr>
            <a:r>
              <a:rPr lang="en-GB" dirty="0"/>
              <a:t> </a:t>
            </a:r>
            <a:endParaRPr lang="en-GB" sz="1600" dirty="0"/>
          </a:p>
          <a:p>
            <a:pPr marL="0" lvl="0" indent="0">
              <a:buNone/>
            </a:pPr>
            <a:r>
              <a:rPr lang="en-GB" dirty="0"/>
              <a:t>  - Simple skull fractures require no specific treatment.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853811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56067"/>
          </a:xfrm>
        </p:spPr>
        <p:txBody>
          <a:bodyPr/>
          <a:lstStyle/>
          <a:p>
            <a:r>
              <a:rPr lang="en-GB" dirty="0"/>
              <a:t>Clinical features of skull fractures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6068"/>
            <a:ext cx="12192000" cy="5801932"/>
          </a:xfrm>
        </p:spPr>
        <p:txBody>
          <a:bodyPr/>
          <a:lstStyle/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Basilar skull fracture:-</a:t>
            </a:r>
          </a:p>
          <a:p>
            <a:pPr marL="0" lvl="0" indent="0">
              <a:buNone/>
            </a:pPr>
            <a:r>
              <a:rPr lang="en-GB" dirty="0"/>
              <a:t>      - bruising about the orbit </a:t>
            </a:r>
            <a:r>
              <a:rPr lang="en-GB" b="1" dirty="0"/>
              <a:t>(raccoon sign),</a:t>
            </a: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     - blood in external auditory meatus </a:t>
            </a:r>
            <a:r>
              <a:rPr lang="en-GB" b="1" dirty="0"/>
              <a:t>(Battle's sign),</a:t>
            </a:r>
            <a:endParaRPr lang="en-GB" dirty="0"/>
          </a:p>
          <a:p>
            <a:pPr marL="0" lvl="0" indent="0">
              <a:buNone/>
            </a:pPr>
            <a:r>
              <a:rPr lang="en-GB" dirty="0"/>
              <a:t>      - leakage of cerebrospinal fluid.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Cranial nerve palsies (involving especially the first, second, third, fourth, fifth,</a:t>
            </a:r>
          </a:p>
          <a:p>
            <a:pPr marL="0" lvl="0" indent="0">
              <a:buNone/>
            </a:pPr>
            <a:r>
              <a:rPr lang="en-GB" dirty="0"/>
              <a:t>   seventh, and eighth nerves in any combination) may also occur. </a:t>
            </a:r>
          </a:p>
        </p:txBody>
      </p:sp>
    </p:spTree>
    <p:extLst>
      <p:ext uri="{BB962C8B-B14F-4D97-AF65-F5344CB8AC3E}">
        <p14:creationId xmlns:p14="http://schemas.microsoft.com/office/powerpoint/2010/main" val="97189369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094703"/>
          </a:xfrm>
        </p:spPr>
        <p:txBody>
          <a:bodyPr/>
          <a:lstStyle/>
          <a:p>
            <a:r>
              <a:rPr lang="en-GB" dirty="0"/>
              <a:t>Types of skull fractures: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94704"/>
            <a:ext cx="12192000" cy="576329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i="1" dirty="0"/>
              <a:t>Simple linear fractures:</a:t>
            </a: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      - These require no specific neurosurgical management.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i="1" dirty="0"/>
              <a:t>Depressed skull fracture:</a:t>
            </a:r>
            <a:r>
              <a:rPr lang="en-GB" b="1" dirty="0"/>
              <a:t> </a:t>
            </a:r>
          </a:p>
          <a:p>
            <a:pPr marL="0" lvl="0" indent="0">
              <a:buNone/>
            </a:pPr>
            <a:r>
              <a:rPr lang="en-GB" b="1" dirty="0"/>
              <a:t>       - </a:t>
            </a:r>
            <a:r>
              <a:rPr lang="en-GB" dirty="0"/>
              <a:t>These fractures are a result of blunt trauma, usually to the left -frontal region.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      - If Pericranium has been breached the fractures are technically compound.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      - Dura and brain may be lacerated by the depressed fragment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3761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95458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88642"/>
            <a:ext cx="12192000" cy="5969358"/>
          </a:xfrm>
        </p:spPr>
        <p:txBody>
          <a:bodyPr/>
          <a:lstStyle/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Surgery is undertaken to prevent risk of infection, alleviate mass effect and for </a:t>
            </a:r>
          </a:p>
          <a:p>
            <a:pPr marL="0" lvl="0" indent="0">
              <a:buNone/>
            </a:pPr>
            <a:r>
              <a:rPr lang="en-GB" dirty="0"/>
              <a:t>   cosmetic purposes.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Contaminated wounds require extensive debridement, a </a:t>
            </a:r>
            <a:r>
              <a:rPr lang="en-GB" dirty="0" err="1"/>
              <a:t>duraplasty</a:t>
            </a:r>
            <a:r>
              <a:rPr lang="en-GB" dirty="0"/>
              <a:t> and </a:t>
            </a:r>
          </a:p>
          <a:p>
            <a:pPr marL="0" lvl="0" indent="0">
              <a:buNone/>
            </a:pPr>
            <a:r>
              <a:rPr lang="en-GB" dirty="0"/>
              <a:t>    irrigation before closure.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A full course of intravenous antibiotics should be administered</a:t>
            </a:r>
          </a:p>
        </p:txBody>
      </p:sp>
    </p:spTree>
    <p:extLst>
      <p:ext uri="{BB962C8B-B14F-4D97-AF65-F5344CB8AC3E}">
        <p14:creationId xmlns:p14="http://schemas.microsoft.com/office/powerpoint/2010/main" val="325233641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489396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18186"/>
            <a:ext cx="12192000" cy="6239814"/>
          </a:xfrm>
        </p:spPr>
        <p:txBody>
          <a:bodyPr>
            <a:normAutofit/>
          </a:bodyPr>
          <a:lstStyle/>
          <a:p>
            <a:pPr lvl="0"/>
            <a:endParaRPr lang="en-GB" i="1" dirty="0"/>
          </a:p>
          <a:p>
            <a:pPr lvl="0"/>
            <a:r>
              <a:rPr lang="en-GB" i="1" dirty="0"/>
              <a:t>Base of skull fracture:</a:t>
            </a:r>
            <a:r>
              <a:rPr lang="en-GB" b="1" dirty="0"/>
              <a:t> </a:t>
            </a:r>
          </a:p>
          <a:p>
            <a:pPr marL="0" lvl="0" indent="0">
              <a:buNone/>
            </a:pPr>
            <a:endParaRPr lang="en-GB" b="1" dirty="0"/>
          </a:p>
          <a:p>
            <a:pPr marL="0" lvl="0" indent="0">
              <a:buNone/>
            </a:pPr>
            <a:r>
              <a:rPr lang="en-GB" b="1" dirty="0"/>
              <a:t>      - </a:t>
            </a:r>
            <a:r>
              <a:rPr lang="en-GB" dirty="0"/>
              <a:t>These are frequent fractures, usually diagnosed on clinical grounds.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     - Result in CSF fistula which persist but usually seal off after a few days.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     - Anterior fossa fractures present with sub conjunctival haematomas, anosmia,</a:t>
            </a:r>
          </a:p>
          <a:p>
            <a:pPr marL="0" lvl="0" indent="0">
              <a:buNone/>
            </a:pPr>
            <a:r>
              <a:rPr lang="en-GB" dirty="0"/>
              <a:t>        epistaxis and CSF rhinorrhoea and associated with caroticocavernous fistulae. 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9461455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695458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1976"/>
            <a:ext cx="12192000" cy="5686023"/>
          </a:xfrm>
        </p:spPr>
        <p:txBody>
          <a:bodyPr/>
          <a:lstStyle/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Periorbital haematomas indicate subgaleal haemorrhage.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Middle fossa fractures present with CSF otorrhoea or rhinorrhoea via the</a:t>
            </a:r>
          </a:p>
          <a:p>
            <a:pPr marL="0" lvl="0" indent="0">
              <a:buNone/>
            </a:pPr>
            <a:r>
              <a:rPr lang="en-GB" dirty="0"/>
              <a:t>   Eustachian tube, heamotympanum, ossicular disruption, or VII and VIII cranial </a:t>
            </a:r>
          </a:p>
          <a:p>
            <a:pPr marL="0" lvl="0" indent="0">
              <a:buNone/>
            </a:pPr>
            <a:r>
              <a:rPr lang="en-GB" dirty="0"/>
              <a:t>   nerve palsies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46718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85610"/>
          </a:xfrm>
        </p:spPr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5762"/>
            <a:ext cx="12192000" cy="5982237"/>
          </a:xfrm>
        </p:spPr>
        <p:txBody>
          <a:bodyPr/>
          <a:lstStyle/>
          <a:p>
            <a:pPr lvl="0"/>
            <a:r>
              <a:rPr lang="en-GB" i="1" dirty="0"/>
              <a:t>Ping-Pong fracture: -</a:t>
            </a:r>
            <a:r>
              <a:rPr lang="en-GB" b="1" dirty="0"/>
              <a:t> </a:t>
            </a:r>
            <a:r>
              <a:rPr lang="en-GB" dirty="0"/>
              <a:t>This is a smooth depression of the cranial vault usually</a:t>
            </a:r>
          </a:p>
          <a:p>
            <a:pPr marL="0" lvl="0" indent="0">
              <a:buNone/>
            </a:pPr>
            <a:r>
              <a:rPr lang="en-GB" dirty="0"/>
              <a:t>                                         seen in children. </a:t>
            </a:r>
          </a:p>
          <a:p>
            <a:pPr marL="0" lvl="0" indent="0">
              <a:buNone/>
            </a:pPr>
            <a:r>
              <a:rPr lang="en-GB" dirty="0"/>
              <a:t>                                       - Also known as a opond' fracture.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lvl="0"/>
            <a:r>
              <a:rPr lang="en-GB" i="1" dirty="0"/>
              <a:t>Blow-out fracture:</a:t>
            </a:r>
            <a:r>
              <a:rPr lang="en-GB" b="1" dirty="0"/>
              <a:t>    - </a:t>
            </a:r>
            <a:r>
              <a:rPr lang="en-GB" dirty="0"/>
              <a:t>Fracturing of the orbital walls with herniation of orbital </a:t>
            </a:r>
          </a:p>
          <a:p>
            <a:pPr marL="0" lvl="0" indent="0">
              <a:buNone/>
            </a:pPr>
            <a:r>
              <a:rPr lang="en-GB" dirty="0"/>
              <a:t>                                         contents and subsequent tethering of the globe, resulting in </a:t>
            </a:r>
          </a:p>
          <a:p>
            <a:pPr marL="0" lvl="0" indent="0">
              <a:buNone/>
            </a:pPr>
            <a:r>
              <a:rPr lang="en-GB" dirty="0"/>
              <a:t>                                         pain and diplopia.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7268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21216"/>
          </a:xfrm>
        </p:spPr>
        <p:txBody>
          <a:bodyPr>
            <a:normAutofit fontScale="90000"/>
          </a:bodyPr>
          <a:lstStyle/>
          <a:p>
            <a:br>
              <a:rPr lang="en-GB" b="1" dirty="0"/>
            </a:br>
            <a:r>
              <a:rPr lang="en-GB" b="1" dirty="0"/>
              <a:t>Clinical features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21216"/>
            <a:ext cx="12192000" cy="6136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u="sng" dirty="0"/>
              <a:t>History.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- Acute state, patient is comatose or confused, witnesses to accident or injury are</a:t>
            </a:r>
          </a:p>
          <a:p>
            <a:pPr marL="0" indent="0">
              <a:buNone/>
            </a:pPr>
            <a:r>
              <a:rPr lang="en-GB" dirty="0"/>
              <a:t>   of obvious and crucial importance.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Elicit the type and mechanisms of the injury, as these may have prognostic value.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Head injury from struck with a falling object have poor outcome because of </a:t>
            </a:r>
          </a:p>
          <a:p>
            <a:pPr marL="0" lvl="0" indent="0">
              <a:buNone/>
            </a:pPr>
            <a:r>
              <a:rPr lang="en-GB" dirty="0"/>
              <a:t>   greater axonal damage.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665195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02275"/>
          </a:xfrm>
        </p:spPr>
        <p:txBody>
          <a:bodyPr>
            <a:normAutofit fontScale="90000"/>
          </a:bodyPr>
          <a:lstStyle/>
          <a:p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56822"/>
            <a:ext cx="12192000" cy="620117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Loss of consciousness is a marker of severe neurological injury.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Prior head injuries, indicate the potential for more severe long-term outcomes.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Drug or alcohol use raises the risk of intracranial bleeding and cloud the mental</a:t>
            </a:r>
          </a:p>
          <a:p>
            <a:pPr marL="0" lvl="0" indent="0">
              <a:buNone/>
            </a:pPr>
            <a:r>
              <a:rPr lang="en-GB" dirty="0"/>
              <a:t>   status assessment. </a:t>
            </a:r>
          </a:p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 - Consider past psychiatric disease and a premorbid history of headaches.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13364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991672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Physical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0006"/>
            <a:ext cx="12192000" cy="600799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Glasgow Coma Scale (GCS) is the mainstay for rapid neurologic assessment in</a:t>
            </a:r>
          </a:p>
          <a:p>
            <a:pPr marL="0" indent="0">
              <a:buNone/>
            </a:pPr>
            <a:r>
              <a:rPr lang="en-GB" dirty="0"/>
              <a:t>   acute head injury.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 - Following ascertainment of the GCS score, focus the examination on signs of </a:t>
            </a:r>
          </a:p>
          <a:p>
            <a:pPr marL="0" lvl="0" indent="0">
              <a:buNone/>
            </a:pPr>
            <a:r>
              <a:rPr lang="en-GB" dirty="0"/>
              <a:t>   external trauma.</a:t>
            </a:r>
          </a:p>
          <a:p>
            <a:pPr marL="0" lv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 - Bruising or bleeding on the head and scalp and blood in the ear </a:t>
            </a:r>
          </a:p>
        </p:txBody>
      </p:sp>
    </p:spTree>
    <p:extLst>
      <p:ext uri="{BB962C8B-B14F-4D97-AF65-F5344CB8AC3E}">
        <p14:creationId xmlns:p14="http://schemas.microsoft.com/office/powerpoint/2010/main" val="3360035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8722</Words>
  <Application>Microsoft Office PowerPoint</Application>
  <PresentationFormat>Widescreen</PresentationFormat>
  <Paragraphs>1514</Paragraphs>
  <Slides>166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166</vt:i4>
      </vt:variant>
    </vt:vector>
  </HeadingPairs>
  <TitlesOfParts>
    <vt:vector size="170" baseType="lpstr">
      <vt:lpstr>Arial</vt:lpstr>
      <vt:lpstr>Calibri</vt:lpstr>
      <vt:lpstr>Calibri Light</vt:lpstr>
      <vt:lpstr>Office Theme</vt:lpstr>
      <vt:lpstr>HEAD,NECK CONDITIONS</vt:lpstr>
      <vt:lpstr> BRAIN TUMORS </vt:lpstr>
      <vt:lpstr> Classification </vt:lpstr>
      <vt:lpstr>.</vt:lpstr>
      <vt:lpstr>World Health Organization classification of tumours of the central nervous system.</vt:lpstr>
      <vt:lpstr>.</vt:lpstr>
      <vt:lpstr> Tumours of peripheral nerves   </vt:lpstr>
      <vt:lpstr> Tumours of the meninges   </vt:lpstr>
      <vt:lpstr> Lymphomas and haemopoietic neoplasms   </vt:lpstr>
      <vt:lpstr> Germ cell tumours   </vt:lpstr>
      <vt:lpstr> Tumours of the sellar region   </vt:lpstr>
      <vt:lpstr> Epidemiology </vt:lpstr>
      <vt:lpstr>.</vt:lpstr>
      <vt:lpstr>.</vt:lpstr>
      <vt:lpstr>.</vt:lpstr>
      <vt:lpstr> Etiology </vt:lpstr>
      <vt:lpstr>.</vt:lpstr>
      <vt:lpstr>.</vt:lpstr>
      <vt:lpstr> Clinical features </vt:lpstr>
      <vt:lpstr>.</vt:lpstr>
      <vt:lpstr>.</vt:lpstr>
      <vt:lpstr>.</vt:lpstr>
      <vt:lpstr>.</vt:lpstr>
      <vt:lpstr>.</vt:lpstr>
      <vt:lpstr>.</vt:lpstr>
      <vt:lpstr>.</vt:lpstr>
      <vt:lpstr>.</vt:lpstr>
      <vt:lpstr>.</vt:lpstr>
      <vt:lpstr> Physical </vt:lpstr>
      <vt:lpstr>.</vt:lpstr>
      <vt:lpstr>.</vt:lpstr>
      <vt:lpstr> Treatment </vt:lpstr>
      <vt:lpstr>.</vt:lpstr>
      <vt:lpstr> HYDROCEPHALUS </vt:lpstr>
      <vt:lpstr> Epidemiology </vt:lpstr>
      <vt:lpstr> Classification   </vt:lpstr>
      <vt:lpstr>.</vt:lpstr>
      <vt:lpstr>Non-communicating hydrocephalus</vt:lpstr>
      <vt:lpstr>Communicating hydrocephalus</vt:lpstr>
      <vt:lpstr> Etiology </vt:lpstr>
      <vt:lpstr>.</vt:lpstr>
      <vt:lpstr>.</vt:lpstr>
      <vt:lpstr>.</vt:lpstr>
      <vt:lpstr>.</vt:lpstr>
      <vt:lpstr>.</vt:lpstr>
      <vt:lpstr>.</vt:lpstr>
      <vt:lpstr>.</vt:lpstr>
      <vt:lpstr>.</vt:lpstr>
      <vt:lpstr> Acquired hydrocephalus  </vt:lpstr>
      <vt:lpstr>.</vt:lpstr>
      <vt:lpstr> Clinical features </vt:lpstr>
      <vt:lpstr>.</vt:lpstr>
      <vt:lpstr>.</vt:lpstr>
      <vt:lpstr>.</vt:lpstr>
      <vt:lpstr>.</vt:lpstr>
      <vt:lpstr>.</vt:lpstr>
      <vt:lpstr>.</vt:lpstr>
      <vt:lpstr>.</vt:lpstr>
      <vt:lpstr> Diagnosis </vt:lpstr>
      <vt:lpstr>.</vt:lpstr>
      <vt:lpstr>.</vt:lpstr>
      <vt:lpstr>.</vt:lpstr>
      <vt:lpstr> Treatment  </vt:lpstr>
      <vt:lpstr> Shunt </vt:lpstr>
      <vt:lpstr>.</vt:lpstr>
      <vt:lpstr>.</vt:lpstr>
      <vt:lpstr>Complications of shunt</vt:lpstr>
      <vt:lpstr>.</vt:lpstr>
      <vt:lpstr>.</vt:lpstr>
      <vt:lpstr> Third ventriculostomy </vt:lpstr>
      <vt:lpstr> Medical therapy  </vt:lpstr>
      <vt:lpstr>.</vt:lpstr>
      <vt:lpstr>.</vt:lpstr>
      <vt:lpstr> Complications </vt:lpstr>
      <vt:lpstr>ASSIGNMENT.</vt:lpstr>
      <vt:lpstr> HEAD INJURY </vt:lpstr>
      <vt:lpstr> Aetiology  </vt:lpstr>
      <vt:lpstr> Classification </vt:lpstr>
      <vt:lpstr>.</vt:lpstr>
      <vt:lpstr>.</vt:lpstr>
      <vt:lpstr>.</vt:lpstr>
      <vt:lpstr>.</vt:lpstr>
      <vt:lpstr>Epidural hematoma  </vt:lpstr>
      <vt:lpstr>Investigation:</vt:lpstr>
      <vt:lpstr>.</vt:lpstr>
      <vt:lpstr>subdural hematoma:  </vt:lpstr>
      <vt:lpstr>Investigations:</vt:lpstr>
      <vt:lpstr>Treatment:</vt:lpstr>
      <vt:lpstr>Intra-axial hematomas </vt:lpstr>
      <vt:lpstr>Skull fractures  </vt:lpstr>
      <vt:lpstr>Clinical features of skull fractures</vt:lpstr>
      <vt:lpstr>Types of skull fractures:</vt:lpstr>
      <vt:lpstr>.</vt:lpstr>
      <vt:lpstr>.</vt:lpstr>
      <vt:lpstr>.</vt:lpstr>
      <vt:lpstr>.</vt:lpstr>
      <vt:lpstr> Clinical features </vt:lpstr>
      <vt:lpstr>.</vt:lpstr>
      <vt:lpstr> Physical </vt:lpstr>
      <vt:lpstr>.</vt:lpstr>
      <vt:lpstr>.</vt:lpstr>
      <vt:lpstr>.</vt:lpstr>
      <vt:lpstr> The Glasgow Coma Scale (GCS) </vt:lpstr>
      <vt:lpstr> Best motor response -This has 6 grades: </vt:lpstr>
      <vt:lpstr> Best verbal response This has 5 grades. </vt:lpstr>
      <vt:lpstr> Eye opening This has 4 grades. </vt:lpstr>
      <vt:lpstr>.</vt:lpstr>
      <vt:lpstr> INVESTIGATIONS IN HEAD INJURIES </vt:lpstr>
      <vt:lpstr> 2. CT scan  </vt:lpstr>
      <vt:lpstr>.</vt:lpstr>
      <vt:lpstr> Other Important Baseline Tests </vt:lpstr>
      <vt:lpstr> MANAGEMENT. </vt:lpstr>
      <vt:lpstr>.</vt:lpstr>
      <vt:lpstr>.</vt:lpstr>
      <vt:lpstr>Breathing: Oxygenation and ventilation</vt:lpstr>
      <vt:lpstr>.</vt:lpstr>
      <vt:lpstr>.</vt:lpstr>
      <vt:lpstr>  Auscultate (LISTEN) </vt:lpstr>
      <vt:lpstr>.</vt:lpstr>
      <vt:lpstr> 3. Circulation and arrest of bleeding. </vt:lpstr>
      <vt:lpstr> Resuscitation </vt:lpstr>
      <vt:lpstr> Resuscitation action </vt:lpstr>
      <vt:lpstr>.</vt:lpstr>
      <vt:lpstr>.</vt:lpstr>
      <vt:lpstr>.</vt:lpstr>
      <vt:lpstr> SECONDARY SURVEY </vt:lpstr>
      <vt:lpstr> NEUROLOGICAL EXAMINATION </vt:lpstr>
      <vt:lpstr> NECK EXAMINATION </vt:lpstr>
      <vt:lpstr>.</vt:lpstr>
      <vt:lpstr>.</vt:lpstr>
      <vt:lpstr> PELVIS AND LIMBS </vt:lpstr>
      <vt:lpstr>INTRACRANIAL PRESSURE (ICP) and CEREBRAL PERFUSION PRESSURE (CPP) MONITORING</vt:lpstr>
      <vt:lpstr>.</vt:lpstr>
      <vt:lpstr>TREATMENT OF INCREASED ICP</vt:lpstr>
      <vt:lpstr>.</vt:lpstr>
      <vt:lpstr>.</vt:lpstr>
      <vt:lpstr> Early post-traumatic seizure prophylaxis (7 days): </vt:lpstr>
      <vt:lpstr> HEAD INJURY OBSERVATION CHART </vt:lpstr>
      <vt:lpstr>.</vt:lpstr>
      <vt:lpstr>.</vt:lpstr>
      <vt:lpstr>.</vt:lpstr>
      <vt:lpstr>.</vt:lpstr>
      <vt:lpstr> Nutritional support. </vt:lpstr>
      <vt:lpstr>.</vt:lpstr>
      <vt:lpstr> OTHER GENERAL CARE UNCONSCIOUS PATIENTS </vt:lpstr>
      <vt:lpstr> Diagnosis of brain death </vt:lpstr>
      <vt:lpstr>.</vt:lpstr>
      <vt:lpstr> A typical brain death protocol may be summarized as follows: </vt:lpstr>
      <vt:lpstr> COMPLICATIONS OF HEAD INJURY </vt:lpstr>
      <vt:lpstr>.</vt:lpstr>
      <vt:lpstr>.</vt:lpstr>
      <vt:lpstr>CLEFT LIP AND PALATE</vt:lpstr>
      <vt:lpstr>Incidence of cleft lip and palate</vt:lpstr>
      <vt:lpstr> Cleft lip </vt:lpstr>
      <vt:lpstr> Cleft palate </vt:lpstr>
      <vt:lpstr>.</vt:lpstr>
      <vt:lpstr>.</vt:lpstr>
      <vt:lpstr>                            Unilateral cleft lip.</vt:lpstr>
      <vt:lpstr>                            Bilateral cleft lip.</vt:lpstr>
      <vt:lpstr>MANAGEMENT</vt:lpstr>
      <vt:lpstr>.</vt:lpstr>
      <vt:lpstr>.</vt:lpstr>
      <vt:lpstr>.</vt:lpstr>
      <vt:lpstr> Principles of surgery </vt:lpstr>
      <vt:lpstr>Cleft lip revision</vt:lpstr>
      <vt:lpstr>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HEAD,NECK CONDITIONS</dc:title>
  <dc:creator>OWNER</dc:creator>
  <cp:lastModifiedBy>USER</cp:lastModifiedBy>
  <cp:revision>164</cp:revision>
  <dcterms:created xsi:type="dcterms:W3CDTF">2017-04-05T13:49:33Z</dcterms:created>
  <dcterms:modified xsi:type="dcterms:W3CDTF">2022-11-22T17:04:09Z</dcterms:modified>
</cp:coreProperties>
</file>