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84" r:id="rId3"/>
    <p:sldId id="258" r:id="rId4"/>
    <p:sldId id="283" r:id="rId5"/>
    <p:sldId id="282" r:id="rId6"/>
    <p:sldId id="281" r:id="rId7"/>
    <p:sldId id="265" r:id="rId8"/>
    <p:sldId id="267" r:id="rId9"/>
    <p:sldId id="269" r:id="rId10"/>
    <p:sldId id="270" r:id="rId11"/>
    <p:sldId id="272" r:id="rId12"/>
    <p:sldId id="274" r:id="rId13"/>
    <p:sldId id="276" r:id="rId14"/>
    <p:sldId id="278" r:id="rId15"/>
    <p:sldId id="285" r:id="rId16"/>
    <p:sldId id="286" r:id="rId17"/>
    <p:sldId id="288" r:id="rId18"/>
    <p:sldId id="290" r:id="rId19"/>
    <p:sldId id="292" r:id="rId20"/>
    <p:sldId id="294" r:id="rId21"/>
    <p:sldId id="297" r:id="rId22"/>
    <p:sldId id="301" r:id="rId23"/>
    <p:sldId id="303" r:id="rId24"/>
    <p:sldId id="307" r:id="rId25"/>
    <p:sldId id="309" r:id="rId26"/>
    <p:sldId id="308" r:id="rId27"/>
    <p:sldId id="313" r:id="rId28"/>
    <p:sldId id="318" r:id="rId29"/>
    <p:sldId id="320" r:id="rId30"/>
    <p:sldId id="322" r:id="rId31"/>
    <p:sldId id="323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40" r:id="rId45"/>
    <p:sldId id="341" r:id="rId46"/>
    <p:sldId id="342" r:id="rId47"/>
    <p:sldId id="343" r:id="rId48"/>
    <p:sldId id="344" r:id="rId49"/>
    <p:sldId id="346" r:id="rId50"/>
    <p:sldId id="347" r:id="rId51"/>
    <p:sldId id="348" r:id="rId52"/>
    <p:sldId id="349" r:id="rId53"/>
    <p:sldId id="350" r:id="rId54"/>
    <p:sldId id="351" r:id="rId55"/>
    <p:sldId id="352" r:id="rId56"/>
    <p:sldId id="354" r:id="rId57"/>
    <p:sldId id="355" r:id="rId58"/>
    <p:sldId id="356" r:id="rId59"/>
    <p:sldId id="357" r:id="rId60"/>
    <p:sldId id="358" r:id="rId61"/>
    <p:sldId id="359" r:id="rId62"/>
    <p:sldId id="360" r:id="rId63"/>
    <p:sldId id="361" r:id="rId64"/>
    <p:sldId id="364" r:id="rId65"/>
    <p:sldId id="365" r:id="rId66"/>
    <p:sldId id="367" r:id="rId67"/>
    <p:sldId id="368" r:id="rId68"/>
    <p:sldId id="369" r:id="rId69"/>
    <p:sldId id="362" r:id="rId70"/>
    <p:sldId id="363" r:id="rId71"/>
    <p:sldId id="371" r:id="rId72"/>
    <p:sldId id="372" r:id="rId73"/>
    <p:sldId id="373" r:id="rId74"/>
    <p:sldId id="374" r:id="rId75"/>
    <p:sldId id="375" r:id="rId76"/>
    <p:sldId id="376" r:id="rId77"/>
    <p:sldId id="378" r:id="rId78"/>
    <p:sldId id="379" r:id="rId79"/>
    <p:sldId id="380" r:id="rId80"/>
    <p:sldId id="382" r:id="rId81"/>
    <p:sldId id="383" r:id="rId82"/>
    <p:sldId id="384" r:id="rId83"/>
    <p:sldId id="385" r:id="rId84"/>
    <p:sldId id="387" r:id="rId85"/>
    <p:sldId id="388" r:id="rId86"/>
    <p:sldId id="389" r:id="rId87"/>
    <p:sldId id="390" r:id="rId88"/>
    <p:sldId id="391" r:id="rId89"/>
    <p:sldId id="392" r:id="rId90"/>
    <p:sldId id="393" r:id="rId91"/>
    <p:sldId id="395" r:id="rId92"/>
    <p:sldId id="399" r:id="rId93"/>
    <p:sldId id="401" r:id="rId94"/>
    <p:sldId id="403" r:id="rId95"/>
    <p:sldId id="396" r:id="rId96"/>
    <p:sldId id="397" r:id="rId97"/>
    <p:sldId id="404" r:id="rId98"/>
    <p:sldId id="405" r:id="rId99"/>
    <p:sldId id="406" r:id="rId100"/>
    <p:sldId id="407" r:id="rId101"/>
    <p:sldId id="408" r:id="rId102"/>
    <p:sldId id="409" r:id="rId103"/>
    <p:sldId id="394" r:id="rId104"/>
    <p:sldId id="411" r:id="rId105"/>
    <p:sldId id="412" r:id="rId106"/>
    <p:sldId id="413" r:id="rId107"/>
    <p:sldId id="414" r:id="rId108"/>
    <p:sldId id="398" r:id="rId109"/>
    <p:sldId id="415" r:id="rId110"/>
    <p:sldId id="416" r:id="rId111"/>
    <p:sldId id="417" r:id="rId112"/>
    <p:sldId id="418" r:id="rId113"/>
    <p:sldId id="420" r:id="rId114"/>
    <p:sldId id="421" r:id="rId115"/>
    <p:sldId id="422" r:id="rId116"/>
    <p:sldId id="423" r:id="rId117"/>
    <p:sldId id="424" r:id="rId118"/>
    <p:sldId id="425" r:id="rId119"/>
    <p:sldId id="426" r:id="rId120"/>
    <p:sldId id="429" r:id="rId121"/>
    <p:sldId id="430" r:id="rId122"/>
    <p:sldId id="431" r:id="rId123"/>
    <p:sldId id="432" r:id="rId124"/>
    <p:sldId id="433" r:id="rId125"/>
    <p:sldId id="435" r:id="rId126"/>
    <p:sldId id="437" r:id="rId127"/>
    <p:sldId id="438" r:id="rId128"/>
    <p:sldId id="439" r:id="rId129"/>
    <p:sldId id="440" r:id="rId130"/>
    <p:sldId id="441" r:id="rId131"/>
    <p:sldId id="442" r:id="rId132"/>
    <p:sldId id="443" r:id="rId133"/>
    <p:sldId id="444" r:id="rId134"/>
    <p:sldId id="445" r:id="rId135"/>
    <p:sldId id="446" r:id="rId136"/>
    <p:sldId id="447" r:id="rId137"/>
    <p:sldId id="448" r:id="rId138"/>
    <p:sldId id="449" r:id="rId139"/>
    <p:sldId id="450" r:id="rId140"/>
    <p:sldId id="451" r:id="rId141"/>
    <p:sldId id="452" r:id="rId142"/>
    <p:sldId id="453" r:id="rId143"/>
    <p:sldId id="455" r:id="rId144"/>
    <p:sldId id="456" r:id="rId1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tableStyles" Target="tableStyles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29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77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78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4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36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3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2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692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1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5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0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5A08E0-376B-4989-BB82-08AA5CB999AF}" type="datetimeFigureOut">
              <a:rPr lang="en-US" smtClean="0"/>
              <a:t>10/1/2021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A05BE9F-4D9C-49E4-8DAC-2BB95A79A8E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02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f-ZA" dirty="0" smtClean="0"/>
              <a:t>HEAD INJURY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f-ZA" dirty="0" smtClean="0"/>
              <a:t>HEAD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1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SCALP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Is </a:t>
            </a:r>
            <a:r>
              <a:rPr lang="en-US" sz="3600" dirty="0" smtClean="0"/>
              <a:t>a large  </a:t>
            </a:r>
            <a:r>
              <a:rPr lang="en-US" sz="3600" dirty="0"/>
              <a:t>potential space and can contain large amount of bleeds or pus following skull injury</a:t>
            </a:r>
            <a:r>
              <a:rPr lang="en-US" sz="3600" dirty="0" smtClean="0"/>
              <a:t>.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/>
              <a:t>P- </a:t>
            </a:r>
            <a:r>
              <a:rPr lang="en-US" sz="3600" dirty="0" err="1" smtClean="0"/>
              <a:t>Pericranium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Which is periosteum of the skull bone.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scalp is very vascular and laceration can cause severe loss of blood.</a:t>
            </a: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89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Septic shock</a:t>
            </a: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Is rare in the early phase of trauma, but is a common cause of late death (via multi-organ failure) in the weeks following injury.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most commonly seen in penetrating abdominal injury and burns patients.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73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Resusciation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First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priority is to stop any obvious bleeding by Sub fascial gauze pack placement and Manual compression on the proximal artery.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Carefully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applied compressive dressing of the entire injured limb can be done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Then vascular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access 2 large bore size 16 on the 2-basilic veins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4853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Fluids: infuse 0.9%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NaCl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initially 2L to run as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fast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 possible through 2 large bore IV lines in the antecubital fossa then re-assess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.Neurological </a:t>
            </a:r>
            <a:r>
              <a:rPr lang="en-US" sz="3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dysfuction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Establish preliminary level of consciousness by AVPU</a:t>
            </a:r>
          </a:p>
          <a:p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–A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wake,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V -V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erbal response,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P- P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ainful response</a:t>
            </a:r>
          </a:p>
          <a:p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 –U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nresponsive and any focal neurologic deficits.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5.Exposure and environmental modification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Cover patient in case of shock and shivering.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8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SECONDARY 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SURVEY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Head to toe exam with emphasis on the evaluation of head injury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HEAD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-Scalp and ocular abnormalities-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Racoon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eye and battle signs, wounds ,bleeding around the head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-External ear and tympanic membrane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-Periorbital soft tissue injuries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5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NEUROLOGICAL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1.Glasgow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coma scale-Is the Gold standard for the evaluation of the severity of head injury.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Used for monitoring the improvement or deterioration of the head injury.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a)Minimal head injury-GCS-15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b) Mild head injury GCS-14-15 history of loss of consciousness for less than 5 minutes.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17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c)Moderate head injury 9-13 with history of loss of consciousness more than 5 minutes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d) Severe head injury GSC 5-8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critical head injury GSC 3-5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2.All cranial Nerve examination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Peripheral sensory and motor examination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2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NECK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Penetrating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wounds and bleeds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Subcutaneous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emphysema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Tracheal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deviation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Neck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vein appearance.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600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CHEST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Clavicles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all ribs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Breath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sounds and heart tones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ECG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monitoring (if available).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3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Early post-traumatic seizure prophylaxis (7 days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):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Phenytoin(Dilantin) is indicated for: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Glasgow coma scale score &lt; 10.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Cortical contusion.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Depressed skull fracture.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d. Subdural hematoma.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e. Epidural hematoma.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6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SCALP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vessels within the scalp do not constrict when injured because the wall is adherent to the surrounding </a:t>
            </a:r>
            <a:r>
              <a:rPr lang="en-US" sz="3600" dirty="0" err="1"/>
              <a:t>fibre</a:t>
            </a:r>
            <a:r>
              <a:rPr lang="en-US" sz="3600" dirty="0"/>
              <a:t> fatty tissue in the dense connective tissue layer.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Bleeding </a:t>
            </a:r>
            <a:r>
              <a:rPr lang="en-US" sz="3600" dirty="0"/>
              <a:t>can be controlled by applying pressure or suturing the scalp.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30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f. Penetrating head wound.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g. Seizure within 24 hrs. of injury.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544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HEAD INJURY OBSERVATION CHART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Monitoring the following in half </a:t>
            </a:r>
            <a:r>
              <a:rPr lang="en-US" sz="3600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hourly 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 2 hourly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Continuous monitor of level of consciousness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Best  eye opening score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Best verbal response score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Best motor response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6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Vital signs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Pulse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Temperature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BP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Respiratory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rate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4922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Pupillary reflexes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Reaction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light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Size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the pupil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Motor examination of limbs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Spontaneous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movement of all the limbs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Paralysis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25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Monitor danger signs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Severe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headache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Vomiting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Convulsions/seizures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Drainage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fluids ear or nose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0007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457700" algn="l"/>
              </a:tabLst>
            </a:pPr>
            <a:r>
              <a:rPr lang="en-US" sz="3600" b="1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Presence 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other injuries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Chest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Abdomen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Neck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Spine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Arm or leg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08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SCALP INJURIES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Scalp wound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Analgesia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plus tetanus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toxiod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Clean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wound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Debride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Stitch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Antibiotics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08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Scalp wound plus fracture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Surgical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toilet under GA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Clean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Stitch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Antibiotics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672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Depressed Fracture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Conservatively managed 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Surgical elevation if depression is twice the table width or clinically lateralizing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signs.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71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INTRACRANIAL HAEMATOMA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Extra-</a:t>
            </a:r>
            <a:r>
              <a:rPr lang="en-US" sz="3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dural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hematoma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Any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haematoma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greater than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1.5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cm from the inner table should be evacuated. If less then manage conservatively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 craniotomy-burr hole and raise flap.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Arrest the bleed by </a:t>
            </a:r>
            <a:r>
              <a:rPr lang="en-US" sz="36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dural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hitch-tie dura to </a:t>
            </a:r>
            <a:r>
              <a:rPr lang="en-US" sz="36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pericarnium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67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Skull fractures are simple or compound. </a:t>
            </a:r>
          </a:p>
          <a:p>
            <a:r>
              <a:rPr lang="en-US" sz="3600" dirty="0" smtClean="0"/>
              <a:t>Simple if there is no communication between the fracture and the atmosphere,</a:t>
            </a:r>
            <a:r>
              <a:rPr lang="en-US" sz="3600" dirty="0"/>
              <a:t> while the fracture is compound if there is such communication. </a:t>
            </a:r>
            <a:endParaRPr lang="en-US" sz="3600" dirty="0" smtClean="0"/>
          </a:p>
          <a:p>
            <a:r>
              <a:rPr lang="en-US" sz="3600" dirty="0" smtClean="0"/>
              <a:t>Skull </a:t>
            </a:r>
            <a:r>
              <a:rPr lang="en-US" sz="3600" dirty="0"/>
              <a:t>fractures are classified as </a:t>
            </a:r>
            <a:r>
              <a:rPr lang="en-US" sz="3600" dirty="0" smtClean="0"/>
              <a:t>follows: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71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5.Skin care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Pneumatic mattress</a:t>
            </a:r>
          </a:p>
          <a:p>
            <a:pPr marL="342900" lvl="0" indent="-342900"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Ripple mattresses</a:t>
            </a:r>
          </a:p>
          <a:p>
            <a:pPr marL="342900" lvl="0" indent="-342900"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Turning of patient every 2 hours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519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ABDOMINAL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Penetrating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abdominal wound requiring surgical exploration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Blunt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trauma: insert a nasogastric tube (not in the presence of facial trauma)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Rectal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examination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Insert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urinary catheter (check for meatal blood before insertion)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PELVIS AND LIMBS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Fractures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Peripheral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pulses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Cuts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bruises and other minor injuries.</a:t>
            </a:r>
          </a:p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X-RAYS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(if possible and where indicated)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Chest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C-spine  and pelvis X-rays may be needed during primary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survey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NB-Cervical spine films (must see all 7 vertebrae)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Pelvic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long bone X-rays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4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tabLst>
                <a:tab pos="4457700" algn="l"/>
              </a:tabLst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Signs /Symptoms of increased ICP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Symptoms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-Severe bursting headache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-Projectile vomiting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-Blurring of vision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-Convulsions/seizures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-Drowsiness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1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Signs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-Vital signs-increased BP and decreased pulse rate (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cushings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reflex)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Anisocoria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-unequal pupils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Papiloedema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on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fundoscopy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-Nerve palsy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eg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3</a:t>
            </a:r>
            <a:r>
              <a:rPr lang="en-US" sz="3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rd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6</a:t>
            </a:r>
            <a:r>
              <a:rPr lang="en-US" sz="36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cranial nerves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7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5.Tense fontanels.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6.Irregular breathing/slowed fats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35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Parameters: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Normal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ICP = 0-10 mmHg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Treatment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threshold &gt; 20-25 mmHg.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Goal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CPP = 60-70 mmHg.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en-US" sz="3600" b="1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Elevation 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head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promote venous drainage from the head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79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Ventilation o2 by mask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Prevention of hypoxia and hypercapnia which increase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ICP</a:t>
            </a:r>
          </a:p>
          <a:p>
            <a:r>
              <a:rPr lang="en-US" sz="3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Mannitol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Effective doses range from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0.25-1 gram/kg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given by intermittent bolus infusion every 4-6 hrs.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ii.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Euvolemia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must be maintained.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iii. Monitor osmolality.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7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 not exceed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320mOsm/kg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</a:t>
            </a:r>
            <a:r>
              <a:rPr lang="en-US" sz="3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Hyperventilation</a:t>
            </a:r>
            <a:r>
              <a:rPr lang="en-US" sz="36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blow out the co2 and reduce hypercapnia and maintain pCO2 of 30-35 mmHg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en-US" sz="3600" b="1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Anticonvulsant 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therapy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Phenytoin is used to prevent or control 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seizure activity that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increases cerebral blood flow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subsequently intracranial pressure.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2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4457700" algn="l"/>
              </a:tabLst>
            </a:pPr>
            <a:r>
              <a:rPr lang="en-US" sz="3600" u="sng" dirty="0"/>
              <a:t>Simple/Closed Fractures</a:t>
            </a:r>
            <a:endParaRPr lang="en-US" sz="3600" dirty="0"/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1. </a:t>
            </a:r>
            <a:r>
              <a:rPr lang="en-US" sz="3600" u="sng" dirty="0"/>
              <a:t>Linear or fissure fracture.</a:t>
            </a:r>
            <a:endParaRPr lang="en-US" sz="3600" dirty="0"/>
          </a:p>
          <a:p>
            <a:pPr>
              <a:tabLst>
                <a:tab pos="4457700" algn="l"/>
              </a:tabLst>
            </a:pPr>
            <a:r>
              <a:rPr lang="en-US" sz="3600" dirty="0"/>
              <a:t>This involves the skull vault and can extend down to the base of the skull.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linear fracture indicates that there has been significant injuries to the head.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Management </a:t>
            </a:r>
            <a:r>
              <a:rPr lang="en-US" sz="3600" dirty="0"/>
              <a:t>is usually hospital admission and close observation for any complications.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2308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Anticonvulsant medications should be used for 1 week following injury and then discontinued if seizures are not recurrent. </a:t>
            </a:r>
            <a:endParaRPr lang="en-US" sz="39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9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6.Nimodipine 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calcium channel blocker reduces death and severe disability when instituted acutely in patients with head injuries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en-US" sz="39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Relieve and prevent pyrexia</a:t>
            </a:r>
            <a:r>
              <a:rPr lang="en-US" sz="39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which increases intracranial pressure. </a:t>
            </a:r>
            <a:r>
              <a:rPr lang="en-US" sz="39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eg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NSAIDS Provision of .analgesia has similar effects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93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Sedatives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High dose diazepam may be considered for hemodynamically stable, salvageable, severe head injury patients with intracranial hypertension refractory to maximal medical and surgical therapy.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Other narcotics may depress respiration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9.</a:t>
            </a:r>
            <a:r>
              <a:rPr lang="en-US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Steroids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Dexamethasone use is controversial in head injury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958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Sub </a:t>
            </a:r>
            <a:r>
              <a:rPr lang="en-US" sz="3600" b="1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dural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hematoma</a:t>
            </a:r>
          </a:p>
          <a:p>
            <a:r>
              <a:rPr lang="en-US" sz="3600" dirty="0">
                <a:solidFill>
                  <a:schemeClr val="dk1"/>
                </a:solidFill>
              </a:rPr>
              <a:t>Follow brain surface acute is </a:t>
            </a:r>
            <a:r>
              <a:rPr lang="en-US" sz="3600" dirty="0" err="1">
                <a:solidFill>
                  <a:schemeClr val="dk1"/>
                </a:solidFill>
              </a:rPr>
              <a:t>hyperdense</a:t>
            </a:r>
            <a:r>
              <a:rPr lang="en-US" sz="3600" dirty="0">
                <a:solidFill>
                  <a:schemeClr val="dk1"/>
                </a:solidFill>
              </a:rPr>
              <a:t>, Subacute </a:t>
            </a:r>
            <a:r>
              <a:rPr lang="en-US" sz="3600" dirty="0" smtClean="0">
                <a:solidFill>
                  <a:schemeClr val="dk1"/>
                </a:solidFill>
              </a:rPr>
              <a:t>are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isodense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chronic is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hypodense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Evacuate using burr hole .open dura with cruciate incision.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burr holes done.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Flash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with normal saline –with small catheter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07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Nutritional support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Enteral feeds should be instituted within 72 hours of injury.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Goals: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kcal: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CHO-50%, lipid=30 %,proteins 15-20%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Nonparalyzed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patient – replace 140% of estimated energy expenditure.(normal person at rest need about 3000kcal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day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ii. Paralyzed patient – replace 100% of estimated energy expenditure.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NB. Protein: Use high protein formula. Provides 25% of kcal as protein.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1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Administration: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Start via NGT at initial rate of 10 ml/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hr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increasing 10 ml/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hr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every 4 hrs. Until goal is reached.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Hold for residual &gt; 100 ml, or if abdominal injury present or surgery required.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Parenteral nutrition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16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NTRACRANIAL PRESSURE (ICP) and CEREBRAL PERFUSION PRESSURE (CPP)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only if enteral feeds contraindicated or not tolerated.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Use same caloric requirements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Give at least 15% of total kcal as protein.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1g of CHO =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 kcal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1g of lipid=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 kca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GENERAL CARE UNCONSCIOUS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1.Bladder care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2.Bowel care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Physiotherapy chest and limbs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4.Skin care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5.Analgesics</a:t>
            </a:r>
          </a:p>
          <a:p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1.Analgesics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GENERAL CARE UNCONSCIOUS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1.Analgesics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Use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analgesics appropriately and aggressively to maintain the patient's comfort if he or she has been lying on a hard backboard for an extended period.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Start of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opiod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analgesia initially then NSAIDS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4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GENERAL CARE UNCONSCIOUS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2.Urinary catheter-Condom catheter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of condom catheters to avoid complication s of prolonged urethral catheterization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Monitor input output of fluids initially. Also avoid ulcers due to the urination on the bed.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57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2. Comminuted fracture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3. Cracked pot fracture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4. Ping-pong fracture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6217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GENERAL CARE UNCONSCIOUS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3.Bowel care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Manual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evacuation by sweeping thro the rectum which cause irritation or the use warm saline enemas</a:t>
            </a:r>
          </a:p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4.Physiotherapy-both chest and limbs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Prevention of contractures and maintenance of range of motion are important in all patients with spinal cord injury and should begin immediately following the injury.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9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GENERAL CARE UNCONSCIOUS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Chest physiotherapy to avoid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pneumostatic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pneumonia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441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COMPLICATIONS OF HEAD </a:t>
            </a:r>
            <a:r>
              <a:rPr lang="en-US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1.CN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palsies and Focal neurological signs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2.Infections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3.Hydrocephalus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4.Convulsive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disorder/epilepsy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5.Psychiatric disorders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6.Cerebrospinal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fluid fistulae, either in the form of rhinorrhea or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otorrhea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15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COMPLICATIONS OF HEAD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8.Posttraumatic movement disorders Tremor, dystonia, parkinsonism, myoclonus, and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hemiballism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GB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10.Neurological &amp; neuropsychological deficits e.g. Parkinsonism, </a:t>
            </a:r>
            <a:r>
              <a:rPr lang="en-GB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Dementia</a:t>
            </a:r>
          </a:p>
          <a:p>
            <a:pPr marL="0" indent="0" fontAlgn="ctr">
              <a:buNone/>
            </a:pPr>
            <a:r>
              <a:rPr lang="en-GB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</a:t>
            </a:r>
            <a:r>
              <a:rPr lang="en-GB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Neuroendocrine &amp; metabolic disturbances e.g. Diabetes insipidus.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03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f-ZA" sz="9600" dirty="0" smtClean="0"/>
              <a:t>THE END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f-ZA" dirty="0" smtClean="0"/>
          </a:p>
          <a:p>
            <a:endParaRPr lang="af-ZA" dirty="0"/>
          </a:p>
          <a:p>
            <a:endParaRPr lang="af-ZA" dirty="0" smtClean="0"/>
          </a:p>
          <a:p>
            <a:endParaRPr lang="af-ZA" dirty="0"/>
          </a:p>
          <a:p>
            <a:pPr marL="0" indent="0">
              <a:buNone/>
            </a:pPr>
            <a:r>
              <a:rPr lang="af-ZA" sz="9600" dirty="0" smtClean="0"/>
              <a:t>THANK YOU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1486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This is a green stick fracture of the skull , it occurs in the first few months of life when the skull bones are still soft.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It </a:t>
            </a:r>
            <a:r>
              <a:rPr lang="en-US" sz="3600" dirty="0"/>
              <a:t>is caused after falls when the skull hit the edge of a blunt structure as the edge of a table </a:t>
            </a:r>
            <a:r>
              <a:rPr lang="en-US" sz="3600" dirty="0" smtClean="0"/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It </a:t>
            </a:r>
            <a:r>
              <a:rPr lang="en-US" sz="3600" dirty="0"/>
              <a:t>shows as a deformity of the skull , it looks as a shallow trench on the surface of the skull. 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33776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If large and showing as a significant deformity it can be easily treated by elevating the depressed bone </a:t>
            </a:r>
            <a:r>
              <a:rPr lang="en-US" sz="3600" dirty="0" smtClean="0"/>
              <a:t>fragment.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5.Depressed fracture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Skull fragment pushed below the level of the skull.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Significant depression is depression twice the thickness of the diploe.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77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This can result in </a:t>
            </a:r>
            <a:r>
              <a:rPr lang="en-US" sz="3600" dirty="0" err="1"/>
              <a:t>dural</a:t>
            </a:r>
            <a:r>
              <a:rPr lang="en-US" sz="3600" dirty="0"/>
              <a:t> tear and laceration of the underlying brain. 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Skull fragments should be replaced to avoid the creation of skull defect and need for </a:t>
            </a:r>
            <a:r>
              <a:rPr lang="en-US" sz="3600" dirty="0" err="1"/>
              <a:t>cranioplasty</a:t>
            </a:r>
            <a:r>
              <a:rPr lang="en-US" sz="3600" dirty="0" smtClean="0"/>
              <a:t>. 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underlying dura should be repaired and any bleeding controlled</a:t>
            </a:r>
            <a:r>
              <a:rPr lang="en-US" sz="3600" dirty="0" smtClean="0"/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This </a:t>
            </a:r>
            <a:r>
              <a:rPr lang="en-US" sz="3600" dirty="0"/>
              <a:t>is important in children below the age of 4 to avoid the complication of growing skull fracture</a:t>
            </a:r>
          </a:p>
        </p:txBody>
      </p:sp>
    </p:spTree>
    <p:extLst>
      <p:ext uri="{BB962C8B-B14F-4D97-AF65-F5344CB8AC3E}">
        <p14:creationId xmlns:p14="http://schemas.microsoft.com/office/powerpoint/2010/main" val="236054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3040"/>
            <a:ext cx="10515600" cy="1325563"/>
          </a:xfrm>
        </p:spPr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Bone fragments should be replaced even in compound fractures and wound </a:t>
            </a:r>
            <a:r>
              <a:rPr lang="en-US" sz="3600" dirty="0" smtClean="0"/>
              <a:t>debrided.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693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b="1" dirty="0"/>
              <a:t>Compound Fracture/open fracture </a:t>
            </a:r>
            <a:r>
              <a:rPr lang="en-US" sz="3600" dirty="0"/>
              <a:t>e.g. Fracture Skull Base</a:t>
            </a:r>
            <a:r>
              <a:rPr lang="en-US" sz="3600" dirty="0" smtClean="0"/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This starts as vault linear fracture and extends into the skull base. 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It follows the weak points in the skull as the Cribriform plate, foramina and internal ear. 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effectLst/>
              </a:rPr>
              <a:t>Nerve injury can result involving the olfactory nerve, facial nerve. </a:t>
            </a:r>
            <a:r>
              <a:rPr lang="en-US" sz="3600" dirty="0" err="1" smtClean="0">
                <a:effectLst/>
              </a:rPr>
              <a:t>etc</a:t>
            </a:r>
            <a:endParaRPr lang="en-US" sz="3600" dirty="0" smtClean="0">
              <a:effectLst/>
            </a:endParaRPr>
          </a:p>
          <a:p>
            <a:pPr marL="0" indent="0">
              <a:buNone/>
              <a:tabLst>
                <a:tab pos="4457700" algn="l"/>
              </a:tabLst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2993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HEAD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8461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u="sng" kern="1800" dirty="0" smtClean="0"/>
              <a:t>Definition</a:t>
            </a:r>
            <a:r>
              <a:rPr lang="en-US" sz="3600" u="sng" kern="1800" dirty="0"/>
              <a:t>: </a:t>
            </a:r>
            <a:endParaRPr lang="en-US" sz="3600" u="sng" kern="1800" dirty="0" smtClean="0"/>
          </a:p>
          <a:p>
            <a:pPr>
              <a:tabLst>
                <a:tab pos="4457700" algn="l"/>
              </a:tabLst>
            </a:pPr>
            <a:r>
              <a:rPr lang="en-US" sz="3600" kern="1800" dirty="0" smtClean="0"/>
              <a:t>Trauma </a:t>
            </a:r>
            <a:r>
              <a:rPr lang="en-US" sz="3600" kern="1800" dirty="0"/>
              <a:t>to the head causing neurological manifestations.</a:t>
            </a:r>
            <a:endParaRPr lang="en-US" sz="3600" dirty="0"/>
          </a:p>
          <a:p>
            <a:pPr>
              <a:tabLst>
                <a:tab pos="4457700" algn="l"/>
              </a:tabLst>
            </a:pPr>
            <a:r>
              <a:rPr lang="en-US" sz="3600" dirty="0"/>
              <a:t>Etiology: most common causes include motor vehicle accidents (</a:t>
            </a:r>
            <a:r>
              <a:rPr lang="en-US" sz="3600" dirty="0" err="1"/>
              <a:t>eg</a:t>
            </a:r>
            <a:r>
              <a:rPr lang="en-US" sz="3600" dirty="0"/>
              <a:t>, collisions between vehicles, pedestrians struck by motor vehicles, bicycle accidents), falls, assaults, sports-related injuries, and penetrating trauma.</a:t>
            </a:r>
          </a:p>
        </p:txBody>
      </p:sp>
    </p:spTree>
    <p:extLst>
      <p:ext uri="{BB962C8B-B14F-4D97-AF65-F5344CB8AC3E}">
        <p14:creationId xmlns:p14="http://schemas.microsoft.com/office/powerpoint/2010/main" val="33461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SKULL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If the fracture extends into the Cribriform plate and is associated with </a:t>
            </a:r>
            <a:r>
              <a:rPr lang="en-US" sz="3600" dirty="0" err="1"/>
              <a:t>dural</a:t>
            </a:r>
            <a:r>
              <a:rPr lang="en-US" sz="3600" dirty="0"/>
              <a:t> tear CSF leak can result and this is called rhinorrhea.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If </a:t>
            </a:r>
            <a:r>
              <a:rPr lang="en-US" sz="3600" dirty="0"/>
              <a:t>the fracture extends into the internal ear and the middle ear we can get </a:t>
            </a:r>
            <a:r>
              <a:rPr lang="en-US" sz="3600" dirty="0" err="1"/>
              <a:t>otorrhea</a:t>
            </a:r>
            <a:r>
              <a:rPr lang="en-US" sz="3600" dirty="0"/>
              <a:t>, which is CSF leak from the ear.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f-ZA" sz="6000" dirty="0" smtClean="0"/>
              <a:t>c</a:t>
            </a:r>
            <a:r>
              <a:rPr lang="af-ZA" dirty="0" smtClean="0"/>
              <a:t>.BRAIN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Injury to the brain is either </a:t>
            </a:r>
            <a:r>
              <a:rPr lang="en-US" sz="3600" dirty="0" err="1"/>
              <a:t>localised</a:t>
            </a:r>
            <a:r>
              <a:rPr lang="en-US" sz="3600" dirty="0"/>
              <a:t> or diffuse and can be either primary or secondary</a:t>
            </a:r>
          </a:p>
        </p:txBody>
      </p:sp>
    </p:spTree>
    <p:extLst>
      <p:ext uri="{BB962C8B-B14F-4D97-AF65-F5344CB8AC3E}">
        <p14:creationId xmlns:p14="http://schemas.microsoft.com/office/powerpoint/2010/main" val="2106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Injury directly due to the insult and occurring at the time of the injury</a:t>
            </a:r>
          </a:p>
          <a:p>
            <a:pPr>
              <a:tabLst>
                <a:tab pos="4457700" algn="l"/>
              </a:tabLst>
            </a:pPr>
            <a:r>
              <a:rPr lang="en-US" sz="3600" u="sng" dirty="0"/>
              <a:t>-Brain </a:t>
            </a:r>
            <a:r>
              <a:rPr lang="en-US" sz="3600" u="sng" dirty="0" err="1"/>
              <a:t>concusion</a:t>
            </a:r>
            <a:r>
              <a:rPr lang="en-US" sz="3600" dirty="0"/>
              <a:t>-temporary physiological disruption of brain function.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-</a:t>
            </a:r>
            <a:r>
              <a:rPr lang="en-US" sz="3600" u="sng" dirty="0"/>
              <a:t>Brain contusion</a:t>
            </a:r>
            <a:r>
              <a:rPr lang="en-US" sz="3600" dirty="0"/>
              <a:t>-Small </a:t>
            </a:r>
            <a:r>
              <a:rPr lang="en-US" sz="3600" dirty="0" err="1"/>
              <a:t>petechie</a:t>
            </a:r>
            <a:r>
              <a:rPr lang="en-US" sz="3600" dirty="0"/>
              <a:t> and </a:t>
            </a:r>
            <a:r>
              <a:rPr lang="en-US" sz="3600" dirty="0" smtClean="0"/>
              <a:t>hemorrhages.</a:t>
            </a:r>
            <a:endParaRPr lang="en-US" sz="3600" dirty="0"/>
          </a:p>
          <a:p>
            <a:pPr>
              <a:tabLst>
                <a:tab pos="4457700" algn="l"/>
              </a:tabLst>
            </a:pPr>
            <a:r>
              <a:rPr lang="en-US" sz="3600" dirty="0"/>
              <a:t>-</a:t>
            </a:r>
            <a:r>
              <a:rPr lang="en-US" sz="3600" u="sng" dirty="0"/>
              <a:t>Brain laceration</a:t>
            </a:r>
            <a:r>
              <a:rPr lang="en-US" sz="3600" dirty="0"/>
              <a:t>-obvious </a:t>
            </a:r>
            <a:r>
              <a:rPr lang="en-US" sz="3600" dirty="0" smtClean="0"/>
              <a:t>deformity.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6808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457700" algn="l"/>
              </a:tabLst>
            </a:pPr>
            <a:r>
              <a:rPr lang="en-US" sz="3600" u="sng" dirty="0" err="1"/>
              <a:t>Localised</a:t>
            </a:r>
            <a:r>
              <a:rPr lang="en-US" sz="3600" u="sng" dirty="0"/>
              <a:t> injury</a:t>
            </a:r>
            <a:endParaRPr lang="en-US" sz="3600" dirty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Deformation </a:t>
            </a:r>
            <a:r>
              <a:rPr lang="en-US" sz="3600" dirty="0"/>
              <a:t>of the brain at the point of impact. 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Associated </a:t>
            </a:r>
            <a:r>
              <a:rPr lang="en-US" sz="3600" dirty="0"/>
              <a:t>with </a:t>
            </a:r>
            <a:r>
              <a:rPr lang="en-US" sz="3600" dirty="0" err="1"/>
              <a:t>dural</a:t>
            </a:r>
            <a:r>
              <a:rPr lang="en-US" sz="3600" dirty="0"/>
              <a:t> laceration and underlying brain contusion or laceration.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Usually </a:t>
            </a:r>
            <a:r>
              <a:rPr lang="en-US" sz="3600" dirty="0"/>
              <a:t>there is a localized surrounding </a:t>
            </a:r>
            <a:r>
              <a:rPr lang="en-US" sz="3600" dirty="0" err="1"/>
              <a:t>oedema</a:t>
            </a:r>
            <a:r>
              <a:rPr lang="en-US" sz="3600" dirty="0"/>
              <a:t> around the site of the impact.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900" u="sng" dirty="0"/>
              <a:t>Diffuse </a:t>
            </a:r>
            <a:r>
              <a:rPr lang="en-US" sz="3900" u="sng" dirty="0" smtClean="0"/>
              <a:t>injury</a:t>
            </a:r>
          </a:p>
          <a:p>
            <a:pPr>
              <a:tabLst>
                <a:tab pos="4457700" algn="l"/>
              </a:tabLst>
            </a:pPr>
            <a:r>
              <a:rPr lang="en-US" sz="3900" dirty="0">
                <a:solidFill>
                  <a:schemeClr val="dk1"/>
                </a:solidFill>
              </a:rPr>
              <a:t>This carries a greater risk of damage to the brain and </a:t>
            </a:r>
            <a:r>
              <a:rPr lang="en-US" sz="3900" dirty="0" smtClean="0">
                <a:solidFill>
                  <a:schemeClr val="dk1"/>
                </a:solidFill>
              </a:rPr>
              <a:t>the 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mechanisms involved in this injury are: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0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Acceleration/deceleration injury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acceleration injury the head is put into motion from a stand still position, as a result of which the different layers of the brain travels at different velocities with shearing effects and rotation of the brain within the skull.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shearing stresses between different layers of the brain result in petechial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haemorrhages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as well as diffuse axonal injury involving the white matter and brain stem.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deceleration injury the head is brought to a stand still from a moving position as in falls.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same mechanism applies.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457700" algn="l"/>
              </a:tabLst>
            </a:pPr>
            <a:r>
              <a:rPr lang="en-US" sz="3600" dirty="0"/>
              <a:t>The extent of the diffuse injury and the axonal damage determines the outcome.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chemeClr val="dk1"/>
                </a:solidFill>
              </a:rPr>
              <a:t>The more severe the injury is, more brain damage occurs with more axonal injury. </a:t>
            </a:r>
            <a:endParaRPr lang="en-US" sz="3600" dirty="0" smtClean="0">
              <a:solidFill>
                <a:schemeClr val="dk1"/>
              </a:solidFill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chemeClr val="dk1"/>
                </a:solidFill>
              </a:rPr>
              <a:t>This </a:t>
            </a:r>
            <a:r>
              <a:rPr lang="en-US" sz="3600" dirty="0">
                <a:solidFill>
                  <a:schemeClr val="dk1"/>
                </a:solidFill>
              </a:rPr>
              <a:t>would be associated with higher morbidity and mortality.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u="sng" dirty="0"/>
              <a:t>Penetrating </a:t>
            </a:r>
            <a:r>
              <a:rPr lang="en-US" sz="3600" u="sng" dirty="0" smtClean="0"/>
              <a:t>injury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High velocity or slow velocity injury as a result of penetration with sharp objects. 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base of the skull is thin bone and could easily be penetrated especially in children.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This </a:t>
            </a:r>
            <a:r>
              <a:rPr lang="en-US" sz="3600" dirty="0"/>
              <a:t>result in skull base fracture and damage to the brain overlying that area.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2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PRIMARY BRAIN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u="sng" dirty="0"/>
              <a:t>Compression injury </a:t>
            </a:r>
            <a:endParaRPr lang="en-US" sz="3600" dirty="0"/>
          </a:p>
          <a:p>
            <a:pPr>
              <a:tabLst>
                <a:tab pos="4457700" algn="l"/>
              </a:tabLst>
            </a:pPr>
            <a:r>
              <a:rPr lang="en-US" sz="3600" dirty="0"/>
              <a:t>The head is compressed between two solid objects as in motor vehicle accidents.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result is multiple linear fractures particularly in the weak areas of the skull base resulting in multiple cranial nerve injuries.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HEAD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male-to-female ratio for TBI is nearly 2:1, and TBI is much more common in persons younger than 35 years.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5659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BRAIN </a:t>
            </a:r>
            <a:r>
              <a:rPr lang="en-US" dirty="0" smtClean="0"/>
              <a:t>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dk1"/>
                </a:solidFill>
              </a:rPr>
              <a:t>This results as consequence to the primary brain injury and this includes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3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</a:t>
            </a:r>
            <a:r>
              <a:rPr lang="en-US" b="1" dirty="0" smtClean="0">
                <a:solidFill>
                  <a:schemeClr val="dk1"/>
                </a:solidFill>
              </a:rPr>
              <a:t>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Epidural </a:t>
            </a:r>
            <a:r>
              <a:rPr lang="en-US" sz="3600" dirty="0"/>
              <a:t>hematomas are located between the inner table of the skull and the dura.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Usually </a:t>
            </a:r>
            <a:r>
              <a:rPr lang="en-US" sz="3600" dirty="0"/>
              <a:t>due to laceration of middle meningeal artery.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solidFill>
                  <a:schemeClr val="dk1"/>
                </a:solidFill>
              </a:rPr>
              <a:t>They are typically biconvex (</a:t>
            </a:r>
            <a:r>
              <a:rPr lang="en-US" sz="3600" dirty="0" err="1">
                <a:solidFill>
                  <a:schemeClr val="dk1"/>
                </a:solidFill>
              </a:rPr>
              <a:t>lentiform</a:t>
            </a:r>
            <a:r>
              <a:rPr lang="en-US" sz="3600" dirty="0">
                <a:solidFill>
                  <a:schemeClr val="dk1"/>
                </a:solidFill>
              </a:rPr>
              <a:t>) in shape because their outer border follows the inner table of the skull and their inner border is limited by locations at which the dura is firmly adherent to the skull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203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Up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10% of epidural hematomas may be venous in origin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chemeClr val="dk1"/>
                </a:solidFill>
              </a:rPr>
              <a:t>In about 60 or 70% of cases there is an associated </a:t>
            </a:r>
            <a:r>
              <a:rPr lang="en-US" sz="3600" dirty="0" smtClean="0">
                <a:solidFill>
                  <a:schemeClr val="dk1"/>
                </a:solidFill>
              </a:rPr>
              <a:t>skull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fracture.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Usually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located in the temporal area.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Occasionally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 is in the frontal, parietal or posterior fossa region.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262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 is an arterial bleed the clot can get to a significant size within a short period of time with rapid rise in the intracranial pressure.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untreated there is a high rate of morbidity and mortality but effective and early treatment can result in complete recovery.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9723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these cases there is no diffuse brain injury and the injury is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localised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to the area where the fracture and the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haematoma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is.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aim of the management is to evacuate the clot as soon as possible and control the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bleeding meningeal vessel.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4965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 cases this is an acute condition, however occasionally the bleeding is a result of venous tear and the blood clot develops slowly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is particularly the case in the frontal and occipital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regions.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1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clot is evacuated through a craniotomy but in acute situations where there are no facilities for major neurosurgical procedure a burr hole should be done to release the intracranial clot and reduce the intracranial pressure.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4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/>
              <a:t>1 Epidural </a:t>
            </a:r>
            <a:r>
              <a:rPr lang="en-US" sz="3600" b="1" dirty="0" err="1"/>
              <a:t>haematoma</a:t>
            </a:r>
            <a:endParaRPr lang="en-US" sz="3600" b="1" dirty="0"/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Only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1/3 pts present with Classic "lucid interval,” normal brain function after the insult followed by focal neurologic deficits later.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0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Subdural hematoma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is the result of tear in one of the bridging veins between the surface of the cortex and the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dural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sinuses.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blood collects gradually and slowly as the bleed is of venous origin.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Their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outer edge is convex, while their inner border is usually irregularly concave.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5823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Subdural hematoma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Subdural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hematomas are not limited by the intracranial suture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lines.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his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an important feature that aids in their differentiation from epidural hematomas.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6786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CLASSIFICATION OF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Head injuries can be classified according to.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/>
              <a:t>Severity of the injury.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/>
              <a:t>Anatomical classification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/>
              <a:t>Pathological classification-penetrating or blunt injury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/>
              <a:t>Primary and secondary brain injury.</a:t>
            </a:r>
            <a:endParaRPr lang="en-US" sz="360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9809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Acute subdural </a:t>
            </a:r>
            <a:r>
              <a:rPr lang="en-US" sz="3600" b="1" u="sng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haematomas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chemeClr val="dk1"/>
                </a:solidFill>
              </a:rPr>
              <a:t>Are rare in children. </a:t>
            </a:r>
            <a:endParaRPr lang="en-US" sz="3600" dirty="0" smtClean="0">
              <a:solidFill>
                <a:schemeClr val="dk1"/>
              </a:solidFill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chemeClr val="dk1"/>
                </a:solidFill>
              </a:rPr>
              <a:t>Subdural </a:t>
            </a:r>
            <a:r>
              <a:rPr lang="en-US" sz="3600" dirty="0">
                <a:solidFill>
                  <a:schemeClr val="dk1"/>
                </a:solidFill>
              </a:rPr>
              <a:t>hematomas are more common in alcoholics and patients &gt; 50 </a:t>
            </a:r>
            <a:r>
              <a:rPr lang="en-US" sz="3600" dirty="0" err="1">
                <a:solidFill>
                  <a:schemeClr val="dk1"/>
                </a:solidFill>
              </a:rPr>
              <a:t>yr</a:t>
            </a:r>
            <a:r>
              <a:rPr lang="en-US" sz="3600" dirty="0">
                <a:solidFill>
                  <a:schemeClr val="dk1"/>
                </a:solidFill>
              </a:rPr>
              <a:t>, in whom the head injury may have been relatively trivial, even forgotten. </a:t>
            </a:r>
            <a:endParaRPr lang="en-US" sz="3600" dirty="0" smtClean="0">
              <a:solidFill>
                <a:schemeClr val="dk1"/>
              </a:solidFill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chemeClr val="dk1"/>
                </a:solidFill>
              </a:rPr>
              <a:t>As </a:t>
            </a:r>
            <a:r>
              <a:rPr lang="en-US" sz="3600" dirty="0">
                <a:solidFill>
                  <a:schemeClr val="dk1"/>
                </a:solidFill>
              </a:rPr>
              <a:t>the brain atrophies over time, the bridging veins become more exposed and, as a result, are more easily injured.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529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Acute subdural </a:t>
            </a:r>
            <a:r>
              <a:rPr lang="en-US" sz="3600" b="1" u="sng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haematomas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3600" dirty="0" smtClean="0">
                <a:solidFill>
                  <a:schemeClr val="dk1"/>
                </a:solidFill>
              </a:rPr>
              <a:t>These </a:t>
            </a:r>
            <a:r>
              <a:rPr lang="en-US" sz="3600" dirty="0" err="1">
                <a:solidFill>
                  <a:schemeClr val="dk1"/>
                </a:solidFill>
              </a:rPr>
              <a:t>haematomas</a:t>
            </a:r>
            <a:r>
              <a:rPr lang="en-US" sz="3600" dirty="0">
                <a:solidFill>
                  <a:schemeClr val="dk1"/>
                </a:solidFill>
              </a:rPr>
              <a:t> are usually a part of severe and diffuse brain injury. </a:t>
            </a:r>
            <a:endParaRPr lang="en-US" sz="3600" dirty="0" smtClean="0">
              <a:solidFill>
                <a:schemeClr val="dk1"/>
              </a:solidFill>
            </a:endParaRPr>
          </a:p>
          <a:p>
            <a:r>
              <a:rPr lang="en-US" sz="3600" dirty="0" smtClean="0">
                <a:solidFill>
                  <a:schemeClr val="dk1"/>
                </a:solidFill>
              </a:rPr>
              <a:t>It </a:t>
            </a:r>
            <a:r>
              <a:rPr lang="en-US" sz="3600" dirty="0">
                <a:solidFill>
                  <a:schemeClr val="dk1"/>
                </a:solidFill>
              </a:rPr>
              <a:t>causes significant morbidity and mortality because of associated diffuse brain injury. </a:t>
            </a:r>
            <a:endParaRPr lang="en-US" sz="3600" dirty="0" smtClean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3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Acute subdural </a:t>
            </a:r>
            <a:r>
              <a:rPr lang="en-US" sz="3600" b="1" u="sng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haematomas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3600" dirty="0" smtClean="0">
                <a:solidFill>
                  <a:schemeClr val="dk1"/>
                </a:solidFill>
              </a:rPr>
              <a:t>Causes </a:t>
            </a:r>
            <a:r>
              <a:rPr lang="en-US" sz="3600" dirty="0">
                <a:solidFill>
                  <a:schemeClr val="dk1"/>
                </a:solidFill>
              </a:rPr>
              <a:t>increased ICP with </a:t>
            </a:r>
            <a:r>
              <a:rPr lang="en-US" sz="3600" dirty="0" err="1">
                <a:solidFill>
                  <a:schemeClr val="dk1"/>
                </a:solidFill>
              </a:rPr>
              <a:t>transtentorail</a:t>
            </a:r>
            <a:r>
              <a:rPr lang="en-US" sz="3600" dirty="0">
                <a:solidFill>
                  <a:schemeClr val="dk1"/>
                </a:solidFill>
              </a:rPr>
              <a:t> or </a:t>
            </a:r>
            <a:r>
              <a:rPr lang="en-US" sz="3600" dirty="0" err="1">
                <a:solidFill>
                  <a:schemeClr val="dk1"/>
                </a:solidFill>
              </a:rPr>
              <a:t>tonsilar</a:t>
            </a:r>
            <a:r>
              <a:rPr lang="en-US" sz="3600" dirty="0">
                <a:solidFill>
                  <a:schemeClr val="dk1"/>
                </a:solidFill>
              </a:rPr>
              <a:t> herniation, widening pulse pressure, pupils in mid position or dilated and fixed, spastic hemiplegia with hyperreflexia, </a:t>
            </a:r>
            <a:r>
              <a:rPr lang="en-US" sz="3600" dirty="0" err="1">
                <a:solidFill>
                  <a:schemeClr val="dk1"/>
                </a:solidFill>
              </a:rPr>
              <a:t>quadrispasticity</a:t>
            </a:r>
            <a:r>
              <a:rPr lang="en-US" sz="3600" dirty="0">
                <a:solidFill>
                  <a:schemeClr val="dk1"/>
                </a:solidFill>
              </a:rPr>
              <a:t>, decorticate rigidity, or </a:t>
            </a:r>
            <a:r>
              <a:rPr lang="en-US" sz="3600" dirty="0" err="1">
                <a:solidFill>
                  <a:schemeClr val="dk1"/>
                </a:solidFill>
              </a:rPr>
              <a:t>decerebrate</a:t>
            </a:r>
            <a:r>
              <a:rPr lang="en-US" sz="3600" dirty="0">
                <a:solidFill>
                  <a:schemeClr val="dk1"/>
                </a:solidFill>
              </a:rPr>
              <a:t> rigidity (due to progressive rostral-caudal neurologic deterioration).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u="sng" dirty="0">
                <a:solidFill>
                  <a:schemeClr val="dk1"/>
                </a:solidFill>
              </a:rPr>
              <a:t>Chronic subdural hematomas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  <a:endParaRPr lang="en-US" sz="3600" dirty="0" smtClean="0">
              <a:solidFill>
                <a:schemeClr val="dk1"/>
              </a:solidFill>
            </a:endParaRPr>
          </a:p>
          <a:p>
            <a:r>
              <a:rPr lang="en-US" sz="3600" dirty="0" smtClean="0">
                <a:solidFill>
                  <a:schemeClr val="dk1"/>
                </a:solidFill>
              </a:rPr>
              <a:t>may </a:t>
            </a:r>
            <a:r>
              <a:rPr lang="en-US" sz="3600" dirty="0">
                <a:solidFill>
                  <a:schemeClr val="dk1"/>
                </a:solidFill>
              </a:rPr>
              <a:t>not produce symptoms until several weeks after trauma. </a:t>
            </a:r>
            <a:endParaRPr lang="en-US" sz="3600" dirty="0" smtClean="0">
              <a:solidFill>
                <a:schemeClr val="dk1"/>
              </a:solidFill>
            </a:endParaRPr>
          </a:p>
          <a:p>
            <a:r>
              <a:rPr lang="en-US" sz="3600" dirty="0" smtClean="0">
                <a:solidFill>
                  <a:schemeClr val="dk1"/>
                </a:solidFill>
              </a:rPr>
              <a:t>Although </a:t>
            </a:r>
            <a:r>
              <a:rPr lang="en-US" sz="3600" dirty="0">
                <a:solidFill>
                  <a:schemeClr val="dk1"/>
                </a:solidFill>
              </a:rPr>
              <a:t>early diagnosis (2 to 4 </a:t>
            </a:r>
            <a:r>
              <a:rPr lang="en-US" sz="3600" dirty="0" err="1">
                <a:solidFill>
                  <a:schemeClr val="dk1"/>
                </a:solidFill>
              </a:rPr>
              <a:t>wk</a:t>
            </a:r>
            <a:r>
              <a:rPr lang="en-US" sz="3600" dirty="0">
                <a:solidFill>
                  <a:schemeClr val="dk1"/>
                </a:solidFill>
              </a:rPr>
              <a:t> after trauma) may be suggested by delayed neurologic deterioration, later diagnosis can be overlooked because of the time lapse between trauma and the onset of symptoms and signs. </a:t>
            </a:r>
            <a:endParaRPr lang="en-US" sz="3600" dirty="0" smtClean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74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solidFill>
                  <a:schemeClr val="dk1"/>
                </a:solidFill>
              </a:rPr>
              <a:t>Chronic subdural hematomas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</a:p>
          <a:p>
            <a:r>
              <a:rPr lang="en-US" sz="3600" dirty="0" smtClean="0">
                <a:solidFill>
                  <a:schemeClr val="dk1"/>
                </a:solidFill>
              </a:rPr>
              <a:t>Subdural </a:t>
            </a:r>
            <a:r>
              <a:rPr lang="en-US" sz="3600" dirty="0">
                <a:solidFill>
                  <a:schemeClr val="dk1"/>
                </a:solidFill>
              </a:rPr>
              <a:t>hematomas are more common in alcoholics and patients &gt; 50 yr</a:t>
            </a:r>
            <a:r>
              <a:rPr lang="en-US" sz="3600" dirty="0" smtClean="0">
                <a:solidFill>
                  <a:schemeClr val="dk1"/>
                </a:solidFill>
              </a:rPr>
              <a:t>.</a:t>
            </a:r>
          </a:p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Increasing daily headache, fluctuating drowsiness or confusion (which may mimic early dementia), and mild-to-moderate hemiparesis are typical.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>
              <a:solidFill>
                <a:schemeClr val="dk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1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solidFill>
                  <a:schemeClr val="dk1"/>
                </a:solidFill>
              </a:rPr>
              <a:t>Chronic subdural hematomas</a:t>
            </a:r>
            <a:r>
              <a:rPr lang="en-US" sz="3600" dirty="0">
                <a:solidFill>
                  <a:schemeClr val="dk1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infants, chronic subdural hematomas can cause head circumference to enlarge, suggesting hydrocephalus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MRI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scans are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diagnostic.</a:t>
            </a: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CT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scans are less consistently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Subarachnoid hemorrhage</a:t>
            </a: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chemeClr val="dk1"/>
                </a:solidFill>
              </a:rPr>
              <a:t>The subarachnoid bleeding itself does not usually cause neurologic damage, but hydrocephalus and cerebral </a:t>
            </a:r>
            <a:r>
              <a:rPr lang="en-US" sz="3600" dirty="0" smtClean="0">
                <a:solidFill>
                  <a:schemeClr val="dk1"/>
                </a:solidFill>
              </a:rPr>
              <a:t>vasospasm</a:t>
            </a:r>
            <a:r>
              <a:rPr lang="en-US" sz="3600" dirty="0">
                <a:solidFill>
                  <a:schemeClr val="dk1"/>
                </a:solidFill>
              </a:rPr>
              <a:t>, which are delayed complications typically seen days to weeks following subarachnoid hemorrhage, can lead to neurologic impairment.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8644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Subarachnoid hemorrhage</a:t>
            </a: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3600" dirty="0" smtClean="0">
                <a:solidFill>
                  <a:schemeClr val="dk1"/>
                </a:solidFill>
              </a:rPr>
              <a:t>Subarachnoid </a:t>
            </a:r>
            <a:r>
              <a:rPr lang="en-US" sz="3600" dirty="0">
                <a:solidFill>
                  <a:schemeClr val="dk1"/>
                </a:solidFill>
              </a:rPr>
              <a:t>hemorrhages that occur because of trauma are typically located over gyri on the convexity of the brain. </a:t>
            </a:r>
            <a:endParaRPr lang="en-US" sz="3600" dirty="0" smtClean="0">
              <a:solidFill>
                <a:schemeClr val="dk1"/>
              </a:solidFill>
            </a:endParaRPr>
          </a:p>
          <a:p>
            <a:r>
              <a:rPr lang="en-US" sz="3600" dirty="0" smtClean="0">
                <a:solidFill>
                  <a:schemeClr val="dk1"/>
                </a:solidFill>
              </a:rPr>
              <a:t>The </a:t>
            </a:r>
            <a:r>
              <a:rPr lang="en-US" sz="3600" dirty="0">
                <a:solidFill>
                  <a:schemeClr val="dk1"/>
                </a:solidFill>
              </a:rPr>
              <a:t>subarachnoid hemorrhages that result from a ruptured cerebral aneurysm are usually located in the subarachnoid cisterns at the base of the </a:t>
            </a:r>
            <a:r>
              <a:rPr lang="en-US" sz="3600" dirty="0" smtClean="0">
                <a:solidFill>
                  <a:schemeClr val="dk1"/>
                </a:solidFill>
              </a:rPr>
              <a:t>brain.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5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dk1"/>
                </a:solidFill>
              </a:rPr>
              <a:t>A. INTRACRANIAL HAEMATOMAS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4.Intraventricular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haemorrhage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421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</a:t>
            </a:r>
            <a:r>
              <a:rPr lang="en-US" dirty="0"/>
              <a:t>. BRAIN </a:t>
            </a:r>
            <a:r>
              <a:rPr lang="en-US" dirty="0" smtClean="0"/>
              <a:t>OEDEMA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Children are prone to develop significant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oedema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this does not always occur as a result of severe head injury.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Brain edema could be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localised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around an area of brain damage or diffuse as seen in diffuse axonal brain injury.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fontAlgn="ctr"/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Intracranial Pressure - </a:t>
            </a:r>
            <a:r>
              <a:rPr lang="en-GB" sz="36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Normal ~ 0-10mmHg (5-18 cmH2O</a:t>
            </a:r>
            <a:r>
              <a:rPr lang="en-GB" sz="36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907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SEVERITY OF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Severity is assessed by the following methods notably: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Glasgow Coma Scale. 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Score below 8 is considered to represent severe head injury while 8 to 12 is assessed as moderate head injury. 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13 to 15 is mild head injury.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3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B. BRAIN </a:t>
            </a:r>
            <a:r>
              <a:rPr lang="en-US" dirty="0" smtClean="0"/>
              <a:t>OEDEMA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 dirty="0" err="1">
                <a:solidFill>
                  <a:schemeClr val="dk1"/>
                </a:solidFill>
              </a:rPr>
              <a:t>Monro</a:t>
            </a:r>
            <a:r>
              <a:rPr lang="en-GB" sz="3600" dirty="0">
                <a:solidFill>
                  <a:schemeClr val="dk1"/>
                </a:solidFill>
              </a:rPr>
              <a:t>-Kellie Doctrine - </a:t>
            </a:r>
            <a:r>
              <a:rPr lang="en-GB" sz="3600" u="sng" dirty="0">
                <a:solidFill>
                  <a:schemeClr val="dk1"/>
                </a:solidFill>
              </a:rPr>
              <a:t>"The total volume of intracranial contents must remain constant</a:t>
            </a:r>
            <a:r>
              <a:rPr lang="en-GB" sz="3600" dirty="0">
                <a:solidFill>
                  <a:schemeClr val="dk1"/>
                </a:solidFill>
              </a:rPr>
              <a:t>" </a:t>
            </a:r>
            <a:endParaRPr lang="en-GB" sz="3600" dirty="0" smtClean="0">
              <a:solidFill>
                <a:schemeClr val="dk1"/>
              </a:solidFill>
            </a:endParaRPr>
          </a:p>
          <a:p>
            <a:r>
              <a:rPr lang="en-GB" sz="3600" dirty="0" smtClean="0">
                <a:solidFill>
                  <a:schemeClr val="dk1"/>
                </a:solidFill>
              </a:rPr>
              <a:t>The </a:t>
            </a:r>
            <a:r>
              <a:rPr lang="en-GB" sz="3600" dirty="0">
                <a:solidFill>
                  <a:schemeClr val="dk1"/>
                </a:solidFill>
              </a:rPr>
              <a:t>cranial cavity normally contains a brain weighing approximately 1400gm, 75mL of blood, and 75mL of CSF. </a:t>
            </a:r>
            <a:endParaRPr lang="en-GB" sz="3600" dirty="0" smtClean="0">
              <a:solidFill>
                <a:schemeClr val="dk1"/>
              </a:solidFill>
            </a:endParaRPr>
          </a:p>
          <a:p>
            <a:r>
              <a:rPr lang="en-GB" sz="3600" dirty="0" smtClean="0">
                <a:solidFill>
                  <a:schemeClr val="dk1"/>
                </a:solidFill>
              </a:rPr>
              <a:t>Addition </a:t>
            </a:r>
            <a:r>
              <a:rPr lang="en-GB" sz="3600" dirty="0">
                <a:solidFill>
                  <a:schemeClr val="dk1"/>
                </a:solidFill>
              </a:rPr>
              <a:t>of a mass e.g. a haematoma results in the squeezing out of an equal volume of CSF &amp; venous blood to maintain the ICP. </a:t>
            </a:r>
            <a:endParaRPr lang="en-GB" sz="3600" dirty="0" smtClean="0">
              <a:solidFill>
                <a:schemeClr val="dk1"/>
              </a:solidFill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71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B. BRAIN </a:t>
            </a:r>
            <a:r>
              <a:rPr lang="en-US" dirty="0" smtClean="0"/>
              <a:t>OEDEMA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>
                <a:solidFill>
                  <a:schemeClr val="dk1"/>
                </a:solidFill>
              </a:rPr>
              <a:t>However, when this compensatory mechanism is exhausted, there is an exponential increase in ICP for even a small additional increase in the volume of the haematoma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B. BRAIN </a:t>
            </a:r>
            <a:r>
              <a:rPr lang="en-US" dirty="0" smtClean="0"/>
              <a:t>OEDEMA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Cerebral Perfusion Pressure = </a:t>
            </a:r>
            <a:r>
              <a:rPr lang="en-GB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MAP - ICP</a:t>
            </a:r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~≥70mmHg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** Mean Arterial Pressure (MAP) = </a:t>
            </a:r>
            <a:r>
              <a:rPr lang="en-GB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DBP + ⅓ Pulse pressure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** Pulse pressure = </a:t>
            </a:r>
            <a:r>
              <a:rPr lang="en-GB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SBP - DBP</a:t>
            </a:r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= ~50mmHg (&lt;~½ SBP)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07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B. BRAIN OEDEMA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Cerebral Blood Flow -</a:t>
            </a:r>
            <a:r>
              <a:rPr lang="en-GB" sz="3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~ 50mL/100gm of brain/minute</a:t>
            </a:r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&lt;5mL/100gm of brain/minute - there is cell death or irreversible damage</a:t>
            </a:r>
            <a:r>
              <a:rPr lang="en-GB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GB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Auto regulation maintains CPP between 50-160mmHg. &lt;50mmHg, the CBF declines steeply, &amp; &gt;160mmHg, there is passive dilatation of the cerebral vessels &amp; an increase in CBF</a:t>
            </a:r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538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</a:t>
            </a:r>
            <a:r>
              <a:rPr lang="en-US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can occur in compound skull fractures and skull base fractures. 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Rhinorrhea and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ottorrhea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prophylactic 3</a:t>
            </a:r>
            <a:r>
              <a:rPr lang="en-US" sz="36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rd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generation Cephalosporin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1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D. </a:t>
            </a:r>
            <a:r>
              <a:rPr lang="en-US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HYDROCEPHALUS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Hydrocephalus can be caused by blockage of the ventricular system by blood clot in cases of intra-ventricular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haemorrhage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or due to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cicatrisation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fibrosis of sub-arachnoid space or the arachnoid villi along the sagittal sinus from deposition of blood products.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1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E.CSF LEAK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dk1"/>
                </a:solidFill>
              </a:rPr>
              <a:t>This is a result of skull fractures crossing the nasal sinuses. </a:t>
            </a:r>
          </a:p>
          <a:p>
            <a:r>
              <a:rPr lang="en-US" sz="3600" dirty="0">
                <a:solidFill>
                  <a:schemeClr val="dk1"/>
                </a:solidFill>
              </a:rPr>
              <a:t>In case of ethmoid sinuses -rhinorrhea and fracture internal ear and the middle ear with rupture of tympanic membrane cause </a:t>
            </a:r>
            <a:r>
              <a:rPr lang="en-US" sz="3600" dirty="0" err="1">
                <a:solidFill>
                  <a:schemeClr val="dk1"/>
                </a:solidFill>
              </a:rPr>
              <a:t>otorrhea</a:t>
            </a:r>
            <a:r>
              <a:rPr lang="en-US" sz="3600" dirty="0">
                <a:solidFill>
                  <a:schemeClr val="dk1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8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/>
              <a:t>E.CSF LEAK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dk1"/>
                </a:solidFill>
              </a:rPr>
              <a:t>Often these leaks are temporary and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spontaneous closure within one leak occurs. </a:t>
            </a:r>
          </a:p>
          <a:p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 it persists then surgical intervention should be considered.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  <a:tabLst>
                <a:tab pos="4457700" algn="l"/>
              </a:tabLst>
            </a:pPr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9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History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Detail description of the event leading to injury to the head either from the relatives or from the patient</a:t>
            </a:r>
            <a:r>
              <a:rPr lang="en-US" sz="39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9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Aetiology</a:t>
            </a:r>
            <a:r>
              <a:rPr lang="en-US" sz="39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-RTA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Assault, Fall, Missiles, Explosive. Detail of exact mechanism leading to head injury.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9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Site 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trauma, any wounds 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9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Any </a:t>
            </a:r>
            <a:r>
              <a:rPr lang="en-US" sz="39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history of bleeding</a:t>
            </a:r>
            <a:endParaRPr lang="en-US" sz="39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5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Signs of shock-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diziness,confusion,sweating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Any history of loss of consciousness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History of headache, vomiting , Blurring of vision-increased ICP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976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ANATOMICAL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Injury can involve one or more of the following.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018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History of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otorrhea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or rhinorrhea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Any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lateralizing signs-loss of power in the limbs or loss of sensation.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History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 alcohol or other drug consumption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raise the risk of intracranial bleeding and cloud the mental status assessment.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history of previous  head injuries-Premorbid illness –DM, HTN, Epilepsy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9139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Physical examination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Suspect significant head trauma in any traumatized patient with cranial hematomas or lacerations or with altered sensorium with or without focal neurologic findings.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Obtain complete vital signs, including core temperature.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GCS is the mainstay for rapid neurologic assessment in acute head injury.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Both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initial and worst GCS post resuscitation scores have correlated significantly with 1-year outcomes following severe head injury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0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lphaUcPeriod"/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Examine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scalp carefully for evidence of trauma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Inspect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head, and palpate carefully for scalp lacerations,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subgaleal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hematomas,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ecchymoses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and deformity.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Inspect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neck, chest, abdomen, back, and extremities-tenderness, pain, and deformity are often signs of associated injuries that require specific early treatment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63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B. Any clear fluid in the ear canal or coming from the nares must be assumed to be cerebrospinal fluid.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fluid is cerebrospinal fluid, a dipstick glucose test will usually be positive, since cerebrospinal fluid contains glucose and mucus does not.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False-negative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results may occur in patients with hypoglycemia.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1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Blood behind the eardrum, a post auricular hematoma (Battle's sign), suggest basilar skull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fracture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bilateral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circum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orbital hematomas ("raccoon eyes")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</a:t>
            </a:r>
            <a:r>
              <a:rPr lang="en-US" sz="3600" b="1" u="sng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Examination.</a:t>
            </a:r>
          </a:p>
          <a:p>
            <a:pPr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CN Exam-Systemic exam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Anosmia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-shearing of the olfactory nerves at the cribriform plate. </a:t>
            </a:r>
            <a:endParaRPr lang="en-US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accompanied by rhinorrhea, risk of ascending meningitis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92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Examination </a:t>
            </a:r>
            <a:endParaRPr lang="en-US" sz="3600" b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Abnormal </a:t>
            </a:r>
            <a:r>
              <a:rPr lang="en-US" sz="3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postresuscitation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pupillary reactivity correlates with a poor 1-year outcome. 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unilaterally dilated pupil with or without ipsilateral cranial nerve (CN) III paralysis may indicate impending herniation.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7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Examination </a:t>
            </a:r>
            <a:endParaRPr lang="en-US" sz="3600" b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chemeClr val="dk1"/>
                </a:solidFill>
              </a:rPr>
              <a:t>CN </a:t>
            </a:r>
            <a:r>
              <a:rPr lang="en-US" sz="3600" dirty="0">
                <a:solidFill>
                  <a:schemeClr val="dk1"/>
                </a:solidFill>
              </a:rPr>
              <a:t>VI palsies may indicate raised intracranial pressure</a:t>
            </a:r>
            <a:r>
              <a:rPr lang="en-US" sz="3600" dirty="0" smtClean="0">
                <a:solidFill>
                  <a:schemeClr val="dk1"/>
                </a:solidFill>
              </a:rPr>
              <a:t>.</a:t>
            </a:r>
          </a:p>
          <a:p>
            <a:r>
              <a:rPr lang="en-US" sz="3600" dirty="0" smtClean="0">
                <a:solidFill>
                  <a:schemeClr val="dk1"/>
                </a:solidFill>
              </a:rPr>
              <a:t>CN </a:t>
            </a:r>
            <a:r>
              <a:rPr lang="en-US" sz="3600" dirty="0">
                <a:solidFill>
                  <a:schemeClr val="dk1"/>
                </a:solidFill>
              </a:rPr>
              <a:t>VII palsy, particularly in association with decreased hearing, may indicate a fracture of the temporal bone</a:t>
            </a:r>
            <a:r>
              <a:rPr lang="en-US" sz="3600" dirty="0" smtClean="0">
                <a:solidFill>
                  <a:schemeClr val="dk1"/>
                </a:solidFill>
              </a:rPr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Dysphagia raises the risk of both aspiration and inadequate nutrition.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Focal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motor findings may be manifestations of a localized contusion or, more ominously, an early herniation syndrome.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0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Examination </a:t>
            </a:r>
            <a:endParaRPr lang="en-US" sz="3600" b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Flexor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 extensor posturing obviously implies extensive intracranial pathology or raised intracranial pressure. </a:t>
            </a:r>
            <a:endParaRPr lang="en-US" sz="3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chronic phase, motoric manifestations typically include spasticity or, more unusually, akinesia and </a:t>
            </a:r>
            <a:r>
              <a:rPr lang="en-US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rigidity.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1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SCALP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This consists of five </a:t>
            </a:r>
            <a:r>
              <a:rPr lang="en-US" sz="3600" dirty="0" smtClean="0"/>
              <a:t>layers.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first three layers are bound together and moved as a unit. </a:t>
            </a:r>
            <a:endParaRPr lang="en-US" sz="3600" dirty="0" smtClean="0"/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layers are: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S -Skin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32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Examination </a:t>
            </a:r>
            <a:endParaRPr lang="en-US" sz="3600" b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Dilated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 constricted pupils-Pupillary dilatation may occur when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transtentorial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compression occurs and parasympathetic tone of the pupil is totally lost.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Conversely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pinpoint pupils after head injury may indicate loss of sympathetic tone resulting from a lesion in the brain stem caudal to the oculomotor nuclei (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eg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pontine hemorrhage).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9685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Neurologic Examination </a:t>
            </a:r>
            <a:endParaRPr lang="en-US" sz="3600" b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Deep reflexes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Sensory exam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4.Muscle tone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5260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</a:t>
            </a:r>
            <a:r>
              <a:rPr lang="en-US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Plain skull x-ray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is useful in screening head injuries.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 indicated if there is a loss of consciousness or </a:t>
            </a: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localised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contusion or swelling over the head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Plain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skull x-ray shows skull fractures and intracranial air. </a:t>
            </a:r>
            <a:endParaRPr lang="en-US" sz="36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924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Patients with skull fractures should be admitted to hospital for observation.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AP ,lateral and Town 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views-</a:t>
            </a:r>
            <a:r>
              <a:rPr lang="en-US" sz="36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OccipitoFrontal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8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CT scan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Indications </a:t>
            </a: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a. All moderate to  Severe head injury GCS below 12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b. History of loss of consciousness or  decreasing level of consciousness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d. Post-traumatic seizure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473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c. Lateralizing signs-weakness of limb or un reactive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pupil,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f. Type of injury-Penetrating injury Or Skull fractures 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h.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Otorrhea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rhinorrhea</a:t>
            </a: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6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3.MRI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examination is useful to show long term effects of head </a:t>
            </a:r>
            <a:r>
              <a:rPr lang="en-US" sz="36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injury.Depending</a:t>
            </a:r>
            <a:r>
              <a:rPr lang="en-US" sz="36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 the availability it also could be used in investigating acute cases.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Beta transferrin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 is a test for an enzyme which is only found in CSF. It is the optimum test for CSF leak.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588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INVESTIGATIONS IN HEAD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 Important Baseline Tests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1.PCV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2.Urea and electrolytes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3.Arterial blood gases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4.Blood alcohol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5.Random blood glucose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0" indent="0">
              <a:buNone/>
              <a:tabLst>
                <a:tab pos="4457700" algn="l"/>
              </a:tabLs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4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INITIAL MANAGEMENT-Primary Survey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3600" baseline="30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is A,B,C,D of resuscitation plus vital signs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3600" b="1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Airway and cervical spine.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Maintain cervical spine immobilization in all unconscious or symptomatic (neck pain or tenderness) patients.</a:t>
            </a:r>
          </a:p>
          <a:p>
            <a:pPr>
              <a:tabLst>
                <a:tab pos="4457700" algn="l"/>
              </a:tabLst>
            </a:pPr>
            <a:r>
              <a:rPr lang="en-US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)-</a:t>
            </a:r>
            <a:r>
              <a:rPr lang="en-US" sz="36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Inspect mouth remove</a:t>
            </a: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debris by sweeping through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4876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ii)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Chin lift/jaw thrust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(tongue is attached to the jaw) and always airway in tongue falling back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perform a </a:t>
            </a:r>
            <a:r>
              <a:rPr lang="en-US" sz="3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chin lift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place two fingers under the mandible and gently lift upward to bring the chin anterior.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During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manoeuvre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be careful not to hyperextend the neck. Care should be given to neck stabilization, if appropriate.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16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SCALP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dirty="0"/>
              <a:t>C -Connective tissue: Dense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This is a fibro-fatty layer.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fibrous septa unite the skin to the underlying aponeurosis of the </a:t>
            </a:r>
            <a:r>
              <a:rPr lang="en-US" sz="3600" dirty="0" err="1"/>
              <a:t>fronto</a:t>
            </a:r>
            <a:r>
              <a:rPr lang="en-US" sz="3600" dirty="0"/>
              <a:t>-occipitalis muscle.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The </a:t>
            </a:r>
            <a:r>
              <a:rPr lang="en-US" sz="3600" dirty="0"/>
              <a:t>scalp vessels lie within this layer.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5132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jaw thrust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performed by manually elevating the angles of the mandible to obtain the same effect</a:t>
            </a:r>
            <a:r>
              <a:rPr lang="en-US" sz="3600" dirty="0" smtClean="0">
                <a:latin typeface="AGaramond-Regular"/>
                <a:ea typeface="Times New Roman" panose="02020603050405020304" pitchFamily="18" charset="0"/>
                <a:cs typeface="AGaramond-Regular"/>
              </a:rPr>
              <a:t>.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iii) </a:t>
            </a:r>
            <a:r>
              <a:rPr lang="en-US" sz="3600" u="sng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Guedel</a:t>
            </a:r>
            <a:r>
              <a:rPr lang="en-US" sz="36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airway/nasopharyngeal airway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to secure airway</a:t>
            </a:r>
            <a:r>
              <a:rPr lang="en-US" sz="3600" dirty="0">
                <a:latin typeface="FranklinGothic-Demi"/>
                <a:ea typeface="Times New Roman" panose="02020603050405020304" pitchFamily="18" charset="0"/>
                <a:cs typeface="FranklinGothic-Demi"/>
              </a:rPr>
              <a:t>.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Insert the oral airway into the mouth behind the tongue; it is usually inserted upside down until the palate is encountered and is then rotated 180 degrees.</a:t>
            </a: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iv) 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Intubations;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keep the neck immobilized in neutral position. Intubate all unconscious patients (GCS &lt; 9) to secure airway. Use sedation and short acting neuromuscular blockade if necessary. If not possible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v)Tracheostomy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vii)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cricothyrotomy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1242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dk1"/>
                </a:solidFill>
              </a:rPr>
              <a:t>2. </a:t>
            </a:r>
            <a:r>
              <a:rPr lang="en-US" sz="3600" b="1" u="sng" dirty="0">
                <a:solidFill>
                  <a:schemeClr val="dk1"/>
                </a:solidFill>
              </a:rPr>
              <a:t>Breathing: Oxygenation and </a:t>
            </a:r>
            <a:r>
              <a:rPr lang="en-US" sz="3600" b="1" u="sng" dirty="0" smtClean="0">
                <a:solidFill>
                  <a:schemeClr val="dk1"/>
                </a:solidFill>
              </a:rPr>
              <a:t>ventilation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LOOK OUT for the five major problems that may impair breathing -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ie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Tension pneumothorax-put through a needle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Massive pneumothorax-chest tubes insertion</a:t>
            </a:r>
          </a:p>
          <a:p>
            <a:pPr marL="342900" lvl="0" indent="-342900">
              <a:buFont typeface="+mj-lt"/>
              <a:buAutoNum type="arabicPeriod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Sucking wounds-strap the open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wound.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38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4.Flail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chest-positive pressure ventilation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5.Cardiac tamponade.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6.Airway obstruction.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02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Inspect (LOOK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Inspection of respiratory rate is essential.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Are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any of the following present?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Cyanosis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Any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signs of respiratory distress- Use of accessory muscles, flaring of alae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nasae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subcostal recession</a:t>
            </a:r>
          </a:p>
          <a:p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54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Inspect Chest- movements, Penetrating injury, Presence of flail chest, Sucking chest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wounds.</a:t>
            </a:r>
          </a:p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Palpate (FEEL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Tracheal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shift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Broken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ribs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Subcutaneous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emphysema.</a:t>
            </a: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3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Chest expansion</a:t>
            </a:r>
          </a:p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3.Percussion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dullness is useful for diagnosis of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haemothorax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pneumothorax.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4 Auscultate (LISTEN)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Pneumothorax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(decreased breath sounds on site of injury)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Detection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abnormal sounds in the chest.</a:t>
            </a:r>
          </a:p>
          <a:p>
            <a:pPr marL="0" indent="0">
              <a:buNone/>
              <a:tabLst>
                <a:tab pos="4457700" algn="l"/>
              </a:tabLst>
            </a:pP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8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4457700" algn="l"/>
              </a:tabLst>
            </a:pP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Resuscitation action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Insert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 intercostal drainage tube as a matter of priority, and before chest X-ray if respiratory distress exists, to drain the chest pleura of air and blood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When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indications for intubation exist but the trachea cannot be intubated, consider using a laryngeal mask airway or direct access via a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cricothyroidotomy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034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Resuscitate to goal of mean arterial pressure (MAP)&gt;90 mmHg to maintain a presumptive cerebral perfusion pressure (CPP)&gt;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70-80mmHg. 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Urinary catheter insertion and monitor the input and output chart at least 30-50 ml/hour or  0.5/kg/hour of urine flow</a:t>
            </a:r>
          </a:p>
          <a:p>
            <a:pPr>
              <a:tabLst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Asses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by vital signs, pallor, sweating, anxiety ,skin warmth clammy, input and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output.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4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f-ZA" dirty="0" smtClean="0"/>
              <a:t>SCALP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A- Aponeurosis of </a:t>
            </a:r>
            <a:r>
              <a:rPr lang="en-US" sz="3600" dirty="0" err="1"/>
              <a:t>Galea</a:t>
            </a:r>
            <a:r>
              <a:rPr lang="en-US" sz="3600" dirty="0"/>
              <a:t> 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This is a thin fibrous sheath attached to the bellies of the </a:t>
            </a:r>
            <a:r>
              <a:rPr lang="en-US" sz="3600" dirty="0" err="1"/>
              <a:t>Fronto</a:t>
            </a:r>
            <a:r>
              <a:rPr lang="en-US" sz="3600" dirty="0"/>
              <a:t>-occipitalis muscle.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Deep </a:t>
            </a:r>
            <a:r>
              <a:rPr lang="en-US" sz="3600" dirty="0"/>
              <a:t>to it is the sub aponeurotic space.</a:t>
            </a:r>
          </a:p>
          <a:p>
            <a:pPr marL="0" indent="0">
              <a:buNone/>
              <a:tabLst>
                <a:tab pos="4457700" algn="l"/>
              </a:tabLst>
            </a:pPr>
            <a:r>
              <a:rPr lang="en-US" sz="3600" dirty="0"/>
              <a:t>L- Loose connective(areolar) layer</a:t>
            </a:r>
          </a:p>
          <a:p>
            <a:pPr>
              <a:tabLst>
                <a:tab pos="4457700" algn="l"/>
              </a:tabLst>
            </a:pPr>
            <a:r>
              <a:rPr lang="en-US" sz="3600" dirty="0"/>
              <a:t>-Occupying the sub aponeurotic space. </a:t>
            </a:r>
            <a:endParaRPr lang="en-US" sz="3600" dirty="0" smtClean="0"/>
          </a:p>
          <a:p>
            <a:pPr>
              <a:tabLst>
                <a:tab pos="4457700" algn="l"/>
              </a:tabLst>
            </a:pPr>
            <a:r>
              <a:rPr lang="en-US" sz="3600" dirty="0" smtClean="0"/>
              <a:t>This </a:t>
            </a:r>
            <a:r>
              <a:rPr lang="en-US" sz="3600" dirty="0"/>
              <a:t>layer contains emissary veins. </a:t>
            </a: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0100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Blood transfusion must be considered when the patient has persistent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haemodynamic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instability despite fluid (colloid/crystalloid) infusion.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type specific or cross matched blood is not available, use group O negative packed red blood cells.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Transfusion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should, however, be seriously considered if the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haemoglobin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level is less than 7 g/dl and the patient is still bleeding.</a:t>
            </a:r>
          </a:p>
          <a:p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8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available, maintain the patient on oxygen until complete stabilization is achieved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-If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you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suspect a tension pneumothorax, introduce a large-bore needle into the pleural cavity through the second intercostal space, mid clavicular line, to decompress the tension and allow time for the placement of an intercostal tube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intubation in one or two attempts is not possible, a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cricothyroidotomy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should be considered a priority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713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  <a:tabLst>
                <a:tab pos="4457700" algn="l"/>
              </a:tabLst>
            </a:pP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Circulation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arrest of bleeding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“Shock” is defined as inadequate organ perfusion and tissue oxygenation. In the trauma patient, it is most often due to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haemorrhage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hypovolaemia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tabLst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diagnosis of shock is based on clinical findings: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Hypotension</a:t>
            </a:r>
          </a:p>
          <a:p>
            <a:pPr marL="342900" lvl="0" indent="-342900">
              <a:buFont typeface="+mj-lt"/>
              <a:buAutoNum type="arabicParenR"/>
              <a:tabLst>
                <a:tab pos="457200" algn="l"/>
                <a:tab pos="4457700" algn="l"/>
              </a:tabLst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Hypothermia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984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3.Tachycardia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4.Tachypnoea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5.Cool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extremities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6.Decreased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capillary refill </a:t>
            </a: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7.Pallor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  <a:tabLst>
                <a:tab pos="457200" algn="l"/>
                <a:tab pos="4457700" algn="l"/>
              </a:tabLst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8.Decreased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urine production</a:t>
            </a:r>
          </a:p>
          <a:p>
            <a:pPr lvl="0"/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9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Haemorrhagic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en-US" sz="36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hypovolaemic</a:t>
            </a:r>
            <a:r>
              <a:rPr lang="en-US" sz="36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Shock is due to acute loss of blood or fluids. The amount of blood loss after trauma is often poorly assessed and in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blunt trauma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usually underestimated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Remember: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Large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volumes of blood may be hidden in the abdominal and pleural cavity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393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Femoral shaft fracture may lose up to 2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litres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blood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Pelvic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fracture often loses in excess of 2 </a:t>
            </a:r>
            <a:r>
              <a:rPr lang="en-US" sz="3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litres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of blood.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506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Cardiogenic </a:t>
            </a: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endParaRPr 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Cardiogenic shock is due to inadequate heart function. This may result from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Myocardial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contusion (bruising)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Cardiac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tamponade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Tension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pneumothorax (preventing blood returning to heart)-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9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Penetrating wound of the heart</a:t>
            </a: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Myocardial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infarction.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Assessment of the jugular venous pressure is essential in these circumstances and an ECG should be recorded, if available.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564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Neurogenic shock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due to the loss of sympathetic tone, usually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resulting from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spinal cord injury. </a:t>
            </a:r>
            <a:endParaRPr lang="en-US" sz="3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classical presentation is hypotension without reflex tachycardia or skin vasoconstriction.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02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686</TotalTime>
  <Words>5523</Words>
  <Application>Microsoft Office PowerPoint</Application>
  <PresentationFormat>Widescreen</PresentationFormat>
  <Paragraphs>665</Paragraphs>
  <Slides>144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144</vt:i4>
      </vt:variant>
    </vt:vector>
  </HeadingPairs>
  <TitlesOfParts>
    <vt:vector size="151" baseType="lpstr">
      <vt:lpstr>AGaramond-Regular</vt:lpstr>
      <vt:lpstr>Calibri</vt:lpstr>
      <vt:lpstr>Calibri Light</vt:lpstr>
      <vt:lpstr>FranklinGothic-Demi</vt:lpstr>
      <vt:lpstr>Times New Roman</vt:lpstr>
      <vt:lpstr>Wingdings</vt:lpstr>
      <vt:lpstr>Retrospect</vt:lpstr>
      <vt:lpstr>HEAD INJURY</vt:lpstr>
      <vt:lpstr>HEAD INJURY</vt:lpstr>
      <vt:lpstr>HEAD INJURY</vt:lpstr>
      <vt:lpstr>CLASSIFICATION OF HEAD INJURIES</vt:lpstr>
      <vt:lpstr>SEVERITY OF INJURY</vt:lpstr>
      <vt:lpstr>ANATOMICAL CLASSIFICATION</vt:lpstr>
      <vt:lpstr>SCALP</vt:lpstr>
      <vt:lpstr>SCALP</vt:lpstr>
      <vt:lpstr>SCALP</vt:lpstr>
      <vt:lpstr>SCALP</vt:lpstr>
      <vt:lpstr>SCALP</vt:lpstr>
      <vt:lpstr>SKULL INJURY</vt:lpstr>
      <vt:lpstr>SKULL INJURY</vt:lpstr>
      <vt:lpstr>SKULL INJURY</vt:lpstr>
      <vt:lpstr>SKULL INJURY</vt:lpstr>
      <vt:lpstr>SKULL INJURY</vt:lpstr>
      <vt:lpstr>SKULL INJURY</vt:lpstr>
      <vt:lpstr>SKULL INJURY</vt:lpstr>
      <vt:lpstr>SKULL INJURY</vt:lpstr>
      <vt:lpstr>SKULL INJURY</vt:lpstr>
      <vt:lpstr>c.BRAIN INJURY</vt:lpstr>
      <vt:lpstr>PRIMARY BRAIN INJURY</vt:lpstr>
      <vt:lpstr>PRIMARY BRAIN INJURY</vt:lpstr>
      <vt:lpstr>PRIMARY BRAIN INJURY</vt:lpstr>
      <vt:lpstr>PRIMARY BRAIN INJURY</vt:lpstr>
      <vt:lpstr>PRIMARY BRAIN INJURY</vt:lpstr>
      <vt:lpstr>PRIMARY BRAIN INJURY</vt:lpstr>
      <vt:lpstr>PRIMARY BRAIN INJURY</vt:lpstr>
      <vt:lpstr>PRIMARY BRAIN INJURY</vt:lpstr>
      <vt:lpstr>SECONDARY BRAIN INJURY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A. INTRACRANIAL HAEMATOMAS</vt:lpstr>
      <vt:lpstr> B. BRAIN OEDEMA </vt:lpstr>
      <vt:lpstr>B. BRAIN OEDEMA</vt:lpstr>
      <vt:lpstr>B. BRAIN OEDEMA</vt:lpstr>
      <vt:lpstr>B. BRAIN OEDEMA</vt:lpstr>
      <vt:lpstr>B. BRAIN OEDEMA</vt:lpstr>
      <vt:lpstr>C. INFECTION</vt:lpstr>
      <vt:lpstr>D. HYDROCEPHALUS</vt:lpstr>
      <vt:lpstr>E.CSF LEAK</vt:lpstr>
      <vt:lpstr>E.CSF LEAK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DIAGNOSIS</vt:lpstr>
      <vt:lpstr>INVESTIGATIONS IN HEAD INJURIES</vt:lpstr>
      <vt:lpstr>INVESTIGATIONS IN HEAD INJURIES</vt:lpstr>
      <vt:lpstr>INVESTIGATIONS IN HEAD INJURIES</vt:lpstr>
      <vt:lpstr>INVESTIGATIONS IN HEAD INJURIES</vt:lpstr>
      <vt:lpstr>INVESTIGATIONS IN HEAD INJURIES</vt:lpstr>
      <vt:lpstr>INVESTIGATIONS IN HEAD INJURIES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MANAGEMENT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INTRACRANIAL PRESSURE (ICP) and CEREBRAL PERFUSION PRESSURE (CPP) MONITORING</vt:lpstr>
      <vt:lpstr>NTRACRANIAL PRESSURE (ICP) and CEREBRAL PERFUSION PRESSURE (CPP) MONITORING</vt:lpstr>
      <vt:lpstr>NTRACRANIAL PRESSURE (ICP) and CEREBRAL PERFUSION PRESSURE (CPP) MONITORING</vt:lpstr>
      <vt:lpstr>NTRACRANIAL PRESSURE (ICP) and CEREBRAL PERFUSION PRESSURE (CPP) MONITORING</vt:lpstr>
      <vt:lpstr>OTHER GENERAL CARE UNCONSCIOUS PATIENTS</vt:lpstr>
      <vt:lpstr>OTHER GENERAL CARE UNCONSCIOUS PATIENTS</vt:lpstr>
      <vt:lpstr>OTHER GENERAL CARE UNCONSCIOUS PATIENTS</vt:lpstr>
      <vt:lpstr>OTHER GENERAL CARE UNCONSCIOUS PATIENTS</vt:lpstr>
      <vt:lpstr>OTHER GENERAL CARE UNCONSCIOUS PATIENTS</vt:lpstr>
      <vt:lpstr>COMPLICATIONS OF HEAD INJURY</vt:lpstr>
      <vt:lpstr>COMPLICATIONS OF HEAD INJURY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 INJURY</dc:title>
  <dc:creator>user</dc:creator>
  <cp:lastModifiedBy>user</cp:lastModifiedBy>
  <cp:revision>50</cp:revision>
  <dcterms:created xsi:type="dcterms:W3CDTF">2021-09-19T05:42:00Z</dcterms:created>
  <dcterms:modified xsi:type="dcterms:W3CDTF">2021-10-01T11:48:14Z</dcterms:modified>
</cp:coreProperties>
</file>