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2DD54F-491F-46AC-9447-5CA9F29E7405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022505C-FE5D-464A-8F3E-31DCB3BAEE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GENITAL PROLAPSE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252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 -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system of classification</a:t>
            </a:r>
          </a:p>
          <a:p>
            <a:r>
              <a:rPr lang="en-US" altLang="es-ES" dirty="0"/>
              <a:t>Uses objective measurements from fixed anatomic points- hymen easily seen consistently.</a:t>
            </a:r>
          </a:p>
          <a:p>
            <a:r>
              <a:rPr lang="en-US" altLang="es-ES" dirty="0"/>
              <a:t>Plane at the level of hymen is described as zero. </a:t>
            </a:r>
            <a:r>
              <a:rPr lang="en-US" altLang="es-ES" dirty="0" smtClean="0"/>
              <a:t> Anything below </a:t>
            </a:r>
            <a:r>
              <a:rPr lang="en-US" altLang="es-ES" dirty="0"/>
              <a:t>is measured as positive and </a:t>
            </a:r>
            <a:r>
              <a:rPr lang="en-US" altLang="es-ES" dirty="0" smtClean="0"/>
              <a:t>above </a:t>
            </a:r>
            <a:r>
              <a:rPr lang="en-US" altLang="es-ES" dirty="0"/>
              <a:t>as negative.</a:t>
            </a:r>
          </a:p>
          <a:p>
            <a:r>
              <a:rPr lang="en-US" altLang="es-ES" dirty="0"/>
              <a:t>A stage is assigned according to the most severe portion of the Prolapse.</a:t>
            </a:r>
            <a:endParaRPr lang="en-US" altLang="es-ES" b="1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32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POPQ classification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s-ES" b="1" u="sng" dirty="0"/>
              <a:t>Stage 0:</a:t>
            </a:r>
            <a:r>
              <a:rPr lang="en-US" altLang="es-ES" dirty="0"/>
              <a:t> No Prolapse is demonstrated.</a:t>
            </a:r>
          </a:p>
          <a:p>
            <a:pPr>
              <a:lnSpc>
                <a:spcPct val="90000"/>
              </a:lnSpc>
              <a:buNone/>
            </a:pPr>
            <a:r>
              <a:rPr lang="en-US" altLang="es-ES" u="sng" dirty="0"/>
              <a:t>Stage-1</a:t>
            </a:r>
            <a:r>
              <a:rPr lang="en-US" altLang="es-ES" dirty="0"/>
              <a:t>-Most distal portion of Prolapse &gt; 1cm above the level of the hymen.</a:t>
            </a:r>
          </a:p>
          <a:p>
            <a:pPr>
              <a:lnSpc>
                <a:spcPct val="90000"/>
              </a:lnSpc>
              <a:buNone/>
            </a:pPr>
            <a:r>
              <a:rPr lang="en-US" altLang="es-ES" u="sng" dirty="0"/>
              <a:t>Stage –2</a:t>
            </a:r>
            <a:r>
              <a:rPr lang="en-US" altLang="es-ES" dirty="0"/>
              <a:t> –Most distal portion of Prolapse&lt; 1cm proximal or distal to the plane of hymen.</a:t>
            </a:r>
          </a:p>
          <a:p>
            <a:pPr>
              <a:lnSpc>
                <a:spcPct val="90000"/>
              </a:lnSpc>
              <a:buNone/>
            </a:pPr>
            <a:r>
              <a:rPr lang="en-US" altLang="es-ES" u="sng" dirty="0"/>
              <a:t>Stage –3</a:t>
            </a:r>
            <a:r>
              <a:rPr lang="en-US" altLang="es-ES" dirty="0"/>
              <a:t> –Most distal portion of Prolapse is &gt; 1 cm below the hymen but protrudes no further than 2 cm less than the TVL.</a:t>
            </a:r>
          </a:p>
          <a:p>
            <a:pPr>
              <a:lnSpc>
                <a:spcPct val="90000"/>
              </a:lnSpc>
              <a:buNone/>
            </a:pPr>
            <a:r>
              <a:rPr lang="en-US" altLang="es-ES" u="sng" dirty="0"/>
              <a:t>Stage –4-</a:t>
            </a:r>
            <a:r>
              <a:rPr lang="en-US" altLang="es-ES" dirty="0"/>
              <a:t> complete version of the total length of the lower genital tract is demonstrated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81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Prolapse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s-ES" dirty="0"/>
              <a:t>Trophic ulcers on the vaginal mucosa </a:t>
            </a:r>
            <a:endParaRPr lang="en-US" altLang="es-ES" dirty="0" smtClean="0"/>
          </a:p>
          <a:p>
            <a:pPr>
              <a:lnSpc>
                <a:spcPct val="80000"/>
              </a:lnSpc>
            </a:pPr>
            <a:r>
              <a:rPr lang="en-US" altLang="es-ES" dirty="0" smtClean="0"/>
              <a:t>Blood </a:t>
            </a:r>
            <a:r>
              <a:rPr lang="en-US" altLang="es-ES" dirty="0"/>
              <a:t>stained vaginal discharge due to congestion</a:t>
            </a:r>
          </a:p>
          <a:p>
            <a:pPr>
              <a:lnSpc>
                <a:spcPct val="80000"/>
              </a:lnSpc>
            </a:pPr>
            <a:r>
              <a:rPr lang="en-US" altLang="es-ES" dirty="0"/>
              <a:t>Cervical elongation</a:t>
            </a:r>
          </a:p>
          <a:p>
            <a:pPr>
              <a:lnSpc>
                <a:spcPct val="80000"/>
              </a:lnSpc>
            </a:pPr>
            <a:r>
              <a:rPr lang="en-US" altLang="es-ES" dirty="0"/>
              <a:t>Bladder  -Incomplete emptying</a:t>
            </a:r>
          </a:p>
          <a:p>
            <a:pPr>
              <a:lnSpc>
                <a:spcPct val="80000"/>
              </a:lnSpc>
              <a:buNone/>
            </a:pPr>
            <a:r>
              <a:rPr lang="en-US" altLang="es-ES" dirty="0"/>
              <a:t>        -Cystitis</a:t>
            </a:r>
          </a:p>
          <a:p>
            <a:pPr>
              <a:lnSpc>
                <a:spcPct val="80000"/>
              </a:lnSpc>
              <a:buNone/>
            </a:pPr>
            <a:r>
              <a:rPr lang="en-US" altLang="es-ES" dirty="0"/>
              <a:t>        -</a:t>
            </a:r>
            <a:r>
              <a:rPr lang="en-US" altLang="es-ES" dirty="0" err="1"/>
              <a:t>Hydronephrosis</a:t>
            </a:r>
            <a:endParaRPr lang="en-US" altLang="es-ES" dirty="0"/>
          </a:p>
          <a:p>
            <a:pPr>
              <a:lnSpc>
                <a:spcPct val="80000"/>
              </a:lnSpc>
              <a:buNone/>
            </a:pPr>
            <a:r>
              <a:rPr lang="en-US" altLang="es-ES" dirty="0"/>
              <a:t>        -</a:t>
            </a:r>
            <a:r>
              <a:rPr lang="en-US" altLang="es-ES" dirty="0" err="1"/>
              <a:t>Pyelitis</a:t>
            </a:r>
            <a:r>
              <a:rPr lang="en-US" altLang="es-ES" dirty="0"/>
              <a:t>/ Pyelonephritis</a:t>
            </a:r>
          </a:p>
          <a:p>
            <a:pPr>
              <a:lnSpc>
                <a:spcPct val="80000"/>
              </a:lnSpc>
            </a:pPr>
            <a:r>
              <a:rPr lang="en-US" altLang="es-ES" dirty="0"/>
              <a:t>Cancer on the ulcer-rare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495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s-ES" dirty="0"/>
              <a:t>Symptoms- Feeling of something coming down per vaginal when moving about.</a:t>
            </a:r>
          </a:p>
          <a:p>
            <a:pPr>
              <a:buNone/>
            </a:pPr>
            <a:r>
              <a:rPr lang="en-US" altLang="es-ES" dirty="0"/>
              <a:t>              -Discomfort on walking.</a:t>
            </a:r>
          </a:p>
          <a:p>
            <a:pPr>
              <a:buNone/>
            </a:pPr>
            <a:r>
              <a:rPr lang="en-US" altLang="es-ES" dirty="0"/>
              <a:t>              -Backache or dragging pain </a:t>
            </a:r>
          </a:p>
          <a:p>
            <a:pPr>
              <a:buNone/>
            </a:pPr>
            <a:r>
              <a:rPr lang="en-US" altLang="es-ES" dirty="0"/>
              <a:t>               in the  pelvis.</a:t>
            </a:r>
          </a:p>
          <a:p>
            <a:r>
              <a:rPr lang="en-US" altLang="es-ES" dirty="0"/>
              <a:t>In presence of Cystocele  –Urinary symptoms – e. g difficult in passing urine, urgency or frequency dysuria, stress incontinence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929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prolapse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IMG_0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362200"/>
            <a:ext cx="5791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97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s-ES" dirty="0" smtClean="0"/>
              <a:t>Ulcers on a prolapsed uterus</a:t>
            </a:r>
          </a:p>
        </p:txBody>
      </p:sp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C69E50A-B71D-4573-AE87-B588AD5917E4}" type="slidenum">
              <a:rPr lang="en-US" altLang="es-ES" smtClean="0">
                <a:solidFill>
                  <a:schemeClr val="bg1"/>
                </a:solidFill>
              </a:rPr>
              <a:pPr/>
              <a:t>15</a:t>
            </a:fld>
            <a:endParaRPr lang="en-US" altLang="es-ES" smtClean="0">
              <a:solidFill>
                <a:schemeClr val="bg1"/>
              </a:solidFill>
            </a:endParaRPr>
          </a:p>
        </p:txBody>
      </p:sp>
      <p:pic>
        <p:nvPicPr>
          <p:cNvPr id="20484" name="Picture 5" descr="IMG_01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58674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29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work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s-ES" dirty="0" smtClean="0"/>
              <a:t>Good </a:t>
            </a:r>
            <a:r>
              <a:rPr lang="en-US" altLang="es-ES" dirty="0"/>
              <a:t>clinical history and examination is more than sufficient.</a:t>
            </a:r>
          </a:p>
          <a:p>
            <a:r>
              <a:rPr lang="en-US" altLang="es-ES" dirty="0" smtClean="0"/>
              <a:t>U/S </a:t>
            </a:r>
            <a:r>
              <a:rPr lang="en-US" altLang="es-ES" dirty="0"/>
              <a:t>–Assess </a:t>
            </a:r>
            <a:r>
              <a:rPr lang="en-US" altLang="es-ES" dirty="0" smtClean="0"/>
              <a:t>for uterine </a:t>
            </a:r>
            <a:r>
              <a:rPr lang="en-US" altLang="es-ES" dirty="0"/>
              <a:t>masses, kidneys, </a:t>
            </a:r>
            <a:r>
              <a:rPr lang="en-US" altLang="es-ES" dirty="0" smtClean="0"/>
              <a:t>bladder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es-ES" sz="3200" dirty="0"/>
              <a:t>IVU-Visualize bladder, kidneys, congenital anomalies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es-ES" sz="3200" dirty="0"/>
              <a:t>Urine for cystitis</a:t>
            </a:r>
          </a:p>
          <a:p>
            <a:endParaRPr lang="en-US" altLang="es-ES" dirty="0"/>
          </a:p>
        </p:txBody>
      </p:sp>
    </p:spTree>
    <p:extLst>
      <p:ext uri="{BB962C8B-B14F-4D97-AF65-F5344CB8AC3E}">
        <p14:creationId xmlns:p14="http://schemas.microsoft.com/office/powerpoint/2010/main" xmlns="" val="37732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-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en-US" altLang="es-ES" sz="1800" dirty="0" smtClean="0"/>
          </a:p>
          <a:p>
            <a:pPr>
              <a:lnSpc>
                <a:spcPct val="80000"/>
              </a:lnSpc>
            </a:pPr>
            <a:r>
              <a:rPr lang="en-US" altLang="es-ES" dirty="0" smtClean="0"/>
              <a:t>Good </a:t>
            </a:r>
            <a:r>
              <a:rPr lang="en-US" altLang="es-ES" dirty="0"/>
              <a:t>and effective antenatal care </a:t>
            </a:r>
            <a:endParaRPr lang="en-US" altLang="es-ES" dirty="0" smtClean="0"/>
          </a:p>
          <a:p>
            <a:pPr lvl="1">
              <a:lnSpc>
                <a:spcPct val="80000"/>
              </a:lnSpc>
            </a:pPr>
            <a:r>
              <a:rPr lang="en-US" altLang="es-ES" sz="2400" dirty="0" smtClean="0"/>
              <a:t>nutrition</a:t>
            </a:r>
            <a:r>
              <a:rPr lang="en-US" altLang="es-ES" sz="2400" dirty="0"/>
              <a:t>, physiotherapy, hygiene</a:t>
            </a:r>
            <a:r>
              <a:rPr lang="en-US" altLang="es-ES" dirty="0"/>
              <a:t>.</a:t>
            </a:r>
          </a:p>
          <a:p>
            <a:pPr>
              <a:lnSpc>
                <a:spcPct val="80000"/>
              </a:lnSpc>
            </a:pPr>
            <a:r>
              <a:rPr lang="en-US" altLang="es-ES" dirty="0"/>
              <a:t>Adequate </a:t>
            </a:r>
            <a:r>
              <a:rPr lang="en-US" altLang="es-ES" dirty="0" err="1"/>
              <a:t>intrapartum</a:t>
            </a:r>
            <a:r>
              <a:rPr lang="en-US" altLang="es-ES" dirty="0"/>
              <a:t> care</a:t>
            </a:r>
            <a:r>
              <a:rPr lang="en-US" altLang="es-ES" sz="1800" dirty="0"/>
              <a:t>.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Prevent premature bearing down or application of forceps or vacuum.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Avoid prolonged second stage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Timely episiotomy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Accurate repair of </a:t>
            </a:r>
            <a:r>
              <a:rPr lang="en-US" altLang="es-ES" sz="2400" dirty="0" err="1"/>
              <a:t>perineal</a:t>
            </a:r>
            <a:r>
              <a:rPr lang="en-US" altLang="es-ES" sz="2400" dirty="0"/>
              <a:t> injuries</a:t>
            </a:r>
            <a:endParaRPr lang="en-US" altLang="es-ES" sz="2400" b="1" dirty="0"/>
          </a:p>
          <a:p>
            <a:pPr>
              <a:lnSpc>
                <a:spcPct val="80000"/>
              </a:lnSpc>
            </a:pPr>
            <a:r>
              <a:rPr lang="en-US" altLang="es-ES" dirty="0"/>
              <a:t>Adequate postnatal care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Especially pelvic floor exercises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FP-adequate spacing of childbirth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Avoid strenuous exercises prematurely, at least 6 months after delivery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21070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s-ES" dirty="0" smtClean="0"/>
              <a:t>Conservative treatment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 smtClean="0"/>
              <a:t>Improve </a:t>
            </a:r>
            <a:r>
              <a:rPr lang="en-US" altLang="es-ES" sz="2400" dirty="0"/>
              <a:t>nutrition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 err="1"/>
              <a:t>Kegel’s</a:t>
            </a:r>
            <a:r>
              <a:rPr lang="en-US" altLang="es-ES" sz="2400" dirty="0"/>
              <a:t> exercises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S</a:t>
            </a:r>
            <a:r>
              <a:rPr lang="en-US" altLang="es-ES" sz="2400" dirty="0" smtClean="0"/>
              <a:t>mith </a:t>
            </a:r>
            <a:r>
              <a:rPr lang="en-US" altLang="es-ES" sz="2400" dirty="0"/>
              <a:t>Hodge </a:t>
            </a:r>
            <a:r>
              <a:rPr lang="en-US" altLang="es-ES" sz="2400" dirty="0" err="1" smtClean="0"/>
              <a:t>pessery</a:t>
            </a:r>
            <a:r>
              <a:rPr lang="en-US" altLang="es-ES" sz="2400" dirty="0" smtClean="0"/>
              <a:t> - useful </a:t>
            </a:r>
            <a:r>
              <a:rPr lang="en-US" altLang="es-ES" sz="2400" dirty="0"/>
              <a:t>in pregnancy or while waiting for operation.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Estrogen- in menopause</a:t>
            </a:r>
            <a:endParaRPr lang="en-US" altLang="es-ES" sz="2400" b="1" dirty="0"/>
          </a:p>
          <a:p>
            <a:pPr>
              <a:lnSpc>
                <a:spcPct val="80000"/>
              </a:lnSpc>
            </a:pPr>
            <a:r>
              <a:rPr lang="en-US" altLang="es-ES" dirty="0" smtClean="0"/>
              <a:t>Surgical treatment </a:t>
            </a:r>
            <a:endParaRPr lang="en-US" altLang="es-ES" dirty="0"/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Cystocele- anterior </a:t>
            </a:r>
            <a:r>
              <a:rPr lang="en-US" altLang="es-ES" sz="2400" dirty="0" err="1" smtClean="0"/>
              <a:t>colporrhaphy</a:t>
            </a:r>
            <a:endParaRPr lang="en-US" altLang="es-ES" sz="2400" dirty="0"/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Rectocele- </a:t>
            </a:r>
            <a:r>
              <a:rPr lang="en-US" altLang="es-ES" sz="2400" dirty="0" err="1"/>
              <a:t>colpoperineorrhaphy</a:t>
            </a:r>
            <a:endParaRPr lang="en-US" altLang="es-ES" sz="2400" dirty="0"/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Vault Prolapse – </a:t>
            </a:r>
            <a:r>
              <a:rPr lang="en-US" altLang="es-ES" sz="2400" dirty="0" smtClean="0"/>
              <a:t> </a:t>
            </a:r>
            <a:r>
              <a:rPr lang="en-US" altLang="es-ES" sz="2400" dirty="0" err="1"/>
              <a:t>sacrocolpopexy</a:t>
            </a:r>
            <a:endParaRPr lang="en-US" altLang="es-ES" sz="2400" dirty="0"/>
          </a:p>
          <a:p>
            <a:pPr lvl="1">
              <a:lnSpc>
                <a:spcPct val="80000"/>
              </a:lnSpc>
            </a:pPr>
            <a:r>
              <a:rPr lang="en-US" altLang="es-ES" sz="2400" dirty="0"/>
              <a:t>Uterine Prolapse- Manchester operation </a:t>
            </a:r>
            <a:r>
              <a:rPr lang="en-US" altLang="es-ES" sz="2400" dirty="0" smtClean="0"/>
              <a:t>/repair </a:t>
            </a:r>
            <a:r>
              <a:rPr lang="en-US" altLang="es-ES" sz="2400" dirty="0"/>
              <a:t>(</a:t>
            </a:r>
            <a:r>
              <a:rPr lang="en-US" altLang="es-ES" sz="2400" dirty="0" smtClean="0"/>
              <a:t>conserving uterus) or</a:t>
            </a:r>
          </a:p>
          <a:p>
            <a:pPr lvl="1">
              <a:lnSpc>
                <a:spcPct val="80000"/>
              </a:lnSpc>
            </a:pPr>
            <a:r>
              <a:rPr lang="en-US" altLang="es-ES" sz="2400" dirty="0" smtClean="0"/>
              <a:t>TVH + anterior and posterior </a:t>
            </a:r>
            <a:r>
              <a:rPr lang="en-US" altLang="es-ES" sz="2400" dirty="0" err="1" smtClean="0"/>
              <a:t>colpoperineorrhaphy</a:t>
            </a:r>
            <a:endParaRPr lang="en-US" altLang="es-E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04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endParaRPr lang="en-US" altLang="es-ES" dirty="0" smtClean="0"/>
          </a:p>
          <a:p>
            <a:pPr lvl="1">
              <a:buFont typeface="Arial" pitchFamily="34" charset="0"/>
              <a:buChar char="•"/>
            </a:pPr>
            <a:r>
              <a:rPr lang="en-US" altLang="es-ES" dirty="0" smtClean="0"/>
              <a:t>VVF</a:t>
            </a:r>
            <a:endParaRPr lang="en-US" altLang="es-ES" dirty="0"/>
          </a:p>
          <a:p>
            <a:pPr lvl="1">
              <a:buFont typeface="Arial" pitchFamily="34" charset="0"/>
              <a:buChar char="•"/>
            </a:pPr>
            <a:r>
              <a:rPr lang="en-US" altLang="es-ES" dirty="0"/>
              <a:t>RVF</a:t>
            </a:r>
          </a:p>
          <a:p>
            <a:pPr lvl="1">
              <a:buFont typeface="Arial" pitchFamily="34" charset="0"/>
              <a:buChar char="•"/>
            </a:pPr>
            <a:r>
              <a:rPr lang="en-US" altLang="es-ES" dirty="0"/>
              <a:t>Recurrence of Prolapse</a:t>
            </a:r>
          </a:p>
          <a:p>
            <a:pPr lvl="1">
              <a:buFont typeface="Arial" pitchFamily="34" charset="0"/>
              <a:buChar char="•"/>
            </a:pPr>
            <a:r>
              <a:rPr lang="en-US" altLang="es-ES" dirty="0"/>
              <a:t>Hemorrhage</a:t>
            </a:r>
          </a:p>
          <a:p>
            <a:pPr lvl="1">
              <a:buFont typeface="Arial" pitchFamily="34" charset="0"/>
              <a:buChar char="•"/>
            </a:pPr>
            <a:r>
              <a:rPr lang="en-US" altLang="es-ES" dirty="0"/>
              <a:t>Urinary retention</a:t>
            </a:r>
          </a:p>
          <a:p>
            <a:pPr lvl="1">
              <a:buFont typeface="Arial" pitchFamily="34" charset="0"/>
              <a:buChar char="•"/>
            </a:pPr>
            <a:r>
              <a:rPr lang="en-US" altLang="es-ES" dirty="0"/>
              <a:t>Sepsis</a:t>
            </a:r>
            <a:endParaRPr lang="en-US" altLang="es-E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668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Uterine supports</a:t>
            </a:r>
          </a:p>
          <a:p>
            <a:r>
              <a:rPr lang="en-US" dirty="0" smtClean="0"/>
              <a:t>Etiology</a:t>
            </a:r>
          </a:p>
          <a:p>
            <a:r>
              <a:rPr lang="en-US" dirty="0" smtClean="0"/>
              <a:t>Classification </a:t>
            </a:r>
          </a:p>
          <a:p>
            <a:r>
              <a:rPr lang="en-US" dirty="0" smtClean="0"/>
              <a:t>Complications </a:t>
            </a:r>
          </a:p>
          <a:p>
            <a:r>
              <a:rPr lang="en-US" dirty="0" smtClean="0"/>
              <a:t>Presentation  </a:t>
            </a:r>
          </a:p>
          <a:p>
            <a:r>
              <a:rPr lang="en-US" dirty="0" smtClean="0"/>
              <a:t>Management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2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incontinence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s-ES" dirty="0" smtClean="0"/>
              <a:t>Increase </a:t>
            </a:r>
            <a:r>
              <a:rPr lang="en-US" altLang="es-ES" dirty="0"/>
              <a:t>in intra abdominal pressure leads to urine loss. </a:t>
            </a:r>
            <a:endParaRPr lang="en-US" altLang="es-ES" dirty="0" smtClean="0"/>
          </a:p>
          <a:p>
            <a:r>
              <a:rPr lang="en-US" altLang="es-ES" dirty="0" smtClean="0"/>
              <a:t>Due </a:t>
            </a:r>
            <a:r>
              <a:rPr lang="en-US" altLang="es-ES" dirty="0"/>
              <a:t>to abdominal pressure transmission to the bladder </a:t>
            </a:r>
            <a:r>
              <a:rPr lang="en-US" altLang="es-ES" dirty="0" smtClean="0"/>
              <a:t>more than </a:t>
            </a:r>
            <a:r>
              <a:rPr lang="en-US" altLang="es-ES" dirty="0"/>
              <a:t>the urethra.</a:t>
            </a:r>
          </a:p>
          <a:p>
            <a:r>
              <a:rPr lang="en-US" altLang="es-ES" dirty="0"/>
              <a:t>Other </a:t>
            </a:r>
            <a:r>
              <a:rPr lang="en-US" altLang="es-ES" dirty="0" smtClean="0"/>
              <a:t>forms of incontinence include: –</a:t>
            </a:r>
          </a:p>
          <a:p>
            <a:pPr lvl="1"/>
            <a:r>
              <a:rPr lang="en-US" altLang="es-ES" dirty="0" smtClean="0"/>
              <a:t>Detrusor </a:t>
            </a:r>
            <a:r>
              <a:rPr lang="en-US" altLang="es-ES" dirty="0"/>
              <a:t>instability </a:t>
            </a:r>
            <a:r>
              <a:rPr lang="en-US" altLang="es-ES" dirty="0" smtClean="0"/>
              <a:t> </a:t>
            </a:r>
          </a:p>
          <a:p>
            <a:pPr lvl="1"/>
            <a:r>
              <a:rPr lang="en-US" altLang="es-ES" dirty="0" smtClean="0"/>
              <a:t>overflow incontinence – inability to hold once bladder full</a:t>
            </a:r>
          </a:p>
          <a:p>
            <a:pPr lvl="1"/>
            <a:r>
              <a:rPr lang="en-US" altLang="es-ES" dirty="0" smtClean="0"/>
              <a:t>Urge incontinence as in U.T.I (cystitis)</a:t>
            </a:r>
            <a:endParaRPr lang="en-US" altLang="es-ES" dirty="0"/>
          </a:p>
          <a:p>
            <a:endParaRPr lang="en-US" alt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28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s-ES" dirty="0"/>
              <a:t>Non-surgical </a:t>
            </a:r>
            <a:r>
              <a:rPr lang="en-US" altLang="es-ES" dirty="0" smtClean="0"/>
              <a:t>therapy:</a:t>
            </a:r>
          </a:p>
          <a:p>
            <a:r>
              <a:rPr lang="en-US" altLang="es-ES" dirty="0" err="1" smtClean="0"/>
              <a:t>Behaviour</a:t>
            </a:r>
            <a:r>
              <a:rPr lang="en-US" altLang="es-ES" dirty="0" smtClean="0"/>
              <a:t> /dietary change</a:t>
            </a:r>
          </a:p>
          <a:p>
            <a:pPr lvl="1"/>
            <a:r>
              <a:rPr lang="en-US" altLang="es-ES" dirty="0"/>
              <a:t>Reduce caffeine /alcohol ingestion – diuretics</a:t>
            </a:r>
          </a:p>
          <a:p>
            <a:pPr lvl="1"/>
            <a:r>
              <a:rPr lang="en-US" altLang="es-ES" dirty="0"/>
              <a:t>Reduce tobacco </a:t>
            </a:r>
            <a:r>
              <a:rPr lang="en-US" altLang="es-ES" dirty="0" smtClean="0"/>
              <a:t>use </a:t>
            </a:r>
          </a:p>
          <a:p>
            <a:pPr lvl="1"/>
            <a:r>
              <a:rPr lang="en-US" altLang="es-ES" dirty="0"/>
              <a:t>W</a:t>
            </a:r>
            <a:r>
              <a:rPr lang="en-US" altLang="es-ES" dirty="0" smtClean="0"/>
              <a:t>eight </a:t>
            </a:r>
            <a:r>
              <a:rPr lang="en-US" altLang="es-ES" dirty="0"/>
              <a:t>loss </a:t>
            </a:r>
            <a:r>
              <a:rPr lang="en-US" altLang="es-ES" dirty="0" smtClean="0"/>
              <a:t>, reduce fluid intake to 1L/day</a:t>
            </a:r>
          </a:p>
          <a:p>
            <a:r>
              <a:rPr lang="en-US" altLang="es-ES" dirty="0" smtClean="0"/>
              <a:t>Improved </a:t>
            </a:r>
            <a:r>
              <a:rPr lang="en-US" altLang="es-ES" dirty="0"/>
              <a:t>care for chronic diseases- reduce pelvic floor </a:t>
            </a:r>
            <a:r>
              <a:rPr lang="en-US" altLang="es-ES" dirty="0" smtClean="0"/>
              <a:t>pressure</a:t>
            </a:r>
          </a:p>
          <a:p>
            <a:r>
              <a:rPr lang="en-US" altLang="es-ES" dirty="0" err="1"/>
              <a:t>Kegels</a:t>
            </a:r>
            <a:r>
              <a:rPr lang="en-US" altLang="es-ES" dirty="0"/>
              <a:t> exercise – strengthen </a:t>
            </a:r>
            <a:r>
              <a:rPr lang="en-US" altLang="es-ES" dirty="0" err="1"/>
              <a:t>levator</a:t>
            </a:r>
            <a:r>
              <a:rPr lang="en-US" altLang="es-ES" dirty="0"/>
              <a:t> </a:t>
            </a:r>
            <a:r>
              <a:rPr lang="en-US" altLang="es-ES" dirty="0" err="1"/>
              <a:t>ani</a:t>
            </a:r>
            <a:r>
              <a:rPr lang="en-US" altLang="es-ES" dirty="0"/>
              <a:t>/ urogenital sphincter muscles</a:t>
            </a:r>
          </a:p>
          <a:p>
            <a:endParaRPr lang="en-US" altLang="es-ES" dirty="0" smtClean="0"/>
          </a:p>
          <a:p>
            <a:pPr>
              <a:buNone/>
            </a:pPr>
            <a:endParaRPr lang="en-US" altLang="es-E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8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s-ES" dirty="0"/>
              <a:t>Drug – Estrogen replacement.</a:t>
            </a:r>
          </a:p>
          <a:p>
            <a:pPr>
              <a:lnSpc>
                <a:spcPct val="90000"/>
              </a:lnSpc>
            </a:pPr>
            <a:r>
              <a:rPr lang="en-US" altLang="es-ES" dirty="0" smtClean="0"/>
              <a:t>Mechanical and surgical – aim to restore anatomy of proximal urethra:</a:t>
            </a:r>
          </a:p>
          <a:p>
            <a:pPr>
              <a:lnSpc>
                <a:spcPct val="90000"/>
              </a:lnSpc>
            </a:pPr>
            <a:r>
              <a:rPr lang="en-US" altLang="es-ES" dirty="0" smtClean="0"/>
              <a:t>Mechanical </a:t>
            </a:r>
            <a:r>
              <a:rPr lang="en-US" altLang="es-ES" dirty="0"/>
              <a:t>– Smith Hodge </a:t>
            </a:r>
            <a:r>
              <a:rPr lang="en-US" altLang="es-ES" dirty="0" err="1"/>
              <a:t>pessary</a:t>
            </a:r>
            <a:endParaRPr lang="en-US" altLang="es-ES" dirty="0"/>
          </a:p>
          <a:p>
            <a:r>
              <a:rPr lang="en-US" dirty="0" smtClean="0"/>
              <a:t>Surgical – anterior </a:t>
            </a:r>
            <a:r>
              <a:rPr lang="en-US" dirty="0" err="1" smtClean="0"/>
              <a:t>colporrhaphy</a:t>
            </a:r>
            <a:r>
              <a:rPr lang="en-US" dirty="0" smtClean="0"/>
              <a:t>, sling procedures – suspend bladder base to </a:t>
            </a:r>
            <a:r>
              <a:rPr lang="en-US" smtClean="0"/>
              <a:t>inguinal regions</a:t>
            </a:r>
            <a:endParaRPr lang="en-US" altLang="es-ES" dirty="0" smtClean="0"/>
          </a:p>
        </p:txBody>
      </p:sp>
    </p:spTree>
    <p:extLst>
      <p:ext uri="{BB962C8B-B14F-4D97-AF65-F5344CB8AC3E}">
        <p14:creationId xmlns:p14="http://schemas.microsoft.com/office/powerpoint/2010/main" xmlns="" val="23718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s-ES" dirty="0" smtClean="0"/>
              <a:t>Genital Prolapse is the descent of the vaginal wall and /or uterus from their natural position</a:t>
            </a:r>
          </a:p>
          <a:p>
            <a:pPr>
              <a:lnSpc>
                <a:spcPct val="90000"/>
              </a:lnSpc>
            </a:pPr>
            <a:r>
              <a:rPr lang="en-US" altLang="es-ES" dirty="0" smtClean="0"/>
              <a:t>Uterus is normally </a:t>
            </a:r>
            <a:r>
              <a:rPr lang="en-US" altLang="es-ES" dirty="0" err="1" smtClean="0"/>
              <a:t>anteverted</a:t>
            </a:r>
            <a:r>
              <a:rPr lang="en-US" altLang="es-ES" dirty="0" smtClean="0"/>
              <a:t> and </a:t>
            </a:r>
            <a:r>
              <a:rPr lang="en-US" altLang="es-ES" dirty="0" err="1" smtClean="0"/>
              <a:t>anteflexed</a:t>
            </a:r>
            <a:r>
              <a:rPr lang="en-US" altLang="es-ES" dirty="0" smtClean="0"/>
              <a:t> in position with the cervix at the level of the </a:t>
            </a:r>
            <a:r>
              <a:rPr lang="en-US" altLang="es-ES" dirty="0" err="1" smtClean="0"/>
              <a:t>ischial</a:t>
            </a:r>
            <a:r>
              <a:rPr lang="en-US" altLang="es-ES" dirty="0" smtClean="0"/>
              <a:t> spines.</a:t>
            </a:r>
          </a:p>
          <a:p>
            <a:pPr>
              <a:lnSpc>
                <a:spcPct val="90000"/>
              </a:lnSpc>
            </a:pPr>
            <a:r>
              <a:rPr lang="en-US" altLang="es-ES" dirty="0" smtClean="0"/>
              <a:t>It’s kept in this position and level by support structures in the pelvis at 3 levels</a:t>
            </a:r>
          </a:p>
          <a:p>
            <a:r>
              <a:rPr lang="en-US" altLang="es-ES" dirty="0" smtClean="0"/>
              <a:t>Descent/prolapse signifies weakness in the pelvic organ </a:t>
            </a:r>
            <a:r>
              <a:rPr lang="en-US" altLang="es-ES" smtClean="0"/>
              <a:t>support structures</a:t>
            </a:r>
            <a:endParaRPr lang="en-US" altLang="es-ES" dirty="0" smtClean="0"/>
          </a:p>
        </p:txBody>
      </p:sp>
    </p:spTree>
    <p:extLst>
      <p:ext uri="{BB962C8B-B14F-4D97-AF65-F5344CB8AC3E}">
        <p14:creationId xmlns:p14="http://schemas.microsoft.com/office/powerpoint/2010/main" xmlns="" val="26417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Uterine supports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s-ES" b="1" dirty="0" smtClean="0"/>
              <a:t>	Upper supports </a:t>
            </a:r>
            <a:r>
              <a:rPr lang="en-US" altLang="es-ES" dirty="0" smtClean="0"/>
              <a:t>(weak)</a:t>
            </a:r>
            <a:endParaRPr lang="en-US" altLang="es-ES" dirty="0"/>
          </a:p>
          <a:p>
            <a:pPr>
              <a:lnSpc>
                <a:spcPct val="90000"/>
              </a:lnSpc>
            </a:pPr>
            <a:r>
              <a:rPr lang="en-US" altLang="es-ES" dirty="0" err="1"/>
              <a:t>Endopelvic</a:t>
            </a:r>
            <a:r>
              <a:rPr lang="en-US" altLang="es-ES" dirty="0"/>
              <a:t> fascia covering the uterus</a:t>
            </a:r>
          </a:p>
          <a:p>
            <a:pPr>
              <a:lnSpc>
                <a:spcPct val="90000"/>
              </a:lnSpc>
            </a:pPr>
            <a:r>
              <a:rPr lang="en-US" altLang="es-ES" dirty="0"/>
              <a:t>Round ligaments</a:t>
            </a:r>
          </a:p>
          <a:p>
            <a:pPr>
              <a:lnSpc>
                <a:spcPct val="90000"/>
              </a:lnSpc>
            </a:pPr>
            <a:r>
              <a:rPr lang="en-US" altLang="es-ES" dirty="0"/>
              <a:t>Broad </a:t>
            </a:r>
            <a:r>
              <a:rPr lang="en-US" altLang="es-ES" dirty="0" smtClean="0"/>
              <a:t>ligament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s-ES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altLang="es-ES" b="1" dirty="0"/>
              <a:t> </a:t>
            </a:r>
            <a:r>
              <a:rPr lang="en-US" altLang="es-ES" b="1" dirty="0" smtClean="0"/>
              <a:t>    Middle supports </a:t>
            </a:r>
            <a:r>
              <a:rPr lang="en-US" altLang="es-ES" dirty="0" smtClean="0"/>
              <a:t>(main support structures)</a:t>
            </a:r>
            <a:endParaRPr lang="en-US" altLang="es-ES" dirty="0"/>
          </a:p>
          <a:p>
            <a:pPr>
              <a:lnSpc>
                <a:spcPct val="80000"/>
              </a:lnSpc>
            </a:pPr>
            <a:r>
              <a:rPr lang="en-US" altLang="es-ES" dirty="0"/>
              <a:t>Transverse-cervical (</a:t>
            </a:r>
            <a:r>
              <a:rPr lang="en-US" altLang="es-ES" dirty="0" err="1"/>
              <a:t>mackenrodt’s</a:t>
            </a:r>
            <a:r>
              <a:rPr lang="en-US" altLang="es-ES" dirty="0"/>
              <a:t>) ligaments</a:t>
            </a:r>
          </a:p>
          <a:p>
            <a:pPr>
              <a:lnSpc>
                <a:spcPct val="80000"/>
              </a:lnSpc>
            </a:pPr>
            <a:r>
              <a:rPr lang="en-US" altLang="es-ES" dirty="0" err="1"/>
              <a:t>Uterosacral</a:t>
            </a:r>
            <a:r>
              <a:rPr lang="en-US" altLang="es-ES" dirty="0"/>
              <a:t> ligaments</a:t>
            </a:r>
          </a:p>
          <a:p>
            <a:pPr>
              <a:lnSpc>
                <a:spcPct val="80000"/>
              </a:lnSpc>
            </a:pPr>
            <a:r>
              <a:rPr lang="en-US" altLang="es-ES" dirty="0" err="1"/>
              <a:t>Pubocervical</a:t>
            </a:r>
            <a:r>
              <a:rPr lang="en-US" altLang="es-ES" dirty="0"/>
              <a:t> fascia or ligaments</a:t>
            </a:r>
          </a:p>
          <a:p>
            <a:pPr>
              <a:lnSpc>
                <a:spcPct val="80000"/>
              </a:lnSpc>
              <a:buNone/>
            </a:pPr>
            <a:endParaRPr lang="en-US" altLang="es-ES" dirty="0"/>
          </a:p>
          <a:p>
            <a:pPr>
              <a:lnSpc>
                <a:spcPct val="80000"/>
              </a:lnSpc>
              <a:buNone/>
            </a:pPr>
            <a:r>
              <a:rPr lang="en-US" altLang="es-ES" b="1" dirty="0" smtClean="0"/>
              <a:t>     Lower support </a:t>
            </a:r>
            <a:r>
              <a:rPr lang="en-US" altLang="es-ES" dirty="0" smtClean="0"/>
              <a:t>(indirect support to uterus)</a:t>
            </a:r>
            <a:endParaRPr lang="en-US" altLang="es-ES" dirty="0"/>
          </a:p>
          <a:p>
            <a:pPr>
              <a:lnSpc>
                <a:spcPct val="80000"/>
              </a:lnSpc>
            </a:pPr>
            <a:r>
              <a:rPr lang="en-US" altLang="es-ES" dirty="0" err="1"/>
              <a:t>Endopelvic</a:t>
            </a:r>
            <a:r>
              <a:rPr lang="en-US" altLang="es-ES" dirty="0"/>
              <a:t> fascia</a:t>
            </a:r>
          </a:p>
          <a:p>
            <a:pPr>
              <a:lnSpc>
                <a:spcPct val="80000"/>
              </a:lnSpc>
            </a:pPr>
            <a:r>
              <a:rPr lang="en-US" altLang="es-ES" dirty="0"/>
              <a:t>Pelvic </a:t>
            </a:r>
            <a:r>
              <a:rPr lang="en-US" altLang="es-ES" dirty="0" smtClean="0"/>
              <a:t>floor</a:t>
            </a:r>
            <a:endParaRPr lang="en-US" alt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115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Etiological factors = predisposing or aggravating</a:t>
            </a:r>
          </a:p>
          <a:p>
            <a:r>
              <a:rPr lang="en-US" altLang="es-ES" dirty="0" smtClean="0"/>
              <a:t>Predisposing are present before onset of prolapse</a:t>
            </a:r>
          </a:p>
          <a:p>
            <a:r>
              <a:rPr lang="en-US" altLang="es-ES" dirty="0" smtClean="0"/>
              <a:t>Aggravating factors worsen or accelerate the prolapse once set in</a:t>
            </a:r>
          </a:p>
          <a:p>
            <a:r>
              <a:rPr lang="en-US" altLang="es-ES" dirty="0" smtClean="0"/>
              <a:t>Predisposing factors are either acquired </a:t>
            </a:r>
            <a:r>
              <a:rPr lang="en-US" altLang="es-ES" dirty="0"/>
              <a:t>or </a:t>
            </a:r>
            <a:r>
              <a:rPr lang="en-US" altLang="es-ES" dirty="0" smtClean="0"/>
              <a:t>congenital</a:t>
            </a:r>
          </a:p>
          <a:p>
            <a:r>
              <a:rPr lang="en-US" altLang="es-ES" dirty="0" smtClean="0"/>
              <a:t>Acquired related to childbirth; congenital weakness of support structures  leads to prolapse in the absence of childbirth complications</a:t>
            </a:r>
          </a:p>
          <a:p>
            <a:endParaRPr lang="en-US" alt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46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Acquired predisposing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s-ES" dirty="0"/>
              <a:t>Premature bearing down before full dilatation of the cervix.</a:t>
            </a:r>
          </a:p>
          <a:p>
            <a:pPr>
              <a:lnSpc>
                <a:spcPct val="80000"/>
              </a:lnSpc>
            </a:pPr>
            <a:r>
              <a:rPr lang="en-US" altLang="es-ES" dirty="0" smtClean="0"/>
              <a:t>Repeated </a:t>
            </a:r>
            <a:r>
              <a:rPr lang="en-US" altLang="es-ES" dirty="0"/>
              <a:t>or frequent childbirths.</a:t>
            </a:r>
          </a:p>
          <a:p>
            <a:pPr>
              <a:lnSpc>
                <a:spcPct val="80000"/>
              </a:lnSpc>
            </a:pPr>
            <a:r>
              <a:rPr lang="en-US" altLang="es-ES" dirty="0" smtClean="0"/>
              <a:t>Use </a:t>
            </a:r>
            <a:r>
              <a:rPr lang="en-US" altLang="es-ES" dirty="0"/>
              <a:t>of forceps or vacuum extraction before cervix is fully dilated. </a:t>
            </a:r>
          </a:p>
          <a:p>
            <a:pPr>
              <a:lnSpc>
                <a:spcPct val="80000"/>
              </a:lnSpc>
            </a:pPr>
            <a:r>
              <a:rPr lang="en-US" altLang="es-ES" dirty="0" smtClean="0"/>
              <a:t>Prolonged </a:t>
            </a:r>
            <a:r>
              <a:rPr lang="en-US" altLang="es-ES" dirty="0"/>
              <a:t>distension of the perineum with avoidance or delay in giving episiotomies.</a:t>
            </a:r>
          </a:p>
          <a:p>
            <a:pPr>
              <a:lnSpc>
                <a:spcPct val="80000"/>
              </a:lnSpc>
            </a:pPr>
            <a:r>
              <a:rPr lang="en-US" altLang="es-ES" dirty="0" smtClean="0"/>
              <a:t>Improper </a:t>
            </a:r>
            <a:r>
              <a:rPr lang="en-US" altLang="es-ES" dirty="0"/>
              <a:t>repair of the </a:t>
            </a:r>
            <a:r>
              <a:rPr lang="en-US" altLang="es-ES" dirty="0" err="1"/>
              <a:t>perineal</a:t>
            </a:r>
            <a:r>
              <a:rPr lang="en-US" altLang="es-ES" dirty="0"/>
              <a:t> injuries.</a:t>
            </a:r>
          </a:p>
          <a:p>
            <a:pPr>
              <a:lnSpc>
                <a:spcPct val="80000"/>
              </a:lnSpc>
            </a:pPr>
            <a:r>
              <a:rPr lang="en-US" altLang="es-ES" dirty="0" smtClean="0"/>
              <a:t>Resumption </a:t>
            </a:r>
            <a:r>
              <a:rPr lang="en-US" altLang="es-ES" dirty="0"/>
              <a:t>of physical activities prematurely before tissues have regained their </a:t>
            </a:r>
            <a:r>
              <a:rPr lang="en-US" altLang="es-ES" dirty="0" smtClean="0"/>
              <a:t>tone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884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Aggravating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s-ES" dirty="0"/>
              <a:t> </a:t>
            </a:r>
            <a:r>
              <a:rPr lang="en-US" altLang="es-ES" dirty="0" smtClean="0"/>
              <a:t>   Produce their effects where </a:t>
            </a:r>
            <a:r>
              <a:rPr lang="en-US" altLang="es-ES" dirty="0"/>
              <a:t>supports are </a:t>
            </a:r>
            <a:r>
              <a:rPr lang="en-US" altLang="es-ES" dirty="0" smtClean="0"/>
              <a:t>   	already weakened. Include: </a:t>
            </a:r>
            <a:endParaRPr lang="en-US" altLang="es-ES" dirty="0"/>
          </a:p>
          <a:p>
            <a:r>
              <a:rPr lang="en-US" altLang="es-ES" dirty="0"/>
              <a:t>Postmenopausal atrophy</a:t>
            </a:r>
          </a:p>
          <a:p>
            <a:r>
              <a:rPr lang="en-US" altLang="es-ES" dirty="0"/>
              <a:t>Chronic constipation /coughing</a:t>
            </a:r>
          </a:p>
          <a:p>
            <a:r>
              <a:rPr lang="en-US" altLang="es-ES" dirty="0" smtClean="0"/>
              <a:t>Malnutrition</a:t>
            </a:r>
            <a:endParaRPr lang="en-US" altLang="es-ES" dirty="0"/>
          </a:p>
          <a:p>
            <a:r>
              <a:rPr lang="en-US" altLang="es-ES" dirty="0" smtClean="0"/>
              <a:t>Obesity</a:t>
            </a:r>
          </a:p>
          <a:p>
            <a:r>
              <a:rPr lang="en-US" altLang="es-ES" dirty="0" smtClean="0"/>
              <a:t>Pelvic masses e.g. Fibroids</a:t>
            </a:r>
            <a:endParaRPr lang="en-US" altLang="es-ES" dirty="0"/>
          </a:p>
          <a:p>
            <a:endParaRPr lang="en-US" alt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288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prolapse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s-ES" dirty="0" smtClean="0"/>
              <a:t>Can be vaginal, uterine or both</a:t>
            </a:r>
          </a:p>
          <a:p>
            <a:pPr>
              <a:lnSpc>
                <a:spcPct val="90000"/>
              </a:lnSpc>
            </a:pPr>
            <a:r>
              <a:rPr lang="en-US" altLang="es-ES" dirty="0"/>
              <a:t>Vaginal </a:t>
            </a:r>
            <a:r>
              <a:rPr lang="en-US" altLang="es-ES" dirty="0" smtClean="0"/>
              <a:t>Prolapse:</a:t>
            </a:r>
          </a:p>
          <a:p>
            <a:pPr lvl="1">
              <a:lnSpc>
                <a:spcPct val="90000"/>
              </a:lnSpc>
            </a:pPr>
            <a:r>
              <a:rPr lang="en-US" altLang="es-ES" dirty="0"/>
              <a:t>Cystocele due laxity of </a:t>
            </a:r>
            <a:r>
              <a:rPr lang="en-US" altLang="es-ES" dirty="0" err="1"/>
              <a:t>pubo</a:t>
            </a:r>
            <a:r>
              <a:rPr lang="en-US" altLang="es-ES" dirty="0"/>
              <a:t>- cervical fascia leading to </a:t>
            </a:r>
            <a:r>
              <a:rPr lang="en-US" altLang="es-ES" dirty="0" smtClean="0"/>
              <a:t>herniation </a:t>
            </a:r>
            <a:r>
              <a:rPr lang="en-US" altLang="es-ES" dirty="0"/>
              <a:t>of the </a:t>
            </a:r>
            <a:r>
              <a:rPr lang="en-US" altLang="es-ES" dirty="0" smtClean="0"/>
              <a:t>bladder</a:t>
            </a:r>
          </a:p>
          <a:p>
            <a:pPr lvl="1">
              <a:lnSpc>
                <a:spcPct val="90000"/>
              </a:lnSpc>
            </a:pPr>
            <a:r>
              <a:rPr lang="en-US" altLang="es-ES" dirty="0"/>
              <a:t>Rectocele-laxity of posterior vaginal wall rectum </a:t>
            </a:r>
            <a:r>
              <a:rPr lang="en-US" altLang="es-ES" dirty="0" smtClean="0"/>
              <a:t>herniates </a:t>
            </a:r>
            <a:r>
              <a:rPr lang="en-US" altLang="es-ES" dirty="0"/>
              <a:t>through the wall</a:t>
            </a:r>
            <a:r>
              <a:rPr lang="en-US" altLang="es-ES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s-ES" dirty="0"/>
              <a:t>Vault Prolapse </a:t>
            </a:r>
            <a:r>
              <a:rPr lang="en-US" altLang="es-ES" dirty="0" smtClean="0"/>
              <a:t>-</a:t>
            </a:r>
            <a:r>
              <a:rPr lang="en-US" altLang="es-ES" dirty="0"/>
              <a:t> </a:t>
            </a:r>
            <a:r>
              <a:rPr lang="en-US" altLang="es-ES" dirty="0" smtClean="0"/>
              <a:t>usually </a:t>
            </a:r>
            <a:r>
              <a:rPr lang="en-US" altLang="es-ES" dirty="0"/>
              <a:t>after hysterectomy</a:t>
            </a:r>
            <a:endParaRPr lang="en-US" altLang="es-ES" b="1" dirty="0"/>
          </a:p>
          <a:p>
            <a:pPr>
              <a:lnSpc>
                <a:spcPct val="90000"/>
              </a:lnSpc>
            </a:pPr>
            <a:r>
              <a:rPr lang="en-US" altLang="es-ES" dirty="0" smtClean="0"/>
              <a:t>Uterine prolapse</a:t>
            </a:r>
          </a:p>
          <a:p>
            <a:pPr lvl="1">
              <a:lnSpc>
                <a:spcPct val="90000"/>
              </a:lnSpc>
            </a:pPr>
            <a:r>
              <a:rPr lang="en-US" altLang="es-ES" dirty="0" smtClean="0"/>
              <a:t>Usually </a:t>
            </a:r>
            <a:r>
              <a:rPr lang="en-US" altLang="es-ES" dirty="0"/>
              <a:t>accompanied by Cystocele or Rectocele </a:t>
            </a:r>
            <a:r>
              <a:rPr lang="en-US" altLang="es-ES" dirty="0" smtClean="0"/>
              <a:t>or both but </a:t>
            </a:r>
            <a:r>
              <a:rPr lang="en-US" altLang="es-ES" dirty="0"/>
              <a:t>may </a:t>
            </a:r>
            <a:r>
              <a:rPr lang="en-US" altLang="es-ES" dirty="0" smtClean="0"/>
              <a:t>also occur </a:t>
            </a:r>
            <a:r>
              <a:rPr lang="en-US" altLang="es-ES" dirty="0"/>
              <a:t>alone –as in congenital cases</a:t>
            </a:r>
          </a:p>
          <a:p>
            <a:pPr>
              <a:lnSpc>
                <a:spcPct val="90000"/>
              </a:lnSpc>
              <a:buNone/>
            </a:pPr>
            <a:r>
              <a:rPr lang="en-US" altLang="es-ES" sz="2000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7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Measure of severity</a:t>
            </a:r>
          </a:p>
          <a:p>
            <a:pPr>
              <a:buNone/>
            </a:pPr>
            <a:r>
              <a:rPr lang="en-US" altLang="es-ES" b="1" u="sng" dirty="0"/>
              <a:t>1st degree</a:t>
            </a:r>
            <a:r>
              <a:rPr lang="en-US" altLang="es-ES" dirty="0"/>
              <a:t> –The uterus descends down from its normal position </a:t>
            </a:r>
            <a:r>
              <a:rPr lang="en-US" altLang="es-ES" dirty="0" smtClean="0"/>
              <a:t>to halfway </a:t>
            </a:r>
            <a:r>
              <a:rPr lang="en-US" altLang="es-ES" dirty="0"/>
              <a:t>to the hymen.</a:t>
            </a:r>
          </a:p>
          <a:p>
            <a:pPr>
              <a:buNone/>
            </a:pPr>
            <a:r>
              <a:rPr lang="en-US" altLang="es-ES" b="1" u="sng" dirty="0"/>
              <a:t>2nd degree</a:t>
            </a:r>
            <a:r>
              <a:rPr lang="en-US" altLang="es-ES" dirty="0"/>
              <a:t> –The uterus protrudes outside the vaginal </a:t>
            </a:r>
            <a:r>
              <a:rPr lang="en-US" altLang="es-ES" dirty="0" err="1"/>
              <a:t>introitus</a:t>
            </a:r>
            <a:r>
              <a:rPr lang="en-US" altLang="es-ES" dirty="0"/>
              <a:t> however the body of uterus remains inside the vagina.</a:t>
            </a:r>
          </a:p>
          <a:p>
            <a:pPr>
              <a:buNone/>
            </a:pPr>
            <a:r>
              <a:rPr lang="en-US" altLang="es-ES" b="1" u="sng" dirty="0"/>
              <a:t>3rd degree</a:t>
            </a:r>
            <a:r>
              <a:rPr lang="en-US" altLang="es-ES" dirty="0"/>
              <a:t>– Also called </a:t>
            </a:r>
            <a:r>
              <a:rPr lang="en-US" altLang="es-ES" dirty="0" err="1"/>
              <a:t>procidentia</a:t>
            </a:r>
            <a:r>
              <a:rPr lang="en-US" altLang="es-ES" dirty="0"/>
              <a:t>- uterine body descends to lie outside the </a:t>
            </a:r>
            <a:r>
              <a:rPr lang="en-US" altLang="es-ES" dirty="0" err="1"/>
              <a:t>introitus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46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238</TotalTime>
  <Words>856</Words>
  <Application>Microsoft Office PowerPoint</Application>
  <PresentationFormat>On-screen Show (4:3)</PresentationFormat>
  <Paragraphs>152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GENITAL PROLAPSE</vt:lpstr>
      <vt:lpstr>Outline </vt:lpstr>
      <vt:lpstr>Definition </vt:lpstr>
      <vt:lpstr>Uterine supports </vt:lpstr>
      <vt:lpstr>Etiology </vt:lpstr>
      <vt:lpstr>Acquired predisposing factors</vt:lpstr>
      <vt:lpstr>Aggravating factors</vt:lpstr>
      <vt:lpstr>Types of prolapse</vt:lpstr>
      <vt:lpstr>Classification </vt:lpstr>
      <vt:lpstr>POP Q - Classification</vt:lpstr>
      <vt:lpstr>POPQ classification contd.</vt:lpstr>
      <vt:lpstr>Complications of Prolapse</vt:lpstr>
      <vt:lpstr>Clinical presentation</vt:lpstr>
      <vt:lpstr>Total prolapse</vt:lpstr>
      <vt:lpstr>Ulcers on a prolapsed uterus</vt:lpstr>
      <vt:lpstr>Diagnostic work up</vt:lpstr>
      <vt:lpstr>Management - prevention</vt:lpstr>
      <vt:lpstr>Management contd.</vt:lpstr>
      <vt:lpstr>Complications </vt:lpstr>
      <vt:lpstr>Stress incontinence</vt:lpstr>
      <vt:lpstr>Management </vt:lpstr>
      <vt:lpstr>Management contd.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GENITAL PROLAPSE</dc:title>
  <dc:creator>Dr. Aswani</dc:creator>
  <cp:lastModifiedBy>lenovo</cp:lastModifiedBy>
  <cp:revision>20</cp:revision>
  <dcterms:created xsi:type="dcterms:W3CDTF">2016-05-02T17:36:38Z</dcterms:created>
  <dcterms:modified xsi:type="dcterms:W3CDTF">2021-10-30T03:54:22Z</dcterms:modified>
</cp:coreProperties>
</file>