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3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49B7-560D-4ECC-A68E-036C03368047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1522-12D5-4F64-8271-051030633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49B7-560D-4ECC-A68E-036C03368047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1522-12D5-4F64-8271-051030633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49B7-560D-4ECC-A68E-036C03368047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1522-12D5-4F64-8271-051030633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49B7-560D-4ECC-A68E-036C03368047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1522-12D5-4F64-8271-051030633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49B7-560D-4ECC-A68E-036C03368047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1522-12D5-4F64-8271-051030633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49B7-560D-4ECC-A68E-036C03368047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1522-12D5-4F64-8271-051030633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49B7-560D-4ECC-A68E-036C03368047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1522-12D5-4F64-8271-051030633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49B7-560D-4ECC-A68E-036C03368047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1522-12D5-4F64-8271-051030633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49B7-560D-4ECC-A68E-036C03368047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1522-12D5-4F64-8271-051030633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49B7-560D-4ECC-A68E-036C03368047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1522-12D5-4F64-8271-051030633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49B7-560D-4ECC-A68E-036C03368047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1522-12D5-4F64-8271-051030633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C49B7-560D-4ECC-A68E-036C03368047}" type="datetimeFigureOut">
              <a:rPr lang="en-US" smtClean="0"/>
              <a:pPr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C1522-12D5-4F64-8271-051030633A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INFERTILITY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MUMBO</a:t>
            </a:r>
          </a:p>
          <a:p>
            <a:r>
              <a:rPr lang="en-US" dirty="0" smtClean="0"/>
              <a:t>REPRODUCTIVE HEALTH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Female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Ovulatory</a:t>
            </a:r>
            <a:r>
              <a:rPr lang="en-US" dirty="0" smtClean="0"/>
              <a:t> disorders (15%)</a:t>
            </a:r>
          </a:p>
          <a:p>
            <a:pPr lvl="1"/>
            <a:r>
              <a:rPr lang="en-US" dirty="0" err="1" smtClean="0"/>
              <a:t>Anovulation</a:t>
            </a:r>
            <a:endParaRPr lang="en-US" dirty="0" smtClean="0"/>
          </a:p>
          <a:p>
            <a:pPr lvl="1"/>
            <a:r>
              <a:rPr lang="en-US" dirty="0" err="1" smtClean="0"/>
              <a:t>Luteal</a:t>
            </a:r>
            <a:r>
              <a:rPr lang="en-US" dirty="0" smtClean="0"/>
              <a:t> phase deficiency</a:t>
            </a:r>
          </a:p>
          <a:p>
            <a:pPr lvl="1"/>
            <a:r>
              <a:rPr lang="en-US" dirty="0" smtClean="0"/>
              <a:t>Ovarian failure</a:t>
            </a:r>
          </a:p>
          <a:p>
            <a:r>
              <a:rPr lang="en-US" dirty="0" smtClean="0"/>
              <a:t>Tubal obstruction/peritoneal factors (30%)</a:t>
            </a:r>
          </a:p>
          <a:p>
            <a:pPr lvl="1"/>
            <a:r>
              <a:rPr lang="en-US" dirty="0" smtClean="0"/>
              <a:t>Congenital absence/</a:t>
            </a:r>
            <a:r>
              <a:rPr lang="en-US" dirty="0" err="1" smtClean="0"/>
              <a:t>atresia</a:t>
            </a:r>
            <a:r>
              <a:rPr lang="en-US" dirty="0" smtClean="0"/>
              <a:t> – rare</a:t>
            </a:r>
          </a:p>
          <a:p>
            <a:pPr lvl="1"/>
            <a:r>
              <a:rPr lang="en-US" dirty="0" smtClean="0"/>
              <a:t>Pelvic Infections – PID, TB, Puerperal infection</a:t>
            </a:r>
          </a:p>
          <a:p>
            <a:pPr lvl="1"/>
            <a:r>
              <a:rPr lang="en-US" dirty="0" smtClean="0"/>
              <a:t>Peritonitis – ruptured appendix, </a:t>
            </a:r>
            <a:r>
              <a:rPr lang="en-US" dirty="0" err="1" smtClean="0"/>
              <a:t>viscus</a:t>
            </a:r>
            <a:r>
              <a:rPr lang="en-US" dirty="0" smtClean="0"/>
              <a:t>, abdominal surgery</a:t>
            </a:r>
          </a:p>
          <a:p>
            <a:pPr lvl="1"/>
            <a:r>
              <a:rPr lang="en-US" dirty="0" smtClean="0"/>
              <a:t>Endometriosis 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Female causes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Uterine and cervical factors (10%)</a:t>
            </a:r>
          </a:p>
          <a:p>
            <a:pPr lvl="1"/>
            <a:r>
              <a:rPr lang="en-US" dirty="0" err="1" smtClean="0"/>
              <a:t>Myomas</a:t>
            </a:r>
            <a:r>
              <a:rPr lang="en-US" dirty="0" smtClean="0"/>
              <a:t>, polyps, developmental anomalies of endometrial cavity, </a:t>
            </a:r>
            <a:r>
              <a:rPr lang="en-US" dirty="0" err="1" smtClean="0"/>
              <a:t>synechiae</a:t>
            </a:r>
            <a:endParaRPr lang="en-US" dirty="0" smtClean="0"/>
          </a:p>
          <a:p>
            <a:pPr lvl="1"/>
            <a:r>
              <a:rPr lang="en-US" dirty="0" smtClean="0"/>
              <a:t>Obstructive lesions of cervix, destroyed </a:t>
            </a:r>
            <a:r>
              <a:rPr lang="en-US" dirty="0" err="1" smtClean="0"/>
              <a:t>endocervical</a:t>
            </a:r>
            <a:r>
              <a:rPr lang="en-US" dirty="0" smtClean="0"/>
              <a:t> glands (surgery, infections growths)</a:t>
            </a:r>
          </a:p>
          <a:p>
            <a:r>
              <a:rPr lang="en-US" dirty="0" smtClean="0"/>
              <a:t>Vaginal factors (˂ 5%)</a:t>
            </a:r>
          </a:p>
          <a:p>
            <a:pPr lvl="1"/>
            <a:r>
              <a:rPr lang="en-US" dirty="0" smtClean="0"/>
              <a:t>Congenital absence, imperforate hymen, </a:t>
            </a:r>
            <a:r>
              <a:rPr lang="en-US" dirty="0" err="1" smtClean="0"/>
              <a:t>atresia</a:t>
            </a:r>
            <a:r>
              <a:rPr lang="en-US" dirty="0" smtClean="0"/>
              <a:t>, transverse vaginal septum</a:t>
            </a:r>
          </a:p>
          <a:p>
            <a:pPr lvl="1"/>
            <a:r>
              <a:rPr lang="en-US" dirty="0" err="1" smtClean="0"/>
              <a:t>Vaginismus</a:t>
            </a:r>
            <a:r>
              <a:rPr lang="en-US" dirty="0" smtClean="0"/>
              <a:t>, </a:t>
            </a:r>
            <a:r>
              <a:rPr lang="en-US" dirty="0" err="1" smtClean="0"/>
              <a:t>vaginitis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Female causes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Immunologic incompatibility (˂10%)</a:t>
            </a:r>
          </a:p>
          <a:p>
            <a:pPr lvl="1"/>
            <a:r>
              <a:rPr lang="en-US" dirty="0" smtClean="0"/>
              <a:t>Spermatozoa immobilizing antibodies</a:t>
            </a:r>
          </a:p>
          <a:p>
            <a:pPr lvl="1"/>
            <a:r>
              <a:rPr lang="en-US" dirty="0" smtClean="0"/>
              <a:t>Spermatozoa agglutinating antibodies</a:t>
            </a:r>
          </a:p>
          <a:p>
            <a:r>
              <a:rPr lang="en-US" dirty="0" smtClean="0"/>
              <a:t>Nutritional and Metabolic factors (˂ 5%)</a:t>
            </a:r>
          </a:p>
          <a:p>
            <a:pPr lvl="1"/>
            <a:r>
              <a:rPr lang="en-US" dirty="0" smtClean="0"/>
              <a:t>Thyroid disorders</a:t>
            </a:r>
          </a:p>
          <a:p>
            <a:pPr lvl="1"/>
            <a:r>
              <a:rPr lang="en-US" dirty="0" smtClean="0"/>
              <a:t>Diabetes</a:t>
            </a:r>
          </a:p>
          <a:p>
            <a:pPr lvl="1"/>
            <a:r>
              <a:rPr lang="en-US" dirty="0" err="1" smtClean="0"/>
              <a:t>Hyperprolactinaemia</a:t>
            </a:r>
            <a:endParaRPr lang="en-US" dirty="0" smtClean="0"/>
          </a:p>
          <a:p>
            <a:pPr lvl="1"/>
            <a:r>
              <a:rPr lang="en-US" dirty="0" smtClean="0"/>
              <a:t>Severe nutritional disorders – under-nutrition, over-nutrition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of infertile couple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 - duration, coital, menstrual, FP, STI’s/PID, surgical, medical</a:t>
            </a:r>
          </a:p>
          <a:p>
            <a:r>
              <a:rPr lang="en-US" dirty="0" smtClean="0"/>
              <a:t>Physical exam – general health status, nutritional, genitalia, surgical incisions</a:t>
            </a:r>
          </a:p>
          <a:p>
            <a:r>
              <a:rPr lang="en-US" dirty="0" smtClean="0"/>
              <a:t>Investigations – order influenced by findings from history, physical exam</a:t>
            </a:r>
          </a:p>
          <a:p>
            <a:r>
              <a:rPr lang="en-US" dirty="0" smtClean="0"/>
              <a:t>General approach – tubal, sperm, ovulation and cervical factors assessment (COST)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assessment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COST 1</a:t>
            </a:r>
          </a:p>
          <a:p>
            <a:pPr lvl="1"/>
            <a:r>
              <a:rPr lang="en-US" dirty="0" smtClean="0"/>
              <a:t>HSG, Semen analysis, basal body temperature, serum mid-</a:t>
            </a:r>
            <a:r>
              <a:rPr lang="en-US" dirty="0" err="1" smtClean="0"/>
              <a:t>luteal</a:t>
            </a:r>
            <a:r>
              <a:rPr lang="en-US" dirty="0" smtClean="0"/>
              <a:t> </a:t>
            </a:r>
            <a:r>
              <a:rPr lang="en-US" dirty="0" smtClean="0"/>
              <a:t>progesterone, post-coital test</a:t>
            </a:r>
            <a:endParaRPr lang="en-US" dirty="0" smtClean="0"/>
          </a:p>
          <a:p>
            <a:r>
              <a:rPr lang="en-US" dirty="0" smtClean="0"/>
              <a:t>COST 2</a:t>
            </a:r>
          </a:p>
          <a:p>
            <a:pPr lvl="1"/>
            <a:r>
              <a:rPr lang="en-US" dirty="0" smtClean="0"/>
              <a:t>Laparoscopy </a:t>
            </a:r>
          </a:p>
          <a:p>
            <a:pPr lvl="1"/>
            <a:r>
              <a:rPr lang="en-US" dirty="0" smtClean="0"/>
              <a:t>Hamster egg penetration test</a:t>
            </a:r>
          </a:p>
          <a:p>
            <a:pPr lvl="1"/>
            <a:r>
              <a:rPr lang="en-US" dirty="0" smtClean="0"/>
              <a:t>Endometrial biopsy</a:t>
            </a:r>
          </a:p>
          <a:p>
            <a:pPr lvl="1"/>
            <a:r>
              <a:rPr lang="en-US" dirty="0" smtClean="0"/>
              <a:t>Ultrasound</a:t>
            </a:r>
          </a:p>
          <a:p>
            <a:pPr lvl="1"/>
            <a:r>
              <a:rPr lang="en-US" dirty="0" smtClean="0"/>
              <a:t>Sperm antibodies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Semen analysis – WHO normal values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4800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Volume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 ml or more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7.2 – 7.8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Sperm concentration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 million per ml or more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Total sperm count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40 million or more per ejaculate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Motility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50% or more with progressive forward motility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Morphology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15% or more normal forms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Viability/Vitality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75% or more alive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Leucocytes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Less than 1 million per ml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Sperm agglutination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Less than 2 on a scale of 0-3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Dependent on the identified causative factor</a:t>
            </a:r>
          </a:p>
          <a:p>
            <a:r>
              <a:rPr lang="en-US" dirty="0" smtClean="0"/>
              <a:t>Cervical factor ( persistent poor cervical mucus, anti-sperm antibodies)</a:t>
            </a:r>
          </a:p>
          <a:p>
            <a:pPr lvl="1"/>
            <a:r>
              <a:rPr lang="en-US" dirty="0" smtClean="0"/>
              <a:t>Intrauterine insemination</a:t>
            </a:r>
          </a:p>
          <a:p>
            <a:pPr lvl="1"/>
            <a:r>
              <a:rPr lang="en-US" dirty="0" smtClean="0"/>
              <a:t>Condoms, use of steroids for antibodies - equivocal</a:t>
            </a:r>
          </a:p>
          <a:p>
            <a:r>
              <a:rPr lang="en-US" dirty="0" err="1" smtClean="0"/>
              <a:t>Ovulatory</a:t>
            </a:r>
            <a:r>
              <a:rPr lang="en-US" dirty="0" smtClean="0"/>
              <a:t> dysfunction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– </a:t>
            </a:r>
            <a:r>
              <a:rPr lang="en-US" dirty="0" err="1" smtClean="0"/>
              <a:t>ovulatory</a:t>
            </a:r>
            <a:r>
              <a:rPr lang="en-US" dirty="0" smtClean="0"/>
              <a:t> dysfunction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Correction of metabolic and nutritional disorders </a:t>
            </a:r>
          </a:p>
          <a:p>
            <a:pPr lvl="1"/>
            <a:r>
              <a:rPr lang="en-US" dirty="0" smtClean="0"/>
              <a:t>DM, Thyroid disease, obesity, </a:t>
            </a:r>
            <a:r>
              <a:rPr lang="en-US" dirty="0" err="1" smtClean="0"/>
              <a:t>hyperprolactinaemia</a:t>
            </a:r>
            <a:r>
              <a:rPr lang="en-US" dirty="0" smtClean="0"/>
              <a:t>, renal disease etc.</a:t>
            </a:r>
          </a:p>
          <a:p>
            <a:r>
              <a:rPr lang="en-US" dirty="0" smtClean="0"/>
              <a:t>Chronic </a:t>
            </a:r>
            <a:r>
              <a:rPr lang="en-US" dirty="0" err="1" smtClean="0"/>
              <a:t>anovulation</a:t>
            </a:r>
            <a:r>
              <a:rPr lang="en-US" dirty="0" smtClean="0"/>
              <a:t> and PCOS</a:t>
            </a:r>
          </a:p>
          <a:p>
            <a:pPr lvl="1"/>
            <a:r>
              <a:rPr lang="en-US" dirty="0" err="1" smtClean="0"/>
              <a:t>Clomiphene</a:t>
            </a:r>
            <a:r>
              <a:rPr lang="en-US" dirty="0" smtClean="0"/>
              <a:t> citrate</a:t>
            </a:r>
          </a:p>
          <a:p>
            <a:pPr lvl="1"/>
            <a:r>
              <a:rPr lang="en-US" dirty="0" smtClean="0"/>
              <a:t>Low dose </a:t>
            </a:r>
            <a:r>
              <a:rPr lang="en-US" dirty="0" err="1" smtClean="0"/>
              <a:t>gonadotrophin</a:t>
            </a:r>
            <a:r>
              <a:rPr lang="en-US" dirty="0" smtClean="0"/>
              <a:t> – </a:t>
            </a:r>
            <a:r>
              <a:rPr lang="en-US" dirty="0" err="1" smtClean="0"/>
              <a:t>hMG</a:t>
            </a:r>
            <a:r>
              <a:rPr lang="en-US" dirty="0" smtClean="0"/>
              <a:t>, FSH</a:t>
            </a:r>
          </a:p>
          <a:p>
            <a:pPr lvl="1"/>
            <a:r>
              <a:rPr lang="en-US" dirty="0" err="1" smtClean="0"/>
              <a:t>GnRH</a:t>
            </a:r>
            <a:r>
              <a:rPr lang="en-US" dirty="0" smtClean="0"/>
              <a:t> agonists before </a:t>
            </a:r>
            <a:r>
              <a:rPr lang="en-US" dirty="0" err="1" smtClean="0"/>
              <a:t>hMG</a:t>
            </a:r>
            <a:endParaRPr lang="en-US" dirty="0" smtClean="0"/>
          </a:p>
          <a:p>
            <a:pPr lvl="1"/>
            <a:r>
              <a:rPr lang="en-US" dirty="0" smtClean="0"/>
              <a:t>Ovarian drilling, wedge resection</a:t>
            </a:r>
          </a:p>
          <a:p>
            <a:r>
              <a:rPr lang="en-US" dirty="0" err="1" smtClean="0"/>
              <a:t>Luteal</a:t>
            </a:r>
            <a:r>
              <a:rPr lang="en-US" dirty="0" smtClean="0"/>
              <a:t> phase deficiency (from BBT, MLP, EB)</a:t>
            </a:r>
          </a:p>
          <a:p>
            <a:pPr lvl="1"/>
            <a:r>
              <a:rPr lang="en-US" dirty="0" err="1" smtClean="0"/>
              <a:t>Clomiphene</a:t>
            </a:r>
            <a:r>
              <a:rPr lang="en-US" dirty="0" smtClean="0"/>
              <a:t> citrate, </a:t>
            </a:r>
            <a:r>
              <a:rPr lang="en-US" dirty="0" err="1" smtClean="0"/>
              <a:t>luteal</a:t>
            </a:r>
            <a:r>
              <a:rPr lang="en-US" dirty="0" smtClean="0"/>
              <a:t> phase support with progesterone </a:t>
            </a:r>
            <a:r>
              <a:rPr lang="en-US" dirty="0" err="1" smtClean="0"/>
              <a:t>pesseries</a:t>
            </a:r>
            <a:r>
              <a:rPr lang="en-US" dirty="0" smtClean="0"/>
              <a:t> 25mg </a:t>
            </a:r>
            <a:r>
              <a:rPr lang="en-US" dirty="0" err="1" smtClean="0"/>
              <a:t>bd</a:t>
            </a:r>
            <a:r>
              <a:rPr lang="en-US" dirty="0" smtClean="0"/>
              <a:t> or oral 100mg </a:t>
            </a:r>
            <a:r>
              <a:rPr lang="en-US" dirty="0" err="1" smtClean="0"/>
              <a:t>tds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Treatment – tubal and peritoneal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Tubal blockage – surgery – open/laparoscopic, type dependent on site of blockage</a:t>
            </a:r>
          </a:p>
          <a:p>
            <a:r>
              <a:rPr lang="en-US" dirty="0" smtClean="0"/>
              <a:t>Adhesions – </a:t>
            </a:r>
            <a:r>
              <a:rPr lang="en-US" dirty="0" err="1" smtClean="0"/>
              <a:t>adhesiolysis</a:t>
            </a:r>
            <a:endParaRPr lang="en-US" dirty="0" smtClean="0"/>
          </a:p>
          <a:p>
            <a:r>
              <a:rPr lang="en-US" dirty="0" smtClean="0"/>
              <a:t>Endometriosis </a:t>
            </a:r>
          </a:p>
          <a:p>
            <a:pPr lvl="1"/>
            <a:r>
              <a:rPr lang="en-US" dirty="0" err="1" smtClean="0"/>
              <a:t>GnRH</a:t>
            </a:r>
            <a:r>
              <a:rPr lang="en-US" dirty="0" smtClean="0"/>
              <a:t> agonists</a:t>
            </a:r>
          </a:p>
          <a:p>
            <a:pPr lvl="1"/>
            <a:r>
              <a:rPr lang="en-US" dirty="0" smtClean="0"/>
              <a:t>Surgery – electrosurgical resection, laser vaporization</a:t>
            </a:r>
          </a:p>
          <a:p>
            <a:pPr lvl="1"/>
            <a:r>
              <a:rPr lang="en-US" dirty="0" smtClean="0"/>
              <a:t>Combined surgical and medical therapy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– male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Volume (low or high)</a:t>
            </a:r>
          </a:p>
          <a:p>
            <a:pPr lvl="1"/>
            <a:r>
              <a:rPr lang="en-US" dirty="0" err="1" smtClean="0"/>
              <a:t>Artifical</a:t>
            </a:r>
            <a:r>
              <a:rPr lang="en-US" dirty="0" smtClean="0"/>
              <a:t> insemination, split collection of sperm for high volume</a:t>
            </a:r>
          </a:p>
          <a:p>
            <a:r>
              <a:rPr lang="en-US" dirty="0" err="1" smtClean="0"/>
              <a:t>Oligospermia</a:t>
            </a:r>
            <a:r>
              <a:rPr lang="en-US" dirty="0" smtClean="0"/>
              <a:t> and </a:t>
            </a:r>
            <a:r>
              <a:rPr lang="en-US" dirty="0" err="1" smtClean="0"/>
              <a:t>hypomotility</a:t>
            </a:r>
            <a:endParaRPr lang="en-US" dirty="0" smtClean="0"/>
          </a:p>
          <a:p>
            <a:pPr lvl="1"/>
            <a:r>
              <a:rPr lang="en-US" dirty="0" smtClean="0"/>
              <a:t>Treat specific cause if identified e.g. </a:t>
            </a:r>
            <a:r>
              <a:rPr lang="en-US" dirty="0" err="1" smtClean="0"/>
              <a:t>varicocoele</a:t>
            </a:r>
            <a:r>
              <a:rPr lang="en-US" dirty="0" smtClean="0"/>
              <a:t> repair</a:t>
            </a:r>
          </a:p>
          <a:p>
            <a:pPr lvl="1"/>
            <a:r>
              <a:rPr lang="en-US" dirty="0" err="1" smtClean="0"/>
              <a:t>Clomiphene</a:t>
            </a:r>
            <a:r>
              <a:rPr lang="en-US" dirty="0" smtClean="0"/>
              <a:t>, </a:t>
            </a:r>
            <a:r>
              <a:rPr lang="en-US" dirty="0" err="1" smtClean="0"/>
              <a:t>hCG</a:t>
            </a:r>
            <a:r>
              <a:rPr lang="en-US" dirty="0" smtClean="0"/>
              <a:t>, testosterone been used but results not impressive</a:t>
            </a:r>
          </a:p>
          <a:p>
            <a:pPr lvl="1"/>
            <a:r>
              <a:rPr lang="en-US" dirty="0" smtClean="0"/>
              <a:t>Artificial insemination for ejaculatory disorders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</a:p>
          <a:p>
            <a:r>
              <a:rPr lang="en-US" dirty="0" smtClean="0"/>
              <a:t>Causes</a:t>
            </a:r>
          </a:p>
          <a:p>
            <a:r>
              <a:rPr lang="en-US" dirty="0" smtClean="0"/>
              <a:t>Evaluation </a:t>
            </a:r>
          </a:p>
          <a:p>
            <a:r>
              <a:rPr lang="en-US" dirty="0" smtClean="0"/>
              <a:t>Management </a:t>
            </a:r>
          </a:p>
          <a:p>
            <a:r>
              <a:rPr lang="en-US" dirty="0" smtClean="0"/>
              <a:t>ART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– unexplained infertility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Counseling  </a:t>
            </a:r>
          </a:p>
          <a:p>
            <a:pPr lvl="1"/>
            <a:r>
              <a:rPr lang="en-US" dirty="0" smtClean="0"/>
              <a:t>50% will conceive in next 5 years without any intervention</a:t>
            </a:r>
          </a:p>
          <a:p>
            <a:pPr lvl="1"/>
            <a:r>
              <a:rPr lang="en-US" dirty="0" smtClean="0"/>
              <a:t>Adoption</a:t>
            </a:r>
          </a:p>
          <a:p>
            <a:r>
              <a:rPr lang="en-US" dirty="0" err="1" smtClean="0"/>
              <a:t>Emperic</a:t>
            </a:r>
            <a:r>
              <a:rPr lang="en-US" dirty="0" smtClean="0"/>
              <a:t> ovarian stimulation</a:t>
            </a:r>
          </a:p>
          <a:p>
            <a:r>
              <a:rPr lang="en-US" dirty="0" smtClean="0"/>
              <a:t>Assisted reproductive technologies</a:t>
            </a:r>
          </a:p>
          <a:p>
            <a:pPr lvl="1"/>
            <a:r>
              <a:rPr lang="en-US" dirty="0" smtClean="0"/>
              <a:t>IVF-ET, GIFT, ICSI etc</a:t>
            </a:r>
          </a:p>
          <a:p>
            <a:pPr lvl="1"/>
            <a:r>
              <a:rPr lang="en-US" dirty="0" smtClean="0"/>
              <a:t>15-25% live birth rates per attempted cycle, rising to 30-50% success in three or more cycles</a:t>
            </a:r>
          </a:p>
          <a:p>
            <a:pPr lvl="1"/>
            <a:r>
              <a:rPr lang="en-US" dirty="0" smtClean="0"/>
              <a:t>Also applied where other treatments for </a:t>
            </a:r>
            <a:r>
              <a:rPr lang="en-US" dirty="0" err="1" smtClean="0"/>
              <a:t>ovulatory</a:t>
            </a:r>
            <a:r>
              <a:rPr lang="en-US" dirty="0" smtClean="0"/>
              <a:t>, tubal or male factor infertility failed or </a:t>
            </a:r>
            <a:r>
              <a:rPr lang="en-US" smtClean="0"/>
              <a:t>not feasible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Involuntary reduction in reproductive ability or potential</a:t>
            </a:r>
          </a:p>
          <a:p>
            <a:r>
              <a:rPr lang="en-US" dirty="0" smtClean="0"/>
              <a:t>Applies to couples who fail to achieve a conception after 12 months of attempting to do so.</a:t>
            </a:r>
          </a:p>
          <a:p>
            <a:r>
              <a:rPr lang="en-US" dirty="0" smtClean="0"/>
              <a:t>Requires exposure to adequate unprotected coitus within the period</a:t>
            </a:r>
          </a:p>
          <a:p>
            <a:r>
              <a:rPr lang="en-US" dirty="0" smtClean="0"/>
              <a:t>May be primary or secondary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fertility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Normal young couples – 20% chance of conception within 1</a:t>
            </a:r>
            <a:r>
              <a:rPr lang="en-US" baseline="30000" dirty="0" smtClean="0"/>
              <a:t>st</a:t>
            </a:r>
            <a:r>
              <a:rPr lang="en-US" dirty="0" smtClean="0"/>
              <a:t> month of unprotected coitus</a:t>
            </a:r>
          </a:p>
          <a:p>
            <a:r>
              <a:rPr lang="en-US" dirty="0" smtClean="0"/>
              <a:t>Rises to 60-70% by 6 months, 80%by 1 year and 90% by 2 years</a:t>
            </a:r>
          </a:p>
          <a:p>
            <a:r>
              <a:rPr lang="en-US" dirty="0" smtClean="0"/>
              <a:t>Probability of achieving a conception in one menstrual cycle = </a:t>
            </a:r>
            <a:r>
              <a:rPr lang="en-US" dirty="0" err="1" smtClean="0"/>
              <a:t>fecundability</a:t>
            </a:r>
            <a:endParaRPr lang="en-US" dirty="0" smtClean="0"/>
          </a:p>
          <a:p>
            <a:r>
              <a:rPr lang="en-US" dirty="0" smtClean="0"/>
              <a:t>Probability of live birth from one cycle = fecundity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factors that influence fertility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 – more than 35 years in women, present but not marked in men</a:t>
            </a:r>
          </a:p>
          <a:p>
            <a:r>
              <a:rPr lang="en-US" dirty="0" smtClean="0"/>
              <a:t>Frequency of sexual relations - 3 to 4 times a week optimal</a:t>
            </a:r>
          </a:p>
          <a:p>
            <a:r>
              <a:rPr lang="en-US" dirty="0" smtClean="0"/>
              <a:t>Duration of infertility – more than 5 years</a:t>
            </a:r>
          </a:p>
          <a:p>
            <a:r>
              <a:rPr lang="en-US" dirty="0" smtClean="0"/>
              <a:t>Chronic debilitating diseases</a:t>
            </a:r>
          </a:p>
          <a:p>
            <a:r>
              <a:rPr lang="en-US" dirty="0" smtClean="0"/>
              <a:t>Malnutrition</a:t>
            </a:r>
          </a:p>
          <a:p>
            <a:r>
              <a:rPr lang="en-US" dirty="0" smtClean="0"/>
              <a:t>Heavy smoking, alcohol consumption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infertility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couples social problem with probable medical causes</a:t>
            </a:r>
          </a:p>
          <a:p>
            <a:r>
              <a:rPr lang="en-US" dirty="0" smtClean="0"/>
              <a:t>Male factor – 30-40%</a:t>
            </a:r>
          </a:p>
          <a:p>
            <a:r>
              <a:rPr lang="en-US" dirty="0" smtClean="0"/>
              <a:t>Female factor – 40-55%</a:t>
            </a:r>
          </a:p>
          <a:p>
            <a:r>
              <a:rPr lang="en-US" dirty="0" smtClean="0"/>
              <a:t>Both – 10%</a:t>
            </a:r>
          </a:p>
          <a:p>
            <a:r>
              <a:rPr lang="en-US" dirty="0" smtClean="0"/>
              <a:t>Unexplained – 10%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 causes – Pre-testicular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Endocrine disorders</a:t>
            </a:r>
          </a:p>
          <a:p>
            <a:pPr lvl="1"/>
            <a:r>
              <a:rPr lang="en-US" dirty="0" err="1" smtClean="0"/>
              <a:t>Gonadotrophin</a:t>
            </a:r>
            <a:r>
              <a:rPr lang="en-US" dirty="0" smtClean="0"/>
              <a:t> deficiency</a:t>
            </a:r>
          </a:p>
          <a:p>
            <a:pPr lvl="1"/>
            <a:r>
              <a:rPr lang="en-US" dirty="0" smtClean="0"/>
              <a:t>Thyroid dysfunction</a:t>
            </a:r>
          </a:p>
          <a:p>
            <a:pPr lvl="1"/>
            <a:r>
              <a:rPr lang="en-US" dirty="0" err="1"/>
              <a:t>H</a:t>
            </a:r>
            <a:r>
              <a:rPr lang="en-US" dirty="0" err="1" smtClean="0"/>
              <a:t>yperprolactinaemia</a:t>
            </a:r>
            <a:endParaRPr lang="en-US" dirty="0" smtClean="0"/>
          </a:p>
          <a:p>
            <a:r>
              <a:rPr lang="en-US" dirty="0" smtClean="0"/>
              <a:t>Psychosexual disorders</a:t>
            </a:r>
          </a:p>
          <a:p>
            <a:pPr lvl="1"/>
            <a:r>
              <a:rPr lang="en-US" dirty="0" smtClean="0"/>
              <a:t>Erectile dysfunction, Impotence</a:t>
            </a:r>
          </a:p>
          <a:p>
            <a:r>
              <a:rPr lang="en-US" dirty="0" smtClean="0"/>
              <a:t>Drugs(iatrogenic)</a:t>
            </a:r>
          </a:p>
          <a:p>
            <a:pPr lvl="1"/>
            <a:r>
              <a:rPr lang="en-US" dirty="0" err="1" smtClean="0"/>
              <a:t>Antihypertensives</a:t>
            </a:r>
            <a:r>
              <a:rPr lang="en-US" dirty="0" smtClean="0"/>
              <a:t>, Antipsychotics</a:t>
            </a:r>
          </a:p>
          <a:p>
            <a:r>
              <a:rPr lang="en-US" dirty="0" smtClean="0"/>
              <a:t>Genetic disorders</a:t>
            </a:r>
          </a:p>
          <a:p>
            <a:pPr lvl="1"/>
            <a:r>
              <a:rPr lang="en-US" dirty="0" err="1" smtClean="0"/>
              <a:t>Klinefelters</a:t>
            </a:r>
            <a:r>
              <a:rPr lang="en-US" dirty="0" smtClean="0"/>
              <a:t> syndrome, Y chromosome deletions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 causes - Testicular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Cryptorchidism</a:t>
            </a:r>
            <a:endParaRPr lang="en-US" dirty="0" smtClean="0"/>
          </a:p>
          <a:p>
            <a:r>
              <a:rPr lang="en-US" dirty="0" smtClean="0"/>
              <a:t>Mumps </a:t>
            </a:r>
            <a:r>
              <a:rPr lang="en-US" dirty="0" err="1" smtClean="0"/>
              <a:t>orchitis</a:t>
            </a:r>
            <a:endParaRPr lang="en-US" dirty="0" smtClean="0"/>
          </a:p>
          <a:p>
            <a:r>
              <a:rPr lang="en-US" dirty="0" err="1" smtClean="0"/>
              <a:t>Varicocoeles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Primary testicular failure</a:t>
            </a:r>
          </a:p>
          <a:p>
            <a:r>
              <a:rPr lang="en-US" dirty="0" err="1" smtClean="0"/>
              <a:t>Kartageners</a:t>
            </a:r>
            <a:r>
              <a:rPr lang="en-US" dirty="0" smtClean="0"/>
              <a:t> syndrome – immotile cilia</a:t>
            </a:r>
          </a:p>
          <a:p>
            <a:r>
              <a:rPr lang="en-US" dirty="0" smtClean="0"/>
              <a:t>Auto-antibodies to sperm</a:t>
            </a:r>
          </a:p>
          <a:p>
            <a:r>
              <a:rPr lang="en-US" dirty="0" smtClean="0"/>
              <a:t>Iatrogenic – radiation, </a:t>
            </a:r>
            <a:r>
              <a:rPr lang="en-US" dirty="0" err="1" smtClean="0"/>
              <a:t>cytotoxic</a:t>
            </a:r>
            <a:r>
              <a:rPr lang="en-US" dirty="0" smtClean="0"/>
              <a:t> drugs, </a:t>
            </a:r>
            <a:r>
              <a:rPr lang="en-US" dirty="0" err="1" smtClean="0"/>
              <a:t>nitrofurantoin</a:t>
            </a:r>
            <a:r>
              <a:rPr lang="en-US" dirty="0" smtClean="0"/>
              <a:t>, </a:t>
            </a:r>
            <a:r>
              <a:rPr lang="en-US" dirty="0" err="1" smtClean="0"/>
              <a:t>cimetidine</a:t>
            </a:r>
            <a:r>
              <a:rPr lang="en-US" dirty="0" smtClean="0"/>
              <a:t>, beta blockers, </a:t>
            </a:r>
            <a:r>
              <a:rPr lang="en-US" dirty="0" err="1" smtClean="0"/>
              <a:t>antihypertensives</a:t>
            </a:r>
            <a:r>
              <a:rPr lang="en-US" dirty="0" smtClean="0"/>
              <a:t>, anticonvulsants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 factor – Post - testicular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Obstruction of Vas deferens</a:t>
            </a:r>
          </a:p>
          <a:p>
            <a:pPr lvl="1"/>
            <a:r>
              <a:rPr lang="en-US" dirty="0" smtClean="0"/>
              <a:t>Congenital -Absence (cystic fibrosis), Young’s syndrome (</a:t>
            </a:r>
            <a:r>
              <a:rPr lang="en-US" dirty="0" err="1" smtClean="0"/>
              <a:t>epididymal</a:t>
            </a:r>
            <a:r>
              <a:rPr lang="en-US" dirty="0" smtClean="0"/>
              <a:t> obstruction with </a:t>
            </a:r>
            <a:r>
              <a:rPr lang="en-US" dirty="0" err="1" smtClean="0"/>
              <a:t>bronchiectasis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Acquired – TB, </a:t>
            </a:r>
            <a:r>
              <a:rPr lang="en-US" dirty="0" err="1" smtClean="0"/>
              <a:t>Gonorrheoa</a:t>
            </a:r>
            <a:endParaRPr lang="en-US" dirty="0" smtClean="0"/>
          </a:p>
          <a:p>
            <a:r>
              <a:rPr lang="en-US" dirty="0" smtClean="0"/>
              <a:t>Others </a:t>
            </a:r>
          </a:p>
          <a:p>
            <a:pPr lvl="1"/>
            <a:r>
              <a:rPr lang="en-US" dirty="0" smtClean="0"/>
              <a:t>Ejaculatory failure</a:t>
            </a:r>
          </a:p>
          <a:p>
            <a:pPr lvl="1"/>
            <a:r>
              <a:rPr lang="en-US" dirty="0" smtClean="0"/>
              <a:t>Retrograde ejaculation</a:t>
            </a:r>
          </a:p>
          <a:p>
            <a:pPr lvl="1"/>
            <a:r>
              <a:rPr lang="en-US" dirty="0" err="1" smtClean="0"/>
              <a:t>Hypospadias</a:t>
            </a:r>
            <a:r>
              <a:rPr lang="en-US" dirty="0" smtClean="0"/>
              <a:t>, bladder neck surgery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836</Words>
  <Application>Microsoft Office PowerPoint</Application>
  <PresentationFormat>On-screen Show (4:3)</PresentationFormat>
  <Paragraphs>157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INFERTILITY</vt:lpstr>
      <vt:lpstr>Outline</vt:lpstr>
      <vt:lpstr>Definition </vt:lpstr>
      <vt:lpstr>Normal fertility</vt:lpstr>
      <vt:lpstr>General factors that influence fertility</vt:lpstr>
      <vt:lpstr>Distribution of infertility</vt:lpstr>
      <vt:lpstr>Male causes – Pre-testicular</vt:lpstr>
      <vt:lpstr>Male causes - Testicular</vt:lpstr>
      <vt:lpstr>Male factor – Post - testicular</vt:lpstr>
      <vt:lpstr>Female causes</vt:lpstr>
      <vt:lpstr>Female causes contd.</vt:lpstr>
      <vt:lpstr>Female causes - 3</vt:lpstr>
      <vt:lpstr>Evaluation of infertile couple</vt:lpstr>
      <vt:lpstr>COST assessment contd.</vt:lpstr>
      <vt:lpstr>Semen analysis – WHO normal values</vt:lpstr>
      <vt:lpstr>Treatment </vt:lpstr>
      <vt:lpstr>Treatment – ovulatory dysfunction</vt:lpstr>
      <vt:lpstr>Treatment – tubal and peritoneal disease</vt:lpstr>
      <vt:lpstr>Treatment – male factor</vt:lpstr>
      <vt:lpstr>Treatment – unexplained infertility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INFERTILITY</dc:title>
  <dc:creator>compaq</dc:creator>
  <cp:lastModifiedBy>lenovo</cp:lastModifiedBy>
  <cp:revision>29</cp:revision>
  <dcterms:created xsi:type="dcterms:W3CDTF">2011-05-12T04:33:16Z</dcterms:created>
  <dcterms:modified xsi:type="dcterms:W3CDTF">2021-02-23T10:06:51Z</dcterms:modified>
</cp:coreProperties>
</file>