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0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847717-BCA6-41C2-8869-35AAA34A832C}" type="datetimeFigureOut">
              <a:rPr lang="en-US" smtClean="0"/>
              <a:pPr/>
              <a:t>10/30/2021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EC25EC-DDBF-48CC-8F76-75DC3D3C2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SEXUAL ASSAULT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Ali Mumbo</a:t>
            </a:r>
          </a:p>
          <a:p>
            <a:r>
              <a:rPr lang="en-US" dirty="0" smtClean="0"/>
              <a:t>Reproductive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Approach to management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History, physical examination and lab evaluations</a:t>
            </a:r>
          </a:p>
          <a:p>
            <a:r>
              <a:rPr lang="en-US" dirty="0" smtClean="0"/>
              <a:t>Documentation as per PRC-1 form</a:t>
            </a:r>
          </a:p>
          <a:p>
            <a:r>
              <a:rPr lang="en-US" dirty="0" smtClean="0"/>
              <a:t>Surgical management of major physical injuries</a:t>
            </a:r>
          </a:p>
          <a:p>
            <a:r>
              <a:rPr lang="en-US" dirty="0" smtClean="0"/>
              <a:t>Medical management – pregnancy prevention, HIV prevention, management of minor physical injuries, prophylaxis and management of STI’s, prevention of hepatitis B</a:t>
            </a:r>
          </a:p>
          <a:p>
            <a:r>
              <a:rPr lang="en-US" dirty="0" smtClean="0"/>
              <a:t>Counseling – Trauma/crisis prevention, HIV testing, PEP adherence 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Minimize additional trauma while taking history/ performing examination &amp; taking specimen</a:t>
            </a:r>
          </a:p>
          <a:p>
            <a:r>
              <a:rPr lang="en-US" dirty="0" smtClean="0"/>
              <a:t>Explain what needs to be done and why it is necessary before commencing</a:t>
            </a:r>
          </a:p>
          <a:p>
            <a:r>
              <a:rPr lang="en-US" dirty="0" smtClean="0"/>
              <a:t>Should include survivors background – (socio-demographic information), account of the occurrence, medical history and </a:t>
            </a:r>
            <a:r>
              <a:rPr lang="en-US" dirty="0" err="1" smtClean="0"/>
              <a:t>obs</a:t>
            </a:r>
            <a:r>
              <a:rPr lang="en-US" dirty="0" smtClean="0"/>
              <a:t>/gyn. history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Account of the episode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Should include:</a:t>
            </a:r>
          </a:p>
          <a:p>
            <a:pPr lvl="1"/>
            <a:r>
              <a:rPr lang="en-US" dirty="0" smtClean="0"/>
              <a:t>Whether or not assailant(s) is known to her/him</a:t>
            </a:r>
          </a:p>
          <a:p>
            <a:pPr lvl="1"/>
            <a:r>
              <a:rPr lang="en-US" dirty="0" smtClean="0"/>
              <a:t>Details of assailant(s)e.g. number of assailants etc.</a:t>
            </a:r>
          </a:p>
          <a:p>
            <a:pPr lvl="1"/>
            <a:r>
              <a:rPr lang="en-US" dirty="0" smtClean="0"/>
              <a:t>Place where assault occurred</a:t>
            </a:r>
          </a:p>
          <a:p>
            <a:pPr lvl="1"/>
            <a:r>
              <a:rPr lang="en-US" dirty="0" smtClean="0"/>
              <a:t>Circumstances surrounding assault – how survivor got there, the encounter (e.g. struggle, threats etc.), whether penetration occurred, what was used, , type of assault (– vaginal, anal etc.), whether condom used, whether reported to police or not, whether taken a bath or not etc.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Obs. &amp; Gyn. + medical history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Parity</a:t>
            </a:r>
          </a:p>
          <a:p>
            <a:r>
              <a:rPr lang="en-US" dirty="0" smtClean="0"/>
              <a:t>LMP, whether known to be pregnant or not</a:t>
            </a:r>
          </a:p>
          <a:p>
            <a:r>
              <a:rPr lang="en-US" dirty="0" smtClean="0"/>
              <a:t>Contraceptive use</a:t>
            </a:r>
          </a:p>
          <a:p>
            <a:r>
              <a:rPr lang="en-US" dirty="0" smtClean="0"/>
              <a:t>Date of last consensual intercourse if sexually active</a:t>
            </a:r>
          </a:p>
          <a:p>
            <a:r>
              <a:rPr lang="en-US" dirty="0" smtClean="0"/>
              <a:t>Any known past medical ailments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Physical examination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General condition</a:t>
            </a:r>
          </a:p>
          <a:p>
            <a:pPr lvl="1"/>
            <a:r>
              <a:rPr lang="en-US" dirty="0" smtClean="0"/>
              <a:t>Demeanor – calm, edgy, hysterical, unkempt etc.</a:t>
            </a:r>
          </a:p>
          <a:p>
            <a:pPr lvl="1"/>
            <a:r>
              <a:rPr lang="en-US" dirty="0" smtClean="0"/>
              <a:t>State of clothing – torn, blood stained, etc</a:t>
            </a:r>
          </a:p>
          <a:p>
            <a:pPr lvl="1"/>
            <a:r>
              <a:rPr lang="en-US" dirty="0" smtClean="0"/>
              <a:t>Vital signs</a:t>
            </a:r>
          </a:p>
          <a:p>
            <a:r>
              <a:rPr lang="en-US" dirty="0" smtClean="0"/>
              <a:t>Mental state</a:t>
            </a:r>
          </a:p>
          <a:p>
            <a:pPr lvl="1"/>
            <a:r>
              <a:rPr lang="en-US" dirty="0" smtClean="0"/>
              <a:t>Normal, confused, dazed, hyper-aroused, flashback, extremely calm, retarded, comatose </a:t>
            </a:r>
          </a:p>
          <a:p>
            <a:r>
              <a:rPr lang="en-US" dirty="0" smtClean="0"/>
              <a:t>Nature and site of injuries if any</a:t>
            </a:r>
          </a:p>
          <a:p>
            <a:pPr lvl="1"/>
            <a:r>
              <a:rPr lang="en-US" dirty="0" smtClean="0"/>
              <a:t>Bruises, abrasions, cuts, teeth marks, etc to head, mouth, neck, breasts, etc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Physical exam contd.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Genitalia and perineum</a:t>
            </a:r>
          </a:p>
          <a:p>
            <a:pPr lvl="1"/>
            <a:r>
              <a:rPr lang="en-US" dirty="0" smtClean="0"/>
              <a:t>Inspect and note the state of the outer genitalia, vagina, hymen, cervix, anus</a:t>
            </a:r>
          </a:p>
          <a:p>
            <a:pPr lvl="1"/>
            <a:r>
              <a:rPr lang="en-US" dirty="0" smtClean="0"/>
              <a:t>Examine the male genitalia of either assailant or survivor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PRC 1 forms provided in casualties – assist in history, examination and documentation – facilitates in filling of P3 forms</a:t>
            </a:r>
          </a:p>
          <a:p>
            <a:pPr lvl="1"/>
            <a:r>
              <a:rPr lang="en-US" dirty="0" smtClean="0"/>
              <a:t>Absence of physical injuries does not rule out rape or penetration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Laboratory evaluation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External vaginal swab – where secretions can be seen on surface – for sperms, DNA</a:t>
            </a:r>
          </a:p>
          <a:p>
            <a:r>
              <a:rPr lang="en-US" dirty="0" smtClean="0"/>
              <a:t>High vaginal swab – presence/absence of sperms, infection</a:t>
            </a:r>
          </a:p>
          <a:p>
            <a:r>
              <a:rPr lang="en-US" dirty="0" smtClean="0"/>
              <a:t>Anal swab – where anal penetration reported</a:t>
            </a:r>
          </a:p>
          <a:p>
            <a:r>
              <a:rPr lang="en-US" dirty="0" smtClean="0"/>
              <a:t>Urine – for PT, microscopy – pre-existing UTI </a:t>
            </a:r>
          </a:p>
          <a:p>
            <a:r>
              <a:rPr lang="en-US" dirty="0" smtClean="0"/>
              <a:t>Skin swab – where secretions can be seen</a:t>
            </a:r>
          </a:p>
          <a:p>
            <a:r>
              <a:rPr lang="en-US" dirty="0" smtClean="0"/>
              <a:t>Blood – for HIV, Hepatitis, baseline </a:t>
            </a:r>
            <a:r>
              <a:rPr lang="en-US" dirty="0" err="1" smtClean="0"/>
              <a:t>haemogram</a:t>
            </a:r>
            <a:r>
              <a:rPr lang="en-US" dirty="0" smtClean="0"/>
              <a:t>, U/E’s, LFT’s prior to ARV’s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Treatments: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Counseling </a:t>
            </a:r>
          </a:p>
          <a:p>
            <a:pPr lvl="1"/>
            <a:r>
              <a:rPr lang="en-US" dirty="0" smtClean="0"/>
              <a:t>Is 1</a:t>
            </a:r>
            <a:r>
              <a:rPr lang="en-US" baseline="30000" dirty="0" smtClean="0"/>
              <a:t>st</a:t>
            </a:r>
            <a:r>
              <a:rPr lang="en-US" dirty="0" smtClean="0"/>
              <a:t> where survivor does not have serious physical injuries</a:t>
            </a:r>
          </a:p>
          <a:p>
            <a:pPr lvl="1"/>
            <a:r>
              <a:rPr lang="en-US" dirty="0" smtClean="0"/>
              <a:t>Includes – Trauma/crisis prevention, HIV pre and post test counseling, PEP adherence counseling</a:t>
            </a:r>
          </a:p>
          <a:p>
            <a:pPr lvl="1"/>
            <a:r>
              <a:rPr lang="en-US" dirty="0" smtClean="0"/>
              <a:t>Referral for on-going trauma counseling</a:t>
            </a:r>
          </a:p>
          <a:p>
            <a:pPr lvl="1"/>
            <a:r>
              <a:rPr lang="en-US" dirty="0" smtClean="0"/>
              <a:t>Trauma counseling – seeks to reduce the rape trauma disorder and post traumatic stress disorder – explores the survivors fears and feelings to help them come to terms with what happened</a:t>
            </a:r>
          </a:p>
          <a:p>
            <a:pPr lvl="1"/>
            <a:r>
              <a:rPr lang="en-US" dirty="0" smtClean="0"/>
              <a:t>Also offered to relatives of survivors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HIV pre and post test counseling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Needed as part of PEP service</a:t>
            </a:r>
          </a:p>
          <a:p>
            <a:r>
              <a:rPr lang="en-US" dirty="0" smtClean="0"/>
              <a:t>Should explain:</a:t>
            </a:r>
          </a:p>
          <a:p>
            <a:pPr lvl="1"/>
            <a:r>
              <a:rPr lang="en-US" dirty="0" smtClean="0"/>
              <a:t> When PEP is given and not given</a:t>
            </a:r>
          </a:p>
          <a:p>
            <a:pPr lvl="1"/>
            <a:r>
              <a:rPr lang="en-US" dirty="0" smtClean="0"/>
              <a:t>Concept of window period – need for retesting after 6 weeks</a:t>
            </a:r>
          </a:p>
          <a:p>
            <a:pPr lvl="1"/>
            <a:r>
              <a:rPr lang="en-US" dirty="0" smtClean="0"/>
              <a:t>Need for safe sex until retesting is done even for those on PEP</a:t>
            </a:r>
          </a:p>
          <a:p>
            <a:r>
              <a:rPr lang="en-US" dirty="0" smtClean="0"/>
              <a:t>Informed consent obtained by survivor signing on back of request form</a:t>
            </a:r>
          </a:p>
          <a:p>
            <a:r>
              <a:rPr lang="en-US" dirty="0" smtClean="0"/>
              <a:t>Testing has to be in lab – for legal reasons</a:t>
            </a:r>
          </a:p>
          <a:p>
            <a:r>
              <a:rPr lang="en-US" dirty="0" smtClean="0"/>
              <a:t>Post test counseling as per national guidelines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Medical management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Pregnancy prevention</a:t>
            </a:r>
          </a:p>
          <a:p>
            <a:pPr lvl="1"/>
            <a:r>
              <a:rPr lang="en-US" dirty="0" smtClean="0"/>
              <a:t> EC offered to all not on a reliable method + all girls who have either attained menarche or show signs of secondary sexual characteristics</a:t>
            </a:r>
          </a:p>
          <a:p>
            <a:pPr lvl="1"/>
            <a:r>
              <a:rPr lang="en-US" dirty="0" smtClean="0"/>
              <a:t>Given up to 120 hours after rape – more effective the sooner it is given</a:t>
            </a:r>
          </a:p>
          <a:p>
            <a:pPr lvl="1"/>
            <a:r>
              <a:rPr lang="en-US" dirty="0" smtClean="0"/>
              <a:t>Options: </a:t>
            </a:r>
          </a:p>
          <a:p>
            <a:pPr lvl="2"/>
            <a:r>
              <a:rPr lang="en-US" dirty="0" err="1" smtClean="0"/>
              <a:t>Postinor</a:t>
            </a:r>
            <a:r>
              <a:rPr lang="en-US" dirty="0" smtClean="0"/>
              <a:t> 2 –  2 tab as single dose,</a:t>
            </a:r>
          </a:p>
          <a:p>
            <a:pPr lvl="2"/>
            <a:r>
              <a:rPr lang="en-US" dirty="0" smtClean="0"/>
              <a:t> </a:t>
            </a:r>
            <a:r>
              <a:rPr lang="en-US" dirty="0" err="1" smtClean="0"/>
              <a:t>Microgynon</a:t>
            </a:r>
            <a:r>
              <a:rPr lang="en-US" dirty="0" smtClean="0"/>
              <a:t> or </a:t>
            </a:r>
            <a:r>
              <a:rPr lang="en-US" dirty="0" err="1" smtClean="0"/>
              <a:t>Nordette</a:t>
            </a:r>
            <a:r>
              <a:rPr lang="en-US" dirty="0" smtClean="0"/>
              <a:t> – 4 tab stat, repeat after 12 hours,</a:t>
            </a:r>
          </a:p>
          <a:p>
            <a:pPr lvl="2"/>
            <a:r>
              <a:rPr lang="en-US" dirty="0" smtClean="0"/>
              <a:t>High dose COC’s – 2 stat, repeated after 12 hours</a:t>
            </a:r>
          </a:p>
          <a:p>
            <a:pPr lvl="1"/>
            <a:r>
              <a:rPr lang="en-US" dirty="0" smtClean="0"/>
              <a:t>Anti-emetic given to reduce chance of vomiting drugs </a:t>
            </a:r>
          </a:p>
          <a:p>
            <a:pPr lvl="1"/>
            <a:r>
              <a:rPr lang="en-US" dirty="0" smtClean="0"/>
              <a:t>A baseline PT should be done, repeated after 6 weeks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Definitions</a:t>
            </a:r>
          </a:p>
          <a:p>
            <a:r>
              <a:rPr lang="en-US" dirty="0" smtClean="0"/>
              <a:t>Characteristics of rapists</a:t>
            </a:r>
          </a:p>
          <a:p>
            <a:r>
              <a:rPr lang="en-US" dirty="0" smtClean="0"/>
              <a:t>Characteristics of rape episodes</a:t>
            </a:r>
          </a:p>
          <a:p>
            <a:r>
              <a:rPr lang="en-US" dirty="0" smtClean="0"/>
              <a:t>Response of victims</a:t>
            </a:r>
          </a:p>
          <a:p>
            <a:r>
              <a:rPr lang="en-US" dirty="0" smtClean="0"/>
              <a:t>Approach to management </a:t>
            </a:r>
          </a:p>
          <a:p>
            <a:r>
              <a:rPr lang="en-US" dirty="0" smtClean="0"/>
              <a:t>History and physical examination</a:t>
            </a:r>
          </a:p>
          <a:p>
            <a:r>
              <a:rPr lang="en-US" dirty="0" smtClean="0"/>
              <a:t>Laboratory evaluation and documentation</a:t>
            </a:r>
          </a:p>
          <a:p>
            <a:r>
              <a:rPr lang="en-US" dirty="0" smtClean="0"/>
              <a:t>Treatment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Medical management contd.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HIV Prevention</a:t>
            </a:r>
          </a:p>
          <a:p>
            <a:pPr lvl="1"/>
            <a:r>
              <a:rPr lang="en-US" dirty="0" smtClean="0"/>
              <a:t>Risk following rape is high – more abrasions</a:t>
            </a:r>
          </a:p>
          <a:p>
            <a:pPr lvl="1"/>
            <a:r>
              <a:rPr lang="en-US" dirty="0" smtClean="0"/>
              <a:t>PEP should be started as soon as possible – efficacy reduces with time – not given after 72 hrs.</a:t>
            </a:r>
          </a:p>
          <a:p>
            <a:pPr lvl="1"/>
            <a:r>
              <a:rPr lang="en-US" dirty="0" err="1" smtClean="0"/>
              <a:t>Tripple</a:t>
            </a:r>
            <a:r>
              <a:rPr lang="en-US" dirty="0" smtClean="0"/>
              <a:t> therapy given for 28 days</a:t>
            </a:r>
          </a:p>
          <a:p>
            <a:pPr lvl="1"/>
            <a:r>
              <a:rPr lang="en-US" dirty="0" smtClean="0"/>
              <a:t>Regimen:</a:t>
            </a:r>
          </a:p>
          <a:p>
            <a:pPr lvl="2"/>
            <a:r>
              <a:rPr lang="en-US" dirty="0" smtClean="0"/>
              <a:t> TDF or AZT + 3TC + LPV/r x 28/7 </a:t>
            </a:r>
          </a:p>
          <a:p>
            <a:pPr lvl="1"/>
            <a:r>
              <a:rPr lang="en-US" dirty="0" smtClean="0"/>
              <a:t>Children dosages:</a:t>
            </a:r>
          </a:p>
          <a:p>
            <a:pPr lvl="2"/>
            <a:r>
              <a:rPr lang="en-US" dirty="0" smtClean="0"/>
              <a:t>AZT or ABC + 3TC + LPV/r</a:t>
            </a:r>
          </a:p>
          <a:p>
            <a:pPr lvl="2"/>
            <a:r>
              <a:rPr lang="en-US" dirty="0" smtClean="0"/>
              <a:t>AZT – 2mg/kg, 3TC – 4mg/kg, ABC - , LPV/r -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HIV prevention contd.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Testing done at baseline, 6 weeks, 3 months</a:t>
            </a:r>
          </a:p>
          <a:p>
            <a:r>
              <a:rPr lang="en-US" dirty="0" smtClean="0"/>
              <a:t>Baseline test should be within 72 hours of starting PEP</a:t>
            </a:r>
          </a:p>
          <a:p>
            <a:r>
              <a:rPr lang="en-US" dirty="0" smtClean="0"/>
              <a:t>Monitoring:</a:t>
            </a:r>
          </a:p>
          <a:p>
            <a:pPr lvl="1"/>
            <a:r>
              <a:rPr lang="en-US" dirty="0" err="1" smtClean="0"/>
              <a:t>Haemogram</a:t>
            </a:r>
            <a:r>
              <a:rPr lang="en-US" dirty="0" smtClean="0"/>
              <a:t> – every 2 weeks, 1</a:t>
            </a:r>
            <a:r>
              <a:rPr lang="en-US" baseline="30000" dirty="0" smtClean="0"/>
              <a:t>st</a:t>
            </a:r>
            <a:r>
              <a:rPr lang="en-US" dirty="0" smtClean="0"/>
              <a:t> within 3 days of starting PEP</a:t>
            </a:r>
          </a:p>
          <a:p>
            <a:pPr lvl="1"/>
            <a:r>
              <a:rPr lang="en-US" dirty="0" smtClean="0"/>
              <a:t>LFT’s/UE’s – baseline then every 2 weeks – not critical</a:t>
            </a:r>
          </a:p>
          <a:p>
            <a:pPr lvl="1"/>
            <a:r>
              <a:rPr lang="en-US" dirty="0" smtClean="0"/>
              <a:t>Stop if </a:t>
            </a:r>
            <a:r>
              <a:rPr lang="en-US" dirty="0" err="1" smtClean="0"/>
              <a:t>Hb</a:t>
            </a:r>
            <a:r>
              <a:rPr lang="en-US" dirty="0" smtClean="0"/>
              <a:t>. ˂ 6.5g/dl, SGPT ˃ 175 </a:t>
            </a:r>
            <a:r>
              <a:rPr lang="en-US" dirty="0" err="1" smtClean="0"/>
              <a:t>mmol</a:t>
            </a:r>
            <a:r>
              <a:rPr lang="en-US" dirty="0" smtClean="0"/>
              <a:t>/L,      </a:t>
            </a:r>
            <a:r>
              <a:rPr lang="en-US" dirty="0" err="1" smtClean="0"/>
              <a:t>creatinine</a:t>
            </a:r>
            <a:r>
              <a:rPr lang="en-US" dirty="0" smtClean="0"/>
              <a:t> ˃ 3.0</a:t>
            </a:r>
          </a:p>
          <a:p>
            <a:pPr lvl="1"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STI’s prophylaxis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Offered to all survivors</a:t>
            </a:r>
          </a:p>
          <a:p>
            <a:r>
              <a:rPr lang="en-US" dirty="0" smtClean="0"/>
              <a:t>Given later after the initial doses of PEP and EC to reduce on pill burden but should be within 24 hours</a:t>
            </a:r>
          </a:p>
          <a:p>
            <a:r>
              <a:rPr lang="en-US" dirty="0" smtClean="0"/>
              <a:t>Given regardless of HVS results</a:t>
            </a:r>
          </a:p>
          <a:p>
            <a:r>
              <a:rPr lang="en-US" dirty="0" smtClean="0"/>
              <a:t>Regimen:</a:t>
            </a:r>
          </a:p>
          <a:p>
            <a:pPr lvl="1"/>
            <a:r>
              <a:rPr lang="en-US" dirty="0" smtClean="0"/>
              <a:t>Adults – </a:t>
            </a:r>
            <a:r>
              <a:rPr lang="en-US" dirty="0" err="1" smtClean="0"/>
              <a:t>Norfloxacin</a:t>
            </a:r>
            <a:r>
              <a:rPr lang="en-US" dirty="0" smtClean="0"/>
              <a:t> 800mg stat + Doxycycline 100mg BD x 1 week</a:t>
            </a:r>
          </a:p>
          <a:p>
            <a:pPr lvl="1"/>
            <a:r>
              <a:rPr lang="en-US" dirty="0" smtClean="0"/>
              <a:t>Pregnancy – </a:t>
            </a:r>
            <a:r>
              <a:rPr lang="en-US" dirty="0" err="1" smtClean="0"/>
              <a:t>Spectinomycin</a:t>
            </a:r>
            <a:r>
              <a:rPr lang="en-US" dirty="0" smtClean="0"/>
              <a:t> 2g or </a:t>
            </a:r>
            <a:r>
              <a:rPr lang="en-US" dirty="0" err="1" smtClean="0"/>
              <a:t>Amoxycilin</a:t>
            </a:r>
            <a:r>
              <a:rPr lang="en-US" dirty="0" smtClean="0"/>
              <a:t> 3g + </a:t>
            </a:r>
            <a:r>
              <a:rPr lang="en-US" dirty="0" err="1" smtClean="0"/>
              <a:t>Probenecid</a:t>
            </a:r>
            <a:r>
              <a:rPr lang="en-US" dirty="0" smtClean="0"/>
              <a:t> 1g stat then Erythromycin QID x 1/52</a:t>
            </a:r>
          </a:p>
          <a:p>
            <a:pPr lvl="1"/>
            <a:r>
              <a:rPr lang="en-US" dirty="0" smtClean="0"/>
              <a:t>Children -  Amoxicillin 15mg/kg TDS + Erythromycin 10mg/kg QID x 1 week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44864848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Hepatitis B prevention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Gives protection against future rather than index exposure</a:t>
            </a:r>
          </a:p>
          <a:p>
            <a:r>
              <a:rPr lang="en-US" dirty="0" smtClean="0"/>
              <a:t>All survivors given vaccine when available without need for antigen testing due to cost</a:t>
            </a:r>
          </a:p>
          <a:p>
            <a:r>
              <a:rPr lang="en-US" dirty="0" smtClean="0"/>
              <a:t>3 doses:- 1</a:t>
            </a:r>
            <a:r>
              <a:rPr lang="en-US" baseline="30000" dirty="0" smtClean="0"/>
              <a:t>st</a:t>
            </a:r>
            <a:r>
              <a:rPr lang="en-US" dirty="0" smtClean="0"/>
              <a:t> contact, at 1 month after 1</a:t>
            </a:r>
            <a:r>
              <a:rPr lang="en-US" baseline="30000" dirty="0" smtClean="0"/>
              <a:t>st</a:t>
            </a:r>
            <a:r>
              <a:rPr lang="en-US" dirty="0" smtClean="0"/>
              <a:t> dose the at 5 months after 2</a:t>
            </a:r>
            <a:r>
              <a:rPr lang="en-US" baseline="30000" dirty="0" smtClean="0"/>
              <a:t>nd</a:t>
            </a:r>
            <a:r>
              <a:rPr lang="en-US" dirty="0" smtClean="0"/>
              <a:t> dose</a:t>
            </a:r>
          </a:p>
          <a:p>
            <a:r>
              <a:rPr lang="en-US" dirty="0" smtClean="0"/>
              <a:t>Confers immunity for up to 10 years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4719274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Definitions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Any sexual act or attempt to obtain a sexual act using coercion, physical force or threats of harm by any person regardless of the relationship of the perpetrator to the victim and in any setting</a:t>
            </a:r>
          </a:p>
          <a:p>
            <a:r>
              <a:rPr lang="en-US" dirty="0" smtClean="0"/>
              <a:t>Also includes:</a:t>
            </a:r>
          </a:p>
          <a:p>
            <a:pPr lvl="1"/>
            <a:r>
              <a:rPr lang="en-US" dirty="0" smtClean="0"/>
              <a:t>Unwanted sexual advances or comments where coercion, physical force or threats of harm are involved</a:t>
            </a:r>
          </a:p>
          <a:p>
            <a:pPr lvl="1"/>
            <a:r>
              <a:rPr lang="en-US" dirty="0" smtClean="0"/>
              <a:t>Trafficking in women’s sexuality using coercion or threats of harm 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Forms of sexual violence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Sexual abuse or harassment</a:t>
            </a:r>
          </a:p>
          <a:p>
            <a:pPr lvl="1"/>
            <a:r>
              <a:rPr lang="en-US" dirty="0" smtClean="0"/>
              <a:t>Unwanted advances where threats, intimidation, or force are applied</a:t>
            </a:r>
          </a:p>
          <a:p>
            <a:pPr lvl="1"/>
            <a:r>
              <a:rPr lang="en-US" dirty="0" smtClean="0"/>
              <a:t>Unwanted touching or handling of a persons genitalia or perineum</a:t>
            </a:r>
          </a:p>
          <a:p>
            <a:pPr lvl="1"/>
            <a:r>
              <a:rPr lang="en-US" dirty="0" smtClean="0"/>
              <a:t>Discrimination/unwelcome comments made against one based on ones gender</a:t>
            </a:r>
          </a:p>
          <a:p>
            <a:r>
              <a:rPr lang="en-US" dirty="0" smtClean="0"/>
              <a:t>Rape</a:t>
            </a:r>
          </a:p>
          <a:p>
            <a:pPr lvl="1"/>
            <a:r>
              <a:rPr lang="en-US" dirty="0" smtClean="0"/>
              <a:t>Partial or complete insertion of penis or other objects into the vagina or anus of the victim  thru’ threats, intimidation, fear of bodily harm, misrepresentation of nature of act</a:t>
            </a:r>
            <a:r>
              <a:rPr lang="en-US" dirty="0"/>
              <a:t> </a:t>
            </a:r>
            <a:r>
              <a:rPr lang="en-US" dirty="0" smtClean="0"/>
              <a:t>or impersonation</a:t>
            </a:r>
          </a:p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Forms of sexual violence contd.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Defilement</a:t>
            </a:r>
          </a:p>
          <a:p>
            <a:pPr lvl="1"/>
            <a:r>
              <a:rPr lang="en-US" dirty="0" smtClean="0"/>
              <a:t>Sex with a girl/boy less than 16 years of age regardless of whether consented to it or not</a:t>
            </a:r>
          </a:p>
          <a:p>
            <a:r>
              <a:rPr lang="en-US" dirty="0" smtClean="0"/>
              <a:t>Sodomy</a:t>
            </a:r>
          </a:p>
          <a:p>
            <a:pPr lvl="1"/>
            <a:r>
              <a:rPr lang="en-US" dirty="0" smtClean="0"/>
              <a:t>Anal sex between men – regardless of consent</a:t>
            </a:r>
          </a:p>
          <a:p>
            <a:r>
              <a:rPr lang="en-US" dirty="0" err="1" smtClean="0"/>
              <a:t>Beastiality</a:t>
            </a:r>
            <a:endParaRPr lang="en-US" dirty="0" smtClean="0"/>
          </a:p>
          <a:p>
            <a:pPr lvl="1"/>
            <a:r>
              <a:rPr lang="en-US" dirty="0" smtClean="0"/>
              <a:t>sex with animals</a:t>
            </a:r>
            <a:endParaRPr lang="en-US" dirty="0"/>
          </a:p>
          <a:p>
            <a:r>
              <a:rPr lang="en-US" dirty="0" smtClean="0"/>
              <a:t>Sodomy/</a:t>
            </a:r>
            <a:r>
              <a:rPr lang="en-US" dirty="0" err="1" smtClean="0"/>
              <a:t>beastiality</a:t>
            </a:r>
            <a:r>
              <a:rPr lang="en-US" dirty="0" smtClean="0"/>
              <a:t> = sexual perversion</a:t>
            </a:r>
          </a:p>
          <a:p>
            <a:pPr lvl="1"/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Characteristics of Rapists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Commonly choose as victims individuals who appear to be vulnerable – small sized, elderly, unaccompanied in secluded environments, intoxicated, disabled, very young</a:t>
            </a:r>
          </a:p>
          <a:p>
            <a:r>
              <a:rPr lang="en-US" dirty="0" smtClean="0"/>
              <a:t>Most are young males, up to 45% are below 25 years, are repeat offenders, have emotional or sociopathic disturbances</a:t>
            </a:r>
          </a:p>
          <a:p>
            <a:r>
              <a:rPr lang="en-US" dirty="0" smtClean="0"/>
              <a:t>Motivation for most rapes is degradation, terrorization, humiliation of the victim rather than sexual gratification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Characteristics of rape episodes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Power rape (commonest – 50%)</a:t>
            </a:r>
          </a:p>
          <a:p>
            <a:pPr lvl="1"/>
            <a:r>
              <a:rPr lang="en-US" dirty="0" smtClean="0"/>
              <a:t>Assault usually pre-meditated, to demonstrate power- derives sense of power, self worth out of forcing submission</a:t>
            </a:r>
          </a:p>
          <a:p>
            <a:pPr lvl="1"/>
            <a:r>
              <a:rPr lang="en-US" dirty="0" smtClean="0"/>
              <a:t>Usually by young immature males who are fearful of sexual inadequacy </a:t>
            </a:r>
          </a:p>
          <a:p>
            <a:r>
              <a:rPr lang="en-US" dirty="0" smtClean="0"/>
              <a:t>Anger rape </a:t>
            </a:r>
          </a:p>
          <a:p>
            <a:pPr lvl="1"/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 commonest – 40%</a:t>
            </a:r>
          </a:p>
          <a:p>
            <a:pPr lvl="1"/>
            <a:r>
              <a:rPr lang="en-US" dirty="0" smtClean="0"/>
              <a:t>Motivated by anger and need to obtain revenge following a situation where rapist feels was wronged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Characteristics of rape episodes - 2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Anger rape contd.</a:t>
            </a:r>
          </a:p>
          <a:p>
            <a:pPr lvl="1"/>
            <a:r>
              <a:rPr lang="en-US" dirty="0" smtClean="0"/>
              <a:t>Subject their victims to physical abuse – to cause humiliation, degradation, debasement</a:t>
            </a:r>
          </a:p>
          <a:p>
            <a:pPr lvl="1"/>
            <a:r>
              <a:rPr lang="en-US" dirty="0" smtClean="0"/>
              <a:t>Typically threaten to repeat the assault or kill if reported</a:t>
            </a:r>
          </a:p>
          <a:p>
            <a:r>
              <a:rPr lang="en-US" dirty="0" smtClean="0"/>
              <a:t>Sadistic rape </a:t>
            </a:r>
          </a:p>
          <a:p>
            <a:pPr lvl="1"/>
            <a:r>
              <a:rPr lang="en-US" dirty="0" smtClean="0"/>
              <a:t>Extreme violence and injury to victim – frequently ritualized torture or mutilation of esp. the genitalia</a:t>
            </a:r>
          </a:p>
          <a:p>
            <a:pPr lvl="1"/>
            <a:r>
              <a:rPr lang="en-US" dirty="0" smtClean="0"/>
              <a:t>Motivation – to degrade, injure or even destroy the victim</a:t>
            </a:r>
          </a:p>
          <a:p>
            <a:pPr lvl="1"/>
            <a:r>
              <a:rPr lang="en-US" dirty="0" smtClean="0"/>
              <a:t>Are more likely to be psychotic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Response of the Victim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Primary response = need for survival</a:t>
            </a:r>
          </a:p>
          <a:p>
            <a:r>
              <a:rPr lang="en-US" dirty="0" smtClean="0"/>
              <a:t>Offers little or no resistance for fear of being killed</a:t>
            </a:r>
          </a:p>
          <a:p>
            <a:r>
              <a:rPr lang="en-US" dirty="0" smtClean="0"/>
              <a:t>Develop feelings of anguish and guilt –esp. where less physical force was applied</a:t>
            </a:r>
          </a:p>
          <a:p>
            <a:r>
              <a:rPr lang="en-US" dirty="0" smtClean="0"/>
              <a:t>Reluctant to report to kin or authorities</a:t>
            </a:r>
          </a:p>
          <a:p>
            <a:r>
              <a:rPr lang="en-US" dirty="0" smtClean="0"/>
              <a:t>Victims of anger rape will fear repeat episodes</a:t>
            </a:r>
          </a:p>
          <a:p>
            <a:r>
              <a:rPr lang="en-US" dirty="0" smtClean="0"/>
              <a:t>Develop feelings of isolation and disorientation leading to a post-traumatic stress disorder – may be long lasting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468</TotalTime>
  <Words>1416</Words>
  <Application>Microsoft Office PowerPoint</Application>
  <PresentationFormat>On-screen Show (4:3)</PresentationFormat>
  <Paragraphs>160</Paragraphs>
  <Slides>23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Office Theme</vt:lpstr>
      <vt:lpstr>SEXUAL ASSAULT</vt:lpstr>
      <vt:lpstr>Outline </vt:lpstr>
      <vt:lpstr>Definitions </vt:lpstr>
      <vt:lpstr>Forms of sexual violence</vt:lpstr>
      <vt:lpstr>Forms of sexual violence contd.</vt:lpstr>
      <vt:lpstr>Characteristics of Rapists</vt:lpstr>
      <vt:lpstr>Characteristics of rape episodes</vt:lpstr>
      <vt:lpstr>Characteristics of rape episodes - 2</vt:lpstr>
      <vt:lpstr>Response of the Victim</vt:lpstr>
      <vt:lpstr>Approach to management</vt:lpstr>
      <vt:lpstr>History </vt:lpstr>
      <vt:lpstr>Account of the episode</vt:lpstr>
      <vt:lpstr>Obs. &amp; Gyn. + medical history</vt:lpstr>
      <vt:lpstr>Physical examination</vt:lpstr>
      <vt:lpstr>Physical exam contd.</vt:lpstr>
      <vt:lpstr>Laboratory evaluation</vt:lpstr>
      <vt:lpstr>Treatments:</vt:lpstr>
      <vt:lpstr>HIV pre and post test counseling</vt:lpstr>
      <vt:lpstr>Medical management</vt:lpstr>
      <vt:lpstr>Medical management contd.</vt:lpstr>
      <vt:lpstr>HIV prevention contd.</vt:lpstr>
      <vt:lpstr>STI’s prophylaxis</vt:lpstr>
      <vt:lpstr>Hepatitis B prevention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SEXUAL ASSAULT</dc:title>
  <dc:creator>compaq</dc:creator>
  <cp:lastModifiedBy>lenovo</cp:lastModifiedBy>
  <cp:revision>38</cp:revision>
  <dcterms:created xsi:type="dcterms:W3CDTF">2011-05-26T05:32:18Z</dcterms:created>
  <dcterms:modified xsi:type="dcterms:W3CDTF">2021-10-30T03:55:51Z</dcterms:modified>
</cp:coreProperties>
</file>

<file path=docProps/thumbnail.jpeg>
</file>