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61" r:id="rId3"/>
    <p:sldId id="262" r:id="rId4"/>
    <p:sldId id="263" r:id="rId5"/>
    <p:sldId id="264" r:id="rId6"/>
    <p:sldId id="265" r:id="rId7"/>
    <p:sldId id="266" r:id="rId8"/>
    <p:sldId id="267" r:id="rId9"/>
    <p:sldId id="281" r:id="rId10"/>
    <p:sldId id="282" r:id="rId11"/>
    <p:sldId id="283" r:id="rId12"/>
    <p:sldId id="268" r:id="rId13"/>
    <p:sldId id="286" r:id="rId14"/>
    <p:sldId id="270" r:id="rId15"/>
    <p:sldId id="271" r:id="rId16"/>
    <p:sldId id="272" r:id="rId17"/>
    <p:sldId id="273" r:id="rId18"/>
    <p:sldId id="274" r:id="rId19"/>
    <p:sldId id="275" r:id="rId20"/>
    <p:sldId id="276" r:id="rId21"/>
    <p:sldId id="277" r:id="rId22"/>
    <p:sldId id="278" r:id="rId23"/>
    <p:sldId id="279" r:id="rId24"/>
    <p:sldId id="280" r:id="rId25"/>
    <p:sldId id="292" r:id="rId26"/>
    <p:sldId id="293" r:id="rId27"/>
    <p:sldId id="294" r:id="rId28"/>
    <p:sldId id="295" r:id="rId29"/>
    <p:sldId id="296" r:id="rId30"/>
    <p:sldId id="297" r:id="rId31"/>
    <p:sldId id="312" r:id="rId32"/>
    <p:sldId id="313" r:id="rId33"/>
    <p:sldId id="314" r:id="rId34"/>
    <p:sldId id="298" r:id="rId35"/>
    <p:sldId id="299" r:id="rId36"/>
    <p:sldId id="300" r:id="rId37"/>
    <p:sldId id="301" r:id="rId38"/>
    <p:sldId id="302" r:id="rId39"/>
    <p:sldId id="303" r:id="rId40"/>
    <p:sldId id="304" r:id="rId41"/>
    <p:sldId id="305" r:id="rId42"/>
    <p:sldId id="306" r:id="rId43"/>
    <p:sldId id="307" r:id="rId44"/>
    <p:sldId id="308" r:id="rId45"/>
    <p:sldId id="317" r:id="rId46"/>
    <p:sldId id="318" r:id="rId47"/>
    <p:sldId id="309" r:id="rId48"/>
    <p:sldId id="284"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normAutofit fontScale="90000"/>
          </a:bodyPr>
          <a:lstStyle/>
          <a:p>
            <a:r>
              <a:rPr lang="en-US" dirty="0"/>
              <a:t>GASTRIC (STOMACH) WASHOUT</a:t>
            </a:r>
          </a:p>
        </p:txBody>
      </p:sp>
    </p:spTree>
    <p:extLst>
      <p:ext uri="{BB962C8B-B14F-4D97-AF65-F5344CB8AC3E}">
        <p14:creationId xmlns:p14="http://schemas.microsoft.com/office/powerpoint/2010/main" val="4122391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procedure</a:t>
            </a:r>
            <a:br>
              <a:rPr lang="en-US" b="1" dirty="0"/>
            </a:br>
            <a:endParaRPr lang="en-US" dirty="0"/>
          </a:p>
        </p:txBody>
      </p:sp>
      <p:sp>
        <p:nvSpPr>
          <p:cNvPr id="3" name="Content Placeholder 2"/>
          <p:cNvSpPr>
            <a:spLocks noGrp="1"/>
          </p:cNvSpPr>
          <p:nvPr>
            <p:ph idx="1"/>
          </p:nvPr>
        </p:nvSpPr>
        <p:spPr/>
        <p:txBody>
          <a:bodyPr>
            <a:normAutofit/>
          </a:bodyPr>
          <a:lstStyle/>
          <a:p>
            <a:pPr lvl="0"/>
            <a:r>
              <a:rPr lang="en-US" sz="2000" dirty="0" smtClean="0"/>
              <a:t>Position </a:t>
            </a:r>
            <a:r>
              <a:rPr lang="en-US" sz="2000" dirty="0"/>
              <a:t>the patient in a semi recumbent position or prone position</a:t>
            </a:r>
          </a:p>
          <a:p>
            <a:pPr lvl="0"/>
            <a:r>
              <a:rPr lang="en-US" sz="2000" dirty="0"/>
              <a:t>Lubricate catheter tip and insert gently into the rectum</a:t>
            </a:r>
          </a:p>
          <a:p>
            <a:pPr lvl="0"/>
            <a:r>
              <a:rPr lang="en-US" sz="2000" dirty="0"/>
              <a:t>Using syringe plunger Instill warm NS solution</a:t>
            </a:r>
          </a:p>
          <a:p>
            <a:r>
              <a:rPr lang="en-US" sz="2000" dirty="0"/>
              <a:t>in 10 – 20ml aliquots over 1-2 </a:t>
            </a:r>
            <a:r>
              <a:rPr lang="en-US" sz="2000" dirty="0" err="1"/>
              <a:t>mins</a:t>
            </a:r>
            <a:endParaRPr lang="en-US" sz="2000" dirty="0"/>
          </a:p>
          <a:p>
            <a:pPr lvl="0"/>
            <a:r>
              <a:rPr lang="en-US" sz="2000" dirty="0"/>
              <a:t>Remove the syringe and let the fluid flow back to the kidney dish</a:t>
            </a:r>
          </a:p>
          <a:p>
            <a:pPr lvl="0"/>
            <a:r>
              <a:rPr lang="en-US" sz="2000" dirty="0"/>
              <a:t>Repeat two to three times</a:t>
            </a:r>
          </a:p>
          <a:p>
            <a:endParaRPr lang="en-US" dirty="0"/>
          </a:p>
        </p:txBody>
      </p:sp>
    </p:spTree>
    <p:extLst>
      <p:ext uri="{BB962C8B-B14F-4D97-AF65-F5344CB8AC3E}">
        <p14:creationId xmlns:p14="http://schemas.microsoft.com/office/powerpoint/2010/main" val="2705284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131" y="274638"/>
            <a:ext cx="8229600" cy="574448"/>
          </a:xfrm>
        </p:spPr>
        <p:txBody>
          <a:bodyPr>
            <a:normAutofit fontScale="90000"/>
          </a:bodyPr>
          <a:lstStyle/>
          <a:p>
            <a:endParaRPr lang="en-US" dirty="0"/>
          </a:p>
        </p:txBody>
      </p:sp>
      <p:sp>
        <p:nvSpPr>
          <p:cNvPr id="3" name="Content Placeholder 2"/>
          <p:cNvSpPr>
            <a:spLocks noGrp="1"/>
          </p:cNvSpPr>
          <p:nvPr>
            <p:ph idx="1"/>
          </p:nvPr>
        </p:nvSpPr>
        <p:spPr>
          <a:xfrm>
            <a:off x="879565" y="1332729"/>
            <a:ext cx="8900159" cy="4963568"/>
          </a:xfrm>
        </p:spPr>
        <p:txBody>
          <a:bodyPr>
            <a:normAutofit/>
          </a:bodyPr>
          <a:lstStyle/>
          <a:p>
            <a:pPr marL="0" indent="0">
              <a:buNone/>
            </a:pPr>
            <a:r>
              <a:rPr lang="en-US" b="1" dirty="0"/>
              <a:t>Procedure </a:t>
            </a:r>
            <a:r>
              <a:rPr lang="en-US" b="1" dirty="0" err="1"/>
              <a:t>ct</a:t>
            </a:r>
            <a:endParaRPr lang="en-US" b="1" dirty="0"/>
          </a:p>
          <a:p>
            <a:pPr lvl="0"/>
            <a:r>
              <a:rPr lang="en-US" dirty="0"/>
              <a:t>Remove the catheter from the rectum </a:t>
            </a:r>
            <a:r>
              <a:rPr lang="en-US" dirty="0" smtClean="0"/>
              <a:t>and leave </a:t>
            </a:r>
            <a:r>
              <a:rPr lang="en-US" dirty="0"/>
              <a:t>the patient clean and dry</a:t>
            </a:r>
          </a:p>
          <a:p>
            <a:pPr lvl="0"/>
            <a:r>
              <a:rPr lang="en-US" dirty="0"/>
              <a:t>Note and record the results </a:t>
            </a:r>
            <a:r>
              <a:rPr lang="en-US" dirty="0" smtClean="0"/>
              <a:t>accurately</a:t>
            </a:r>
          </a:p>
          <a:p>
            <a:pPr lvl="0"/>
            <a:endParaRPr lang="en-US" dirty="0" smtClean="0"/>
          </a:p>
          <a:p>
            <a:r>
              <a:rPr lang="en-US" b="1" dirty="0"/>
              <a:t>Nursing management</a:t>
            </a:r>
          </a:p>
          <a:p>
            <a:pPr lvl="0"/>
            <a:r>
              <a:rPr lang="en-US" dirty="0"/>
              <a:t>Assess the frequency, color and amount </a:t>
            </a:r>
            <a:r>
              <a:rPr lang="en-US" dirty="0" smtClean="0"/>
              <a:t>of vomitus</a:t>
            </a:r>
            <a:endParaRPr lang="en-US" dirty="0"/>
          </a:p>
          <a:p>
            <a:pPr lvl="0"/>
            <a:r>
              <a:rPr lang="en-US" dirty="0"/>
              <a:t>Assess any increase in amount and change in color of NG aspirate – green indicates IO</a:t>
            </a:r>
          </a:p>
          <a:p>
            <a:pPr lvl="0"/>
            <a:r>
              <a:rPr lang="en-US" dirty="0"/>
              <a:t>Assess and describe the degree of </a:t>
            </a:r>
            <a:r>
              <a:rPr lang="en-US" dirty="0" smtClean="0"/>
              <a:t>distension of </a:t>
            </a:r>
            <a:r>
              <a:rPr lang="en-US" dirty="0"/>
              <a:t>the abdomen</a:t>
            </a:r>
          </a:p>
          <a:p>
            <a:pPr lvl="0"/>
            <a:r>
              <a:rPr lang="en-US" dirty="0"/>
              <a:t>Note the time of each bowel action frequency, amount, consistency and color</a:t>
            </a:r>
          </a:p>
          <a:p>
            <a:pPr lvl="0"/>
            <a:endParaRPr lang="en-US" dirty="0"/>
          </a:p>
          <a:p>
            <a:endParaRPr lang="en-US" dirty="0"/>
          </a:p>
        </p:txBody>
      </p:sp>
    </p:spTree>
    <p:extLst>
      <p:ext uri="{BB962C8B-B14F-4D97-AF65-F5344CB8AC3E}">
        <p14:creationId xmlns:p14="http://schemas.microsoft.com/office/powerpoint/2010/main" val="1712725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63039" y="2700867"/>
            <a:ext cx="7810963" cy="1826581"/>
          </a:xfrm>
        </p:spPr>
        <p:txBody>
          <a:bodyPr/>
          <a:lstStyle/>
          <a:p>
            <a:r>
              <a:rPr lang="en-US" dirty="0" smtClean="0"/>
              <a:t>Stoma Care</a:t>
            </a:r>
            <a:endParaRPr lang="en-US" dirty="0"/>
          </a:p>
        </p:txBody>
      </p:sp>
    </p:spTree>
    <p:extLst>
      <p:ext uri="{BB962C8B-B14F-4D97-AF65-F5344CB8AC3E}">
        <p14:creationId xmlns:p14="http://schemas.microsoft.com/office/powerpoint/2010/main" val="91163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a:t>
            </a:r>
            <a:endParaRPr lang="en-US" dirty="0"/>
          </a:p>
        </p:txBody>
      </p:sp>
      <p:pic>
        <p:nvPicPr>
          <p:cNvPr id="4" name="Content Placeholder 3" descr="index.jpg"/>
          <p:cNvPicPr>
            <a:picLocks noGrp="1" noChangeAspect="1"/>
          </p:cNvPicPr>
          <p:nvPr>
            <p:ph idx="1"/>
          </p:nvPr>
        </p:nvPicPr>
        <p:blipFill>
          <a:blip r:embed="rId2"/>
          <a:stretch>
            <a:fillRect/>
          </a:stretch>
        </p:blipFill>
        <p:spPr>
          <a:xfrm>
            <a:off x="1524000" y="1524000"/>
            <a:ext cx="9144000" cy="5334000"/>
          </a:xfrm>
        </p:spPr>
      </p:pic>
    </p:spTree>
    <p:extLst>
      <p:ext uri="{BB962C8B-B14F-4D97-AF65-F5344CB8AC3E}">
        <p14:creationId xmlns:p14="http://schemas.microsoft.com/office/powerpoint/2010/main" val="1385961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0777"/>
            <a:ext cx="8596668" cy="905692"/>
          </a:xfrm>
        </p:spPr>
        <p:txBody>
          <a:bodyPr>
            <a:normAutofit/>
          </a:bodyPr>
          <a:lstStyle/>
          <a:p>
            <a:r>
              <a:rPr lang="en-US" b="1" dirty="0"/>
              <a:t>Stoma </a:t>
            </a:r>
            <a:r>
              <a:rPr lang="en-US" b="1" dirty="0" smtClean="0"/>
              <a:t>care</a:t>
            </a:r>
            <a:endParaRPr lang="en-US" b="1" dirty="0"/>
          </a:p>
        </p:txBody>
      </p:sp>
      <p:sp>
        <p:nvSpPr>
          <p:cNvPr id="3" name="Content Placeholder 2"/>
          <p:cNvSpPr>
            <a:spLocks noGrp="1"/>
          </p:cNvSpPr>
          <p:nvPr>
            <p:ph idx="1"/>
          </p:nvPr>
        </p:nvSpPr>
        <p:spPr>
          <a:xfrm>
            <a:off x="677334" y="1541417"/>
            <a:ext cx="8596668" cy="4898572"/>
          </a:xfrm>
        </p:spPr>
        <p:txBody>
          <a:bodyPr>
            <a:normAutofit/>
          </a:bodyPr>
          <a:lstStyle/>
          <a:p>
            <a:pPr lvl="0"/>
            <a:r>
              <a:rPr lang="en-US" sz="2000" dirty="0"/>
              <a:t>Stoma is an opening that is created to allow stool or urine to pass out of the body.</a:t>
            </a:r>
          </a:p>
          <a:p>
            <a:pPr lvl="0"/>
            <a:r>
              <a:rPr lang="en-US" sz="2000" dirty="0"/>
              <a:t>Common conditions that might necessitate a stoma are:</a:t>
            </a:r>
          </a:p>
          <a:p>
            <a:pPr lvl="0">
              <a:buFont typeface="Wingdings" pitchFamily="2" charset="2"/>
              <a:buChar char="ü"/>
            </a:pPr>
            <a:r>
              <a:rPr lang="en-US" sz="2000" dirty="0"/>
              <a:t>Imperforate anus: where there is no exit for the bowel or its contents.</a:t>
            </a:r>
          </a:p>
          <a:p>
            <a:pPr lvl="0">
              <a:buFont typeface="Wingdings" pitchFamily="2" charset="2"/>
              <a:buChar char="ü"/>
            </a:pPr>
            <a:r>
              <a:rPr lang="en-US" sz="2000" dirty="0" err="1"/>
              <a:t>Hirschsprungs</a:t>
            </a:r>
            <a:r>
              <a:rPr lang="en-US" sz="2000" dirty="0"/>
              <a:t> disease: where nerves called the ganglion nerves are missing and waste matter cannot easily pass.</a:t>
            </a:r>
          </a:p>
          <a:p>
            <a:pPr lvl="0">
              <a:buFont typeface="Wingdings" pitchFamily="2" charset="2"/>
              <a:buChar char="ü"/>
            </a:pPr>
            <a:r>
              <a:rPr lang="en-US" sz="2000" dirty="0"/>
              <a:t>Inflammatory bowel disease: this includes </a:t>
            </a:r>
            <a:r>
              <a:rPr lang="en-US" sz="2000" dirty="0" err="1"/>
              <a:t>Crohns</a:t>
            </a:r>
            <a:r>
              <a:rPr lang="en-US" sz="2000" dirty="0"/>
              <a:t> Disease and Ulcerative Colitis, both inflammatory diseases of the intestines.</a:t>
            </a:r>
          </a:p>
          <a:p>
            <a:pPr lvl="0">
              <a:buFont typeface="Wingdings" pitchFamily="2" charset="2"/>
              <a:buChar char="ü"/>
            </a:pPr>
            <a:r>
              <a:rPr lang="en-US" sz="2000" dirty="0"/>
              <a:t>Neonatal </a:t>
            </a:r>
            <a:r>
              <a:rPr lang="en-US" sz="2000" dirty="0" err="1"/>
              <a:t>necrotising</a:t>
            </a:r>
            <a:r>
              <a:rPr lang="en-US" sz="2000" dirty="0"/>
              <a:t> </a:t>
            </a:r>
            <a:r>
              <a:rPr lang="en-US" sz="2000" dirty="0" err="1"/>
              <a:t>enterocolitis</a:t>
            </a:r>
            <a:r>
              <a:rPr lang="en-US" sz="2000" dirty="0"/>
              <a:t>: this occurs when a portion of the bowel is dead and cannot function</a:t>
            </a:r>
          </a:p>
          <a:p>
            <a:pPr lvl="0">
              <a:buFont typeface="Wingdings" pitchFamily="2" charset="2"/>
              <a:buChar char="ü"/>
            </a:pPr>
            <a:r>
              <a:rPr lang="en-US" sz="2000" dirty="0" err="1"/>
              <a:t>Spina</a:t>
            </a:r>
            <a:r>
              <a:rPr lang="en-US" sz="2000" dirty="0"/>
              <a:t> bifida</a:t>
            </a:r>
          </a:p>
          <a:p>
            <a:endParaRPr lang="en-US" dirty="0"/>
          </a:p>
        </p:txBody>
      </p:sp>
    </p:spTree>
    <p:extLst>
      <p:ext uri="{BB962C8B-B14F-4D97-AF65-F5344CB8AC3E}">
        <p14:creationId xmlns:p14="http://schemas.microsoft.com/office/powerpoint/2010/main" val="3496132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000" dirty="0"/>
              <a:t>Stomas will be a pinkish red in </a:t>
            </a:r>
            <a:r>
              <a:rPr lang="en-US" sz="2000" dirty="0" err="1"/>
              <a:t>colour</a:t>
            </a:r>
            <a:r>
              <a:rPr lang="en-US" sz="2000" dirty="0"/>
              <a:t>, similar to the inside of your mouth, and will be soft and moist.</a:t>
            </a:r>
          </a:p>
          <a:p>
            <a:pPr lvl="0"/>
            <a:r>
              <a:rPr lang="en-US" sz="2000" dirty="0"/>
              <a:t>Stomas have no nerve endings and therefore no feeling so it will not hurt when touched.</a:t>
            </a:r>
          </a:p>
          <a:p>
            <a:pPr lvl="0"/>
            <a:r>
              <a:rPr lang="en-US" sz="2000" dirty="0"/>
              <a:t>The stoma may sit out above or be </a:t>
            </a:r>
            <a:r>
              <a:rPr lang="en-US" sz="2000" dirty="0" smtClean="0"/>
              <a:t>slightly below </a:t>
            </a:r>
            <a:r>
              <a:rPr lang="en-US" sz="2000" dirty="0"/>
              <a:t>the skin level.</a:t>
            </a:r>
          </a:p>
          <a:p>
            <a:endParaRPr lang="en-US" dirty="0"/>
          </a:p>
        </p:txBody>
      </p:sp>
    </p:spTree>
    <p:extLst>
      <p:ext uri="{BB962C8B-B14F-4D97-AF65-F5344CB8AC3E}">
        <p14:creationId xmlns:p14="http://schemas.microsoft.com/office/powerpoint/2010/main" val="3262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Types of </a:t>
            </a:r>
            <a:r>
              <a:rPr lang="en-US" b="1" dirty="0" smtClean="0"/>
              <a:t>stoma</a:t>
            </a:r>
            <a:endParaRPr lang="en-US" dirty="0"/>
          </a:p>
        </p:txBody>
      </p:sp>
      <p:sp>
        <p:nvSpPr>
          <p:cNvPr id="3" name="Content Placeholder 2"/>
          <p:cNvSpPr>
            <a:spLocks noGrp="1"/>
          </p:cNvSpPr>
          <p:nvPr>
            <p:ph idx="1"/>
          </p:nvPr>
        </p:nvSpPr>
        <p:spPr/>
        <p:txBody>
          <a:bodyPr/>
          <a:lstStyle/>
          <a:p>
            <a:pPr marL="0" indent="0">
              <a:buNone/>
            </a:pPr>
            <a:r>
              <a:rPr lang="en-US" sz="2000" b="1" u="heavy" dirty="0" smtClean="0"/>
              <a:t>Colostomy</a:t>
            </a:r>
            <a:endParaRPr lang="en-US" sz="2000" b="1" dirty="0"/>
          </a:p>
          <a:p>
            <a:pPr lvl="0"/>
            <a:r>
              <a:rPr lang="en-US" sz="2000" dirty="0"/>
              <a:t>This is the most common stoma type.</a:t>
            </a:r>
          </a:p>
          <a:p>
            <a:pPr lvl="0"/>
            <a:r>
              <a:rPr lang="en-US" sz="2000" dirty="0"/>
              <a:t>A colostomy is an opening made into the large intestine or colon.</a:t>
            </a:r>
          </a:p>
          <a:p>
            <a:pPr lvl="0"/>
            <a:r>
              <a:rPr lang="en-US" sz="2000" dirty="0"/>
              <a:t>The stool can then pass from the stoma out of your child’s body which tends to be solid in consistency but can sometimes be liquid</a:t>
            </a:r>
          </a:p>
          <a:p>
            <a:endParaRPr lang="en-US" dirty="0"/>
          </a:p>
        </p:txBody>
      </p:sp>
    </p:spTree>
    <p:extLst>
      <p:ext uri="{BB962C8B-B14F-4D97-AF65-F5344CB8AC3E}">
        <p14:creationId xmlns:p14="http://schemas.microsoft.com/office/powerpoint/2010/main" val="3529039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Ileostomy</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a:t> </a:t>
            </a:r>
          </a:p>
          <a:p>
            <a:endParaRPr lang="en-US" dirty="0"/>
          </a:p>
          <a:p>
            <a:pPr lvl="0"/>
            <a:r>
              <a:rPr lang="en-US" sz="2000" dirty="0"/>
              <a:t>In an ileostomy the opening is made in the small</a:t>
            </a:r>
          </a:p>
          <a:p>
            <a:r>
              <a:rPr lang="en-US" sz="2000" dirty="0"/>
              <a:t>intestine – the ileum.</a:t>
            </a:r>
          </a:p>
          <a:p>
            <a:pPr lvl="0"/>
            <a:r>
              <a:rPr lang="en-US" sz="2000" dirty="0"/>
              <a:t>An end or loop of the small intestine is brought through the skin’s surface on the abdomen and the output then passes out through the stoma.</a:t>
            </a:r>
          </a:p>
          <a:p>
            <a:pPr lvl="0"/>
            <a:r>
              <a:rPr lang="en-US" sz="2000" dirty="0"/>
              <a:t>Due to the fact that ileostomy output contains digestive enzymes, this can be harmful to the skin and so requires extra care when pouching.</a:t>
            </a:r>
          </a:p>
          <a:p>
            <a:endParaRPr lang="en-US" dirty="0"/>
          </a:p>
        </p:txBody>
      </p:sp>
    </p:spTree>
    <p:extLst>
      <p:ext uri="{BB962C8B-B14F-4D97-AF65-F5344CB8AC3E}">
        <p14:creationId xmlns:p14="http://schemas.microsoft.com/office/powerpoint/2010/main" val="1387655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urostomy</a:t>
            </a:r>
            <a:endParaRPr lang="en-US" b="1" dirty="0"/>
          </a:p>
        </p:txBody>
      </p:sp>
      <p:sp>
        <p:nvSpPr>
          <p:cNvPr id="3" name="Content Placeholder 2"/>
          <p:cNvSpPr>
            <a:spLocks noGrp="1"/>
          </p:cNvSpPr>
          <p:nvPr>
            <p:ph idx="1"/>
          </p:nvPr>
        </p:nvSpPr>
        <p:spPr/>
        <p:txBody>
          <a:bodyPr>
            <a:normAutofit/>
          </a:bodyPr>
          <a:lstStyle/>
          <a:p>
            <a:r>
              <a:rPr lang="en-US" sz="2000" dirty="0"/>
              <a:t>Is an opening made to divert urine from the bladder and also resembles a ‘spout’ as the output is urine</a:t>
            </a:r>
          </a:p>
        </p:txBody>
      </p:sp>
    </p:spTree>
    <p:extLst>
      <p:ext uri="{BB962C8B-B14F-4D97-AF65-F5344CB8AC3E}">
        <p14:creationId xmlns:p14="http://schemas.microsoft.com/office/powerpoint/2010/main" val="1175482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How to change a </a:t>
            </a:r>
            <a:r>
              <a:rPr lang="en-US" b="1" dirty="0" smtClean="0"/>
              <a:t>pouch</a:t>
            </a:r>
            <a:endParaRPr lang="en-US" dirty="0"/>
          </a:p>
        </p:txBody>
      </p:sp>
      <p:sp>
        <p:nvSpPr>
          <p:cNvPr id="3" name="Content Placeholder 2"/>
          <p:cNvSpPr>
            <a:spLocks noGrp="1"/>
          </p:cNvSpPr>
          <p:nvPr>
            <p:ph idx="1"/>
          </p:nvPr>
        </p:nvSpPr>
        <p:spPr/>
        <p:txBody>
          <a:bodyPr>
            <a:normAutofit/>
          </a:bodyPr>
          <a:lstStyle/>
          <a:p>
            <a:pPr lvl="0"/>
            <a:r>
              <a:rPr lang="en-US" sz="2000" dirty="0" smtClean="0"/>
              <a:t>For </a:t>
            </a:r>
            <a:r>
              <a:rPr lang="en-US" sz="2000" dirty="0"/>
              <a:t>an open-ended pouch, empty the contents from pouch into the toilet.</a:t>
            </a:r>
          </a:p>
          <a:p>
            <a:pPr lvl="0"/>
            <a:r>
              <a:rPr lang="en-US" sz="2000" dirty="0"/>
              <a:t>Gently remove the pouch by pushing the skin down and away from the adhesive skin barrier with one hand.</a:t>
            </a:r>
          </a:p>
          <a:p>
            <a:pPr lvl="0"/>
            <a:r>
              <a:rPr lang="en-US" sz="2000" dirty="0"/>
              <a:t>With the other hand, pull the pouch up and </a:t>
            </a:r>
            <a:r>
              <a:rPr lang="en-US" sz="2000" dirty="0" smtClean="0"/>
              <a:t>away from </a:t>
            </a:r>
            <a:r>
              <a:rPr lang="en-US" sz="2000" dirty="0"/>
              <a:t>the stoma</a:t>
            </a:r>
          </a:p>
          <a:p>
            <a:pPr lvl="0"/>
            <a:r>
              <a:rPr lang="en-US" sz="2000" dirty="0"/>
              <a:t>Clean the skin around the stoma with warm water. You may also use soap but do not use soaps that have oil or perfumes</a:t>
            </a:r>
          </a:p>
          <a:p>
            <a:endParaRPr lang="en-US" dirty="0"/>
          </a:p>
        </p:txBody>
      </p:sp>
    </p:spTree>
    <p:extLst>
      <p:ext uri="{BB962C8B-B14F-4D97-AF65-F5344CB8AC3E}">
        <p14:creationId xmlns:p14="http://schemas.microsoft.com/office/powerpoint/2010/main" val="3196481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786192" y="1418822"/>
            <a:ext cx="8378952" cy="4114800"/>
          </a:xfrm>
        </p:spPr>
        <p:txBody>
          <a:bodyPr>
            <a:noAutofit/>
          </a:bodyPr>
          <a:lstStyle/>
          <a:p>
            <a:pPr marL="0" indent="0">
              <a:buNone/>
            </a:pPr>
            <a:r>
              <a:rPr lang="en-US" sz="2800" b="1" i="1" dirty="0"/>
              <a:t>Definition</a:t>
            </a:r>
            <a:r>
              <a:rPr lang="en-US" sz="2800" dirty="0"/>
              <a:t>: The process of emptying stomach content using fluids.</a:t>
            </a:r>
          </a:p>
          <a:p>
            <a:pPr marL="0" indent="0">
              <a:buNone/>
            </a:pPr>
            <a:r>
              <a:rPr lang="en-US" sz="2800" b="1" i="1" dirty="0"/>
              <a:t>Purpose</a:t>
            </a:r>
            <a:r>
              <a:rPr lang="en-US" sz="2800" dirty="0"/>
              <a:t>: To empty stomach contents.</a:t>
            </a:r>
          </a:p>
          <a:p>
            <a:pPr marL="0" indent="0">
              <a:buNone/>
            </a:pPr>
            <a:endParaRPr lang="en-US" sz="2800" dirty="0"/>
          </a:p>
          <a:p>
            <a:pPr marL="0" indent="0">
              <a:buNone/>
            </a:pPr>
            <a:r>
              <a:rPr lang="en-US" sz="2800" b="1" i="1" dirty="0"/>
              <a:t>Indications:</a:t>
            </a:r>
          </a:p>
          <a:p>
            <a:pPr marL="385763" indent="-385763">
              <a:buFont typeface="+mj-lt"/>
              <a:buAutoNum type="arabicPeriod"/>
            </a:pPr>
            <a:r>
              <a:rPr lang="en-US" sz="2800" dirty="0"/>
              <a:t>Poisoning with corrosive substances.</a:t>
            </a:r>
          </a:p>
          <a:p>
            <a:pPr marL="385763" indent="-385763">
              <a:buFont typeface="+mj-lt"/>
              <a:buAutoNum type="arabicPeriod"/>
            </a:pPr>
            <a:r>
              <a:rPr lang="en-US" sz="2800" dirty="0"/>
              <a:t>Preoperative management for gastric surgery.</a:t>
            </a:r>
          </a:p>
          <a:p>
            <a:pPr marL="385763" indent="-385763">
              <a:buFont typeface="+mj-lt"/>
              <a:buAutoNum type="arabicPeriod"/>
            </a:pPr>
            <a:r>
              <a:rPr lang="en-US" sz="2800" dirty="0"/>
              <a:t>For diagnostic purpose to obtain a specimen.</a:t>
            </a:r>
          </a:p>
        </p:txBody>
      </p:sp>
    </p:spTree>
    <p:extLst>
      <p:ext uri="{BB962C8B-B14F-4D97-AF65-F5344CB8AC3E}">
        <p14:creationId xmlns:p14="http://schemas.microsoft.com/office/powerpoint/2010/main" val="1037763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a:t>Use skin protection products if you have irritated skin around the stoma.</a:t>
            </a:r>
          </a:p>
          <a:p>
            <a:pPr lvl="0"/>
            <a:r>
              <a:rPr lang="en-US" dirty="0"/>
              <a:t>Center the pouch over the stoma and press it firmly </a:t>
            </a:r>
            <a:r>
              <a:rPr lang="en-US" dirty="0" smtClean="0"/>
              <a:t>into place </a:t>
            </a:r>
            <a:r>
              <a:rPr lang="en-US" dirty="0"/>
              <a:t>on clean, dry skin.</a:t>
            </a:r>
          </a:p>
          <a:p>
            <a:pPr lvl="0"/>
            <a:r>
              <a:rPr lang="en-US" dirty="0"/>
              <a:t>It may be helpful to hold your hand over the newly applied pouch for 30 seconds. The warmth of your hand can help to mold the adhesive skin barrier into place</a:t>
            </a:r>
            <a:r>
              <a:rPr lang="en-US" dirty="0" smtClean="0"/>
              <a:t>.</a:t>
            </a:r>
            <a:endParaRPr lang="en-US" dirty="0"/>
          </a:p>
          <a:p>
            <a:pPr lvl="0"/>
            <a:r>
              <a:rPr lang="en-US" dirty="0"/>
              <a:t>Place the old pouch in another plastic bag to be </a:t>
            </a:r>
            <a:r>
              <a:rPr lang="en-US" dirty="0" smtClean="0"/>
              <a:t>thrown away </a:t>
            </a:r>
            <a:r>
              <a:rPr lang="en-US" dirty="0"/>
              <a:t>if the pouch is disposable.</a:t>
            </a:r>
          </a:p>
          <a:p>
            <a:pPr lvl="0"/>
            <a:r>
              <a:rPr lang="en-US" dirty="0"/>
              <a:t>If you use a reusable pouch, talk to your caregiver about how to clean the reusable pouch</a:t>
            </a:r>
          </a:p>
          <a:p>
            <a:endParaRPr lang="en-US" dirty="0"/>
          </a:p>
        </p:txBody>
      </p:sp>
    </p:spTree>
    <p:extLst>
      <p:ext uri="{BB962C8B-B14F-4D97-AF65-F5344CB8AC3E}">
        <p14:creationId xmlns:p14="http://schemas.microsoft.com/office/powerpoint/2010/main" val="2053924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473" y="169817"/>
            <a:ext cx="8229600" cy="696686"/>
          </a:xfrm>
        </p:spPr>
        <p:txBody>
          <a:bodyPr>
            <a:normAutofit fontScale="90000"/>
          </a:bodyPr>
          <a:lstStyle/>
          <a:p>
            <a:r>
              <a:rPr lang="en-US" b="1" dirty="0"/>
              <a:t>How to empty a pouch</a:t>
            </a:r>
            <a:br>
              <a:rPr lang="en-US" b="1" dirty="0"/>
            </a:br>
            <a:endParaRPr lang="en-US" dirty="0"/>
          </a:p>
        </p:txBody>
      </p:sp>
      <p:sp>
        <p:nvSpPr>
          <p:cNvPr id="3" name="Content Placeholder 2"/>
          <p:cNvSpPr>
            <a:spLocks noGrp="1"/>
          </p:cNvSpPr>
          <p:nvPr>
            <p:ph idx="1"/>
          </p:nvPr>
        </p:nvSpPr>
        <p:spPr>
          <a:xfrm>
            <a:off x="583473" y="1032164"/>
            <a:ext cx="9278983" cy="5329447"/>
          </a:xfrm>
        </p:spPr>
        <p:txBody>
          <a:bodyPr>
            <a:normAutofit/>
          </a:bodyPr>
          <a:lstStyle/>
          <a:p>
            <a:pPr lvl="0"/>
            <a:r>
              <a:rPr lang="en-US" sz="2000" dirty="0" smtClean="0"/>
              <a:t>Empty </a:t>
            </a:r>
            <a:r>
              <a:rPr lang="en-US" sz="2000" dirty="0"/>
              <a:t>the pouch when it is one-third to one-half full.</a:t>
            </a:r>
          </a:p>
          <a:p>
            <a:pPr lvl="0"/>
            <a:r>
              <a:rPr lang="en-US" sz="2000" dirty="0"/>
              <a:t>Do not wait until the pouch is completely full because this could put pressure on the seal, causing a leak. The pouch may also detach, causing all of the pouch contents to spill.</a:t>
            </a:r>
          </a:p>
          <a:p>
            <a:pPr lvl="0"/>
            <a:r>
              <a:rPr lang="en-US" sz="2000" dirty="0"/>
              <a:t>Take the end of the pouch and hold it up. Remove the clamp (if the pouch has a clamp system).</a:t>
            </a:r>
          </a:p>
          <a:p>
            <a:pPr lvl="0"/>
            <a:r>
              <a:rPr lang="en-US" sz="2000" dirty="0"/>
              <a:t>You may need to make a cuff at the end of the pouch to keep it from getting soiled</a:t>
            </a:r>
          </a:p>
          <a:p>
            <a:pPr lvl="0"/>
            <a:r>
              <a:rPr lang="en-US" sz="2000" dirty="0"/>
              <a:t>Drain the pouch by </a:t>
            </a:r>
            <a:r>
              <a:rPr lang="en-US" sz="2000" dirty="0" smtClean="0"/>
              <a:t>squeezing</a:t>
            </a:r>
          </a:p>
          <a:p>
            <a:pPr lvl="0"/>
            <a:r>
              <a:rPr lang="en-US" sz="2000" dirty="0" smtClean="0"/>
              <a:t>Clean </a:t>
            </a:r>
            <a:r>
              <a:rPr lang="en-US" sz="2000" dirty="0"/>
              <a:t>the cuffed end of the pouch with </a:t>
            </a:r>
            <a:r>
              <a:rPr lang="en-US" sz="2000" dirty="0" smtClean="0"/>
              <a:t>toilet paper </a:t>
            </a:r>
            <a:r>
              <a:rPr lang="en-US" sz="2000" dirty="0"/>
              <a:t>or a moist paper towel</a:t>
            </a:r>
          </a:p>
          <a:p>
            <a:pPr lvl="0"/>
            <a:r>
              <a:rPr lang="en-US" sz="2000" dirty="0"/>
              <a:t>Undo the cuff at the end of the pouch. Replace the clamp or close the end of the pouch</a:t>
            </a:r>
          </a:p>
          <a:p>
            <a:pPr lvl="0"/>
            <a:endParaRPr lang="en-US" dirty="0"/>
          </a:p>
          <a:p>
            <a:endParaRPr lang="en-US" dirty="0"/>
          </a:p>
        </p:txBody>
      </p:sp>
    </p:spTree>
    <p:extLst>
      <p:ext uri="{BB962C8B-B14F-4D97-AF65-F5344CB8AC3E}">
        <p14:creationId xmlns:p14="http://schemas.microsoft.com/office/powerpoint/2010/main" val="1840470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Nursing management</a:t>
            </a:r>
            <a:br>
              <a:rPr lang="en-US" b="1" dirty="0"/>
            </a:br>
            <a:endParaRPr lang="en-US" dirty="0"/>
          </a:p>
        </p:txBody>
      </p:sp>
      <p:sp>
        <p:nvSpPr>
          <p:cNvPr id="3" name="Content Placeholder 2"/>
          <p:cNvSpPr>
            <a:spLocks noGrp="1"/>
          </p:cNvSpPr>
          <p:nvPr>
            <p:ph idx="1"/>
          </p:nvPr>
        </p:nvSpPr>
        <p:spPr/>
        <p:txBody>
          <a:bodyPr>
            <a:normAutofit/>
          </a:bodyPr>
          <a:lstStyle/>
          <a:p>
            <a:pPr marL="0" lvl="0" indent="0">
              <a:buNone/>
            </a:pPr>
            <a:r>
              <a:rPr lang="en-US" b="1" dirty="0" smtClean="0"/>
              <a:t>Assessment</a:t>
            </a:r>
            <a:endParaRPr lang="en-US" b="1" dirty="0"/>
          </a:p>
          <a:p>
            <a:pPr lvl="0"/>
            <a:r>
              <a:rPr lang="en-US" dirty="0"/>
              <a:t>Assess the location of the stoma and the type</a:t>
            </a:r>
          </a:p>
          <a:p>
            <a:r>
              <a:rPr lang="en-US" dirty="0"/>
              <a:t>of colostomy performed.</a:t>
            </a:r>
          </a:p>
          <a:p>
            <a:pPr lvl="0"/>
            <a:r>
              <a:rPr lang="en-US" i="1" dirty="0"/>
              <a:t>Stoma location is an indicator of the section of bowel in which it is located and a predictor of the type of fecal drainage</a:t>
            </a:r>
            <a:endParaRPr lang="en-US" dirty="0"/>
          </a:p>
          <a:p>
            <a:pPr lvl="0"/>
            <a:r>
              <a:rPr lang="en-US" dirty="0"/>
              <a:t>Assess stoma appearance and surrounding</a:t>
            </a:r>
          </a:p>
          <a:p>
            <a:pPr marL="0" indent="0">
              <a:buNone/>
            </a:pPr>
            <a:r>
              <a:rPr lang="en-US" dirty="0"/>
              <a:t>skin condition frequently</a:t>
            </a:r>
          </a:p>
          <a:p>
            <a:endParaRPr lang="en-US" dirty="0"/>
          </a:p>
        </p:txBody>
      </p:sp>
    </p:spTree>
    <p:extLst>
      <p:ext uri="{BB962C8B-B14F-4D97-AF65-F5344CB8AC3E}">
        <p14:creationId xmlns:p14="http://schemas.microsoft.com/office/powerpoint/2010/main" val="2977698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627" y="248512"/>
            <a:ext cx="8229600" cy="639762"/>
          </a:xfrm>
        </p:spPr>
        <p:txBody>
          <a:bodyPr>
            <a:normAutofit fontScale="90000"/>
          </a:bodyPr>
          <a:lstStyle/>
          <a:p>
            <a:r>
              <a:rPr lang="en-US" b="1" dirty="0" smtClean="0"/>
              <a:t>intervention</a:t>
            </a:r>
            <a:endParaRPr lang="en-US" dirty="0"/>
          </a:p>
        </p:txBody>
      </p:sp>
      <p:sp>
        <p:nvSpPr>
          <p:cNvPr id="3" name="Content Placeholder 2"/>
          <p:cNvSpPr>
            <a:spLocks noGrp="1"/>
          </p:cNvSpPr>
          <p:nvPr>
            <p:ph idx="1"/>
          </p:nvPr>
        </p:nvSpPr>
        <p:spPr>
          <a:xfrm>
            <a:off x="511627" y="1066800"/>
            <a:ext cx="8802189" cy="5438503"/>
          </a:xfrm>
        </p:spPr>
        <p:txBody>
          <a:bodyPr>
            <a:normAutofit/>
          </a:bodyPr>
          <a:lstStyle/>
          <a:p>
            <a:pPr lvl="0"/>
            <a:r>
              <a:rPr lang="en-US" dirty="0" smtClean="0"/>
              <a:t>Position </a:t>
            </a:r>
            <a:r>
              <a:rPr lang="en-US" dirty="0"/>
              <a:t>a collection bag or drainable pouch</a:t>
            </a:r>
          </a:p>
          <a:p>
            <a:r>
              <a:rPr lang="en-US" dirty="0"/>
              <a:t>over the stoma.</a:t>
            </a:r>
          </a:p>
          <a:p>
            <a:pPr lvl="0"/>
            <a:r>
              <a:rPr lang="en-US" i="1" dirty="0"/>
              <a:t>Initial drainage may contain more mucus and </a:t>
            </a:r>
            <a:r>
              <a:rPr lang="en-US" i="1" dirty="0" err="1"/>
              <a:t>serosanguineous</a:t>
            </a:r>
            <a:r>
              <a:rPr lang="en-US" i="1" dirty="0"/>
              <a:t> fluid than fecal material.</a:t>
            </a:r>
            <a:endParaRPr lang="en-US" dirty="0"/>
          </a:p>
          <a:p>
            <a:pPr lvl="0"/>
            <a:r>
              <a:rPr lang="en-US" dirty="0"/>
              <a:t>irrigate the colostomy, instilling water into the colon similar to an enema procedure. </a:t>
            </a:r>
            <a:r>
              <a:rPr lang="en-US" i="1" dirty="0"/>
              <a:t>The water stimulates the colon to empty</a:t>
            </a:r>
            <a:r>
              <a:rPr lang="en-US" i="1" dirty="0" smtClean="0"/>
              <a:t>.</a:t>
            </a:r>
          </a:p>
          <a:p>
            <a:pPr lvl="0"/>
            <a:r>
              <a:rPr lang="en-US" dirty="0"/>
              <a:t>When a colostomy irrigation is ordered for a client with a double-barrel or loop colostomy, irrigate the proximal stoma</a:t>
            </a:r>
          </a:p>
          <a:p>
            <a:pPr lvl="0"/>
            <a:r>
              <a:rPr lang="en-US" dirty="0"/>
              <a:t>Empty a drainable pouch or replace the colostomy bag as needed or when it is no more than one-third full</a:t>
            </a:r>
          </a:p>
          <a:p>
            <a:pPr lvl="0"/>
            <a:r>
              <a:rPr lang="en-US" dirty="0"/>
              <a:t>Good skin and stoma care is important </a:t>
            </a:r>
            <a:r>
              <a:rPr lang="en-US" dirty="0" smtClean="0"/>
              <a:t>to maintain </a:t>
            </a:r>
            <a:r>
              <a:rPr lang="en-US" dirty="0"/>
              <a:t>skin integrity and function</a:t>
            </a:r>
          </a:p>
          <a:p>
            <a:pPr lvl="0"/>
            <a:r>
              <a:rPr lang="en-US" dirty="0"/>
              <a:t>For patients with loop colostomy Use </a:t>
            </a:r>
            <a:r>
              <a:rPr lang="en-US" dirty="0" err="1"/>
              <a:t>stomahesive</a:t>
            </a:r>
            <a:r>
              <a:rPr lang="en-US" dirty="0"/>
              <a:t> or skin barrier wafer as needed to maintain a secure </a:t>
            </a:r>
            <a:r>
              <a:rPr lang="en-US" dirty="0" err="1"/>
              <a:t>ostomy</a:t>
            </a:r>
            <a:r>
              <a:rPr lang="en-US" dirty="0"/>
              <a:t> pouch</a:t>
            </a:r>
          </a:p>
          <a:p>
            <a:pPr lvl="0"/>
            <a:endParaRPr lang="en-US" dirty="0"/>
          </a:p>
          <a:p>
            <a:endParaRPr lang="en-US" dirty="0"/>
          </a:p>
        </p:txBody>
      </p:sp>
    </p:spTree>
    <p:extLst>
      <p:ext uri="{BB962C8B-B14F-4D97-AF65-F5344CB8AC3E}">
        <p14:creationId xmlns:p14="http://schemas.microsoft.com/office/powerpoint/2010/main" val="2928363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261575"/>
            <a:ext cx="8229600" cy="456882"/>
          </a:xfrm>
        </p:spPr>
        <p:txBody>
          <a:bodyPr>
            <a:normAutofit fontScale="90000"/>
          </a:bodyPr>
          <a:lstStyle/>
          <a:p>
            <a:endParaRPr lang="en-US" dirty="0"/>
          </a:p>
        </p:txBody>
      </p:sp>
      <p:sp>
        <p:nvSpPr>
          <p:cNvPr id="3" name="Content Placeholder 2"/>
          <p:cNvSpPr>
            <a:spLocks noGrp="1"/>
          </p:cNvSpPr>
          <p:nvPr>
            <p:ph idx="1"/>
          </p:nvPr>
        </p:nvSpPr>
        <p:spPr>
          <a:xfrm>
            <a:off x="452846" y="1214845"/>
            <a:ext cx="9318171" cy="5329646"/>
          </a:xfrm>
        </p:spPr>
        <p:txBody>
          <a:bodyPr>
            <a:normAutofit/>
          </a:bodyPr>
          <a:lstStyle/>
          <a:p>
            <a:pPr lvl="0"/>
            <a:r>
              <a:rPr lang="en-US" sz="2000" dirty="0"/>
              <a:t>A small needle hole high on the colostomy pouch will allow flatus to escape. This hole may be closed with a Band-Aid and opened only while the client is in the bathroom for odor control</a:t>
            </a:r>
            <a:r>
              <a:rPr lang="en-US" sz="2000" dirty="0" smtClean="0"/>
              <a:t>.</a:t>
            </a:r>
          </a:p>
          <a:p>
            <a:pPr marL="0" indent="0">
              <a:buNone/>
            </a:pPr>
            <a:endParaRPr lang="en-US" sz="2000" dirty="0"/>
          </a:p>
          <a:p>
            <a:r>
              <a:rPr lang="en-US" sz="2000" b="1" dirty="0"/>
              <a:t>Client and family care</a:t>
            </a:r>
          </a:p>
          <a:p>
            <a:pPr lvl="0"/>
            <a:r>
              <a:rPr lang="en-US" sz="2000" dirty="0"/>
              <a:t>Prior to discharge, provide written, verbal, and psychomotor instruction on colostomy care</a:t>
            </a:r>
            <a:r>
              <a:rPr lang="en-US" sz="2000" dirty="0" smtClean="0"/>
              <a:t>, pouch </a:t>
            </a:r>
            <a:r>
              <a:rPr lang="en-US" sz="2000" dirty="0"/>
              <a:t>management, skin care, and irrigation for the client</a:t>
            </a:r>
          </a:p>
          <a:p>
            <a:pPr lvl="0"/>
            <a:r>
              <a:rPr lang="en-US" sz="2000" dirty="0"/>
              <a:t>Allow ample time for the client (and family, if necessary) to practice changing the pouch, either on the client or a model.</a:t>
            </a:r>
          </a:p>
          <a:p>
            <a:pPr lvl="0"/>
            <a:r>
              <a:rPr lang="en-US" sz="2000" dirty="0"/>
              <a:t>If an </a:t>
            </a:r>
            <a:r>
              <a:rPr lang="en-US" sz="2000" dirty="0" err="1"/>
              <a:t>abdominoperineal</a:t>
            </a:r>
            <a:r>
              <a:rPr lang="en-US" sz="2000" dirty="0"/>
              <a:t> resection has been performed, emphasize the importance of using no rectal suppositories, rectal temperatures, or enemas.</a:t>
            </a:r>
          </a:p>
          <a:p>
            <a:endParaRPr lang="en-US" dirty="0"/>
          </a:p>
        </p:txBody>
      </p:sp>
    </p:spTree>
    <p:extLst>
      <p:ext uri="{BB962C8B-B14F-4D97-AF65-F5344CB8AC3E}">
        <p14:creationId xmlns:p14="http://schemas.microsoft.com/office/powerpoint/2010/main" val="1201365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normAutofit/>
          </a:bodyPr>
          <a:lstStyle/>
          <a:p>
            <a:pPr marL="514350" indent="-514350">
              <a:buFont typeface="Wingdings" pitchFamily="2" charset="2"/>
              <a:buChar char="§"/>
            </a:pPr>
            <a:r>
              <a:rPr lang="en-US" dirty="0" smtClean="0"/>
              <a:t>Take vital signs</a:t>
            </a:r>
          </a:p>
          <a:p>
            <a:pPr marL="514350" indent="-514350">
              <a:buFont typeface="Wingdings" pitchFamily="2" charset="2"/>
              <a:buChar char="§"/>
            </a:pPr>
            <a:r>
              <a:rPr lang="en-US" dirty="0" smtClean="0"/>
              <a:t>Nasogastric suctioning :to prevent build up of gastric content while the intestines are not functioning</a:t>
            </a:r>
          </a:p>
          <a:p>
            <a:pPr marL="514350" indent="-514350">
              <a:buFont typeface="Wingdings" pitchFamily="2" charset="2"/>
              <a:buChar char="§"/>
            </a:pPr>
            <a:r>
              <a:rPr lang="en-US" dirty="0" smtClean="0"/>
              <a:t>Monitor for bowel sounds</a:t>
            </a:r>
          </a:p>
          <a:p>
            <a:pPr marL="514350" indent="-514350">
              <a:buFont typeface="Wingdings" pitchFamily="2" charset="2"/>
              <a:buChar char="§"/>
            </a:pPr>
            <a:r>
              <a:rPr lang="en-US" dirty="0" smtClean="0"/>
              <a:t>Sips of clear liquid and gradually progress to diet</a:t>
            </a:r>
          </a:p>
          <a:p>
            <a:pPr marL="514350" indent="-514350">
              <a:buFont typeface="Wingdings" pitchFamily="2" charset="2"/>
              <a:buChar char="§"/>
            </a:pPr>
            <a:r>
              <a:rPr lang="en-US" dirty="0" smtClean="0"/>
              <a:t>Report nausea &amp; vomiting, abdominal distention which may indicate intestinal obstruction</a:t>
            </a:r>
            <a:endParaRPr lang="en-US" dirty="0"/>
          </a:p>
        </p:txBody>
      </p:sp>
    </p:spTree>
    <p:extLst>
      <p:ext uri="{BB962C8B-B14F-4D97-AF65-F5344CB8AC3E}">
        <p14:creationId xmlns:p14="http://schemas.microsoft.com/office/powerpoint/2010/main" val="1113342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smtClean="0"/>
              <a:t>Post operative care</a:t>
            </a:r>
          </a:p>
          <a:p>
            <a:pPr marL="514350" indent="-514350">
              <a:buFont typeface="Wingdings" pitchFamily="2" charset="2"/>
              <a:buChar char="§"/>
            </a:pPr>
            <a:r>
              <a:rPr lang="en-US" dirty="0" smtClean="0"/>
              <a:t>General abdominal surgery and wound care is needed</a:t>
            </a:r>
          </a:p>
          <a:p>
            <a:pPr marL="514350" indent="-514350">
              <a:buFont typeface="Wingdings" pitchFamily="2" charset="2"/>
              <a:buChar char="§"/>
            </a:pPr>
            <a:r>
              <a:rPr lang="en-US" dirty="0" smtClean="0"/>
              <a:t>Observe the stoma for color &amp; size(should be pink to bright red and shiny)</a:t>
            </a:r>
          </a:p>
          <a:p>
            <a:pPr marL="514350" indent="-514350">
              <a:buFont typeface="Wingdings" pitchFamily="2" charset="2"/>
              <a:buChar char="§"/>
            </a:pPr>
            <a:r>
              <a:rPr lang="en-US" dirty="0" smtClean="0"/>
              <a:t>Monitor the stoma for fecal drainage, which should begin 24hrs to 48hrs after surgery</a:t>
            </a:r>
          </a:p>
          <a:p>
            <a:pPr marL="514350" indent="-514350">
              <a:buFont typeface="Wingdings" pitchFamily="2" charset="2"/>
              <a:buChar char="§"/>
            </a:pPr>
            <a:r>
              <a:rPr lang="en-US" dirty="0" smtClean="0"/>
              <a:t>The drain is </a:t>
            </a:r>
            <a:r>
              <a:rPr lang="en-US" dirty="0" err="1" smtClean="0"/>
              <a:t>cts</a:t>
            </a:r>
            <a:r>
              <a:rPr lang="en-US" dirty="0" smtClean="0"/>
              <a:t> liquid because the stoma has no sphincter</a:t>
            </a:r>
            <a:endParaRPr lang="en-US" dirty="0"/>
          </a:p>
        </p:txBody>
      </p:sp>
    </p:spTree>
    <p:extLst>
      <p:ext uri="{BB962C8B-B14F-4D97-AF65-F5344CB8AC3E}">
        <p14:creationId xmlns:p14="http://schemas.microsoft.com/office/powerpoint/2010/main" val="818001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lstStyle/>
          <a:p>
            <a:r>
              <a:rPr lang="en-US" dirty="0" smtClean="0"/>
              <a:t>The content drain into the pouch, this prevents them from coming to contact with the skin. they are collected measured and discharged when the pouch is full.</a:t>
            </a:r>
          </a:p>
          <a:p>
            <a:r>
              <a:rPr lang="en-US" dirty="0" smtClean="0"/>
              <a:t>Observe fluid intake and output chart, urinary output and fecal discharge monitoring will help to know the amount of fluid needed by the patient.</a:t>
            </a:r>
            <a:endParaRPr lang="en-US" dirty="0"/>
          </a:p>
        </p:txBody>
      </p:sp>
    </p:spTree>
    <p:extLst>
      <p:ext uri="{BB962C8B-B14F-4D97-AF65-F5344CB8AC3E}">
        <p14:creationId xmlns:p14="http://schemas.microsoft.com/office/powerpoint/2010/main" val="3378656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 bag</a:t>
            </a:r>
            <a:endParaRPr lang="en-US" dirty="0"/>
          </a:p>
        </p:txBody>
      </p:sp>
      <p:pic>
        <p:nvPicPr>
          <p:cNvPr id="4" name="Content Placeholder 3" descr="32.jpg"/>
          <p:cNvPicPr>
            <a:picLocks noGrp="1" noChangeAspect="1"/>
          </p:cNvPicPr>
          <p:nvPr>
            <p:ph idx="1"/>
          </p:nvPr>
        </p:nvPicPr>
        <p:blipFill>
          <a:blip r:embed="rId2"/>
          <a:stretch>
            <a:fillRect/>
          </a:stretch>
        </p:blipFill>
        <p:spPr>
          <a:xfrm>
            <a:off x="1524000" y="1524000"/>
            <a:ext cx="9144000" cy="533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65673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 </a:t>
            </a:r>
            <a:r>
              <a:rPr lang="en-US" dirty="0" smtClean="0"/>
              <a:t>bag/appliance</a:t>
            </a:r>
            <a:endParaRPr lang="en-US" dirty="0"/>
          </a:p>
        </p:txBody>
      </p:sp>
      <p:pic>
        <p:nvPicPr>
          <p:cNvPr id="4" name="Content Placeholder 3" descr="images.jpg"/>
          <p:cNvPicPr>
            <a:picLocks noGrp="1" noChangeAspect="1"/>
          </p:cNvPicPr>
          <p:nvPr>
            <p:ph idx="1"/>
          </p:nvPr>
        </p:nvPicPr>
        <p:blipFill>
          <a:blip r:embed="rId2"/>
          <a:stretch>
            <a:fillRect/>
          </a:stretch>
        </p:blipFill>
        <p:spPr>
          <a:xfrm>
            <a:off x="1524000" y="1447800"/>
            <a:ext cx="9144000" cy="5410200"/>
          </a:xfrm>
        </p:spPr>
      </p:pic>
    </p:spTree>
    <p:extLst>
      <p:ext uri="{BB962C8B-B14F-4D97-AF65-F5344CB8AC3E}">
        <p14:creationId xmlns:p14="http://schemas.microsoft.com/office/powerpoint/2010/main" val="133654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886700" cy="762000"/>
          </a:xfrm>
        </p:spPr>
        <p:txBody>
          <a:bodyPr/>
          <a:lstStyle/>
          <a:p>
            <a:r>
              <a:rPr lang="en-US" dirty="0" smtClean="0"/>
              <a:t>Equipment </a:t>
            </a:r>
            <a:endParaRPr lang="en-US" dirty="0"/>
          </a:p>
        </p:txBody>
      </p:sp>
      <p:sp>
        <p:nvSpPr>
          <p:cNvPr id="3" name="Content Placeholder 2"/>
          <p:cNvSpPr>
            <a:spLocks noGrp="1"/>
          </p:cNvSpPr>
          <p:nvPr>
            <p:ph sz="half" idx="1"/>
          </p:nvPr>
        </p:nvSpPr>
        <p:spPr>
          <a:xfrm>
            <a:off x="431074" y="1752601"/>
            <a:ext cx="4667618" cy="4778827"/>
          </a:xfrm>
        </p:spPr>
        <p:txBody>
          <a:bodyPr>
            <a:noAutofit/>
          </a:bodyPr>
          <a:lstStyle/>
          <a:p>
            <a:pPr marL="0" indent="0">
              <a:buNone/>
            </a:pPr>
            <a:r>
              <a:rPr lang="en-US" b="1" i="1" dirty="0"/>
              <a:t>Top shelf</a:t>
            </a:r>
          </a:p>
          <a:p>
            <a:pPr>
              <a:buFont typeface="Wingdings" panose="05000000000000000000" pitchFamily="2" charset="2"/>
              <a:buChar char="§"/>
            </a:pPr>
            <a:r>
              <a:rPr lang="en-US" dirty="0"/>
              <a:t>A funnel with a rubber tubing attached</a:t>
            </a:r>
          </a:p>
          <a:p>
            <a:pPr>
              <a:buFont typeface="Wingdings" panose="05000000000000000000" pitchFamily="2" charset="2"/>
              <a:buChar char="§"/>
            </a:pPr>
            <a:r>
              <a:rPr lang="en-US" dirty="0"/>
              <a:t>Bowl containing  disposable gastric tubes</a:t>
            </a:r>
          </a:p>
          <a:p>
            <a:pPr>
              <a:buFont typeface="Wingdings" panose="05000000000000000000" pitchFamily="2" charset="2"/>
              <a:buChar char="§"/>
            </a:pPr>
            <a:r>
              <a:rPr lang="en-US" dirty="0"/>
              <a:t>Clamp (artery forceps)</a:t>
            </a:r>
          </a:p>
          <a:p>
            <a:pPr>
              <a:buFont typeface="Wingdings" panose="05000000000000000000" pitchFamily="2" charset="2"/>
              <a:buChar char="§"/>
            </a:pPr>
            <a:r>
              <a:rPr lang="en-US" dirty="0"/>
              <a:t>Irrigation fluid</a:t>
            </a:r>
          </a:p>
          <a:p>
            <a:pPr>
              <a:buFont typeface="Wingdings" panose="05000000000000000000" pitchFamily="2" charset="2"/>
              <a:buChar char="§"/>
            </a:pPr>
            <a:r>
              <a:rPr lang="en-US" dirty="0"/>
              <a:t>1 liter measuring jug</a:t>
            </a:r>
          </a:p>
          <a:p>
            <a:pPr>
              <a:buFont typeface="Wingdings" panose="05000000000000000000" pitchFamily="2" charset="2"/>
              <a:buChar char="§"/>
            </a:pPr>
            <a:r>
              <a:rPr lang="en-US" dirty="0"/>
              <a:t>Cotton wool swabs in a gallipot</a:t>
            </a:r>
          </a:p>
          <a:p>
            <a:pPr>
              <a:buFont typeface="Wingdings" panose="05000000000000000000" pitchFamily="2" charset="2"/>
              <a:buChar char="§"/>
            </a:pPr>
            <a:r>
              <a:rPr lang="en-US" dirty="0"/>
              <a:t>Clean gloves</a:t>
            </a:r>
          </a:p>
          <a:p>
            <a:pPr>
              <a:buFont typeface="Wingdings" panose="05000000000000000000" pitchFamily="2" charset="2"/>
              <a:buChar char="§"/>
            </a:pPr>
            <a:r>
              <a:rPr lang="en-US" dirty="0"/>
              <a:t>Lubricant</a:t>
            </a:r>
          </a:p>
          <a:p>
            <a:pPr>
              <a:buFont typeface="Wingdings" panose="05000000000000000000" pitchFamily="2" charset="2"/>
              <a:buChar char="§"/>
            </a:pPr>
            <a:r>
              <a:rPr lang="en-US" dirty="0"/>
              <a:t>Gauze swab</a:t>
            </a:r>
          </a:p>
          <a:p>
            <a:pPr>
              <a:buFont typeface="Wingdings" panose="05000000000000000000" pitchFamily="2" charset="2"/>
              <a:buChar char="§"/>
            </a:pPr>
            <a:r>
              <a:rPr lang="en-US" dirty="0"/>
              <a:t>Jug with warm water</a:t>
            </a:r>
          </a:p>
        </p:txBody>
      </p:sp>
      <p:sp>
        <p:nvSpPr>
          <p:cNvPr id="4" name="Content Placeholder 3"/>
          <p:cNvSpPr>
            <a:spLocks noGrp="1"/>
          </p:cNvSpPr>
          <p:nvPr>
            <p:ph sz="half" idx="2"/>
          </p:nvPr>
        </p:nvSpPr>
        <p:spPr>
          <a:xfrm>
            <a:off x="5695405" y="1752602"/>
            <a:ext cx="4441371" cy="4413067"/>
          </a:xfrm>
        </p:spPr>
        <p:txBody>
          <a:bodyPr>
            <a:noAutofit/>
          </a:bodyPr>
          <a:lstStyle/>
          <a:p>
            <a:pPr marL="0" indent="0">
              <a:buNone/>
            </a:pPr>
            <a:r>
              <a:rPr lang="en-US" b="1" i="1" dirty="0"/>
              <a:t>Bottom shelf</a:t>
            </a:r>
          </a:p>
          <a:p>
            <a:pPr>
              <a:buFont typeface="Wingdings" panose="05000000000000000000" pitchFamily="2" charset="2"/>
              <a:buChar char="§"/>
            </a:pPr>
            <a:r>
              <a:rPr lang="en-US" dirty="0"/>
              <a:t>Jug for taking sample of stomach content</a:t>
            </a:r>
          </a:p>
          <a:p>
            <a:pPr>
              <a:buFont typeface="Wingdings" panose="05000000000000000000" pitchFamily="2" charset="2"/>
              <a:buChar char="§"/>
            </a:pPr>
            <a:r>
              <a:rPr lang="en-US" dirty="0"/>
              <a:t>Mackintosh and bath towel</a:t>
            </a:r>
          </a:p>
          <a:p>
            <a:pPr>
              <a:buFont typeface="Wingdings" panose="05000000000000000000" pitchFamily="2" charset="2"/>
              <a:buChar char="§"/>
            </a:pPr>
            <a:r>
              <a:rPr lang="en-US" dirty="0"/>
              <a:t>Receiver for dirty swabs</a:t>
            </a:r>
          </a:p>
          <a:p>
            <a:pPr>
              <a:buFont typeface="Wingdings" panose="05000000000000000000" pitchFamily="2" charset="2"/>
              <a:buChar char="§"/>
            </a:pPr>
            <a:r>
              <a:rPr lang="en-US" dirty="0"/>
              <a:t>Bucket</a:t>
            </a:r>
          </a:p>
          <a:p>
            <a:pPr>
              <a:buFont typeface="Wingdings" panose="05000000000000000000" pitchFamily="2" charset="2"/>
              <a:buChar char="§"/>
            </a:pPr>
            <a:r>
              <a:rPr lang="en-US" dirty="0"/>
              <a:t>Blue litmus paper</a:t>
            </a:r>
          </a:p>
          <a:p>
            <a:pPr>
              <a:buFont typeface="Wingdings" panose="05000000000000000000" pitchFamily="2" charset="2"/>
              <a:buChar char="§"/>
            </a:pPr>
            <a:r>
              <a:rPr lang="en-US" dirty="0"/>
              <a:t>Specimen container</a:t>
            </a:r>
          </a:p>
        </p:txBody>
      </p:sp>
    </p:spTree>
    <p:extLst>
      <p:ext uri="{BB962C8B-B14F-4D97-AF65-F5344CB8AC3E}">
        <p14:creationId xmlns:p14="http://schemas.microsoft.com/office/powerpoint/2010/main" val="1538895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Colostomy image</a:t>
            </a:r>
            <a:endParaRPr lang="en-US" dirty="0"/>
          </a:p>
        </p:txBody>
      </p:sp>
      <p:pic>
        <p:nvPicPr>
          <p:cNvPr id="4" name="Content Placeholder 3" descr="J.jpg"/>
          <p:cNvPicPr>
            <a:picLocks noGrp="1" noChangeAspect="1"/>
          </p:cNvPicPr>
          <p:nvPr>
            <p:ph idx="1"/>
          </p:nvPr>
        </p:nvPicPr>
        <p:blipFill>
          <a:blip r:embed="rId2"/>
          <a:stretch>
            <a:fillRect/>
          </a:stretch>
        </p:blipFill>
        <p:spPr>
          <a:xfrm>
            <a:off x="1524001" y="1600201"/>
            <a:ext cx="9143999" cy="5257800"/>
          </a:xfrm>
        </p:spPr>
      </p:pic>
    </p:spTree>
    <p:extLst>
      <p:ext uri="{BB962C8B-B14F-4D97-AF65-F5344CB8AC3E}">
        <p14:creationId xmlns:p14="http://schemas.microsoft.com/office/powerpoint/2010/main" val="304437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 result for TYPES OF COLOSTOMY"/>
          <p:cNvPicPr/>
          <p:nvPr/>
        </p:nvPicPr>
        <p:blipFill>
          <a:blip r:embed="rId2" cstate="print"/>
          <a:srcRect/>
          <a:stretch>
            <a:fillRect/>
          </a:stretch>
        </p:blipFill>
        <p:spPr bwMode="auto">
          <a:xfrm>
            <a:off x="2454443" y="336885"/>
            <a:ext cx="7531769" cy="6521115"/>
          </a:xfrm>
          <a:prstGeom prst="rect">
            <a:avLst/>
          </a:prstGeom>
          <a:noFill/>
          <a:ln w="9525">
            <a:noFill/>
            <a:miter lim="800000"/>
            <a:headEnd/>
            <a:tailEnd/>
          </a:ln>
        </p:spPr>
      </p:pic>
    </p:spTree>
    <p:extLst>
      <p:ext uri="{BB962C8B-B14F-4D97-AF65-F5344CB8AC3E}">
        <p14:creationId xmlns:p14="http://schemas.microsoft.com/office/powerpoint/2010/main" val="23834820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DOUBLE BARREL COLOSTOMY"/>
          <p:cNvPicPr/>
          <p:nvPr/>
        </p:nvPicPr>
        <p:blipFill>
          <a:blip r:embed="rId2" cstate="print"/>
          <a:srcRect/>
          <a:stretch>
            <a:fillRect/>
          </a:stretch>
        </p:blipFill>
        <p:spPr bwMode="auto">
          <a:xfrm>
            <a:off x="368969" y="1232568"/>
            <a:ext cx="5534528" cy="4090737"/>
          </a:xfrm>
          <a:prstGeom prst="rect">
            <a:avLst/>
          </a:prstGeom>
          <a:noFill/>
          <a:ln w="9525">
            <a:noFill/>
            <a:miter lim="800000"/>
            <a:headEnd/>
            <a:tailEnd/>
          </a:ln>
        </p:spPr>
      </p:pic>
      <p:sp>
        <p:nvSpPr>
          <p:cNvPr id="3" name="Rectangle 2"/>
          <p:cNvSpPr/>
          <p:nvPr/>
        </p:nvSpPr>
        <p:spPr>
          <a:xfrm>
            <a:off x="6618514" y="649704"/>
            <a:ext cx="5326743" cy="6001643"/>
          </a:xfrm>
          <a:prstGeom prst="rect">
            <a:avLst/>
          </a:prstGeom>
        </p:spPr>
        <p:txBody>
          <a:bodyPr wrap="square">
            <a:spAutoFit/>
          </a:bodyPr>
          <a:lstStyle/>
          <a:p>
            <a:pPr>
              <a:buFont typeface="Wingdings" pitchFamily="2" charset="2"/>
              <a:buChar char="§"/>
            </a:pPr>
            <a:r>
              <a:rPr lang="en-US" sz="3200" dirty="0" smtClean="0"/>
              <a:t>Both ends of the bowel are brought through the abdomen to the skin surface as two separate sections. </a:t>
            </a:r>
          </a:p>
          <a:p>
            <a:pPr>
              <a:buFont typeface="Wingdings" pitchFamily="2" charset="2"/>
              <a:buChar char="§"/>
            </a:pPr>
            <a:r>
              <a:rPr lang="en-US" sz="3200" dirty="0" smtClean="0"/>
              <a:t>Distal colon is not removed but bypassed. </a:t>
            </a:r>
          </a:p>
          <a:p>
            <a:pPr>
              <a:buFont typeface="Wingdings" pitchFamily="2" charset="2"/>
              <a:buChar char="§"/>
            </a:pPr>
            <a:r>
              <a:rPr lang="en-US" sz="3200" dirty="0" smtClean="0"/>
              <a:t>The proximal stoma, diverts feces to the abdominal wall. </a:t>
            </a:r>
          </a:p>
          <a:p>
            <a:pPr>
              <a:buFont typeface="Wingdings" pitchFamily="2" charset="2"/>
              <a:buChar char="§"/>
            </a:pPr>
            <a:r>
              <a:rPr lang="en-US" sz="3200" dirty="0" smtClean="0"/>
              <a:t>Distal stoma lets out mucus</a:t>
            </a:r>
            <a:endParaRPr lang="en-US" sz="3200" dirty="0"/>
          </a:p>
        </p:txBody>
      </p:sp>
    </p:spTree>
    <p:extLst>
      <p:ext uri="{BB962C8B-B14F-4D97-AF65-F5344CB8AC3E}">
        <p14:creationId xmlns:p14="http://schemas.microsoft.com/office/powerpoint/2010/main" val="3228220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COLOSTOMY"/>
          <p:cNvPicPr>
            <a:picLocks noGrp="1"/>
          </p:cNvPicPr>
          <p:nvPr>
            <p:ph idx="4294967295"/>
          </p:nvPr>
        </p:nvPicPr>
        <p:blipFill>
          <a:blip r:embed="rId2" cstate="print"/>
          <a:srcRect/>
          <a:stretch>
            <a:fillRect/>
          </a:stretch>
        </p:blipFill>
        <p:spPr bwMode="auto">
          <a:xfrm>
            <a:off x="0" y="0"/>
            <a:ext cx="7045325" cy="4572000"/>
          </a:xfrm>
          <a:prstGeom prst="rect">
            <a:avLst/>
          </a:prstGeom>
          <a:noFill/>
          <a:ln w="9525">
            <a:noFill/>
            <a:miter lim="800000"/>
            <a:headEnd/>
            <a:tailEnd/>
          </a:ln>
        </p:spPr>
      </p:pic>
      <p:pic>
        <p:nvPicPr>
          <p:cNvPr id="5" name="Picture 4" descr="Image result for COLOSTOMY"/>
          <p:cNvPicPr/>
          <p:nvPr/>
        </p:nvPicPr>
        <p:blipFill>
          <a:blip r:embed="rId3" cstate="print"/>
          <a:srcRect/>
          <a:stretch>
            <a:fillRect/>
          </a:stretch>
        </p:blipFill>
        <p:spPr bwMode="auto">
          <a:xfrm>
            <a:off x="7194884" y="360948"/>
            <a:ext cx="4692316" cy="3922295"/>
          </a:xfrm>
          <a:prstGeom prst="rect">
            <a:avLst/>
          </a:prstGeom>
          <a:noFill/>
          <a:ln w="9525">
            <a:noFill/>
            <a:miter lim="800000"/>
            <a:headEnd/>
            <a:tailEnd/>
          </a:ln>
        </p:spPr>
      </p:pic>
    </p:spTree>
    <p:extLst>
      <p:ext uri="{BB962C8B-B14F-4D97-AF65-F5344CB8AC3E}">
        <p14:creationId xmlns:p14="http://schemas.microsoft.com/office/powerpoint/2010/main" val="9919317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normAutofit/>
          </a:bodyPr>
          <a:lstStyle/>
          <a:p>
            <a:r>
              <a:rPr lang="en-US" dirty="0" smtClean="0"/>
              <a:t>Electrolyte replacement &amp; monitoring: because a large amount  of fluid loss sodium and potassium may be depleted</a:t>
            </a:r>
          </a:p>
          <a:p>
            <a:r>
              <a:rPr lang="en-US" dirty="0" smtClean="0"/>
              <a:t>Monitor lab values &amp; administer electrolyte replacement as prescribed.</a:t>
            </a:r>
          </a:p>
          <a:p>
            <a:r>
              <a:rPr lang="en-US" dirty="0" smtClean="0"/>
              <a:t>By the 1</a:t>
            </a:r>
            <a:r>
              <a:rPr lang="en-US" baseline="30000" dirty="0" smtClean="0"/>
              <a:t>st</a:t>
            </a:r>
            <a:r>
              <a:rPr lang="en-US" dirty="0" smtClean="0"/>
              <a:t> wk rectal packing is removed. analgesics may be needed as its uncomfortable</a:t>
            </a:r>
          </a:p>
          <a:p>
            <a:r>
              <a:rPr lang="en-US" dirty="0" smtClean="0"/>
              <a:t>Irrigate the perineum 2-3 times daily until full healing takes place.</a:t>
            </a:r>
            <a:endParaRPr lang="en-US" dirty="0"/>
          </a:p>
        </p:txBody>
      </p:sp>
    </p:spTree>
    <p:extLst>
      <p:ext uri="{BB962C8B-B14F-4D97-AF65-F5344CB8AC3E}">
        <p14:creationId xmlns:p14="http://schemas.microsoft.com/office/powerpoint/2010/main" val="216878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lstStyle/>
          <a:p>
            <a:pPr marL="514350" indent="-514350">
              <a:buNone/>
            </a:pPr>
            <a:r>
              <a:rPr lang="en-US" b="1" dirty="0" smtClean="0"/>
              <a:t>2. Provide emotional support</a:t>
            </a:r>
          </a:p>
          <a:p>
            <a:pPr marL="514350" indent="-514350">
              <a:buFont typeface="Wingdings" pitchFamily="2" charset="2"/>
              <a:buChar char="§"/>
            </a:pPr>
            <a:r>
              <a:rPr lang="en-US" dirty="0" smtClean="0"/>
              <a:t>Address concerns </a:t>
            </a:r>
            <a:r>
              <a:rPr lang="en-US" dirty="0" err="1" smtClean="0"/>
              <a:t>abt</a:t>
            </a:r>
            <a:r>
              <a:rPr lang="en-US" dirty="0" smtClean="0"/>
              <a:t> body image</a:t>
            </a:r>
          </a:p>
          <a:p>
            <a:pPr marL="514350" indent="-514350">
              <a:buFont typeface="Wingdings" pitchFamily="2" charset="2"/>
              <a:buChar char="§"/>
            </a:pPr>
            <a:r>
              <a:rPr lang="en-US" dirty="0" smtClean="0"/>
              <a:t>Sexual functioning</a:t>
            </a:r>
          </a:p>
          <a:p>
            <a:pPr marL="514350" indent="-514350">
              <a:buFont typeface="Wingdings" pitchFamily="2" charset="2"/>
              <a:buChar char="§"/>
            </a:pPr>
            <a:r>
              <a:rPr lang="en-US" dirty="0" smtClean="0"/>
              <a:t>Coordinate pts Care needs</a:t>
            </a:r>
          </a:p>
          <a:p>
            <a:pPr marL="514350" indent="-514350">
              <a:buFont typeface="Wingdings" pitchFamily="2" charset="2"/>
              <a:buChar char="§"/>
            </a:pPr>
            <a:r>
              <a:rPr lang="en-US" dirty="0" smtClean="0"/>
              <a:t>Support from other </a:t>
            </a:r>
            <a:r>
              <a:rPr lang="en-US" dirty="0" err="1" smtClean="0"/>
              <a:t>grps</a:t>
            </a:r>
            <a:r>
              <a:rPr lang="en-US" dirty="0" smtClean="0"/>
              <a:t>(other </a:t>
            </a:r>
            <a:r>
              <a:rPr lang="en-US" dirty="0" err="1" smtClean="0"/>
              <a:t>pple</a:t>
            </a:r>
            <a:r>
              <a:rPr lang="en-US" dirty="0" smtClean="0"/>
              <a:t> with ostomies)</a:t>
            </a:r>
            <a:endParaRPr lang="en-US" dirty="0"/>
          </a:p>
        </p:txBody>
      </p:sp>
    </p:spTree>
    <p:extLst>
      <p:ext uri="{BB962C8B-B14F-4D97-AF65-F5344CB8AC3E}">
        <p14:creationId xmlns:p14="http://schemas.microsoft.com/office/powerpoint/2010/main" val="638204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lstStyle/>
          <a:p>
            <a:pPr>
              <a:buNone/>
            </a:pPr>
            <a:r>
              <a:rPr lang="en-US" b="1" dirty="0" smtClean="0"/>
              <a:t>3. Managing skin and stoma care</a:t>
            </a:r>
          </a:p>
          <a:p>
            <a:pPr>
              <a:buFont typeface="Wingdings" pitchFamily="2" charset="2"/>
              <a:buChar char="§"/>
            </a:pPr>
            <a:r>
              <a:rPr lang="en-US" dirty="0" smtClean="0"/>
              <a:t>Pt wears pouch at all times</a:t>
            </a:r>
          </a:p>
          <a:p>
            <a:pPr>
              <a:buFont typeface="Wingdings" pitchFamily="2" charset="2"/>
              <a:buChar char="§"/>
            </a:pPr>
            <a:r>
              <a:rPr lang="en-US" dirty="0" smtClean="0"/>
              <a:t>Location of stoma is significant in the mgt of stoma, it should be place close to midline as possible  to see it and care for it easily</a:t>
            </a:r>
          </a:p>
          <a:p>
            <a:pPr>
              <a:buFont typeface="Wingdings" pitchFamily="2" charset="2"/>
              <a:buChar char="§"/>
            </a:pPr>
            <a:r>
              <a:rPr lang="en-US" dirty="0" smtClean="0"/>
              <a:t>Involve pt in care</a:t>
            </a:r>
          </a:p>
          <a:p>
            <a:pPr>
              <a:buFont typeface="Wingdings" pitchFamily="2" charset="2"/>
              <a:buChar char="§"/>
            </a:pPr>
            <a:endParaRPr lang="en-US" dirty="0"/>
          </a:p>
        </p:txBody>
      </p:sp>
    </p:spTree>
    <p:extLst>
      <p:ext uri="{BB962C8B-B14F-4D97-AF65-F5344CB8AC3E}">
        <p14:creationId xmlns:p14="http://schemas.microsoft.com/office/powerpoint/2010/main" val="4134085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Infected skin</a:t>
            </a:r>
            <a:endParaRPr lang="en-US" dirty="0"/>
          </a:p>
        </p:txBody>
      </p:sp>
      <p:pic>
        <p:nvPicPr>
          <p:cNvPr id="5" name="Content Placeholder 4" descr="34.jpg"/>
          <p:cNvPicPr>
            <a:picLocks noGrp="1" noChangeAspect="1"/>
          </p:cNvPicPr>
          <p:nvPr>
            <p:ph idx="1"/>
          </p:nvPr>
        </p:nvPicPr>
        <p:blipFill>
          <a:blip r:embed="rId2"/>
          <a:stretch>
            <a:fillRect/>
          </a:stretch>
        </p:blipFill>
        <p:spPr>
          <a:xfrm>
            <a:off x="1752600" y="1524000"/>
            <a:ext cx="8915400" cy="5334000"/>
          </a:xfrm>
        </p:spPr>
      </p:pic>
    </p:spTree>
    <p:extLst>
      <p:ext uri="{BB962C8B-B14F-4D97-AF65-F5344CB8AC3E}">
        <p14:creationId xmlns:p14="http://schemas.microsoft.com/office/powerpoint/2010/main" val="11029952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lstStyle/>
          <a:p>
            <a:r>
              <a:rPr lang="en-US" dirty="0" smtClean="0"/>
              <a:t>Skin barriers or paste  are used to prevent chemical irritation from the effluent</a:t>
            </a:r>
          </a:p>
          <a:p>
            <a:r>
              <a:rPr lang="en-US" dirty="0" smtClean="0"/>
              <a:t>Careful removal to avoid mechanical injuries</a:t>
            </a:r>
          </a:p>
          <a:p>
            <a:r>
              <a:rPr lang="en-US" dirty="0" smtClean="0"/>
              <a:t>Monitor for signs of infection</a:t>
            </a:r>
          </a:p>
          <a:p>
            <a:r>
              <a:rPr lang="en-US" dirty="0" smtClean="0"/>
              <a:t>If irritation and yeast occur nystatin powder (mycostatin) is dusted lightly on the peristomal skin and pouch with skin barrier is applied over the infected area.</a:t>
            </a:r>
            <a:endParaRPr lang="en-US" dirty="0"/>
          </a:p>
        </p:txBody>
      </p:sp>
    </p:spTree>
    <p:extLst>
      <p:ext uri="{BB962C8B-B14F-4D97-AF65-F5344CB8AC3E}">
        <p14:creationId xmlns:p14="http://schemas.microsoft.com/office/powerpoint/2010/main" val="14104626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barriers</a:t>
            </a:r>
            <a:endParaRPr lang="en-US" dirty="0"/>
          </a:p>
        </p:txBody>
      </p:sp>
      <p:pic>
        <p:nvPicPr>
          <p:cNvPr id="4" name="Content Placeholder 3" descr="OSTOMY SKIN BARRIER.jpg"/>
          <p:cNvPicPr>
            <a:picLocks noGrp="1" noChangeAspect="1"/>
          </p:cNvPicPr>
          <p:nvPr>
            <p:ph idx="1"/>
          </p:nvPr>
        </p:nvPicPr>
        <p:blipFill>
          <a:blip r:embed="rId2"/>
          <a:stretch>
            <a:fillRect/>
          </a:stretch>
        </p:blipFill>
        <p:spPr>
          <a:xfrm>
            <a:off x="1752601" y="1524001"/>
            <a:ext cx="8763000" cy="5333999"/>
          </a:xfrm>
        </p:spPr>
      </p:pic>
    </p:spTree>
    <p:extLst>
      <p:ext uri="{BB962C8B-B14F-4D97-AF65-F5344CB8AC3E}">
        <p14:creationId xmlns:p14="http://schemas.microsoft.com/office/powerpoint/2010/main" val="115804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a:t>
            </a:r>
            <a:endParaRPr lang="en-US" dirty="0"/>
          </a:p>
        </p:txBody>
      </p:sp>
      <p:sp>
        <p:nvSpPr>
          <p:cNvPr id="3" name="Content Placeholder 2"/>
          <p:cNvSpPr>
            <a:spLocks noGrp="1"/>
          </p:cNvSpPr>
          <p:nvPr>
            <p:ph idx="1"/>
          </p:nvPr>
        </p:nvSpPr>
        <p:spPr>
          <a:xfrm>
            <a:off x="677334" y="1548685"/>
            <a:ext cx="7981950" cy="4572000"/>
          </a:xfrm>
        </p:spPr>
        <p:txBody>
          <a:bodyPr>
            <a:noAutofit/>
          </a:bodyPr>
          <a:lstStyle/>
          <a:p>
            <a:pPr>
              <a:buFont typeface="Wingdings" panose="05000000000000000000" pitchFamily="2" charset="2"/>
              <a:buChar char="Ø"/>
            </a:pPr>
            <a:r>
              <a:rPr lang="en-US" sz="2400" dirty="0"/>
              <a:t>Greet the patient and introduce yourself.</a:t>
            </a:r>
          </a:p>
          <a:p>
            <a:pPr>
              <a:buFont typeface="Wingdings" panose="05000000000000000000" pitchFamily="2" charset="2"/>
              <a:buChar char="Ø"/>
            </a:pPr>
            <a:r>
              <a:rPr lang="en-US" sz="2400" dirty="0"/>
              <a:t>Explain the procedure to the client/ patient and state what is required of him/her then obtain informed consent.</a:t>
            </a:r>
          </a:p>
          <a:p>
            <a:pPr>
              <a:buFont typeface="Wingdings" panose="05000000000000000000" pitchFamily="2" charset="2"/>
              <a:buChar char="Ø"/>
            </a:pPr>
            <a:r>
              <a:rPr lang="en-US" sz="2400" dirty="0"/>
              <a:t>Assess the following:</a:t>
            </a:r>
          </a:p>
          <a:p>
            <a:pPr>
              <a:buFont typeface="Wingdings" panose="05000000000000000000" pitchFamily="2" charset="2"/>
              <a:buChar char="§"/>
            </a:pPr>
            <a:r>
              <a:rPr lang="en-US" sz="2400" dirty="0"/>
              <a:t>Patient/ client’s condition.</a:t>
            </a:r>
          </a:p>
          <a:p>
            <a:pPr>
              <a:buFont typeface="Wingdings" panose="05000000000000000000" pitchFamily="2" charset="2"/>
              <a:buChar char="§"/>
            </a:pPr>
            <a:r>
              <a:rPr lang="en-US" sz="2400" dirty="0"/>
              <a:t>Client’s understanding of the need for gastric lavage.</a:t>
            </a:r>
          </a:p>
          <a:p>
            <a:pPr>
              <a:buFont typeface="Wingdings" panose="05000000000000000000" pitchFamily="2" charset="2"/>
              <a:buChar char="§"/>
            </a:pPr>
            <a:r>
              <a:rPr lang="en-US" sz="2400" dirty="0"/>
              <a:t>Patient/ client’s possible risk associated with gastric lavage.</a:t>
            </a:r>
          </a:p>
          <a:p>
            <a:pPr>
              <a:buFont typeface="Wingdings" panose="05000000000000000000" pitchFamily="2" charset="2"/>
              <a:buChar char="§"/>
            </a:pPr>
            <a:r>
              <a:rPr lang="en-US" sz="2400" dirty="0"/>
              <a:t>The equipment required/ assistance needed.</a:t>
            </a:r>
          </a:p>
          <a:p>
            <a:pPr>
              <a:buFont typeface="Wingdings" panose="05000000000000000000" pitchFamily="2" charset="2"/>
              <a:buChar char="§"/>
            </a:pPr>
            <a:r>
              <a:rPr lang="en-US" sz="2400" dirty="0"/>
              <a:t>The appropriateness of the working environment. </a:t>
            </a:r>
          </a:p>
        </p:txBody>
      </p:sp>
    </p:spTree>
    <p:extLst>
      <p:ext uri="{BB962C8B-B14F-4D97-AF65-F5344CB8AC3E}">
        <p14:creationId xmlns:p14="http://schemas.microsoft.com/office/powerpoint/2010/main" val="946207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 bag</a:t>
            </a:r>
            <a:endParaRPr lang="en-US" dirty="0"/>
          </a:p>
        </p:txBody>
      </p:sp>
      <p:pic>
        <p:nvPicPr>
          <p:cNvPr id="4" name="Content Placeholder 3" descr="STOMA BAG.jpg"/>
          <p:cNvPicPr>
            <a:picLocks noGrp="1" noChangeAspect="1"/>
          </p:cNvPicPr>
          <p:nvPr>
            <p:ph idx="1"/>
          </p:nvPr>
        </p:nvPicPr>
        <p:blipFill>
          <a:blip r:embed="rId2"/>
          <a:stretch>
            <a:fillRect/>
          </a:stretch>
        </p:blipFill>
        <p:spPr>
          <a:xfrm>
            <a:off x="1524001" y="1524001"/>
            <a:ext cx="9144001" cy="5334001"/>
          </a:xfrm>
        </p:spPr>
      </p:pic>
    </p:spTree>
    <p:extLst>
      <p:ext uri="{BB962C8B-B14F-4D97-AF65-F5344CB8AC3E}">
        <p14:creationId xmlns:p14="http://schemas.microsoft.com/office/powerpoint/2010/main" val="3897095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normAutofit/>
          </a:bodyPr>
          <a:lstStyle/>
          <a:p>
            <a:pPr>
              <a:buNone/>
            </a:pPr>
            <a:r>
              <a:rPr lang="en-US" b="1" dirty="0" smtClean="0"/>
              <a:t>4. Changing appliances</a:t>
            </a:r>
          </a:p>
          <a:p>
            <a:pPr>
              <a:buFont typeface="Wingdings" pitchFamily="2" charset="2"/>
              <a:buChar char="§"/>
            </a:pPr>
            <a:r>
              <a:rPr lang="en-US" dirty="0" smtClean="0"/>
              <a:t>Pouch should be changed regularly before leakage occurs</a:t>
            </a:r>
          </a:p>
          <a:p>
            <a:pPr>
              <a:buFont typeface="Wingdings" pitchFamily="2" charset="2"/>
              <a:buChar char="§"/>
            </a:pPr>
            <a:r>
              <a:rPr lang="en-US" dirty="0" smtClean="0"/>
              <a:t>Teach pt how to change pouch</a:t>
            </a:r>
          </a:p>
          <a:p>
            <a:pPr>
              <a:buFont typeface="Wingdings" pitchFamily="2" charset="2"/>
              <a:buChar char="§"/>
            </a:pPr>
            <a:r>
              <a:rPr lang="en-US" dirty="0" smtClean="0"/>
              <a:t>Can be changed 5-10 days</a:t>
            </a:r>
          </a:p>
          <a:p>
            <a:pPr>
              <a:buFont typeface="Wingdings" pitchFamily="2" charset="2"/>
              <a:buChar char="§"/>
            </a:pPr>
            <a:r>
              <a:rPr lang="en-US" dirty="0" smtClean="0"/>
              <a:t>Empty the pouch 4-6hrs or at same time the pt empties bladder</a:t>
            </a:r>
          </a:p>
          <a:p>
            <a:pPr>
              <a:buFont typeface="Wingdings" pitchFamily="2" charset="2"/>
              <a:buChar char="§"/>
            </a:pPr>
            <a:r>
              <a:rPr lang="en-US" dirty="0" smtClean="0"/>
              <a:t>An emptying spout at the bottom of the pouch is closed with a special clip</a:t>
            </a:r>
          </a:p>
          <a:p>
            <a:pPr>
              <a:buFont typeface="Wingdings" pitchFamily="2" charset="2"/>
              <a:buChar char="§"/>
            </a:pPr>
            <a:r>
              <a:rPr lang="en-US" dirty="0" smtClean="0"/>
              <a:t>Most pouches are disposable and odor proof</a:t>
            </a:r>
            <a:endParaRPr lang="en-US" dirty="0"/>
          </a:p>
        </p:txBody>
      </p:sp>
    </p:spTree>
    <p:extLst>
      <p:ext uri="{BB962C8B-B14F-4D97-AF65-F5344CB8AC3E}">
        <p14:creationId xmlns:p14="http://schemas.microsoft.com/office/powerpoint/2010/main" val="1428575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Nurse role</a:t>
            </a:r>
            <a:endParaRPr lang="en-US" b="1" dirty="0"/>
          </a:p>
        </p:txBody>
      </p:sp>
      <p:sp>
        <p:nvSpPr>
          <p:cNvPr id="3" name="Content Placeholder 2"/>
          <p:cNvSpPr>
            <a:spLocks noGrp="1"/>
          </p:cNvSpPr>
          <p:nvPr>
            <p:ph idx="1"/>
          </p:nvPr>
        </p:nvSpPr>
        <p:spPr/>
        <p:txBody>
          <a:bodyPr>
            <a:normAutofit/>
          </a:bodyPr>
          <a:lstStyle/>
          <a:p>
            <a:pPr marL="514350" indent="-514350">
              <a:buNone/>
            </a:pPr>
            <a:r>
              <a:rPr lang="en-US" b="1" dirty="0" smtClean="0"/>
              <a:t>5</a:t>
            </a:r>
            <a:r>
              <a:rPr lang="en-US" dirty="0" smtClean="0"/>
              <a:t>. </a:t>
            </a:r>
            <a:r>
              <a:rPr lang="en-US" b="1" dirty="0" smtClean="0"/>
              <a:t>Irrigating the stoma</a:t>
            </a:r>
          </a:p>
          <a:p>
            <a:pPr marL="514350" indent="-514350">
              <a:buFont typeface="Wingdings" pitchFamily="2" charset="2"/>
              <a:buChar char="§"/>
            </a:pPr>
            <a:r>
              <a:rPr lang="en-US" dirty="0" smtClean="0"/>
              <a:t>Teach pt to drain pouch</a:t>
            </a:r>
          </a:p>
          <a:p>
            <a:pPr marL="514350" indent="-514350">
              <a:buFont typeface="Wingdings" pitchFamily="2" charset="2"/>
              <a:buChar char="§"/>
            </a:pPr>
            <a:r>
              <a:rPr lang="en-US" dirty="0" smtClean="0"/>
              <a:t>When fecal discharge is thick, water can be injected through a catheter to loosen or soften it.</a:t>
            </a:r>
          </a:p>
          <a:p>
            <a:pPr marL="514350" indent="-514350">
              <a:buFont typeface="Wingdings" pitchFamily="2" charset="2"/>
              <a:buChar char="§"/>
            </a:pPr>
            <a:r>
              <a:rPr lang="en-US" dirty="0" smtClean="0"/>
              <a:t>At 1</a:t>
            </a:r>
            <a:r>
              <a:rPr lang="en-US" baseline="30000" dirty="0" smtClean="0"/>
              <a:t>st</a:t>
            </a:r>
            <a:r>
              <a:rPr lang="en-US" dirty="0" smtClean="0"/>
              <a:t> the drainage is 60-80mls it increases to 500-1000mls, the pt learns how to use sensation in the pouch as gauge to determine how the pouch should be drained.</a:t>
            </a:r>
            <a:endParaRPr lang="en-US" dirty="0"/>
          </a:p>
        </p:txBody>
      </p:sp>
    </p:spTree>
    <p:extLst>
      <p:ext uri="{BB962C8B-B14F-4D97-AF65-F5344CB8AC3E}">
        <p14:creationId xmlns:p14="http://schemas.microsoft.com/office/powerpoint/2010/main" val="1103725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Nurse role</a:t>
            </a:r>
            <a:endParaRPr lang="en-US" b="1" dirty="0"/>
          </a:p>
        </p:txBody>
      </p:sp>
      <p:sp>
        <p:nvSpPr>
          <p:cNvPr id="3" name="Content Placeholder 2"/>
          <p:cNvSpPr>
            <a:spLocks noGrp="1"/>
          </p:cNvSpPr>
          <p:nvPr>
            <p:ph idx="1"/>
          </p:nvPr>
        </p:nvSpPr>
        <p:spPr/>
        <p:txBody>
          <a:bodyPr>
            <a:normAutofit/>
          </a:bodyPr>
          <a:lstStyle/>
          <a:p>
            <a:pPr>
              <a:buNone/>
            </a:pPr>
            <a:r>
              <a:rPr lang="en-US" b="1" dirty="0" smtClean="0"/>
              <a:t>6. Dietary and fluids</a:t>
            </a:r>
          </a:p>
          <a:p>
            <a:pPr>
              <a:buFont typeface="Wingdings" pitchFamily="2" charset="2"/>
              <a:buChar char="§"/>
            </a:pPr>
            <a:r>
              <a:rPr lang="en-US" dirty="0" smtClean="0"/>
              <a:t>Spinach reduces odor</a:t>
            </a:r>
          </a:p>
          <a:p>
            <a:pPr>
              <a:buFont typeface="Wingdings" pitchFamily="2" charset="2"/>
              <a:buChar char="§"/>
            </a:pPr>
            <a:r>
              <a:rPr lang="en-US" dirty="0" smtClean="0"/>
              <a:t>Low residue diet for 1</a:t>
            </a:r>
            <a:r>
              <a:rPr lang="en-US" baseline="30000" dirty="0" smtClean="0"/>
              <a:t>st</a:t>
            </a:r>
            <a:r>
              <a:rPr lang="en-US" dirty="0" smtClean="0"/>
              <a:t> 6-8wks</a:t>
            </a:r>
          </a:p>
          <a:p>
            <a:pPr>
              <a:buFont typeface="Wingdings" pitchFamily="2" charset="2"/>
              <a:buChar char="§"/>
            </a:pPr>
            <a:r>
              <a:rPr lang="en-US" dirty="0" smtClean="0"/>
              <a:t>Strained fruits &amp; vegetables given (vit A&amp; C )</a:t>
            </a:r>
          </a:p>
          <a:p>
            <a:pPr>
              <a:buFont typeface="Wingdings" pitchFamily="2" charset="2"/>
              <a:buChar char="§"/>
            </a:pPr>
            <a:r>
              <a:rPr lang="en-US" dirty="0" smtClean="0"/>
              <a:t>Foods introduced slowly, give time and assess tolerance &amp;remind pt to chew food </a:t>
            </a:r>
            <a:r>
              <a:rPr lang="en-US" dirty="0" err="1" smtClean="0"/>
              <a:t>thorouraly</a:t>
            </a:r>
            <a:endParaRPr lang="en-US" dirty="0" smtClean="0"/>
          </a:p>
          <a:p>
            <a:pPr>
              <a:buFont typeface="Wingdings" pitchFamily="2" charset="2"/>
              <a:buChar char="§"/>
            </a:pPr>
            <a:r>
              <a:rPr lang="en-US" dirty="0" smtClean="0"/>
              <a:t>Monitor electrolyte level.</a:t>
            </a:r>
          </a:p>
          <a:p>
            <a:pPr>
              <a:buFont typeface="Wingdings" pitchFamily="2" charset="2"/>
              <a:buChar char="§"/>
            </a:pPr>
            <a:endParaRPr lang="en-US" dirty="0"/>
          </a:p>
        </p:txBody>
      </p:sp>
    </p:spTree>
    <p:extLst>
      <p:ext uri="{BB962C8B-B14F-4D97-AF65-F5344CB8AC3E}">
        <p14:creationId xmlns:p14="http://schemas.microsoft.com/office/powerpoint/2010/main" val="26265825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Nurse role</a:t>
            </a:r>
            <a:endParaRPr lang="en-US" b="1" dirty="0"/>
          </a:p>
        </p:txBody>
      </p:sp>
      <p:sp>
        <p:nvSpPr>
          <p:cNvPr id="3" name="Content Placeholder 2"/>
          <p:cNvSpPr>
            <a:spLocks noGrp="1"/>
          </p:cNvSpPr>
          <p:nvPr>
            <p:ph idx="1"/>
          </p:nvPr>
        </p:nvSpPr>
        <p:spPr/>
        <p:txBody>
          <a:bodyPr/>
          <a:lstStyle/>
          <a:p>
            <a:r>
              <a:rPr lang="en-US" dirty="0" smtClean="0"/>
              <a:t>If fecal discharge is too watery  fibrous foods(whole grain cereals' ,fresh frits are restricted).</a:t>
            </a:r>
          </a:p>
          <a:p>
            <a:r>
              <a:rPr lang="en-US" dirty="0" smtClean="0"/>
              <a:t>Encourage </a:t>
            </a:r>
            <a:r>
              <a:rPr lang="en-US" dirty="0" smtClean="0"/>
              <a:t>to take lots of water</a:t>
            </a:r>
            <a:endParaRPr lang="en-US" dirty="0"/>
          </a:p>
        </p:txBody>
      </p:sp>
    </p:spTree>
    <p:extLst>
      <p:ext uri="{BB962C8B-B14F-4D97-AF65-F5344CB8AC3E}">
        <p14:creationId xmlns:p14="http://schemas.microsoft.com/office/powerpoint/2010/main" val="2675137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1"/>
                </a:solidFill>
                <a:latin typeface="Cambria" pitchFamily="18" charset="0"/>
              </a:rPr>
              <a:t>Patient to seek  medical care if:-</a:t>
            </a:r>
            <a:r>
              <a:rPr lang="en-US" sz="3200" b="1" dirty="0" smtClean="0">
                <a:solidFill>
                  <a:schemeClr val="tx1"/>
                </a:solidFill>
                <a:latin typeface="Cambria" pitchFamily="18" charset="0"/>
              </a:rPr>
              <a:t/>
            </a:r>
            <a:br>
              <a:rPr lang="en-US" sz="3200" b="1" dirty="0" smtClean="0">
                <a:solidFill>
                  <a:schemeClr val="tx1"/>
                </a:solidFill>
                <a:latin typeface="Cambria" pitchFamily="18" charset="0"/>
              </a:rPr>
            </a:br>
            <a:r>
              <a:rPr lang="en-US" sz="3200" dirty="0" smtClean="0">
                <a:solidFill>
                  <a:schemeClr val="tx1"/>
                </a:solidFill>
                <a:latin typeface="Cambria" pitchFamily="18" charset="0"/>
              </a:rPr>
              <a:t/>
            </a:r>
            <a:br>
              <a:rPr lang="en-US" sz="3200" dirty="0" smtClean="0">
                <a:solidFill>
                  <a:schemeClr val="tx1"/>
                </a:solidFill>
                <a:latin typeface="Cambria" pitchFamily="18" charset="0"/>
              </a:rPr>
            </a:br>
            <a:r>
              <a:rPr lang="en-US" sz="3200" dirty="0" smtClean="0">
                <a:solidFill>
                  <a:schemeClr val="tx1"/>
                </a:solidFill>
                <a:latin typeface="Cambria" pitchFamily="18" charset="0"/>
              </a:rPr>
              <a:t/>
            </a:r>
            <a:br>
              <a:rPr lang="en-US" sz="3200" dirty="0" smtClean="0">
                <a:solidFill>
                  <a:schemeClr val="tx1"/>
                </a:solidFill>
                <a:latin typeface="Cambria" pitchFamily="18" charset="0"/>
              </a:rPr>
            </a:b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986588" y="1467854"/>
            <a:ext cx="10595812" cy="4887707"/>
          </a:xfrm>
        </p:spPr>
        <p:txBody>
          <a:bodyPr>
            <a:normAutofit/>
          </a:bodyPr>
          <a:lstStyle/>
          <a:p>
            <a:r>
              <a:rPr lang="en-US" sz="2400" dirty="0" smtClean="0">
                <a:solidFill>
                  <a:schemeClr val="tx1"/>
                </a:solidFill>
                <a:latin typeface="+mj-lt"/>
              </a:rPr>
              <a:t>Severe cramps lasting more than two or three hours</a:t>
            </a:r>
          </a:p>
          <a:p>
            <a:r>
              <a:rPr lang="en-US" sz="2400" dirty="0" smtClean="0">
                <a:solidFill>
                  <a:schemeClr val="tx1"/>
                </a:solidFill>
                <a:latin typeface="+mj-lt"/>
              </a:rPr>
              <a:t>Unusual odor lasting more than a week</a:t>
            </a:r>
          </a:p>
          <a:p>
            <a:r>
              <a:rPr lang="en-US" sz="2400" dirty="0" smtClean="0">
                <a:solidFill>
                  <a:schemeClr val="tx1"/>
                </a:solidFill>
                <a:latin typeface="+mj-lt"/>
              </a:rPr>
              <a:t>Unusual change in stoma size and appearance</a:t>
            </a:r>
          </a:p>
          <a:p>
            <a:r>
              <a:rPr lang="en-US" sz="2400" dirty="0" smtClean="0">
                <a:solidFill>
                  <a:schemeClr val="tx1"/>
                </a:solidFill>
                <a:latin typeface="+mj-lt"/>
              </a:rPr>
              <a:t>Obstruction at the stoma and/or </a:t>
            </a:r>
            <a:r>
              <a:rPr lang="en-US" sz="2400" dirty="0" err="1" smtClean="0">
                <a:solidFill>
                  <a:schemeClr val="tx1"/>
                </a:solidFill>
                <a:latin typeface="+mj-lt"/>
              </a:rPr>
              <a:t>prolapse</a:t>
            </a:r>
            <a:r>
              <a:rPr lang="en-US" sz="2400" dirty="0" smtClean="0">
                <a:solidFill>
                  <a:schemeClr val="tx1"/>
                </a:solidFill>
                <a:latin typeface="+mj-lt"/>
              </a:rPr>
              <a:t> of the stoma</a:t>
            </a:r>
          </a:p>
          <a:p>
            <a:r>
              <a:rPr lang="en-US" sz="2400" dirty="0" smtClean="0">
                <a:solidFill>
                  <a:schemeClr val="tx1"/>
                </a:solidFill>
                <a:latin typeface="+mj-lt"/>
              </a:rPr>
              <a:t>Excessive bleeding from the stoma opening, or a moderate amount in the pouch</a:t>
            </a:r>
          </a:p>
          <a:p>
            <a:endParaRPr lang="en-US" sz="3600" dirty="0">
              <a:solidFill>
                <a:schemeClr val="tx1"/>
              </a:solidFill>
              <a:latin typeface="Cambria" pitchFamily="18" charset="0"/>
            </a:endParaRPr>
          </a:p>
        </p:txBody>
      </p:sp>
    </p:spTree>
    <p:extLst>
      <p:ext uri="{BB962C8B-B14F-4D97-AF65-F5344CB8AC3E}">
        <p14:creationId xmlns:p14="http://schemas.microsoft.com/office/powerpoint/2010/main" val="9847372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3309" y="625230"/>
            <a:ext cx="10772775" cy="5370512"/>
          </a:xfrm>
        </p:spPr>
        <p:txBody>
          <a:bodyPr>
            <a:normAutofit/>
          </a:bodyPr>
          <a:lstStyle/>
          <a:p>
            <a:r>
              <a:rPr lang="en-US" sz="2400" dirty="0" smtClean="0">
                <a:solidFill>
                  <a:schemeClr val="tx1"/>
                </a:solidFill>
                <a:latin typeface="+mj-lt"/>
              </a:rPr>
              <a:t>Severe injury or cut to the stoma</a:t>
            </a:r>
          </a:p>
          <a:p>
            <a:r>
              <a:rPr lang="en-US" sz="2400" dirty="0" smtClean="0">
                <a:solidFill>
                  <a:schemeClr val="tx1"/>
                </a:solidFill>
                <a:latin typeface="+mj-lt"/>
              </a:rPr>
              <a:t>Continuous bleeding at the junction between stoma and skin</a:t>
            </a:r>
          </a:p>
          <a:p>
            <a:r>
              <a:rPr lang="en-US" sz="2400" dirty="0" smtClean="0">
                <a:solidFill>
                  <a:schemeClr val="tx1"/>
                </a:solidFill>
                <a:latin typeface="+mj-lt"/>
              </a:rPr>
              <a:t>Watery discharge lasting more than five or six hours</a:t>
            </a:r>
          </a:p>
          <a:p>
            <a:r>
              <a:rPr lang="en-US" sz="2400" dirty="0" smtClean="0">
                <a:solidFill>
                  <a:schemeClr val="tx1"/>
                </a:solidFill>
                <a:latin typeface="+mj-lt"/>
              </a:rPr>
              <a:t>Chronic skin irritation</a:t>
            </a:r>
          </a:p>
          <a:p>
            <a:r>
              <a:rPr lang="en-US" sz="2400" dirty="0" smtClean="0">
                <a:solidFill>
                  <a:schemeClr val="tx1"/>
                </a:solidFill>
                <a:latin typeface="+mj-lt"/>
              </a:rPr>
              <a:t>Stenosis of the stoma (narrowing)</a:t>
            </a:r>
          </a:p>
          <a:p>
            <a:r>
              <a:rPr lang="en-US" sz="2400" dirty="0" smtClean="0">
                <a:latin typeface="+mj-lt"/>
              </a:rPr>
              <a:t>Unable</a:t>
            </a:r>
            <a:r>
              <a:rPr lang="en-US" sz="2400" dirty="0" smtClean="0">
                <a:solidFill>
                  <a:schemeClr val="tx1"/>
                </a:solidFill>
                <a:latin typeface="+mj-lt"/>
              </a:rPr>
              <a:t> to wear </a:t>
            </a:r>
            <a:r>
              <a:rPr lang="en-US" sz="2400" dirty="0" smtClean="0">
                <a:latin typeface="+mj-lt"/>
              </a:rPr>
              <a:t>the </a:t>
            </a:r>
            <a:r>
              <a:rPr lang="en-US" sz="2400" dirty="0" smtClean="0">
                <a:solidFill>
                  <a:schemeClr val="tx1"/>
                </a:solidFill>
                <a:latin typeface="+mj-lt"/>
              </a:rPr>
              <a:t>pouching system for 2-3 days without leakage</a:t>
            </a:r>
          </a:p>
          <a:p>
            <a:endParaRPr lang="en-US" sz="3600" dirty="0">
              <a:solidFill>
                <a:schemeClr val="tx1"/>
              </a:solidFill>
              <a:latin typeface="Cambria" pitchFamily="18" charset="0"/>
            </a:endParaRPr>
          </a:p>
        </p:txBody>
      </p:sp>
    </p:spTree>
    <p:extLst>
      <p:ext uri="{BB962C8B-B14F-4D97-AF65-F5344CB8AC3E}">
        <p14:creationId xmlns:p14="http://schemas.microsoft.com/office/powerpoint/2010/main" val="33415904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normAutofit/>
          </a:bodyPr>
          <a:lstStyle/>
          <a:p>
            <a:r>
              <a:rPr lang="en-US" dirty="0" smtClean="0"/>
              <a:t>Disturbed body image/positive self </a:t>
            </a:r>
            <a:r>
              <a:rPr lang="en-US" dirty="0" err="1" smtClean="0"/>
              <a:t>concepy</a:t>
            </a:r>
            <a:endParaRPr lang="en-US" dirty="0" smtClean="0"/>
          </a:p>
          <a:p>
            <a:r>
              <a:rPr lang="en-US" dirty="0" smtClean="0"/>
              <a:t>Anxiety </a:t>
            </a:r>
            <a:r>
              <a:rPr lang="en-US" dirty="0" err="1" smtClean="0"/>
              <a:t>rltd</a:t>
            </a:r>
            <a:r>
              <a:rPr lang="en-US" dirty="0" smtClean="0"/>
              <a:t> to bowel </a:t>
            </a:r>
            <a:r>
              <a:rPr lang="en-US" dirty="0" err="1" smtClean="0"/>
              <a:t>cntrl</a:t>
            </a:r>
            <a:r>
              <a:rPr lang="en-US" dirty="0" smtClean="0"/>
              <a:t>/ reduce anxiety</a:t>
            </a:r>
          </a:p>
          <a:p>
            <a:r>
              <a:rPr lang="en-US" dirty="0" smtClean="0"/>
              <a:t>Risk for impaired skin integrity </a:t>
            </a:r>
            <a:r>
              <a:rPr lang="en-US" dirty="0" err="1" smtClean="0"/>
              <a:t>rld</a:t>
            </a:r>
            <a:r>
              <a:rPr lang="en-US" dirty="0" smtClean="0"/>
              <a:t> to irritation of the peristomal skin by effluent</a:t>
            </a:r>
          </a:p>
          <a:p>
            <a:r>
              <a:rPr lang="en-US" dirty="0" smtClean="0"/>
              <a:t>Potential imbalanced nutrition, less than body requirement </a:t>
            </a:r>
            <a:r>
              <a:rPr lang="en-US" dirty="0" err="1" smtClean="0"/>
              <a:t>rld</a:t>
            </a:r>
            <a:r>
              <a:rPr lang="en-US" dirty="0" smtClean="0"/>
              <a:t> to avoidance of foods/achieve optimal nutrition intake</a:t>
            </a:r>
          </a:p>
          <a:p>
            <a:r>
              <a:rPr lang="en-US" dirty="0" smtClean="0"/>
              <a:t>Sexual dysfunction </a:t>
            </a:r>
            <a:r>
              <a:rPr lang="en-US" dirty="0" err="1" smtClean="0"/>
              <a:t>rltd</a:t>
            </a:r>
            <a:r>
              <a:rPr lang="en-US" dirty="0" smtClean="0"/>
              <a:t> to </a:t>
            </a:r>
            <a:r>
              <a:rPr lang="en-US" dirty="0" err="1" smtClean="0"/>
              <a:t>alredy</a:t>
            </a:r>
            <a:r>
              <a:rPr lang="en-US" dirty="0" smtClean="0"/>
              <a:t> altered body image/ attain satisfactory sexual performance</a:t>
            </a:r>
            <a:endParaRPr lang="en-US" dirty="0"/>
          </a:p>
        </p:txBody>
      </p:sp>
    </p:spTree>
    <p:extLst>
      <p:ext uri="{BB962C8B-B14F-4D97-AF65-F5344CB8AC3E}">
        <p14:creationId xmlns:p14="http://schemas.microsoft.com/office/powerpoint/2010/main" val="565800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0174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677334" y="1779431"/>
            <a:ext cx="7981950" cy="4419600"/>
          </a:xfrm>
        </p:spPr>
        <p:txBody>
          <a:bodyPr>
            <a:noAutofit/>
          </a:bodyPr>
          <a:lstStyle/>
          <a:p>
            <a:pPr>
              <a:buFont typeface="Wingdings" panose="05000000000000000000" pitchFamily="2" charset="2"/>
              <a:buChar char="Ø"/>
            </a:pPr>
            <a:r>
              <a:rPr lang="en-US" sz="2800" dirty="0"/>
              <a:t>Position the client appropriately (high fowler’s or lateral position).</a:t>
            </a:r>
          </a:p>
          <a:p>
            <a:pPr>
              <a:buFont typeface="Wingdings" panose="05000000000000000000" pitchFamily="2" charset="2"/>
              <a:buChar char="Ø"/>
            </a:pPr>
            <a:r>
              <a:rPr lang="en-US" sz="2800" dirty="0"/>
              <a:t>Cover the patient  with a bath towel/ protective mackintosh. </a:t>
            </a:r>
            <a:r>
              <a:rPr lang="en-US" sz="2800" i="1" dirty="0"/>
              <a:t>This is to protect the patient/ client from soiling and avoid wetting of linen.</a:t>
            </a:r>
          </a:p>
          <a:p>
            <a:pPr>
              <a:buFont typeface="Wingdings" panose="05000000000000000000" pitchFamily="2" charset="2"/>
              <a:buChar char="Ø"/>
            </a:pPr>
            <a:r>
              <a:rPr lang="en-US" sz="2800" dirty="0"/>
              <a:t>Place the bucket on the floor then connect the tube to the funnel and clamp.</a:t>
            </a:r>
          </a:p>
        </p:txBody>
      </p:sp>
    </p:spTree>
    <p:extLst>
      <p:ext uri="{BB962C8B-B14F-4D97-AF65-F5344CB8AC3E}">
        <p14:creationId xmlns:p14="http://schemas.microsoft.com/office/powerpoint/2010/main" val="232696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770082" y="1637764"/>
            <a:ext cx="8503920" cy="4572000"/>
          </a:xfrm>
        </p:spPr>
        <p:txBody>
          <a:bodyPr>
            <a:normAutofit/>
          </a:bodyPr>
          <a:lstStyle/>
          <a:p>
            <a:r>
              <a:rPr lang="en-US" sz="2800" dirty="0"/>
              <a:t>Wash, dry hands and don gloves </a:t>
            </a:r>
            <a:r>
              <a:rPr lang="en-US" sz="2800" i="1" dirty="0"/>
              <a:t>to minimize microorganism transfer</a:t>
            </a:r>
            <a:r>
              <a:rPr lang="en-US" sz="2800" dirty="0"/>
              <a:t>.</a:t>
            </a:r>
          </a:p>
          <a:p>
            <a:r>
              <a:rPr lang="en-US" sz="2800" dirty="0"/>
              <a:t>Lubricate the end of the stomach tubing and instruct patient to swallow as you put the tube in through the mouth into the stomach. </a:t>
            </a:r>
            <a:r>
              <a:rPr lang="en-US" sz="2800" i="1" dirty="0"/>
              <a:t>Swallowing facilitates ease of insertion of the tube.</a:t>
            </a:r>
          </a:p>
          <a:p>
            <a:endParaRPr lang="en-US" sz="3600" dirty="0"/>
          </a:p>
        </p:txBody>
      </p:sp>
    </p:spTree>
    <p:extLst>
      <p:ext uri="{BB962C8B-B14F-4D97-AF65-F5344CB8AC3E}">
        <p14:creationId xmlns:p14="http://schemas.microsoft.com/office/powerpoint/2010/main" val="585984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677334" y="1753673"/>
            <a:ext cx="7886700" cy="4495800"/>
          </a:xfrm>
        </p:spPr>
        <p:txBody>
          <a:bodyPr>
            <a:noAutofit/>
          </a:bodyPr>
          <a:lstStyle/>
          <a:p>
            <a:pPr>
              <a:buFont typeface="Wingdings" panose="05000000000000000000" pitchFamily="2" charset="2"/>
              <a:buChar char="Ø"/>
            </a:pPr>
            <a:r>
              <a:rPr lang="en-US" sz="2400" dirty="0"/>
              <a:t>Hold the funnel above the client and fill it 3/4 way with the irrigating fluid. This facilitates flow by gravitational force.</a:t>
            </a:r>
          </a:p>
          <a:p>
            <a:pPr>
              <a:buFont typeface="Wingdings" panose="05000000000000000000" pitchFamily="2" charset="2"/>
              <a:buChar char="Ø"/>
            </a:pPr>
            <a:r>
              <a:rPr lang="en-US" sz="2400" dirty="0"/>
              <a:t>Unclamp and add more fluid.</a:t>
            </a:r>
            <a:r>
              <a:rPr lang="en-US" sz="2400" i="1" dirty="0"/>
              <a:t> This is to prevent air entry and allow siphoning of the fluid.</a:t>
            </a:r>
            <a:endParaRPr lang="en-US" sz="2400" dirty="0"/>
          </a:p>
          <a:p>
            <a:pPr>
              <a:buFont typeface="Wingdings" panose="05000000000000000000" pitchFamily="2" charset="2"/>
              <a:buChar char="Ø"/>
            </a:pPr>
            <a:r>
              <a:rPr lang="en-US" sz="2400" dirty="0"/>
              <a:t>When about 300mls has gone in lower the funnel and invert it over the bucket.</a:t>
            </a:r>
            <a:r>
              <a:rPr lang="en-US" sz="2400" i="1" dirty="0"/>
              <a:t> </a:t>
            </a:r>
          </a:p>
          <a:p>
            <a:pPr>
              <a:buFont typeface="Wingdings" panose="05000000000000000000" pitchFamily="2" charset="2"/>
              <a:buChar char="Ø"/>
            </a:pPr>
            <a:r>
              <a:rPr lang="en-US" sz="2400" dirty="0"/>
              <a:t>Repeat the process until only clean fluid comes out. This allows the fluid to pour out (for effectiveness of the lavage).</a:t>
            </a:r>
          </a:p>
          <a:p>
            <a:pPr>
              <a:buFont typeface="Wingdings" panose="05000000000000000000" pitchFamily="2" charset="2"/>
              <a:buChar char="Ø"/>
            </a:pPr>
            <a:r>
              <a:rPr lang="en-US" sz="2400" dirty="0"/>
              <a:t>Remove the tube, the gloves and wash hands.</a:t>
            </a:r>
          </a:p>
        </p:txBody>
      </p:sp>
    </p:spTree>
    <p:extLst>
      <p:ext uri="{BB962C8B-B14F-4D97-AF65-F5344CB8AC3E}">
        <p14:creationId xmlns:p14="http://schemas.microsoft.com/office/powerpoint/2010/main" val="367733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886700" cy="762000"/>
          </a:xfrm>
        </p:spPr>
        <p:txBody>
          <a:bodyPr/>
          <a:lstStyle/>
          <a:p>
            <a:r>
              <a:rPr lang="en-US" dirty="0" smtClean="0"/>
              <a:t>Cont’d</a:t>
            </a:r>
            <a:endParaRPr lang="en-US" dirty="0"/>
          </a:p>
        </p:txBody>
      </p:sp>
      <p:sp>
        <p:nvSpPr>
          <p:cNvPr id="3" name="Content Placeholder 2"/>
          <p:cNvSpPr>
            <a:spLocks noGrp="1"/>
          </p:cNvSpPr>
          <p:nvPr>
            <p:ph idx="1"/>
          </p:nvPr>
        </p:nvSpPr>
        <p:spPr>
          <a:xfrm>
            <a:off x="903399" y="1970467"/>
            <a:ext cx="7886700" cy="4191000"/>
          </a:xfrm>
        </p:spPr>
        <p:txBody>
          <a:bodyPr>
            <a:noAutofit/>
          </a:bodyPr>
          <a:lstStyle/>
          <a:p>
            <a:pPr>
              <a:buFont typeface="Wingdings" panose="05000000000000000000" pitchFamily="2" charset="2"/>
              <a:buChar char="Ø"/>
            </a:pPr>
            <a:r>
              <a:rPr lang="en-US" sz="2400" dirty="0"/>
              <a:t>Position the client and remove the bed screens.</a:t>
            </a:r>
          </a:p>
          <a:p>
            <a:pPr>
              <a:buFont typeface="Wingdings" panose="05000000000000000000" pitchFamily="2" charset="2"/>
              <a:buChar char="Ø"/>
            </a:pPr>
            <a:r>
              <a:rPr lang="en-US" sz="2400" dirty="0"/>
              <a:t>Don gloves and clear used equipment.</a:t>
            </a:r>
          </a:p>
          <a:p>
            <a:pPr>
              <a:buFont typeface="Wingdings" panose="05000000000000000000" pitchFamily="2" charset="2"/>
              <a:buChar char="Ø"/>
            </a:pPr>
            <a:r>
              <a:rPr lang="en-US" sz="2400" dirty="0"/>
              <a:t>Empty bucket into sluice room, decontaminate it. Decontaminate all other equipment used, clean with soap and water, rinse, dry and store appropriately or take for sterilization then discard the gastric tube.</a:t>
            </a:r>
          </a:p>
          <a:p>
            <a:pPr>
              <a:buFont typeface="Wingdings" panose="05000000000000000000" pitchFamily="2" charset="2"/>
              <a:buChar char="Ø"/>
            </a:pPr>
            <a:r>
              <a:rPr lang="en-US" sz="2400" dirty="0"/>
              <a:t>Wash and dry trolley, then wash and dry hands. </a:t>
            </a:r>
          </a:p>
          <a:p>
            <a:pPr>
              <a:buFont typeface="Wingdings" panose="05000000000000000000" pitchFamily="2" charset="2"/>
              <a:buChar char="Ø"/>
            </a:pPr>
            <a:r>
              <a:rPr lang="en-US" sz="2400" dirty="0"/>
              <a:t>Document the procedure and your assessment findings.</a:t>
            </a:r>
          </a:p>
        </p:txBody>
      </p:sp>
    </p:spTree>
    <p:extLst>
      <p:ext uri="{BB962C8B-B14F-4D97-AF65-F5344CB8AC3E}">
        <p14:creationId xmlns:p14="http://schemas.microsoft.com/office/powerpoint/2010/main" val="34403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191589"/>
            <a:ext cx="8596668" cy="1088571"/>
          </a:xfrm>
        </p:spPr>
        <p:txBody>
          <a:bodyPr>
            <a:normAutofit fontScale="90000"/>
          </a:bodyPr>
          <a:lstStyle/>
          <a:p>
            <a:r>
              <a:rPr lang="en-US" b="1" dirty="0"/>
              <a:t>Bowel (rectal) washouts</a:t>
            </a:r>
            <a:br>
              <a:rPr lang="en-US" b="1" dirty="0"/>
            </a:br>
            <a:endParaRPr lang="en-US" dirty="0"/>
          </a:p>
        </p:txBody>
      </p:sp>
      <p:sp>
        <p:nvSpPr>
          <p:cNvPr id="3" name="Content Placeholder 2"/>
          <p:cNvSpPr>
            <a:spLocks noGrp="1"/>
          </p:cNvSpPr>
          <p:nvPr>
            <p:ph idx="1"/>
          </p:nvPr>
        </p:nvSpPr>
        <p:spPr>
          <a:xfrm>
            <a:off x="597020" y="1704702"/>
            <a:ext cx="9250437" cy="4800600"/>
          </a:xfrm>
        </p:spPr>
        <p:txBody>
          <a:bodyPr>
            <a:normAutofit/>
          </a:bodyPr>
          <a:lstStyle/>
          <a:p>
            <a:pPr lvl="0"/>
            <a:r>
              <a:rPr lang="en-US" sz="2000" dirty="0" smtClean="0"/>
              <a:t>Rectal </a:t>
            </a:r>
            <a:r>
              <a:rPr lang="en-US" sz="2000" dirty="0"/>
              <a:t>washouts are performed to decompress the lower intestine and deflate the abdomen by removing gas and stool using small amount of </a:t>
            </a:r>
            <a:r>
              <a:rPr lang="en-US" sz="2000" dirty="0" smtClean="0"/>
              <a:t>NS</a:t>
            </a:r>
          </a:p>
          <a:p>
            <a:r>
              <a:rPr lang="en-US" sz="2000" b="1" dirty="0"/>
              <a:t>Uses of washouts</a:t>
            </a:r>
          </a:p>
          <a:p>
            <a:pPr lvl="0"/>
            <a:r>
              <a:rPr lang="en-US" sz="2000" dirty="0"/>
              <a:t>In babies and children to relieve low IO </a:t>
            </a:r>
            <a:r>
              <a:rPr lang="en-US" sz="2000" dirty="0" err="1" smtClean="0"/>
              <a:t>e.g</a:t>
            </a:r>
            <a:r>
              <a:rPr lang="en-US" sz="2000" dirty="0" smtClean="0"/>
              <a:t> in meconium </a:t>
            </a:r>
            <a:r>
              <a:rPr lang="en-US" sz="2000" dirty="0"/>
              <a:t>plug</a:t>
            </a:r>
          </a:p>
          <a:p>
            <a:pPr lvl="0"/>
            <a:r>
              <a:rPr lang="en-US" sz="2000" dirty="0"/>
              <a:t>As a temporary management of patients with </a:t>
            </a:r>
            <a:r>
              <a:rPr lang="en-US" sz="2000" dirty="0" err="1"/>
              <a:t>hirschsprungs</a:t>
            </a:r>
            <a:r>
              <a:rPr lang="en-US" sz="2000" dirty="0"/>
              <a:t> disease before surgery</a:t>
            </a:r>
          </a:p>
          <a:p>
            <a:pPr lvl="0"/>
            <a:r>
              <a:rPr lang="en-US" sz="2000" dirty="0"/>
              <a:t>In management of </a:t>
            </a:r>
            <a:r>
              <a:rPr lang="en-US" sz="2000" dirty="0" err="1" smtClean="0"/>
              <a:t>entero</a:t>
            </a:r>
            <a:r>
              <a:rPr lang="en-US" sz="2000" dirty="0" smtClean="0"/>
              <a:t>-colitis</a:t>
            </a:r>
            <a:endParaRPr lang="en-US" sz="2000" dirty="0"/>
          </a:p>
          <a:p>
            <a:pPr lvl="0"/>
            <a:r>
              <a:rPr lang="en-US" sz="2000" dirty="0"/>
              <a:t>Preoperatively in patients undergoing closure of stoma procedures</a:t>
            </a:r>
          </a:p>
          <a:p>
            <a:pPr lvl="0"/>
            <a:r>
              <a:rPr lang="en-US" sz="2000" dirty="0"/>
              <a:t>Management of constipation in children</a:t>
            </a:r>
          </a:p>
          <a:p>
            <a:pPr lvl="0"/>
            <a:endParaRPr lang="en-US" dirty="0"/>
          </a:p>
          <a:p>
            <a:endParaRPr lang="en-US" dirty="0"/>
          </a:p>
        </p:txBody>
      </p:sp>
    </p:spTree>
    <p:extLst>
      <p:ext uri="{BB962C8B-B14F-4D97-AF65-F5344CB8AC3E}">
        <p14:creationId xmlns:p14="http://schemas.microsoft.com/office/powerpoint/2010/main" val="11232052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145</TotalTime>
  <Words>2227</Words>
  <Application>Microsoft Office PowerPoint</Application>
  <PresentationFormat>Widescreen</PresentationFormat>
  <Paragraphs>234</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Cambria</vt:lpstr>
      <vt:lpstr>Trebuchet MS</vt:lpstr>
      <vt:lpstr>Wingdings</vt:lpstr>
      <vt:lpstr>Wingdings 3</vt:lpstr>
      <vt:lpstr>Facet</vt:lpstr>
      <vt:lpstr>GASTRIC (STOMACH) WASHOUT</vt:lpstr>
      <vt:lpstr>Introduction </vt:lpstr>
      <vt:lpstr>Equipment </vt:lpstr>
      <vt:lpstr>Procedure </vt:lpstr>
      <vt:lpstr>Cont’d</vt:lpstr>
      <vt:lpstr>Cont’d</vt:lpstr>
      <vt:lpstr>Cont’d</vt:lpstr>
      <vt:lpstr>Cont’d</vt:lpstr>
      <vt:lpstr>Bowel (rectal) washouts </vt:lpstr>
      <vt:lpstr>The procedure </vt:lpstr>
      <vt:lpstr>PowerPoint Presentation</vt:lpstr>
      <vt:lpstr>Stoma Care</vt:lpstr>
      <vt:lpstr>stoma</vt:lpstr>
      <vt:lpstr>Stoma care</vt:lpstr>
      <vt:lpstr>PowerPoint Presentation</vt:lpstr>
      <vt:lpstr>Types of stoma</vt:lpstr>
      <vt:lpstr>Ileostomy </vt:lpstr>
      <vt:lpstr>urostomy</vt:lpstr>
      <vt:lpstr>How to change a pouch</vt:lpstr>
      <vt:lpstr>PowerPoint Presentation</vt:lpstr>
      <vt:lpstr>How to empty a pouch </vt:lpstr>
      <vt:lpstr>Nursing management </vt:lpstr>
      <vt:lpstr>intervention</vt:lpstr>
      <vt:lpstr>PowerPoint Presentation</vt:lpstr>
      <vt:lpstr>Nurse role</vt:lpstr>
      <vt:lpstr>Nurse role</vt:lpstr>
      <vt:lpstr>Nurse role</vt:lpstr>
      <vt:lpstr>Stoma bag</vt:lpstr>
      <vt:lpstr>Stoma bag/appliance</vt:lpstr>
      <vt:lpstr>Colostomy image</vt:lpstr>
      <vt:lpstr>PowerPoint Presentation</vt:lpstr>
      <vt:lpstr>PowerPoint Presentation</vt:lpstr>
      <vt:lpstr>PowerPoint Presentation</vt:lpstr>
      <vt:lpstr>Nurse role</vt:lpstr>
      <vt:lpstr>Nurse role</vt:lpstr>
      <vt:lpstr>Nurse role</vt:lpstr>
      <vt:lpstr>Infected skin</vt:lpstr>
      <vt:lpstr>Nurse role</vt:lpstr>
      <vt:lpstr>Skin barriers</vt:lpstr>
      <vt:lpstr>Stoma bag</vt:lpstr>
      <vt:lpstr>Nurse role</vt:lpstr>
      <vt:lpstr>Nurse role</vt:lpstr>
      <vt:lpstr>Nurse role</vt:lpstr>
      <vt:lpstr>Nurse role</vt:lpstr>
      <vt:lpstr>Patient to seek  medical care if:-    </vt:lpstr>
      <vt:lpstr>PowerPoint Presentation</vt:lpstr>
      <vt:lpstr>Nursing diagnosis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Nelly Jongwo</dc:creator>
  <cp:lastModifiedBy>Nelly Jongwo</cp:lastModifiedBy>
  <cp:revision>8</cp:revision>
  <dcterms:created xsi:type="dcterms:W3CDTF">2021-02-13T03:16:46Z</dcterms:created>
  <dcterms:modified xsi:type="dcterms:W3CDTF">2021-02-18T11:13:58Z</dcterms:modified>
</cp:coreProperties>
</file>