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Lst>
  <p:notesMasterIdLst>
    <p:notesMasterId r:id="rId150"/>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tableStyles" Target="tableStyle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C3703-1743-425F-93B2-360043CD5523}" type="datetimeFigureOut">
              <a:rPr lang="en-GB" smtClean="0"/>
              <a:t>14/10/2020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CAFEF-F4F5-45E8-A509-E1D39D0E047B}" type="slidenum">
              <a:rPr lang="en-GB" smtClean="0"/>
              <a:t>‹#›</a:t>
            </a:fld>
            <a:endParaRPr lang="en-GB"/>
          </a:p>
        </p:txBody>
      </p:sp>
    </p:spTree>
    <p:extLst>
      <p:ext uri="{BB962C8B-B14F-4D97-AF65-F5344CB8AC3E}">
        <p14:creationId xmlns:p14="http://schemas.microsoft.com/office/powerpoint/2010/main" val="173841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Candidates to brainstorm their</a:t>
            </a:r>
            <a:r>
              <a:rPr lang="en-US" baseline="0" dirty="0"/>
              <a:t> definition/description of psychology</a:t>
            </a:r>
            <a:endParaRPr lang="en-US" dirty="0"/>
          </a:p>
        </p:txBody>
      </p:sp>
      <p:sp>
        <p:nvSpPr>
          <p:cNvPr id="4" name="Slide Number Placeholder 3"/>
          <p:cNvSpPr>
            <a:spLocks noGrp="1"/>
          </p:cNvSpPr>
          <p:nvPr>
            <p:ph type="sldNum" sz="quarter" idx="10"/>
          </p:nvPr>
        </p:nvSpPr>
        <p:spPr/>
        <p:txBody>
          <a:bodyPr/>
          <a:lstStyle/>
          <a:p>
            <a:fld id="{AB2FF49D-BA7D-46DA-811E-108E90351D2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6649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3230A-CABE-4D07-AA12-273BAAF0D07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84899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Unsympathetic= unfeeling/uncaring/cold</a:t>
            </a:r>
          </a:p>
        </p:txBody>
      </p:sp>
      <p:sp>
        <p:nvSpPr>
          <p:cNvPr id="4" name="Slide Number Placeholder 3"/>
          <p:cNvSpPr>
            <a:spLocks noGrp="1"/>
          </p:cNvSpPr>
          <p:nvPr>
            <p:ph type="sldNum" sz="quarter" idx="10"/>
          </p:nvPr>
        </p:nvSpPr>
        <p:spPr/>
        <p:txBody>
          <a:bodyPr/>
          <a:lstStyle/>
          <a:p>
            <a:fld id="{AB2FF49D-BA7D-46DA-811E-108E90351D2B}"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794458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5879866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355600"/>
            <a:ext cx="10926233" cy="1143000"/>
          </a:xfrm>
        </p:spPr>
        <p:txBody>
          <a:bodyPr/>
          <a:lstStyle/>
          <a:p>
            <a:r>
              <a:rPr lang="en-US"/>
              <a:t>Click to edit Master title style</a:t>
            </a:r>
          </a:p>
        </p:txBody>
      </p:sp>
      <p:sp>
        <p:nvSpPr>
          <p:cNvPr id="3" name="Content Placeholder 2"/>
          <p:cNvSpPr>
            <a:spLocks noGrp="1"/>
          </p:cNvSpPr>
          <p:nvPr>
            <p:ph sz="half" idx="1"/>
          </p:nvPr>
        </p:nvSpPr>
        <p:spPr>
          <a:xfrm>
            <a:off x="897467" y="1497015"/>
            <a:ext cx="5300133"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583681" y="1497015"/>
            <a:ext cx="530352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1016000" y="6356352"/>
            <a:ext cx="2844800" cy="365125"/>
          </a:xfrm>
        </p:spPr>
        <p:txBody>
          <a:bodyPr/>
          <a:lstStyle/>
          <a:p>
            <a:fld id="{40BA7361-72B2-4B2F-AF2C-C6842476EB9B}" type="datetime3">
              <a:rPr lang="en-US" smtClean="0">
                <a:solidFill>
                  <a:prstClr val="black">
                    <a:tint val="75000"/>
                  </a:prstClr>
                </a:solidFill>
              </a:rPr>
              <a:pPr/>
              <a:t>14 October 2020</a:t>
            </a:fld>
            <a:endParaRPr lang="en-US" dirty="0">
              <a:solidFill>
                <a:prstClr val="black">
                  <a:tint val="75000"/>
                </a:prstClr>
              </a:solidFill>
            </a:endParaRPr>
          </a:p>
        </p:txBody>
      </p:sp>
      <p:sp>
        <p:nvSpPr>
          <p:cNvPr id="6" name="Footer Placeholder 4"/>
          <p:cNvSpPr>
            <a:spLocks noGrp="1"/>
          </p:cNvSpPr>
          <p:nvPr>
            <p:ph type="ftr" sz="quarter" idx="11"/>
          </p:nvPr>
        </p:nvSpPr>
        <p:spPr>
          <a:xfrm>
            <a:off x="4470400" y="6356352"/>
            <a:ext cx="3860800" cy="365125"/>
          </a:xfrm>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692640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1B566-C5A3-4313-83D9-A707EC2A48E9}" type="datetime3">
              <a:rPr lang="en-US" smtClean="0">
                <a:solidFill>
                  <a:prstClr val="black">
                    <a:tint val="75000"/>
                  </a:prstClr>
                </a:solidFill>
              </a:rPr>
              <a:pPr/>
              <a:t>14 October 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044588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7D0A5-F133-40B9-B4FE-4E1A66F9FDF3}" type="datetime3">
              <a:rPr lang="en-US" smtClean="0">
                <a:solidFill>
                  <a:prstClr val="black">
                    <a:tint val="75000"/>
                  </a:prstClr>
                </a:solidFill>
              </a:rPr>
              <a:pPr/>
              <a:t>14 October 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235197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2"/>
            <a:ext cx="2844800" cy="365125"/>
          </a:xfrm>
        </p:spPr>
        <p:txBody>
          <a:bodyPr/>
          <a:lstStyle/>
          <a:p>
            <a:fld id="{8739BC35-85B5-4A3A-9FE0-0218C81345D4}" type="datetime3">
              <a:rPr lang="en-US" smtClean="0">
                <a:solidFill>
                  <a:prstClr val="black">
                    <a:tint val="75000"/>
                  </a:prstClr>
                </a:solidFill>
              </a:rPr>
              <a:pPr/>
              <a:t>14 October 2020</a:t>
            </a:fld>
            <a:endParaRPr lang="en-US" dirty="0">
              <a:solidFill>
                <a:prstClr val="black">
                  <a:tint val="75000"/>
                </a:prstClr>
              </a:solidFill>
            </a:endParaRPr>
          </a:p>
        </p:txBody>
      </p:sp>
      <p:sp>
        <p:nvSpPr>
          <p:cNvPr id="4" name="Footer Placeholder 4"/>
          <p:cNvSpPr>
            <a:spLocks noGrp="1"/>
          </p:cNvSpPr>
          <p:nvPr>
            <p:ph type="ftr" sz="quarter" idx="11"/>
          </p:nvPr>
        </p:nvSpPr>
        <p:spPr>
          <a:xfrm>
            <a:off x="4470400" y="6356352"/>
            <a:ext cx="3860800" cy="365125"/>
          </a:xfrm>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02623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048583" name="Title 1"/>
          <p:cNvSpPr>
            <a:spLocks noGrp="1"/>
          </p:cNvSpPr>
          <p:nvPr>
            <p:ph type="ctrTitle"/>
          </p:nvPr>
        </p:nvSpPr>
        <p:spPr>
          <a:xfrm>
            <a:off x="914400" y="2130426"/>
            <a:ext cx="10363200" cy="1470025"/>
          </a:xfrm>
        </p:spPr>
        <p:txBody>
          <a:bodyPr/>
          <a:lstStyle/>
          <a:p>
            <a:r>
              <a:rPr lang="en-US"/>
              <a:t>Click to edit Master title style</a:t>
            </a:r>
          </a:p>
        </p:txBody>
      </p:sp>
      <p:sp>
        <p:nvSpPr>
          <p:cNvPr id="1048584"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72839" indent="0" algn="ctr">
              <a:buNone/>
              <a:defRPr>
                <a:solidFill>
                  <a:schemeClr val="tx1">
                    <a:tint val="75000"/>
                  </a:schemeClr>
                </a:solidFill>
              </a:defRPr>
            </a:lvl2pPr>
            <a:lvl3pPr marL="945677" indent="0" algn="ctr">
              <a:buNone/>
              <a:defRPr>
                <a:solidFill>
                  <a:schemeClr val="tx1">
                    <a:tint val="75000"/>
                  </a:schemeClr>
                </a:solidFill>
              </a:defRPr>
            </a:lvl3pPr>
            <a:lvl4pPr marL="1418516" indent="0" algn="ctr">
              <a:buNone/>
              <a:defRPr>
                <a:solidFill>
                  <a:schemeClr val="tx1">
                    <a:tint val="75000"/>
                  </a:schemeClr>
                </a:solidFill>
              </a:defRPr>
            </a:lvl4pPr>
            <a:lvl5pPr marL="1891354" indent="0" algn="ctr">
              <a:buNone/>
              <a:defRPr>
                <a:solidFill>
                  <a:schemeClr val="tx1">
                    <a:tint val="75000"/>
                  </a:schemeClr>
                </a:solidFill>
              </a:defRPr>
            </a:lvl5pPr>
            <a:lvl6pPr marL="2364194" indent="0" algn="ctr">
              <a:buNone/>
              <a:defRPr>
                <a:solidFill>
                  <a:schemeClr val="tx1">
                    <a:tint val="75000"/>
                  </a:schemeClr>
                </a:solidFill>
              </a:defRPr>
            </a:lvl6pPr>
            <a:lvl7pPr marL="2837033" indent="0" algn="ctr">
              <a:buNone/>
              <a:defRPr>
                <a:solidFill>
                  <a:schemeClr val="tx1">
                    <a:tint val="75000"/>
                  </a:schemeClr>
                </a:solidFill>
              </a:defRPr>
            </a:lvl7pPr>
            <a:lvl8pPr marL="3309871" indent="0" algn="ctr">
              <a:buNone/>
              <a:defRPr>
                <a:solidFill>
                  <a:schemeClr val="tx1">
                    <a:tint val="75000"/>
                  </a:schemeClr>
                </a:solidFill>
              </a:defRPr>
            </a:lvl8pPr>
            <a:lvl9pPr marL="3782710" indent="0" algn="ctr">
              <a:buNone/>
              <a:defRPr>
                <a:solidFill>
                  <a:schemeClr val="tx1">
                    <a:tint val="75000"/>
                  </a:schemeClr>
                </a:solidFill>
              </a:defRPr>
            </a:lvl9pPr>
          </a:lstStyle>
          <a:p>
            <a:r>
              <a:rPr lang="en-US"/>
              <a:t>Click to edit Master subtitle style</a:t>
            </a:r>
          </a:p>
        </p:txBody>
      </p:sp>
      <p:sp>
        <p:nvSpPr>
          <p:cNvPr id="1048578" name="Date Placeholder 1048577"/>
          <p:cNvSpPr>
            <a:spLocks noGrp="1"/>
          </p:cNvSpPr>
          <p:nvPr>
            <p:ph type="dt" sz="half" idx="2"/>
          </p:nvPr>
        </p:nvSpPr>
        <p:spPr>
          <a:xfrm>
            <a:off x="610233" y="6357038"/>
            <a:ext cx="284473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E6AE01ED-D3ED-4A1C-8C36-484CF749B989}" type="datetimeFigureOut">
              <a:rPr lang="en-US" smtClean="0">
                <a:solidFill>
                  <a:prstClr val="black"/>
                </a:solidFill>
              </a:rPr>
              <a:pPr/>
              <a:t>10/14/2020</a:t>
            </a:fld>
            <a:endParaRPr lang="en-US">
              <a:solidFill>
                <a:prstClr val="black"/>
              </a:solidFill>
            </a:endParaRPr>
          </a:p>
        </p:txBody>
      </p:sp>
      <p:sp>
        <p:nvSpPr>
          <p:cNvPr id="1048580" name="Slide Number Placeholder 1048579"/>
          <p:cNvSpPr>
            <a:spLocks noGrp="1"/>
          </p:cNvSpPr>
          <p:nvPr>
            <p:ph type="sldNum" sz="quarter" idx="4"/>
          </p:nvPr>
        </p:nvSpPr>
        <p:spPr>
          <a:xfrm>
            <a:off x="8737026" y="6357038"/>
            <a:ext cx="284473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597CBBB2-0F7F-48A5-8680-1CD978D22C3E}" type="slidenum">
              <a:rPr lang="en-US" smtClean="0">
                <a:solidFill>
                  <a:prstClr val="black"/>
                </a:solidFill>
              </a:rPr>
              <a:pPr/>
              <a:t>‹#›</a:t>
            </a:fld>
            <a:endParaRPr lang="en-US">
              <a:solidFill>
                <a:prstClr val="black"/>
              </a:solidFill>
            </a:endParaRPr>
          </a:p>
        </p:txBody>
      </p:sp>
      <p:sp>
        <p:nvSpPr>
          <p:cNvPr id="1048579" name="Footer Placeholder 1048578"/>
          <p:cNvSpPr>
            <a:spLocks noGrp="1"/>
          </p:cNvSpPr>
          <p:nvPr>
            <p:ph type="ftr" sz="quarter" idx="3"/>
          </p:nvPr>
        </p:nvSpPr>
        <p:spPr>
          <a:xfrm>
            <a:off x="4164801" y="6357038"/>
            <a:ext cx="386239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endParaRPr lang="en-US">
              <a:solidFill>
                <a:prstClr val="black"/>
              </a:solidFill>
            </a:endParaRPr>
          </a:p>
        </p:txBody>
      </p:sp>
    </p:spTree>
    <p:extLst>
      <p:ext uri="{BB962C8B-B14F-4D97-AF65-F5344CB8AC3E}">
        <p14:creationId xmlns:p14="http://schemas.microsoft.com/office/powerpoint/2010/main" val="2849733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6AE01ED-D3ED-4A1C-8C36-484CF749B989}" type="datetimeFigureOut">
              <a:rPr lang="en-US" smtClean="0">
                <a:solidFill>
                  <a:srgbClr val="DBF5F9">
                    <a:shade val="90000"/>
                  </a:srgbClr>
                </a:solidFill>
              </a:rPr>
              <a:pPr/>
              <a:t>10/14/2020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7CBBB2-0F7F-48A5-8680-1CD978D22C3E}"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74080173"/>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AE01ED-D3ED-4A1C-8C36-484CF749B989}" type="datetimeFigureOut">
              <a:rPr lang="en-US" smtClean="0">
                <a:solidFill>
                  <a:srgbClr val="04617B">
                    <a:shade val="90000"/>
                  </a:srgbClr>
                </a:solidFill>
              </a:rPr>
              <a:pPr/>
              <a:t>10/14/2020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CBBB2-0F7F-48A5-8680-1CD978D22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06884235"/>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7"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7"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6AE01ED-D3ED-4A1C-8C36-484CF749B989}" type="datetimeFigureOut">
              <a:rPr lang="en-US" smtClean="0">
                <a:solidFill>
                  <a:srgbClr val="DBF5F9">
                    <a:shade val="90000"/>
                  </a:srgbClr>
                </a:solidFill>
              </a:rPr>
              <a:pPr/>
              <a:t>10/14/2020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7CBBB2-0F7F-48A5-8680-1CD978D22C3E}"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26382489"/>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AE01ED-D3ED-4A1C-8C36-484CF749B989}" type="datetimeFigureOut">
              <a:rPr lang="en-US" smtClean="0">
                <a:solidFill>
                  <a:srgbClr val="04617B">
                    <a:shade val="90000"/>
                  </a:srgbClr>
                </a:solidFill>
              </a:rPr>
              <a:pPr/>
              <a:t>10/14/2020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7CBBB2-0F7F-48A5-8680-1CD978D22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95105785"/>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6AE01ED-D3ED-4A1C-8C36-484CF749B989}" type="datetimeFigureOut">
              <a:rPr lang="en-US" smtClean="0">
                <a:solidFill>
                  <a:srgbClr val="04617B">
                    <a:shade val="90000"/>
                  </a:srgbClr>
                </a:solidFill>
              </a:rPr>
              <a:pPr/>
              <a:t>10/14/2020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7CBBB2-0F7F-48A5-8680-1CD978D22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42866405"/>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1" y="3048000"/>
            <a:ext cx="57912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D3FBC2ED-E3AD-4477-BCCD-B7253B8A7C95}" type="datetime3">
              <a:rPr lang="en-US" smtClean="0">
                <a:solidFill>
                  <a:prstClr val="black">
                    <a:tint val="75000"/>
                  </a:prstClr>
                </a:solidFill>
              </a:rPr>
              <a:pPr/>
              <a:t>14 October 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20987804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6AE01ED-D3ED-4A1C-8C36-484CF749B989}" type="datetimeFigureOut">
              <a:rPr lang="en-US" smtClean="0">
                <a:solidFill>
                  <a:srgbClr val="04617B">
                    <a:shade val="90000"/>
                  </a:srgbClr>
                </a:solidFill>
              </a:rPr>
              <a:pPr/>
              <a:t>10/14/2020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7CBBB2-0F7F-48A5-8680-1CD978D22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6750933"/>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E01ED-D3ED-4A1C-8C36-484CF749B989}" type="datetimeFigureOut">
              <a:rPr lang="en-US" smtClean="0">
                <a:solidFill>
                  <a:srgbClr val="04617B">
                    <a:shade val="90000"/>
                  </a:srgbClr>
                </a:solidFill>
              </a:rPr>
              <a:pPr/>
              <a:t>10/14/2020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7CBBB2-0F7F-48A5-8680-1CD978D22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58813662"/>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AE01ED-D3ED-4A1C-8C36-484CF749B989}" type="datetimeFigureOut">
              <a:rPr lang="en-US" smtClean="0">
                <a:solidFill>
                  <a:srgbClr val="04617B">
                    <a:shade val="90000"/>
                  </a:srgbClr>
                </a:solidFill>
              </a:rPr>
              <a:pPr/>
              <a:t>10/14/2020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7CBBB2-0F7F-48A5-8680-1CD978D22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33470912"/>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12800" y="1176998"/>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6AE01ED-D3ED-4A1C-8C36-484CF749B989}" type="datetimeFigureOut">
              <a:rPr lang="en-US" smtClean="0">
                <a:solidFill>
                  <a:srgbClr val="04617B">
                    <a:shade val="90000"/>
                  </a:srgbClr>
                </a:solidFill>
              </a:rPr>
              <a:pPr/>
              <a:t>10/14/2020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1" y="6356352"/>
            <a:ext cx="812800" cy="365125"/>
          </a:xfrm>
        </p:spPr>
        <p:txBody>
          <a:bodyPr/>
          <a:lstStyle/>
          <a:p>
            <a:fld id="{597CBBB2-0F7F-48A5-8680-1CD978D22C3E}"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699"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5842000"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553052685"/>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AE01ED-D3ED-4A1C-8C36-484CF749B989}" type="datetimeFigureOut">
              <a:rPr lang="en-US" smtClean="0">
                <a:solidFill>
                  <a:srgbClr val="04617B">
                    <a:shade val="90000"/>
                  </a:srgbClr>
                </a:solidFill>
              </a:rPr>
              <a:pPr/>
              <a:t>10/14/2020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CBBB2-0F7F-48A5-8680-1CD978D22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31151362"/>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AE01ED-D3ED-4A1C-8C36-484CF749B989}" type="datetimeFigureOut">
              <a:rPr lang="en-US" smtClean="0">
                <a:solidFill>
                  <a:srgbClr val="04617B">
                    <a:shade val="90000"/>
                  </a:srgbClr>
                </a:solidFill>
              </a:rPr>
              <a:pPr/>
              <a:t>10/14/2020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CBBB2-0F7F-48A5-8680-1CD978D22C3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11884945"/>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68C50CBF-6851-4E9C-9131-FBF83AE15F11}"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542900" y="1345016"/>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4282317593"/>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232784322"/>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4"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3221D4A-8962-4BA8-A736-AB9598B0D4FC}"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0" name="Rectangle 9"/>
          <p:cNvSpPr/>
          <p:nvPr/>
        </p:nvSpPr>
        <p:spPr bwMode="invGray">
          <a:xfrm>
            <a:off x="3048001"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3210751" y="2745870"/>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47375159"/>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5"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F4E789-5FCA-447B-A833-3E59A2327ED4}"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416964455"/>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BE169-394A-4AA2-93E0-C2CDE5A4E4D1}" type="datetime3">
              <a:rPr lang="en-US" smtClean="0">
                <a:solidFill>
                  <a:prstClr val="black">
                    <a:tint val="75000"/>
                  </a:prstClr>
                </a:solidFill>
              </a:rPr>
              <a:pPr/>
              <a:t>14 October 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0130346"/>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3258418-D1E5-46B8-9068-61286527E839}"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dirty="0">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792600352"/>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A9521861-9C1C-4B4E-86D8-BED21A027F15}"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770845241"/>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599C6D2-6CF5-492F-824A-5A6E98965627}"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dirty="0">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517395733"/>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2"/>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8C7B-A48D-414E-A656-E88A774AF535}"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440456052"/>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4D0175A-9256-44D1-8A20-5C32904303BF}"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Rectangle 7"/>
          <p:cNvSpPr/>
          <p:nvPr/>
        </p:nvSpPr>
        <p:spPr>
          <a:xfrm>
            <a:off x="1015999" y="1066800"/>
            <a:ext cx="6096001"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1" y="1143005"/>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1117601"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775482730"/>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6AF9CF-9C5B-43A4-843A-2D38B9AC2C00}"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13344803"/>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1"/>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2"/>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0E306C-49ED-42D8-B2B6-B6D58B11BE14}"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628844631"/>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C7BAB84-2936-4268-9681-EC1BEDE7C548}" type="datetime3">
              <a:rPr lang="en-US" smtClean="0">
                <a:solidFill>
                  <a:srgbClr val="DBF5F9">
                    <a:shade val="90000"/>
                  </a:srgbClr>
                </a:solidFill>
              </a:rPr>
              <a:pPr/>
              <a:t>14 October 2020</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2CA597F8-4C7B-4C0C-BD20-F8889DC49B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272614835"/>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038765-EEA1-4152-8195-1D908FAF44EA}" type="datetime3">
              <a:rPr lang="en-US" smtClean="0">
                <a:solidFill>
                  <a:srgbClr val="04617B">
                    <a:shade val="90000"/>
                  </a:srgbClr>
                </a:solidFill>
              </a:rPr>
              <a:pPr/>
              <a:t>14 October 2020</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073287724"/>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7"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7"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2D8A0F-751C-4973-87A4-B28925173487}" type="datetime3">
              <a:rPr lang="en-US" smtClean="0">
                <a:solidFill>
                  <a:srgbClr val="DBF5F9">
                    <a:shade val="90000"/>
                  </a:srgbClr>
                </a:solidFill>
              </a:rPr>
              <a:pPr/>
              <a:t>14 October 2020</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102716"/>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9A746A-F034-4228-B76D-93FF552AF51E}" type="datetime3">
              <a:rPr lang="en-US" smtClean="0">
                <a:solidFill>
                  <a:prstClr val="black">
                    <a:tint val="75000"/>
                  </a:prstClr>
                </a:solidFill>
              </a:rPr>
              <a:pPr/>
              <a:t>14 October 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9564084"/>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797B9C5-5A15-4E97-9102-78EA6EF4EFFD}" type="datetime3">
              <a:rPr lang="en-US" smtClean="0">
                <a:solidFill>
                  <a:srgbClr val="04617B">
                    <a:shade val="90000"/>
                  </a:srgbClr>
                </a:solidFill>
              </a:rPr>
              <a:pPr/>
              <a:t>14 October 2020</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2CA597F8-4C7B-4C0C-BD20-F8889DC49B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715009962"/>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1A2C5B1-632D-4A91-80EA-0A9403BBA6B0}" type="datetime3">
              <a:rPr lang="en-US" smtClean="0">
                <a:solidFill>
                  <a:srgbClr val="04617B">
                    <a:shade val="90000"/>
                  </a:srgbClr>
                </a:solidFill>
              </a:rPr>
              <a:pPr/>
              <a:t>14 October 2020</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2CA597F8-4C7B-4C0C-BD20-F8889DC49B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810794909"/>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C0CA699-6114-4180-AFF4-06CC1F898E29}" type="datetime3">
              <a:rPr lang="en-US" smtClean="0">
                <a:solidFill>
                  <a:srgbClr val="04617B">
                    <a:shade val="90000"/>
                  </a:srgbClr>
                </a:solidFill>
              </a:rPr>
              <a:pPr/>
              <a:t>14 October 2020</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2CA597F8-4C7B-4C0C-BD20-F8889DC49B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99878076"/>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ECB98-44F4-4676-9D54-894513CF3A5A}" type="datetime3">
              <a:rPr lang="en-US" smtClean="0">
                <a:solidFill>
                  <a:srgbClr val="04617B">
                    <a:shade val="90000"/>
                  </a:srgbClr>
                </a:solidFill>
              </a:rPr>
              <a:pPr/>
              <a:t>14 October 2020</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2CA597F8-4C7B-4C0C-BD20-F8889DC49B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183278537"/>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3EB583-F661-4524-A7A6-6F3401C9CE62}" type="datetime3">
              <a:rPr lang="en-US" smtClean="0">
                <a:solidFill>
                  <a:srgbClr val="04617B">
                    <a:shade val="90000"/>
                  </a:srgbClr>
                </a:solidFill>
              </a:rPr>
              <a:pPr/>
              <a:t>14 October 2020</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2CA597F8-4C7B-4C0C-BD20-F8889DC49B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81424812"/>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12800" y="1176998"/>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7AF937F-43EA-4638-8935-5F9DF0A38094}" type="datetime3">
              <a:rPr lang="en-US" smtClean="0">
                <a:solidFill>
                  <a:srgbClr val="04617B">
                    <a:shade val="90000"/>
                  </a:srgbClr>
                </a:solidFill>
              </a:rPr>
              <a:pPr/>
              <a:t>14 October 2020</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10769601" y="6356352"/>
            <a:ext cx="812800" cy="365125"/>
          </a:xfrm>
        </p:spPr>
        <p:txBody>
          <a:bodyPr/>
          <a:lstStyle/>
          <a:p>
            <a:fld id="{2CA597F8-4C7B-4C0C-BD20-F8889DC49BC1}"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699"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5842000"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87858993"/>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7AAD80-5404-4419-BA18-89769ED21499}" type="datetime3">
              <a:rPr lang="en-US" smtClean="0">
                <a:solidFill>
                  <a:srgbClr val="04617B">
                    <a:shade val="90000"/>
                  </a:srgbClr>
                </a:solidFill>
              </a:rPr>
              <a:pPr/>
              <a:t>14 October 2020</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343797250"/>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FF6BCF-5A8F-49C7-BE35-90D2A0729AE9}" type="datetime3">
              <a:rPr lang="en-US" smtClean="0">
                <a:solidFill>
                  <a:srgbClr val="04617B">
                    <a:shade val="90000"/>
                  </a:srgbClr>
                </a:solidFill>
              </a:rPr>
              <a:pPr/>
              <a:t>14 October 2020</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3541938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981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501F6-C8FC-4D0D-A278-6025871EF3C7}" type="datetime3">
              <a:rPr lang="en-US" smtClean="0">
                <a:solidFill>
                  <a:prstClr val="black">
                    <a:tint val="75000"/>
                  </a:prstClr>
                </a:solidFill>
              </a:rPr>
              <a:pPr/>
              <a:t>14 October 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592639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715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47536-4B69-424D-A8AC-4EBBABA21538}" type="datetime3">
              <a:rPr lang="en-US" smtClean="0">
                <a:solidFill>
                  <a:prstClr val="black">
                    <a:tint val="75000"/>
                  </a:prstClr>
                </a:solidFill>
              </a:rPr>
              <a:pPr/>
              <a:t>14 October 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331711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FA832-D051-48C6-9786-F8456818F8AF}" type="datetime3">
              <a:rPr lang="en-US" smtClean="0">
                <a:solidFill>
                  <a:prstClr val="black">
                    <a:tint val="75000"/>
                  </a:prstClr>
                </a:solidFill>
              </a:rPr>
              <a:pPr/>
              <a:t>14 October 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238846"/>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3916A1-A6B0-40C5-8D29-1B2B7A2CC389}" type="datetime3">
              <a:rPr lang="en-US" smtClean="0">
                <a:solidFill>
                  <a:prstClr val="black">
                    <a:tint val="75000"/>
                  </a:prstClr>
                </a:solidFill>
              </a:rPr>
              <a:pPr/>
              <a:t>14 October 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4536671"/>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274640"/>
            <a:ext cx="7823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A24CD-28D9-4C67-A06F-25AFBA440C34}" type="datetime3">
              <a:rPr lang="en-US" smtClean="0">
                <a:solidFill>
                  <a:prstClr val="black">
                    <a:tint val="75000"/>
                  </a:prstClr>
                </a:solidFill>
              </a:rPr>
              <a:pPr/>
              <a:t>14 October 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8812935"/>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1600202"/>
            <a:ext cx="1076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60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B829-DF5D-4244-832A-15231DC5D28C}" type="datetime3">
              <a:rPr lang="en-US" smtClean="0">
                <a:solidFill>
                  <a:prstClr val="black">
                    <a:tint val="75000"/>
                  </a:prstClr>
                </a:solidFill>
              </a:rPr>
              <a:pPr/>
              <a:t>14 October 2020</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4163802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pull/>
  </p:transition>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99"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609601"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1"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AE01ED-D3ED-4A1C-8C36-484CF749B989}" type="datetimeFigureOut">
              <a:rPr lang="en-US" smtClean="0">
                <a:solidFill>
                  <a:srgbClr val="04617B">
                    <a:shade val="90000"/>
                  </a:srgbClr>
                </a:solidFill>
              </a:rPr>
              <a:pPr/>
              <a:t>10/14/2020</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CBBB2-0F7F-48A5-8680-1CD978D22C3E}"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9215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pull/>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06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14 October 2020</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493498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99"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609601"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1"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AE01ED-D3ED-4A1C-8C36-484CF749B989}" type="datetimeFigureOut">
              <a:rPr lang="en-US" smtClean="0">
                <a:solidFill>
                  <a:srgbClr val="04617B">
                    <a:shade val="90000"/>
                  </a:srgbClr>
                </a:solidFill>
              </a:rPr>
              <a:pPr/>
              <a:t>10/14/2020</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CBBB2-0F7F-48A5-8680-1CD978D22C3E}"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41303069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spd="med">
    <p:pull/>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10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_rels/slide10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_rels/slide1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_rels/slide1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_rels/slide1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_rels/slide1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4313" y="1583637"/>
            <a:ext cx="8240299" cy="1470025"/>
          </a:xfrm>
        </p:spPr>
        <p:txBody>
          <a:bodyPr>
            <a:normAutofit fontScale="90000"/>
          </a:bodyPr>
          <a:lstStyle/>
          <a:p>
            <a:r>
              <a:rPr lang="en-US" sz="8800" b="1" dirty="0">
                <a:solidFill>
                  <a:srgbClr val="FF0000"/>
                </a:solidFill>
                <a:latin typeface="Copperplate Gothic Bold" panose="020E0705020206020404" pitchFamily="34" charset="0"/>
              </a:rPr>
              <a:t>PSYCHOLOGY </a:t>
            </a:r>
          </a:p>
        </p:txBody>
      </p:sp>
      <p:sp>
        <p:nvSpPr>
          <p:cNvPr id="4" name="Cloud 3"/>
          <p:cNvSpPr/>
          <p:nvPr/>
        </p:nvSpPr>
        <p:spPr>
          <a:xfrm>
            <a:off x="6281531" y="5115339"/>
            <a:ext cx="3816626" cy="15240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Bradley Hand ITC" panose="03070402050302030203" pitchFamily="66" charset="0"/>
              </a:rPr>
              <a:t>By</a:t>
            </a:r>
          </a:p>
          <a:p>
            <a:pPr algn="ctr"/>
            <a:r>
              <a:rPr lang="en-US" sz="3200" b="1" dirty="0">
                <a:solidFill>
                  <a:prstClr val="white"/>
                </a:solidFill>
                <a:latin typeface="Bradley Hand ITC" panose="03070402050302030203" pitchFamily="66" charset="0"/>
              </a:rPr>
              <a:t>MR. M.C KIRUBI</a:t>
            </a:r>
          </a:p>
        </p:txBody>
      </p:sp>
    </p:spTree>
    <p:extLst>
      <p:ext uri="{BB962C8B-B14F-4D97-AF65-F5344CB8AC3E}">
        <p14:creationId xmlns:p14="http://schemas.microsoft.com/office/powerpoint/2010/main" val="252558850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57" y="109330"/>
            <a:ext cx="7772400" cy="1143000"/>
          </a:xfrm>
        </p:spPr>
        <p:txBody>
          <a:bodyPr/>
          <a:lstStyle/>
          <a:p>
            <a:pPr algn="l"/>
            <a:r>
              <a:rPr lang="en-US" sz="3600" b="1" i="1" dirty="0">
                <a:solidFill>
                  <a:srgbClr val="002060"/>
                </a:solidFill>
              </a:rPr>
              <a:t>Cont’d…</a:t>
            </a:r>
          </a:p>
        </p:txBody>
      </p:sp>
      <p:sp>
        <p:nvSpPr>
          <p:cNvPr id="3" name="Content Placeholder 2"/>
          <p:cNvSpPr>
            <a:spLocks noGrp="1"/>
          </p:cNvSpPr>
          <p:nvPr>
            <p:ph idx="1"/>
          </p:nvPr>
        </p:nvSpPr>
        <p:spPr>
          <a:xfrm>
            <a:off x="1487556" y="921026"/>
            <a:ext cx="10134600" cy="4389120"/>
          </a:xfrm>
        </p:spPr>
        <p:txBody>
          <a:bodyPr>
            <a:noAutofit/>
          </a:bodyPr>
          <a:lstStyle/>
          <a:p>
            <a:pPr algn="just">
              <a:buFont typeface="Wingdings" pitchFamily="2" charset="2"/>
              <a:buChar char="§"/>
            </a:pPr>
            <a:r>
              <a:rPr lang="en-US" sz="3200" b="1" dirty="0"/>
              <a:t>ATTITUDE</a:t>
            </a:r>
            <a:endParaRPr lang="en-US" sz="3200" dirty="0"/>
          </a:p>
          <a:p>
            <a:pPr algn="just">
              <a:buNone/>
            </a:pPr>
            <a:r>
              <a:rPr lang="en-US" sz="3200" dirty="0"/>
              <a:t>	A tendency to respond positively or negatively to either a person, object or situation (an organism’s response to stimuli).</a:t>
            </a:r>
            <a:r>
              <a:rPr lang="en-US" sz="3200" b="1" dirty="0"/>
              <a:t> </a:t>
            </a:r>
          </a:p>
          <a:p>
            <a:pPr algn="just">
              <a:buNone/>
            </a:pPr>
            <a:endParaRPr lang="en-US" sz="2400" b="1" dirty="0"/>
          </a:p>
          <a:p>
            <a:pPr algn="just">
              <a:buFont typeface="Wingdings" pitchFamily="2" charset="2"/>
              <a:buChar char="§"/>
            </a:pPr>
            <a:r>
              <a:rPr lang="en-US" sz="3200" b="1" dirty="0"/>
              <a:t>INTELLIGENCE</a:t>
            </a:r>
            <a:endParaRPr lang="en-US" sz="3200" dirty="0"/>
          </a:p>
          <a:p>
            <a:pPr lvl="0" algn="just">
              <a:buNone/>
            </a:pPr>
            <a:r>
              <a:rPr lang="en-US" sz="3200" dirty="0"/>
              <a:t>	The ability to learn abstracts, which include learning of vocabularies, numbers, concepts, reasoning, making  judgment and problem solving skills.</a:t>
            </a:r>
          </a:p>
          <a:p>
            <a:pPr lvl="0" algn="just"/>
            <a:endParaRPr lang="en-US" sz="3600" dirty="0"/>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6579540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324679"/>
            <a:ext cx="7772400" cy="1143000"/>
          </a:xfrm>
        </p:spPr>
        <p:txBody>
          <a:bodyPr>
            <a:normAutofit/>
          </a:bodyPr>
          <a:lstStyle/>
          <a:p>
            <a:pPr algn="l"/>
            <a:r>
              <a:rPr lang="en-US" sz="6000" b="1" dirty="0">
                <a:solidFill>
                  <a:srgbClr val="FF0000"/>
                </a:solidFill>
                <a:latin typeface="Arial Black" panose="020B0A04020102020204" pitchFamily="34" charset="0"/>
              </a:rPr>
              <a:t>Learning Theories</a:t>
            </a:r>
          </a:p>
        </p:txBody>
      </p:sp>
      <p:sp>
        <p:nvSpPr>
          <p:cNvPr id="3" name="Content Placeholder 2"/>
          <p:cNvSpPr>
            <a:spLocks noGrp="1"/>
          </p:cNvSpPr>
          <p:nvPr>
            <p:ph idx="1"/>
          </p:nvPr>
        </p:nvSpPr>
        <p:spPr>
          <a:xfrm>
            <a:off x="629479" y="1838739"/>
            <a:ext cx="11191460" cy="4114800"/>
          </a:xfrm>
        </p:spPr>
        <p:txBody>
          <a:bodyPr>
            <a:normAutofit/>
          </a:bodyPr>
          <a:lstStyle/>
          <a:p>
            <a:pPr algn="just">
              <a:buFont typeface="Wingdings" panose="05000000000000000000" pitchFamily="2" charset="2"/>
              <a:buChar char="Ø"/>
            </a:pPr>
            <a:r>
              <a:rPr lang="en-US" sz="3600" dirty="0"/>
              <a:t>Classical Conditioning by Ivan Pavlov</a:t>
            </a:r>
          </a:p>
          <a:p>
            <a:pPr algn="just">
              <a:buFont typeface="Wingdings" panose="05000000000000000000" pitchFamily="2" charset="2"/>
              <a:buChar char="Ø"/>
            </a:pPr>
            <a:r>
              <a:rPr lang="en-US" sz="3600" dirty="0"/>
              <a:t>Operant Conditioning by B.F. Skinner</a:t>
            </a:r>
          </a:p>
          <a:p>
            <a:pPr algn="just">
              <a:buFont typeface="Wingdings" panose="05000000000000000000" pitchFamily="2" charset="2"/>
              <a:buChar char="Ø"/>
            </a:pPr>
            <a:r>
              <a:rPr lang="en-US" sz="3600" dirty="0"/>
              <a:t>Cognitive Learning by Jean Piaget</a:t>
            </a:r>
          </a:p>
          <a:p>
            <a:pPr algn="just">
              <a:buFont typeface="Wingdings" panose="05000000000000000000" pitchFamily="2" charset="2"/>
              <a:buChar char="Ø"/>
            </a:pPr>
            <a:r>
              <a:rPr lang="en-US" sz="3600" dirty="0"/>
              <a:t>Social Learning by Albert Bandura</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100</a:t>
            </a:fld>
            <a:endParaRPr lang="en-US">
              <a:solidFill>
                <a:srgbClr val="04617B">
                  <a:shade val="90000"/>
                </a:srgbClr>
              </a:solidFill>
            </a:endParaRPr>
          </a:p>
        </p:txBody>
      </p:sp>
    </p:spTree>
    <p:extLst>
      <p:ext uri="{BB962C8B-B14F-4D97-AF65-F5344CB8AC3E}">
        <p14:creationId xmlns:p14="http://schemas.microsoft.com/office/powerpoint/2010/main" val="1536263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881809" y="0"/>
            <a:ext cx="7649818" cy="980661"/>
          </a:xfrm>
        </p:spPr>
        <p:txBody>
          <a:bodyPr>
            <a:normAutofit/>
          </a:bodyPr>
          <a:lstStyle/>
          <a:p>
            <a:pPr algn="ctr"/>
            <a:r>
              <a:rPr lang="en-US" sz="6000" b="1" dirty="0">
                <a:solidFill>
                  <a:srgbClr val="FF0000"/>
                </a:solidFill>
                <a:latin typeface="Berlin Sans FB Demi" panose="020E0802020502020306" pitchFamily="34" charset="0"/>
              </a:rPr>
              <a:t>Classical Conditioning</a:t>
            </a:r>
            <a:endParaRPr lang="en-US" sz="6000"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101</a:t>
            </a:fld>
            <a:endParaRPr lang="en-US">
              <a:solidFill>
                <a:srgbClr val="04617B">
                  <a:shade val="90000"/>
                </a:srgbClr>
              </a:solidFill>
            </a:endParaRPr>
          </a:p>
        </p:txBody>
      </p:sp>
      <p:sp>
        <p:nvSpPr>
          <p:cNvPr id="4" name="TextBox 3"/>
          <p:cNvSpPr txBox="1"/>
          <p:nvPr/>
        </p:nvSpPr>
        <p:spPr>
          <a:xfrm>
            <a:off x="225288" y="980661"/>
            <a:ext cx="11595652" cy="8032968"/>
          </a:xfrm>
          <a:prstGeom prst="rect">
            <a:avLst/>
          </a:prstGeom>
          <a:noFill/>
        </p:spPr>
        <p:txBody>
          <a:bodyPr wrap="square" rtlCol="0">
            <a:spAutoFit/>
          </a:bodyPr>
          <a:lstStyle/>
          <a:p>
            <a:pPr marL="457200" indent="-457200" algn="just">
              <a:buFont typeface="Wingdings" panose="05000000000000000000" pitchFamily="2" charset="2"/>
              <a:buChar char="v"/>
            </a:pPr>
            <a:r>
              <a:rPr lang="en-US" sz="3200" dirty="0">
                <a:solidFill>
                  <a:prstClr val="black"/>
                </a:solidFill>
              </a:rPr>
              <a:t>By </a:t>
            </a:r>
            <a:r>
              <a:rPr lang="en-US" sz="3200" b="1" dirty="0">
                <a:solidFill>
                  <a:prstClr val="black"/>
                </a:solidFill>
              </a:rPr>
              <a:t>Ivan Pavlov</a:t>
            </a:r>
            <a:r>
              <a:rPr lang="en-US" sz="3200" dirty="0">
                <a:solidFill>
                  <a:prstClr val="black"/>
                </a:solidFill>
              </a:rPr>
              <a:t>,(1849-1936). Was a Russian Physiologist  who experimented on dogs.</a:t>
            </a:r>
          </a:p>
          <a:p>
            <a:pPr marL="457200" indent="-457200" algn="just">
              <a:buFont typeface="Wingdings" panose="05000000000000000000" pitchFamily="2" charset="2"/>
              <a:buChar char="v"/>
            </a:pPr>
            <a:r>
              <a:rPr lang="en-US" sz="3200" dirty="0">
                <a:solidFill>
                  <a:prstClr val="black"/>
                </a:solidFill>
              </a:rPr>
              <a:t>Pavlov demonstrated that </a:t>
            </a:r>
            <a:r>
              <a:rPr lang="en-US" sz="3200" b="1" dirty="0">
                <a:solidFill>
                  <a:prstClr val="black"/>
                </a:solidFill>
              </a:rPr>
              <a:t>dogs</a:t>
            </a:r>
            <a:r>
              <a:rPr lang="en-US" sz="3200" dirty="0">
                <a:solidFill>
                  <a:prstClr val="black"/>
                </a:solidFill>
              </a:rPr>
              <a:t> could be conditioned to salivate in response to new stimulus, such as ringing bell or light, if this had been paired or presented together with food several times. </a:t>
            </a:r>
          </a:p>
          <a:p>
            <a:pPr marL="457200" indent="-457200" algn="just">
              <a:buFont typeface="Wingdings" panose="05000000000000000000" pitchFamily="2" charset="2"/>
              <a:buChar char="v"/>
            </a:pPr>
            <a:r>
              <a:rPr lang="en-US" sz="3200" dirty="0">
                <a:solidFill>
                  <a:prstClr val="black"/>
                </a:solidFill>
              </a:rPr>
              <a:t>The food is the </a:t>
            </a:r>
            <a:r>
              <a:rPr lang="en-US" sz="3200" b="1" dirty="0">
                <a:solidFill>
                  <a:prstClr val="black"/>
                </a:solidFill>
              </a:rPr>
              <a:t>unconditioned stimulus </a:t>
            </a:r>
            <a:r>
              <a:rPr lang="en-US" sz="3200" dirty="0">
                <a:solidFill>
                  <a:prstClr val="black"/>
                </a:solidFill>
              </a:rPr>
              <a:t>(US) &amp; the bell is the </a:t>
            </a:r>
            <a:r>
              <a:rPr lang="en-US" sz="3200" b="1" dirty="0">
                <a:solidFill>
                  <a:prstClr val="black"/>
                </a:solidFill>
              </a:rPr>
              <a:t>conditioned stimulus </a:t>
            </a:r>
            <a:r>
              <a:rPr lang="en-US" sz="3200" dirty="0">
                <a:solidFill>
                  <a:prstClr val="black"/>
                </a:solidFill>
              </a:rPr>
              <a:t>(CS). Salivation is the </a:t>
            </a:r>
            <a:r>
              <a:rPr lang="en-US" sz="3200" b="1" dirty="0">
                <a:solidFill>
                  <a:prstClr val="black"/>
                </a:solidFill>
              </a:rPr>
              <a:t>conditioned response </a:t>
            </a:r>
            <a:r>
              <a:rPr lang="en-US" sz="3200" dirty="0">
                <a:solidFill>
                  <a:prstClr val="black"/>
                </a:solidFill>
              </a:rPr>
              <a:t>(CR). </a:t>
            </a:r>
          </a:p>
          <a:p>
            <a:pPr marL="457200" indent="-457200" algn="just">
              <a:buFont typeface="Wingdings" panose="05000000000000000000" pitchFamily="2" charset="2"/>
              <a:buChar char="v"/>
            </a:pPr>
            <a:r>
              <a:rPr lang="en-US" sz="3200" dirty="0">
                <a:solidFill>
                  <a:prstClr val="black"/>
                </a:solidFill>
              </a:rPr>
              <a:t>Bell + food led to salivation; Salivation on eating and smell of food; Later, salivation after ringing the bell without food, after several episodes where the bell preceded the food.</a:t>
            </a:r>
            <a:r>
              <a:rPr lang="en-US" sz="3200" b="1" dirty="0">
                <a:solidFill>
                  <a:prstClr val="black"/>
                </a:solidFill>
              </a:rPr>
              <a:t> 	</a:t>
            </a:r>
          </a:p>
          <a:p>
            <a:pPr algn="just"/>
            <a:r>
              <a:rPr lang="en-US" sz="3600" b="1" dirty="0">
                <a:solidFill>
                  <a:srgbClr val="0F6FC6"/>
                </a:solidFill>
              </a:rPr>
              <a:t>De-conditioning:</a:t>
            </a:r>
          </a:p>
          <a:p>
            <a:pPr marL="457200" indent="-457200" algn="just">
              <a:buFont typeface="Wingdings" panose="05000000000000000000" pitchFamily="2" charset="2"/>
              <a:buChar char="v"/>
            </a:pPr>
            <a:r>
              <a:rPr lang="en-US" sz="3200" dirty="0">
                <a:solidFill>
                  <a:prstClr val="black"/>
                </a:solidFill>
              </a:rPr>
              <a:t>Ringing of bell followed with electric shock or pain will dissociate bell with food.</a:t>
            </a:r>
          </a:p>
          <a:p>
            <a:pPr algn="just"/>
            <a:endParaRPr lang="en-US" sz="3200" dirty="0">
              <a:solidFill>
                <a:prstClr val="black"/>
              </a:solidFill>
            </a:endParaRPr>
          </a:p>
        </p:txBody>
      </p:sp>
    </p:spTree>
    <p:extLst>
      <p:ext uri="{BB962C8B-B14F-4D97-AF65-F5344CB8AC3E}">
        <p14:creationId xmlns:p14="http://schemas.microsoft.com/office/powerpoint/2010/main" val="4209850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4" descr="behavioral psych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677" y="2266122"/>
            <a:ext cx="6467061" cy="433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973842"/>
      </p:ext>
    </p:extLst>
  </p:cSld>
  <p:clrMapOvr>
    <a:masterClrMapping/>
  </p:clrMapOvr>
  <p:transition spd="med">
    <p:pull/>
  </p:transition>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696278" y="0"/>
            <a:ext cx="7765774" cy="809389"/>
          </a:xfrm>
        </p:spPr>
        <p:txBody>
          <a:bodyPr>
            <a:noAutofit/>
          </a:bodyPr>
          <a:lstStyle/>
          <a:p>
            <a:pPr algn="ctr"/>
            <a:r>
              <a:rPr lang="en-US" sz="4800" b="1" dirty="0">
                <a:solidFill>
                  <a:srgbClr val="FF0000"/>
                </a:solidFill>
                <a:latin typeface="Arial Black" panose="020B0A04020102020204" pitchFamily="34" charset="0"/>
              </a:rPr>
              <a:t>Operant conditioning </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103</a:t>
            </a:fld>
            <a:endParaRPr lang="en-US">
              <a:solidFill>
                <a:srgbClr val="04617B">
                  <a:shade val="90000"/>
                </a:srgbClr>
              </a:solidFill>
            </a:endParaRPr>
          </a:p>
        </p:txBody>
      </p:sp>
      <p:sp>
        <p:nvSpPr>
          <p:cNvPr id="4" name="TextBox 3"/>
          <p:cNvSpPr txBox="1"/>
          <p:nvPr/>
        </p:nvSpPr>
        <p:spPr>
          <a:xfrm>
            <a:off x="198783" y="980661"/>
            <a:ext cx="11754678" cy="4247317"/>
          </a:xfrm>
          <a:prstGeom prst="rect">
            <a:avLst/>
          </a:prstGeom>
          <a:noFill/>
        </p:spPr>
        <p:txBody>
          <a:bodyPr wrap="square" rtlCol="0">
            <a:spAutoFit/>
          </a:bodyPr>
          <a:lstStyle/>
          <a:p>
            <a:pPr marL="457200" indent="-457200" algn="just">
              <a:buFont typeface="Arial" panose="020B0604020202020204" pitchFamily="34" charset="0"/>
              <a:buChar char="•"/>
            </a:pPr>
            <a:r>
              <a:rPr lang="en-US" sz="3000" dirty="0">
                <a:solidFill>
                  <a:prstClr val="black"/>
                </a:solidFill>
              </a:rPr>
              <a:t>B.F. Skinner studied the relationship between behaviour and their consequences. </a:t>
            </a:r>
          </a:p>
          <a:p>
            <a:pPr marL="457200" indent="-457200" algn="just">
              <a:buFont typeface="Arial" panose="020B0604020202020204" pitchFamily="34" charset="0"/>
              <a:buChar char="•"/>
            </a:pPr>
            <a:r>
              <a:rPr lang="en-US" sz="3000" dirty="0">
                <a:solidFill>
                  <a:prstClr val="black"/>
                </a:solidFill>
              </a:rPr>
              <a:t>Animals and people learn to operate on the environment to produce desired consequences.</a:t>
            </a:r>
          </a:p>
          <a:p>
            <a:pPr marL="457200" indent="-457200" algn="just">
              <a:buFont typeface="Arial" panose="020B0604020202020204" pitchFamily="34" charset="0"/>
              <a:buChar char="•"/>
            </a:pPr>
            <a:r>
              <a:rPr lang="en-US" sz="3000" dirty="0">
                <a:solidFill>
                  <a:prstClr val="black"/>
                </a:solidFill>
              </a:rPr>
              <a:t>Learning in this case is under the control of the individual, who operates or influences the environment, hence the term operant conditioning</a:t>
            </a:r>
          </a:p>
          <a:p>
            <a:pPr marL="457200" indent="-457200" algn="just">
              <a:buFont typeface="Arial" panose="020B0604020202020204" pitchFamily="34" charset="0"/>
              <a:buChar char="•"/>
            </a:pPr>
            <a:r>
              <a:rPr lang="en-US" sz="3000" dirty="0">
                <a:solidFill>
                  <a:prstClr val="black"/>
                </a:solidFill>
              </a:rPr>
              <a:t>There is a reward or a punishment for behaviour, hence learning occurs.</a:t>
            </a:r>
          </a:p>
        </p:txBody>
      </p:sp>
    </p:spTree>
    <p:extLst>
      <p:ext uri="{BB962C8B-B14F-4D97-AF65-F5344CB8AC3E}">
        <p14:creationId xmlns:p14="http://schemas.microsoft.com/office/powerpoint/2010/main" val="4283495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05000" y="0"/>
            <a:ext cx="7808843" cy="901148"/>
          </a:xfrm>
        </p:spPr>
        <p:txBody>
          <a:bodyPr>
            <a:normAutofit fontScale="90000"/>
          </a:bodyPr>
          <a:lstStyle/>
          <a:p>
            <a:pPr algn="ctr"/>
            <a:r>
              <a:rPr lang="en-US" sz="6000" b="1" dirty="0">
                <a:solidFill>
                  <a:srgbClr val="FF0000"/>
                </a:solidFill>
                <a:latin typeface="Arial Black" panose="020B0A04020102020204" pitchFamily="34" charset="0"/>
              </a:rPr>
              <a:t>Cognitive learning</a:t>
            </a:r>
            <a:endParaRPr lang="en-US" sz="6000" dirty="0">
              <a:solidFill>
                <a:srgbClr val="FF0000"/>
              </a:solidFill>
              <a:latin typeface="Arial Black" panose="020B0A04020102020204"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104</a:t>
            </a:fld>
            <a:endParaRPr lang="en-US">
              <a:solidFill>
                <a:srgbClr val="04617B">
                  <a:shade val="90000"/>
                </a:srgbClr>
              </a:solidFill>
            </a:endParaRPr>
          </a:p>
        </p:txBody>
      </p:sp>
      <p:sp>
        <p:nvSpPr>
          <p:cNvPr id="4" name="TextBox 3"/>
          <p:cNvSpPr txBox="1"/>
          <p:nvPr/>
        </p:nvSpPr>
        <p:spPr>
          <a:xfrm>
            <a:off x="145775" y="1149626"/>
            <a:ext cx="11728174" cy="4247317"/>
          </a:xfrm>
          <a:prstGeom prst="rect">
            <a:avLst/>
          </a:prstGeom>
          <a:noFill/>
        </p:spPr>
        <p:txBody>
          <a:bodyPr wrap="square" rtlCol="0">
            <a:spAutoFit/>
          </a:bodyPr>
          <a:lstStyle/>
          <a:p>
            <a:pPr marL="457200" indent="-457200" algn="just">
              <a:buFont typeface="Wingdings" panose="05000000000000000000" pitchFamily="2" charset="2"/>
              <a:buChar char="q"/>
            </a:pPr>
            <a:r>
              <a:rPr lang="en-US" sz="3000" dirty="0">
                <a:solidFill>
                  <a:prstClr val="black"/>
                </a:solidFill>
              </a:rPr>
              <a:t>According to Jean Piaget, learning can occur without reinforcement of overt actions, a process he called </a:t>
            </a:r>
            <a:r>
              <a:rPr lang="en-US" sz="3000" b="1" i="1" dirty="0">
                <a:solidFill>
                  <a:prstClr val="black"/>
                </a:solidFill>
              </a:rPr>
              <a:t>latent learning</a:t>
            </a:r>
            <a:r>
              <a:rPr lang="en-US" sz="3000" dirty="0">
                <a:solidFill>
                  <a:prstClr val="black"/>
                </a:solidFill>
              </a:rPr>
              <a:t>. </a:t>
            </a:r>
          </a:p>
          <a:p>
            <a:pPr marL="457200" indent="-457200" algn="just">
              <a:buFont typeface="Wingdings" panose="05000000000000000000" pitchFamily="2" charset="2"/>
              <a:buChar char="q"/>
            </a:pPr>
            <a:r>
              <a:rPr lang="en-US" sz="3000" dirty="0">
                <a:solidFill>
                  <a:prstClr val="black"/>
                </a:solidFill>
              </a:rPr>
              <a:t>The proponents of this theory argue that human being is not a passive organism, but is capable of processing information and comprehending the relationship between cause and effect. The processed information is stored and may be retrieved later when required. </a:t>
            </a:r>
          </a:p>
          <a:p>
            <a:pPr marL="457200" indent="-457200" algn="just">
              <a:buFont typeface="Wingdings" panose="05000000000000000000" pitchFamily="2" charset="2"/>
              <a:buChar char="q"/>
            </a:pPr>
            <a:r>
              <a:rPr lang="en-US" sz="3000" dirty="0">
                <a:solidFill>
                  <a:prstClr val="black"/>
                </a:solidFill>
              </a:rPr>
              <a:t>One actively constructs knowledge through negotiation and social interaction with the immediate environment. </a:t>
            </a:r>
          </a:p>
        </p:txBody>
      </p:sp>
    </p:spTree>
    <p:extLst>
      <p:ext uri="{BB962C8B-B14F-4D97-AF65-F5344CB8AC3E}">
        <p14:creationId xmlns:p14="http://schemas.microsoft.com/office/powerpoint/2010/main" val="3743297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020957" y="-168965"/>
            <a:ext cx="7772400" cy="1143000"/>
          </a:xfrm>
        </p:spPr>
        <p:txBody>
          <a:bodyPr>
            <a:normAutofit/>
          </a:bodyPr>
          <a:lstStyle/>
          <a:p>
            <a:pPr algn="ctr"/>
            <a:r>
              <a:rPr lang="en-US" sz="4800" b="1" dirty="0">
                <a:solidFill>
                  <a:srgbClr val="FF0000"/>
                </a:solidFill>
                <a:latin typeface="Arial Black" panose="020B0A04020102020204" pitchFamily="34" charset="0"/>
              </a:rPr>
              <a:t>Social Learning Theory</a:t>
            </a:r>
          </a:p>
        </p:txBody>
      </p:sp>
      <p:sp>
        <p:nvSpPr>
          <p:cNvPr id="6" name="Content Placeholder 5"/>
          <p:cNvSpPr>
            <a:spLocks noGrp="1"/>
          </p:cNvSpPr>
          <p:nvPr>
            <p:ph idx="1"/>
          </p:nvPr>
        </p:nvSpPr>
        <p:spPr>
          <a:xfrm>
            <a:off x="291548" y="1205948"/>
            <a:ext cx="11542643" cy="5118653"/>
          </a:xfrm>
        </p:spPr>
        <p:txBody>
          <a:bodyPr>
            <a:normAutofit/>
          </a:bodyPr>
          <a:lstStyle/>
          <a:p>
            <a:pPr algn="just"/>
            <a:r>
              <a:rPr lang="en-US" sz="3200" dirty="0"/>
              <a:t>Albert Bandura. </a:t>
            </a:r>
          </a:p>
          <a:p>
            <a:pPr algn="just"/>
            <a:r>
              <a:rPr lang="en-US" sz="3200" dirty="0"/>
              <a:t>Considers how individuals learn through observing the behavior of others. i.e. most human behavior is learnt observationally through modeling.</a:t>
            </a:r>
          </a:p>
          <a:p>
            <a:pPr algn="just"/>
            <a:r>
              <a:rPr lang="en-US" sz="3200" dirty="0"/>
              <a:t>This theory proposes that people learn by imitating the behavior of other people. Other terms used are role modelling and identification. </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105</a:t>
            </a:fld>
            <a:endParaRPr lang="en-US">
              <a:solidFill>
                <a:srgbClr val="04617B">
                  <a:shade val="90000"/>
                </a:srgbClr>
              </a:solidFill>
            </a:endParaRPr>
          </a:p>
        </p:txBody>
      </p:sp>
    </p:spTree>
    <p:extLst>
      <p:ext uri="{BB962C8B-B14F-4D97-AF65-F5344CB8AC3E}">
        <p14:creationId xmlns:p14="http://schemas.microsoft.com/office/powerpoint/2010/main" val="134323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616765" y="1139687"/>
            <a:ext cx="8060635" cy="1908313"/>
          </a:xfrm>
        </p:spPr>
        <p:txBody>
          <a:bodyPr>
            <a:normAutofit/>
          </a:bodyPr>
          <a:lstStyle/>
          <a:p>
            <a:pPr algn="ctr"/>
            <a:r>
              <a:rPr lang="en-US" sz="9600" b="1" i="0" dirty="0">
                <a:solidFill>
                  <a:srgbClr val="0070C0"/>
                </a:solidFill>
                <a:effectLst>
                  <a:outerShdw blurRad="38100" dist="38100" dir="2700000" algn="tl">
                    <a:srgbClr val="000000">
                      <a:alpha val="43137"/>
                    </a:srgbClr>
                  </a:outerShdw>
                </a:effectLst>
                <a:latin typeface="Arial Black" panose="020B0A04020102020204" pitchFamily="34" charset="0"/>
              </a:rPr>
              <a:t>MEMORY</a:t>
            </a:r>
            <a:endParaRPr lang="en-US" sz="9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6" name="Subtitle 5"/>
          <p:cNvSpPr>
            <a:spLocks noGrp="1"/>
          </p:cNvSpPr>
          <p:nvPr>
            <p:ph type="subTitle" idx="1"/>
          </p:nvPr>
        </p:nvSpPr>
        <p:spPr>
          <a:xfrm>
            <a:off x="2057400" y="3429000"/>
            <a:ext cx="7315200" cy="1752600"/>
          </a:xfrm>
        </p:spPr>
        <p:txBody>
          <a:bodyPr/>
          <a:lstStyle/>
          <a:p>
            <a:r>
              <a:rPr lang="en-US" b="1" dirty="0">
                <a:solidFill>
                  <a:srgbClr val="FF0000"/>
                </a:solidFill>
              </a:rPr>
              <a:t>The process by which information acquired is encoded, stored and retrieved when needed.</a:t>
            </a:r>
          </a:p>
        </p:txBody>
      </p:sp>
      <p:sp>
        <p:nvSpPr>
          <p:cNvPr id="4" name="Slide Number Placeholder 3"/>
          <p:cNvSpPr>
            <a:spLocks noGrp="1"/>
          </p:cNvSpPr>
          <p:nvPr>
            <p:ph type="sldNum" sz="quarter" idx="12"/>
          </p:nvPr>
        </p:nvSpPr>
        <p:spPr/>
        <p:txBody>
          <a:bodyPr/>
          <a:lstStyle/>
          <a:p>
            <a:fld id="{ACE4364B-589A-413E-BE35-0E230ADB5FAC}" type="slidenum">
              <a:rPr lang="en-US" smtClean="0">
                <a:solidFill>
                  <a:srgbClr val="DBF5F9">
                    <a:shade val="90000"/>
                  </a:srgbClr>
                </a:solidFill>
              </a:rPr>
              <a:pPr/>
              <a:t>106</a:t>
            </a:fld>
            <a:endParaRPr lang="en-US">
              <a:solidFill>
                <a:srgbClr val="DBF5F9">
                  <a:shade val="90000"/>
                </a:srgbClr>
              </a:solidFill>
            </a:endParaRPr>
          </a:p>
        </p:txBody>
      </p:sp>
    </p:spTree>
    <p:extLst>
      <p:ext uri="{BB962C8B-B14F-4D97-AF65-F5344CB8AC3E}">
        <p14:creationId xmlns:p14="http://schemas.microsoft.com/office/powerpoint/2010/main" val="3442989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313" y="993913"/>
            <a:ext cx="11198088" cy="5330687"/>
          </a:xfrm>
        </p:spPr>
        <p:txBody>
          <a:bodyPr>
            <a:normAutofit/>
          </a:bodyPr>
          <a:lstStyle/>
          <a:p>
            <a:pPr algn="just"/>
            <a:r>
              <a:rPr lang="en-US" sz="3200" dirty="0"/>
              <a:t>Memory refers to those processes involved in the acquisition of information, its subsequent retrieval and use.</a:t>
            </a:r>
          </a:p>
          <a:p>
            <a:pPr algn="just"/>
            <a:r>
              <a:rPr lang="en-US" sz="3200" dirty="0"/>
              <a:t>Memory process can be divided into three main components:</a:t>
            </a:r>
          </a:p>
          <a:p>
            <a:pPr lvl="1" algn="just"/>
            <a:r>
              <a:rPr lang="en-US" sz="3000" b="1" dirty="0">
                <a:solidFill>
                  <a:srgbClr val="FF0000"/>
                </a:solidFill>
              </a:rPr>
              <a:t>Registration</a:t>
            </a:r>
          </a:p>
          <a:p>
            <a:pPr lvl="1" algn="just"/>
            <a:r>
              <a:rPr lang="en-US" sz="3000" b="1" dirty="0">
                <a:solidFill>
                  <a:srgbClr val="FF0000"/>
                </a:solidFill>
              </a:rPr>
              <a:t>Retention</a:t>
            </a:r>
          </a:p>
          <a:p>
            <a:pPr lvl="1" algn="just"/>
            <a:r>
              <a:rPr lang="en-US" sz="3000" b="1" dirty="0">
                <a:solidFill>
                  <a:srgbClr val="FF0000"/>
                </a:solidFill>
              </a:rPr>
              <a:t>Recall and recognition </a:t>
            </a:r>
          </a:p>
        </p:txBody>
      </p:sp>
    </p:spTree>
    <p:extLst>
      <p:ext uri="{BB962C8B-B14F-4D97-AF65-F5344CB8AC3E}">
        <p14:creationId xmlns:p14="http://schemas.microsoft.com/office/powerpoint/2010/main" val="3265070671"/>
      </p:ext>
    </p:extLst>
  </p:cSld>
  <p:clrMapOvr>
    <a:masterClrMapping/>
  </p:clrMapOvr>
  <p:transition spd="med">
    <p:pull/>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63" y="0"/>
            <a:ext cx="10972800" cy="1143000"/>
          </a:xfrm>
        </p:spPr>
        <p:txBody>
          <a:bodyPr/>
          <a:lstStyle/>
          <a:p>
            <a:pPr algn="ctr"/>
            <a:r>
              <a:rPr lang="en-US" dirty="0"/>
              <a:t>Memory ct’</a:t>
            </a:r>
          </a:p>
        </p:txBody>
      </p:sp>
      <p:sp>
        <p:nvSpPr>
          <p:cNvPr id="3" name="Content Placeholder 2"/>
          <p:cNvSpPr>
            <a:spLocks noGrp="1"/>
          </p:cNvSpPr>
          <p:nvPr>
            <p:ph idx="1"/>
          </p:nvPr>
        </p:nvSpPr>
        <p:spPr>
          <a:xfrm>
            <a:off x="278296" y="1298713"/>
            <a:ext cx="11304105" cy="5025887"/>
          </a:xfrm>
        </p:spPr>
        <p:txBody>
          <a:bodyPr>
            <a:normAutofit/>
          </a:bodyPr>
          <a:lstStyle/>
          <a:p>
            <a:pPr algn="just"/>
            <a:r>
              <a:rPr lang="en-US" sz="3200" dirty="0"/>
              <a:t>Memory plays an important part in learning. Learning implies  retaining of facts. If nothing is stored from previous experience, then no learning can take place</a:t>
            </a:r>
          </a:p>
          <a:p>
            <a:pPr algn="just"/>
            <a:r>
              <a:rPr lang="en-US" sz="3200" dirty="0"/>
              <a:t>Thinking and reasoning are also done with remembered facts</a:t>
            </a:r>
          </a:p>
        </p:txBody>
      </p:sp>
    </p:spTree>
    <p:extLst>
      <p:ext uri="{BB962C8B-B14F-4D97-AF65-F5344CB8AC3E}">
        <p14:creationId xmlns:p14="http://schemas.microsoft.com/office/powerpoint/2010/main" val="3172938295"/>
      </p:ext>
    </p:extLst>
  </p:cSld>
  <p:clrMapOvr>
    <a:masterClrMapping/>
  </p:clrMapOvr>
  <p:transition spd="med">
    <p:pull/>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54" y="134245"/>
            <a:ext cx="10972800" cy="1143000"/>
          </a:xfrm>
        </p:spPr>
        <p:txBody>
          <a:bodyPr>
            <a:normAutofit/>
          </a:bodyPr>
          <a:lstStyle/>
          <a:p>
            <a:pPr algn="ctr"/>
            <a:r>
              <a:rPr lang="en-US" sz="6000" dirty="0">
                <a:solidFill>
                  <a:srgbClr val="FF0000"/>
                </a:solidFill>
                <a:latin typeface="Arial Rounded MT Bold" panose="020F0704030504030204" pitchFamily="34" charset="0"/>
              </a:rPr>
              <a:t>Types of memory </a:t>
            </a:r>
          </a:p>
        </p:txBody>
      </p:sp>
      <p:sp>
        <p:nvSpPr>
          <p:cNvPr id="3" name="Content Placeholder 2"/>
          <p:cNvSpPr>
            <a:spLocks noGrp="1"/>
          </p:cNvSpPr>
          <p:nvPr>
            <p:ph idx="1"/>
          </p:nvPr>
        </p:nvSpPr>
        <p:spPr>
          <a:xfrm>
            <a:off x="384312" y="1277245"/>
            <a:ext cx="11357113" cy="5047355"/>
          </a:xfrm>
        </p:spPr>
        <p:txBody>
          <a:bodyPr>
            <a:normAutofit/>
          </a:bodyPr>
          <a:lstStyle/>
          <a:p>
            <a:pPr algn="just"/>
            <a:r>
              <a:rPr lang="en-US" sz="3200" dirty="0"/>
              <a:t>The following are types of memory:</a:t>
            </a:r>
          </a:p>
          <a:p>
            <a:pPr lvl="1" algn="just"/>
            <a:r>
              <a:rPr lang="en-US" sz="3000" dirty="0"/>
              <a:t>Immediate or short-term memory: for events that have occurred within the past 30 seconds</a:t>
            </a:r>
          </a:p>
          <a:p>
            <a:pPr lvl="1" algn="just"/>
            <a:r>
              <a:rPr lang="en-US" sz="3000" dirty="0"/>
              <a:t>Recent memory: for events over the past few hours or days</a:t>
            </a:r>
          </a:p>
          <a:p>
            <a:pPr lvl="1" algn="just"/>
            <a:r>
              <a:rPr lang="en-US" sz="3000" dirty="0"/>
              <a:t>Recent past memory: this refers to information retained over the pest few months.</a:t>
            </a:r>
          </a:p>
          <a:p>
            <a:pPr lvl="1" algn="just"/>
            <a:r>
              <a:rPr lang="en-US" sz="3000" dirty="0"/>
              <a:t>Remote memory: refers to the ability to remember events that have occurred in the distant past. </a:t>
            </a:r>
          </a:p>
        </p:txBody>
      </p:sp>
    </p:spTree>
    <p:extLst>
      <p:ext uri="{BB962C8B-B14F-4D97-AF65-F5344CB8AC3E}">
        <p14:creationId xmlns:p14="http://schemas.microsoft.com/office/powerpoint/2010/main" val="220702557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8904"/>
            <a:ext cx="7772400" cy="1143000"/>
          </a:xfrm>
        </p:spPr>
        <p:txBody>
          <a:bodyPr/>
          <a:lstStyle/>
          <a:p>
            <a:r>
              <a:rPr lang="en-US" sz="4800" b="1" i="0" dirty="0">
                <a:latin typeface="Arial Black" panose="020B0A04020102020204" pitchFamily="34" charset="0"/>
              </a:rPr>
              <a:t>Historical Background</a:t>
            </a:r>
          </a:p>
        </p:txBody>
      </p:sp>
      <p:sp>
        <p:nvSpPr>
          <p:cNvPr id="3" name="Content Placeholder 2"/>
          <p:cNvSpPr>
            <a:spLocks noGrp="1"/>
          </p:cNvSpPr>
          <p:nvPr>
            <p:ph idx="1"/>
          </p:nvPr>
        </p:nvSpPr>
        <p:spPr>
          <a:xfrm>
            <a:off x="1272209" y="1335156"/>
            <a:ext cx="10734261" cy="5002696"/>
          </a:xfrm>
        </p:spPr>
        <p:txBody>
          <a:bodyPr/>
          <a:lstStyle/>
          <a:p>
            <a:pPr>
              <a:buNone/>
            </a:pPr>
            <a:r>
              <a:rPr lang="en-US" sz="3200" dirty="0"/>
              <a:t>The development of psychology can broadly be traced into four periods:</a:t>
            </a:r>
          </a:p>
          <a:p>
            <a:pPr>
              <a:buNone/>
            </a:pPr>
            <a:endParaRPr lang="en-US" sz="3200" dirty="0"/>
          </a:p>
          <a:p>
            <a:pPr lvl="1">
              <a:buClr>
                <a:srgbClr val="7030A0"/>
              </a:buClr>
              <a:buSzPct val="100000"/>
              <a:buFont typeface="Arial" pitchFamily="34" charset="0"/>
              <a:buChar char="•"/>
            </a:pPr>
            <a:r>
              <a:rPr lang="en-US" sz="3200" dirty="0"/>
              <a:t>Ancient Greek period, </a:t>
            </a:r>
          </a:p>
          <a:p>
            <a:pPr lvl="1">
              <a:buClr>
                <a:srgbClr val="7030A0"/>
              </a:buClr>
              <a:buSzPct val="100000"/>
              <a:buFont typeface="Arial" pitchFamily="34" charset="0"/>
              <a:buChar char="•"/>
            </a:pPr>
            <a:r>
              <a:rPr lang="en-US" sz="3200" dirty="0"/>
              <a:t>Pre-modern period, </a:t>
            </a:r>
          </a:p>
          <a:p>
            <a:pPr lvl="1">
              <a:buClr>
                <a:srgbClr val="7030A0"/>
              </a:buClr>
              <a:buSzPct val="100000"/>
              <a:buFont typeface="Arial" pitchFamily="34" charset="0"/>
              <a:buChar char="•"/>
            </a:pPr>
            <a:r>
              <a:rPr lang="en-US" sz="3200" dirty="0"/>
              <a:t>Modern period and </a:t>
            </a:r>
          </a:p>
          <a:p>
            <a:pPr lvl="1">
              <a:buClr>
                <a:srgbClr val="7030A0"/>
              </a:buClr>
              <a:buSzPct val="100000"/>
              <a:buFont typeface="Arial" pitchFamily="34" charset="0"/>
              <a:buChar char="•"/>
            </a:pPr>
            <a:r>
              <a:rPr lang="en-US" sz="3200" dirty="0"/>
              <a:t>Current status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361193898"/>
      </p:ext>
    </p:extLst>
  </p:cSld>
  <p:clrMapOvr>
    <a:masterClrMapping/>
  </p:clrMapOvr>
  <p:transition spd="med">
    <p:pull/>
  </p:transition>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55374" y="0"/>
            <a:ext cx="8922026" cy="1143000"/>
          </a:xfrm>
        </p:spPr>
        <p:txBody>
          <a:bodyPr>
            <a:normAutofit/>
          </a:bodyPr>
          <a:lstStyle/>
          <a:p>
            <a:pPr algn="ctr"/>
            <a:r>
              <a:rPr lang="en-US" b="1" i="0" dirty="0">
                <a:solidFill>
                  <a:schemeClr val="tx1"/>
                </a:solidFill>
                <a:latin typeface="Arial Black" panose="020B0A04020102020204" pitchFamily="34" charset="0"/>
              </a:rPr>
              <a:t>Information Processing</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110</a:t>
            </a:fld>
            <a:endParaRPr lang="en-US">
              <a:solidFill>
                <a:srgbClr val="04617B">
                  <a:shade val="90000"/>
                </a:srgbClr>
              </a:solidFill>
            </a:endParaRPr>
          </a:p>
        </p:txBody>
      </p:sp>
      <p:sp>
        <p:nvSpPr>
          <p:cNvPr id="4" name="Rectangle 3"/>
          <p:cNvSpPr/>
          <p:nvPr/>
        </p:nvSpPr>
        <p:spPr>
          <a:xfrm>
            <a:off x="397565" y="1378226"/>
            <a:ext cx="11516139" cy="4524315"/>
          </a:xfrm>
          <a:prstGeom prst="rect">
            <a:avLst/>
          </a:prstGeom>
        </p:spPr>
        <p:txBody>
          <a:bodyPr wrap="square">
            <a:spAutoFit/>
          </a:bodyPr>
          <a:lstStyle/>
          <a:p>
            <a:pPr marL="457200" indent="-457200" algn="just">
              <a:buFont typeface="Arial" panose="020B0604020202020204" pitchFamily="34" charset="0"/>
              <a:buChar char="•"/>
            </a:pPr>
            <a:r>
              <a:rPr lang="en-US" sz="3200" b="1" i="1" dirty="0">
                <a:solidFill>
                  <a:prstClr val="black"/>
                </a:solidFill>
              </a:rPr>
              <a:t>Encoding</a:t>
            </a:r>
            <a:r>
              <a:rPr lang="en-US" sz="3200" dirty="0">
                <a:solidFill>
                  <a:prstClr val="black"/>
                </a:solidFill>
              </a:rPr>
              <a:t> allows information from the outside world to be sensed in the form of chemical and physical stimuli. </a:t>
            </a:r>
          </a:p>
          <a:p>
            <a:pPr marL="457200" indent="-457200" algn="just">
              <a:buFont typeface="Arial" panose="020B0604020202020204" pitchFamily="34" charset="0"/>
              <a:buChar char="•"/>
            </a:pPr>
            <a:r>
              <a:rPr lang="en-US" sz="3200" b="1" i="1" dirty="0">
                <a:solidFill>
                  <a:prstClr val="black"/>
                </a:solidFill>
              </a:rPr>
              <a:t>Storage</a:t>
            </a:r>
            <a:r>
              <a:rPr lang="en-US" sz="3200" dirty="0">
                <a:solidFill>
                  <a:prstClr val="black"/>
                </a:solidFill>
              </a:rPr>
              <a:t> involves information maintenance over short periods of time. </a:t>
            </a:r>
          </a:p>
          <a:p>
            <a:pPr marL="457200" indent="-457200" algn="just">
              <a:buFont typeface="Arial" panose="020B0604020202020204" pitchFamily="34" charset="0"/>
              <a:buChar char="•"/>
            </a:pPr>
            <a:r>
              <a:rPr lang="en-US" sz="3200" b="1" dirty="0">
                <a:solidFill>
                  <a:prstClr val="black"/>
                </a:solidFill>
              </a:rPr>
              <a:t>Retrieval</a:t>
            </a:r>
            <a:r>
              <a:rPr lang="en-US" sz="3200" dirty="0">
                <a:solidFill>
                  <a:prstClr val="black"/>
                </a:solidFill>
              </a:rPr>
              <a:t>: Stored information must be located and returned to the consciousness.  </a:t>
            </a:r>
          </a:p>
          <a:p>
            <a:pPr algn="just"/>
            <a:endParaRPr lang="en-US" sz="3200" dirty="0">
              <a:solidFill>
                <a:prstClr val="black"/>
              </a:solidFill>
            </a:endParaRPr>
          </a:p>
          <a:p>
            <a:pPr algn="just"/>
            <a:r>
              <a:rPr lang="en-US" sz="3200" dirty="0">
                <a:solidFill>
                  <a:prstClr val="black"/>
                </a:solidFill>
              </a:rPr>
              <a:t>- Memory enables people to recall the </a:t>
            </a:r>
            <a:r>
              <a:rPr lang="en-US" sz="3200" i="1" dirty="0">
                <a:solidFill>
                  <a:prstClr val="black"/>
                </a:solidFill>
              </a:rPr>
              <a:t>who, what, when, where, how and why </a:t>
            </a:r>
            <a:r>
              <a:rPr lang="en-US" sz="3200" dirty="0">
                <a:solidFill>
                  <a:prstClr val="black"/>
                </a:solidFill>
              </a:rPr>
              <a:t>in everyday life.</a:t>
            </a:r>
          </a:p>
        </p:txBody>
      </p:sp>
    </p:spTree>
    <p:extLst>
      <p:ext uri="{BB962C8B-B14F-4D97-AF65-F5344CB8AC3E}">
        <p14:creationId xmlns:p14="http://schemas.microsoft.com/office/powerpoint/2010/main" val="657259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20417" y="238539"/>
            <a:ext cx="9965635" cy="742122"/>
          </a:xfrm>
        </p:spPr>
        <p:txBody>
          <a:bodyPr>
            <a:noAutofit/>
          </a:bodyPr>
          <a:lstStyle/>
          <a:p>
            <a:pPr algn="ctr"/>
            <a:r>
              <a:rPr lang="en-US" sz="4800" b="1" dirty="0">
                <a:solidFill>
                  <a:schemeClr val="tx1"/>
                </a:solidFill>
                <a:latin typeface="Arial Rounded MT Bold" panose="020F0704030504030204" pitchFamily="34" charset="0"/>
              </a:rPr>
              <a:t>Factors Influencing Memory Loss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111</a:t>
            </a:fld>
            <a:endParaRPr lang="en-US">
              <a:solidFill>
                <a:srgbClr val="04617B">
                  <a:shade val="90000"/>
                </a:srgbClr>
              </a:solidFill>
            </a:endParaRPr>
          </a:p>
        </p:txBody>
      </p:sp>
      <p:sp>
        <p:nvSpPr>
          <p:cNvPr id="4" name="Rectangle 3"/>
          <p:cNvSpPr/>
          <p:nvPr/>
        </p:nvSpPr>
        <p:spPr>
          <a:xfrm>
            <a:off x="212035" y="1230970"/>
            <a:ext cx="11873947" cy="3108543"/>
          </a:xfrm>
          <a:prstGeom prst="rect">
            <a:avLst/>
          </a:prstGeom>
        </p:spPr>
        <p:txBody>
          <a:bodyPr wrap="square">
            <a:spAutoFit/>
          </a:bodyPr>
          <a:lstStyle/>
          <a:p>
            <a:pPr algn="just"/>
            <a:r>
              <a:rPr lang="en-US" sz="2800" b="1" dirty="0">
                <a:solidFill>
                  <a:prstClr val="black"/>
                </a:solidFill>
              </a:rPr>
              <a:t>Interference</a:t>
            </a:r>
            <a:r>
              <a:rPr lang="en-US" sz="2800" dirty="0">
                <a:solidFill>
                  <a:prstClr val="black"/>
                </a:solidFill>
              </a:rPr>
              <a:t> can hamper memorization and retrieval:</a:t>
            </a:r>
          </a:p>
          <a:p>
            <a:pPr algn="just">
              <a:buFont typeface="Wingdings" pitchFamily="2" charset="2"/>
              <a:buChar char="q"/>
            </a:pPr>
            <a:r>
              <a:rPr lang="en-US" sz="2800" i="1" dirty="0">
                <a:solidFill>
                  <a:prstClr val="black"/>
                </a:solidFill>
              </a:rPr>
              <a:t>Retroactive interference</a:t>
            </a:r>
            <a:r>
              <a:rPr lang="en-US" sz="2800" dirty="0">
                <a:solidFill>
                  <a:prstClr val="black"/>
                </a:solidFill>
              </a:rPr>
              <a:t>: when learning </a:t>
            </a:r>
            <a:r>
              <a:rPr lang="en-US" sz="2800" u="sng" dirty="0">
                <a:solidFill>
                  <a:prstClr val="black"/>
                </a:solidFill>
              </a:rPr>
              <a:t>new</a:t>
            </a:r>
            <a:r>
              <a:rPr lang="en-US" sz="2800" dirty="0">
                <a:solidFill>
                  <a:prstClr val="black"/>
                </a:solidFill>
              </a:rPr>
              <a:t> information makes it harder to recall </a:t>
            </a:r>
            <a:r>
              <a:rPr lang="en-US" sz="2800" u="sng" dirty="0">
                <a:solidFill>
                  <a:prstClr val="black"/>
                </a:solidFill>
              </a:rPr>
              <a:t>old</a:t>
            </a:r>
            <a:r>
              <a:rPr lang="en-US" sz="2800" dirty="0">
                <a:solidFill>
                  <a:prstClr val="black"/>
                </a:solidFill>
              </a:rPr>
              <a:t> information and </a:t>
            </a:r>
          </a:p>
          <a:p>
            <a:pPr algn="just">
              <a:buFont typeface="Wingdings" pitchFamily="2" charset="2"/>
              <a:buChar char="q"/>
            </a:pPr>
            <a:r>
              <a:rPr lang="en-US" sz="2800" i="1" dirty="0">
                <a:solidFill>
                  <a:prstClr val="black"/>
                </a:solidFill>
              </a:rPr>
              <a:t>Proactive interference</a:t>
            </a:r>
            <a:r>
              <a:rPr lang="en-US" sz="2800" dirty="0">
                <a:solidFill>
                  <a:prstClr val="black"/>
                </a:solidFill>
              </a:rPr>
              <a:t>: where </a:t>
            </a:r>
            <a:r>
              <a:rPr lang="en-US" sz="2800" u="sng" dirty="0">
                <a:solidFill>
                  <a:prstClr val="black"/>
                </a:solidFill>
              </a:rPr>
              <a:t>prior</a:t>
            </a:r>
            <a:r>
              <a:rPr lang="en-US" sz="2800" dirty="0">
                <a:solidFill>
                  <a:prstClr val="black"/>
                </a:solidFill>
              </a:rPr>
              <a:t> learning disrupts recall of </a:t>
            </a:r>
            <a:r>
              <a:rPr lang="en-US" sz="2800" u="sng" dirty="0">
                <a:solidFill>
                  <a:prstClr val="black"/>
                </a:solidFill>
              </a:rPr>
              <a:t>new</a:t>
            </a:r>
            <a:r>
              <a:rPr lang="en-US" sz="2800" dirty="0">
                <a:solidFill>
                  <a:prstClr val="black"/>
                </a:solidFill>
              </a:rPr>
              <a:t> information. </a:t>
            </a:r>
          </a:p>
          <a:p>
            <a:pPr algn="just"/>
            <a:r>
              <a:rPr lang="en-US" sz="2800" dirty="0">
                <a:solidFill>
                  <a:prstClr val="black"/>
                </a:solidFill>
              </a:rPr>
              <a:t>However, there are situations when old information can facilitate learning of new information (</a:t>
            </a:r>
            <a:r>
              <a:rPr lang="en-US" sz="2800" i="1" dirty="0">
                <a:solidFill>
                  <a:prstClr val="black"/>
                </a:solidFill>
              </a:rPr>
              <a:t>positive transfer</a:t>
            </a:r>
            <a:r>
              <a:rPr lang="en-US" sz="2800" dirty="0">
                <a:solidFill>
                  <a:prstClr val="black"/>
                </a:solidFill>
              </a:rPr>
              <a:t>)</a:t>
            </a:r>
          </a:p>
        </p:txBody>
      </p:sp>
    </p:spTree>
    <p:extLst>
      <p:ext uri="{BB962C8B-B14F-4D97-AF65-F5344CB8AC3E}">
        <p14:creationId xmlns:p14="http://schemas.microsoft.com/office/powerpoint/2010/main" val="3844842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09800" y="165652"/>
            <a:ext cx="7772400" cy="609600"/>
          </a:xfrm>
        </p:spPr>
        <p:txBody>
          <a:bodyPr>
            <a:normAutofit fontScale="90000"/>
          </a:bodyPr>
          <a:lstStyle/>
          <a:p>
            <a:pPr algn="l"/>
            <a:r>
              <a:rPr lang="en-US" sz="3800" dirty="0">
                <a:solidFill>
                  <a:schemeClr val="tx1"/>
                </a:solidFill>
              </a:rPr>
              <a:t>Cont’d…</a:t>
            </a:r>
          </a:p>
        </p:txBody>
      </p:sp>
      <p:sp>
        <p:nvSpPr>
          <p:cNvPr id="8" name="Content Placeholder 7"/>
          <p:cNvSpPr>
            <a:spLocks noGrp="1"/>
          </p:cNvSpPr>
          <p:nvPr>
            <p:ph idx="1"/>
          </p:nvPr>
        </p:nvSpPr>
        <p:spPr>
          <a:xfrm>
            <a:off x="397565" y="775252"/>
            <a:ext cx="11012557" cy="5320748"/>
          </a:xfrm>
        </p:spPr>
        <p:txBody>
          <a:bodyPr>
            <a:noAutofit/>
          </a:bodyPr>
          <a:lstStyle/>
          <a:p>
            <a:r>
              <a:rPr lang="en-US" sz="2800" dirty="0"/>
              <a:t>Attention</a:t>
            </a:r>
          </a:p>
          <a:p>
            <a:r>
              <a:rPr lang="en-US" sz="2800" dirty="0"/>
              <a:t>Organization of content</a:t>
            </a:r>
          </a:p>
          <a:p>
            <a:r>
              <a:rPr lang="en-US" sz="2800" dirty="0"/>
              <a:t>Age</a:t>
            </a:r>
          </a:p>
          <a:p>
            <a:r>
              <a:rPr lang="en-US" sz="2800" dirty="0"/>
              <a:t>Health and emotional status</a:t>
            </a:r>
          </a:p>
          <a:p>
            <a:r>
              <a:rPr lang="en-US" sz="2800" dirty="0"/>
              <a:t>Association developed</a:t>
            </a:r>
          </a:p>
          <a:p>
            <a:r>
              <a:rPr lang="en-US" sz="2800" dirty="0"/>
              <a:t>Intelligence</a:t>
            </a:r>
          </a:p>
          <a:p>
            <a:r>
              <a:rPr lang="en-US" sz="2800" dirty="0"/>
              <a:t>Value of content</a:t>
            </a:r>
          </a:p>
          <a:p>
            <a:r>
              <a:rPr lang="en-US" sz="2800" dirty="0"/>
              <a:t>Study and rehearsal skills</a:t>
            </a:r>
          </a:p>
          <a:p>
            <a:r>
              <a:rPr lang="en-US" sz="2800" dirty="0"/>
              <a:t>Environment</a:t>
            </a:r>
          </a:p>
          <a:p>
            <a:r>
              <a:rPr lang="en-US" sz="2800" dirty="0"/>
              <a:t>Level of information processing</a:t>
            </a:r>
          </a:p>
          <a:p>
            <a:r>
              <a:rPr lang="en-US" sz="2800" dirty="0"/>
              <a:t>Methods of learning/teaching</a:t>
            </a:r>
          </a:p>
          <a:p>
            <a:endParaRPr lang="en-US" sz="2800" dirty="0"/>
          </a:p>
          <a:p>
            <a:endParaRPr lang="en-US" sz="2800" dirty="0"/>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112</a:t>
            </a:fld>
            <a:endParaRPr lang="en-US">
              <a:solidFill>
                <a:srgbClr val="04617B">
                  <a:shade val="90000"/>
                </a:srgbClr>
              </a:solidFill>
            </a:endParaRPr>
          </a:p>
        </p:txBody>
      </p:sp>
    </p:spTree>
    <p:extLst>
      <p:ext uri="{BB962C8B-B14F-4D97-AF65-F5344CB8AC3E}">
        <p14:creationId xmlns:p14="http://schemas.microsoft.com/office/powerpoint/2010/main" val="49308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05000" y="0"/>
            <a:ext cx="7772400" cy="1143000"/>
          </a:xfrm>
        </p:spPr>
        <p:txBody>
          <a:bodyPr/>
          <a:lstStyle/>
          <a:p>
            <a:pPr algn="ctr"/>
            <a:r>
              <a:rPr lang="en-US" i="0" dirty="0">
                <a:solidFill>
                  <a:schemeClr val="tx1"/>
                </a:solidFill>
                <a:latin typeface="Arial Rounded MT Bold" panose="020F0704030504030204" pitchFamily="34" charset="0"/>
              </a:rPr>
              <a:t>Improving the Memory</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113</a:t>
            </a:fld>
            <a:endParaRPr lang="en-US">
              <a:solidFill>
                <a:srgbClr val="04617B">
                  <a:shade val="90000"/>
                </a:srgbClr>
              </a:solidFill>
            </a:endParaRPr>
          </a:p>
        </p:txBody>
      </p:sp>
      <p:sp>
        <p:nvSpPr>
          <p:cNvPr id="4" name="TextBox 3"/>
          <p:cNvSpPr txBox="1"/>
          <p:nvPr/>
        </p:nvSpPr>
        <p:spPr>
          <a:xfrm>
            <a:off x="410817" y="1264005"/>
            <a:ext cx="11251096" cy="5186676"/>
          </a:xfrm>
          <a:prstGeom prst="rect">
            <a:avLst/>
          </a:prstGeom>
          <a:noFill/>
        </p:spPr>
        <p:txBody>
          <a:bodyPr wrap="square" rtlCol="0">
            <a:spAutoFit/>
          </a:bodyPr>
          <a:lstStyle/>
          <a:p>
            <a:pPr algn="just">
              <a:lnSpc>
                <a:spcPct val="150000"/>
              </a:lnSpc>
              <a:buFont typeface="Wingdings" pitchFamily="2" charset="2"/>
              <a:buChar char="§"/>
            </a:pPr>
            <a:r>
              <a:rPr lang="en-US" sz="3200" dirty="0">
                <a:solidFill>
                  <a:prstClr val="black"/>
                </a:solidFill>
              </a:rPr>
              <a:t>Healthy eating(balanced diet)</a:t>
            </a:r>
          </a:p>
          <a:p>
            <a:pPr algn="just">
              <a:lnSpc>
                <a:spcPct val="150000"/>
              </a:lnSpc>
              <a:buFont typeface="Wingdings" pitchFamily="2" charset="2"/>
              <a:buChar char="§"/>
            </a:pPr>
            <a:r>
              <a:rPr lang="en-US" sz="3200" dirty="0">
                <a:solidFill>
                  <a:prstClr val="black"/>
                </a:solidFill>
              </a:rPr>
              <a:t>Physical fitness(exercises)</a:t>
            </a:r>
          </a:p>
          <a:p>
            <a:pPr algn="just">
              <a:lnSpc>
                <a:spcPct val="150000"/>
              </a:lnSpc>
              <a:buFont typeface="Wingdings" pitchFamily="2" charset="2"/>
              <a:buChar char="§"/>
            </a:pPr>
            <a:r>
              <a:rPr lang="en-US" sz="3200" dirty="0">
                <a:solidFill>
                  <a:prstClr val="black"/>
                </a:solidFill>
              </a:rPr>
              <a:t>Stress reduction measures</a:t>
            </a:r>
          </a:p>
          <a:p>
            <a:pPr algn="just">
              <a:lnSpc>
                <a:spcPct val="150000"/>
              </a:lnSpc>
              <a:buFont typeface="Wingdings" pitchFamily="2" charset="2"/>
              <a:buChar char="§"/>
            </a:pPr>
            <a:r>
              <a:rPr lang="en-US" sz="3200" dirty="0">
                <a:solidFill>
                  <a:prstClr val="black"/>
                </a:solidFill>
              </a:rPr>
              <a:t>Memory exercises improves cognitive function and brain efficiency e.g. brain teasers and verbal memory training techniques</a:t>
            </a:r>
          </a:p>
          <a:p>
            <a:pPr algn="just">
              <a:lnSpc>
                <a:spcPct val="150000"/>
              </a:lnSpc>
              <a:buFont typeface="Wingdings" pitchFamily="2" charset="2"/>
              <a:buChar char="§"/>
            </a:pPr>
            <a:r>
              <a:rPr lang="en-US" sz="3200" dirty="0">
                <a:solidFill>
                  <a:prstClr val="black"/>
                </a:solidFill>
              </a:rPr>
              <a:t>Adequate sleep.  </a:t>
            </a:r>
          </a:p>
        </p:txBody>
      </p:sp>
    </p:spTree>
    <p:extLst>
      <p:ext uri="{BB962C8B-B14F-4D97-AF65-F5344CB8AC3E}">
        <p14:creationId xmlns:p14="http://schemas.microsoft.com/office/powerpoint/2010/main" val="200730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8495" y="503583"/>
            <a:ext cx="7772400" cy="1066800"/>
          </a:xfrm>
        </p:spPr>
        <p:txBody>
          <a:bodyPr>
            <a:noAutofit/>
          </a:bodyPr>
          <a:lstStyle/>
          <a:p>
            <a:pPr algn="ctr"/>
            <a:r>
              <a:rPr lang="en-US" sz="4400" dirty="0">
                <a:solidFill>
                  <a:schemeClr val="tx1"/>
                </a:solidFill>
                <a:latin typeface="Arial Rounded MT Bold" panose="020F0704030504030204" pitchFamily="34" charset="0"/>
              </a:rPr>
              <a:t>STRUCTURE AND FUNCTIONS OF THE MIND</a:t>
            </a:r>
          </a:p>
        </p:txBody>
      </p:sp>
      <p:sp>
        <p:nvSpPr>
          <p:cNvPr id="3" name="Content Placeholder 2"/>
          <p:cNvSpPr>
            <a:spLocks noGrp="1"/>
          </p:cNvSpPr>
          <p:nvPr>
            <p:ph idx="1"/>
          </p:nvPr>
        </p:nvSpPr>
        <p:spPr>
          <a:xfrm>
            <a:off x="917713" y="1752931"/>
            <a:ext cx="10306878" cy="4389120"/>
          </a:xfrm>
        </p:spPr>
        <p:txBody>
          <a:bodyPr>
            <a:normAutofit/>
          </a:bodyPr>
          <a:lstStyle/>
          <a:p>
            <a:pPr algn="just">
              <a:lnSpc>
                <a:spcPct val="150000"/>
              </a:lnSpc>
            </a:pPr>
            <a:r>
              <a:rPr lang="en-US" sz="3200" b="1" dirty="0"/>
              <a:t>	</a:t>
            </a:r>
            <a:r>
              <a:rPr lang="en-US" sz="3200" dirty="0"/>
              <a:t>Part  of the brain that is responsible for thoughts and feelings. </a:t>
            </a:r>
          </a:p>
          <a:p>
            <a:pPr algn="just">
              <a:lnSpc>
                <a:spcPct val="150000"/>
              </a:lnSpc>
            </a:pPr>
            <a:r>
              <a:rPr lang="en-US" sz="3200" dirty="0"/>
              <a:t>According to Freud, the mind is divided into three levels of existence or consciousness:</a:t>
            </a:r>
          </a:p>
          <a:p>
            <a:pPr lvl="0" algn="just">
              <a:lnSpc>
                <a:spcPct val="150000"/>
              </a:lnSpc>
              <a:buNone/>
            </a:pPr>
            <a:r>
              <a:rPr lang="en-US" sz="3200" b="1" dirty="0"/>
              <a:t>	</a:t>
            </a:r>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114</a:t>
            </a:fld>
            <a:endParaRPr lang="en-US">
              <a:solidFill>
                <a:srgbClr val="04617B">
                  <a:shade val="90000"/>
                </a:srgbClr>
              </a:solidFill>
            </a:endParaRPr>
          </a:p>
        </p:txBody>
      </p:sp>
    </p:spTree>
    <p:extLst>
      <p:ext uri="{BB962C8B-B14F-4D97-AF65-F5344CB8AC3E}">
        <p14:creationId xmlns:p14="http://schemas.microsoft.com/office/powerpoint/2010/main" val="3252568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14300"/>
            <a:ext cx="10972800" cy="1143000"/>
          </a:xfrm>
        </p:spPr>
        <p:txBody>
          <a:bodyPr/>
          <a:lstStyle/>
          <a:p>
            <a:pPr lvl="0" algn="ctr"/>
            <a:r>
              <a:rPr lang="en-US" dirty="0">
                <a:solidFill>
                  <a:schemeClr val="tx1"/>
                </a:solidFill>
                <a:latin typeface="Arial Rounded MT Bold" panose="020F0704030504030204" pitchFamily="34" charset="0"/>
              </a:rPr>
              <a:t>The Conscious Level</a:t>
            </a:r>
          </a:p>
        </p:txBody>
      </p:sp>
      <p:sp>
        <p:nvSpPr>
          <p:cNvPr id="3" name="Content Placeholder 2"/>
          <p:cNvSpPr>
            <a:spLocks noGrp="1"/>
          </p:cNvSpPr>
          <p:nvPr>
            <p:ph idx="1"/>
          </p:nvPr>
        </p:nvSpPr>
        <p:spPr>
          <a:xfrm>
            <a:off x="609600" y="1441174"/>
            <a:ext cx="10853529" cy="4267200"/>
          </a:xfrm>
        </p:spPr>
        <p:txBody>
          <a:bodyPr>
            <a:normAutofit/>
          </a:bodyPr>
          <a:lstStyle/>
          <a:p>
            <a:pPr algn="just"/>
            <a:r>
              <a:rPr lang="en-US" sz="3200" dirty="0"/>
              <a:t>This is a small part which forms 1/6</a:t>
            </a:r>
            <a:r>
              <a:rPr lang="en-US" sz="3200" baseline="30000" dirty="0"/>
              <a:t>th</a:t>
            </a:r>
            <a:r>
              <a:rPr lang="en-US" sz="3200" dirty="0"/>
              <a:t>  of the total size of the mind, regarded as the sense organ of attention. </a:t>
            </a:r>
          </a:p>
          <a:p>
            <a:pPr algn="just"/>
            <a:r>
              <a:rPr lang="en-US" sz="3200" dirty="0"/>
              <a:t>It functions only when the individual is awake. This first level is responsible for – rational thinking, good judgment, correct perception of the  environment, emotions and establishment of personal relationships.</a:t>
            </a:r>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115</a:t>
            </a:fld>
            <a:endParaRPr lang="en-US">
              <a:solidFill>
                <a:srgbClr val="04617B">
                  <a:shade val="90000"/>
                </a:srgbClr>
              </a:solidFill>
            </a:endParaRPr>
          </a:p>
        </p:txBody>
      </p:sp>
    </p:spTree>
    <p:extLst>
      <p:ext uri="{BB962C8B-B14F-4D97-AF65-F5344CB8AC3E}">
        <p14:creationId xmlns:p14="http://schemas.microsoft.com/office/powerpoint/2010/main" val="405855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02095"/>
            <a:ext cx="7772400" cy="1143000"/>
          </a:xfrm>
        </p:spPr>
        <p:txBody>
          <a:bodyPr/>
          <a:lstStyle/>
          <a:p>
            <a:pPr algn="ctr"/>
            <a:r>
              <a:rPr lang="en-US" i="0" dirty="0">
                <a:solidFill>
                  <a:schemeClr val="tx1"/>
                </a:solidFill>
                <a:latin typeface="Arial Rounded MT Bold" panose="020F0704030504030204" pitchFamily="34" charset="0"/>
              </a:rPr>
              <a:t>Subconscious Level</a:t>
            </a:r>
            <a:endParaRPr lang="en-US"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410817" y="1828800"/>
            <a:ext cx="11145079" cy="4267200"/>
          </a:xfrm>
        </p:spPr>
        <p:txBody>
          <a:bodyPr>
            <a:noAutofit/>
          </a:bodyPr>
          <a:lstStyle/>
          <a:p>
            <a:pPr algn="just"/>
            <a:r>
              <a:rPr lang="en-US" sz="3200" dirty="0"/>
              <a:t>Forms 1/6</a:t>
            </a:r>
            <a:r>
              <a:rPr lang="en-US" sz="3200" baseline="30000" dirty="0"/>
              <a:t>th</a:t>
            </a:r>
            <a:r>
              <a:rPr lang="en-US" sz="3200" dirty="0"/>
              <a:t>  of the total size of the mind. </a:t>
            </a:r>
          </a:p>
          <a:p>
            <a:pPr algn="just"/>
            <a:r>
              <a:rPr lang="en-US" sz="3200" dirty="0"/>
              <a:t>It is accessible to both the conscious and the unconscious levels of the mind.</a:t>
            </a:r>
          </a:p>
          <a:p>
            <a:pPr algn="just"/>
            <a:r>
              <a:rPr lang="en-US" sz="3200" dirty="0"/>
              <a:t>Acts as a </a:t>
            </a:r>
            <a:r>
              <a:rPr lang="en-US" sz="3200" b="1" dirty="0"/>
              <a:t>censor</a:t>
            </a:r>
            <a:r>
              <a:rPr lang="en-US" sz="3200" dirty="0"/>
              <a:t> (filter) of all information stored in the unconscious level reaching the conscious, to </a:t>
            </a:r>
            <a:r>
              <a:rPr lang="en-US" sz="3200" b="1" dirty="0"/>
              <a:t>store</a:t>
            </a:r>
            <a:r>
              <a:rPr lang="en-US" sz="3200" dirty="0"/>
              <a:t> all information and experiences from the conscious mind for memory, and to select which  experiences should be </a:t>
            </a:r>
            <a:r>
              <a:rPr lang="en-US" sz="3200" b="1" dirty="0"/>
              <a:t>repressed</a:t>
            </a:r>
            <a:r>
              <a:rPr lang="en-US" sz="3200" dirty="0"/>
              <a:t> into the unconscious mind (never to be remembered).</a:t>
            </a:r>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116</a:t>
            </a:fld>
            <a:endParaRPr lang="en-US">
              <a:solidFill>
                <a:srgbClr val="04617B">
                  <a:shade val="90000"/>
                </a:srgbClr>
              </a:solidFill>
            </a:endParaRPr>
          </a:p>
        </p:txBody>
      </p:sp>
    </p:spTree>
    <p:extLst>
      <p:ext uri="{BB962C8B-B14F-4D97-AF65-F5344CB8AC3E}">
        <p14:creationId xmlns:p14="http://schemas.microsoft.com/office/powerpoint/2010/main" val="3709741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8313" y="0"/>
            <a:ext cx="8289235" cy="1146313"/>
          </a:xfrm>
        </p:spPr>
        <p:txBody>
          <a:bodyPr>
            <a:normAutofit/>
          </a:bodyPr>
          <a:lstStyle/>
          <a:p>
            <a:pPr algn="ctr"/>
            <a:r>
              <a:rPr lang="en-US" b="1" i="0" dirty="0">
                <a:solidFill>
                  <a:schemeClr val="tx1"/>
                </a:solidFill>
                <a:latin typeface="Arial Rounded MT Bold" panose="020F0704030504030204" pitchFamily="34" charset="0"/>
              </a:rPr>
              <a:t>Unconscious Level </a:t>
            </a:r>
            <a:endParaRPr lang="en-US" b="1"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357809" y="1444487"/>
            <a:ext cx="11343861" cy="4880113"/>
          </a:xfrm>
        </p:spPr>
        <p:txBody>
          <a:bodyPr>
            <a:normAutofit/>
          </a:bodyPr>
          <a:lstStyle/>
          <a:p>
            <a:pPr algn="just"/>
            <a:r>
              <a:rPr lang="en-US" sz="3200" dirty="0"/>
              <a:t>Comprises 2/3</a:t>
            </a:r>
            <a:r>
              <a:rPr lang="en-US" sz="3200" baseline="30000" dirty="0"/>
              <a:t>rd</a:t>
            </a:r>
            <a:r>
              <a:rPr lang="en-US" sz="3200" dirty="0"/>
              <a:t> of the entire mind. </a:t>
            </a:r>
          </a:p>
          <a:p>
            <a:pPr algn="just"/>
            <a:r>
              <a:rPr lang="en-US" sz="3200" dirty="0"/>
              <a:t>It contains all repressed ideas, psychological experiences, information and emotions. </a:t>
            </a:r>
          </a:p>
          <a:p>
            <a:pPr algn="just"/>
            <a:r>
              <a:rPr lang="en-US" sz="3200" dirty="0"/>
              <a:t>Information stored at this level of the mind cannot reach the conscious level unless through psychoanalysis. </a:t>
            </a:r>
          </a:p>
          <a:p>
            <a:pPr algn="just"/>
            <a:r>
              <a:rPr lang="en-US" sz="3200" dirty="0"/>
              <a:t>The information from this level can reach the conscious level through – a dream but in a distorted way, slip of the tongue, unexplained behavioral responses, jokes or lapses of memory.</a:t>
            </a:r>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117</a:t>
            </a:fld>
            <a:endParaRPr lang="en-US">
              <a:solidFill>
                <a:srgbClr val="04617B">
                  <a:shade val="90000"/>
                </a:srgbClr>
              </a:solidFill>
            </a:endParaRPr>
          </a:p>
        </p:txBody>
      </p:sp>
    </p:spTree>
    <p:extLst>
      <p:ext uri="{BB962C8B-B14F-4D97-AF65-F5344CB8AC3E}">
        <p14:creationId xmlns:p14="http://schemas.microsoft.com/office/powerpoint/2010/main" val="3673812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44600"/>
            <a:ext cx="10646664" cy="1955800"/>
          </a:xfrm>
        </p:spPr>
        <p:txBody>
          <a:bodyPr>
            <a:normAutofit/>
          </a:bodyPr>
          <a:lstStyle/>
          <a:p>
            <a:pPr algn="ctr"/>
            <a:r>
              <a:rPr lang="en-US" sz="7200" dirty="0">
                <a:solidFill>
                  <a:schemeClr val="tx1">
                    <a:lumMod val="95000"/>
                  </a:schemeClr>
                </a:solidFill>
                <a:latin typeface="Arial Black" panose="020B0A04020102020204" pitchFamily="34" charset="0"/>
              </a:rPr>
              <a:t>MOTIVATION </a:t>
            </a:r>
          </a:p>
        </p:txBody>
      </p:sp>
    </p:spTree>
    <p:extLst>
      <p:ext uri="{BB962C8B-B14F-4D97-AF65-F5344CB8AC3E}">
        <p14:creationId xmlns:p14="http://schemas.microsoft.com/office/powerpoint/2010/main" val="2753953989"/>
      </p:ext>
    </p:extLst>
  </p:cSld>
  <p:clrMapOvr>
    <a:masterClrMapping/>
  </p:clrMapOvr>
  <p:transition spd="med">
    <p:pull/>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10972800" cy="1143000"/>
          </a:xfrm>
        </p:spPr>
        <p:txBody>
          <a:bodyPr/>
          <a:lstStyle/>
          <a:p>
            <a:pPr algn="ctr"/>
            <a:r>
              <a:rPr lang="en-US" b="1" dirty="0"/>
              <a:t>DEFINITION</a:t>
            </a:r>
          </a:p>
        </p:txBody>
      </p:sp>
      <p:sp>
        <p:nvSpPr>
          <p:cNvPr id="3" name="Content Placeholder 2"/>
          <p:cNvSpPr>
            <a:spLocks noGrp="1"/>
          </p:cNvSpPr>
          <p:nvPr>
            <p:ph idx="1"/>
          </p:nvPr>
        </p:nvSpPr>
        <p:spPr>
          <a:xfrm>
            <a:off x="241300" y="1143000"/>
            <a:ext cx="11341101" cy="5181600"/>
          </a:xfrm>
        </p:spPr>
        <p:txBody>
          <a:bodyPr>
            <a:normAutofit/>
          </a:bodyPr>
          <a:lstStyle/>
          <a:p>
            <a:pPr algn="just"/>
            <a:r>
              <a:rPr lang="en-US" sz="3200" b="1" dirty="0"/>
              <a:t>MOTIVE</a:t>
            </a:r>
            <a:r>
              <a:rPr lang="en-US" sz="3200" dirty="0"/>
              <a:t>: Something that has the power to initiate action.  Refers to the underlying factors that energize and direct behavior. </a:t>
            </a:r>
          </a:p>
          <a:p>
            <a:pPr algn="just"/>
            <a:r>
              <a:rPr lang="en-US" sz="3200" b="1" dirty="0"/>
              <a:t>EMOTION</a:t>
            </a:r>
            <a:r>
              <a:rPr lang="en-US" sz="3200" dirty="0"/>
              <a:t>: is the feeling, tone or response to sensory input from the external environment or mental images.</a:t>
            </a:r>
          </a:p>
          <a:p>
            <a:pPr algn="just"/>
            <a:r>
              <a:rPr lang="en-US" sz="3200" b="1" dirty="0"/>
              <a:t>MOODS</a:t>
            </a:r>
            <a:r>
              <a:rPr lang="en-US" sz="3200" dirty="0"/>
              <a:t>: Are states of emotional reaction that ls for only a limited period</a:t>
            </a:r>
          </a:p>
          <a:p>
            <a:pPr algn="just"/>
            <a:r>
              <a:rPr lang="en-US" sz="3200" dirty="0"/>
              <a:t>Temperament: An individual’s habitual way of expressing emotions</a:t>
            </a:r>
          </a:p>
        </p:txBody>
      </p:sp>
    </p:spTree>
    <p:extLst>
      <p:ext uri="{BB962C8B-B14F-4D97-AF65-F5344CB8AC3E}">
        <p14:creationId xmlns:p14="http://schemas.microsoft.com/office/powerpoint/2010/main" val="313465015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8904"/>
            <a:ext cx="7772400" cy="1143000"/>
          </a:xfrm>
        </p:spPr>
        <p:txBody>
          <a:bodyPr/>
          <a:lstStyle/>
          <a:p>
            <a:r>
              <a:rPr lang="en-US" b="1" i="0" dirty="0">
                <a:effectLst>
                  <a:outerShdw blurRad="38100" dist="38100" dir="2700000" algn="tl">
                    <a:srgbClr val="000000">
                      <a:alpha val="43137"/>
                    </a:srgbClr>
                  </a:outerShdw>
                </a:effectLst>
                <a:latin typeface="Arial Black" panose="020B0A04020102020204" pitchFamily="34" charset="0"/>
              </a:rPr>
              <a:t>Ancient Greek period:</a:t>
            </a:r>
          </a:p>
        </p:txBody>
      </p:sp>
      <p:sp>
        <p:nvSpPr>
          <p:cNvPr id="3" name="Content Placeholder 2"/>
          <p:cNvSpPr>
            <a:spLocks noGrp="1"/>
          </p:cNvSpPr>
          <p:nvPr>
            <p:ph idx="1"/>
          </p:nvPr>
        </p:nvSpPr>
        <p:spPr>
          <a:xfrm>
            <a:off x="1563757" y="1321904"/>
            <a:ext cx="10111407" cy="4575313"/>
          </a:xfrm>
        </p:spPr>
        <p:txBody>
          <a:bodyPr>
            <a:normAutofit/>
          </a:bodyPr>
          <a:lstStyle/>
          <a:p>
            <a:pPr algn="just">
              <a:buNone/>
            </a:pPr>
            <a:r>
              <a:rPr lang="en-US" dirty="0"/>
              <a:t>Some of the key contributors were:</a:t>
            </a:r>
          </a:p>
          <a:p>
            <a:pPr algn="just">
              <a:buFont typeface="Wingdings" panose="05000000000000000000" pitchFamily="2" charset="2"/>
              <a:buChar char="v"/>
            </a:pPr>
            <a:r>
              <a:rPr lang="en-US" i="1" dirty="0">
                <a:solidFill>
                  <a:schemeClr val="tx2"/>
                </a:solidFill>
              </a:rPr>
              <a:t>Socrates</a:t>
            </a:r>
            <a:r>
              <a:rPr lang="en-US" dirty="0"/>
              <a:t> who was interested in studying the reincarnation of soul (embodiment in fresh). </a:t>
            </a:r>
            <a:r>
              <a:rPr lang="en-US" i="1" dirty="0">
                <a:solidFill>
                  <a:srgbClr val="002060"/>
                </a:solidFill>
              </a:rPr>
              <a:t>Soul or mind </a:t>
            </a:r>
            <a:r>
              <a:rPr lang="en-US" dirty="0"/>
              <a:t>was considered as the representation of individuals. </a:t>
            </a:r>
          </a:p>
          <a:p>
            <a:pPr algn="just">
              <a:buFont typeface="Wingdings" panose="05000000000000000000" pitchFamily="2" charset="2"/>
              <a:buChar char="v"/>
            </a:pPr>
            <a:r>
              <a:rPr lang="en-US" i="1" dirty="0">
                <a:solidFill>
                  <a:schemeClr val="tx2"/>
                </a:solidFill>
              </a:rPr>
              <a:t>Plato</a:t>
            </a:r>
            <a:r>
              <a:rPr lang="en-US" dirty="0"/>
              <a:t>,  a bright student of Socrates expanded Socrates concepts in philosophy about</a:t>
            </a:r>
            <a:r>
              <a:rPr lang="en-US" dirty="0">
                <a:solidFill>
                  <a:srgbClr val="FF0000"/>
                </a:solidFill>
              </a:rPr>
              <a:t> </a:t>
            </a:r>
            <a:r>
              <a:rPr lang="en-US" i="1" dirty="0">
                <a:solidFill>
                  <a:srgbClr val="002060"/>
                </a:solidFill>
              </a:rPr>
              <a:t>life and soul</a:t>
            </a:r>
            <a:r>
              <a:rPr lang="en-US" dirty="0"/>
              <a:t>.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315696673"/>
      </p:ext>
    </p:extLst>
  </p:cSld>
  <p:clrMapOvr>
    <a:masterClrMapping/>
  </p:clrMapOvr>
  <p:transition spd="med">
    <p:pull/>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1023601" cy="914400"/>
          </a:xfrm>
        </p:spPr>
        <p:txBody>
          <a:bodyPr>
            <a:normAutofit fontScale="90000"/>
          </a:bodyPr>
          <a:lstStyle/>
          <a:p>
            <a:pPr algn="ctr"/>
            <a:r>
              <a:rPr lang="en-US" sz="6000" b="1" dirty="0">
                <a:solidFill>
                  <a:schemeClr val="tx1"/>
                </a:solidFill>
                <a:latin typeface="Arial Black" panose="020B0A04020102020204" pitchFamily="34" charset="0"/>
              </a:rPr>
              <a:t>Theories of motivation </a:t>
            </a:r>
          </a:p>
        </p:txBody>
      </p:sp>
      <p:sp>
        <p:nvSpPr>
          <p:cNvPr id="3" name="Content Placeholder 2"/>
          <p:cNvSpPr>
            <a:spLocks noGrp="1"/>
          </p:cNvSpPr>
          <p:nvPr>
            <p:ph idx="1"/>
          </p:nvPr>
        </p:nvSpPr>
        <p:spPr>
          <a:xfrm>
            <a:off x="317500" y="1059180"/>
            <a:ext cx="11569699" cy="5417820"/>
          </a:xfrm>
        </p:spPr>
        <p:txBody>
          <a:bodyPr>
            <a:normAutofit lnSpcReduction="10000"/>
          </a:bodyPr>
          <a:lstStyle/>
          <a:p>
            <a:pPr marL="0" indent="0" algn="just">
              <a:buNone/>
            </a:pPr>
            <a:r>
              <a:rPr lang="en-US" sz="3200" dirty="0"/>
              <a:t>1. </a:t>
            </a:r>
            <a:r>
              <a:rPr lang="en-US" sz="3600" b="1" dirty="0">
                <a:solidFill>
                  <a:srgbClr val="FF0000"/>
                </a:solidFill>
                <a:latin typeface="Arial Rounded MT Bold" panose="020F0704030504030204" pitchFamily="34" charset="0"/>
              </a:rPr>
              <a:t>Homeostasis &amp; the Drive Theory</a:t>
            </a:r>
            <a:endParaRPr lang="en-US" sz="3200" b="1" dirty="0">
              <a:solidFill>
                <a:srgbClr val="FF0000"/>
              </a:solidFill>
              <a:latin typeface="Arial Rounded MT Bold" panose="020F0704030504030204" pitchFamily="34" charset="0"/>
            </a:endParaRPr>
          </a:p>
          <a:p>
            <a:pPr algn="just"/>
            <a:r>
              <a:rPr lang="en-US" sz="3200" dirty="0"/>
              <a:t>It is essential that the body maintains a constant internal environment for its optimum functioning.</a:t>
            </a:r>
          </a:p>
          <a:p>
            <a:pPr algn="just"/>
            <a:r>
              <a:rPr lang="en-US" sz="3200" dirty="0"/>
              <a:t>Corrective measures are in place to ensure that the body’s temperature, body fluids, and hormones are maintained within a certain range.</a:t>
            </a:r>
          </a:p>
          <a:p>
            <a:pPr algn="just"/>
            <a:r>
              <a:rPr lang="en-US" sz="3200" dirty="0"/>
              <a:t>For instance, when blood glucose levels fall below a certain limit, the organism  feels hungry and will seek food in order to rectify the anomaly. Likewise, when body fluids are depleted, the organism will seek water as the kidneys also try to conserve water.</a:t>
            </a:r>
          </a:p>
        </p:txBody>
      </p:sp>
    </p:spTree>
    <p:extLst>
      <p:ext uri="{BB962C8B-B14F-4D97-AF65-F5344CB8AC3E}">
        <p14:creationId xmlns:p14="http://schemas.microsoft.com/office/powerpoint/2010/main" val="3327959332"/>
      </p:ext>
    </p:extLst>
  </p:cSld>
  <p:clrMapOvr>
    <a:masterClrMapping/>
  </p:clrMapOvr>
  <p:transition spd="med">
    <p:pull/>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972800" cy="1143000"/>
          </a:xfrm>
        </p:spPr>
        <p:txBody>
          <a:bodyPr>
            <a:normAutofit/>
          </a:bodyPr>
          <a:lstStyle/>
          <a:p>
            <a:pPr algn="ctr"/>
            <a:r>
              <a:rPr lang="en-US" sz="5400" b="1" dirty="0">
                <a:solidFill>
                  <a:srgbClr val="FF0000"/>
                </a:solidFill>
                <a:latin typeface="Arial Rounded MT Bold" panose="020F0704030504030204" pitchFamily="34" charset="0"/>
              </a:rPr>
              <a:t>2. Psychoanalytic theories</a:t>
            </a:r>
          </a:p>
        </p:txBody>
      </p:sp>
      <p:sp>
        <p:nvSpPr>
          <p:cNvPr id="3" name="Content Placeholder 2"/>
          <p:cNvSpPr>
            <a:spLocks noGrp="1"/>
          </p:cNvSpPr>
          <p:nvPr>
            <p:ph idx="1"/>
          </p:nvPr>
        </p:nvSpPr>
        <p:spPr>
          <a:xfrm>
            <a:off x="355601" y="1313180"/>
            <a:ext cx="10972800" cy="4389120"/>
          </a:xfrm>
        </p:spPr>
        <p:txBody>
          <a:bodyPr>
            <a:normAutofit/>
          </a:bodyPr>
          <a:lstStyle/>
          <a:p>
            <a:pPr algn="just"/>
            <a:r>
              <a:rPr lang="en-US" sz="3200" dirty="0">
                <a:latin typeface="+mj-lt"/>
              </a:rPr>
              <a:t>Sigmund Freud stated that human behavior is determined by two basic forces: </a:t>
            </a:r>
            <a:r>
              <a:rPr lang="en-US" sz="3200" b="1" dirty="0">
                <a:latin typeface="+mj-lt"/>
              </a:rPr>
              <a:t>the life instincts </a:t>
            </a:r>
            <a:r>
              <a:rPr lang="en-US" sz="3200" dirty="0">
                <a:latin typeface="+mj-lt"/>
              </a:rPr>
              <a:t>(</a:t>
            </a:r>
            <a:r>
              <a:rPr lang="en-US" sz="3200" b="1" i="1" dirty="0" err="1">
                <a:latin typeface="+mj-lt"/>
              </a:rPr>
              <a:t>eros</a:t>
            </a:r>
            <a:r>
              <a:rPr lang="en-US" sz="3200" dirty="0">
                <a:latin typeface="+mj-lt"/>
              </a:rPr>
              <a:t>) &amp; </a:t>
            </a:r>
            <a:r>
              <a:rPr lang="en-US" sz="3200" b="1" dirty="0">
                <a:latin typeface="+mj-lt"/>
              </a:rPr>
              <a:t>the death instincts </a:t>
            </a:r>
            <a:r>
              <a:rPr lang="en-US" sz="3200" dirty="0">
                <a:latin typeface="+mj-lt"/>
              </a:rPr>
              <a:t>(</a:t>
            </a:r>
            <a:r>
              <a:rPr lang="en-US" sz="3200" b="1" i="1" dirty="0">
                <a:latin typeface="+mj-lt"/>
              </a:rPr>
              <a:t>Thanatos</a:t>
            </a:r>
            <a:r>
              <a:rPr lang="en-US" sz="3200" dirty="0">
                <a:latin typeface="+mj-lt"/>
              </a:rPr>
              <a:t>). The former explains the behavior that is directed towards the preservation of life while the latter leads to destruction for example aggressiveness. </a:t>
            </a:r>
          </a:p>
        </p:txBody>
      </p:sp>
    </p:spTree>
    <p:extLst>
      <p:ext uri="{BB962C8B-B14F-4D97-AF65-F5344CB8AC3E}">
        <p14:creationId xmlns:p14="http://schemas.microsoft.com/office/powerpoint/2010/main" val="2847769340"/>
      </p:ext>
    </p:extLst>
  </p:cSld>
  <p:clrMapOvr>
    <a:masterClrMapping/>
  </p:clrMapOvr>
  <p:transition spd="med">
    <p:pull/>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35788"/>
            <a:ext cx="10972800" cy="1143000"/>
          </a:xfrm>
        </p:spPr>
        <p:txBody>
          <a:bodyPr>
            <a:normAutofit/>
          </a:bodyPr>
          <a:lstStyle/>
          <a:p>
            <a:pPr algn="ctr"/>
            <a:r>
              <a:rPr lang="en-US" sz="6000" b="1" dirty="0">
                <a:solidFill>
                  <a:srgbClr val="FF0000"/>
                </a:solidFill>
                <a:latin typeface="Arial Rounded MT Bold" panose="020F0704030504030204" pitchFamily="34" charset="0"/>
              </a:rPr>
              <a:t>3. Behavioural theory </a:t>
            </a:r>
          </a:p>
        </p:txBody>
      </p:sp>
      <p:sp>
        <p:nvSpPr>
          <p:cNvPr id="3" name="Content Placeholder 2"/>
          <p:cNvSpPr>
            <a:spLocks noGrp="1"/>
          </p:cNvSpPr>
          <p:nvPr>
            <p:ph idx="1"/>
          </p:nvPr>
        </p:nvSpPr>
        <p:spPr>
          <a:xfrm>
            <a:off x="406400" y="1587500"/>
            <a:ext cx="11176001" cy="4737100"/>
          </a:xfrm>
        </p:spPr>
        <p:txBody>
          <a:bodyPr>
            <a:normAutofit/>
          </a:bodyPr>
          <a:lstStyle/>
          <a:p>
            <a:pPr algn="just"/>
            <a:r>
              <a:rPr lang="en-US" sz="3600" dirty="0">
                <a:latin typeface="+mj-lt"/>
              </a:rPr>
              <a:t>This theory holds that an organism is likely to engage in a certain type of behavior if it were </a:t>
            </a:r>
            <a:r>
              <a:rPr lang="en-US" sz="3600" b="1" dirty="0">
                <a:latin typeface="+mj-lt"/>
              </a:rPr>
              <a:t>rewarded</a:t>
            </a:r>
            <a:r>
              <a:rPr lang="en-US" sz="3600" dirty="0">
                <a:latin typeface="+mj-lt"/>
              </a:rPr>
              <a:t> following food-seeking </a:t>
            </a:r>
            <a:r>
              <a:rPr lang="en-US" sz="3600" dirty="0" err="1">
                <a:latin typeface="+mj-lt"/>
              </a:rPr>
              <a:t>behaviour</a:t>
            </a:r>
            <a:r>
              <a:rPr lang="en-US" sz="3600" dirty="0">
                <a:latin typeface="+mj-lt"/>
              </a:rPr>
              <a:t>. </a:t>
            </a:r>
          </a:p>
        </p:txBody>
      </p:sp>
    </p:spTree>
    <p:extLst>
      <p:ext uri="{BB962C8B-B14F-4D97-AF65-F5344CB8AC3E}">
        <p14:creationId xmlns:p14="http://schemas.microsoft.com/office/powerpoint/2010/main" val="2531071980"/>
      </p:ext>
    </p:extLst>
  </p:cSld>
  <p:clrMapOvr>
    <a:masterClrMapping/>
  </p:clrMapOvr>
  <p:transition spd="med">
    <p:pull/>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1" y="157988"/>
            <a:ext cx="10972800" cy="1143000"/>
          </a:xfrm>
        </p:spPr>
        <p:txBody>
          <a:bodyPr>
            <a:normAutofit/>
          </a:bodyPr>
          <a:lstStyle/>
          <a:p>
            <a:pPr algn="ctr"/>
            <a:r>
              <a:rPr lang="en-US" sz="6000" b="1" dirty="0">
                <a:solidFill>
                  <a:srgbClr val="FF0000"/>
                </a:solidFill>
                <a:latin typeface="Arial Rounded MT Bold" panose="020F0704030504030204" pitchFamily="34" charset="0"/>
              </a:rPr>
              <a:t>4. Drive reduction theory </a:t>
            </a:r>
          </a:p>
        </p:txBody>
      </p:sp>
      <p:sp>
        <p:nvSpPr>
          <p:cNvPr id="3" name="Content Placeholder 2"/>
          <p:cNvSpPr>
            <a:spLocks noGrp="1"/>
          </p:cNvSpPr>
          <p:nvPr>
            <p:ph idx="1"/>
          </p:nvPr>
        </p:nvSpPr>
        <p:spPr>
          <a:xfrm>
            <a:off x="266700" y="1397000"/>
            <a:ext cx="11315701" cy="4927600"/>
          </a:xfrm>
        </p:spPr>
        <p:txBody>
          <a:bodyPr>
            <a:normAutofit/>
          </a:bodyPr>
          <a:lstStyle/>
          <a:p>
            <a:pPr algn="just"/>
            <a:r>
              <a:rPr lang="en-US" sz="3600" dirty="0"/>
              <a:t>This theory suggests that tension builds up in an organism in response to certain needs. As the goals are achieved, for example obtaining food, tension is reduced and this is accompanied by a pleasurable feeling. </a:t>
            </a:r>
          </a:p>
        </p:txBody>
      </p:sp>
    </p:spTree>
    <p:extLst>
      <p:ext uri="{BB962C8B-B14F-4D97-AF65-F5344CB8AC3E}">
        <p14:creationId xmlns:p14="http://schemas.microsoft.com/office/powerpoint/2010/main" val="2308126821"/>
      </p:ext>
    </p:extLst>
  </p:cSld>
  <p:clrMapOvr>
    <a:masterClrMapping/>
  </p:clrMapOvr>
  <p:transition spd="med">
    <p:pull/>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2" y="323088"/>
            <a:ext cx="10972800" cy="1143000"/>
          </a:xfrm>
        </p:spPr>
        <p:txBody>
          <a:bodyPr>
            <a:normAutofit/>
          </a:bodyPr>
          <a:lstStyle/>
          <a:p>
            <a:pPr algn="ctr"/>
            <a:r>
              <a:rPr lang="en-US" sz="6000" b="1" dirty="0">
                <a:solidFill>
                  <a:srgbClr val="FF0000"/>
                </a:solidFill>
                <a:latin typeface="Arial Rounded MT Bold" panose="020F0704030504030204" pitchFamily="34" charset="0"/>
              </a:rPr>
              <a:t>5. Humanistic theory </a:t>
            </a:r>
          </a:p>
        </p:txBody>
      </p:sp>
      <p:sp>
        <p:nvSpPr>
          <p:cNvPr id="3" name="Content Placeholder 2"/>
          <p:cNvSpPr>
            <a:spLocks noGrp="1"/>
          </p:cNvSpPr>
          <p:nvPr>
            <p:ph idx="1"/>
          </p:nvPr>
        </p:nvSpPr>
        <p:spPr>
          <a:xfrm>
            <a:off x="304800" y="1587500"/>
            <a:ext cx="11277601" cy="4737100"/>
          </a:xfrm>
        </p:spPr>
        <p:txBody>
          <a:bodyPr>
            <a:normAutofit/>
          </a:bodyPr>
          <a:lstStyle/>
          <a:p>
            <a:pPr algn="just"/>
            <a:r>
              <a:rPr lang="en-US" sz="3200" dirty="0"/>
              <a:t>By Abraham Maslow. </a:t>
            </a:r>
          </a:p>
          <a:p>
            <a:pPr algn="just"/>
            <a:r>
              <a:rPr lang="en-US" sz="3200" dirty="0"/>
              <a:t>Maslow reasoned that human motivations are organized in a hierarchy of needs. </a:t>
            </a:r>
          </a:p>
          <a:p>
            <a:pPr algn="just"/>
            <a:r>
              <a:rPr lang="en-US" sz="3200" dirty="0"/>
              <a:t>He stated that the lower needs in the hierarchy must be partly fulfilled before those at the next level can assume importance.  If they are not, then the organism remains preoccupied with them until the needs are met. </a:t>
            </a:r>
          </a:p>
          <a:p>
            <a:pPr algn="just"/>
            <a:endParaRPr lang="en-US" sz="3200" dirty="0"/>
          </a:p>
        </p:txBody>
      </p:sp>
    </p:spTree>
    <p:extLst>
      <p:ext uri="{BB962C8B-B14F-4D97-AF65-F5344CB8AC3E}">
        <p14:creationId xmlns:p14="http://schemas.microsoft.com/office/powerpoint/2010/main" val="413623737"/>
      </p:ext>
    </p:extLst>
  </p:cSld>
  <p:clrMapOvr>
    <a:masterClrMapping/>
  </p:clrMapOvr>
  <p:transition spd="med">
    <p:pull/>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0"/>
            <a:ext cx="10972800" cy="1143000"/>
          </a:xfrm>
        </p:spPr>
        <p:txBody>
          <a:bodyPr>
            <a:normAutofit/>
          </a:bodyPr>
          <a:lstStyle/>
          <a:p>
            <a:pPr algn="ctr"/>
            <a:r>
              <a:rPr lang="en-US" sz="6000" b="1" dirty="0">
                <a:solidFill>
                  <a:schemeClr val="tx1"/>
                </a:solidFill>
              </a:rPr>
              <a:t>Take away…. </a:t>
            </a:r>
          </a:p>
        </p:txBody>
      </p:sp>
      <p:sp>
        <p:nvSpPr>
          <p:cNvPr id="3" name="Content Placeholder 2"/>
          <p:cNvSpPr>
            <a:spLocks noGrp="1"/>
          </p:cNvSpPr>
          <p:nvPr>
            <p:ph idx="1"/>
          </p:nvPr>
        </p:nvSpPr>
        <p:spPr>
          <a:xfrm>
            <a:off x="330201" y="1440180"/>
            <a:ext cx="10972800" cy="4389120"/>
          </a:xfrm>
        </p:spPr>
        <p:txBody>
          <a:bodyPr>
            <a:normAutofit/>
          </a:bodyPr>
          <a:lstStyle/>
          <a:p>
            <a:pPr algn="just">
              <a:buFont typeface="Wingdings" panose="05000000000000000000" pitchFamily="2" charset="2"/>
              <a:buChar char="v"/>
            </a:pPr>
            <a:r>
              <a:rPr lang="en-US" sz="3600" b="1" dirty="0">
                <a:solidFill>
                  <a:srgbClr val="FF0000"/>
                </a:solidFill>
              </a:rPr>
              <a:t>Discuss the application of the Humanistic Theory in our daily lives. </a:t>
            </a:r>
          </a:p>
          <a:p>
            <a:pPr algn="just">
              <a:buFont typeface="Wingdings" panose="05000000000000000000" pitchFamily="2" charset="2"/>
              <a:buChar char="v"/>
            </a:pPr>
            <a:r>
              <a:rPr lang="en-US" sz="3600" b="1" dirty="0">
                <a:solidFill>
                  <a:srgbClr val="FF0000"/>
                </a:solidFill>
              </a:rPr>
              <a:t>Discuss the application of the motivation theories in our daily lives. </a:t>
            </a:r>
          </a:p>
        </p:txBody>
      </p:sp>
    </p:spTree>
    <p:extLst>
      <p:ext uri="{BB962C8B-B14F-4D97-AF65-F5344CB8AC3E}">
        <p14:creationId xmlns:p14="http://schemas.microsoft.com/office/powerpoint/2010/main" val="3032839981"/>
      </p:ext>
    </p:extLst>
  </p:cSld>
  <p:clrMapOvr>
    <a:masterClrMapping/>
  </p:clrMapOvr>
  <p:transition spd="med">
    <p:pull/>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209" y="1"/>
            <a:ext cx="7185991" cy="768626"/>
          </a:xfrm>
        </p:spPr>
        <p:txBody>
          <a:bodyPr>
            <a:noAutofit/>
          </a:bodyPr>
          <a:lstStyle/>
          <a:p>
            <a:pPr algn="ctr">
              <a:defRPr/>
            </a:pPr>
            <a:r>
              <a:rPr lang="en-US" sz="5400" b="1" dirty="0">
                <a:solidFill>
                  <a:srgbClr val="FF0000"/>
                </a:solidFill>
                <a:latin typeface="Arial Black" panose="020B0A04020102020204" pitchFamily="34" charset="0"/>
              </a:rPr>
              <a:t>STRESS</a:t>
            </a:r>
            <a:endParaRPr lang="en-US" sz="5400" dirty="0">
              <a:solidFill>
                <a:srgbClr val="FF0000"/>
              </a:solidFill>
              <a:latin typeface="Arial Black" panose="020B0A04020102020204" pitchFamily="34" charset="0"/>
            </a:endParaRPr>
          </a:p>
        </p:txBody>
      </p:sp>
      <p:sp>
        <p:nvSpPr>
          <p:cNvPr id="33795" name="Content Placeholder 2"/>
          <p:cNvSpPr>
            <a:spLocks noGrp="1"/>
          </p:cNvSpPr>
          <p:nvPr>
            <p:ph idx="1"/>
          </p:nvPr>
        </p:nvSpPr>
        <p:spPr>
          <a:xfrm>
            <a:off x="929308" y="722243"/>
            <a:ext cx="10919791" cy="5602357"/>
          </a:xfrm>
        </p:spPr>
        <p:txBody>
          <a:bodyPr>
            <a:normAutofit fontScale="92500" lnSpcReduction="10000"/>
          </a:bodyPr>
          <a:lstStyle/>
          <a:p>
            <a:pPr marL="0" indent="0" algn="just">
              <a:buNone/>
            </a:pPr>
            <a:r>
              <a:rPr lang="en-US" sz="4400" b="1" i="1" dirty="0"/>
              <a:t>Definition </a:t>
            </a:r>
          </a:p>
          <a:p>
            <a:pPr algn="just"/>
            <a:r>
              <a:rPr lang="en-US" b="1" i="1" dirty="0"/>
              <a:t>Stress</a:t>
            </a:r>
            <a:r>
              <a:rPr lang="en-US" dirty="0"/>
              <a:t> is a state of severe physiological and psychological response to harmful or potentially harmful circumstances. </a:t>
            </a:r>
          </a:p>
          <a:p>
            <a:pPr algn="just"/>
            <a:r>
              <a:rPr lang="en-US" dirty="0"/>
              <a:t>It is a state of severe physiological and psychological tension or It can be also defined as a non-specific response of the body to any demand.</a:t>
            </a:r>
          </a:p>
          <a:p>
            <a:pPr algn="just"/>
            <a:r>
              <a:rPr lang="en-US" b="1" i="1" dirty="0"/>
              <a:t>A stressor </a:t>
            </a:r>
            <a:r>
              <a:rPr lang="en-US" dirty="0"/>
              <a:t>is a stimulus which causes stress e.g. bereavement, divorce or a critical event such as robbery or the demand of life</a:t>
            </a:r>
          </a:p>
          <a:p>
            <a:pPr algn="just"/>
            <a:r>
              <a:rPr lang="en-US" dirty="0"/>
              <a:t>One’s responses to stress are influenced by: personality (our strength), the burden/type of stressor, subjective interpretation of the stressors.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BAB0C1F7-4CE6-4401-8830-618F638D962C}" type="slidenum">
              <a:rPr lang="en-US" smtClean="0">
                <a:solidFill>
                  <a:prstClr val="black">
                    <a:tint val="75000"/>
                  </a:prstClr>
                </a:solidFill>
              </a:rPr>
              <a:pPr>
                <a:defRPr/>
              </a:pPr>
              <a:t>126</a:t>
            </a:fld>
            <a:endParaRPr lang="en-US">
              <a:solidFill>
                <a:prstClr val="black">
                  <a:tint val="75000"/>
                </a:prstClr>
              </a:solidFill>
            </a:endParaRPr>
          </a:p>
        </p:txBody>
      </p:sp>
    </p:spTree>
    <p:extLst>
      <p:ext uri="{BB962C8B-B14F-4D97-AF65-F5344CB8AC3E}">
        <p14:creationId xmlns:p14="http://schemas.microsoft.com/office/powerpoint/2010/main" val="3479983090"/>
      </p:ext>
    </p:extLst>
  </p:cSld>
  <p:clrMapOvr>
    <a:masterClrMapping/>
  </p:clrMapOvr>
  <p:transition spd="med">
    <p:pull/>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05000" y="0"/>
            <a:ext cx="8229600" cy="838200"/>
          </a:xfrm>
        </p:spPr>
        <p:txBody>
          <a:bodyPr>
            <a:normAutofit/>
          </a:bodyPr>
          <a:lstStyle/>
          <a:p>
            <a:pPr algn="ctr"/>
            <a:r>
              <a:rPr lang="en-US" sz="4800" b="1" dirty="0">
                <a:solidFill>
                  <a:srgbClr val="FF0000"/>
                </a:solidFill>
                <a:latin typeface="Arial Black" panose="020B0A04020102020204" pitchFamily="34" charset="0"/>
              </a:rPr>
              <a:t>Causes of stress </a:t>
            </a:r>
          </a:p>
        </p:txBody>
      </p:sp>
      <p:sp>
        <p:nvSpPr>
          <p:cNvPr id="34819" name="Content Placeholder 2"/>
          <p:cNvSpPr>
            <a:spLocks noGrp="1"/>
          </p:cNvSpPr>
          <p:nvPr>
            <p:ph idx="1"/>
          </p:nvPr>
        </p:nvSpPr>
        <p:spPr>
          <a:xfrm>
            <a:off x="808382" y="838199"/>
            <a:ext cx="11052313" cy="5943601"/>
          </a:xfrm>
        </p:spPr>
        <p:txBody>
          <a:bodyPr>
            <a:noAutofit/>
          </a:bodyPr>
          <a:lstStyle/>
          <a:p>
            <a:pPr algn="just">
              <a:buFontTx/>
              <a:buChar char="-"/>
            </a:pPr>
            <a:r>
              <a:rPr lang="en-US" sz="2800" dirty="0"/>
              <a:t>Stressors can be sudden, overwhelming or cumulative. Examples include:</a:t>
            </a:r>
          </a:p>
          <a:p>
            <a:pPr algn="just">
              <a:buFont typeface="Wingdings" panose="05000000000000000000" pitchFamily="2" charset="2"/>
              <a:buChar char="§"/>
            </a:pPr>
            <a:r>
              <a:rPr lang="en-US" sz="2800" dirty="0"/>
              <a:t>Life crises e.g. accidents, death of spouse or divorce.</a:t>
            </a:r>
          </a:p>
          <a:p>
            <a:pPr algn="just">
              <a:buFont typeface="Wingdings" panose="05000000000000000000" pitchFamily="2" charset="2"/>
              <a:buChar char="§"/>
            </a:pPr>
            <a:r>
              <a:rPr lang="en-US" sz="2800" dirty="0"/>
              <a:t>Transitions e.g. divorce, bereavement and retirement.</a:t>
            </a:r>
          </a:p>
          <a:p>
            <a:pPr algn="just">
              <a:buFont typeface="Wingdings" panose="05000000000000000000" pitchFamily="2" charset="2"/>
              <a:buChar char="§"/>
            </a:pPr>
            <a:r>
              <a:rPr lang="en-US" sz="2800" dirty="0"/>
              <a:t>Catastrophes-natural and otherwise e.g. earthquakes and floods. </a:t>
            </a:r>
          </a:p>
          <a:p>
            <a:pPr algn="just">
              <a:buFont typeface="Wingdings" panose="05000000000000000000" pitchFamily="2" charset="2"/>
              <a:buChar char="§"/>
            </a:pPr>
            <a:r>
              <a:rPr lang="en-US" sz="2800" dirty="0"/>
              <a:t>Daily hassles, little things in life that go wrong. </a:t>
            </a:r>
          </a:p>
          <a:p>
            <a:pPr algn="just">
              <a:buFont typeface="Wingdings" panose="05000000000000000000" pitchFamily="2" charset="2"/>
              <a:buChar char="§"/>
            </a:pPr>
            <a:r>
              <a:rPr lang="en-US" sz="2800" dirty="0"/>
              <a:t>Frustration and conflicts. </a:t>
            </a:r>
          </a:p>
          <a:p>
            <a:pPr algn="just">
              <a:buFont typeface="Wingdings" panose="05000000000000000000" pitchFamily="2" charset="2"/>
              <a:buChar char="§"/>
            </a:pPr>
            <a:r>
              <a:rPr lang="en-US" sz="2800" dirty="0"/>
              <a:t>Uncertainty, doubt and inability to predict the future</a:t>
            </a:r>
          </a:p>
          <a:p>
            <a:pPr algn="just"/>
            <a:r>
              <a:rPr lang="en-US" sz="2800" i="1" dirty="0"/>
              <a:t>Physical stress: </a:t>
            </a:r>
            <a:r>
              <a:rPr lang="en-US" sz="2800" dirty="0"/>
              <a:t>Pain, hunger, illness, fatigue, unmet basic needs.</a:t>
            </a:r>
          </a:p>
          <a:p>
            <a:pPr algn="just"/>
            <a:r>
              <a:rPr lang="en-US" sz="2800" i="1" dirty="0"/>
              <a:t>Psychological stress:</a:t>
            </a:r>
            <a:r>
              <a:rPr lang="en-US" sz="2800" b="1" dirty="0"/>
              <a:t> </a:t>
            </a:r>
            <a:r>
              <a:rPr lang="en-US" sz="2800" dirty="0"/>
              <a:t>Anything causing anxiety, tension or fear.</a:t>
            </a:r>
          </a:p>
          <a:p>
            <a:pPr algn="just"/>
            <a:r>
              <a:rPr lang="en-US" sz="2800" i="1" dirty="0"/>
              <a:t>Environmental stress: </a:t>
            </a:r>
            <a:r>
              <a:rPr lang="en-US" sz="2800" dirty="0"/>
              <a:t>Weather, other human beings, pollution, natural and artificial disasters.</a:t>
            </a:r>
          </a:p>
          <a:p>
            <a:pPr algn="just">
              <a:buFont typeface="Wingdings" pitchFamily="2" charset="2"/>
              <a:buNone/>
            </a:pPr>
            <a:endParaRPr lang="en-US" sz="28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3F41F692-F5DB-477C-812A-54F684DA6366}" type="slidenum">
              <a:rPr lang="en-US" smtClean="0">
                <a:solidFill>
                  <a:prstClr val="black">
                    <a:tint val="75000"/>
                  </a:prstClr>
                </a:solidFill>
              </a:rPr>
              <a:pPr>
                <a:defRPr/>
              </a:pPr>
              <a:t>127</a:t>
            </a:fld>
            <a:endParaRPr lang="en-US">
              <a:solidFill>
                <a:prstClr val="black">
                  <a:tint val="75000"/>
                </a:prstClr>
              </a:solidFill>
            </a:endParaRPr>
          </a:p>
        </p:txBody>
      </p:sp>
    </p:spTree>
    <p:extLst>
      <p:ext uri="{BB962C8B-B14F-4D97-AF65-F5344CB8AC3E}">
        <p14:creationId xmlns:p14="http://schemas.microsoft.com/office/powerpoint/2010/main" val="3907755212"/>
      </p:ext>
    </p:extLst>
  </p:cSld>
  <p:clrMapOvr>
    <a:masterClrMapping/>
  </p:clrMapOvr>
  <p:transition spd="med">
    <p:pull/>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135353"/>
            <a:ext cx="8229600" cy="712787"/>
          </a:xfrm>
        </p:spPr>
        <p:txBody>
          <a:bodyPr>
            <a:noAutofit/>
          </a:bodyPr>
          <a:lstStyle/>
          <a:p>
            <a:pPr algn="ctr"/>
            <a:r>
              <a:rPr lang="en-US" dirty="0">
                <a:latin typeface="Arial Black" panose="020B0A04020102020204" pitchFamily="34" charset="0"/>
              </a:rPr>
              <a:t>Responses to Stress</a:t>
            </a:r>
          </a:p>
        </p:txBody>
      </p:sp>
      <p:sp>
        <p:nvSpPr>
          <p:cNvPr id="35843" name="Content Placeholder 2"/>
          <p:cNvSpPr>
            <a:spLocks noGrp="1"/>
          </p:cNvSpPr>
          <p:nvPr>
            <p:ph idx="1"/>
          </p:nvPr>
        </p:nvSpPr>
        <p:spPr>
          <a:xfrm>
            <a:off x="914399" y="848141"/>
            <a:ext cx="11052313" cy="5739986"/>
          </a:xfrm>
        </p:spPr>
        <p:txBody>
          <a:bodyPr/>
          <a:lstStyle/>
          <a:p>
            <a:pPr algn="just"/>
            <a:r>
              <a:rPr lang="en-US" sz="3000" dirty="0"/>
              <a:t>Stressors and to some extent stress are normal and at times are necessary for one to achieve certain goals in life. It becomes abnormal if they produce signs and symptoms that become the problem.</a:t>
            </a:r>
          </a:p>
          <a:p>
            <a:pPr algn="just"/>
            <a:endParaRPr lang="en-US" sz="1500" dirty="0"/>
          </a:p>
          <a:p>
            <a:pPr algn="just"/>
            <a:r>
              <a:rPr lang="en-US" sz="3000" dirty="0"/>
              <a:t>Individuals can be helped to cope with or minimize life stressors and still lead a relatively normal lives with health education and support systems.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84A46092-5764-491B-A240-066703453244}" type="slidenum">
              <a:rPr lang="en-US" smtClean="0">
                <a:solidFill>
                  <a:prstClr val="black">
                    <a:tint val="75000"/>
                  </a:prstClr>
                </a:solidFill>
              </a:rPr>
              <a:pPr>
                <a:defRPr/>
              </a:pPr>
              <a:t>128</a:t>
            </a:fld>
            <a:endParaRPr lang="en-US">
              <a:solidFill>
                <a:prstClr val="black">
                  <a:tint val="75000"/>
                </a:prstClr>
              </a:solidFill>
            </a:endParaRPr>
          </a:p>
        </p:txBody>
      </p:sp>
    </p:spTree>
    <p:extLst>
      <p:ext uri="{BB962C8B-B14F-4D97-AF65-F5344CB8AC3E}">
        <p14:creationId xmlns:p14="http://schemas.microsoft.com/office/powerpoint/2010/main" val="2773896664"/>
      </p:ext>
    </p:extLst>
  </p:cSld>
  <p:clrMapOvr>
    <a:masterClrMapping/>
  </p:clrMapOvr>
  <p:transition spd="med">
    <p:pull/>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123122" y="952363"/>
            <a:ext cx="9703904" cy="4302125"/>
          </a:xfrm>
        </p:spPr>
        <p:txBody>
          <a:bodyPr>
            <a:normAutofit/>
          </a:bodyPr>
          <a:lstStyle/>
          <a:p>
            <a:pPr algn="just"/>
            <a:r>
              <a:rPr lang="en-US" sz="3600" b="1" dirty="0"/>
              <a:t>Physiological responses</a:t>
            </a:r>
            <a:r>
              <a:rPr lang="en-US" sz="3600" dirty="0"/>
              <a:t>: </a:t>
            </a:r>
          </a:p>
          <a:p>
            <a:pPr lvl="1" algn="just"/>
            <a:r>
              <a:rPr lang="en-US" sz="3200" dirty="0"/>
              <a:t>The body prepares itself either to fight or for flight.</a:t>
            </a:r>
          </a:p>
          <a:p>
            <a:pPr lvl="1" algn="just"/>
            <a:r>
              <a:rPr lang="en-US" sz="3200" dirty="0"/>
              <a:t>All the body’s reactions to stress affect health. </a:t>
            </a:r>
          </a:p>
          <a:p>
            <a:pPr lvl="1" algn="just"/>
            <a:r>
              <a:rPr lang="en-US" sz="3200" dirty="0"/>
              <a:t>Prolonged stress may cause high BP, ulcers, heart diseases, autoimmune disorders such as rheumatoid arthritis &amp; allergies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1C9ADE5E-0ABE-4E0B-A2E7-7C214ECFE741}" type="slidenum">
              <a:rPr lang="en-US" smtClean="0">
                <a:solidFill>
                  <a:prstClr val="black">
                    <a:tint val="75000"/>
                  </a:prstClr>
                </a:solidFill>
              </a:rPr>
              <a:pPr>
                <a:defRPr/>
              </a:pPr>
              <a:t>129</a:t>
            </a:fld>
            <a:endParaRPr lang="en-US">
              <a:solidFill>
                <a:prstClr val="black">
                  <a:tint val="75000"/>
                </a:prstClr>
              </a:solidFill>
            </a:endParaRPr>
          </a:p>
        </p:txBody>
      </p:sp>
    </p:spTree>
    <p:extLst>
      <p:ext uri="{BB962C8B-B14F-4D97-AF65-F5344CB8AC3E}">
        <p14:creationId xmlns:p14="http://schemas.microsoft.com/office/powerpoint/2010/main" val="175702148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953"/>
            <a:ext cx="9829164" cy="1143000"/>
          </a:xfrm>
        </p:spPr>
        <p:txBody>
          <a:bodyPr/>
          <a:lstStyle/>
          <a:p>
            <a:pPr algn="l"/>
            <a:r>
              <a:rPr lang="en-US" sz="3600" b="1" dirty="0"/>
              <a:t>Cont’d…</a:t>
            </a:r>
          </a:p>
        </p:txBody>
      </p:sp>
      <p:sp>
        <p:nvSpPr>
          <p:cNvPr id="3" name="Content Placeholder 2"/>
          <p:cNvSpPr>
            <a:spLocks noGrp="1"/>
          </p:cNvSpPr>
          <p:nvPr>
            <p:ph idx="1"/>
          </p:nvPr>
        </p:nvSpPr>
        <p:spPr>
          <a:xfrm>
            <a:off x="1285461" y="1272209"/>
            <a:ext cx="10628243" cy="4747591"/>
          </a:xfrm>
        </p:spPr>
        <p:txBody>
          <a:bodyPr/>
          <a:lstStyle/>
          <a:p>
            <a:pPr algn="just">
              <a:buFont typeface="Wingdings" panose="05000000000000000000" pitchFamily="2" charset="2"/>
              <a:buChar char="v"/>
            </a:pPr>
            <a:r>
              <a:rPr lang="en-US" sz="3200" i="1" dirty="0">
                <a:solidFill>
                  <a:schemeClr val="tx2"/>
                </a:solidFill>
              </a:rPr>
              <a:t>Aristotle</a:t>
            </a:r>
            <a:r>
              <a:rPr lang="en-US" sz="3200" dirty="0">
                <a:solidFill>
                  <a:schemeClr val="accent1"/>
                </a:solidFill>
              </a:rPr>
              <a:t> </a:t>
            </a:r>
            <a:r>
              <a:rPr lang="en-US" sz="3200" dirty="0"/>
              <a:t>in his book “</a:t>
            </a:r>
            <a:r>
              <a:rPr lang="en-US" sz="3200" i="1" dirty="0" err="1"/>
              <a:t>para</a:t>
            </a:r>
            <a:r>
              <a:rPr lang="en-US" sz="3200" i="1" dirty="0"/>
              <a:t> psyche</a:t>
            </a:r>
            <a:r>
              <a:rPr lang="en-US" sz="3200" dirty="0"/>
              <a:t>” (about the mind or soul) he introduced the basic ideas in psychology today, like law of association. </a:t>
            </a:r>
          </a:p>
          <a:p>
            <a:pPr algn="just">
              <a:buFont typeface="Wingdings" panose="05000000000000000000" pitchFamily="2" charset="2"/>
              <a:buChar char="v"/>
            </a:pPr>
            <a:endParaRPr lang="en-US" sz="1600" dirty="0"/>
          </a:p>
          <a:p>
            <a:pPr algn="just">
              <a:buFont typeface="Wingdings" panose="05000000000000000000" pitchFamily="2" charset="2"/>
              <a:buChar char="v"/>
            </a:pPr>
            <a:r>
              <a:rPr lang="en-US" sz="3200" dirty="0"/>
              <a:t>However, the notion of psychology was primarily related to study of soul or mind at that stage and never on the behavior of the individual. That is why the attention was diverted from the study of soul or mind.</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4218695663"/>
      </p:ext>
    </p:extLst>
  </p:cSld>
  <p:clrMapOvr>
    <a:masterClrMapping/>
  </p:clrMapOvr>
  <p:transition spd="med">
    <p:pull/>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4644" y="341242"/>
            <a:ext cx="10813774" cy="6218584"/>
          </a:xfrm>
        </p:spPr>
        <p:txBody>
          <a:bodyPr>
            <a:normAutofit lnSpcReduction="10000"/>
          </a:bodyPr>
          <a:lstStyle/>
          <a:p>
            <a:pPr algn="just"/>
            <a:r>
              <a:rPr lang="en-US" b="1" dirty="0"/>
              <a:t>Psychological responses</a:t>
            </a:r>
            <a:r>
              <a:rPr lang="en-US" dirty="0"/>
              <a:t>: </a:t>
            </a:r>
          </a:p>
          <a:p>
            <a:pPr lvl="1" algn="just"/>
            <a:r>
              <a:rPr lang="en-US" sz="3200" dirty="0"/>
              <a:t>The individual may display self-destructive lifestyles  &amp; risk-taking behaviors such as drug abuse, suicidal gestures and self neglect. </a:t>
            </a:r>
          </a:p>
          <a:p>
            <a:pPr lvl="1" algn="just"/>
            <a:r>
              <a:rPr lang="en-US" sz="3200" dirty="0"/>
              <a:t>Aggressiveness due to frustration</a:t>
            </a:r>
          </a:p>
          <a:p>
            <a:pPr lvl="1" algn="just"/>
            <a:r>
              <a:rPr lang="en-US" sz="3200" dirty="0"/>
              <a:t>Anxiety. It may manifest with physical symptoms of autonomic hyperarousal and activity. </a:t>
            </a:r>
          </a:p>
          <a:p>
            <a:pPr lvl="1" algn="just"/>
            <a:r>
              <a:rPr lang="en-US" sz="3200" dirty="0"/>
              <a:t>Depression </a:t>
            </a:r>
          </a:p>
          <a:p>
            <a:pPr lvl="1" algn="just"/>
            <a:r>
              <a:rPr lang="en-US" sz="3200" dirty="0"/>
              <a:t>Inhibited sexual drive</a:t>
            </a:r>
          </a:p>
          <a:p>
            <a:pPr lvl="1" algn="just"/>
            <a:r>
              <a:rPr lang="en-US" sz="3200" dirty="0"/>
              <a:t>Spiritual signs and symptoms of excessive stress may include doubts about one’s faith, loss of self confidence or loss of purpose.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130</a:t>
            </a:fld>
            <a:endParaRPr lang="en-US">
              <a:solidFill>
                <a:prstClr val="black">
                  <a:tint val="75000"/>
                </a:prstClr>
              </a:solidFill>
            </a:endParaRPr>
          </a:p>
        </p:txBody>
      </p:sp>
    </p:spTree>
    <p:extLst>
      <p:ext uri="{BB962C8B-B14F-4D97-AF65-F5344CB8AC3E}">
        <p14:creationId xmlns:p14="http://schemas.microsoft.com/office/powerpoint/2010/main" val="3632581221"/>
      </p:ext>
    </p:extLst>
  </p:cSld>
  <p:clrMapOvr>
    <a:masterClrMapping/>
  </p:clrMapOvr>
  <p:transition spd="med">
    <p:pull/>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748" y="149087"/>
            <a:ext cx="7772400" cy="1143000"/>
          </a:xfrm>
        </p:spPr>
        <p:txBody>
          <a:bodyPr>
            <a:noAutofit/>
          </a:bodyPr>
          <a:lstStyle/>
          <a:p>
            <a:pPr algn="ctr"/>
            <a:r>
              <a:rPr lang="en-US" sz="4000" dirty="0">
                <a:latin typeface="Arial Black" panose="020B0A04020102020204" pitchFamily="34" charset="0"/>
              </a:rPr>
              <a:t>Stress in Patients is caused by:</a:t>
            </a:r>
          </a:p>
        </p:txBody>
      </p:sp>
      <p:sp>
        <p:nvSpPr>
          <p:cNvPr id="3" name="Content Placeholder 2"/>
          <p:cNvSpPr>
            <a:spLocks noGrp="1"/>
          </p:cNvSpPr>
          <p:nvPr>
            <p:ph idx="1"/>
          </p:nvPr>
        </p:nvSpPr>
        <p:spPr>
          <a:xfrm>
            <a:off x="834887" y="1408043"/>
            <a:ext cx="11145078" cy="4114800"/>
          </a:xfrm>
        </p:spPr>
        <p:txBody>
          <a:bodyPr>
            <a:normAutofit/>
          </a:bodyPr>
          <a:lstStyle/>
          <a:p>
            <a:pPr>
              <a:buFont typeface="Wingdings" pitchFamily="2" charset="2"/>
              <a:buChar char="Ø"/>
            </a:pPr>
            <a:r>
              <a:rPr lang="en-US" dirty="0"/>
              <a:t>Admission to hospital</a:t>
            </a:r>
          </a:p>
          <a:p>
            <a:pPr>
              <a:buFont typeface="Wingdings" pitchFamily="2" charset="2"/>
              <a:buChar char="Ø"/>
            </a:pPr>
            <a:r>
              <a:rPr lang="en-US" dirty="0"/>
              <a:t>Operations</a:t>
            </a:r>
          </a:p>
          <a:p>
            <a:pPr>
              <a:buFont typeface="Wingdings" pitchFamily="2" charset="2"/>
              <a:buChar char="Ø"/>
            </a:pPr>
            <a:r>
              <a:rPr lang="en-US" dirty="0"/>
              <a:t>Anesthetics</a:t>
            </a:r>
          </a:p>
          <a:p>
            <a:pPr>
              <a:buFont typeface="Wingdings" pitchFamily="2" charset="2"/>
              <a:buChar char="Ø"/>
            </a:pPr>
            <a:r>
              <a:rPr lang="en-US" dirty="0"/>
              <a:t>Sharing a ward with strangers</a:t>
            </a:r>
          </a:p>
          <a:p>
            <a:pPr>
              <a:buFont typeface="Wingdings" pitchFamily="2" charset="2"/>
              <a:buChar char="Ø"/>
            </a:pPr>
            <a:r>
              <a:rPr lang="en-US" dirty="0"/>
              <a:t>Use of bedpans</a:t>
            </a:r>
          </a:p>
          <a:p>
            <a:pPr>
              <a:buFont typeface="Wingdings" pitchFamily="2" charset="2"/>
              <a:buChar char="Ø"/>
            </a:pPr>
            <a:r>
              <a:rPr lang="en-US" dirty="0"/>
              <a:t>Injections and</a:t>
            </a:r>
          </a:p>
          <a:p>
            <a:pPr>
              <a:buFont typeface="Wingdings" pitchFamily="2" charset="2"/>
              <a:buChar char="Ø"/>
            </a:pPr>
            <a:r>
              <a:rPr lang="en-US" dirty="0"/>
              <a:t>Being done tests/investigations.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131</a:t>
            </a:fld>
            <a:endParaRPr lang="en-US">
              <a:solidFill>
                <a:prstClr val="black">
                  <a:tint val="75000"/>
                </a:prstClr>
              </a:solidFill>
            </a:endParaRPr>
          </a:p>
        </p:txBody>
      </p:sp>
    </p:spTree>
    <p:extLst>
      <p:ext uri="{BB962C8B-B14F-4D97-AF65-F5344CB8AC3E}">
        <p14:creationId xmlns:p14="http://schemas.microsoft.com/office/powerpoint/2010/main" val="2328632149"/>
      </p:ext>
    </p:extLst>
  </p:cSld>
  <p:clrMapOvr>
    <a:masterClrMapping/>
  </p:clrMapOvr>
  <p:transition spd="med">
    <p:pull/>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9148"/>
            <a:ext cx="7772400" cy="1143000"/>
          </a:xfrm>
        </p:spPr>
        <p:txBody>
          <a:bodyPr/>
          <a:lstStyle/>
          <a:p>
            <a:pPr algn="ctr"/>
            <a:r>
              <a:rPr lang="en-US" sz="3600" dirty="0">
                <a:latin typeface="Arial Black" panose="020B0A04020102020204" pitchFamily="34" charset="0"/>
              </a:rPr>
              <a:t>Signs and symptoms of stress</a:t>
            </a:r>
          </a:p>
        </p:txBody>
      </p:sp>
      <p:sp>
        <p:nvSpPr>
          <p:cNvPr id="3" name="Content Placeholder 2"/>
          <p:cNvSpPr>
            <a:spLocks noGrp="1"/>
          </p:cNvSpPr>
          <p:nvPr>
            <p:ph idx="1"/>
          </p:nvPr>
        </p:nvSpPr>
        <p:spPr>
          <a:xfrm>
            <a:off x="1020416" y="1537253"/>
            <a:ext cx="10765183" cy="4356524"/>
          </a:xfrm>
        </p:spPr>
        <p:txBody>
          <a:bodyPr>
            <a:normAutofit lnSpcReduction="10000"/>
          </a:bodyPr>
          <a:lstStyle/>
          <a:p>
            <a:pPr algn="just">
              <a:buNone/>
            </a:pPr>
            <a:r>
              <a:rPr lang="en-US" sz="3000" b="1" dirty="0">
                <a:solidFill>
                  <a:schemeClr val="tx2"/>
                </a:solidFill>
              </a:rPr>
              <a:t>On the body</a:t>
            </a:r>
          </a:p>
          <a:p>
            <a:pPr algn="just"/>
            <a:r>
              <a:rPr lang="en-US" sz="3000" dirty="0"/>
              <a:t>Headache</a:t>
            </a:r>
          </a:p>
          <a:p>
            <a:pPr algn="just"/>
            <a:r>
              <a:rPr lang="en-US" sz="3000" dirty="0"/>
              <a:t>Muscle tension or pain</a:t>
            </a:r>
          </a:p>
          <a:p>
            <a:pPr algn="just"/>
            <a:r>
              <a:rPr lang="en-US" sz="3000" dirty="0"/>
              <a:t>Chest pain</a:t>
            </a:r>
          </a:p>
          <a:p>
            <a:pPr algn="just"/>
            <a:r>
              <a:rPr lang="en-US" sz="3000" dirty="0"/>
              <a:t>Fatigue</a:t>
            </a:r>
          </a:p>
          <a:p>
            <a:pPr algn="just"/>
            <a:r>
              <a:rPr lang="en-US" sz="3000" dirty="0"/>
              <a:t>Change in sex drive</a:t>
            </a:r>
          </a:p>
          <a:p>
            <a:pPr algn="just"/>
            <a:r>
              <a:rPr lang="en-US" sz="3000" dirty="0"/>
              <a:t>Stomach upset</a:t>
            </a:r>
          </a:p>
          <a:p>
            <a:pPr algn="just"/>
            <a:r>
              <a:rPr lang="en-US" sz="3000" dirty="0"/>
              <a:t>Sleep problems</a:t>
            </a:r>
          </a:p>
          <a:p>
            <a:pPr algn="just"/>
            <a:endParaRPr lang="en-US" sz="30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132</a:t>
            </a:fld>
            <a:endParaRPr lang="en-US">
              <a:solidFill>
                <a:prstClr val="black">
                  <a:tint val="75000"/>
                </a:prstClr>
              </a:solidFill>
            </a:endParaRPr>
          </a:p>
        </p:txBody>
      </p:sp>
    </p:spTree>
    <p:extLst>
      <p:ext uri="{BB962C8B-B14F-4D97-AF65-F5344CB8AC3E}">
        <p14:creationId xmlns:p14="http://schemas.microsoft.com/office/powerpoint/2010/main" val="2679844998"/>
      </p:ext>
    </p:extLst>
  </p:cSld>
  <p:clrMapOvr>
    <a:masterClrMapping/>
  </p:clrMapOvr>
  <p:transition spd="med">
    <p:pull/>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5521" y="305463"/>
            <a:ext cx="8077200" cy="4389120"/>
          </a:xfrm>
        </p:spPr>
        <p:txBody>
          <a:bodyPr>
            <a:normAutofit/>
          </a:bodyPr>
          <a:lstStyle/>
          <a:p>
            <a:pPr>
              <a:buNone/>
            </a:pPr>
            <a:r>
              <a:rPr lang="en-US" b="1" dirty="0">
                <a:solidFill>
                  <a:schemeClr val="tx2"/>
                </a:solidFill>
              </a:rPr>
              <a:t>On the mood</a:t>
            </a:r>
          </a:p>
          <a:p>
            <a:r>
              <a:rPr lang="en-US" dirty="0"/>
              <a:t>Anxiety i.e. tension</a:t>
            </a:r>
          </a:p>
          <a:p>
            <a:r>
              <a:rPr lang="en-US" dirty="0"/>
              <a:t>Restlessness</a:t>
            </a:r>
          </a:p>
          <a:p>
            <a:r>
              <a:rPr lang="en-US" dirty="0"/>
              <a:t>Lack of motivation , focus, or concentration</a:t>
            </a:r>
          </a:p>
          <a:p>
            <a:r>
              <a:rPr lang="en-US" dirty="0"/>
              <a:t>Irritability or anger</a:t>
            </a:r>
          </a:p>
          <a:p>
            <a:r>
              <a:rPr lang="en-US" dirty="0"/>
              <a:t>Sadness or depression</a:t>
            </a:r>
          </a:p>
          <a:p>
            <a:r>
              <a:rPr lang="en-US" dirty="0"/>
              <a:t>Frustration</a:t>
            </a:r>
          </a:p>
          <a:p>
            <a:pPr>
              <a:buNone/>
            </a:pP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133</a:t>
            </a:fld>
            <a:endParaRPr lang="en-US">
              <a:solidFill>
                <a:prstClr val="black">
                  <a:tint val="75000"/>
                </a:prstClr>
              </a:solidFill>
            </a:endParaRPr>
          </a:p>
        </p:txBody>
      </p:sp>
    </p:spTree>
    <p:extLst>
      <p:ext uri="{BB962C8B-B14F-4D97-AF65-F5344CB8AC3E}">
        <p14:creationId xmlns:p14="http://schemas.microsoft.com/office/powerpoint/2010/main" val="535080929"/>
      </p:ext>
    </p:extLst>
  </p:cSld>
  <p:clrMapOvr>
    <a:masterClrMapping/>
  </p:clrMapOvr>
  <p:transition spd="med">
    <p:pull/>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65" y="589247"/>
            <a:ext cx="10769600" cy="4297363"/>
          </a:xfrm>
        </p:spPr>
        <p:txBody>
          <a:bodyPr>
            <a:normAutofit/>
          </a:bodyPr>
          <a:lstStyle/>
          <a:p>
            <a:pPr>
              <a:buNone/>
            </a:pPr>
            <a:r>
              <a:rPr lang="en-US" sz="3600" b="1" dirty="0">
                <a:solidFill>
                  <a:schemeClr val="tx2"/>
                </a:solidFill>
              </a:rPr>
              <a:t>On behaviour</a:t>
            </a:r>
          </a:p>
          <a:p>
            <a:r>
              <a:rPr lang="en-US" sz="3600" dirty="0"/>
              <a:t>Overeating or under eating</a:t>
            </a:r>
          </a:p>
          <a:p>
            <a:r>
              <a:rPr lang="en-US" sz="3600" dirty="0"/>
              <a:t>Anger outbursts</a:t>
            </a:r>
          </a:p>
          <a:p>
            <a:r>
              <a:rPr lang="en-US" sz="3600" dirty="0"/>
              <a:t>Drug or alcohol abuse</a:t>
            </a:r>
          </a:p>
          <a:p>
            <a:r>
              <a:rPr lang="en-US" sz="3600" dirty="0"/>
              <a:t>Tobacco use</a:t>
            </a:r>
          </a:p>
          <a:p>
            <a:r>
              <a:rPr lang="en-US" sz="3600" dirty="0"/>
              <a:t>Social withdrawal</a:t>
            </a:r>
          </a:p>
          <a:p>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134</a:t>
            </a:fld>
            <a:endParaRPr lang="en-US">
              <a:solidFill>
                <a:prstClr val="black">
                  <a:tint val="75000"/>
                </a:prstClr>
              </a:solidFill>
            </a:endParaRPr>
          </a:p>
        </p:txBody>
      </p:sp>
    </p:spTree>
    <p:extLst>
      <p:ext uri="{BB962C8B-B14F-4D97-AF65-F5344CB8AC3E}">
        <p14:creationId xmlns:p14="http://schemas.microsoft.com/office/powerpoint/2010/main" val="3751581228"/>
      </p:ext>
    </p:extLst>
  </p:cSld>
  <p:clrMapOvr>
    <a:masterClrMapping/>
  </p:clrMapOvr>
  <p:transition spd="med">
    <p:pull/>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0956" y="162339"/>
            <a:ext cx="9587948" cy="838200"/>
          </a:xfrm>
        </p:spPr>
        <p:txBody>
          <a:bodyPr>
            <a:noAutofit/>
          </a:bodyPr>
          <a:lstStyle/>
          <a:p>
            <a:pPr algn="l"/>
            <a:r>
              <a:rPr lang="en-US" dirty="0">
                <a:latin typeface="Arial Black" panose="020B0A04020102020204" pitchFamily="34" charset="0"/>
              </a:rPr>
              <a:t>Stress Coping Mechanisms: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F035E7A9-D5B6-4FCC-B4F5-32064C6BE504}" type="slidenum">
              <a:rPr lang="en-US" smtClean="0">
                <a:solidFill>
                  <a:prstClr val="black">
                    <a:tint val="75000"/>
                  </a:prstClr>
                </a:solidFill>
              </a:rPr>
              <a:pPr>
                <a:defRPr/>
              </a:pPr>
              <a:t>135</a:t>
            </a:fld>
            <a:endParaRPr lang="en-US">
              <a:solidFill>
                <a:prstClr val="black">
                  <a:tint val="75000"/>
                </a:prstClr>
              </a:solidFill>
            </a:endParaRPr>
          </a:p>
        </p:txBody>
      </p:sp>
      <p:sp>
        <p:nvSpPr>
          <p:cNvPr id="3" name="Content Placeholder 2"/>
          <p:cNvSpPr>
            <a:spLocks noGrp="1"/>
          </p:cNvSpPr>
          <p:nvPr>
            <p:ph idx="4294967295"/>
          </p:nvPr>
        </p:nvSpPr>
        <p:spPr>
          <a:xfrm>
            <a:off x="914399" y="1000539"/>
            <a:ext cx="10919791" cy="4343400"/>
          </a:xfrm>
        </p:spPr>
        <p:txBody>
          <a:bodyPr>
            <a:noAutofit/>
          </a:bodyPr>
          <a:lstStyle/>
          <a:p>
            <a:pPr algn="just">
              <a:buFont typeface="Wingdings" pitchFamily="2" charset="2"/>
              <a:buChar char="Ø"/>
              <a:defRPr/>
            </a:pPr>
            <a:r>
              <a:rPr lang="en-US" dirty="0"/>
              <a:t>Confronting the stressor</a:t>
            </a:r>
          </a:p>
          <a:p>
            <a:pPr algn="just">
              <a:buFont typeface="Wingdings" pitchFamily="2" charset="2"/>
              <a:buChar char="Ø"/>
              <a:defRPr/>
            </a:pPr>
            <a:r>
              <a:rPr lang="en-US" dirty="0"/>
              <a:t>Avoiding situations that may cause stress</a:t>
            </a:r>
          </a:p>
          <a:p>
            <a:pPr algn="just">
              <a:buFont typeface="Wingdings" pitchFamily="2" charset="2"/>
              <a:buChar char="Ø"/>
              <a:defRPr/>
            </a:pPr>
            <a:r>
              <a:rPr lang="en-US" dirty="0"/>
              <a:t>Change your stressors e.g. take a break, switch job</a:t>
            </a:r>
          </a:p>
          <a:p>
            <a:pPr algn="just">
              <a:buFont typeface="Wingdings" pitchFamily="2" charset="2"/>
              <a:buChar char="Ø"/>
              <a:defRPr/>
            </a:pPr>
            <a:r>
              <a:rPr lang="en-US" dirty="0"/>
              <a:t>Maintain a reasonable work and personal schedule</a:t>
            </a:r>
          </a:p>
          <a:p>
            <a:pPr algn="just">
              <a:buFont typeface="Wingdings" pitchFamily="2" charset="2"/>
              <a:buChar char="Ø"/>
              <a:defRPr/>
            </a:pPr>
            <a:r>
              <a:rPr lang="en-US" dirty="0"/>
              <a:t>Engage in a Physical activity</a:t>
            </a:r>
          </a:p>
          <a:p>
            <a:pPr algn="just">
              <a:buFont typeface="Wingdings" pitchFamily="2" charset="2"/>
              <a:buChar char="Ø"/>
              <a:defRPr/>
            </a:pPr>
            <a:r>
              <a:rPr lang="en-US" dirty="0"/>
              <a:t>Meditation, relaxation techniques e.g. slow music</a:t>
            </a:r>
          </a:p>
          <a:p>
            <a:pPr algn="just">
              <a:buFont typeface="Wingdings" pitchFamily="2" charset="2"/>
              <a:buChar char="Ø"/>
              <a:defRPr/>
            </a:pPr>
            <a:r>
              <a:rPr lang="en-US" dirty="0"/>
              <a:t>Discussing situations with a spouse / close friend/priest or Praying/going to church</a:t>
            </a:r>
          </a:p>
          <a:p>
            <a:pPr algn="just">
              <a:buFont typeface="Wingdings" pitchFamily="2" charset="2"/>
              <a:buChar char="Ø"/>
              <a:defRPr/>
            </a:pPr>
            <a:r>
              <a:rPr lang="en-US" dirty="0"/>
              <a:t>Taking a bath or shower</a:t>
            </a:r>
          </a:p>
          <a:p>
            <a:pPr algn="just">
              <a:buFont typeface="Wingdings" pitchFamily="2" charset="2"/>
              <a:buChar char="Ø"/>
              <a:defRPr/>
            </a:pPr>
            <a:r>
              <a:rPr lang="en-US" dirty="0"/>
              <a:t>Laughing or crying</a:t>
            </a:r>
          </a:p>
          <a:p>
            <a:pPr algn="just">
              <a:buFont typeface="Wingdings" pitchFamily="2" charset="2"/>
              <a:buChar char="Ø"/>
              <a:defRPr/>
            </a:pPr>
            <a:r>
              <a:rPr lang="en-US" dirty="0"/>
              <a:t>Seeking counseling.</a:t>
            </a:r>
          </a:p>
        </p:txBody>
      </p:sp>
    </p:spTree>
    <p:extLst>
      <p:ext uri="{BB962C8B-B14F-4D97-AF65-F5344CB8AC3E}">
        <p14:creationId xmlns:p14="http://schemas.microsoft.com/office/powerpoint/2010/main" val="4292065363"/>
      </p:ext>
    </p:extLst>
  </p:cSld>
  <p:clrMapOvr>
    <a:masterClrMapping/>
  </p:clrMapOvr>
  <p:transition spd="med">
    <p:pull/>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04" y="0"/>
            <a:ext cx="10769600" cy="1143000"/>
          </a:xfrm>
        </p:spPr>
        <p:txBody>
          <a:bodyPr>
            <a:normAutofit/>
          </a:bodyPr>
          <a:lstStyle/>
          <a:p>
            <a:pPr algn="ctr"/>
            <a:r>
              <a:rPr lang="en-US" sz="5400" b="1" dirty="0">
                <a:latin typeface="Arial Black" panose="020B0A04020102020204" pitchFamily="34" charset="0"/>
              </a:rPr>
              <a:t>ANXIETY</a:t>
            </a:r>
          </a:p>
        </p:txBody>
      </p:sp>
      <p:sp>
        <p:nvSpPr>
          <p:cNvPr id="3" name="Content Placeholder 2"/>
          <p:cNvSpPr>
            <a:spLocks noGrp="1"/>
          </p:cNvSpPr>
          <p:nvPr>
            <p:ph idx="1"/>
          </p:nvPr>
        </p:nvSpPr>
        <p:spPr>
          <a:xfrm>
            <a:off x="1042503" y="1142999"/>
            <a:ext cx="10897705" cy="5337313"/>
          </a:xfrm>
        </p:spPr>
        <p:txBody>
          <a:bodyPr>
            <a:noAutofit/>
          </a:bodyPr>
          <a:lstStyle/>
          <a:p>
            <a:pPr algn="just">
              <a:buNone/>
            </a:pPr>
            <a:r>
              <a:rPr lang="en-US" b="1" dirty="0"/>
              <a:t>	</a:t>
            </a:r>
            <a:r>
              <a:rPr lang="en-US" sz="4000" b="1" dirty="0"/>
              <a:t>Anxiety</a:t>
            </a:r>
            <a:endParaRPr lang="en-US" sz="4000" dirty="0"/>
          </a:p>
          <a:p>
            <a:pPr lvl="0" algn="just"/>
            <a:r>
              <a:rPr lang="en-US" dirty="0"/>
              <a:t>A vague sense of fear, dread, uneasiness</a:t>
            </a:r>
          </a:p>
          <a:p>
            <a:pPr lvl="0" algn="just">
              <a:buNone/>
            </a:pPr>
            <a:r>
              <a:rPr lang="en-US" b="1" dirty="0"/>
              <a:t>	</a:t>
            </a:r>
            <a:r>
              <a:rPr lang="en-US" sz="4000" b="1" dirty="0"/>
              <a:t>Phobia</a:t>
            </a:r>
          </a:p>
          <a:p>
            <a:pPr lvl="0" algn="just"/>
            <a:r>
              <a:rPr lang="en-US" dirty="0"/>
              <a:t>A pathologically strong fear attached to objects or situations which in themselves are harmless.</a:t>
            </a:r>
          </a:p>
          <a:p>
            <a:pPr lvl="0" algn="just"/>
            <a:r>
              <a:rPr lang="en-US" dirty="0"/>
              <a:t>Anxiety may progress to panic and interfere with mental and social functioning(Neurotic breakdown).</a:t>
            </a:r>
          </a:p>
          <a:p>
            <a:pPr algn="just">
              <a:buNone/>
            </a:pPr>
            <a:r>
              <a:rPr lang="en-US" b="1" dirty="0"/>
              <a:t>	</a:t>
            </a:r>
            <a:endParaRPr lang="en-US" dirty="0"/>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136</a:t>
            </a:fld>
            <a:endParaRPr lang="en-US">
              <a:solidFill>
                <a:prstClr val="black">
                  <a:tint val="75000"/>
                </a:prstClr>
              </a:solidFill>
            </a:endParaRPr>
          </a:p>
        </p:txBody>
      </p:sp>
    </p:spTree>
    <p:extLst>
      <p:ext uri="{BB962C8B-B14F-4D97-AF65-F5344CB8AC3E}">
        <p14:creationId xmlns:p14="http://schemas.microsoft.com/office/powerpoint/2010/main" val="3064373756"/>
      </p:ext>
    </p:extLst>
  </p:cSld>
  <p:clrMapOvr>
    <a:masterClrMapping/>
  </p:clrMapOvr>
  <p:transition spd="med">
    <p:pull/>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443948"/>
            <a:ext cx="10248900" cy="4191000"/>
          </a:xfrm>
        </p:spPr>
        <p:txBody>
          <a:bodyPr>
            <a:normAutofit/>
          </a:bodyPr>
          <a:lstStyle/>
          <a:p>
            <a:pPr algn="just">
              <a:buNone/>
            </a:pPr>
            <a:r>
              <a:rPr lang="en-US" b="1" dirty="0"/>
              <a:t>Degrees of Anxiety</a:t>
            </a:r>
          </a:p>
          <a:p>
            <a:pPr lvl="0" algn="just">
              <a:buNone/>
            </a:pPr>
            <a:r>
              <a:rPr lang="en-US" b="1" dirty="0"/>
              <a:t>	Mild anxiety </a:t>
            </a:r>
            <a:endParaRPr lang="en-US" dirty="0"/>
          </a:p>
          <a:p>
            <a:pPr lvl="0" algn="just"/>
            <a:r>
              <a:rPr lang="en-US" dirty="0"/>
              <a:t>Motivates the person to be more physically and mentally alert.</a:t>
            </a:r>
          </a:p>
          <a:p>
            <a:pPr lvl="0" algn="just">
              <a:buNone/>
            </a:pPr>
            <a:r>
              <a:rPr lang="en-US" dirty="0"/>
              <a:t>	</a:t>
            </a:r>
            <a:r>
              <a:rPr lang="en-US" b="1" dirty="0"/>
              <a:t>Panic states </a:t>
            </a:r>
          </a:p>
          <a:p>
            <a:pPr lvl="0" algn="just"/>
            <a:r>
              <a:rPr lang="en-US" dirty="0"/>
              <a:t>Very high levels of anxiety that incapacitate an individual.</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137</a:t>
            </a:fld>
            <a:endParaRPr lang="en-US">
              <a:solidFill>
                <a:prstClr val="black">
                  <a:tint val="75000"/>
                </a:prstClr>
              </a:solidFill>
            </a:endParaRPr>
          </a:p>
        </p:txBody>
      </p:sp>
    </p:spTree>
    <p:extLst>
      <p:ext uri="{BB962C8B-B14F-4D97-AF65-F5344CB8AC3E}">
        <p14:creationId xmlns:p14="http://schemas.microsoft.com/office/powerpoint/2010/main" val="1297522682"/>
      </p:ext>
    </p:extLst>
  </p:cSld>
  <p:clrMapOvr>
    <a:masterClrMapping/>
  </p:clrMapOvr>
  <p:transition spd="med">
    <p:pull/>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22783" y="1053549"/>
            <a:ext cx="9923788" cy="1470025"/>
          </a:xfrm>
        </p:spPr>
        <p:txBody>
          <a:bodyPr>
            <a:noAutofit/>
          </a:bodyPr>
          <a:lstStyle/>
          <a:p>
            <a:pPr algn="ctr"/>
            <a:r>
              <a:rPr lang="en-US" sz="6000" dirty="0">
                <a:solidFill>
                  <a:srgbClr val="FF0000"/>
                </a:solidFill>
                <a:effectLst>
                  <a:outerShdw blurRad="38100" dist="38100" dir="2700000" algn="tl">
                    <a:srgbClr val="000000">
                      <a:alpha val="43137"/>
                    </a:srgbClr>
                  </a:outerShdw>
                </a:effectLst>
                <a:latin typeface="Arial Rounded MT Bold" panose="020F0704030504030204" pitchFamily="34" charset="0"/>
              </a:rPr>
              <a:t>CONFLICT AND ADJUSTMENT</a:t>
            </a:r>
          </a:p>
        </p:txBody>
      </p:sp>
      <p:sp>
        <p:nvSpPr>
          <p:cNvPr id="5" name="Subtitle 4"/>
          <p:cNvSpPr>
            <a:spLocks noGrp="1"/>
          </p:cNvSpPr>
          <p:nvPr>
            <p:ph type="subTitle" idx="1"/>
          </p:nvPr>
        </p:nvSpPr>
        <p:spPr>
          <a:xfrm>
            <a:off x="5283200" y="5549348"/>
            <a:ext cx="6363371" cy="990600"/>
          </a:xfrm>
        </p:spPr>
        <p:txBody>
          <a:bodyPr>
            <a:normAutofit/>
          </a:bodyPr>
          <a:lstStyle/>
          <a:p>
            <a:r>
              <a:rPr lang="en-US" sz="3200" b="1" dirty="0">
                <a:solidFill>
                  <a:srgbClr val="FF0000"/>
                </a:solidFill>
                <a:latin typeface="Harlow Solid Italic" panose="04030604020F02020D02" pitchFamily="82" charset="0"/>
              </a:rPr>
              <a:t>Welcome </a:t>
            </a:r>
          </a:p>
        </p:txBody>
      </p:sp>
    </p:spTree>
    <p:extLst>
      <p:ext uri="{BB962C8B-B14F-4D97-AF65-F5344CB8AC3E}">
        <p14:creationId xmlns:p14="http://schemas.microsoft.com/office/powerpoint/2010/main" val="1220128884"/>
      </p:ext>
    </p:extLst>
  </p:cSld>
  <p:clrMapOvr>
    <a:masterClrMapping/>
  </p:clrMapOvr>
  <p:transition spd="med">
    <p:pull/>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87896" y="477078"/>
            <a:ext cx="10897704" cy="5936973"/>
          </a:xfrm>
        </p:spPr>
        <p:txBody>
          <a:bodyPr>
            <a:normAutofit lnSpcReduction="10000"/>
          </a:bodyPr>
          <a:lstStyle/>
          <a:p>
            <a:pPr marL="0" indent="0" algn="just">
              <a:buNone/>
            </a:pPr>
            <a:r>
              <a:rPr lang="en-US" sz="4000" b="1" dirty="0"/>
              <a:t>Frustration:</a:t>
            </a:r>
          </a:p>
          <a:p>
            <a:pPr algn="just"/>
            <a:r>
              <a:rPr lang="en-US" dirty="0"/>
              <a:t>Is the </a:t>
            </a:r>
            <a:r>
              <a:rPr lang="en-US" u="sng" dirty="0"/>
              <a:t>blocking</a:t>
            </a:r>
            <a:r>
              <a:rPr lang="en-US" dirty="0"/>
              <a:t> of a motive by some kind of obstacle. An obstacle could be like a traffic jam, personal shortcoming, conflicting motives or conflicts.</a:t>
            </a:r>
          </a:p>
          <a:p>
            <a:pPr algn="just"/>
            <a:r>
              <a:rPr lang="en-US" dirty="0"/>
              <a:t>The frustrated individual becomes intolerant and physically aggressive, more prone to misunderstanding while others are more likely to speak hurtful words.</a:t>
            </a:r>
          </a:p>
          <a:p>
            <a:pPr marL="0" indent="0" algn="just">
              <a:buNone/>
            </a:pPr>
            <a:r>
              <a:rPr lang="en-US" sz="3600" b="1" dirty="0"/>
              <a:t>Conflict</a:t>
            </a:r>
          </a:p>
          <a:p>
            <a:pPr algn="just"/>
            <a:r>
              <a:rPr lang="en-US" dirty="0"/>
              <a:t>Is the simultaneous arousal of more incompatible motives, resulting in unpleasant emotions, such as anxiety or anger. It’s a pair of goals that cannot be attained. </a:t>
            </a:r>
          </a:p>
        </p:txBody>
      </p:sp>
    </p:spTree>
    <p:extLst>
      <p:ext uri="{BB962C8B-B14F-4D97-AF65-F5344CB8AC3E}">
        <p14:creationId xmlns:p14="http://schemas.microsoft.com/office/powerpoint/2010/main" val="141103951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953"/>
            <a:ext cx="9752964" cy="1143000"/>
          </a:xfrm>
        </p:spPr>
        <p:txBody>
          <a:bodyPr/>
          <a:lstStyle/>
          <a:p>
            <a:r>
              <a:rPr lang="en-US" sz="4800" b="1" i="0" dirty="0">
                <a:effectLst>
                  <a:outerShdw blurRad="38100" dist="38100" dir="2700000" algn="tl">
                    <a:srgbClr val="000000">
                      <a:alpha val="43137"/>
                    </a:srgbClr>
                  </a:outerShdw>
                </a:effectLst>
                <a:latin typeface="Arial Black" panose="020B0A04020102020204" pitchFamily="34" charset="0"/>
              </a:rPr>
              <a:t>Pre-modern Period:</a:t>
            </a:r>
            <a:endParaRPr lang="en-US" sz="4800" b="1" i="0" dirty="0">
              <a:latin typeface="Arial Black" panose="020B0A04020102020204" pitchFamily="34" charset="0"/>
            </a:endParaRPr>
          </a:p>
        </p:txBody>
      </p:sp>
      <p:sp>
        <p:nvSpPr>
          <p:cNvPr id="3" name="Content Placeholder 2"/>
          <p:cNvSpPr>
            <a:spLocks noGrp="1"/>
          </p:cNvSpPr>
          <p:nvPr>
            <p:ph idx="1"/>
          </p:nvPr>
        </p:nvSpPr>
        <p:spPr>
          <a:xfrm>
            <a:off x="1470990" y="1417953"/>
            <a:ext cx="10402957" cy="4399751"/>
          </a:xfrm>
        </p:spPr>
        <p:txBody>
          <a:bodyPr>
            <a:noAutofit/>
          </a:bodyPr>
          <a:lstStyle/>
          <a:p>
            <a:pPr>
              <a:buFont typeface="Wingdings" panose="05000000000000000000" pitchFamily="2" charset="2"/>
              <a:buChar char="v"/>
            </a:pPr>
            <a:r>
              <a:rPr lang="en-US" sz="3000" dirty="0"/>
              <a:t>It was during 1800's that </a:t>
            </a:r>
            <a:r>
              <a:rPr lang="en-US" sz="3000" i="1" dirty="0"/>
              <a:t>Wilhelm Wundt </a:t>
            </a:r>
            <a:r>
              <a:rPr lang="en-US" sz="3000" dirty="0"/>
              <a:t>established first psychology laboratory in Leipzig, Germany. </a:t>
            </a:r>
          </a:p>
          <a:p>
            <a:pPr>
              <a:buFont typeface="Wingdings" panose="05000000000000000000" pitchFamily="2" charset="2"/>
              <a:buChar char="v"/>
            </a:pPr>
            <a:endParaRPr lang="en-US" sz="3000" dirty="0"/>
          </a:p>
          <a:p>
            <a:pPr>
              <a:buFont typeface="Wingdings" panose="05000000000000000000" pitchFamily="2" charset="2"/>
              <a:buChar char="v"/>
            </a:pPr>
            <a:r>
              <a:rPr lang="en-US" sz="3000" dirty="0"/>
              <a:t>He defined psychology as a science of consciousness or conscious experience. He proposed the Theory called </a:t>
            </a:r>
            <a:r>
              <a:rPr lang="en-US" sz="3000" b="1" dirty="0"/>
              <a:t>structuralism</a:t>
            </a:r>
            <a:r>
              <a:rPr lang="en-US" sz="3000" dirty="0"/>
              <a:t>.</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545832761"/>
      </p:ext>
    </p:extLst>
  </p:cSld>
  <p:clrMapOvr>
    <a:masterClrMapping/>
  </p:clrMapOvr>
  <p:transition spd="med">
    <p:pull/>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0769600" cy="861391"/>
          </a:xfrm>
        </p:spPr>
        <p:txBody>
          <a:bodyPr>
            <a:normAutofit fontScale="90000"/>
          </a:bodyPr>
          <a:lstStyle/>
          <a:p>
            <a:pPr algn="ctr"/>
            <a:r>
              <a:rPr lang="en-US" sz="6000" b="1" dirty="0">
                <a:solidFill>
                  <a:srgbClr val="FF0000"/>
                </a:solidFill>
              </a:rPr>
              <a:t>Types of conflict </a:t>
            </a:r>
          </a:p>
        </p:txBody>
      </p:sp>
      <p:sp>
        <p:nvSpPr>
          <p:cNvPr id="3" name="Content Placeholder 2"/>
          <p:cNvSpPr>
            <a:spLocks noGrp="1"/>
          </p:cNvSpPr>
          <p:nvPr>
            <p:ph idx="1"/>
          </p:nvPr>
        </p:nvSpPr>
        <p:spPr>
          <a:xfrm>
            <a:off x="870226" y="861391"/>
            <a:ext cx="10769600" cy="4297363"/>
          </a:xfrm>
        </p:spPr>
        <p:txBody>
          <a:bodyPr/>
          <a:lstStyle/>
          <a:p>
            <a:pPr algn="just">
              <a:buFont typeface="Wingdings" panose="05000000000000000000" pitchFamily="2" charset="2"/>
              <a:buChar char="ü"/>
            </a:pPr>
            <a:r>
              <a:rPr lang="en-US" sz="4000" b="1" dirty="0"/>
              <a:t>Approach-approach conflict</a:t>
            </a:r>
          </a:p>
          <a:p>
            <a:pPr marL="0" indent="0" algn="just">
              <a:buNone/>
            </a:pPr>
            <a:r>
              <a:rPr lang="en-US" dirty="0"/>
              <a:t>There are two goals, and to attain one means that the other goal must be given up. E.g. a final year student medical student cannot afford to be in night parties and still expectant to excess academically. So, he gives up partying although he misses them a lot.</a:t>
            </a:r>
          </a:p>
        </p:txBody>
      </p:sp>
    </p:spTree>
    <p:extLst>
      <p:ext uri="{BB962C8B-B14F-4D97-AF65-F5344CB8AC3E}">
        <p14:creationId xmlns:p14="http://schemas.microsoft.com/office/powerpoint/2010/main" val="1756186257"/>
      </p:ext>
    </p:extLst>
  </p:cSld>
  <p:clrMapOvr>
    <a:masterClrMapping/>
  </p:clrMapOvr>
  <p:transition spd="med">
    <p:pull/>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4" y="596349"/>
            <a:ext cx="10725426" cy="5297428"/>
          </a:xfrm>
        </p:spPr>
        <p:txBody>
          <a:bodyPr/>
          <a:lstStyle/>
          <a:p>
            <a:pPr algn="just">
              <a:buFont typeface="Wingdings" panose="05000000000000000000" pitchFamily="2" charset="2"/>
              <a:buChar char="ü"/>
            </a:pPr>
            <a:r>
              <a:rPr lang="en-US" sz="4000" b="1" dirty="0"/>
              <a:t>Avoidance-avoidance conflict</a:t>
            </a:r>
          </a:p>
          <a:p>
            <a:pPr marL="0" indent="0" algn="just">
              <a:buNone/>
            </a:pPr>
            <a:r>
              <a:rPr lang="en-US" dirty="0"/>
              <a:t>Both alternatives are </a:t>
            </a:r>
            <a:r>
              <a:rPr lang="en-US" u="sng" dirty="0"/>
              <a:t>unpleasant</a:t>
            </a:r>
            <a:r>
              <a:rPr lang="en-US" dirty="0"/>
              <a:t> and yet one has to choose either. E.g. a patient has an abdominal </a:t>
            </a:r>
            <a:r>
              <a:rPr lang="en-US" dirty="0" err="1"/>
              <a:t>tumour</a:t>
            </a:r>
            <a:r>
              <a:rPr lang="en-US" dirty="0"/>
              <a:t>, which causes unbearable pain and discomfort. Alternatively, surgery, which has very little success rate is the only available remedy, yet the patient needs to be relieved of the pain. It becomes naturally difficult for the patient to choose either of these two. </a:t>
            </a:r>
          </a:p>
        </p:txBody>
      </p:sp>
    </p:spTree>
    <p:extLst>
      <p:ext uri="{BB962C8B-B14F-4D97-AF65-F5344CB8AC3E}">
        <p14:creationId xmlns:p14="http://schemas.microsoft.com/office/powerpoint/2010/main" val="971212675"/>
      </p:ext>
    </p:extLst>
  </p:cSld>
  <p:clrMapOvr>
    <a:masterClrMapping/>
  </p:clrMapOvr>
  <p:transition spd="med">
    <p:pull/>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896" y="662609"/>
            <a:ext cx="10897704" cy="5231167"/>
          </a:xfrm>
        </p:spPr>
        <p:txBody>
          <a:bodyPr/>
          <a:lstStyle/>
          <a:p>
            <a:pPr algn="just">
              <a:buFont typeface="Wingdings" panose="05000000000000000000" pitchFamily="2" charset="2"/>
              <a:buChar char="ü"/>
            </a:pPr>
            <a:r>
              <a:rPr lang="en-US" sz="4000" b="1" dirty="0"/>
              <a:t>Approach-avoidance conflict</a:t>
            </a:r>
          </a:p>
          <a:p>
            <a:pPr marL="0" indent="0" algn="just">
              <a:buNone/>
            </a:pPr>
            <a:r>
              <a:rPr lang="en-US" dirty="0"/>
              <a:t>This occurs when fulfilling a motive which will have both pleasant and unpleasant consequences. E.g. a young male doctor is torn between getting married or not. Being married is attractive and socially fulfilling, but it also means added responsibilities and restrictions. </a:t>
            </a:r>
          </a:p>
        </p:txBody>
      </p:sp>
    </p:spTree>
    <p:extLst>
      <p:ext uri="{BB962C8B-B14F-4D97-AF65-F5344CB8AC3E}">
        <p14:creationId xmlns:p14="http://schemas.microsoft.com/office/powerpoint/2010/main" val="3124497379"/>
      </p:ext>
    </p:extLst>
  </p:cSld>
  <p:clrMapOvr>
    <a:masterClrMapping/>
  </p:clrMapOvr>
  <p:transition spd="med">
    <p:pull/>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0" y="0"/>
            <a:ext cx="10769600" cy="887896"/>
          </a:xfrm>
        </p:spPr>
        <p:txBody>
          <a:bodyPr>
            <a:normAutofit/>
          </a:bodyPr>
          <a:lstStyle/>
          <a:p>
            <a:pPr algn="ctr"/>
            <a:r>
              <a:rPr lang="en-US" sz="4800" b="1" dirty="0">
                <a:solidFill>
                  <a:srgbClr val="FF0000"/>
                </a:solidFill>
                <a:latin typeface="Arial Black" panose="020B0A04020102020204" pitchFamily="34" charset="0"/>
              </a:rPr>
              <a:t>Coping strategies </a:t>
            </a:r>
          </a:p>
        </p:txBody>
      </p:sp>
      <p:sp>
        <p:nvSpPr>
          <p:cNvPr id="5" name="Content Placeholder 4"/>
          <p:cNvSpPr>
            <a:spLocks noGrp="1"/>
          </p:cNvSpPr>
          <p:nvPr>
            <p:ph idx="1"/>
          </p:nvPr>
        </p:nvSpPr>
        <p:spPr>
          <a:xfrm>
            <a:off x="874643" y="887896"/>
            <a:ext cx="11118573" cy="5605669"/>
          </a:xfrm>
        </p:spPr>
        <p:txBody>
          <a:bodyPr/>
          <a:lstStyle/>
          <a:p>
            <a:pPr marL="514350" indent="-514350" algn="just">
              <a:buAutoNum type="arabicPeriod"/>
            </a:pPr>
            <a:r>
              <a:rPr lang="en-US" b="1" dirty="0"/>
              <a:t>PROBLEM FOCUSED:</a:t>
            </a:r>
          </a:p>
          <a:p>
            <a:pPr algn="just"/>
            <a:r>
              <a:rPr lang="en-US" dirty="0"/>
              <a:t>Define the problem</a:t>
            </a:r>
          </a:p>
          <a:p>
            <a:pPr algn="just"/>
            <a:r>
              <a:rPr lang="en-US" dirty="0"/>
              <a:t>Come up with alternatives</a:t>
            </a:r>
          </a:p>
          <a:p>
            <a:pPr algn="just"/>
            <a:r>
              <a:rPr lang="en-US" dirty="0"/>
              <a:t>Weigh the alternatives-cost and benefits</a:t>
            </a:r>
          </a:p>
          <a:p>
            <a:pPr algn="just"/>
            <a:r>
              <a:rPr lang="en-US" dirty="0"/>
              <a:t>Choose among the alternatives</a:t>
            </a:r>
          </a:p>
          <a:p>
            <a:pPr algn="just"/>
            <a:r>
              <a:rPr lang="en-US" dirty="0"/>
              <a:t>Implement the chosen alternatives</a:t>
            </a:r>
          </a:p>
        </p:txBody>
      </p:sp>
    </p:spTree>
    <p:extLst>
      <p:ext uri="{BB962C8B-B14F-4D97-AF65-F5344CB8AC3E}">
        <p14:creationId xmlns:p14="http://schemas.microsoft.com/office/powerpoint/2010/main" val="4169878687"/>
      </p:ext>
    </p:extLst>
  </p:cSld>
  <p:clrMapOvr>
    <a:masterClrMapping/>
  </p:clrMapOvr>
  <p:transition spd="med">
    <p:pull/>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97353"/>
            <a:ext cx="10760765" cy="962821"/>
          </a:xfrm>
        </p:spPr>
        <p:txBody>
          <a:bodyPr/>
          <a:lstStyle/>
          <a:p>
            <a:r>
              <a:rPr lang="en-US" b="1" dirty="0"/>
              <a:t>2. EMOTION FOCUSED:</a:t>
            </a:r>
          </a:p>
        </p:txBody>
      </p:sp>
      <p:sp>
        <p:nvSpPr>
          <p:cNvPr id="3" name="Content Placeholder 2"/>
          <p:cNvSpPr>
            <a:spLocks noGrp="1"/>
          </p:cNvSpPr>
          <p:nvPr>
            <p:ph idx="1"/>
          </p:nvPr>
        </p:nvSpPr>
        <p:spPr>
          <a:xfrm>
            <a:off x="1016000" y="1152939"/>
            <a:ext cx="10769600" cy="4740837"/>
          </a:xfrm>
        </p:spPr>
        <p:txBody>
          <a:bodyPr/>
          <a:lstStyle/>
          <a:p>
            <a:r>
              <a:rPr lang="en-US" dirty="0"/>
              <a:t>These are used when the problem is uncontrollable. They are two types:</a:t>
            </a:r>
          </a:p>
          <a:p>
            <a:pPr marL="0" indent="0">
              <a:buNone/>
            </a:pPr>
            <a:r>
              <a:rPr lang="en-US" dirty="0"/>
              <a:t>A) </a:t>
            </a:r>
            <a:r>
              <a:rPr lang="en-US" b="1" i="1" dirty="0"/>
              <a:t>Behavioural strategies</a:t>
            </a:r>
          </a:p>
          <a:p>
            <a:pPr>
              <a:buFont typeface="Wingdings" panose="05000000000000000000" pitchFamily="2" charset="2"/>
              <a:buChar char="ü"/>
            </a:pPr>
            <a:r>
              <a:rPr lang="en-US" dirty="0"/>
              <a:t>Exercising</a:t>
            </a:r>
          </a:p>
          <a:p>
            <a:pPr>
              <a:buFont typeface="Wingdings" panose="05000000000000000000" pitchFamily="2" charset="2"/>
              <a:buChar char="ü"/>
            </a:pPr>
            <a:r>
              <a:rPr lang="en-US" dirty="0"/>
              <a:t>Using alcohol or other drugs</a:t>
            </a:r>
          </a:p>
          <a:p>
            <a:pPr>
              <a:buFont typeface="Wingdings" panose="05000000000000000000" pitchFamily="2" charset="2"/>
              <a:buChar char="ü"/>
            </a:pPr>
            <a:r>
              <a:rPr lang="en-US" dirty="0"/>
              <a:t>Venting anger</a:t>
            </a:r>
          </a:p>
          <a:p>
            <a:pPr>
              <a:buFont typeface="Wingdings" panose="05000000000000000000" pitchFamily="2" charset="2"/>
              <a:buChar char="ü"/>
            </a:pPr>
            <a:r>
              <a:rPr lang="en-US" dirty="0"/>
              <a:t>Seeking emotional support from friends</a:t>
            </a:r>
          </a:p>
        </p:txBody>
      </p:sp>
    </p:spTree>
    <p:extLst>
      <p:ext uri="{BB962C8B-B14F-4D97-AF65-F5344CB8AC3E}">
        <p14:creationId xmlns:p14="http://schemas.microsoft.com/office/powerpoint/2010/main" val="2866340755"/>
      </p:ext>
    </p:extLst>
  </p:cSld>
  <p:clrMapOvr>
    <a:masterClrMapping/>
  </p:clrMapOvr>
  <p:transition spd="med">
    <p:pull/>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0417" y="397565"/>
            <a:ext cx="10765183" cy="5496212"/>
          </a:xfrm>
        </p:spPr>
        <p:txBody>
          <a:bodyPr>
            <a:noAutofit/>
          </a:bodyPr>
          <a:lstStyle/>
          <a:p>
            <a:pPr marL="0" indent="0" algn="just">
              <a:buNone/>
            </a:pPr>
            <a:r>
              <a:rPr lang="en-US" dirty="0"/>
              <a:t>b) </a:t>
            </a:r>
            <a:r>
              <a:rPr lang="en-US" sz="3600" b="1" i="1" dirty="0"/>
              <a:t>Cognitive strategies:</a:t>
            </a:r>
          </a:p>
          <a:p>
            <a:pPr algn="just">
              <a:buFont typeface="Wingdings" panose="05000000000000000000" pitchFamily="2" charset="2"/>
              <a:buChar char="ü"/>
            </a:pPr>
            <a:r>
              <a:rPr lang="en-US" dirty="0"/>
              <a:t>Temporarily setting aside thoughts about the problem</a:t>
            </a:r>
          </a:p>
          <a:p>
            <a:pPr algn="just">
              <a:buFont typeface="Wingdings" panose="05000000000000000000" pitchFamily="2" charset="2"/>
              <a:buChar char="ü"/>
            </a:pPr>
            <a:r>
              <a:rPr lang="en-US" dirty="0"/>
              <a:t>Changing the meaning of the situation</a:t>
            </a:r>
          </a:p>
          <a:p>
            <a:pPr algn="just">
              <a:buFont typeface="Wingdings" panose="05000000000000000000" pitchFamily="2" charset="2"/>
              <a:buChar char="ü"/>
            </a:pPr>
            <a:r>
              <a:rPr lang="en-US" dirty="0"/>
              <a:t>Reappraising the situation </a:t>
            </a:r>
          </a:p>
          <a:p>
            <a:pPr marL="0" indent="0" algn="just">
              <a:buNone/>
            </a:pPr>
            <a:r>
              <a:rPr lang="en-US" sz="3600" b="1" i="1" dirty="0"/>
              <a:t>Other coping strategies:</a:t>
            </a:r>
          </a:p>
          <a:p>
            <a:pPr algn="just">
              <a:buFont typeface="Wingdings" panose="05000000000000000000" pitchFamily="2" charset="2"/>
              <a:buChar char="ü"/>
            </a:pPr>
            <a:r>
              <a:rPr lang="en-US" dirty="0"/>
              <a:t>Isolating oneself</a:t>
            </a:r>
          </a:p>
          <a:p>
            <a:pPr algn="just">
              <a:buFont typeface="Wingdings" panose="05000000000000000000" pitchFamily="2" charset="2"/>
              <a:buChar char="ü"/>
            </a:pPr>
            <a:r>
              <a:rPr lang="en-US" dirty="0"/>
              <a:t>Thinking about how badly one feels</a:t>
            </a:r>
          </a:p>
          <a:p>
            <a:pPr algn="just">
              <a:buFont typeface="Wingdings" panose="05000000000000000000" pitchFamily="2" charset="2"/>
              <a:buChar char="ü"/>
            </a:pPr>
            <a:r>
              <a:rPr lang="en-US" dirty="0"/>
              <a:t>Worrying</a:t>
            </a:r>
          </a:p>
          <a:p>
            <a:pPr algn="just">
              <a:buFont typeface="Wingdings" panose="05000000000000000000" pitchFamily="2" charset="2"/>
              <a:buChar char="ü"/>
            </a:pPr>
            <a:r>
              <a:rPr lang="en-US" dirty="0"/>
              <a:t>Repetitively thinking about how bad things are</a:t>
            </a:r>
          </a:p>
          <a:p>
            <a:pPr algn="just">
              <a:buFont typeface="Wingdings" panose="05000000000000000000" pitchFamily="2" charset="2"/>
              <a:buChar char="ü"/>
            </a:pPr>
            <a:r>
              <a:rPr lang="en-US" dirty="0"/>
              <a:t>Engaging in a pleasant activity like going to parties</a:t>
            </a:r>
          </a:p>
        </p:txBody>
      </p:sp>
    </p:spTree>
    <p:extLst>
      <p:ext uri="{BB962C8B-B14F-4D97-AF65-F5344CB8AC3E}">
        <p14:creationId xmlns:p14="http://schemas.microsoft.com/office/powerpoint/2010/main" val="106773420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38539"/>
            <a:ext cx="7772400" cy="914400"/>
          </a:xfrm>
        </p:spPr>
        <p:txBody>
          <a:bodyPr/>
          <a:lstStyle/>
          <a:p>
            <a:r>
              <a:rPr lang="en-US" sz="5400" b="1" i="0" dirty="0">
                <a:effectLst>
                  <a:outerShdw blurRad="38100" dist="38100" dir="2700000" algn="tl">
                    <a:srgbClr val="000000">
                      <a:alpha val="43137"/>
                    </a:srgbClr>
                  </a:outerShdw>
                </a:effectLst>
                <a:latin typeface="Arial Black" panose="020B0A04020102020204" pitchFamily="34" charset="0"/>
              </a:rPr>
              <a:t>Modern period:</a:t>
            </a:r>
          </a:p>
        </p:txBody>
      </p:sp>
      <p:sp>
        <p:nvSpPr>
          <p:cNvPr id="3" name="Content Placeholder 2"/>
          <p:cNvSpPr>
            <a:spLocks noGrp="1"/>
          </p:cNvSpPr>
          <p:nvPr>
            <p:ph idx="1"/>
          </p:nvPr>
        </p:nvSpPr>
        <p:spPr>
          <a:xfrm>
            <a:off x="1431235" y="1152940"/>
            <a:ext cx="10482469" cy="4890052"/>
          </a:xfrm>
        </p:spPr>
        <p:txBody>
          <a:bodyPr>
            <a:normAutofit/>
          </a:bodyPr>
          <a:lstStyle/>
          <a:p>
            <a:pPr algn="just">
              <a:buFont typeface="Wingdings" panose="05000000000000000000" pitchFamily="2" charset="2"/>
              <a:buChar char="v"/>
            </a:pPr>
            <a:r>
              <a:rPr lang="en-US" sz="3400" dirty="0"/>
              <a:t>Behaviorists (</a:t>
            </a:r>
            <a:r>
              <a:rPr lang="en-US" sz="3400" i="1" dirty="0"/>
              <a:t>J.B </a:t>
            </a:r>
            <a:r>
              <a:rPr lang="en-US" sz="3400" i="1" dirty="0" err="1"/>
              <a:t>Wastson</a:t>
            </a:r>
            <a:r>
              <a:rPr lang="en-US" sz="3400" i="1" dirty="0"/>
              <a:t>, Ivan </a:t>
            </a:r>
            <a:r>
              <a:rPr lang="en-US" sz="3400" i="1" dirty="0" err="1"/>
              <a:t>pavlov</a:t>
            </a:r>
            <a:r>
              <a:rPr lang="en-US" sz="3400" i="1" dirty="0"/>
              <a:t> and B.F. skinner</a:t>
            </a:r>
            <a:r>
              <a:rPr lang="en-US" sz="3400" dirty="0"/>
              <a:t>) proposed that psychology should study the visible behavior which can be objectively felt and seen. Hence they defined psychology as the science of behavior. </a:t>
            </a:r>
          </a:p>
          <a:p>
            <a:pPr algn="just">
              <a:buFont typeface="Wingdings" panose="05000000000000000000" pitchFamily="2" charset="2"/>
              <a:buChar char="v"/>
            </a:pPr>
            <a:r>
              <a:rPr lang="en-US" sz="3400" dirty="0"/>
              <a:t>They however only focused on observable behaviors and ignored the role of mental processes. Also,  they undermined the role of unconscious mind and heredity in behavior.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648278338"/>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5" y="274953"/>
            <a:ext cx="9964999" cy="1143000"/>
          </a:xfrm>
        </p:spPr>
        <p:txBody>
          <a:bodyPr/>
          <a:lstStyle/>
          <a:p>
            <a:r>
              <a:rPr lang="en-US" sz="4800" b="1" i="0" dirty="0">
                <a:effectLst>
                  <a:outerShdw blurRad="38100" dist="38100" dir="2700000" algn="tl">
                    <a:srgbClr val="000000">
                      <a:alpha val="43137"/>
                    </a:srgbClr>
                  </a:outerShdw>
                </a:effectLst>
                <a:latin typeface="Arial Black" panose="020B0A04020102020204" pitchFamily="34" charset="0"/>
              </a:rPr>
              <a:t>Current Definition:</a:t>
            </a:r>
          </a:p>
        </p:txBody>
      </p:sp>
      <p:sp>
        <p:nvSpPr>
          <p:cNvPr id="3" name="Content Placeholder 2"/>
          <p:cNvSpPr>
            <a:spLocks noGrp="1"/>
          </p:cNvSpPr>
          <p:nvPr>
            <p:ph idx="1"/>
          </p:nvPr>
        </p:nvSpPr>
        <p:spPr>
          <a:xfrm>
            <a:off x="1457739" y="1258958"/>
            <a:ext cx="10389703" cy="4452730"/>
          </a:xfrm>
        </p:spPr>
        <p:txBody>
          <a:bodyPr>
            <a:normAutofit/>
          </a:bodyPr>
          <a:lstStyle/>
          <a:p>
            <a:pPr algn="just"/>
            <a:r>
              <a:rPr lang="en-US" sz="3600" dirty="0"/>
              <a:t>The modern day psychology is defined as the science of behavior and mental or cognitive processes. </a:t>
            </a:r>
          </a:p>
          <a:p>
            <a:pPr algn="just"/>
            <a:endParaRPr lang="en-US" sz="3600" dirty="0"/>
          </a:p>
          <a:p>
            <a:pPr algn="just"/>
            <a:r>
              <a:rPr lang="en-US" sz="3600" dirty="0"/>
              <a:t>This definition comprises these things: psychology is </a:t>
            </a:r>
            <a:r>
              <a:rPr lang="en-US" sz="3600" i="1" dirty="0">
                <a:solidFill>
                  <a:srgbClr val="002060"/>
                </a:solidFill>
              </a:rPr>
              <a:t>science</a:t>
            </a:r>
            <a:r>
              <a:rPr lang="en-US" sz="3600" dirty="0"/>
              <a:t>, it studies </a:t>
            </a:r>
            <a:r>
              <a:rPr lang="en-US" sz="3600" i="1" dirty="0">
                <a:solidFill>
                  <a:srgbClr val="002060"/>
                </a:solidFill>
              </a:rPr>
              <a:t>behavior</a:t>
            </a:r>
            <a:r>
              <a:rPr lang="en-US" sz="3600" dirty="0"/>
              <a:t> and it studies </a:t>
            </a:r>
            <a:r>
              <a:rPr lang="en-US" sz="3600" i="1" dirty="0">
                <a:solidFill>
                  <a:srgbClr val="002060"/>
                </a:solidFill>
              </a:rPr>
              <a:t>mental process.</a:t>
            </a:r>
            <a:r>
              <a:rPr lang="en-US" sz="3600" dirty="0"/>
              <a:t/>
            </a:r>
            <a:br>
              <a:rPr lang="en-US" sz="3600" dirty="0"/>
            </a:b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32768252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504" y="274953"/>
            <a:ext cx="10031260" cy="1143000"/>
          </a:xfrm>
        </p:spPr>
        <p:txBody>
          <a:bodyPr>
            <a:normAutofit/>
          </a:bodyPr>
          <a:lstStyle/>
          <a:p>
            <a:r>
              <a:rPr lang="en-US" b="1" i="0" dirty="0">
                <a:latin typeface="Arial Black" panose="020B0A04020102020204" pitchFamily="34" charset="0"/>
              </a:rPr>
              <a:t>Aim of Psychologists</a:t>
            </a:r>
            <a:endParaRPr lang="en-US" i="0" dirty="0">
              <a:latin typeface="Arial Black" panose="020B0A04020102020204" pitchFamily="34" charset="0"/>
            </a:endParaRPr>
          </a:p>
        </p:txBody>
      </p:sp>
      <p:sp>
        <p:nvSpPr>
          <p:cNvPr id="3" name="Content Placeholder 2"/>
          <p:cNvSpPr>
            <a:spLocks noGrp="1"/>
          </p:cNvSpPr>
          <p:nvPr>
            <p:ph idx="1"/>
          </p:nvPr>
        </p:nvSpPr>
        <p:spPr>
          <a:xfrm>
            <a:off x="1905000" y="1659835"/>
            <a:ext cx="9676764" cy="3200400"/>
          </a:xfrm>
        </p:spPr>
        <p:txBody>
          <a:bodyPr/>
          <a:lstStyle/>
          <a:p>
            <a:pPr algn="just"/>
            <a:r>
              <a:rPr lang="en-US" sz="3600" dirty="0"/>
              <a:t>To find out why people act as they do to give us a better understanding (insight) of our own attitudes and reactions.</a:t>
            </a:r>
            <a:r>
              <a:rPr lang="en-US" sz="3600" b="1" dirty="0"/>
              <a:t> </a:t>
            </a:r>
          </a:p>
          <a:p>
            <a:pPr algn="just"/>
            <a:endParaRPr lang="en-US" sz="3600" dirty="0"/>
          </a:p>
          <a:p>
            <a:pPr lvl="0" algn="just"/>
            <a:endParaRPr lang="en-US" sz="3600" dirty="0"/>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26407162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4580" y="1348740"/>
            <a:ext cx="8379999" cy="2521587"/>
          </a:xfrm>
        </p:spPr>
        <p:txBody>
          <a:bodyPr>
            <a:normAutofit/>
          </a:bodyPr>
          <a:lstStyle/>
          <a:p>
            <a:pPr algn="ctr"/>
            <a:r>
              <a:rPr lang="en-US" sz="6600" dirty="0">
                <a:solidFill>
                  <a:srgbClr val="FF0000"/>
                </a:solidFill>
                <a:latin typeface="Arial Black" panose="020B0A04020102020204" pitchFamily="34" charset="0"/>
              </a:rPr>
              <a:t>The Scope Of Psychology </a:t>
            </a:r>
          </a:p>
        </p:txBody>
      </p:sp>
    </p:spTree>
    <p:extLst>
      <p:ext uri="{BB962C8B-B14F-4D97-AF65-F5344CB8AC3E}">
        <p14:creationId xmlns:p14="http://schemas.microsoft.com/office/powerpoint/2010/main" val="131940639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dirty="0"/>
              <a:t>Scope of Psychology:</a:t>
            </a:r>
            <a:endParaRPr lang="en-US" sz="5400" dirty="0"/>
          </a:p>
        </p:txBody>
      </p:sp>
      <p:sp>
        <p:nvSpPr>
          <p:cNvPr id="5" name="Content Placeholder 4"/>
          <p:cNvSpPr>
            <a:spLocks noGrp="1"/>
          </p:cNvSpPr>
          <p:nvPr>
            <p:ph idx="1"/>
          </p:nvPr>
        </p:nvSpPr>
        <p:spPr>
          <a:xfrm>
            <a:off x="1016000" y="1596413"/>
            <a:ext cx="10769600" cy="5101567"/>
          </a:xfrm>
        </p:spPr>
        <p:txBody>
          <a:bodyPr>
            <a:normAutofit fontScale="92500" lnSpcReduction="20000"/>
          </a:bodyPr>
          <a:lstStyle/>
          <a:p>
            <a:pPr algn="just"/>
            <a:r>
              <a:rPr lang="en-US" dirty="0"/>
              <a:t>The field of psychology can be understood by various subfields of psychology making an attempt in meeting the goals of psychology.</a:t>
            </a:r>
          </a:p>
          <a:p>
            <a:pPr marL="0" indent="0" algn="just" fontAlgn="base">
              <a:buNone/>
            </a:pPr>
            <a:r>
              <a:rPr lang="en-US" b="1" dirty="0"/>
              <a:t>1. </a:t>
            </a:r>
            <a:r>
              <a:rPr lang="en-US" sz="3500" b="1" dirty="0">
                <a:solidFill>
                  <a:srgbClr val="FF0000"/>
                </a:solidFill>
              </a:rPr>
              <a:t>Physiological Psychology:</a:t>
            </a:r>
          </a:p>
          <a:p>
            <a:pPr algn="just" fontAlgn="base"/>
            <a:r>
              <a:rPr lang="en-US" dirty="0"/>
              <a:t>In the most fundamental sense, human beings are biological organisms. </a:t>
            </a:r>
          </a:p>
          <a:p>
            <a:pPr algn="just" fontAlgn="base"/>
            <a:r>
              <a:rPr lang="en-US" dirty="0"/>
              <a:t>Physiological functions and the structure of our body work together to influence our </a:t>
            </a:r>
            <a:r>
              <a:rPr lang="en-US" dirty="0" err="1"/>
              <a:t>behaviour</a:t>
            </a:r>
            <a:r>
              <a:rPr lang="en-US" dirty="0"/>
              <a:t>. </a:t>
            </a:r>
          </a:p>
          <a:p>
            <a:pPr algn="just" fontAlgn="base"/>
            <a:r>
              <a:rPr lang="en-US" dirty="0"/>
              <a:t>Biopsychology is the branch that specializes in the area. Bio-psychologists may examine the ways in which specific sites in the brain which are related to disorders such as Parkinson’s disease or they may try to determine how our sensations are related to our </a:t>
            </a:r>
            <a:r>
              <a:rPr lang="en-US" dirty="0" err="1"/>
              <a:t>behaviour</a:t>
            </a:r>
            <a:r>
              <a:rPr lang="en-US" dirty="0"/>
              <a:t>.</a:t>
            </a:r>
          </a:p>
          <a:p>
            <a:pPr algn="just"/>
            <a:endParaRPr lang="en-US" dirty="0"/>
          </a:p>
        </p:txBody>
      </p:sp>
    </p:spTree>
    <p:extLst>
      <p:ext uri="{BB962C8B-B14F-4D97-AF65-F5344CB8AC3E}">
        <p14:creationId xmlns:p14="http://schemas.microsoft.com/office/powerpoint/2010/main" val="214944895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21" y="129179"/>
            <a:ext cx="10243294" cy="1143000"/>
          </a:xfrm>
        </p:spPr>
        <p:txBody>
          <a:bodyPr/>
          <a:lstStyle/>
          <a:p>
            <a:r>
              <a:rPr lang="en-US" sz="5400" b="1" dirty="0">
                <a:solidFill>
                  <a:srgbClr val="FF0000"/>
                </a:solidFill>
                <a:latin typeface="Arial Black" panose="020B0A04020102020204" pitchFamily="34" charset="0"/>
              </a:rPr>
              <a:t>Module outcomes</a:t>
            </a:r>
          </a:p>
        </p:txBody>
      </p:sp>
      <p:sp>
        <p:nvSpPr>
          <p:cNvPr id="3" name="Content Placeholder 2"/>
          <p:cNvSpPr>
            <a:spLocks noGrp="1"/>
          </p:cNvSpPr>
          <p:nvPr>
            <p:ph idx="1"/>
          </p:nvPr>
        </p:nvSpPr>
        <p:spPr>
          <a:xfrm>
            <a:off x="1192697" y="1444488"/>
            <a:ext cx="10614990" cy="4682224"/>
          </a:xfrm>
        </p:spPr>
        <p:txBody>
          <a:bodyPr/>
          <a:lstStyle/>
          <a:p>
            <a:pPr algn="just"/>
            <a:r>
              <a:rPr lang="en-US" dirty="0"/>
              <a:t>By the end of this module, the learner should;</a:t>
            </a:r>
          </a:p>
          <a:p>
            <a:pPr algn="just">
              <a:buFont typeface="Wingdings" panose="05000000000000000000" pitchFamily="2" charset="2"/>
              <a:buChar char="Ø"/>
            </a:pPr>
            <a:r>
              <a:rPr lang="en-US" dirty="0"/>
              <a:t>Apply concepts of psychology in managing clients/patients</a:t>
            </a:r>
          </a:p>
          <a:p>
            <a:pPr algn="just">
              <a:buFont typeface="Wingdings" panose="05000000000000000000" pitchFamily="2" charset="2"/>
              <a:buChar char="Ø"/>
            </a:pPr>
            <a:r>
              <a:rPr lang="en-US" dirty="0"/>
              <a:t>Integrate theories of personality development with provision of nursing care</a:t>
            </a:r>
          </a:p>
          <a:p>
            <a:pPr algn="just">
              <a:buFont typeface="Wingdings" panose="05000000000000000000" pitchFamily="2" charset="2"/>
              <a:buChar char="Ø"/>
            </a:pPr>
            <a:r>
              <a:rPr lang="en-US" dirty="0"/>
              <a:t>Identify and manage patients with deviations in growth &amp; development. </a:t>
            </a:r>
          </a:p>
        </p:txBody>
      </p:sp>
    </p:spTree>
    <p:extLst>
      <p:ext uri="{BB962C8B-B14F-4D97-AF65-F5344CB8AC3E}">
        <p14:creationId xmlns:p14="http://schemas.microsoft.com/office/powerpoint/2010/main" val="3382446593"/>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mywebpages.comcast.net/epollak/PSY255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54157" y="715618"/>
            <a:ext cx="4214191" cy="536713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5777949" y="371061"/>
            <a:ext cx="6109252" cy="6281529"/>
          </a:xfrm>
        </p:spPr>
        <p:txBody>
          <a:bodyPr>
            <a:normAutofit/>
          </a:bodyPr>
          <a:lstStyle/>
          <a:p>
            <a:r>
              <a:rPr lang="en-US" sz="3200" dirty="0">
                <a:latin typeface="Arial Rounded MT Bold" panose="020F0704030504030204" pitchFamily="34" charset="0"/>
              </a:rPr>
              <a:t>Biological psychology </a:t>
            </a:r>
            <a:r>
              <a:rPr lang="en-US" altLang="en-US" sz="3200" dirty="0">
                <a:latin typeface="Arial Rounded MT Bold" panose="020F0704030504030204" pitchFamily="34" charset="0"/>
                <a:cs typeface="Times New Roman" panose="02020603050405020304" pitchFamily="18" charset="0"/>
              </a:rPr>
              <a:t>studies how physical and chemical changes in our bodies influence  behaviors for example, how the brain, nervous system and hormones effect on behavior.</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168612230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440" y="0"/>
            <a:ext cx="10769600" cy="1143000"/>
          </a:xfrm>
        </p:spPr>
        <p:txBody>
          <a:bodyPr>
            <a:normAutofit/>
          </a:bodyPr>
          <a:lstStyle/>
          <a:p>
            <a:pPr algn="ctr"/>
            <a:r>
              <a:rPr lang="en-US" sz="4800" b="1" dirty="0"/>
              <a:t>Scope of psychology </a:t>
            </a:r>
            <a:r>
              <a:rPr lang="en-US" sz="4800" b="1" dirty="0" err="1"/>
              <a:t>ctd</a:t>
            </a:r>
            <a:r>
              <a:rPr lang="en-US" sz="4800" b="1" dirty="0"/>
              <a:t>’</a:t>
            </a:r>
          </a:p>
        </p:txBody>
      </p:sp>
      <p:sp>
        <p:nvSpPr>
          <p:cNvPr id="3" name="Content Placeholder 2"/>
          <p:cNvSpPr>
            <a:spLocks noGrp="1"/>
          </p:cNvSpPr>
          <p:nvPr>
            <p:ph idx="1"/>
          </p:nvPr>
        </p:nvSpPr>
        <p:spPr>
          <a:xfrm>
            <a:off x="980440" y="1143000"/>
            <a:ext cx="10805160" cy="5303519"/>
          </a:xfrm>
        </p:spPr>
        <p:txBody>
          <a:bodyPr/>
          <a:lstStyle/>
          <a:p>
            <a:pPr marL="0" indent="0" algn="just" fontAlgn="base">
              <a:buNone/>
            </a:pPr>
            <a:r>
              <a:rPr lang="en-US" b="1" dirty="0"/>
              <a:t>2. </a:t>
            </a:r>
            <a:r>
              <a:rPr lang="en-US" sz="3600" b="1" dirty="0">
                <a:solidFill>
                  <a:srgbClr val="FF0000"/>
                </a:solidFill>
              </a:rPr>
              <a:t>Developmental Psychology:</a:t>
            </a:r>
          </a:p>
          <a:p>
            <a:pPr algn="just" fontAlgn="base"/>
            <a:r>
              <a:rPr lang="en-US" dirty="0"/>
              <a:t>Here the studies are with respect to how people grow and change throughout their life from prenatal stages, through childhood, adulthood and old age. </a:t>
            </a:r>
          </a:p>
          <a:p>
            <a:pPr algn="just" fontAlgn="base"/>
            <a:r>
              <a:rPr lang="en-US" dirty="0"/>
              <a:t>Developmental psychologists work in a variety of settings like colleges, schools, healthcare </a:t>
            </a:r>
            <a:r>
              <a:rPr lang="en-US" dirty="0" err="1"/>
              <a:t>centres</a:t>
            </a:r>
            <a:r>
              <a:rPr lang="en-US" dirty="0"/>
              <a:t>, business </a:t>
            </a:r>
            <a:r>
              <a:rPr lang="en-US" dirty="0" err="1"/>
              <a:t>centres</a:t>
            </a:r>
            <a:r>
              <a:rPr lang="en-US" dirty="0"/>
              <a:t>, government and non-profit organizations, etc. They are also very much involved in studies of the disturbed children and advising parents about helping such children.</a:t>
            </a:r>
          </a:p>
          <a:p>
            <a:pPr algn="just"/>
            <a:endParaRPr lang="en-US" dirty="0"/>
          </a:p>
        </p:txBody>
      </p:sp>
    </p:spTree>
    <p:extLst>
      <p:ext uri="{BB962C8B-B14F-4D97-AF65-F5344CB8AC3E}">
        <p14:creationId xmlns:p14="http://schemas.microsoft.com/office/powerpoint/2010/main" val="542349037"/>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411480"/>
            <a:ext cx="10985500" cy="6217919"/>
          </a:xfrm>
        </p:spPr>
        <p:txBody>
          <a:bodyPr/>
          <a:lstStyle/>
          <a:p>
            <a:pPr marL="0" indent="0" algn="just" fontAlgn="base">
              <a:buNone/>
            </a:pPr>
            <a:r>
              <a:rPr lang="en-US" b="1" dirty="0"/>
              <a:t>3. </a:t>
            </a:r>
            <a:r>
              <a:rPr lang="en-US" sz="3600" b="1" dirty="0">
                <a:solidFill>
                  <a:srgbClr val="FF0000"/>
                </a:solidFill>
              </a:rPr>
              <a:t>Personality Psychology:</a:t>
            </a:r>
          </a:p>
          <a:p>
            <a:pPr algn="just" fontAlgn="base"/>
            <a:r>
              <a:rPr lang="en-US" dirty="0"/>
              <a:t>This branch helps to explain both consistency and change in a person’s </a:t>
            </a:r>
            <a:r>
              <a:rPr lang="en-US" dirty="0" err="1"/>
              <a:t>behaviour</a:t>
            </a:r>
            <a:r>
              <a:rPr lang="en-US" dirty="0"/>
              <a:t> over time, from birth till the end of life through the influence of parents, siblings, playmates, school, society and culture.</a:t>
            </a:r>
          </a:p>
          <a:p>
            <a:pPr algn="just" fontAlgn="base"/>
            <a:r>
              <a:rPr lang="en-US" dirty="0"/>
              <a:t>It also studies the individual traits that differentiate the </a:t>
            </a:r>
            <a:r>
              <a:rPr lang="en-US" dirty="0" err="1"/>
              <a:t>behaviour</a:t>
            </a:r>
            <a:r>
              <a:rPr lang="en-US" dirty="0"/>
              <a:t> of one person from that of another person.</a:t>
            </a:r>
          </a:p>
          <a:p>
            <a:pPr algn="just"/>
            <a:endParaRPr lang="en-US" dirty="0"/>
          </a:p>
        </p:txBody>
      </p:sp>
    </p:spTree>
    <p:extLst>
      <p:ext uri="{BB962C8B-B14F-4D97-AF65-F5344CB8AC3E}">
        <p14:creationId xmlns:p14="http://schemas.microsoft.com/office/powerpoint/2010/main" val="113521079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980" y="480060"/>
            <a:ext cx="10802620" cy="6149339"/>
          </a:xfrm>
        </p:spPr>
        <p:txBody>
          <a:bodyPr>
            <a:normAutofit/>
          </a:bodyPr>
          <a:lstStyle/>
          <a:p>
            <a:pPr marL="0" indent="0" algn="just" fontAlgn="base">
              <a:buNone/>
            </a:pPr>
            <a:r>
              <a:rPr lang="en-US" b="1" dirty="0"/>
              <a:t>4</a:t>
            </a:r>
            <a:r>
              <a:rPr lang="en-US" sz="3600" b="1" dirty="0">
                <a:solidFill>
                  <a:srgbClr val="FF0000"/>
                </a:solidFill>
              </a:rPr>
              <a:t>. Health Psychology:</a:t>
            </a:r>
          </a:p>
          <a:p>
            <a:pPr algn="just" fontAlgn="base"/>
            <a:r>
              <a:rPr lang="en-US" dirty="0"/>
              <a:t>This explores the relations between the psychological factors and physical ailments and disease.</a:t>
            </a:r>
          </a:p>
          <a:p>
            <a:pPr algn="just" fontAlgn="base"/>
            <a:r>
              <a:rPr lang="en-US" dirty="0"/>
              <a:t>Health psychologists focus on health maintenance and promotion of </a:t>
            </a:r>
            <a:r>
              <a:rPr lang="en-US" dirty="0" err="1"/>
              <a:t>behaviour</a:t>
            </a:r>
            <a:r>
              <a:rPr lang="en-US" dirty="0"/>
              <a:t> related to good health such as exercise, health habits and discouraging unhealthy </a:t>
            </a:r>
            <a:r>
              <a:rPr lang="en-US" dirty="0" err="1"/>
              <a:t>behaviours</a:t>
            </a:r>
            <a:r>
              <a:rPr lang="en-US" dirty="0"/>
              <a:t> like smoking, drug abuse and alcoholism.</a:t>
            </a:r>
          </a:p>
          <a:p>
            <a:pPr algn="just" fontAlgn="base"/>
            <a:r>
              <a:rPr lang="en-US" dirty="0"/>
              <a:t>Health psychologists work in healthcare setting and also in colleges and universities where they conduct research. They </a:t>
            </a:r>
            <a:r>
              <a:rPr lang="en-US" dirty="0" err="1"/>
              <a:t>analyse</a:t>
            </a:r>
            <a:r>
              <a:rPr lang="en-US" dirty="0"/>
              <a:t> and attempt to improve the healthcare system and formulate health policies.</a:t>
            </a:r>
          </a:p>
          <a:p>
            <a:pPr algn="just"/>
            <a:endParaRPr lang="en-US" dirty="0"/>
          </a:p>
        </p:txBody>
      </p:sp>
    </p:spTree>
    <p:extLst>
      <p:ext uri="{BB962C8B-B14F-4D97-AF65-F5344CB8AC3E}">
        <p14:creationId xmlns:p14="http://schemas.microsoft.com/office/powerpoint/2010/main" val="1405033568"/>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17220"/>
            <a:ext cx="10769600" cy="5806439"/>
          </a:xfrm>
        </p:spPr>
        <p:txBody>
          <a:bodyPr>
            <a:normAutofit fontScale="92500" lnSpcReduction="20000"/>
          </a:bodyPr>
          <a:lstStyle/>
          <a:p>
            <a:pPr marL="0" indent="0" algn="just" fontAlgn="base">
              <a:buNone/>
            </a:pPr>
            <a:r>
              <a:rPr lang="en-US" sz="4000" b="1" dirty="0">
                <a:solidFill>
                  <a:srgbClr val="FF0000"/>
                </a:solidFill>
              </a:rPr>
              <a:t>5. Clinical Psychology:</a:t>
            </a:r>
          </a:p>
          <a:p>
            <a:pPr algn="just" fontAlgn="base"/>
            <a:r>
              <a:rPr lang="en-US" dirty="0"/>
              <a:t>It deals with the assessment and intervention of abnormal </a:t>
            </a:r>
            <a:r>
              <a:rPr lang="en-US" dirty="0" err="1"/>
              <a:t>behaviour</a:t>
            </a:r>
            <a:r>
              <a:rPr lang="en-US" dirty="0"/>
              <a:t>.</a:t>
            </a:r>
          </a:p>
          <a:p>
            <a:pPr algn="just" fontAlgn="base"/>
            <a:r>
              <a:rPr lang="en-US" dirty="0"/>
              <a:t>As some observe and believe that psychological disorders arise from a person’s unresolved conflicts and unconscious motives, others maintain that some of these patterns are merely learned responses, which can be unlearned with training, still others are contend with the knowledge of thinking that there are biological basis to certain psychological disorders, especially the more serious ones. </a:t>
            </a:r>
          </a:p>
          <a:p>
            <a:pPr algn="just" fontAlgn="base"/>
            <a:r>
              <a:rPr lang="en-US" dirty="0"/>
              <a:t>Clinical psychologists are employed in hospitals, clinics and private practice. They often work closely with other specialists in the field of mental health.</a:t>
            </a:r>
          </a:p>
          <a:p>
            <a:pPr algn="just"/>
            <a:endParaRPr lang="en-US" dirty="0"/>
          </a:p>
        </p:txBody>
      </p:sp>
    </p:spTree>
    <p:extLst>
      <p:ext uri="{BB962C8B-B14F-4D97-AF65-F5344CB8AC3E}">
        <p14:creationId xmlns:p14="http://schemas.microsoft.com/office/powerpoint/2010/main" val="1931530112"/>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370115"/>
            <a:ext cx="10769600" cy="6291942"/>
          </a:xfrm>
        </p:spPr>
        <p:txBody>
          <a:bodyPr/>
          <a:lstStyle/>
          <a:p>
            <a:pPr marL="0" indent="0" algn="just" fontAlgn="base">
              <a:buNone/>
            </a:pPr>
            <a:r>
              <a:rPr lang="en-US" sz="3600" b="1" dirty="0">
                <a:solidFill>
                  <a:srgbClr val="FF0000"/>
                </a:solidFill>
              </a:rPr>
              <a:t>6. Counselling Psychology:</a:t>
            </a:r>
          </a:p>
          <a:p>
            <a:pPr algn="just" fontAlgn="base"/>
            <a:r>
              <a:rPr lang="en-US" dirty="0"/>
              <a:t>This focuses primarily on educational, social and career adjustment problems. </a:t>
            </a:r>
          </a:p>
          <a:p>
            <a:pPr algn="just" fontAlgn="base"/>
            <a:r>
              <a:rPr lang="en-US" dirty="0"/>
              <a:t>Counselling psychologists advise students on effective study habits and the kinds of job they might be best suited for, and provide help concerned with mild problems of social nature and strengthen healthy lifestyle, economical and emotional adjustments.</a:t>
            </a:r>
          </a:p>
          <a:p>
            <a:pPr algn="just"/>
            <a:r>
              <a:rPr lang="en-US" dirty="0"/>
              <a:t>They also do marriage and family counselling, provide strategies to improve family relations.</a:t>
            </a:r>
          </a:p>
        </p:txBody>
      </p:sp>
    </p:spTree>
    <p:extLst>
      <p:ext uri="{BB962C8B-B14F-4D97-AF65-F5344CB8AC3E}">
        <p14:creationId xmlns:p14="http://schemas.microsoft.com/office/powerpoint/2010/main" val="3340145415"/>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714" y="239487"/>
            <a:ext cx="10805886" cy="6357256"/>
          </a:xfrm>
        </p:spPr>
        <p:txBody>
          <a:bodyPr>
            <a:normAutofit/>
          </a:bodyPr>
          <a:lstStyle/>
          <a:p>
            <a:pPr marL="0" indent="0" algn="just" fontAlgn="base">
              <a:buNone/>
            </a:pPr>
            <a:r>
              <a:rPr lang="en-US" sz="3900" b="1" dirty="0">
                <a:solidFill>
                  <a:srgbClr val="FF0000"/>
                </a:solidFill>
              </a:rPr>
              <a:t>7. Educational Psychology:</a:t>
            </a:r>
          </a:p>
          <a:p>
            <a:pPr algn="just" fontAlgn="base"/>
            <a:r>
              <a:rPr lang="en-US" dirty="0"/>
              <a:t>Educational psychologists are concerned with all the concepts of education. </a:t>
            </a:r>
          </a:p>
          <a:p>
            <a:pPr algn="just" fontAlgn="base"/>
            <a:r>
              <a:rPr lang="en-US" dirty="0"/>
              <a:t>This includes the study of motivation, intelligence, personality, use of rewards and punishments, size of the class, expectations, the personality traits and the effectiveness of the teacher, the student-teacher relationship, the attitudes, etc. </a:t>
            </a:r>
          </a:p>
          <a:p>
            <a:pPr marL="0" indent="0" algn="just">
              <a:buNone/>
            </a:pPr>
            <a:endParaRPr lang="en-US" dirty="0"/>
          </a:p>
        </p:txBody>
      </p:sp>
    </p:spTree>
    <p:extLst>
      <p:ext uri="{BB962C8B-B14F-4D97-AF65-F5344CB8AC3E}">
        <p14:creationId xmlns:p14="http://schemas.microsoft.com/office/powerpoint/2010/main" val="329550546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56" y="283029"/>
            <a:ext cx="10914743" cy="6291942"/>
          </a:xfrm>
        </p:spPr>
        <p:txBody>
          <a:bodyPr/>
          <a:lstStyle/>
          <a:p>
            <a:pPr marL="0" indent="0" algn="just" fontAlgn="base">
              <a:buNone/>
            </a:pPr>
            <a:r>
              <a:rPr lang="en-US" sz="3600" b="1" dirty="0">
                <a:solidFill>
                  <a:srgbClr val="FF0000"/>
                </a:solidFill>
              </a:rPr>
              <a:t>8. Social Psychology:</a:t>
            </a:r>
          </a:p>
          <a:p>
            <a:pPr algn="just" fontAlgn="base"/>
            <a:r>
              <a:rPr lang="en-US" dirty="0"/>
              <a:t>This studies the effect of society on the thoughts, feelings and actions of people. </a:t>
            </a:r>
          </a:p>
          <a:p>
            <a:pPr algn="just" fontAlgn="base"/>
            <a:r>
              <a:rPr lang="en-US" dirty="0"/>
              <a:t>Our </a:t>
            </a:r>
            <a:r>
              <a:rPr lang="en-US" dirty="0" err="1"/>
              <a:t>behaviour</a:t>
            </a:r>
            <a:r>
              <a:rPr lang="en-US" dirty="0"/>
              <a:t> is not only the result of just our personality and predisposition. Social and environmental factors affect the way we think, say and do. Social psychologists conduct experiments to determine the effects of various groups, group pressures and influence on </a:t>
            </a:r>
            <a:r>
              <a:rPr lang="en-US" dirty="0" err="1"/>
              <a:t>behaviour</a:t>
            </a:r>
            <a:r>
              <a:rPr lang="en-US" dirty="0"/>
              <a:t>.</a:t>
            </a:r>
          </a:p>
          <a:p>
            <a:pPr algn="just"/>
            <a:endParaRPr lang="en-US" dirty="0"/>
          </a:p>
        </p:txBody>
      </p:sp>
    </p:spTree>
    <p:extLst>
      <p:ext uri="{BB962C8B-B14F-4D97-AF65-F5344CB8AC3E}">
        <p14:creationId xmlns:p14="http://schemas.microsoft.com/office/powerpoint/2010/main" val="3832073085"/>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256" y="283030"/>
            <a:ext cx="10762343" cy="6204856"/>
          </a:xfrm>
        </p:spPr>
        <p:txBody>
          <a:bodyPr>
            <a:normAutofit/>
          </a:bodyPr>
          <a:lstStyle/>
          <a:p>
            <a:pPr marL="0" indent="0" algn="just" fontAlgn="base">
              <a:buNone/>
            </a:pPr>
            <a:r>
              <a:rPr lang="en-US" b="1" dirty="0"/>
              <a:t>9. </a:t>
            </a:r>
            <a:r>
              <a:rPr lang="en-US" sz="3600" b="1" dirty="0">
                <a:solidFill>
                  <a:srgbClr val="FF0000"/>
                </a:solidFill>
              </a:rPr>
              <a:t>Industrial and Organizational Psychology:</a:t>
            </a:r>
          </a:p>
          <a:p>
            <a:pPr algn="just" fontAlgn="base"/>
            <a:r>
              <a:rPr lang="en-US" dirty="0"/>
              <a:t>The private and public organizations apply psychology to management and employee training, supervision of personnel, improve communication within the organization, counselling employees and reduce industrial disputes. Therefore, the physical aspects of employees are given importance to make workers feel healthy.</a:t>
            </a:r>
          </a:p>
          <a:p>
            <a:pPr marL="0" indent="0" algn="just" fontAlgn="base">
              <a:buNone/>
            </a:pPr>
            <a:endParaRPr lang="en-US" dirty="0"/>
          </a:p>
        </p:txBody>
      </p:sp>
    </p:spTree>
    <p:extLst>
      <p:ext uri="{BB962C8B-B14F-4D97-AF65-F5344CB8AC3E}">
        <p14:creationId xmlns:p14="http://schemas.microsoft.com/office/powerpoint/2010/main" val="704990243"/>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28" y="391887"/>
            <a:ext cx="10740571" cy="5501890"/>
          </a:xfrm>
        </p:spPr>
        <p:txBody>
          <a:bodyPr>
            <a:normAutofit/>
          </a:bodyPr>
          <a:lstStyle/>
          <a:p>
            <a:pPr marL="0" indent="0" algn="just" fontAlgn="base">
              <a:buNone/>
            </a:pPr>
            <a:r>
              <a:rPr lang="en-US" sz="4000" b="1" dirty="0">
                <a:solidFill>
                  <a:srgbClr val="FF0000"/>
                </a:solidFill>
              </a:rPr>
              <a:t>10. Experimental Psychology:</a:t>
            </a:r>
          </a:p>
          <a:p>
            <a:pPr algn="just" fontAlgn="base"/>
            <a:r>
              <a:rPr lang="en-US" dirty="0"/>
              <a:t>It is the branch that studies the processes of sensing, perceiving, learning, thinking, etc. by using scientific methods. </a:t>
            </a:r>
          </a:p>
          <a:p>
            <a:pPr algn="just" fontAlgn="base"/>
            <a:r>
              <a:rPr lang="en-US" dirty="0"/>
              <a:t>The outcome of the experimental psychology is cognitive psychology which focuses on studying higher mental processes including thinking, knowing, reasoning, judging and decision-making. </a:t>
            </a:r>
          </a:p>
          <a:p>
            <a:pPr algn="just"/>
            <a:endParaRPr lang="en-US" dirty="0"/>
          </a:p>
        </p:txBody>
      </p:sp>
    </p:spTree>
    <p:extLst>
      <p:ext uri="{BB962C8B-B14F-4D97-AF65-F5344CB8AC3E}">
        <p14:creationId xmlns:p14="http://schemas.microsoft.com/office/powerpoint/2010/main" val="371510244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9530" y="0"/>
            <a:ext cx="8421757" cy="1020417"/>
          </a:xfrm>
        </p:spPr>
        <p:txBody>
          <a:bodyPr>
            <a:normAutofit/>
          </a:bodyPr>
          <a:lstStyle/>
          <a:p>
            <a:pPr algn="ctr"/>
            <a:r>
              <a:rPr lang="en-US" sz="5400" b="1" i="0" dirty="0">
                <a:solidFill>
                  <a:schemeClr val="tx1"/>
                </a:solidFill>
                <a:latin typeface="Arial Rounded MT Bold" panose="020F0704030504030204" pitchFamily="34" charset="0"/>
              </a:rPr>
              <a:t>Course Outline</a:t>
            </a:r>
          </a:p>
        </p:txBody>
      </p:sp>
      <p:sp>
        <p:nvSpPr>
          <p:cNvPr id="3" name="Content Placeholder 2"/>
          <p:cNvSpPr>
            <a:spLocks noGrp="1"/>
          </p:cNvSpPr>
          <p:nvPr>
            <p:ph idx="1"/>
          </p:nvPr>
        </p:nvSpPr>
        <p:spPr>
          <a:xfrm>
            <a:off x="225287" y="1020416"/>
            <a:ext cx="11701671" cy="5532783"/>
          </a:xfrm>
        </p:spPr>
        <p:txBody>
          <a:bodyPr>
            <a:normAutofit/>
          </a:bodyPr>
          <a:lstStyle/>
          <a:p>
            <a:pPr algn="just"/>
            <a:r>
              <a:rPr lang="en-US" sz="3200" dirty="0"/>
              <a:t>Concepts of psychology</a:t>
            </a:r>
          </a:p>
          <a:p>
            <a:pPr algn="just"/>
            <a:r>
              <a:rPr lang="en-US" sz="3200" dirty="0"/>
              <a:t>Definition of terms </a:t>
            </a:r>
          </a:p>
          <a:p>
            <a:pPr algn="just"/>
            <a:r>
              <a:rPr lang="en-US" sz="3200" dirty="0"/>
              <a:t>Historical Background</a:t>
            </a:r>
          </a:p>
          <a:p>
            <a:pPr algn="just"/>
            <a:r>
              <a:rPr lang="en-US" sz="3200" dirty="0"/>
              <a:t>Scope of psychology </a:t>
            </a:r>
          </a:p>
          <a:p>
            <a:pPr algn="just"/>
            <a:r>
              <a:rPr lang="en-US" sz="3200" dirty="0"/>
              <a:t>Theories of personality development</a:t>
            </a:r>
          </a:p>
          <a:p>
            <a:pPr algn="just"/>
            <a:r>
              <a:rPr lang="en-US" sz="3200" dirty="0"/>
              <a:t>Human behavior and social interactions</a:t>
            </a:r>
          </a:p>
          <a:p>
            <a:pPr algn="just"/>
            <a:r>
              <a:rPr lang="en-US" sz="3200" dirty="0"/>
              <a:t>Learning and memory</a:t>
            </a:r>
          </a:p>
          <a:p>
            <a:pPr algn="just"/>
            <a:r>
              <a:rPr lang="en-US" sz="3200" dirty="0"/>
              <a:t>Classical conditioning</a:t>
            </a:r>
          </a:p>
          <a:p>
            <a:pPr algn="just"/>
            <a:r>
              <a:rPr lang="en-US" sz="3200" dirty="0"/>
              <a:t>Instrumental conditioning</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3</a:t>
            </a:fld>
            <a:endParaRPr lang="en-US">
              <a:solidFill>
                <a:srgbClr val="04617B">
                  <a:shade val="90000"/>
                </a:srgbClr>
              </a:solidFill>
            </a:endParaRPr>
          </a:p>
        </p:txBody>
      </p:sp>
    </p:spTree>
    <p:extLst>
      <p:ext uri="{BB962C8B-B14F-4D97-AF65-F5344CB8AC3E}">
        <p14:creationId xmlns:p14="http://schemas.microsoft.com/office/powerpoint/2010/main" val="625042039"/>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943" y="587829"/>
            <a:ext cx="10827657" cy="5305947"/>
          </a:xfrm>
        </p:spPr>
        <p:txBody>
          <a:bodyPr>
            <a:normAutofit/>
          </a:bodyPr>
          <a:lstStyle/>
          <a:p>
            <a:pPr marL="0" indent="0" algn="just" fontAlgn="base">
              <a:buNone/>
            </a:pPr>
            <a:r>
              <a:rPr lang="en-US" sz="4000" b="1" dirty="0">
                <a:solidFill>
                  <a:srgbClr val="FF0000"/>
                </a:solidFill>
              </a:rPr>
              <a:t>11. Environmental Psychology:</a:t>
            </a:r>
          </a:p>
          <a:p>
            <a:pPr algn="just" fontAlgn="base"/>
            <a:r>
              <a:rPr lang="en-US" sz="3600" dirty="0"/>
              <a:t>It focuses on the relationships between people and their physical and social surroundings. For example, the density of population and its relationship with crime, the noise pollution and its harmful effects and the influence of overcrowding upon lifestyle, etc.</a:t>
            </a:r>
          </a:p>
          <a:p>
            <a:pPr algn="just"/>
            <a:endParaRPr lang="en-US" sz="3600" dirty="0"/>
          </a:p>
        </p:txBody>
      </p:sp>
    </p:spTree>
    <p:extLst>
      <p:ext uri="{BB962C8B-B14F-4D97-AF65-F5344CB8AC3E}">
        <p14:creationId xmlns:p14="http://schemas.microsoft.com/office/powerpoint/2010/main" val="11452854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28" y="914401"/>
            <a:ext cx="10740571" cy="4979376"/>
          </a:xfrm>
        </p:spPr>
        <p:txBody>
          <a:bodyPr/>
          <a:lstStyle/>
          <a:p>
            <a:pPr marL="0" indent="0" algn="just" fontAlgn="base">
              <a:buNone/>
            </a:pPr>
            <a:r>
              <a:rPr lang="en-US" sz="3600" b="1" dirty="0">
                <a:solidFill>
                  <a:srgbClr val="FF0000"/>
                </a:solidFill>
              </a:rPr>
              <a:t>12. Psychology of Women:</a:t>
            </a:r>
          </a:p>
          <a:p>
            <a:pPr algn="just" fontAlgn="base"/>
            <a:r>
              <a:rPr lang="en-US" dirty="0"/>
              <a:t>This concentrates on psychological factors of women’s </a:t>
            </a:r>
            <a:r>
              <a:rPr lang="en-US" dirty="0" err="1"/>
              <a:t>behaviour</a:t>
            </a:r>
            <a:r>
              <a:rPr lang="en-US" dirty="0"/>
              <a:t> and development. </a:t>
            </a:r>
          </a:p>
          <a:p>
            <a:pPr algn="just" fontAlgn="base"/>
            <a:r>
              <a:rPr lang="en-US" dirty="0"/>
              <a:t>It focuses on a broad range of issues such as discrimination against women, the possibility of structural differences in the brain of men and women, the effect of hormones on </a:t>
            </a:r>
            <a:r>
              <a:rPr lang="en-US" dirty="0" err="1"/>
              <a:t>behaviour</a:t>
            </a:r>
            <a:r>
              <a:rPr lang="en-US" dirty="0"/>
              <a:t>, and the cause of violence against women, fear of success, outsmarting nature of women with respect to men in various accomplishments.</a:t>
            </a:r>
          </a:p>
          <a:p>
            <a:pPr algn="just"/>
            <a:endParaRPr lang="en-US" dirty="0"/>
          </a:p>
        </p:txBody>
      </p:sp>
    </p:spTree>
    <p:extLst>
      <p:ext uri="{BB962C8B-B14F-4D97-AF65-F5344CB8AC3E}">
        <p14:creationId xmlns:p14="http://schemas.microsoft.com/office/powerpoint/2010/main" val="2705667374"/>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258" y="326571"/>
            <a:ext cx="10762342" cy="6139543"/>
          </a:xfrm>
        </p:spPr>
        <p:txBody>
          <a:bodyPr>
            <a:normAutofit/>
          </a:bodyPr>
          <a:lstStyle/>
          <a:p>
            <a:pPr marL="0" indent="0" algn="just" fontAlgn="base">
              <a:buNone/>
            </a:pPr>
            <a:r>
              <a:rPr lang="en-US" sz="4000" b="1" dirty="0">
                <a:solidFill>
                  <a:srgbClr val="FF0000"/>
                </a:solidFill>
              </a:rPr>
              <a:t>13. Sports and Exercise Psychology:</a:t>
            </a:r>
          </a:p>
          <a:p>
            <a:pPr algn="just" fontAlgn="base"/>
            <a:r>
              <a:rPr lang="en-US" sz="3600" dirty="0"/>
              <a:t>It studies the role of motivation in sport, social aspects of sport and physiological issues like importance of training on muscle development, the coordination between eye and hand, the muscular coordination in track and field, swimming and gymnastics.</a:t>
            </a:r>
          </a:p>
          <a:p>
            <a:pPr algn="just"/>
            <a:endParaRPr lang="en-US" sz="3600" dirty="0"/>
          </a:p>
        </p:txBody>
      </p:sp>
    </p:spTree>
    <p:extLst>
      <p:ext uri="{BB962C8B-B14F-4D97-AF65-F5344CB8AC3E}">
        <p14:creationId xmlns:p14="http://schemas.microsoft.com/office/powerpoint/2010/main" val="2916852946"/>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943" y="457200"/>
            <a:ext cx="10827657" cy="6095999"/>
          </a:xfrm>
        </p:spPr>
        <p:txBody>
          <a:bodyPr>
            <a:normAutofit/>
          </a:bodyPr>
          <a:lstStyle/>
          <a:p>
            <a:pPr marL="0" indent="0" algn="just" fontAlgn="base">
              <a:buNone/>
            </a:pPr>
            <a:r>
              <a:rPr lang="en-US" sz="4000" b="1" dirty="0">
                <a:solidFill>
                  <a:srgbClr val="FF0000"/>
                </a:solidFill>
              </a:rPr>
              <a:t>14. Cognitive Psychology:</a:t>
            </a:r>
          </a:p>
          <a:p>
            <a:pPr algn="just" fontAlgn="base"/>
            <a:r>
              <a:rPr lang="en-US" dirty="0"/>
              <a:t>It has its roots in the cognitive outlook of the Gestalt principles. It studies thinking, memory, language, development, perception, imagery and other mental processes in order to peep into the higher human mental functions like insight, creativity and problem-solving. </a:t>
            </a:r>
          </a:p>
          <a:p>
            <a:pPr algn="just" fontAlgn="base"/>
            <a:r>
              <a:rPr lang="en-US" dirty="0"/>
              <a:t>The names of psychologists like Edward </a:t>
            </a:r>
            <a:r>
              <a:rPr lang="en-US" dirty="0" err="1"/>
              <a:t>Tolman</a:t>
            </a:r>
            <a:r>
              <a:rPr lang="en-US" dirty="0"/>
              <a:t> and Jean Piaget are associated with the propagation of the ideas of this school of thought.</a:t>
            </a:r>
          </a:p>
          <a:p>
            <a:pPr algn="just"/>
            <a:endParaRPr lang="en-US" dirty="0"/>
          </a:p>
        </p:txBody>
      </p:sp>
    </p:spTree>
    <p:extLst>
      <p:ext uri="{BB962C8B-B14F-4D97-AF65-F5344CB8AC3E}">
        <p14:creationId xmlns:p14="http://schemas.microsoft.com/office/powerpoint/2010/main" val="4161482733"/>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56380"/>
            <a:ext cx="10769600" cy="1143000"/>
          </a:xfrm>
        </p:spPr>
        <p:txBody>
          <a:bodyPr>
            <a:normAutofit/>
          </a:bodyPr>
          <a:lstStyle/>
          <a:p>
            <a:r>
              <a:rPr lang="en-US" sz="5400" b="1" dirty="0"/>
              <a:t>Note: </a:t>
            </a:r>
          </a:p>
        </p:txBody>
      </p:sp>
      <p:sp>
        <p:nvSpPr>
          <p:cNvPr id="3" name="Content Placeholder 2"/>
          <p:cNvSpPr>
            <a:spLocks noGrp="1"/>
          </p:cNvSpPr>
          <p:nvPr>
            <p:ph idx="1"/>
          </p:nvPr>
        </p:nvSpPr>
        <p:spPr/>
        <p:txBody>
          <a:bodyPr>
            <a:normAutofit/>
          </a:bodyPr>
          <a:lstStyle/>
          <a:p>
            <a:pPr algn="just"/>
            <a:r>
              <a:rPr lang="en-US" altLang="en-US" sz="4000" b="1" dirty="0">
                <a:cs typeface="Times New Roman" panose="02020603050405020304" pitchFamily="18" charset="0"/>
              </a:rPr>
              <a:t>Psychiatry</a:t>
            </a:r>
            <a:r>
              <a:rPr lang="en-US" altLang="en-US" sz="4000" dirty="0">
                <a:cs typeface="Times New Roman" panose="02020603050405020304" pitchFamily="18" charset="0"/>
              </a:rPr>
              <a:t>- branch of medicine that deals with emotional and behavioral disorders.  </a:t>
            </a:r>
          </a:p>
          <a:p>
            <a:pPr algn="just"/>
            <a:r>
              <a:rPr lang="en-US" altLang="en-US" sz="4000" dirty="0">
                <a:cs typeface="Times New Roman" panose="02020603050405020304" pitchFamily="18" charset="0"/>
              </a:rPr>
              <a:t>A psychiatrist can  prescribe medicine and is considered a medical doctor (M.D.), NOT a  psychologist.</a:t>
            </a:r>
          </a:p>
          <a:p>
            <a:pPr algn="just"/>
            <a:endParaRPr lang="en-US" sz="4000" dirty="0"/>
          </a:p>
        </p:txBody>
      </p:sp>
    </p:spTree>
    <p:extLst>
      <p:ext uri="{BB962C8B-B14F-4D97-AF65-F5344CB8AC3E}">
        <p14:creationId xmlns:p14="http://schemas.microsoft.com/office/powerpoint/2010/main" val="2182387004"/>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New folder\index.png"/>
          <p:cNvPicPr>
            <a:picLocks noChangeAspect="1" noChangeArrowheads="1"/>
          </p:cNvPicPr>
          <p:nvPr/>
        </p:nvPicPr>
        <p:blipFill>
          <a:blip r:embed="rId3" cstate="print"/>
          <a:srcRect/>
          <a:stretch>
            <a:fillRect/>
          </a:stretch>
        </p:blipFill>
        <p:spPr bwMode="auto">
          <a:xfrm>
            <a:off x="1086679" y="795130"/>
            <a:ext cx="10243930" cy="3624470"/>
          </a:xfrm>
          <a:prstGeom prst="rect">
            <a:avLst/>
          </a:prstGeom>
          <a:noFill/>
        </p:spPr>
      </p:pic>
    </p:spTree>
    <p:extLst>
      <p:ext uri="{BB962C8B-B14F-4D97-AF65-F5344CB8AC3E}">
        <p14:creationId xmlns:p14="http://schemas.microsoft.com/office/powerpoint/2010/main" val="3423688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44" y="0"/>
            <a:ext cx="7315200" cy="1143000"/>
          </a:xfrm>
        </p:spPr>
        <p:txBody>
          <a:bodyPr>
            <a:normAutofit/>
          </a:bodyPr>
          <a:lstStyle/>
          <a:p>
            <a:pPr algn="ctr"/>
            <a:r>
              <a:rPr lang="en-US" sz="4800" b="1" i="0" dirty="0">
                <a:solidFill>
                  <a:schemeClr val="accent1"/>
                </a:solidFill>
                <a:effectLst>
                  <a:outerShdw blurRad="38100" dist="38100" dir="2700000" algn="tl">
                    <a:srgbClr val="000000">
                      <a:alpha val="43137"/>
                    </a:srgbClr>
                  </a:outerShdw>
                </a:effectLst>
                <a:latin typeface="Copperplate Gothic Bold" panose="020E0705020206020404" pitchFamily="34" charset="0"/>
              </a:rPr>
              <a:t>PERSONALITY</a:t>
            </a:r>
          </a:p>
        </p:txBody>
      </p:sp>
      <p:sp>
        <p:nvSpPr>
          <p:cNvPr id="3" name="Content Placeholder 2"/>
          <p:cNvSpPr>
            <a:spLocks noGrp="1"/>
          </p:cNvSpPr>
          <p:nvPr>
            <p:ph idx="1"/>
          </p:nvPr>
        </p:nvSpPr>
        <p:spPr>
          <a:xfrm>
            <a:off x="901148" y="1007165"/>
            <a:ext cx="11052313" cy="5605670"/>
          </a:xfrm>
        </p:spPr>
        <p:txBody>
          <a:bodyPr/>
          <a:lstStyle/>
          <a:p>
            <a:pPr algn="just"/>
            <a:r>
              <a:rPr lang="en-US" b="1" dirty="0"/>
              <a:t>Definition: </a:t>
            </a:r>
            <a:r>
              <a:rPr lang="en-US" dirty="0"/>
              <a:t> -</a:t>
            </a:r>
          </a:p>
          <a:p>
            <a:pPr algn="just">
              <a:buFont typeface="Wingdings" panose="05000000000000000000" pitchFamily="2" charset="2"/>
              <a:buChar char="ü"/>
            </a:pPr>
            <a:r>
              <a:rPr lang="en-US" dirty="0"/>
              <a:t>The unique characteristics each person develops in the course of his life.</a:t>
            </a:r>
          </a:p>
          <a:p>
            <a:pPr algn="just">
              <a:buFont typeface="Wingdings" panose="05000000000000000000" pitchFamily="2" charset="2"/>
              <a:buChar char="ü"/>
            </a:pPr>
            <a:r>
              <a:rPr lang="en-US" dirty="0"/>
              <a:t>The sum total of a person, his/her psychological and physiological characteristics that make him/her a unique individual. E.g. behavior, conduct, temperament (mental attitude), intellect.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18118887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02704"/>
            <a:ext cx="8839200" cy="972312"/>
          </a:xfrm>
        </p:spPr>
        <p:txBody>
          <a:bodyPr/>
          <a:lstStyle/>
          <a:p>
            <a:pPr algn="l"/>
            <a:r>
              <a:rPr lang="en-US" dirty="0">
                <a:solidFill>
                  <a:srgbClr val="FF0000"/>
                </a:solidFill>
                <a:latin typeface="Arial Rounded MT Bold" panose="020F0704030504030204" pitchFamily="34" charset="0"/>
              </a:rPr>
              <a:t>Why study personality?</a:t>
            </a:r>
          </a:p>
        </p:txBody>
      </p:sp>
      <p:sp>
        <p:nvSpPr>
          <p:cNvPr id="3" name="Content Placeholder 2"/>
          <p:cNvSpPr>
            <a:spLocks noGrp="1"/>
          </p:cNvSpPr>
          <p:nvPr>
            <p:ph idx="1"/>
          </p:nvPr>
        </p:nvSpPr>
        <p:spPr>
          <a:xfrm>
            <a:off x="1033670" y="967409"/>
            <a:ext cx="10840278" cy="5357191"/>
          </a:xfrm>
        </p:spPr>
        <p:txBody>
          <a:bodyPr>
            <a:noAutofit/>
          </a:bodyPr>
          <a:lstStyle/>
          <a:p>
            <a:pPr algn="just"/>
            <a:r>
              <a:rPr lang="en-US" dirty="0"/>
              <a:t>It helps the health workers such as nurses and clinicians to understand themselves, each other and their patients. </a:t>
            </a:r>
          </a:p>
          <a:p>
            <a:pPr lvl="0" algn="just"/>
            <a:r>
              <a:rPr lang="en-US" dirty="0"/>
              <a:t>It determines success and failure in the medical field, ability to make friends and to adapt to different working conditions. </a:t>
            </a:r>
          </a:p>
          <a:p>
            <a:pPr lvl="0" algn="just"/>
            <a:r>
              <a:rPr lang="en-US" dirty="0"/>
              <a:t> It influences the way one copes with pain, illness and crises.</a:t>
            </a:r>
          </a:p>
          <a:p>
            <a:pPr lvl="0" algn="just"/>
            <a:r>
              <a:rPr lang="en-US" dirty="0"/>
              <a:t>It helps the health worker to understand why patients react differently to a similar situation</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18168294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1429512"/>
          </a:xfrm>
        </p:spPr>
        <p:txBody>
          <a:bodyPr>
            <a:noAutofit/>
          </a:bodyPr>
          <a:lstStyle/>
          <a:p>
            <a:pPr algn="ctr"/>
            <a:r>
              <a:rPr lang="en-US" sz="5400" b="1" i="0" dirty="0">
                <a:solidFill>
                  <a:srgbClr val="FF0000"/>
                </a:solidFill>
                <a:effectLst>
                  <a:outerShdw blurRad="38100" dist="38100" dir="2700000" algn="tl">
                    <a:srgbClr val="000000">
                      <a:alpha val="43137"/>
                    </a:srgbClr>
                  </a:outerShdw>
                </a:effectLst>
              </a:rPr>
              <a:t>Personality Trait</a:t>
            </a:r>
            <a:br>
              <a:rPr lang="en-US" sz="5400" b="1" i="0" dirty="0">
                <a:solidFill>
                  <a:srgbClr val="FF0000"/>
                </a:solidFill>
                <a:effectLst>
                  <a:outerShdw blurRad="38100" dist="38100" dir="2700000" algn="tl">
                    <a:srgbClr val="000000">
                      <a:alpha val="43137"/>
                    </a:srgbClr>
                  </a:outerShdw>
                </a:effectLst>
              </a:rPr>
            </a:br>
            <a:endParaRPr lang="en-US" sz="5400" b="1" i="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07164" y="1159565"/>
            <a:ext cx="10734261" cy="4406348"/>
          </a:xfrm>
        </p:spPr>
        <p:txBody>
          <a:bodyPr>
            <a:normAutofit/>
          </a:bodyPr>
          <a:lstStyle/>
          <a:p>
            <a:pPr algn="just"/>
            <a:r>
              <a:rPr lang="en-US" dirty="0"/>
              <a:t>A tendency to behave in a consistent manner in various situations.</a:t>
            </a:r>
          </a:p>
          <a:p>
            <a:pPr algn="just"/>
            <a:r>
              <a:rPr lang="en-US" dirty="0"/>
              <a:t>Knowledge that a person possesses a particular trait makes prediction of her behavior possible e.g. patience, honesty, perseverance, bad temper, etc.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719536603"/>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905" y="327389"/>
            <a:ext cx="8686800" cy="838200"/>
          </a:xfrm>
        </p:spPr>
        <p:txBody>
          <a:bodyPr>
            <a:noAutofit/>
          </a:bodyPr>
          <a:lstStyle/>
          <a:p>
            <a:pPr algn="ctr"/>
            <a:r>
              <a:rPr lang="en-US" sz="5400" b="1" i="0" dirty="0">
                <a:solidFill>
                  <a:srgbClr val="FF0000"/>
                </a:solidFill>
                <a:effectLst>
                  <a:outerShdw blurRad="38100" dist="38100" dir="2700000" algn="tl">
                    <a:srgbClr val="000000">
                      <a:alpha val="43137"/>
                    </a:srgbClr>
                  </a:outerShdw>
                </a:effectLst>
              </a:rPr>
              <a:t>Factors Influencing Personality</a:t>
            </a:r>
          </a:p>
        </p:txBody>
      </p:sp>
      <p:sp>
        <p:nvSpPr>
          <p:cNvPr id="3" name="Content Placeholder 2"/>
          <p:cNvSpPr>
            <a:spLocks noGrp="1"/>
          </p:cNvSpPr>
          <p:nvPr>
            <p:ph idx="1"/>
          </p:nvPr>
        </p:nvSpPr>
        <p:spPr/>
        <p:txBody>
          <a:bodyPr/>
          <a:lstStyle/>
          <a:p>
            <a:pPr algn="just">
              <a:buNone/>
            </a:pPr>
            <a:r>
              <a:rPr lang="en-US" b="1" dirty="0"/>
              <a:t>	Heredity</a:t>
            </a:r>
            <a:endParaRPr lang="en-US" dirty="0"/>
          </a:p>
          <a:p>
            <a:pPr algn="just"/>
            <a:r>
              <a:rPr lang="en-US" dirty="0"/>
              <a:t>Studies have proved that individuals inherit certain characteristics of personality from their parents, e.g. general appearance, reaction tendencies (alertness, dull etc.) </a:t>
            </a:r>
          </a:p>
          <a:p>
            <a:pPr algn="just">
              <a:buNone/>
            </a:pP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38124777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0262"/>
            <a:ext cx="10972800" cy="1143000"/>
          </a:xfrm>
        </p:spPr>
        <p:txBody>
          <a:bodyPr/>
          <a:lstStyle/>
          <a:p>
            <a:pPr algn="ctr"/>
            <a:r>
              <a:rPr lang="en-US" dirty="0"/>
              <a:t>Course outline ct’</a:t>
            </a:r>
          </a:p>
        </p:txBody>
      </p:sp>
      <p:sp>
        <p:nvSpPr>
          <p:cNvPr id="3" name="Content Placeholder 2"/>
          <p:cNvSpPr>
            <a:spLocks noGrp="1"/>
          </p:cNvSpPr>
          <p:nvPr>
            <p:ph idx="1"/>
          </p:nvPr>
        </p:nvSpPr>
        <p:spPr>
          <a:xfrm>
            <a:off x="609601" y="1383262"/>
            <a:ext cx="10972800" cy="4941338"/>
          </a:xfrm>
        </p:spPr>
        <p:txBody>
          <a:bodyPr>
            <a:noAutofit/>
          </a:bodyPr>
          <a:lstStyle/>
          <a:p>
            <a:pPr algn="just"/>
            <a:r>
              <a:rPr lang="en-US" sz="2800" dirty="0"/>
              <a:t>Observational cognitive avoidance and learning </a:t>
            </a:r>
          </a:p>
          <a:p>
            <a:pPr algn="just"/>
            <a:r>
              <a:rPr lang="en-US" sz="2800" dirty="0"/>
              <a:t>Motivation </a:t>
            </a:r>
          </a:p>
          <a:p>
            <a:pPr algn="just"/>
            <a:r>
              <a:rPr lang="en-US" sz="2800" dirty="0"/>
              <a:t>Types of personalities</a:t>
            </a:r>
          </a:p>
          <a:p>
            <a:pPr algn="just"/>
            <a:r>
              <a:rPr lang="en-US" sz="2800" dirty="0"/>
              <a:t>Stress and coping</a:t>
            </a:r>
          </a:p>
          <a:p>
            <a:pPr algn="just"/>
            <a:r>
              <a:rPr lang="en-US" sz="2800" dirty="0"/>
              <a:t>Crisis and crisis intervention</a:t>
            </a:r>
          </a:p>
          <a:p>
            <a:pPr algn="just"/>
            <a:r>
              <a:rPr lang="en-US" sz="2800" dirty="0"/>
              <a:t>Mental defense mechanisms</a:t>
            </a:r>
          </a:p>
          <a:p>
            <a:pPr algn="just"/>
            <a:r>
              <a:rPr lang="en-US" sz="2800" dirty="0"/>
              <a:t>Psychology in relation to nursing</a:t>
            </a:r>
          </a:p>
          <a:p>
            <a:pPr algn="just"/>
            <a:r>
              <a:rPr lang="en-US" sz="2800" dirty="0"/>
              <a:t>Stages of growth and development</a:t>
            </a:r>
          </a:p>
          <a:p>
            <a:pPr algn="just"/>
            <a:r>
              <a:rPr lang="en-US" sz="2800" dirty="0"/>
              <a:t>Application of theories of personality development in growth and development</a:t>
            </a:r>
          </a:p>
          <a:p>
            <a:pPr algn="just"/>
            <a:endParaRPr lang="en-US" sz="2800" dirty="0"/>
          </a:p>
        </p:txBody>
      </p:sp>
    </p:spTree>
    <p:extLst>
      <p:ext uri="{BB962C8B-B14F-4D97-AF65-F5344CB8AC3E}">
        <p14:creationId xmlns:p14="http://schemas.microsoft.com/office/powerpoint/2010/main" val="643766979"/>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2060"/>
                </a:solidFill>
              </a:rPr>
              <a:t>Cont’d…</a:t>
            </a:r>
          </a:p>
        </p:txBody>
      </p:sp>
      <p:sp>
        <p:nvSpPr>
          <p:cNvPr id="3" name="Content Placeholder 2"/>
          <p:cNvSpPr>
            <a:spLocks noGrp="1"/>
          </p:cNvSpPr>
          <p:nvPr>
            <p:ph idx="1"/>
          </p:nvPr>
        </p:nvSpPr>
        <p:spPr>
          <a:xfrm>
            <a:off x="1016000" y="1412632"/>
            <a:ext cx="10769600" cy="4419600"/>
          </a:xfrm>
        </p:spPr>
        <p:txBody>
          <a:bodyPr>
            <a:normAutofit/>
          </a:bodyPr>
          <a:lstStyle/>
          <a:p>
            <a:pPr algn="just">
              <a:buNone/>
            </a:pPr>
            <a:r>
              <a:rPr lang="en-US" b="1" dirty="0"/>
              <a:t>	Environment</a:t>
            </a:r>
            <a:endParaRPr lang="en-US" dirty="0"/>
          </a:p>
          <a:p>
            <a:pPr algn="just"/>
            <a:r>
              <a:rPr lang="en-US" dirty="0"/>
              <a:t>Many environmental factors determine the personality of an individual.</a:t>
            </a:r>
          </a:p>
          <a:p>
            <a:pPr lvl="0" algn="just">
              <a:buNone/>
            </a:pPr>
            <a:r>
              <a:rPr lang="en-US" b="1" dirty="0"/>
              <a:t>	Social-cultural factors</a:t>
            </a:r>
          </a:p>
          <a:p>
            <a:pPr algn="just"/>
            <a:r>
              <a:rPr lang="en-US" dirty="0"/>
              <a:t>In most societies the male is supposed to be aggressive, strong, not cry aimlessly and endure a lot of pain and on the other hand girls are expected to be submissive and polite.</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1653109226"/>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2060"/>
                </a:solidFill>
              </a:rPr>
              <a:t>Cont’d…</a:t>
            </a:r>
          </a:p>
        </p:txBody>
      </p:sp>
      <p:sp>
        <p:nvSpPr>
          <p:cNvPr id="3" name="Content Placeholder 2"/>
          <p:cNvSpPr>
            <a:spLocks noGrp="1"/>
          </p:cNvSpPr>
          <p:nvPr>
            <p:ph idx="1"/>
          </p:nvPr>
        </p:nvSpPr>
        <p:spPr>
          <a:xfrm>
            <a:off x="894522" y="1412632"/>
            <a:ext cx="11012556" cy="4419600"/>
          </a:xfrm>
        </p:spPr>
        <p:txBody>
          <a:bodyPr>
            <a:noAutofit/>
          </a:bodyPr>
          <a:lstStyle/>
          <a:p>
            <a:pPr lvl="0" algn="just">
              <a:buNone/>
            </a:pPr>
            <a:r>
              <a:rPr lang="en-US" b="1" dirty="0"/>
              <a:t>	Learning  </a:t>
            </a:r>
            <a:endParaRPr lang="en-US" dirty="0"/>
          </a:p>
          <a:p>
            <a:pPr algn="just"/>
            <a:r>
              <a:rPr lang="en-US" dirty="0"/>
              <a:t>Plays a major role in </a:t>
            </a:r>
            <a:r>
              <a:rPr lang="en-US" dirty="0" err="1"/>
              <a:t>moulding</a:t>
            </a:r>
            <a:r>
              <a:rPr lang="en-US" dirty="0"/>
              <a:t> and influencing one`s personality throughout life, beginning from infancy.</a:t>
            </a:r>
          </a:p>
          <a:p>
            <a:pPr algn="just">
              <a:buNone/>
            </a:pPr>
            <a:endParaRPr lang="en-US" sz="1050" dirty="0"/>
          </a:p>
          <a:p>
            <a:pPr lvl="0" algn="just">
              <a:buNone/>
            </a:pPr>
            <a:r>
              <a:rPr lang="en-US" b="1" dirty="0"/>
              <a:t>	Self perception</a:t>
            </a:r>
            <a:endParaRPr lang="en-US" dirty="0"/>
          </a:p>
          <a:p>
            <a:pPr algn="just"/>
            <a:r>
              <a:rPr lang="en-US" dirty="0"/>
              <a:t>The environment helps the child develop self perception, and the persons he interacts with reinforce that perception e.g. failure in life or successful in life.</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1182763588"/>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188844"/>
            <a:ext cx="8759687" cy="1143000"/>
          </a:xfrm>
        </p:spPr>
        <p:txBody>
          <a:bodyPr>
            <a:normAutofit/>
          </a:bodyPr>
          <a:lstStyle/>
          <a:p>
            <a:pPr algn="l"/>
            <a:r>
              <a:rPr lang="en-US" b="1" i="0" dirty="0">
                <a:latin typeface="Copperplate Gothic Bold" panose="020E0705020206020404" pitchFamily="34" charset="0"/>
              </a:rPr>
              <a:t>TYPES OF PERSONALITY</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848139" y="1331844"/>
            <a:ext cx="11025809" cy="4572000"/>
          </a:xfrm>
        </p:spPr>
        <p:txBody>
          <a:bodyPr>
            <a:normAutofit/>
          </a:bodyPr>
          <a:lstStyle/>
          <a:p>
            <a:pPr algn="just"/>
            <a:r>
              <a:rPr lang="en-US" sz="3600" dirty="0"/>
              <a:t>There are quite a number of types of personality:</a:t>
            </a:r>
          </a:p>
          <a:p>
            <a:pPr lvl="1" algn="just"/>
            <a:r>
              <a:rPr lang="en-US" sz="3200" dirty="0"/>
              <a:t>Plato: body elements such as </a:t>
            </a:r>
            <a:r>
              <a:rPr lang="en-US" sz="3200" i="1" dirty="0"/>
              <a:t>gold(rulers),iron(workers)etc</a:t>
            </a:r>
          </a:p>
          <a:p>
            <a:pPr lvl="1" algn="just"/>
            <a:r>
              <a:rPr lang="en-US" sz="3200" dirty="0"/>
              <a:t>Sheldon: body physique i.e. </a:t>
            </a:r>
            <a:r>
              <a:rPr lang="en-US" sz="3200" i="1" dirty="0"/>
              <a:t>endomorphic, </a:t>
            </a:r>
            <a:r>
              <a:rPr lang="en-US" sz="3200" i="1" dirty="0" err="1"/>
              <a:t>ectomorphic</a:t>
            </a:r>
            <a:r>
              <a:rPr lang="en-US" sz="3200" i="1" dirty="0"/>
              <a:t> etc</a:t>
            </a:r>
          </a:p>
          <a:p>
            <a:pPr lvl="1" algn="just"/>
            <a:r>
              <a:rPr lang="en-US" sz="3200" dirty="0"/>
              <a:t>Hans: relativity to external world </a:t>
            </a:r>
            <a:r>
              <a:rPr lang="en-US" sz="3200" dirty="0" err="1"/>
              <a:t>i.e</a:t>
            </a:r>
            <a:r>
              <a:rPr lang="en-US" sz="3200" dirty="0"/>
              <a:t> </a:t>
            </a:r>
            <a:r>
              <a:rPr lang="en-US" sz="3200" i="1" dirty="0"/>
              <a:t>introversion/extroversion </a:t>
            </a:r>
            <a:r>
              <a:rPr lang="en-US" sz="3200" dirty="0"/>
              <a:t>(broad categories)</a:t>
            </a:r>
          </a:p>
          <a:p>
            <a:pPr lvl="1" algn="just"/>
            <a:r>
              <a:rPr lang="en-US" sz="3200" dirty="0"/>
              <a:t>Hippocrates: body chemistry i.e. </a:t>
            </a:r>
            <a:r>
              <a:rPr lang="en-US" sz="3200" i="1" dirty="0" err="1"/>
              <a:t>sanguines</a:t>
            </a:r>
            <a:r>
              <a:rPr lang="en-US" sz="3200" i="1" dirty="0"/>
              <a:t>, </a:t>
            </a:r>
            <a:r>
              <a:rPr lang="en-US" sz="3200" i="1" dirty="0" err="1"/>
              <a:t>melancholics</a:t>
            </a:r>
            <a:r>
              <a:rPr lang="en-US" sz="3200" i="1" dirty="0"/>
              <a:t> etc</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354477721"/>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5835"/>
            <a:ext cx="7772400" cy="1143000"/>
          </a:xfrm>
        </p:spPr>
        <p:txBody>
          <a:bodyPr>
            <a:normAutofit/>
          </a:bodyPr>
          <a:lstStyle/>
          <a:p>
            <a:pPr algn="ctr"/>
            <a:r>
              <a:rPr lang="en-US" dirty="0">
                <a:latin typeface="Copperplate Gothic Bold" panose="020E0705020206020404" pitchFamily="34" charset="0"/>
              </a:rPr>
              <a:t>Introverts</a:t>
            </a:r>
          </a:p>
        </p:txBody>
      </p:sp>
      <p:sp>
        <p:nvSpPr>
          <p:cNvPr id="3" name="Content Placeholder 2"/>
          <p:cNvSpPr>
            <a:spLocks noGrp="1"/>
          </p:cNvSpPr>
          <p:nvPr>
            <p:ph idx="1"/>
          </p:nvPr>
        </p:nvSpPr>
        <p:spPr>
          <a:xfrm>
            <a:off x="1086677" y="1278835"/>
            <a:ext cx="10429461" cy="4969565"/>
          </a:xfrm>
        </p:spPr>
        <p:txBody>
          <a:bodyPr>
            <a:normAutofit/>
          </a:bodyPr>
          <a:lstStyle/>
          <a:p>
            <a:pPr algn="just"/>
            <a:r>
              <a:rPr lang="en-US" dirty="0"/>
              <a:t>Are reserved, withdrawn persons who are pre-occupied with their inner feelings and thoughts.</a:t>
            </a:r>
          </a:p>
          <a:p>
            <a:pPr algn="just"/>
            <a:endParaRPr lang="en-US" sz="1600" dirty="0"/>
          </a:p>
          <a:p>
            <a:pPr algn="just"/>
            <a:r>
              <a:rPr lang="en-US" dirty="0"/>
              <a:t>They tend to be </a:t>
            </a:r>
            <a:r>
              <a:rPr lang="en-US" i="1" dirty="0"/>
              <a:t>imaginative, slow in thinking, pessimistic, shy, unfriendly, reserved, conservative, likes solitude, cautious, passive, tender hearted and sympathetic and often retreats after meeting difficulties.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2949082162"/>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772400" cy="1143000"/>
          </a:xfrm>
        </p:spPr>
        <p:txBody>
          <a:bodyPr>
            <a:normAutofit/>
          </a:bodyPr>
          <a:lstStyle/>
          <a:p>
            <a:pPr algn="ctr"/>
            <a:r>
              <a:rPr lang="en-US" sz="6000" b="1" dirty="0">
                <a:solidFill>
                  <a:srgbClr val="FF0000"/>
                </a:solidFill>
              </a:rPr>
              <a:t>Extroverts</a:t>
            </a:r>
          </a:p>
        </p:txBody>
      </p:sp>
      <p:sp>
        <p:nvSpPr>
          <p:cNvPr id="3" name="Content Placeholder 2"/>
          <p:cNvSpPr>
            <a:spLocks noGrp="1"/>
          </p:cNvSpPr>
          <p:nvPr>
            <p:ph idx="1"/>
          </p:nvPr>
        </p:nvSpPr>
        <p:spPr>
          <a:xfrm>
            <a:off x="1143000" y="1371600"/>
            <a:ext cx="10731500" cy="4267200"/>
          </a:xfrm>
        </p:spPr>
        <p:txBody>
          <a:bodyPr>
            <a:normAutofit/>
          </a:bodyPr>
          <a:lstStyle/>
          <a:p>
            <a:pPr algn="just"/>
            <a:r>
              <a:rPr lang="en-US" dirty="0"/>
              <a:t>Are outgoing, active persons who direct their energies and interests towards other people and things.</a:t>
            </a:r>
          </a:p>
          <a:p>
            <a:pPr algn="just"/>
            <a:endParaRPr lang="en-US" sz="1600" dirty="0"/>
          </a:p>
          <a:p>
            <a:pPr algn="just"/>
            <a:r>
              <a:rPr lang="en-US" dirty="0"/>
              <a:t>They tend to be </a:t>
            </a:r>
            <a:r>
              <a:rPr lang="en-US" i="1" dirty="0"/>
              <a:t>sociable, talkative, present oriented, tough minded, unsympathetic, aggressive, friendly, adaptive, makes and sticks to their own laws, optimistic, little fantasy and likes other people’s company.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2547016583"/>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44" y="190500"/>
            <a:ext cx="7772400" cy="1143000"/>
          </a:xfrm>
        </p:spPr>
        <p:txBody>
          <a:bodyPr>
            <a:normAutofit/>
          </a:bodyPr>
          <a:lstStyle/>
          <a:p>
            <a:pPr algn="ctr"/>
            <a:r>
              <a:rPr lang="en-US" sz="5400" b="1" dirty="0" err="1">
                <a:latin typeface="Arial Rounded MT Bold" panose="020F0704030504030204" pitchFamily="34" charset="0"/>
              </a:rPr>
              <a:t>Sanguines</a:t>
            </a:r>
            <a:r>
              <a:rPr lang="en-US" sz="5400" b="1" dirty="0">
                <a:latin typeface="Arial Rounded MT Bold" panose="020F0704030504030204" pitchFamily="34" charset="0"/>
              </a:rPr>
              <a:t> </a:t>
            </a:r>
            <a:r>
              <a:rPr lang="en-US" sz="3600" b="1" dirty="0">
                <a:latin typeface="Arial Rounded MT Bold" panose="020F0704030504030204" pitchFamily="34" charset="0"/>
              </a:rPr>
              <a:t>(“let’s have fun”)</a:t>
            </a:r>
          </a:p>
        </p:txBody>
      </p:sp>
      <p:sp>
        <p:nvSpPr>
          <p:cNvPr id="3" name="Content Placeholder 2"/>
          <p:cNvSpPr>
            <a:spLocks noGrp="1"/>
          </p:cNvSpPr>
          <p:nvPr>
            <p:ph idx="1"/>
          </p:nvPr>
        </p:nvSpPr>
        <p:spPr>
          <a:xfrm>
            <a:off x="901147" y="1543878"/>
            <a:ext cx="10747513" cy="4191000"/>
          </a:xfrm>
        </p:spPr>
        <p:txBody>
          <a:bodyPr>
            <a:noAutofit/>
          </a:bodyPr>
          <a:lstStyle/>
          <a:p>
            <a:pPr algn="just">
              <a:buNone/>
            </a:pPr>
            <a:r>
              <a:rPr lang="en-US" dirty="0"/>
              <a:t>Great front-door person/salesperson</a:t>
            </a:r>
          </a:p>
          <a:p>
            <a:pPr algn="just">
              <a:buFont typeface="Arial" pitchFamily="34" charset="0"/>
              <a:buChar char="•"/>
            </a:pPr>
            <a:r>
              <a:rPr lang="en-US" dirty="0"/>
              <a:t>Enthusiastic and expressive, makes friends easily,</a:t>
            </a:r>
          </a:p>
          <a:p>
            <a:pPr algn="just">
              <a:buFont typeface="Arial" pitchFamily="34" charset="0"/>
              <a:buChar char="•"/>
            </a:pPr>
            <a:r>
              <a:rPr lang="en-US" dirty="0"/>
              <a:t>Creative and fun, volunteers for jobs, talkative, storyteller</a:t>
            </a:r>
          </a:p>
          <a:p>
            <a:pPr algn="just">
              <a:buFont typeface="Arial" pitchFamily="34" charset="0"/>
              <a:buChar char="•"/>
            </a:pPr>
            <a:r>
              <a:rPr lang="en-US" dirty="0"/>
              <a:t>Don’t have much follow-through, talk too much, exaggerates, </a:t>
            </a:r>
          </a:p>
          <a:p>
            <a:pPr algn="just">
              <a:buFont typeface="Arial" pitchFamily="34" charset="0"/>
              <a:buChar char="•"/>
            </a:pPr>
            <a:r>
              <a:rPr lang="en-US" dirty="0"/>
              <a:t>Many fans but few friends, self-centered, disorganized, manipulates through charm</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1012118350"/>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139" y="190500"/>
            <a:ext cx="7772400" cy="1143000"/>
          </a:xfrm>
        </p:spPr>
        <p:txBody>
          <a:bodyPr>
            <a:noAutofit/>
          </a:bodyPr>
          <a:lstStyle/>
          <a:p>
            <a:pPr algn="ctr"/>
            <a:r>
              <a:rPr lang="en-US" sz="5400" b="1" dirty="0">
                <a:latin typeface="Arial Rounded MT Bold" panose="020F0704030504030204" pitchFamily="34" charset="0"/>
              </a:rPr>
              <a:t>Melancholy </a:t>
            </a:r>
            <a:r>
              <a:rPr lang="en-US" sz="3600" b="1" dirty="0">
                <a:latin typeface="Arial Rounded MT Bold" panose="020F0704030504030204" pitchFamily="34" charset="0"/>
              </a:rPr>
              <a:t>(“let’s get organized”)</a:t>
            </a:r>
          </a:p>
        </p:txBody>
      </p:sp>
      <p:sp>
        <p:nvSpPr>
          <p:cNvPr id="3" name="Content Placeholder 2"/>
          <p:cNvSpPr>
            <a:spLocks noGrp="1"/>
          </p:cNvSpPr>
          <p:nvPr>
            <p:ph idx="1"/>
          </p:nvPr>
        </p:nvSpPr>
        <p:spPr>
          <a:xfrm>
            <a:off x="861391" y="1981200"/>
            <a:ext cx="10999305" cy="4191000"/>
          </a:xfrm>
        </p:spPr>
        <p:txBody>
          <a:bodyPr>
            <a:normAutofit/>
          </a:bodyPr>
          <a:lstStyle/>
          <a:p>
            <a:pPr algn="just">
              <a:buFont typeface="Arial" pitchFamily="34" charset="0"/>
              <a:buChar char="•"/>
            </a:pPr>
            <a:r>
              <a:rPr lang="en-US" sz="3600" dirty="0"/>
              <a:t>Analytical, genius prone, plans and organizes, neat and orderly. </a:t>
            </a:r>
          </a:p>
          <a:p>
            <a:pPr algn="just">
              <a:buFont typeface="Arial" pitchFamily="34" charset="0"/>
              <a:buChar char="•"/>
            </a:pPr>
            <a:r>
              <a:rPr lang="en-US" sz="3600" dirty="0"/>
              <a:t>Can be counted on to finish a job, detail-oriented, economical, compassionate, perfectionists, creative.</a:t>
            </a:r>
          </a:p>
          <a:p>
            <a:pPr algn="just">
              <a:buFont typeface="Arial" pitchFamily="34" charset="0"/>
              <a:buChar char="•"/>
            </a:pPr>
            <a:r>
              <a:rPr lang="en-US" sz="3600" dirty="0"/>
              <a:t>Easily depressed, assumes worst in people and situations, low-self image, procrastinate through planning, has unrealistic expectations.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2267452864"/>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44" y="190500"/>
            <a:ext cx="7772400" cy="1143000"/>
          </a:xfrm>
        </p:spPr>
        <p:txBody>
          <a:bodyPr>
            <a:noAutofit/>
          </a:bodyPr>
          <a:lstStyle/>
          <a:p>
            <a:pPr algn="ctr"/>
            <a:r>
              <a:rPr lang="en-US" sz="6000" b="1" dirty="0">
                <a:latin typeface="Arial Rounded MT Bold" panose="020F0704030504030204" pitchFamily="34" charset="0"/>
              </a:rPr>
              <a:t>Choleric </a:t>
            </a:r>
            <a:r>
              <a:rPr lang="en-US" sz="4000" b="1" dirty="0">
                <a:latin typeface="Arial Rounded MT Bold" panose="020F0704030504030204" pitchFamily="34" charset="0"/>
              </a:rPr>
              <a:t>(“let’s get moving”)</a:t>
            </a:r>
          </a:p>
        </p:txBody>
      </p:sp>
      <p:sp>
        <p:nvSpPr>
          <p:cNvPr id="3" name="Content Placeholder 2"/>
          <p:cNvSpPr>
            <a:spLocks noGrp="1"/>
          </p:cNvSpPr>
          <p:nvPr>
            <p:ph idx="1"/>
          </p:nvPr>
        </p:nvSpPr>
        <p:spPr>
          <a:xfrm>
            <a:off x="861391" y="1733550"/>
            <a:ext cx="11092070" cy="4191000"/>
          </a:xfrm>
        </p:spPr>
        <p:txBody>
          <a:bodyPr>
            <a:noAutofit/>
          </a:bodyPr>
          <a:lstStyle/>
          <a:p>
            <a:pPr algn="just">
              <a:buFont typeface="Arial" pitchFamily="34" charset="0"/>
              <a:buChar char="•"/>
            </a:pPr>
            <a:r>
              <a:rPr lang="en-US" sz="3600" dirty="0"/>
              <a:t>Born leader, driven, goal-oriented, strong-willed, can run anything, thrives on opposition.</a:t>
            </a:r>
          </a:p>
          <a:p>
            <a:pPr algn="just">
              <a:buFont typeface="Arial" pitchFamily="34" charset="0"/>
              <a:buChar char="•"/>
            </a:pPr>
            <a:r>
              <a:rPr lang="en-US" sz="3600" dirty="0"/>
              <a:t>Independent, makes split-second decisions, solves problems, is usually right, active.</a:t>
            </a:r>
          </a:p>
          <a:p>
            <a:pPr algn="just">
              <a:buFont typeface="Arial" pitchFamily="34" charset="0"/>
              <a:buChar char="•"/>
            </a:pPr>
            <a:r>
              <a:rPr lang="en-US" sz="3600" dirty="0"/>
              <a:t>Doesn’t see faults, compulsive worker, needs control, </a:t>
            </a:r>
          </a:p>
          <a:p>
            <a:pPr algn="just">
              <a:buFont typeface="Arial" pitchFamily="34" charset="0"/>
              <a:buChar char="•"/>
            </a:pPr>
            <a:r>
              <a:rPr lang="en-US" sz="3600" dirty="0"/>
              <a:t>Can come off bossy/domineering, not so good people skills, unemotional and cold.</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3873970280"/>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209" y="212035"/>
            <a:ext cx="7772400" cy="1143000"/>
          </a:xfrm>
        </p:spPr>
        <p:txBody>
          <a:bodyPr>
            <a:normAutofit/>
          </a:bodyPr>
          <a:lstStyle/>
          <a:p>
            <a:pPr algn="ctr"/>
            <a:r>
              <a:rPr lang="en-US" sz="6000" dirty="0">
                <a:latin typeface="Berlin Sans FB Demi" panose="020E0802020502020306" pitchFamily="34" charset="0"/>
              </a:rPr>
              <a:t>Phlegmatic </a:t>
            </a:r>
            <a:r>
              <a:rPr lang="en-US" sz="4000" dirty="0">
                <a:latin typeface="Berlin Sans FB Demi" panose="020E0802020502020306" pitchFamily="34" charset="0"/>
              </a:rPr>
              <a:t>(“let’s relax”)</a:t>
            </a:r>
          </a:p>
        </p:txBody>
      </p:sp>
      <p:sp>
        <p:nvSpPr>
          <p:cNvPr id="3" name="Content Placeholder 2"/>
          <p:cNvSpPr>
            <a:spLocks noGrp="1"/>
          </p:cNvSpPr>
          <p:nvPr>
            <p:ph idx="1"/>
          </p:nvPr>
        </p:nvSpPr>
        <p:spPr>
          <a:xfrm>
            <a:off x="1315277" y="1593574"/>
            <a:ext cx="10373139" cy="4191000"/>
          </a:xfrm>
        </p:spPr>
        <p:txBody>
          <a:bodyPr>
            <a:noAutofit/>
          </a:bodyPr>
          <a:lstStyle/>
          <a:p>
            <a:pPr algn="just">
              <a:buFont typeface="Arial" pitchFamily="34" charset="0"/>
              <a:buChar char="•"/>
            </a:pPr>
            <a:r>
              <a:rPr lang="en-US" sz="3600" dirty="0"/>
              <a:t>Easy-going, low-key, inoffensive, patient, calm, cool, collected, realistic </a:t>
            </a:r>
          </a:p>
          <a:p>
            <a:pPr algn="just">
              <a:buFont typeface="Arial" pitchFamily="34" charset="0"/>
              <a:buChar char="•"/>
            </a:pPr>
            <a:r>
              <a:rPr lang="en-US" sz="3600" dirty="0"/>
              <a:t>Mediator, good listener, dependable, cheerful.</a:t>
            </a:r>
          </a:p>
          <a:p>
            <a:pPr algn="just">
              <a:buFont typeface="Arial" pitchFamily="34" charset="0"/>
              <a:buChar char="•"/>
            </a:pPr>
            <a:r>
              <a:rPr lang="en-US" sz="3600" dirty="0"/>
              <a:t>Not enthusiastic, dislikes change, procrastinates, can seem lazy, indecisive, emotionally closed.</a:t>
            </a:r>
          </a:p>
          <a:p>
            <a:pPr algn="just">
              <a:buFont typeface="Arial" pitchFamily="34" charset="0"/>
              <a:buChar char="•"/>
            </a:pPr>
            <a:r>
              <a:rPr lang="en-US" sz="3600" dirty="0"/>
              <a:t>Avoids conflict, has a hard time with discipline, pessimistic</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59747185"/>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678" y="321365"/>
            <a:ext cx="7772400" cy="1143000"/>
          </a:xfrm>
        </p:spPr>
        <p:txBody>
          <a:bodyPr>
            <a:normAutofit/>
          </a:bodyPr>
          <a:lstStyle/>
          <a:p>
            <a:pPr algn="ctr"/>
            <a:r>
              <a:rPr lang="en-US" sz="6000" b="1" dirty="0">
                <a:solidFill>
                  <a:srgbClr val="002060"/>
                </a:solidFill>
              </a:rPr>
              <a:t>Others…</a:t>
            </a:r>
          </a:p>
        </p:txBody>
      </p:sp>
      <p:sp>
        <p:nvSpPr>
          <p:cNvPr id="3" name="Content Placeholder 2"/>
          <p:cNvSpPr>
            <a:spLocks noGrp="1"/>
          </p:cNvSpPr>
          <p:nvPr>
            <p:ph idx="1"/>
          </p:nvPr>
        </p:nvSpPr>
        <p:spPr>
          <a:xfrm>
            <a:off x="927651" y="1828800"/>
            <a:ext cx="11025809" cy="4267200"/>
          </a:xfrm>
        </p:spPr>
        <p:txBody>
          <a:bodyPr>
            <a:noAutofit/>
          </a:bodyPr>
          <a:lstStyle/>
          <a:p>
            <a:pPr lvl="0" algn="just">
              <a:buNone/>
            </a:pPr>
            <a:r>
              <a:rPr lang="en-US" b="1" dirty="0"/>
              <a:t>Obsessive</a:t>
            </a:r>
            <a:r>
              <a:rPr lang="en-US" dirty="0"/>
              <a:t>: perfection, rigid and does not like change.</a:t>
            </a:r>
          </a:p>
          <a:p>
            <a:pPr lvl="0" algn="just">
              <a:buNone/>
            </a:pPr>
            <a:r>
              <a:rPr lang="en-US" b="1" dirty="0"/>
              <a:t>Schizoid: </a:t>
            </a:r>
            <a:r>
              <a:rPr lang="en-US" dirty="0"/>
              <a:t>a loner, withdrawn, emotionally cold.</a:t>
            </a:r>
          </a:p>
          <a:p>
            <a:pPr lvl="0" algn="just">
              <a:buNone/>
            </a:pPr>
            <a:r>
              <a:rPr lang="en-US" b="1" dirty="0" err="1"/>
              <a:t>Cyclothymic</a:t>
            </a:r>
            <a:r>
              <a:rPr lang="en-US" b="1" dirty="0"/>
              <a:t>: </a:t>
            </a:r>
            <a:r>
              <a:rPr lang="en-US" dirty="0"/>
              <a:t>outgoing, very talkative, excited about life. Very warm emotionally</a:t>
            </a:r>
          </a:p>
          <a:p>
            <a:pPr lvl="0" algn="just">
              <a:buNone/>
            </a:pPr>
            <a:r>
              <a:rPr lang="en-US" b="1" dirty="0"/>
              <a:t>Hysterical: </a:t>
            </a:r>
            <a:r>
              <a:rPr lang="en-US" dirty="0"/>
              <a:t>seek a lot of attention, very selfish, dramatic.</a:t>
            </a:r>
          </a:p>
          <a:p>
            <a:pPr lvl="0" algn="just">
              <a:buNone/>
            </a:pPr>
            <a:r>
              <a:rPr lang="en-US" b="1" dirty="0"/>
              <a:t>Paranoid: </a:t>
            </a:r>
            <a:r>
              <a:rPr lang="en-US" dirty="0"/>
              <a:t>suspicious of everyone, difficult to work with, rigid and un-adaptable</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100107452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1">
              <a:lumMod val="95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57808" y="1431236"/>
            <a:ext cx="10694504" cy="1798155"/>
          </a:xfrm>
        </p:spPr>
        <p:txBody>
          <a:bodyPr>
            <a:noAutofit/>
          </a:bodyPr>
          <a:lstStyle/>
          <a:p>
            <a:pPr algn="ctr"/>
            <a:r>
              <a:rPr lang="en-US" sz="7200" b="1" dirty="0">
                <a:solidFill>
                  <a:srgbClr val="FF0000"/>
                </a:solidFill>
                <a:latin typeface="Copperplate Gothic Bold" panose="020E0705020206020404" pitchFamily="34" charset="0"/>
              </a:rPr>
              <a:t>CONCEPTS OF PSYCHOLOGY </a:t>
            </a:r>
          </a:p>
        </p:txBody>
      </p:sp>
      <p:sp>
        <p:nvSpPr>
          <p:cNvPr id="5" name="Subtitle 4"/>
          <p:cNvSpPr>
            <a:spLocks noGrp="1"/>
          </p:cNvSpPr>
          <p:nvPr>
            <p:ph type="subTitle" idx="1"/>
          </p:nvPr>
        </p:nvSpPr>
        <p:spPr>
          <a:xfrm>
            <a:off x="1802296" y="5128590"/>
            <a:ext cx="8534400" cy="841513"/>
          </a:xfrm>
        </p:spPr>
        <p:txBody>
          <a:bodyPr>
            <a:normAutofit fontScale="92500" lnSpcReduction="20000"/>
          </a:bodyPr>
          <a:lstStyle/>
          <a:p>
            <a:r>
              <a:rPr lang="en-US" sz="6000" dirty="0">
                <a:solidFill>
                  <a:schemeClr val="tx1"/>
                </a:solidFill>
                <a:latin typeface="Blackadder ITC" panose="04020505051007020D02" pitchFamily="82" charset="0"/>
              </a:rPr>
              <a:t>Welcome</a:t>
            </a:r>
          </a:p>
        </p:txBody>
      </p:sp>
    </p:spTree>
    <p:extLst>
      <p:ext uri="{BB962C8B-B14F-4D97-AF65-F5344CB8AC3E}">
        <p14:creationId xmlns:p14="http://schemas.microsoft.com/office/powerpoint/2010/main" val="370427696"/>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New folder\d7b76142460ebdf99928f8b88802128d.jpg"/>
          <p:cNvPicPr>
            <a:picLocks noGrp="1" noChangeAspect="1" noChangeArrowheads="1"/>
          </p:cNvPicPr>
          <p:nvPr>
            <p:ph idx="1"/>
          </p:nvPr>
        </p:nvPicPr>
        <p:blipFill>
          <a:blip r:embed="rId2" cstate="print"/>
          <a:srcRect/>
          <a:stretch>
            <a:fillRect/>
          </a:stretch>
        </p:blipFill>
        <p:spPr bwMode="auto">
          <a:xfrm>
            <a:off x="1046922" y="533400"/>
            <a:ext cx="11025808" cy="5791200"/>
          </a:xfrm>
          <a:prstGeom prst="rect">
            <a:avLst/>
          </a:prstGeom>
          <a:noFill/>
        </p:spPr>
      </p:pic>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3394059806"/>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00200" y="1143000"/>
            <a:ext cx="10141226" cy="2673626"/>
          </a:xfrm>
        </p:spPr>
        <p:txBody>
          <a:bodyPr>
            <a:noAutofit/>
          </a:bodyPr>
          <a:lstStyle/>
          <a:p>
            <a:pPr algn="ctr"/>
            <a:r>
              <a:rPr lang="en-US" sz="6000" b="1" i="0" dirty="0">
                <a:solidFill>
                  <a:srgbClr val="FF0000"/>
                </a:solidFill>
                <a:effectLst>
                  <a:outerShdw blurRad="38100" dist="38100" dir="2700000" algn="tl">
                    <a:srgbClr val="000000">
                      <a:alpha val="43137"/>
                    </a:srgbClr>
                  </a:outerShdw>
                </a:effectLst>
                <a:latin typeface="Berlin Sans FB Demi" panose="020E0802020502020306" pitchFamily="34" charset="0"/>
              </a:rPr>
              <a:t>THEORIES OF PERSONALITY DEVELOPMENT</a:t>
            </a:r>
          </a:p>
        </p:txBody>
      </p:sp>
    </p:spTree>
    <p:extLst>
      <p:ext uri="{BB962C8B-B14F-4D97-AF65-F5344CB8AC3E}">
        <p14:creationId xmlns:p14="http://schemas.microsoft.com/office/powerpoint/2010/main" val="2734677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4644" y="937731"/>
            <a:ext cx="10813773" cy="2242791"/>
          </a:xfrm>
        </p:spPr>
        <p:txBody>
          <a:bodyPr>
            <a:noAutofit/>
          </a:bodyPr>
          <a:lstStyle/>
          <a:p>
            <a:pPr algn="ctr"/>
            <a:r>
              <a:rPr lang="en-US" sz="6000" dirty="0">
                <a:solidFill>
                  <a:srgbClr val="FF0000"/>
                </a:solidFill>
                <a:latin typeface="Berlin Sans FB Demi" panose="020E0802020502020306" pitchFamily="34" charset="0"/>
              </a:rPr>
              <a:t>HUMANISTIC THEORY</a:t>
            </a:r>
            <a:r>
              <a:rPr lang="en-US" sz="4800" dirty="0">
                <a:solidFill>
                  <a:srgbClr val="FF0000"/>
                </a:solidFill>
                <a:latin typeface="Berlin Sans FB Demi" panose="020E0802020502020306" pitchFamily="34" charset="0"/>
              </a:rPr>
              <a:t/>
            </a:r>
            <a:br>
              <a:rPr lang="en-US" sz="4800" dirty="0">
                <a:solidFill>
                  <a:srgbClr val="FF0000"/>
                </a:solidFill>
                <a:latin typeface="Berlin Sans FB Demi" panose="020E0802020502020306" pitchFamily="34" charset="0"/>
              </a:rPr>
            </a:br>
            <a:r>
              <a:rPr lang="en-US" sz="4800" dirty="0">
                <a:solidFill>
                  <a:srgbClr val="FF0000"/>
                </a:solidFill>
                <a:latin typeface="Berlin Sans FB Demi" panose="020E0802020502020306" pitchFamily="34" charset="0"/>
              </a:rPr>
              <a:t>MASLOW’S HIEARARCHY OF NEEDS</a:t>
            </a:r>
            <a:br>
              <a:rPr lang="en-US" sz="4800" dirty="0">
                <a:solidFill>
                  <a:srgbClr val="FF0000"/>
                </a:solidFill>
                <a:latin typeface="Berlin Sans FB Demi" panose="020E0802020502020306" pitchFamily="34" charset="0"/>
              </a:rPr>
            </a:br>
            <a:endParaRPr lang="en-US" sz="4800" dirty="0">
              <a:solidFill>
                <a:srgbClr val="FF0000"/>
              </a:solidFill>
              <a:latin typeface="Berlin Sans FB Demi" panose="020E0802020502020306" pitchFamily="34" charset="0"/>
            </a:endParaRPr>
          </a:p>
        </p:txBody>
      </p:sp>
      <p:sp>
        <p:nvSpPr>
          <p:cNvPr id="3" name="Subtitle 2"/>
          <p:cNvSpPr>
            <a:spLocks noGrp="1"/>
          </p:cNvSpPr>
          <p:nvPr>
            <p:ph type="subTitle" idx="1"/>
          </p:nvPr>
        </p:nvSpPr>
        <p:spPr>
          <a:xfrm>
            <a:off x="1828801" y="4615070"/>
            <a:ext cx="8534400" cy="1752600"/>
          </a:xfrm>
        </p:spPr>
        <p:txBody>
          <a:bodyPr>
            <a:normAutofit/>
          </a:bodyPr>
          <a:lstStyle/>
          <a:p>
            <a:r>
              <a:rPr lang="en-US" sz="4400" b="1" dirty="0">
                <a:solidFill>
                  <a:schemeClr val="tx1"/>
                </a:solidFill>
                <a:latin typeface="Baskerville Old Face" panose="02020602080505020303" pitchFamily="18" charset="0"/>
              </a:rPr>
              <a:t>Abraham Maslow</a:t>
            </a:r>
          </a:p>
        </p:txBody>
      </p:sp>
    </p:spTree>
    <p:extLst>
      <p:ext uri="{BB962C8B-B14F-4D97-AF65-F5344CB8AC3E}">
        <p14:creationId xmlns:p14="http://schemas.microsoft.com/office/powerpoint/2010/main" val="238684188"/>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243" y="0"/>
            <a:ext cx="10003271" cy="914400"/>
          </a:xfrm>
        </p:spPr>
        <p:txBody>
          <a:bodyPr>
            <a:normAutofit fontScale="90000"/>
          </a:bodyPr>
          <a:lstStyle/>
          <a:p>
            <a:pPr algn="ctr"/>
            <a:r>
              <a:rPr lang="en-US" sz="6600" b="1" dirty="0">
                <a:solidFill>
                  <a:schemeClr val="tx1"/>
                </a:solidFill>
                <a:latin typeface="Berlin Sans FB Demi" panose="020E0802020502020306" pitchFamily="34" charset="0"/>
              </a:rPr>
              <a:t>Introduction </a:t>
            </a:r>
          </a:p>
        </p:txBody>
      </p:sp>
      <p:sp>
        <p:nvSpPr>
          <p:cNvPr id="3" name="Subtitle 2"/>
          <p:cNvSpPr>
            <a:spLocks noGrp="1"/>
          </p:cNvSpPr>
          <p:nvPr>
            <p:ph sz="half" idx="1"/>
          </p:nvPr>
        </p:nvSpPr>
        <p:spPr>
          <a:xfrm>
            <a:off x="1298713" y="1073426"/>
            <a:ext cx="6347791" cy="5605670"/>
          </a:xfrm>
        </p:spPr>
        <p:txBody>
          <a:bodyPr>
            <a:normAutofit fontScale="92500" lnSpcReduction="20000"/>
          </a:bodyPr>
          <a:lstStyle/>
          <a:p>
            <a:pPr marL="484632" indent="-457200" algn="just">
              <a:buFont typeface="Arial" panose="020B0604020202020204" pitchFamily="34" charset="0"/>
              <a:buChar char="•"/>
            </a:pPr>
            <a:r>
              <a:rPr lang="en-US" sz="3200" b="1" dirty="0">
                <a:solidFill>
                  <a:schemeClr val="tx1"/>
                </a:solidFill>
              </a:rPr>
              <a:t>Maslow's</a:t>
            </a:r>
            <a:r>
              <a:rPr lang="en-US" sz="3200" dirty="0">
                <a:solidFill>
                  <a:schemeClr val="tx1"/>
                </a:solidFill>
              </a:rPr>
              <a:t> hierarchy of needs is a theory in psychology proposed by </a:t>
            </a:r>
            <a:r>
              <a:rPr lang="en-US" sz="3200" b="1" dirty="0">
                <a:solidFill>
                  <a:schemeClr val="tx1"/>
                </a:solidFill>
              </a:rPr>
              <a:t>Abraham Maslow</a:t>
            </a:r>
            <a:r>
              <a:rPr lang="en-US" sz="3200" dirty="0">
                <a:solidFill>
                  <a:schemeClr val="tx1"/>
                </a:solidFill>
              </a:rPr>
              <a:t> in 1943. </a:t>
            </a:r>
          </a:p>
          <a:p>
            <a:pPr marL="484632" indent="-457200" algn="just">
              <a:buFont typeface="Arial" panose="020B0604020202020204" pitchFamily="34" charset="0"/>
              <a:buChar char="•"/>
            </a:pPr>
            <a:r>
              <a:rPr lang="en-US" sz="3200" dirty="0"/>
              <a:t>Maslow's hierarchy of needs is often portrayed in the shape of a </a:t>
            </a:r>
            <a:r>
              <a:rPr lang="en-US" sz="3200" b="1" dirty="0"/>
              <a:t>pyramid</a:t>
            </a:r>
            <a:r>
              <a:rPr lang="en-US" sz="3200" dirty="0"/>
              <a:t> with the largest, most fundamental needs at the bottom and the need for self-actualization and transcendence at the top. In other words, the crux of the theory is that individuals’ most basic needs must be met before they become motivated to achieve higher level needs</a:t>
            </a:r>
            <a:endParaRPr lang="en-US" sz="3200" dirty="0">
              <a:solidFill>
                <a:schemeClr val="tx1"/>
              </a:solidFill>
            </a:endParaRPr>
          </a:p>
        </p:txBody>
      </p:sp>
      <p:pic>
        <p:nvPicPr>
          <p:cNvPr id="5" name="Picture 7" descr="http://www.psp-tao.de/images/maslow.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765774" y="1219200"/>
            <a:ext cx="4320209" cy="5459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6979011"/>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791" y="397565"/>
            <a:ext cx="10005392" cy="6155635"/>
          </a:xfrm>
        </p:spPr>
        <p:txBody>
          <a:bodyPr>
            <a:normAutofit/>
          </a:bodyPr>
          <a:lstStyle/>
          <a:p>
            <a:pPr algn="just"/>
            <a:r>
              <a:rPr lang="en-GB" sz="3600" dirty="0"/>
              <a:t>Abraham Maslow arranged human needs into a hierarchy starting from the most basic to less basic needs</a:t>
            </a:r>
          </a:p>
          <a:p>
            <a:pPr algn="just"/>
            <a:r>
              <a:rPr lang="en-GB" sz="3600" dirty="0"/>
              <a:t>He emphasized on two things:</a:t>
            </a:r>
          </a:p>
          <a:p>
            <a:pPr lvl="1" algn="just">
              <a:buFont typeface="Arial" charset="0"/>
              <a:buChar char="◘"/>
            </a:pPr>
            <a:r>
              <a:rPr lang="en-GB" sz="3600" dirty="0"/>
              <a:t>Capacity of human growth/self actualization</a:t>
            </a:r>
          </a:p>
          <a:p>
            <a:pPr lvl="1" algn="just">
              <a:buFont typeface="Arial" charset="0"/>
              <a:buChar char="◘"/>
            </a:pPr>
            <a:r>
              <a:rPr lang="en-GB" sz="3600" dirty="0"/>
              <a:t>Individual’s desire to satisfy variety of needs</a:t>
            </a:r>
          </a:p>
          <a:p>
            <a:pPr algn="just"/>
            <a:r>
              <a:rPr lang="en-GB" sz="3600" dirty="0"/>
              <a:t>He developed a hierarchy of needs known as </a:t>
            </a:r>
            <a:r>
              <a:rPr lang="en-GB" sz="3600" dirty="0">
                <a:solidFill>
                  <a:srgbClr val="FF0000"/>
                </a:solidFill>
              </a:rPr>
              <a:t>Maslow’s hierarchy of needs.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E7DEC9">
                    <a:shade val="50000"/>
                    <a:satMod val="200000"/>
                  </a:srgbClr>
                </a:solidFill>
              </a:rPr>
              <a:pPr/>
              <a:t>54</a:t>
            </a:fld>
            <a:endParaRPr lang="en-US">
              <a:solidFill>
                <a:srgbClr val="E7DEC9">
                  <a:shade val="50000"/>
                  <a:satMod val="200000"/>
                </a:srgbClr>
              </a:solidFill>
            </a:endParaRPr>
          </a:p>
        </p:txBody>
      </p:sp>
    </p:spTree>
    <p:extLst>
      <p:ext uri="{BB962C8B-B14F-4D97-AF65-F5344CB8AC3E}">
        <p14:creationId xmlns:p14="http://schemas.microsoft.com/office/powerpoint/2010/main" val="3859724354"/>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E7DEC9">
                    <a:shade val="50000"/>
                    <a:satMod val="200000"/>
                  </a:srgbClr>
                </a:solidFill>
              </a:rPr>
              <a:pPr/>
              <a:t>55</a:t>
            </a:fld>
            <a:endParaRPr lang="en-US">
              <a:solidFill>
                <a:srgbClr val="E7DEC9">
                  <a:shade val="50000"/>
                  <a:satMod val="200000"/>
                </a:srgbClr>
              </a:solidFill>
            </a:endParaRPr>
          </a:p>
        </p:txBody>
      </p:sp>
      <p:pic>
        <p:nvPicPr>
          <p:cNvPr id="16" name="Picture 4" descr="hierarchy"/>
          <p:cNvPicPr>
            <a:picLocks noChangeAspect="1" noChangeArrowheads="1"/>
          </p:cNvPicPr>
          <p:nvPr/>
        </p:nvPicPr>
        <p:blipFill>
          <a:blip r:embed="rId2" cstate="print"/>
          <a:srcRect/>
          <a:stretch>
            <a:fillRect/>
          </a:stretch>
        </p:blipFill>
        <p:spPr>
          <a:xfrm>
            <a:off x="1444487" y="225286"/>
            <a:ext cx="10628243" cy="6414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0145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3/33/MaslowsHierarchyOfNeeds.svg/300px-MaslowsHierarchyOfNeeds.svg.png"/>
          <p:cNvPicPr/>
          <p:nvPr/>
        </p:nvPicPr>
        <p:blipFill>
          <a:blip r:embed="rId2">
            <a:extLst>
              <a:ext uri="{28A0092B-C50C-407E-A947-70E740481C1C}">
                <a14:useLocalDpi xmlns:a14="http://schemas.microsoft.com/office/drawing/2010/main" val="0"/>
              </a:ext>
            </a:extLst>
          </a:blip>
          <a:srcRect/>
          <a:stretch>
            <a:fillRect/>
          </a:stretch>
        </p:blipFill>
        <p:spPr bwMode="auto">
          <a:xfrm>
            <a:off x="2014331" y="1139687"/>
            <a:ext cx="9382539" cy="5559287"/>
          </a:xfrm>
          <a:prstGeom prst="rect">
            <a:avLst/>
          </a:prstGeom>
          <a:noFill/>
          <a:ln>
            <a:noFill/>
          </a:ln>
        </p:spPr>
      </p:pic>
      <p:sp>
        <p:nvSpPr>
          <p:cNvPr id="3" name="Title 2"/>
          <p:cNvSpPr>
            <a:spLocks noGrp="1"/>
          </p:cNvSpPr>
          <p:nvPr>
            <p:ph type="title"/>
          </p:nvPr>
        </p:nvSpPr>
        <p:spPr/>
        <p:txBody>
          <a:bodyPr>
            <a:normAutofit/>
          </a:bodyPr>
          <a:lstStyle/>
          <a:p>
            <a:pPr algn="ctr"/>
            <a:r>
              <a:rPr lang="en-GB" sz="4400" b="1" dirty="0">
                <a:solidFill>
                  <a:srgbClr val="FF0000"/>
                </a:solidFill>
              </a:rPr>
              <a:t>Maslow’s hierarchy of needs.</a:t>
            </a:r>
            <a:endParaRPr lang="en-US" b="1" dirty="0"/>
          </a:p>
        </p:txBody>
      </p:sp>
    </p:spTree>
    <p:extLst>
      <p:ext uri="{BB962C8B-B14F-4D97-AF65-F5344CB8AC3E}">
        <p14:creationId xmlns:p14="http://schemas.microsoft.com/office/powerpoint/2010/main" val="3154986924"/>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430696"/>
            <a:ext cx="7772400" cy="609600"/>
          </a:xfrm>
        </p:spPr>
        <p:txBody>
          <a:bodyPr>
            <a:normAutofit fontScale="90000"/>
          </a:bodyPr>
          <a:lstStyle/>
          <a:p>
            <a:pPr algn="ctr"/>
            <a:r>
              <a:rPr lang="en-US" sz="3600" dirty="0">
                <a:solidFill>
                  <a:srgbClr val="002060"/>
                </a:solidFill>
              </a:rPr>
              <a:t>Cont…</a:t>
            </a:r>
          </a:p>
        </p:txBody>
      </p:sp>
      <p:sp>
        <p:nvSpPr>
          <p:cNvPr id="3" name="Content Placeholder 2"/>
          <p:cNvSpPr>
            <a:spLocks noGrp="1"/>
          </p:cNvSpPr>
          <p:nvPr>
            <p:ph idx="1"/>
          </p:nvPr>
        </p:nvSpPr>
        <p:spPr>
          <a:xfrm>
            <a:off x="1656522" y="1245704"/>
            <a:ext cx="10084904" cy="5078896"/>
          </a:xfrm>
        </p:spPr>
        <p:txBody>
          <a:bodyPr>
            <a:normAutofit/>
          </a:bodyPr>
          <a:lstStyle/>
          <a:p>
            <a:pPr algn="just">
              <a:buNone/>
            </a:pPr>
            <a:r>
              <a:rPr lang="en-US" b="1" dirty="0"/>
              <a:t>	</a:t>
            </a:r>
            <a:r>
              <a:rPr lang="en-US" sz="4000" b="1" dirty="0">
                <a:solidFill>
                  <a:srgbClr val="FF0000"/>
                </a:solidFill>
                <a:latin typeface="Berlin Sans FB Demi" panose="020E0802020502020306" pitchFamily="34" charset="0"/>
              </a:rPr>
              <a:t>Physiological Needs</a:t>
            </a:r>
            <a:endParaRPr lang="en-US" sz="4000" dirty="0">
              <a:solidFill>
                <a:srgbClr val="FF0000"/>
              </a:solidFill>
              <a:latin typeface="Berlin Sans FB Demi" panose="020E0802020502020306" pitchFamily="34" charset="0"/>
            </a:endParaRPr>
          </a:p>
          <a:p>
            <a:pPr algn="just"/>
            <a:r>
              <a:rPr lang="en-US" dirty="0"/>
              <a:t>Physiological needs are considered the main physical requirements for human survival. This means that Physiological needs are universal human needs.</a:t>
            </a:r>
          </a:p>
          <a:p>
            <a:pPr algn="just"/>
            <a:r>
              <a:rPr lang="en-US" dirty="0"/>
              <a:t>These are basic needs for survival – Air, food, water, elimination, sleep, rest, clothing, shelter, avoidance of pain, sex etc.</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E7DEC9">
                    <a:shade val="50000"/>
                    <a:satMod val="200000"/>
                  </a:srgbClr>
                </a:solidFill>
              </a:rPr>
              <a:pPr/>
              <a:t>57</a:t>
            </a:fld>
            <a:endParaRPr lang="en-US">
              <a:solidFill>
                <a:srgbClr val="E7DEC9">
                  <a:shade val="50000"/>
                  <a:satMod val="200000"/>
                </a:srgbClr>
              </a:solidFill>
            </a:endParaRPr>
          </a:p>
        </p:txBody>
      </p:sp>
    </p:spTree>
    <p:extLst>
      <p:ext uri="{BB962C8B-B14F-4D97-AF65-F5344CB8AC3E}">
        <p14:creationId xmlns:p14="http://schemas.microsoft.com/office/powerpoint/2010/main" val="3497692409"/>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1235" y="172279"/>
            <a:ext cx="10480349" cy="6493564"/>
          </a:xfrm>
        </p:spPr>
        <p:txBody>
          <a:bodyPr>
            <a:normAutofit/>
          </a:bodyPr>
          <a:lstStyle/>
          <a:p>
            <a:pPr algn="just">
              <a:buNone/>
            </a:pPr>
            <a:r>
              <a:rPr lang="en-US" sz="4400" b="1" dirty="0">
                <a:solidFill>
                  <a:srgbClr val="FF0000"/>
                </a:solidFill>
                <a:latin typeface="Berlin Sans FB Demi" panose="020E0802020502020306" pitchFamily="34" charset="0"/>
              </a:rPr>
              <a:t>Safety and Security needs </a:t>
            </a:r>
            <a:endParaRPr lang="en-US" sz="4400" dirty="0">
              <a:solidFill>
                <a:srgbClr val="FF0000"/>
              </a:solidFill>
              <a:latin typeface="Berlin Sans FB Demi" panose="020E0802020502020306" pitchFamily="34" charset="0"/>
            </a:endParaRPr>
          </a:p>
          <a:p>
            <a:pPr algn="just"/>
            <a:r>
              <a:rPr lang="en-US" dirty="0"/>
              <a:t>When physiological needs are satisfied, concern for safety and security from harm, both physical and psychological emerges. The normal adult is able to protect himself, is safe and usually does not feel endangered.</a:t>
            </a:r>
          </a:p>
          <a:p>
            <a:pPr algn="just" fontAlgn="base"/>
            <a:r>
              <a:rPr lang="en-US" dirty="0"/>
              <a:t>These include job security, health, and safe environments. </a:t>
            </a:r>
          </a:p>
          <a:p>
            <a:pPr algn="just" fontAlgn="base"/>
            <a:r>
              <a:rPr lang="en-US" dirty="0"/>
              <a:t>Safety and Security needs include:</a:t>
            </a:r>
          </a:p>
          <a:p>
            <a:pPr lvl="1" algn="just" fontAlgn="base">
              <a:buFont typeface="Wingdings" panose="05000000000000000000" pitchFamily="2" charset="2"/>
              <a:buChar char="Ø"/>
            </a:pPr>
            <a:r>
              <a:rPr lang="en-US" b="1" i="1" dirty="0"/>
              <a:t>Personal security</a:t>
            </a:r>
          </a:p>
          <a:p>
            <a:pPr lvl="1" algn="just" fontAlgn="base">
              <a:buFont typeface="Wingdings" panose="05000000000000000000" pitchFamily="2" charset="2"/>
              <a:buChar char="Ø"/>
            </a:pPr>
            <a:r>
              <a:rPr lang="en-US" b="1" i="1" dirty="0"/>
              <a:t>Emotional security</a:t>
            </a:r>
          </a:p>
          <a:p>
            <a:pPr lvl="1" algn="just" fontAlgn="base">
              <a:buFont typeface="Wingdings" panose="05000000000000000000" pitchFamily="2" charset="2"/>
              <a:buChar char="Ø"/>
            </a:pPr>
            <a:r>
              <a:rPr lang="en-US" b="1" i="1" dirty="0"/>
              <a:t>Financial security</a:t>
            </a:r>
          </a:p>
          <a:p>
            <a:pPr lvl="1" algn="just" fontAlgn="base">
              <a:buFont typeface="Wingdings" panose="05000000000000000000" pitchFamily="2" charset="2"/>
              <a:buChar char="Ø"/>
            </a:pPr>
            <a:r>
              <a:rPr lang="en-US" b="1" i="1" dirty="0"/>
              <a:t>Health and well-being</a:t>
            </a:r>
          </a:p>
          <a:p>
            <a:pPr lvl="1" algn="just" fontAlgn="base">
              <a:buFont typeface="Wingdings" panose="05000000000000000000" pitchFamily="2" charset="2"/>
              <a:buChar char="Ø"/>
            </a:pPr>
            <a:r>
              <a:rPr lang="en-US" b="1" i="1" dirty="0"/>
              <a:t>Safety needs against accidents/illness and their adverse impacts</a:t>
            </a:r>
          </a:p>
          <a:p>
            <a:pPr algn="just"/>
            <a:endParaRPr lang="en-US" dirty="0"/>
          </a:p>
          <a:p>
            <a:pPr algn="just"/>
            <a:endParaRPr lang="en-US" dirty="0"/>
          </a:p>
        </p:txBody>
      </p:sp>
    </p:spTree>
    <p:extLst>
      <p:ext uri="{BB962C8B-B14F-4D97-AF65-F5344CB8AC3E}">
        <p14:creationId xmlns:p14="http://schemas.microsoft.com/office/powerpoint/2010/main" val="526533099"/>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435" y="0"/>
            <a:ext cx="9997440" cy="1143000"/>
          </a:xfrm>
        </p:spPr>
        <p:txBody>
          <a:bodyPr/>
          <a:lstStyle/>
          <a:p>
            <a:pPr algn="ctr"/>
            <a:r>
              <a:rPr lang="en-US" sz="3600" dirty="0">
                <a:solidFill>
                  <a:srgbClr val="002060"/>
                </a:solidFill>
              </a:rPr>
              <a:t>Cont…</a:t>
            </a:r>
          </a:p>
        </p:txBody>
      </p:sp>
      <p:sp>
        <p:nvSpPr>
          <p:cNvPr id="3" name="Content Placeholder 2"/>
          <p:cNvSpPr>
            <a:spLocks noGrp="1"/>
          </p:cNvSpPr>
          <p:nvPr>
            <p:ph idx="1"/>
          </p:nvPr>
        </p:nvSpPr>
        <p:spPr>
          <a:xfrm>
            <a:off x="1391479" y="954157"/>
            <a:ext cx="10494396" cy="5671929"/>
          </a:xfrm>
        </p:spPr>
        <p:txBody>
          <a:bodyPr>
            <a:normAutofit/>
          </a:bodyPr>
          <a:lstStyle/>
          <a:p>
            <a:pPr algn="just"/>
            <a:r>
              <a:rPr lang="en-US" b="1" dirty="0"/>
              <a:t>Note: </a:t>
            </a:r>
            <a:r>
              <a:rPr lang="en-US" dirty="0"/>
              <a:t>The patient may be afraid in response to the many different people who enter his room. Diagnostic tests and therapeutic procedures may increase his fear. The nurse should promote the safety of the patient.</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E7DEC9">
                    <a:shade val="50000"/>
                    <a:satMod val="200000"/>
                  </a:srgbClr>
                </a:solidFill>
              </a:rPr>
              <a:pPr/>
              <a:t>59</a:t>
            </a:fld>
            <a:endParaRPr lang="en-US">
              <a:solidFill>
                <a:srgbClr val="E7DEC9">
                  <a:shade val="50000"/>
                  <a:satMod val="200000"/>
                </a:srgbClr>
              </a:solidFill>
            </a:endParaRPr>
          </a:p>
        </p:txBody>
      </p:sp>
    </p:spTree>
    <p:extLst>
      <p:ext uri="{BB962C8B-B14F-4D97-AF65-F5344CB8AC3E}">
        <p14:creationId xmlns:p14="http://schemas.microsoft.com/office/powerpoint/2010/main" val="225541325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487" y="274953"/>
            <a:ext cx="10137277" cy="1143000"/>
          </a:xfrm>
        </p:spPr>
        <p:txBody>
          <a:bodyPr/>
          <a:lstStyle/>
          <a:p>
            <a:r>
              <a:rPr lang="en-US" sz="5400" b="1" dirty="0">
                <a:latin typeface="Bradley Hand ITC" panose="03070402050302030203" pitchFamily="66" charset="0"/>
              </a:rPr>
              <a:t>What is Psychology?</a:t>
            </a:r>
          </a:p>
        </p:txBody>
      </p:sp>
      <p:pic>
        <p:nvPicPr>
          <p:cNvPr id="1026" name="Picture 2" descr="Image result for psychology imag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660546" y="1597025"/>
            <a:ext cx="3480508" cy="42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30578"/>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7496" y="265043"/>
            <a:ext cx="10414088" cy="6347792"/>
          </a:xfrm>
        </p:spPr>
        <p:txBody>
          <a:bodyPr/>
          <a:lstStyle/>
          <a:p>
            <a:pPr algn="just">
              <a:buNone/>
            </a:pPr>
            <a:r>
              <a:rPr lang="en-US" sz="4400" b="1" dirty="0">
                <a:solidFill>
                  <a:srgbClr val="FF0000"/>
                </a:solidFill>
                <a:latin typeface="Berlin Sans FB Demi" panose="020E0802020502020306" pitchFamily="34" charset="0"/>
              </a:rPr>
              <a:t>Social Belonging and Affection</a:t>
            </a:r>
            <a:endParaRPr lang="en-US" sz="4400" dirty="0">
              <a:solidFill>
                <a:srgbClr val="FF0000"/>
              </a:solidFill>
              <a:latin typeface="Berlin Sans FB Demi" panose="020E0802020502020306" pitchFamily="34" charset="0"/>
            </a:endParaRPr>
          </a:p>
          <a:p>
            <a:pPr algn="just"/>
            <a:r>
              <a:rPr lang="en-US" dirty="0"/>
              <a:t>Every person desires companionship and acceptance from others. Man as a social animal hates isolation. He needs a family and friends who care.</a:t>
            </a:r>
          </a:p>
          <a:p>
            <a:pPr algn="just"/>
            <a:r>
              <a:rPr lang="en-US" dirty="0"/>
              <a:t>According to Maslow, humans need to feel a sense of belonging and acceptance among social groups, regardless of whether these</a:t>
            </a:r>
            <a:r>
              <a:rPr lang="en-US" u="sng" dirty="0"/>
              <a:t> </a:t>
            </a:r>
            <a:r>
              <a:rPr lang="en-US" dirty="0"/>
              <a:t>groups are large or small</a:t>
            </a:r>
          </a:p>
          <a:p>
            <a:pPr fontAlgn="base"/>
            <a:r>
              <a:rPr lang="en-US" dirty="0"/>
              <a:t>Social Belonging needs include:</a:t>
            </a:r>
          </a:p>
          <a:p>
            <a:pPr lvl="1" fontAlgn="base">
              <a:buFont typeface="Wingdings" panose="05000000000000000000" pitchFamily="2" charset="2"/>
              <a:buChar char="Ø"/>
            </a:pPr>
            <a:r>
              <a:rPr lang="en-US" dirty="0"/>
              <a:t>Friendships</a:t>
            </a:r>
          </a:p>
          <a:p>
            <a:pPr lvl="1" fontAlgn="base">
              <a:buFont typeface="Wingdings" panose="05000000000000000000" pitchFamily="2" charset="2"/>
              <a:buChar char="Ø"/>
            </a:pPr>
            <a:r>
              <a:rPr lang="en-US" dirty="0"/>
              <a:t>Intimacy</a:t>
            </a:r>
          </a:p>
          <a:p>
            <a:pPr lvl="1" fontAlgn="base">
              <a:buFont typeface="Wingdings" panose="05000000000000000000" pitchFamily="2" charset="2"/>
              <a:buChar char="Ø"/>
            </a:pPr>
            <a:r>
              <a:rPr lang="en-US" dirty="0"/>
              <a:t>Family</a:t>
            </a:r>
          </a:p>
          <a:p>
            <a:pPr algn="just"/>
            <a:endParaRPr lang="en-US" dirty="0"/>
          </a:p>
          <a:p>
            <a:endParaRPr lang="en-US" dirty="0"/>
          </a:p>
        </p:txBody>
      </p:sp>
    </p:spTree>
    <p:extLst>
      <p:ext uri="{BB962C8B-B14F-4D97-AF65-F5344CB8AC3E}">
        <p14:creationId xmlns:p14="http://schemas.microsoft.com/office/powerpoint/2010/main" val="3837040640"/>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1722" y="344557"/>
            <a:ext cx="10508974" cy="6255026"/>
          </a:xfrm>
        </p:spPr>
        <p:txBody>
          <a:bodyPr>
            <a:noAutofit/>
          </a:bodyPr>
          <a:lstStyle/>
          <a:p>
            <a:pPr algn="just">
              <a:buNone/>
            </a:pPr>
            <a:r>
              <a:rPr lang="en-US" b="1" dirty="0"/>
              <a:t>	</a:t>
            </a:r>
            <a:r>
              <a:rPr lang="en-US" sz="4400" b="1" dirty="0">
                <a:solidFill>
                  <a:srgbClr val="FF0000"/>
                </a:solidFill>
                <a:latin typeface="Berlin Sans FB Demi" panose="020E0802020502020306" pitchFamily="34" charset="0"/>
              </a:rPr>
              <a:t>Self Esteem / Respect /Image / Concept</a:t>
            </a:r>
            <a:endParaRPr lang="en-US" dirty="0">
              <a:solidFill>
                <a:srgbClr val="FF0000"/>
              </a:solidFill>
              <a:latin typeface="Berlin Sans FB Demi" panose="020E0802020502020306" pitchFamily="34" charset="0"/>
            </a:endParaRPr>
          </a:p>
          <a:p>
            <a:pPr algn="just"/>
            <a:r>
              <a:rPr lang="en-US" dirty="0"/>
              <a:t>Esteem needs are ego needs or status needs. People develop a concern with getting recognition, status, importance, and respect from others.</a:t>
            </a:r>
          </a:p>
          <a:p>
            <a:pPr algn="just"/>
            <a:r>
              <a:rPr lang="en-US" dirty="0"/>
              <a:t>This is conveyed by the recognition, time, attention and thoughtfulness we give to each other as a unique personality, worthy and dignified. If this need is unmet, one becomes dependent on others, loses confidence and is incompetent.</a:t>
            </a:r>
          </a:p>
          <a:p>
            <a:pPr algn="just"/>
            <a:r>
              <a:rPr lang="en-US" dirty="0"/>
              <a:t>Psychological imbalances such as depression can distract the person from obtaining a higher level of self-esteem.</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E7DEC9">
                    <a:shade val="50000"/>
                    <a:satMod val="200000"/>
                  </a:srgbClr>
                </a:solidFill>
              </a:rPr>
              <a:pPr/>
              <a:t>61</a:t>
            </a:fld>
            <a:endParaRPr lang="en-US">
              <a:solidFill>
                <a:srgbClr val="E7DEC9">
                  <a:shade val="50000"/>
                  <a:satMod val="200000"/>
                </a:srgbClr>
              </a:solidFill>
            </a:endParaRPr>
          </a:p>
        </p:txBody>
      </p:sp>
    </p:spTree>
    <p:extLst>
      <p:ext uri="{BB962C8B-B14F-4D97-AF65-F5344CB8AC3E}">
        <p14:creationId xmlns:p14="http://schemas.microsoft.com/office/powerpoint/2010/main" val="3776470254"/>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61" y="503583"/>
            <a:ext cx="10321323" cy="5744817"/>
          </a:xfrm>
        </p:spPr>
        <p:txBody>
          <a:bodyPr>
            <a:normAutofit lnSpcReduction="10000"/>
          </a:bodyPr>
          <a:lstStyle/>
          <a:p>
            <a:pPr algn="just">
              <a:buNone/>
            </a:pPr>
            <a:r>
              <a:rPr lang="en-US" sz="4800" b="1" dirty="0">
                <a:solidFill>
                  <a:srgbClr val="FF0000"/>
                </a:solidFill>
                <a:latin typeface="Berlin Sans FB Demi" panose="020E0802020502020306" pitchFamily="34" charset="0"/>
              </a:rPr>
              <a:t>Self Actualization</a:t>
            </a:r>
            <a:endParaRPr lang="en-US" sz="4800" dirty="0">
              <a:solidFill>
                <a:srgbClr val="FF0000"/>
              </a:solidFill>
              <a:latin typeface="Berlin Sans FB Demi" panose="020E0802020502020306" pitchFamily="34" charset="0"/>
            </a:endParaRPr>
          </a:p>
          <a:p>
            <a:pPr algn="just"/>
            <a:r>
              <a:rPr lang="en-US" dirty="0"/>
              <a:t>Is self fulfillment or attainment of one`s potential. This is a rarely reached level of needs. Many others are either materially or psychologically deprived and are only able to meet the lower level of needs. It calls for creativity, hard work and determination to venture ahead.</a:t>
            </a:r>
          </a:p>
          <a:p>
            <a:pPr algn="just"/>
            <a:r>
              <a:rPr lang="en-US" b="1" i="1" dirty="0"/>
              <a:t>"What a man can be, he must be. "</a:t>
            </a:r>
            <a:r>
              <a:rPr lang="en-US" dirty="0"/>
              <a:t>This quotation forms the basis of the perceived need for self-actualization. </a:t>
            </a:r>
          </a:p>
          <a:p>
            <a:pPr algn="just"/>
            <a:r>
              <a:rPr lang="en-US" dirty="0"/>
              <a:t>Maslow describes this level as the desire to accomplish everything that one can, to become the most that one can be.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E7DEC9">
                    <a:shade val="50000"/>
                    <a:satMod val="200000"/>
                  </a:srgbClr>
                </a:solidFill>
              </a:rPr>
              <a:pPr/>
              <a:t>62</a:t>
            </a:fld>
            <a:endParaRPr lang="en-US">
              <a:solidFill>
                <a:srgbClr val="E7DEC9">
                  <a:shade val="50000"/>
                  <a:satMod val="200000"/>
                </a:srgbClr>
              </a:solidFill>
            </a:endParaRPr>
          </a:p>
        </p:txBody>
      </p:sp>
    </p:spTree>
    <p:extLst>
      <p:ext uri="{BB962C8B-B14F-4D97-AF65-F5344CB8AC3E}">
        <p14:creationId xmlns:p14="http://schemas.microsoft.com/office/powerpoint/2010/main" val="23820006"/>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59026"/>
            <a:ext cx="9997440" cy="1258612"/>
          </a:xfrm>
        </p:spPr>
        <p:txBody>
          <a:bodyPr/>
          <a:lstStyle/>
          <a:p>
            <a:pPr algn="ctr"/>
            <a:r>
              <a:rPr lang="en-US" dirty="0"/>
              <a:t>Ct,…</a:t>
            </a:r>
          </a:p>
        </p:txBody>
      </p:sp>
      <p:sp>
        <p:nvSpPr>
          <p:cNvPr id="3" name="Content Placeholder 2"/>
          <p:cNvSpPr>
            <a:spLocks noGrp="1"/>
          </p:cNvSpPr>
          <p:nvPr>
            <p:ph idx="1"/>
          </p:nvPr>
        </p:nvSpPr>
        <p:spPr>
          <a:xfrm>
            <a:off x="1550504" y="1298713"/>
            <a:ext cx="10361080" cy="5300870"/>
          </a:xfrm>
        </p:spPr>
        <p:txBody>
          <a:bodyPr/>
          <a:lstStyle/>
          <a:p>
            <a:pPr fontAlgn="base"/>
            <a:r>
              <a:rPr lang="en-US" dirty="0"/>
              <a:t>Self-actualization can include:</a:t>
            </a:r>
          </a:p>
          <a:p>
            <a:pPr fontAlgn="base">
              <a:buFont typeface="Wingdings" panose="05000000000000000000" pitchFamily="2" charset="2"/>
              <a:buChar char="Ø"/>
            </a:pPr>
            <a:r>
              <a:rPr lang="en-US" b="1" i="1" dirty="0"/>
              <a:t>Mate Acquisition</a:t>
            </a:r>
          </a:p>
          <a:p>
            <a:pPr fontAlgn="base">
              <a:buFont typeface="Wingdings" panose="05000000000000000000" pitchFamily="2" charset="2"/>
              <a:buChar char="Ø"/>
            </a:pPr>
            <a:r>
              <a:rPr lang="en-US" b="1" i="1" dirty="0"/>
              <a:t>Parenting</a:t>
            </a:r>
          </a:p>
          <a:p>
            <a:pPr fontAlgn="base">
              <a:buFont typeface="Wingdings" panose="05000000000000000000" pitchFamily="2" charset="2"/>
              <a:buChar char="Ø"/>
            </a:pPr>
            <a:r>
              <a:rPr lang="en-US" b="1" i="1" dirty="0"/>
              <a:t>Utilizing Abilities</a:t>
            </a:r>
          </a:p>
          <a:p>
            <a:pPr fontAlgn="base">
              <a:buFont typeface="Wingdings" panose="05000000000000000000" pitchFamily="2" charset="2"/>
              <a:buChar char="Ø"/>
            </a:pPr>
            <a:r>
              <a:rPr lang="en-US" b="1" i="1" dirty="0"/>
              <a:t>Utilizing Talents</a:t>
            </a:r>
          </a:p>
          <a:p>
            <a:pPr fontAlgn="base">
              <a:buFont typeface="Wingdings" panose="05000000000000000000" pitchFamily="2" charset="2"/>
              <a:buChar char="Ø"/>
            </a:pPr>
            <a:r>
              <a:rPr lang="en-US" b="1" i="1" dirty="0"/>
              <a:t>Pursuing a goal</a:t>
            </a:r>
          </a:p>
          <a:p>
            <a:pPr fontAlgn="base">
              <a:buFont typeface="Wingdings" panose="05000000000000000000" pitchFamily="2" charset="2"/>
              <a:buChar char="Ø"/>
            </a:pPr>
            <a:r>
              <a:rPr lang="en-US" b="1" i="1" dirty="0"/>
              <a:t>Seeking Happiness</a:t>
            </a:r>
          </a:p>
          <a:p>
            <a:endParaRPr lang="en-US" dirty="0"/>
          </a:p>
        </p:txBody>
      </p:sp>
    </p:spTree>
    <p:extLst>
      <p:ext uri="{BB962C8B-B14F-4D97-AF65-F5344CB8AC3E}">
        <p14:creationId xmlns:p14="http://schemas.microsoft.com/office/powerpoint/2010/main" val="3930398941"/>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68621"/>
            <a:ext cx="9997440" cy="1143000"/>
          </a:xfrm>
        </p:spPr>
        <p:txBody>
          <a:bodyPr>
            <a:normAutofit/>
          </a:bodyPr>
          <a:lstStyle/>
          <a:p>
            <a:pPr algn="ctr"/>
            <a:r>
              <a:rPr lang="en-US" sz="6600" b="1" dirty="0">
                <a:solidFill>
                  <a:srgbClr val="FF0000"/>
                </a:solidFill>
                <a:effectLst/>
                <a:latin typeface="Berlin Sans FB Demi" panose="020E0802020502020306" pitchFamily="34" charset="0"/>
              </a:rPr>
              <a:t>Transcendence</a:t>
            </a:r>
            <a:endParaRPr lang="en-US" sz="6600" dirty="0">
              <a:solidFill>
                <a:srgbClr val="FF0000"/>
              </a:solidFill>
              <a:latin typeface="Berlin Sans FB Demi" panose="020E0802020502020306" pitchFamily="34" charset="0"/>
            </a:endParaRPr>
          </a:p>
        </p:txBody>
      </p:sp>
      <p:sp>
        <p:nvSpPr>
          <p:cNvPr id="3" name="Content Placeholder 2"/>
          <p:cNvSpPr>
            <a:spLocks noGrp="1"/>
          </p:cNvSpPr>
          <p:nvPr>
            <p:ph idx="1"/>
          </p:nvPr>
        </p:nvSpPr>
        <p:spPr>
          <a:xfrm>
            <a:off x="1470991" y="1311621"/>
            <a:ext cx="10440593" cy="5128936"/>
          </a:xfrm>
        </p:spPr>
        <p:txBody>
          <a:bodyPr/>
          <a:lstStyle/>
          <a:p>
            <a:pPr algn="just"/>
            <a:r>
              <a:rPr lang="en-US" dirty="0"/>
              <a:t>In his later years, Abraham Maslow explored a further dimension of motivation, while criticizing his original vision of self-actualization. </a:t>
            </a:r>
          </a:p>
          <a:p>
            <a:pPr algn="just"/>
            <a:r>
              <a:rPr lang="en-US" dirty="0"/>
              <a:t>By this later theory, one finds the fullest realization in ‘</a:t>
            </a:r>
            <a:r>
              <a:rPr lang="en-US" b="1" i="1" dirty="0"/>
              <a:t>giving oneself to something beyond oneself</a:t>
            </a:r>
            <a:r>
              <a:rPr lang="en-US" dirty="0"/>
              <a:t>.’</a:t>
            </a:r>
          </a:p>
          <a:p>
            <a:pPr algn="just"/>
            <a:r>
              <a:rPr lang="en-US" dirty="0"/>
              <a:t>Transcendence refers to the </a:t>
            </a:r>
            <a:r>
              <a:rPr lang="en-US" b="1" dirty="0"/>
              <a:t>very highest </a:t>
            </a:r>
            <a:r>
              <a:rPr lang="en-US" dirty="0"/>
              <a:t>and most inclusive or holistic levels of human consciousness, behaving and relating. </a:t>
            </a:r>
          </a:p>
        </p:txBody>
      </p:sp>
    </p:spTree>
    <p:extLst>
      <p:ext uri="{BB962C8B-B14F-4D97-AF65-F5344CB8AC3E}">
        <p14:creationId xmlns:p14="http://schemas.microsoft.com/office/powerpoint/2010/main" val="3084418901"/>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800" b="1" dirty="0">
                <a:solidFill>
                  <a:schemeClr val="tx1"/>
                </a:solidFill>
                <a:latin typeface="Berlin Sans FB Demi" panose="020E0802020502020306" pitchFamily="34" charset="0"/>
              </a:rPr>
              <a:t>Maslow’s dimensions of motives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E7DEC9">
                    <a:shade val="50000"/>
                    <a:satMod val="200000"/>
                  </a:srgbClr>
                </a:solidFill>
              </a:rPr>
              <a:pPr/>
              <a:t>65</a:t>
            </a:fld>
            <a:endParaRPr lang="en-US">
              <a:solidFill>
                <a:srgbClr val="E7DEC9">
                  <a:shade val="50000"/>
                  <a:satMod val="200000"/>
                </a:srgbClr>
              </a:solidFill>
            </a:endParaRPr>
          </a:p>
        </p:txBody>
      </p:sp>
      <p:sp>
        <p:nvSpPr>
          <p:cNvPr id="4" name="TextBox 3"/>
          <p:cNvSpPr txBox="1"/>
          <p:nvPr/>
        </p:nvSpPr>
        <p:spPr>
          <a:xfrm>
            <a:off x="1577009" y="1417321"/>
            <a:ext cx="10334575" cy="5016758"/>
          </a:xfrm>
          <a:prstGeom prst="rect">
            <a:avLst/>
          </a:prstGeom>
          <a:noFill/>
        </p:spPr>
        <p:txBody>
          <a:bodyPr wrap="square" rtlCol="0">
            <a:spAutoFit/>
          </a:bodyPr>
          <a:lstStyle/>
          <a:p>
            <a:pPr>
              <a:buFont typeface="Wingdings" pitchFamily="2" charset="2"/>
              <a:buChar char="Ø"/>
            </a:pPr>
            <a:r>
              <a:rPr lang="en-US" sz="3200" dirty="0">
                <a:solidFill>
                  <a:prstClr val="black"/>
                </a:solidFill>
              </a:rPr>
              <a:t>Physical Dimension of motives</a:t>
            </a:r>
          </a:p>
          <a:p>
            <a:pPr marL="514350" indent="-514350">
              <a:buFont typeface="+mj-lt"/>
              <a:buAutoNum type="romanLcPeriod"/>
            </a:pPr>
            <a:r>
              <a:rPr lang="en-US" sz="3200" dirty="0">
                <a:solidFill>
                  <a:prstClr val="black"/>
                </a:solidFill>
              </a:rPr>
              <a:t>The basic physiological needs</a:t>
            </a:r>
          </a:p>
          <a:p>
            <a:pPr marL="514350" indent="-514350">
              <a:buFont typeface="+mj-lt"/>
              <a:buAutoNum type="romanLcPeriod"/>
            </a:pPr>
            <a:r>
              <a:rPr lang="en-US" sz="3200" dirty="0">
                <a:solidFill>
                  <a:prstClr val="black"/>
                </a:solidFill>
              </a:rPr>
              <a:t>The safety and security needs</a:t>
            </a:r>
          </a:p>
          <a:p>
            <a:pPr marL="514350" indent="-514350">
              <a:buFont typeface="Wingdings" pitchFamily="2" charset="2"/>
              <a:buChar char="Ø"/>
            </a:pPr>
            <a:endParaRPr lang="en-US" sz="3200" dirty="0">
              <a:solidFill>
                <a:prstClr val="black"/>
              </a:solidFill>
            </a:endParaRPr>
          </a:p>
          <a:p>
            <a:pPr marL="514350" indent="-514350">
              <a:buFont typeface="Wingdings" pitchFamily="2" charset="2"/>
              <a:buChar char="Ø"/>
            </a:pPr>
            <a:r>
              <a:rPr lang="en-US" sz="3200" dirty="0">
                <a:solidFill>
                  <a:prstClr val="black"/>
                </a:solidFill>
              </a:rPr>
              <a:t>Social Dimension of motives</a:t>
            </a:r>
          </a:p>
          <a:p>
            <a:pPr marL="514350" indent="-514350">
              <a:buFont typeface="+mj-lt"/>
              <a:buAutoNum type="romanLcPeriod"/>
            </a:pPr>
            <a:r>
              <a:rPr lang="en-US" sz="3200" dirty="0">
                <a:solidFill>
                  <a:prstClr val="black"/>
                </a:solidFill>
              </a:rPr>
              <a:t>Belonging and social activity </a:t>
            </a:r>
          </a:p>
          <a:p>
            <a:pPr marL="514350" indent="-514350">
              <a:buFont typeface="+mj-lt"/>
              <a:buAutoNum type="romanLcPeriod"/>
            </a:pPr>
            <a:r>
              <a:rPr lang="en-US" sz="3200" dirty="0">
                <a:solidFill>
                  <a:prstClr val="black"/>
                </a:solidFill>
              </a:rPr>
              <a:t>Esteem and status in the society</a:t>
            </a:r>
          </a:p>
          <a:p>
            <a:pPr marL="514350" indent="-514350">
              <a:buFont typeface="Wingdings" pitchFamily="2" charset="2"/>
              <a:buChar char="Ø"/>
            </a:pPr>
            <a:endParaRPr lang="en-US" sz="3200" dirty="0">
              <a:solidFill>
                <a:prstClr val="black"/>
              </a:solidFill>
            </a:endParaRPr>
          </a:p>
          <a:p>
            <a:pPr marL="514350" indent="-514350">
              <a:buFont typeface="Wingdings" pitchFamily="2" charset="2"/>
              <a:buChar char="Ø"/>
            </a:pPr>
            <a:r>
              <a:rPr lang="en-US" sz="3200" dirty="0">
                <a:solidFill>
                  <a:prstClr val="black"/>
                </a:solidFill>
              </a:rPr>
              <a:t>Psychic Dimension of motives</a:t>
            </a:r>
          </a:p>
          <a:p>
            <a:pPr marL="514350" indent="-514350">
              <a:buFont typeface="+mj-lt"/>
              <a:buAutoNum type="romanLcPeriod"/>
            </a:pPr>
            <a:r>
              <a:rPr lang="en-US" sz="3200" dirty="0">
                <a:solidFill>
                  <a:prstClr val="black"/>
                </a:solidFill>
              </a:rPr>
              <a:t>Self actualization and fulfillment(self development).</a:t>
            </a:r>
          </a:p>
        </p:txBody>
      </p:sp>
    </p:spTree>
    <p:extLst>
      <p:ext uri="{BB962C8B-B14F-4D97-AF65-F5344CB8AC3E}">
        <p14:creationId xmlns:p14="http://schemas.microsoft.com/office/powerpoint/2010/main" val="1980243144"/>
      </p:ext>
    </p:extLst>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5400" dirty="0">
                <a:solidFill>
                  <a:schemeClr val="tx1"/>
                </a:solidFill>
                <a:latin typeface="Berlin Sans FB Demi" panose="020E0802020502020306" pitchFamily="34" charset="0"/>
              </a:rPr>
              <a:t>Conflicts of motives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E7DEC9">
                    <a:shade val="50000"/>
                    <a:satMod val="200000"/>
                  </a:srgbClr>
                </a:solidFill>
              </a:rPr>
              <a:pPr/>
              <a:t>66</a:t>
            </a:fld>
            <a:endParaRPr lang="en-US">
              <a:solidFill>
                <a:srgbClr val="E7DEC9">
                  <a:shade val="50000"/>
                  <a:satMod val="200000"/>
                </a:srgbClr>
              </a:solidFill>
            </a:endParaRPr>
          </a:p>
        </p:txBody>
      </p:sp>
      <p:sp>
        <p:nvSpPr>
          <p:cNvPr id="4" name="Rectangle 3"/>
          <p:cNvSpPr/>
          <p:nvPr/>
        </p:nvSpPr>
        <p:spPr>
          <a:xfrm>
            <a:off x="1789043" y="1524000"/>
            <a:ext cx="9621079" cy="4147739"/>
          </a:xfrm>
          <a:prstGeom prst="rect">
            <a:avLst/>
          </a:prstGeom>
        </p:spPr>
        <p:txBody>
          <a:bodyPr wrap="square">
            <a:spAutoFit/>
          </a:bodyPr>
          <a:lstStyle/>
          <a:p>
            <a:pPr>
              <a:lnSpc>
                <a:spcPct val="150000"/>
              </a:lnSpc>
            </a:pPr>
            <a:r>
              <a:rPr lang="en-US" sz="3600" dirty="0">
                <a:solidFill>
                  <a:prstClr val="black"/>
                </a:solidFill>
              </a:rPr>
              <a:t>Motivational conflicts always concern an individual’s conflict within himself:</a:t>
            </a:r>
          </a:p>
          <a:p>
            <a:pPr>
              <a:lnSpc>
                <a:spcPct val="150000"/>
              </a:lnSpc>
              <a:buFont typeface="Wingdings" pitchFamily="2" charset="2"/>
              <a:buChar char="ü"/>
            </a:pPr>
            <a:r>
              <a:rPr lang="en-US" sz="3600" dirty="0">
                <a:solidFill>
                  <a:prstClr val="black"/>
                </a:solidFill>
              </a:rPr>
              <a:t>Approach-Approach</a:t>
            </a:r>
          </a:p>
          <a:p>
            <a:pPr>
              <a:lnSpc>
                <a:spcPct val="150000"/>
              </a:lnSpc>
              <a:buFont typeface="Wingdings" pitchFamily="2" charset="2"/>
              <a:buChar char="ü"/>
            </a:pPr>
            <a:r>
              <a:rPr lang="en-US" sz="3600" dirty="0">
                <a:solidFill>
                  <a:prstClr val="black"/>
                </a:solidFill>
              </a:rPr>
              <a:t>Approach-Avoidance</a:t>
            </a:r>
          </a:p>
          <a:p>
            <a:pPr>
              <a:lnSpc>
                <a:spcPct val="150000"/>
              </a:lnSpc>
              <a:buFont typeface="Wingdings" pitchFamily="2" charset="2"/>
              <a:buChar char="ü"/>
            </a:pPr>
            <a:r>
              <a:rPr lang="en-US" sz="3600" dirty="0">
                <a:solidFill>
                  <a:prstClr val="black"/>
                </a:solidFill>
              </a:rPr>
              <a:t>Avoidance-Avoidance  </a:t>
            </a:r>
          </a:p>
        </p:txBody>
      </p:sp>
    </p:spTree>
    <p:extLst>
      <p:ext uri="{BB962C8B-B14F-4D97-AF65-F5344CB8AC3E}">
        <p14:creationId xmlns:p14="http://schemas.microsoft.com/office/powerpoint/2010/main" val="1891465522"/>
      </p:ext>
    </p:extLst>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09531" y="821635"/>
            <a:ext cx="9369286" cy="2226365"/>
          </a:xfrm>
        </p:spPr>
        <p:txBody>
          <a:bodyPr>
            <a:normAutofit/>
          </a:bodyPr>
          <a:lstStyle/>
          <a:p>
            <a:pPr algn="ctr"/>
            <a:r>
              <a:rPr lang="en-GB" sz="7200" i="0" dirty="0">
                <a:solidFill>
                  <a:srgbClr val="FF0000"/>
                </a:solidFill>
                <a:effectLst>
                  <a:outerShdw blurRad="38100" dist="38100" dir="2700000" algn="tl">
                    <a:srgbClr val="000000">
                      <a:alpha val="43137"/>
                    </a:srgbClr>
                  </a:outerShdw>
                </a:effectLst>
                <a:latin typeface="Berlin Sans FB Demi" panose="020E0802020502020306" pitchFamily="34" charset="0"/>
              </a:rPr>
              <a:t>Psychosexual Theory</a:t>
            </a:r>
            <a:endParaRPr lang="en-US" sz="7200" dirty="0">
              <a:solidFill>
                <a:srgbClr val="FF0000"/>
              </a:solidFill>
              <a:latin typeface="Berlin Sans FB Demi" panose="020E0802020502020306" pitchFamily="34" charset="0"/>
            </a:endParaRPr>
          </a:p>
        </p:txBody>
      </p:sp>
      <p:sp>
        <p:nvSpPr>
          <p:cNvPr id="8" name="Subtitle 7"/>
          <p:cNvSpPr>
            <a:spLocks noGrp="1"/>
          </p:cNvSpPr>
          <p:nvPr>
            <p:ph type="subTitle" idx="1"/>
          </p:nvPr>
        </p:nvSpPr>
        <p:spPr>
          <a:xfrm>
            <a:off x="2971800" y="4253948"/>
            <a:ext cx="6400800" cy="1752600"/>
          </a:xfrm>
        </p:spPr>
        <p:txBody>
          <a:bodyPr>
            <a:normAutofit/>
          </a:bodyPr>
          <a:lstStyle/>
          <a:p>
            <a:r>
              <a:rPr lang="en-US" sz="5400" b="1" dirty="0">
                <a:solidFill>
                  <a:schemeClr val="tx1"/>
                </a:solidFill>
                <a:latin typeface="Baskerville Old Face" panose="02020602080505020303" pitchFamily="18" charset="0"/>
              </a:rPr>
              <a:t>By Sigmund Freud</a:t>
            </a:r>
          </a:p>
        </p:txBody>
      </p:sp>
      <p:sp>
        <p:nvSpPr>
          <p:cNvPr id="5" name="Slide Number Placeholder 4"/>
          <p:cNvSpPr>
            <a:spLocks noGrp="1"/>
          </p:cNvSpPr>
          <p:nvPr>
            <p:ph type="sldNum" sz="quarter" idx="4"/>
          </p:nvPr>
        </p:nvSpPr>
        <p:spPr/>
        <p:txBody>
          <a:bodyPr/>
          <a:lstStyle/>
          <a:p>
            <a:fld id="{ACE4364B-589A-413E-BE35-0E230ADB5FAC}"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4400283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14400" y="0"/>
            <a:ext cx="10769600" cy="1143000"/>
          </a:xfrm>
        </p:spPr>
        <p:txBody>
          <a:bodyPr>
            <a:normAutofit/>
          </a:bodyPr>
          <a:lstStyle/>
          <a:p>
            <a:pPr algn="ctr" eaLnBrk="1" hangingPunct="1"/>
            <a:r>
              <a:rPr lang="en-GB" sz="6600" b="1" i="0" dirty="0">
                <a:solidFill>
                  <a:srgbClr val="FF0000"/>
                </a:solidFill>
                <a:latin typeface="Baskerville Old Face" panose="02020602080505020303" pitchFamily="18" charset="0"/>
              </a:rPr>
              <a:t>5 Stages of Development</a:t>
            </a:r>
          </a:p>
        </p:txBody>
      </p:sp>
      <p:sp>
        <p:nvSpPr>
          <p:cNvPr id="4099" name="Content Placeholder 2"/>
          <p:cNvSpPr>
            <a:spLocks noGrp="1"/>
          </p:cNvSpPr>
          <p:nvPr>
            <p:ph sz="half" idx="1"/>
          </p:nvPr>
        </p:nvSpPr>
        <p:spPr>
          <a:xfrm>
            <a:off x="742122" y="1417638"/>
            <a:ext cx="6573078" cy="5248205"/>
          </a:xfrm>
        </p:spPr>
        <p:txBody>
          <a:bodyPr>
            <a:normAutofit fontScale="92500"/>
          </a:bodyPr>
          <a:lstStyle/>
          <a:p>
            <a:pPr algn="just" eaLnBrk="1" hangingPunct="1"/>
            <a:r>
              <a:rPr lang="en-US" sz="3600" dirty="0"/>
              <a:t>Freud argued that human beings develop through series of </a:t>
            </a:r>
            <a:r>
              <a:rPr lang="en-US" sz="3600" b="1" dirty="0"/>
              <a:t>five psychosexual stages</a:t>
            </a:r>
            <a:r>
              <a:rPr lang="en-US" sz="3600" dirty="0"/>
              <a:t>. </a:t>
            </a:r>
          </a:p>
          <a:p>
            <a:pPr algn="just" eaLnBrk="1" hangingPunct="1"/>
            <a:r>
              <a:rPr lang="en-US" sz="3600" dirty="0"/>
              <a:t>These stages try to express the sexual energy (libido) and aggressiveness in various forms in each stage. He further argued that deprivation or overindulgence of these energy leads to a scenario he referred to as </a:t>
            </a:r>
            <a:r>
              <a:rPr lang="en-US" sz="3600" b="1" u="sng" dirty="0"/>
              <a:t>fixation</a:t>
            </a:r>
            <a:r>
              <a:rPr lang="en-US" sz="3600" dirty="0"/>
              <a:t>.</a:t>
            </a:r>
            <a:endParaRPr lang="en-GB" sz="3600" dirty="0"/>
          </a:p>
          <a:p>
            <a:pPr algn="just" eaLnBrk="1" hangingPunct="1"/>
            <a:endParaRPr lang="en-GB" sz="3600" dirty="0"/>
          </a:p>
        </p:txBody>
      </p:sp>
      <p:pic>
        <p:nvPicPr>
          <p:cNvPr id="5" name="Picture 7" descr="http://www.culturaenmovimiento.cl/fotos/gregorio/2006/05-08-Sigmund%20Freud/Sigmund%20Freud%20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31508" y="1417638"/>
            <a:ext cx="4514717" cy="52482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0310298"/>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2234" y="188844"/>
            <a:ext cx="8723243" cy="1143000"/>
          </a:xfrm>
        </p:spPr>
        <p:txBody>
          <a:bodyPr>
            <a:noAutofit/>
          </a:bodyPr>
          <a:lstStyle/>
          <a:p>
            <a:pPr algn="l"/>
            <a:r>
              <a:rPr lang="en-GB" sz="4800" dirty="0">
                <a:solidFill>
                  <a:srgbClr val="FF0000"/>
                </a:solidFill>
                <a:latin typeface="Berlin Sans FB Demi" panose="020E0802020502020306" pitchFamily="34" charset="0"/>
              </a:rPr>
              <a:t>1. Oral Stage (0 – 18months)</a:t>
            </a:r>
            <a:endParaRPr lang="en-US" sz="4800" dirty="0">
              <a:solidFill>
                <a:srgbClr val="FF0000"/>
              </a:solidFill>
              <a:latin typeface="Berlin Sans FB Demi" panose="020E0802020502020306" pitchFamily="34" charset="0"/>
            </a:endParaRPr>
          </a:p>
        </p:txBody>
      </p:sp>
      <p:sp>
        <p:nvSpPr>
          <p:cNvPr id="4" name="Rectangle 3"/>
          <p:cNvSpPr/>
          <p:nvPr/>
        </p:nvSpPr>
        <p:spPr>
          <a:xfrm>
            <a:off x="1033670" y="1610140"/>
            <a:ext cx="10641495" cy="5078313"/>
          </a:xfrm>
          <a:prstGeom prst="rect">
            <a:avLst/>
          </a:prstGeom>
        </p:spPr>
        <p:txBody>
          <a:bodyPr wrap="square">
            <a:spAutoFit/>
          </a:bodyPr>
          <a:lstStyle/>
          <a:p>
            <a:pPr marL="571500" indent="-571500" algn="just">
              <a:buFont typeface="Wingdings" panose="05000000000000000000" pitchFamily="2" charset="2"/>
              <a:buChar char="q"/>
            </a:pPr>
            <a:r>
              <a:rPr lang="en-US" sz="3600" dirty="0">
                <a:solidFill>
                  <a:prstClr val="black"/>
                </a:solidFill>
              </a:rPr>
              <a:t>In this stage, pleasure is achieved through stimulation of the mouth e.g. thumb sucking, suckling etc.</a:t>
            </a:r>
          </a:p>
          <a:p>
            <a:pPr marL="571500" indent="-571500" algn="just">
              <a:buFont typeface="Wingdings" panose="05000000000000000000" pitchFamily="2" charset="2"/>
              <a:buChar char="q"/>
            </a:pPr>
            <a:endParaRPr lang="en-GB" sz="3600" dirty="0">
              <a:solidFill>
                <a:prstClr val="black"/>
              </a:solidFill>
            </a:endParaRPr>
          </a:p>
          <a:p>
            <a:pPr marL="571500" indent="-571500" algn="just">
              <a:buFont typeface="Wingdings" panose="05000000000000000000" pitchFamily="2" charset="2"/>
              <a:buChar char="q"/>
            </a:pPr>
            <a:r>
              <a:rPr lang="en-GB" sz="3600" dirty="0">
                <a:solidFill>
                  <a:prstClr val="black"/>
                </a:solidFill>
              </a:rPr>
              <a:t>Primary conflict: weaning. If fixation occurs, the individual would have dependency or aggression. Oral fixation can result in problems in eating, drinking, smoking , pen/nail biting, gum chewing, abusive.</a:t>
            </a:r>
          </a:p>
        </p:txBody>
      </p:sp>
    </p:spTree>
    <p:extLst>
      <p:ext uri="{BB962C8B-B14F-4D97-AF65-F5344CB8AC3E}">
        <p14:creationId xmlns:p14="http://schemas.microsoft.com/office/powerpoint/2010/main" val="107751243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4817" y="155713"/>
            <a:ext cx="7772400" cy="838200"/>
          </a:xfrm>
        </p:spPr>
        <p:txBody>
          <a:bodyPr>
            <a:noAutofit/>
          </a:bodyPr>
          <a:lstStyle/>
          <a:p>
            <a:pPr algn="ctr"/>
            <a:r>
              <a:rPr lang="en-US" sz="5400" b="1" dirty="0">
                <a:solidFill>
                  <a:schemeClr val="tx1"/>
                </a:solidFill>
                <a:latin typeface="Arial Black" panose="020B0A04020102020204" pitchFamily="34" charset="0"/>
              </a:rPr>
              <a:t>Definition of Terms</a:t>
            </a:r>
            <a:endParaRPr lang="en-US" sz="54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304800" y="993913"/>
            <a:ext cx="11569147" cy="5685183"/>
          </a:xfrm>
        </p:spPr>
        <p:txBody>
          <a:bodyPr>
            <a:noAutofit/>
          </a:bodyPr>
          <a:lstStyle/>
          <a:p>
            <a:pPr algn="just">
              <a:buFont typeface="Wingdings" pitchFamily="2" charset="2"/>
              <a:buChar char="§"/>
            </a:pPr>
            <a:r>
              <a:rPr lang="en-US" b="1" dirty="0"/>
              <a:t>PSYCHOLOGY</a:t>
            </a:r>
          </a:p>
          <a:p>
            <a:pPr algn="just">
              <a:buNone/>
            </a:pPr>
            <a:r>
              <a:rPr lang="en-US" dirty="0"/>
              <a:t>-The scientific study of human behavior and mental  or cognitive processes. </a:t>
            </a:r>
          </a:p>
          <a:p>
            <a:pPr algn="just">
              <a:buFontTx/>
              <a:buChar char="-"/>
            </a:pPr>
            <a:r>
              <a:rPr lang="en-US" dirty="0"/>
              <a:t>The scientific study of human mind including its structure and functioning, usually observed in behavior.</a:t>
            </a:r>
          </a:p>
          <a:p>
            <a:pPr algn="just">
              <a:buFontTx/>
              <a:buChar char="-"/>
            </a:pPr>
            <a:endParaRPr lang="en-US" sz="1600" dirty="0"/>
          </a:p>
          <a:p>
            <a:pPr algn="just">
              <a:buFont typeface="Wingdings" pitchFamily="2" charset="2"/>
              <a:buChar char="§"/>
            </a:pPr>
            <a:r>
              <a:rPr lang="en-US" b="1" dirty="0"/>
              <a:t>BEHAVIOUR</a:t>
            </a:r>
            <a:endParaRPr lang="en-US" dirty="0"/>
          </a:p>
          <a:p>
            <a:pPr lvl="0" algn="just">
              <a:buFontTx/>
              <a:buChar char="-"/>
            </a:pPr>
            <a:r>
              <a:rPr lang="en-US" dirty="0"/>
              <a:t>Any activity of an organism that is capable of being observed in response to its environment.</a:t>
            </a:r>
            <a:r>
              <a:rPr lang="en-US" b="1" dirty="0"/>
              <a:t>	</a:t>
            </a:r>
          </a:p>
          <a:p>
            <a:pPr lvl="0" algn="just">
              <a:buFontTx/>
              <a:buChar char="-"/>
            </a:pPr>
            <a:r>
              <a:rPr lang="en-US" dirty="0" err="1"/>
              <a:t>Behaviour</a:t>
            </a:r>
            <a:r>
              <a:rPr lang="en-US" dirty="0"/>
              <a:t> includes all of our outward or overt actions and reactions, such as verbal and facial expressions and movements.</a:t>
            </a:r>
          </a:p>
          <a:p>
            <a:pPr lvl="0"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E7DEC9">
                    <a:shade val="50000"/>
                    <a:satMod val="200000"/>
                  </a:srgbClr>
                </a:solidFill>
              </a:rPr>
              <a:pPr/>
              <a:t>7</a:t>
            </a:fld>
            <a:endParaRPr lang="en-US">
              <a:solidFill>
                <a:srgbClr val="E7DEC9">
                  <a:shade val="50000"/>
                  <a:satMod val="200000"/>
                </a:srgbClr>
              </a:solidFill>
            </a:endParaRPr>
          </a:p>
        </p:txBody>
      </p:sp>
    </p:spTree>
    <p:extLst>
      <p:ext uri="{BB962C8B-B14F-4D97-AF65-F5344CB8AC3E}">
        <p14:creationId xmlns:p14="http://schemas.microsoft.com/office/powerpoint/2010/main" val="1292152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out)">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3061" y="213077"/>
            <a:ext cx="7772400" cy="1143000"/>
          </a:xfrm>
        </p:spPr>
        <p:txBody>
          <a:bodyPr>
            <a:normAutofit/>
          </a:bodyPr>
          <a:lstStyle/>
          <a:p>
            <a:pPr algn="ctr"/>
            <a:r>
              <a:rPr lang="en-GB" sz="5400" b="1" dirty="0">
                <a:solidFill>
                  <a:srgbClr val="FF0000"/>
                </a:solidFill>
                <a:latin typeface="Berlin Sans FB Demi" panose="020E0802020502020306" pitchFamily="34" charset="0"/>
              </a:rPr>
              <a:t>2. Anal Stage(</a:t>
            </a:r>
            <a:r>
              <a:rPr lang="en-US" sz="5400" b="1" dirty="0">
                <a:solidFill>
                  <a:srgbClr val="FF0000"/>
                </a:solidFill>
                <a:latin typeface="Berlin Sans FB Demi" panose="020E0802020502020306" pitchFamily="34" charset="0"/>
              </a:rPr>
              <a:t>1½-3yrs</a:t>
            </a:r>
            <a:r>
              <a:rPr lang="en-GB" sz="5400" b="1" dirty="0">
                <a:solidFill>
                  <a:srgbClr val="FF0000"/>
                </a:solidFill>
                <a:latin typeface="Berlin Sans FB Demi" panose="020E0802020502020306" pitchFamily="34" charset="0"/>
              </a:rPr>
              <a:t> )</a:t>
            </a:r>
            <a:endParaRPr lang="en-US" sz="5400" b="1"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70</a:t>
            </a:fld>
            <a:endParaRPr lang="en-US">
              <a:solidFill>
                <a:prstClr val="black">
                  <a:tint val="75000"/>
                </a:prstClr>
              </a:solidFill>
            </a:endParaRPr>
          </a:p>
        </p:txBody>
      </p:sp>
      <p:sp>
        <p:nvSpPr>
          <p:cNvPr id="4" name="Rectangle 3"/>
          <p:cNvSpPr/>
          <p:nvPr/>
        </p:nvSpPr>
        <p:spPr>
          <a:xfrm>
            <a:off x="834888" y="2164460"/>
            <a:ext cx="10959548" cy="3693319"/>
          </a:xfrm>
          <a:prstGeom prst="rect">
            <a:avLst/>
          </a:prstGeom>
        </p:spPr>
        <p:txBody>
          <a:bodyPr wrap="square">
            <a:spAutoFit/>
          </a:bodyPr>
          <a:lstStyle/>
          <a:p>
            <a:pPr marL="571500" indent="-571500" algn="just">
              <a:buFont typeface="Wingdings" panose="05000000000000000000" pitchFamily="2" charset="2"/>
              <a:buChar char="v"/>
            </a:pPr>
            <a:r>
              <a:rPr lang="en-US" sz="3600" dirty="0">
                <a:solidFill>
                  <a:prstClr val="black"/>
                </a:solidFill>
              </a:rPr>
              <a:t>Pleasure is achieved from holding and expelling faeces i.e. </a:t>
            </a:r>
            <a:r>
              <a:rPr lang="en-GB" sz="3600" dirty="0">
                <a:solidFill>
                  <a:srgbClr val="1F497D"/>
                </a:solidFill>
              </a:rPr>
              <a:t>bladder and bowel movements. </a:t>
            </a:r>
            <a:r>
              <a:rPr lang="en-US" sz="3600" dirty="0">
                <a:solidFill>
                  <a:prstClr val="black"/>
                </a:solidFill>
              </a:rPr>
              <a:t>Conflict occurs regarding toilet training.</a:t>
            </a:r>
          </a:p>
          <a:p>
            <a:pPr marL="285750" indent="-285750" algn="just">
              <a:buFont typeface="Wingdings" panose="05000000000000000000" pitchFamily="2" charset="2"/>
              <a:buChar char="v"/>
            </a:pPr>
            <a:endParaRPr lang="en-GB" dirty="0">
              <a:solidFill>
                <a:prstClr val="black"/>
              </a:solidFill>
            </a:endParaRPr>
          </a:p>
          <a:p>
            <a:pPr marL="571500" indent="-571500" algn="just">
              <a:buFont typeface="Wingdings" panose="05000000000000000000" pitchFamily="2" charset="2"/>
              <a:buChar char="v"/>
            </a:pPr>
            <a:r>
              <a:rPr lang="en-GB" sz="3600" dirty="0">
                <a:solidFill>
                  <a:prstClr val="black"/>
                </a:solidFill>
              </a:rPr>
              <a:t>Praise and reward for using the toilet at the appropriate time encourage positive outcomes and help children feel capable and productive.</a:t>
            </a:r>
            <a:endParaRPr lang="en-US" sz="3600" dirty="0">
              <a:solidFill>
                <a:prstClr val="black"/>
              </a:solidFill>
            </a:endParaRPr>
          </a:p>
        </p:txBody>
      </p:sp>
    </p:spTree>
    <p:extLst>
      <p:ext uri="{BB962C8B-B14F-4D97-AF65-F5344CB8AC3E}">
        <p14:creationId xmlns:p14="http://schemas.microsoft.com/office/powerpoint/2010/main" val="3729139202"/>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19939"/>
            <a:ext cx="7772400" cy="1143000"/>
          </a:xfrm>
        </p:spPr>
        <p:txBody>
          <a:bodyPr/>
          <a:lstStyle/>
          <a:p>
            <a:pPr algn="ctr"/>
            <a:r>
              <a:rPr lang="en-US" sz="3600" dirty="0">
                <a:solidFill>
                  <a:srgbClr val="002060"/>
                </a:solidFill>
              </a:rPr>
              <a:t>Cont’d…</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71</a:t>
            </a:fld>
            <a:endParaRPr lang="en-US">
              <a:solidFill>
                <a:prstClr val="black">
                  <a:tint val="75000"/>
                </a:prstClr>
              </a:solidFill>
            </a:endParaRPr>
          </a:p>
        </p:txBody>
      </p:sp>
      <p:sp>
        <p:nvSpPr>
          <p:cNvPr id="4" name="Rectangle 3"/>
          <p:cNvSpPr/>
          <p:nvPr/>
        </p:nvSpPr>
        <p:spPr>
          <a:xfrm>
            <a:off x="848139" y="1722783"/>
            <a:ext cx="10853530" cy="4693593"/>
          </a:xfrm>
          <a:prstGeom prst="rect">
            <a:avLst/>
          </a:prstGeom>
        </p:spPr>
        <p:txBody>
          <a:bodyPr wrap="square">
            <a:spAutoFit/>
          </a:bodyPr>
          <a:lstStyle/>
          <a:p>
            <a:pPr marL="571500" indent="-571500" algn="just">
              <a:buFont typeface="Wingdings" panose="05000000000000000000" pitchFamily="2" charset="2"/>
              <a:buChar char="v"/>
            </a:pPr>
            <a:r>
              <a:rPr lang="en-GB" sz="3600" dirty="0">
                <a:solidFill>
                  <a:prstClr val="black"/>
                </a:solidFill>
              </a:rPr>
              <a:t>If punishment, ridicule or shame for accidents is used then it can result in the </a:t>
            </a:r>
            <a:r>
              <a:rPr lang="en-GB" sz="3600" i="1" dirty="0">
                <a:solidFill>
                  <a:prstClr val="black"/>
                </a:solidFill>
              </a:rPr>
              <a:t>anal expulsive personality</a:t>
            </a:r>
            <a:r>
              <a:rPr lang="en-GB" sz="3600" dirty="0">
                <a:solidFill>
                  <a:prstClr val="black"/>
                </a:solidFill>
              </a:rPr>
              <a:t> (lack of self control, generally messy, stubborn, wasteful or destructive)</a:t>
            </a:r>
          </a:p>
          <a:p>
            <a:pPr marL="171450" indent="-171450" algn="just">
              <a:buFont typeface="Wingdings" panose="05000000000000000000" pitchFamily="2" charset="2"/>
              <a:buChar char="v"/>
            </a:pPr>
            <a:endParaRPr lang="en-GB" sz="1100" dirty="0">
              <a:solidFill>
                <a:prstClr val="black"/>
              </a:solidFill>
            </a:endParaRPr>
          </a:p>
          <a:p>
            <a:pPr marL="571500" indent="-571500" algn="just">
              <a:buFont typeface="Wingdings" panose="05000000000000000000" pitchFamily="2" charset="2"/>
              <a:buChar char="v"/>
            </a:pPr>
            <a:r>
              <a:rPr lang="en-GB" sz="3600" dirty="0">
                <a:solidFill>
                  <a:prstClr val="black"/>
                </a:solidFill>
              </a:rPr>
              <a:t>If parents are too strict or begin toilet training too early, </a:t>
            </a:r>
            <a:r>
              <a:rPr lang="en-GB" sz="3600" i="1" dirty="0">
                <a:solidFill>
                  <a:prstClr val="black"/>
                </a:solidFill>
              </a:rPr>
              <a:t>anal-retentive personality </a:t>
            </a:r>
            <a:r>
              <a:rPr lang="en-GB" sz="3600" dirty="0">
                <a:solidFill>
                  <a:prstClr val="black"/>
                </a:solidFill>
              </a:rPr>
              <a:t>develops in which individual is stringent, orderly, rigid, obsessive and perfectionist. </a:t>
            </a:r>
          </a:p>
        </p:txBody>
      </p:sp>
    </p:spTree>
    <p:extLst>
      <p:ext uri="{BB962C8B-B14F-4D97-AF65-F5344CB8AC3E}">
        <p14:creationId xmlns:p14="http://schemas.microsoft.com/office/powerpoint/2010/main" val="941032568"/>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0896" y="237887"/>
            <a:ext cx="7772400" cy="1143000"/>
          </a:xfrm>
        </p:spPr>
        <p:txBody>
          <a:bodyPr>
            <a:noAutofit/>
          </a:bodyPr>
          <a:lstStyle/>
          <a:p>
            <a:pPr algn="ctr"/>
            <a:r>
              <a:rPr lang="en-GB" sz="4800" dirty="0">
                <a:solidFill>
                  <a:srgbClr val="FF0000"/>
                </a:solidFill>
                <a:latin typeface="Berlin Sans FB Demi" panose="020E0802020502020306" pitchFamily="34" charset="0"/>
              </a:rPr>
              <a:t>3. Phallic Stage (3 – 6yrs)</a:t>
            </a:r>
            <a:endParaRPr lang="en-US" sz="4800"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72</a:t>
            </a:fld>
            <a:endParaRPr lang="en-US">
              <a:solidFill>
                <a:prstClr val="black">
                  <a:tint val="75000"/>
                </a:prstClr>
              </a:solidFill>
            </a:endParaRPr>
          </a:p>
        </p:txBody>
      </p:sp>
      <p:sp>
        <p:nvSpPr>
          <p:cNvPr id="4" name="Rectangle 3"/>
          <p:cNvSpPr/>
          <p:nvPr/>
        </p:nvSpPr>
        <p:spPr>
          <a:xfrm>
            <a:off x="1007165" y="1905000"/>
            <a:ext cx="10641496" cy="3539430"/>
          </a:xfrm>
          <a:prstGeom prst="rect">
            <a:avLst/>
          </a:prstGeom>
        </p:spPr>
        <p:txBody>
          <a:bodyPr wrap="square">
            <a:spAutoFit/>
          </a:bodyPr>
          <a:lstStyle/>
          <a:p>
            <a:pPr marL="457200" indent="-457200" algn="just">
              <a:buFont typeface="Wingdings" panose="05000000000000000000" pitchFamily="2" charset="2"/>
              <a:buChar char="v"/>
            </a:pPr>
            <a:r>
              <a:rPr lang="en-GB" sz="3200" dirty="0">
                <a:solidFill>
                  <a:prstClr val="black"/>
                </a:solidFill>
              </a:rPr>
              <a:t>Primary focus is on </a:t>
            </a:r>
            <a:r>
              <a:rPr lang="en-GB" sz="3200" dirty="0">
                <a:solidFill>
                  <a:srgbClr val="1F497D"/>
                </a:solidFill>
              </a:rPr>
              <a:t>genitals, hence,</a:t>
            </a:r>
            <a:r>
              <a:rPr lang="en-US" sz="3200" dirty="0">
                <a:solidFill>
                  <a:prstClr val="black"/>
                </a:solidFill>
              </a:rPr>
              <a:t> is characterized by sex and gender identification.</a:t>
            </a:r>
            <a:endParaRPr lang="en-GB" sz="3200" dirty="0">
              <a:solidFill>
                <a:prstClr val="black"/>
              </a:solidFill>
            </a:endParaRPr>
          </a:p>
          <a:p>
            <a:pPr marL="457200" indent="-457200" algn="just">
              <a:buFont typeface="Wingdings" panose="05000000000000000000" pitchFamily="2" charset="2"/>
              <a:buChar char="v"/>
            </a:pPr>
            <a:r>
              <a:rPr lang="en-US" sz="3200" i="1" dirty="0">
                <a:solidFill>
                  <a:prstClr val="black"/>
                </a:solidFill>
              </a:rPr>
              <a:t>Oedipus complex </a:t>
            </a:r>
            <a:r>
              <a:rPr lang="en-US" sz="3200" dirty="0">
                <a:solidFill>
                  <a:prstClr val="black"/>
                </a:solidFill>
              </a:rPr>
              <a:t>for boys and </a:t>
            </a:r>
            <a:r>
              <a:rPr lang="en-US" sz="3200" i="1" dirty="0">
                <a:solidFill>
                  <a:prstClr val="black"/>
                </a:solidFill>
              </a:rPr>
              <a:t>Electra complex </a:t>
            </a:r>
            <a:r>
              <a:rPr lang="en-US" sz="3200" dirty="0">
                <a:solidFill>
                  <a:prstClr val="black"/>
                </a:solidFill>
              </a:rPr>
              <a:t>for girls. Fear of castration-known as castration anxiety; Girls develop penis envy.</a:t>
            </a:r>
          </a:p>
          <a:p>
            <a:pPr marL="457200" indent="-457200" algn="just">
              <a:buFont typeface="Wingdings" panose="05000000000000000000" pitchFamily="2" charset="2"/>
              <a:buChar char="v"/>
            </a:pPr>
            <a:r>
              <a:rPr lang="en-GB" sz="3200" dirty="0">
                <a:solidFill>
                  <a:prstClr val="black"/>
                </a:solidFill>
              </a:rPr>
              <a:t>Fixation: sexual deviances (overindulging or avoidance, weak or confused sexual identity.</a:t>
            </a:r>
            <a:endParaRPr lang="en-US" sz="3200" dirty="0">
              <a:solidFill>
                <a:prstClr val="black"/>
              </a:solidFill>
            </a:endParaRPr>
          </a:p>
        </p:txBody>
      </p:sp>
    </p:spTree>
    <p:extLst>
      <p:ext uri="{BB962C8B-B14F-4D97-AF65-F5344CB8AC3E}">
        <p14:creationId xmlns:p14="http://schemas.microsoft.com/office/powerpoint/2010/main" val="2306640098"/>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8191" y="258418"/>
            <a:ext cx="7772400" cy="1143000"/>
          </a:xfrm>
        </p:spPr>
        <p:txBody>
          <a:bodyPr>
            <a:noAutofit/>
          </a:bodyPr>
          <a:lstStyle/>
          <a:p>
            <a:pPr algn="ctr"/>
            <a:r>
              <a:rPr lang="en-GB" sz="4800" dirty="0">
                <a:solidFill>
                  <a:srgbClr val="FF0000"/>
                </a:solidFill>
                <a:latin typeface="Berlin Sans FB Demi" panose="020E0802020502020306" pitchFamily="34" charset="0"/>
              </a:rPr>
              <a:t>4. Latent Stage (6 – 12yrs)</a:t>
            </a:r>
            <a:endParaRPr lang="en-US" sz="4800"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73</a:t>
            </a:fld>
            <a:endParaRPr lang="en-US">
              <a:solidFill>
                <a:prstClr val="black">
                  <a:tint val="75000"/>
                </a:prstClr>
              </a:solidFill>
            </a:endParaRPr>
          </a:p>
        </p:txBody>
      </p:sp>
      <p:sp>
        <p:nvSpPr>
          <p:cNvPr id="4" name="Rectangle 3"/>
          <p:cNvSpPr/>
          <p:nvPr/>
        </p:nvSpPr>
        <p:spPr>
          <a:xfrm>
            <a:off x="1033669" y="1732720"/>
            <a:ext cx="10946295" cy="4524315"/>
          </a:xfrm>
          <a:prstGeom prst="rect">
            <a:avLst/>
          </a:prstGeom>
        </p:spPr>
        <p:txBody>
          <a:bodyPr wrap="square">
            <a:spAutoFit/>
          </a:bodyPr>
          <a:lstStyle/>
          <a:p>
            <a:pPr marL="571500" indent="-571500" algn="just">
              <a:buFont typeface="Wingdings" panose="05000000000000000000" pitchFamily="2" charset="2"/>
              <a:buChar char="v"/>
            </a:pPr>
            <a:r>
              <a:rPr lang="en-US" sz="3600" dirty="0">
                <a:solidFill>
                  <a:prstClr val="black"/>
                </a:solidFill>
              </a:rPr>
              <a:t>In this stage, sexual impulses are repressed.</a:t>
            </a:r>
          </a:p>
          <a:p>
            <a:pPr marL="285750" indent="-285750" algn="just">
              <a:buFont typeface="Wingdings" panose="05000000000000000000" pitchFamily="2" charset="2"/>
              <a:buChar char="v"/>
            </a:pPr>
            <a:endParaRPr lang="en-GB" dirty="0">
              <a:solidFill>
                <a:prstClr val="black"/>
              </a:solidFill>
            </a:endParaRPr>
          </a:p>
          <a:p>
            <a:pPr marL="571500" indent="-571500" algn="just">
              <a:buFont typeface="Wingdings" panose="05000000000000000000" pitchFamily="2" charset="2"/>
              <a:buChar char="v"/>
            </a:pPr>
            <a:r>
              <a:rPr lang="en-US" sz="3600" dirty="0">
                <a:solidFill>
                  <a:prstClr val="black"/>
                </a:solidFill>
              </a:rPr>
              <a:t>Individuals in this stage develop social friendship and socialism characterized by group formation and fierce group loyalties.</a:t>
            </a:r>
          </a:p>
          <a:p>
            <a:pPr marL="285750" indent="-285750" algn="just">
              <a:buFont typeface="Wingdings" panose="05000000000000000000" pitchFamily="2" charset="2"/>
              <a:buChar char="v"/>
            </a:pPr>
            <a:endParaRPr lang="en-GB" dirty="0">
              <a:solidFill>
                <a:prstClr val="black"/>
              </a:solidFill>
            </a:endParaRPr>
          </a:p>
          <a:p>
            <a:pPr marL="571500" indent="-571500" algn="just">
              <a:buFont typeface="Wingdings" panose="05000000000000000000" pitchFamily="2" charset="2"/>
              <a:buChar char="v"/>
            </a:pPr>
            <a:r>
              <a:rPr lang="en-US" sz="3600" dirty="0">
                <a:solidFill>
                  <a:prstClr val="black"/>
                </a:solidFill>
              </a:rPr>
              <a:t>Boys cling together and shun girls and girls despise boys.</a:t>
            </a:r>
            <a:r>
              <a:rPr lang="en-GB" sz="3600" dirty="0">
                <a:solidFill>
                  <a:prstClr val="black"/>
                </a:solidFill>
              </a:rPr>
              <a:t> The child identify peers, and is occupied by school work and play.</a:t>
            </a:r>
            <a:endParaRPr lang="en-US" sz="3600" dirty="0">
              <a:solidFill>
                <a:prstClr val="black"/>
              </a:solidFill>
            </a:endParaRPr>
          </a:p>
        </p:txBody>
      </p:sp>
    </p:spTree>
    <p:extLst>
      <p:ext uri="{BB962C8B-B14F-4D97-AF65-F5344CB8AC3E}">
        <p14:creationId xmlns:p14="http://schemas.microsoft.com/office/powerpoint/2010/main" val="1475282871"/>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533400"/>
            <a:ext cx="7772400" cy="1143000"/>
          </a:xfrm>
        </p:spPr>
        <p:txBody>
          <a:bodyPr/>
          <a:lstStyle/>
          <a:p>
            <a:pPr algn="l"/>
            <a:r>
              <a:rPr lang="en-US" sz="3600" dirty="0">
                <a:solidFill>
                  <a:srgbClr val="002060"/>
                </a:solidFill>
              </a:rPr>
              <a:t>Cont’d…</a:t>
            </a:r>
            <a:endParaRPr lang="en-US" sz="3600" dirty="0"/>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74</a:t>
            </a:fld>
            <a:endParaRPr lang="en-US">
              <a:solidFill>
                <a:prstClr val="black">
                  <a:tint val="75000"/>
                </a:prstClr>
              </a:solidFill>
            </a:endParaRPr>
          </a:p>
        </p:txBody>
      </p:sp>
      <p:sp>
        <p:nvSpPr>
          <p:cNvPr id="4" name="TextBox 3"/>
          <p:cNvSpPr txBox="1"/>
          <p:nvPr/>
        </p:nvSpPr>
        <p:spPr>
          <a:xfrm>
            <a:off x="1242391" y="1570382"/>
            <a:ext cx="10565295" cy="4524315"/>
          </a:xfrm>
          <a:prstGeom prst="rect">
            <a:avLst/>
          </a:prstGeom>
          <a:noFill/>
        </p:spPr>
        <p:txBody>
          <a:bodyPr wrap="square" rtlCol="0">
            <a:spAutoFit/>
          </a:bodyPr>
          <a:lstStyle/>
          <a:p>
            <a:pPr marL="457200" indent="-457200" algn="just">
              <a:buFont typeface="Wingdings" panose="05000000000000000000" pitchFamily="2" charset="2"/>
              <a:buChar char="v"/>
            </a:pPr>
            <a:r>
              <a:rPr lang="en-US" sz="3600" dirty="0">
                <a:solidFill>
                  <a:prstClr val="black"/>
                </a:solidFill>
              </a:rPr>
              <a:t>The child becomes creative and industrious and will explore his talents and be ready to tackle his problems for solutions.</a:t>
            </a:r>
          </a:p>
          <a:p>
            <a:pPr marL="457200" indent="-457200" algn="just">
              <a:buFont typeface="Wingdings" panose="05000000000000000000" pitchFamily="2" charset="2"/>
              <a:buChar char="v"/>
            </a:pPr>
            <a:endParaRPr lang="en-US" sz="3600" dirty="0">
              <a:solidFill>
                <a:prstClr val="black"/>
              </a:solidFill>
            </a:endParaRPr>
          </a:p>
          <a:p>
            <a:pPr marL="457200" indent="-457200" algn="just">
              <a:buFont typeface="Wingdings" panose="05000000000000000000" pitchFamily="2" charset="2"/>
              <a:buChar char="v"/>
            </a:pPr>
            <a:r>
              <a:rPr lang="en-US" sz="3600" dirty="0">
                <a:solidFill>
                  <a:prstClr val="black"/>
                </a:solidFill>
              </a:rPr>
              <a:t>If unsuccessful, because the parents were not supportive and challenging, the child becomes scared and timid and will hate competition, he will not try anything because he knows he is a failure</a:t>
            </a:r>
            <a:r>
              <a:rPr lang="en-US" sz="3000" dirty="0">
                <a:solidFill>
                  <a:prstClr val="black"/>
                </a:solidFill>
              </a:rPr>
              <a:t>. </a:t>
            </a:r>
          </a:p>
        </p:txBody>
      </p:sp>
    </p:spTree>
    <p:extLst>
      <p:ext uri="{BB962C8B-B14F-4D97-AF65-F5344CB8AC3E}">
        <p14:creationId xmlns:p14="http://schemas.microsoft.com/office/powerpoint/2010/main" val="588321797"/>
      </p:ext>
    </p:extLst>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66700"/>
            <a:ext cx="9395791" cy="1143000"/>
          </a:xfrm>
        </p:spPr>
        <p:txBody>
          <a:bodyPr>
            <a:noAutofit/>
          </a:bodyPr>
          <a:lstStyle/>
          <a:p>
            <a:pPr algn="ctr"/>
            <a:r>
              <a:rPr lang="en-US" sz="5400" b="1" dirty="0">
                <a:solidFill>
                  <a:srgbClr val="FF0000"/>
                </a:solidFill>
                <a:latin typeface="Berlin Sans FB Demi" panose="020E0802020502020306" pitchFamily="34" charset="0"/>
              </a:rPr>
              <a:t>5. Genital Stage(12-18yrs)</a:t>
            </a:r>
            <a:endParaRPr lang="en-US" sz="6600" b="1" dirty="0">
              <a:solidFill>
                <a:srgbClr val="FF0000"/>
              </a:solidFill>
              <a:latin typeface="Berlin Sans FB Demi" panose="020E0802020502020306" pitchFamily="34" charset="0"/>
            </a:endParaRPr>
          </a:p>
        </p:txBody>
      </p:sp>
      <p:sp>
        <p:nvSpPr>
          <p:cNvPr id="3" name="Content Placeholder 2"/>
          <p:cNvSpPr>
            <a:spLocks noGrp="1"/>
          </p:cNvSpPr>
          <p:nvPr>
            <p:ph idx="1"/>
          </p:nvPr>
        </p:nvSpPr>
        <p:spPr>
          <a:xfrm>
            <a:off x="1086678" y="1775791"/>
            <a:ext cx="10614992" cy="4396409"/>
          </a:xfrm>
        </p:spPr>
        <p:txBody>
          <a:bodyPr>
            <a:normAutofit/>
          </a:bodyPr>
          <a:lstStyle/>
          <a:p>
            <a:pPr algn="just"/>
            <a:r>
              <a:rPr lang="en-US" sz="3600" dirty="0"/>
              <a:t>This is the adolescent stage. Gratification is obtained from actual genital stimulation hence there is development of intimate /romantic friendship with the opposite gender.</a:t>
            </a:r>
            <a:endParaRPr lang="en-GB" sz="3600" dirty="0"/>
          </a:p>
          <a:p>
            <a:pPr lvl="0" algn="just"/>
            <a:endParaRPr lang="en-US" sz="3600" dirty="0"/>
          </a:p>
          <a:p>
            <a:pPr lvl="0" algn="just"/>
            <a:r>
              <a:rPr lang="en-US" sz="3600" dirty="0"/>
              <a:t>Identifies with an adult they want to emulate from the previous stages and start behaving like those adults.</a:t>
            </a:r>
          </a:p>
          <a:p>
            <a:pPr lvl="0" algn="just"/>
            <a:endParaRPr lang="en-US" sz="3600" dirty="0"/>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3876711539"/>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583" y="0"/>
            <a:ext cx="7788965" cy="1143000"/>
          </a:xfrm>
        </p:spPr>
        <p:txBody>
          <a:bodyPr/>
          <a:lstStyle/>
          <a:p>
            <a:pPr algn="ctr"/>
            <a:r>
              <a:rPr lang="en-US" sz="3600" dirty="0">
                <a:solidFill>
                  <a:srgbClr val="002060"/>
                </a:solidFill>
              </a:rPr>
              <a:t>Cont’d…</a:t>
            </a:r>
          </a:p>
        </p:txBody>
      </p:sp>
      <p:sp>
        <p:nvSpPr>
          <p:cNvPr id="3" name="Content Placeholder 2"/>
          <p:cNvSpPr>
            <a:spLocks noGrp="1"/>
          </p:cNvSpPr>
          <p:nvPr>
            <p:ph idx="1"/>
          </p:nvPr>
        </p:nvSpPr>
        <p:spPr>
          <a:xfrm>
            <a:off x="954157" y="901148"/>
            <a:ext cx="10853530" cy="5271052"/>
          </a:xfrm>
        </p:spPr>
        <p:txBody>
          <a:bodyPr>
            <a:normAutofit/>
          </a:bodyPr>
          <a:lstStyle/>
          <a:p>
            <a:pPr lvl="0" algn="just"/>
            <a:r>
              <a:rPr lang="en-US" sz="3600" dirty="0"/>
              <a:t>They tend to resent commands, disagree with parents, want independence and behave like mature adults.</a:t>
            </a:r>
          </a:p>
          <a:p>
            <a:pPr lvl="0" algn="just"/>
            <a:endParaRPr lang="en-US" sz="2000" dirty="0"/>
          </a:p>
          <a:p>
            <a:pPr lvl="0" algn="just"/>
            <a:r>
              <a:rPr lang="en-US" sz="3600" dirty="0"/>
              <a:t>Lack of support and understanding leads to rebellion, run away (truancy) from the family, join gangs where they start abusing drugs, present antisocial behavior and will never be what or who they are expected to be i.e. role diffusion.</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val="3541809402"/>
      </p:ext>
    </p:extLst>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noChangeArrowheads="1"/>
          </p:cNvPicPr>
          <p:nvPr>
            <p:ph idx="1"/>
          </p:nvPr>
        </p:nvPicPr>
        <p:blipFill>
          <a:blip r:embed="rId2" cstate="print"/>
          <a:srcRect/>
          <a:stretch>
            <a:fillRect/>
          </a:stretch>
        </p:blipFill>
        <p:spPr bwMode="auto">
          <a:xfrm>
            <a:off x="808383" y="152400"/>
            <a:ext cx="11105321" cy="6553200"/>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1529253239"/>
      </p:ext>
    </p:extLst>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9" y="0"/>
            <a:ext cx="9180443" cy="1371600"/>
          </a:xfrm>
        </p:spPr>
        <p:txBody>
          <a:bodyPr>
            <a:noAutofit/>
          </a:bodyPr>
          <a:lstStyle/>
          <a:p>
            <a:pPr algn="ctr"/>
            <a:r>
              <a:rPr lang="en-US" sz="4800" b="1" i="0" dirty="0">
                <a:effectLst>
                  <a:outerShdw blurRad="38100" dist="38100" dir="2700000" algn="tl">
                    <a:srgbClr val="000000">
                      <a:alpha val="43137"/>
                    </a:srgbClr>
                  </a:outerShdw>
                </a:effectLst>
                <a:latin typeface="Arial Rounded MT Bold" panose="020F0704030504030204" pitchFamily="34" charset="0"/>
              </a:rPr>
              <a:t>Structure of Personality</a:t>
            </a:r>
          </a:p>
        </p:txBody>
      </p:sp>
      <p:sp>
        <p:nvSpPr>
          <p:cNvPr id="3" name="Content Placeholder 2"/>
          <p:cNvSpPr>
            <a:spLocks noGrp="1"/>
          </p:cNvSpPr>
          <p:nvPr>
            <p:ph idx="1"/>
          </p:nvPr>
        </p:nvSpPr>
        <p:spPr>
          <a:xfrm>
            <a:off x="901148" y="1371600"/>
            <a:ext cx="10482469" cy="4114800"/>
          </a:xfrm>
        </p:spPr>
        <p:txBody>
          <a:bodyPr/>
          <a:lstStyle/>
          <a:p>
            <a:pPr>
              <a:buFont typeface="Wingdings" panose="05000000000000000000" pitchFamily="2" charset="2"/>
              <a:buChar char="v"/>
            </a:pPr>
            <a:r>
              <a:rPr lang="en-US" dirty="0"/>
              <a:t>	According to Sigmund Freud, personality is composed of 3 (three) major systems:</a:t>
            </a:r>
          </a:p>
          <a:p>
            <a:pPr>
              <a:buNone/>
            </a:pPr>
            <a:endParaRPr lang="en-US" sz="2000" dirty="0"/>
          </a:p>
          <a:p>
            <a:pPr lvl="2"/>
            <a:r>
              <a:rPr lang="en-US" sz="3600" dirty="0">
                <a:solidFill>
                  <a:srgbClr val="FF0000"/>
                </a:solidFill>
              </a:rPr>
              <a:t>The Id</a:t>
            </a:r>
          </a:p>
          <a:p>
            <a:pPr lvl="2"/>
            <a:r>
              <a:rPr lang="en-US" sz="3600" dirty="0">
                <a:solidFill>
                  <a:srgbClr val="FF0000"/>
                </a:solidFill>
              </a:rPr>
              <a:t>The Ego and </a:t>
            </a:r>
          </a:p>
          <a:p>
            <a:pPr lvl="2"/>
            <a:r>
              <a:rPr lang="en-US" sz="3600" dirty="0">
                <a:solidFill>
                  <a:srgbClr val="FF0000"/>
                </a:solidFill>
              </a:rPr>
              <a:t>The Superego</a:t>
            </a:r>
          </a:p>
          <a:p>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78</a:t>
            </a:fld>
            <a:endParaRPr lang="en-US">
              <a:solidFill>
                <a:prstClr val="black">
                  <a:tint val="75000"/>
                </a:prstClr>
              </a:solidFill>
            </a:endParaRPr>
          </a:p>
        </p:txBody>
      </p:sp>
    </p:spTree>
    <p:extLst>
      <p:ext uri="{BB962C8B-B14F-4D97-AF65-F5344CB8AC3E}">
        <p14:creationId xmlns:p14="http://schemas.microsoft.com/office/powerpoint/2010/main" val="1453412818"/>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461" y="125896"/>
            <a:ext cx="7772400" cy="1143000"/>
          </a:xfrm>
        </p:spPr>
        <p:txBody>
          <a:bodyPr>
            <a:normAutofit/>
          </a:bodyPr>
          <a:lstStyle/>
          <a:p>
            <a:pPr algn="ctr"/>
            <a:r>
              <a:rPr lang="en-US" sz="6600" i="0" dirty="0">
                <a:solidFill>
                  <a:srgbClr val="FF0000"/>
                </a:solidFill>
                <a:latin typeface="Arial Black" panose="020B0A04020102020204" pitchFamily="34" charset="0"/>
              </a:rPr>
              <a:t>The Id</a:t>
            </a:r>
          </a:p>
        </p:txBody>
      </p:sp>
      <p:sp>
        <p:nvSpPr>
          <p:cNvPr id="3" name="Content Placeholder 2"/>
          <p:cNvSpPr>
            <a:spLocks noGrp="1"/>
          </p:cNvSpPr>
          <p:nvPr>
            <p:ph idx="1"/>
          </p:nvPr>
        </p:nvSpPr>
        <p:spPr>
          <a:xfrm>
            <a:off x="927651" y="1268895"/>
            <a:ext cx="10694505" cy="5224669"/>
          </a:xfrm>
        </p:spPr>
        <p:txBody>
          <a:bodyPr>
            <a:normAutofit/>
          </a:bodyPr>
          <a:lstStyle/>
          <a:p>
            <a:pPr algn="just"/>
            <a:r>
              <a:rPr lang="en-US" sz="3600" dirty="0"/>
              <a:t>Forms the original system of personality and is present at birth. It is basically </a:t>
            </a:r>
            <a:r>
              <a:rPr lang="en-US" sz="3600" i="1" dirty="0"/>
              <a:t>unconscious</a:t>
            </a:r>
            <a:r>
              <a:rPr lang="en-US" sz="3600" dirty="0"/>
              <a:t> and has no knowledge of the outside world.</a:t>
            </a:r>
          </a:p>
          <a:p>
            <a:pPr algn="just"/>
            <a:r>
              <a:rPr lang="en-US" sz="3600" dirty="0"/>
              <a:t>The id is the most primitive and is driven by impulses. “</a:t>
            </a:r>
            <a:r>
              <a:rPr lang="en-US" sz="3600" i="1" dirty="0"/>
              <a:t>I want it”</a:t>
            </a:r>
            <a:endParaRPr lang="en-US" sz="3600" dirty="0"/>
          </a:p>
          <a:p>
            <a:pPr algn="just"/>
            <a:r>
              <a:rPr lang="en-US" sz="3600" dirty="0"/>
              <a:t>It demands immediate gratification of the needs because it is not governed by law of reason and logic. </a:t>
            </a:r>
          </a:p>
          <a:p>
            <a:pPr algn="just"/>
            <a:r>
              <a:rPr lang="en-US" sz="3600" dirty="0"/>
              <a:t>Also known as the “pleasure principle”.</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79</a:t>
            </a:fld>
            <a:endParaRPr lang="en-US">
              <a:solidFill>
                <a:prstClr val="black">
                  <a:tint val="75000"/>
                </a:prstClr>
              </a:solidFill>
            </a:endParaRPr>
          </a:p>
        </p:txBody>
      </p:sp>
    </p:spTree>
    <p:extLst>
      <p:ext uri="{BB962C8B-B14F-4D97-AF65-F5344CB8AC3E}">
        <p14:creationId xmlns:p14="http://schemas.microsoft.com/office/powerpoint/2010/main" val="386194107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144" y="800100"/>
            <a:ext cx="9997440" cy="5448300"/>
          </a:xfrm>
        </p:spPr>
        <p:txBody>
          <a:bodyPr/>
          <a:lstStyle/>
          <a:p>
            <a:pPr algn="just">
              <a:buFont typeface="Wingdings" panose="05000000000000000000" pitchFamily="2" charset="2"/>
              <a:buChar char="v"/>
            </a:pPr>
            <a:r>
              <a:rPr lang="en-US" dirty="0"/>
              <a:t>MENTAL PROCESSES</a:t>
            </a:r>
          </a:p>
          <a:p>
            <a:pPr algn="just"/>
            <a:r>
              <a:rPr lang="en-US" dirty="0"/>
              <a:t> Refer to all the internal and covert activity of our mind such as thinking, feeling and remembering. </a:t>
            </a:r>
          </a:p>
          <a:p>
            <a:pPr marL="82296" indent="0" algn="just">
              <a:buNone/>
            </a:pPr>
            <a:r>
              <a:rPr lang="en-US" sz="3600" b="1" u="sng" dirty="0"/>
              <a:t>NOTE:</a:t>
            </a:r>
          </a:p>
          <a:p>
            <a:pPr algn="just">
              <a:buFont typeface="Wingdings" panose="05000000000000000000" pitchFamily="2" charset="2"/>
              <a:buChar char="v"/>
            </a:pPr>
            <a:r>
              <a:rPr lang="en-US" dirty="0"/>
              <a:t>The word Psychology has its origin from two Greek words ‘</a:t>
            </a:r>
            <a:r>
              <a:rPr lang="en-US" i="1" dirty="0"/>
              <a:t>Psyche</a:t>
            </a:r>
            <a:r>
              <a:rPr lang="en-US" dirty="0"/>
              <a:t>’ and ‘</a:t>
            </a:r>
            <a:r>
              <a:rPr lang="en-US" i="1" dirty="0"/>
              <a:t>Logos</a:t>
            </a:r>
            <a:r>
              <a:rPr lang="en-US" dirty="0"/>
              <a:t>’, ‘psyche’ means ‘</a:t>
            </a:r>
            <a:r>
              <a:rPr lang="en-US" b="1" dirty="0"/>
              <a:t>soul</a:t>
            </a:r>
            <a:r>
              <a:rPr lang="en-US" dirty="0"/>
              <a:t>’ and ‘logos’ means ‘</a:t>
            </a:r>
            <a:r>
              <a:rPr lang="en-US" b="1" dirty="0"/>
              <a:t>study</a:t>
            </a:r>
            <a:r>
              <a:rPr lang="en-US" dirty="0"/>
              <a:t>’. Thus literally, Psychology means ‘the study of soul’ or ‘science of soul’.</a:t>
            </a:r>
          </a:p>
        </p:txBody>
      </p:sp>
    </p:spTree>
    <p:extLst>
      <p:ext uri="{BB962C8B-B14F-4D97-AF65-F5344CB8AC3E}">
        <p14:creationId xmlns:p14="http://schemas.microsoft.com/office/powerpoint/2010/main" val="47736326"/>
      </p:ext>
    </p:extLst>
  </p:cSld>
  <p:clrMapOvr>
    <a:masterClrMapping/>
  </p:clrMapOvr>
  <p:transition spd="med">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65653"/>
            <a:ext cx="7772400" cy="1143000"/>
          </a:xfrm>
        </p:spPr>
        <p:txBody>
          <a:bodyPr>
            <a:normAutofit/>
          </a:bodyPr>
          <a:lstStyle/>
          <a:p>
            <a:pPr algn="ctr"/>
            <a:r>
              <a:rPr lang="en-US" sz="5400" i="0" dirty="0">
                <a:solidFill>
                  <a:srgbClr val="FF0000"/>
                </a:solidFill>
                <a:latin typeface="Arial Black" panose="020B0A04020102020204" pitchFamily="34" charset="0"/>
              </a:rPr>
              <a:t>The Ego</a:t>
            </a:r>
          </a:p>
        </p:txBody>
      </p:sp>
      <p:sp>
        <p:nvSpPr>
          <p:cNvPr id="3" name="Content Placeholder 2"/>
          <p:cNvSpPr>
            <a:spLocks noGrp="1"/>
          </p:cNvSpPr>
          <p:nvPr>
            <p:ph idx="1"/>
          </p:nvPr>
        </p:nvSpPr>
        <p:spPr>
          <a:xfrm>
            <a:off x="967409" y="1308653"/>
            <a:ext cx="10654748" cy="3962400"/>
          </a:xfrm>
        </p:spPr>
        <p:txBody>
          <a:bodyPr>
            <a:normAutofit/>
          </a:bodyPr>
          <a:lstStyle/>
          <a:p>
            <a:pPr algn="just"/>
            <a:r>
              <a:rPr lang="en-US" sz="3600" dirty="0"/>
              <a:t>It delays the satisfaction of a need until an appropriate time, place, or object is available. It mediates between the id and the super ego.</a:t>
            </a:r>
          </a:p>
          <a:p>
            <a:pPr algn="just">
              <a:buNone/>
            </a:pPr>
            <a:r>
              <a:rPr lang="en-US" sz="3600" dirty="0"/>
              <a:t> </a:t>
            </a:r>
          </a:p>
          <a:p>
            <a:pPr algn="just"/>
            <a:r>
              <a:rPr lang="en-US" sz="3600" dirty="0"/>
              <a:t>Also called the </a:t>
            </a:r>
            <a:r>
              <a:rPr lang="en-US" sz="3600" i="1" dirty="0"/>
              <a:t>rational self or the “reality principle,”</a:t>
            </a:r>
            <a:endParaRPr lang="en-US" sz="3600" dirty="0"/>
          </a:p>
          <a:p>
            <a:pPr algn="just">
              <a:buNone/>
            </a:pPr>
            <a:r>
              <a:rPr lang="en-US" sz="3600" dirty="0"/>
              <a:t>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80</a:t>
            </a:fld>
            <a:endParaRPr lang="en-US">
              <a:solidFill>
                <a:prstClr val="black">
                  <a:tint val="75000"/>
                </a:prstClr>
              </a:solidFill>
            </a:endParaRPr>
          </a:p>
        </p:txBody>
      </p:sp>
    </p:spTree>
    <p:extLst>
      <p:ext uri="{BB962C8B-B14F-4D97-AF65-F5344CB8AC3E}">
        <p14:creationId xmlns:p14="http://schemas.microsoft.com/office/powerpoint/2010/main" val="1378978842"/>
      </p:ext>
    </p:extLst>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162339"/>
            <a:ext cx="7772400" cy="1143000"/>
          </a:xfrm>
        </p:spPr>
        <p:txBody>
          <a:bodyPr/>
          <a:lstStyle/>
          <a:p>
            <a:pPr algn="ctr"/>
            <a:r>
              <a:rPr lang="en-US" sz="3600" dirty="0">
                <a:solidFill>
                  <a:srgbClr val="002060"/>
                </a:solidFill>
              </a:rPr>
              <a:t>Cont’d…</a:t>
            </a:r>
          </a:p>
        </p:txBody>
      </p:sp>
      <p:sp>
        <p:nvSpPr>
          <p:cNvPr id="3" name="Content Placeholder 2"/>
          <p:cNvSpPr>
            <a:spLocks noGrp="1"/>
          </p:cNvSpPr>
          <p:nvPr>
            <p:ph idx="1"/>
          </p:nvPr>
        </p:nvSpPr>
        <p:spPr>
          <a:xfrm>
            <a:off x="967409" y="1305339"/>
            <a:ext cx="10760765" cy="4714461"/>
          </a:xfrm>
        </p:spPr>
        <p:txBody>
          <a:bodyPr>
            <a:normAutofit/>
          </a:bodyPr>
          <a:lstStyle/>
          <a:p>
            <a:pPr algn="just"/>
            <a:r>
              <a:rPr lang="en-US" sz="3600" dirty="0"/>
              <a:t>It develops as from the age of 2 years in the anal stage when the child starts meeting social demands like toilet training,  discipline, holding on without demanding immediate gratification. </a:t>
            </a:r>
          </a:p>
          <a:p>
            <a:pPr algn="just"/>
            <a:endParaRPr lang="en-US" sz="3600" dirty="0"/>
          </a:p>
          <a:p>
            <a:pPr algn="just"/>
            <a:r>
              <a:rPr lang="en-US" sz="3600" dirty="0"/>
              <a:t>It involves logic, thinking, reasoning and finding solutions to problems or in contact with reality.</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81</a:t>
            </a:fld>
            <a:endParaRPr lang="en-US">
              <a:solidFill>
                <a:prstClr val="black">
                  <a:tint val="75000"/>
                </a:prstClr>
              </a:solidFill>
            </a:endParaRPr>
          </a:p>
        </p:txBody>
      </p:sp>
    </p:spTree>
    <p:extLst>
      <p:ext uri="{BB962C8B-B14F-4D97-AF65-F5344CB8AC3E}">
        <p14:creationId xmlns:p14="http://schemas.microsoft.com/office/powerpoint/2010/main" val="4003680327"/>
      </p:ext>
    </p:extLst>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339"/>
            <a:ext cx="7772400" cy="1143000"/>
          </a:xfrm>
        </p:spPr>
        <p:txBody>
          <a:bodyPr>
            <a:normAutofit/>
          </a:bodyPr>
          <a:lstStyle/>
          <a:p>
            <a:pPr algn="ctr"/>
            <a:r>
              <a:rPr lang="en-US" sz="6000" i="0" dirty="0">
                <a:solidFill>
                  <a:srgbClr val="FF0000"/>
                </a:solidFill>
                <a:latin typeface="Arial Black" panose="020B0A04020102020204" pitchFamily="34" charset="0"/>
              </a:rPr>
              <a:t>The Superego</a:t>
            </a:r>
            <a:endParaRPr lang="en-US" sz="6000"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007165" y="1434548"/>
            <a:ext cx="10641496" cy="4114800"/>
          </a:xfrm>
        </p:spPr>
        <p:txBody>
          <a:bodyPr>
            <a:normAutofit/>
          </a:bodyPr>
          <a:lstStyle/>
          <a:p>
            <a:pPr algn="just"/>
            <a:r>
              <a:rPr lang="en-US" sz="4000" dirty="0"/>
              <a:t>This is the last system of personality to develop.</a:t>
            </a:r>
          </a:p>
          <a:p>
            <a:pPr algn="just"/>
            <a:r>
              <a:rPr lang="en-US" sz="4000" dirty="0"/>
              <a:t>It contains values, legal, moral regulations, and social expectations (moral principle)</a:t>
            </a:r>
          </a:p>
          <a:p>
            <a:pPr algn="just"/>
            <a:r>
              <a:rPr lang="en-US" sz="4000" dirty="0"/>
              <a:t> It originates from the child`s assimilation of his parents` standards regarding what is good or bad and sinful.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82</a:t>
            </a:fld>
            <a:endParaRPr lang="en-US">
              <a:solidFill>
                <a:prstClr val="black">
                  <a:tint val="75000"/>
                </a:prstClr>
              </a:solidFill>
            </a:endParaRPr>
          </a:p>
        </p:txBody>
      </p:sp>
    </p:spTree>
    <p:extLst>
      <p:ext uri="{BB962C8B-B14F-4D97-AF65-F5344CB8AC3E}">
        <p14:creationId xmlns:p14="http://schemas.microsoft.com/office/powerpoint/2010/main" val="1397617257"/>
      </p:ext>
    </p:extLst>
  </p:cSld>
  <p:clrMapOvr>
    <a:masterClrMapping/>
  </p:clrMapOvr>
  <p:transition spd="med">
    <p:pull/>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42900"/>
            <a:ext cx="7772400" cy="1143000"/>
          </a:xfrm>
        </p:spPr>
        <p:txBody>
          <a:bodyPr/>
          <a:lstStyle/>
          <a:p>
            <a:pPr algn="ctr"/>
            <a:r>
              <a:rPr lang="en-US" sz="3600" dirty="0">
                <a:solidFill>
                  <a:srgbClr val="002060"/>
                </a:solidFill>
              </a:rPr>
              <a:t>Cont’d…</a:t>
            </a:r>
          </a:p>
        </p:txBody>
      </p:sp>
      <p:sp>
        <p:nvSpPr>
          <p:cNvPr id="3" name="Content Placeholder 2"/>
          <p:cNvSpPr>
            <a:spLocks noGrp="1"/>
          </p:cNvSpPr>
          <p:nvPr>
            <p:ph idx="1"/>
          </p:nvPr>
        </p:nvSpPr>
        <p:spPr>
          <a:xfrm>
            <a:off x="1179442" y="1485900"/>
            <a:ext cx="10416209" cy="4038600"/>
          </a:xfrm>
        </p:spPr>
        <p:txBody>
          <a:bodyPr>
            <a:normAutofit/>
          </a:bodyPr>
          <a:lstStyle/>
          <a:p>
            <a:pPr algn="just"/>
            <a:r>
              <a:rPr lang="en-US" sz="3600" dirty="0"/>
              <a:t>It begins with the resolution of the Oedipus/Electra Complex at age 5 – 6 years and is referred to as the Sociological component of the personality.</a:t>
            </a:r>
          </a:p>
          <a:p>
            <a:pPr algn="just"/>
            <a:endParaRPr lang="en-US" sz="3600" dirty="0"/>
          </a:p>
          <a:p>
            <a:pPr algn="just"/>
            <a:r>
              <a:rPr lang="en-US" sz="3600" dirty="0"/>
              <a:t>Its main function is to oppose the id</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83</a:t>
            </a:fld>
            <a:endParaRPr lang="en-US">
              <a:solidFill>
                <a:prstClr val="black">
                  <a:tint val="75000"/>
                </a:prstClr>
              </a:solidFill>
            </a:endParaRPr>
          </a:p>
        </p:txBody>
      </p:sp>
    </p:spTree>
    <p:extLst>
      <p:ext uri="{BB962C8B-B14F-4D97-AF65-F5344CB8AC3E}">
        <p14:creationId xmlns:p14="http://schemas.microsoft.com/office/powerpoint/2010/main" val="3918178707"/>
      </p:ext>
    </p:extLst>
  </p:cSld>
  <p:clrMapOvr>
    <a:masterClrMapping/>
  </p:clrMapOvr>
  <p:transition spd="med">
    <p:pull/>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New folder\tripartite-personality.jpg"/>
          <p:cNvPicPr>
            <a:picLocks noChangeAspect="1" noChangeArrowheads="1"/>
          </p:cNvPicPr>
          <p:nvPr/>
        </p:nvPicPr>
        <p:blipFill>
          <a:blip r:embed="rId2" cstate="print"/>
          <a:srcRect/>
          <a:stretch>
            <a:fillRect/>
          </a:stretch>
        </p:blipFill>
        <p:spPr bwMode="auto">
          <a:xfrm>
            <a:off x="940903" y="76200"/>
            <a:ext cx="11145079" cy="6629400"/>
          </a:xfrm>
          <a:prstGeom prst="rect">
            <a:avLst/>
          </a:prstGeom>
          <a:noFill/>
        </p:spPr>
      </p:pic>
    </p:spTree>
    <p:extLst>
      <p:ext uri="{BB962C8B-B14F-4D97-AF65-F5344CB8AC3E}">
        <p14:creationId xmlns:p14="http://schemas.microsoft.com/office/powerpoint/2010/main" val="1181034066"/>
      </p:ext>
    </p:extLst>
  </p:cSld>
  <p:clrMapOvr>
    <a:masterClrMapping/>
  </p:clrMapOvr>
  <p:transition spd="med">
    <p:pull/>
  </p:transition>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020417" y="958161"/>
            <a:ext cx="10747513" cy="1997073"/>
          </a:xfrm>
        </p:spPr>
        <p:txBody>
          <a:bodyPr>
            <a:normAutofit/>
          </a:bodyPr>
          <a:lstStyle/>
          <a:p>
            <a:pPr algn="ctr"/>
            <a:r>
              <a:rPr lang="en-US" sz="8000" i="0" dirty="0">
                <a:solidFill>
                  <a:srgbClr val="FF0000"/>
                </a:solidFill>
                <a:effectLst>
                  <a:outerShdw blurRad="38100" dist="38100" dir="2700000" algn="tl">
                    <a:srgbClr val="000000">
                      <a:alpha val="43137"/>
                    </a:srgbClr>
                  </a:outerShdw>
                </a:effectLst>
                <a:latin typeface="Berlin Sans FB Demi" panose="020E0802020502020306" pitchFamily="34" charset="0"/>
              </a:rPr>
              <a:t>Psychosocial Theory</a:t>
            </a:r>
            <a:endParaRPr lang="en-US" sz="8000" dirty="0">
              <a:solidFill>
                <a:srgbClr val="FF0000"/>
              </a:solidFill>
              <a:latin typeface="Berlin Sans FB Demi" panose="020E0802020502020306" pitchFamily="34" charset="0"/>
            </a:endParaRPr>
          </a:p>
        </p:txBody>
      </p:sp>
      <p:sp>
        <p:nvSpPr>
          <p:cNvPr id="8" name="Subtitle 7"/>
          <p:cNvSpPr>
            <a:spLocks noGrp="1"/>
          </p:cNvSpPr>
          <p:nvPr>
            <p:ph type="subTitle" idx="1"/>
          </p:nvPr>
        </p:nvSpPr>
        <p:spPr>
          <a:xfrm>
            <a:off x="3134139" y="4280453"/>
            <a:ext cx="6400800" cy="1752600"/>
          </a:xfrm>
        </p:spPr>
        <p:txBody>
          <a:bodyPr>
            <a:normAutofit/>
          </a:bodyPr>
          <a:lstStyle/>
          <a:p>
            <a:r>
              <a:rPr lang="en-US" sz="4400" b="1" dirty="0">
                <a:solidFill>
                  <a:schemeClr val="tx1"/>
                </a:solidFill>
                <a:latin typeface="Berlin Sans FB Demi" panose="020E0802020502020306" pitchFamily="34" charset="0"/>
              </a:rPr>
              <a:t>By Erick Erickson</a:t>
            </a:r>
          </a:p>
        </p:txBody>
      </p:sp>
      <p:sp>
        <p:nvSpPr>
          <p:cNvPr id="5" name="Slide Number Placeholder 4"/>
          <p:cNvSpPr>
            <a:spLocks noGrp="1"/>
          </p:cNvSpPr>
          <p:nvPr>
            <p:ph type="sldNum" sz="quarter" idx="12"/>
          </p:nvPr>
        </p:nvSpPr>
        <p:spPr/>
        <p:txBody>
          <a:bodyPr/>
          <a:lstStyle/>
          <a:p>
            <a:fld id="{ACE4364B-589A-413E-BE35-0E230ADB5FAC}" type="slidenum">
              <a:rPr lang="en-US" smtClean="0">
                <a:solidFill>
                  <a:srgbClr val="E7DEC9">
                    <a:shade val="50000"/>
                    <a:satMod val="200000"/>
                  </a:srgbClr>
                </a:solidFill>
              </a:rPr>
              <a:pPr/>
              <a:t>85</a:t>
            </a:fld>
            <a:endParaRPr lang="en-US">
              <a:solidFill>
                <a:srgbClr val="E7DEC9">
                  <a:shade val="50000"/>
                  <a:satMod val="200000"/>
                </a:srgbClr>
              </a:solidFill>
            </a:endParaRPr>
          </a:p>
        </p:txBody>
      </p:sp>
    </p:spTree>
    <p:extLst>
      <p:ext uri="{BB962C8B-B14F-4D97-AF65-F5344CB8AC3E}">
        <p14:creationId xmlns:p14="http://schemas.microsoft.com/office/powerpoint/2010/main" val="3849384186"/>
      </p:ext>
    </p:extLst>
  </p:cSld>
  <p:clrMapOvr>
    <a:masterClrMapping/>
  </p:clrMapOvr>
  <p:transition spd="med">
    <p:pull/>
  </p:transition>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E7DEC9">
                    <a:shade val="50000"/>
                    <a:satMod val="200000"/>
                  </a:srgbClr>
                </a:solidFill>
              </a:rPr>
              <a:pPr/>
              <a:t>86</a:t>
            </a:fld>
            <a:endParaRPr lang="en-US">
              <a:solidFill>
                <a:srgbClr val="E7DEC9">
                  <a:shade val="50000"/>
                  <a:satMod val="200000"/>
                </a:srgbClr>
              </a:solidFill>
            </a:endParaRPr>
          </a:p>
        </p:txBody>
      </p:sp>
      <p:sp>
        <p:nvSpPr>
          <p:cNvPr id="4" name="TextBox 3"/>
          <p:cNvSpPr txBox="1"/>
          <p:nvPr/>
        </p:nvSpPr>
        <p:spPr>
          <a:xfrm>
            <a:off x="1216991" y="304800"/>
            <a:ext cx="6187109" cy="6186309"/>
          </a:xfrm>
          <a:prstGeom prst="rect">
            <a:avLst/>
          </a:prstGeom>
          <a:noFill/>
        </p:spPr>
        <p:txBody>
          <a:bodyPr wrap="square" rtlCol="0">
            <a:spAutoFit/>
          </a:bodyPr>
          <a:lstStyle/>
          <a:p>
            <a:pPr marL="571500" indent="-571500" algn="just">
              <a:buFont typeface="Wingdings" panose="05000000000000000000" pitchFamily="2" charset="2"/>
              <a:buChar char="v"/>
            </a:pPr>
            <a:r>
              <a:rPr lang="en-GB" sz="3600" dirty="0">
                <a:solidFill>
                  <a:prstClr val="black"/>
                </a:solidFill>
              </a:rPr>
              <a:t>According to Erickson, identity is very personal and develops from our heritage and history. </a:t>
            </a:r>
          </a:p>
          <a:p>
            <a:pPr marL="571500" indent="-571500" algn="just">
              <a:buFont typeface="Wingdings" panose="05000000000000000000" pitchFamily="2" charset="2"/>
              <a:buChar char="v"/>
            </a:pPr>
            <a:r>
              <a:rPr lang="en-GB" sz="3600" dirty="0">
                <a:solidFill>
                  <a:prstClr val="black"/>
                </a:solidFill>
              </a:rPr>
              <a:t>Course of development is determined by the interaction of the body, mind and cultural influences.</a:t>
            </a:r>
          </a:p>
          <a:p>
            <a:pPr marL="571500" indent="-571500" algn="just">
              <a:buFont typeface="Wingdings" panose="05000000000000000000" pitchFamily="2" charset="2"/>
              <a:buChar char="v"/>
            </a:pPr>
            <a:r>
              <a:rPr lang="en-GB" sz="3600" dirty="0">
                <a:solidFill>
                  <a:prstClr val="black"/>
                </a:solidFill>
              </a:rPr>
              <a:t>The world gets bigger as we go along and failure is cumulative. </a:t>
            </a:r>
            <a:endParaRPr lang="en-US" sz="3600" b="1" u="sng" dirty="0">
              <a:solidFill>
                <a:prstClr val="black"/>
              </a:solidFill>
            </a:endParaRPr>
          </a:p>
        </p:txBody>
      </p:sp>
      <p:pic>
        <p:nvPicPr>
          <p:cNvPr id="1026" name="Picture 2" descr="https://i.pinimg.com/236x/a8/d5/f5/a8d5f5984a9350a96bbb63a8e514ccca--erik-erikson-human-be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304800"/>
            <a:ext cx="4508500" cy="629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679122"/>
      </p:ext>
    </p:extLst>
  </p:cSld>
  <p:clrMapOvr>
    <a:masterClrMapping/>
  </p:clrMapOvr>
  <p:transition spd="med">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4633" y="236883"/>
            <a:ext cx="9392479" cy="1143000"/>
          </a:xfrm>
        </p:spPr>
        <p:txBody>
          <a:bodyPr>
            <a:normAutofit/>
          </a:bodyPr>
          <a:lstStyle/>
          <a:p>
            <a:pPr algn="ctr"/>
            <a:r>
              <a:rPr lang="en-US" sz="4800" b="1" i="0" dirty="0">
                <a:solidFill>
                  <a:srgbClr val="FF0000"/>
                </a:solidFill>
                <a:effectLst>
                  <a:outerShdw blurRad="38100" dist="38100" dir="2700000" algn="tl">
                    <a:srgbClr val="000000">
                      <a:alpha val="43137"/>
                    </a:srgbClr>
                  </a:outerShdw>
                </a:effectLst>
                <a:latin typeface="Arial Black" panose="020B0A04020102020204" pitchFamily="34" charset="0"/>
              </a:rPr>
              <a:t>8 Stages of Development </a:t>
            </a:r>
            <a:endParaRPr lang="en-US" sz="4800" b="1" dirty="0">
              <a:solidFill>
                <a:srgbClr val="FF0000"/>
              </a:solidFill>
              <a:latin typeface="Arial Black" panose="020B0A04020102020204" pitchFamily="34" charset="0"/>
            </a:endParaRPr>
          </a:p>
        </p:txBody>
      </p:sp>
      <p:sp>
        <p:nvSpPr>
          <p:cNvPr id="6" name="Content Placeholder 5"/>
          <p:cNvSpPr>
            <a:spLocks noGrp="1"/>
          </p:cNvSpPr>
          <p:nvPr>
            <p:ph idx="1"/>
          </p:nvPr>
        </p:nvSpPr>
        <p:spPr>
          <a:xfrm>
            <a:off x="1431235" y="1683026"/>
            <a:ext cx="8550965" cy="4336774"/>
          </a:xfrm>
        </p:spPr>
        <p:txBody>
          <a:bodyPr>
            <a:noAutofit/>
          </a:bodyPr>
          <a:lstStyle/>
          <a:p>
            <a:pPr algn="just">
              <a:buNone/>
            </a:pPr>
            <a:r>
              <a:rPr lang="en-US" dirty="0"/>
              <a:t>1.Trust versus mistrust</a:t>
            </a:r>
          </a:p>
          <a:p>
            <a:pPr algn="just">
              <a:buNone/>
            </a:pPr>
            <a:r>
              <a:rPr lang="en-US" dirty="0"/>
              <a:t>2.Autonomy versus shame/doubt</a:t>
            </a:r>
          </a:p>
          <a:p>
            <a:pPr algn="just">
              <a:buNone/>
            </a:pPr>
            <a:r>
              <a:rPr lang="en-US" dirty="0"/>
              <a:t>3.Initiative versus guilt</a:t>
            </a:r>
          </a:p>
          <a:p>
            <a:pPr algn="just">
              <a:buNone/>
            </a:pPr>
            <a:r>
              <a:rPr lang="en-US" dirty="0"/>
              <a:t>4.Industry versus inferiority </a:t>
            </a:r>
          </a:p>
          <a:p>
            <a:pPr algn="just">
              <a:buNone/>
            </a:pPr>
            <a:r>
              <a:rPr lang="en-US" dirty="0"/>
              <a:t>5.Identity versus role confusion</a:t>
            </a:r>
          </a:p>
          <a:p>
            <a:pPr algn="just">
              <a:buNone/>
            </a:pPr>
            <a:r>
              <a:rPr lang="en-US" dirty="0"/>
              <a:t>6.Intimacy versus isolation</a:t>
            </a:r>
          </a:p>
          <a:p>
            <a:pPr algn="just">
              <a:buNone/>
            </a:pPr>
            <a:r>
              <a:rPr lang="en-US" dirty="0"/>
              <a:t>7.Generativity versus stagnation</a:t>
            </a:r>
          </a:p>
          <a:p>
            <a:pPr algn="just">
              <a:buNone/>
            </a:pPr>
            <a:r>
              <a:rPr lang="en-US" dirty="0"/>
              <a:t>8.Ego integrity versus despair</a:t>
            </a:r>
          </a:p>
          <a:p>
            <a:pPr algn="just"/>
            <a:endParaRPr lang="en-US"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87</a:t>
            </a:fld>
            <a:endParaRPr lang="en-US">
              <a:solidFill>
                <a:prstClr val="black">
                  <a:tint val="75000"/>
                </a:prstClr>
              </a:solidFill>
            </a:endParaRPr>
          </a:p>
        </p:txBody>
      </p:sp>
    </p:spTree>
    <p:extLst>
      <p:ext uri="{BB962C8B-B14F-4D97-AF65-F5344CB8AC3E}">
        <p14:creationId xmlns:p14="http://schemas.microsoft.com/office/powerpoint/2010/main" val="3752087496"/>
      </p:ext>
    </p:extLst>
  </p:cSld>
  <p:clrMapOvr>
    <a:masterClrMapping/>
  </p:clrMapOvr>
  <p:transition spd="med">
    <p:pull/>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808383" y="162339"/>
            <a:ext cx="11145078" cy="1143000"/>
          </a:xfrm>
        </p:spPr>
        <p:txBody>
          <a:bodyPr>
            <a:normAutofit/>
          </a:bodyPr>
          <a:lstStyle/>
          <a:p>
            <a:pPr algn="ctr" eaLnBrk="1" hangingPunct="1"/>
            <a:r>
              <a:rPr lang="en-US" dirty="0">
                <a:solidFill>
                  <a:srgbClr val="FF0000"/>
                </a:solidFill>
                <a:latin typeface="Arial Black" panose="020B0A04020102020204" pitchFamily="34" charset="0"/>
              </a:rPr>
              <a:t>Basic Trust Versus Mistrust </a:t>
            </a:r>
          </a:p>
        </p:txBody>
      </p:sp>
      <p:sp>
        <p:nvSpPr>
          <p:cNvPr id="15363" name="Rectangle 3"/>
          <p:cNvSpPr>
            <a:spLocks noGrp="1" noChangeArrowheads="1"/>
          </p:cNvSpPr>
          <p:nvPr>
            <p:ph idx="1"/>
          </p:nvPr>
        </p:nvSpPr>
        <p:spPr>
          <a:xfrm>
            <a:off x="1126435" y="1605169"/>
            <a:ext cx="10442713" cy="4419600"/>
          </a:xfrm>
        </p:spPr>
        <p:txBody>
          <a:bodyPr>
            <a:noAutofit/>
          </a:bodyPr>
          <a:lstStyle/>
          <a:p>
            <a:pPr algn="just" eaLnBrk="1" hangingPunct="1"/>
            <a:r>
              <a:rPr lang="en-US" sz="3600" dirty="0"/>
              <a:t>Occurs in infancy (birth-18 months).</a:t>
            </a:r>
          </a:p>
          <a:p>
            <a:pPr algn="just" eaLnBrk="1" hangingPunct="1"/>
            <a:r>
              <a:rPr lang="en-US" sz="3600" dirty="0"/>
              <a:t>Babies must learn to trust their parents care and affection.</a:t>
            </a:r>
          </a:p>
          <a:p>
            <a:pPr algn="just" eaLnBrk="1" hangingPunct="1"/>
            <a:r>
              <a:rPr lang="en-US" sz="3600" dirty="0"/>
              <a:t>If not done the babies could develop a distrust and view the world as inconsistent and unpredictable.</a:t>
            </a:r>
          </a:p>
          <a:p>
            <a:pPr algn="just"/>
            <a:r>
              <a:rPr lang="en-US" sz="3600" dirty="0"/>
              <a:t>The </a:t>
            </a:r>
            <a:r>
              <a:rPr lang="en-US" sz="3600" dirty="0" err="1"/>
              <a:t>favourable</a:t>
            </a:r>
            <a:r>
              <a:rPr lang="en-US" sz="3600" dirty="0"/>
              <a:t> outcomes are </a:t>
            </a:r>
            <a:r>
              <a:rPr lang="en-US" sz="3600" i="1" dirty="0"/>
              <a:t>hope, trust and optimism.</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88</a:t>
            </a:fld>
            <a:endParaRPr lang="en-US">
              <a:solidFill>
                <a:prstClr val="black">
                  <a:tint val="75000"/>
                </a:prstClr>
              </a:solidFill>
            </a:endParaRPr>
          </a:p>
        </p:txBody>
      </p:sp>
    </p:spTree>
    <p:extLst>
      <p:ext uri="{BB962C8B-B14F-4D97-AF65-F5344CB8AC3E}">
        <p14:creationId xmlns:p14="http://schemas.microsoft.com/office/powerpoint/2010/main" val="3963686891"/>
      </p:ext>
    </p:extLst>
  </p:cSld>
  <p:clrMapOvr>
    <a:masterClrMapping/>
  </p:clrMapOvr>
  <p:transition spd="med">
    <p:pull/>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1016000" y="243128"/>
            <a:ext cx="10769600" cy="1143000"/>
          </a:xfrm>
        </p:spPr>
        <p:txBody>
          <a:bodyPr>
            <a:normAutofit/>
          </a:bodyPr>
          <a:lstStyle/>
          <a:p>
            <a:pPr algn="ctr" eaLnBrk="1" hangingPunct="1"/>
            <a:r>
              <a:rPr lang="en-US" dirty="0">
                <a:solidFill>
                  <a:srgbClr val="FF0000"/>
                </a:solidFill>
                <a:latin typeface="Arial Black" panose="020B0A04020102020204" pitchFamily="34" charset="0"/>
              </a:rPr>
              <a:t>Autonomy versus shame/doubt</a:t>
            </a:r>
          </a:p>
        </p:txBody>
      </p:sp>
      <p:sp>
        <p:nvSpPr>
          <p:cNvPr id="16387" name="Rectangle 3"/>
          <p:cNvSpPr>
            <a:spLocks noGrp="1" noChangeArrowheads="1"/>
          </p:cNvSpPr>
          <p:nvPr>
            <p:ph idx="1"/>
          </p:nvPr>
        </p:nvSpPr>
        <p:spPr>
          <a:xfrm>
            <a:off x="1016000" y="1569364"/>
            <a:ext cx="10606157" cy="4572000"/>
          </a:xfrm>
        </p:spPr>
        <p:txBody>
          <a:bodyPr>
            <a:noAutofit/>
          </a:bodyPr>
          <a:lstStyle/>
          <a:p>
            <a:pPr algn="just" eaLnBrk="1" hangingPunct="1"/>
            <a:r>
              <a:rPr lang="en-US" sz="3600" dirty="0"/>
              <a:t>In early childhood (18 months-3 yrs). </a:t>
            </a:r>
          </a:p>
          <a:p>
            <a:pPr algn="just" eaLnBrk="1" hangingPunct="1"/>
            <a:r>
              <a:rPr lang="en-US" sz="3600" dirty="0"/>
              <a:t>Child learns to feed themselves and do things on there own.</a:t>
            </a:r>
          </a:p>
          <a:p>
            <a:pPr algn="just" eaLnBrk="1" hangingPunct="1"/>
            <a:r>
              <a:rPr lang="en-US" sz="3600" dirty="0"/>
              <a:t>Or they could start feeling ashamed and doubt their abilities.</a:t>
            </a:r>
          </a:p>
          <a:p>
            <a:pPr algn="just" eaLnBrk="1" hangingPunct="1"/>
            <a:r>
              <a:rPr lang="en-US" sz="3600" dirty="0"/>
              <a:t>Important Event: Toilet Training</a:t>
            </a:r>
          </a:p>
          <a:p>
            <a:pPr algn="just"/>
            <a:r>
              <a:rPr lang="en-US" sz="3600" dirty="0"/>
              <a:t>The child learns to perform physical skills, and develops </a:t>
            </a:r>
            <a:r>
              <a:rPr lang="en-GB" sz="3600" dirty="0">
                <a:solidFill>
                  <a:schemeClr val="tx2"/>
                </a:solidFill>
              </a:rPr>
              <a:t>self-control &amp; courage</a:t>
            </a:r>
            <a:r>
              <a:rPr lang="en-US" sz="3600" dirty="0"/>
              <a:t>.</a:t>
            </a:r>
          </a:p>
          <a:p>
            <a:pPr algn="just" eaLnBrk="1" hangingPunct="1"/>
            <a:endParaRPr lang="en-US" sz="3600" dirty="0"/>
          </a:p>
          <a:p>
            <a:pPr algn="just" eaLnBrk="1" hangingPunct="1"/>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89</a:t>
            </a:fld>
            <a:endParaRPr lang="en-US">
              <a:solidFill>
                <a:prstClr val="black">
                  <a:tint val="75000"/>
                </a:prstClr>
              </a:solidFill>
            </a:endParaRPr>
          </a:p>
        </p:txBody>
      </p:sp>
    </p:spTree>
    <p:extLst>
      <p:ext uri="{BB962C8B-B14F-4D97-AF65-F5344CB8AC3E}">
        <p14:creationId xmlns:p14="http://schemas.microsoft.com/office/powerpoint/2010/main" val="331536622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583095"/>
            <a:ext cx="8305800" cy="4267200"/>
          </a:xfrm>
        </p:spPr>
        <p:txBody>
          <a:bodyPr>
            <a:normAutofit lnSpcReduction="10000"/>
          </a:bodyPr>
          <a:lstStyle/>
          <a:p>
            <a:pPr algn="just">
              <a:buFont typeface="Wingdings" pitchFamily="2" charset="2"/>
              <a:buChar char="§"/>
            </a:pPr>
            <a:r>
              <a:rPr lang="en-US" sz="3200" b="1" dirty="0"/>
              <a:t>EXPERIENCE</a:t>
            </a:r>
          </a:p>
          <a:p>
            <a:pPr lvl="0" algn="just">
              <a:buNone/>
            </a:pPr>
            <a:r>
              <a:rPr lang="en-US" sz="3200" dirty="0"/>
              <a:t>	Mental phenomena  occurring directly to the individual.</a:t>
            </a:r>
          </a:p>
          <a:p>
            <a:pPr lvl="0" algn="just">
              <a:buNone/>
            </a:pPr>
            <a:endParaRPr lang="en-US" sz="3200" dirty="0"/>
          </a:p>
          <a:p>
            <a:pPr lvl="0" algn="just">
              <a:buFont typeface="Wingdings" pitchFamily="2" charset="2"/>
              <a:buChar char="§"/>
            </a:pPr>
            <a:r>
              <a:rPr lang="en-US" sz="3200" b="1" dirty="0"/>
              <a:t>CHARACTER</a:t>
            </a:r>
            <a:endParaRPr lang="en-US" sz="3200" dirty="0"/>
          </a:p>
          <a:p>
            <a:pPr lvl="0" algn="just">
              <a:buNone/>
            </a:pPr>
            <a:r>
              <a:rPr lang="en-US" sz="3200" dirty="0"/>
              <a:t>	An evaluation of an individual`s personality against some set standards within the society focusing on morals and ethics.</a:t>
            </a:r>
          </a:p>
          <a:p>
            <a:pPr lvl="0" algn="just">
              <a:buNone/>
            </a:pPr>
            <a:endParaRPr lang="en-US" sz="3200" dirty="0"/>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E7DEC9">
                    <a:shade val="50000"/>
                    <a:satMod val="200000"/>
                  </a:srgbClr>
                </a:solidFill>
              </a:rPr>
              <a:pPr/>
              <a:t>9</a:t>
            </a:fld>
            <a:endParaRPr lang="en-US">
              <a:solidFill>
                <a:srgbClr val="E7DEC9">
                  <a:shade val="50000"/>
                  <a:satMod val="200000"/>
                </a:srgbClr>
              </a:solidFill>
            </a:endParaRPr>
          </a:p>
        </p:txBody>
      </p:sp>
    </p:spTree>
    <p:extLst>
      <p:ext uri="{BB962C8B-B14F-4D97-AF65-F5344CB8AC3E}">
        <p14:creationId xmlns:p14="http://schemas.microsoft.com/office/powerpoint/2010/main" val="39429466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out)">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1205948" y="215348"/>
            <a:ext cx="10535478" cy="1143000"/>
          </a:xfrm>
        </p:spPr>
        <p:txBody>
          <a:bodyPr>
            <a:normAutofit/>
          </a:bodyPr>
          <a:lstStyle/>
          <a:p>
            <a:pPr algn="ctr" eaLnBrk="1" hangingPunct="1"/>
            <a:r>
              <a:rPr lang="en-US" dirty="0">
                <a:solidFill>
                  <a:srgbClr val="FF0000"/>
                </a:solidFill>
                <a:latin typeface="Arial Black" panose="020B0A04020102020204" pitchFamily="34" charset="0"/>
              </a:rPr>
              <a:t>Initiative versus guilt</a:t>
            </a:r>
          </a:p>
        </p:txBody>
      </p:sp>
      <p:sp>
        <p:nvSpPr>
          <p:cNvPr id="18435" name="Rectangle 3"/>
          <p:cNvSpPr>
            <a:spLocks noGrp="1" noChangeArrowheads="1"/>
          </p:cNvSpPr>
          <p:nvPr>
            <p:ph idx="1"/>
          </p:nvPr>
        </p:nvSpPr>
        <p:spPr>
          <a:xfrm>
            <a:off x="954156" y="1358348"/>
            <a:ext cx="10787269" cy="4648200"/>
          </a:xfrm>
        </p:spPr>
        <p:txBody>
          <a:bodyPr>
            <a:normAutofit/>
          </a:bodyPr>
          <a:lstStyle/>
          <a:p>
            <a:pPr algn="just" eaLnBrk="1" hangingPunct="1"/>
            <a:r>
              <a:rPr lang="en-US" dirty="0"/>
              <a:t>3 to 5years (late childhood)</a:t>
            </a:r>
          </a:p>
          <a:p>
            <a:pPr algn="just" eaLnBrk="1" hangingPunct="1"/>
            <a:r>
              <a:rPr lang="en-US" dirty="0"/>
              <a:t>Child becomes assertive and takes initiative</a:t>
            </a:r>
          </a:p>
          <a:p>
            <a:pPr algn="just" eaLnBrk="1" hangingPunct="1"/>
            <a:r>
              <a:rPr lang="en-US" dirty="0"/>
              <a:t>Being too forceful may lead to guilt</a:t>
            </a:r>
          </a:p>
          <a:p>
            <a:pPr algn="just" eaLnBrk="1" hangingPunct="1"/>
            <a:r>
              <a:rPr lang="en-US" dirty="0"/>
              <a:t>The child is testing the ability to compete in the outside world. They</a:t>
            </a:r>
            <a:r>
              <a:rPr lang="en-GB" dirty="0"/>
              <a:t> desire to copy the adults around them and take initiative in creating play situations</a:t>
            </a:r>
            <a:endParaRPr lang="en-US" dirty="0"/>
          </a:p>
          <a:p>
            <a:pPr algn="just" eaLnBrk="1" hangingPunct="1"/>
            <a:r>
              <a:rPr lang="en-US" dirty="0"/>
              <a:t>The desirable outcome is sense of </a:t>
            </a:r>
            <a:r>
              <a:rPr lang="en-US" i="1" dirty="0"/>
              <a:t>purpose and initiative</a:t>
            </a:r>
          </a:p>
          <a:p>
            <a:pPr algn="just" eaLnBrk="1" hangingPunct="1"/>
            <a:endParaRPr lang="en-US"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90</a:t>
            </a:fld>
            <a:endParaRPr lang="en-US">
              <a:solidFill>
                <a:prstClr val="black">
                  <a:tint val="75000"/>
                </a:prstClr>
              </a:solidFill>
            </a:endParaRPr>
          </a:p>
        </p:txBody>
      </p:sp>
    </p:spTree>
    <p:extLst>
      <p:ext uri="{BB962C8B-B14F-4D97-AF65-F5344CB8AC3E}">
        <p14:creationId xmlns:p14="http://schemas.microsoft.com/office/powerpoint/2010/main" val="1556714371"/>
      </p:ext>
    </p:extLst>
  </p:cSld>
  <p:clrMapOvr>
    <a:masterClrMapping/>
  </p:clrMapOvr>
  <p:transition spd="med">
    <p:pull/>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2209800" y="245165"/>
            <a:ext cx="7772400" cy="1143000"/>
          </a:xfrm>
        </p:spPr>
        <p:txBody>
          <a:bodyPr>
            <a:noAutofit/>
          </a:bodyPr>
          <a:lstStyle/>
          <a:p>
            <a:pPr algn="ctr" eaLnBrk="1" hangingPunct="1"/>
            <a:r>
              <a:rPr lang="en-US" b="1" dirty="0">
                <a:solidFill>
                  <a:srgbClr val="FF0000"/>
                </a:solidFill>
                <a:latin typeface="Arial Black" panose="020B0A04020102020204" pitchFamily="34" charset="0"/>
              </a:rPr>
              <a:t>Industry versus inferiority </a:t>
            </a:r>
          </a:p>
        </p:txBody>
      </p:sp>
      <p:sp>
        <p:nvSpPr>
          <p:cNvPr id="19459" name="Rectangle 3"/>
          <p:cNvSpPr>
            <a:spLocks noGrp="1" noChangeArrowheads="1"/>
          </p:cNvSpPr>
          <p:nvPr>
            <p:ph idx="1"/>
          </p:nvPr>
        </p:nvSpPr>
        <p:spPr>
          <a:xfrm>
            <a:off x="1046922" y="1905000"/>
            <a:ext cx="10668000" cy="4267200"/>
          </a:xfrm>
        </p:spPr>
        <p:txBody>
          <a:bodyPr>
            <a:normAutofit/>
          </a:bodyPr>
          <a:lstStyle/>
          <a:p>
            <a:pPr algn="just" eaLnBrk="1" hangingPunct="1"/>
            <a:r>
              <a:rPr lang="en-US" dirty="0"/>
              <a:t>5 to 12 years (School age)</a:t>
            </a:r>
          </a:p>
          <a:p>
            <a:pPr algn="just" eaLnBrk="1" hangingPunct="1"/>
            <a:r>
              <a:rPr lang="en-US" dirty="0"/>
              <a:t>Learn to follow the rules imposed by schools or home or the child can start believing they are inferior to others.</a:t>
            </a:r>
          </a:p>
          <a:p>
            <a:pPr algn="just" eaLnBrk="1" hangingPunct="1"/>
            <a:r>
              <a:rPr lang="en-US" dirty="0"/>
              <a:t>Desired outcome: </a:t>
            </a:r>
            <a:r>
              <a:rPr lang="en-US" i="1" dirty="0"/>
              <a:t>competence</a:t>
            </a:r>
            <a:r>
              <a:rPr lang="en-US" dirty="0"/>
              <a:t>, development of </a:t>
            </a:r>
            <a:r>
              <a:rPr lang="en-US" i="1" dirty="0"/>
              <a:t>intellectual, social and physical skills.</a:t>
            </a:r>
          </a:p>
          <a:p>
            <a:pPr algn="just" eaLnBrk="1" hangingPunct="1"/>
            <a:r>
              <a:rPr lang="en-US" dirty="0"/>
              <a:t>The child must learn new skills or risk inferiority, failure, and incompetence. </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91</a:t>
            </a:fld>
            <a:endParaRPr lang="en-US">
              <a:solidFill>
                <a:prstClr val="black">
                  <a:tint val="75000"/>
                </a:prstClr>
              </a:solidFill>
            </a:endParaRPr>
          </a:p>
        </p:txBody>
      </p:sp>
    </p:spTree>
    <p:extLst>
      <p:ext uri="{BB962C8B-B14F-4D97-AF65-F5344CB8AC3E}">
        <p14:creationId xmlns:p14="http://schemas.microsoft.com/office/powerpoint/2010/main" val="3463484797"/>
      </p:ext>
    </p:extLst>
  </p:cSld>
  <p:clrMapOvr>
    <a:masterClrMapping/>
  </p:clrMapOvr>
  <p:transition spd="med">
    <p:pull/>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normAutofit/>
          </a:bodyPr>
          <a:lstStyle/>
          <a:p>
            <a:pPr algn="ctr" eaLnBrk="1" hangingPunct="1"/>
            <a:r>
              <a:rPr lang="en-US" dirty="0">
                <a:solidFill>
                  <a:srgbClr val="FF0000"/>
                </a:solidFill>
                <a:latin typeface="Arial Black" panose="020B0A04020102020204" pitchFamily="34" charset="0"/>
              </a:rPr>
              <a:t>Identity versus role confusion</a:t>
            </a:r>
          </a:p>
        </p:txBody>
      </p:sp>
      <p:sp>
        <p:nvSpPr>
          <p:cNvPr id="20483" name="Rectangle 3"/>
          <p:cNvSpPr>
            <a:spLocks noGrp="1" noChangeArrowheads="1"/>
          </p:cNvSpPr>
          <p:nvPr>
            <p:ph idx="1"/>
          </p:nvPr>
        </p:nvSpPr>
        <p:spPr>
          <a:xfrm>
            <a:off x="1016000" y="1412632"/>
            <a:ext cx="11003722" cy="4683368"/>
          </a:xfrm>
        </p:spPr>
        <p:txBody>
          <a:bodyPr>
            <a:normAutofit/>
          </a:bodyPr>
          <a:lstStyle/>
          <a:p>
            <a:pPr eaLnBrk="1" hangingPunct="1"/>
            <a:r>
              <a:rPr lang="en-US" dirty="0"/>
              <a:t>Adolescence (13-18 years of age).</a:t>
            </a:r>
          </a:p>
          <a:p>
            <a:pPr eaLnBrk="1" hangingPunct="1"/>
            <a:r>
              <a:rPr lang="en-US" dirty="0"/>
              <a:t>Acquire a sense of identity or can become confused about ones role in life.</a:t>
            </a:r>
          </a:p>
          <a:p>
            <a:pPr eaLnBrk="1" hangingPunct="1"/>
            <a:r>
              <a:rPr lang="en-US" dirty="0"/>
              <a:t>Questions who you are and if your happy.</a:t>
            </a:r>
          </a:p>
          <a:p>
            <a:pPr eaLnBrk="1" hangingPunct="1"/>
            <a:r>
              <a:rPr lang="en-US" dirty="0"/>
              <a:t>Source of interaction: Peer and groups</a:t>
            </a:r>
          </a:p>
          <a:p>
            <a:pPr eaLnBrk="1" hangingPunct="1"/>
            <a:r>
              <a:rPr lang="en-US" dirty="0"/>
              <a:t>Desirable outcome: identity in occupation, gender roles, politics and religion.</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92</a:t>
            </a:fld>
            <a:endParaRPr lang="en-US">
              <a:solidFill>
                <a:prstClr val="black">
                  <a:tint val="75000"/>
                </a:prstClr>
              </a:solidFill>
            </a:endParaRPr>
          </a:p>
        </p:txBody>
      </p:sp>
    </p:spTree>
    <p:extLst>
      <p:ext uri="{BB962C8B-B14F-4D97-AF65-F5344CB8AC3E}">
        <p14:creationId xmlns:p14="http://schemas.microsoft.com/office/powerpoint/2010/main" val="2603607431"/>
      </p:ext>
    </p:extLst>
  </p:cSld>
  <p:clrMapOvr>
    <a:masterClrMapping/>
  </p:clrMapOvr>
  <p:transition spd="med">
    <p:pull/>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61052" y="314327"/>
            <a:ext cx="7772400" cy="1143000"/>
          </a:xfrm>
        </p:spPr>
        <p:txBody>
          <a:bodyPr>
            <a:noAutofit/>
          </a:bodyPr>
          <a:lstStyle/>
          <a:p>
            <a:pPr algn="ctr" eaLnBrk="1" hangingPunct="1"/>
            <a:r>
              <a:rPr lang="en-GB" dirty="0">
                <a:solidFill>
                  <a:srgbClr val="FF0000"/>
                </a:solidFill>
                <a:latin typeface="Arial Black" panose="020B0A04020102020204" pitchFamily="34" charset="0"/>
              </a:rPr>
              <a:t>Intimacy versus isolation</a:t>
            </a:r>
          </a:p>
        </p:txBody>
      </p:sp>
      <p:sp>
        <p:nvSpPr>
          <p:cNvPr id="21507" name="Content Placeholder 2"/>
          <p:cNvSpPr>
            <a:spLocks noGrp="1"/>
          </p:cNvSpPr>
          <p:nvPr>
            <p:ph idx="1"/>
          </p:nvPr>
        </p:nvSpPr>
        <p:spPr>
          <a:xfrm>
            <a:off x="993913" y="1685926"/>
            <a:ext cx="10747513" cy="4410075"/>
          </a:xfrm>
        </p:spPr>
        <p:txBody>
          <a:bodyPr>
            <a:normAutofit/>
          </a:bodyPr>
          <a:lstStyle/>
          <a:p>
            <a:pPr algn="just" eaLnBrk="1" hangingPunct="1"/>
            <a:r>
              <a:rPr lang="en-US" dirty="0"/>
              <a:t>Young adulthood (18-40 years of age). </a:t>
            </a:r>
          </a:p>
          <a:p>
            <a:pPr algn="just" eaLnBrk="1" hangingPunct="1"/>
            <a:r>
              <a:rPr lang="en-US" dirty="0"/>
              <a:t>Develop a relationship and joint identity with a partner or can become isolated and stay away from meaningful relationships.</a:t>
            </a:r>
          </a:p>
          <a:p>
            <a:pPr algn="just" eaLnBrk="1" hangingPunct="1"/>
            <a:r>
              <a:rPr lang="en-US" dirty="0"/>
              <a:t>Questions if the person is ready for new relationships, or if there is a fear of rejection.</a:t>
            </a:r>
          </a:p>
          <a:p>
            <a:pPr algn="just" eaLnBrk="1" hangingPunct="1"/>
            <a:r>
              <a:rPr lang="en-US" dirty="0"/>
              <a:t>Desired outcome includes: forming close relationship and career development</a:t>
            </a:r>
          </a:p>
          <a:p>
            <a:pPr algn="just" eaLnBrk="1" hangingPunct="1"/>
            <a:endParaRPr lang="en-GB"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93</a:t>
            </a:fld>
            <a:endParaRPr lang="en-US">
              <a:solidFill>
                <a:prstClr val="black">
                  <a:tint val="75000"/>
                </a:prstClr>
              </a:solidFill>
            </a:endParaRPr>
          </a:p>
        </p:txBody>
      </p:sp>
    </p:spTree>
    <p:extLst>
      <p:ext uri="{BB962C8B-B14F-4D97-AF65-F5344CB8AC3E}">
        <p14:creationId xmlns:p14="http://schemas.microsoft.com/office/powerpoint/2010/main" val="975552788"/>
      </p:ext>
    </p:extLst>
  </p:cSld>
  <p:clrMapOvr>
    <a:masterClrMapping/>
  </p:clrMapOvr>
  <p:transition spd="med">
    <p:pull/>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76400" y="149087"/>
            <a:ext cx="9442174" cy="1143000"/>
          </a:xfrm>
        </p:spPr>
        <p:txBody>
          <a:bodyPr>
            <a:normAutofit/>
          </a:bodyPr>
          <a:lstStyle/>
          <a:p>
            <a:pPr algn="ctr" eaLnBrk="1" hangingPunct="1"/>
            <a:r>
              <a:rPr lang="en-US" dirty="0">
                <a:solidFill>
                  <a:srgbClr val="FF0000"/>
                </a:solidFill>
                <a:latin typeface="Arial Black" panose="020B0A04020102020204" pitchFamily="34" charset="0"/>
              </a:rPr>
              <a:t>Generativity vs. Stagnation</a:t>
            </a:r>
            <a:endParaRPr lang="en-GB" dirty="0">
              <a:solidFill>
                <a:srgbClr val="FF0000"/>
              </a:solidFill>
              <a:latin typeface="Arial Black" panose="020B0A04020102020204" pitchFamily="34" charset="0"/>
            </a:endParaRPr>
          </a:p>
        </p:txBody>
      </p:sp>
      <p:sp>
        <p:nvSpPr>
          <p:cNvPr id="22531" name="Content Placeholder 2"/>
          <p:cNvSpPr>
            <a:spLocks noGrp="1"/>
          </p:cNvSpPr>
          <p:nvPr>
            <p:ph idx="1"/>
          </p:nvPr>
        </p:nvSpPr>
        <p:spPr>
          <a:xfrm>
            <a:off x="1086678" y="1292087"/>
            <a:ext cx="10827026" cy="5413513"/>
          </a:xfrm>
        </p:spPr>
        <p:txBody>
          <a:bodyPr>
            <a:normAutofit/>
          </a:bodyPr>
          <a:lstStyle/>
          <a:p>
            <a:pPr algn="just" eaLnBrk="1" hangingPunct="1"/>
            <a:r>
              <a:rPr lang="en-US" sz="3600" dirty="0"/>
              <a:t>Adulthood (40-65 years of age).</a:t>
            </a:r>
          </a:p>
          <a:p>
            <a:pPr algn="just" eaLnBrk="1" hangingPunct="1"/>
            <a:r>
              <a:rPr lang="en-US" sz="3600" dirty="0"/>
              <a:t>Making use of time and having a concern with helping others and guiding the next generation or can become self-centered, and stagnant.</a:t>
            </a:r>
          </a:p>
          <a:p>
            <a:pPr algn="just" eaLnBrk="1" hangingPunct="1"/>
            <a:r>
              <a:rPr lang="en-US" sz="3600" dirty="0"/>
              <a:t>Questions what the person will do with their extra time.</a:t>
            </a:r>
          </a:p>
          <a:p>
            <a:pPr algn="just" eaLnBrk="1" hangingPunct="1"/>
            <a:r>
              <a:rPr lang="en-US" sz="3600" dirty="0"/>
              <a:t>Desired outcome :care and concern for family and society</a:t>
            </a:r>
            <a:r>
              <a:rPr lang="en-GB" sz="3600" dirty="0"/>
              <a:t>.</a:t>
            </a:r>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94</a:t>
            </a:fld>
            <a:endParaRPr lang="en-US">
              <a:solidFill>
                <a:prstClr val="black">
                  <a:tint val="75000"/>
                </a:prstClr>
              </a:solidFill>
            </a:endParaRPr>
          </a:p>
        </p:txBody>
      </p:sp>
    </p:spTree>
    <p:extLst>
      <p:ext uri="{BB962C8B-B14F-4D97-AF65-F5344CB8AC3E}">
        <p14:creationId xmlns:p14="http://schemas.microsoft.com/office/powerpoint/2010/main" val="1032304080"/>
      </p:ext>
    </p:extLst>
  </p:cSld>
  <p:clrMapOvr>
    <a:masterClrMapping/>
  </p:clrMapOvr>
  <p:transition spd="med">
    <p:pull/>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71599" y="347870"/>
            <a:ext cx="9508435" cy="1143000"/>
          </a:xfrm>
        </p:spPr>
        <p:txBody>
          <a:bodyPr>
            <a:normAutofit/>
          </a:bodyPr>
          <a:lstStyle/>
          <a:p>
            <a:pPr algn="ctr" eaLnBrk="1" hangingPunct="1"/>
            <a:r>
              <a:rPr lang="en-US" sz="4800" dirty="0">
                <a:solidFill>
                  <a:srgbClr val="FF0000"/>
                </a:solidFill>
                <a:latin typeface="Arial Black" panose="020B0A04020102020204" pitchFamily="34" charset="0"/>
              </a:rPr>
              <a:t>Integrity vs. Despair</a:t>
            </a:r>
            <a:endParaRPr lang="en-GB" sz="4800" dirty="0">
              <a:solidFill>
                <a:srgbClr val="FF0000"/>
              </a:solidFill>
              <a:latin typeface="Arial Black" panose="020B0A04020102020204" pitchFamily="34" charset="0"/>
            </a:endParaRPr>
          </a:p>
        </p:txBody>
      </p:sp>
      <p:sp>
        <p:nvSpPr>
          <p:cNvPr id="23555" name="Content Placeholder 2"/>
          <p:cNvSpPr>
            <a:spLocks noGrp="1"/>
          </p:cNvSpPr>
          <p:nvPr>
            <p:ph idx="1"/>
          </p:nvPr>
        </p:nvSpPr>
        <p:spPr>
          <a:xfrm>
            <a:off x="1046922" y="1490870"/>
            <a:ext cx="10601739" cy="4105275"/>
          </a:xfrm>
        </p:spPr>
        <p:txBody>
          <a:bodyPr>
            <a:normAutofit/>
          </a:bodyPr>
          <a:lstStyle/>
          <a:p>
            <a:pPr algn="just" eaLnBrk="1" hangingPunct="1"/>
            <a:r>
              <a:rPr lang="en-US" dirty="0"/>
              <a:t>Late adulthood/old age (60 and above).</a:t>
            </a:r>
          </a:p>
          <a:p>
            <a:pPr algn="just" eaLnBrk="1" hangingPunct="1"/>
            <a:r>
              <a:rPr lang="en-US" dirty="0"/>
              <a:t>Understand and accept the meaning of the life spent or complains about regrets, not having enough time, and not finding a meaning throughout life.</a:t>
            </a:r>
          </a:p>
          <a:p>
            <a:pPr algn="just" eaLnBrk="1" hangingPunct="1"/>
            <a:r>
              <a:rPr lang="en-US" dirty="0"/>
              <a:t>Questions ones overview of their entire life.</a:t>
            </a:r>
          </a:p>
          <a:p>
            <a:pPr algn="just" eaLnBrk="1" hangingPunct="1"/>
            <a:r>
              <a:rPr lang="en-US" dirty="0"/>
              <a:t>Source of interaction: mankind</a:t>
            </a:r>
          </a:p>
          <a:p>
            <a:pPr algn="just" eaLnBrk="1" hangingPunct="1"/>
            <a:r>
              <a:rPr lang="en-US" dirty="0"/>
              <a:t>Expected outcome is satisfaction with life spent.</a:t>
            </a:r>
          </a:p>
          <a:p>
            <a:pPr algn="just" eaLnBrk="1" hangingPunct="1"/>
            <a:endParaRPr lang="en-GB"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prstClr val="black">
                    <a:tint val="75000"/>
                  </a:prstClr>
                </a:solidFill>
              </a:rPr>
              <a:pPr/>
              <a:t>95</a:t>
            </a:fld>
            <a:endParaRPr lang="en-US">
              <a:solidFill>
                <a:prstClr val="black">
                  <a:tint val="75000"/>
                </a:prstClr>
              </a:solidFill>
            </a:endParaRPr>
          </a:p>
        </p:txBody>
      </p:sp>
    </p:spTree>
    <p:extLst>
      <p:ext uri="{BB962C8B-B14F-4D97-AF65-F5344CB8AC3E}">
        <p14:creationId xmlns:p14="http://schemas.microsoft.com/office/powerpoint/2010/main" val="3136328745"/>
      </p:ext>
    </p:extLst>
  </p:cSld>
  <p:clrMapOvr>
    <a:masterClrMapping/>
  </p:clrMapOvr>
  <p:transition spd="med">
    <p:pull/>
  </p:transition>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279152" y="1070113"/>
            <a:ext cx="10230043" cy="1143000"/>
          </a:xfrm>
        </p:spPr>
        <p:txBody>
          <a:bodyPr>
            <a:noAutofit/>
          </a:bodyPr>
          <a:lstStyle/>
          <a:p>
            <a:pPr algn="ctr"/>
            <a:r>
              <a:rPr lang="en-US" sz="9600" b="1" i="0" dirty="0">
                <a:solidFill>
                  <a:srgbClr val="FF0000"/>
                </a:solidFill>
                <a:latin typeface="Arial Black" panose="020B0A04020102020204" pitchFamily="34" charset="0"/>
              </a:rPr>
              <a:t>LEARNING</a:t>
            </a:r>
          </a:p>
        </p:txBody>
      </p:sp>
      <p:sp>
        <p:nvSpPr>
          <p:cNvPr id="8" name="Subtitle 7"/>
          <p:cNvSpPr>
            <a:spLocks noGrp="1"/>
          </p:cNvSpPr>
          <p:nvPr>
            <p:ph type="subTitle" idx="1"/>
          </p:nvPr>
        </p:nvSpPr>
        <p:spPr>
          <a:xfrm>
            <a:off x="1073426" y="3276600"/>
            <a:ext cx="10641496" cy="1752600"/>
          </a:xfrm>
        </p:spPr>
        <p:txBody>
          <a:bodyPr>
            <a:normAutofit/>
          </a:bodyPr>
          <a:lstStyle/>
          <a:p>
            <a:pPr marL="571500" indent="-571500" algn="ctr">
              <a:buFont typeface="Wingdings" panose="05000000000000000000" pitchFamily="2" charset="2"/>
              <a:buChar char="ü"/>
            </a:pPr>
            <a:r>
              <a:rPr lang="en-US" sz="3600" dirty="0">
                <a:solidFill>
                  <a:schemeClr val="bg1"/>
                </a:solidFill>
                <a:latin typeface="Arial Rounded MT Bold" panose="020F0704030504030204" pitchFamily="34" charset="0"/>
              </a:rPr>
              <a:t>Relatively permanent change in knowledge or behavior resulting from experience.</a:t>
            </a:r>
          </a:p>
          <a:p>
            <a:pPr algn="ctr"/>
            <a:endParaRPr lang="en-US" sz="3600" dirty="0">
              <a:solidFill>
                <a:schemeClr val="bg1"/>
              </a:solidFill>
              <a:latin typeface="Arial Rounded MT Bold" panose="020F0704030504030204" pitchFamily="34" charset="0"/>
            </a:endParaRPr>
          </a:p>
        </p:txBody>
      </p:sp>
      <p:sp>
        <p:nvSpPr>
          <p:cNvPr id="5" name="Slide Number Placeholder 4"/>
          <p:cNvSpPr>
            <a:spLocks noGrp="1"/>
          </p:cNvSpPr>
          <p:nvPr>
            <p:ph type="sldNum" sz="quarter" idx="12"/>
          </p:nvPr>
        </p:nvSpPr>
        <p:spPr/>
        <p:txBody>
          <a:bodyPr/>
          <a:lstStyle/>
          <a:p>
            <a:fld id="{ACE4364B-589A-413E-BE35-0E230ADB5FAC}" type="slidenum">
              <a:rPr lang="en-US" smtClean="0">
                <a:solidFill>
                  <a:srgbClr val="DBF5F9">
                    <a:shade val="90000"/>
                  </a:srgbClr>
                </a:solidFill>
              </a:rPr>
              <a:pPr/>
              <a:t>96</a:t>
            </a:fld>
            <a:endParaRPr lang="en-US">
              <a:solidFill>
                <a:srgbClr val="DBF5F9">
                  <a:shade val="90000"/>
                </a:srgbClr>
              </a:solidFill>
            </a:endParaRPr>
          </a:p>
        </p:txBody>
      </p:sp>
    </p:spTree>
    <p:extLst>
      <p:ext uri="{BB962C8B-B14F-4D97-AF65-F5344CB8AC3E}">
        <p14:creationId xmlns:p14="http://schemas.microsoft.com/office/powerpoint/2010/main" val="2835860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875183" y="188844"/>
            <a:ext cx="7772400" cy="1143000"/>
          </a:xfrm>
        </p:spPr>
        <p:txBody>
          <a:bodyPr>
            <a:normAutofit/>
          </a:bodyPr>
          <a:lstStyle/>
          <a:p>
            <a:pPr algn="ctr"/>
            <a:r>
              <a:rPr lang="en-US" sz="5400" dirty="0">
                <a:solidFill>
                  <a:schemeClr val="tx1"/>
                </a:solidFill>
                <a:latin typeface="Arial Black" panose="020B0A04020102020204" pitchFamily="34" charset="0"/>
              </a:rPr>
              <a:t>Definitions: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97</a:t>
            </a:fld>
            <a:endParaRPr lang="en-US">
              <a:solidFill>
                <a:srgbClr val="04617B">
                  <a:shade val="90000"/>
                </a:srgbClr>
              </a:solidFill>
            </a:endParaRPr>
          </a:p>
        </p:txBody>
      </p:sp>
      <p:sp>
        <p:nvSpPr>
          <p:cNvPr id="4" name="TextBox 3"/>
          <p:cNvSpPr txBox="1"/>
          <p:nvPr/>
        </p:nvSpPr>
        <p:spPr>
          <a:xfrm>
            <a:off x="622852" y="1656523"/>
            <a:ext cx="10959548" cy="4278094"/>
          </a:xfrm>
          <a:prstGeom prst="rect">
            <a:avLst/>
          </a:prstGeom>
          <a:noFill/>
        </p:spPr>
        <p:txBody>
          <a:bodyPr wrap="square" rtlCol="0">
            <a:spAutoFit/>
          </a:bodyPr>
          <a:lstStyle/>
          <a:p>
            <a:pPr algn="just"/>
            <a:r>
              <a:rPr lang="en-US" sz="4000" b="1" dirty="0">
                <a:solidFill>
                  <a:prstClr val="black"/>
                </a:solidFill>
                <a:latin typeface="Arial Black" panose="020B0A04020102020204" pitchFamily="34" charset="0"/>
              </a:rPr>
              <a:t>Learning </a:t>
            </a:r>
          </a:p>
          <a:p>
            <a:pPr marL="457200" indent="-457200" algn="just">
              <a:buFont typeface="Wingdings" panose="05000000000000000000" pitchFamily="2" charset="2"/>
              <a:buChar char="v"/>
            </a:pPr>
            <a:r>
              <a:rPr lang="en-US" sz="3200" dirty="0">
                <a:solidFill>
                  <a:prstClr val="black"/>
                </a:solidFill>
              </a:rPr>
              <a:t>Relatively </a:t>
            </a:r>
            <a:r>
              <a:rPr lang="en-US" sz="3200" b="1" i="1" dirty="0">
                <a:solidFill>
                  <a:prstClr val="black"/>
                </a:solidFill>
              </a:rPr>
              <a:t>permanent</a:t>
            </a:r>
            <a:r>
              <a:rPr lang="en-US" sz="3200" dirty="0">
                <a:solidFill>
                  <a:prstClr val="black"/>
                </a:solidFill>
              </a:rPr>
              <a:t> change in knowledge or behavior resulting from repeated experiences.</a:t>
            </a:r>
          </a:p>
          <a:p>
            <a:pPr algn="just"/>
            <a:endParaRPr lang="en-US" sz="3200" dirty="0">
              <a:solidFill>
                <a:prstClr val="black"/>
              </a:solidFill>
            </a:endParaRPr>
          </a:p>
          <a:p>
            <a:pPr algn="just"/>
            <a:r>
              <a:rPr lang="en-US" sz="4000" b="1" dirty="0">
                <a:solidFill>
                  <a:prstClr val="black"/>
                </a:solidFill>
                <a:latin typeface="Arial Black" panose="020B0A04020102020204" pitchFamily="34" charset="0"/>
              </a:rPr>
              <a:t>Reflex</a:t>
            </a:r>
          </a:p>
          <a:p>
            <a:pPr marL="457200" indent="-457200" algn="just">
              <a:buFont typeface="Wingdings" panose="05000000000000000000" pitchFamily="2" charset="2"/>
              <a:buChar char="v"/>
            </a:pPr>
            <a:r>
              <a:rPr lang="en-US" sz="3200" dirty="0">
                <a:solidFill>
                  <a:prstClr val="black"/>
                </a:solidFill>
              </a:rPr>
              <a:t>Is an inborn, </a:t>
            </a:r>
            <a:r>
              <a:rPr lang="en-US" sz="3200" b="1" i="1" dirty="0">
                <a:solidFill>
                  <a:prstClr val="black"/>
                </a:solidFill>
              </a:rPr>
              <a:t>involuntary response </a:t>
            </a:r>
            <a:r>
              <a:rPr lang="en-US" sz="3200" dirty="0">
                <a:solidFill>
                  <a:prstClr val="black"/>
                </a:solidFill>
              </a:rPr>
              <a:t>to a specific kind of stimulus, as in limb-withdrawal reflex (withdrawing your hand after touching a hot plate)</a:t>
            </a:r>
          </a:p>
        </p:txBody>
      </p:sp>
    </p:spTree>
    <p:extLst>
      <p:ext uri="{BB962C8B-B14F-4D97-AF65-F5344CB8AC3E}">
        <p14:creationId xmlns:p14="http://schemas.microsoft.com/office/powerpoint/2010/main" val="2243513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78296" y="1070112"/>
            <a:ext cx="11595652" cy="5489713"/>
          </a:xfrm>
        </p:spPr>
        <p:txBody>
          <a:bodyPr>
            <a:normAutofit/>
          </a:bodyPr>
          <a:lstStyle/>
          <a:p>
            <a:pPr algn="just">
              <a:buNone/>
            </a:pPr>
            <a:r>
              <a:rPr lang="en-US" sz="3600" b="1" dirty="0">
                <a:latin typeface="Arial Black" panose="020B0A04020102020204" pitchFamily="34" charset="0"/>
              </a:rPr>
              <a:t>An Instinct</a:t>
            </a:r>
          </a:p>
          <a:p>
            <a:pPr algn="just"/>
            <a:r>
              <a:rPr lang="en-US" sz="3200" dirty="0"/>
              <a:t>An inborn complex behaviour found in members of a species  such as nest building in birds.</a:t>
            </a:r>
          </a:p>
          <a:p>
            <a:pPr algn="just">
              <a:buNone/>
            </a:pPr>
            <a:r>
              <a:rPr lang="en-US" sz="3600" b="1" dirty="0">
                <a:latin typeface="Arial Black" panose="020B0A04020102020204" pitchFamily="34" charset="0"/>
              </a:rPr>
              <a:t>Maturation</a:t>
            </a:r>
          </a:p>
          <a:p>
            <a:pPr algn="just"/>
            <a:r>
              <a:rPr lang="en-US" sz="3200" dirty="0"/>
              <a:t>Is the sequential unfolding of inherited predispositions(such as walking in human infants).</a:t>
            </a:r>
          </a:p>
          <a:p>
            <a:pPr algn="just"/>
            <a:endParaRPr lang="en-US" sz="3200" dirty="0"/>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98</a:t>
            </a:fld>
            <a:endParaRPr lang="en-US">
              <a:solidFill>
                <a:srgbClr val="04617B">
                  <a:shade val="90000"/>
                </a:srgbClr>
              </a:solidFill>
            </a:endParaRPr>
          </a:p>
        </p:txBody>
      </p:sp>
    </p:spTree>
    <p:extLst>
      <p:ext uri="{BB962C8B-B14F-4D97-AF65-F5344CB8AC3E}">
        <p14:creationId xmlns:p14="http://schemas.microsoft.com/office/powerpoint/2010/main" val="1719088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09600" y="38100"/>
            <a:ext cx="10972800" cy="1143000"/>
          </a:xfrm>
        </p:spPr>
        <p:txBody>
          <a:bodyPr>
            <a:normAutofit/>
          </a:bodyPr>
          <a:lstStyle/>
          <a:p>
            <a:pPr algn="ctr"/>
            <a:r>
              <a:rPr lang="en-US" sz="6000" b="1" i="0" dirty="0">
                <a:solidFill>
                  <a:srgbClr val="FF0000"/>
                </a:solidFill>
                <a:latin typeface="Arial Black" panose="020B0A04020102020204" pitchFamily="34" charset="0"/>
              </a:rPr>
              <a:t>Types of Learning</a:t>
            </a:r>
          </a:p>
        </p:txBody>
      </p:sp>
      <p:sp>
        <p:nvSpPr>
          <p:cNvPr id="6" name="Content Placeholder 5"/>
          <p:cNvSpPr>
            <a:spLocks noGrp="1"/>
          </p:cNvSpPr>
          <p:nvPr>
            <p:ph idx="1"/>
          </p:nvPr>
        </p:nvSpPr>
        <p:spPr>
          <a:xfrm>
            <a:off x="225287" y="1586948"/>
            <a:ext cx="11569148" cy="4999382"/>
          </a:xfrm>
        </p:spPr>
        <p:txBody>
          <a:bodyPr>
            <a:normAutofit/>
          </a:bodyPr>
          <a:lstStyle/>
          <a:p>
            <a:pPr algn="just"/>
            <a:r>
              <a:rPr lang="en-US" sz="3200" b="1" dirty="0"/>
              <a:t>Psychomotor Learning: </a:t>
            </a:r>
            <a:r>
              <a:rPr lang="en-US" sz="3200" dirty="0"/>
              <a:t>acquisition of physical skills, coordination of muscles and body parts.</a:t>
            </a:r>
          </a:p>
          <a:p>
            <a:pPr algn="just"/>
            <a:r>
              <a:rPr lang="en-US" sz="3200" b="1" dirty="0"/>
              <a:t>Cognitive Learning: </a:t>
            </a:r>
            <a:r>
              <a:rPr lang="en-US" sz="3200" dirty="0"/>
              <a:t>ability to think, form ideas and concepts, synthesis, analyze and evaluate issues logically and creatively.</a:t>
            </a:r>
          </a:p>
          <a:p>
            <a:pPr algn="just"/>
            <a:r>
              <a:rPr lang="en-US" sz="3200" b="1" dirty="0"/>
              <a:t>Affective Learning: </a:t>
            </a:r>
            <a:r>
              <a:rPr lang="en-US" sz="3200" dirty="0"/>
              <a:t>involves emotions, values, feelings and attitudes of an individual.</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solidFill>
                  <a:srgbClr val="04617B">
                    <a:shade val="90000"/>
                  </a:srgbClr>
                </a:solidFill>
              </a:rPr>
              <a:pPr/>
              <a:t>99</a:t>
            </a:fld>
            <a:endParaRPr lang="en-US">
              <a:solidFill>
                <a:srgbClr val="04617B">
                  <a:shade val="90000"/>
                </a:srgbClr>
              </a:solidFill>
            </a:endParaRPr>
          </a:p>
        </p:txBody>
      </p:sp>
    </p:spTree>
    <p:extLst>
      <p:ext uri="{BB962C8B-B14F-4D97-AF65-F5344CB8AC3E}">
        <p14:creationId xmlns:p14="http://schemas.microsoft.com/office/powerpoint/2010/main" val="601676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3" id="{87907234-E060-4C27-BC4D-7811BEAD86A8}" vid="{CB936C43-8AB0-491F-A5F8-2C26CB210261}"/>
    </a:ext>
  </a:extLst>
</a:theme>
</file>

<file path=ppt/theme/theme3.xml><?xml version="1.0" encoding="utf-8"?>
<a:theme xmlns:a="http://schemas.openxmlformats.org/drawingml/2006/main" name="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6394</Words>
  <Application>Microsoft Office PowerPoint</Application>
  <PresentationFormat>Widescreen</PresentationFormat>
  <Paragraphs>743</Paragraphs>
  <Slides>145</Slides>
  <Notes>3</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145</vt:i4>
      </vt:variant>
    </vt:vector>
  </HeadingPairs>
  <TitlesOfParts>
    <vt:vector size="165" baseType="lpstr">
      <vt:lpstr>Arial</vt:lpstr>
      <vt:lpstr>Arial Black</vt:lpstr>
      <vt:lpstr>Arial Rounded MT Bold</vt:lpstr>
      <vt:lpstr>Baskerville Old Face</vt:lpstr>
      <vt:lpstr>Berlin Sans FB Demi</vt:lpstr>
      <vt:lpstr>Blackadder ITC</vt:lpstr>
      <vt:lpstr>Bradley Hand ITC</vt:lpstr>
      <vt:lpstr>Calibri</vt:lpstr>
      <vt:lpstr>Constantia</vt:lpstr>
      <vt:lpstr>Copperplate Gothic Bold</vt:lpstr>
      <vt:lpstr>Georgia</vt:lpstr>
      <vt:lpstr>Harlow Solid Italic</vt:lpstr>
      <vt:lpstr>Times New Roman</vt:lpstr>
      <vt:lpstr>Verdana</vt:lpstr>
      <vt:lpstr>Wingdings</vt:lpstr>
      <vt:lpstr>Wingdings 2</vt:lpstr>
      <vt:lpstr>1_Theme11</vt:lpstr>
      <vt:lpstr>Theme13</vt:lpstr>
      <vt:lpstr>Theme39</vt:lpstr>
      <vt:lpstr>Theme1</vt:lpstr>
      <vt:lpstr>PSYCHOLOGY </vt:lpstr>
      <vt:lpstr>Module outcomes</vt:lpstr>
      <vt:lpstr>Course Outline</vt:lpstr>
      <vt:lpstr>Course outline ct’</vt:lpstr>
      <vt:lpstr>CONCEPTS OF PSYCHOLOGY </vt:lpstr>
      <vt:lpstr>What is Psychology?</vt:lpstr>
      <vt:lpstr>Definition of Terms</vt:lpstr>
      <vt:lpstr>PowerPoint Presentation</vt:lpstr>
      <vt:lpstr>PowerPoint Presentation</vt:lpstr>
      <vt:lpstr>Cont’d…</vt:lpstr>
      <vt:lpstr>Historical Background</vt:lpstr>
      <vt:lpstr>Ancient Greek period:</vt:lpstr>
      <vt:lpstr>Cont’d…</vt:lpstr>
      <vt:lpstr>Pre-modern Period:</vt:lpstr>
      <vt:lpstr>Modern period:</vt:lpstr>
      <vt:lpstr>Current Definition:</vt:lpstr>
      <vt:lpstr>Aim of Psychologists</vt:lpstr>
      <vt:lpstr>The Scope Of Psychology </vt:lpstr>
      <vt:lpstr>Scope of Psychology:</vt:lpstr>
      <vt:lpstr>PowerPoint Presentation</vt:lpstr>
      <vt:lpstr>Scope of psychology ctd’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vt:lpstr>
      <vt:lpstr>PowerPoint Presentation</vt:lpstr>
      <vt:lpstr>PERSONALITY</vt:lpstr>
      <vt:lpstr>Why study personality?</vt:lpstr>
      <vt:lpstr>Personality Trait </vt:lpstr>
      <vt:lpstr>Factors Influencing Personality</vt:lpstr>
      <vt:lpstr>Cont’d…</vt:lpstr>
      <vt:lpstr>Cont’d…</vt:lpstr>
      <vt:lpstr>TYPES OF PERSONALITY</vt:lpstr>
      <vt:lpstr>Introverts</vt:lpstr>
      <vt:lpstr>Extroverts</vt:lpstr>
      <vt:lpstr>Sanguines (“let’s have fun”)</vt:lpstr>
      <vt:lpstr>Melancholy (“let’s get organized”)</vt:lpstr>
      <vt:lpstr>Choleric (“let’s get moving”)</vt:lpstr>
      <vt:lpstr>Phlegmatic (“let’s relax”)</vt:lpstr>
      <vt:lpstr>Others…</vt:lpstr>
      <vt:lpstr>PowerPoint Presentation</vt:lpstr>
      <vt:lpstr>THEORIES OF PERSONALITY DEVELOPMENT</vt:lpstr>
      <vt:lpstr>HUMANISTIC THEORY MASLOW’S HIEARARCHY OF NEEDS </vt:lpstr>
      <vt:lpstr>Introduction </vt:lpstr>
      <vt:lpstr>PowerPoint Presentation</vt:lpstr>
      <vt:lpstr>PowerPoint Presentation</vt:lpstr>
      <vt:lpstr>Maslow’s hierarchy of needs.</vt:lpstr>
      <vt:lpstr>Cont…</vt:lpstr>
      <vt:lpstr>PowerPoint Presentation</vt:lpstr>
      <vt:lpstr>Cont…</vt:lpstr>
      <vt:lpstr>PowerPoint Presentation</vt:lpstr>
      <vt:lpstr>PowerPoint Presentation</vt:lpstr>
      <vt:lpstr>PowerPoint Presentation</vt:lpstr>
      <vt:lpstr>Ct,…</vt:lpstr>
      <vt:lpstr>Transcendence</vt:lpstr>
      <vt:lpstr>Maslow’s dimensions of motives</vt:lpstr>
      <vt:lpstr>Conflicts of motives</vt:lpstr>
      <vt:lpstr>Psychosexual Theory</vt:lpstr>
      <vt:lpstr>5 Stages of Development</vt:lpstr>
      <vt:lpstr>1. Oral Stage (0 – 18months)</vt:lpstr>
      <vt:lpstr>2. Anal Stage(1½-3yrs )</vt:lpstr>
      <vt:lpstr>Cont’d…</vt:lpstr>
      <vt:lpstr>3. Phallic Stage (3 – 6yrs)</vt:lpstr>
      <vt:lpstr>4. Latent Stage (6 – 12yrs)</vt:lpstr>
      <vt:lpstr>Cont’d…</vt:lpstr>
      <vt:lpstr>5. Genital Stage(12-18yrs)</vt:lpstr>
      <vt:lpstr>Cont’d…</vt:lpstr>
      <vt:lpstr>PowerPoint Presentation</vt:lpstr>
      <vt:lpstr>Structure of Personality</vt:lpstr>
      <vt:lpstr>The Id</vt:lpstr>
      <vt:lpstr>The Ego</vt:lpstr>
      <vt:lpstr>Cont’d…</vt:lpstr>
      <vt:lpstr>The Superego</vt:lpstr>
      <vt:lpstr>Cont’d…</vt:lpstr>
      <vt:lpstr>PowerPoint Presentation</vt:lpstr>
      <vt:lpstr>Psychosocial Theory</vt:lpstr>
      <vt:lpstr>PowerPoint Presentation</vt:lpstr>
      <vt:lpstr>8 Stages of Development </vt:lpstr>
      <vt:lpstr>Basic Trust Versus Mistrust </vt:lpstr>
      <vt:lpstr>Autonomy versus shame/doubt</vt:lpstr>
      <vt:lpstr>Initiative versus guilt</vt:lpstr>
      <vt:lpstr>Industry versus inferiority </vt:lpstr>
      <vt:lpstr>Identity versus role confusion</vt:lpstr>
      <vt:lpstr>Intimacy versus isolation</vt:lpstr>
      <vt:lpstr>Generativity vs. Stagnation</vt:lpstr>
      <vt:lpstr>Integrity vs. Despair</vt:lpstr>
      <vt:lpstr>LEARNING</vt:lpstr>
      <vt:lpstr>Definitions:</vt:lpstr>
      <vt:lpstr>PowerPoint Presentation</vt:lpstr>
      <vt:lpstr>Types of Learning</vt:lpstr>
      <vt:lpstr>Learning Theories</vt:lpstr>
      <vt:lpstr>Classical Conditioning</vt:lpstr>
      <vt:lpstr>PowerPoint Presentation</vt:lpstr>
      <vt:lpstr>Operant conditioning </vt:lpstr>
      <vt:lpstr>Cognitive learning</vt:lpstr>
      <vt:lpstr>Social Learning Theory</vt:lpstr>
      <vt:lpstr>MEMORY</vt:lpstr>
      <vt:lpstr>PowerPoint Presentation</vt:lpstr>
      <vt:lpstr>Memory ct’</vt:lpstr>
      <vt:lpstr>Types of memory </vt:lpstr>
      <vt:lpstr>Information Processing</vt:lpstr>
      <vt:lpstr>Factors Influencing Memory Loss</vt:lpstr>
      <vt:lpstr>Cont’d…</vt:lpstr>
      <vt:lpstr>Improving the Memory</vt:lpstr>
      <vt:lpstr>STRUCTURE AND FUNCTIONS OF THE MIND</vt:lpstr>
      <vt:lpstr>The Conscious Level</vt:lpstr>
      <vt:lpstr>Subconscious Level</vt:lpstr>
      <vt:lpstr>Unconscious Level </vt:lpstr>
      <vt:lpstr>MOTIVATION </vt:lpstr>
      <vt:lpstr>DEFINITION</vt:lpstr>
      <vt:lpstr>Theories of motivation </vt:lpstr>
      <vt:lpstr>2. Psychoanalytic theories</vt:lpstr>
      <vt:lpstr>3. Behavioural theory </vt:lpstr>
      <vt:lpstr>4. Drive reduction theory </vt:lpstr>
      <vt:lpstr>5. Humanistic theory </vt:lpstr>
      <vt:lpstr>Take away…. </vt:lpstr>
      <vt:lpstr>STRESS</vt:lpstr>
      <vt:lpstr>Causes of stress </vt:lpstr>
      <vt:lpstr>Responses to Stress</vt:lpstr>
      <vt:lpstr>PowerPoint Presentation</vt:lpstr>
      <vt:lpstr>PowerPoint Presentation</vt:lpstr>
      <vt:lpstr>Stress in Patients is caused by:</vt:lpstr>
      <vt:lpstr>Signs and symptoms of stress</vt:lpstr>
      <vt:lpstr>PowerPoint Presentation</vt:lpstr>
      <vt:lpstr>PowerPoint Presentation</vt:lpstr>
      <vt:lpstr>Stress Coping Mechanisms:</vt:lpstr>
      <vt:lpstr>ANXIETY</vt:lpstr>
      <vt:lpstr>PowerPoint Presentation</vt:lpstr>
      <vt:lpstr>CONFLICT AND ADJUSTMENT</vt:lpstr>
      <vt:lpstr>PowerPoint Presentation</vt:lpstr>
      <vt:lpstr>Types of conflict </vt:lpstr>
      <vt:lpstr>PowerPoint Presentation</vt:lpstr>
      <vt:lpstr>PowerPoint Presentation</vt:lpstr>
      <vt:lpstr>Coping strategies </vt:lpstr>
      <vt:lpstr>2. EMOTION FOCUSED: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dc:title>
  <dc:creator>MR KIRUBI</dc:creator>
  <cp:lastModifiedBy>MR KIRUBI</cp:lastModifiedBy>
  <cp:revision>2</cp:revision>
  <dcterms:created xsi:type="dcterms:W3CDTF">2020-10-14T07:28:16Z</dcterms:created>
  <dcterms:modified xsi:type="dcterms:W3CDTF">2020-10-14T07:39:17Z</dcterms:modified>
</cp:coreProperties>
</file>