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8" r:id="rId11"/>
  </p:sldIdLst>
  <p:sldSz cx="9144000" cy="68580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1714500"/>
            <a:ext cx="85344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5" b="1" smtClean="0">
                <a:solidFill>
                  <a:srgbClr val="006FC0"/>
                </a:solidFill>
                <a:latin typeface="Calibri Bold"/>
                <a:cs typeface="Calibri Bold"/>
              </a:rPr>
              <a:t>ANATOMY AND PHYSIOLOGY OF</a:t>
            </a:r>
            <a:endParaRPr lang="en-CA" sz="4415" b="1" smtClean="0">
              <a:solidFill>
                <a:srgbClr val="006FC0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5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4700" y="2387600"/>
            <a:ext cx="70993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5" b="1" smtClean="0">
                <a:solidFill>
                  <a:srgbClr val="006FC0"/>
                </a:solidFill>
                <a:latin typeface="Calibri Bold"/>
                <a:cs typeface="Calibri Bold"/>
              </a:rPr>
              <a:t>LYMPHATIC SYSTEM</a:t>
            </a:r>
            <a:endParaRPr lang="en-CA" sz="4415" b="1" smtClean="0">
              <a:solidFill>
                <a:srgbClr val="006FC0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9700" y="533400"/>
            <a:ext cx="77343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5" b="1" smtClean="0">
                <a:solidFill>
                  <a:srgbClr val="205868"/>
                </a:solidFill>
                <a:latin typeface="Calibri Bold"/>
                <a:cs typeface="Calibri Bold"/>
              </a:rPr>
              <a:t>WHAT IS LYMPHATIC SYSTEM?</a:t>
            </a:r>
            <a:endParaRPr lang="en-CA" sz="4005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4600"/>
              </a:lnSpc>
            </a:pPr>
            <a:endParaRPr lang="en-CA" sz="3995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100" y="1638300"/>
            <a:ext cx="85979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The</a:t>
            </a:r>
            <a:r>
              <a:rPr lang="en-CA" sz="3610" b="1" smtClean="0">
                <a:solidFill>
                  <a:srgbClr val="000000"/>
                </a:solidFill>
                <a:latin typeface="Calibri Bold"/>
                <a:cs typeface="Calibri Bold"/>
              </a:rPr>
              <a:t> lymphatic system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is part of</a:t>
            </a:r>
            <a:endParaRPr lang="en-CA" sz="36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00" y="2159000"/>
            <a:ext cx="8255000" cy="2362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330"/>
              </a:lnSpc>
            </a:pP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lang="en-CA" sz="3600" smtClean="0">
                <a:solidFill>
                  <a:srgbClr val="0000FF"/>
                </a:solidFill>
                <a:latin typeface="Calibri" panose="020F0502020204030204"/>
                <a:cs typeface="Calibri" panose="020F0502020204030204"/>
              </a:rPr>
              <a:t> circulatory system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and an important</a:t>
            </a:r>
            <a:br>
              <a:rPr lang="en-CA" sz="3600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part of the</a:t>
            </a:r>
            <a:r>
              <a:rPr lang="en-CA" sz="3600" smtClean="0">
                <a:solidFill>
                  <a:srgbClr val="0000FF"/>
                </a:solidFill>
                <a:latin typeface="Calibri" panose="020F0502020204030204"/>
                <a:cs typeface="Calibri" panose="020F0502020204030204"/>
              </a:rPr>
              <a:t> immune system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, comprising a</a:t>
            </a:r>
            <a:br>
              <a:rPr lang="en-CA" sz="3600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network of</a:t>
            </a:r>
            <a:r>
              <a:rPr lang="en-CA" sz="3600" smtClean="0">
                <a:solidFill>
                  <a:srgbClr val="0000FF"/>
                </a:solidFill>
                <a:latin typeface="Calibri" panose="020F0502020204030204"/>
                <a:cs typeface="Calibri" panose="020F0502020204030204"/>
              </a:rPr>
              <a:t> lymphatic vessels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that carry a</a:t>
            </a:r>
            <a:br>
              <a:rPr lang="en-CA" sz="3600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clear fluid called</a:t>
            </a:r>
            <a:r>
              <a:rPr lang="en-CA" sz="3600" smtClean="0">
                <a:solidFill>
                  <a:srgbClr val="0000FF"/>
                </a:solidFill>
                <a:latin typeface="Calibri" panose="020F0502020204030204"/>
                <a:cs typeface="Calibri" panose="020F0502020204030204"/>
              </a:rPr>
              <a:t> lymph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(from</a:t>
            </a:r>
            <a:endParaRPr lang="en-CA" sz="36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433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000" y="4381500"/>
            <a:ext cx="8255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Latin,</a:t>
            </a:r>
            <a:r>
              <a:rPr lang="en-CA" sz="3610" b="1" smtClean="0">
                <a:solidFill>
                  <a:srgbClr val="000000"/>
                </a:solidFill>
                <a:latin typeface="Calibri Bold Italic"/>
                <a:cs typeface="Calibri Bold Italic"/>
              </a:rPr>
              <a:t> lympha</a:t>
            </a: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meaning</a:t>
            </a:r>
            <a:endParaRPr lang="en-CA" sz="36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9000" y="4927600"/>
            <a:ext cx="8255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"water”)directionally towards the heart.</a:t>
            </a:r>
            <a:endParaRPr lang="en-CA" sz="36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8300" y="228600"/>
            <a:ext cx="62357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5" b="1" smtClean="0">
                <a:solidFill>
                  <a:srgbClr val="205868"/>
                </a:solidFill>
                <a:latin typeface="Calibri Bold"/>
                <a:cs typeface="Calibri Bold"/>
              </a:rPr>
              <a:t>LYMPH VESSELS</a:t>
            </a:r>
            <a:endParaRPr lang="en-CA" sz="4005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4600"/>
              </a:lnSpc>
            </a:pPr>
            <a:endParaRPr lang="en-CA" sz="3995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100" y="1079500"/>
            <a:ext cx="85979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  <a:tabLst>
                <a:tab pos="342900" algn="l"/>
              </a:tabLst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These originate as blind end tubes in the interstitial</a:t>
            </a:r>
            <a:br>
              <a:rPr lang="en-CA" sz="2605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	spaces.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20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100" y="1968500"/>
            <a:ext cx="8597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Structurely,they are same as blood capillaries.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100" y="2438400"/>
            <a:ext cx="85979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342900" algn="l"/>
              </a:tabLst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Their walls are more permeable to all interstitial fluid</a:t>
            </a:r>
            <a:br>
              <a:rPr lang="en-CA" sz="2605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	including proteins and cell debris.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6100" y="3327400"/>
            <a:ext cx="8597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The capillaries joint to form larger lypmph vessels.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100" y="3784600"/>
            <a:ext cx="85979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342900" algn="l"/>
              </a:tabLst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Lymph vessels have numerous cup shaped valves that</a:t>
            </a:r>
            <a:br>
              <a:rPr lang="en-CA" sz="2605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	prevent back flow of movements of lymph in vessels.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100" y="4673600"/>
            <a:ext cx="8597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Lymph vessels join together to form two larger ducts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6100" y="5130800"/>
            <a:ext cx="342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endParaRPr lang="en-CA" sz="2605" smtClean="0">
              <a:solidFill>
                <a:srgbClr val="000000"/>
              </a:solidFill>
              <a:latin typeface="Arial" panose="020B0604020202020204"/>
              <a:cs typeface="Arial" panose="020B0604020202020204"/>
            </a:endParaRPr>
          </a:p>
          <a:p>
            <a:pPr>
              <a:lnSpc>
                <a:spcPts val="2990"/>
              </a:lnSpc>
            </a:pPr>
          </a:p>
        </p:txBody>
      </p:sp>
      <p:sp>
        <p:nvSpPr>
          <p:cNvPr id="11" name="TextBox 10"/>
          <p:cNvSpPr txBox="1"/>
          <p:nvPr/>
        </p:nvSpPr>
        <p:spPr>
          <a:xfrm>
            <a:off x="889000" y="5130800"/>
            <a:ext cx="29464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(i) The Thoracic duct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</a:p>
        </p:txBody>
      </p:sp>
      <p:sp>
        <p:nvSpPr>
          <p:cNvPr id="12" name="TextBox 11"/>
          <p:cNvSpPr txBox="1"/>
          <p:nvPr/>
        </p:nvSpPr>
        <p:spPr>
          <a:xfrm>
            <a:off x="546100" y="5600700"/>
            <a:ext cx="3556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endParaRPr lang="en-CA" sz="2605" smtClean="0">
              <a:solidFill>
                <a:srgbClr val="000000"/>
              </a:solidFill>
              <a:latin typeface="Arial" panose="020B0604020202020204"/>
              <a:cs typeface="Arial" panose="020B0604020202020204"/>
            </a:endParaRPr>
          </a:p>
          <a:p>
            <a:pPr>
              <a:lnSpc>
                <a:spcPts val="2990"/>
              </a:lnSpc>
            </a:pPr>
          </a:p>
        </p:txBody>
      </p:sp>
      <p:sp>
        <p:nvSpPr>
          <p:cNvPr id="13" name="TextBox 12"/>
          <p:cNvSpPr txBox="1"/>
          <p:nvPr/>
        </p:nvSpPr>
        <p:spPr>
          <a:xfrm>
            <a:off x="889000" y="5600700"/>
            <a:ext cx="39751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(ii) The right Lymphatic duct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43200" y="495300"/>
            <a:ext cx="64008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5" b="1" smtClean="0">
                <a:solidFill>
                  <a:srgbClr val="205868"/>
                </a:solidFill>
                <a:latin typeface="Calibri Bold"/>
                <a:cs typeface="Calibri Bold"/>
              </a:rPr>
              <a:t>LYMPH VESSELS</a:t>
            </a:r>
            <a:endParaRPr lang="en-CA" sz="4415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5500" y="139700"/>
            <a:ext cx="70485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50"/>
              </a:lnSpc>
            </a:pPr>
            <a:r>
              <a:rPr lang="en-CA" sz="4005" b="1" smtClean="0">
                <a:solidFill>
                  <a:srgbClr val="205868"/>
                </a:solidFill>
                <a:latin typeface="Calibri Bold"/>
                <a:cs typeface="Calibri Bold"/>
              </a:rPr>
              <a:t>(i) THE THORACIC DUCT</a:t>
            </a:r>
            <a:endParaRPr lang="en-CA" sz="4005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3750"/>
              </a:lnSpc>
            </a:pPr>
            <a:endParaRPr lang="en-CA" sz="3995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100" y="1104900"/>
            <a:ext cx="8597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00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710" b="1" smtClean="0">
                <a:solidFill>
                  <a:srgbClr val="000000"/>
                </a:solidFill>
                <a:latin typeface="Calibri Bold"/>
                <a:cs typeface="Calibri Bold"/>
              </a:rPr>
              <a:t> What is duct?</a:t>
            </a:r>
            <a:endParaRPr lang="en-CA" sz="2710" b="1" smtClean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00" y="1562100"/>
            <a:ext cx="82550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46760">
              <a:lnSpc>
                <a:spcPts val="2600"/>
              </a:lnSpc>
            </a:pP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lang="en-CA" sz="2710" b="1" smtClean="0">
                <a:solidFill>
                  <a:srgbClr val="000000"/>
                </a:solidFill>
                <a:latin typeface="Calibri Bold"/>
                <a:cs typeface="Calibri Bold"/>
              </a:rPr>
              <a:t> duct</a:t>
            </a: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is a circumscribed channel leading from</a:t>
            </a:r>
            <a:br>
              <a:rPr lang="en-CA" sz="2700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</a:t>
            </a:r>
            <a:r>
              <a:rPr lang="en-CA" sz="2700" smtClean="0">
                <a:solidFill>
                  <a:srgbClr val="0000FF"/>
                </a:solidFill>
                <a:latin typeface="Calibri" panose="020F0502020204030204"/>
                <a:cs typeface="Calibri" panose="020F0502020204030204"/>
              </a:rPr>
              <a:t> organ</a:t>
            </a: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600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100" y="2260600"/>
            <a:ext cx="8597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10" b="1" smtClean="0">
                <a:solidFill>
                  <a:srgbClr val="000000"/>
                </a:solidFill>
                <a:latin typeface="Calibri Bold"/>
                <a:cs typeface="Calibri Bold"/>
              </a:rPr>
              <a:t>Length-</a:t>
            </a: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40cm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100" y="3403600"/>
            <a:ext cx="8597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10" b="1" smtClean="0">
                <a:solidFill>
                  <a:srgbClr val="000000"/>
                </a:solidFill>
                <a:latin typeface="Calibri Bold"/>
                <a:cs typeface="Calibri Bold"/>
              </a:rPr>
              <a:t>it drains Lymph from</a:t>
            </a:r>
            <a:endParaRPr lang="en-CA" sz="2710" b="1" smtClean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7100" y="3822700"/>
            <a:ext cx="8216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Both legs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7100" y="4216400"/>
            <a:ext cx="82169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 pelvicabdominal cavities</a:t>
            </a:r>
            <a:br>
              <a:rPr lang="en-CA" sz="2700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Left half of the The Thorax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200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3300" y="5054600"/>
            <a:ext cx="81407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Head &amp; Neck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3300" y="5461000"/>
            <a:ext cx="81407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700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 Left upper Limbs.</a:t>
            </a:r>
            <a:endParaRPr lang="en-CA" sz="2700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105"/>
              </a:lnSpc>
            </a:pPr>
            <a:endParaRPr lang="en-CA" sz="2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3800" y="406400"/>
            <a:ext cx="79502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399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(ii) THE RIGHT LYMPHATIC DUCT</a:t>
            </a:r>
            <a:endParaRPr lang="en-CA" sz="399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4600"/>
              </a:lnSpc>
            </a:pPr>
            <a:endParaRPr lang="en-CA" sz="3995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100" y="1612900"/>
            <a:ext cx="85979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32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IT LIES IN THE ROOT OF THE NECK AND OPEN</a:t>
            </a:r>
            <a:br>
              <a:rPr lang="en-CA" sz="3205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32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INTO RIGHT SUBCLAVIAN VEIN.</a:t>
            </a:r>
            <a:endParaRPr lang="en-CA" sz="32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900"/>
              </a:lnSpc>
            </a:pPr>
            <a:endParaRPr lang="en-CA" sz="3205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100" y="2705100"/>
            <a:ext cx="85979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3215" b="1" smtClean="0">
                <a:solidFill>
                  <a:srgbClr val="000000"/>
                </a:solidFill>
                <a:latin typeface="Calibri Bold"/>
                <a:cs typeface="Calibri Bold"/>
              </a:rPr>
              <a:t> IT DRAINS LYMPH FROM</a:t>
            </a:r>
            <a:endParaRPr lang="en-CA" sz="3215" b="1" smtClean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3680"/>
              </a:lnSpc>
            </a:pPr>
            <a:endParaRPr lang="en-CA" sz="3205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289300"/>
            <a:ext cx="8229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RIGHT HALF OF THE THORAX</a:t>
            </a:r>
            <a:endParaRPr lang="en-CA" sz="32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680"/>
              </a:lnSpc>
            </a:pPr>
            <a:endParaRPr lang="en-CA" sz="3205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873500"/>
            <a:ext cx="8229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NECK</a:t>
            </a:r>
            <a:endParaRPr lang="en-CA" sz="32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680"/>
              </a:lnSpc>
            </a:pPr>
            <a:endParaRPr lang="en-CA" sz="3205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457700"/>
            <a:ext cx="8229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RIGHT UPPER LIMB</a:t>
            </a:r>
            <a:endParaRPr lang="en-CA" sz="32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3680"/>
              </a:lnSpc>
            </a:pPr>
            <a:endParaRPr lang="en-CA" sz="320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5200" y="88900"/>
            <a:ext cx="81788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CA" sz="4010" b="1" smtClean="0">
                <a:solidFill>
                  <a:srgbClr val="205868"/>
                </a:solidFill>
                <a:latin typeface="Calibri Bold"/>
                <a:cs typeface="Calibri Bold"/>
              </a:rPr>
              <a:t>LYMPHATIC TISSUE OR LYMPHATIC</a:t>
            </a:r>
            <a:endParaRPr lang="en-CA" sz="4010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3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596900"/>
            <a:ext cx="54864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5" b="1" smtClean="0">
                <a:solidFill>
                  <a:srgbClr val="205868"/>
                </a:solidFill>
                <a:latin typeface="Calibri Bold"/>
                <a:cs typeface="Calibri Bold"/>
              </a:rPr>
              <a:t>ORGANS</a:t>
            </a:r>
            <a:endParaRPr lang="en-CA" sz="4005" b="1" smtClean="0">
              <a:solidFill>
                <a:srgbClr val="205868"/>
              </a:solidFill>
              <a:latin typeface="Calibri Bold"/>
              <a:cs typeface="Calibri Bold"/>
            </a:endParaRPr>
          </a:p>
          <a:p>
            <a:pPr>
              <a:lnSpc>
                <a:spcPts val="4600"/>
              </a:lnSpc>
            </a:pPr>
            <a:endParaRPr lang="en-CA" sz="3995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100" y="1612900"/>
            <a:ext cx="8597900" cy="86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  <a:tabLst>
                <a:tab pos="342900" algn="l"/>
              </a:tabLst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The lymphatic organs are found in a number of situations</a:t>
            </a:r>
            <a:br>
              <a:rPr lang="en-CA" sz="2605" smtClean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	n the body.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80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100" y="2387600"/>
            <a:ext cx="8597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such as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0" y="2819400"/>
            <a:ext cx="75565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(i)Tonsils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7500" y="3263900"/>
            <a:ext cx="75565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(ii)Spleen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7500" y="3695700"/>
            <a:ext cx="75565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(iii)Bone Marrow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7500" y="4127500"/>
            <a:ext cx="75565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5" smtClean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(iv)Thymus Gland</a:t>
            </a:r>
            <a:endParaRPr lang="en-CA" sz="2605" smtClean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2990"/>
              </a:lnSpc>
            </a:pPr>
            <a:endParaRPr lang="en-CA" sz="260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1364</Words>
  <Application>WPS Presentation</Application>
  <PresentationFormat>On-screen Show (4:3)</PresentationFormat>
  <Paragraphs>126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Calibri Bold</vt:lpstr>
      <vt:lpstr>Calibri</vt:lpstr>
      <vt:lpstr>Arial</vt:lpstr>
      <vt:lpstr>Calibri</vt:lpstr>
      <vt:lpstr>Times New Roman</vt:lpstr>
      <vt:lpstr>Calibri Bold Italic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Investintech.com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A2E_Engine</dc:creator>
  <cp:lastModifiedBy>USER</cp:lastModifiedBy>
  <cp:revision>1</cp:revision>
  <dcterms:created xsi:type="dcterms:W3CDTF">2021-06-28T18:47:09Z</dcterms:created>
  <dcterms:modified xsi:type="dcterms:W3CDTF">2021-06-28T18:47:24Z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1033-11.2.0.10176</vt:lpwstr>
  </property>
</Properties>
</file>