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4" d="100"/>
          <a:sy n="74" d="100"/>
        </p:scale>
        <p:origin x="-58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4E1651-2E41-486E-8467-B2DB5D1C31FC}" type="datetimeFigureOut">
              <a:rPr lang="en-US" smtClean="0"/>
              <a:pPr/>
              <a:t>03/11/2021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692FF-9E41-4BF1-918C-8DBB5937160F}" type="slidenum">
              <a:rPr lang="en-US" smtClean="0"/>
              <a:pPr/>
              <a:t>‹#›</a:t>
            </a:fld>
            <a:endParaRPr lang="en-US"/>
          </a:p>
        </p:txBody>
      </p:sp>
    </p:spTree>
    <p:extLst>
      <p:ext uri="{BB962C8B-B14F-4D97-AF65-F5344CB8AC3E}">
        <p14:creationId xmlns:p14="http://schemas.microsoft.com/office/powerpoint/2010/main" xmlns="" val="2056248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4E1651-2E41-486E-8467-B2DB5D1C31FC}" type="datetimeFigureOut">
              <a:rPr lang="en-US" smtClean="0"/>
              <a:pPr/>
              <a:t>03/11/2021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692FF-9E41-4BF1-918C-8DBB5937160F}" type="slidenum">
              <a:rPr lang="en-US" smtClean="0"/>
              <a:pPr/>
              <a:t>‹#›</a:t>
            </a:fld>
            <a:endParaRPr lang="en-US"/>
          </a:p>
        </p:txBody>
      </p:sp>
    </p:spTree>
    <p:extLst>
      <p:ext uri="{BB962C8B-B14F-4D97-AF65-F5344CB8AC3E}">
        <p14:creationId xmlns:p14="http://schemas.microsoft.com/office/powerpoint/2010/main" xmlns="" val="1949743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4E1651-2E41-486E-8467-B2DB5D1C31FC}" type="datetimeFigureOut">
              <a:rPr lang="en-US" smtClean="0"/>
              <a:pPr/>
              <a:t>03/11/2021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692FF-9E41-4BF1-918C-8DBB5937160F}" type="slidenum">
              <a:rPr lang="en-US" smtClean="0"/>
              <a:pPr/>
              <a:t>‹#›</a:t>
            </a:fld>
            <a:endParaRPr lang="en-US"/>
          </a:p>
        </p:txBody>
      </p:sp>
    </p:spTree>
    <p:extLst>
      <p:ext uri="{BB962C8B-B14F-4D97-AF65-F5344CB8AC3E}">
        <p14:creationId xmlns:p14="http://schemas.microsoft.com/office/powerpoint/2010/main" xmlns="" val="108919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4E1651-2E41-486E-8467-B2DB5D1C31FC}" type="datetimeFigureOut">
              <a:rPr lang="en-US" smtClean="0"/>
              <a:pPr/>
              <a:t>03/11/2021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692FF-9E41-4BF1-918C-8DBB5937160F}" type="slidenum">
              <a:rPr lang="en-US" smtClean="0"/>
              <a:pPr/>
              <a:t>‹#›</a:t>
            </a:fld>
            <a:endParaRPr lang="en-US"/>
          </a:p>
        </p:txBody>
      </p:sp>
    </p:spTree>
    <p:extLst>
      <p:ext uri="{BB962C8B-B14F-4D97-AF65-F5344CB8AC3E}">
        <p14:creationId xmlns:p14="http://schemas.microsoft.com/office/powerpoint/2010/main" xmlns="" val="1621965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4E1651-2E41-486E-8467-B2DB5D1C31FC}" type="datetimeFigureOut">
              <a:rPr lang="en-US" smtClean="0"/>
              <a:pPr/>
              <a:t>03/11/2021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692FF-9E41-4BF1-918C-8DBB5937160F}" type="slidenum">
              <a:rPr lang="en-US" smtClean="0"/>
              <a:pPr/>
              <a:t>‹#›</a:t>
            </a:fld>
            <a:endParaRPr lang="en-US"/>
          </a:p>
        </p:txBody>
      </p:sp>
    </p:spTree>
    <p:extLst>
      <p:ext uri="{BB962C8B-B14F-4D97-AF65-F5344CB8AC3E}">
        <p14:creationId xmlns:p14="http://schemas.microsoft.com/office/powerpoint/2010/main" xmlns="" val="4153824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4E1651-2E41-486E-8467-B2DB5D1C31FC}" type="datetimeFigureOut">
              <a:rPr lang="en-US" smtClean="0"/>
              <a:pPr/>
              <a:t>03/11/2021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D692FF-9E41-4BF1-918C-8DBB5937160F}" type="slidenum">
              <a:rPr lang="en-US" smtClean="0"/>
              <a:pPr/>
              <a:t>‹#›</a:t>
            </a:fld>
            <a:endParaRPr lang="en-US"/>
          </a:p>
        </p:txBody>
      </p:sp>
    </p:spTree>
    <p:extLst>
      <p:ext uri="{BB962C8B-B14F-4D97-AF65-F5344CB8AC3E}">
        <p14:creationId xmlns:p14="http://schemas.microsoft.com/office/powerpoint/2010/main" xmlns="" val="1719194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4E1651-2E41-486E-8467-B2DB5D1C31FC}" type="datetimeFigureOut">
              <a:rPr lang="en-US" smtClean="0"/>
              <a:pPr/>
              <a:t>03/11/2021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D692FF-9E41-4BF1-918C-8DBB5937160F}" type="slidenum">
              <a:rPr lang="en-US" smtClean="0"/>
              <a:pPr/>
              <a:t>‹#›</a:t>
            </a:fld>
            <a:endParaRPr lang="en-US"/>
          </a:p>
        </p:txBody>
      </p:sp>
    </p:spTree>
    <p:extLst>
      <p:ext uri="{BB962C8B-B14F-4D97-AF65-F5344CB8AC3E}">
        <p14:creationId xmlns:p14="http://schemas.microsoft.com/office/powerpoint/2010/main" xmlns="" val="654839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4E1651-2E41-486E-8467-B2DB5D1C31FC}" type="datetimeFigureOut">
              <a:rPr lang="en-US" smtClean="0"/>
              <a:pPr/>
              <a:t>03/11/2021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D692FF-9E41-4BF1-918C-8DBB5937160F}" type="slidenum">
              <a:rPr lang="en-US" smtClean="0"/>
              <a:pPr/>
              <a:t>‹#›</a:t>
            </a:fld>
            <a:endParaRPr lang="en-US"/>
          </a:p>
        </p:txBody>
      </p:sp>
    </p:spTree>
    <p:extLst>
      <p:ext uri="{BB962C8B-B14F-4D97-AF65-F5344CB8AC3E}">
        <p14:creationId xmlns:p14="http://schemas.microsoft.com/office/powerpoint/2010/main" xmlns="" val="154327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E1651-2E41-486E-8467-B2DB5D1C31FC}" type="datetimeFigureOut">
              <a:rPr lang="en-US" smtClean="0"/>
              <a:pPr/>
              <a:t>03/11/2021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D692FF-9E41-4BF1-918C-8DBB5937160F}" type="slidenum">
              <a:rPr lang="en-US" smtClean="0"/>
              <a:pPr/>
              <a:t>‹#›</a:t>
            </a:fld>
            <a:endParaRPr lang="en-US"/>
          </a:p>
        </p:txBody>
      </p:sp>
    </p:spTree>
    <p:extLst>
      <p:ext uri="{BB962C8B-B14F-4D97-AF65-F5344CB8AC3E}">
        <p14:creationId xmlns:p14="http://schemas.microsoft.com/office/powerpoint/2010/main" xmlns="" val="2392868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4E1651-2E41-486E-8467-B2DB5D1C31FC}" type="datetimeFigureOut">
              <a:rPr lang="en-US" smtClean="0"/>
              <a:pPr/>
              <a:t>03/11/2021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D692FF-9E41-4BF1-918C-8DBB5937160F}" type="slidenum">
              <a:rPr lang="en-US" smtClean="0"/>
              <a:pPr/>
              <a:t>‹#›</a:t>
            </a:fld>
            <a:endParaRPr lang="en-US"/>
          </a:p>
        </p:txBody>
      </p:sp>
    </p:spTree>
    <p:extLst>
      <p:ext uri="{BB962C8B-B14F-4D97-AF65-F5344CB8AC3E}">
        <p14:creationId xmlns:p14="http://schemas.microsoft.com/office/powerpoint/2010/main" xmlns="" val="1888651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4E1651-2E41-486E-8467-B2DB5D1C31FC}" type="datetimeFigureOut">
              <a:rPr lang="en-US" smtClean="0"/>
              <a:pPr/>
              <a:t>03/11/2021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D692FF-9E41-4BF1-918C-8DBB5937160F}" type="slidenum">
              <a:rPr lang="en-US" smtClean="0"/>
              <a:pPr/>
              <a:t>‹#›</a:t>
            </a:fld>
            <a:endParaRPr lang="en-US"/>
          </a:p>
        </p:txBody>
      </p:sp>
    </p:spTree>
    <p:extLst>
      <p:ext uri="{BB962C8B-B14F-4D97-AF65-F5344CB8AC3E}">
        <p14:creationId xmlns:p14="http://schemas.microsoft.com/office/powerpoint/2010/main" xmlns="" val="492309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4E1651-2E41-486E-8467-B2DB5D1C31FC}" type="datetimeFigureOut">
              <a:rPr lang="en-US" smtClean="0"/>
              <a:pPr/>
              <a:t>03/11/2021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92FF-9E41-4BF1-918C-8DBB5937160F}" type="slidenum">
              <a:rPr lang="en-US" smtClean="0"/>
              <a:pPr/>
              <a:t>‹#›</a:t>
            </a:fld>
            <a:endParaRPr lang="en-US"/>
          </a:p>
        </p:txBody>
      </p:sp>
    </p:spTree>
    <p:extLst>
      <p:ext uri="{BB962C8B-B14F-4D97-AF65-F5344CB8AC3E}">
        <p14:creationId xmlns:p14="http://schemas.microsoft.com/office/powerpoint/2010/main" xmlns="" val="3306589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eachmeanatomy.info/neuroanatomy/structures/pituitary-glan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eachmeanatomy.info/neuroanatomy/structures/pituitary-glan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t>
            </a:r>
            <a:endParaRPr lang="en-US" dirty="0"/>
          </a:p>
        </p:txBody>
      </p:sp>
      <p:sp>
        <p:nvSpPr>
          <p:cNvPr id="5" name="Content Placeholder 4"/>
          <p:cNvSpPr>
            <a:spLocks noGrp="1"/>
          </p:cNvSpPr>
          <p:nvPr>
            <p:ph idx="1"/>
          </p:nvPr>
        </p:nvSpPr>
        <p:spPr/>
        <p:txBody>
          <a:bodyPr/>
          <a:lstStyle/>
          <a:p>
            <a:r>
              <a:rPr lang="en-US" dirty="0"/>
              <a:t>The Renin-Angiotensin-Aldosterone System (RAAS) is a hormone system within the body that is essential for the regulation of blood pressure and fluid balance. </a:t>
            </a:r>
            <a:endParaRPr lang="en-US" dirty="0" smtClean="0"/>
          </a:p>
          <a:p>
            <a:r>
              <a:rPr lang="en-US" dirty="0" smtClean="0"/>
              <a:t>The </a:t>
            </a:r>
            <a:r>
              <a:rPr lang="en-US" dirty="0"/>
              <a:t>system is mainly comprised of the three hormones </a:t>
            </a:r>
            <a:r>
              <a:rPr lang="en-US" b="1" dirty="0"/>
              <a:t>renin</a:t>
            </a:r>
            <a:r>
              <a:rPr lang="en-US" dirty="0"/>
              <a:t>, </a:t>
            </a:r>
            <a:r>
              <a:rPr lang="en-US" b="1" dirty="0"/>
              <a:t>angiotensin II</a:t>
            </a:r>
            <a:r>
              <a:rPr lang="en-US" dirty="0"/>
              <a:t> and </a:t>
            </a:r>
            <a:r>
              <a:rPr lang="en-US" b="1" dirty="0"/>
              <a:t>aldosterone</a:t>
            </a:r>
            <a:r>
              <a:rPr lang="en-US" dirty="0"/>
              <a:t>. Primarily it is regulated by the rate of </a:t>
            </a:r>
            <a:r>
              <a:rPr lang="en-US" b="1" dirty="0"/>
              <a:t>renal blood flow</a:t>
            </a:r>
            <a:r>
              <a:rPr lang="en-US" dirty="0"/>
              <a:t>.</a:t>
            </a:r>
          </a:p>
          <a:p>
            <a:r>
              <a:rPr lang="en-US" dirty="0" smtClean="0"/>
              <a:t>Can you </a:t>
            </a:r>
            <a:r>
              <a:rPr lang="en-US" dirty="0"/>
              <a:t>describe the system, discuss how the system is regulated and outline some clinically relevant points around </a:t>
            </a:r>
            <a:r>
              <a:rPr lang="en-US" dirty="0" smtClean="0"/>
              <a:t>it?</a:t>
            </a:r>
            <a:endParaRPr lang="en-US" dirty="0"/>
          </a:p>
          <a:p>
            <a:endParaRPr lang="en-US" dirty="0"/>
          </a:p>
        </p:txBody>
      </p:sp>
    </p:spTree>
    <p:extLst>
      <p:ext uri="{BB962C8B-B14F-4D97-AF65-F5344CB8AC3E}">
        <p14:creationId xmlns:p14="http://schemas.microsoft.com/office/powerpoint/2010/main" xmlns="" val="2075930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7151"/>
          </a:xfrm>
        </p:spPr>
        <p:txBody>
          <a:bodyPr>
            <a:normAutofit fontScale="90000"/>
          </a:bodyPr>
          <a:lstStyle/>
          <a:p>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506520591"/>
              </p:ext>
            </p:extLst>
          </p:nvPr>
        </p:nvGraphicFramePr>
        <p:xfrm>
          <a:off x="734096" y="592428"/>
          <a:ext cx="10109916" cy="6065950"/>
        </p:xfrm>
        <a:graphic>
          <a:graphicData uri="http://schemas.openxmlformats.org/drawingml/2006/table">
            <a:tbl>
              <a:tblPr/>
              <a:tblGrid>
                <a:gridCol w="3369972"/>
                <a:gridCol w="3369972"/>
                <a:gridCol w="3369972"/>
              </a:tblGrid>
              <a:tr h="354862">
                <a:tc>
                  <a:txBody>
                    <a:bodyPr/>
                    <a:lstStyle/>
                    <a:p>
                      <a:r>
                        <a:rPr lang="en-US" sz="1300" b="1" dirty="0">
                          <a:solidFill>
                            <a:srgbClr val="FFFFFF"/>
                          </a:solidFill>
                          <a:effectLst/>
                        </a:rPr>
                        <a:t>Target</a:t>
                      </a:r>
                      <a:endParaRPr lang="en-US" sz="1300" dirty="0">
                        <a:solidFill>
                          <a:srgbClr val="FFFFFF"/>
                        </a:solidFill>
                        <a:effectLst/>
                      </a:endParaRPr>
                    </a:p>
                  </a:txBody>
                  <a:tcPr marL="63990" marR="63990" marT="31995" marB="31995" anchor="ctr">
                    <a:lnL>
                      <a:noFill/>
                    </a:lnL>
                    <a:lnR>
                      <a:noFill/>
                    </a:lnR>
                    <a:lnT>
                      <a:noFill/>
                    </a:lnT>
                    <a:lnB>
                      <a:noFill/>
                    </a:lnB>
                    <a:solidFill>
                      <a:srgbClr val="32323C"/>
                    </a:solidFill>
                  </a:tcPr>
                </a:tc>
                <a:tc>
                  <a:txBody>
                    <a:bodyPr/>
                    <a:lstStyle/>
                    <a:p>
                      <a:r>
                        <a:rPr lang="en-US" sz="1300" b="1">
                          <a:solidFill>
                            <a:srgbClr val="FFFFFF"/>
                          </a:solidFill>
                          <a:effectLst/>
                        </a:rPr>
                        <a:t>Action</a:t>
                      </a:r>
                      <a:endParaRPr lang="en-US" sz="1300">
                        <a:solidFill>
                          <a:srgbClr val="FFFFFF"/>
                        </a:solidFill>
                        <a:effectLst/>
                      </a:endParaRPr>
                    </a:p>
                  </a:txBody>
                  <a:tcPr marL="63990" marR="63990" marT="31995" marB="31995" anchor="ctr">
                    <a:lnL>
                      <a:noFill/>
                    </a:lnL>
                    <a:lnR>
                      <a:noFill/>
                    </a:lnR>
                    <a:lnT>
                      <a:noFill/>
                    </a:lnT>
                    <a:lnB>
                      <a:noFill/>
                    </a:lnB>
                    <a:solidFill>
                      <a:srgbClr val="32323C"/>
                    </a:solidFill>
                  </a:tcPr>
                </a:tc>
                <a:tc>
                  <a:txBody>
                    <a:bodyPr/>
                    <a:lstStyle/>
                    <a:p>
                      <a:r>
                        <a:rPr lang="en-US" sz="1300" b="1">
                          <a:solidFill>
                            <a:srgbClr val="FFFFFF"/>
                          </a:solidFill>
                          <a:effectLst/>
                        </a:rPr>
                        <a:t>Mechanism</a:t>
                      </a:r>
                      <a:endParaRPr lang="en-US" sz="1300">
                        <a:solidFill>
                          <a:srgbClr val="FFFFFF"/>
                        </a:solidFill>
                        <a:effectLst/>
                      </a:endParaRPr>
                    </a:p>
                  </a:txBody>
                  <a:tcPr marL="63990" marR="63990" marT="31995" marB="31995" anchor="ctr">
                    <a:lnL>
                      <a:noFill/>
                    </a:lnL>
                    <a:lnR>
                      <a:noFill/>
                    </a:lnR>
                    <a:lnT>
                      <a:noFill/>
                    </a:lnT>
                    <a:lnB>
                      <a:noFill/>
                    </a:lnB>
                    <a:solidFill>
                      <a:srgbClr val="32323C"/>
                    </a:solidFill>
                  </a:tcPr>
                </a:tc>
              </a:tr>
              <a:tr h="1159544">
                <a:tc>
                  <a:txBody>
                    <a:bodyPr/>
                    <a:lstStyle/>
                    <a:p>
                      <a:r>
                        <a:rPr lang="en-US" sz="1300">
                          <a:effectLst/>
                        </a:rPr>
                        <a:t>Renal artery and afferent arteriole</a:t>
                      </a:r>
                    </a:p>
                  </a:txBody>
                  <a:tcPr marL="63990" marR="63990" marT="31995" marB="31995" anchor="ctr">
                    <a:lnL>
                      <a:noFill/>
                    </a:lnL>
                    <a:lnR>
                      <a:noFill/>
                    </a:lnR>
                    <a:lnT>
                      <a:noFill/>
                    </a:lnT>
                    <a:lnB>
                      <a:noFill/>
                    </a:lnB>
                    <a:solidFill>
                      <a:srgbClr val="FFFFFF"/>
                    </a:solidFill>
                  </a:tcPr>
                </a:tc>
                <a:tc>
                  <a:txBody>
                    <a:bodyPr/>
                    <a:lstStyle/>
                    <a:p>
                      <a:r>
                        <a:rPr lang="en-US" sz="1300">
                          <a:effectLst/>
                        </a:rPr>
                        <a:t>Vasoconstriction</a:t>
                      </a:r>
                    </a:p>
                  </a:txBody>
                  <a:tcPr marL="63990" marR="63990" marT="31995" marB="31995" anchor="ctr">
                    <a:lnL>
                      <a:noFill/>
                    </a:lnL>
                    <a:lnR>
                      <a:noFill/>
                    </a:lnR>
                    <a:lnT>
                      <a:noFill/>
                    </a:lnT>
                    <a:lnB>
                      <a:noFill/>
                    </a:lnB>
                    <a:solidFill>
                      <a:srgbClr val="FFFFFF"/>
                    </a:solidFill>
                  </a:tcPr>
                </a:tc>
                <a:tc>
                  <a:txBody>
                    <a:bodyPr/>
                    <a:lstStyle/>
                    <a:p>
                      <a:r>
                        <a:rPr lang="en-US" sz="1300">
                          <a:effectLst/>
                        </a:rPr>
                        <a:t>Voltage-gated calcium channels open and allow an influx of calcium ions</a:t>
                      </a:r>
                    </a:p>
                  </a:txBody>
                  <a:tcPr marL="63990" marR="63990" marT="31995" marB="31995" anchor="ctr">
                    <a:lnL>
                      <a:noFill/>
                    </a:lnL>
                    <a:lnR>
                      <a:noFill/>
                    </a:lnR>
                    <a:lnT>
                      <a:noFill/>
                    </a:lnT>
                    <a:lnB>
                      <a:noFill/>
                    </a:lnB>
                    <a:solidFill>
                      <a:srgbClr val="FFFFFF"/>
                    </a:solidFill>
                  </a:tcPr>
                </a:tc>
              </a:tr>
              <a:tr h="891317">
                <a:tc>
                  <a:txBody>
                    <a:bodyPr/>
                    <a:lstStyle/>
                    <a:p>
                      <a:r>
                        <a:rPr lang="en-US" sz="1300">
                          <a:effectLst/>
                        </a:rPr>
                        <a:t>Efferent arteriole</a:t>
                      </a:r>
                    </a:p>
                  </a:txBody>
                  <a:tcPr marL="63990" marR="63990" marT="31995" marB="31995" anchor="ctr">
                    <a:lnL>
                      <a:noFill/>
                    </a:lnL>
                    <a:lnR>
                      <a:noFill/>
                    </a:lnR>
                    <a:lnT>
                      <a:noFill/>
                    </a:lnT>
                    <a:lnB>
                      <a:noFill/>
                    </a:lnB>
                    <a:solidFill>
                      <a:srgbClr val="F2F2F2"/>
                    </a:solidFill>
                  </a:tcPr>
                </a:tc>
                <a:tc>
                  <a:txBody>
                    <a:bodyPr/>
                    <a:lstStyle/>
                    <a:p>
                      <a:r>
                        <a:rPr lang="en-US" sz="1300" dirty="0">
                          <a:effectLst/>
                        </a:rPr>
                        <a:t>Vasoconstriction (greater than the afferent arteriole)</a:t>
                      </a:r>
                    </a:p>
                  </a:txBody>
                  <a:tcPr marL="63990" marR="63990" marT="31995" marB="31995" anchor="ctr">
                    <a:lnL>
                      <a:noFill/>
                    </a:lnL>
                    <a:lnR>
                      <a:noFill/>
                    </a:lnR>
                    <a:lnT>
                      <a:noFill/>
                    </a:lnT>
                    <a:lnB>
                      <a:noFill/>
                    </a:lnB>
                    <a:solidFill>
                      <a:srgbClr val="F2F2F2"/>
                    </a:solidFill>
                  </a:tcPr>
                </a:tc>
                <a:tc>
                  <a:txBody>
                    <a:bodyPr/>
                    <a:lstStyle/>
                    <a:p>
                      <a:r>
                        <a:rPr lang="en-US" sz="1300">
                          <a:effectLst/>
                        </a:rPr>
                        <a:t>Activation of AT1 receptor</a:t>
                      </a:r>
                    </a:p>
                  </a:txBody>
                  <a:tcPr marL="63990" marR="63990" marT="31995" marB="31995" anchor="ctr">
                    <a:lnL>
                      <a:noFill/>
                    </a:lnL>
                    <a:lnR>
                      <a:noFill/>
                    </a:lnR>
                    <a:lnT>
                      <a:noFill/>
                    </a:lnT>
                    <a:lnB>
                      <a:noFill/>
                    </a:lnB>
                    <a:solidFill>
                      <a:srgbClr val="F2F2F2"/>
                    </a:solidFill>
                  </a:tcPr>
                </a:tc>
              </a:tr>
              <a:tr h="1427772">
                <a:tc>
                  <a:txBody>
                    <a:bodyPr/>
                    <a:lstStyle/>
                    <a:p>
                      <a:r>
                        <a:rPr lang="en-US" sz="1300">
                          <a:effectLst/>
                        </a:rPr>
                        <a:t>Mesangial cells</a:t>
                      </a:r>
                    </a:p>
                  </a:txBody>
                  <a:tcPr marL="63990" marR="63990" marT="31995" marB="31995" anchor="ctr">
                    <a:lnL>
                      <a:noFill/>
                    </a:lnL>
                    <a:lnR>
                      <a:noFill/>
                    </a:lnR>
                    <a:lnT>
                      <a:noFill/>
                    </a:lnT>
                    <a:lnB>
                      <a:noFill/>
                    </a:lnB>
                    <a:solidFill>
                      <a:srgbClr val="FFFFFF"/>
                    </a:solidFill>
                  </a:tcPr>
                </a:tc>
                <a:tc>
                  <a:txBody>
                    <a:bodyPr/>
                    <a:lstStyle/>
                    <a:p>
                      <a:r>
                        <a:rPr lang="en-US" sz="1300" dirty="0">
                          <a:effectLst/>
                        </a:rPr>
                        <a:t>Contraction, leading to a decreased filtration area</a:t>
                      </a:r>
                    </a:p>
                  </a:txBody>
                  <a:tcPr marL="63990" marR="63990" marT="31995" marB="31995" anchor="ctr">
                    <a:lnL>
                      <a:noFill/>
                    </a:lnL>
                    <a:lnR>
                      <a:noFill/>
                    </a:lnR>
                    <a:lnT>
                      <a:noFill/>
                    </a:lnT>
                    <a:lnB>
                      <a:noFill/>
                    </a:lnB>
                    <a:solidFill>
                      <a:srgbClr val="FFFFFF"/>
                    </a:solidFill>
                  </a:tcPr>
                </a:tc>
                <a:tc>
                  <a:txBody>
                    <a:bodyPr/>
                    <a:lstStyle/>
                    <a:p>
                      <a:r>
                        <a:rPr lang="en-US" sz="1300">
                          <a:effectLst/>
                        </a:rPr>
                        <a:t>Activation of Gq receptors and opening of voltage-gated calcium channels</a:t>
                      </a:r>
                    </a:p>
                  </a:txBody>
                  <a:tcPr marL="63990" marR="63990" marT="31995" marB="31995" anchor="ctr">
                    <a:lnL>
                      <a:noFill/>
                    </a:lnL>
                    <a:lnR>
                      <a:noFill/>
                    </a:lnR>
                    <a:lnT>
                      <a:noFill/>
                    </a:lnT>
                    <a:lnB>
                      <a:noFill/>
                    </a:lnB>
                    <a:solidFill>
                      <a:srgbClr val="FFFFFF"/>
                    </a:solidFill>
                  </a:tcPr>
                </a:tc>
              </a:tr>
              <a:tr h="2232455">
                <a:tc>
                  <a:txBody>
                    <a:bodyPr/>
                    <a:lstStyle/>
                    <a:p>
                      <a:r>
                        <a:rPr lang="en-US" sz="1300">
                          <a:effectLst/>
                        </a:rPr>
                        <a:t>Proximal convoluted tubule</a:t>
                      </a:r>
                    </a:p>
                  </a:txBody>
                  <a:tcPr marL="63990" marR="63990" marT="31995" marB="31995" anchor="ctr">
                    <a:lnL>
                      <a:noFill/>
                    </a:lnL>
                    <a:lnR>
                      <a:noFill/>
                    </a:lnR>
                    <a:lnT>
                      <a:noFill/>
                    </a:lnT>
                    <a:lnB>
                      <a:noFill/>
                    </a:lnB>
                    <a:solidFill>
                      <a:srgbClr val="F2F2F2"/>
                    </a:solidFill>
                  </a:tcPr>
                </a:tc>
                <a:tc>
                  <a:txBody>
                    <a:bodyPr/>
                    <a:lstStyle/>
                    <a:p>
                      <a:r>
                        <a:rPr lang="en-US" sz="1300">
                          <a:effectLst/>
                        </a:rPr>
                        <a:t>Increased Na+ reabsorption</a:t>
                      </a:r>
                    </a:p>
                  </a:txBody>
                  <a:tcPr marL="63990" marR="63990" marT="31995" marB="31995" anchor="ctr">
                    <a:lnL>
                      <a:noFill/>
                    </a:lnL>
                    <a:lnR>
                      <a:noFill/>
                    </a:lnR>
                    <a:lnT>
                      <a:noFill/>
                    </a:lnT>
                    <a:lnB>
                      <a:noFill/>
                    </a:lnB>
                    <a:solidFill>
                      <a:srgbClr val="F2F2F2"/>
                    </a:solidFill>
                  </a:tcPr>
                </a:tc>
                <a:tc>
                  <a:txBody>
                    <a:bodyPr/>
                    <a:lstStyle/>
                    <a:p>
                      <a:r>
                        <a:rPr lang="en-US" sz="1300" dirty="0">
                          <a:effectLst/>
                        </a:rPr>
                        <a:t>Increased Na+/H+ antiporter activity and adjustment of the Starling forces in peritubular capillaries to increase </a:t>
                      </a:r>
                      <a:r>
                        <a:rPr lang="en-US" sz="1300" dirty="0" err="1">
                          <a:effectLst/>
                        </a:rPr>
                        <a:t>paracellular</a:t>
                      </a:r>
                      <a:r>
                        <a:rPr lang="en-US" sz="1300" dirty="0">
                          <a:effectLst/>
                        </a:rPr>
                        <a:t> reabsorption</a:t>
                      </a:r>
                    </a:p>
                  </a:txBody>
                  <a:tcPr marL="63990" marR="63990" marT="31995" marB="31995" anchor="ctr">
                    <a:lnL>
                      <a:noFill/>
                    </a:lnL>
                    <a:lnR>
                      <a:noFill/>
                    </a:lnR>
                    <a:lnT>
                      <a:noFill/>
                    </a:lnT>
                    <a:lnB>
                      <a:noFill/>
                    </a:lnB>
                    <a:solidFill>
                      <a:srgbClr val="F2F2F2"/>
                    </a:solidFill>
                  </a:tcPr>
                </a:tc>
              </a:tr>
            </a:tbl>
          </a:graphicData>
        </a:graphic>
      </p:graphicFrame>
    </p:spTree>
    <p:extLst>
      <p:ext uri="{BB962C8B-B14F-4D97-AF65-F5344CB8AC3E}">
        <p14:creationId xmlns:p14="http://schemas.microsoft.com/office/powerpoint/2010/main" xmlns="" val="3778928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lstStyle/>
          <a:p>
            <a:r>
              <a:rPr lang="en-US" dirty="0"/>
              <a:t>Angiotensin II is also an important factor in </a:t>
            </a:r>
            <a:r>
              <a:rPr lang="en-US" b="1" dirty="0" err="1"/>
              <a:t>tubuloglomerular</a:t>
            </a:r>
            <a:r>
              <a:rPr lang="en-US" b="1" dirty="0"/>
              <a:t> feedback,</a:t>
            </a:r>
            <a:r>
              <a:rPr lang="en-US" dirty="0"/>
              <a:t> which helps to maintain a stable glomerular filtration rate. The local release of prostaglandins, which results in a preferential vasodilation to the afferent arteriole in the glomerulus, is also vital to this process.</a:t>
            </a:r>
          </a:p>
        </p:txBody>
      </p:sp>
    </p:spTree>
    <p:extLst>
      <p:ext uri="{BB962C8B-B14F-4D97-AF65-F5344CB8AC3E}">
        <p14:creationId xmlns:p14="http://schemas.microsoft.com/office/powerpoint/2010/main" xmlns="" val="3517170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Adrenal cortex</a:t>
            </a:r>
            <a:r>
              <a:rPr lang="en-US" b="1" dirty="0"/>
              <a:t/>
            </a:r>
            <a:br>
              <a:rPr lang="en-US" b="1"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a:t>Finally, angiotensin II acts on the adrenal cortex to stimulate the release of </a:t>
            </a:r>
            <a:r>
              <a:rPr lang="en-US" b="1" dirty="0"/>
              <a:t>aldosterone. </a:t>
            </a:r>
            <a:r>
              <a:rPr lang="en-US" dirty="0"/>
              <a:t>Aldosterone is a </a:t>
            </a:r>
            <a:r>
              <a:rPr lang="en-US" b="1" dirty="0"/>
              <a:t>mineralocorticoid</a:t>
            </a:r>
            <a:r>
              <a:rPr lang="en-US" dirty="0"/>
              <a:t>, a steroid hormone released from the </a:t>
            </a:r>
            <a:r>
              <a:rPr lang="en-US" b="1" dirty="0"/>
              <a:t>zona glomerulosa </a:t>
            </a:r>
            <a:r>
              <a:rPr lang="en-US" dirty="0"/>
              <a:t>of the adrenal cortex.</a:t>
            </a:r>
          </a:p>
          <a:p>
            <a:r>
              <a:rPr lang="en-US" dirty="0"/>
              <a:t>Aldosterone acts on the </a:t>
            </a:r>
            <a:r>
              <a:rPr lang="en-US" b="1" dirty="0"/>
              <a:t>principal cells</a:t>
            </a:r>
            <a:r>
              <a:rPr lang="en-US" dirty="0"/>
              <a:t> of the collecting ducts in the nephron. It increases the expression of apical epithelial Na+ channels (</a:t>
            </a:r>
            <a:r>
              <a:rPr lang="en-US" dirty="0" err="1"/>
              <a:t>ENaC</a:t>
            </a:r>
            <a:r>
              <a:rPr lang="en-US" dirty="0"/>
              <a:t>) to reabsorb urinary sodium.  Furthermore, the activity of the basolateral Na+/K+/ATPase is increased.</a:t>
            </a:r>
          </a:p>
          <a:p>
            <a:r>
              <a:rPr lang="en-US" dirty="0"/>
              <a:t>This causes the additional sodium reabsorbed through </a:t>
            </a:r>
            <a:r>
              <a:rPr lang="en-US" dirty="0" err="1"/>
              <a:t>ENaC</a:t>
            </a:r>
            <a:r>
              <a:rPr lang="en-US" dirty="0"/>
              <a:t> to be pumped into the blood by the sodium/potassium pump. In exchange, potassium is moved from the blood into the </a:t>
            </a:r>
            <a:r>
              <a:rPr lang="en-US" b="1" dirty="0"/>
              <a:t>principal cell</a:t>
            </a:r>
            <a:r>
              <a:rPr lang="en-US" dirty="0"/>
              <a:t> of the nephron. This potassium then exits the cell into the </a:t>
            </a:r>
            <a:r>
              <a:rPr lang="en-US" b="1" dirty="0"/>
              <a:t>renal tubule</a:t>
            </a:r>
            <a:r>
              <a:rPr lang="en-US" dirty="0"/>
              <a:t> to be excreted into the urine.</a:t>
            </a:r>
          </a:p>
          <a:p>
            <a:r>
              <a:rPr lang="en-US" dirty="0"/>
              <a:t>As a result, </a:t>
            </a:r>
            <a:r>
              <a:rPr lang="en-US" b="1" dirty="0"/>
              <a:t>increased</a:t>
            </a:r>
            <a:r>
              <a:rPr lang="en-US" dirty="0"/>
              <a:t> levels of aldosterone cause </a:t>
            </a:r>
            <a:r>
              <a:rPr lang="en-US" b="1" dirty="0"/>
              <a:t>reduced </a:t>
            </a:r>
            <a:r>
              <a:rPr lang="en-US" dirty="0"/>
              <a:t>levels of potassium in the blood.</a:t>
            </a:r>
          </a:p>
          <a:p>
            <a:endParaRPr lang="en-US" dirty="0"/>
          </a:p>
        </p:txBody>
      </p:sp>
    </p:spTree>
    <p:extLst>
      <p:ext uri="{BB962C8B-B14F-4D97-AF65-F5344CB8AC3E}">
        <p14:creationId xmlns:p14="http://schemas.microsoft.com/office/powerpoint/2010/main" xmlns="" val="982659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257578"/>
            <a:ext cx="10515600" cy="107548"/>
          </a:xfrm>
        </p:spPr>
        <p:txBody>
          <a:bodyPr>
            <a:normAutofit fontScale="90000"/>
          </a:bodyPr>
          <a:lstStyle/>
          <a:p>
            <a:r>
              <a:rPr lang="en-US" dirty="0" smtClean="0"/>
              <a:t>.</a:t>
            </a:r>
            <a:endParaRPr lang="en-US" dirty="0"/>
          </a:p>
        </p:txBody>
      </p:sp>
      <p:pic>
        <p:nvPicPr>
          <p:cNvPr id="3074" name="Picture 2" descr="https://teachmephysiology.com/wp-content/uploads/2018/08/Renin-angiotensin-aldosterone.png"/>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412124" y="257579"/>
            <a:ext cx="11294772" cy="640079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22290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CLINICAL RELEVANCE</a:t>
            </a:r>
            <a:r>
              <a:rPr lang="en-US" b="1" dirty="0"/>
              <a:t/>
            </a:r>
            <a:br>
              <a:rPr lang="en-US" b="1" dirty="0"/>
            </a:br>
            <a:r>
              <a:rPr lang="en-US" b="1" dirty="0" smtClean="0"/>
              <a:t>-</a:t>
            </a:r>
            <a:r>
              <a:rPr lang="en-US" b="1" dirty="0"/>
              <a:t> </a:t>
            </a:r>
            <a:r>
              <a:rPr lang="en-US" dirty="0"/>
              <a:t>ACE Inhibitors</a:t>
            </a:r>
            <a:r>
              <a:rPr lang="en-US" b="1" dirty="0"/>
              <a:t/>
            </a:r>
            <a:br>
              <a:rPr lang="en-US" b="1" dirty="0"/>
            </a:br>
            <a:endParaRPr lang="en-US" dirty="0"/>
          </a:p>
        </p:txBody>
      </p:sp>
      <p:sp>
        <p:nvSpPr>
          <p:cNvPr id="3" name="Content Placeholder 2"/>
          <p:cNvSpPr>
            <a:spLocks noGrp="1"/>
          </p:cNvSpPr>
          <p:nvPr>
            <p:ph idx="1"/>
          </p:nvPr>
        </p:nvSpPr>
        <p:spPr/>
        <p:txBody>
          <a:bodyPr/>
          <a:lstStyle/>
          <a:p>
            <a:r>
              <a:rPr lang="en-US" b="1" dirty="0"/>
              <a:t>ACE inhibitors</a:t>
            </a:r>
            <a:r>
              <a:rPr lang="en-US" dirty="0"/>
              <a:t> are a class of drug typically used in the treatment of hypertension and heart failure. Examples include; </a:t>
            </a:r>
            <a:r>
              <a:rPr lang="en-US" dirty="0" err="1" smtClean="0"/>
              <a:t>CAPTOPRIL,ramipril</a:t>
            </a:r>
            <a:r>
              <a:rPr lang="en-US" dirty="0"/>
              <a:t>, </a:t>
            </a:r>
            <a:r>
              <a:rPr lang="en-US" dirty="0" err="1"/>
              <a:t>lisinopril</a:t>
            </a:r>
            <a:r>
              <a:rPr lang="en-US" dirty="0"/>
              <a:t> and </a:t>
            </a:r>
            <a:r>
              <a:rPr lang="en-US" dirty="0" err="1"/>
              <a:t>enalapril</a:t>
            </a:r>
            <a:r>
              <a:rPr lang="en-US" dirty="0"/>
              <a:t>.</a:t>
            </a:r>
          </a:p>
          <a:p>
            <a:r>
              <a:rPr lang="en-US" dirty="0"/>
              <a:t>They inhibit the action of angiotensin converting enzyme and so reduce the levels of angiotensin II within the body. This means that it reduces the activity of the RAAS within the body. The physiological effects of these drugs therefore, include:</a:t>
            </a:r>
          </a:p>
          <a:p>
            <a:endParaRPr lang="en-US" dirty="0"/>
          </a:p>
        </p:txBody>
      </p:sp>
    </p:spTree>
    <p:extLst>
      <p:ext uri="{BB962C8B-B14F-4D97-AF65-F5344CB8AC3E}">
        <p14:creationId xmlns:p14="http://schemas.microsoft.com/office/powerpoint/2010/main" xmlns="" val="43156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4272"/>
          </a:xfrm>
        </p:spPr>
        <p:txBody>
          <a:bodyPr>
            <a:normAutofit fontScale="90000"/>
          </a:bodyPr>
          <a:lstStyle/>
          <a:p>
            <a:r>
              <a:rPr lang="en-US" dirty="0" smtClean="0"/>
              <a:t>.</a:t>
            </a:r>
            <a:endParaRPr lang="en-US" dirty="0"/>
          </a:p>
        </p:txBody>
      </p:sp>
      <p:sp>
        <p:nvSpPr>
          <p:cNvPr id="3" name="Content Placeholder 2"/>
          <p:cNvSpPr>
            <a:spLocks noGrp="1"/>
          </p:cNvSpPr>
          <p:nvPr>
            <p:ph idx="1"/>
          </p:nvPr>
        </p:nvSpPr>
        <p:spPr/>
        <p:txBody>
          <a:bodyPr/>
          <a:lstStyle/>
          <a:p>
            <a:r>
              <a:rPr lang="en-US" dirty="0"/>
              <a:t>Decreased arteriolar resistance</a:t>
            </a:r>
          </a:p>
          <a:p>
            <a:r>
              <a:rPr lang="en-US" dirty="0"/>
              <a:t>Decreased arteriolar vasoconstriction</a:t>
            </a:r>
          </a:p>
          <a:p>
            <a:r>
              <a:rPr lang="en-US" dirty="0"/>
              <a:t>Decreased cardiac output</a:t>
            </a:r>
          </a:p>
          <a:p>
            <a:r>
              <a:rPr lang="en-US" dirty="0"/>
              <a:t>Reduced potassium excretion in the kidneys</a:t>
            </a:r>
          </a:p>
          <a:p>
            <a:r>
              <a:rPr lang="en-US" dirty="0"/>
              <a:t>These actions help </a:t>
            </a:r>
            <a:r>
              <a:rPr lang="en-US" b="1" u="sng" dirty="0"/>
              <a:t>to lower blood pressure in hypertensive patients </a:t>
            </a:r>
            <a:r>
              <a:rPr lang="en-US" dirty="0"/>
              <a:t>and also help to improve outcomes in conditions such as heart failure.</a:t>
            </a:r>
          </a:p>
          <a:p>
            <a:r>
              <a:rPr lang="en-US" dirty="0"/>
              <a:t>Typical </a:t>
            </a:r>
            <a:r>
              <a:rPr lang="en-US" u="sng" dirty="0"/>
              <a:t>side effects </a:t>
            </a:r>
            <a:r>
              <a:rPr lang="en-US" dirty="0"/>
              <a:t> </a:t>
            </a:r>
            <a:r>
              <a:rPr lang="en-US" dirty="0" smtClean="0"/>
              <a:t>of ACEIs include</a:t>
            </a:r>
            <a:r>
              <a:rPr lang="en-US" dirty="0"/>
              <a:t> </a:t>
            </a:r>
            <a:r>
              <a:rPr lang="en-US" b="1" dirty="0"/>
              <a:t>dry cough,</a:t>
            </a:r>
            <a:r>
              <a:rPr lang="en-US" dirty="0"/>
              <a:t> </a:t>
            </a:r>
            <a:r>
              <a:rPr lang="en-US" dirty="0" err="1"/>
              <a:t>hyperkalaemia</a:t>
            </a:r>
            <a:r>
              <a:rPr lang="en-US" dirty="0"/>
              <a:t>, headache, dizziness, fatigue, renal impairment and rarely, angioedema.</a:t>
            </a:r>
          </a:p>
          <a:p>
            <a:endParaRPr lang="en-US" dirty="0"/>
          </a:p>
        </p:txBody>
      </p:sp>
    </p:spTree>
    <p:extLst>
      <p:ext uri="{BB962C8B-B14F-4D97-AF65-F5344CB8AC3E}">
        <p14:creationId xmlns:p14="http://schemas.microsoft.com/office/powerpoint/2010/main" xmlns="" val="267664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ANGIOTENSIN RECEPTOR BLOCKERS</a:t>
            </a:r>
            <a:br>
              <a:rPr lang="en-US" dirty="0" smtClean="0"/>
            </a:br>
            <a:r>
              <a:rPr lang="en-US" dirty="0" smtClean="0"/>
              <a:t>(ABRs)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To mitigate the dry cough effect of ACEIs, ARBs are used alternatively to block the receptors:</a:t>
            </a:r>
          </a:p>
          <a:p>
            <a:pPr marL="0" indent="0">
              <a:buNone/>
            </a:pPr>
            <a:r>
              <a:rPr lang="en-US" dirty="0" smtClean="0"/>
              <a:t>These include:-</a:t>
            </a:r>
          </a:p>
          <a:p>
            <a:pPr marL="0" indent="0">
              <a:buNone/>
            </a:pPr>
            <a:r>
              <a:rPr lang="en-US" dirty="0" smtClean="0"/>
              <a:t> 1. Losartan</a:t>
            </a:r>
          </a:p>
          <a:p>
            <a:pPr marL="0" indent="0">
              <a:buNone/>
            </a:pPr>
            <a:r>
              <a:rPr lang="en-US" dirty="0" smtClean="0"/>
              <a:t>2. </a:t>
            </a:r>
            <a:r>
              <a:rPr lang="en-US" dirty="0" err="1" smtClean="0"/>
              <a:t>Telmisartan</a:t>
            </a:r>
            <a:r>
              <a:rPr lang="en-US" dirty="0" smtClean="0"/>
              <a:t> </a:t>
            </a:r>
          </a:p>
          <a:p>
            <a:pPr marL="0" indent="0">
              <a:buNone/>
            </a:pPr>
            <a:r>
              <a:rPr lang="en-US" dirty="0" smtClean="0"/>
              <a:t>3. Candesartan</a:t>
            </a:r>
          </a:p>
          <a:p>
            <a:pPr marL="0" indent="0">
              <a:buNone/>
            </a:pPr>
            <a:r>
              <a:rPr lang="en-US" dirty="0" smtClean="0"/>
              <a:t>4. </a:t>
            </a:r>
            <a:r>
              <a:rPr lang="en-US" dirty="0" err="1" smtClean="0"/>
              <a:t>Irbesartan</a:t>
            </a:r>
            <a:endParaRPr lang="en-US" dirty="0" smtClean="0"/>
          </a:p>
          <a:p>
            <a:pPr marL="0" indent="0">
              <a:buNone/>
            </a:pPr>
            <a:r>
              <a:rPr lang="en-US" dirty="0" smtClean="0"/>
              <a:t>5. </a:t>
            </a:r>
            <a:r>
              <a:rPr lang="en-US" dirty="0" err="1" smtClean="0"/>
              <a:t>Olmesartan</a:t>
            </a:r>
            <a:endParaRPr lang="en-US" dirty="0" smtClean="0"/>
          </a:p>
          <a:p>
            <a:pPr marL="0" indent="0">
              <a:buNone/>
            </a:pPr>
            <a:r>
              <a:rPr lang="en-US" dirty="0" smtClean="0"/>
              <a:t>6. Valsartan</a:t>
            </a:r>
          </a:p>
          <a:p>
            <a:pPr marL="0" indent="0">
              <a:buNone/>
            </a:pPr>
            <a:r>
              <a:rPr lang="en-US" dirty="0" smtClean="0"/>
              <a:t>7. </a:t>
            </a:r>
            <a:r>
              <a:rPr lang="en-US" dirty="0" err="1" smtClean="0"/>
              <a:t>Eprosartan</a:t>
            </a:r>
            <a:endParaRPr lang="en-US" dirty="0" smtClean="0"/>
          </a:p>
          <a:p>
            <a:pPr marL="0" indent="0">
              <a:buNone/>
            </a:pPr>
            <a:endParaRPr lang="en-US" dirty="0"/>
          </a:p>
        </p:txBody>
      </p:sp>
    </p:spTree>
    <p:extLst>
      <p:ext uri="{BB962C8B-B14F-4D97-AF65-F5344CB8AC3E}">
        <p14:creationId xmlns:p14="http://schemas.microsoft.com/office/powerpoint/2010/main" xmlns="" val="2583678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a:t>
            </a:r>
            <a:r>
              <a:rPr lang="en-US" b="1" dirty="0" smtClean="0"/>
              <a:t>RAAS-</a:t>
            </a:r>
            <a:r>
              <a:rPr lang="en-US" b="1" dirty="0"/>
              <a:t/>
            </a:r>
            <a:br>
              <a:rPr lang="en-US" b="1" dirty="0"/>
            </a:br>
            <a:r>
              <a:rPr lang="en-US" b="1" dirty="0"/>
              <a:t>Renin Release</a:t>
            </a:r>
            <a:br>
              <a:rPr lang="en-US" b="1" dirty="0"/>
            </a:br>
            <a:endParaRPr lang="en-US" dirty="0"/>
          </a:p>
        </p:txBody>
      </p:sp>
      <p:sp>
        <p:nvSpPr>
          <p:cNvPr id="3" name="Content Placeholder 2"/>
          <p:cNvSpPr>
            <a:spLocks noGrp="1"/>
          </p:cNvSpPr>
          <p:nvPr>
            <p:ph idx="1"/>
          </p:nvPr>
        </p:nvSpPr>
        <p:spPr/>
        <p:txBody>
          <a:bodyPr>
            <a:normAutofit fontScale="92500"/>
          </a:bodyPr>
          <a:lstStyle/>
          <a:p>
            <a:r>
              <a:rPr lang="en-US" dirty="0"/>
              <a:t>The first stage of the RAAS is the release of the enzyme </a:t>
            </a:r>
            <a:r>
              <a:rPr lang="en-US" b="1" dirty="0"/>
              <a:t>renin</a:t>
            </a:r>
            <a:r>
              <a:rPr lang="en-US" dirty="0"/>
              <a:t>. Renin released from granular cells of the renal </a:t>
            </a:r>
            <a:r>
              <a:rPr lang="en-US" b="1" dirty="0"/>
              <a:t>juxtaglomerular apparatus</a:t>
            </a:r>
            <a:r>
              <a:rPr lang="en-US" dirty="0"/>
              <a:t> (JGA) in response to one of three factors:</a:t>
            </a:r>
          </a:p>
          <a:p>
            <a:r>
              <a:rPr lang="en-US" dirty="0"/>
              <a:t>Reduced sodium delivery to the distal convoluted tubule detected by </a:t>
            </a:r>
            <a:r>
              <a:rPr lang="en-US" b="1" dirty="0"/>
              <a:t>macula </a:t>
            </a:r>
            <a:r>
              <a:rPr lang="en-US" b="1" dirty="0" err="1"/>
              <a:t>densa</a:t>
            </a:r>
            <a:r>
              <a:rPr lang="en-US" dirty="0"/>
              <a:t> cells.</a:t>
            </a:r>
          </a:p>
          <a:p>
            <a:r>
              <a:rPr lang="en-US" dirty="0"/>
              <a:t>Reduced perfusion pressure in the kidney detected by </a:t>
            </a:r>
            <a:r>
              <a:rPr lang="en-US" b="1" dirty="0"/>
              <a:t>baroreceptors</a:t>
            </a:r>
            <a:r>
              <a:rPr lang="en-US" dirty="0"/>
              <a:t> in the afferent arteriole.</a:t>
            </a:r>
          </a:p>
          <a:p>
            <a:r>
              <a:rPr lang="en-US" dirty="0"/>
              <a:t>Sympathetic stimulation of the JGA via β</a:t>
            </a:r>
            <a:r>
              <a:rPr lang="en-US" baseline="-25000" dirty="0"/>
              <a:t>1</a:t>
            </a:r>
            <a:r>
              <a:rPr lang="en-US" dirty="0"/>
              <a:t> </a:t>
            </a:r>
            <a:r>
              <a:rPr lang="en-US" dirty="0" err="1"/>
              <a:t>adrenoreceptors</a:t>
            </a:r>
            <a:r>
              <a:rPr lang="en-US" dirty="0"/>
              <a:t>.</a:t>
            </a:r>
          </a:p>
          <a:p>
            <a:r>
              <a:rPr lang="en-US" dirty="0"/>
              <a:t>The release of renin is inhibited by </a:t>
            </a:r>
            <a:r>
              <a:rPr lang="en-US" b="1" dirty="0"/>
              <a:t>atrial natriuretic peptide </a:t>
            </a:r>
            <a:r>
              <a:rPr lang="en-US" dirty="0"/>
              <a:t>(ANP), which is released by stretched atria in response to increases in blood pressure.</a:t>
            </a:r>
          </a:p>
          <a:p>
            <a:endParaRPr lang="en-US" dirty="0"/>
          </a:p>
        </p:txBody>
      </p:sp>
    </p:spTree>
    <p:extLst>
      <p:ext uri="{BB962C8B-B14F-4D97-AF65-F5344CB8AC3E}">
        <p14:creationId xmlns:p14="http://schemas.microsoft.com/office/powerpoint/2010/main" xmlns="" val="18197791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Production of Angiotensin II</a:t>
            </a:r>
            <a:br>
              <a:rPr lang="en-US" b="1" dirty="0"/>
            </a:br>
            <a:endParaRPr lang="en-US" dirty="0"/>
          </a:p>
        </p:txBody>
      </p:sp>
      <p:sp>
        <p:nvSpPr>
          <p:cNvPr id="3" name="Content Placeholder 2"/>
          <p:cNvSpPr>
            <a:spLocks noGrp="1"/>
          </p:cNvSpPr>
          <p:nvPr>
            <p:ph idx="1"/>
          </p:nvPr>
        </p:nvSpPr>
        <p:spPr/>
        <p:txBody>
          <a:bodyPr/>
          <a:lstStyle/>
          <a:p>
            <a:r>
              <a:rPr lang="en-US" b="1" dirty="0"/>
              <a:t>Angiotensinogen</a:t>
            </a:r>
            <a:r>
              <a:rPr lang="en-US" dirty="0"/>
              <a:t> is a precursor protein produced in the liver and cleaved by </a:t>
            </a:r>
            <a:r>
              <a:rPr lang="en-US" b="1" dirty="0"/>
              <a:t>renin</a:t>
            </a:r>
            <a:r>
              <a:rPr lang="en-US" dirty="0"/>
              <a:t> to form angiotensin I.</a:t>
            </a:r>
          </a:p>
          <a:p>
            <a:r>
              <a:rPr lang="en-US" dirty="0"/>
              <a:t>Angiotensin I is then converted to angiotensin II by </a:t>
            </a:r>
            <a:r>
              <a:rPr lang="en-US" b="1" dirty="0"/>
              <a:t>angiotensin converting enzyme</a:t>
            </a:r>
            <a:r>
              <a:rPr lang="en-US" dirty="0"/>
              <a:t> (ACE). This conversion occurs mainly in the </a:t>
            </a:r>
            <a:r>
              <a:rPr lang="en-US" b="1" dirty="0"/>
              <a:t>lungs</a:t>
            </a:r>
            <a:r>
              <a:rPr lang="en-US" dirty="0"/>
              <a:t> where ACE is produced by vascular endothelial cells, although ACE is also generated in smaller quantities within the renal endothelium.</a:t>
            </a:r>
          </a:p>
          <a:p>
            <a:endParaRPr lang="en-US" dirty="0"/>
          </a:p>
        </p:txBody>
      </p:sp>
    </p:spTree>
    <p:extLst>
      <p:ext uri="{BB962C8B-B14F-4D97-AF65-F5344CB8AC3E}">
        <p14:creationId xmlns:p14="http://schemas.microsoft.com/office/powerpoint/2010/main" xmlns="" val="2450307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Binding of Angiotensin II</a:t>
            </a:r>
            <a:br>
              <a:rPr lang="en-US" b="1" dirty="0"/>
            </a:br>
            <a:endParaRPr lang="en-US" dirty="0"/>
          </a:p>
        </p:txBody>
      </p:sp>
      <p:sp>
        <p:nvSpPr>
          <p:cNvPr id="3" name="Content Placeholder 2"/>
          <p:cNvSpPr>
            <a:spLocks noGrp="1"/>
          </p:cNvSpPr>
          <p:nvPr>
            <p:ph idx="1"/>
          </p:nvPr>
        </p:nvSpPr>
        <p:spPr/>
        <p:txBody>
          <a:bodyPr/>
          <a:lstStyle/>
          <a:p>
            <a:r>
              <a:rPr lang="en-US" b="1" dirty="0"/>
              <a:t>Angiotensin II</a:t>
            </a:r>
            <a:r>
              <a:rPr lang="en-US" dirty="0"/>
              <a:t> exerts its action by binding to various receptors throughout the body. It binds to one of two G-protein coupled receptors, the AT1 and AT2 receptors. Most actions occur via the AT1 receptor.</a:t>
            </a:r>
          </a:p>
          <a:p>
            <a:endParaRPr lang="en-US" dirty="0"/>
          </a:p>
        </p:txBody>
      </p:sp>
    </p:spTree>
    <p:extLst>
      <p:ext uri="{BB962C8B-B14F-4D97-AF65-F5344CB8AC3E}">
        <p14:creationId xmlns:p14="http://schemas.microsoft.com/office/powerpoint/2010/main" xmlns="" val="2379410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75788"/>
          </a:xfrm>
        </p:spPr>
        <p:txBody>
          <a:bodyPr>
            <a:normAutofit fontScale="90000"/>
          </a:bodyPr>
          <a:lstStyle/>
          <a:p>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490935848"/>
              </p:ext>
            </p:extLst>
          </p:nvPr>
        </p:nvGraphicFramePr>
        <p:xfrm>
          <a:off x="540911" y="695461"/>
          <a:ext cx="10934164" cy="6065946"/>
        </p:xfrm>
        <a:graphic>
          <a:graphicData uri="http://schemas.openxmlformats.org/drawingml/2006/table">
            <a:tbl>
              <a:tblPr/>
              <a:tblGrid>
                <a:gridCol w="5467082"/>
                <a:gridCol w="5467082"/>
              </a:tblGrid>
              <a:tr h="735266">
                <a:tc>
                  <a:txBody>
                    <a:bodyPr/>
                    <a:lstStyle/>
                    <a:p>
                      <a:r>
                        <a:rPr lang="en-US" b="1" dirty="0">
                          <a:solidFill>
                            <a:srgbClr val="FFFFFF"/>
                          </a:solidFill>
                          <a:effectLst/>
                        </a:rPr>
                        <a:t>Site</a:t>
                      </a:r>
                      <a:endParaRPr lang="en-US" dirty="0">
                        <a:solidFill>
                          <a:srgbClr val="FFFFFF"/>
                        </a:solidFill>
                        <a:effectLst/>
                      </a:endParaRPr>
                    </a:p>
                  </a:txBody>
                  <a:tcPr anchor="ctr">
                    <a:lnL>
                      <a:noFill/>
                    </a:lnL>
                    <a:lnR>
                      <a:noFill/>
                    </a:lnR>
                    <a:lnT>
                      <a:noFill/>
                    </a:lnT>
                    <a:lnB>
                      <a:noFill/>
                    </a:lnB>
                    <a:solidFill>
                      <a:srgbClr val="32323C"/>
                    </a:solidFill>
                  </a:tcPr>
                </a:tc>
                <a:tc>
                  <a:txBody>
                    <a:bodyPr/>
                    <a:lstStyle/>
                    <a:p>
                      <a:r>
                        <a:rPr lang="en-US" b="1">
                          <a:solidFill>
                            <a:srgbClr val="FFFFFF"/>
                          </a:solidFill>
                          <a:effectLst/>
                        </a:rPr>
                        <a:t>Main Action</a:t>
                      </a:r>
                      <a:endParaRPr lang="en-US">
                        <a:solidFill>
                          <a:srgbClr val="FFFFFF"/>
                        </a:solidFill>
                        <a:effectLst/>
                      </a:endParaRPr>
                    </a:p>
                  </a:txBody>
                  <a:tcPr anchor="ctr">
                    <a:lnL>
                      <a:noFill/>
                    </a:lnL>
                    <a:lnR>
                      <a:noFill/>
                    </a:lnR>
                    <a:lnT>
                      <a:noFill/>
                    </a:lnT>
                    <a:lnB>
                      <a:noFill/>
                    </a:lnB>
                    <a:solidFill>
                      <a:srgbClr val="32323C"/>
                    </a:solidFill>
                  </a:tcPr>
                </a:tc>
              </a:tr>
              <a:tr h="735266">
                <a:tc>
                  <a:txBody>
                    <a:bodyPr/>
                    <a:lstStyle/>
                    <a:p>
                      <a:r>
                        <a:rPr lang="en-US">
                          <a:effectLst/>
                        </a:rPr>
                        <a:t>Arterioles</a:t>
                      </a:r>
                    </a:p>
                  </a:txBody>
                  <a:tcPr anchor="ctr">
                    <a:lnL>
                      <a:noFill/>
                    </a:lnL>
                    <a:lnR>
                      <a:noFill/>
                    </a:lnR>
                    <a:lnT>
                      <a:noFill/>
                    </a:lnT>
                    <a:lnB>
                      <a:noFill/>
                    </a:lnB>
                    <a:solidFill>
                      <a:srgbClr val="FFFFFF"/>
                    </a:solidFill>
                  </a:tcPr>
                </a:tc>
                <a:tc>
                  <a:txBody>
                    <a:bodyPr/>
                    <a:lstStyle/>
                    <a:p>
                      <a:r>
                        <a:rPr lang="en-US">
                          <a:effectLst/>
                        </a:rPr>
                        <a:t>Vasoconstriction</a:t>
                      </a:r>
                    </a:p>
                  </a:txBody>
                  <a:tcPr anchor="ctr">
                    <a:lnL>
                      <a:noFill/>
                    </a:lnL>
                    <a:lnR>
                      <a:noFill/>
                    </a:lnR>
                    <a:lnT>
                      <a:noFill/>
                    </a:lnT>
                    <a:lnB>
                      <a:noFill/>
                    </a:lnB>
                    <a:solidFill>
                      <a:srgbClr val="FFFFFF"/>
                    </a:solidFill>
                  </a:tcPr>
                </a:tc>
              </a:tr>
              <a:tr h="735266">
                <a:tc>
                  <a:txBody>
                    <a:bodyPr/>
                    <a:lstStyle/>
                    <a:p>
                      <a:r>
                        <a:rPr lang="en-US">
                          <a:effectLst/>
                        </a:rPr>
                        <a:t>Kidney</a:t>
                      </a:r>
                    </a:p>
                  </a:txBody>
                  <a:tcPr anchor="ctr">
                    <a:lnL>
                      <a:noFill/>
                    </a:lnL>
                    <a:lnR>
                      <a:noFill/>
                    </a:lnR>
                    <a:lnT>
                      <a:noFill/>
                    </a:lnT>
                    <a:lnB>
                      <a:noFill/>
                    </a:lnB>
                    <a:solidFill>
                      <a:srgbClr val="F2F2F2"/>
                    </a:solidFill>
                  </a:tcPr>
                </a:tc>
                <a:tc>
                  <a:txBody>
                    <a:bodyPr/>
                    <a:lstStyle/>
                    <a:p>
                      <a:r>
                        <a:rPr lang="en-US">
                          <a:effectLst/>
                        </a:rPr>
                        <a:t>Stimulates Na+ reabsorption</a:t>
                      </a:r>
                    </a:p>
                  </a:txBody>
                  <a:tcPr anchor="ctr">
                    <a:lnL>
                      <a:noFill/>
                    </a:lnL>
                    <a:lnR>
                      <a:noFill/>
                    </a:lnR>
                    <a:lnT>
                      <a:noFill/>
                    </a:lnT>
                    <a:lnB>
                      <a:noFill/>
                    </a:lnB>
                    <a:solidFill>
                      <a:srgbClr val="F2F2F2"/>
                    </a:solidFill>
                  </a:tcPr>
                </a:tc>
              </a:tr>
              <a:tr h="1286717">
                <a:tc>
                  <a:txBody>
                    <a:bodyPr/>
                    <a:lstStyle/>
                    <a:p>
                      <a:r>
                        <a:rPr lang="en-US">
                          <a:effectLst/>
                        </a:rPr>
                        <a:t>Sympathetic nervous system</a:t>
                      </a:r>
                    </a:p>
                  </a:txBody>
                  <a:tcPr anchor="ctr">
                    <a:lnL>
                      <a:noFill/>
                    </a:lnL>
                    <a:lnR>
                      <a:noFill/>
                    </a:lnR>
                    <a:lnT>
                      <a:noFill/>
                    </a:lnT>
                    <a:lnB>
                      <a:noFill/>
                    </a:lnB>
                    <a:solidFill>
                      <a:srgbClr val="FFFFFF"/>
                    </a:solidFill>
                  </a:tcPr>
                </a:tc>
                <a:tc>
                  <a:txBody>
                    <a:bodyPr/>
                    <a:lstStyle/>
                    <a:p>
                      <a:r>
                        <a:rPr lang="en-US" dirty="0">
                          <a:effectLst/>
                        </a:rPr>
                        <a:t>Increased release of noradrenaline (NA)</a:t>
                      </a:r>
                    </a:p>
                  </a:txBody>
                  <a:tcPr anchor="ctr">
                    <a:lnL>
                      <a:noFill/>
                    </a:lnL>
                    <a:lnR>
                      <a:noFill/>
                    </a:lnR>
                    <a:lnT>
                      <a:noFill/>
                    </a:lnT>
                    <a:lnB>
                      <a:noFill/>
                    </a:lnB>
                    <a:solidFill>
                      <a:srgbClr val="FFFFFF"/>
                    </a:solidFill>
                  </a:tcPr>
                </a:tc>
              </a:tr>
              <a:tr h="735266">
                <a:tc>
                  <a:txBody>
                    <a:bodyPr/>
                    <a:lstStyle/>
                    <a:p>
                      <a:r>
                        <a:rPr lang="en-US">
                          <a:effectLst/>
                        </a:rPr>
                        <a:t>Adrenal cortex</a:t>
                      </a:r>
                    </a:p>
                  </a:txBody>
                  <a:tcPr anchor="ctr">
                    <a:lnL>
                      <a:noFill/>
                    </a:lnL>
                    <a:lnR>
                      <a:noFill/>
                    </a:lnR>
                    <a:lnT>
                      <a:noFill/>
                    </a:lnT>
                    <a:lnB>
                      <a:noFill/>
                    </a:lnB>
                    <a:solidFill>
                      <a:srgbClr val="F2F2F2"/>
                    </a:solidFill>
                  </a:tcPr>
                </a:tc>
                <a:tc>
                  <a:txBody>
                    <a:bodyPr/>
                    <a:lstStyle/>
                    <a:p>
                      <a:r>
                        <a:rPr lang="en-US">
                          <a:effectLst/>
                        </a:rPr>
                        <a:t>Stimulates release of aldosterone</a:t>
                      </a:r>
                    </a:p>
                  </a:txBody>
                  <a:tcPr anchor="ctr">
                    <a:lnL>
                      <a:noFill/>
                    </a:lnL>
                    <a:lnR>
                      <a:noFill/>
                    </a:lnR>
                    <a:lnT>
                      <a:noFill/>
                    </a:lnT>
                    <a:lnB>
                      <a:noFill/>
                    </a:lnB>
                    <a:solidFill>
                      <a:srgbClr val="F2F2F2"/>
                    </a:solidFill>
                  </a:tcPr>
                </a:tc>
              </a:tr>
              <a:tr h="1838165">
                <a:tc>
                  <a:txBody>
                    <a:bodyPr/>
                    <a:lstStyle/>
                    <a:p>
                      <a:r>
                        <a:rPr lang="en-US">
                          <a:effectLst/>
                        </a:rPr>
                        <a:t>Hypothalamus</a:t>
                      </a:r>
                    </a:p>
                  </a:txBody>
                  <a:tcPr anchor="ctr">
                    <a:lnL>
                      <a:noFill/>
                    </a:lnL>
                    <a:lnR>
                      <a:noFill/>
                    </a:lnR>
                    <a:lnT>
                      <a:noFill/>
                    </a:lnT>
                    <a:lnB>
                      <a:noFill/>
                    </a:lnB>
                    <a:solidFill>
                      <a:srgbClr val="FFFFFF"/>
                    </a:solidFill>
                  </a:tcPr>
                </a:tc>
                <a:tc>
                  <a:txBody>
                    <a:bodyPr/>
                    <a:lstStyle/>
                    <a:p>
                      <a:r>
                        <a:rPr lang="en-US" dirty="0">
                          <a:effectLst/>
                        </a:rPr>
                        <a:t>Increases thirst sensation and stimulates anti-diuretic hormone (ADH) release</a:t>
                      </a:r>
                    </a:p>
                  </a:txBody>
                  <a:tcPr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xmlns="" val="2407132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EFFECTS OF ANGIOTENSIN II</a:t>
            </a:r>
            <a:r>
              <a:rPr lang="en-US" b="1" dirty="0"/>
              <a:t/>
            </a:r>
            <a:br>
              <a:rPr lang="en-US" b="1" dirty="0"/>
            </a:br>
            <a:r>
              <a:rPr lang="en-US" b="1" dirty="0" smtClean="0"/>
              <a:t>-</a:t>
            </a:r>
            <a:r>
              <a:rPr lang="en-US" sz="3600" dirty="0"/>
              <a:t>Cardiovascular </a:t>
            </a:r>
            <a:r>
              <a:rPr lang="en-US" sz="3600" dirty="0" smtClean="0"/>
              <a:t>Effects</a:t>
            </a:r>
            <a:endParaRPr lang="en-US" sz="3600" dirty="0"/>
          </a:p>
        </p:txBody>
      </p:sp>
      <p:sp>
        <p:nvSpPr>
          <p:cNvPr id="3" name="Content Placeholder 2"/>
          <p:cNvSpPr>
            <a:spLocks noGrp="1"/>
          </p:cNvSpPr>
          <p:nvPr>
            <p:ph idx="1"/>
          </p:nvPr>
        </p:nvSpPr>
        <p:spPr/>
        <p:txBody>
          <a:bodyPr/>
          <a:lstStyle/>
          <a:p>
            <a:r>
              <a:rPr lang="en-US" dirty="0"/>
              <a:t>Angiotensin </a:t>
            </a:r>
            <a:r>
              <a:rPr lang="en-US" dirty="0" smtClean="0"/>
              <a:t>II acts </a:t>
            </a:r>
            <a:r>
              <a:rPr lang="en-US" dirty="0"/>
              <a:t>on </a:t>
            </a:r>
            <a:r>
              <a:rPr lang="en-US" b="1" dirty="0"/>
              <a:t>AT1 receptors</a:t>
            </a:r>
            <a:r>
              <a:rPr lang="en-US" dirty="0"/>
              <a:t> found in the endothelium of arterioles throughout the circulation to achieve </a:t>
            </a:r>
            <a:r>
              <a:rPr lang="en-US" b="1" dirty="0"/>
              <a:t>vasoconstriction</a:t>
            </a:r>
            <a:r>
              <a:rPr lang="en-US" dirty="0"/>
              <a:t>. This </a:t>
            </a:r>
            <a:r>
              <a:rPr lang="en-US" dirty="0" err="1"/>
              <a:t>signalling</a:t>
            </a:r>
            <a:r>
              <a:rPr lang="en-US" dirty="0"/>
              <a:t> occurs via a </a:t>
            </a:r>
            <a:r>
              <a:rPr lang="en-US" b="1" dirty="0" err="1"/>
              <a:t>Gq</a:t>
            </a:r>
            <a:r>
              <a:rPr lang="en-US" dirty="0"/>
              <a:t> protein, to activate phospholipase C and subsequently increase intracellular calcium.</a:t>
            </a:r>
          </a:p>
          <a:p>
            <a:r>
              <a:rPr lang="en-US" dirty="0"/>
              <a:t>The net effect of this is an increase in </a:t>
            </a:r>
            <a:r>
              <a:rPr lang="en-US" b="1" dirty="0"/>
              <a:t>total peripheral resistance</a:t>
            </a:r>
            <a:r>
              <a:rPr lang="en-US" dirty="0"/>
              <a:t> and consequently, blood pressure.</a:t>
            </a:r>
          </a:p>
          <a:p>
            <a:endParaRPr lang="en-US" dirty="0"/>
          </a:p>
        </p:txBody>
      </p:sp>
    </p:spTree>
    <p:extLst>
      <p:ext uri="{BB962C8B-B14F-4D97-AF65-F5344CB8AC3E}">
        <p14:creationId xmlns:p14="http://schemas.microsoft.com/office/powerpoint/2010/main" xmlns="" val="2660027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-CNS(Neural) effects</a:t>
            </a:r>
            <a:r>
              <a:rPr lang="en-US" b="1" dirty="0"/>
              <a:t/>
            </a:r>
            <a:br>
              <a:rPr lang="en-US" b="1" dirty="0"/>
            </a:b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a:t>Angiotensin II acts at the </a:t>
            </a:r>
            <a:r>
              <a:rPr lang="en-US" b="1" dirty="0"/>
              <a:t>hypothalamus</a:t>
            </a:r>
            <a:r>
              <a:rPr lang="en-US" dirty="0"/>
              <a:t> to stimulate the sensation of thirst, resulting in an increase in fluid consumption. This helps to raise the circulating volume and in turn, blood pressure. It also increases the </a:t>
            </a:r>
            <a:r>
              <a:rPr lang="en-US" b="1" dirty="0"/>
              <a:t>secretion of ADH</a:t>
            </a:r>
            <a:r>
              <a:rPr lang="en-US" dirty="0"/>
              <a:t> from the </a:t>
            </a:r>
            <a:r>
              <a:rPr lang="en-US" dirty="0">
                <a:hlinkClick r:id="rId2"/>
              </a:rPr>
              <a:t>posterior pituitary gland</a:t>
            </a:r>
            <a:r>
              <a:rPr lang="en-US" dirty="0"/>
              <a:t> – resulting in the production of more concentrated urine to reduce the loss of fluid from urination. This allows the circulating volume to be better maintained until more fluids can be consumed.</a:t>
            </a:r>
          </a:p>
        </p:txBody>
      </p:sp>
    </p:spTree>
    <p:extLst>
      <p:ext uri="{BB962C8B-B14F-4D97-AF65-F5344CB8AC3E}">
        <p14:creationId xmlns:p14="http://schemas.microsoft.com/office/powerpoint/2010/main" xmlns="" val="53239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CNS(Neural) Effects…</a:t>
            </a:r>
            <a:r>
              <a:rPr lang="en-US" b="1" dirty="0" err="1" smtClean="0"/>
              <a:t>cont</a:t>
            </a:r>
            <a:endParaRPr lang="en-US" dirty="0"/>
          </a:p>
        </p:txBody>
      </p:sp>
      <p:sp>
        <p:nvSpPr>
          <p:cNvPr id="3" name="Content Placeholder 2"/>
          <p:cNvSpPr>
            <a:spLocks noGrp="1"/>
          </p:cNvSpPr>
          <p:nvPr>
            <p:ph idx="1"/>
          </p:nvPr>
        </p:nvSpPr>
        <p:spPr/>
        <p:txBody>
          <a:bodyPr/>
          <a:lstStyle/>
          <a:p>
            <a:r>
              <a:rPr lang="en-US" dirty="0"/>
              <a:t>Angiotensin II acts at the </a:t>
            </a:r>
            <a:r>
              <a:rPr lang="en-US" b="1" dirty="0"/>
              <a:t>hypothalamus</a:t>
            </a:r>
            <a:r>
              <a:rPr lang="en-US" dirty="0"/>
              <a:t> to stimulate the sensation of thirst, resulting in an increase in fluid consumption. This helps to raise the circulating volume and in turn, blood pressure. It also increases the </a:t>
            </a:r>
            <a:r>
              <a:rPr lang="en-US" b="1" dirty="0"/>
              <a:t>secretion of ADH</a:t>
            </a:r>
            <a:r>
              <a:rPr lang="en-US" dirty="0"/>
              <a:t> from the </a:t>
            </a:r>
            <a:r>
              <a:rPr lang="en-US" dirty="0">
                <a:hlinkClick r:id="rId2"/>
              </a:rPr>
              <a:t>posterior pituitary gland</a:t>
            </a:r>
            <a:r>
              <a:rPr lang="en-US" dirty="0"/>
              <a:t> – resulting in the production of more concentrated urine to reduce the loss of fluid from urination. This allows the circulating volume to be better maintained until more fluids can be consumed.</a:t>
            </a:r>
          </a:p>
        </p:txBody>
      </p:sp>
    </p:spTree>
    <p:extLst>
      <p:ext uri="{BB962C8B-B14F-4D97-AF65-F5344CB8AC3E}">
        <p14:creationId xmlns:p14="http://schemas.microsoft.com/office/powerpoint/2010/main" xmlns="" val="2702648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-Renal </a:t>
            </a:r>
            <a:r>
              <a:rPr lang="en-US" b="1" dirty="0"/>
              <a:t>Effects</a:t>
            </a:r>
            <a:br>
              <a:rPr lang="en-US" b="1" dirty="0"/>
            </a:br>
            <a:endParaRPr lang="en-US" dirty="0"/>
          </a:p>
        </p:txBody>
      </p:sp>
      <p:sp>
        <p:nvSpPr>
          <p:cNvPr id="3" name="Content Placeholder 2"/>
          <p:cNvSpPr>
            <a:spLocks noGrp="1"/>
          </p:cNvSpPr>
          <p:nvPr>
            <p:ph idx="1"/>
          </p:nvPr>
        </p:nvSpPr>
        <p:spPr/>
        <p:txBody>
          <a:bodyPr/>
          <a:lstStyle/>
          <a:p>
            <a:r>
              <a:rPr lang="en-US" dirty="0"/>
              <a:t>Angiotensin II acts on the kidneys to produce a variety of effects, including afferent and efferent arteriole constriction and increased </a:t>
            </a:r>
            <a:r>
              <a:rPr lang="en-US" b="1" dirty="0"/>
              <a:t>Na+ reabsorption</a:t>
            </a:r>
            <a:r>
              <a:rPr lang="en-US" dirty="0"/>
              <a:t> in the proximal convoluted tubule. </a:t>
            </a:r>
          </a:p>
        </p:txBody>
      </p:sp>
    </p:spTree>
    <p:extLst>
      <p:ext uri="{BB962C8B-B14F-4D97-AF65-F5344CB8AC3E}">
        <p14:creationId xmlns:p14="http://schemas.microsoft.com/office/powerpoint/2010/main" xmlns="" val="26830569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TotalTime>
  <Words>352</Words>
  <Application>Microsoft Office PowerPoint</Application>
  <PresentationFormat>Custom</PresentationFormat>
  <Paragraphs>81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vt:lpstr>
      <vt:lpstr>The RAAS- Renin Release </vt:lpstr>
      <vt:lpstr>Production of Angiotensin II </vt:lpstr>
      <vt:lpstr>Binding of Angiotensin II </vt:lpstr>
      <vt:lpstr>.</vt:lpstr>
      <vt:lpstr>EFFECTS OF ANGIOTENSIN II -Cardiovascular Effects</vt:lpstr>
      <vt:lpstr>-CNS(Neural) effects  </vt:lpstr>
      <vt:lpstr>CNS(Neural) Effects…cont</vt:lpstr>
      <vt:lpstr>-Renal Effects </vt:lpstr>
      <vt:lpstr>.</vt:lpstr>
      <vt:lpstr>.</vt:lpstr>
      <vt:lpstr>Adrenal cortex </vt:lpstr>
      <vt:lpstr>.</vt:lpstr>
      <vt:lpstr>CLINICAL RELEVANCE - ACE Inhibitors </vt:lpstr>
      <vt:lpstr>.</vt:lpstr>
      <vt:lpstr>ANGIOTENSIN RECEPTOR BLOCKERS (ABRs)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12</cp:revision>
  <dcterms:created xsi:type="dcterms:W3CDTF">2021-03-10T08:03:45Z</dcterms:created>
  <dcterms:modified xsi:type="dcterms:W3CDTF">2021-03-11T09:43:45Z</dcterms:modified>
</cp:coreProperties>
</file>