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6" r:id="rId17"/>
    <p:sldId id="271" r:id="rId18"/>
    <p:sldId id="272" r:id="rId19"/>
    <p:sldId id="273" r:id="rId20"/>
    <p:sldId id="274" r:id="rId21"/>
    <p:sldId id="275"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EB0CFA-EB90-4BD8-953E-F4171872FA7D}" type="datetimeFigureOut">
              <a:rPr lang="en-US" smtClean="0"/>
              <a:t>19-Jun-16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BFF4C5-38BC-4D50-875A-0DE361EC7B3A}" type="slidenum">
              <a:rPr lang="en-US" smtClean="0"/>
              <a:t>‹#›</a:t>
            </a:fld>
            <a:endParaRPr lang="en-US"/>
          </a:p>
        </p:txBody>
      </p:sp>
    </p:spTree>
    <p:extLst>
      <p:ext uri="{BB962C8B-B14F-4D97-AF65-F5344CB8AC3E}">
        <p14:creationId xmlns:p14="http://schemas.microsoft.com/office/powerpoint/2010/main" val="4012465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BFF4C5-38BC-4D50-875A-0DE361EC7B3A}" type="slidenum">
              <a:rPr lang="en-US" smtClean="0"/>
              <a:t>6</a:t>
            </a:fld>
            <a:endParaRPr lang="en-US"/>
          </a:p>
        </p:txBody>
      </p:sp>
    </p:spTree>
    <p:extLst>
      <p:ext uri="{BB962C8B-B14F-4D97-AF65-F5344CB8AC3E}">
        <p14:creationId xmlns:p14="http://schemas.microsoft.com/office/powerpoint/2010/main" val="3264409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19-Jun-16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19-Jun-16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19-Jun-16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19-Jun-16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19-Jun-16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19-Jun-16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19-Jun-16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19-Jun-16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19-Jun-16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19-Jun-16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19-Jun-16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19-Jun-16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524000"/>
            <a:ext cx="8305800" cy="2308324"/>
          </a:xfrm>
          <a:prstGeom prst="rect">
            <a:avLst/>
          </a:prstGeom>
          <a:noFill/>
        </p:spPr>
        <p:txBody>
          <a:bodyPr wrap="square" rtlCol="0">
            <a:spAutoFit/>
          </a:bodyPr>
          <a:lstStyle/>
          <a:p>
            <a:r>
              <a:rPr lang="en-US" sz="7200" dirty="0" smtClean="0"/>
              <a:t>ANTIARRYTHMIC AGENTS</a:t>
            </a:r>
            <a:endParaRPr lang="en-US" sz="7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5632311"/>
          </a:xfrm>
          <a:prstGeom prst="rect">
            <a:avLst/>
          </a:prstGeom>
          <a:noFill/>
        </p:spPr>
        <p:txBody>
          <a:bodyPr wrap="square" rtlCol="0">
            <a:spAutoFit/>
          </a:bodyPr>
          <a:lstStyle/>
          <a:p>
            <a:r>
              <a:rPr lang="en-US" sz="3600" b="1" dirty="0" smtClean="0"/>
              <a:t>Abnormal automaticity</a:t>
            </a:r>
          </a:p>
          <a:p>
            <a:r>
              <a:rPr lang="en-US" sz="3600" dirty="0" smtClean="0"/>
              <a:t>May result from an increase in the slope of phase 4 depolarization or a decrease in the resting membrane potential</a:t>
            </a:r>
          </a:p>
          <a:p>
            <a:r>
              <a:rPr lang="en-US" sz="3600" dirty="0" smtClean="0"/>
              <a:t>Activation of b- </a:t>
            </a:r>
            <a:r>
              <a:rPr lang="en-US" sz="3600" dirty="0" err="1" smtClean="0"/>
              <a:t>adrenoceptors</a:t>
            </a:r>
            <a:r>
              <a:rPr lang="en-US" sz="3600" dirty="0" smtClean="0"/>
              <a:t>, </a:t>
            </a:r>
            <a:r>
              <a:rPr lang="en-US" sz="3600" dirty="0" err="1" smtClean="0"/>
              <a:t>hypokalemia</a:t>
            </a:r>
            <a:r>
              <a:rPr lang="en-US" sz="3600" dirty="0" smtClean="0"/>
              <a:t> and stretching of cardiac cells all increase the slope of phase 4 </a:t>
            </a:r>
            <a:r>
              <a:rPr lang="en-US" sz="3600" dirty="0" err="1" smtClean="0"/>
              <a:t>depolarisation</a:t>
            </a:r>
            <a:r>
              <a:rPr lang="en-US" sz="3600" dirty="0" smtClean="0"/>
              <a:t> and may serve as the trigger for enhanced automaticity.</a:t>
            </a:r>
          </a:p>
          <a:p>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458200" cy="5632311"/>
          </a:xfrm>
          <a:prstGeom prst="rect">
            <a:avLst/>
          </a:prstGeom>
          <a:noFill/>
        </p:spPr>
        <p:txBody>
          <a:bodyPr wrap="square" rtlCol="0">
            <a:spAutoFit/>
          </a:bodyPr>
          <a:lstStyle/>
          <a:p>
            <a:r>
              <a:rPr lang="en-US" sz="2400" dirty="0" smtClean="0"/>
              <a:t>Triggered activity</a:t>
            </a:r>
          </a:p>
          <a:p>
            <a:r>
              <a:rPr lang="en-US" sz="2400" dirty="0" smtClean="0"/>
              <a:t>Occurs when after </a:t>
            </a:r>
            <a:r>
              <a:rPr lang="en-US" sz="2400" dirty="0" err="1" smtClean="0"/>
              <a:t>depolarisation</a:t>
            </a:r>
            <a:r>
              <a:rPr lang="en-US" sz="2400" dirty="0" smtClean="0"/>
              <a:t>  induced by preceding action potential raise the resting membrane potential above the threshold potential leading to an additional action potential.</a:t>
            </a:r>
          </a:p>
          <a:p>
            <a:r>
              <a:rPr lang="en-US" sz="2400" dirty="0" smtClean="0"/>
              <a:t>Early </a:t>
            </a:r>
            <a:r>
              <a:rPr lang="en-US" sz="2400" dirty="0" err="1" smtClean="0"/>
              <a:t>afterdepolarisations</a:t>
            </a:r>
            <a:r>
              <a:rPr lang="en-US" sz="2400" dirty="0" smtClean="0"/>
              <a:t> – occurs in phase 3 before full </a:t>
            </a:r>
            <a:r>
              <a:rPr lang="en-US" sz="2400" dirty="0" err="1" smtClean="0"/>
              <a:t>repolarization</a:t>
            </a:r>
            <a:r>
              <a:rPr lang="en-US" sz="2400" dirty="0" smtClean="0"/>
              <a:t> of the action potential</a:t>
            </a:r>
          </a:p>
          <a:p>
            <a:r>
              <a:rPr lang="en-US" sz="2400" dirty="0" smtClean="0"/>
              <a:t>Delayed </a:t>
            </a:r>
            <a:r>
              <a:rPr lang="en-US" sz="2400" dirty="0" err="1" smtClean="0"/>
              <a:t>afterdepolarisations</a:t>
            </a:r>
            <a:r>
              <a:rPr lang="en-US" sz="2400" dirty="0" smtClean="0"/>
              <a:t> – </a:t>
            </a:r>
            <a:r>
              <a:rPr lang="en-US" sz="2400" dirty="0" err="1" smtClean="0"/>
              <a:t>occuring</a:t>
            </a:r>
            <a:r>
              <a:rPr lang="en-US" sz="2400" dirty="0" smtClean="0"/>
              <a:t> after full </a:t>
            </a:r>
            <a:r>
              <a:rPr lang="en-US" sz="2400" dirty="0" err="1" smtClean="0"/>
              <a:t>repolarisation</a:t>
            </a:r>
            <a:r>
              <a:rPr lang="en-US" sz="2400" dirty="0" smtClean="0"/>
              <a:t> of the membrane</a:t>
            </a:r>
          </a:p>
          <a:p>
            <a:r>
              <a:rPr lang="en-US" sz="2400" dirty="0" smtClean="0"/>
              <a:t>Triggered activity are often associated with increased intracellular calcium.</a:t>
            </a:r>
          </a:p>
          <a:p>
            <a:r>
              <a:rPr lang="en-US" sz="2400" dirty="0" smtClean="0"/>
              <a:t>Conditions or pharmacological interventions that increase phase 3 or QT would increase intracellular calcium and the development for </a:t>
            </a:r>
            <a:r>
              <a:rPr lang="en-US" sz="2400" dirty="0" err="1" smtClean="0"/>
              <a:t>proarrythmias</a:t>
            </a:r>
            <a:r>
              <a:rPr lang="en-US" sz="2400" dirty="0" smtClean="0"/>
              <a:t>.</a:t>
            </a:r>
          </a:p>
          <a:p>
            <a:r>
              <a:rPr lang="en-US" sz="2400" dirty="0" smtClean="0"/>
              <a:t>EAD – may develop in association with hypokalemia, hypoxia, acidosis and various </a:t>
            </a:r>
            <a:r>
              <a:rPr lang="en-US" sz="2400" dirty="0" err="1" smtClean="0"/>
              <a:t>phramacological</a:t>
            </a:r>
            <a:r>
              <a:rPr lang="en-US" sz="2400" dirty="0" smtClean="0"/>
              <a:t> agents.</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04800"/>
            <a:ext cx="8229600" cy="6494085"/>
          </a:xfrm>
          <a:prstGeom prst="rect">
            <a:avLst/>
          </a:prstGeom>
          <a:noFill/>
        </p:spPr>
        <p:txBody>
          <a:bodyPr wrap="square" rtlCol="0">
            <a:spAutoFit/>
          </a:bodyPr>
          <a:lstStyle/>
          <a:p>
            <a:r>
              <a:rPr lang="en-US" sz="3200" dirty="0" smtClean="0"/>
              <a:t>EADs – can be suppressed by appropriate adjustments of potassium and magnesium concentrations.</a:t>
            </a:r>
          </a:p>
          <a:p>
            <a:r>
              <a:rPr lang="en-US" sz="3200" dirty="0" smtClean="0"/>
              <a:t>DADs – may occur in hypokalemia, digitalis toxicity, </a:t>
            </a:r>
            <a:r>
              <a:rPr lang="en-US" sz="3200" dirty="0" err="1" smtClean="0"/>
              <a:t>hypercalcemia</a:t>
            </a:r>
            <a:r>
              <a:rPr lang="en-US" sz="3200" dirty="0" smtClean="0"/>
              <a:t> and </a:t>
            </a:r>
            <a:r>
              <a:rPr lang="en-US" sz="3200" dirty="0" err="1" smtClean="0"/>
              <a:t>catecholamines</a:t>
            </a:r>
            <a:r>
              <a:rPr lang="en-US" sz="3200" dirty="0" smtClean="0"/>
              <a:t>. managed by CCBs.</a:t>
            </a:r>
          </a:p>
          <a:p>
            <a:endParaRPr lang="en-US" sz="3200" dirty="0" smtClean="0"/>
          </a:p>
          <a:p>
            <a:r>
              <a:rPr lang="en-US" sz="3200" dirty="0" smtClean="0"/>
              <a:t>REENTRY</a:t>
            </a:r>
          </a:p>
          <a:p>
            <a:r>
              <a:rPr lang="en-US" sz="3200" dirty="0" smtClean="0"/>
              <a:t>An abnormality of impulse conduction where an excitatory circulates around an </a:t>
            </a:r>
            <a:r>
              <a:rPr lang="en-US" sz="3200" dirty="0" err="1" smtClean="0"/>
              <a:t>inexcitable</a:t>
            </a:r>
            <a:r>
              <a:rPr lang="en-US" sz="3200" dirty="0" smtClean="0"/>
              <a:t> region. For reentry to occur there must be a region of unidirectional block and slow conduction.</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4524315"/>
          </a:xfrm>
          <a:prstGeom prst="rect">
            <a:avLst/>
          </a:prstGeom>
          <a:noFill/>
        </p:spPr>
        <p:txBody>
          <a:bodyPr wrap="square" rtlCol="0">
            <a:spAutoFit/>
          </a:bodyPr>
          <a:lstStyle/>
          <a:p>
            <a:r>
              <a:rPr lang="en-US" sz="3600" b="1" dirty="0" smtClean="0"/>
              <a:t>CLASSIFICATION OF ANTIARRYTHMIC AGENTS</a:t>
            </a:r>
          </a:p>
          <a:p>
            <a:r>
              <a:rPr lang="en-US" sz="3600" dirty="0" smtClean="0"/>
              <a:t>The most widely used classification recognizes four classes.</a:t>
            </a:r>
          </a:p>
          <a:p>
            <a:pPr marL="342900" indent="-342900">
              <a:buAutoNum type="arabicParenR"/>
            </a:pPr>
            <a:r>
              <a:rPr lang="en-US" sz="3600" dirty="0" smtClean="0"/>
              <a:t>Class 1</a:t>
            </a:r>
          </a:p>
          <a:p>
            <a:pPr marL="342900" indent="-342900">
              <a:buAutoNum type="arabicParenR"/>
            </a:pPr>
            <a:r>
              <a:rPr lang="en-US" sz="3600" dirty="0" smtClean="0"/>
              <a:t>Class 11</a:t>
            </a:r>
          </a:p>
          <a:p>
            <a:pPr marL="342900" indent="-342900">
              <a:buAutoNum type="arabicParenR"/>
            </a:pPr>
            <a:r>
              <a:rPr lang="en-US" sz="3600" dirty="0" smtClean="0"/>
              <a:t>Class 111</a:t>
            </a:r>
          </a:p>
          <a:p>
            <a:pPr marL="342900" indent="-342900">
              <a:buAutoNum type="arabicParenR"/>
            </a:pPr>
            <a:r>
              <a:rPr lang="en-US" sz="3600" dirty="0" smtClean="0"/>
              <a:t>Class 1v</a:t>
            </a:r>
            <a:endParaRPr 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81000"/>
            <a:ext cx="8458200" cy="5509200"/>
          </a:xfrm>
          <a:prstGeom prst="rect">
            <a:avLst/>
          </a:prstGeom>
          <a:noFill/>
        </p:spPr>
        <p:txBody>
          <a:bodyPr wrap="square" rtlCol="0">
            <a:spAutoFit/>
          </a:bodyPr>
          <a:lstStyle/>
          <a:p>
            <a:r>
              <a:rPr lang="en-US" sz="3200" b="1" dirty="0" smtClean="0"/>
              <a:t>Class 1</a:t>
            </a:r>
          </a:p>
          <a:p>
            <a:r>
              <a:rPr lang="en-US" sz="3200" dirty="0" smtClean="0"/>
              <a:t>Block the voltage gated sodium channels</a:t>
            </a:r>
          </a:p>
          <a:p>
            <a:r>
              <a:rPr lang="en-US" sz="3200" dirty="0" smtClean="0"/>
              <a:t>Open or inactivated</a:t>
            </a:r>
          </a:p>
          <a:p>
            <a:r>
              <a:rPr lang="en-US" sz="3200" dirty="0" smtClean="0"/>
              <a:t>Decrease upstroke</a:t>
            </a:r>
          </a:p>
          <a:p>
            <a:r>
              <a:rPr lang="en-US" sz="3200" dirty="0" smtClean="0"/>
              <a:t>Slow conduction velocity</a:t>
            </a:r>
          </a:p>
          <a:p>
            <a:r>
              <a:rPr lang="en-US" sz="3200" dirty="0" smtClean="0"/>
              <a:t>Prolong refractory period</a:t>
            </a:r>
          </a:p>
          <a:p>
            <a:r>
              <a:rPr lang="en-US" sz="3200" dirty="0" smtClean="0"/>
              <a:t>Local </a:t>
            </a:r>
            <a:r>
              <a:rPr lang="en-US" sz="3200" dirty="0" err="1" smtClean="0"/>
              <a:t>anaesthetic</a:t>
            </a:r>
            <a:r>
              <a:rPr lang="en-US" sz="3200" dirty="0" smtClean="0"/>
              <a:t> effects at higher plasma concentrations</a:t>
            </a:r>
          </a:p>
          <a:p>
            <a:r>
              <a:rPr lang="en-US" sz="3200" dirty="0" smtClean="0"/>
              <a:t>Suppress both normal </a:t>
            </a:r>
            <a:r>
              <a:rPr lang="en-US" sz="3200" dirty="0" err="1" smtClean="0"/>
              <a:t>purkinje</a:t>
            </a:r>
            <a:r>
              <a:rPr lang="en-US" sz="3200" dirty="0" smtClean="0"/>
              <a:t> fiber and his bundle automaticity and abnormal automaticity resulting from myocardial damage</a:t>
            </a:r>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305800" cy="5293757"/>
          </a:xfrm>
          <a:prstGeom prst="rect">
            <a:avLst/>
          </a:prstGeom>
          <a:noFill/>
        </p:spPr>
        <p:txBody>
          <a:bodyPr wrap="square" rtlCol="0">
            <a:spAutoFit/>
          </a:bodyPr>
          <a:lstStyle/>
          <a:p>
            <a:r>
              <a:rPr lang="en-US" sz="3200" dirty="0" smtClean="0"/>
              <a:t>Class 1 </a:t>
            </a:r>
            <a:r>
              <a:rPr lang="en-US" sz="3200" dirty="0" smtClean="0"/>
              <a:t>antiarrhythmic </a:t>
            </a:r>
            <a:r>
              <a:rPr lang="en-US" sz="3200" dirty="0" smtClean="0"/>
              <a:t>agents are divided into 3 subgroups</a:t>
            </a:r>
          </a:p>
          <a:p>
            <a:r>
              <a:rPr lang="en-US" sz="3200" dirty="0" smtClean="0"/>
              <a:t>Class 1a: decrease the upstroke of the </a:t>
            </a:r>
            <a:r>
              <a:rPr lang="en-US" sz="3200" dirty="0" err="1" smtClean="0"/>
              <a:t>ap</a:t>
            </a:r>
            <a:r>
              <a:rPr lang="en-US" sz="3200" dirty="0" smtClean="0"/>
              <a:t>, prolong </a:t>
            </a:r>
            <a:r>
              <a:rPr lang="en-US" sz="3200" dirty="0" smtClean="0"/>
              <a:t>refractory </a:t>
            </a:r>
            <a:r>
              <a:rPr lang="en-US" sz="3200" dirty="0" smtClean="0"/>
              <a:t>period, do not alter resting membrane potential</a:t>
            </a:r>
          </a:p>
          <a:p>
            <a:r>
              <a:rPr lang="en-US" sz="3200" dirty="0" smtClean="0"/>
              <a:t>Class 1b:</a:t>
            </a:r>
          </a:p>
          <a:p>
            <a:r>
              <a:rPr lang="en-US" sz="3200" dirty="0" smtClean="0"/>
              <a:t>	decrease the </a:t>
            </a:r>
            <a:r>
              <a:rPr lang="en-US" sz="3200" dirty="0" smtClean="0"/>
              <a:t>action </a:t>
            </a:r>
            <a:r>
              <a:rPr lang="en-US" sz="3200" dirty="0" smtClean="0"/>
              <a:t>potential, decrease refractory period, minimal effect on conduction </a:t>
            </a:r>
          </a:p>
          <a:p>
            <a:r>
              <a:rPr lang="en-US" sz="3200" dirty="0" smtClean="0"/>
              <a:t>Class 1c – markedly decrease action potential and minimal effect on the refractory period</a:t>
            </a:r>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3970318"/>
          </a:xfrm>
          <a:prstGeom prst="rect">
            <a:avLst/>
          </a:prstGeom>
          <a:noFill/>
        </p:spPr>
        <p:txBody>
          <a:bodyPr wrap="square" rtlCol="0">
            <a:spAutoFit/>
          </a:bodyPr>
          <a:lstStyle/>
          <a:p>
            <a:r>
              <a:rPr lang="en-US" sz="3600" dirty="0" smtClean="0"/>
              <a:t>Cardiac toxic </a:t>
            </a:r>
            <a:r>
              <a:rPr lang="en-US" sz="3600" dirty="0" smtClean="0"/>
              <a:t>effects </a:t>
            </a:r>
            <a:r>
              <a:rPr lang="en-US" sz="3600" dirty="0" smtClean="0"/>
              <a:t>of class 1a drugs include:</a:t>
            </a:r>
          </a:p>
          <a:p>
            <a:r>
              <a:rPr lang="en-US" sz="3600" dirty="0" smtClean="0"/>
              <a:t>Excessive action potential duration</a:t>
            </a:r>
          </a:p>
          <a:p>
            <a:r>
              <a:rPr lang="en-US" sz="3600" dirty="0" smtClean="0"/>
              <a:t>QT interval prolongation</a:t>
            </a:r>
          </a:p>
          <a:p>
            <a:r>
              <a:rPr lang="en-US" sz="3600" dirty="0" smtClean="0"/>
              <a:t>Induction of </a:t>
            </a:r>
            <a:r>
              <a:rPr lang="en-US" sz="3600" dirty="0" err="1" smtClean="0"/>
              <a:t>torsades</a:t>
            </a:r>
            <a:r>
              <a:rPr lang="en-US" sz="3600" dirty="0" smtClean="0"/>
              <a:t> de pointes </a:t>
            </a:r>
            <a:r>
              <a:rPr lang="en-US" sz="3600" dirty="0" smtClean="0"/>
              <a:t>arrhythmias </a:t>
            </a:r>
            <a:r>
              <a:rPr lang="en-US" sz="3600" dirty="0" smtClean="0"/>
              <a:t>and syncope</a:t>
            </a:r>
          </a:p>
          <a:p>
            <a:r>
              <a:rPr lang="en-US" sz="3600" dirty="0" smtClean="0"/>
              <a:t>Excessive slowing of conduction</a:t>
            </a:r>
          </a:p>
          <a:p>
            <a:r>
              <a:rPr lang="en-US" sz="3600" dirty="0" smtClean="0"/>
              <a:t>New </a:t>
            </a:r>
            <a:r>
              <a:rPr lang="en-US" sz="3600" dirty="0" smtClean="0"/>
              <a:t>arrhythmias </a:t>
            </a:r>
            <a:r>
              <a:rPr lang="en-US" sz="3600" dirty="0" smtClean="0"/>
              <a:t>may occur</a:t>
            </a:r>
            <a:endParaRPr lang="en-U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458200" cy="6278642"/>
          </a:xfrm>
          <a:prstGeom prst="rect">
            <a:avLst/>
          </a:prstGeom>
          <a:noFill/>
        </p:spPr>
        <p:txBody>
          <a:bodyPr wrap="square" rtlCol="0">
            <a:spAutoFit/>
          </a:bodyPr>
          <a:lstStyle/>
          <a:p>
            <a:r>
              <a:rPr lang="en-US" sz="3200" b="1" dirty="0" smtClean="0"/>
              <a:t>Class 11 drugs</a:t>
            </a:r>
          </a:p>
          <a:p>
            <a:r>
              <a:rPr lang="en-US" sz="3200" dirty="0" smtClean="0"/>
              <a:t>Inhibit b- </a:t>
            </a:r>
            <a:r>
              <a:rPr lang="en-US" sz="3200" dirty="0" err="1" smtClean="0"/>
              <a:t>adrenoceptors</a:t>
            </a:r>
            <a:r>
              <a:rPr lang="en-US" sz="3200" dirty="0" smtClean="0"/>
              <a:t> and inhibit catecholamine induced stimulation of b – receptors.</a:t>
            </a:r>
          </a:p>
          <a:p>
            <a:r>
              <a:rPr lang="en-US" sz="3200" dirty="0" smtClean="0"/>
              <a:t>Decrease conduction velocity, increase refractory period, decrease automaticity</a:t>
            </a:r>
          </a:p>
          <a:p>
            <a:endParaRPr lang="en-US" sz="3200" dirty="0" smtClean="0"/>
          </a:p>
          <a:p>
            <a:r>
              <a:rPr lang="en-US" sz="3200" b="1" dirty="0" smtClean="0"/>
              <a:t>Class 111 </a:t>
            </a:r>
            <a:r>
              <a:rPr lang="en-US" sz="3200" b="1" dirty="0" smtClean="0"/>
              <a:t>antiarrhythmic </a:t>
            </a:r>
            <a:r>
              <a:rPr lang="en-US" sz="3200" b="1" dirty="0" smtClean="0"/>
              <a:t>drugs</a:t>
            </a:r>
          </a:p>
          <a:p>
            <a:r>
              <a:rPr lang="en-US" sz="3200" dirty="0" smtClean="0"/>
              <a:t>Prolong the membrane action potential by delaying </a:t>
            </a:r>
            <a:r>
              <a:rPr lang="en-US" sz="3200" dirty="0" err="1" smtClean="0"/>
              <a:t>repolarization</a:t>
            </a:r>
            <a:r>
              <a:rPr lang="en-US" sz="3200" dirty="0" smtClean="0"/>
              <a:t>. Do not alter phase 0 of </a:t>
            </a:r>
            <a:r>
              <a:rPr lang="en-US" sz="3200" dirty="0" err="1" smtClean="0"/>
              <a:t>depolarisation</a:t>
            </a:r>
            <a:r>
              <a:rPr lang="en-US" sz="3200" dirty="0" smtClean="0"/>
              <a:t> or the resting membrane potential</a:t>
            </a:r>
          </a:p>
          <a:p>
            <a:r>
              <a:rPr lang="en-US" sz="3200" dirty="0" smtClean="0"/>
              <a:t>Risk of </a:t>
            </a:r>
            <a:r>
              <a:rPr lang="en-US" sz="3200" dirty="0" err="1" smtClean="0"/>
              <a:t>proarrhythmias</a:t>
            </a:r>
            <a:endParaRPr lang="en-US" sz="3200"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2862322"/>
          </a:xfrm>
          <a:prstGeom prst="rect">
            <a:avLst/>
          </a:prstGeom>
          <a:noFill/>
        </p:spPr>
        <p:txBody>
          <a:bodyPr wrap="square" rtlCol="0">
            <a:spAutoFit/>
          </a:bodyPr>
          <a:lstStyle/>
          <a:p>
            <a:r>
              <a:rPr lang="en-US" sz="3600" b="1" dirty="0" smtClean="0"/>
              <a:t>CLASS 1V DRUGS</a:t>
            </a:r>
          </a:p>
          <a:p>
            <a:r>
              <a:rPr lang="en-US" sz="3600" dirty="0" smtClean="0"/>
              <a:t>Block the slow inward calcium current in cardiac tissue</a:t>
            </a:r>
          </a:p>
          <a:p>
            <a:r>
              <a:rPr lang="en-US" sz="3600" dirty="0" smtClean="0"/>
              <a:t>They slow conduction velocity and increase refractoriness in the </a:t>
            </a:r>
            <a:r>
              <a:rPr lang="en-US" sz="3600" dirty="0" err="1" smtClean="0"/>
              <a:t>av</a:t>
            </a:r>
            <a:r>
              <a:rPr lang="en-US" sz="3600" dirty="0" smtClean="0"/>
              <a:t> node </a:t>
            </a: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382000" cy="6124754"/>
          </a:xfrm>
          <a:prstGeom prst="rect">
            <a:avLst/>
          </a:prstGeom>
          <a:noFill/>
        </p:spPr>
        <p:txBody>
          <a:bodyPr wrap="square" rtlCol="0">
            <a:spAutoFit/>
          </a:bodyPr>
          <a:lstStyle/>
          <a:p>
            <a:r>
              <a:rPr lang="en-US" sz="2800" b="1" dirty="0" smtClean="0"/>
              <a:t>CLASS 1A</a:t>
            </a:r>
          </a:p>
          <a:p>
            <a:r>
              <a:rPr lang="en-US" sz="2800" dirty="0" smtClean="0"/>
              <a:t>The drugs in this class include </a:t>
            </a:r>
            <a:r>
              <a:rPr lang="en-US" sz="2800" dirty="0" err="1" smtClean="0"/>
              <a:t>quinidine</a:t>
            </a:r>
            <a:r>
              <a:rPr lang="en-US" sz="2800" dirty="0" smtClean="0"/>
              <a:t>, </a:t>
            </a:r>
            <a:r>
              <a:rPr lang="en-US" sz="2800" dirty="0" err="1" smtClean="0"/>
              <a:t>procainamide</a:t>
            </a:r>
            <a:r>
              <a:rPr lang="en-US" sz="2800" dirty="0" smtClean="0"/>
              <a:t>, </a:t>
            </a:r>
            <a:r>
              <a:rPr lang="en-US" sz="2800" dirty="0" err="1" smtClean="0"/>
              <a:t>disopyramnide</a:t>
            </a:r>
            <a:endParaRPr lang="en-US" sz="2800" dirty="0" smtClean="0"/>
          </a:p>
          <a:p>
            <a:endParaRPr lang="en-US" sz="2800" dirty="0" smtClean="0"/>
          </a:p>
          <a:p>
            <a:r>
              <a:rPr lang="en-US" sz="2800" dirty="0" smtClean="0"/>
              <a:t>QUINIDINE</a:t>
            </a:r>
          </a:p>
          <a:p>
            <a:r>
              <a:rPr lang="en-US" sz="2800" dirty="0" smtClean="0"/>
              <a:t>It is an alkaloid obtained from various species of cinchona. It is the dextrorotatory isomer of quinine</a:t>
            </a:r>
          </a:p>
          <a:p>
            <a:r>
              <a:rPr lang="en-US" sz="2800" dirty="0" err="1" smtClean="0"/>
              <a:t>Quinidine</a:t>
            </a:r>
            <a:r>
              <a:rPr lang="en-US" sz="2800" dirty="0" smtClean="0"/>
              <a:t> has </a:t>
            </a:r>
            <a:r>
              <a:rPr lang="en-US" sz="2800" dirty="0" err="1" smtClean="0"/>
              <a:t>antimalarial</a:t>
            </a:r>
            <a:r>
              <a:rPr lang="en-US" sz="2800" dirty="0" smtClean="0"/>
              <a:t>, antipyretic, skeletal muscle relaxant and </a:t>
            </a:r>
            <a:r>
              <a:rPr lang="en-US" sz="2800" dirty="0" err="1" smtClean="0"/>
              <a:t>oxytocic</a:t>
            </a:r>
            <a:r>
              <a:rPr lang="en-US" sz="2800" dirty="0" smtClean="0"/>
              <a:t> properties</a:t>
            </a:r>
          </a:p>
          <a:p>
            <a:r>
              <a:rPr lang="en-US" sz="2800" dirty="0" smtClean="0"/>
              <a:t>Pronounced </a:t>
            </a:r>
            <a:r>
              <a:rPr lang="en-US" sz="2800" dirty="0" err="1" smtClean="0"/>
              <a:t>antimuscarinic</a:t>
            </a:r>
            <a:r>
              <a:rPr lang="en-US" sz="2800" dirty="0" smtClean="0"/>
              <a:t> effects</a:t>
            </a:r>
          </a:p>
          <a:p>
            <a:r>
              <a:rPr lang="en-US" sz="2800" dirty="0" smtClean="0"/>
              <a:t>Side effects : </a:t>
            </a:r>
            <a:r>
              <a:rPr lang="en-US" sz="2800" dirty="0" err="1" smtClean="0"/>
              <a:t>diarrhoea</a:t>
            </a:r>
            <a:r>
              <a:rPr lang="en-US" sz="2800" dirty="0" smtClean="0"/>
              <a:t>, nausea, vomiting</a:t>
            </a:r>
          </a:p>
          <a:p>
            <a:r>
              <a:rPr lang="en-US" sz="2800" dirty="0" err="1" smtClean="0"/>
              <a:t>Cinchonism</a:t>
            </a:r>
            <a:r>
              <a:rPr lang="en-US" sz="2800" dirty="0" smtClean="0"/>
              <a:t> (</a:t>
            </a:r>
            <a:r>
              <a:rPr lang="en-US" sz="2800" dirty="0" smtClean="0"/>
              <a:t>headache, dizziness, tinnitus)</a:t>
            </a:r>
          </a:p>
          <a:p>
            <a:r>
              <a:rPr lang="en-US" sz="2800" dirty="0" smtClean="0"/>
              <a:t>Immunological reactions e.g. thrombocytopenia, hepatitis, fever</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458200" cy="6001643"/>
          </a:xfrm>
          <a:prstGeom prst="rect">
            <a:avLst/>
          </a:prstGeom>
          <a:noFill/>
        </p:spPr>
        <p:txBody>
          <a:bodyPr wrap="square" rtlCol="0">
            <a:spAutoFit/>
          </a:bodyPr>
          <a:lstStyle/>
          <a:p>
            <a:r>
              <a:rPr lang="en-US" sz="3200" dirty="0" smtClean="0"/>
              <a:t>An </a:t>
            </a:r>
            <a:r>
              <a:rPr lang="en-US" sz="3200" dirty="0" err="1" smtClean="0"/>
              <a:t>arrythmia</a:t>
            </a:r>
            <a:r>
              <a:rPr lang="en-US" sz="3200" dirty="0" smtClean="0"/>
              <a:t> is an abnormality of the heart rhythm. It may be too slow or too fast.</a:t>
            </a:r>
          </a:p>
          <a:p>
            <a:r>
              <a:rPr lang="en-US" sz="3200" dirty="0" err="1" smtClean="0"/>
              <a:t>Bradycardia</a:t>
            </a:r>
            <a:r>
              <a:rPr lang="en-US" sz="3200" dirty="0" smtClean="0"/>
              <a:t> – the heart rate is too slow  &lt;60b.p.m</a:t>
            </a:r>
          </a:p>
          <a:p>
            <a:r>
              <a:rPr lang="en-US" sz="3200" dirty="0" smtClean="0"/>
              <a:t>Tachycardia – the heart rate is too fast &gt; 100 </a:t>
            </a:r>
            <a:r>
              <a:rPr lang="en-US" sz="3200" dirty="0" err="1" smtClean="0"/>
              <a:t>b.p.m</a:t>
            </a:r>
            <a:r>
              <a:rPr lang="en-US" sz="3200" dirty="0" smtClean="0"/>
              <a:t> </a:t>
            </a:r>
          </a:p>
          <a:p>
            <a:r>
              <a:rPr lang="en-US" sz="3200" dirty="0" err="1" smtClean="0"/>
              <a:t>Tachycardias</a:t>
            </a:r>
            <a:r>
              <a:rPr lang="en-US" sz="3200" dirty="0" smtClean="0"/>
              <a:t> are divided into </a:t>
            </a:r>
          </a:p>
          <a:p>
            <a:r>
              <a:rPr lang="en-US" sz="3200" dirty="0" err="1" smtClean="0"/>
              <a:t>Supraventricular</a:t>
            </a:r>
            <a:r>
              <a:rPr lang="en-US" sz="3200" dirty="0" smtClean="0"/>
              <a:t> </a:t>
            </a:r>
            <a:r>
              <a:rPr lang="en-US" sz="3200" dirty="0" err="1" smtClean="0"/>
              <a:t>arrythmias</a:t>
            </a:r>
            <a:r>
              <a:rPr lang="en-US" sz="3200" dirty="0" smtClean="0"/>
              <a:t> – which arise from the atrium and </a:t>
            </a:r>
            <a:r>
              <a:rPr lang="en-US" sz="3200" dirty="0" err="1" smtClean="0"/>
              <a:t>av</a:t>
            </a:r>
            <a:r>
              <a:rPr lang="en-US" sz="3200" dirty="0" smtClean="0"/>
              <a:t> node</a:t>
            </a:r>
          </a:p>
          <a:p>
            <a:r>
              <a:rPr lang="en-US" sz="3200" dirty="0" smtClean="0"/>
              <a:t>Ventricular </a:t>
            </a:r>
            <a:r>
              <a:rPr lang="en-US" sz="3200" dirty="0" err="1" smtClean="0"/>
              <a:t>arrythmias</a:t>
            </a:r>
            <a:r>
              <a:rPr lang="en-US" sz="3200" dirty="0" smtClean="0"/>
              <a:t> which arise from the ventricles.</a:t>
            </a:r>
          </a:p>
          <a:p>
            <a:r>
              <a:rPr lang="en-US" sz="3200" dirty="0" smtClean="0"/>
              <a:t>Some </a:t>
            </a:r>
            <a:r>
              <a:rPr lang="en-US" sz="3200" dirty="0" err="1" smtClean="0"/>
              <a:t>arrythmias</a:t>
            </a:r>
            <a:r>
              <a:rPr lang="en-US" sz="3200" dirty="0" smtClean="0"/>
              <a:t> arise in normal hearts and others in structural heart disease</a:t>
            </a:r>
            <a:endParaRPr 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8458200" cy="2862322"/>
          </a:xfrm>
          <a:prstGeom prst="rect">
            <a:avLst/>
          </a:prstGeom>
          <a:noFill/>
        </p:spPr>
        <p:txBody>
          <a:bodyPr wrap="square" rtlCol="0">
            <a:spAutoFit/>
          </a:bodyPr>
          <a:lstStyle/>
          <a:p>
            <a:r>
              <a:rPr lang="en-US" sz="3600" dirty="0" smtClean="0"/>
              <a:t>QUINIDINE</a:t>
            </a:r>
          </a:p>
          <a:p>
            <a:r>
              <a:rPr lang="en-US" sz="3600" dirty="0" smtClean="0"/>
              <a:t>Hepatic metabolism</a:t>
            </a:r>
          </a:p>
          <a:p>
            <a:r>
              <a:rPr lang="en-US" sz="3600" dirty="0" smtClean="0"/>
              <a:t>Used to maintain normal sinus rhythm with </a:t>
            </a:r>
            <a:r>
              <a:rPr lang="en-US" sz="3600" dirty="0" err="1" smtClean="0"/>
              <a:t>atrial</a:t>
            </a:r>
            <a:r>
              <a:rPr lang="en-US" sz="3600" dirty="0" smtClean="0"/>
              <a:t> flutter/fibrillation</a:t>
            </a:r>
          </a:p>
          <a:p>
            <a:r>
              <a:rPr lang="en-US" sz="3600" dirty="0" smtClean="0"/>
              <a:t>Rarely used in ventricular </a:t>
            </a:r>
            <a:r>
              <a:rPr lang="en-US" sz="3600" dirty="0" smtClean="0"/>
              <a:t>tachycardia</a:t>
            </a:r>
            <a:endParaRPr lang="en-US"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6001643"/>
          </a:xfrm>
          <a:prstGeom prst="rect">
            <a:avLst/>
          </a:prstGeom>
          <a:noFill/>
        </p:spPr>
        <p:txBody>
          <a:bodyPr wrap="square" rtlCol="0">
            <a:spAutoFit/>
          </a:bodyPr>
          <a:lstStyle/>
          <a:p>
            <a:r>
              <a:rPr lang="en-US" sz="2400" dirty="0" smtClean="0"/>
              <a:t>PROCAINAMIDE</a:t>
            </a:r>
          </a:p>
          <a:p>
            <a:r>
              <a:rPr lang="en-US" sz="2400" dirty="0" smtClean="0"/>
              <a:t>Also has ganglion blocking </a:t>
            </a:r>
            <a:r>
              <a:rPr lang="en-US" sz="2400" dirty="0" smtClean="0"/>
              <a:t>properties this </a:t>
            </a:r>
            <a:r>
              <a:rPr lang="en-US" sz="2400" dirty="0" smtClean="0"/>
              <a:t>reduces peripheral vascular resistance and can cause hypotension</a:t>
            </a:r>
          </a:p>
          <a:p>
            <a:r>
              <a:rPr lang="en-US" sz="2400" dirty="0" smtClean="0"/>
              <a:t>Most troublesome adverse effect of long term </a:t>
            </a:r>
            <a:r>
              <a:rPr lang="en-US" sz="2400" dirty="0" err="1" smtClean="0"/>
              <a:t>procainamide</a:t>
            </a:r>
            <a:r>
              <a:rPr lang="en-US" sz="2400" dirty="0" smtClean="0"/>
              <a:t> therapy is a syndrome resembling lupus </a:t>
            </a:r>
            <a:r>
              <a:rPr lang="en-US" sz="2400" dirty="0" err="1" smtClean="0"/>
              <a:t>erythematosus</a:t>
            </a:r>
            <a:r>
              <a:rPr lang="en-US" sz="2400" dirty="0" smtClean="0"/>
              <a:t> and usually consisting of </a:t>
            </a:r>
            <a:r>
              <a:rPr lang="en-US" sz="2400" dirty="0" err="1" smtClean="0"/>
              <a:t>arthalgia</a:t>
            </a:r>
            <a:r>
              <a:rPr lang="en-US" sz="2400" dirty="0" smtClean="0"/>
              <a:t> and </a:t>
            </a:r>
            <a:r>
              <a:rPr lang="en-US" sz="2400" dirty="0" err="1" smtClean="0"/>
              <a:t>athritis</a:t>
            </a:r>
            <a:r>
              <a:rPr lang="en-US" sz="2400" dirty="0" smtClean="0"/>
              <a:t>. In some patients </a:t>
            </a:r>
            <a:r>
              <a:rPr lang="en-US" sz="2400" dirty="0" err="1" smtClean="0"/>
              <a:t>pleuritis</a:t>
            </a:r>
            <a:r>
              <a:rPr lang="en-US" sz="2400" dirty="0" smtClean="0"/>
              <a:t>, </a:t>
            </a:r>
            <a:r>
              <a:rPr lang="en-US" sz="2400" dirty="0" err="1" smtClean="0"/>
              <a:t>pericarditis</a:t>
            </a:r>
            <a:r>
              <a:rPr lang="en-US" sz="2400" dirty="0" smtClean="0"/>
              <a:t> and </a:t>
            </a:r>
            <a:r>
              <a:rPr lang="en-US" sz="2400" dirty="0" err="1" smtClean="0"/>
              <a:t>parenchymal</a:t>
            </a:r>
            <a:r>
              <a:rPr lang="en-US" sz="2400" dirty="0" smtClean="0"/>
              <a:t> pulmonary disease also occurs</a:t>
            </a:r>
          </a:p>
          <a:p>
            <a:r>
              <a:rPr lang="en-US" sz="2400" dirty="0" smtClean="0"/>
              <a:t>Other adverse effects include nausea, </a:t>
            </a:r>
            <a:r>
              <a:rPr lang="en-US" sz="2400" dirty="0" smtClean="0"/>
              <a:t>diarrhea, </a:t>
            </a:r>
            <a:r>
              <a:rPr lang="en-US" sz="2400" dirty="0" smtClean="0"/>
              <a:t>rash, fever, hepatitis and agranulocytosis</a:t>
            </a:r>
          </a:p>
          <a:p>
            <a:r>
              <a:rPr lang="en-US" sz="2400" dirty="0" smtClean="0"/>
              <a:t>Pharmacokinetics</a:t>
            </a:r>
          </a:p>
          <a:p>
            <a:r>
              <a:rPr lang="en-US" sz="2400" dirty="0" smtClean="0"/>
              <a:t>Iv, </a:t>
            </a:r>
            <a:r>
              <a:rPr lang="en-US" sz="2400" dirty="0" err="1" smtClean="0"/>
              <a:t>im</a:t>
            </a:r>
            <a:r>
              <a:rPr lang="en-US" sz="2400" dirty="0" smtClean="0"/>
              <a:t>, oral</a:t>
            </a:r>
          </a:p>
          <a:p>
            <a:r>
              <a:rPr lang="en-US" sz="2400" dirty="0" smtClean="0"/>
              <a:t>Metabolite has class 3 activity</a:t>
            </a:r>
          </a:p>
          <a:p>
            <a:r>
              <a:rPr lang="en-US" sz="2400" dirty="0" smtClean="0"/>
              <a:t>Hepatic metabolism and renal elimination</a:t>
            </a:r>
          </a:p>
          <a:p>
            <a:r>
              <a:rPr lang="en-US" sz="2400" dirty="0" smtClean="0"/>
              <a:t>Therapeutic use</a:t>
            </a:r>
          </a:p>
          <a:p>
            <a:r>
              <a:rPr lang="en-US" sz="2400" dirty="0" err="1" smtClean="0"/>
              <a:t>Atrial</a:t>
            </a:r>
            <a:r>
              <a:rPr lang="en-US" sz="2400" dirty="0" smtClean="0"/>
              <a:t> and ventricular </a:t>
            </a:r>
            <a:r>
              <a:rPr lang="en-US" sz="2400" dirty="0" err="1" smtClean="0"/>
              <a:t>arrythmias</a:t>
            </a:r>
            <a:endParaRPr lang="en-US" sz="2400" dirty="0" smtClean="0"/>
          </a:p>
          <a:p>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632311"/>
          </a:xfrm>
          <a:prstGeom prst="rect">
            <a:avLst/>
          </a:prstGeom>
          <a:noFill/>
        </p:spPr>
        <p:txBody>
          <a:bodyPr wrap="square" rtlCol="0">
            <a:spAutoFit/>
          </a:bodyPr>
          <a:lstStyle/>
          <a:p>
            <a:r>
              <a:rPr lang="en-US" sz="3600" dirty="0" err="1" smtClean="0"/>
              <a:t>Disopyramide</a:t>
            </a:r>
            <a:endParaRPr lang="en-US" sz="3600" dirty="0" smtClean="0"/>
          </a:p>
          <a:p>
            <a:r>
              <a:rPr lang="en-US" sz="3600" dirty="0" smtClean="0"/>
              <a:t>Marked </a:t>
            </a:r>
            <a:r>
              <a:rPr lang="en-US" sz="3600" dirty="0" err="1" smtClean="0"/>
              <a:t>antimuscarinic</a:t>
            </a:r>
            <a:r>
              <a:rPr lang="en-US" sz="3600" dirty="0" smtClean="0"/>
              <a:t> effects</a:t>
            </a:r>
          </a:p>
          <a:p>
            <a:r>
              <a:rPr lang="en-US" sz="3600" dirty="0" smtClean="0"/>
              <a:t>Can precipitate heart failure thus should not be used in patients with heart failure.</a:t>
            </a:r>
          </a:p>
          <a:p>
            <a:r>
              <a:rPr lang="en-US" sz="3600" dirty="0" smtClean="0"/>
              <a:t>Adverse effects: urinary retention, dry mouth, blurred vision, constipation, worsening of existing glaucoma</a:t>
            </a:r>
          </a:p>
          <a:p>
            <a:r>
              <a:rPr lang="en-US" sz="3600" dirty="0" smtClean="0"/>
              <a:t>Approved for treatment of ventricular </a:t>
            </a:r>
            <a:r>
              <a:rPr lang="en-US" sz="3600" dirty="0" smtClean="0"/>
              <a:t>arrhythmias</a:t>
            </a:r>
            <a:endParaRPr lang="en-US" sz="3600" dirty="0" smtClean="0"/>
          </a:p>
          <a:p>
            <a:endParaRPr lang="en-US"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8197"/>
            <a:ext cx="8458200" cy="5016758"/>
          </a:xfrm>
          <a:prstGeom prst="rect">
            <a:avLst/>
          </a:prstGeom>
          <a:noFill/>
        </p:spPr>
        <p:txBody>
          <a:bodyPr wrap="square" rtlCol="0">
            <a:spAutoFit/>
          </a:bodyPr>
          <a:lstStyle/>
          <a:p>
            <a:r>
              <a:rPr lang="en-US" sz="3200" b="1" dirty="0" smtClean="0"/>
              <a:t>Class </a:t>
            </a:r>
            <a:r>
              <a:rPr lang="en-US" sz="3200" b="1" dirty="0" smtClean="0"/>
              <a:t>IB</a:t>
            </a:r>
            <a:r>
              <a:rPr lang="en-US" sz="3200" b="1" dirty="0" smtClean="0"/>
              <a:t> </a:t>
            </a:r>
            <a:r>
              <a:rPr lang="en-US" sz="3200" b="1" dirty="0" smtClean="0"/>
              <a:t>drugs</a:t>
            </a:r>
          </a:p>
          <a:p>
            <a:r>
              <a:rPr lang="en-US" sz="3200" dirty="0" smtClean="0"/>
              <a:t>These includes </a:t>
            </a:r>
            <a:r>
              <a:rPr lang="en-US" sz="3200" dirty="0" err="1" smtClean="0"/>
              <a:t>lidocaine</a:t>
            </a:r>
            <a:r>
              <a:rPr lang="en-US" sz="3200" dirty="0" smtClean="0"/>
              <a:t>, </a:t>
            </a:r>
            <a:r>
              <a:rPr lang="en-US" sz="3200" dirty="0" err="1" smtClean="0"/>
              <a:t>mexiletine</a:t>
            </a:r>
            <a:r>
              <a:rPr lang="en-US" sz="3200" dirty="0" smtClean="0"/>
              <a:t>, </a:t>
            </a:r>
          </a:p>
          <a:p>
            <a:r>
              <a:rPr lang="en-US" sz="3200" dirty="0" smtClean="0"/>
              <a:t>LIDOCAINE</a:t>
            </a:r>
          </a:p>
          <a:p>
            <a:r>
              <a:rPr lang="en-US" sz="3200" dirty="0" smtClean="0"/>
              <a:t>In large doses </a:t>
            </a:r>
            <a:r>
              <a:rPr lang="en-US" sz="3200" dirty="0" err="1" smtClean="0"/>
              <a:t>lidocaine</a:t>
            </a:r>
            <a:r>
              <a:rPr lang="en-US" sz="3200" dirty="0" smtClean="0"/>
              <a:t> may cause hypotension</a:t>
            </a:r>
          </a:p>
          <a:p>
            <a:r>
              <a:rPr lang="en-US" sz="3200" dirty="0" smtClean="0"/>
              <a:t>Adverse effects: neurologic: </a:t>
            </a:r>
            <a:r>
              <a:rPr lang="en-US" sz="3200" dirty="0" err="1" smtClean="0"/>
              <a:t>paraesthesias</a:t>
            </a:r>
            <a:r>
              <a:rPr lang="en-US" sz="3200" dirty="0" smtClean="0"/>
              <a:t>, tremor, nausea, lightheadedness, hearing disturbances, slurred speech and convulsions</a:t>
            </a:r>
          </a:p>
          <a:p>
            <a:r>
              <a:rPr lang="en-US" sz="3200" dirty="0" smtClean="0"/>
              <a:t>Therapeutic use</a:t>
            </a:r>
          </a:p>
          <a:p>
            <a:r>
              <a:rPr lang="en-US" sz="3200" dirty="0" smtClean="0"/>
              <a:t>Termination of ventricular tachycardia and prevention of ventricular fibrillation</a:t>
            </a:r>
            <a:endParaRPr lang="en-US"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2308324"/>
          </a:xfrm>
          <a:prstGeom prst="rect">
            <a:avLst/>
          </a:prstGeom>
          <a:noFill/>
        </p:spPr>
        <p:txBody>
          <a:bodyPr wrap="square" rtlCol="0">
            <a:spAutoFit/>
          </a:bodyPr>
          <a:lstStyle/>
          <a:p>
            <a:r>
              <a:rPr lang="en-US" sz="3600" dirty="0" smtClean="0"/>
              <a:t>MEXILETINE</a:t>
            </a:r>
          </a:p>
          <a:p>
            <a:r>
              <a:rPr lang="en-US" sz="3600" dirty="0" smtClean="0"/>
              <a:t>Orally active</a:t>
            </a:r>
          </a:p>
          <a:p>
            <a:r>
              <a:rPr lang="en-US" sz="3600" dirty="0" smtClean="0"/>
              <a:t>Ventricular </a:t>
            </a:r>
            <a:r>
              <a:rPr lang="en-US" sz="3600" dirty="0" err="1" smtClean="0"/>
              <a:t>arrythmias</a:t>
            </a:r>
            <a:endParaRPr lang="en-US" sz="3600" dirty="0" smtClean="0"/>
          </a:p>
          <a:p>
            <a:endParaRPr lang="en-US"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82000" cy="6186309"/>
          </a:xfrm>
          <a:prstGeom prst="rect">
            <a:avLst/>
          </a:prstGeom>
          <a:noFill/>
        </p:spPr>
        <p:txBody>
          <a:bodyPr wrap="square" rtlCol="0">
            <a:spAutoFit/>
          </a:bodyPr>
          <a:lstStyle/>
          <a:p>
            <a:r>
              <a:rPr lang="en-US" sz="3600" b="1" dirty="0" smtClean="0"/>
              <a:t>Class </a:t>
            </a:r>
            <a:r>
              <a:rPr lang="en-US" sz="3600" b="1" dirty="0" smtClean="0"/>
              <a:t>IC</a:t>
            </a:r>
            <a:endParaRPr lang="en-US" sz="3600" b="1" dirty="0" smtClean="0"/>
          </a:p>
          <a:p>
            <a:r>
              <a:rPr lang="en-US" sz="3600" dirty="0" smtClean="0"/>
              <a:t>Drugs in these class include </a:t>
            </a:r>
            <a:r>
              <a:rPr lang="en-US" sz="3600" dirty="0" err="1" smtClean="0"/>
              <a:t>flecainide</a:t>
            </a:r>
            <a:r>
              <a:rPr lang="en-US" sz="3600" dirty="0" smtClean="0"/>
              <a:t>, </a:t>
            </a:r>
            <a:r>
              <a:rPr lang="en-US" sz="3600" dirty="0" err="1" smtClean="0"/>
              <a:t>propafenone</a:t>
            </a:r>
            <a:r>
              <a:rPr lang="en-US" sz="3600" dirty="0" smtClean="0"/>
              <a:t>, </a:t>
            </a:r>
            <a:r>
              <a:rPr lang="en-US" sz="3600" dirty="0" err="1" smtClean="0"/>
              <a:t>moricizine</a:t>
            </a:r>
            <a:endParaRPr lang="en-US" sz="3600" dirty="0" smtClean="0"/>
          </a:p>
          <a:p>
            <a:r>
              <a:rPr lang="en-US" sz="3600" dirty="0" smtClean="0"/>
              <a:t>FLECAINIDE</a:t>
            </a:r>
          </a:p>
          <a:p>
            <a:r>
              <a:rPr lang="en-US" sz="3600" dirty="0" smtClean="0"/>
              <a:t>No </a:t>
            </a:r>
            <a:r>
              <a:rPr lang="en-US" sz="3600" dirty="0" err="1" smtClean="0"/>
              <a:t>antimuscarinic</a:t>
            </a:r>
            <a:r>
              <a:rPr lang="en-US" sz="3600" dirty="0" smtClean="0"/>
              <a:t> effects</a:t>
            </a:r>
          </a:p>
          <a:p>
            <a:r>
              <a:rPr lang="en-US" sz="3600" dirty="0" smtClean="0"/>
              <a:t>blocks both potassium and sodium channels</a:t>
            </a:r>
          </a:p>
          <a:p>
            <a:r>
              <a:rPr lang="en-US" sz="3600" dirty="0" smtClean="0"/>
              <a:t>Although it blocks potassium channels it does not prolong the action potential or the QT interval prolongation</a:t>
            </a:r>
          </a:p>
          <a:p>
            <a:r>
              <a:rPr lang="en-US" sz="3600" dirty="0" err="1" smtClean="0"/>
              <a:t>Suprraventricular</a:t>
            </a:r>
            <a:r>
              <a:rPr lang="en-US" sz="3600" dirty="0" smtClean="0"/>
              <a:t> </a:t>
            </a:r>
            <a:r>
              <a:rPr lang="en-US" sz="3600" dirty="0" err="1" smtClean="0"/>
              <a:t>arrythmias</a:t>
            </a:r>
            <a:endParaRPr lang="en-US" sz="3600" dirty="0" smtClean="0"/>
          </a:p>
          <a:p>
            <a:r>
              <a:rPr lang="en-US" sz="3600" dirty="0" smtClean="0"/>
              <a:t>Hepatic metabolism and renal elimination</a:t>
            </a:r>
            <a:endParaRPr lang="en-US"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153400" cy="3416320"/>
          </a:xfrm>
          <a:prstGeom prst="rect">
            <a:avLst/>
          </a:prstGeom>
          <a:noFill/>
        </p:spPr>
        <p:txBody>
          <a:bodyPr wrap="square" rtlCol="0">
            <a:spAutoFit/>
          </a:bodyPr>
          <a:lstStyle/>
          <a:p>
            <a:r>
              <a:rPr lang="en-US" sz="3600" dirty="0" smtClean="0"/>
              <a:t>PROPAFENONE</a:t>
            </a:r>
          </a:p>
          <a:p>
            <a:r>
              <a:rPr lang="en-US" sz="3600" dirty="0" err="1" smtClean="0"/>
              <a:t>Posssess</a:t>
            </a:r>
            <a:r>
              <a:rPr lang="en-US" sz="3600" dirty="0" smtClean="0"/>
              <a:t> weak b – blocking activity</a:t>
            </a:r>
          </a:p>
          <a:p>
            <a:r>
              <a:rPr lang="en-US" sz="3600" dirty="0" err="1" smtClean="0"/>
              <a:t>Supraventricular</a:t>
            </a:r>
            <a:r>
              <a:rPr lang="en-US" sz="3600" dirty="0" smtClean="0"/>
              <a:t> </a:t>
            </a:r>
            <a:r>
              <a:rPr lang="en-US" sz="3600" dirty="0" err="1" smtClean="0"/>
              <a:t>arrythmias</a:t>
            </a:r>
            <a:endParaRPr lang="en-US" sz="3600" dirty="0" smtClean="0"/>
          </a:p>
          <a:p>
            <a:r>
              <a:rPr lang="en-US" sz="3600" dirty="0" smtClean="0"/>
              <a:t>Adverse effects: metallic taste and constipation</a:t>
            </a:r>
          </a:p>
          <a:p>
            <a:r>
              <a:rPr lang="en-US" sz="3600" dirty="0" smtClean="0"/>
              <a:t>Arrhythmia exacerbation </a:t>
            </a:r>
            <a:r>
              <a:rPr lang="en-US" sz="3600" dirty="0" smtClean="0"/>
              <a:t>can occur.</a:t>
            </a:r>
            <a:endParaRPr lang="en-US" sz="3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534400" cy="2308324"/>
          </a:xfrm>
          <a:prstGeom prst="rect">
            <a:avLst/>
          </a:prstGeom>
          <a:noFill/>
        </p:spPr>
        <p:txBody>
          <a:bodyPr wrap="square" rtlCol="0">
            <a:spAutoFit/>
          </a:bodyPr>
          <a:lstStyle/>
          <a:p>
            <a:r>
              <a:rPr lang="en-US" sz="3600" dirty="0" err="1" smtClean="0"/>
              <a:t>Moricizine</a:t>
            </a:r>
            <a:endParaRPr lang="en-US" sz="3600" dirty="0" smtClean="0"/>
          </a:p>
          <a:p>
            <a:r>
              <a:rPr lang="en-US" sz="3600" dirty="0" smtClean="0"/>
              <a:t>Ventricular </a:t>
            </a:r>
            <a:r>
              <a:rPr lang="en-US" sz="3600" dirty="0" err="1" smtClean="0"/>
              <a:t>arrythmias</a:t>
            </a:r>
            <a:endParaRPr lang="en-US" sz="3600" dirty="0" smtClean="0"/>
          </a:p>
          <a:p>
            <a:r>
              <a:rPr lang="en-US" sz="3600" dirty="0" smtClean="0"/>
              <a:t>Adverse effects: dizziness and nausea</a:t>
            </a:r>
          </a:p>
          <a:p>
            <a:r>
              <a:rPr lang="en-US" sz="3600" dirty="0" smtClean="0"/>
              <a:t>Can </a:t>
            </a:r>
            <a:r>
              <a:rPr lang="en-US" sz="3600" dirty="0" err="1" smtClean="0"/>
              <a:t>excercebate</a:t>
            </a:r>
            <a:r>
              <a:rPr lang="en-US" sz="3600" dirty="0" smtClean="0"/>
              <a:t> </a:t>
            </a:r>
            <a:r>
              <a:rPr lang="en-US" sz="3600" dirty="0" err="1" smtClean="0"/>
              <a:t>arrythmias</a:t>
            </a:r>
            <a:r>
              <a:rPr lang="en-US" sz="3600" dirty="0" smtClean="0"/>
              <a:t>.</a:t>
            </a:r>
            <a:endParaRPr lang="en-US" sz="3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4524315"/>
          </a:xfrm>
          <a:prstGeom prst="rect">
            <a:avLst/>
          </a:prstGeom>
          <a:noFill/>
        </p:spPr>
        <p:txBody>
          <a:bodyPr wrap="square" rtlCol="0">
            <a:spAutoFit/>
          </a:bodyPr>
          <a:lstStyle/>
          <a:p>
            <a:r>
              <a:rPr lang="en-US" sz="3600" b="1" dirty="0" smtClean="0"/>
              <a:t>Class II </a:t>
            </a:r>
            <a:r>
              <a:rPr lang="en-US" sz="3600" b="1" dirty="0" err="1" smtClean="0"/>
              <a:t>antiarrythmic</a:t>
            </a:r>
            <a:r>
              <a:rPr lang="en-US" sz="3600" b="1" dirty="0" smtClean="0"/>
              <a:t> drugs</a:t>
            </a:r>
          </a:p>
          <a:p>
            <a:r>
              <a:rPr lang="en-US" sz="3600" dirty="0" smtClean="0"/>
              <a:t>Examples include </a:t>
            </a:r>
            <a:r>
              <a:rPr lang="en-US" sz="3600" dirty="0" err="1" smtClean="0"/>
              <a:t>propranolol</a:t>
            </a:r>
            <a:r>
              <a:rPr lang="en-US" sz="3600" dirty="0" smtClean="0"/>
              <a:t>, </a:t>
            </a:r>
            <a:r>
              <a:rPr lang="en-US" sz="3600" dirty="0" err="1" smtClean="0"/>
              <a:t>sotalol</a:t>
            </a:r>
            <a:r>
              <a:rPr lang="en-US" sz="3600" dirty="0" smtClean="0"/>
              <a:t>, </a:t>
            </a:r>
            <a:r>
              <a:rPr lang="en-US" sz="3600" dirty="0" err="1" smtClean="0"/>
              <a:t>esmolol</a:t>
            </a:r>
            <a:endParaRPr lang="en-US" sz="3600" dirty="0" smtClean="0"/>
          </a:p>
          <a:p>
            <a:endParaRPr lang="en-US" sz="3600" dirty="0" smtClean="0"/>
          </a:p>
          <a:p>
            <a:r>
              <a:rPr lang="en-US" sz="3600" b="1" dirty="0" smtClean="0"/>
              <a:t>Class III</a:t>
            </a:r>
          </a:p>
          <a:p>
            <a:r>
              <a:rPr lang="en-US" sz="3600" dirty="0" smtClean="0"/>
              <a:t>Examples include </a:t>
            </a:r>
            <a:r>
              <a:rPr lang="en-US" sz="3600" dirty="0" err="1" smtClean="0"/>
              <a:t>amiodarone</a:t>
            </a:r>
            <a:r>
              <a:rPr lang="en-US" sz="3600" dirty="0" smtClean="0"/>
              <a:t>, </a:t>
            </a:r>
            <a:r>
              <a:rPr lang="en-US" sz="3600" dirty="0" err="1" smtClean="0"/>
              <a:t>bretylium</a:t>
            </a:r>
            <a:r>
              <a:rPr lang="en-US" sz="3600" dirty="0" smtClean="0"/>
              <a:t>, </a:t>
            </a:r>
            <a:r>
              <a:rPr lang="en-US" sz="3600" dirty="0" err="1" smtClean="0"/>
              <a:t>sotalol</a:t>
            </a:r>
            <a:r>
              <a:rPr lang="en-US" sz="3600" dirty="0" smtClean="0"/>
              <a:t>, </a:t>
            </a:r>
            <a:r>
              <a:rPr lang="en-US" sz="3600" dirty="0" err="1" smtClean="0"/>
              <a:t>dofetilide</a:t>
            </a:r>
            <a:r>
              <a:rPr lang="en-US" sz="3600" dirty="0" smtClean="0"/>
              <a:t> and </a:t>
            </a:r>
            <a:r>
              <a:rPr lang="en-US" sz="3600" dirty="0" err="1" smtClean="0"/>
              <a:t>ibutilide</a:t>
            </a:r>
            <a:endParaRPr lang="en-US" sz="3600" dirty="0" smtClean="0"/>
          </a:p>
          <a:p>
            <a:endParaRPr lang="en-US"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6555641"/>
          </a:xfrm>
          <a:prstGeom prst="rect">
            <a:avLst/>
          </a:prstGeom>
          <a:noFill/>
        </p:spPr>
        <p:txBody>
          <a:bodyPr wrap="square" rtlCol="0">
            <a:spAutoFit/>
          </a:bodyPr>
          <a:lstStyle/>
          <a:p>
            <a:r>
              <a:rPr lang="en-US" sz="2800" dirty="0" smtClean="0"/>
              <a:t>AMIODARONE</a:t>
            </a:r>
          </a:p>
          <a:p>
            <a:r>
              <a:rPr lang="en-US" sz="2800" dirty="0" smtClean="0"/>
              <a:t>Oral and intravenous use</a:t>
            </a:r>
          </a:p>
          <a:p>
            <a:r>
              <a:rPr lang="en-US" sz="2800" dirty="0" smtClean="0"/>
              <a:t>Ventricular and supraventricular </a:t>
            </a:r>
            <a:r>
              <a:rPr lang="en-US" sz="2800" dirty="0" smtClean="0"/>
              <a:t>arrhythmias</a:t>
            </a:r>
            <a:endParaRPr lang="en-US" sz="2800" dirty="0" smtClean="0"/>
          </a:p>
          <a:p>
            <a:r>
              <a:rPr lang="en-US" sz="2800" dirty="0" smtClean="0"/>
              <a:t>It also blocks inactivated sodium channels</a:t>
            </a:r>
          </a:p>
          <a:p>
            <a:r>
              <a:rPr lang="en-US" sz="2800" dirty="0" err="1" smtClean="0"/>
              <a:t>Amiodarone</a:t>
            </a:r>
            <a:r>
              <a:rPr lang="en-US" sz="2800" dirty="0" smtClean="0"/>
              <a:t> also has weak adrenergic and calcium channel blocking actions</a:t>
            </a:r>
          </a:p>
          <a:p>
            <a:r>
              <a:rPr lang="en-US" sz="2800" dirty="0" smtClean="0"/>
              <a:t>Slowing of heart rate and </a:t>
            </a:r>
            <a:r>
              <a:rPr lang="en-US" sz="2800" dirty="0" err="1" smtClean="0"/>
              <a:t>av</a:t>
            </a:r>
            <a:r>
              <a:rPr lang="en-US" sz="2800" dirty="0" smtClean="0"/>
              <a:t> node conduction</a:t>
            </a:r>
          </a:p>
          <a:p>
            <a:r>
              <a:rPr lang="en-US" sz="2800" dirty="0" smtClean="0"/>
              <a:t>Causes peripheral </a:t>
            </a:r>
            <a:r>
              <a:rPr lang="en-US" sz="2800" dirty="0" err="1" smtClean="0"/>
              <a:t>vasodilation</a:t>
            </a:r>
            <a:endParaRPr lang="en-US" sz="2800" dirty="0" smtClean="0"/>
          </a:p>
          <a:p>
            <a:r>
              <a:rPr lang="en-US" sz="2800" dirty="0" smtClean="0"/>
              <a:t>May cause symptomatic </a:t>
            </a:r>
            <a:r>
              <a:rPr lang="en-US" sz="2800" dirty="0" err="1" smtClean="0"/>
              <a:t>bradycardia</a:t>
            </a:r>
            <a:r>
              <a:rPr lang="en-US" sz="2800" dirty="0" smtClean="0"/>
              <a:t> or heart block in patients with preexisting sinus or </a:t>
            </a:r>
            <a:r>
              <a:rPr lang="en-US" sz="2800" dirty="0" err="1" smtClean="0"/>
              <a:t>av</a:t>
            </a:r>
            <a:r>
              <a:rPr lang="en-US" sz="2800" dirty="0" smtClean="0"/>
              <a:t> node disease. Adverse effect: pulmonary fibrosis, </a:t>
            </a:r>
            <a:r>
              <a:rPr lang="en-US" sz="2800" dirty="0" err="1" smtClean="0"/>
              <a:t>photodermatitis</a:t>
            </a:r>
            <a:r>
              <a:rPr lang="en-US" sz="2800" dirty="0" smtClean="0"/>
              <a:t>, corneal </a:t>
            </a:r>
            <a:r>
              <a:rPr lang="en-US" sz="2800" dirty="0" err="1" smtClean="0"/>
              <a:t>microdeposits</a:t>
            </a:r>
            <a:endParaRPr lang="en-US" sz="2800" dirty="0" smtClean="0"/>
          </a:p>
          <a:p>
            <a:r>
              <a:rPr lang="en-US" sz="2800" dirty="0" smtClean="0"/>
              <a:t>It may cause </a:t>
            </a:r>
            <a:r>
              <a:rPr lang="en-US" sz="2800" dirty="0" err="1" smtClean="0"/>
              <a:t>hypothyrodism</a:t>
            </a:r>
            <a:r>
              <a:rPr lang="en-US" sz="2800" dirty="0" smtClean="0"/>
              <a:t> or </a:t>
            </a:r>
            <a:r>
              <a:rPr lang="en-US" sz="2800" dirty="0" err="1" smtClean="0"/>
              <a:t>hyperthyrodism</a:t>
            </a:r>
            <a:r>
              <a:rPr lang="en-US" sz="2800" dirty="0" smtClean="0"/>
              <a:t>.</a:t>
            </a:r>
          </a:p>
          <a:p>
            <a:endParaRPr lang="en-US" sz="2800" dirty="0" smtClean="0"/>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7294305"/>
          </a:xfrm>
          <a:prstGeom prst="rect">
            <a:avLst/>
          </a:prstGeom>
          <a:noFill/>
        </p:spPr>
        <p:txBody>
          <a:bodyPr wrap="square" rtlCol="0">
            <a:spAutoFit/>
          </a:bodyPr>
          <a:lstStyle/>
          <a:p>
            <a:r>
              <a:rPr lang="en-US" sz="3600" b="1" dirty="0" smtClean="0"/>
              <a:t>NORMAL CARDIAC RHYTHM</a:t>
            </a:r>
          </a:p>
          <a:p>
            <a:r>
              <a:rPr lang="en-US" sz="3600" dirty="0" smtClean="0"/>
              <a:t>The electrical impulse that triggers normal cardiac contraction originates at regular intervals from the sinoatrial node. Usually at a frequency of 60-100 beats per minute.</a:t>
            </a:r>
          </a:p>
          <a:p>
            <a:r>
              <a:rPr lang="en-US" sz="3600" dirty="0" smtClean="0"/>
              <a:t>Sa node – </a:t>
            </a:r>
            <a:r>
              <a:rPr lang="en-US" sz="3600" dirty="0" err="1" smtClean="0"/>
              <a:t>atrial</a:t>
            </a:r>
            <a:r>
              <a:rPr lang="en-US" sz="3600" dirty="0" smtClean="0"/>
              <a:t> – </a:t>
            </a:r>
            <a:r>
              <a:rPr lang="en-US" sz="3600" dirty="0" err="1" smtClean="0"/>
              <a:t>av</a:t>
            </a:r>
            <a:r>
              <a:rPr lang="en-US" sz="3600" dirty="0" smtClean="0"/>
              <a:t> node – his </a:t>
            </a:r>
            <a:r>
              <a:rPr lang="en-US" sz="3600" dirty="0" err="1" smtClean="0"/>
              <a:t>purkinje</a:t>
            </a:r>
            <a:r>
              <a:rPr lang="en-US" sz="3600" dirty="0" smtClean="0"/>
              <a:t> system – ventricles</a:t>
            </a:r>
          </a:p>
          <a:p>
            <a:r>
              <a:rPr lang="en-US" sz="3600" dirty="0" smtClean="0"/>
              <a:t>The </a:t>
            </a:r>
            <a:r>
              <a:rPr lang="en-US" sz="3600" dirty="0" err="1" smtClean="0"/>
              <a:t>av</a:t>
            </a:r>
            <a:r>
              <a:rPr lang="en-US" sz="3600" dirty="0" smtClean="0"/>
              <a:t> node is the only conduction pathway between atria and ventricles. Conduction is slow. Involves calcium channels. Allows </a:t>
            </a:r>
            <a:r>
              <a:rPr lang="en-US" sz="3600" dirty="0" err="1" smtClean="0"/>
              <a:t>atrial</a:t>
            </a:r>
            <a:r>
              <a:rPr lang="en-US" sz="3600" dirty="0" smtClean="0"/>
              <a:t> to propel blood to ventricles</a:t>
            </a:r>
          </a:p>
          <a:p>
            <a:endParaRPr lang="en-US" sz="3600" dirty="0" smtClean="0"/>
          </a:p>
          <a:p>
            <a:r>
              <a:rPr lang="en-US" sz="3600" dirty="0" smtClean="0"/>
              <a:t>The sinus node depolarizes spontaneously</a:t>
            </a:r>
            <a:endParaRPr 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6186309"/>
          </a:xfrm>
          <a:prstGeom prst="rect">
            <a:avLst/>
          </a:prstGeom>
          <a:noFill/>
        </p:spPr>
        <p:txBody>
          <a:bodyPr wrap="square" rtlCol="0">
            <a:spAutoFit/>
          </a:bodyPr>
          <a:lstStyle/>
          <a:p>
            <a:r>
              <a:rPr lang="en-US" sz="3600" dirty="0" err="1" smtClean="0"/>
              <a:t>Bretylium</a:t>
            </a:r>
            <a:endParaRPr lang="en-US" sz="3600" dirty="0" smtClean="0"/>
          </a:p>
          <a:p>
            <a:r>
              <a:rPr lang="en-US" sz="3600" dirty="0" smtClean="0"/>
              <a:t>Prolongs the ventricular but not the </a:t>
            </a:r>
            <a:r>
              <a:rPr lang="en-US" sz="3600" dirty="0" err="1" smtClean="0"/>
              <a:t>atrial</a:t>
            </a:r>
            <a:r>
              <a:rPr lang="en-US" sz="3600" dirty="0" smtClean="0"/>
              <a:t> action potential and effective refractory period</a:t>
            </a:r>
          </a:p>
          <a:p>
            <a:r>
              <a:rPr lang="en-US" sz="3600" dirty="0" smtClean="0"/>
              <a:t>It causes </a:t>
            </a:r>
            <a:r>
              <a:rPr lang="en-US" sz="3600" dirty="0" smtClean="0"/>
              <a:t>initial </a:t>
            </a:r>
            <a:r>
              <a:rPr lang="en-US" sz="3600" dirty="0" smtClean="0"/>
              <a:t>release of </a:t>
            </a:r>
            <a:r>
              <a:rPr lang="en-US" sz="3600" dirty="0" err="1" smtClean="0"/>
              <a:t>catecholamines</a:t>
            </a:r>
            <a:r>
              <a:rPr lang="en-US" sz="3600" dirty="0" smtClean="0"/>
              <a:t> and thus has positive inotropic actions</a:t>
            </a:r>
          </a:p>
          <a:p>
            <a:r>
              <a:rPr lang="en-US" sz="3600" dirty="0" smtClean="0"/>
              <a:t>May cause hypotension. This can be prevented by </a:t>
            </a:r>
            <a:r>
              <a:rPr lang="en-US" sz="3600" dirty="0" smtClean="0"/>
              <a:t>administration </a:t>
            </a:r>
            <a:r>
              <a:rPr lang="en-US" sz="3600" dirty="0" smtClean="0"/>
              <a:t>of TCAs.</a:t>
            </a:r>
          </a:p>
          <a:p>
            <a:r>
              <a:rPr lang="en-US" sz="3600" dirty="0" smtClean="0"/>
              <a:t>Nausea </a:t>
            </a:r>
            <a:r>
              <a:rPr lang="en-US" sz="3600" dirty="0" smtClean="0"/>
              <a:t>an vomiting may also occur</a:t>
            </a:r>
          </a:p>
          <a:p>
            <a:r>
              <a:rPr lang="en-US" sz="3600" dirty="0" smtClean="0"/>
              <a:t>Iv use</a:t>
            </a:r>
          </a:p>
          <a:p>
            <a:r>
              <a:rPr lang="en-US" sz="3600" dirty="0" smtClean="0"/>
              <a:t>Rarely used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6186309"/>
          </a:xfrm>
          <a:prstGeom prst="rect">
            <a:avLst/>
          </a:prstGeom>
          <a:noFill/>
        </p:spPr>
        <p:txBody>
          <a:bodyPr wrap="square" rtlCol="0">
            <a:spAutoFit/>
          </a:bodyPr>
          <a:lstStyle/>
          <a:p>
            <a:r>
              <a:rPr lang="en-US" sz="3600" dirty="0" smtClean="0"/>
              <a:t>SOTALOL</a:t>
            </a:r>
          </a:p>
          <a:p>
            <a:r>
              <a:rPr lang="en-US" sz="3600" dirty="0" smtClean="0"/>
              <a:t>Has both class 2 and class 3 actions</a:t>
            </a:r>
          </a:p>
          <a:p>
            <a:r>
              <a:rPr lang="en-US" sz="3600" dirty="0" smtClean="0"/>
              <a:t>Not metabolized in the liver and is not bound to plasma proteins</a:t>
            </a:r>
          </a:p>
          <a:p>
            <a:r>
              <a:rPr lang="en-US" sz="3600" dirty="0" smtClean="0"/>
              <a:t>Excreted </a:t>
            </a:r>
            <a:r>
              <a:rPr lang="en-US" sz="3600" dirty="0" err="1" smtClean="0"/>
              <a:t>renally</a:t>
            </a:r>
            <a:r>
              <a:rPr lang="en-US" sz="3600" dirty="0" smtClean="0"/>
              <a:t> in the unchanged form</a:t>
            </a:r>
          </a:p>
          <a:p>
            <a:r>
              <a:rPr lang="en-US" sz="3600" dirty="0" smtClean="0"/>
              <a:t>Approved for ventricular </a:t>
            </a:r>
            <a:r>
              <a:rPr lang="en-US" sz="3600" dirty="0" smtClean="0"/>
              <a:t>arrhythmias </a:t>
            </a:r>
            <a:r>
              <a:rPr lang="en-US" sz="3600" dirty="0" smtClean="0"/>
              <a:t>and </a:t>
            </a:r>
            <a:r>
              <a:rPr lang="en-US" sz="3600" dirty="0" smtClean="0"/>
              <a:t>maintenance </a:t>
            </a:r>
            <a:r>
              <a:rPr lang="en-US" sz="3600" dirty="0" smtClean="0"/>
              <a:t>of normal sinus rhythm in atrial fibrillations</a:t>
            </a:r>
          </a:p>
          <a:p>
            <a:r>
              <a:rPr lang="en-US" sz="3600" dirty="0" smtClean="0"/>
              <a:t>Also approved for treatment of supraventricular and ventricular </a:t>
            </a:r>
            <a:r>
              <a:rPr lang="en-US" sz="3600" dirty="0" smtClean="0"/>
              <a:t>arrhythmias </a:t>
            </a:r>
            <a:r>
              <a:rPr lang="en-US" sz="3600" dirty="0" smtClean="0"/>
              <a:t>in the pediatric age group.</a:t>
            </a:r>
            <a:endParaRPr lang="en-US" sz="3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8458200" cy="4031873"/>
          </a:xfrm>
          <a:prstGeom prst="rect">
            <a:avLst/>
          </a:prstGeom>
          <a:noFill/>
        </p:spPr>
        <p:txBody>
          <a:bodyPr wrap="square" rtlCol="0">
            <a:spAutoFit/>
          </a:bodyPr>
          <a:lstStyle/>
          <a:p>
            <a:r>
              <a:rPr lang="en-US" sz="3200" dirty="0" err="1" smtClean="0"/>
              <a:t>Dofetilide</a:t>
            </a:r>
            <a:endParaRPr lang="en-US" sz="3200" dirty="0" smtClean="0"/>
          </a:p>
          <a:p>
            <a:r>
              <a:rPr lang="en-US" sz="3200" dirty="0" err="1" smtClean="0"/>
              <a:t>Dofetilide</a:t>
            </a:r>
            <a:r>
              <a:rPr lang="en-US" sz="3200" dirty="0" smtClean="0"/>
              <a:t> block of the </a:t>
            </a:r>
            <a:r>
              <a:rPr lang="en-US" sz="3200" dirty="0" smtClean="0"/>
              <a:t>rapid </a:t>
            </a:r>
            <a:r>
              <a:rPr lang="en-US" sz="3200" dirty="0" smtClean="0"/>
              <a:t>component of </a:t>
            </a:r>
            <a:r>
              <a:rPr lang="en-US" sz="3200" dirty="0" smtClean="0"/>
              <a:t>delayed </a:t>
            </a:r>
            <a:r>
              <a:rPr lang="en-US" sz="3200" dirty="0" smtClean="0"/>
              <a:t>rectifier potassium current increases in hypokalemia.</a:t>
            </a:r>
          </a:p>
          <a:p>
            <a:r>
              <a:rPr lang="en-US" sz="3200" dirty="0" smtClean="0"/>
              <a:t>No relevant blockade of other potassium channels or the sodium channels</a:t>
            </a:r>
          </a:p>
          <a:p>
            <a:r>
              <a:rPr lang="en-US" sz="3200" dirty="0" smtClean="0"/>
              <a:t>Approved for use for the </a:t>
            </a:r>
            <a:r>
              <a:rPr lang="en-US" sz="3200" dirty="0" smtClean="0"/>
              <a:t>maintenance </a:t>
            </a:r>
            <a:r>
              <a:rPr lang="en-US" sz="3200" dirty="0" smtClean="0"/>
              <a:t>of normal sinus rhythm in patients with atrial fibrillation</a:t>
            </a:r>
            <a:endParaRPr lang="en-US" sz="3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4524315"/>
          </a:xfrm>
          <a:prstGeom prst="rect">
            <a:avLst/>
          </a:prstGeom>
          <a:noFill/>
        </p:spPr>
        <p:txBody>
          <a:bodyPr wrap="square" rtlCol="0">
            <a:spAutoFit/>
          </a:bodyPr>
          <a:lstStyle/>
          <a:p>
            <a:r>
              <a:rPr lang="en-US" sz="3600" dirty="0" smtClean="0"/>
              <a:t>IBUTILIDE</a:t>
            </a:r>
          </a:p>
          <a:p>
            <a:r>
              <a:rPr lang="en-US" sz="3600" dirty="0" smtClean="0"/>
              <a:t>Also activation of slow inward sodium current</a:t>
            </a:r>
          </a:p>
          <a:p>
            <a:r>
              <a:rPr lang="en-US" sz="3600" dirty="0" smtClean="0"/>
              <a:t>Hepatic metabolism and renal elimination</a:t>
            </a:r>
          </a:p>
          <a:p>
            <a:r>
              <a:rPr lang="en-US" sz="3600" dirty="0" smtClean="0"/>
              <a:t>To restore normal rhythm in </a:t>
            </a:r>
            <a:r>
              <a:rPr lang="en-US" sz="3600" dirty="0" err="1" smtClean="0"/>
              <a:t>atrial</a:t>
            </a:r>
            <a:r>
              <a:rPr lang="en-US" sz="3600" dirty="0" smtClean="0"/>
              <a:t> flutter and </a:t>
            </a:r>
            <a:r>
              <a:rPr lang="en-US" sz="3600" dirty="0" err="1" smtClean="0"/>
              <a:t>atrial</a:t>
            </a:r>
            <a:r>
              <a:rPr lang="en-US" sz="3600" dirty="0" smtClean="0"/>
              <a:t> fibrillation</a:t>
            </a:r>
          </a:p>
          <a:p>
            <a:r>
              <a:rPr lang="en-US" sz="3600" dirty="0" smtClean="0"/>
              <a:t>More effective in </a:t>
            </a:r>
            <a:r>
              <a:rPr lang="en-US" sz="3600" dirty="0" err="1" smtClean="0"/>
              <a:t>atrial</a:t>
            </a:r>
            <a:r>
              <a:rPr lang="en-US" sz="3600" dirty="0" smtClean="0"/>
              <a:t> flutter than fibrillation</a:t>
            </a:r>
          </a:p>
          <a:p>
            <a:r>
              <a:rPr lang="en-US" sz="3600" dirty="0" smtClean="0"/>
              <a:t>Adverse effect: </a:t>
            </a:r>
            <a:r>
              <a:rPr lang="en-US" sz="3600" dirty="0" smtClean="0"/>
              <a:t>excessive QT</a:t>
            </a:r>
            <a:r>
              <a:rPr lang="en-US" sz="3600" dirty="0"/>
              <a:t> </a:t>
            </a:r>
            <a:r>
              <a:rPr lang="en-US" sz="3600" dirty="0" smtClean="0"/>
              <a:t>prolongation </a:t>
            </a:r>
            <a:r>
              <a:rPr lang="en-US" sz="3600" dirty="0" smtClean="0"/>
              <a:t>and </a:t>
            </a:r>
            <a:r>
              <a:rPr lang="en-US" sz="3600" dirty="0" err="1" smtClean="0"/>
              <a:t>torsades</a:t>
            </a:r>
            <a:r>
              <a:rPr lang="en-US" sz="3600" dirty="0" smtClean="0"/>
              <a:t> de pointes</a:t>
            </a:r>
            <a:endParaRPr lang="en-US" sz="3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4524315"/>
          </a:xfrm>
          <a:prstGeom prst="rect">
            <a:avLst/>
          </a:prstGeom>
          <a:noFill/>
        </p:spPr>
        <p:txBody>
          <a:bodyPr wrap="square" rtlCol="0">
            <a:spAutoFit/>
          </a:bodyPr>
          <a:lstStyle/>
          <a:p>
            <a:r>
              <a:rPr lang="en-US" sz="3200" b="1" dirty="0" smtClean="0"/>
              <a:t>Class 4</a:t>
            </a:r>
          </a:p>
          <a:p>
            <a:r>
              <a:rPr lang="en-US" sz="3200" dirty="0" err="1" smtClean="0"/>
              <a:t>Verapamil</a:t>
            </a:r>
            <a:r>
              <a:rPr lang="en-US" sz="3200" dirty="0" smtClean="0"/>
              <a:t> and </a:t>
            </a:r>
            <a:r>
              <a:rPr lang="en-US" sz="3200" dirty="0" err="1" smtClean="0"/>
              <a:t>diltiazem</a:t>
            </a:r>
            <a:endParaRPr lang="en-US" sz="3200" dirty="0" smtClean="0"/>
          </a:p>
          <a:p>
            <a:r>
              <a:rPr lang="en-US" sz="3200" dirty="0" smtClean="0"/>
              <a:t>Blocks both activated and inactivated l –type calcium channels</a:t>
            </a:r>
          </a:p>
          <a:p>
            <a:r>
              <a:rPr lang="en-US" sz="3200" dirty="0" smtClean="0"/>
              <a:t>Effects more marked on SA and AV nodes</a:t>
            </a:r>
          </a:p>
          <a:p>
            <a:r>
              <a:rPr lang="en-US" sz="3200" dirty="0" smtClean="0"/>
              <a:t>May suppress both EAD and DADs.</a:t>
            </a:r>
          </a:p>
          <a:p>
            <a:r>
              <a:rPr lang="en-US" sz="3200" dirty="0" smtClean="0"/>
              <a:t>Peripheral </a:t>
            </a:r>
            <a:r>
              <a:rPr lang="en-US" sz="3200" dirty="0" err="1" smtClean="0"/>
              <a:t>vasodilation</a:t>
            </a:r>
            <a:endParaRPr lang="en-US" sz="3200" dirty="0" smtClean="0"/>
          </a:p>
          <a:p>
            <a:r>
              <a:rPr lang="en-US" sz="3200" dirty="0" smtClean="0"/>
              <a:t>Verapamil can induce AV block when used in large doses or in patients with </a:t>
            </a:r>
            <a:r>
              <a:rPr lang="en-US" sz="3200" dirty="0" err="1" smtClean="0"/>
              <a:t>av</a:t>
            </a:r>
            <a:r>
              <a:rPr lang="en-US" sz="3200" dirty="0" smtClean="0"/>
              <a:t> nodal </a:t>
            </a:r>
            <a:r>
              <a:rPr lang="en-US" sz="3200" dirty="0" smtClean="0"/>
              <a:t>disease</a:t>
            </a:r>
            <a:endParaRPr lang="en-US" sz="3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305800" cy="2862322"/>
          </a:xfrm>
          <a:prstGeom prst="rect">
            <a:avLst/>
          </a:prstGeom>
          <a:noFill/>
        </p:spPr>
        <p:txBody>
          <a:bodyPr wrap="square" rtlCol="0">
            <a:spAutoFit/>
          </a:bodyPr>
          <a:lstStyle/>
          <a:p>
            <a:r>
              <a:rPr lang="en-US" sz="3600" dirty="0" smtClean="0"/>
              <a:t>Adverse effects of </a:t>
            </a:r>
            <a:r>
              <a:rPr lang="en-US" sz="3600" dirty="0" err="1" smtClean="0"/>
              <a:t>verapamil</a:t>
            </a:r>
            <a:r>
              <a:rPr lang="en-US" sz="3600" dirty="0" smtClean="0"/>
              <a:t> includes: constipation, lassitude, nervousness and peripheral edema</a:t>
            </a:r>
          </a:p>
          <a:p>
            <a:r>
              <a:rPr lang="en-US" sz="3600" dirty="0" smtClean="0"/>
              <a:t>Hepatic metabolism</a:t>
            </a:r>
          </a:p>
          <a:p>
            <a:r>
              <a:rPr lang="en-US" sz="3600" dirty="0" err="1" smtClean="0"/>
              <a:t>Supraventricular</a:t>
            </a:r>
            <a:r>
              <a:rPr lang="en-US" sz="3600" dirty="0" smtClean="0"/>
              <a:t> tachycardia</a:t>
            </a:r>
            <a:endParaRPr lang="en-US" sz="3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534400" cy="5693866"/>
          </a:xfrm>
          <a:prstGeom prst="rect">
            <a:avLst/>
          </a:prstGeom>
          <a:noFill/>
        </p:spPr>
        <p:txBody>
          <a:bodyPr wrap="square" rtlCol="0">
            <a:spAutoFit/>
          </a:bodyPr>
          <a:lstStyle/>
          <a:p>
            <a:r>
              <a:rPr lang="en-US" sz="2800" dirty="0" smtClean="0"/>
              <a:t>Miscellaneous </a:t>
            </a:r>
            <a:r>
              <a:rPr lang="en-US" sz="2800" dirty="0" smtClean="0"/>
              <a:t>antiarrhythmic </a:t>
            </a:r>
            <a:r>
              <a:rPr lang="en-US" sz="2800" dirty="0" smtClean="0"/>
              <a:t>agents</a:t>
            </a:r>
          </a:p>
          <a:p>
            <a:r>
              <a:rPr lang="en-US" sz="2800" dirty="0" smtClean="0"/>
              <a:t>ADENOSINE</a:t>
            </a:r>
          </a:p>
          <a:p>
            <a:r>
              <a:rPr lang="en-US" sz="2800" dirty="0" smtClean="0"/>
              <a:t>Is a nucleoside that occurs naturally in the body.</a:t>
            </a:r>
          </a:p>
          <a:p>
            <a:r>
              <a:rPr lang="en-US" sz="2800" dirty="0" smtClean="0"/>
              <a:t>Activation of an inward rectifier potassium current and inhibition of calcium current</a:t>
            </a:r>
          </a:p>
          <a:p>
            <a:r>
              <a:rPr lang="en-US" sz="2800" dirty="0" smtClean="0"/>
              <a:t>Inhibits </a:t>
            </a:r>
            <a:r>
              <a:rPr lang="en-US" sz="2800" dirty="0" err="1" smtClean="0"/>
              <a:t>av</a:t>
            </a:r>
            <a:r>
              <a:rPr lang="en-US" sz="2800" dirty="0" smtClean="0"/>
              <a:t> nodal conduction and increases the </a:t>
            </a:r>
            <a:r>
              <a:rPr lang="en-US" sz="2800" dirty="0" err="1" smtClean="0"/>
              <a:t>av</a:t>
            </a:r>
            <a:r>
              <a:rPr lang="en-US" sz="2800" dirty="0" smtClean="0"/>
              <a:t> nodal refractory period but has lesser effects on SA node.</a:t>
            </a:r>
          </a:p>
          <a:p>
            <a:r>
              <a:rPr lang="en-US" sz="2800" dirty="0" smtClean="0"/>
              <a:t>Drug of choice for prompt conversion of paroxysmal </a:t>
            </a:r>
            <a:r>
              <a:rPr lang="en-US" sz="2800" dirty="0" err="1" smtClean="0"/>
              <a:t>supraventricular</a:t>
            </a:r>
            <a:r>
              <a:rPr lang="en-US" sz="2800" dirty="0" smtClean="0"/>
              <a:t> tachycardia to sinus rhythm.</a:t>
            </a:r>
          </a:p>
          <a:p>
            <a:r>
              <a:rPr lang="en-US" sz="2800" dirty="0" smtClean="0"/>
              <a:t>Less effective in </a:t>
            </a:r>
            <a:r>
              <a:rPr lang="en-US" sz="2800" dirty="0" err="1" smtClean="0"/>
              <a:t>prescence</a:t>
            </a:r>
            <a:r>
              <a:rPr lang="en-US" sz="2800" dirty="0" smtClean="0"/>
              <a:t> of adenosine receptor blockers such as </a:t>
            </a:r>
            <a:r>
              <a:rPr lang="en-US" sz="2800" dirty="0" err="1" smtClean="0"/>
              <a:t>theophyline</a:t>
            </a:r>
            <a:r>
              <a:rPr lang="en-US" sz="2800" dirty="0" smtClean="0"/>
              <a:t> and caffeine</a:t>
            </a:r>
          </a:p>
          <a:p>
            <a:r>
              <a:rPr lang="en-US" sz="2800" dirty="0" smtClean="0"/>
              <a:t>Effects are potentiated by adenosine uptake inhibitors such as </a:t>
            </a:r>
            <a:r>
              <a:rPr lang="en-US" sz="2800" dirty="0" err="1" smtClean="0"/>
              <a:t>dipyridamole</a:t>
            </a:r>
            <a:r>
              <a:rPr lang="en-US" sz="2800" dirty="0" smtClean="0"/>
              <a:t>.</a:t>
            </a:r>
            <a:endParaRPr 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458200" cy="2862322"/>
          </a:xfrm>
          <a:prstGeom prst="rect">
            <a:avLst/>
          </a:prstGeom>
          <a:noFill/>
        </p:spPr>
        <p:txBody>
          <a:bodyPr wrap="square" rtlCol="0">
            <a:spAutoFit/>
          </a:bodyPr>
          <a:lstStyle/>
          <a:p>
            <a:r>
              <a:rPr lang="en-US" sz="3600" dirty="0" smtClean="0"/>
              <a:t>Adverse effects: flushing, shortness of breath</a:t>
            </a:r>
          </a:p>
          <a:p>
            <a:r>
              <a:rPr lang="en-US" sz="3600" dirty="0" err="1" smtClean="0"/>
              <a:t>Atrial</a:t>
            </a:r>
            <a:r>
              <a:rPr lang="en-US" sz="3600" dirty="0" smtClean="0"/>
              <a:t> fibrillation</a:t>
            </a:r>
          </a:p>
          <a:p>
            <a:r>
              <a:rPr lang="en-US" sz="3600" dirty="0" smtClean="0"/>
              <a:t>Headache, hypotension, nausea, </a:t>
            </a:r>
            <a:r>
              <a:rPr lang="en-US" sz="3600" dirty="0" err="1" smtClean="0"/>
              <a:t>paraethesias</a:t>
            </a:r>
            <a:r>
              <a:rPr lang="en-US" sz="3600" dirty="0" smtClean="0"/>
              <a:t>.</a:t>
            </a:r>
            <a:endParaRPr lang="en-US" sz="3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3416320"/>
          </a:xfrm>
          <a:prstGeom prst="rect">
            <a:avLst/>
          </a:prstGeom>
          <a:noFill/>
        </p:spPr>
        <p:txBody>
          <a:bodyPr wrap="square" rtlCol="0">
            <a:spAutoFit/>
          </a:bodyPr>
          <a:lstStyle/>
          <a:p>
            <a:r>
              <a:rPr lang="en-US" sz="3600" dirty="0" smtClean="0"/>
              <a:t>Magnesium</a:t>
            </a:r>
          </a:p>
          <a:p>
            <a:r>
              <a:rPr lang="en-US" sz="3600" dirty="0" smtClean="0"/>
              <a:t>Magnesium therapy is indicated in patients with digitalis induced </a:t>
            </a:r>
            <a:r>
              <a:rPr lang="en-US" sz="3600" dirty="0" smtClean="0"/>
              <a:t>arrhythmias </a:t>
            </a:r>
            <a:r>
              <a:rPr lang="en-US" sz="3600" dirty="0" smtClean="0"/>
              <a:t>if </a:t>
            </a:r>
            <a:r>
              <a:rPr lang="en-US" sz="3600" dirty="0" err="1" smtClean="0"/>
              <a:t>hypomagnesia</a:t>
            </a:r>
            <a:r>
              <a:rPr lang="en-US" sz="3600" dirty="0" smtClean="0"/>
              <a:t> </a:t>
            </a:r>
            <a:r>
              <a:rPr lang="en-US" sz="3600" dirty="0" smtClean="0"/>
              <a:t>is present</a:t>
            </a:r>
          </a:p>
          <a:p>
            <a:r>
              <a:rPr lang="en-US" sz="3600" dirty="0" smtClean="0"/>
              <a:t>Also indicated in patients with </a:t>
            </a:r>
            <a:r>
              <a:rPr lang="en-US" sz="3600" dirty="0" err="1" smtClean="0"/>
              <a:t>torsades</a:t>
            </a:r>
            <a:r>
              <a:rPr lang="en-US" sz="3600" dirty="0" smtClean="0"/>
              <a:t> de pointes</a:t>
            </a:r>
            <a:endParaRPr lang="en-US" sz="36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1754326"/>
          </a:xfrm>
          <a:prstGeom prst="rect">
            <a:avLst/>
          </a:prstGeom>
          <a:noFill/>
        </p:spPr>
        <p:txBody>
          <a:bodyPr wrap="square" rtlCol="0">
            <a:spAutoFit/>
          </a:bodyPr>
          <a:lstStyle/>
          <a:p>
            <a:r>
              <a:rPr lang="en-US" sz="3600" dirty="0" smtClean="0"/>
              <a:t>POTASSIUM</a:t>
            </a:r>
          </a:p>
          <a:p>
            <a:r>
              <a:rPr lang="en-US" sz="3600" dirty="0" smtClean="0"/>
              <a:t>Directed towards normalizing potassium gradients and pool in the body.</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6555641"/>
          </a:xfrm>
          <a:prstGeom prst="rect">
            <a:avLst/>
          </a:prstGeom>
          <a:noFill/>
        </p:spPr>
        <p:txBody>
          <a:bodyPr wrap="square" rtlCol="0">
            <a:spAutoFit/>
          </a:bodyPr>
          <a:lstStyle/>
          <a:p>
            <a:r>
              <a:rPr lang="en-US" sz="2800" dirty="0" smtClean="0"/>
              <a:t>Ionic basis of membrane electrical activity</a:t>
            </a:r>
          </a:p>
          <a:p>
            <a:r>
              <a:rPr lang="en-US" sz="2800" dirty="0" smtClean="0"/>
              <a:t>Phase o: rapid depolarization</a:t>
            </a:r>
          </a:p>
          <a:p>
            <a:r>
              <a:rPr lang="en-US" sz="2800" dirty="0" smtClean="0"/>
              <a:t>Opening of voltage gated sodium channels</a:t>
            </a:r>
          </a:p>
          <a:p>
            <a:r>
              <a:rPr lang="en-US" sz="2800" dirty="0" smtClean="0"/>
              <a:t>This will </a:t>
            </a:r>
            <a:r>
              <a:rPr lang="en-US" sz="2800" dirty="0" err="1" smtClean="0"/>
              <a:t>characterise</a:t>
            </a:r>
            <a:r>
              <a:rPr lang="en-US" sz="2800" dirty="0" smtClean="0"/>
              <a:t> the upstroke</a:t>
            </a:r>
          </a:p>
          <a:p>
            <a:endParaRPr lang="en-US" sz="2800" dirty="0" smtClean="0"/>
          </a:p>
          <a:p>
            <a:r>
              <a:rPr lang="en-US" sz="2800" dirty="0" smtClean="0"/>
              <a:t>Phase 1:early first </a:t>
            </a:r>
            <a:r>
              <a:rPr lang="en-US" sz="2800" dirty="0" err="1" smtClean="0"/>
              <a:t>repolarization</a:t>
            </a:r>
            <a:endParaRPr lang="en-US" sz="2800" dirty="0" smtClean="0"/>
          </a:p>
          <a:p>
            <a:r>
              <a:rPr lang="en-US" sz="2800" dirty="0" smtClean="0"/>
              <a:t>This produces the spike and dome configuration of the action potential</a:t>
            </a:r>
          </a:p>
          <a:p>
            <a:r>
              <a:rPr lang="en-US" sz="2800" dirty="0" smtClean="0"/>
              <a:t>This will be due to inactivation of the sodium current and activation of the transient outward current. This transient outward current is due to potassium and chloride. it is present in atrium and ventricles. In the ventricles it is present in the </a:t>
            </a:r>
            <a:r>
              <a:rPr lang="en-US" sz="2800" dirty="0" err="1" smtClean="0"/>
              <a:t>epicardium</a:t>
            </a:r>
            <a:r>
              <a:rPr lang="en-US" sz="2800" dirty="0" smtClean="0"/>
              <a:t> and absent in the </a:t>
            </a:r>
            <a:r>
              <a:rPr lang="en-US" sz="2800" dirty="0" err="1" smtClean="0"/>
              <a:t>endocardium</a:t>
            </a:r>
            <a:r>
              <a:rPr lang="en-US" sz="2800" dirty="0" smtClean="0"/>
              <a:t> and thus the </a:t>
            </a:r>
            <a:r>
              <a:rPr lang="en-US" sz="2800" dirty="0" err="1" smtClean="0"/>
              <a:t>epicardium</a:t>
            </a:r>
            <a:r>
              <a:rPr lang="en-US" sz="2800" dirty="0" smtClean="0"/>
              <a:t> </a:t>
            </a:r>
            <a:r>
              <a:rPr lang="en-US" sz="2800" dirty="0" err="1" smtClean="0"/>
              <a:t>repolarises</a:t>
            </a:r>
            <a:r>
              <a:rPr lang="en-US" sz="2800" dirty="0" smtClean="0"/>
              <a:t> rapidly than the </a:t>
            </a:r>
            <a:r>
              <a:rPr lang="en-US" sz="2800" dirty="0" err="1" smtClean="0"/>
              <a:t>endocardium</a:t>
            </a:r>
            <a:r>
              <a:rPr lang="en-US" sz="2800" dirty="0" smtClean="0"/>
              <a:t>.</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458200" cy="6001643"/>
          </a:xfrm>
          <a:prstGeom prst="rect">
            <a:avLst/>
          </a:prstGeom>
          <a:noFill/>
        </p:spPr>
        <p:txBody>
          <a:bodyPr wrap="square" rtlCol="0">
            <a:spAutoFit/>
          </a:bodyPr>
          <a:lstStyle/>
          <a:p>
            <a:r>
              <a:rPr lang="en-US" sz="3200" dirty="0" smtClean="0"/>
              <a:t>Phase 2: action potential plateau</a:t>
            </a:r>
          </a:p>
          <a:p>
            <a:r>
              <a:rPr lang="en-US" sz="3200" dirty="0" smtClean="0"/>
              <a:t>This is due to balance between inward and outward ion current maintaining the </a:t>
            </a:r>
            <a:r>
              <a:rPr lang="en-US" sz="3200" dirty="0" err="1" smtClean="0"/>
              <a:t>myocytes</a:t>
            </a:r>
            <a:r>
              <a:rPr lang="en-US" sz="3200" dirty="0" smtClean="0"/>
              <a:t> in a </a:t>
            </a:r>
            <a:r>
              <a:rPr lang="en-US" sz="3200" dirty="0" err="1" smtClean="0"/>
              <a:t>depolarised</a:t>
            </a:r>
            <a:r>
              <a:rPr lang="en-US" sz="3200" dirty="0" smtClean="0"/>
              <a:t> state.</a:t>
            </a:r>
          </a:p>
          <a:p>
            <a:r>
              <a:rPr lang="en-US" sz="3200" dirty="0" smtClean="0"/>
              <a:t>Calcium enters the cells causing release of calcium from </a:t>
            </a:r>
            <a:r>
              <a:rPr lang="en-US" sz="3200" dirty="0" err="1" smtClean="0"/>
              <a:t>intracelullar</a:t>
            </a:r>
            <a:r>
              <a:rPr lang="en-US" sz="3200" dirty="0" smtClean="0"/>
              <a:t> stores.</a:t>
            </a:r>
          </a:p>
          <a:p>
            <a:r>
              <a:rPr lang="en-US" sz="3200" dirty="0" smtClean="0"/>
              <a:t>Calcium enters the cells through voltage gated calcium channels that open when the membrane is depolarized above -40mv.</a:t>
            </a:r>
          </a:p>
          <a:p>
            <a:r>
              <a:rPr lang="en-US" sz="3200" dirty="0" smtClean="0"/>
              <a:t>The l – type calcium channel possess slow inactivation kinetics resulting in a long lasting action potential.</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458200" cy="5262979"/>
          </a:xfrm>
          <a:prstGeom prst="rect">
            <a:avLst/>
          </a:prstGeom>
          <a:noFill/>
        </p:spPr>
        <p:txBody>
          <a:bodyPr wrap="square" rtlCol="0">
            <a:spAutoFit/>
          </a:bodyPr>
          <a:lstStyle/>
          <a:p>
            <a:r>
              <a:rPr lang="en-US" sz="2800" dirty="0" smtClean="0"/>
              <a:t>PHASE 3: LATE PHASE OF REPOLARIZATION</a:t>
            </a:r>
          </a:p>
          <a:p>
            <a:endParaRPr lang="en-US" sz="2800" dirty="0" smtClean="0"/>
          </a:p>
          <a:p>
            <a:endParaRPr lang="en-US" sz="2800" dirty="0" smtClean="0"/>
          </a:p>
          <a:p>
            <a:r>
              <a:rPr lang="en-US" sz="2800" dirty="0" smtClean="0"/>
              <a:t>PHASE 4:</a:t>
            </a:r>
          </a:p>
          <a:p>
            <a:r>
              <a:rPr lang="en-US" sz="2800" dirty="0" smtClean="0"/>
              <a:t>	electrically stable . Resting membrane potential at approximately -90mv.</a:t>
            </a:r>
          </a:p>
          <a:p>
            <a:r>
              <a:rPr lang="en-US" sz="2800" dirty="0" smtClean="0"/>
              <a:t>	maintained by outward potassium leak current.</a:t>
            </a:r>
          </a:p>
          <a:p>
            <a:r>
              <a:rPr lang="en-US" sz="2800" dirty="0" smtClean="0"/>
              <a:t>It is during phase 4 that the atrium and ventricles recover completely from inactivation</a:t>
            </a:r>
          </a:p>
          <a:p>
            <a:r>
              <a:rPr lang="en-US" sz="2800" dirty="0" smtClean="0"/>
              <a:t>In myocytes capable of automaticity, the membrane potential depolarizes during this period to initiate an action potential.</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6494085"/>
          </a:xfrm>
          <a:prstGeom prst="rect">
            <a:avLst/>
          </a:prstGeom>
          <a:noFill/>
        </p:spPr>
        <p:txBody>
          <a:bodyPr wrap="square" rtlCol="0">
            <a:spAutoFit/>
          </a:bodyPr>
          <a:lstStyle/>
          <a:p>
            <a:r>
              <a:rPr lang="en-US" sz="3200" dirty="0" err="1" smtClean="0"/>
              <a:t>Myocytes</a:t>
            </a:r>
            <a:r>
              <a:rPr lang="en-US" sz="3200" dirty="0" smtClean="0"/>
              <a:t> within the SA node possess the most rapid rate of automaticity. The SA serves as the normal pacemaker of the heart</a:t>
            </a:r>
          </a:p>
          <a:p>
            <a:r>
              <a:rPr lang="en-US" sz="3200" dirty="0" smtClean="0"/>
              <a:t>Specialized cells within the atria, </a:t>
            </a:r>
            <a:r>
              <a:rPr lang="en-US" sz="3200" dirty="0" err="1" smtClean="0"/>
              <a:t>av</a:t>
            </a:r>
            <a:r>
              <a:rPr lang="en-US" sz="3200" dirty="0" smtClean="0"/>
              <a:t> node and his </a:t>
            </a:r>
            <a:r>
              <a:rPr lang="en-US" sz="3200" dirty="0" err="1" smtClean="0"/>
              <a:t>purkinje</a:t>
            </a:r>
            <a:r>
              <a:rPr lang="en-US" sz="3200" dirty="0" smtClean="0"/>
              <a:t> system are capable of spontaneous depolarization at a slower rate.</a:t>
            </a:r>
          </a:p>
          <a:p>
            <a:r>
              <a:rPr lang="en-US" sz="3200" dirty="0" smtClean="0"/>
              <a:t>The more rapid rate of depolarization of the SA node normally suppresses all of the other cells capable of automaticity.</a:t>
            </a:r>
          </a:p>
          <a:p>
            <a:r>
              <a:rPr lang="en-US" sz="3200" dirty="0" smtClean="0"/>
              <a:t>The other cells will become pacemakers when their own rate of depolarization becomes greater than that of the </a:t>
            </a:r>
            <a:r>
              <a:rPr lang="en-US" sz="3200" dirty="0" err="1" smtClean="0"/>
              <a:t>sa</a:t>
            </a:r>
            <a:r>
              <a:rPr lang="en-US" sz="3200" dirty="0" smtClean="0"/>
              <a:t> node or when the pacemaker cells within the </a:t>
            </a:r>
            <a:r>
              <a:rPr lang="en-US" sz="3200" dirty="0" err="1" smtClean="0"/>
              <a:t>sa</a:t>
            </a:r>
            <a:r>
              <a:rPr lang="en-US" sz="3200" dirty="0" smtClean="0"/>
              <a:t> node are depressed.</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5509200"/>
          </a:xfrm>
          <a:prstGeom prst="rect">
            <a:avLst/>
          </a:prstGeom>
          <a:noFill/>
        </p:spPr>
        <p:txBody>
          <a:bodyPr wrap="square" rtlCol="0">
            <a:spAutoFit/>
          </a:bodyPr>
          <a:lstStyle/>
          <a:p>
            <a:r>
              <a:rPr lang="en-US" sz="3200" dirty="0" smtClean="0"/>
              <a:t>The rate of pacemaker discharge is influenced by the autonomic nervous system.</a:t>
            </a:r>
          </a:p>
          <a:p>
            <a:r>
              <a:rPr lang="en-US" sz="3200" dirty="0" err="1" smtClean="0"/>
              <a:t>Sns</a:t>
            </a:r>
            <a:r>
              <a:rPr lang="en-US" sz="3200" dirty="0" smtClean="0"/>
              <a:t> – increase the rate of pacemaker activity</a:t>
            </a:r>
          </a:p>
          <a:p>
            <a:r>
              <a:rPr lang="en-US" sz="3200" dirty="0" err="1" smtClean="0"/>
              <a:t>Pns</a:t>
            </a:r>
            <a:r>
              <a:rPr lang="en-US" sz="3200" dirty="0" smtClean="0"/>
              <a:t> – decrease the rate of pacemaker activity</a:t>
            </a:r>
          </a:p>
          <a:p>
            <a:endParaRPr lang="en-US" sz="3200" dirty="0" smtClean="0"/>
          </a:p>
          <a:p>
            <a:endParaRPr lang="en-US" sz="3200" dirty="0" smtClean="0"/>
          </a:p>
          <a:p>
            <a:r>
              <a:rPr lang="en-US" sz="3200" dirty="0" smtClean="0"/>
              <a:t>REFRACTORY PERIOD</a:t>
            </a:r>
          </a:p>
          <a:p>
            <a:r>
              <a:rPr lang="en-US" sz="3200" dirty="0" smtClean="0"/>
              <a:t>Depolarized cells are transiently unresponsive to any activating stimuli. During this period most calcium and sodium channels are inactivated and are said to be refractory.</a:t>
            </a:r>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3416320"/>
          </a:xfrm>
          <a:prstGeom prst="rect">
            <a:avLst/>
          </a:prstGeom>
          <a:noFill/>
        </p:spPr>
        <p:txBody>
          <a:bodyPr wrap="square" rtlCol="0">
            <a:spAutoFit/>
          </a:bodyPr>
          <a:lstStyle/>
          <a:p>
            <a:r>
              <a:rPr lang="en-US" sz="3600" dirty="0" smtClean="0"/>
              <a:t>MECHANISMS OF ARRYTHMIAS</a:t>
            </a:r>
          </a:p>
          <a:p>
            <a:r>
              <a:rPr lang="en-US" sz="3600" dirty="0" smtClean="0"/>
              <a:t>This can be broadly classified into 3:</a:t>
            </a:r>
          </a:p>
          <a:p>
            <a:pPr marL="342900" indent="-342900">
              <a:buAutoNum type="alphaLcParenR"/>
            </a:pPr>
            <a:r>
              <a:rPr lang="en-US" sz="3600" dirty="0" smtClean="0"/>
              <a:t>Triggered activity</a:t>
            </a:r>
          </a:p>
          <a:p>
            <a:pPr marL="342900" indent="-342900">
              <a:buAutoNum type="alphaLcParenR"/>
            </a:pPr>
            <a:r>
              <a:rPr lang="en-US" sz="3600" dirty="0" smtClean="0"/>
              <a:t>Abnormal automaticity</a:t>
            </a:r>
          </a:p>
          <a:p>
            <a:pPr marL="342900" indent="-342900">
              <a:buAutoNum type="alphaLcParenR"/>
            </a:pPr>
            <a:r>
              <a:rPr lang="en-US" sz="3600" dirty="0" smtClean="0"/>
              <a:t>reentry</a:t>
            </a:r>
          </a:p>
          <a:p>
            <a:pPr marL="342900" indent="-342900">
              <a:buAutoNum type="alphaLcParenR"/>
            </a:pPr>
            <a:endParaRPr lang="en-US"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TotalTime>
  <Words>1760</Words>
  <Application>Microsoft Office PowerPoint</Application>
  <PresentationFormat>On-screen Show (4:3)</PresentationFormat>
  <Paragraphs>221</Paragraphs>
  <Slides>39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Antony</dc:creator>
  <cp:lastModifiedBy>user</cp:lastModifiedBy>
  <cp:revision>22</cp:revision>
  <dcterms:created xsi:type="dcterms:W3CDTF">2006-08-16T00:00:00Z</dcterms:created>
  <dcterms:modified xsi:type="dcterms:W3CDTF">2016-06-19T06:04:41Z</dcterms:modified>
</cp:coreProperties>
</file>