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5" d="100"/>
          <a:sy n="75" d="100"/>
        </p:scale>
        <p:origin x="5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EDC913-3205-4F7C-AD39-F68788CC6BB7}"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3022850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DC913-3205-4F7C-AD39-F68788CC6BB7}"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195874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DC913-3205-4F7C-AD39-F68788CC6BB7}"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291680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DC913-3205-4F7C-AD39-F68788CC6BB7}"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2562612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EDC913-3205-4F7C-AD39-F68788CC6BB7}"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3542569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EDC913-3205-4F7C-AD39-F68788CC6BB7}" type="datetimeFigureOut">
              <a:rPr lang="en-US" smtClean="0"/>
              <a:t>10/24/2020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3586522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EDC913-3205-4F7C-AD39-F68788CC6BB7}" type="datetimeFigureOut">
              <a:rPr lang="en-US" smtClean="0"/>
              <a:t>10/24/2020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215620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EDC913-3205-4F7C-AD39-F68788CC6BB7}" type="datetimeFigureOut">
              <a:rPr lang="en-US" smtClean="0"/>
              <a:t>10/24/2020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92953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DC913-3205-4F7C-AD39-F68788CC6BB7}" type="datetimeFigureOut">
              <a:rPr lang="en-US" smtClean="0"/>
              <a:t>10/24/2020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2166212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DEDC913-3205-4F7C-AD39-F68788CC6BB7}" type="datetimeFigureOut">
              <a:rPr lang="en-US" smtClean="0"/>
              <a:t>10/24/2020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381996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DEDC913-3205-4F7C-AD39-F68788CC6BB7}" type="datetimeFigureOut">
              <a:rPr lang="en-US" smtClean="0"/>
              <a:t>10/24/2020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F19098-EBAE-42C9-B556-8908343C85A4}" type="slidenum">
              <a:rPr lang="en-US" smtClean="0"/>
              <a:t>‹#›</a:t>
            </a:fld>
            <a:endParaRPr lang="en-US"/>
          </a:p>
        </p:txBody>
      </p:sp>
    </p:spTree>
    <p:extLst>
      <p:ext uri="{BB962C8B-B14F-4D97-AF65-F5344CB8AC3E}">
        <p14:creationId xmlns:p14="http://schemas.microsoft.com/office/powerpoint/2010/main" val="4144188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DC913-3205-4F7C-AD39-F68788CC6BB7}" type="datetimeFigureOut">
              <a:rPr lang="en-US" smtClean="0"/>
              <a:t>10/24/2020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9098-EBAE-42C9-B556-8908343C85A4}" type="slidenum">
              <a:rPr lang="en-US" smtClean="0"/>
              <a:t>‹#›</a:t>
            </a:fld>
            <a:endParaRPr lang="en-US"/>
          </a:p>
        </p:txBody>
      </p:sp>
    </p:spTree>
    <p:extLst>
      <p:ext uri="{BB962C8B-B14F-4D97-AF65-F5344CB8AC3E}">
        <p14:creationId xmlns:p14="http://schemas.microsoft.com/office/powerpoint/2010/main" val="4131096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sym typeface="Calibri" panose="020F0502020204030204" pitchFamily="34" charset="0"/>
              </a:rPr>
              <a:t>Principles of aseptic technique ,  common antiseptics  &amp; disinfectants used </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1981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Disadvantages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On rare occasions products containing chlorhexidine have been reported to cause irritation, especially when used in the genital area.</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Effectiveness can be reduced by hard water, hand creams and natural soaps.</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Note:</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Recommended antiseptic for surgical hand scrub and skin preparation.</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However preparations without cetrimide are preferred </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55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Can be used in the following dilution</a:t>
            </a:r>
            <a:endParaRPr lang="zh-CN" altLang="zh-CN" sz="3200" dirty="0" smtClean="0">
              <a:latin typeface="Times New Roman" panose="02020603050405020304" pitchFamily="18" charset="0"/>
              <a:cs typeface="Times New Roman" panose="02020603050405020304" pitchFamily="18" charset="0"/>
            </a:endParaRPr>
          </a:p>
          <a:p>
            <a:pPr marL="514350" indent="-514350" algn="just">
              <a:buAutoNum type="alphaLcParenR"/>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100mls of savlon into 70% of alcohol (1 litre ) used in pre – operation preparation of skin or emergency disinfection of clean instruments (2min)</a:t>
            </a:r>
            <a:endParaRPr lang="en-US" altLang="en-US" sz="3200" dirty="0">
              <a:latin typeface="Times New Roman" panose="02020603050405020304" pitchFamily="18" charset="0"/>
              <a:cs typeface="Times New Roman" panose="02020603050405020304" pitchFamily="18" charset="0"/>
              <a:sym typeface="Calibri" panose="020F0502020204030204" pitchFamily="34" charset="0"/>
            </a:endParaRPr>
          </a:p>
          <a:p>
            <a:pPr marL="514350" indent="-514350" algn="just">
              <a:buAutoNum type="alphaLcParenR"/>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10mls savlon in 1 litre of water used for wound disinfection of wounds and clean instruments where they are immersed for 30 minutes; rinsing hands and storage of thermometer</a:t>
            </a:r>
            <a:endParaRPr lang="zh-CN" altLang="zh-CN" sz="32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261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b="1" dirty="0" smtClean="0">
                <a:latin typeface="Constantia" panose="02030602050306030303" pitchFamily="18" charset="0"/>
                <a:sym typeface="Calibri" panose="020F0502020204030204" pitchFamily="34" charset="0"/>
              </a:rPr>
              <a:t>CHLORHEXIDINE GLUCONATE </a:t>
            </a:r>
            <a:endParaRPr lang="zh-CN" altLang="zh-CN" sz="4000" dirty="0" smtClean="0"/>
          </a:p>
        </p:txBody>
      </p:sp>
      <p:sp>
        <p:nvSpPr>
          <p:cNvPr id="3" name="Content Placeholder 2"/>
          <p:cNvSpPr>
            <a:spLocks noGrp="1"/>
          </p:cNvSpPr>
          <p:nvPr>
            <p:ph idx="1"/>
          </p:nvPr>
        </p:nvSpPr>
        <p:spPr/>
        <p:txBody>
          <a:bodyPr>
            <a:normAutofit lnSpcReduction="10000"/>
          </a:bodyPr>
          <a:lstStyle/>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Commonly called Hibitane /Hibiclens / Hibiscrub</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Almost similar features to savlon. Ideal for surgical scrub and skin preparations though preferred to savlon</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Note:</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 </a:t>
            </a: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While products containing chlorhexidine are ideal for surgical hand scrub and skin preparation in general, they may not be the best antiseptics to use in the genital area, vagina and cervix because of the small potential for irritating these areas. </a:t>
            </a:r>
          </a:p>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Iodophors</a:t>
            </a: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 are a better choice for use in these areas. If iodophor is not available, a product containing </a:t>
            </a: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chlorhoxidine</a:t>
            </a: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 is the best alternative.</a:t>
            </a:r>
            <a:endParaRPr lang="zh-CN" altLang="zh-CN"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42245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b="1" dirty="0" smtClean="0">
                <a:latin typeface="Times New Roman" panose="02020603050405020304" pitchFamily="18" charset="0"/>
                <a:cs typeface="Times New Roman" panose="02020603050405020304" pitchFamily="18" charset="0"/>
                <a:sym typeface="Calibri" panose="020F0502020204030204" pitchFamily="34" charset="0"/>
              </a:rPr>
              <a:t>IODOPHORS (SOLUTIONS SUCH AS POVIDONE IODINE E. G. BETADINE)</a:t>
            </a:r>
            <a:endParaRPr lang="zh-CN" altLang="zh-CN" sz="3200"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These contain Iodine in a complex form, making them relatively non irritating and non toxic.</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Effective against a broad range of micro-organisms.</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Advantages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Less irritating to the skin than iodine.</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Can be used on mucous membranes.</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Disadvantages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Effectiveness is moderately reduced by blood or other organic material.</a:t>
            </a:r>
            <a:endParaRPr lang="zh-CN" altLang="zh-CN"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54325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Note:</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Recommended antiseptic for surgical hand scrub and client preparation.</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Best antiseptic for use in the genitalia area, vagina and cervix.</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Effective 1-2 minutes after application. For optimal effectiveness, wait several minutes after application.</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Most preparations should be used at full strength.</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Distinctly different from iodine. Iodophors are sudsy (resemble lather); pure iodine is not.</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6932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600" b="1" dirty="0" smtClean="0">
                <a:latin typeface="Times New Roman" panose="02020603050405020304" pitchFamily="18" charset="0"/>
                <a:cs typeface="Times New Roman" panose="02020603050405020304" pitchFamily="18" charset="0"/>
                <a:sym typeface="Calibri" panose="020F0502020204030204" pitchFamily="34" charset="0"/>
              </a:rPr>
              <a:t>IODINE, INCLUDING TINCTURE OF IODINE (IODINE AND ALCOHOL)</a:t>
            </a:r>
            <a:endParaRPr lang="zh-CN" altLang="zh-CN" sz="3600"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Effective against a broad range of micro-organisms.</a:t>
            </a:r>
            <a:endParaRPr lang="zh-CN" altLang="zh-CN" sz="3200" dirty="0" smtClean="0">
              <a:latin typeface="Times New Roman" panose="02020603050405020304" pitchFamily="18" charset="0"/>
              <a:cs typeface="Times New Roman" panose="02020603050405020304" pitchFamily="18" charset="0"/>
            </a:endParaRPr>
          </a:p>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Advantages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Fast acting</a:t>
            </a:r>
            <a:endParaRPr lang="en-US" altLang="en-US" sz="3200" dirty="0">
              <a:latin typeface="Times New Roman" panose="02020603050405020304" pitchFamily="18" charset="0"/>
              <a:cs typeface="Times New Roman" panose="02020603050405020304" pitchFamily="18" charset="0"/>
              <a:sym typeface="Calibri" panose="020F0502020204030204" pitchFamily="34" charset="0"/>
            </a:endParaRPr>
          </a:p>
          <a:p>
            <a:pPr marL="0" indent="0" algn="just">
              <a:buFont typeface="Wingdings" panose="05000000000000000000" pitchFamily="2" charset="2"/>
              <a:buChar char="Ø"/>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Disadvantages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Can cause skin irritation.</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Effectiveness is markedly reduced by blood or other organic material.</a:t>
            </a:r>
            <a:endParaRPr lang="zh-CN" altLang="zh-CN" sz="32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13663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Note:</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Too irritating for routine use in surgical hand scrub or for use on mucous membranes.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Because of the potential to cause skin irritation, when used for preparation, iodine must be allowed to dry and then remove from the skin with alcohol.</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4828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HEXACHLOROPHENE (PHISOHEX)</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Poor effectiveness against most micro-organisms.</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Advantages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Has a good, persistent effect with repeated use which remains effective for at least six hours after being applied.</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Disadvantages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Potentially toxic to the nervous system.</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Occasional use is not effective in reducing the number of micro-organisms on the hands.</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500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If use of hexachlorophene is discontinued after long-term use, rebound increase of growth bacteria will occur (bacterial whose growth was being inhibited by its use will grow and multiply causing large scale contamination).</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Note:</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Contraindicated for routine use on irritated or broken skin or mucous membranes.</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Not recommended for use in surgical hand scrub or skin preparation due to its limited capacity to kill micro-organisms.</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3518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PARA-CHLORO-META-XYLENOL (PCMX, CHLOROXYLENOL, e.g. DETTOL)</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Fairly effective against most micro-organisms.</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Advantages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Has a persistent effect over several hours.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Activity is only minimally reduced by blood or other organic material.</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Disadvantages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Less effective than chlorlexidine and iodophors.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Not recommended for routine use</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773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800" b="1" dirty="0" smtClean="0">
                <a:latin typeface="Times New Roman" panose="02020603050405020304" pitchFamily="18" charset="0"/>
                <a:cs typeface="Times New Roman" panose="02020603050405020304" pitchFamily="18" charset="0"/>
              </a:rPr>
              <a:t>Objectives </a:t>
            </a:r>
            <a:endParaRPr lang="en-US" sz="8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At the end of this lesson you should be able :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Define common terms related to antiseptics and disinfectants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Describe common antiseptics and disfectants used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Define aseptic techniques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Discuss rules observed in aseptic technique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226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HYDROGEN PEROXIDE (H202)</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Diluted according to the manufacturer’s instructions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Used in pre – operative preparation of skin and treatment of bacterial and fungal infections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When undiluted, it is used for disinfecting and cleaning of ulcerations, cuts and infected wound</a:t>
            </a:r>
            <a:endParaRPr lang="zh-CN" altLang="zh-CN" dirty="0" smtClean="0">
              <a:latin typeface="Times New Roman" panose="02020603050405020304" pitchFamily="18" charset="0"/>
              <a:cs typeface="Times New Roman" panose="02020603050405020304" pitchFamily="18" charset="0"/>
            </a:endParaRPr>
          </a:p>
          <a:p>
            <a:pPr marL="0" indent="0" algn="just">
              <a:buNone/>
            </a:pPr>
            <a:endParaRPr lang="en-US" altLang="en-US" dirty="0" smtClean="0">
              <a:latin typeface="Times New Roman" panose="02020603050405020304" pitchFamily="18" charset="0"/>
              <a:cs typeface="Times New Roman" panose="02020603050405020304" pitchFamily="18" charset="0"/>
              <a:sym typeface="Calibri" panose="020F0502020204030204" pitchFamily="34" charset="0"/>
            </a:endParaRPr>
          </a:p>
          <a:p>
            <a:pPr marL="0" indent="0" algn="just">
              <a:buNone/>
            </a:pP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6848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SODIUM PERBORATE MONOHYDRATE – NaBO3.H20 (MILTON)</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Use for sterilizing utensils for baby feeding in NBU</a:t>
            </a:r>
            <a:endParaRPr lang="en-US" altLang="en-US" dirty="0">
              <a:latin typeface="Times New Roman" panose="02020603050405020304" pitchFamily="18" charset="0"/>
              <a:cs typeface="Times New Roman" panose="02020603050405020304" pitchFamily="18" charset="0"/>
              <a:sym typeface="Calibri" panose="020F0502020204030204" pitchFamily="34" charset="0"/>
            </a:endParaRPr>
          </a:p>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FORMALDEHYDE</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Used to treat items that are bulky</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Also used for fumigation and as a preservative</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368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CHLORINE</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Effective against a broad range of micro-organisms including tubercle bacilli. Does not kill all bacterial endospores.</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Advantages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Fast acting.</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Least expensive disinfectant</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0061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Disadvantages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Can be corrosive to metals when in prolonged contact (more than 20 minutes).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Can be irritating to the skin, eyes and respiratory tract.</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68843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Note:</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Available in liquid (sodium hypochlorite – </a:t>
            </a:r>
            <a:r>
              <a:rPr lang="en-US" altLang="en-US" sz="3200" dirty="0" err="1" smtClean="0">
                <a:latin typeface="Times New Roman" panose="02020603050405020304" pitchFamily="18" charset="0"/>
                <a:cs typeface="Times New Roman" panose="02020603050405020304" pitchFamily="18" charset="0"/>
                <a:sym typeface="Calibri" panose="020F0502020204030204" pitchFamily="34" charset="0"/>
              </a:rPr>
              <a:t>jik</a:t>
            </a: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 ), powder (calcium hypochlorite) and tablet (sodium dichloride socyanurate - precept) form.</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Can be used for decontamination (by soaking for ten minutes) or HLD (by soaking for 20 minutes). Can be used for instruments and other items (but not for laparascopic equipment).</a:t>
            </a:r>
            <a:endParaRPr lang="zh-CN" altLang="zh-CN" sz="3200" dirty="0" smtClean="0">
              <a:latin typeface="Times New Roman" panose="02020603050405020304" pitchFamily="18" charset="0"/>
              <a:cs typeface="Times New Roman" panose="02020603050405020304" pitchFamily="18" charset="0"/>
            </a:endParaRPr>
          </a:p>
          <a:p>
            <a:pPr marL="0" indent="0">
              <a:buFont typeface="Wingdings" panose="05000000000000000000" pitchFamily="2" charset="2"/>
              <a:buChar char="Ø"/>
            </a:pPr>
            <a:endParaRPr lang="zh-CN" altLang="zh-CN" dirty="0" smtClean="0"/>
          </a:p>
        </p:txBody>
      </p:sp>
    </p:spTree>
    <p:extLst>
      <p:ext uri="{BB962C8B-B14F-4D97-AF65-F5344CB8AC3E}">
        <p14:creationId xmlns:p14="http://schemas.microsoft.com/office/powerpoint/2010/main" val="567585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Can also be used for disinfection of surfaces.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Leaves a residue, so instruments and other items must be rinsed thoroughly with boiled water after HLD.</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A new solution should be prepared daily (or sooner, if it becomes heavily contaminated) since potency is lost over time and after exposure to light.</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563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altLang="en-US" sz="3200" b="1" dirty="0" smtClean="0">
                <a:latin typeface="Times New Roman" panose="02020603050405020304" pitchFamily="18" charset="0"/>
                <a:cs typeface="Times New Roman" panose="02020603050405020304" pitchFamily="18" charset="0"/>
                <a:sym typeface="Calibri" panose="020F0502020204030204" pitchFamily="34" charset="0"/>
              </a:rPr>
              <a:t>GLUTARALDEHYDE (CIDEX)</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Effective against a broad range of micro-organisms including tubercle bacilli. Does not kill all bacterial endospores.</a:t>
            </a:r>
            <a:endParaRPr lang="zh-CN" altLang="zh-CN" sz="3200" dirty="0" smtClean="0">
              <a:latin typeface="Times New Roman" panose="02020603050405020304" pitchFamily="18" charset="0"/>
              <a:cs typeface="Times New Roman" panose="02020603050405020304" pitchFamily="18" charset="0"/>
            </a:endParaRPr>
          </a:p>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Advantages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Fast acting.</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Least expensive disinfectant.</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1361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Disadvantages </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Can be corrosive to metals when in prolonged contact (more than 20 minutes).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Can be irritating to the skin, eyes and respiratory tract.</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010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Note</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Used most commonly to process medical equipment such as laparoscopes which cannot be heat sterilized.</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Can be used for HLD (by soaking for 20 minutes) and sterilization (by soaking for ten hours) of instruments and other items.</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4431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Leaves a residue, instruments and other items must be rinsed thoroughly with boiled water after HLD and with sterile water after sterilization.</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A new solution should be prepared every 14 days (or sooner, if it becomes cloudy).</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Preparations vary, follow the manufacturer’s instructions.</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6733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800" b="1" dirty="0" smtClean="0">
                <a:latin typeface="Times New Roman" panose="02020603050405020304" pitchFamily="18" charset="0"/>
                <a:cs typeface="Times New Roman" panose="02020603050405020304" pitchFamily="18" charset="0"/>
              </a:rPr>
              <a:t>Introduction </a:t>
            </a:r>
            <a:endParaRPr lang="en-US" sz="8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altLang="en-US" sz="3200" b="1" dirty="0" smtClean="0">
                <a:latin typeface="Times New Roman" panose="02020603050405020304" pitchFamily="18" charset="0"/>
                <a:cs typeface="Times New Roman" panose="02020603050405020304" pitchFamily="18" charset="0"/>
                <a:sym typeface="Calibri" panose="020F0502020204030204" pitchFamily="34" charset="0"/>
              </a:rPr>
              <a:t>ANTISEPTICS AND DISINFECTANTS</a:t>
            </a:r>
            <a:endParaRPr lang="zh-CN" altLang="zh-CN" sz="3200" dirty="0" smtClean="0">
              <a:latin typeface="Times New Roman" panose="02020603050405020304" pitchFamily="18" charset="0"/>
              <a:cs typeface="Times New Roman" panose="02020603050405020304" pitchFamily="18" charset="0"/>
            </a:endParaRPr>
          </a:p>
          <a:p>
            <a:pPr marL="0" indent="0" algn="just">
              <a:buNone/>
            </a:pPr>
            <a:r>
              <a:rPr lang="en-US" altLang="en-US" sz="3200" b="1" dirty="0" smtClean="0">
                <a:latin typeface="Times New Roman" panose="02020603050405020304" pitchFamily="18" charset="0"/>
                <a:cs typeface="Times New Roman" panose="02020603050405020304" pitchFamily="18" charset="0"/>
                <a:sym typeface="Calibri" panose="020F0502020204030204" pitchFamily="34" charset="0"/>
              </a:rPr>
              <a:t>An antiseptic </a:t>
            </a:r>
          </a:p>
          <a:p>
            <a:pPr algn="just">
              <a:buFont typeface="Wingdings" panose="05000000000000000000" pitchFamily="2" charset="2"/>
              <a:buChar char="ü"/>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is a chemical agent used on the skin and mucous membrane to remove or kill micro-organisms without causing damage or irritation to the skin and mucous membranes.</a:t>
            </a:r>
            <a:r>
              <a:rPr lang="en-US" altLang="en-US" sz="3200" dirty="0">
                <a:latin typeface="Times New Roman" panose="02020603050405020304" pitchFamily="18" charset="0"/>
                <a:cs typeface="Times New Roman" panose="02020603050405020304" pitchFamily="18" charset="0"/>
                <a:sym typeface="Calibri" panose="020F0502020204030204" pitchFamily="34" charset="0"/>
              </a:rPr>
              <a:t> </a:t>
            </a:r>
            <a:endPar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endParaRPr>
          </a:p>
          <a:p>
            <a:pPr algn="just">
              <a:buFont typeface="Wingdings" panose="05000000000000000000" pitchFamily="2" charset="2"/>
              <a:buChar char="ü"/>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May also prevent the growth and development of micro-organisms.</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9944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2800" b="1" dirty="0" smtClean="0">
                <a:latin typeface="Times New Roman" panose="02020603050405020304" pitchFamily="18" charset="0"/>
                <a:cs typeface="Times New Roman" panose="02020603050405020304" pitchFamily="18" charset="0"/>
                <a:sym typeface="Calibri" panose="020F0502020204030204" pitchFamily="34" charset="0"/>
              </a:rPr>
              <a:t>PRINCIPLES OF USING DISINFECTANTS AND ANTISEPTICS</a:t>
            </a:r>
            <a:endParaRPr lang="zh-CN" altLang="zh-CN" sz="2800"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Choose chemicals that are effective on the suspected or known micro – organism</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Choose chemicals that are stable and safe under conditions of use</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Use freshly prepared detergents as much  as possible</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Follow manufacturer’s directions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Store chemical agents in compatible clean containers which should always remain covered</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1433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b="1" dirty="0" smtClean="0">
                <a:latin typeface="Times New Roman" panose="02020603050405020304" pitchFamily="18" charset="0"/>
                <a:cs typeface="Times New Roman" panose="02020603050405020304" pitchFamily="18" charset="0"/>
                <a:sym typeface="Calibri" panose="020F0502020204030204" pitchFamily="34" charset="0"/>
              </a:rPr>
              <a:t>NURSING PRECAUTIONS WHILE USING CHEMICALS</a:t>
            </a:r>
            <a:endParaRPr lang="zh-CN" altLang="zh-CN" sz="3200"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Equipment should be well prepared for sterilization</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Fully immerse the equipment into the solution</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Leave the instruments in situ for the recommended time</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The instruments should be removed by use of forceps and cleaned in water or normal saline</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3062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Aseptic Technique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altLang="en-US" sz="3200" b="1" dirty="0" smtClean="0">
                <a:latin typeface="Times New Roman" panose="02020603050405020304" pitchFamily="18" charset="0"/>
                <a:cs typeface="Times New Roman" panose="02020603050405020304" pitchFamily="18" charset="0"/>
                <a:sym typeface="Calibri" panose="020F0502020204030204" pitchFamily="34" charset="0"/>
              </a:rPr>
              <a:t>Asepsis</a:t>
            </a: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 can be defined as "free from sepsis or germ free".</a:t>
            </a:r>
            <a:endParaRPr lang="zh-CN" altLang="zh-CN"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sz="3200" b="1" dirty="0" smtClean="0">
                <a:latin typeface="Times New Roman" panose="02020603050405020304" pitchFamily="18" charset="0"/>
                <a:cs typeface="Times New Roman" panose="02020603050405020304" pitchFamily="18" charset="0"/>
                <a:sym typeface="Calibri" panose="020F0502020204030204" pitchFamily="34" charset="0"/>
              </a:rPr>
              <a:t>A technique </a:t>
            </a: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is a method or skill used for a particular task or technical proficiency. Other definitions of technique are: art, artistry, craft, proficiency, skill, touch.</a:t>
            </a:r>
            <a:endParaRPr lang="zh-CN" altLang="zh-CN"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sz="3200" b="1" dirty="0" smtClean="0">
                <a:latin typeface="Times New Roman" panose="02020603050405020304" pitchFamily="18" charset="0"/>
                <a:cs typeface="Times New Roman" panose="02020603050405020304" pitchFamily="18" charset="0"/>
                <a:sym typeface="Calibri" panose="020F0502020204030204" pitchFamily="34" charset="0"/>
              </a:rPr>
              <a:t>Weller, (1996) </a:t>
            </a: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defines aseptic technique as: “A method of carrying out sterile procedures so that there is the minimum of risk of introducing infection.”</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0460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Preparing the Skin</a:t>
            </a:r>
            <a:endParaRPr lang="zh-CN" altLang="zh-CN"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Preparing the Skin</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Clean the site with soap and water. </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Wipe the skin in a circular motion, beginning in the center of the site then moving outwards. </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Use sterile cotton balls or cotton wool sponges held on sponge forceps. </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Any of the following antiseptics may be used as listed in the preferred order:</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8489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An iodophor (Betadine); then wait for two minutes and wipe off the excess with sterile dry cotton or gauze</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4% Chlorhexidine ( Hibiclens ) wipe off excess with sterile, dry cotton or gauze</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1-3 % iodine, followed by 60-90% alcohol (ethyl or isopropyl) then allow to air dry</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Chlorhexidine with cetrimide (Savlon) wipe off the excess with sterile, dry cotton or gauze</a:t>
            </a:r>
            <a:endParaRPr lang="zh-CN" altLang="zh-CN"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2827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Preparing the Vagina and Cervix</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Apply an appropriate antiseptic (iodophor) to the vagina and cervix before passing instruments into the uterus such as IUD insertion, uterine evacuation.</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Alcohol based antiseptics should not be used on the vagina, cervix or other mucous membranes because they are damaging to these tissues.</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7543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Maintaining a Sterile Field</a:t>
            </a:r>
            <a:endParaRPr lang="zh-CN" altLang="zh-CN" sz="3200" dirty="0" smtClean="0">
              <a:latin typeface="Times New Roman" panose="02020603050405020304" pitchFamily="18" charset="0"/>
              <a:cs typeface="Times New Roman" panose="02020603050405020304" pitchFamily="18" charset="0"/>
            </a:endParaRPr>
          </a:p>
          <a:p>
            <a:pPr marL="0" indent="0" algn="just">
              <a:buNone/>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This can be done by:</a:t>
            </a:r>
            <a:endParaRPr lang="zh-CN" altLang="zh-CN"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Placing sterile towels and/or surgical drapes around the surgical/procedures site. </a:t>
            </a:r>
            <a:endParaRPr lang="zh-CN" altLang="zh-CN"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Placing only sterile items within the sterile field</a:t>
            </a:r>
            <a:endParaRPr lang="zh-CN" altLang="zh-CN"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Opening, dispensing or transferring sterile items without contaminating them</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52655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Considering items located below the level of the draped client to be unsterile</a:t>
            </a:r>
            <a:endParaRPr lang="zh-CN" altLang="zh-CN"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Not allowing sterile personnel to reach across unsterile areas and touch unsterile items</a:t>
            </a:r>
            <a:endParaRPr lang="zh-CN" altLang="zh-CN"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Not allowing unsterile personnel to reach across the sterile field or to touch sterile items</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38436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Maintaining a Safe Environment  in the Surgical/ Procedure Area</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Limit the entry of unauthorized individuals to surgical/procedure areas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Close doors and curtains during all procedures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Require that personnel in the surgical area wear clean clothes, a mask, a cap and sturdy footwear</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Enclose surgical procedure area to minimize dust and eliminate insects</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6051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Air-condition the room if feasible</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Disinfect and clean examination/operating tables, instrument trolleys, light handles and any other surfaces that may have been contaminated </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5859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They are not meant to be used on inanimate objects, such as instruments and surfaces. </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Can be used for surgical hand scrub, skin preparation as well as cervical and vaginal preparation before a clinical procedure.</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Disinfectants</a:t>
            </a: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 </a:t>
            </a:r>
          </a:p>
          <a:p>
            <a:pPr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are chemical agents used to kill micro-organisms on inanimate objects, such as instruments and surfaces. </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They are not meant to be used on the skin or mucous membranes </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049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There are two types of disinfectants:</a:t>
            </a:r>
            <a:endParaRPr lang="zh-CN" altLang="zh-CN" dirty="0" smtClean="0">
              <a:latin typeface="Times New Roman" panose="02020603050405020304" pitchFamily="18" charset="0"/>
              <a:cs typeface="Times New Roman" panose="02020603050405020304" pitchFamily="18" charset="0"/>
            </a:endParaRPr>
          </a:p>
          <a:p>
            <a:pPr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1. High Level Disinfectants</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High level disinfectants kill bacteria, viruses, fungi and some bacterial endospores. </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Some high level disinfectants can be used to sterilize equipment and if given sufficient time to act, they are able to destroy bacterial endospores that cause diseases such as tetanus and gas gangrene. Bacterial endospores are difficult to kill because of their protective casing or coating.</a:t>
            </a:r>
            <a:endParaRPr lang="zh-CN" altLang="zh-CN"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They are also used for processing instruments and other items.</a:t>
            </a:r>
            <a:endParaRPr lang="zh-CN" altLang="zh-C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124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2. Low Level Disinfectants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Low level disinfectants kill most bacteria and some viruses and fungi but do not kill tuberculosis causing micro-organisms and bacterial endospores. </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They are used for cleaning surfaces such as floors and countertops. </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They should not be used for processing instruments and other items. </a:t>
            </a:r>
            <a:endParaRPr lang="zh-CN" altLang="zh-CN"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980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sz="3600" b="1" u="sng" dirty="0" smtClean="0">
                <a:latin typeface="Times New Roman" panose="02020603050405020304" pitchFamily="18" charset="0"/>
                <a:cs typeface="Times New Roman" panose="02020603050405020304" pitchFamily="18" charset="0"/>
                <a:sym typeface="Calibri" panose="020F0502020204030204" pitchFamily="34" charset="0"/>
              </a:rPr>
              <a:t>Common Chemical used as Antiseptics and Disinfectants</a:t>
            </a:r>
            <a:r>
              <a:rPr lang="zh-CN" altLang="zh-CN" dirty="0" smtClean="0"/>
              <a:t/>
            </a:r>
            <a:br>
              <a:rPr lang="zh-CN" altLang="zh-CN" dirty="0" smtClean="0"/>
            </a:b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altLang="en-US" b="1" dirty="0" smtClean="0">
                <a:latin typeface="Times New Roman" panose="02020603050405020304" pitchFamily="18" charset="0"/>
                <a:cs typeface="Times New Roman" panose="02020603050405020304" pitchFamily="18" charset="0"/>
                <a:sym typeface="Calibri" panose="020F0502020204030204" pitchFamily="34" charset="0"/>
              </a:rPr>
              <a:t>ALCOHOL (60-90% ETHYL OR ISOPROPYL)</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Commonly called methylated spirit</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Effective against a broad range of micro-organisms.</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Advantages </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Kills micro-organisms most rapidly.</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Most effective in reducing micro-organisms.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Effectiveness is only moderately reduced by blood or other organic material.</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It is less expensive.</a:t>
            </a:r>
            <a:endParaRPr lang="zh-CN" altLang="zh-CN"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10086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Disadvantages </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Has a drying effect on skin.</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Cannot be used on mucous membranes.</a:t>
            </a:r>
            <a:endParaRPr lang="zh-CN" altLang="zh-CN" dirty="0" smtClean="0">
              <a:latin typeface="Times New Roman" panose="02020603050405020304" pitchFamily="18" charset="0"/>
              <a:cs typeface="Times New Roman" panose="02020603050405020304" pitchFamily="18" charset="0"/>
            </a:endParaRPr>
          </a:p>
          <a:p>
            <a:pPr marL="0" indent="0" algn="just">
              <a:buNone/>
            </a:pPr>
            <a:r>
              <a:rPr lang="en-US" altLang="en-US" b="1" i="1" dirty="0" smtClean="0">
                <a:latin typeface="Times New Roman" panose="02020603050405020304" pitchFamily="18" charset="0"/>
                <a:cs typeface="Times New Roman" panose="02020603050405020304" pitchFamily="18" charset="0"/>
                <a:sym typeface="Calibri" panose="020F0502020204030204" pitchFamily="34" charset="0"/>
              </a:rPr>
              <a:t>Note</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Cannot be used when skin is dirty, wash the area before applying.</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Must dry skin completely to be effective.</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The 60-70% strength is most effective because alcohol must be diluted for optimal killing of micro organisms,</a:t>
            </a:r>
            <a:endParaRPr lang="zh-CN" altLang="zh-CN"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sym typeface="Calibri" panose="020F0502020204030204" pitchFamily="34" charset="0"/>
              </a:rPr>
              <a:t>Contra – indicated low birth weight babies as it evaporates with heat and can cause hypothermia</a:t>
            </a:r>
            <a:endParaRPr lang="zh-CN" altLang="zh-CN"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62782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b="1" dirty="0" smtClean="0">
                <a:latin typeface="Times New Roman" panose="02020603050405020304" pitchFamily="18" charset="0"/>
                <a:cs typeface="Times New Roman" panose="02020603050405020304" pitchFamily="18" charset="0"/>
                <a:sym typeface="Calibri" panose="020F0502020204030204" pitchFamily="34" charset="0"/>
              </a:rPr>
              <a:t>CHLORHEXIDINE GLUCONATE WITH CETRIMIDE </a:t>
            </a:r>
            <a:endParaRPr lang="zh-CN" altLang="zh-CN" sz="3200"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Commonly called Savlon</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Effective against a broad range of micro-organisms, but has a minimal effect on tuberculosis and fungi.</a:t>
            </a:r>
            <a:endParaRPr lang="zh-CN" altLang="zh-CN" sz="3200" dirty="0" smtClean="0">
              <a:latin typeface="Times New Roman" panose="02020603050405020304" pitchFamily="18" charset="0"/>
              <a:cs typeface="Times New Roman" panose="02020603050405020304" pitchFamily="18" charset="0"/>
            </a:endParaRPr>
          </a:p>
          <a:p>
            <a:pPr marL="0" indent="0" algn="just">
              <a:buNone/>
            </a:pPr>
            <a:r>
              <a:rPr lang="en-US" altLang="en-US" sz="3200" b="1" i="1" dirty="0" smtClean="0">
                <a:latin typeface="Times New Roman" panose="02020603050405020304" pitchFamily="18" charset="0"/>
                <a:cs typeface="Times New Roman" panose="02020603050405020304" pitchFamily="18" charset="0"/>
                <a:sym typeface="Calibri" panose="020F0502020204030204" pitchFamily="34" charset="0"/>
              </a:rPr>
              <a:t>Advantages</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Has a good persistent effect; remains effective for at least 6 hours after being applied.</a:t>
            </a:r>
            <a:endParaRPr lang="zh-CN" altLang="zh-CN" sz="3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Char char="Ø"/>
            </a:pPr>
            <a:r>
              <a:rPr lang="en-US" altLang="en-US" sz="3200" dirty="0" smtClean="0">
                <a:latin typeface="Times New Roman" panose="02020603050405020304" pitchFamily="18" charset="0"/>
                <a:cs typeface="Times New Roman" panose="02020603050405020304" pitchFamily="18" charset="0"/>
                <a:sym typeface="Calibri" panose="020F0502020204030204" pitchFamily="34" charset="0"/>
              </a:rPr>
              <a:t>Effectiveness is not reduced by blood or other organic material. </a:t>
            </a:r>
            <a:endParaRPr lang="zh-CN" altLang="zh-CN" sz="32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77134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2019</Words>
  <Application>Microsoft Office PowerPoint</Application>
  <PresentationFormat>Widescreen</PresentationFormat>
  <Paragraphs>187</Paragraphs>
  <Slides>39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Calibri</vt:lpstr>
      <vt:lpstr>Calibri Light</vt:lpstr>
      <vt:lpstr>Constantia</vt:lpstr>
      <vt:lpstr>等线</vt:lpstr>
      <vt:lpstr>等线 Light</vt:lpstr>
      <vt:lpstr>Times New Roman</vt:lpstr>
      <vt:lpstr>Wingdings</vt:lpstr>
      <vt:lpstr>Office Theme</vt:lpstr>
      <vt:lpstr>Principles of aseptic technique ,  common antiseptics  &amp; disinfectants used </vt:lpstr>
      <vt:lpstr>Objectives </vt:lpstr>
      <vt:lpstr>Introduction </vt:lpstr>
      <vt:lpstr>PowerPoint Presentation</vt:lpstr>
      <vt:lpstr>PowerPoint Presentation</vt:lpstr>
      <vt:lpstr>PowerPoint Presentation</vt:lpstr>
      <vt:lpstr>Common Chemical used as Antiseptics and Disinfectants </vt:lpstr>
      <vt:lpstr>PowerPoint Presentation</vt:lpstr>
      <vt:lpstr>CHLORHEXIDINE GLUCONATE WITH CETRIMIDE </vt:lpstr>
      <vt:lpstr>PowerPoint Presentation</vt:lpstr>
      <vt:lpstr>PowerPoint Presentation</vt:lpstr>
      <vt:lpstr>CHLORHEXIDINE GLUCONATE </vt:lpstr>
      <vt:lpstr>IODOPHORS (SOLUTIONS SUCH AS POVIDONE IODINE E. G. BETADINE)</vt:lpstr>
      <vt:lpstr>PowerPoint Presentation</vt:lpstr>
      <vt:lpstr>IODINE, INCLUDING TINCTURE OF IODINE (IODINE AND ALCOHOL)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OF USING DISINFECTANTS AND ANTISEPTICS</vt:lpstr>
      <vt:lpstr>NURSING PRECAUTIONS WHILE USING CHEMICALS</vt:lpstr>
      <vt:lpstr>Aseptic Technique</vt:lpstr>
      <vt:lpstr>Preparing the Skin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Appropriate and Adequate Instruments Processing</dc:title>
  <dc:creator>HP</dc:creator>
  <cp:lastModifiedBy>HP</cp:lastModifiedBy>
  <cp:revision>11</cp:revision>
  <dcterms:created xsi:type="dcterms:W3CDTF">2020-10-24T11:08:11Z</dcterms:created>
  <dcterms:modified xsi:type="dcterms:W3CDTF">2020-10-24T13:21:10Z</dcterms:modified>
</cp:coreProperties>
</file>