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AT" initials="B" lastIdx="0" clrIdx="0">
    <p:extLst>
      <p:ext uri="{19B8F6BF-5375-455C-9EA6-DF929625EA0E}">
        <p15:presenceInfo xmlns:p15="http://schemas.microsoft.com/office/powerpoint/2012/main" userId="BEA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4/26/2022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4/26/2022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4/26/2022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4/26/2022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4/26/2022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4/26/2022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1"/>
            <a:ext cx="8825658" cy="2209800"/>
          </a:xfrm>
        </p:spPr>
        <p:txBody>
          <a:bodyPr/>
          <a:lstStyle/>
          <a:p>
            <a:r>
              <a:rPr lang="en-US" dirty="0" smtClean="0"/>
              <a:t>GROUP ONE PRESENTATION</a:t>
            </a:r>
            <a:br>
              <a:rPr lang="en-US" dirty="0" smtClean="0"/>
            </a:br>
            <a:endParaRPr lang="en-US" dirty="0"/>
          </a:p>
        </p:txBody>
      </p:sp>
      <p:sp>
        <p:nvSpPr>
          <p:cNvPr id="3" name="Subtitle 2"/>
          <p:cNvSpPr>
            <a:spLocks noGrp="1"/>
          </p:cNvSpPr>
          <p:nvPr>
            <p:ph type="subTitle" idx="1"/>
          </p:nvPr>
        </p:nvSpPr>
        <p:spPr>
          <a:xfrm>
            <a:off x="1154955" y="2807593"/>
            <a:ext cx="8825658" cy="3258355"/>
          </a:xfrm>
        </p:spPr>
        <p:txBody>
          <a:bodyPr>
            <a:normAutofit fontScale="55000" lnSpcReduction="20000"/>
          </a:bodyPr>
          <a:lstStyle/>
          <a:p>
            <a:pPr marL="342900" indent="-342900">
              <a:buFont typeface="Wingdings" panose="05000000000000000000" pitchFamily="2" charset="2"/>
              <a:buChar char="v"/>
            </a:pPr>
            <a:r>
              <a:rPr lang="en-US" sz="2500" b="1" u="sng" dirty="0" smtClean="0"/>
              <a:t>GROUP MEMBERS-</a:t>
            </a:r>
          </a:p>
          <a:p>
            <a:pPr marL="342900" indent="-342900">
              <a:buFont typeface="Wingdings" panose="05000000000000000000" pitchFamily="2" charset="2"/>
              <a:buChar char="v"/>
            </a:pPr>
            <a:r>
              <a:rPr lang="en-US" dirty="0" err="1" smtClean="0"/>
              <a:t>Shali</a:t>
            </a:r>
            <a:r>
              <a:rPr lang="en-US" dirty="0" smtClean="0"/>
              <a:t> purity</a:t>
            </a:r>
          </a:p>
          <a:p>
            <a:pPr marL="342900" indent="-342900">
              <a:buFont typeface="Wingdings" panose="05000000000000000000" pitchFamily="2" charset="2"/>
              <a:buChar char="v"/>
            </a:pPr>
            <a:r>
              <a:rPr lang="en-US" dirty="0" smtClean="0"/>
              <a:t>Cecilia </a:t>
            </a:r>
            <a:r>
              <a:rPr lang="en-US" dirty="0" err="1" smtClean="0"/>
              <a:t>makitiro</a:t>
            </a:r>
            <a:endParaRPr lang="en-US" dirty="0" smtClean="0"/>
          </a:p>
          <a:p>
            <a:pPr marL="342900" indent="-342900">
              <a:buFont typeface="Wingdings" panose="05000000000000000000" pitchFamily="2" charset="2"/>
              <a:buChar char="v"/>
            </a:pPr>
            <a:r>
              <a:rPr lang="en-US" dirty="0" smtClean="0"/>
              <a:t>Job </a:t>
            </a:r>
            <a:r>
              <a:rPr lang="en-US" dirty="0" err="1" smtClean="0"/>
              <a:t>kihara</a:t>
            </a:r>
            <a:endParaRPr lang="en-US" dirty="0" smtClean="0"/>
          </a:p>
          <a:p>
            <a:pPr marL="342900" indent="-342900">
              <a:buFont typeface="Wingdings" panose="05000000000000000000" pitchFamily="2" charset="2"/>
              <a:buChar char="v"/>
            </a:pPr>
            <a:r>
              <a:rPr lang="en-US" dirty="0" smtClean="0"/>
              <a:t>Winnie </a:t>
            </a:r>
            <a:r>
              <a:rPr lang="en-US" dirty="0" err="1" smtClean="0"/>
              <a:t>mutindi</a:t>
            </a:r>
            <a:endParaRPr lang="en-US" dirty="0" smtClean="0"/>
          </a:p>
          <a:p>
            <a:pPr marL="342900" indent="-342900">
              <a:buFont typeface="Wingdings" panose="05000000000000000000" pitchFamily="2" charset="2"/>
              <a:buChar char="v"/>
            </a:pPr>
            <a:r>
              <a:rPr lang="en-US" dirty="0" smtClean="0"/>
              <a:t>Mohammed </a:t>
            </a:r>
            <a:r>
              <a:rPr lang="en-US" dirty="0" err="1" smtClean="0"/>
              <a:t>omar</a:t>
            </a:r>
            <a:endParaRPr lang="en-US" dirty="0" smtClean="0"/>
          </a:p>
          <a:p>
            <a:pPr marL="342900" indent="-342900">
              <a:buFont typeface="Wingdings" panose="05000000000000000000" pitchFamily="2" charset="2"/>
              <a:buChar char="v"/>
            </a:pPr>
            <a:r>
              <a:rPr lang="en-US" dirty="0" smtClean="0"/>
              <a:t>Ezekiel </a:t>
            </a:r>
            <a:r>
              <a:rPr lang="en-US" dirty="0" err="1" smtClean="0"/>
              <a:t>matata</a:t>
            </a:r>
            <a:endParaRPr lang="en-US" dirty="0" smtClean="0"/>
          </a:p>
          <a:p>
            <a:pPr marL="342900" indent="-342900">
              <a:buFont typeface="Wingdings" panose="05000000000000000000" pitchFamily="2" charset="2"/>
              <a:buChar char="v"/>
            </a:pPr>
            <a:r>
              <a:rPr lang="en-US" dirty="0" smtClean="0"/>
              <a:t>Sarah </a:t>
            </a:r>
            <a:r>
              <a:rPr lang="en-US" dirty="0" err="1" smtClean="0"/>
              <a:t>nyawira</a:t>
            </a:r>
            <a:endParaRPr lang="en-US" dirty="0" smtClean="0"/>
          </a:p>
          <a:p>
            <a:pPr marL="342900" indent="-342900">
              <a:buFont typeface="Wingdings" panose="05000000000000000000" pitchFamily="2" charset="2"/>
              <a:buChar char="v"/>
            </a:pPr>
            <a:r>
              <a:rPr lang="en-US" dirty="0" smtClean="0"/>
              <a:t>Emmanuel </a:t>
            </a:r>
            <a:r>
              <a:rPr lang="en-US" dirty="0" err="1" smtClean="0"/>
              <a:t>juma</a:t>
            </a:r>
            <a:endParaRPr lang="en-US" dirty="0" smtClean="0"/>
          </a:p>
          <a:p>
            <a:pPr marL="342900" indent="-342900">
              <a:buFont typeface="Wingdings" panose="05000000000000000000" pitchFamily="2" charset="2"/>
              <a:buChar char="v"/>
            </a:pPr>
            <a:r>
              <a:rPr lang="en-US" dirty="0" err="1" smtClean="0"/>
              <a:t>Merciline</a:t>
            </a:r>
            <a:r>
              <a:rPr lang="en-US" dirty="0" smtClean="0"/>
              <a:t> </a:t>
            </a:r>
            <a:r>
              <a:rPr lang="en-US" dirty="0" err="1" smtClean="0"/>
              <a:t>mrunde</a:t>
            </a:r>
            <a:endParaRPr lang="en-US" dirty="0" smtClean="0"/>
          </a:p>
          <a:p>
            <a:pPr marL="342900" indent="-342900">
              <a:buFont typeface="Wingdings" panose="05000000000000000000" pitchFamily="2" charset="2"/>
              <a:buChar char="v"/>
            </a:pPr>
            <a:r>
              <a:rPr lang="en-US" dirty="0" err="1" smtClean="0"/>
              <a:t>Chepngeno</a:t>
            </a:r>
            <a:r>
              <a:rPr lang="en-US" dirty="0" smtClean="0"/>
              <a:t> </a:t>
            </a:r>
            <a:r>
              <a:rPr lang="en-US" dirty="0" err="1" smtClean="0"/>
              <a:t>claire</a:t>
            </a:r>
            <a:endParaRPr lang="en-US" dirty="0" smtClean="0"/>
          </a:p>
          <a:p>
            <a:r>
              <a:rPr lang="en-US" dirty="0" smtClean="0"/>
              <a:t> </a:t>
            </a:r>
          </a:p>
        </p:txBody>
      </p:sp>
    </p:spTree>
    <p:extLst>
      <p:ext uri="{BB962C8B-B14F-4D97-AF65-F5344CB8AC3E}">
        <p14:creationId xmlns:p14="http://schemas.microsoft.com/office/powerpoint/2010/main" val="1465409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DEFORMITIES</a:t>
            </a:r>
            <a:br>
              <a:rPr lang="en-US" dirty="0" smtClean="0"/>
            </a:br>
            <a:endParaRPr lang="en-US" dirty="0"/>
          </a:p>
        </p:txBody>
      </p:sp>
      <p:sp>
        <p:nvSpPr>
          <p:cNvPr id="3" name="Content Placeholder 2"/>
          <p:cNvSpPr>
            <a:spLocks noGrp="1"/>
          </p:cNvSpPr>
          <p:nvPr>
            <p:ph idx="1"/>
          </p:nvPr>
        </p:nvSpPr>
        <p:spPr>
          <a:xfrm>
            <a:off x="646112" y="1326524"/>
            <a:ext cx="9403742" cy="4921875"/>
          </a:xfrm>
        </p:spPr>
        <p:txBody>
          <a:bodyPr/>
          <a:lstStyle/>
          <a:p>
            <a:r>
              <a:rPr lang="en-US" dirty="0" smtClean="0"/>
              <a:t>One of the following methods may be used in appropriate cases:</a:t>
            </a:r>
          </a:p>
          <a:p>
            <a:pPr marL="457200" indent="-457200">
              <a:buFont typeface="+mj-lt"/>
              <a:buAutoNum type="arabicPeriod"/>
            </a:pPr>
            <a:r>
              <a:rPr lang="en-US" dirty="0" smtClean="0"/>
              <a:t>Manipulative correction and retention  in a plaster or a splint for example in a displaced fracture.</a:t>
            </a:r>
          </a:p>
          <a:p>
            <a:pPr marL="457200" indent="-457200">
              <a:buFont typeface="+mj-lt"/>
              <a:buAutoNum type="arabicPeriod"/>
            </a:pPr>
            <a:r>
              <a:rPr lang="en-US" dirty="0" smtClean="0"/>
              <a:t>Gradual correction by prolonged traction for example in certain types of arthritis.</a:t>
            </a:r>
          </a:p>
          <a:p>
            <a:pPr marL="457200" indent="-457200">
              <a:buFont typeface="+mj-lt"/>
              <a:buAutoNum type="arabicPeriod"/>
            </a:pPr>
            <a:r>
              <a:rPr lang="en-US" dirty="0" smtClean="0"/>
              <a:t>Alternatively the gradual exertion force may be applied by an external frame such as the </a:t>
            </a:r>
            <a:r>
              <a:rPr lang="en-US" dirty="0" err="1" smtClean="0"/>
              <a:t>ilizarov</a:t>
            </a:r>
            <a:r>
              <a:rPr lang="en-US" dirty="0" smtClean="0"/>
              <a:t> external fixator.</a:t>
            </a:r>
          </a:p>
          <a:p>
            <a:pPr marL="457200" indent="-457200">
              <a:buFont typeface="+mj-lt"/>
              <a:buAutoNum type="arabicPeriod"/>
            </a:pPr>
            <a:r>
              <a:rPr lang="en-US" dirty="0" smtClean="0"/>
              <a:t>Division or excision of contracted or tethered soft tissues.</a:t>
            </a:r>
          </a:p>
          <a:p>
            <a:pPr marL="457200" indent="-457200">
              <a:buFont typeface="+mj-lt"/>
              <a:buAutoNum type="arabicPeriod"/>
            </a:pPr>
            <a:r>
              <a:rPr lang="en-US" dirty="0" smtClean="0"/>
              <a:t>Osteotomy</a:t>
            </a:r>
          </a:p>
          <a:p>
            <a:pPr marL="457200" indent="-457200">
              <a:buFont typeface="+mj-lt"/>
              <a:buAutoNum type="arabicPeriod"/>
            </a:pPr>
            <a:r>
              <a:rPr lang="en-US" dirty="0" smtClean="0"/>
              <a:t>Arthrodesis</a:t>
            </a:r>
          </a:p>
          <a:p>
            <a:pPr marL="457200" indent="-457200">
              <a:buFont typeface="+mj-lt"/>
              <a:buAutoNum type="arabicPeriod"/>
            </a:pPr>
            <a:r>
              <a:rPr lang="en-US" dirty="0" smtClean="0"/>
              <a:t>Selective retardation of epiphyseal growth. </a:t>
            </a:r>
            <a:endParaRPr lang="en-US" dirty="0"/>
          </a:p>
        </p:txBody>
      </p:sp>
    </p:spTree>
    <p:extLst>
      <p:ext uri="{BB962C8B-B14F-4D97-AF65-F5344CB8AC3E}">
        <p14:creationId xmlns:p14="http://schemas.microsoft.com/office/powerpoint/2010/main" val="2015280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60927"/>
          </a:xfrm>
        </p:spPr>
        <p:txBody>
          <a:bodyPr/>
          <a:lstStyle/>
          <a:p>
            <a:r>
              <a:rPr lang="en-US" dirty="0" smtClean="0"/>
              <a:t>DEFORMITIES</a:t>
            </a:r>
            <a:endParaRPr lang="en-US" dirty="0"/>
          </a:p>
        </p:txBody>
      </p:sp>
      <p:sp>
        <p:nvSpPr>
          <p:cNvPr id="3" name="Content Placeholder 2"/>
          <p:cNvSpPr>
            <a:spLocks noGrp="1"/>
          </p:cNvSpPr>
          <p:nvPr>
            <p:ph idx="1"/>
          </p:nvPr>
        </p:nvSpPr>
        <p:spPr>
          <a:xfrm>
            <a:off x="646112" y="1532586"/>
            <a:ext cx="9403742" cy="4715813"/>
          </a:xfrm>
        </p:spPr>
        <p:txBody>
          <a:bodyPr/>
          <a:lstStyle/>
          <a:p>
            <a:r>
              <a:rPr lang="en-US" b="1" dirty="0" smtClean="0"/>
              <a:t>Deformities</a:t>
            </a:r>
            <a:r>
              <a:rPr lang="en-US" dirty="0" smtClean="0"/>
              <a:t> </a:t>
            </a:r>
          </a:p>
          <a:p>
            <a:r>
              <a:rPr lang="en-US" dirty="0" smtClean="0"/>
              <a:t>Congenital deformities Acquired deformities</a:t>
            </a:r>
          </a:p>
          <a:p>
            <a:r>
              <a:rPr lang="en-US" dirty="0" smtClean="0"/>
              <a:t>Deformities maybe acquired or congenital and they may reflect an underlying abnormality of bone, joint or soft tissue.</a:t>
            </a:r>
          </a:p>
          <a:p>
            <a:endParaRPr lang="en-US" dirty="0"/>
          </a:p>
        </p:txBody>
      </p:sp>
    </p:spTree>
    <p:extLst>
      <p:ext uri="{BB962C8B-B14F-4D97-AF65-F5344CB8AC3E}">
        <p14:creationId xmlns:p14="http://schemas.microsoft.com/office/powerpoint/2010/main" val="1630199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CONGENITAL DEFORMITIES</a:t>
            </a:r>
            <a:br>
              <a:rPr lang="en-US" dirty="0"/>
            </a:br>
            <a:endParaRPr lang="en-US" dirty="0"/>
          </a:p>
        </p:txBody>
      </p:sp>
      <p:sp>
        <p:nvSpPr>
          <p:cNvPr id="3" name="Content Placeholder 2"/>
          <p:cNvSpPr>
            <a:spLocks noGrp="1"/>
          </p:cNvSpPr>
          <p:nvPr>
            <p:ph idx="1"/>
          </p:nvPr>
        </p:nvSpPr>
        <p:spPr>
          <a:xfrm>
            <a:off x="1103312" y="1493949"/>
            <a:ext cx="8946541" cy="4971245"/>
          </a:xfrm>
        </p:spPr>
        <p:txBody>
          <a:bodyPr/>
          <a:lstStyle/>
          <a:p>
            <a:r>
              <a:rPr lang="en-US" dirty="0" smtClean="0"/>
              <a:t>Are attributable to faulty development and are present at birth.</a:t>
            </a:r>
          </a:p>
          <a:p>
            <a:r>
              <a:rPr lang="en-US" dirty="0" smtClean="0"/>
              <a:t>They vary from severe malformations that are not compatible with life to minor malformations.</a:t>
            </a:r>
          </a:p>
          <a:p>
            <a:pPr marL="0" indent="0">
              <a:buNone/>
            </a:pPr>
            <a:r>
              <a:rPr lang="en-US" b="1" u="sng" dirty="0" smtClean="0"/>
              <a:t>Causes</a:t>
            </a:r>
          </a:p>
          <a:p>
            <a:pPr>
              <a:buFont typeface="Wingdings" panose="05000000000000000000" pitchFamily="2" charset="2"/>
              <a:buChar char="Ø"/>
            </a:pPr>
            <a:r>
              <a:rPr lang="en-US" dirty="0" smtClean="0"/>
              <a:t>Genetics</a:t>
            </a:r>
          </a:p>
          <a:p>
            <a:pPr>
              <a:buFont typeface="Wingdings" panose="05000000000000000000" pitchFamily="2" charset="2"/>
              <a:buChar char="Ø"/>
            </a:pPr>
            <a:r>
              <a:rPr lang="en-US" dirty="0" smtClean="0"/>
              <a:t>Environment</a:t>
            </a:r>
          </a:p>
          <a:p>
            <a:pPr>
              <a:buFont typeface="Wingdings" panose="05000000000000000000" pitchFamily="2" charset="2"/>
              <a:buChar char="Ø"/>
            </a:pPr>
            <a:r>
              <a:rPr lang="en-US" dirty="0" smtClean="0"/>
              <a:t>Both genetics and environment</a:t>
            </a:r>
          </a:p>
          <a:p>
            <a:pPr>
              <a:buFont typeface="Wingdings" panose="05000000000000000000" pitchFamily="2" charset="2"/>
              <a:buChar char="Ø"/>
            </a:pPr>
            <a:endParaRPr lang="en-US" b="1" u="sng" dirty="0" smtClean="0"/>
          </a:p>
          <a:p>
            <a:pPr marL="0" indent="0">
              <a:buNone/>
            </a:pPr>
            <a:endParaRPr lang="en-US" b="1" u="sng" dirty="0"/>
          </a:p>
        </p:txBody>
      </p:sp>
    </p:spTree>
    <p:extLst>
      <p:ext uri="{BB962C8B-B14F-4D97-AF65-F5344CB8AC3E}">
        <p14:creationId xmlns:p14="http://schemas.microsoft.com/office/powerpoint/2010/main" val="2602597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8655" y="360218"/>
            <a:ext cx="11513127" cy="2862322"/>
          </a:xfrm>
          <a:prstGeom prst="rect">
            <a:avLst/>
          </a:prstGeom>
          <a:noFill/>
        </p:spPr>
        <p:txBody>
          <a:bodyPr wrap="square" rtlCol="0">
            <a:spAutoFit/>
          </a:bodyPr>
          <a:lstStyle/>
          <a:p>
            <a:r>
              <a:rPr lang="en-US" dirty="0" smtClean="0"/>
              <a:t>Genetic causes include mutation of a whole chromosome as in Down’s syndrome and mutation of a small portion of the chromosome as in </a:t>
            </a:r>
            <a:r>
              <a:rPr lang="en-US" dirty="0" err="1" smtClean="0"/>
              <a:t>achondroplasia</a:t>
            </a:r>
            <a:r>
              <a:rPr lang="en-US" dirty="0" smtClean="0"/>
              <a:t>. The defect is not necessarily always inherited from an affected parent, it may arise from a fresh mutation in the germ cell.</a:t>
            </a:r>
          </a:p>
          <a:p>
            <a:endParaRPr lang="en-US" dirty="0"/>
          </a:p>
          <a:p>
            <a:r>
              <a:rPr lang="en-US" dirty="0" smtClean="0"/>
              <a:t>Environmental causes are not well understood, experiments have shown that different types of environmental influence in essence:- </a:t>
            </a:r>
            <a:r>
              <a:rPr lang="en-US" dirty="0" err="1" smtClean="0"/>
              <a:t>diatetic</a:t>
            </a:r>
            <a:r>
              <a:rPr lang="en-US" dirty="0" smtClean="0"/>
              <a:t>, hormonal, chemical, physical, </a:t>
            </a:r>
            <a:r>
              <a:rPr lang="en-US" dirty="0" err="1" smtClean="0"/>
              <a:t>etc</a:t>
            </a:r>
            <a:r>
              <a:rPr lang="en-US" dirty="0" smtClean="0"/>
              <a:t> may cause abnormalities .</a:t>
            </a:r>
          </a:p>
          <a:p>
            <a:endParaRPr lang="en-US" dirty="0" smtClean="0"/>
          </a:p>
          <a:p>
            <a:r>
              <a:rPr lang="en-US" dirty="0" smtClean="0"/>
              <a:t>Combined genetic and environmental factors seem to be the usual cause of the more common congenital malformations in man.</a:t>
            </a:r>
            <a:endParaRPr lang="en-US" dirty="0"/>
          </a:p>
        </p:txBody>
      </p:sp>
    </p:spTree>
    <p:extLst>
      <p:ext uri="{BB962C8B-B14F-4D97-AF65-F5344CB8AC3E}">
        <p14:creationId xmlns:p14="http://schemas.microsoft.com/office/powerpoint/2010/main" val="2292461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688122360"/>
              </p:ext>
            </p:extLst>
          </p:nvPr>
        </p:nvGraphicFramePr>
        <p:xfrm>
          <a:off x="940157" y="2869126"/>
          <a:ext cx="9110306" cy="33180416"/>
        </p:xfrm>
        <a:graphic>
          <a:graphicData uri="http://schemas.openxmlformats.org/drawingml/2006/table">
            <a:tbl>
              <a:tblPr firstRow="1" bandRow="1">
                <a:tableStyleId>{5C22544A-7EE6-4342-B048-85BDC9FD1C3A}</a:tableStyleId>
              </a:tblPr>
              <a:tblGrid>
                <a:gridCol w="4555153"/>
                <a:gridCol w="4555153"/>
              </a:tblGrid>
              <a:tr h="633928">
                <a:tc>
                  <a:txBody>
                    <a:bodyPr/>
                    <a:lstStyle/>
                    <a:p>
                      <a:r>
                        <a:rPr lang="en-US" dirty="0" smtClean="0"/>
                        <a:t>Name of deformity</a:t>
                      </a:r>
                      <a:endParaRPr lang="en-US" dirty="0"/>
                    </a:p>
                  </a:txBody>
                  <a:tcPr/>
                </a:tc>
                <a:tc>
                  <a:txBody>
                    <a:bodyPr/>
                    <a:lstStyle/>
                    <a:p>
                      <a:r>
                        <a:rPr lang="en-US" dirty="0" smtClean="0"/>
                        <a:t>Clinical</a:t>
                      </a:r>
                      <a:r>
                        <a:rPr lang="en-US" baseline="0" dirty="0" smtClean="0"/>
                        <a:t> features</a:t>
                      </a:r>
                      <a:endParaRPr lang="en-US" dirty="0"/>
                    </a:p>
                  </a:txBody>
                  <a:tcPr/>
                </a:tc>
              </a:tr>
              <a:tr h="633928">
                <a:tc gridSpan="2">
                  <a:txBody>
                    <a:bodyPr/>
                    <a:lstStyle/>
                    <a:p>
                      <a:pPr algn="ctr"/>
                      <a:r>
                        <a:rPr lang="en-US" b="1" dirty="0" smtClean="0"/>
                        <a:t>Generalized </a:t>
                      </a:r>
                      <a:endParaRPr lang="en-US" b="1" dirty="0"/>
                    </a:p>
                  </a:txBody>
                  <a:tcPr/>
                </a:tc>
                <a:tc hMerge="1">
                  <a:txBody>
                    <a:bodyPr/>
                    <a:lstStyle/>
                    <a:p>
                      <a:endParaRPr lang="en-US" dirty="0"/>
                    </a:p>
                  </a:txBody>
                  <a:tcPr/>
                </a:tc>
              </a:tr>
              <a:tr h="172902">
                <a:tc>
                  <a:txBody>
                    <a:bodyPr/>
                    <a:lstStyle/>
                    <a:p>
                      <a:r>
                        <a:rPr lang="en-US" dirty="0" err="1" smtClean="0"/>
                        <a:t>Osteogenesis</a:t>
                      </a:r>
                      <a:r>
                        <a:rPr lang="en-US" dirty="0" smtClean="0"/>
                        <a:t> </a:t>
                      </a:r>
                      <a:r>
                        <a:rPr lang="en-US" dirty="0" err="1" smtClean="0"/>
                        <a:t>imperfecta</a:t>
                      </a:r>
                      <a:r>
                        <a:rPr lang="en-US" dirty="0" smtClean="0"/>
                        <a:t> (</a:t>
                      </a:r>
                      <a:r>
                        <a:rPr lang="en-US" dirty="0" err="1" smtClean="0"/>
                        <a:t>fragilitas</a:t>
                      </a:r>
                      <a:r>
                        <a:rPr lang="en-US" dirty="0" smtClean="0"/>
                        <a:t> </a:t>
                      </a:r>
                      <a:r>
                        <a:rPr lang="en-US" dirty="0" err="1" smtClean="0"/>
                        <a:t>ossium</a:t>
                      </a:r>
                      <a:endParaRPr lang="en-US" dirty="0"/>
                    </a:p>
                  </a:txBody>
                  <a:tcPr/>
                </a:tc>
                <a:tc>
                  <a:txBody>
                    <a:bodyPr/>
                    <a:lstStyle/>
                    <a:p>
                      <a:r>
                        <a:rPr lang="en-US" dirty="0" smtClean="0"/>
                        <a:t>Fragile soft bones, easily broken or deformed. Often blue </a:t>
                      </a:r>
                      <a:r>
                        <a:rPr lang="en-US" dirty="0" err="1" smtClean="0"/>
                        <a:t>sclerotics</a:t>
                      </a:r>
                      <a:r>
                        <a:rPr lang="en-US" dirty="0" smtClean="0"/>
                        <a:t>. Joint laxity. </a:t>
                      </a:r>
                      <a:r>
                        <a:rPr lang="en-US" dirty="0" err="1" smtClean="0"/>
                        <a:t>Otosclerosis</a:t>
                      </a:r>
                      <a:endParaRPr lang="en-US" dirty="0" smtClean="0"/>
                    </a:p>
                    <a:p>
                      <a:endParaRPr lang="en-US" dirty="0"/>
                    </a:p>
                  </a:txBody>
                  <a:tcPr/>
                </a:tc>
              </a:tr>
              <a:tr h="172902">
                <a:tc>
                  <a:txBody>
                    <a:bodyPr/>
                    <a:lstStyle/>
                    <a:p>
                      <a:r>
                        <a:rPr lang="en-US" dirty="0" err="1" smtClean="0"/>
                        <a:t>Diaphysial</a:t>
                      </a:r>
                      <a:r>
                        <a:rPr lang="en-US" dirty="0" smtClean="0"/>
                        <a:t> </a:t>
                      </a:r>
                      <a:r>
                        <a:rPr lang="en-US" dirty="0" err="1" smtClean="0"/>
                        <a:t>aclasis</a:t>
                      </a:r>
                      <a:r>
                        <a:rPr lang="en-US" dirty="0" smtClean="0"/>
                        <a:t> </a:t>
                      </a:r>
                      <a:endParaRPr lang="en-US" dirty="0"/>
                    </a:p>
                  </a:txBody>
                  <a:tcPr/>
                </a:tc>
                <a:tc>
                  <a:txBody>
                    <a:bodyPr/>
                    <a:lstStyle/>
                    <a:p>
                      <a:r>
                        <a:rPr lang="en-US" dirty="0" smtClean="0"/>
                        <a:t>Cartilage-capped bony outgrowths from </a:t>
                      </a:r>
                      <a:r>
                        <a:rPr lang="en-US" dirty="0" err="1" smtClean="0"/>
                        <a:t>metaphyses</a:t>
                      </a:r>
                      <a:r>
                        <a:rPr lang="en-US" dirty="0" smtClean="0"/>
                        <a:t>. Deficient </a:t>
                      </a:r>
                      <a:r>
                        <a:rPr lang="en-US" dirty="0" err="1" smtClean="0"/>
                        <a:t>remodelling</a:t>
                      </a:r>
                      <a:r>
                        <a:rPr lang="en-US" dirty="0" smtClean="0"/>
                        <a:t>. Stunted growth</a:t>
                      </a:r>
                    </a:p>
                    <a:p>
                      <a:endParaRPr lang="en-US" dirty="0"/>
                    </a:p>
                  </a:txBody>
                  <a:tcPr/>
                </a:tc>
              </a:tr>
              <a:tr h="172902">
                <a:tc>
                  <a:txBody>
                    <a:bodyPr/>
                    <a:lstStyle/>
                    <a:p>
                      <a:r>
                        <a:rPr lang="en-US" dirty="0" err="1" smtClean="0"/>
                        <a:t>Dyschondroplasia</a:t>
                      </a:r>
                      <a:r>
                        <a:rPr lang="en-US" dirty="0" smtClean="0"/>
                        <a:t> (multiple </a:t>
                      </a:r>
                      <a:r>
                        <a:rPr lang="en-US" dirty="0" err="1" smtClean="0"/>
                        <a:t>chondromatosis</a:t>
                      </a:r>
                      <a:r>
                        <a:rPr lang="en-US" dirty="0" smtClean="0"/>
                        <a:t>; </a:t>
                      </a:r>
                      <a:r>
                        <a:rPr lang="en-US" dirty="0" err="1" smtClean="0"/>
                        <a:t>Ollier’s</a:t>
                      </a:r>
                      <a:r>
                        <a:rPr lang="en-US" dirty="0" smtClean="0"/>
                        <a:t> disease</a:t>
                      </a:r>
                      <a:endParaRPr lang="en-US" dirty="0"/>
                    </a:p>
                  </a:txBody>
                  <a:tcPr/>
                </a:tc>
                <a:tc>
                  <a:txBody>
                    <a:bodyPr/>
                    <a:lstStyle/>
                    <a:p>
                      <a:r>
                        <a:rPr lang="en-US" dirty="0" smtClean="0"/>
                        <a:t>Masses of cartilage in </a:t>
                      </a:r>
                      <a:r>
                        <a:rPr lang="en-US" dirty="0" err="1" smtClean="0"/>
                        <a:t>metaphyses</a:t>
                      </a:r>
                      <a:r>
                        <a:rPr lang="en-US" dirty="0" smtClean="0"/>
                        <a:t> of long bones. Impaired growth. Deformity. Often unilateral</a:t>
                      </a:r>
                    </a:p>
                    <a:p>
                      <a:endParaRPr lang="en-US" dirty="0"/>
                    </a:p>
                  </a:txBody>
                  <a:tcPr/>
                </a:tc>
              </a:tr>
              <a:tr h="212803">
                <a:tc>
                  <a:txBody>
                    <a:bodyPr/>
                    <a:lstStyle/>
                    <a:p>
                      <a:r>
                        <a:rPr lang="en-US" dirty="0" err="1" smtClean="0"/>
                        <a:t>Achondroplasia</a:t>
                      </a:r>
                      <a:endParaRPr lang="en-US" dirty="0"/>
                    </a:p>
                  </a:txBody>
                  <a:tcPr/>
                </a:tc>
                <a:tc>
                  <a:txBody>
                    <a:bodyPr/>
                    <a:lstStyle/>
                    <a:p>
                      <a:endParaRPr lang="en-US" dirty="0" smtClean="0"/>
                    </a:p>
                    <a:p>
                      <a:r>
                        <a:rPr lang="en-US" dirty="0" smtClean="0"/>
                        <a:t>Short-limb dwarfing from defective growth of long bones. Trident hand. Large head</a:t>
                      </a:r>
                    </a:p>
                    <a:p>
                      <a:endParaRPr lang="en-US" dirty="0"/>
                    </a:p>
                  </a:txBody>
                  <a:tcPr/>
                </a:tc>
              </a:tr>
              <a:tr h="172902">
                <a:tc>
                  <a:txBody>
                    <a:bodyPr/>
                    <a:lstStyle/>
                    <a:p>
                      <a:r>
                        <a:rPr lang="en-US" dirty="0" err="1" smtClean="0"/>
                        <a:t>Osteopetrosis</a:t>
                      </a:r>
                      <a:r>
                        <a:rPr lang="en-US" dirty="0" smtClean="0"/>
                        <a:t> (Albers–</a:t>
                      </a:r>
                      <a:r>
                        <a:rPr lang="en-US" dirty="0" err="1" smtClean="0"/>
                        <a:t>Schönberg</a:t>
                      </a:r>
                      <a:r>
                        <a:rPr lang="en-US" dirty="0" smtClean="0"/>
                        <a:t> disease; ‘marble bones’)</a:t>
                      </a:r>
                    </a:p>
                    <a:p>
                      <a:endParaRPr lang="en-US" dirty="0"/>
                    </a:p>
                  </a:txBody>
                  <a:tcPr/>
                </a:tc>
                <a:tc>
                  <a:txBody>
                    <a:bodyPr/>
                    <a:lstStyle/>
                    <a:p>
                      <a:r>
                        <a:rPr lang="en-US" dirty="0" smtClean="0"/>
                        <a:t>Hard dense bones, but with increased liability to fracture. </a:t>
                      </a:r>
                      <a:r>
                        <a:rPr lang="en-US" dirty="0" err="1" smtClean="0"/>
                        <a:t>Anaemia</a:t>
                      </a:r>
                      <a:r>
                        <a:rPr lang="en-US" dirty="0" smtClean="0"/>
                        <a:t> from obliteration of medulla</a:t>
                      </a:r>
                    </a:p>
                    <a:p>
                      <a:endParaRPr lang="en-US" dirty="0"/>
                    </a:p>
                  </a:txBody>
                  <a:tcPr/>
                </a:tc>
              </a:tr>
              <a:tr h="133002">
                <a:tc>
                  <a:txBody>
                    <a:bodyPr/>
                    <a:lstStyle/>
                    <a:p>
                      <a:r>
                        <a:rPr lang="en-US" dirty="0" err="1" smtClean="0"/>
                        <a:t>Gargoylism</a:t>
                      </a:r>
                      <a:r>
                        <a:rPr lang="en-US" dirty="0" smtClean="0"/>
                        <a:t> </a:t>
                      </a:r>
                      <a:endParaRPr lang="en-US" dirty="0"/>
                    </a:p>
                  </a:txBody>
                  <a:tcPr/>
                </a:tc>
                <a:tc>
                  <a:txBody>
                    <a:bodyPr/>
                    <a:lstStyle/>
                    <a:p>
                      <a:r>
                        <a:rPr lang="en-US" dirty="0" smtClean="0"/>
                        <a:t>Dwarfing. Kyphosis from deformed vertebrae. Corneal opacity. Large liver and spleen. Mental deficiency </a:t>
                      </a:r>
                      <a:endParaRPr lang="en-US" dirty="0"/>
                    </a:p>
                  </a:txBody>
                  <a:tcPr/>
                </a:tc>
              </a:tr>
              <a:tr h="133002">
                <a:tc>
                  <a:txBody>
                    <a:bodyPr/>
                    <a:lstStyle/>
                    <a:p>
                      <a:r>
                        <a:rPr lang="en-US" dirty="0" err="1" smtClean="0"/>
                        <a:t>Cranio-cleido</a:t>
                      </a:r>
                      <a:r>
                        <a:rPr lang="en-US" dirty="0" smtClean="0"/>
                        <a:t> </a:t>
                      </a:r>
                      <a:r>
                        <a:rPr lang="en-US" dirty="0" err="1" smtClean="0"/>
                        <a:t>dysostosis</a:t>
                      </a:r>
                      <a:r>
                        <a:rPr lang="en-US" dirty="0" smtClean="0"/>
                        <a:t> </a:t>
                      </a:r>
                      <a:endParaRPr lang="en-US" dirty="0"/>
                    </a:p>
                  </a:txBody>
                  <a:tcPr/>
                </a:tc>
                <a:tc>
                  <a:txBody>
                    <a:bodyPr/>
                    <a:lstStyle/>
                    <a:p>
                      <a:r>
                        <a:rPr lang="en-US" dirty="0" smtClean="0"/>
                        <a:t>Impaired ossification of skull. Deficient clavicles. Often deficient </a:t>
                      </a:r>
                      <a:r>
                        <a:rPr lang="en-US" dirty="0" err="1" smtClean="0"/>
                        <a:t>symphysis</a:t>
                      </a:r>
                      <a:r>
                        <a:rPr lang="en-US" dirty="0" smtClean="0"/>
                        <a:t> pubis </a:t>
                      </a:r>
                      <a:endParaRPr lang="en-US" dirty="0"/>
                    </a:p>
                  </a:txBody>
                  <a:tcPr/>
                </a:tc>
              </a:tr>
              <a:tr h="332504">
                <a:tc>
                  <a:txBody>
                    <a:bodyPr/>
                    <a:lstStyle/>
                    <a:p>
                      <a:r>
                        <a:rPr lang="en-US" dirty="0" err="1" smtClean="0"/>
                        <a:t>Pseudohypertrophic</a:t>
                      </a:r>
                      <a:r>
                        <a:rPr lang="en-US" dirty="0" smtClean="0"/>
                        <a:t> muscular dystrophy </a:t>
                      </a:r>
                      <a:endParaRPr lang="en-US" dirty="0"/>
                    </a:p>
                  </a:txBody>
                  <a:tcPr/>
                </a:tc>
                <a:tc>
                  <a:txBody>
                    <a:bodyPr/>
                    <a:lstStyle/>
                    <a:p>
                      <a:r>
                        <a:rPr lang="en-US" dirty="0" smtClean="0"/>
                        <a:t>Genetic transmission to boys through female carriers. Progressive muscle weakness evident at age 3–6 years. Raised urinary </a:t>
                      </a:r>
                      <a:r>
                        <a:rPr lang="en-US" dirty="0" err="1" smtClean="0"/>
                        <a:t>creatine</a:t>
                      </a:r>
                      <a:r>
                        <a:rPr lang="en-US" dirty="0" smtClean="0"/>
                        <a:t> phosphokinase: carriers may thus be identified. The defect may be diagnosed in early pregnancy, when abortion may be advised</a:t>
                      </a:r>
                      <a:endParaRPr lang="en-US" dirty="0"/>
                    </a:p>
                  </a:txBody>
                  <a:tcPr/>
                </a:tc>
              </a:tr>
              <a:tr h="133002">
                <a:tc>
                  <a:txBody>
                    <a:bodyPr/>
                    <a:lstStyle/>
                    <a:p>
                      <a:r>
                        <a:rPr lang="en-US" dirty="0" err="1" smtClean="0"/>
                        <a:t>Haemophilia</a:t>
                      </a:r>
                      <a:endParaRPr lang="en-US" dirty="0"/>
                    </a:p>
                  </a:txBody>
                  <a:tcPr/>
                </a:tc>
                <a:tc>
                  <a:txBody>
                    <a:bodyPr/>
                    <a:lstStyle/>
                    <a:p>
                      <a:r>
                        <a:rPr lang="en-US" dirty="0" smtClean="0"/>
                        <a:t>Prolonged blood clotting time from deficiency of Factor VIII. Bleeding into joints or soft tissue </a:t>
                      </a:r>
                      <a:endParaRPr lang="en-US" dirty="0"/>
                    </a:p>
                  </a:txBody>
                  <a:tcPr/>
                </a:tc>
              </a:tr>
              <a:tr h="0">
                <a:tc gridSpan="2">
                  <a:txBody>
                    <a:bodyPr/>
                    <a:lstStyle/>
                    <a:p>
                      <a:pPr algn="ctr"/>
                      <a:r>
                        <a:rPr lang="en-US" b="1" dirty="0" smtClean="0"/>
                        <a:t>Trunk and spine</a:t>
                      </a:r>
                      <a:endParaRPr lang="en-US" b="1" dirty="0"/>
                    </a:p>
                  </a:txBody>
                  <a:tcPr/>
                </a:tc>
                <a:tc hMerge="1">
                  <a:txBody>
                    <a:bodyPr/>
                    <a:lstStyle/>
                    <a:p>
                      <a:endParaRPr lang="en-US" dirty="0"/>
                    </a:p>
                  </a:txBody>
                  <a:tcPr/>
                </a:tc>
              </a:tr>
              <a:tr h="0">
                <a:tc>
                  <a:txBody>
                    <a:bodyPr/>
                    <a:lstStyle/>
                    <a:p>
                      <a:r>
                        <a:rPr lang="nb-NO" dirty="0" smtClean="0"/>
                        <a:t>Congenital short neck (Klippel–Feil syndrome) </a:t>
                      </a:r>
                      <a:endParaRPr lang="en-US" dirty="0"/>
                    </a:p>
                  </a:txBody>
                  <a:tcPr/>
                </a:tc>
                <a:tc>
                  <a:txBody>
                    <a:bodyPr/>
                    <a:lstStyle/>
                    <a:p>
                      <a:r>
                        <a:rPr lang="en-US" dirty="0" smtClean="0"/>
                        <a:t>Short stiff neck with low hair-line. Fused or deformed cervical vertebrae</a:t>
                      </a:r>
                      <a:endParaRPr lang="en-US" dirty="0"/>
                    </a:p>
                  </a:txBody>
                  <a:tcPr/>
                </a:tc>
              </a:tr>
              <a:tr h="172902">
                <a:tc>
                  <a:txBody>
                    <a:bodyPr/>
                    <a:lstStyle/>
                    <a:p>
                      <a:r>
                        <a:rPr lang="en-US" dirty="0" smtClean="0"/>
                        <a:t>Congenital high scapula (</a:t>
                      </a:r>
                      <a:r>
                        <a:rPr lang="en-US" dirty="0" err="1" smtClean="0"/>
                        <a:t>Sprengel’s</a:t>
                      </a:r>
                      <a:r>
                        <a:rPr lang="en-US" dirty="0" smtClean="0"/>
                        <a:t> shoulder) </a:t>
                      </a:r>
                      <a:endParaRPr lang="en-US" dirty="0"/>
                    </a:p>
                  </a:txBody>
                  <a:tcPr/>
                </a:tc>
                <a:tc>
                  <a:txBody>
                    <a:bodyPr/>
                    <a:lstStyle/>
                    <a:p>
                      <a:r>
                        <a:rPr lang="en-US" dirty="0" smtClean="0"/>
                        <a:t>Scapula tethered high up, usually only on one side. Scapular movement impaired</a:t>
                      </a:r>
                    </a:p>
                    <a:p>
                      <a:endParaRPr lang="en-US" dirty="0"/>
                    </a:p>
                  </a:txBody>
                  <a:tcPr/>
                </a:tc>
              </a:tr>
              <a:tr h="212803">
                <a:tc>
                  <a:txBody>
                    <a:bodyPr/>
                    <a:lstStyle/>
                    <a:p>
                      <a:r>
                        <a:rPr lang="en-US" dirty="0" smtClean="0"/>
                        <a:t>Cervical rib </a:t>
                      </a:r>
                      <a:endParaRPr lang="en-US" dirty="0"/>
                    </a:p>
                  </a:txBody>
                  <a:tcPr/>
                </a:tc>
                <a:tc>
                  <a:txBody>
                    <a:bodyPr/>
                    <a:lstStyle/>
                    <a:p>
                      <a:r>
                        <a:rPr lang="en-US" dirty="0" smtClean="0"/>
                        <a:t>Often symptomless. Vascular symptoms (partial </a:t>
                      </a:r>
                      <a:r>
                        <a:rPr lang="en-US" dirty="0" err="1" smtClean="0"/>
                        <a:t>ischaemia</a:t>
                      </a:r>
                      <a:r>
                        <a:rPr lang="en-US" dirty="0" smtClean="0"/>
                        <a:t>) or nerve symptoms (</a:t>
                      </a:r>
                      <a:r>
                        <a:rPr lang="en-US" dirty="0" err="1" smtClean="0"/>
                        <a:t>paraesthesiae</a:t>
                      </a:r>
                      <a:r>
                        <a:rPr lang="en-US" dirty="0" smtClean="0"/>
                        <a:t>, lower trunk paresis)</a:t>
                      </a:r>
                    </a:p>
                    <a:p>
                      <a:endParaRPr lang="en-US" dirty="0"/>
                    </a:p>
                  </a:txBody>
                  <a:tcPr/>
                </a:tc>
              </a:tr>
              <a:tr h="133002">
                <a:tc>
                  <a:txBody>
                    <a:bodyPr/>
                    <a:lstStyle/>
                    <a:p>
                      <a:r>
                        <a:rPr lang="en-US" dirty="0" err="1" smtClean="0"/>
                        <a:t>Hemivertebra</a:t>
                      </a:r>
                      <a:r>
                        <a:rPr lang="en-US" dirty="0" smtClean="0"/>
                        <a:t> (congenital scoliosis) </a:t>
                      </a:r>
                      <a:endParaRPr lang="en-US" dirty="0"/>
                    </a:p>
                  </a:txBody>
                  <a:tcPr/>
                </a:tc>
                <a:tc>
                  <a:txBody>
                    <a:bodyPr/>
                    <a:lstStyle/>
                    <a:p>
                      <a:r>
                        <a:rPr lang="en-US" dirty="0" smtClean="0"/>
                        <a:t>Defective development of vertebra (and  often of adjacent structures) on one side. Scoliosis</a:t>
                      </a:r>
                      <a:endParaRPr lang="en-US" dirty="0"/>
                    </a:p>
                  </a:txBody>
                  <a:tcPr/>
                </a:tc>
              </a:tr>
              <a:tr h="332504">
                <a:tc>
                  <a:txBody>
                    <a:bodyPr/>
                    <a:lstStyle/>
                    <a:p>
                      <a:r>
                        <a:rPr lang="en-US" dirty="0" err="1" smtClean="0"/>
                        <a:t>Spina</a:t>
                      </a:r>
                      <a:r>
                        <a:rPr lang="en-US" dirty="0" smtClean="0"/>
                        <a:t> bifida (spinal </a:t>
                      </a:r>
                      <a:r>
                        <a:rPr lang="en-US" dirty="0" err="1" smtClean="0"/>
                        <a:t>dysraphism</a:t>
                      </a:r>
                      <a:r>
                        <a:rPr lang="en-US" dirty="0" smtClean="0"/>
                        <a:t>)</a:t>
                      </a:r>
                      <a:endParaRPr lang="en-US" dirty="0"/>
                    </a:p>
                  </a:txBody>
                  <a:tcPr/>
                </a:tc>
                <a:tc>
                  <a:txBody>
                    <a:bodyPr/>
                    <a:lstStyle/>
                    <a:p>
                      <a:r>
                        <a:rPr lang="en-US" dirty="0" err="1" smtClean="0"/>
                        <a:t>Spina</a:t>
                      </a:r>
                      <a:r>
                        <a:rPr lang="en-US" dirty="0" smtClean="0"/>
                        <a:t> bifida </a:t>
                      </a:r>
                      <a:r>
                        <a:rPr lang="en-US" dirty="0" err="1" smtClean="0"/>
                        <a:t>occulta</a:t>
                      </a:r>
                      <a:r>
                        <a:rPr lang="en-US" dirty="0" smtClean="0"/>
                        <a:t>, </a:t>
                      </a:r>
                      <a:r>
                        <a:rPr lang="en-US" dirty="0" err="1" smtClean="0"/>
                        <a:t>meningocele</a:t>
                      </a:r>
                      <a:r>
                        <a:rPr lang="en-US" dirty="0" smtClean="0"/>
                        <a:t> or </a:t>
                      </a:r>
                      <a:r>
                        <a:rPr lang="en-US" dirty="0" err="1" smtClean="0"/>
                        <a:t>myelocele</a:t>
                      </a:r>
                      <a:r>
                        <a:rPr lang="en-US" dirty="0" smtClean="0"/>
                        <a:t>. Often leg deformities from paralysis or muscle imbalance. Often incontinence. Often associated hydrocephalus. Diagnosable in early pregnancy from excess of alpha-fetoprotein in urine and amniotic fluid</a:t>
                      </a:r>
                    </a:p>
                    <a:p>
                      <a:endParaRPr lang="en-US" dirty="0"/>
                    </a:p>
                  </a:txBody>
                  <a:tcPr/>
                </a:tc>
              </a:tr>
              <a:tr h="0">
                <a:tc gridSpan="2">
                  <a:txBody>
                    <a:bodyPr/>
                    <a:lstStyle/>
                    <a:p>
                      <a:pPr algn="ctr"/>
                      <a:r>
                        <a:rPr lang="en-US" b="1" dirty="0" smtClean="0"/>
                        <a:t>Limbs</a:t>
                      </a:r>
                      <a:endParaRPr lang="en-US" b="1" dirty="0"/>
                    </a:p>
                  </a:txBody>
                  <a:tcPr/>
                </a:tc>
                <a:tc hMerge="1">
                  <a:txBody>
                    <a:bodyPr/>
                    <a:lstStyle/>
                    <a:p>
                      <a:endParaRPr lang="en-US" dirty="0"/>
                    </a:p>
                  </a:txBody>
                  <a:tcPr/>
                </a:tc>
              </a:tr>
              <a:tr h="0">
                <a:tc>
                  <a:txBody>
                    <a:bodyPr/>
                    <a:lstStyle/>
                    <a:p>
                      <a:r>
                        <a:rPr lang="en-US" dirty="0" smtClean="0"/>
                        <a:t>Congenital </a:t>
                      </a:r>
                      <a:r>
                        <a:rPr lang="en-US" dirty="0" err="1" smtClean="0"/>
                        <a:t>arterio</a:t>
                      </a:r>
                      <a:r>
                        <a:rPr lang="en-US" dirty="0" smtClean="0"/>
                        <a:t>-venous fistula </a:t>
                      </a:r>
                      <a:endParaRPr lang="en-US" dirty="0"/>
                    </a:p>
                  </a:txBody>
                  <a:tcPr/>
                </a:tc>
                <a:tc>
                  <a:txBody>
                    <a:bodyPr/>
                    <a:lstStyle/>
                    <a:p>
                      <a:r>
                        <a:rPr lang="en-US" dirty="0" smtClean="0"/>
                        <a:t>Hypertrophy and lengthening of limb. Bruit </a:t>
                      </a:r>
                      <a:endParaRPr lang="en-US" dirty="0"/>
                    </a:p>
                  </a:txBody>
                  <a:tcPr/>
                </a:tc>
              </a:tr>
              <a:tr h="0">
                <a:tc>
                  <a:txBody>
                    <a:bodyPr/>
                    <a:lstStyle/>
                    <a:p>
                      <a:r>
                        <a:rPr lang="en-US" dirty="0" smtClean="0"/>
                        <a:t>Congenital amputation </a:t>
                      </a:r>
                      <a:endParaRPr lang="en-US" dirty="0"/>
                    </a:p>
                  </a:txBody>
                  <a:tcPr/>
                </a:tc>
                <a:tc>
                  <a:txBody>
                    <a:bodyPr/>
                    <a:lstStyle/>
                    <a:p>
                      <a:r>
                        <a:rPr lang="en-US" dirty="0" smtClean="0"/>
                        <a:t>Part or whole of one or more limbs absent </a:t>
                      </a:r>
                      <a:endParaRPr lang="en-US" dirty="0"/>
                    </a:p>
                  </a:txBody>
                  <a:tcPr/>
                </a:tc>
              </a:tr>
              <a:tr h="212803">
                <a:tc>
                  <a:txBody>
                    <a:bodyPr/>
                    <a:lstStyle/>
                    <a:p>
                      <a:r>
                        <a:rPr lang="en-US" dirty="0" err="1" smtClean="0"/>
                        <a:t>Phocomelia</a:t>
                      </a:r>
                      <a:r>
                        <a:rPr lang="en-US" dirty="0" smtClean="0"/>
                        <a:t> </a:t>
                      </a:r>
                      <a:endParaRPr lang="en-US" dirty="0"/>
                    </a:p>
                  </a:txBody>
                  <a:tcPr/>
                </a:tc>
                <a:tc>
                  <a:txBody>
                    <a:bodyPr/>
                    <a:lstStyle/>
                    <a:p>
                      <a:r>
                        <a:rPr lang="en-US" dirty="0" smtClean="0"/>
                        <a:t> </a:t>
                      </a:r>
                    </a:p>
                    <a:p>
                      <a:r>
                        <a:rPr lang="en-US" dirty="0" smtClean="0"/>
                        <a:t>Aplasia of proximal part of limb, the distal part being present (‘seal-limb’). Diagnosable in pregnancy by ultrasonography </a:t>
                      </a:r>
                      <a:endParaRPr lang="en-US" dirty="0"/>
                    </a:p>
                  </a:txBody>
                  <a:tcPr/>
                </a:tc>
              </a:tr>
              <a:tr h="133002">
                <a:tc>
                  <a:txBody>
                    <a:bodyPr/>
                    <a:lstStyle/>
                    <a:p>
                      <a:r>
                        <a:rPr lang="en-US" dirty="0" smtClean="0"/>
                        <a:t>Constriction rings </a:t>
                      </a:r>
                      <a:endParaRPr lang="en-US" dirty="0"/>
                    </a:p>
                  </a:txBody>
                  <a:tcPr/>
                </a:tc>
                <a:tc>
                  <a:txBody>
                    <a:bodyPr/>
                    <a:lstStyle/>
                    <a:p>
                      <a:r>
                        <a:rPr lang="en-US" dirty="0" smtClean="0"/>
                        <a:t>Limb or digit constricted as if by a tight string. May be associated with </a:t>
                      </a:r>
                      <a:r>
                        <a:rPr lang="en-US" dirty="0" err="1" smtClean="0"/>
                        <a:t>syndactyly</a:t>
                      </a:r>
                      <a:r>
                        <a:rPr lang="en-US" dirty="0" smtClean="0"/>
                        <a:t> </a:t>
                      </a:r>
                      <a:endParaRPr lang="en-US" dirty="0"/>
                    </a:p>
                  </a:txBody>
                  <a:tcPr/>
                </a:tc>
              </a:tr>
              <a:tr h="133002">
                <a:tc>
                  <a:txBody>
                    <a:bodyPr/>
                    <a:lstStyle/>
                    <a:p>
                      <a:r>
                        <a:rPr lang="en-US" dirty="0" smtClean="0"/>
                        <a:t>Absence of radius (radial club hand) </a:t>
                      </a:r>
                      <a:endParaRPr lang="en-US" dirty="0"/>
                    </a:p>
                  </a:txBody>
                  <a:tcPr/>
                </a:tc>
                <a:tc>
                  <a:txBody>
                    <a:bodyPr/>
                    <a:lstStyle/>
                    <a:p>
                      <a:r>
                        <a:rPr lang="en-US" dirty="0" smtClean="0"/>
                        <a:t>Hand deviated laterally from lack of normal support by radius. Thumb often absent </a:t>
                      </a:r>
                      <a:endParaRPr lang="en-US" dirty="0"/>
                    </a:p>
                  </a:txBody>
                  <a:tcPr/>
                </a:tc>
              </a:tr>
              <a:tr h="0">
                <a:tc>
                  <a:txBody>
                    <a:bodyPr/>
                    <a:lstStyle/>
                    <a:p>
                      <a:r>
                        <a:rPr lang="en-US" dirty="0" smtClean="0"/>
                        <a:t>Absence of thumb </a:t>
                      </a:r>
                      <a:endParaRPr lang="en-US" dirty="0"/>
                    </a:p>
                  </a:txBody>
                  <a:tcPr/>
                </a:tc>
                <a:tc>
                  <a:txBody>
                    <a:bodyPr/>
                    <a:lstStyle/>
                    <a:p>
                      <a:r>
                        <a:rPr lang="en-US" dirty="0" smtClean="0"/>
                        <a:t>Thumb alone may be absent, but other deformities may co-exist </a:t>
                      </a:r>
                      <a:endParaRPr lang="en-US" dirty="0"/>
                    </a:p>
                  </a:txBody>
                  <a:tcPr/>
                </a:tc>
              </a:tr>
              <a:tr h="0">
                <a:tc>
                  <a:txBody>
                    <a:bodyPr/>
                    <a:lstStyle/>
                    <a:p>
                      <a:r>
                        <a:rPr lang="en-US" dirty="0" smtClean="0"/>
                        <a:t>Absence of proximal arm muscles </a:t>
                      </a:r>
                      <a:endParaRPr lang="en-US" dirty="0"/>
                    </a:p>
                  </a:txBody>
                  <a:tcPr/>
                </a:tc>
                <a:tc>
                  <a:txBody>
                    <a:bodyPr/>
                    <a:lstStyle/>
                    <a:p>
                      <a:r>
                        <a:rPr lang="en-US" dirty="0" smtClean="0"/>
                        <a:t>Trapezius, deltoid, </a:t>
                      </a:r>
                      <a:r>
                        <a:rPr lang="en-US" dirty="0" err="1" smtClean="0"/>
                        <a:t>sternomastoid</a:t>
                      </a:r>
                      <a:r>
                        <a:rPr lang="en-US" dirty="0" smtClean="0"/>
                        <a:t>, or </a:t>
                      </a:r>
                      <a:r>
                        <a:rPr lang="en-US" dirty="0" err="1" smtClean="0"/>
                        <a:t>pectoralis</a:t>
                      </a:r>
                      <a:r>
                        <a:rPr lang="en-US" dirty="0" smtClean="0"/>
                        <a:t> major absent</a:t>
                      </a:r>
                      <a:endParaRPr lang="en-US" dirty="0"/>
                    </a:p>
                  </a:txBody>
                  <a:tcPr/>
                </a:tc>
              </a:tr>
              <a:tr h="0">
                <a:tc>
                  <a:txBody>
                    <a:bodyPr/>
                    <a:lstStyle/>
                    <a:p>
                      <a:r>
                        <a:rPr lang="en-US" dirty="0" smtClean="0"/>
                        <a:t>Radio-ulnar </a:t>
                      </a:r>
                      <a:r>
                        <a:rPr lang="en-US" dirty="0" err="1" smtClean="0"/>
                        <a:t>synostosis</a:t>
                      </a:r>
                      <a:r>
                        <a:rPr lang="en-US" dirty="0" smtClean="0"/>
                        <a:t> </a:t>
                      </a:r>
                      <a:endParaRPr lang="en-US" dirty="0"/>
                    </a:p>
                  </a:txBody>
                  <a:tcPr/>
                </a:tc>
                <a:tc>
                  <a:txBody>
                    <a:bodyPr/>
                    <a:lstStyle/>
                    <a:p>
                      <a:r>
                        <a:rPr lang="en-US" dirty="0" smtClean="0"/>
                        <a:t>Forearm bones fused at proximal ends, preventing rotation </a:t>
                      </a:r>
                      <a:endParaRPr lang="en-US" dirty="0"/>
                    </a:p>
                  </a:txBody>
                  <a:tcPr/>
                </a:tc>
              </a:tr>
              <a:tr h="0">
                <a:tc>
                  <a:txBody>
                    <a:bodyPr/>
                    <a:lstStyle/>
                    <a:p>
                      <a:r>
                        <a:rPr lang="en-US" dirty="0" err="1" smtClean="0"/>
                        <a:t>Madelung’s</a:t>
                      </a:r>
                      <a:r>
                        <a:rPr lang="en-US" dirty="0" smtClean="0"/>
                        <a:t> deformity </a:t>
                      </a:r>
                      <a:endParaRPr lang="en-US" dirty="0"/>
                    </a:p>
                  </a:txBody>
                  <a:tcPr/>
                </a:tc>
                <a:tc>
                  <a:txBody>
                    <a:bodyPr/>
                    <a:lstStyle/>
                    <a:p>
                      <a:r>
                        <a:rPr lang="en-US" dirty="0" smtClean="0"/>
                        <a:t>Head of ulna dislocated dorsally from lower end of radius. Radius bowed </a:t>
                      </a:r>
                      <a:endParaRPr lang="en-US" dirty="0"/>
                    </a:p>
                  </a:txBody>
                  <a:tcPr/>
                </a:tc>
              </a:tr>
              <a:tr h="0">
                <a:tc>
                  <a:txBody>
                    <a:bodyPr/>
                    <a:lstStyle/>
                    <a:p>
                      <a:r>
                        <a:rPr lang="en-US" dirty="0" err="1" smtClean="0"/>
                        <a:t>Syndactyl</a:t>
                      </a:r>
                      <a:endParaRPr lang="en-US" dirty="0"/>
                    </a:p>
                  </a:txBody>
                  <a:tcPr/>
                </a:tc>
                <a:tc>
                  <a:txBody>
                    <a:bodyPr/>
                    <a:lstStyle/>
                    <a:p>
                      <a:r>
                        <a:rPr lang="en-US" dirty="0" smtClean="0"/>
                        <a:t>Webbing of two or more digits</a:t>
                      </a:r>
                      <a:endParaRPr lang="en-US" dirty="0"/>
                    </a:p>
                  </a:txBody>
                  <a:tcPr/>
                </a:tc>
              </a:tr>
              <a:tr h="0">
                <a:tc>
                  <a:txBody>
                    <a:bodyPr/>
                    <a:lstStyle/>
                    <a:p>
                      <a:r>
                        <a:rPr lang="en-US" dirty="0" smtClean="0"/>
                        <a:t>Polydactyl</a:t>
                      </a:r>
                      <a:endParaRPr lang="en-US" dirty="0"/>
                    </a:p>
                  </a:txBody>
                  <a:tcPr/>
                </a:tc>
                <a:tc>
                  <a:txBody>
                    <a:bodyPr/>
                    <a:lstStyle/>
                    <a:p>
                      <a:r>
                        <a:rPr lang="en-US" dirty="0" smtClean="0"/>
                        <a:t>More than five digits </a:t>
                      </a:r>
                      <a:endParaRPr lang="en-US" dirty="0"/>
                    </a:p>
                  </a:txBody>
                  <a:tcPr/>
                </a:tc>
              </a:tr>
              <a:tr h="133002">
                <a:tc>
                  <a:txBody>
                    <a:bodyPr/>
                    <a:lstStyle/>
                    <a:p>
                      <a:r>
                        <a:rPr lang="en-US" dirty="0" smtClean="0"/>
                        <a:t>Congenital dislocation of hip </a:t>
                      </a:r>
                      <a:endParaRPr lang="en-US" dirty="0"/>
                    </a:p>
                  </a:txBody>
                  <a:tcPr/>
                </a:tc>
                <a:tc>
                  <a:txBody>
                    <a:bodyPr/>
                    <a:lstStyle/>
                    <a:p>
                      <a:r>
                        <a:rPr lang="en-US" dirty="0" smtClean="0"/>
                        <a:t>Neonatal: diagnostic click obtainable. Later infancy: shortening; limited abduction. Radiographs diagnostic </a:t>
                      </a:r>
                      <a:endParaRPr lang="en-US" dirty="0"/>
                    </a:p>
                  </a:txBody>
                  <a:tcPr/>
                </a:tc>
              </a:tr>
              <a:tr h="0">
                <a:tc>
                  <a:txBody>
                    <a:bodyPr/>
                    <a:lstStyle/>
                    <a:p>
                      <a:r>
                        <a:rPr lang="en-US" dirty="0" smtClean="0"/>
                        <a:t>Congenital </a:t>
                      </a:r>
                      <a:r>
                        <a:rPr lang="en-US" dirty="0" err="1" smtClean="0"/>
                        <a:t>coxa</a:t>
                      </a:r>
                      <a:r>
                        <a:rPr lang="en-US" dirty="0" smtClean="0"/>
                        <a:t> </a:t>
                      </a:r>
                      <a:r>
                        <a:rPr lang="en-US" dirty="0" err="1" smtClean="0"/>
                        <a:t>vara</a:t>
                      </a:r>
                      <a:endParaRPr lang="en-US" dirty="0"/>
                    </a:p>
                  </a:txBody>
                  <a:tcPr/>
                </a:tc>
                <a:tc>
                  <a:txBody>
                    <a:bodyPr/>
                    <a:lstStyle/>
                    <a:p>
                      <a:r>
                        <a:rPr lang="en-US" dirty="0" smtClean="0"/>
                        <a:t>Defective ossification of femoral neck, with reduced neck–shaft angle</a:t>
                      </a:r>
                      <a:endParaRPr lang="en-US" dirty="0"/>
                    </a:p>
                  </a:txBody>
                  <a:tcPr/>
                </a:tc>
              </a:tr>
              <a:tr h="0">
                <a:tc>
                  <a:txBody>
                    <a:bodyPr/>
                    <a:lstStyle/>
                    <a:p>
                      <a:r>
                        <a:rPr lang="en-US" dirty="0" smtClean="0"/>
                        <a:t>Congenital short femur </a:t>
                      </a:r>
                      <a:endParaRPr lang="en-US" dirty="0"/>
                    </a:p>
                  </a:txBody>
                  <a:tcPr/>
                </a:tc>
                <a:tc>
                  <a:txBody>
                    <a:bodyPr/>
                    <a:lstStyle/>
                    <a:p>
                      <a:r>
                        <a:rPr lang="en-US" dirty="0" smtClean="0"/>
                        <a:t>Proximal end of femur deficient or rudimentary. Thigh short</a:t>
                      </a:r>
                      <a:endParaRPr lang="en-US" dirty="0"/>
                    </a:p>
                  </a:txBody>
                  <a:tcPr/>
                </a:tc>
              </a:tr>
              <a:tr h="133002">
                <a:tc>
                  <a:txBody>
                    <a:bodyPr/>
                    <a:lstStyle/>
                    <a:p>
                      <a:r>
                        <a:rPr lang="en-US" dirty="0" smtClean="0"/>
                        <a:t>Congenital </a:t>
                      </a:r>
                      <a:r>
                        <a:rPr lang="en-US" dirty="0" err="1" smtClean="0"/>
                        <a:t>tibial</a:t>
                      </a:r>
                      <a:r>
                        <a:rPr lang="en-US" dirty="0" smtClean="0"/>
                        <a:t> </a:t>
                      </a:r>
                      <a:r>
                        <a:rPr lang="en-US" dirty="0" err="1" smtClean="0"/>
                        <a:t>pseudarthrosis</a:t>
                      </a:r>
                      <a:r>
                        <a:rPr lang="en-US" dirty="0" smtClean="0"/>
                        <a:t> </a:t>
                      </a:r>
                      <a:endParaRPr lang="en-US" dirty="0"/>
                    </a:p>
                  </a:txBody>
                  <a:tcPr/>
                </a:tc>
                <a:tc>
                  <a:txBody>
                    <a:bodyPr/>
                    <a:lstStyle/>
                    <a:p>
                      <a:r>
                        <a:rPr lang="en-US" dirty="0" smtClean="0"/>
                        <a:t>Resembles </a:t>
                      </a:r>
                      <a:r>
                        <a:rPr lang="en-US" dirty="0" err="1" smtClean="0"/>
                        <a:t>ununited</a:t>
                      </a:r>
                      <a:r>
                        <a:rPr lang="en-US" dirty="0" smtClean="0"/>
                        <a:t> fracture in </a:t>
                      </a:r>
                      <a:r>
                        <a:rPr lang="en-US" dirty="0" err="1" smtClean="0"/>
                        <a:t>tibial</a:t>
                      </a:r>
                      <a:r>
                        <a:rPr lang="en-US" dirty="0" smtClean="0"/>
                        <a:t> shaft. </a:t>
                      </a:r>
                      <a:r>
                        <a:rPr lang="en-US" dirty="0" err="1" smtClean="0"/>
                        <a:t>Aetiology</a:t>
                      </a:r>
                      <a:r>
                        <a:rPr lang="en-US" dirty="0" smtClean="0"/>
                        <a:t> unknown, may be neurofibromatosis</a:t>
                      </a:r>
                      <a:endParaRPr lang="en-US" dirty="0"/>
                    </a:p>
                  </a:txBody>
                  <a:tcPr/>
                </a:tc>
              </a:tr>
              <a:tr h="172902">
                <a:tc>
                  <a:txBody>
                    <a:bodyPr/>
                    <a:lstStyle/>
                    <a:p>
                      <a:r>
                        <a:rPr lang="en-US" dirty="0" smtClean="0"/>
                        <a:t>Absence of fibula </a:t>
                      </a:r>
                      <a:endParaRPr lang="en-US" dirty="0"/>
                    </a:p>
                  </a:txBody>
                  <a:tcPr/>
                </a:tc>
                <a:tc>
                  <a:txBody>
                    <a:bodyPr/>
                    <a:lstStyle/>
                    <a:p>
                      <a:r>
                        <a:rPr lang="en-US" dirty="0" smtClean="0"/>
                        <a:t> </a:t>
                      </a:r>
                    </a:p>
                    <a:p>
                      <a:r>
                        <a:rPr lang="en-US" dirty="0" smtClean="0"/>
                        <a:t>Leg under-developed on outer side. Foot small and </a:t>
                      </a:r>
                      <a:r>
                        <a:rPr lang="en-US" dirty="0" err="1" smtClean="0"/>
                        <a:t>everted</a:t>
                      </a:r>
                      <a:r>
                        <a:rPr lang="en-US" dirty="0" smtClean="0"/>
                        <a:t>; lateral two or three digital rays may be absent </a:t>
                      </a:r>
                      <a:endParaRPr lang="en-US" dirty="0"/>
                    </a:p>
                  </a:txBody>
                  <a:tcPr/>
                </a:tc>
              </a:tr>
              <a:tr h="133002">
                <a:tc>
                  <a:txBody>
                    <a:bodyPr/>
                    <a:lstStyle/>
                    <a:p>
                      <a:r>
                        <a:rPr lang="en-US" dirty="0" smtClean="0"/>
                        <a:t>Congenital club foot </a:t>
                      </a:r>
                      <a:endParaRPr lang="en-US" dirty="0"/>
                    </a:p>
                  </a:txBody>
                  <a:tcPr/>
                </a:tc>
                <a:tc>
                  <a:txBody>
                    <a:bodyPr/>
                    <a:lstStyle/>
                    <a:p>
                      <a:r>
                        <a:rPr lang="en-US" dirty="0" smtClean="0"/>
                        <a:t>Foot inverted and </a:t>
                      </a:r>
                      <a:r>
                        <a:rPr lang="en-US" dirty="0" err="1" smtClean="0"/>
                        <a:t>plantarflexed</a:t>
                      </a:r>
                      <a:r>
                        <a:rPr lang="en-US" dirty="0" smtClean="0"/>
                        <a:t> (</a:t>
                      </a:r>
                      <a:r>
                        <a:rPr lang="en-US" dirty="0" err="1" smtClean="0"/>
                        <a:t>equino-varus</a:t>
                      </a:r>
                      <a:r>
                        <a:rPr lang="en-US" dirty="0" smtClean="0"/>
                        <a:t>), or </a:t>
                      </a:r>
                      <a:r>
                        <a:rPr lang="en-US" dirty="0" err="1" smtClean="0"/>
                        <a:t>everted</a:t>
                      </a:r>
                      <a:r>
                        <a:rPr lang="en-US" dirty="0" smtClean="0"/>
                        <a:t> and </a:t>
                      </a:r>
                      <a:r>
                        <a:rPr lang="en-US" dirty="0" err="1" smtClean="0"/>
                        <a:t>dorsiflexed</a:t>
                      </a:r>
                      <a:r>
                        <a:rPr lang="en-US" dirty="0" smtClean="0"/>
                        <a:t> (</a:t>
                      </a:r>
                      <a:r>
                        <a:rPr lang="en-US" dirty="0" err="1" smtClean="0"/>
                        <a:t>calcaneo</a:t>
                      </a:r>
                      <a:r>
                        <a:rPr lang="en-US" dirty="0" smtClean="0"/>
                        <a:t>-valgus) </a:t>
                      </a:r>
                      <a:endParaRPr lang="en-US" dirty="0"/>
                    </a:p>
                  </a:txBody>
                  <a:tcPr/>
                </a:tc>
              </a:tr>
              <a:tr h="133002">
                <a:tc>
                  <a:txBody>
                    <a:bodyPr/>
                    <a:lstStyle/>
                    <a:p>
                      <a:r>
                        <a:rPr lang="en-US" dirty="0" smtClean="0"/>
                        <a:t>Congenital curled toe </a:t>
                      </a:r>
                      <a:endParaRPr lang="en-US" dirty="0"/>
                    </a:p>
                  </a:txBody>
                  <a:tcPr/>
                </a:tc>
                <a:tc>
                  <a:txBody>
                    <a:bodyPr/>
                    <a:lstStyle/>
                    <a:p>
                      <a:r>
                        <a:rPr lang="en-US" dirty="0" smtClean="0"/>
                        <a:t>Lateral angulation of one or more toes. Toe may lie over or under adjacent toe</a:t>
                      </a:r>
                      <a:endParaRPr lang="en-US" dirty="0"/>
                    </a:p>
                  </a:txBody>
                  <a:tcPr/>
                </a:tc>
              </a:tr>
            </a:tbl>
          </a:graphicData>
        </a:graphic>
      </p:graphicFrame>
    </p:spTree>
    <p:extLst>
      <p:ext uri="{BB962C8B-B14F-4D97-AF65-F5344CB8AC3E}">
        <p14:creationId xmlns:p14="http://schemas.microsoft.com/office/powerpoint/2010/main" val="2860422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59" y="452718"/>
            <a:ext cx="9355375" cy="796533"/>
          </a:xfrm>
        </p:spPr>
        <p:txBody>
          <a:bodyPr/>
          <a:lstStyle/>
          <a:p>
            <a:r>
              <a:rPr lang="en-US" dirty="0"/>
              <a:t>CONGENITAL PSEUDARTHROSIS</a:t>
            </a:r>
            <a:br>
              <a:rPr lang="en-US" dirty="0"/>
            </a:br>
            <a:endParaRPr lang="en-US" dirty="0"/>
          </a:p>
        </p:txBody>
      </p:sp>
      <p:sp>
        <p:nvSpPr>
          <p:cNvPr id="5" name="TextBox 4"/>
          <p:cNvSpPr txBox="1"/>
          <p:nvPr/>
        </p:nvSpPr>
        <p:spPr>
          <a:xfrm>
            <a:off x="579549" y="1506829"/>
            <a:ext cx="10740980" cy="1200329"/>
          </a:xfrm>
          <a:prstGeom prst="rect">
            <a:avLst/>
          </a:prstGeom>
          <a:noFill/>
        </p:spPr>
        <p:txBody>
          <a:bodyPr wrap="square" rtlCol="0">
            <a:spAutoFit/>
          </a:bodyPr>
          <a:lstStyle/>
          <a:p>
            <a:r>
              <a:rPr lang="en-US" dirty="0" smtClean="0"/>
              <a:t>Also known as a false joint occurs when a fractured bone fails to unite and remains mobile. Can be present at birth or the bone can bend resulting in anterolateral bowing and then fracture in the first few years of life. Seen in most long bones.</a:t>
            </a:r>
          </a:p>
          <a:p>
            <a:r>
              <a:rPr lang="en-US" dirty="0" smtClean="0"/>
              <a:t>The </a:t>
            </a:r>
            <a:r>
              <a:rPr lang="en-US" dirty="0" err="1" smtClean="0"/>
              <a:t>periosteum</a:t>
            </a:r>
            <a:r>
              <a:rPr lang="en-US" dirty="0" smtClean="0"/>
              <a:t> for several </a:t>
            </a:r>
            <a:r>
              <a:rPr lang="en-US" dirty="0" err="1" smtClean="0"/>
              <a:t>cms</a:t>
            </a:r>
            <a:r>
              <a:rPr lang="en-US" dirty="0" smtClean="0"/>
              <a:t> either side of the </a:t>
            </a:r>
            <a:r>
              <a:rPr lang="en-US" dirty="0" err="1" smtClean="0"/>
              <a:t>pseudarthrosis</a:t>
            </a:r>
            <a:r>
              <a:rPr lang="en-US" dirty="0" smtClean="0"/>
              <a:t> is abnormally thickened.</a:t>
            </a:r>
            <a:endParaRPr lang="en-US" dirty="0"/>
          </a:p>
        </p:txBody>
      </p:sp>
    </p:spTree>
    <p:extLst>
      <p:ext uri="{BB962C8B-B14F-4D97-AF65-F5344CB8AC3E}">
        <p14:creationId xmlns:p14="http://schemas.microsoft.com/office/powerpoint/2010/main" val="176713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60927"/>
          </a:xfrm>
        </p:spPr>
        <p:txBody>
          <a:bodyPr/>
          <a:lstStyle/>
          <a:p>
            <a:r>
              <a:rPr lang="en-US" dirty="0"/>
              <a:t>ACQUIRED DEFORMITIES</a:t>
            </a:r>
            <a:br>
              <a:rPr lang="en-US" dirty="0"/>
            </a:br>
            <a:endParaRPr lang="en-US" dirty="0"/>
          </a:p>
        </p:txBody>
      </p:sp>
      <p:sp>
        <p:nvSpPr>
          <p:cNvPr id="3" name="Content Placeholder 2"/>
          <p:cNvSpPr>
            <a:spLocks noGrp="1"/>
          </p:cNvSpPr>
          <p:nvPr>
            <p:ph idx="1"/>
          </p:nvPr>
        </p:nvSpPr>
        <p:spPr>
          <a:xfrm>
            <a:off x="646112" y="1751528"/>
            <a:ext cx="9403742" cy="4496872"/>
          </a:xfrm>
        </p:spPr>
        <p:txBody>
          <a:bodyPr/>
          <a:lstStyle/>
          <a:p>
            <a:r>
              <a:rPr lang="en-US" dirty="0" smtClean="0"/>
              <a:t>They can be classified into two groups in that there are those deformities that arise at a joint and those which arise in a bone.</a:t>
            </a:r>
          </a:p>
          <a:p>
            <a:r>
              <a:rPr lang="en-US" dirty="0" smtClean="0"/>
              <a:t>DEFORMITY ARISING AT A JOINT.</a:t>
            </a:r>
          </a:p>
          <a:p>
            <a:r>
              <a:rPr lang="en-US" dirty="0" smtClean="0"/>
              <a:t>A deformity is said to be at a joint when the joint </a:t>
            </a:r>
            <a:r>
              <a:rPr lang="en-US" dirty="0" err="1" smtClean="0"/>
              <a:t>caanot</a:t>
            </a:r>
            <a:r>
              <a:rPr lang="en-US" dirty="0" smtClean="0"/>
              <a:t> be placed voluntarily in the neutral anatomical positions.</a:t>
            </a:r>
          </a:p>
          <a:p>
            <a:r>
              <a:rPr lang="en-US" dirty="0" smtClean="0"/>
              <a:t>CAUSES</a:t>
            </a:r>
          </a:p>
          <a:p>
            <a:pPr marL="457200" indent="-457200">
              <a:buFont typeface="+mj-lt"/>
              <a:buAutoNum type="arabicPeriod"/>
            </a:pPr>
            <a:r>
              <a:rPr lang="en-US" dirty="0" smtClean="0"/>
              <a:t>Dislocation or </a:t>
            </a:r>
            <a:r>
              <a:rPr lang="en-US" dirty="0" err="1" smtClean="0"/>
              <a:t>sublaxation</a:t>
            </a:r>
            <a:endParaRPr lang="en-US" dirty="0" smtClean="0"/>
          </a:p>
          <a:p>
            <a:pPr marL="457200" indent="-457200">
              <a:buFont typeface="+mj-lt"/>
              <a:buAutoNum type="arabicPeriod"/>
            </a:pPr>
            <a:r>
              <a:rPr lang="en-US" dirty="0" smtClean="0"/>
              <a:t>Muscle imbalance</a:t>
            </a:r>
          </a:p>
          <a:p>
            <a:pPr marL="457200" indent="-457200">
              <a:buFont typeface="+mj-lt"/>
              <a:buAutoNum type="arabicPeriod"/>
            </a:pPr>
            <a:r>
              <a:rPr lang="en-US" dirty="0" smtClean="0"/>
              <a:t>Tethering or contracture of muscles or tendons</a:t>
            </a:r>
          </a:p>
          <a:p>
            <a:pPr marL="457200" indent="-457200">
              <a:buFont typeface="+mj-lt"/>
              <a:buAutoNum type="arabicPeriod"/>
            </a:pPr>
            <a:r>
              <a:rPr lang="en-US" dirty="0" smtClean="0"/>
              <a:t>Contracture of soft tissues</a:t>
            </a:r>
          </a:p>
          <a:p>
            <a:pPr marL="457200" indent="-457200">
              <a:buFont typeface="+mj-lt"/>
              <a:buAutoNum type="arabicPeriod"/>
            </a:pPr>
            <a:r>
              <a:rPr lang="en-US" dirty="0" smtClean="0"/>
              <a:t>Arthritis</a:t>
            </a:r>
          </a:p>
          <a:p>
            <a:pPr marL="0" indent="0">
              <a:buNone/>
            </a:pPr>
            <a:endParaRPr lang="en-US" dirty="0"/>
          </a:p>
        </p:txBody>
      </p:sp>
    </p:spTree>
    <p:extLst>
      <p:ext uri="{BB962C8B-B14F-4D97-AF65-F5344CB8AC3E}">
        <p14:creationId xmlns:p14="http://schemas.microsoft.com/office/powerpoint/2010/main" val="3999384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1369" y="450761"/>
            <a:ext cx="9135453" cy="5759001"/>
          </a:xfrm>
        </p:spPr>
        <p:txBody>
          <a:bodyPr/>
          <a:lstStyle/>
          <a:p>
            <a:endParaRPr lang="en-US" dirty="0" smtClean="0"/>
          </a:p>
          <a:p>
            <a:endParaRPr lang="en-US" dirty="0"/>
          </a:p>
        </p:txBody>
      </p:sp>
      <p:sp>
        <p:nvSpPr>
          <p:cNvPr id="4" name="TextBox 3"/>
          <p:cNvSpPr txBox="1"/>
          <p:nvPr/>
        </p:nvSpPr>
        <p:spPr>
          <a:xfrm>
            <a:off x="592428" y="450761"/>
            <a:ext cx="10367493" cy="369332"/>
          </a:xfrm>
          <a:prstGeom prst="rect">
            <a:avLst/>
          </a:prstGeom>
          <a:noFill/>
        </p:spPr>
        <p:txBody>
          <a:bodyPr wrap="square" rtlCol="0">
            <a:spAutoFit/>
          </a:bodyPr>
          <a:lstStyle/>
          <a:p>
            <a:r>
              <a:rPr lang="en-US" dirty="0" smtClean="0"/>
              <a:t>6. Prolonged abnormal posture</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1831" y="1066470"/>
            <a:ext cx="8233932" cy="5143292"/>
          </a:xfrm>
          <a:prstGeom prst="rect">
            <a:avLst/>
          </a:prstGeom>
        </p:spPr>
      </p:pic>
    </p:spTree>
    <p:extLst>
      <p:ext uri="{BB962C8B-B14F-4D97-AF65-F5344CB8AC3E}">
        <p14:creationId xmlns:p14="http://schemas.microsoft.com/office/powerpoint/2010/main" val="2533595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5915" y="399245"/>
            <a:ext cx="10097037" cy="2616101"/>
          </a:xfrm>
          <a:prstGeom prst="rect">
            <a:avLst/>
          </a:prstGeom>
          <a:noFill/>
        </p:spPr>
        <p:txBody>
          <a:bodyPr wrap="square" rtlCol="0">
            <a:spAutoFit/>
          </a:bodyPr>
          <a:lstStyle/>
          <a:p>
            <a:r>
              <a:rPr lang="en-US" sz="3200" b="1" dirty="0"/>
              <a:t>DEFORMITY ARISING IN A </a:t>
            </a:r>
            <a:r>
              <a:rPr lang="en-US" sz="3200" b="1" dirty="0" smtClean="0"/>
              <a:t>BONE</a:t>
            </a:r>
          </a:p>
          <a:p>
            <a:r>
              <a:rPr lang="en-US" dirty="0" smtClean="0"/>
              <a:t>Deformity arises in a bone when it is out of its normal anatomical alignment</a:t>
            </a:r>
            <a:r>
              <a:rPr lang="en-US" sz="3200" b="1" dirty="0" smtClean="0"/>
              <a:t>.</a:t>
            </a:r>
          </a:p>
          <a:p>
            <a:r>
              <a:rPr lang="en-US" sz="2000" b="1" dirty="0" smtClean="0"/>
              <a:t>CAUSES</a:t>
            </a:r>
          </a:p>
          <a:p>
            <a:r>
              <a:rPr lang="en-US" sz="2000" dirty="0" smtClean="0"/>
              <a:t>There are three causes:</a:t>
            </a:r>
          </a:p>
          <a:p>
            <a:pPr marL="457200" indent="-457200">
              <a:buFont typeface="+mj-lt"/>
              <a:buAutoNum type="arabicPeriod"/>
            </a:pPr>
            <a:r>
              <a:rPr lang="en-US" sz="2000" dirty="0" smtClean="0"/>
              <a:t>Fracture</a:t>
            </a:r>
          </a:p>
          <a:p>
            <a:pPr marL="457200" indent="-457200">
              <a:buFont typeface="+mj-lt"/>
              <a:buAutoNum type="arabicPeriod"/>
            </a:pPr>
            <a:r>
              <a:rPr lang="en-US" sz="2000" dirty="0" smtClean="0"/>
              <a:t>Bending</a:t>
            </a:r>
          </a:p>
          <a:p>
            <a:pPr marL="457200" indent="-457200">
              <a:buFont typeface="+mj-lt"/>
              <a:buAutoNum type="arabicPeriod"/>
            </a:pPr>
            <a:r>
              <a:rPr lang="en-US" sz="2000" dirty="0" smtClean="0"/>
              <a:t>Uneven epiphyseal growth</a:t>
            </a:r>
            <a:endParaRPr lang="en-US" sz="20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7613" y="3177689"/>
            <a:ext cx="7118967" cy="3439005"/>
          </a:xfrm>
          <a:prstGeom prst="rect">
            <a:avLst/>
          </a:prstGeom>
        </p:spPr>
      </p:pic>
    </p:spTree>
    <p:extLst>
      <p:ext uri="{BB962C8B-B14F-4D97-AF65-F5344CB8AC3E}">
        <p14:creationId xmlns:p14="http://schemas.microsoft.com/office/powerpoint/2010/main" val="4895306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317</TotalTime>
  <Words>1044</Words>
  <Application>Microsoft Office PowerPoint</Application>
  <PresentationFormat>Widescreen</PresentationFormat>
  <Paragraphs>131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Wingdings</vt:lpstr>
      <vt:lpstr>Wingdings 3</vt:lpstr>
      <vt:lpstr>Ion</vt:lpstr>
      <vt:lpstr>GROUP ONE PRESENTATION </vt:lpstr>
      <vt:lpstr>DEFORMITIES</vt:lpstr>
      <vt:lpstr>CONGENITAL DEFORMITIES </vt:lpstr>
      <vt:lpstr>PowerPoint Presentation</vt:lpstr>
      <vt:lpstr>PowerPoint Presentation</vt:lpstr>
      <vt:lpstr>CONGENITAL PSEUDARTHROSIS </vt:lpstr>
      <vt:lpstr>ACQUIRED DEFORMITIES </vt:lpstr>
      <vt:lpstr>PowerPoint Presentation</vt:lpstr>
      <vt:lpstr>PowerPoint Presentation</vt:lpstr>
      <vt:lpstr>TREATMENT OF DEFORMITIES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ONE PRESENTATION </dc:title>
  <dc:creator>BEAT</dc:creator>
  <cp:lastModifiedBy>BEAT</cp:lastModifiedBy>
  <cp:revision>21</cp:revision>
  <dcterms:created xsi:type="dcterms:W3CDTF">2022-04-26T18:05:27Z</dcterms:created>
  <dcterms:modified xsi:type="dcterms:W3CDTF">2022-04-26T23:22:36Z</dcterms:modified>
</cp:coreProperties>
</file>