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73" r:id="rId15"/>
    <p:sldId id="274" r:id="rId16"/>
    <p:sldId id="275" r:id="rId17"/>
    <p:sldId id="276" r:id="rId18"/>
    <p:sldId id="277" r:id="rId19"/>
    <p:sldId id="278" r:id="rId20"/>
    <p:sldId id="268" r:id="rId21"/>
    <p:sldId id="269" r:id="rId22"/>
    <p:sldId id="281" r:id="rId23"/>
    <p:sldId id="279" r:id="rId24"/>
    <p:sldId id="280" r:id="rId25"/>
    <p:sldId id="270" r:id="rId26"/>
    <p:sldId id="27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EB7940-83E6-4F82-A664-CD65E4DEDD40}" type="datetimeFigureOut">
              <a:rPr lang="en-US" smtClean="0"/>
              <a:pPr/>
              <a:t>4/25/2021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06916E-F686-4633-B982-9FE2BDD8F7A8}" type="slidenum">
              <a:rPr lang="en-US" smtClean="0"/>
              <a:pPr/>
              <a:t>‹#›</a:t>
            </a:fld>
            <a:endParaRPr lang="en-US"/>
          </a:p>
        </p:txBody>
      </p:sp>
    </p:spTree>
    <p:extLst>
      <p:ext uri="{BB962C8B-B14F-4D97-AF65-F5344CB8AC3E}">
        <p14:creationId xmlns:p14="http://schemas.microsoft.com/office/powerpoint/2010/main" val="436147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06916E-F686-4633-B982-9FE2BDD8F7A8}" type="slidenum">
              <a:rPr lang="en-US" smtClean="0"/>
              <a:pPr/>
              <a:t>12</a:t>
            </a:fld>
            <a:endParaRPr lang="en-US"/>
          </a:p>
        </p:txBody>
      </p:sp>
    </p:spTree>
    <p:extLst>
      <p:ext uri="{BB962C8B-B14F-4D97-AF65-F5344CB8AC3E}">
        <p14:creationId xmlns:p14="http://schemas.microsoft.com/office/powerpoint/2010/main" val="297371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06916E-F686-4633-B982-9FE2BDD8F7A8}" type="slidenum">
              <a:rPr lang="en-US" smtClean="0"/>
              <a:pPr/>
              <a:t>25</a:t>
            </a:fld>
            <a:endParaRPr lang="en-US"/>
          </a:p>
        </p:txBody>
      </p:sp>
    </p:spTree>
    <p:extLst>
      <p:ext uri="{BB962C8B-B14F-4D97-AF65-F5344CB8AC3E}">
        <p14:creationId xmlns:p14="http://schemas.microsoft.com/office/powerpoint/2010/main" val="466597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3DCDD6E8-BE00-4899-8437-92F51336BD8B}" type="datetimeFigureOut">
              <a:rPr lang="en-US" smtClean="0"/>
              <a:pPr/>
              <a:t>4/25/2021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A8EC6A8-AABB-42B8-B8B5-3A9EED9A5F5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DCDD6E8-BE00-4899-8437-92F51336BD8B}" type="datetimeFigureOut">
              <a:rPr lang="en-US" smtClean="0"/>
              <a:pPr/>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EC6A8-AABB-42B8-B8B5-3A9EED9A5F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DCDD6E8-BE00-4899-8437-92F51336BD8B}" type="datetimeFigureOut">
              <a:rPr lang="en-US" smtClean="0"/>
              <a:pPr/>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EC6A8-AABB-42B8-B8B5-3A9EED9A5F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DCDD6E8-BE00-4899-8437-92F51336BD8B}" type="datetimeFigureOut">
              <a:rPr lang="en-US" smtClean="0"/>
              <a:pPr/>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EC6A8-AABB-42B8-B8B5-3A9EED9A5F5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DCDD6E8-BE00-4899-8437-92F51336BD8B}" type="datetimeFigureOut">
              <a:rPr lang="en-US" smtClean="0"/>
              <a:pPr/>
              <a:t>4/25/2021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A8EC6A8-AABB-42B8-B8B5-3A9EED9A5F5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3DCDD6E8-BE00-4899-8437-92F51336BD8B}" type="datetimeFigureOut">
              <a:rPr lang="en-US" smtClean="0"/>
              <a:pPr/>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EC6A8-AABB-42B8-B8B5-3A9EED9A5F5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DCDD6E8-BE00-4899-8437-92F51336BD8B}" type="datetimeFigureOut">
              <a:rPr lang="en-US" smtClean="0"/>
              <a:pPr/>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8EC6A8-AABB-42B8-B8B5-3A9EED9A5F5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DCDD6E8-BE00-4899-8437-92F51336BD8B}" type="datetimeFigureOut">
              <a:rPr lang="en-US" smtClean="0"/>
              <a:pPr/>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8EC6A8-AABB-42B8-B8B5-3A9EED9A5F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DD6E8-BE00-4899-8437-92F51336BD8B}" type="datetimeFigureOut">
              <a:rPr lang="en-US" smtClean="0"/>
              <a:pPr/>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8EC6A8-AABB-42B8-B8B5-3A9EED9A5F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DCDD6E8-BE00-4899-8437-92F51336BD8B}" type="datetimeFigureOut">
              <a:rPr lang="en-US" smtClean="0"/>
              <a:pPr/>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EC6A8-AABB-42B8-B8B5-3A9EED9A5F5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DCDD6E8-BE00-4899-8437-92F51336BD8B}" type="datetimeFigureOut">
              <a:rPr lang="en-US" smtClean="0"/>
              <a:pPr/>
              <a:t>4/25/2021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A8EC6A8-AABB-42B8-B8B5-3A9EED9A5F5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DCDD6E8-BE00-4899-8437-92F51336BD8B}" type="datetimeFigureOut">
              <a:rPr lang="en-US" smtClean="0"/>
              <a:pPr/>
              <a:t>4/25/2021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A8EC6A8-AABB-42B8-B8B5-3A9EED9A5F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048000"/>
            <a:ext cx="7086600" cy="3429000"/>
          </a:xfrm>
        </p:spPr>
        <p:txBody>
          <a:bodyPr>
            <a:normAutofit/>
          </a:bodyPr>
          <a:lstStyle/>
          <a:p>
            <a:endParaRPr lang="en-US" sz="3600" b="1" dirty="0"/>
          </a:p>
          <a:p>
            <a:r>
              <a:rPr lang="en-US" sz="3600" b="1" dirty="0"/>
              <a:t>CHILD/ADOLESCENT PSYCHIATRIST</a:t>
            </a:r>
            <a:endParaRPr lang="en-US" sz="3600" b="1" dirty="0">
              <a:solidFill>
                <a:srgbClr val="7030A0"/>
              </a:solidFill>
            </a:endParaRPr>
          </a:p>
          <a:p>
            <a:endParaRPr lang="en-US" sz="3600" b="1" dirty="0"/>
          </a:p>
        </p:txBody>
      </p:sp>
      <p:sp>
        <p:nvSpPr>
          <p:cNvPr id="2" name="Title 1"/>
          <p:cNvSpPr>
            <a:spLocks noGrp="1"/>
          </p:cNvSpPr>
          <p:nvPr>
            <p:ph type="ctrTitle"/>
          </p:nvPr>
        </p:nvSpPr>
        <p:spPr>
          <a:xfrm>
            <a:off x="304800" y="1676400"/>
            <a:ext cx="8610600" cy="1143001"/>
          </a:xfrm>
        </p:spPr>
        <p:txBody>
          <a:bodyPr/>
          <a:lstStyle/>
          <a:p>
            <a:r>
              <a:rPr b="1"/>
              <a:t>AUTISTIC SPECTRUM DISORDER</a:t>
            </a:r>
            <a:endParaRPr lang="en-US" b="1"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563562"/>
          </a:xfrm>
        </p:spPr>
        <p:txBody>
          <a:bodyPr>
            <a:normAutofit fontScale="90000"/>
          </a:bodyPr>
          <a:lstStyle/>
          <a:p>
            <a:r>
              <a:rPr lang="en-US" dirty="0"/>
              <a:t>	 AETIOLOGY CONT………</a:t>
            </a:r>
          </a:p>
        </p:txBody>
      </p:sp>
      <p:sp>
        <p:nvSpPr>
          <p:cNvPr id="3" name="Content Placeholder 2"/>
          <p:cNvSpPr>
            <a:spLocks noGrp="1"/>
          </p:cNvSpPr>
          <p:nvPr>
            <p:ph sz="quarter" idx="1"/>
          </p:nvPr>
        </p:nvSpPr>
        <p:spPr>
          <a:xfrm>
            <a:off x="304800" y="762000"/>
            <a:ext cx="8382000" cy="5715000"/>
          </a:xfrm>
        </p:spPr>
        <p:txBody>
          <a:bodyPr>
            <a:normAutofit/>
          </a:bodyPr>
          <a:lstStyle/>
          <a:p>
            <a:pPr algn="ctr"/>
            <a:r>
              <a:rPr lang="en-US" b="1" i="1" u="sng" dirty="0"/>
              <a:t>Theory of mind hypothesis</a:t>
            </a:r>
          </a:p>
          <a:p>
            <a:r>
              <a:rPr lang="en-US" dirty="0"/>
              <a:t>Autism caused by child’s inability to attribute mental states such as beliefs and intentions to others</a:t>
            </a:r>
          </a:p>
          <a:p>
            <a:r>
              <a:rPr lang="en-US" dirty="0"/>
              <a:t>They are unable to infer thoughts and motivation  of others thus failing to predict their behavior and adjust their own actions accordingly which results in lack of reciprocity in communication or social contacts</a:t>
            </a:r>
          </a:p>
          <a:p>
            <a:r>
              <a:rPr lang="en-US" dirty="0"/>
              <a:t>Note that there are able individuals with autism who exhibit theory of mind skills but are unable to utilize these skills in their spontaneous social adjustments</a:t>
            </a:r>
          </a:p>
          <a:p>
            <a:r>
              <a:rPr lang="en-US" dirty="0"/>
              <a:t>Other than cognitive understanding there are other phenomena that are required to meet the demands of every day social life</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563562"/>
          </a:xfrm>
        </p:spPr>
        <p:txBody>
          <a:bodyPr>
            <a:normAutofit fontScale="90000"/>
          </a:bodyPr>
          <a:lstStyle/>
          <a:p>
            <a:r>
              <a:rPr lang="en-US" dirty="0"/>
              <a:t>  		  AETIOLOGY CONT…….</a:t>
            </a:r>
          </a:p>
        </p:txBody>
      </p:sp>
      <p:sp>
        <p:nvSpPr>
          <p:cNvPr id="3" name="Content Placeholder 2"/>
          <p:cNvSpPr>
            <a:spLocks noGrp="1"/>
          </p:cNvSpPr>
          <p:nvPr>
            <p:ph sz="quarter" idx="1"/>
          </p:nvPr>
        </p:nvSpPr>
        <p:spPr>
          <a:xfrm>
            <a:off x="381000" y="762000"/>
            <a:ext cx="8305800" cy="5791200"/>
          </a:xfrm>
        </p:spPr>
        <p:txBody>
          <a:bodyPr/>
          <a:lstStyle/>
          <a:p>
            <a:pPr algn="ctr"/>
            <a:r>
              <a:rPr lang="en-US" b="1" i="1" u="sng" dirty="0"/>
              <a:t>ENACTIVE MIND HYPOTHESIS</a:t>
            </a:r>
          </a:p>
          <a:p>
            <a:pPr algn="ctr">
              <a:buNone/>
            </a:pPr>
            <a:endParaRPr lang="en-US" b="1" i="1" u="sng" dirty="0"/>
          </a:p>
          <a:p>
            <a:r>
              <a:rPr lang="en-US" dirty="0"/>
              <a:t>Focuses on early emerging and highly conserved mechanisms of socialization that precedes the advent of mentalizing abilities which culminates into development of joint attention and perspective taking skill</a:t>
            </a:r>
          </a:p>
          <a:p>
            <a:endParaRPr lang="en-US" dirty="0"/>
          </a:p>
          <a:p>
            <a:r>
              <a:rPr lang="en-US" dirty="0"/>
              <a:t>Social mechanisms such as gaze behavior, face processing, social affective response, thinking about other people’s intentions and beliefs are greatly compromised in autism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563562"/>
          </a:xfrm>
        </p:spPr>
        <p:txBody>
          <a:bodyPr>
            <a:normAutofit fontScale="90000"/>
          </a:bodyPr>
          <a:lstStyle/>
          <a:p>
            <a:r>
              <a:rPr lang="en-US" dirty="0"/>
              <a:t>		</a:t>
            </a:r>
            <a:r>
              <a:rPr lang="en-US" sz="4400" b="1" dirty="0"/>
              <a:t>AETIOLOGY CONT</a:t>
            </a:r>
            <a:r>
              <a:rPr lang="en-US" dirty="0"/>
              <a:t>….</a:t>
            </a:r>
          </a:p>
        </p:txBody>
      </p:sp>
      <p:sp>
        <p:nvSpPr>
          <p:cNvPr id="3" name="Content Placeholder 2"/>
          <p:cNvSpPr>
            <a:spLocks noGrp="1"/>
          </p:cNvSpPr>
          <p:nvPr>
            <p:ph sz="quarter" idx="1"/>
          </p:nvPr>
        </p:nvSpPr>
        <p:spPr>
          <a:xfrm>
            <a:off x="304800" y="762000"/>
            <a:ext cx="8382000" cy="5791200"/>
          </a:xfrm>
        </p:spPr>
        <p:txBody>
          <a:bodyPr>
            <a:normAutofit lnSpcReduction="10000"/>
          </a:bodyPr>
          <a:lstStyle/>
          <a:p>
            <a:pPr algn="ctr"/>
            <a:r>
              <a:rPr lang="en-US" b="1" i="1" u="sng" dirty="0"/>
              <a:t>BIOLOGICAL FACTORS</a:t>
            </a:r>
          </a:p>
          <a:p>
            <a:r>
              <a:rPr lang="en-US" dirty="0"/>
              <a:t>Association with congenital rubella however autistic like features diminish over time</a:t>
            </a:r>
          </a:p>
          <a:p>
            <a:r>
              <a:rPr lang="en-US" dirty="0"/>
              <a:t>1/3 or about 10% of cases are associated with medical conditions e.g. fragile x, tuberous sclerosis. Both have strong genetic components</a:t>
            </a:r>
          </a:p>
          <a:p>
            <a:r>
              <a:rPr lang="en-US" dirty="0"/>
              <a:t>Autism is a strongly genetic condition</a:t>
            </a:r>
          </a:p>
          <a:p>
            <a:pPr>
              <a:buNone/>
            </a:pPr>
            <a:r>
              <a:rPr lang="en-US" dirty="0"/>
              <a:t>           -high concordance in MZ than DZ twin</a:t>
            </a:r>
          </a:p>
          <a:p>
            <a:pPr>
              <a:buNone/>
            </a:pPr>
            <a:r>
              <a:rPr lang="en-US" dirty="0"/>
              <a:t>            -recurrence of autism in siblings ranges from 2%- 10%</a:t>
            </a:r>
          </a:p>
          <a:p>
            <a:r>
              <a:rPr lang="en-US" dirty="0"/>
              <a:t>Families have a high representation of  social and language problem, rigid patterns of behavior in siblings and close relatives</a:t>
            </a:r>
          </a:p>
          <a:p>
            <a:r>
              <a:rPr lang="en-US" dirty="0"/>
              <a:t>Presence of placental abnormalities in pregnancies of children with autism</a:t>
            </a:r>
          </a:p>
          <a:p>
            <a:pPr>
              <a:buNone/>
            </a:pPr>
            <a:r>
              <a:rPr lang="en-US"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81000"/>
            <a:ext cx="8077200" cy="5638800"/>
          </a:xfrm>
        </p:spPr>
        <p:txBody>
          <a:bodyPr>
            <a:normAutofit/>
          </a:bodyPr>
          <a:lstStyle/>
          <a:p>
            <a:pPr algn="ctr"/>
            <a:endParaRPr lang="en-US" sz="4400" b="1" dirty="0">
              <a:solidFill>
                <a:srgbClr val="7030A0"/>
              </a:solidFill>
            </a:endParaRPr>
          </a:p>
          <a:p>
            <a:pPr algn="ctr"/>
            <a:endParaRPr lang="en-US" sz="4400" b="1" dirty="0">
              <a:solidFill>
                <a:srgbClr val="7030A0"/>
              </a:solidFill>
            </a:endParaRPr>
          </a:p>
          <a:p>
            <a:pPr algn="ctr"/>
            <a:r>
              <a:rPr lang="en-US" sz="4400" b="1" dirty="0">
                <a:solidFill>
                  <a:srgbClr val="7030A0"/>
                </a:solidFill>
              </a:rPr>
              <a:t>CLINICAL PRESENTATION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274638"/>
            <a:ext cx="8382000" cy="944562"/>
          </a:xfrm>
        </p:spPr>
        <p:txBody>
          <a:bodyPr/>
          <a:lstStyle/>
          <a:p>
            <a:pPr algn="ctr"/>
            <a:r>
              <a:rPr lang="en-US" sz="3200" b="1" u="sng" dirty="0">
                <a:solidFill>
                  <a:srgbClr val="0070C0"/>
                </a:solidFill>
              </a:rPr>
              <a:t>CLINICAL PRESENTATION OF AUTISM</a:t>
            </a:r>
          </a:p>
        </p:txBody>
      </p:sp>
      <p:sp>
        <p:nvSpPr>
          <p:cNvPr id="35843" name="Rectangle 3"/>
          <p:cNvSpPr>
            <a:spLocks noGrp="1" noChangeArrowheads="1"/>
          </p:cNvSpPr>
          <p:nvPr>
            <p:ph type="body" idx="1"/>
          </p:nvPr>
        </p:nvSpPr>
        <p:spPr/>
        <p:txBody>
          <a:bodyPr/>
          <a:lstStyle/>
          <a:p>
            <a:pPr>
              <a:lnSpc>
                <a:spcPct val="160000"/>
              </a:lnSpc>
            </a:pPr>
            <a:r>
              <a:rPr lang="en-US" sz="2800" b="1" dirty="0"/>
              <a:t>DISTURBANCE IN EACH OF THE 3 DOMAINS</a:t>
            </a:r>
          </a:p>
          <a:p>
            <a:pPr lvl="1">
              <a:lnSpc>
                <a:spcPct val="160000"/>
              </a:lnSpc>
            </a:pPr>
            <a:r>
              <a:rPr lang="en-US" sz="2400" b="1" dirty="0"/>
              <a:t>SOCIAL RELATEDNESS</a:t>
            </a:r>
          </a:p>
          <a:p>
            <a:pPr lvl="1">
              <a:lnSpc>
                <a:spcPct val="160000"/>
              </a:lnSpc>
            </a:pPr>
            <a:r>
              <a:rPr lang="en-US" sz="2400" b="1" dirty="0"/>
              <a:t>COMMUNICATION AND PLAY</a:t>
            </a:r>
          </a:p>
          <a:p>
            <a:pPr lvl="1">
              <a:lnSpc>
                <a:spcPct val="160000"/>
              </a:lnSpc>
            </a:pPr>
            <a:r>
              <a:rPr lang="en-US" sz="2400" b="1" dirty="0"/>
              <a:t>RESTRICTED INTERESTS AND ACTIVITIES</a:t>
            </a:r>
          </a:p>
          <a:p>
            <a:pPr lvl="1">
              <a:lnSpc>
                <a:spcPct val="160000"/>
              </a:lnSpc>
            </a:pPr>
            <a:r>
              <a:rPr lang="en-US" sz="2400" b="1" dirty="0"/>
              <a:t>ONSET BY AGE OF 3 YEARS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52400" y="274638"/>
            <a:ext cx="8534400" cy="1020762"/>
          </a:xfrm>
        </p:spPr>
        <p:txBody>
          <a:bodyPr>
            <a:normAutofit/>
          </a:bodyPr>
          <a:lstStyle/>
          <a:p>
            <a:pPr algn="ctr"/>
            <a:r>
              <a:rPr lang="en-US" b="1" u="sng" dirty="0">
                <a:solidFill>
                  <a:srgbClr val="0070C0"/>
                </a:solidFill>
              </a:rPr>
              <a:t>SOCIAL DISTURBANCE</a:t>
            </a:r>
          </a:p>
        </p:txBody>
      </p:sp>
      <p:sp>
        <p:nvSpPr>
          <p:cNvPr id="36867" name="Rectangle 3"/>
          <p:cNvSpPr>
            <a:spLocks noGrp="1" noChangeArrowheads="1"/>
          </p:cNvSpPr>
          <p:nvPr>
            <p:ph type="body" idx="1"/>
          </p:nvPr>
        </p:nvSpPr>
        <p:spPr/>
        <p:txBody>
          <a:bodyPr/>
          <a:lstStyle/>
          <a:p>
            <a:pPr>
              <a:lnSpc>
                <a:spcPct val="120000"/>
              </a:lnSpc>
            </a:pPr>
            <a:r>
              <a:rPr lang="en-US" sz="2400" b="1"/>
              <a:t>IMPAIRMENT IN NON-VERBAL BEHAVIOUR</a:t>
            </a:r>
          </a:p>
          <a:p>
            <a:pPr>
              <a:lnSpc>
                <a:spcPct val="120000"/>
              </a:lnSpc>
            </a:pPr>
            <a:r>
              <a:rPr lang="en-US" sz="2400" b="1"/>
              <a:t>SOCIAL INTERACTION</a:t>
            </a:r>
          </a:p>
          <a:p>
            <a:pPr>
              <a:lnSpc>
                <a:spcPct val="120000"/>
              </a:lnSpc>
            </a:pPr>
            <a:r>
              <a:rPr lang="en-US" sz="2400" b="1"/>
              <a:t>FAILURE TO DEVELOP PEER RELATIONS AS APPROPRIATE TO DEVELOPMENTAL LEVEL</a:t>
            </a:r>
          </a:p>
          <a:p>
            <a:pPr>
              <a:lnSpc>
                <a:spcPct val="120000"/>
              </a:lnSpc>
            </a:pPr>
            <a:r>
              <a:rPr lang="en-US" sz="2400" b="1"/>
              <a:t>LACK OF SEEKING TO SHARE ENJOYMENT OR INTEREST</a:t>
            </a:r>
          </a:p>
          <a:p>
            <a:pPr>
              <a:lnSpc>
                <a:spcPct val="120000"/>
              </a:lnSpc>
            </a:pPr>
            <a:r>
              <a:rPr lang="en-US" sz="2400" b="1"/>
              <a:t>LACK OF SOCIAL OR EMOTIONAL RECIPROCITY</a:t>
            </a: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52400" y="274638"/>
            <a:ext cx="8763000" cy="944562"/>
          </a:xfrm>
        </p:spPr>
        <p:txBody>
          <a:bodyPr>
            <a:normAutofit/>
          </a:bodyPr>
          <a:lstStyle/>
          <a:p>
            <a:pPr algn="ctr"/>
            <a:r>
              <a:rPr lang="en-US" b="1" u="sng" dirty="0">
                <a:solidFill>
                  <a:srgbClr val="0070C0"/>
                </a:solidFill>
              </a:rPr>
              <a:t>IMPAIRMENT  IN COMMUNICATION</a:t>
            </a:r>
          </a:p>
        </p:txBody>
      </p:sp>
      <p:sp>
        <p:nvSpPr>
          <p:cNvPr id="37891" name="Rectangle 3"/>
          <p:cNvSpPr>
            <a:spLocks noGrp="1" noChangeArrowheads="1"/>
          </p:cNvSpPr>
          <p:nvPr>
            <p:ph type="body" idx="1"/>
          </p:nvPr>
        </p:nvSpPr>
        <p:spPr/>
        <p:txBody>
          <a:bodyPr/>
          <a:lstStyle/>
          <a:p>
            <a:pPr>
              <a:lnSpc>
                <a:spcPct val="140000"/>
              </a:lnSpc>
            </a:pPr>
            <a:r>
              <a:rPr lang="en-US" sz="2400" b="1"/>
              <a:t>DELAY OR TOTAL LACK OF SPOKEN LANGUAGE WITHOUT ANY ATTEMPT TO COMPENSATE THROUGH OTHER MEANS</a:t>
            </a:r>
          </a:p>
          <a:p>
            <a:pPr>
              <a:lnSpc>
                <a:spcPct val="140000"/>
              </a:lnSpc>
            </a:pPr>
            <a:r>
              <a:rPr lang="en-US" sz="2400" b="1"/>
              <a:t>MARKED DIFFICULTY TO SUSTAIN OR INITIATE A CONVERSATION</a:t>
            </a:r>
          </a:p>
          <a:p>
            <a:pPr>
              <a:lnSpc>
                <a:spcPct val="140000"/>
              </a:lnSpc>
            </a:pPr>
            <a:r>
              <a:rPr lang="en-US" sz="2400" b="1"/>
              <a:t>STEREOTYPED AND REPETITIVE LANGUAGE</a:t>
            </a:r>
          </a:p>
          <a:p>
            <a:pPr>
              <a:lnSpc>
                <a:spcPct val="140000"/>
              </a:lnSpc>
            </a:pPr>
            <a:r>
              <a:rPr lang="en-US" sz="2400" b="1"/>
              <a:t>LACK OF MAKE-BELIEVE OR SOCIAL PLAY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52400" y="76200"/>
            <a:ext cx="8763000" cy="1219200"/>
          </a:xfrm>
        </p:spPr>
        <p:txBody>
          <a:bodyPr>
            <a:noAutofit/>
          </a:bodyPr>
          <a:lstStyle/>
          <a:p>
            <a:pPr algn="ctr"/>
            <a:r>
              <a:rPr lang="en-US" sz="3600" b="1" u="sng" dirty="0">
                <a:solidFill>
                  <a:srgbClr val="0070C0"/>
                </a:solidFill>
              </a:rPr>
              <a:t>RESTRICTED, REPETITIVE STEREOTYPED BEHAVIOUR</a:t>
            </a:r>
          </a:p>
        </p:txBody>
      </p:sp>
      <p:sp>
        <p:nvSpPr>
          <p:cNvPr id="38915" name="Rectangle 3"/>
          <p:cNvSpPr>
            <a:spLocks noGrp="1" noChangeArrowheads="1"/>
          </p:cNvSpPr>
          <p:nvPr>
            <p:ph type="body" idx="1"/>
          </p:nvPr>
        </p:nvSpPr>
        <p:spPr>
          <a:xfrm>
            <a:off x="381000" y="1295400"/>
            <a:ext cx="8305800" cy="4953000"/>
          </a:xfrm>
        </p:spPr>
        <p:txBody>
          <a:bodyPr/>
          <a:lstStyle/>
          <a:p>
            <a:pPr>
              <a:lnSpc>
                <a:spcPct val="140000"/>
              </a:lnSpc>
            </a:pPr>
            <a:r>
              <a:rPr lang="en-US" sz="2400" b="1" dirty="0"/>
              <a:t>ADHERENCE TO NON FUNCTIONAL ROUTINES OR RITUALS</a:t>
            </a:r>
          </a:p>
          <a:p>
            <a:pPr>
              <a:lnSpc>
                <a:spcPct val="140000"/>
              </a:lnSpc>
            </a:pPr>
            <a:r>
              <a:rPr lang="en-US" sz="2400" b="1" dirty="0"/>
              <a:t>STEREOTYPIES AND MOTOR MANNERISMS E.G. BODY ROCKING</a:t>
            </a:r>
          </a:p>
          <a:p>
            <a:pPr>
              <a:lnSpc>
                <a:spcPct val="140000"/>
              </a:lnSpc>
            </a:pPr>
            <a:r>
              <a:rPr lang="en-US" sz="2400" b="1" dirty="0"/>
              <a:t>PERSISTENT PRE-OCCUPATION WITH PARTS OF OBJECTS </a:t>
            </a:r>
          </a:p>
          <a:p>
            <a:pPr>
              <a:lnSpc>
                <a:spcPct val="140000"/>
              </a:lnSpc>
            </a:pPr>
            <a:r>
              <a:rPr lang="en-US" sz="2400" b="1" dirty="0"/>
              <a:t>MARKED RESISTANCE TO CHANGE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52400" y="274638"/>
            <a:ext cx="8686800" cy="792162"/>
          </a:xfrm>
        </p:spPr>
        <p:txBody>
          <a:bodyPr>
            <a:normAutofit/>
          </a:bodyPr>
          <a:lstStyle/>
          <a:p>
            <a:pPr algn="ctr"/>
            <a:r>
              <a:rPr lang="en-US" b="1" u="sng" dirty="0">
                <a:solidFill>
                  <a:srgbClr val="0070C0"/>
                </a:solidFill>
              </a:rPr>
              <a:t>OTHER FEATURES</a:t>
            </a:r>
          </a:p>
        </p:txBody>
      </p:sp>
      <p:sp>
        <p:nvSpPr>
          <p:cNvPr id="40963" name="Rectangle 3"/>
          <p:cNvSpPr>
            <a:spLocks noGrp="1" noChangeArrowheads="1"/>
          </p:cNvSpPr>
          <p:nvPr>
            <p:ph type="body" idx="1"/>
          </p:nvPr>
        </p:nvSpPr>
        <p:spPr/>
        <p:txBody>
          <a:bodyPr/>
          <a:lstStyle/>
          <a:p>
            <a:pPr>
              <a:lnSpc>
                <a:spcPct val="150000"/>
              </a:lnSpc>
            </a:pPr>
            <a:r>
              <a:rPr lang="en-US" sz="2800" b="1" dirty="0"/>
              <a:t>SEIZURES IN ADOLESCENCE</a:t>
            </a:r>
          </a:p>
          <a:p>
            <a:pPr>
              <a:lnSpc>
                <a:spcPct val="150000"/>
              </a:lnSpc>
            </a:pPr>
            <a:r>
              <a:rPr lang="en-US" sz="2800" b="1" dirty="0"/>
              <a:t>MENTAL RETARDATION</a:t>
            </a:r>
          </a:p>
          <a:p>
            <a:pPr>
              <a:lnSpc>
                <a:spcPct val="150000"/>
              </a:lnSpc>
            </a:pPr>
            <a:r>
              <a:rPr lang="en-US" sz="2800" b="1" dirty="0"/>
              <a:t>HYPERACTIVITY DISORDER</a:t>
            </a:r>
          </a:p>
          <a:p>
            <a:pPr>
              <a:lnSpc>
                <a:spcPct val="150000"/>
              </a:lnSpc>
            </a:pPr>
            <a:r>
              <a:rPr lang="en-US" sz="2800" b="1" dirty="0"/>
              <a:t>SELF STIMULATORY BEHAVIOUR – ‘ABUSE’</a:t>
            </a:r>
          </a:p>
          <a:p>
            <a:pPr>
              <a:buFont typeface="Wingdings" pitchFamily="2" charset="2"/>
              <a:buNone/>
            </a:pPr>
            <a:endParaRPr lang="en-US"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839200" cy="715962"/>
          </a:xfrm>
        </p:spPr>
        <p:txBody>
          <a:bodyPr>
            <a:normAutofit fontScale="90000"/>
          </a:bodyPr>
          <a:lstStyle/>
          <a:p>
            <a:pPr algn="ctr"/>
            <a:r>
              <a:rPr lang="en-US" b="1" u="sng" dirty="0">
                <a:solidFill>
                  <a:srgbClr val="0070C0"/>
                </a:solidFill>
              </a:rPr>
              <a:t>GOOD PROGNOSTIC FACTORS</a:t>
            </a:r>
          </a:p>
        </p:txBody>
      </p:sp>
      <p:sp>
        <p:nvSpPr>
          <p:cNvPr id="41987" name="Rectangle 3"/>
          <p:cNvSpPr>
            <a:spLocks noGrp="1" noChangeArrowheads="1"/>
          </p:cNvSpPr>
          <p:nvPr>
            <p:ph type="body" idx="1"/>
          </p:nvPr>
        </p:nvSpPr>
        <p:spPr>
          <a:xfrm>
            <a:off x="457200" y="1219200"/>
            <a:ext cx="8229600" cy="5029200"/>
          </a:xfrm>
        </p:spPr>
        <p:txBody>
          <a:bodyPr/>
          <a:lstStyle/>
          <a:p>
            <a:pPr>
              <a:lnSpc>
                <a:spcPct val="140000"/>
              </a:lnSpc>
            </a:pPr>
            <a:r>
              <a:rPr lang="en-US" sz="2800" b="1" dirty="0"/>
              <a:t>COMMUNICATIVE SKILLS BY AGE OF 5 YEARS</a:t>
            </a:r>
          </a:p>
          <a:p>
            <a:pPr>
              <a:lnSpc>
                <a:spcPct val="140000"/>
              </a:lnSpc>
            </a:pPr>
            <a:r>
              <a:rPr lang="en-US" sz="2800" b="1" dirty="0"/>
              <a:t>COGNITIVE ABILITY (IQ) OUTCOME</a:t>
            </a:r>
          </a:p>
          <a:p>
            <a:pPr>
              <a:lnSpc>
                <a:spcPct val="140000"/>
              </a:lnSpc>
            </a:pPr>
            <a:r>
              <a:rPr lang="en-US" sz="2800" b="1" dirty="0"/>
              <a:t>1% - 2% ABLE TO ATTAIN PERSONAL INDEPENDENCE </a:t>
            </a:r>
          </a:p>
          <a:p>
            <a:pPr>
              <a:lnSpc>
                <a:spcPct val="140000"/>
              </a:lnSpc>
            </a:pPr>
            <a:r>
              <a:rPr lang="en-US" sz="2800" b="1" dirty="0"/>
              <a:t>2/3 NEED INTENSIVE CARE</a:t>
            </a:r>
          </a:p>
          <a:p>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62000"/>
          </a:xfrm>
        </p:spPr>
        <p:txBody>
          <a:bodyPr>
            <a:normAutofit/>
          </a:bodyPr>
          <a:lstStyle/>
          <a:p>
            <a:r>
              <a:rPr lang="en-US" dirty="0"/>
              <a:t>				</a:t>
            </a:r>
            <a:r>
              <a:rPr lang="en-US" b="1" dirty="0">
                <a:solidFill>
                  <a:srgbClr val="7030A0"/>
                </a:solidFill>
              </a:rPr>
              <a:t>ASD</a:t>
            </a:r>
          </a:p>
        </p:txBody>
      </p:sp>
      <p:sp>
        <p:nvSpPr>
          <p:cNvPr id="3" name="Content Placeholder 2"/>
          <p:cNvSpPr>
            <a:spLocks noGrp="1"/>
          </p:cNvSpPr>
          <p:nvPr>
            <p:ph sz="quarter" idx="1"/>
          </p:nvPr>
        </p:nvSpPr>
        <p:spPr>
          <a:xfrm>
            <a:off x="533400" y="914400"/>
            <a:ext cx="8153400" cy="5486400"/>
          </a:xfrm>
        </p:spPr>
        <p:txBody>
          <a:bodyPr>
            <a:normAutofit/>
          </a:bodyPr>
          <a:lstStyle/>
          <a:p>
            <a:r>
              <a:rPr lang="en-US" sz="4400" dirty="0"/>
              <a:t>History</a:t>
            </a:r>
          </a:p>
          <a:p>
            <a:r>
              <a:rPr lang="en-US" sz="4400" dirty="0"/>
              <a:t>Diagnosis</a:t>
            </a:r>
          </a:p>
          <a:p>
            <a:r>
              <a:rPr lang="en-US" sz="4400" dirty="0"/>
              <a:t>Differential diagnosis</a:t>
            </a:r>
          </a:p>
          <a:p>
            <a:r>
              <a:rPr lang="en-US" sz="4400" dirty="0"/>
              <a:t>Course</a:t>
            </a:r>
          </a:p>
          <a:p>
            <a:r>
              <a:rPr lang="en-US" sz="4400" dirty="0"/>
              <a:t>Management</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639762"/>
          </a:xfrm>
        </p:spPr>
        <p:txBody>
          <a:bodyPr>
            <a:normAutofit fontScale="90000"/>
          </a:bodyPr>
          <a:lstStyle/>
          <a:p>
            <a:r>
              <a:rPr lang="en-US" dirty="0"/>
              <a:t>		</a:t>
            </a:r>
            <a:r>
              <a:rPr lang="en-US" sz="4400" b="1" dirty="0">
                <a:solidFill>
                  <a:srgbClr val="7030A0"/>
                </a:solidFill>
              </a:rPr>
              <a:t>FAGILE  X</a:t>
            </a:r>
          </a:p>
        </p:txBody>
      </p:sp>
      <p:sp>
        <p:nvSpPr>
          <p:cNvPr id="3" name="Content Placeholder 2"/>
          <p:cNvSpPr>
            <a:spLocks noGrp="1"/>
          </p:cNvSpPr>
          <p:nvPr>
            <p:ph sz="quarter" idx="1"/>
          </p:nvPr>
        </p:nvSpPr>
        <p:spPr>
          <a:xfrm>
            <a:off x="304800" y="1066800"/>
            <a:ext cx="8534400" cy="5410200"/>
          </a:xfrm>
        </p:spPr>
        <p:txBody>
          <a:bodyPr/>
          <a:lstStyle/>
          <a:p>
            <a:r>
              <a:rPr lang="en-US" dirty="0"/>
              <a:t>X linked intellectual disability</a:t>
            </a:r>
          </a:p>
          <a:p>
            <a:r>
              <a:rPr lang="en-US" dirty="0"/>
              <a:t>Involves a mutation characterized by a triple repeat of CGG(cytosine, guanine, guanine)that may amplify with succeeding generations</a:t>
            </a:r>
          </a:p>
          <a:p>
            <a:r>
              <a:rPr lang="en-US" dirty="0"/>
              <a:t>They present with - characteristic facial appearance</a:t>
            </a:r>
          </a:p>
          <a:p>
            <a:pPr>
              <a:buNone/>
            </a:pPr>
            <a:r>
              <a:rPr lang="en-US" dirty="0"/>
              <a:t>                                  - intellectual disability</a:t>
            </a:r>
          </a:p>
          <a:p>
            <a:pPr>
              <a:buNone/>
            </a:pPr>
            <a:r>
              <a:rPr lang="en-US" dirty="0"/>
              <a:t>                                  -autistic features</a:t>
            </a:r>
          </a:p>
          <a:p>
            <a:r>
              <a:rPr lang="en-US" dirty="0"/>
              <a:t>1-2% of autistic children are affected by fragile x</a:t>
            </a:r>
          </a:p>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92162"/>
          </a:xfrm>
        </p:spPr>
        <p:txBody>
          <a:bodyPr>
            <a:normAutofit/>
          </a:bodyPr>
          <a:lstStyle/>
          <a:p>
            <a:r>
              <a:rPr lang="en-US" dirty="0"/>
              <a:t>		</a:t>
            </a:r>
            <a:r>
              <a:rPr lang="en-US" b="1" dirty="0">
                <a:solidFill>
                  <a:srgbClr val="7030A0"/>
                </a:solidFill>
              </a:rPr>
              <a:t>TUBEROUS SCLEROSIS</a:t>
            </a:r>
          </a:p>
        </p:txBody>
      </p:sp>
      <p:sp>
        <p:nvSpPr>
          <p:cNvPr id="3" name="Content Placeholder 2"/>
          <p:cNvSpPr>
            <a:spLocks noGrp="1"/>
          </p:cNvSpPr>
          <p:nvPr>
            <p:ph sz="quarter" idx="1"/>
          </p:nvPr>
        </p:nvSpPr>
        <p:spPr>
          <a:xfrm>
            <a:off x="304800" y="1066800"/>
            <a:ext cx="8610600" cy="5410200"/>
          </a:xfrm>
        </p:spPr>
        <p:txBody>
          <a:bodyPr/>
          <a:lstStyle/>
          <a:p>
            <a:r>
              <a:rPr lang="en-US" dirty="0"/>
              <a:t>An autosomal dominant disorder</a:t>
            </a:r>
          </a:p>
          <a:p>
            <a:r>
              <a:rPr lang="en-US" dirty="0"/>
              <a:t>Characterized by abnormal tissue growth or benign tumors (hermatomas) in the brain and other organs</a:t>
            </a:r>
          </a:p>
          <a:p>
            <a:r>
              <a:rPr lang="en-US" dirty="0"/>
              <a:t>It affects 1/10000</a:t>
            </a:r>
          </a:p>
          <a:p>
            <a:r>
              <a:rPr lang="en-US" dirty="0"/>
              <a:t>Presentation ranges from minor skin problems or seizures to severe intellectual disability with intractable seizures</a:t>
            </a:r>
          </a:p>
          <a:p>
            <a:r>
              <a:rPr lang="en-US" dirty="0"/>
              <a:t>The rate is 0.4 – 2.8% in autism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AIM OF TREATMENT </a:t>
            </a:r>
          </a:p>
        </p:txBody>
      </p:sp>
      <p:sp>
        <p:nvSpPr>
          <p:cNvPr id="3" name="Content Placeholder 2"/>
          <p:cNvSpPr>
            <a:spLocks noGrp="1"/>
          </p:cNvSpPr>
          <p:nvPr>
            <p:ph sz="quarter" idx="1"/>
          </p:nvPr>
        </p:nvSpPr>
        <p:spPr/>
        <p:txBody>
          <a:bodyPr>
            <a:normAutofit lnSpcReduction="10000"/>
          </a:bodyPr>
          <a:lstStyle/>
          <a:p>
            <a:r>
              <a:rPr lang="en-US" dirty="0"/>
              <a:t>To promote learning and reduce behaviors that interfere with learning</a:t>
            </a:r>
          </a:p>
          <a:p>
            <a:r>
              <a:rPr lang="en-US" dirty="0"/>
              <a:t>Who are the players</a:t>
            </a:r>
          </a:p>
          <a:p>
            <a:pPr>
              <a:buNone/>
            </a:pPr>
            <a:r>
              <a:rPr lang="en-US" dirty="0"/>
              <a:t>                         -speech therapist</a:t>
            </a:r>
          </a:p>
          <a:p>
            <a:pPr>
              <a:buNone/>
            </a:pPr>
            <a:r>
              <a:rPr lang="en-US" dirty="0"/>
              <a:t>                         -special educators</a:t>
            </a:r>
          </a:p>
          <a:p>
            <a:pPr>
              <a:buNone/>
            </a:pPr>
            <a:r>
              <a:rPr lang="en-US" dirty="0"/>
              <a:t>                         -occupational therapist</a:t>
            </a:r>
          </a:p>
          <a:p>
            <a:pPr>
              <a:buNone/>
            </a:pPr>
            <a:r>
              <a:rPr lang="en-US" dirty="0"/>
              <a:t>                         -physiotherapists</a:t>
            </a:r>
          </a:p>
          <a:p>
            <a:r>
              <a:rPr lang="en-US" dirty="0"/>
              <a:t>Vocational factor is important in adolescence</a:t>
            </a:r>
          </a:p>
          <a:p>
            <a:r>
              <a:rPr lang="en-US" dirty="0"/>
              <a:t>Videotaping for self observation</a:t>
            </a:r>
          </a:p>
          <a:p>
            <a:r>
              <a:rPr lang="en-US" dirty="0"/>
              <a:t>Individualized social stories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TREATMENT</a:t>
            </a:r>
          </a:p>
        </p:txBody>
      </p:sp>
      <p:sp>
        <p:nvSpPr>
          <p:cNvPr id="3" name="Content Placeholder 2"/>
          <p:cNvSpPr>
            <a:spLocks noGrp="1"/>
          </p:cNvSpPr>
          <p:nvPr>
            <p:ph sz="quarter" idx="1"/>
          </p:nvPr>
        </p:nvSpPr>
        <p:spPr/>
        <p:txBody>
          <a:bodyPr>
            <a:normAutofit lnSpcReduction="10000"/>
          </a:bodyPr>
          <a:lstStyle/>
          <a:p>
            <a:r>
              <a:rPr lang="en-US" dirty="0"/>
              <a:t> highly structured intervention program</a:t>
            </a:r>
          </a:p>
          <a:p>
            <a:r>
              <a:rPr lang="en-US" dirty="0"/>
              <a:t>Higher level of teacher supervision and more intensive classroom setting</a:t>
            </a:r>
          </a:p>
          <a:p>
            <a:r>
              <a:rPr lang="en-US" dirty="0"/>
              <a:t>For lower functioning children areas of priority include</a:t>
            </a:r>
          </a:p>
          <a:p>
            <a:pPr>
              <a:buNone/>
            </a:pPr>
            <a:r>
              <a:rPr lang="en-US" dirty="0"/>
              <a:t>          -ability to tolerate adult guidance and intrusion</a:t>
            </a:r>
          </a:p>
          <a:p>
            <a:pPr>
              <a:buNone/>
            </a:pPr>
            <a:r>
              <a:rPr lang="en-US" dirty="0"/>
              <a:t>           -follow routines</a:t>
            </a:r>
          </a:p>
          <a:p>
            <a:pPr>
              <a:buNone/>
            </a:pPr>
            <a:r>
              <a:rPr lang="en-US" dirty="0"/>
              <a:t>            -develop communicative abilities</a:t>
            </a:r>
          </a:p>
          <a:p>
            <a:pPr>
              <a:buNone/>
            </a:pPr>
            <a:r>
              <a:rPr lang="en-US" dirty="0"/>
              <a:t>            -move from associate to more conceptual learning 	strategies</a:t>
            </a:r>
          </a:p>
          <a:p>
            <a:r>
              <a:rPr lang="en-US" dirty="0"/>
              <a:t>Classroom setting is very important as PDD children can readily be distracted from extraneous stimuli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TREATMENT CONT…..……. </a:t>
            </a:r>
          </a:p>
        </p:txBody>
      </p:sp>
      <p:sp>
        <p:nvSpPr>
          <p:cNvPr id="3" name="Content Placeholder 2"/>
          <p:cNvSpPr>
            <a:spLocks noGrp="1"/>
          </p:cNvSpPr>
          <p:nvPr>
            <p:ph sz="quarter" idx="1"/>
          </p:nvPr>
        </p:nvSpPr>
        <p:spPr/>
        <p:txBody>
          <a:bodyPr>
            <a:normAutofit fontScale="92500"/>
          </a:bodyPr>
          <a:lstStyle/>
          <a:p>
            <a:r>
              <a:rPr lang="en-US" dirty="0"/>
              <a:t>Their tendency to rely on routines can be effectively used to promote systematic learning</a:t>
            </a:r>
          </a:p>
          <a:p>
            <a:r>
              <a:rPr lang="en-US" dirty="0"/>
              <a:t>Generalization of skills learned is particularly important since the child may have difficulty employing skills learnt in  new settings</a:t>
            </a:r>
          </a:p>
          <a:p>
            <a:r>
              <a:rPr lang="en-US" dirty="0"/>
              <a:t>Speech and communication techniques to foster communication through  to foster desired non verbal means such as sign language, picture exchange, visual schedules</a:t>
            </a:r>
          </a:p>
          <a:p>
            <a:r>
              <a:rPr lang="en-US" dirty="0"/>
              <a:t>Behavior modification techniques to foster desired behavior and simultaneously diminishing problem behavior</a:t>
            </a:r>
          </a:p>
          <a:p>
            <a:r>
              <a:rPr lang="en-US" dirty="0"/>
              <a:t>Neuroleptics have very little place. however they reduce maladaptive behavior like stereotypes, hyperactivity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868362"/>
          </a:xfrm>
        </p:spPr>
        <p:txBody>
          <a:bodyPr/>
          <a:lstStyle/>
          <a:p>
            <a:pPr algn="ctr"/>
            <a:r>
              <a:rPr lang="en-US" b="1" dirty="0">
                <a:solidFill>
                  <a:srgbClr val="7030A0"/>
                </a:solidFill>
              </a:rPr>
              <a:t>  COURSE AND PROGNOSIS</a:t>
            </a:r>
          </a:p>
        </p:txBody>
      </p:sp>
      <p:sp>
        <p:nvSpPr>
          <p:cNvPr id="3" name="Content Placeholder 2"/>
          <p:cNvSpPr>
            <a:spLocks noGrp="1"/>
          </p:cNvSpPr>
          <p:nvPr>
            <p:ph sz="quarter" idx="1"/>
          </p:nvPr>
        </p:nvSpPr>
        <p:spPr>
          <a:xfrm>
            <a:off x="609600" y="1219200"/>
            <a:ext cx="8077200" cy="4800600"/>
          </a:xfrm>
        </p:spPr>
        <p:txBody>
          <a:bodyPr/>
          <a:lstStyle/>
          <a:p>
            <a:r>
              <a:rPr lang="en-US" dirty="0"/>
              <a:t>Presence of communicative speech by 5-6 years</a:t>
            </a:r>
          </a:p>
          <a:p>
            <a:r>
              <a:rPr lang="en-US" dirty="0"/>
              <a:t>Non verbal intellectual level</a:t>
            </a:r>
          </a:p>
          <a:p>
            <a:r>
              <a:rPr lang="en-US" dirty="0"/>
              <a:t>25% seizure disorder observed and seizures may have onset any time but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685800"/>
            <a:ext cx="8382000" cy="5715000"/>
          </a:xfrm>
        </p:spPr>
        <p:txBody>
          <a:bodyPr>
            <a:normAutofit/>
          </a:bodyPr>
          <a:lstStyle/>
          <a:p>
            <a:pPr algn="ctr"/>
            <a:endParaRPr lang="en-US" sz="4400" dirty="0">
              <a:solidFill>
                <a:srgbClr val="7030A0"/>
              </a:solidFill>
            </a:endParaRPr>
          </a:p>
          <a:p>
            <a:pPr algn="ctr"/>
            <a:endParaRPr lang="en-US" sz="4400" dirty="0">
              <a:solidFill>
                <a:srgbClr val="7030A0"/>
              </a:solidFill>
            </a:endParaRPr>
          </a:p>
          <a:p>
            <a:pPr algn="ctr"/>
            <a:r>
              <a:rPr lang="en-US" sz="4400" b="1" dirty="0">
                <a:solidFill>
                  <a:srgbClr val="7030A0"/>
                </a:solidFill>
              </a:rPr>
              <a:t>THANK U</a:t>
            </a:r>
          </a:p>
          <a:p>
            <a:pPr algn="ctr">
              <a:buNone/>
            </a:pPr>
            <a:endParaRPr lang="en-US" sz="4400" b="1" dirty="0">
              <a:solidFill>
                <a:srgbClr val="7030A0"/>
              </a:solidFill>
            </a:endParaRPr>
          </a:p>
          <a:p>
            <a:pPr algn="ctr"/>
            <a:r>
              <a:rPr lang="en-US" sz="4400" b="1" dirty="0">
                <a:solidFill>
                  <a:srgbClr val="7030A0"/>
                </a:solidFill>
              </a:rPr>
              <a:t>THE END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609600"/>
          </a:xfrm>
        </p:spPr>
        <p:txBody>
          <a:bodyPr>
            <a:normAutofit fontScale="90000"/>
          </a:bodyPr>
          <a:lstStyle/>
          <a:p>
            <a:r>
              <a:rPr lang="en-US" b="1" dirty="0">
                <a:solidFill>
                  <a:srgbClr val="7030A0"/>
                </a:solidFill>
              </a:rPr>
              <a:t>PERVASIVE DEVELOPMENTAL DISORDERS</a:t>
            </a:r>
          </a:p>
        </p:txBody>
      </p:sp>
      <p:sp>
        <p:nvSpPr>
          <p:cNvPr id="3" name="Content Placeholder 2"/>
          <p:cNvSpPr>
            <a:spLocks noGrp="1"/>
          </p:cNvSpPr>
          <p:nvPr>
            <p:ph sz="quarter" idx="1"/>
          </p:nvPr>
        </p:nvSpPr>
        <p:spPr>
          <a:xfrm>
            <a:off x="457200" y="914400"/>
            <a:ext cx="8229600" cy="5486400"/>
          </a:xfrm>
        </p:spPr>
        <p:txBody>
          <a:bodyPr>
            <a:normAutofit lnSpcReduction="10000"/>
          </a:bodyPr>
          <a:lstStyle/>
          <a:p>
            <a:r>
              <a:rPr lang="en-US" dirty="0"/>
              <a:t> </a:t>
            </a:r>
            <a:r>
              <a:rPr lang="en-US" sz="3600" dirty="0"/>
              <a:t>Autism</a:t>
            </a:r>
          </a:p>
          <a:p>
            <a:endParaRPr lang="en-US" sz="3600" dirty="0"/>
          </a:p>
          <a:p>
            <a:r>
              <a:rPr lang="en-US" sz="3600" dirty="0"/>
              <a:t>Rhett's disorder</a:t>
            </a:r>
          </a:p>
          <a:p>
            <a:endParaRPr lang="en-US" sz="3600" dirty="0"/>
          </a:p>
          <a:p>
            <a:r>
              <a:rPr lang="en-US" sz="3600" dirty="0"/>
              <a:t>Childhood disintegrative disorder</a:t>
            </a:r>
          </a:p>
          <a:p>
            <a:endParaRPr lang="en-US" sz="3600" dirty="0"/>
          </a:p>
          <a:p>
            <a:r>
              <a:rPr lang="en-US" sz="3600" dirty="0"/>
              <a:t>Asperger’s disorder</a:t>
            </a:r>
          </a:p>
          <a:p>
            <a:endParaRPr lang="en-US" sz="3600" dirty="0"/>
          </a:p>
          <a:p>
            <a:r>
              <a:rPr lang="en-US" sz="3600" dirty="0"/>
              <a:t>PDD Nos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868362"/>
          </a:xfrm>
        </p:spPr>
        <p:txBody>
          <a:bodyPr>
            <a:normAutofit/>
          </a:bodyPr>
          <a:lstStyle/>
          <a:p>
            <a:r>
              <a:rPr lang="en-US" dirty="0"/>
              <a:t>		</a:t>
            </a:r>
            <a:r>
              <a:rPr lang="en-US" b="1" dirty="0">
                <a:solidFill>
                  <a:srgbClr val="7030A0"/>
                </a:solidFill>
              </a:rPr>
              <a:t>DEFINATION</a:t>
            </a:r>
          </a:p>
        </p:txBody>
      </p:sp>
      <p:sp>
        <p:nvSpPr>
          <p:cNvPr id="3" name="Content Placeholder 2"/>
          <p:cNvSpPr>
            <a:spLocks noGrp="1"/>
          </p:cNvSpPr>
          <p:nvPr>
            <p:ph sz="quarter" idx="1"/>
          </p:nvPr>
        </p:nvSpPr>
        <p:spPr>
          <a:xfrm>
            <a:off x="304800" y="1143000"/>
            <a:ext cx="8382000" cy="4876800"/>
          </a:xfrm>
        </p:spPr>
        <p:txBody>
          <a:bodyPr>
            <a:normAutofit/>
          </a:bodyPr>
          <a:lstStyle/>
          <a:p>
            <a:r>
              <a:rPr lang="en-US" sz="4000" dirty="0"/>
              <a:t>Disorders characterized by patterns of delay and deviance in social-communicative development in the first years of life</a:t>
            </a:r>
          </a:p>
          <a:p>
            <a:endParaRPr lang="en-US" sz="4000" dirty="0"/>
          </a:p>
          <a:p>
            <a:r>
              <a:rPr lang="en-US" sz="4000" dirty="0"/>
              <a:t>Associated with restricted patterns of interest or behavior</a:t>
            </a:r>
          </a:p>
          <a:p>
            <a:endParaRPr lang="en-US"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9762"/>
          </a:xfrm>
        </p:spPr>
        <p:txBody>
          <a:bodyPr>
            <a:normAutofit fontScale="90000"/>
          </a:bodyPr>
          <a:lstStyle/>
          <a:p>
            <a:r>
              <a:rPr lang="en-US" dirty="0"/>
              <a:t>			</a:t>
            </a:r>
            <a:r>
              <a:rPr lang="en-US" b="1" dirty="0">
                <a:solidFill>
                  <a:srgbClr val="7030A0"/>
                </a:solidFill>
              </a:rPr>
              <a:t>HISTORY</a:t>
            </a:r>
          </a:p>
        </p:txBody>
      </p:sp>
      <p:sp>
        <p:nvSpPr>
          <p:cNvPr id="3" name="Content Placeholder 2"/>
          <p:cNvSpPr>
            <a:spLocks noGrp="1"/>
          </p:cNvSpPr>
          <p:nvPr>
            <p:ph sz="quarter" idx="1"/>
          </p:nvPr>
        </p:nvSpPr>
        <p:spPr>
          <a:xfrm>
            <a:off x="381000" y="990600"/>
            <a:ext cx="8534400" cy="5562600"/>
          </a:xfrm>
        </p:spPr>
        <p:txBody>
          <a:bodyPr>
            <a:normAutofit/>
          </a:bodyPr>
          <a:lstStyle/>
          <a:p>
            <a:r>
              <a:rPr lang="en-US" dirty="0"/>
              <a:t>Leo Kenner (1949)</a:t>
            </a:r>
          </a:p>
          <a:p>
            <a:r>
              <a:rPr lang="en-US" dirty="0"/>
              <a:t>Observed a group of 11 children and saw the following;</a:t>
            </a:r>
          </a:p>
          <a:p>
            <a:pPr>
              <a:buNone/>
            </a:pPr>
            <a:r>
              <a:rPr lang="en-US" dirty="0"/>
              <a:t>                   -difficulties with change</a:t>
            </a:r>
          </a:p>
          <a:p>
            <a:pPr>
              <a:buNone/>
            </a:pPr>
            <a:r>
              <a:rPr lang="en-US" dirty="0"/>
              <a:t>                    -atypical language</a:t>
            </a:r>
          </a:p>
          <a:p>
            <a:pPr>
              <a:buNone/>
            </a:pPr>
            <a:r>
              <a:rPr lang="en-US" dirty="0"/>
              <a:t>                    -social isolation (autistic behavior)</a:t>
            </a:r>
          </a:p>
          <a:p>
            <a:r>
              <a:rPr lang="en-US" dirty="0"/>
              <a:t>Autism was often associated with  intellectual disability</a:t>
            </a:r>
          </a:p>
          <a:p>
            <a:r>
              <a:rPr lang="en-US" dirty="0"/>
              <a:t>Parents were often very well educated and successful which led to the notion held in the 50’s that autism must have resulted from deviant patterns of care by unusually successful parents.</a:t>
            </a:r>
          </a:p>
          <a:p>
            <a:r>
              <a:rPr lang="en-US" dirty="0"/>
              <a:t>This has since been refuted as autism affect all classes and circumstances</a:t>
            </a:r>
          </a:p>
          <a:p>
            <a:r>
              <a:rPr lang="en-US" dirty="0"/>
              <a:t>Original impression was as result of referral bias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639762"/>
          </a:xfrm>
        </p:spPr>
        <p:txBody>
          <a:bodyPr>
            <a:normAutofit fontScale="90000"/>
          </a:bodyPr>
          <a:lstStyle/>
          <a:p>
            <a:pPr algn="ctr"/>
            <a:r>
              <a:rPr lang="en-US" dirty="0"/>
              <a:t>	</a:t>
            </a:r>
            <a:r>
              <a:rPr lang="en-US" sz="4400" b="1" dirty="0">
                <a:solidFill>
                  <a:srgbClr val="7030A0"/>
                </a:solidFill>
              </a:rPr>
              <a:t>CLINICAL FEATURES</a:t>
            </a:r>
          </a:p>
        </p:txBody>
      </p:sp>
      <p:sp>
        <p:nvSpPr>
          <p:cNvPr id="3" name="Content Placeholder 2"/>
          <p:cNvSpPr>
            <a:spLocks noGrp="1"/>
          </p:cNvSpPr>
          <p:nvPr>
            <p:ph sz="quarter" idx="1"/>
          </p:nvPr>
        </p:nvSpPr>
        <p:spPr>
          <a:xfrm>
            <a:off x="304800" y="990600"/>
            <a:ext cx="8382000" cy="5562600"/>
          </a:xfrm>
        </p:spPr>
        <p:txBody>
          <a:bodyPr>
            <a:normAutofit/>
          </a:bodyPr>
          <a:lstStyle/>
          <a:p>
            <a:r>
              <a:rPr lang="en-US" dirty="0"/>
              <a:t>Social deficit is a disability to the affected individual throughout life</a:t>
            </a:r>
          </a:p>
          <a:p>
            <a:r>
              <a:rPr lang="en-US" dirty="0"/>
              <a:t>In the younger and more impaired individuals there may be very little interest in social interaction</a:t>
            </a:r>
          </a:p>
          <a:p>
            <a:r>
              <a:rPr lang="en-US" dirty="0"/>
              <a:t>Less impaired individuals may come to a passive acceptance of social interactions</a:t>
            </a:r>
          </a:p>
          <a:p>
            <a:r>
              <a:rPr lang="en-US" dirty="0"/>
              <a:t>Older and more cognitively able individuals are more likely to seem highly eccentric and one sided</a:t>
            </a:r>
          </a:p>
          <a:p>
            <a:r>
              <a:rPr lang="en-US" dirty="0"/>
              <a:t>Difficulties are observed in the use of eye contact or other non verbal social cues ,in socio-emotional reciprocity and empathy, in activities involving shared interests with others and with peer relations</a:t>
            </a:r>
          </a:p>
          <a:p>
            <a:pPr>
              <a:buNone/>
            </a:pPr>
            <a:endParaRPr lang="en-US" dirty="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85800"/>
          </a:xfrm>
        </p:spPr>
        <p:txBody>
          <a:bodyPr>
            <a:normAutofit fontScale="90000"/>
          </a:bodyPr>
          <a:lstStyle/>
          <a:p>
            <a:pPr algn="ctr"/>
            <a:r>
              <a:rPr lang="en-US" sz="4400" b="1" dirty="0">
                <a:solidFill>
                  <a:srgbClr val="7030A0"/>
                </a:solidFill>
              </a:rPr>
              <a:t>CLINICAL FEATURES CONT</a:t>
            </a:r>
            <a:r>
              <a:rPr lang="en-US" dirty="0"/>
              <a:t>…….</a:t>
            </a:r>
          </a:p>
        </p:txBody>
      </p:sp>
      <p:sp>
        <p:nvSpPr>
          <p:cNvPr id="3" name="Content Placeholder 2"/>
          <p:cNvSpPr>
            <a:spLocks noGrp="1"/>
          </p:cNvSpPr>
          <p:nvPr>
            <p:ph sz="quarter" idx="1"/>
          </p:nvPr>
        </p:nvSpPr>
        <p:spPr>
          <a:xfrm>
            <a:off x="304800" y="762000"/>
            <a:ext cx="8382000" cy="5638800"/>
          </a:xfrm>
        </p:spPr>
        <p:txBody>
          <a:bodyPr>
            <a:normAutofit fontScale="92500" lnSpcReduction="10000"/>
          </a:bodyPr>
          <a:lstStyle/>
          <a:p>
            <a:r>
              <a:rPr lang="en-US" dirty="0"/>
              <a:t>Rutter  - cognitive impairment is reflected in about 60% of individuals affected</a:t>
            </a:r>
          </a:p>
          <a:p>
            <a:r>
              <a:rPr lang="en-US" dirty="0"/>
              <a:t>30% of cases the child never acquires the capacity for communicative speech</a:t>
            </a:r>
          </a:p>
          <a:p>
            <a:r>
              <a:rPr lang="en-US" dirty="0"/>
              <a:t>Among those who talk, various unusual features of language are observed such as echolalia , idiosyncratic language , deficits in prosody and pronoun reversal</a:t>
            </a:r>
          </a:p>
          <a:p>
            <a:r>
              <a:rPr lang="en-US" dirty="0"/>
              <a:t>Deficits in pragmatic language is particularly striking</a:t>
            </a:r>
          </a:p>
          <a:p>
            <a:r>
              <a:rPr lang="en-US" dirty="0"/>
              <a:t>These deficits are not solely due to intellectual disability</a:t>
            </a:r>
          </a:p>
          <a:p>
            <a:r>
              <a:rPr lang="en-US" dirty="0"/>
              <a:t>They also exhibit unusual behavior such as ‘resistance to change’ (insistence on sameness, stereotyped or repetitive mannerisms, strict adherence to non functional routines, interest in non functional parts of an object , unusual sensitivities to aspects of the environment, attachment to unusual objects</a:t>
            </a:r>
          </a:p>
          <a:p>
            <a:r>
              <a:rPr lang="en-US" dirty="0"/>
              <a:t>Onset before 30 months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09600"/>
          </a:xfrm>
        </p:spPr>
        <p:txBody>
          <a:bodyPr>
            <a:normAutofit fontScale="90000"/>
          </a:bodyPr>
          <a:lstStyle/>
          <a:p>
            <a:r>
              <a:rPr lang="en-US" dirty="0"/>
              <a:t>		</a:t>
            </a:r>
            <a:r>
              <a:rPr lang="en-US" b="1" dirty="0">
                <a:solidFill>
                  <a:srgbClr val="7030A0"/>
                </a:solidFill>
              </a:rPr>
              <a:t>EPIDEMIOLOGY</a:t>
            </a:r>
          </a:p>
        </p:txBody>
      </p:sp>
      <p:sp>
        <p:nvSpPr>
          <p:cNvPr id="3" name="Content Placeholder 2"/>
          <p:cNvSpPr>
            <a:spLocks noGrp="1"/>
          </p:cNvSpPr>
          <p:nvPr>
            <p:ph sz="quarter" idx="1"/>
          </p:nvPr>
        </p:nvSpPr>
        <p:spPr>
          <a:xfrm>
            <a:off x="304800" y="838200"/>
            <a:ext cx="8382000" cy="5181600"/>
          </a:xfrm>
        </p:spPr>
        <p:txBody>
          <a:bodyPr/>
          <a:lstStyle/>
          <a:p>
            <a:r>
              <a:rPr lang="en-US" dirty="0"/>
              <a:t> </a:t>
            </a:r>
            <a:r>
              <a:rPr lang="en-US" sz="3200" dirty="0"/>
              <a:t>Prevalence ranges from 0.7/10000 to 72.6/10000</a:t>
            </a:r>
          </a:p>
          <a:p>
            <a:r>
              <a:rPr lang="en-US" sz="3200" dirty="0"/>
              <a:t>There is a trend of increased rate over time</a:t>
            </a:r>
          </a:p>
          <a:p>
            <a:r>
              <a:rPr lang="en-US" sz="3200" dirty="0"/>
              <a:t>Higher rates have been reported as 1/150</a:t>
            </a:r>
          </a:p>
          <a:p>
            <a:r>
              <a:rPr lang="en-US" sz="3200" dirty="0"/>
              <a:t>Male: female ratio is  4:1 and it varies with IQ levels</a:t>
            </a:r>
          </a:p>
          <a:p>
            <a:r>
              <a:rPr lang="en-US" sz="3200" dirty="0"/>
              <a:t>Females with IQ within normal range are 20 times less common than males i.e. the degree of insult required to produce autism in females is much greater than for males</a:t>
            </a:r>
          </a:p>
          <a:p>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792162"/>
          </a:xfrm>
        </p:spPr>
        <p:txBody>
          <a:bodyPr>
            <a:normAutofit/>
          </a:bodyPr>
          <a:lstStyle/>
          <a:p>
            <a:r>
              <a:rPr lang="en-US" dirty="0"/>
              <a:t> 			</a:t>
            </a:r>
            <a:r>
              <a:rPr lang="en-US" b="1" dirty="0">
                <a:solidFill>
                  <a:srgbClr val="7030A0"/>
                </a:solidFill>
              </a:rPr>
              <a:t>AETIOLOGY</a:t>
            </a:r>
          </a:p>
        </p:txBody>
      </p:sp>
      <p:sp>
        <p:nvSpPr>
          <p:cNvPr id="3" name="Content Placeholder 2"/>
          <p:cNvSpPr>
            <a:spLocks noGrp="1"/>
          </p:cNvSpPr>
          <p:nvPr>
            <p:ph sz="quarter" idx="1"/>
          </p:nvPr>
        </p:nvSpPr>
        <p:spPr>
          <a:xfrm>
            <a:off x="381000" y="914400"/>
            <a:ext cx="8305800" cy="5638800"/>
          </a:xfrm>
        </p:spPr>
        <p:txBody>
          <a:bodyPr>
            <a:normAutofit/>
          </a:bodyPr>
          <a:lstStyle/>
          <a:p>
            <a:pPr algn="ctr"/>
            <a:r>
              <a:rPr lang="en-US" b="1" i="1" u="sng" dirty="0"/>
              <a:t>PSYCHOLOGICAL FACTORS</a:t>
            </a:r>
          </a:p>
          <a:p>
            <a:r>
              <a:rPr lang="en-US" dirty="0"/>
              <a:t>Primary deficits underlying social impairment</a:t>
            </a:r>
          </a:p>
          <a:p>
            <a:r>
              <a:rPr lang="en-US" dirty="0"/>
              <a:t>Disabilities affecting attentional mechanisms, arousal, sensory deficits, memory, management, complex information processing</a:t>
            </a:r>
          </a:p>
          <a:p>
            <a:r>
              <a:rPr lang="en-US" dirty="0"/>
              <a:t>Lack of central drive for coherence in autistic children with consequent focus on dissociated fragments of their environment rather than integrated wholes leading to a fragmented and overly concrete experience of the world</a:t>
            </a:r>
          </a:p>
          <a:p>
            <a:r>
              <a:rPr lang="en-US" dirty="0"/>
              <a:t>Difficulties in abstracting rules inhibiting irrelevant responses, shifting attention, profiting from feedback, maintaining relevant information ‘on line’ or executive functions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TotalTime>
  <Words>1237</Words>
  <Application>Microsoft Office PowerPoint</Application>
  <PresentationFormat>On-screen Show (4:3)</PresentationFormat>
  <Paragraphs>166</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Franklin Gothic Book</vt:lpstr>
      <vt:lpstr>Perpetua</vt:lpstr>
      <vt:lpstr>Wingdings</vt:lpstr>
      <vt:lpstr>Wingdings 2</vt:lpstr>
      <vt:lpstr>Equity</vt:lpstr>
      <vt:lpstr>AUTISTIC SPECTRUM DISORDER</vt:lpstr>
      <vt:lpstr>    ASD</vt:lpstr>
      <vt:lpstr>PERVASIVE DEVELOPMENTAL DISORDERS</vt:lpstr>
      <vt:lpstr>  DEFINATION</vt:lpstr>
      <vt:lpstr>   HISTORY</vt:lpstr>
      <vt:lpstr> CLINICAL FEATURES</vt:lpstr>
      <vt:lpstr>CLINICAL FEATURES CONT…….</vt:lpstr>
      <vt:lpstr>  EPIDEMIOLOGY</vt:lpstr>
      <vt:lpstr>    AETIOLOGY</vt:lpstr>
      <vt:lpstr>  AETIOLOGY CONT………</vt:lpstr>
      <vt:lpstr>      AETIOLOGY CONT…….</vt:lpstr>
      <vt:lpstr>  AETIOLOGY CONT….</vt:lpstr>
      <vt:lpstr>PowerPoint Presentation</vt:lpstr>
      <vt:lpstr>CLINICAL PRESENTATION OF AUTISM</vt:lpstr>
      <vt:lpstr>SOCIAL DISTURBANCE</vt:lpstr>
      <vt:lpstr>IMPAIRMENT  IN COMMUNICATION</vt:lpstr>
      <vt:lpstr>RESTRICTED, REPETITIVE STEREOTYPED BEHAVIOUR</vt:lpstr>
      <vt:lpstr>OTHER FEATURES</vt:lpstr>
      <vt:lpstr>GOOD PROGNOSTIC FACTORS</vt:lpstr>
      <vt:lpstr>  FAGILE  X</vt:lpstr>
      <vt:lpstr>  TUBEROUS SCLEROSIS</vt:lpstr>
      <vt:lpstr> AIM OF TREATMENT </vt:lpstr>
      <vt:lpstr>      TREATMENT</vt:lpstr>
      <vt:lpstr>  TREATMENT CONT…..……. </vt:lpstr>
      <vt:lpstr>  COURSE AND PROGNOSIS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AUTISTIC SPECTRUM DISORDER</dc:title>
  <dc:creator>dr omondi</dc:creator>
  <cp:lastModifiedBy>Kate</cp:lastModifiedBy>
  <cp:revision>65</cp:revision>
  <dcterms:created xsi:type="dcterms:W3CDTF">2012-11-08T04:17:44Z</dcterms:created>
  <dcterms:modified xsi:type="dcterms:W3CDTF">2021-04-25T04:54:51Z</dcterms:modified>
</cp:coreProperties>
</file>