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1464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14450" y="558800"/>
            <a:ext cx="6515100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5940" y="1532890"/>
            <a:ext cx="3037840" cy="3557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21859" y="1912620"/>
            <a:ext cx="2955925" cy="3559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09950" y="-43179"/>
            <a:ext cx="2320925" cy="848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58140" y="2609849"/>
            <a:ext cx="8308340" cy="3155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14730" y="2006600"/>
            <a:ext cx="7415530" cy="2463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753870">
              <a:lnSpc>
                <a:spcPct val="100000"/>
              </a:lnSpc>
              <a:spcBef>
                <a:spcPts val="100"/>
              </a:spcBef>
              <a:tabLst>
                <a:tab pos="4548505" algn="l"/>
              </a:tabLst>
            </a:pPr>
            <a:r>
              <a:rPr sz="8000" b="1" spc="-10" dirty="0">
                <a:solidFill>
                  <a:srgbClr val="585858"/>
                </a:solidFill>
                <a:latin typeface="Calibri"/>
                <a:cs typeface="Calibri"/>
              </a:rPr>
              <a:t>Basics	</a:t>
            </a:r>
            <a:r>
              <a:rPr sz="8000" b="1" dirty="0">
                <a:solidFill>
                  <a:srgbClr val="585858"/>
                </a:solidFill>
                <a:latin typeface="Calibri"/>
                <a:cs typeface="Calibri"/>
              </a:rPr>
              <a:t>of </a:t>
            </a:r>
            <a:r>
              <a:rPr sz="8000" b="1" spc="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8000" b="1" spc="-5" dirty="0">
                <a:solidFill>
                  <a:srgbClr val="585858"/>
                </a:solidFill>
                <a:latin typeface="Calibri"/>
                <a:cs typeface="Calibri"/>
              </a:rPr>
              <a:t>PHA</a:t>
            </a:r>
            <a:r>
              <a:rPr sz="8000" b="1" spc="5" dirty="0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r>
              <a:rPr sz="8000" b="1" spc="-5" dirty="0">
                <a:solidFill>
                  <a:srgbClr val="585858"/>
                </a:solidFill>
                <a:latin typeface="Calibri"/>
                <a:cs typeface="Calibri"/>
              </a:rPr>
              <a:t>MACO</a:t>
            </a:r>
            <a:r>
              <a:rPr sz="8000" b="1" spc="5" dirty="0">
                <a:solidFill>
                  <a:srgbClr val="585858"/>
                </a:solidFill>
                <a:latin typeface="Calibri"/>
                <a:cs typeface="Calibri"/>
              </a:rPr>
              <a:t>L</a:t>
            </a:r>
            <a:r>
              <a:rPr sz="8000" b="1" spc="-5" dirty="0">
                <a:solidFill>
                  <a:srgbClr val="585858"/>
                </a:solidFill>
                <a:latin typeface="Calibri"/>
                <a:cs typeface="Calibri"/>
              </a:rPr>
              <a:t>OGY</a:t>
            </a:r>
            <a:endParaRPr sz="80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09700" y="223520"/>
            <a:ext cx="617410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10765" algn="l"/>
              </a:tabLst>
            </a:pPr>
            <a:r>
              <a:rPr sz="4400" dirty="0"/>
              <a:t>Routes of	</a:t>
            </a:r>
            <a:r>
              <a:rPr sz="4400" spc="-5" dirty="0"/>
              <a:t>excretion</a:t>
            </a:r>
            <a:r>
              <a:rPr sz="4400" spc="-25" dirty="0"/>
              <a:t> </a:t>
            </a:r>
            <a:r>
              <a:rPr sz="4400" dirty="0"/>
              <a:t>of</a:t>
            </a:r>
            <a:r>
              <a:rPr sz="4400" spc="-25" dirty="0"/>
              <a:t> </a:t>
            </a:r>
            <a:r>
              <a:rPr sz="4400" spc="-5" dirty="0"/>
              <a:t>drug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320040" y="1295400"/>
            <a:ext cx="12509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latin typeface="Times New Roman"/>
                <a:cs typeface="Times New Roman"/>
              </a:rPr>
              <a:t>•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0040" y="3445509"/>
            <a:ext cx="12509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latin typeface="Times New Roman"/>
                <a:cs typeface="Times New Roman"/>
              </a:rPr>
              <a:t>•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7340" y="1319529"/>
            <a:ext cx="8566150" cy="474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300">
              <a:lnSpc>
                <a:spcPct val="100000"/>
              </a:lnSpc>
              <a:spcBef>
                <a:spcPts val="100"/>
              </a:spcBef>
            </a:pP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Major</a:t>
            </a:r>
            <a:r>
              <a:rPr sz="2800" b="1" u="heavy" spc="-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processes:</a:t>
            </a:r>
            <a:endParaRPr sz="2800" dirty="0">
              <a:latin typeface="Times New Roman"/>
              <a:cs typeface="Times New Roman"/>
            </a:endParaRPr>
          </a:p>
          <a:p>
            <a:pPr marL="622300" indent="-609600">
              <a:lnSpc>
                <a:spcPct val="100000"/>
              </a:lnSpc>
              <a:spcBef>
                <a:spcPts val="20"/>
              </a:spcBef>
              <a:buAutoNum type="arabicPeriod"/>
              <a:tabLst>
                <a:tab pos="621665" algn="l"/>
                <a:tab pos="622300" algn="l"/>
              </a:tabLst>
            </a:pPr>
            <a:r>
              <a:rPr sz="2800" spc="-5" dirty="0">
                <a:latin typeface="Times New Roman"/>
                <a:cs typeface="Times New Roman"/>
              </a:rPr>
              <a:t>Kidney: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 smtClean="0">
                <a:latin typeface="Times New Roman"/>
                <a:cs typeface="Times New Roman"/>
              </a:rPr>
              <a:t>Frusemide</a:t>
            </a:r>
            <a:r>
              <a:rPr lang="en-GB" sz="2800" spc="-5" dirty="0" smtClean="0">
                <a:latin typeface="Times New Roman"/>
                <a:cs typeface="Times New Roman"/>
              </a:rPr>
              <a:t> </a:t>
            </a:r>
            <a:r>
              <a:rPr lang="en-GB" sz="2800" spc="-5" dirty="0" err="1" smtClean="0">
                <a:latin typeface="Times New Roman"/>
                <a:cs typeface="Times New Roman"/>
              </a:rPr>
              <a:t>pe</a:t>
            </a:r>
            <a:r>
              <a:rPr sz="2800" spc="-5" dirty="0" err="1" smtClean="0">
                <a:latin typeface="Times New Roman"/>
                <a:cs typeface="Times New Roman"/>
              </a:rPr>
              <a:t>thidine</a:t>
            </a:r>
            <a:r>
              <a:rPr sz="2800" spc="-10" dirty="0" smtClean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,</a:t>
            </a:r>
          </a:p>
          <a:p>
            <a:pPr marL="622300" indent="-609600">
              <a:lnSpc>
                <a:spcPct val="100000"/>
              </a:lnSpc>
              <a:spcBef>
                <a:spcPts val="30"/>
              </a:spcBef>
              <a:buAutoNum type="arabicPeriod"/>
              <a:tabLst>
                <a:tab pos="621665" algn="l"/>
                <a:tab pos="622300" algn="l"/>
              </a:tabLst>
            </a:pPr>
            <a:r>
              <a:rPr sz="2800" spc="-5" dirty="0">
                <a:latin typeface="Times New Roman"/>
                <a:cs typeface="Times New Roman"/>
              </a:rPr>
              <a:t>Hepato-billiary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process: Tetracycline,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Chloramphenicol</a:t>
            </a:r>
            <a:endParaRPr sz="2800" dirty="0">
              <a:latin typeface="Times New Roman"/>
              <a:cs typeface="Times New Roman"/>
            </a:endParaRPr>
          </a:p>
          <a:p>
            <a:pPr marL="622300" indent="-609600">
              <a:lnSpc>
                <a:spcPct val="100000"/>
              </a:lnSpc>
              <a:spcBef>
                <a:spcPts val="20"/>
              </a:spcBef>
              <a:buAutoNum type="arabicPeriod"/>
              <a:tabLst>
                <a:tab pos="621665" algn="l"/>
                <a:tab pos="622300" algn="l"/>
              </a:tabLst>
            </a:pPr>
            <a:r>
              <a:rPr sz="2800" spc="-5" dirty="0">
                <a:latin typeface="Times New Roman"/>
                <a:cs typeface="Times New Roman"/>
              </a:rPr>
              <a:t>Gastro-intestinal: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Antacid</a:t>
            </a:r>
            <a:r>
              <a:rPr sz="2800" dirty="0">
                <a:latin typeface="Times New Roman"/>
                <a:cs typeface="Times New Roman"/>
              </a:rPr>
              <a:t> ,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BaSO4</a:t>
            </a:r>
            <a:endParaRPr sz="2800" dirty="0">
              <a:latin typeface="Times New Roman"/>
              <a:cs typeface="Times New Roman"/>
            </a:endParaRPr>
          </a:p>
          <a:p>
            <a:pPr marL="622300" indent="-609600">
              <a:lnSpc>
                <a:spcPct val="100000"/>
              </a:lnSpc>
              <a:spcBef>
                <a:spcPts val="30"/>
              </a:spcBef>
              <a:buAutoNum type="arabicPeriod"/>
              <a:tabLst>
                <a:tab pos="621665" algn="l"/>
                <a:tab pos="622300" algn="l"/>
              </a:tabLst>
            </a:pPr>
            <a:r>
              <a:rPr sz="2800" spc="-5" dirty="0">
                <a:latin typeface="Times New Roman"/>
                <a:cs typeface="Times New Roman"/>
              </a:rPr>
              <a:t>Pulmonary: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Inhalation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anesthetics,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Alcohol</a:t>
            </a:r>
            <a:endParaRPr sz="2800" dirty="0">
              <a:latin typeface="Times New Roman"/>
              <a:cs typeface="Times New Roman"/>
            </a:endParaRPr>
          </a:p>
          <a:p>
            <a:pPr marL="622300">
              <a:lnSpc>
                <a:spcPct val="100000"/>
              </a:lnSpc>
              <a:spcBef>
                <a:spcPts val="20"/>
              </a:spcBef>
            </a:pP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Minor</a:t>
            </a:r>
            <a:r>
              <a:rPr sz="2800" b="1" u="heavy" spc="-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processes:</a:t>
            </a:r>
            <a:endParaRPr sz="2800" dirty="0">
              <a:latin typeface="Times New Roman"/>
              <a:cs typeface="Times New Roman"/>
            </a:endParaRPr>
          </a:p>
          <a:p>
            <a:pPr marL="622300" indent="-609600">
              <a:lnSpc>
                <a:spcPct val="100000"/>
              </a:lnSpc>
              <a:spcBef>
                <a:spcPts val="30"/>
              </a:spcBef>
              <a:buAutoNum type="arabicPeriod"/>
              <a:tabLst>
                <a:tab pos="621665" algn="l"/>
                <a:tab pos="622300" algn="l"/>
              </a:tabLst>
            </a:pPr>
            <a:r>
              <a:rPr sz="2800" spc="-5" dirty="0">
                <a:latin typeface="Times New Roman"/>
                <a:cs typeface="Times New Roman"/>
              </a:rPr>
              <a:t>Skin/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sweat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glands </a:t>
            </a:r>
            <a:r>
              <a:rPr sz="2800" dirty="0">
                <a:latin typeface="Times New Roman"/>
                <a:cs typeface="Times New Roman"/>
              </a:rPr>
              <a:t>: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Vit-C ,iron,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Griseofulvin</a:t>
            </a:r>
            <a:endParaRPr sz="2800" dirty="0">
              <a:latin typeface="Times New Roman"/>
              <a:cs typeface="Times New Roman"/>
            </a:endParaRPr>
          </a:p>
          <a:p>
            <a:pPr marL="622300" indent="-609600">
              <a:lnSpc>
                <a:spcPct val="100000"/>
              </a:lnSpc>
              <a:spcBef>
                <a:spcPts val="20"/>
              </a:spcBef>
              <a:buAutoNum type="arabicPeriod"/>
              <a:tabLst>
                <a:tab pos="621665" algn="l"/>
                <a:tab pos="622300" algn="l"/>
              </a:tabLst>
            </a:pPr>
            <a:r>
              <a:rPr sz="2800" spc="-5" dirty="0">
                <a:latin typeface="Times New Roman"/>
                <a:cs typeface="Times New Roman"/>
              </a:rPr>
              <a:t>Saliva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: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morphine,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caffeine</a:t>
            </a:r>
            <a:endParaRPr sz="2800" dirty="0">
              <a:latin typeface="Times New Roman"/>
              <a:cs typeface="Times New Roman"/>
            </a:endParaRPr>
          </a:p>
          <a:p>
            <a:pPr marL="622300" indent="-609600">
              <a:lnSpc>
                <a:spcPct val="100000"/>
              </a:lnSpc>
              <a:spcBef>
                <a:spcPts val="30"/>
              </a:spcBef>
              <a:buAutoNum type="arabicPeriod"/>
              <a:tabLst>
                <a:tab pos="621665" algn="l"/>
                <a:tab pos="622300" algn="l"/>
              </a:tabLst>
            </a:pPr>
            <a:r>
              <a:rPr sz="2800" spc="-5" dirty="0">
                <a:latin typeface="Times New Roman"/>
                <a:cs typeface="Times New Roman"/>
              </a:rPr>
              <a:t>Breast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: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morphine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,phenobarbitone</a:t>
            </a:r>
          </a:p>
          <a:p>
            <a:pPr marL="622300" indent="-609600">
              <a:lnSpc>
                <a:spcPct val="100000"/>
              </a:lnSpc>
              <a:spcBef>
                <a:spcPts val="20"/>
              </a:spcBef>
              <a:buAutoNum type="arabicPeriod"/>
              <a:tabLst>
                <a:tab pos="621665" algn="l"/>
                <a:tab pos="622300" algn="l"/>
              </a:tabLst>
            </a:pPr>
            <a:r>
              <a:rPr sz="2800" spc="-5" dirty="0">
                <a:latin typeface="Times New Roman"/>
                <a:cs typeface="Times New Roman"/>
              </a:rPr>
              <a:t>Vagina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:Metronidazole</a:t>
            </a:r>
            <a:endParaRPr sz="2800" dirty="0">
              <a:latin typeface="Times New Roman"/>
              <a:cs typeface="Times New Roman"/>
            </a:endParaRPr>
          </a:p>
          <a:p>
            <a:pPr marL="622300" indent="-609600">
              <a:lnSpc>
                <a:spcPct val="100000"/>
              </a:lnSpc>
              <a:spcBef>
                <a:spcPts val="20"/>
              </a:spcBef>
              <a:buAutoNum type="arabicPeriod"/>
              <a:tabLst>
                <a:tab pos="621665" algn="l"/>
                <a:tab pos="622300" algn="l"/>
              </a:tabLst>
            </a:pPr>
            <a:r>
              <a:rPr sz="2800" spc="-10" dirty="0">
                <a:latin typeface="Times New Roman"/>
                <a:cs typeface="Times New Roman"/>
              </a:rPr>
              <a:t>Tear: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Rifampicin</a:t>
            </a:r>
            <a:endParaRPr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8069" y="339090"/>
            <a:ext cx="62420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latin typeface="Arial"/>
                <a:cs typeface="Arial"/>
              </a:rPr>
              <a:t>Factors</a:t>
            </a:r>
            <a:r>
              <a:rPr sz="3600" b="1" spc="-25" dirty="0">
                <a:latin typeface="Arial"/>
                <a:cs typeface="Arial"/>
              </a:rPr>
              <a:t> </a:t>
            </a:r>
            <a:r>
              <a:rPr sz="3600" b="1" spc="-5" dirty="0">
                <a:latin typeface="Arial"/>
                <a:cs typeface="Arial"/>
              </a:rPr>
              <a:t>affecting</a:t>
            </a:r>
            <a:r>
              <a:rPr sz="3600" b="1" spc="-30" dirty="0">
                <a:latin typeface="Arial"/>
                <a:cs typeface="Arial"/>
              </a:rPr>
              <a:t> </a:t>
            </a:r>
            <a:r>
              <a:rPr sz="3600" b="1" spc="-10" dirty="0">
                <a:latin typeface="Arial"/>
                <a:cs typeface="Arial"/>
              </a:rPr>
              <a:t>elimination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0400" y="1482090"/>
            <a:ext cx="7569834" cy="38646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100"/>
              </a:spcBef>
              <a:buSzPct val="96428"/>
              <a:buFont typeface="MS UI Gothic"/>
              <a:buChar char="❑"/>
              <a:tabLst>
                <a:tab pos="359410" algn="l"/>
              </a:tabLst>
            </a:pP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Disease</a:t>
            </a:r>
            <a:r>
              <a:rPr sz="2800" b="1" spc="-5" dirty="0">
                <a:latin typeface="Arial"/>
                <a:cs typeface="Arial"/>
              </a:rPr>
              <a:t>: </a:t>
            </a:r>
            <a:r>
              <a:rPr sz="2800" spc="-5" dirty="0">
                <a:latin typeface="Arial MT"/>
                <a:cs typeface="Arial MT"/>
              </a:rPr>
              <a:t>Heart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liver</a:t>
            </a:r>
            <a:r>
              <a:rPr sz="280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or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kidney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disease </a:t>
            </a:r>
            <a:r>
              <a:rPr sz="2800" spc="-10" dirty="0">
                <a:latin typeface="Arial MT"/>
                <a:cs typeface="Arial MT"/>
              </a:rPr>
              <a:t>lowers </a:t>
            </a:r>
            <a:r>
              <a:rPr sz="2800" spc="-76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perfusion </a:t>
            </a:r>
            <a:r>
              <a:rPr sz="2800" dirty="0">
                <a:latin typeface="Arial MT"/>
                <a:cs typeface="Arial MT"/>
              </a:rPr>
              <a:t>to</a:t>
            </a:r>
            <a:r>
              <a:rPr sz="2800" spc="-5" dirty="0">
                <a:latin typeface="Arial MT"/>
                <a:cs typeface="Arial MT"/>
              </a:rPr>
              <a:t> organs of</a:t>
            </a:r>
            <a:r>
              <a:rPr sz="280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elimination.</a:t>
            </a:r>
            <a:endParaRPr sz="2800">
              <a:latin typeface="Arial MT"/>
              <a:cs typeface="Arial MT"/>
            </a:endParaRPr>
          </a:p>
          <a:p>
            <a:pPr marL="38100" marR="223520">
              <a:lnSpc>
                <a:spcPct val="100000"/>
              </a:lnSpc>
              <a:buSzPct val="96428"/>
              <a:buFont typeface="MS UI Gothic"/>
              <a:buChar char="❑"/>
              <a:tabLst>
                <a:tab pos="359410" algn="l"/>
              </a:tabLst>
            </a:pP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Age</a:t>
            </a:r>
            <a:r>
              <a:rPr sz="2800" b="1" spc="-5" dirty="0">
                <a:latin typeface="Arial"/>
                <a:cs typeface="Arial"/>
              </a:rPr>
              <a:t>:</a:t>
            </a:r>
            <a:r>
              <a:rPr sz="2800" b="1" dirty="0">
                <a:latin typeface="Arial"/>
                <a:cs typeface="Arial"/>
              </a:rPr>
              <a:t> </a:t>
            </a:r>
            <a:r>
              <a:rPr sz="2800" spc="-5" dirty="0">
                <a:latin typeface="Arial MT"/>
                <a:cs typeface="Arial MT"/>
              </a:rPr>
              <a:t>Reduced glomerular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filtration,</a:t>
            </a:r>
            <a:r>
              <a:rPr sz="280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and </a:t>
            </a:r>
            <a:r>
              <a:rPr sz="2800" dirty="0">
                <a:latin typeface="Arial MT"/>
                <a:cs typeface="Arial MT"/>
              </a:rPr>
              <a:t>liver </a:t>
            </a:r>
            <a:r>
              <a:rPr sz="2800" spc="-76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metabolism</a:t>
            </a:r>
            <a:endParaRPr sz="2800">
              <a:latin typeface="Arial MT"/>
              <a:cs typeface="Arial MT"/>
            </a:endParaRPr>
          </a:p>
          <a:p>
            <a:pPr marL="38100" marR="585470">
              <a:lnSpc>
                <a:spcPct val="100000"/>
              </a:lnSpc>
              <a:buSzPct val="96428"/>
              <a:buFont typeface="MS UI Gothic"/>
              <a:buChar char="❑"/>
              <a:tabLst>
                <a:tab pos="359410" algn="l"/>
              </a:tabLst>
            </a:pPr>
            <a:r>
              <a:rPr sz="28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Obesity</a:t>
            </a:r>
            <a:r>
              <a:rPr sz="2800" b="1" spc="-10" dirty="0">
                <a:latin typeface="Arial"/>
                <a:cs typeface="Arial"/>
              </a:rPr>
              <a:t>: </a:t>
            </a:r>
            <a:r>
              <a:rPr sz="2800" spc="-10" dirty="0">
                <a:latin typeface="Arial MT"/>
                <a:cs typeface="Arial MT"/>
              </a:rPr>
              <a:t>Slows </a:t>
            </a:r>
            <a:r>
              <a:rPr sz="2800" dirty="0">
                <a:latin typeface="Arial MT"/>
                <a:cs typeface="Arial MT"/>
              </a:rPr>
              <a:t>elimination </a:t>
            </a:r>
            <a:r>
              <a:rPr sz="2800" spc="-5" dirty="0">
                <a:latin typeface="Arial MT"/>
                <a:cs typeface="Arial MT"/>
              </a:rPr>
              <a:t>of </a:t>
            </a:r>
            <a:r>
              <a:rPr sz="2800" dirty="0">
                <a:latin typeface="Arial MT"/>
                <a:cs typeface="Arial MT"/>
              </a:rPr>
              <a:t>lipid </a:t>
            </a:r>
            <a:r>
              <a:rPr sz="2800" spc="-5" dirty="0">
                <a:latin typeface="Arial MT"/>
                <a:cs typeface="Arial MT"/>
              </a:rPr>
              <a:t>soluble </a:t>
            </a:r>
            <a:r>
              <a:rPr sz="2800" spc="-76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drugs.</a:t>
            </a:r>
            <a:endParaRPr sz="2800">
              <a:latin typeface="Arial MT"/>
              <a:cs typeface="Arial MT"/>
            </a:endParaRPr>
          </a:p>
          <a:p>
            <a:pPr marL="38100" marR="662940" algn="just">
              <a:lnSpc>
                <a:spcPts val="3360"/>
              </a:lnSpc>
              <a:spcBef>
                <a:spcPts val="90"/>
              </a:spcBef>
              <a:buSzPct val="96428"/>
              <a:buFont typeface="MS UI Gothic"/>
              <a:buChar char="❑"/>
              <a:tabLst>
                <a:tab pos="359410" algn="l"/>
              </a:tabLst>
            </a:pP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Presence </a:t>
            </a:r>
            <a:r>
              <a:rPr sz="28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of other </a:t>
            </a:r>
            <a:r>
              <a:rPr sz="28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drugs</a:t>
            </a:r>
            <a:r>
              <a:rPr sz="2800" b="1" dirty="0">
                <a:latin typeface="Arial"/>
                <a:cs typeface="Arial"/>
              </a:rPr>
              <a:t>: </a:t>
            </a:r>
            <a:r>
              <a:rPr sz="2800" spc="-5" dirty="0">
                <a:latin typeface="Arial MT"/>
                <a:cs typeface="Arial MT"/>
              </a:rPr>
              <a:t>Phenobarbitol </a:t>
            </a:r>
            <a:r>
              <a:rPr sz="2800" spc="-76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induces </a:t>
            </a:r>
            <a:r>
              <a:rPr sz="2800" dirty="0">
                <a:latin typeface="Arial MT"/>
                <a:cs typeface="Arial MT"/>
              </a:rPr>
              <a:t>liver </a:t>
            </a:r>
            <a:r>
              <a:rPr sz="2800" spc="-5" dirty="0">
                <a:latin typeface="Arial MT"/>
                <a:cs typeface="Arial MT"/>
              </a:rPr>
              <a:t>oxidizing enzymes. Cimetidine </a:t>
            </a:r>
            <a:r>
              <a:rPr sz="2800" spc="-76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inhibits </a:t>
            </a:r>
            <a:r>
              <a:rPr sz="2800" dirty="0">
                <a:latin typeface="Arial MT"/>
                <a:cs typeface="Arial MT"/>
              </a:rPr>
              <a:t>liver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oxidizing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enzymes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44930" y="833120"/>
            <a:ext cx="644525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5" dirty="0">
                <a:latin typeface="Times New Roman"/>
                <a:cs typeface="Times New Roman"/>
              </a:rPr>
              <a:t>PHARMACODYNAM</a:t>
            </a:r>
            <a:r>
              <a:rPr sz="4400" b="1" dirty="0">
                <a:latin typeface="Times New Roman"/>
                <a:cs typeface="Times New Roman"/>
              </a:rPr>
              <a:t>I</a:t>
            </a:r>
            <a:r>
              <a:rPr sz="4400" b="1" spc="-5" dirty="0">
                <a:latin typeface="Times New Roman"/>
                <a:cs typeface="Times New Roman"/>
              </a:rPr>
              <a:t>CS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540" y="2014220"/>
            <a:ext cx="7409180" cy="1488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It</a:t>
            </a:r>
            <a:r>
              <a:rPr sz="3200" spc="-5" dirty="0">
                <a:latin typeface="Times New Roman"/>
                <a:cs typeface="Times New Roman"/>
              </a:rPr>
              <a:t> is </a:t>
            </a:r>
            <a:r>
              <a:rPr sz="3200" dirty="0">
                <a:latin typeface="Times New Roman"/>
                <a:cs typeface="Times New Roman"/>
              </a:rPr>
              <a:t>a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branch of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Pharmacology</a:t>
            </a:r>
            <a:r>
              <a:rPr sz="3200" spc="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which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deals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with the effects </a:t>
            </a:r>
            <a:r>
              <a:rPr sz="3200" dirty="0">
                <a:latin typeface="Times New Roman"/>
                <a:cs typeface="Times New Roman"/>
              </a:rPr>
              <a:t>of Drug &amp; Mechanism of 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action.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F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50619" y="1313180"/>
            <a:ext cx="1437640" cy="2063750"/>
          </a:xfrm>
          <a:prstGeom prst="rect">
            <a:avLst/>
          </a:prstGeom>
          <a:solidFill>
            <a:srgbClr val="0033CC"/>
          </a:solidFill>
          <a:ln w="12700">
            <a:solidFill>
              <a:srgbClr val="999933"/>
            </a:solidFill>
          </a:ln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4400"/>
          </a:p>
          <a:p>
            <a:pPr marL="236220">
              <a:lnSpc>
                <a:spcPct val="100000"/>
              </a:lnSpc>
            </a:pPr>
            <a:r>
              <a:rPr sz="2800" b="1" spc="-5" dirty="0">
                <a:solidFill>
                  <a:srgbClr val="FFFF00"/>
                </a:solidFill>
                <a:latin typeface="Times New Roman"/>
                <a:cs typeface="Times New Roman"/>
              </a:rPr>
              <a:t>Dosage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05879" y="1313180"/>
            <a:ext cx="1438910" cy="2063750"/>
          </a:xfrm>
          <a:prstGeom prst="rect">
            <a:avLst/>
          </a:prstGeom>
          <a:solidFill>
            <a:srgbClr val="0033CC"/>
          </a:solidFill>
          <a:ln w="12700">
            <a:solidFill>
              <a:srgbClr val="999933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3100">
              <a:latin typeface="Times New Roman"/>
              <a:cs typeface="Times New Roman"/>
            </a:endParaRPr>
          </a:p>
          <a:p>
            <a:pPr marL="239395">
              <a:lnSpc>
                <a:spcPct val="100000"/>
              </a:lnSpc>
              <a:spcBef>
                <a:spcPts val="2145"/>
              </a:spcBef>
            </a:pPr>
            <a:r>
              <a:rPr sz="2800" b="1" dirty="0">
                <a:solidFill>
                  <a:srgbClr val="FFFF00"/>
                </a:solidFill>
                <a:latin typeface="Times New Roman"/>
                <a:cs typeface="Times New Roman"/>
              </a:rPr>
              <a:t>Effects</a:t>
            </a:r>
            <a:endParaRPr sz="28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049270" y="1306830"/>
          <a:ext cx="3204209" cy="20637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5260"/>
                <a:gridCol w="1438910"/>
                <a:gridCol w="320039"/>
              </a:tblGrid>
              <a:tr h="38227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99933"/>
                      </a:solidFill>
                      <a:prstDash val="solid"/>
                    </a:lnL>
                    <a:lnR w="12700">
                      <a:solidFill>
                        <a:srgbClr val="999933"/>
                      </a:solidFill>
                      <a:prstDash val="solid"/>
                    </a:lnR>
                    <a:lnT w="12700">
                      <a:solidFill>
                        <a:srgbClr val="999933"/>
                      </a:solidFill>
                      <a:prstDash val="solid"/>
                    </a:lnT>
                    <a:solidFill>
                      <a:srgbClr val="0033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999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>
                      <a:solidFill>
                        <a:srgbClr val="0033CC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</a:tr>
              <a:tr h="612775">
                <a:tc rowSpan="2">
                  <a:txBody>
                    <a:bodyPr/>
                    <a:lstStyle/>
                    <a:p>
                      <a:pPr marL="162560" marR="38735">
                        <a:lnSpc>
                          <a:spcPct val="100899"/>
                        </a:lnSpc>
                        <a:spcBef>
                          <a:spcPts val="850"/>
                        </a:spcBef>
                      </a:pPr>
                      <a:r>
                        <a:rPr sz="2800" b="1" spc="-10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Plasma </a:t>
                      </a:r>
                      <a:r>
                        <a:rPr sz="28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2800" b="1" spc="-10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28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2800" b="1" spc="10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2800" b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2800" b="1" spc="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2800" b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07950" marB="0">
                    <a:lnL w="12700">
                      <a:solidFill>
                        <a:srgbClr val="999933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0033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288290" marR="280035" indent="-19050">
                        <a:lnSpc>
                          <a:spcPct val="101000"/>
                        </a:lnSpc>
                        <a:spcBef>
                          <a:spcPts val="1500"/>
                        </a:spcBef>
                      </a:pPr>
                      <a:r>
                        <a:rPr sz="2400" b="1" spc="-10" dirty="0">
                          <a:latin typeface="Times New Roman"/>
                          <a:cs typeface="Times New Roman"/>
                        </a:rPr>
                        <a:t>Site </a:t>
                      </a:r>
                      <a:r>
                        <a:rPr sz="2400" b="1" spc="-5" dirty="0"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sz="2400" b="1" spc="-5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1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400" b="1" spc="1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2400" b="1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400" b="1" spc="-1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2400" b="1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n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905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B w="38100">
                      <a:solidFill>
                        <a:srgbClr val="0033CC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</a:tr>
              <a:tr h="53022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7950" marB="0">
                    <a:lnL w="12700">
                      <a:solidFill>
                        <a:srgbClr val="999933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0033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05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33CC"/>
                      </a:solidFill>
                      <a:prstDash val="solid"/>
                    </a:lnT>
                    <a:solidFill>
                      <a:srgbClr val="FFFF99"/>
                    </a:solidFill>
                  </a:tcPr>
                </a:tc>
              </a:tr>
              <a:tr h="53847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999933"/>
                      </a:solidFill>
                      <a:prstDash val="solid"/>
                    </a:lnL>
                    <a:lnR w="12700">
                      <a:solidFill>
                        <a:srgbClr val="999933"/>
                      </a:solidFill>
                      <a:prstDash val="solid"/>
                    </a:lnR>
                    <a:lnB w="12700">
                      <a:solidFill>
                        <a:srgbClr val="999933"/>
                      </a:solidFill>
                      <a:prstDash val="solid"/>
                    </a:lnB>
                    <a:solidFill>
                      <a:srgbClr val="0033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33CC"/>
                      </a:solidFill>
                      <a:prstDash val="solid"/>
                    </a:lnT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1750060" y="3613150"/>
            <a:ext cx="1998980" cy="704850"/>
          </a:xfrm>
          <a:custGeom>
            <a:avLst/>
            <a:gdLst/>
            <a:ahLst/>
            <a:cxnLst/>
            <a:rect l="l" t="t" r="r" b="b"/>
            <a:pathLst>
              <a:path w="1998979" h="704850">
                <a:moveTo>
                  <a:pt x="1998980" y="0"/>
                </a:moveTo>
                <a:lnTo>
                  <a:pt x="1965960" y="0"/>
                </a:lnTo>
                <a:lnTo>
                  <a:pt x="1965960" y="673100"/>
                </a:lnTo>
                <a:lnTo>
                  <a:pt x="93980" y="673100"/>
                </a:lnTo>
                <a:lnTo>
                  <a:pt x="93980" y="185928"/>
                </a:lnTo>
                <a:lnTo>
                  <a:pt x="158750" y="247650"/>
                </a:lnTo>
                <a:lnTo>
                  <a:pt x="77470" y="0"/>
                </a:lnTo>
                <a:lnTo>
                  <a:pt x="0" y="247650"/>
                </a:lnTo>
                <a:lnTo>
                  <a:pt x="60960" y="186690"/>
                </a:lnTo>
                <a:lnTo>
                  <a:pt x="60960" y="688340"/>
                </a:lnTo>
                <a:lnTo>
                  <a:pt x="77470" y="688340"/>
                </a:lnTo>
                <a:lnTo>
                  <a:pt x="77470" y="704850"/>
                </a:lnTo>
                <a:lnTo>
                  <a:pt x="1982470" y="704850"/>
                </a:lnTo>
                <a:lnTo>
                  <a:pt x="1982470" y="688340"/>
                </a:lnTo>
                <a:lnTo>
                  <a:pt x="1998980" y="688340"/>
                </a:lnTo>
                <a:lnTo>
                  <a:pt x="19989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255260" y="3613150"/>
            <a:ext cx="2000250" cy="704850"/>
          </a:xfrm>
          <a:custGeom>
            <a:avLst/>
            <a:gdLst/>
            <a:ahLst/>
            <a:cxnLst/>
            <a:rect l="l" t="t" r="r" b="b"/>
            <a:pathLst>
              <a:path w="2000250" h="704850">
                <a:moveTo>
                  <a:pt x="2000250" y="0"/>
                </a:moveTo>
                <a:lnTo>
                  <a:pt x="1967230" y="0"/>
                </a:lnTo>
                <a:lnTo>
                  <a:pt x="1967230" y="673100"/>
                </a:lnTo>
                <a:lnTo>
                  <a:pt x="93980" y="673100"/>
                </a:lnTo>
                <a:lnTo>
                  <a:pt x="93980" y="184937"/>
                </a:lnTo>
                <a:lnTo>
                  <a:pt x="158750" y="247650"/>
                </a:lnTo>
                <a:lnTo>
                  <a:pt x="78740" y="0"/>
                </a:lnTo>
                <a:lnTo>
                  <a:pt x="0" y="247650"/>
                </a:lnTo>
                <a:lnTo>
                  <a:pt x="62230" y="186436"/>
                </a:lnTo>
                <a:lnTo>
                  <a:pt x="62230" y="688340"/>
                </a:lnTo>
                <a:lnTo>
                  <a:pt x="78740" y="688340"/>
                </a:lnTo>
                <a:lnTo>
                  <a:pt x="78740" y="704850"/>
                </a:lnTo>
                <a:lnTo>
                  <a:pt x="1983740" y="704850"/>
                </a:lnTo>
                <a:lnTo>
                  <a:pt x="1983740" y="688340"/>
                </a:lnTo>
                <a:lnTo>
                  <a:pt x="2000250" y="688340"/>
                </a:lnTo>
                <a:lnTo>
                  <a:pt x="20002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994410" y="4400550"/>
            <a:ext cx="3133090" cy="51498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200" b="1" spc="-10" dirty="0">
                <a:latin typeface="Times New Roman"/>
                <a:cs typeface="Times New Roman"/>
              </a:rPr>
              <a:t>Pharmacokinetics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728209" y="4400550"/>
            <a:ext cx="3449320" cy="51498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200" b="1" spc="-10" dirty="0">
                <a:latin typeface="Times New Roman"/>
                <a:cs typeface="Times New Roman"/>
              </a:rPr>
              <a:t>Pharmacodynamics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592070" y="2233929"/>
            <a:ext cx="459740" cy="147320"/>
          </a:xfrm>
          <a:custGeom>
            <a:avLst/>
            <a:gdLst/>
            <a:ahLst/>
            <a:cxnLst/>
            <a:rect l="l" t="t" r="r" b="b"/>
            <a:pathLst>
              <a:path w="459739" h="147319">
                <a:moveTo>
                  <a:pt x="459740" y="72390"/>
                </a:moveTo>
                <a:lnTo>
                  <a:pt x="311150" y="0"/>
                </a:lnTo>
                <a:lnTo>
                  <a:pt x="311150" y="59690"/>
                </a:lnTo>
                <a:lnTo>
                  <a:pt x="0" y="59690"/>
                </a:lnTo>
                <a:lnTo>
                  <a:pt x="0" y="88900"/>
                </a:lnTo>
                <a:lnTo>
                  <a:pt x="311150" y="88900"/>
                </a:lnTo>
                <a:lnTo>
                  <a:pt x="311150" y="147320"/>
                </a:lnTo>
                <a:lnTo>
                  <a:pt x="459740" y="72390"/>
                </a:lnTo>
                <a:close/>
              </a:path>
            </a:pathLst>
          </a:custGeom>
          <a:solidFill>
            <a:srgbClr val="0033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253479" y="2233929"/>
            <a:ext cx="148590" cy="147320"/>
          </a:xfrm>
          <a:custGeom>
            <a:avLst/>
            <a:gdLst/>
            <a:ahLst/>
            <a:cxnLst/>
            <a:rect l="l" t="t" r="r" b="b"/>
            <a:pathLst>
              <a:path w="148589" h="147319">
                <a:moveTo>
                  <a:pt x="0" y="0"/>
                </a:moveTo>
                <a:lnTo>
                  <a:pt x="0" y="147320"/>
                </a:lnTo>
                <a:lnTo>
                  <a:pt x="148590" y="72390"/>
                </a:lnTo>
                <a:lnTo>
                  <a:pt x="0" y="0"/>
                </a:lnTo>
                <a:close/>
              </a:path>
            </a:pathLst>
          </a:custGeom>
          <a:solidFill>
            <a:srgbClr val="0033CC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80360" y="558800"/>
            <a:ext cx="337947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" dirty="0"/>
              <a:t>Effects</a:t>
            </a:r>
            <a:r>
              <a:rPr sz="4000" spc="-45" dirty="0"/>
              <a:t> </a:t>
            </a:r>
            <a:r>
              <a:rPr sz="4000" dirty="0"/>
              <a:t>of</a:t>
            </a:r>
            <a:r>
              <a:rPr sz="4000" spc="-45" dirty="0"/>
              <a:t> </a:t>
            </a:r>
            <a:r>
              <a:rPr sz="4000" spc="-5" dirty="0"/>
              <a:t>Drugs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764540" y="1912620"/>
            <a:ext cx="5537200" cy="120396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Therapeutics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(Beneficial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effect)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Toxicology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(Adverse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effect)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2319" y="147320"/>
            <a:ext cx="7573645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99260" marR="5080" indent="-1686560">
              <a:lnSpc>
                <a:spcPct val="100000"/>
              </a:lnSpc>
              <a:spcBef>
                <a:spcPts val="100"/>
              </a:spcBef>
            </a:pPr>
            <a:r>
              <a:rPr sz="4400" dirty="0"/>
              <a:t>Drug</a:t>
            </a:r>
            <a:r>
              <a:rPr sz="4000" dirty="0"/>
              <a:t>- </a:t>
            </a:r>
            <a:r>
              <a:rPr sz="4000" spc="-5" dirty="0"/>
              <a:t>Derived from Drouge (French </a:t>
            </a:r>
            <a:r>
              <a:rPr sz="4000" spc="-990" dirty="0"/>
              <a:t> </a:t>
            </a:r>
            <a:r>
              <a:rPr sz="4000" spc="-5" dirty="0"/>
              <a:t>word)</a:t>
            </a:r>
            <a:r>
              <a:rPr sz="4000" spc="-10" dirty="0"/>
              <a:t> </a:t>
            </a:r>
            <a:r>
              <a:rPr sz="4000" dirty="0"/>
              <a:t>=</a:t>
            </a:r>
            <a:r>
              <a:rPr sz="4000" spc="-20" dirty="0"/>
              <a:t> </a:t>
            </a:r>
            <a:r>
              <a:rPr sz="4000" dirty="0"/>
              <a:t>A</a:t>
            </a:r>
            <a:r>
              <a:rPr sz="4000" spc="-15" dirty="0"/>
              <a:t> </a:t>
            </a:r>
            <a:r>
              <a:rPr sz="4000" spc="-5" dirty="0"/>
              <a:t>Dry</a:t>
            </a:r>
            <a:r>
              <a:rPr sz="4000" spc="30" dirty="0"/>
              <a:t> </a:t>
            </a:r>
            <a:r>
              <a:rPr sz="4000" spc="-10" dirty="0"/>
              <a:t>Herb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5940" y="1633220"/>
            <a:ext cx="8201025" cy="43522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669290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3600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Definition:</a:t>
            </a:r>
            <a:r>
              <a:rPr sz="36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According </a:t>
            </a:r>
            <a:r>
              <a:rPr sz="3200" spc="-5" dirty="0">
                <a:latin typeface="Times New Roman"/>
                <a:cs typeface="Times New Roman"/>
              </a:rPr>
              <a:t>to the </a:t>
            </a:r>
            <a:r>
              <a:rPr sz="3200" dirty="0">
                <a:latin typeface="Times New Roman"/>
                <a:cs typeface="Times New Roman"/>
              </a:rPr>
              <a:t>World </a:t>
            </a:r>
            <a:r>
              <a:rPr sz="3200" spc="-5" dirty="0">
                <a:latin typeface="Times New Roman"/>
                <a:cs typeface="Times New Roman"/>
              </a:rPr>
              <a:t>Health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Organization (WHO),1992-</a:t>
            </a:r>
            <a:endParaRPr sz="3200">
              <a:latin typeface="Times New Roman"/>
              <a:cs typeface="Times New Roman"/>
            </a:endParaRPr>
          </a:p>
          <a:p>
            <a:pPr marL="355600" marR="5080" indent="-241300">
              <a:lnSpc>
                <a:spcPct val="99900"/>
              </a:lnSpc>
              <a:spcBef>
                <a:spcPts val="800"/>
              </a:spcBef>
            </a:pPr>
            <a:r>
              <a:rPr sz="3200" spc="-5" dirty="0">
                <a:latin typeface="Times New Roman"/>
                <a:cs typeface="Times New Roman"/>
              </a:rPr>
              <a:t>‘’</a:t>
            </a:r>
            <a:r>
              <a:rPr sz="3200" dirty="0">
                <a:latin typeface="Times New Roman"/>
                <a:cs typeface="Times New Roman"/>
              </a:rPr>
              <a:t> A Drug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is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any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substance or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product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that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is </a:t>
            </a:r>
            <a:r>
              <a:rPr sz="3200" dirty="0">
                <a:latin typeface="Times New Roman"/>
                <a:cs typeface="Times New Roman"/>
              </a:rPr>
              <a:t>used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or intended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to</a:t>
            </a:r>
            <a:r>
              <a:rPr sz="3200" dirty="0">
                <a:latin typeface="Times New Roman"/>
                <a:cs typeface="Times New Roman"/>
              </a:rPr>
              <a:t> be used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to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modify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or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explore 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Physiological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system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or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Pathological states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for 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the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benefit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the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recipient.’’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36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Aim</a:t>
            </a:r>
            <a:r>
              <a:rPr sz="3600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6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3600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6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Drugs:</a:t>
            </a:r>
            <a:r>
              <a:rPr sz="3600" spc="-1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To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improve quality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life.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98089" y="833120"/>
            <a:ext cx="414147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85440" algn="l"/>
              </a:tabLst>
            </a:pPr>
            <a:r>
              <a:rPr sz="4400" dirty="0"/>
              <a:t>Ba</a:t>
            </a:r>
            <a:r>
              <a:rPr sz="4400" spc="-5" dirty="0"/>
              <a:t>s</a:t>
            </a:r>
            <a:r>
              <a:rPr sz="4400" spc="5" dirty="0"/>
              <a:t>i</a:t>
            </a:r>
            <a:r>
              <a:rPr sz="4400" dirty="0"/>
              <a:t>c</a:t>
            </a:r>
            <a:r>
              <a:rPr sz="4400" spc="-5" dirty="0"/>
              <a:t> </a:t>
            </a:r>
            <a:r>
              <a:rPr sz="4400" dirty="0"/>
              <a:t>u</a:t>
            </a:r>
            <a:r>
              <a:rPr sz="4400" spc="-5" dirty="0"/>
              <a:t>s</a:t>
            </a:r>
            <a:r>
              <a:rPr sz="4400" dirty="0"/>
              <a:t>e of	drugs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764540" y="1912620"/>
            <a:ext cx="6793865" cy="384429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00"/>
              </a:spcBef>
              <a:buFont typeface="Times New Roman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Times New Roman"/>
                <a:cs typeface="Times New Roman"/>
              </a:rPr>
              <a:t>Diagnosis</a:t>
            </a:r>
            <a:r>
              <a:rPr sz="3200" dirty="0">
                <a:latin typeface="Times New Roman"/>
                <a:cs typeface="Times New Roman"/>
              </a:rPr>
              <a:t>-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BaS0</a:t>
            </a:r>
            <a:r>
              <a:rPr sz="2400" dirty="0">
                <a:latin typeface="Times New Roman"/>
                <a:cs typeface="Times New Roman"/>
              </a:rPr>
              <a:t>4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→GIT lesion</a:t>
            </a:r>
            <a:endParaRPr sz="3200">
              <a:latin typeface="Times New Roman"/>
              <a:cs typeface="Times New Roman"/>
            </a:endParaRPr>
          </a:p>
          <a:p>
            <a:pPr marL="355600" marR="209550" indent="-342900">
              <a:lnSpc>
                <a:spcPts val="3829"/>
              </a:lnSpc>
              <a:spcBef>
                <a:spcPts val="935"/>
              </a:spcBef>
              <a:buFont typeface="Times New Roman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Times New Roman"/>
                <a:cs typeface="Times New Roman"/>
              </a:rPr>
              <a:t>Prevention</a:t>
            </a:r>
            <a:r>
              <a:rPr sz="3200" dirty="0">
                <a:latin typeface="Times New Roman"/>
                <a:cs typeface="Times New Roman"/>
              </a:rPr>
              <a:t>- Vaccine,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Contraceptives,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toxins</a:t>
            </a:r>
            <a:endParaRPr sz="3200">
              <a:latin typeface="Times New Roman"/>
              <a:cs typeface="Times New Roman"/>
            </a:endParaRPr>
          </a:p>
          <a:p>
            <a:pPr marL="355600" marR="24130" indent="-342900">
              <a:lnSpc>
                <a:spcPct val="100000"/>
              </a:lnSpc>
              <a:spcBef>
                <a:spcPts val="675"/>
              </a:spcBef>
              <a:buFont typeface="Times New Roman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Times New Roman"/>
                <a:cs typeface="Times New Roman"/>
              </a:rPr>
              <a:t>Suppression/Control</a:t>
            </a:r>
            <a:r>
              <a:rPr sz="3200" dirty="0">
                <a:latin typeface="Times New Roman"/>
                <a:cs typeface="Times New Roman"/>
              </a:rPr>
              <a:t>-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Insulin </a:t>
            </a:r>
            <a:r>
              <a:rPr sz="3200" spc="-5" dirty="0">
                <a:latin typeface="Times New Roman"/>
                <a:cs typeface="Times New Roman"/>
              </a:rPr>
              <a:t>for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DM,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Anti-hypertensive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drugs.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800"/>
              </a:spcBef>
              <a:buFont typeface="Times New Roman"/>
              <a:buChar char="•"/>
              <a:tabLst>
                <a:tab pos="354965" algn="l"/>
                <a:tab pos="355600" algn="l"/>
              </a:tabLst>
            </a:pPr>
            <a:r>
              <a:rPr sz="3200" b="1" spc="5" dirty="0">
                <a:latin typeface="Times New Roman"/>
                <a:cs typeface="Times New Roman"/>
              </a:rPr>
              <a:t>Treatment</a:t>
            </a:r>
            <a:r>
              <a:rPr sz="3200" spc="5" dirty="0">
                <a:latin typeface="Times New Roman"/>
                <a:cs typeface="Times New Roman"/>
              </a:rPr>
              <a:t>- </a:t>
            </a:r>
            <a:r>
              <a:rPr sz="3200" spc="-5" dirty="0">
                <a:latin typeface="Times New Roman"/>
                <a:cs typeface="Times New Roman"/>
              </a:rPr>
              <a:t>Antibiotics for infection, 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Diuretics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for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edema,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analgesic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for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pain.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2800" y="223520"/>
            <a:ext cx="182626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10" dirty="0"/>
              <a:t>P</a:t>
            </a:r>
            <a:r>
              <a:rPr sz="4400" dirty="0"/>
              <a:t>rodrug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345440" y="1209040"/>
            <a:ext cx="8601075" cy="461518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93700" marR="321945" indent="-166370">
              <a:lnSpc>
                <a:spcPts val="3020"/>
              </a:lnSpc>
              <a:spcBef>
                <a:spcPts val="480"/>
              </a:spcBef>
            </a:pPr>
            <a:r>
              <a:rPr sz="2800" spc="-5" dirty="0">
                <a:latin typeface="Times New Roman"/>
                <a:cs typeface="Times New Roman"/>
              </a:rPr>
              <a:t>The </a:t>
            </a:r>
            <a:r>
              <a:rPr sz="2800" dirty="0">
                <a:latin typeface="Times New Roman"/>
                <a:cs typeface="Times New Roman"/>
              </a:rPr>
              <a:t>drugs </a:t>
            </a:r>
            <a:r>
              <a:rPr sz="2800" spc="-5" dirty="0">
                <a:latin typeface="Times New Roman"/>
                <a:cs typeface="Times New Roman"/>
              </a:rPr>
              <a:t>which </a:t>
            </a:r>
            <a:r>
              <a:rPr sz="2800" dirty="0">
                <a:latin typeface="Times New Roman"/>
                <a:cs typeface="Times New Roman"/>
              </a:rPr>
              <a:t>do not produce </a:t>
            </a:r>
            <a:r>
              <a:rPr sz="2800" spc="-5" dirty="0">
                <a:latin typeface="Times New Roman"/>
                <a:cs typeface="Times New Roman"/>
              </a:rPr>
              <a:t>any pharmacological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effect</a:t>
            </a:r>
            <a:r>
              <a:rPr sz="2800" dirty="0">
                <a:latin typeface="Times New Roman"/>
                <a:cs typeface="Times New Roman"/>
              </a:rPr>
              <a:t> until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they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are</a:t>
            </a:r>
            <a:r>
              <a:rPr sz="2800" spc="-10" dirty="0">
                <a:latin typeface="Times New Roman"/>
                <a:cs typeface="Times New Roman"/>
              </a:rPr>
              <a:t> chemically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altered within</a:t>
            </a:r>
            <a:r>
              <a:rPr sz="2800" dirty="0">
                <a:latin typeface="Times New Roman"/>
                <a:cs typeface="Times New Roman"/>
              </a:rPr>
              <a:t> the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body.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5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sz="2800" b="1" spc="-10" dirty="0">
                <a:latin typeface="Times New Roman"/>
                <a:cs typeface="Times New Roman"/>
              </a:rPr>
              <a:t>Purpose</a:t>
            </a:r>
            <a:r>
              <a:rPr sz="2800" b="1" spc="-3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of</a:t>
            </a:r>
            <a:r>
              <a:rPr sz="2800" b="1" spc="-2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prodrug:</a:t>
            </a:r>
            <a:endParaRPr sz="2800">
              <a:latin typeface="Times New Roman"/>
              <a:cs typeface="Times New Roman"/>
            </a:endParaRPr>
          </a:p>
          <a:p>
            <a:pPr marL="481330" indent="-430530">
              <a:lnSpc>
                <a:spcPct val="100000"/>
              </a:lnSpc>
              <a:spcBef>
                <a:spcPts val="360"/>
              </a:spcBef>
              <a:buFont typeface="MS UI Gothic"/>
              <a:buChar char="➢"/>
              <a:tabLst>
                <a:tab pos="481330" algn="l"/>
              </a:tabLst>
            </a:pPr>
            <a:r>
              <a:rPr sz="2800" spc="-5" dirty="0">
                <a:latin typeface="Times New Roman"/>
                <a:cs typeface="Times New Roman"/>
              </a:rPr>
              <a:t>To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modify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absorption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?</a:t>
            </a:r>
            <a:endParaRPr sz="2800">
              <a:latin typeface="Times New Roman"/>
              <a:cs typeface="Times New Roman"/>
            </a:endParaRPr>
          </a:p>
          <a:p>
            <a:pPr marL="393700" indent="-342900">
              <a:lnSpc>
                <a:spcPct val="100000"/>
              </a:lnSpc>
              <a:spcBef>
                <a:spcPts val="360"/>
              </a:spcBef>
              <a:buFont typeface="MS UI Gothic"/>
              <a:buChar char="➢"/>
              <a:tabLst>
                <a:tab pos="393700" algn="l"/>
              </a:tabLst>
            </a:pPr>
            <a:r>
              <a:rPr sz="2800" spc="-10" dirty="0">
                <a:latin typeface="Times New Roman"/>
                <a:cs typeface="Times New Roman"/>
              </a:rPr>
              <a:t>To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modify </a:t>
            </a:r>
            <a:r>
              <a:rPr sz="2800" dirty="0">
                <a:latin typeface="Times New Roman"/>
                <a:cs typeface="Times New Roman"/>
              </a:rPr>
              <a:t>distribution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?</a:t>
            </a:r>
            <a:endParaRPr sz="2800">
              <a:latin typeface="Times New Roman"/>
              <a:cs typeface="Times New Roman"/>
            </a:endParaRPr>
          </a:p>
          <a:p>
            <a:pPr marL="393700" indent="-342900">
              <a:lnSpc>
                <a:spcPct val="100000"/>
              </a:lnSpc>
              <a:spcBef>
                <a:spcPts val="360"/>
              </a:spcBef>
              <a:buFont typeface="MS UI Gothic"/>
              <a:buChar char="➢"/>
              <a:tabLst>
                <a:tab pos="393700" algn="l"/>
              </a:tabLst>
            </a:pPr>
            <a:r>
              <a:rPr sz="2800" spc="-10" dirty="0">
                <a:latin typeface="Times New Roman"/>
                <a:cs typeface="Times New Roman"/>
              </a:rPr>
              <a:t>To</a:t>
            </a:r>
            <a:r>
              <a:rPr sz="2800" spc="-5" dirty="0">
                <a:latin typeface="Times New Roman"/>
                <a:cs typeface="Times New Roman"/>
              </a:rPr>
              <a:t> modify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the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duration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of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action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?</a:t>
            </a:r>
            <a:endParaRPr sz="2800">
              <a:latin typeface="Times New Roman"/>
              <a:cs typeface="Times New Roman"/>
            </a:endParaRPr>
          </a:p>
          <a:p>
            <a:pPr marL="393700" indent="-342900">
              <a:lnSpc>
                <a:spcPct val="100000"/>
              </a:lnSpc>
              <a:spcBef>
                <a:spcPts val="360"/>
              </a:spcBef>
              <a:buFont typeface="MS UI Gothic"/>
              <a:buChar char="➢"/>
              <a:tabLst>
                <a:tab pos="393700" algn="l"/>
              </a:tabLst>
            </a:pPr>
            <a:r>
              <a:rPr sz="2800" spc="-10" dirty="0">
                <a:latin typeface="Times New Roman"/>
                <a:cs typeface="Times New Roman"/>
              </a:rPr>
              <a:t>To </a:t>
            </a:r>
            <a:r>
              <a:rPr sz="2800" spc="-5" dirty="0">
                <a:latin typeface="Times New Roman"/>
                <a:cs typeface="Times New Roman"/>
              </a:rPr>
              <a:t>reduce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adverse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effect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?</a:t>
            </a:r>
            <a:endParaRPr sz="2800">
              <a:latin typeface="Times New Roman"/>
              <a:cs typeface="Times New Roman"/>
            </a:endParaRPr>
          </a:p>
          <a:p>
            <a:pPr marL="393700" indent="-342900">
              <a:lnSpc>
                <a:spcPct val="100000"/>
              </a:lnSpc>
              <a:spcBef>
                <a:spcPts val="360"/>
              </a:spcBef>
              <a:buFont typeface="MS UI Gothic"/>
              <a:buChar char="➢"/>
              <a:tabLst>
                <a:tab pos="393700" algn="l"/>
              </a:tabLst>
            </a:pPr>
            <a:r>
              <a:rPr sz="2800" spc="-10" dirty="0">
                <a:latin typeface="Times New Roman"/>
                <a:cs typeface="Times New Roman"/>
              </a:rPr>
              <a:t>To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overcome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difficulties </a:t>
            </a:r>
            <a:r>
              <a:rPr sz="2800" dirty="0">
                <a:latin typeface="Times New Roman"/>
                <a:cs typeface="Times New Roman"/>
              </a:rPr>
              <a:t>in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Pharmaceutical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formulation.?</a:t>
            </a:r>
            <a:endParaRPr sz="28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360"/>
              </a:spcBef>
            </a:pPr>
            <a:r>
              <a:rPr sz="2800" b="1" spc="-5" dirty="0">
                <a:latin typeface="Times New Roman"/>
                <a:cs typeface="Times New Roman"/>
              </a:rPr>
              <a:t>Examples</a:t>
            </a:r>
            <a:r>
              <a:rPr sz="2800" spc="-5" dirty="0">
                <a:latin typeface="Times New Roman"/>
                <a:cs typeface="Times New Roman"/>
              </a:rPr>
              <a:t>-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Castor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oil,</a:t>
            </a:r>
            <a:r>
              <a:rPr sz="2800" spc="-5" dirty="0">
                <a:latin typeface="Times New Roman"/>
                <a:cs typeface="Times New Roman"/>
              </a:rPr>
              <a:t> levodopa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etc.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43760" y="299720"/>
            <a:ext cx="469963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Drug</a:t>
            </a:r>
            <a:r>
              <a:rPr sz="4400" b="1" u="heavy" spc="-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nomenclature</a:t>
            </a:r>
            <a:endParaRPr sz="44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3840" y="1333923"/>
            <a:ext cx="292100" cy="272626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58239" y="3568700"/>
            <a:ext cx="219709" cy="21971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58239" y="3973829"/>
            <a:ext cx="219709" cy="21971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58239" y="4378959"/>
            <a:ext cx="219709" cy="219710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58239" y="4784090"/>
            <a:ext cx="219709" cy="219710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58239" y="5594350"/>
            <a:ext cx="219709" cy="219709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574040" y="1203959"/>
            <a:ext cx="8034020" cy="469646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2700" marR="5080">
              <a:lnSpc>
                <a:spcPct val="89900"/>
              </a:lnSpc>
              <a:spcBef>
                <a:spcPts val="484"/>
              </a:spcBef>
            </a:pPr>
            <a:r>
              <a:rPr sz="3200" b="1" dirty="0">
                <a:latin typeface="Times New Roman"/>
                <a:cs typeface="Times New Roman"/>
              </a:rPr>
              <a:t>Pharmacopoeia:</a:t>
            </a:r>
            <a:r>
              <a:rPr sz="3200" b="1" spc="5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It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is</a:t>
            </a:r>
            <a:r>
              <a:rPr sz="3200" dirty="0">
                <a:latin typeface="Times New Roman"/>
                <a:cs typeface="Times New Roman"/>
              </a:rPr>
              <a:t> an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official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publication 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written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by</a:t>
            </a:r>
            <a:r>
              <a:rPr sz="3200" spc="2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legally</a:t>
            </a:r>
            <a:r>
              <a:rPr sz="3200" spc="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authorized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body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constituted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by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law</a:t>
            </a:r>
            <a:r>
              <a:rPr sz="3200" dirty="0">
                <a:latin typeface="Times New Roman"/>
                <a:cs typeface="Times New Roman"/>
              </a:rPr>
              <a:t> which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describes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drugs that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are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used 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commonly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with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their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source, properties, </a:t>
            </a:r>
            <a:r>
              <a:rPr sz="3200" spc="-5" dirty="0">
                <a:latin typeface="Times New Roman"/>
                <a:cs typeface="Times New Roman"/>
              </a:rPr>
              <a:t>action, 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standardization,</a:t>
            </a:r>
            <a:r>
              <a:rPr sz="3200" spc="2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indication,</a:t>
            </a:r>
            <a:r>
              <a:rPr sz="3200" spc="2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contraindication</a:t>
            </a:r>
            <a:r>
              <a:rPr sz="3200" spc="3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etc.</a:t>
            </a:r>
            <a:endParaRPr sz="3200">
              <a:latin typeface="Times New Roman"/>
              <a:cs typeface="Times New Roman"/>
            </a:endParaRPr>
          </a:p>
          <a:p>
            <a:pPr marL="889000">
              <a:lnSpc>
                <a:spcPct val="100000"/>
              </a:lnSpc>
              <a:spcBef>
                <a:spcPts val="300"/>
              </a:spcBef>
            </a:pPr>
            <a:r>
              <a:rPr sz="2400" spc="-5" dirty="0">
                <a:latin typeface="Times New Roman"/>
                <a:cs typeface="Times New Roman"/>
              </a:rPr>
              <a:t>B.P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→</a:t>
            </a:r>
            <a:r>
              <a:rPr sz="2400" spc="-5" dirty="0">
                <a:latin typeface="Times New Roman"/>
                <a:cs typeface="Times New Roman"/>
              </a:rPr>
              <a:t> British Pharmacopoeia.</a:t>
            </a:r>
            <a:endParaRPr sz="2400">
              <a:latin typeface="Times New Roman"/>
              <a:cs typeface="Times New Roman"/>
            </a:endParaRPr>
          </a:p>
          <a:p>
            <a:pPr marL="889000">
              <a:lnSpc>
                <a:spcPct val="100000"/>
              </a:lnSpc>
              <a:spcBef>
                <a:spcPts val="310"/>
              </a:spcBef>
            </a:pPr>
            <a:r>
              <a:rPr sz="2400" spc="-5" dirty="0">
                <a:latin typeface="Times New Roman"/>
                <a:cs typeface="Times New Roman"/>
              </a:rPr>
              <a:t>U.S.P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→ </a:t>
            </a:r>
            <a:r>
              <a:rPr sz="2400" spc="-5" dirty="0">
                <a:latin typeface="Times New Roman"/>
                <a:cs typeface="Times New Roman"/>
              </a:rPr>
              <a:t>United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States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Pharmacopoeia</a:t>
            </a:r>
            <a:endParaRPr sz="2400">
              <a:latin typeface="Times New Roman"/>
              <a:cs typeface="Times New Roman"/>
            </a:endParaRPr>
          </a:p>
          <a:p>
            <a:pPr marL="889000">
              <a:lnSpc>
                <a:spcPct val="100000"/>
              </a:lnSpc>
              <a:spcBef>
                <a:spcPts val="310"/>
              </a:spcBef>
            </a:pPr>
            <a:r>
              <a:rPr sz="2400" spc="-5" dirty="0">
                <a:latin typeface="Times New Roman"/>
                <a:cs typeface="Times New Roman"/>
              </a:rPr>
              <a:t>I.P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→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Indian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Pharmacopiea</a:t>
            </a:r>
            <a:endParaRPr sz="2400">
              <a:latin typeface="Times New Roman"/>
              <a:cs typeface="Times New Roman"/>
            </a:endParaRPr>
          </a:p>
          <a:p>
            <a:pPr marL="2336800" marR="1925320" indent="-1524000">
              <a:lnSpc>
                <a:spcPts val="3190"/>
              </a:lnSpc>
              <a:spcBef>
                <a:spcPts val="160"/>
              </a:spcBef>
            </a:pPr>
            <a:r>
              <a:rPr sz="2400" spc="-5" dirty="0">
                <a:latin typeface="Times New Roman"/>
                <a:cs typeface="Times New Roman"/>
              </a:rPr>
              <a:t>INN </a:t>
            </a:r>
            <a:r>
              <a:rPr sz="2400" dirty="0">
                <a:latin typeface="Times New Roman"/>
                <a:cs typeface="Times New Roman"/>
              </a:rPr>
              <a:t>→ International non-proprietary </a:t>
            </a:r>
            <a:r>
              <a:rPr sz="2400" spc="-10" dirty="0">
                <a:latin typeface="Times New Roman"/>
                <a:cs typeface="Times New Roman"/>
              </a:rPr>
              <a:t>name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(WHO </a:t>
            </a:r>
            <a:r>
              <a:rPr sz="2400" spc="-5" dirty="0">
                <a:latin typeface="Times New Roman"/>
                <a:cs typeface="Times New Roman"/>
              </a:rPr>
              <a:t>recommended)</a:t>
            </a:r>
            <a:endParaRPr sz="2400">
              <a:latin typeface="Times New Roman"/>
              <a:cs typeface="Times New Roman"/>
            </a:endParaRPr>
          </a:p>
          <a:p>
            <a:pPr marL="812800">
              <a:lnSpc>
                <a:spcPct val="100000"/>
              </a:lnSpc>
              <a:spcBef>
                <a:spcPts val="150"/>
              </a:spcBef>
            </a:pPr>
            <a:r>
              <a:rPr sz="2400" spc="-5" dirty="0">
                <a:latin typeface="Times New Roman"/>
                <a:cs typeface="Times New Roman"/>
              </a:rPr>
              <a:t>JP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→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Japanese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Pharmacopoeia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54579" y="452120"/>
            <a:ext cx="412559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52395" algn="l"/>
              </a:tabLst>
            </a:pPr>
            <a:r>
              <a:rPr sz="4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</a:t>
            </a:r>
            <a:r>
              <a:rPr sz="4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aming of	</a:t>
            </a:r>
            <a:r>
              <a:rPr sz="4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Dru</a:t>
            </a:r>
            <a:r>
              <a:rPr sz="4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gs</a:t>
            </a:r>
            <a:endParaRPr sz="44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77240" y="1501139"/>
            <a:ext cx="256540" cy="256539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77240" y="2016760"/>
            <a:ext cx="256540" cy="25653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77240" y="2531110"/>
            <a:ext cx="256540" cy="25653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77240" y="4199890"/>
            <a:ext cx="219709" cy="219710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77240" y="4641850"/>
            <a:ext cx="219709" cy="219710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77240" y="5083809"/>
            <a:ext cx="219709" cy="219710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307340" y="1316990"/>
            <a:ext cx="7967980" cy="4072890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755650">
              <a:lnSpc>
                <a:spcPct val="100000"/>
              </a:lnSpc>
              <a:spcBef>
                <a:spcPts val="790"/>
              </a:spcBef>
            </a:pPr>
            <a:r>
              <a:rPr sz="2800" spc="-10" dirty="0">
                <a:latin typeface="Times New Roman"/>
                <a:cs typeface="Times New Roman"/>
              </a:rPr>
              <a:t>Chemical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Name</a:t>
            </a:r>
            <a:endParaRPr sz="2800">
              <a:latin typeface="Times New Roman"/>
              <a:cs typeface="Times New Roman"/>
            </a:endParaRPr>
          </a:p>
          <a:p>
            <a:pPr marL="755650" marR="5080">
              <a:lnSpc>
                <a:spcPts val="4060"/>
              </a:lnSpc>
              <a:spcBef>
                <a:spcPts val="240"/>
              </a:spcBef>
            </a:pPr>
            <a:r>
              <a:rPr sz="2800" spc="-5" dirty="0">
                <a:latin typeface="Times New Roman"/>
                <a:cs typeface="Times New Roman"/>
              </a:rPr>
              <a:t>Generic/Non-proprietary/Official/Approved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name.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Trade/Proprietary/Commercial/Brand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name.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4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2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Examples</a:t>
            </a:r>
            <a:r>
              <a:rPr sz="3200" b="1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3200" b="1" u="heavy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</a:t>
            </a:r>
            <a:r>
              <a:rPr sz="3200" b="1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Drug </a:t>
            </a:r>
            <a:r>
              <a:rPr sz="32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with</a:t>
            </a:r>
            <a:r>
              <a:rPr sz="3200" b="1" u="heavy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</a:t>
            </a:r>
            <a:r>
              <a:rPr sz="3200" b="1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types</a:t>
            </a:r>
            <a:r>
              <a:rPr sz="32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3200" b="1" u="heavy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name:</a:t>
            </a:r>
            <a:endParaRPr sz="3200">
              <a:latin typeface="Times New Roman"/>
              <a:cs typeface="Times New Roman"/>
            </a:endParaRPr>
          </a:p>
          <a:p>
            <a:pPr marL="755650" marR="2602865">
              <a:lnSpc>
                <a:spcPts val="3479"/>
              </a:lnSpc>
              <a:spcBef>
                <a:spcPts val="204"/>
              </a:spcBef>
            </a:pPr>
            <a:r>
              <a:rPr sz="2400" dirty="0">
                <a:latin typeface="Times New Roman"/>
                <a:cs typeface="Times New Roman"/>
              </a:rPr>
              <a:t>Acetylsalicylic acid </a:t>
            </a:r>
            <a:r>
              <a:rPr sz="2400" spc="-5" dirty="0">
                <a:latin typeface="Times New Roman"/>
                <a:cs typeface="Times New Roman"/>
              </a:rPr>
              <a:t>(Chemical name)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Aspirin (Generic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name)</a:t>
            </a:r>
            <a:endParaRPr sz="2400">
              <a:latin typeface="Times New Roman"/>
              <a:cs typeface="Times New Roman"/>
            </a:endParaRPr>
          </a:p>
          <a:p>
            <a:pPr marL="755650">
              <a:lnSpc>
                <a:spcPct val="100000"/>
              </a:lnSpc>
              <a:spcBef>
                <a:spcPts val="385"/>
              </a:spcBef>
              <a:tabLst>
                <a:tab pos="1438275" algn="l"/>
              </a:tabLst>
            </a:pPr>
            <a:r>
              <a:rPr sz="2400" spc="-5" dirty="0">
                <a:latin typeface="Times New Roman"/>
                <a:cs typeface="Times New Roman"/>
              </a:rPr>
              <a:t>Eras	</a:t>
            </a:r>
            <a:r>
              <a:rPr sz="2400" dirty="0">
                <a:latin typeface="Times New Roman"/>
                <a:cs typeface="Times New Roman"/>
              </a:rPr>
              <a:t>(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Trade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name)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68879" y="368300"/>
            <a:ext cx="4204335" cy="680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300" b="1" spc="-10" dirty="0">
                <a:latin typeface="Times New Roman"/>
                <a:cs typeface="Times New Roman"/>
              </a:rPr>
              <a:t>Pharmacokinetics</a:t>
            </a:r>
            <a:endParaRPr sz="43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0840" y="1099820"/>
            <a:ext cx="8526780" cy="3944620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368300" marR="17780" indent="-342900">
              <a:lnSpc>
                <a:spcPts val="3829"/>
              </a:lnSpc>
              <a:spcBef>
                <a:spcPts val="235"/>
              </a:spcBef>
            </a:pPr>
            <a:r>
              <a:rPr sz="3200" dirty="0">
                <a:latin typeface="Times New Roman"/>
                <a:cs typeface="Times New Roman"/>
              </a:rPr>
              <a:t>Greek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word-Pharmakon </a:t>
            </a:r>
            <a:r>
              <a:rPr sz="3200" spc="-5" dirty="0">
                <a:latin typeface="Times New Roman"/>
                <a:cs typeface="Times New Roman"/>
              </a:rPr>
              <a:t>means </a:t>
            </a:r>
            <a:r>
              <a:rPr sz="3200" dirty="0">
                <a:latin typeface="Times New Roman"/>
                <a:cs typeface="Times New Roman"/>
              </a:rPr>
              <a:t>drug, </a:t>
            </a:r>
            <a:r>
              <a:rPr sz="3200" spc="-5" dirty="0">
                <a:latin typeface="Times New Roman"/>
                <a:cs typeface="Times New Roman"/>
              </a:rPr>
              <a:t>Kinein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means: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To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move</a:t>
            </a:r>
            <a:endParaRPr sz="3200">
              <a:latin typeface="Times New Roman"/>
              <a:cs typeface="Times New Roman"/>
            </a:endParaRPr>
          </a:p>
          <a:p>
            <a:pPr marL="482600">
              <a:lnSpc>
                <a:spcPct val="100000"/>
              </a:lnSpc>
              <a:spcBef>
                <a:spcPts val="675"/>
              </a:spcBef>
            </a:pPr>
            <a:r>
              <a:rPr sz="3200" dirty="0">
                <a:latin typeface="Times New Roman"/>
                <a:cs typeface="Times New Roman"/>
              </a:rPr>
              <a:t>It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deals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with-</a:t>
            </a:r>
            <a:endParaRPr sz="3200">
              <a:latin typeface="Times New Roman"/>
              <a:cs typeface="Times New Roman"/>
            </a:endParaRPr>
          </a:p>
          <a:p>
            <a:pPr marL="854710" indent="-372745">
              <a:lnSpc>
                <a:spcPct val="100000"/>
              </a:lnSpc>
              <a:spcBef>
                <a:spcPts val="800"/>
              </a:spcBef>
              <a:buSzPct val="96875"/>
              <a:buFont typeface="MS UI Gothic"/>
              <a:buChar char="❖"/>
              <a:tabLst>
                <a:tab pos="855344" algn="l"/>
              </a:tabLst>
            </a:pPr>
            <a:r>
              <a:rPr sz="3200" b="1" dirty="0">
                <a:latin typeface="Times New Roman"/>
                <a:cs typeface="Times New Roman"/>
              </a:rPr>
              <a:t>Absorption</a:t>
            </a:r>
            <a:r>
              <a:rPr sz="3200" b="1" spc="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– </a:t>
            </a:r>
            <a:r>
              <a:rPr sz="3200" spc="-5" dirty="0">
                <a:latin typeface="Times New Roman"/>
                <a:cs typeface="Times New Roman"/>
              </a:rPr>
              <a:t>taken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into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the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body</a:t>
            </a:r>
            <a:endParaRPr sz="3200">
              <a:latin typeface="Times New Roman"/>
              <a:cs typeface="Times New Roman"/>
            </a:endParaRPr>
          </a:p>
          <a:p>
            <a:pPr marL="854710" indent="-372745">
              <a:lnSpc>
                <a:spcPct val="100000"/>
              </a:lnSpc>
              <a:spcBef>
                <a:spcPts val="800"/>
              </a:spcBef>
              <a:buSzPct val="96875"/>
              <a:buFont typeface="MS UI Gothic"/>
              <a:buChar char="❖"/>
              <a:tabLst>
                <a:tab pos="855344" algn="l"/>
              </a:tabLst>
            </a:pPr>
            <a:r>
              <a:rPr sz="3200" b="1" spc="-5" dirty="0">
                <a:latin typeface="Times New Roman"/>
                <a:cs typeface="Times New Roman"/>
              </a:rPr>
              <a:t>Distribution</a:t>
            </a:r>
            <a:r>
              <a:rPr sz="3200" b="1" spc="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– moved </a:t>
            </a:r>
            <a:r>
              <a:rPr sz="3200" spc="-5" dirty="0">
                <a:latin typeface="Times New Roman"/>
                <a:cs typeface="Times New Roman"/>
              </a:rPr>
              <a:t>into tissues</a:t>
            </a:r>
            <a:endParaRPr sz="3200">
              <a:latin typeface="Times New Roman"/>
              <a:cs typeface="Times New Roman"/>
            </a:endParaRPr>
          </a:p>
          <a:p>
            <a:pPr marL="854710" indent="-372745">
              <a:lnSpc>
                <a:spcPct val="100000"/>
              </a:lnSpc>
              <a:spcBef>
                <a:spcPts val="790"/>
              </a:spcBef>
              <a:buSzPct val="96875"/>
              <a:buFont typeface="MS UI Gothic"/>
              <a:buChar char="❖"/>
              <a:tabLst>
                <a:tab pos="855344" algn="l"/>
              </a:tabLst>
            </a:pPr>
            <a:r>
              <a:rPr sz="3200" b="1" dirty="0">
                <a:latin typeface="Times New Roman"/>
                <a:cs typeface="Times New Roman"/>
              </a:rPr>
              <a:t>Metabolized</a:t>
            </a:r>
            <a:r>
              <a:rPr sz="3200" b="1" spc="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– changed so can be</a:t>
            </a:r>
            <a:r>
              <a:rPr sz="3200" spc="-5" dirty="0">
                <a:latin typeface="Times New Roman"/>
                <a:cs typeface="Times New Roman"/>
              </a:rPr>
              <a:t> excreted</a:t>
            </a:r>
            <a:endParaRPr sz="3200">
              <a:latin typeface="Times New Roman"/>
              <a:cs typeface="Times New Roman"/>
            </a:endParaRPr>
          </a:p>
          <a:p>
            <a:pPr marL="854710" indent="-372745">
              <a:lnSpc>
                <a:spcPct val="100000"/>
              </a:lnSpc>
              <a:spcBef>
                <a:spcPts val="800"/>
              </a:spcBef>
              <a:buSzPct val="96875"/>
              <a:buFont typeface="MS UI Gothic"/>
              <a:buChar char="❖"/>
              <a:tabLst>
                <a:tab pos="855344" algn="l"/>
              </a:tabLst>
            </a:pPr>
            <a:r>
              <a:rPr sz="3200" b="1" dirty="0">
                <a:latin typeface="Times New Roman"/>
                <a:cs typeface="Times New Roman"/>
              </a:rPr>
              <a:t>Excreted</a:t>
            </a:r>
            <a:r>
              <a:rPr sz="3200" b="1" spc="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– </a:t>
            </a:r>
            <a:r>
              <a:rPr sz="3200" spc="-5" dirty="0">
                <a:latin typeface="Times New Roman"/>
                <a:cs typeface="Times New Roman"/>
              </a:rPr>
              <a:t>removed from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the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body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19779" y="261620"/>
            <a:ext cx="219773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Receptor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1306829"/>
            <a:ext cx="137160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dirty="0">
                <a:latin typeface="Times New Roman"/>
                <a:cs typeface="Times New Roman"/>
              </a:rPr>
              <a:t>•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1640" y="1328420"/>
            <a:ext cx="7880350" cy="1014730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2700" marR="5080">
              <a:lnSpc>
                <a:spcPct val="79800"/>
              </a:lnSpc>
              <a:spcBef>
                <a:spcPts val="705"/>
              </a:spcBef>
            </a:pPr>
            <a:r>
              <a:rPr sz="2500" spc="-10" dirty="0">
                <a:latin typeface="Times New Roman"/>
                <a:cs typeface="Times New Roman"/>
              </a:rPr>
              <a:t>Receptor </a:t>
            </a:r>
            <a:r>
              <a:rPr sz="2500" spc="-5" dirty="0">
                <a:latin typeface="Times New Roman"/>
                <a:cs typeface="Times New Roman"/>
              </a:rPr>
              <a:t>are </a:t>
            </a:r>
            <a:r>
              <a:rPr sz="2500" spc="-10" dirty="0">
                <a:latin typeface="Times New Roman"/>
                <a:cs typeface="Times New Roman"/>
              </a:rPr>
              <a:t>macromolecular </a:t>
            </a:r>
            <a:r>
              <a:rPr sz="2500" spc="-5" dirty="0">
                <a:latin typeface="Times New Roman"/>
                <a:cs typeface="Times New Roman"/>
              </a:rPr>
              <a:t>structures with which the drug 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binds</a:t>
            </a:r>
            <a:r>
              <a:rPr sz="2500" spc="-1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&amp;</a:t>
            </a:r>
            <a:r>
              <a:rPr sz="2500" spc="-5" dirty="0">
                <a:latin typeface="Times New Roman"/>
                <a:cs typeface="Times New Roman"/>
              </a:rPr>
              <a:t> form</a:t>
            </a:r>
            <a:r>
              <a:rPr sz="2500" spc="-3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a</a:t>
            </a:r>
            <a:r>
              <a:rPr sz="2500" spc="-1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drug-receptor</a:t>
            </a:r>
            <a:r>
              <a:rPr sz="2500" spc="-10" dirty="0">
                <a:latin typeface="Times New Roman"/>
                <a:cs typeface="Times New Roman"/>
              </a:rPr>
              <a:t> complex </a:t>
            </a:r>
            <a:r>
              <a:rPr sz="2500" spc="-5" dirty="0">
                <a:latin typeface="Times New Roman"/>
                <a:cs typeface="Times New Roman"/>
              </a:rPr>
              <a:t>that initiates</a:t>
            </a:r>
            <a:r>
              <a:rPr sz="2500" spc="-1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a</a:t>
            </a:r>
            <a:r>
              <a:rPr sz="2500" spc="-1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chain </a:t>
            </a:r>
            <a:r>
              <a:rPr sz="2500" dirty="0">
                <a:latin typeface="Times New Roman"/>
                <a:cs typeface="Times New Roman"/>
              </a:rPr>
              <a:t>of </a:t>
            </a:r>
            <a:r>
              <a:rPr sz="2500" spc="-61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events</a:t>
            </a:r>
            <a:r>
              <a:rPr sz="2500" spc="-1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leading</a:t>
            </a:r>
            <a:r>
              <a:rPr sz="2500" spc="-1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to</a:t>
            </a:r>
            <a:r>
              <a:rPr sz="2500" spc="-1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the</a:t>
            </a:r>
            <a:r>
              <a:rPr sz="2500" spc="-1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pharmacologic/therapeutic</a:t>
            </a:r>
            <a:r>
              <a:rPr sz="2500" spc="-1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action</a:t>
            </a:r>
            <a:r>
              <a:rPr sz="2500" spc="-1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(s).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739" y="2705100"/>
            <a:ext cx="8148320" cy="3291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100"/>
              </a:spcBef>
            </a:pPr>
            <a:r>
              <a:rPr sz="2500" spc="-10" dirty="0">
                <a:latin typeface="Times New Roman"/>
                <a:cs typeface="Times New Roman"/>
              </a:rPr>
              <a:t>Receptors</a:t>
            </a:r>
            <a:r>
              <a:rPr sz="2500" spc="-3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are:</a:t>
            </a:r>
            <a:endParaRPr sz="2500">
              <a:latin typeface="Times New Roman"/>
              <a:cs typeface="Times New Roman"/>
            </a:endParaRPr>
          </a:p>
          <a:p>
            <a:pPr marL="755650" indent="-285750">
              <a:lnSpc>
                <a:spcPct val="100000"/>
              </a:lnSpc>
              <a:spcBef>
                <a:spcPts val="20"/>
              </a:spcBef>
              <a:buChar char="–"/>
              <a:tabLst>
                <a:tab pos="755015" algn="l"/>
                <a:tab pos="755650" algn="l"/>
              </a:tabLst>
            </a:pPr>
            <a:r>
              <a:rPr sz="2100" dirty="0">
                <a:latin typeface="Times New Roman"/>
                <a:cs typeface="Times New Roman"/>
              </a:rPr>
              <a:t>protein</a:t>
            </a:r>
            <a:r>
              <a:rPr sz="2100" spc="-15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or</a:t>
            </a:r>
            <a:r>
              <a:rPr sz="2100" spc="-20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lipoprotein</a:t>
            </a:r>
            <a:r>
              <a:rPr sz="2100" spc="-15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in</a:t>
            </a:r>
            <a:r>
              <a:rPr sz="2100" spc="-10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nature</a:t>
            </a:r>
            <a:endParaRPr sz="2100">
              <a:latin typeface="Times New Roman"/>
              <a:cs typeface="Times New Roman"/>
            </a:endParaRPr>
          </a:p>
          <a:p>
            <a:pPr marL="755650" indent="-285750">
              <a:lnSpc>
                <a:spcPct val="100000"/>
              </a:lnSpc>
              <a:spcBef>
                <a:spcPts val="20"/>
              </a:spcBef>
              <a:buChar char="–"/>
              <a:tabLst>
                <a:tab pos="755015" algn="l"/>
                <a:tab pos="755650" algn="l"/>
              </a:tabLst>
            </a:pPr>
            <a:r>
              <a:rPr sz="2100" spc="-5" dirty="0">
                <a:latin typeface="Times New Roman"/>
                <a:cs typeface="Times New Roman"/>
              </a:rPr>
              <a:t>situated</a:t>
            </a:r>
            <a:r>
              <a:rPr sz="2100" spc="5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on</a:t>
            </a:r>
            <a:r>
              <a:rPr sz="2100" spc="10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the</a:t>
            </a:r>
            <a:r>
              <a:rPr sz="2100" spc="15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cell</a:t>
            </a:r>
            <a:r>
              <a:rPr sz="2100" spc="-5" dirty="0">
                <a:latin typeface="Times New Roman"/>
                <a:cs typeface="Times New Roman"/>
              </a:rPr>
              <a:t> </a:t>
            </a:r>
            <a:r>
              <a:rPr sz="2100" spc="-10" dirty="0">
                <a:latin typeface="Times New Roman"/>
                <a:cs typeface="Times New Roman"/>
              </a:rPr>
              <a:t>membrane</a:t>
            </a:r>
            <a:r>
              <a:rPr sz="2100" dirty="0">
                <a:latin typeface="Times New Roman"/>
                <a:cs typeface="Times New Roman"/>
              </a:rPr>
              <a:t> or</a:t>
            </a:r>
            <a:r>
              <a:rPr sz="2100" spc="-10" dirty="0">
                <a:latin typeface="Times New Roman"/>
                <a:cs typeface="Times New Roman"/>
              </a:rPr>
              <a:t> </a:t>
            </a:r>
            <a:r>
              <a:rPr sz="2100" spc="-5" dirty="0">
                <a:latin typeface="Times New Roman"/>
                <a:cs typeface="Times New Roman"/>
              </a:rPr>
              <a:t>within</a:t>
            </a:r>
            <a:r>
              <a:rPr sz="2100" spc="15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the</a:t>
            </a:r>
            <a:r>
              <a:rPr sz="2100" spc="10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cell </a:t>
            </a:r>
            <a:r>
              <a:rPr sz="2100" spc="-5" dirty="0">
                <a:latin typeface="Times New Roman"/>
                <a:cs typeface="Times New Roman"/>
              </a:rPr>
              <a:t>(cytoplasm, </a:t>
            </a:r>
            <a:r>
              <a:rPr sz="2100" dirty="0">
                <a:latin typeface="Times New Roman"/>
                <a:cs typeface="Times New Roman"/>
              </a:rPr>
              <a:t>nucleus)</a:t>
            </a:r>
            <a:endParaRPr sz="2100">
              <a:latin typeface="Times New Roman"/>
              <a:cs typeface="Times New Roman"/>
            </a:endParaRPr>
          </a:p>
          <a:p>
            <a:pPr marL="755650" indent="-285750">
              <a:lnSpc>
                <a:spcPct val="100000"/>
              </a:lnSpc>
              <a:spcBef>
                <a:spcPts val="10"/>
              </a:spcBef>
              <a:buChar char="–"/>
              <a:tabLst>
                <a:tab pos="755015" algn="l"/>
                <a:tab pos="755650" algn="l"/>
              </a:tabLst>
            </a:pPr>
            <a:r>
              <a:rPr sz="2100" dirty="0">
                <a:latin typeface="Times New Roman"/>
                <a:cs typeface="Times New Roman"/>
              </a:rPr>
              <a:t>bound</a:t>
            </a:r>
            <a:r>
              <a:rPr sz="2100" spc="-15" dirty="0">
                <a:latin typeface="Times New Roman"/>
                <a:cs typeface="Times New Roman"/>
              </a:rPr>
              <a:t> </a:t>
            </a:r>
            <a:r>
              <a:rPr sz="2100" spc="-5" dirty="0">
                <a:latin typeface="Times New Roman"/>
                <a:cs typeface="Times New Roman"/>
              </a:rPr>
              <a:t>mostly</a:t>
            </a:r>
            <a:r>
              <a:rPr sz="2100" spc="-25" dirty="0">
                <a:latin typeface="Times New Roman"/>
                <a:cs typeface="Times New Roman"/>
              </a:rPr>
              <a:t> </a:t>
            </a:r>
            <a:r>
              <a:rPr sz="2100" spc="-5" dirty="0">
                <a:latin typeface="Times New Roman"/>
                <a:cs typeface="Times New Roman"/>
              </a:rPr>
              <a:t>reversibly</a:t>
            </a:r>
            <a:endParaRPr sz="2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6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Times New Roman"/>
              <a:buChar char="•"/>
              <a:tabLst>
                <a:tab pos="354965" algn="l"/>
                <a:tab pos="355600" algn="l"/>
              </a:tabLst>
            </a:pPr>
            <a:r>
              <a:rPr sz="25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Location</a:t>
            </a:r>
            <a:r>
              <a:rPr sz="2500" b="1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5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2500" b="1" u="heavy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5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Receptor:</a:t>
            </a:r>
            <a:endParaRPr sz="25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20"/>
              </a:spcBef>
              <a:buFont typeface="MS UI Gothic"/>
              <a:buChar char="❖"/>
              <a:tabLst>
                <a:tab pos="355600" algn="l"/>
              </a:tabLst>
            </a:pPr>
            <a:r>
              <a:rPr sz="2500" spc="-5" dirty="0">
                <a:latin typeface="Times New Roman"/>
                <a:cs typeface="Times New Roman"/>
              </a:rPr>
              <a:t>On</a:t>
            </a:r>
            <a:r>
              <a:rPr sz="2500" spc="-2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the</a:t>
            </a:r>
            <a:r>
              <a:rPr sz="2500" spc="-2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cell</a:t>
            </a:r>
            <a:r>
              <a:rPr sz="2500" spc="-1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membrane-</a:t>
            </a:r>
            <a:r>
              <a:rPr sz="2500" spc="-2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Insulin</a:t>
            </a:r>
            <a:endParaRPr sz="25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20"/>
              </a:spcBef>
              <a:buFont typeface="MS UI Gothic"/>
              <a:buChar char="❖"/>
              <a:tabLst>
                <a:tab pos="355600" algn="l"/>
              </a:tabLst>
            </a:pPr>
            <a:r>
              <a:rPr sz="2500" spc="-5" dirty="0">
                <a:latin typeface="Times New Roman"/>
                <a:cs typeface="Times New Roman"/>
              </a:rPr>
              <a:t>Within</a:t>
            </a:r>
            <a:r>
              <a:rPr sz="2500" spc="-1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cytoplasm-</a:t>
            </a:r>
            <a:r>
              <a:rPr sz="2500" spc="-2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Steroid</a:t>
            </a:r>
            <a:r>
              <a:rPr sz="2500" spc="-1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receptor</a:t>
            </a:r>
            <a:endParaRPr sz="25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20"/>
              </a:spcBef>
              <a:buFont typeface="MS UI Gothic"/>
              <a:buChar char="❖"/>
              <a:tabLst>
                <a:tab pos="355600" algn="l"/>
              </a:tabLst>
            </a:pPr>
            <a:r>
              <a:rPr sz="2500" spc="-5" dirty="0">
                <a:latin typeface="Times New Roman"/>
                <a:cs typeface="Times New Roman"/>
              </a:rPr>
              <a:t>Within</a:t>
            </a:r>
            <a:r>
              <a:rPr sz="2500" spc="-1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nucleus-</a:t>
            </a:r>
            <a:r>
              <a:rPr sz="2500" spc="-2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Thyroid</a:t>
            </a:r>
            <a:r>
              <a:rPr sz="2500" spc="-1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receptor.</a:t>
            </a:r>
            <a:endParaRPr sz="25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2589" y="0"/>
            <a:ext cx="5795010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64689" marR="5080" indent="-1951989">
              <a:lnSpc>
                <a:spcPct val="100000"/>
              </a:lnSpc>
              <a:spcBef>
                <a:spcPts val="100"/>
              </a:spcBef>
            </a:pPr>
            <a:r>
              <a:rPr sz="4000" dirty="0"/>
              <a:t>Common</a:t>
            </a:r>
            <a:r>
              <a:rPr sz="4000" spc="-30" dirty="0"/>
              <a:t> </a:t>
            </a:r>
            <a:r>
              <a:rPr sz="4000" spc="-5" dirty="0"/>
              <a:t>Receptor</a:t>
            </a:r>
            <a:r>
              <a:rPr sz="4000" spc="-45" dirty="0"/>
              <a:t> </a:t>
            </a:r>
            <a:r>
              <a:rPr sz="4000" dirty="0"/>
              <a:t>and</a:t>
            </a:r>
            <a:r>
              <a:rPr sz="4000" spc="-25" dirty="0"/>
              <a:t> </a:t>
            </a:r>
            <a:r>
              <a:rPr sz="4000" dirty="0"/>
              <a:t>their </a:t>
            </a:r>
            <a:r>
              <a:rPr sz="4000" spc="-985" dirty="0"/>
              <a:t> </a:t>
            </a:r>
            <a:r>
              <a:rPr sz="4000" dirty="0"/>
              <a:t>Subtypes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5940" y="1369059"/>
            <a:ext cx="17843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spc="500" dirty="0">
                <a:latin typeface="MS UI Gothic"/>
                <a:cs typeface="MS UI Gothic"/>
              </a:rPr>
              <a:t>▪</a:t>
            </a:r>
            <a:endParaRPr sz="2600">
              <a:latin typeface="MS UI Gothic"/>
              <a:cs typeface="MS UI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139" y="1769109"/>
            <a:ext cx="166370" cy="759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459" dirty="0">
                <a:latin typeface="MS UI Gothic"/>
                <a:cs typeface="MS UI Gothic"/>
              </a:rPr>
              <a:t>▪</a:t>
            </a:r>
            <a:endParaRPr sz="2400">
              <a:latin typeface="MS UI Gothic"/>
              <a:cs typeface="MS UI Gothic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400" spc="459" dirty="0">
                <a:latin typeface="MS UI Gothic"/>
                <a:cs typeface="MS UI Gothic"/>
              </a:rPr>
              <a:t>▪</a:t>
            </a:r>
            <a:endParaRPr sz="2400">
              <a:latin typeface="MS UI Gothic"/>
              <a:cs typeface="MS UI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45539" y="1402079"/>
            <a:ext cx="5006975" cy="1158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Times New Roman"/>
                <a:cs typeface="Times New Roman"/>
              </a:rPr>
              <a:t>Cholinoceptor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or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cholinergic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receptor</a:t>
            </a:r>
            <a:endParaRPr sz="2600">
              <a:latin typeface="Times New Roman"/>
              <a:cs typeface="Times New Roman"/>
            </a:endParaRPr>
          </a:p>
          <a:p>
            <a:pPr marL="393700" marR="3232150">
              <a:lnSpc>
                <a:spcPct val="100699"/>
              </a:lnSpc>
            </a:pPr>
            <a:r>
              <a:rPr sz="2400" spc="-5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usc</a:t>
            </a:r>
            <a:r>
              <a:rPr sz="2400" spc="-5" dirty="0">
                <a:latin typeface="Times New Roman"/>
                <a:cs typeface="Times New Roman"/>
              </a:rPr>
              <a:t>a</a:t>
            </a:r>
            <a:r>
              <a:rPr sz="2400" spc="5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inic  nicotinic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2903220"/>
            <a:ext cx="17843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spc="500" dirty="0">
                <a:latin typeface="MS UI Gothic"/>
                <a:cs typeface="MS UI Gothic"/>
              </a:rPr>
              <a:t>▪</a:t>
            </a:r>
            <a:endParaRPr sz="2600">
              <a:latin typeface="MS UI Gothic"/>
              <a:cs typeface="MS UI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3139" y="3304540"/>
            <a:ext cx="166370" cy="759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459" dirty="0">
                <a:latin typeface="MS UI Gothic"/>
                <a:cs typeface="MS UI Gothic"/>
              </a:rPr>
              <a:t>▪</a:t>
            </a:r>
            <a:endParaRPr sz="2400">
              <a:latin typeface="MS UI Gothic"/>
              <a:cs typeface="MS UI Gothic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400" spc="459" dirty="0">
                <a:latin typeface="MS UI Gothic"/>
                <a:cs typeface="MS UI Gothic"/>
              </a:rPr>
              <a:t>▪</a:t>
            </a:r>
            <a:endParaRPr sz="2400">
              <a:latin typeface="MS UI Gothic"/>
              <a:cs typeface="MS UI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4039870"/>
            <a:ext cx="17843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spc="500" dirty="0">
                <a:latin typeface="MS UI Gothic"/>
                <a:cs typeface="MS UI Gothic"/>
              </a:rPr>
              <a:t>▪</a:t>
            </a:r>
            <a:endParaRPr sz="2600">
              <a:latin typeface="MS UI Gothic"/>
              <a:cs typeface="MS UI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93139" y="4439920"/>
            <a:ext cx="166370" cy="1127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459" dirty="0">
                <a:latin typeface="MS UI Gothic"/>
                <a:cs typeface="MS UI Gothic"/>
              </a:rPr>
              <a:t>▪</a:t>
            </a:r>
            <a:endParaRPr sz="2400">
              <a:latin typeface="MS UI Gothic"/>
              <a:cs typeface="MS UI Gothic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400" spc="459" dirty="0">
                <a:latin typeface="MS UI Gothic"/>
                <a:cs typeface="MS UI Gothic"/>
              </a:rPr>
              <a:t>▪</a:t>
            </a:r>
            <a:endParaRPr sz="2400">
              <a:latin typeface="MS UI Gothic"/>
              <a:cs typeface="MS UI Gothic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400" spc="459" dirty="0">
                <a:latin typeface="MS UI Gothic"/>
                <a:cs typeface="MS UI Gothic"/>
              </a:rPr>
              <a:t>▪</a:t>
            </a:r>
            <a:endParaRPr sz="2400">
              <a:latin typeface="MS UI Gothic"/>
              <a:cs typeface="MS UI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5543550"/>
            <a:ext cx="17843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spc="500" dirty="0">
                <a:latin typeface="MS UI Gothic"/>
                <a:cs typeface="MS UI Gothic"/>
              </a:rPr>
              <a:t>▪</a:t>
            </a:r>
            <a:endParaRPr sz="2600">
              <a:latin typeface="MS UI Gothic"/>
              <a:cs typeface="MS UI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93139" y="5944870"/>
            <a:ext cx="166370" cy="759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459" dirty="0">
                <a:latin typeface="MS UI Gothic"/>
                <a:cs typeface="MS UI Gothic"/>
              </a:rPr>
              <a:t>▪</a:t>
            </a:r>
            <a:endParaRPr sz="2400">
              <a:latin typeface="MS UI Gothic"/>
              <a:cs typeface="MS UI Gothic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400" spc="459" dirty="0">
                <a:latin typeface="MS UI Gothic"/>
                <a:cs typeface="MS UI Gothic"/>
              </a:rPr>
              <a:t>▪</a:t>
            </a:r>
            <a:endParaRPr sz="2400">
              <a:latin typeface="MS UI Gothic"/>
              <a:cs typeface="MS UI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45539" y="2936240"/>
            <a:ext cx="4839335" cy="3798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spc="-5" dirty="0">
                <a:latin typeface="Times New Roman"/>
                <a:cs typeface="Times New Roman"/>
              </a:rPr>
              <a:t>Adrenoceptor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or</a:t>
            </a:r>
            <a:r>
              <a:rPr sz="2600" spc="-5" dirty="0">
                <a:latin typeface="Times New Roman"/>
                <a:cs typeface="Times New Roman"/>
              </a:rPr>
              <a:t> adrenergic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receptor</a:t>
            </a:r>
            <a:endParaRPr sz="2600">
              <a:latin typeface="Times New Roman"/>
              <a:cs typeface="Times New Roman"/>
            </a:endParaRPr>
          </a:p>
          <a:p>
            <a:pPr marL="393700" marR="3694429">
              <a:lnSpc>
                <a:spcPct val="100699"/>
              </a:lnSpc>
            </a:pPr>
            <a:r>
              <a:rPr sz="2400" spc="-15" dirty="0">
                <a:latin typeface="Times New Roman"/>
                <a:cs typeface="Times New Roman"/>
              </a:rPr>
              <a:t>A</a:t>
            </a:r>
            <a:r>
              <a:rPr sz="2400" spc="10" dirty="0">
                <a:latin typeface="Times New Roman"/>
                <a:cs typeface="Times New Roman"/>
              </a:rPr>
              <a:t>l</a:t>
            </a:r>
            <a:r>
              <a:rPr sz="2400" dirty="0">
                <a:latin typeface="Times New Roman"/>
                <a:cs typeface="Times New Roman"/>
              </a:rPr>
              <a:t>p</a:t>
            </a:r>
            <a:r>
              <a:rPr sz="2400" spc="-10" dirty="0">
                <a:latin typeface="Times New Roman"/>
                <a:cs typeface="Times New Roman"/>
              </a:rPr>
              <a:t>h</a:t>
            </a:r>
            <a:r>
              <a:rPr sz="2400" dirty="0">
                <a:latin typeface="Times New Roman"/>
                <a:cs typeface="Times New Roman"/>
              </a:rPr>
              <a:t>a  </a:t>
            </a:r>
            <a:r>
              <a:rPr sz="2400" spc="-5" dirty="0">
                <a:latin typeface="Times New Roman"/>
                <a:cs typeface="Times New Roman"/>
              </a:rPr>
              <a:t>Beta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2600" spc="-5" dirty="0">
                <a:latin typeface="Times New Roman"/>
                <a:cs typeface="Times New Roman"/>
              </a:rPr>
              <a:t>Histamine</a:t>
            </a:r>
            <a:r>
              <a:rPr sz="2600" spc="-4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receptor</a:t>
            </a:r>
            <a:endParaRPr sz="2600">
              <a:latin typeface="Times New Roman"/>
              <a:cs typeface="Times New Roman"/>
            </a:endParaRPr>
          </a:p>
          <a:p>
            <a:pPr marL="393700" marR="4066540" algn="just">
              <a:lnSpc>
                <a:spcPct val="100699"/>
              </a:lnSpc>
            </a:pPr>
            <a:r>
              <a:rPr sz="2400" spc="-15" dirty="0">
                <a:latin typeface="Times New Roman"/>
                <a:cs typeface="Times New Roman"/>
              </a:rPr>
              <a:t>H</a:t>
            </a:r>
            <a:r>
              <a:rPr sz="2400" dirty="0">
                <a:latin typeface="Times New Roman"/>
                <a:cs typeface="Times New Roman"/>
              </a:rPr>
              <a:t>1  </a:t>
            </a:r>
            <a:r>
              <a:rPr sz="2400" spc="-15" dirty="0">
                <a:latin typeface="Times New Roman"/>
                <a:cs typeface="Times New Roman"/>
              </a:rPr>
              <a:t>H</a:t>
            </a:r>
            <a:r>
              <a:rPr sz="2400" dirty="0">
                <a:latin typeface="Times New Roman"/>
                <a:cs typeface="Times New Roman"/>
              </a:rPr>
              <a:t>2  </a:t>
            </a:r>
            <a:r>
              <a:rPr sz="2400" spc="-15" dirty="0">
                <a:latin typeface="Times New Roman"/>
                <a:cs typeface="Times New Roman"/>
              </a:rPr>
              <a:t>H</a:t>
            </a:r>
            <a:r>
              <a:rPr sz="2400" dirty="0">
                <a:latin typeface="Times New Roman"/>
                <a:cs typeface="Times New Roman"/>
              </a:rPr>
              <a:t>2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600" spc="-5" dirty="0">
                <a:latin typeface="Times New Roman"/>
                <a:cs typeface="Times New Roman"/>
              </a:rPr>
              <a:t>Dopamine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receptor</a:t>
            </a:r>
            <a:endParaRPr sz="2600">
              <a:latin typeface="Times New Roman"/>
              <a:cs typeface="Times New Roman"/>
            </a:endParaRPr>
          </a:p>
          <a:p>
            <a:pPr marL="393700" marR="4066540">
              <a:lnSpc>
                <a:spcPct val="100699"/>
              </a:lnSpc>
            </a:pPr>
            <a:r>
              <a:rPr sz="2400" spc="-15" dirty="0">
                <a:latin typeface="Times New Roman"/>
                <a:cs typeface="Times New Roman"/>
              </a:rPr>
              <a:t>D</a:t>
            </a:r>
            <a:r>
              <a:rPr sz="2400" dirty="0">
                <a:latin typeface="Times New Roman"/>
                <a:cs typeface="Times New Roman"/>
              </a:rPr>
              <a:t>1  </a:t>
            </a:r>
            <a:r>
              <a:rPr sz="2400" spc="-15" dirty="0">
                <a:latin typeface="Times New Roman"/>
                <a:cs typeface="Times New Roman"/>
              </a:rPr>
              <a:t>D</a:t>
            </a:r>
            <a:r>
              <a:rPr sz="2400" dirty="0">
                <a:latin typeface="Times New Roman"/>
                <a:cs typeface="Times New Roman"/>
              </a:rPr>
              <a:t>2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8069" y="284479"/>
            <a:ext cx="730250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55900" marR="5080" indent="-2743200">
              <a:lnSpc>
                <a:spcPct val="100000"/>
              </a:lnSpc>
              <a:spcBef>
                <a:spcPts val="100"/>
              </a:spcBef>
            </a:pPr>
            <a:r>
              <a:rPr sz="3600" spc="-10" dirty="0"/>
              <a:t>Common </a:t>
            </a:r>
            <a:r>
              <a:rPr sz="3600" spc="-5" dirty="0"/>
              <a:t>Receptor </a:t>
            </a:r>
            <a:r>
              <a:rPr sz="3600" spc="-10" dirty="0"/>
              <a:t>and their </a:t>
            </a:r>
            <a:r>
              <a:rPr sz="3600" spc="-5" dirty="0"/>
              <a:t>Subtypes-- </a:t>
            </a:r>
            <a:r>
              <a:rPr sz="3600" spc="-885" dirty="0"/>
              <a:t> </a:t>
            </a:r>
            <a:r>
              <a:rPr sz="3600" spc="-5" dirty="0"/>
              <a:t>continued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221739" y="1934209"/>
            <a:ext cx="454215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46100" indent="-533400">
              <a:lnSpc>
                <a:spcPct val="100000"/>
              </a:lnSpc>
              <a:spcBef>
                <a:spcPts val="100"/>
              </a:spcBef>
              <a:buFont typeface="MS UI Gothic"/>
              <a:buChar char="▪"/>
              <a:tabLst>
                <a:tab pos="545465" algn="l"/>
                <a:tab pos="546100" algn="l"/>
              </a:tabLst>
            </a:pPr>
            <a:r>
              <a:rPr sz="2600" dirty="0">
                <a:latin typeface="Times New Roman"/>
                <a:cs typeface="Times New Roman"/>
              </a:rPr>
              <a:t>5-hydroxytryptamine</a:t>
            </a:r>
            <a:r>
              <a:rPr sz="2600" spc="-5" dirty="0">
                <a:latin typeface="Times New Roman"/>
                <a:cs typeface="Times New Roman"/>
              </a:rPr>
              <a:t> receptor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78939" y="2313940"/>
            <a:ext cx="132715" cy="1127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40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40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36139" y="2332990"/>
            <a:ext cx="839469" cy="1127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5-</a:t>
            </a:r>
            <a:r>
              <a:rPr sz="2400" spc="-5" dirty="0">
                <a:latin typeface="Times New Roman"/>
                <a:cs typeface="Times New Roman"/>
              </a:rPr>
              <a:t>H</a:t>
            </a:r>
            <a:r>
              <a:rPr sz="2400" spc="10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400" dirty="0">
                <a:latin typeface="Times New Roman"/>
                <a:cs typeface="Times New Roman"/>
              </a:rPr>
              <a:t>5-</a:t>
            </a:r>
            <a:r>
              <a:rPr sz="2400" spc="-5" dirty="0">
                <a:latin typeface="Times New Roman"/>
                <a:cs typeface="Times New Roman"/>
              </a:rPr>
              <a:t>H</a:t>
            </a:r>
            <a:r>
              <a:rPr sz="2400" spc="10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2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400" dirty="0">
                <a:latin typeface="Times New Roman"/>
                <a:cs typeface="Times New Roman"/>
              </a:rPr>
              <a:t>5-</a:t>
            </a:r>
            <a:r>
              <a:rPr sz="2400" spc="-5" dirty="0">
                <a:latin typeface="Times New Roman"/>
                <a:cs typeface="Times New Roman"/>
              </a:rPr>
              <a:t>H</a:t>
            </a:r>
            <a:r>
              <a:rPr sz="2400" spc="10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3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21739" y="3406140"/>
            <a:ext cx="17843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spc="500" dirty="0">
                <a:latin typeface="MS UI Gothic"/>
                <a:cs typeface="MS UI Gothic"/>
              </a:rPr>
              <a:t>▪</a:t>
            </a:r>
            <a:endParaRPr sz="2600">
              <a:latin typeface="MS UI Gothic"/>
              <a:cs typeface="MS UI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55139" y="3439159"/>
            <a:ext cx="201739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Times New Roman"/>
                <a:cs typeface="Times New Roman"/>
              </a:rPr>
              <a:t>Opoid</a:t>
            </a:r>
            <a:r>
              <a:rPr sz="2600" spc="-6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receptor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78939" y="3817620"/>
            <a:ext cx="132715" cy="1127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40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40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36139" y="3837940"/>
            <a:ext cx="821055" cy="112776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0699"/>
              </a:lnSpc>
              <a:spcBef>
                <a:spcPts val="80"/>
              </a:spcBef>
            </a:pPr>
            <a:r>
              <a:rPr sz="2400" dirty="0">
                <a:latin typeface="Times New Roman"/>
                <a:cs typeface="Times New Roman"/>
              </a:rPr>
              <a:t>Mu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Ka</a:t>
            </a:r>
            <a:r>
              <a:rPr sz="2400" spc="5" dirty="0">
                <a:latin typeface="Times New Roman"/>
                <a:cs typeface="Times New Roman"/>
              </a:rPr>
              <a:t>p</a:t>
            </a:r>
            <a:r>
              <a:rPr sz="2400" dirty="0">
                <a:latin typeface="Times New Roman"/>
                <a:cs typeface="Times New Roman"/>
              </a:rPr>
              <a:t>pa  delta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21739" y="4909820"/>
            <a:ext cx="17843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spc="500" dirty="0">
                <a:latin typeface="MS UI Gothic"/>
                <a:cs typeface="MS UI Gothic"/>
              </a:rPr>
              <a:t>▪</a:t>
            </a:r>
            <a:endParaRPr sz="2600">
              <a:latin typeface="MS UI Gothic"/>
              <a:cs typeface="MS UI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55139" y="4942840"/>
            <a:ext cx="212534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Times New Roman"/>
                <a:cs typeface="Times New Roman"/>
              </a:rPr>
              <a:t>GABA</a:t>
            </a:r>
            <a:r>
              <a:rPr sz="2600" spc="-8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receptor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78939" y="5311140"/>
            <a:ext cx="166370" cy="759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459" dirty="0">
                <a:latin typeface="MS UI Gothic"/>
                <a:cs typeface="MS UI Gothic"/>
              </a:rPr>
              <a:t>▪</a:t>
            </a:r>
            <a:endParaRPr sz="2400">
              <a:latin typeface="MS UI Gothic"/>
              <a:cs typeface="MS UI Gothic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400" spc="459" dirty="0">
                <a:latin typeface="MS UI Gothic"/>
                <a:cs typeface="MS UI Gothic"/>
              </a:rPr>
              <a:t>▪</a:t>
            </a:r>
            <a:endParaRPr sz="2400">
              <a:latin typeface="MS UI Gothic"/>
              <a:cs typeface="MS UI Gothic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136139" y="5341620"/>
            <a:ext cx="1038860" cy="75946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0699"/>
              </a:lnSpc>
              <a:spcBef>
                <a:spcPts val="80"/>
              </a:spcBef>
            </a:pPr>
            <a:r>
              <a:rPr sz="2400" spc="-5" dirty="0">
                <a:latin typeface="Times New Roman"/>
                <a:cs typeface="Times New Roman"/>
              </a:rPr>
              <a:t>GA</a:t>
            </a:r>
            <a:r>
              <a:rPr sz="2400" spc="-15" dirty="0">
                <a:latin typeface="Times New Roman"/>
                <a:cs typeface="Times New Roman"/>
              </a:rPr>
              <a:t>B</a:t>
            </a:r>
            <a:r>
              <a:rPr sz="2400" spc="-5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1  </a:t>
            </a:r>
            <a:r>
              <a:rPr sz="2400" spc="-5" dirty="0">
                <a:latin typeface="Times New Roman"/>
                <a:cs typeface="Times New Roman"/>
              </a:rPr>
              <a:t>GA</a:t>
            </a:r>
            <a:r>
              <a:rPr sz="2400" spc="-15" dirty="0">
                <a:latin typeface="Times New Roman"/>
                <a:cs typeface="Times New Roman"/>
              </a:rPr>
              <a:t>B</a:t>
            </a:r>
            <a:r>
              <a:rPr sz="2400" spc="-5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2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21739" y="6045200"/>
            <a:ext cx="17843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spc="500" dirty="0">
                <a:latin typeface="MS UI Gothic"/>
                <a:cs typeface="MS UI Gothic"/>
              </a:rPr>
              <a:t>▪</a:t>
            </a:r>
            <a:endParaRPr sz="2600">
              <a:latin typeface="MS UI Gothic"/>
              <a:cs typeface="MS UI Gothic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755139" y="6078220"/>
            <a:ext cx="3006090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spc="-5" dirty="0">
                <a:latin typeface="Times New Roman"/>
                <a:cs typeface="Times New Roman"/>
              </a:rPr>
              <a:t>Prostaglandin</a:t>
            </a:r>
            <a:r>
              <a:rPr sz="2600" spc="-3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receptor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09420" y="360679"/>
            <a:ext cx="58705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latin typeface="Times New Roman"/>
                <a:cs typeface="Times New Roman"/>
              </a:rPr>
              <a:t>Drug-Receptor</a:t>
            </a:r>
            <a:r>
              <a:rPr sz="3600" b="1" spc="-75" dirty="0">
                <a:latin typeface="Times New Roman"/>
                <a:cs typeface="Times New Roman"/>
              </a:rPr>
              <a:t> </a:t>
            </a:r>
            <a:r>
              <a:rPr sz="3600" b="1" spc="-5" dirty="0">
                <a:latin typeface="Times New Roman"/>
                <a:cs typeface="Times New Roman"/>
              </a:rPr>
              <a:t>Terminologies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48129"/>
            <a:ext cx="8058784" cy="4559300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355600" marR="5080" indent="-342900">
              <a:lnSpc>
                <a:spcPct val="79800"/>
              </a:lnSpc>
              <a:spcBef>
                <a:spcPts val="775"/>
              </a:spcBef>
              <a:buFont typeface="Times New Roman"/>
              <a:buChar char="•"/>
              <a:tabLst>
                <a:tab pos="354965" algn="l"/>
                <a:tab pos="355600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Affinity: </a:t>
            </a:r>
            <a:r>
              <a:rPr sz="2800" spc="-5" dirty="0">
                <a:latin typeface="Times New Roman"/>
                <a:cs typeface="Times New Roman"/>
              </a:rPr>
              <a:t>Affinity </a:t>
            </a:r>
            <a:r>
              <a:rPr sz="2800" dirty="0">
                <a:latin typeface="Times New Roman"/>
                <a:cs typeface="Times New Roman"/>
              </a:rPr>
              <a:t>is the </a:t>
            </a:r>
            <a:r>
              <a:rPr sz="2800" spc="-5" dirty="0">
                <a:latin typeface="Times New Roman"/>
                <a:cs typeface="Times New Roman"/>
              </a:rPr>
              <a:t>tendency </a:t>
            </a:r>
            <a:r>
              <a:rPr sz="2800" dirty="0">
                <a:latin typeface="Times New Roman"/>
                <a:cs typeface="Times New Roman"/>
              </a:rPr>
              <a:t>of drug to bind </a:t>
            </a:r>
            <a:r>
              <a:rPr sz="2800" spc="-5" dirty="0">
                <a:latin typeface="Times New Roman"/>
                <a:cs typeface="Times New Roman"/>
              </a:rPr>
              <a:t>with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receptor.</a:t>
            </a:r>
            <a:endParaRPr sz="2800">
              <a:latin typeface="Times New Roman"/>
              <a:cs typeface="Times New Roman"/>
            </a:endParaRPr>
          </a:p>
          <a:p>
            <a:pPr marL="355600" marR="874394" indent="-342900">
              <a:lnSpc>
                <a:spcPts val="2690"/>
              </a:lnSpc>
              <a:spcBef>
                <a:spcPts val="680"/>
              </a:spcBef>
              <a:buFont typeface="Times New Roman"/>
              <a:buChar char="•"/>
              <a:tabLst>
                <a:tab pos="354965" algn="l"/>
                <a:tab pos="355600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Efficacy: </a:t>
            </a:r>
            <a:r>
              <a:rPr sz="2800" spc="-5" dirty="0">
                <a:latin typeface="Times New Roman"/>
                <a:cs typeface="Times New Roman"/>
              </a:rPr>
              <a:t>The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effect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produce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by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drug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is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called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efficacy.</a:t>
            </a:r>
            <a:endParaRPr sz="2800">
              <a:latin typeface="Times New Roman"/>
              <a:cs typeface="Times New Roman"/>
            </a:endParaRPr>
          </a:p>
          <a:p>
            <a:pPr marL="355600" marR="150495" indent="-342900">
              <a:lnSpc>
                <a:spcPts val="2690"/>
              </a:lnSpc>
              <a:spcBef>
                <a:spcPts val="690"/>
              </a:spcBef>
              <a:buFont typeface="Times New Roman"/>
              <a:buChar char="•"/>
              <a:tabLst>
                <a:tab pos="354965" algn="l"/>
                <a:tab pos="355600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Potency: </a:t>
            </a:r>
            <a:r>
              <a:rPr sz="2800" spc="-5" dirty="0">
                <a:latin typeface="Times New Roman"/>
                <a:cs typeface="Times New Roman"/>
              </a:rPr>
              <a:t>The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power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of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drug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to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produce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5" dirty="0">
                <a:latin typeface="Times New Roman"/>
                <a:cs typeface="Times New Roman"/>
              </a:rPr>
              <a:t> desired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effect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is</a:t>
            </a:r>
            <a:r>
              <a:rPr sz="2800" spc="-5" dirty="0">
                <a:latin typeface="Times New Roman"/>
                <a:cs typeface="Times New Roman"/>
              </a:rPr>
              <a:t> called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potency.</a:t>
            </a:r>
            <a:endParaRPr sz="2800">
              <a:latin typeface="Times New Roman"/>
              <a:cs typeface="Times New Roman"/>
            </a:endParaRPr>
          </a:p>
          <a:p>
            <a:pPr marL="355600" marR="43180" indent="-342900">
              <a:lnSpc>
                <a:spcPts val="2690"/>
              </a:lnSpc>
              <a:spcBef>
                <a:spcPts val="690"/>
              </a:spcBef>
              <a:buFont typeface="Times New Roman"/>
              <a:buChar char="•"/>
              <a:tabLst>
                <a:tab pos="354965" algn="l"/>
                <a:tab pos="355600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Agonist: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Drugs having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affinity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as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well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efficacy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are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called agonist. E.g. Sulbutamol </a:t>
            </a:r>
            <a:r>
              <a:rPr sz="2800" dirty="0">
                <a:latin typeface="Times New Roman"/>
                <a:cs typeface="Times New Roman"/>
              </a:rPr>
              <a:t>→ </a:t>
            </a:r>
            <a:r>
              <a:rPr sz="2800" spc="-5" dirty="0">
                <a:latin typeface="Times New Roman"/>
                <a:cs typeface="Times New Roman"/>
              </a:rPr>
              <a:t>Beta-receptor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agonist</a:t>
            </a:r>
            <a:endParaRPr sz="2800">
              <a:latin typeface="Times New Roman"/>
              <a:cs typeface="Times New Roman"/>
            </a:endParaRPr>
          </a:p>
          <a:p>
            <a:pPr marL="355600" marR="999490" indent="-342900" algn="just">
              <a:lnSpc>
                <a:spcPct val="79900"/>
              </a:lnSpc>
              <a:spcBef>
                <a:spcPts val="720"/>
              </a:spcBef>
              <a:buFont typeface="Times New Roman"/>
              <a:buChar char="•"/>
              <a:tabLst>
                <a:tab pos="355600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Antagonist: </a:t>
            </a:r>
            <a:r>
              <a:rPr sz="2800" dirty="0">
                <a:latin typeface="Times New Roman"/>
                <a:cs typeface="Times New Roman"/>
              </a:rPr>
              <a:t>Drugs </a:t>
            </a:r>
            <a:r>
              <a:rPr sz="2800" spc="-5" dirty="0">
                <a:latin typeface="Times New Roman"/>
                <a:cs typeface="Times New Roman"/>
              </a:rPr>
              <a:t>having affinity </a:t>
            </a:r>
            <a:r>
              <a:rPr sz="2800" dirty="0">
                <a:latin typeface="Times New Roman"/>
                <a:cs typeface="Times New Roman"/>
              </a:rPr>
              <a:t>but </a:t>
            </a:r>
            <a:r>
              <a:rPr sz="2800" spc="-5" dirty="0">
                <a:latin typeface="Times New Roman"/>
                <a:cs typeface="Times New Roman"/>
              </a:rPr>
              <a:t>lacking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efficacy </a:t>
            </a:r>
            <a:r>
              <a:rPr sz="2800" spc="-5" dirty="0">
                <a:latin typeface="Times New Roman"/>
                <a:cs typeface="Times New Roman"/>
              </a:rPr>
              <a:t>are called antagonist. E.g. </a:t>
            </a:r>
            <a:r>
              <a:rPr sz="2800" dirty="0">
                <a:latin typeface="Times New Roman"/>
                <a:cs typeface="Times New Roman"/>
              </a:rPr>
              <a:t>Atropine →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Muscarinic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antagonist.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1850" y="452120"/>
            <a:ext cx="747903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5" dirty="0">
                <a:latin typeface="Times New Roman"/>
                <a:cs typeface="Times New Roman"/>
              </a:rPr>
              <a:t>Posology:</a:t>
            </a:r>
            <a:r>
              <a:rPr sz="4400" b="1" spc="15" dirty="0">
                <a:latin typeface="Times New Roman"/>
                <a:cs typeface="Times New Roman"/>
              </a:rPr>
              <a:t> </a:t>
            </a:r>
            <a:r>
              <a:rPr sz="3600" spc="-5" dirty="0"/>
              <a:t>Deals</a:t>
            </a:r>
            <a:r>
              <a:rPr sz="3600" dirty="0"/>
              <a:t> </a:t>
            </a:r>
            <a:r>
              <a:rPr sz="3600" spc="-5" dirty="0"/>
              <a:t>with</a:t>
            </a:r>
            <a:r>
              <a:rPr sz="3600" spc="-10" dirty="0"/>
              <a:t> </a:t>
            </a:r>
            <a:r>
              <a:rPr sz="3600" spc="-5" dirty="0"/>
              <a:t>dosage</a:t>
            </a:r>
            <a:r>
              <a:rPr sz="3600" spc="-10" dirty="0"/>
              <a:t> </a:t>
            </a:r>
            <a:r>
              <a:rPr sz="3600" dirty="0"/>
              <a:t>of</a:t>
            </a:r>
            <a:r>
              <a:rPr sz="3600" spc="-15" dirty="0"/>
              <a:t> </a:t>
            </a:r>
            <a:r>
              <a:rPr sz="3600" spc="-5" dirty="0"/>
              <a:t>Drug.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7340" y="1513840"/>
            <a:ext cx="7968615" cy="464439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55600" marR="589915" indent="-342900">
              <a:lnSpc>
                <a:spcPts val="3020"/>
              </a:lnSpc>
              <a:spcBef>
                <a:spcPts val="480"/>
              </a:spcBef>
            </a:pPr>
            <a:r>
              <a:rPr sz="2800" b="1" spc="-5" dirty="0">
                <a:latin typeface="Times New Roman"/>
                <a:cs typeface="Times New Roman"/>
              </a:rPr>
              <a:t>Dose: </a:t>
            </a:r>
            <a:r>
              <a:rPr sz="2800" spc="-5" dirty="0">
                <a:latin typeface="Times New Roman"/>
                <a:cs typeface="Times New Roman"/>
              </a:rPr>
              <a:t>Amount </a:t>
            </a:r>
            <a:r>
              <a:rPr sz="2800" dirty="0">
                <a:latin typeface="Times New Roman"/>
                <a:cs typeface="Times New Roman"/>
              </a:rPr>
              <a:t>of drug or </a:t>
            </a:r>
            <a:r>
              <a:rPr sz="2800" spc="-10" dirty="0">
                <a:latin typeface="Times New Roman"/>
                <a:cs typeface="Times New Roman"/>
              </a:rPr>
              <a:t>medicinal </a:t>
            </a:r>
            <a:r>
              <a:rPr sz="2800" spc="-5" dirty="0">
                <a:latin typeface="Times New Roman"/>
                <a:cs typeface="Times New Roman"/>
              </a:rPr>
              <a:t>substance </a:t>
            </a:r>
            <a:r>
              <a:rPr sz="2800" dirty="0">
                <a:latin typeface="Times New Roman"/>
                <a:cs typeface="Times New Roman"/>
              </a:rPr>
              <a:t>to be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administered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at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one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time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is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called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dose</a:t>
            </a:r>
            <a:endParaRPr sz="2800">
              <a:latin typeface="Times New Roman"/>
              <a:cs typeface="Times New Roman"/>
            </a:endParaRPr>
          </a:p>
          <a:p>
            <a:pPr marL="355600" marR="258445" indent="-342900">
              <a:lnSpc>
                <a:spcPts val="3020"/>
              </a:lnSpc>
              <a:spcBef>
                <a:spcPts val="700"/>
              </a:spcBef>
            </a:pPr>
            <a:r>
              <a:rPr sz="2800" b="1" spc="-5" dirty="0">
                <a:latin typeface="Times New Roman"/>
                <a:cs typeface="Times New Roman"/>
              </a:rPr>
              <a:t>Dosage: </a:t>
            </a:r>
            <a:r>
              <a:rPr sz="2800" spc="-5" dirty="0">
                <a:latin typeface="Times New Roman"/>
                <a:cs typeface="Times New Roman"/>
              </a:rPr>
              <a:t>Determination </a:t>
            </a:r>
            <a:r>
              <a:rPr sz="2800" dirty="0">
                <a:latin typeface="Times New Roman"/>
                <a:cs typeface="Times New Roman"/>
              </a:rPr>
              <a:t>of the </a:t>
            </a:r>
            <a:r>
              <a:rPr sz="2800" spc="-5" dirty="0">
                <a:latin typeface="Times New Roman"/>
                <a:cs typeface="Times New Roman"/>
              </a:rPr>
              <a:t>amount </a:t>
            </a:r>
            <a:r>
              <a:rPr sz="2800" dirty="0">
                <a:latin typeface="Times New Roman"/>
                <a:cs typeface="Times New Roman"/>
              </a:rPr>
              <a:t>, </a:t>
            </a:r>
            <a:r>
              <a:rPr sz="2800" spc="-5" dirty="0">
                <a:latin typeface="Times New Roman"/>
                <a:cs typeface="Times New Roman"/>
              </a:rPr>
              <a:t>frequency and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number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of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dose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for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-5" dirty="0">
                <a:latin typeface="Times New Roman"/>
                <a:cs typeface="Times New Roman"/>
              </a:rPr>
              <a:t> patient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is</a:t>
            </a:r>
            <a:r>
              <a:rPr sz="2800" spc="-5" dirty="0">
                <a:latin typeface="Times New Roman"/>
                <a:cs typeface="Times New Roman"/>
              </a:rPr>
              <a:t> called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dosage.</a:t>
            </a:r>
            <a:endParaRPr sz="2800">
              <a:latin typeface="Times New Roman"/>
              <a:cs typeface="Times New Roman"/>
            </a:endParaRPr>
          </a:p>
          <a:p>
            <a:pPr marL="355600" marR="5080" indent="-342900">
              <a:lnSpc>
                <a:spcPts val="3020"/>
              </a:lnSpc>
              <a:spcBef>
                <a:spcPts val="700"/>
              </a:spcBef>
            </a:pPr>
            <a:r>
              <a:rPr sz="2800" b="1" spc="-5" dirty="0">
                <a:latin typeface="Times New Roman"/>
                <a:cs typeface="Times New Roman"/>
              </a:rPr>
              <a:t>Therapeutic</a:t>
            </a:r>
            <a:r>
              <a:rPr sz="2800" b="1" spc="-2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dose:</a:t>
            </a:r>
            <a:r>
              <a:rPr sz="2800" b="1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Dose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require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to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produce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optimal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therapeutic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effect</a:t>
            </a:r>
            <a:r>
              <a:rPr sz="2800" dirty="0">
                <a:latin typeface="Times New Roman"/>
                <a:cs typeface="Times New Roman"/>
              </a:rPr>
              <a:t> is</a:t>
            </a:r>
            <a:r>
              <a:rPr sz="2800" spc="-10" dirty="0">
                <a:latin typeface="Times New Roman"/>
                <a:cs typeface="Times New Roman"/>
              </a:rPr>
              <a:t> called</a:t>
            </a:r>
            <a:r>
              <a:rPr sz="2800" spc="-5" dirty="0">
                <a:latin typeface="Times New Roman"/>
                <a:cs typeface="Times New Roman"/>
              </a:rPr>
              <a:t> therapeutic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dose.</a:t>
            </a:r>
            <a:endParaRPr sz="2800">
              <a:latin typeface="Times New Roman"/>
              <a:cs typeface="Times New Roman"/>
            </a:endParaRPr>
          </a:p>
          <a:p>
            <a:pPr marL="355600" marR="231775" indent="-342900">
              <a:lnSpc>
                <a:spcPct val="90000"/>
              </a:lnSpc>
              <a:spcBef>
                <a:spcPts val="655"/>
              </a:spcBef>
              <a:tabLst>
                <a:tab pos="5664200" algn="l"/>
              </a:tabLst>
            </a:pPr>
            <a:r>
              <a:rPr sz="2800" b="1" dirty="0">
                <a:latin typeface="Times New Roman"/>
                <a:cs typeface="Times New Roman"/>
              </a:rPr>
              <a:t>Maximum </a:t>
            </a:r>
            <a:r>
              <a:rPr sz="2800" b="1" spc="-5" dirty="0">
                <a:latin typeface="Times New Roman"/>
                <a:cs typeface="Times New Roman"/>
              </a:rPr>
              <a:t>dose: </a:t>
            </a:r>
            <a:r>
              <a:rPr sz="2800" spc="-10" dirty="0">
                <a:latin typeface="Times New Roman"/>
                <a:cs typeface="Times New Roman"/>
              </a:rPr>
              <a:t>Largest </a:t>
            </a:r>
            <a:r>
              <a:rPr sz="2800" dirty="0">
                <a:latin typeface="Times New Roman"/>
                <a:cs typeface="Times New Roman"/>
              </a:rPr>
              <a:t>dose of drug that is </a:t>
            </a:r>
            <a:r>
              <a:rPr sz="2800" spc="-10" dirty="0">
                <a:latin typeface="Times New Roman"/>
                <a:cs typeface="Times New Roman"/>
              </a:rPr>
              <a:t>safe </a:t>
            </a:r>
            <a:r>
              <a:rPr sz="2800" dirty="0">
                <a:latin typeface="Times New Roman"/>
                <a:cs typeface="Times New Roman"/>
              </a:rPr>
              <a:t>to 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administration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and</a:t>
            </a:r>
            <a:r>
              <a:rPr sz="2800" dirty="0">
                <a:latin typeface="Times New Roman"/>
                <a:cs typeface="Times New Roman"/>
              </a:rPr>
              <a:t> produce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no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toxic	</a:t>
            </a:r>
            <a:r>
              <a:rPr sz="2800" spc="-10" dirty="0">
                <a:latin typeface="Times New Roman"/>
                <a:cs typeface="Times New Roman"/>
              </a:rPr>
              <a:t>effect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is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called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maximum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dose.</a:t>
            </a:r>
            <a:endParaRPr sz="2800">
              <a:latin typeface="Times New Roman"/>
              <a:cs typeface="Times New Roman"/>
            </a:endParaRPr>
          </a:p>
          <a:p>
            <a:pPr marL="355600" marR="682625" indent="-342900">
              <a:lnSpc>
                <a:spcPts val="3030"/>
              </a:lnSpc>
              <a:spcBef>
                <a:spcPts val="725"/>
              </a:spcBef>
            </a:pPr>
            <a:r>
              <a:rPr sz="2800" b="1" spc="-5" dirty="0">
                <a:latin typeface="Times New Roman"/>
                <a:cs typeface="Times New Roman"/>
              </a:rPr>
              <a:t>Minimum dose: </a:t>
            </a:r>
            <a:r>
              <a:rPr sz="2800" spc="-5" dirty="0">
                <a:latin typeface="Times New Roman"/>
                <a:cs typeface="Times New Roman"/>
              </a:rPr>
              <a:t>Smallest </a:t>
            </a:r>
            <a:r>
              <a:rPr sz="2800" dirty="0">
                <a:latin typeface="Times New Roman"/>
                <a:cs typeface="Times New Roman"/>
              </a:rPr>
              <a:t>dose of drug </a:t>
            </a:r>
            <a:r>
              <a:rPr sz="2800" spc="-5" dirty="0">
                <a:latin typeface="Times New Roman"/>
                <a:cs typeface="Times New Roman"/>
              </a:rPr>
              <a:t>that will </a:t>
            </a:r>
            <a:r>
              <a:rPr sz="2800" dirty="0">
                <a:latin typeface="Times New Roman"/>
                <a:cs typeface="Times New Roman"/>
              </a:rPr>
              <a:t>be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effective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is</a:t>
            </a:r>
            <a:r>
              <a:rPr sz="2800" spc="-5" dirty="0">
                <a:latin typeface="Times New Roman"/>
                <a:cs typeface="Times New Roman"/>
              </a:rPr>
              <a:t> called </a:t>
            </a:r>
            <a:r>
              <a:rPr sz="2800" spc="-10" dirty="0">
                <a:latin typeface="Times New Roman"/>
                <a:cs typeface="Times New Roman"/>
              </a:rPr>
              <a:t>minimum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dose.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99410" y="109220"/>
            <a:ext cx="318960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5" dirty="0">
                <a:latin typeface="Times New Roman"/>
                <a:cs typeface="Times New Roman"/>
              </a:rPr>
              <a:t>POSO</a:t>
            </a:r>
            <a:r>
              <a:rPr sz="4400" b="1" dirty="0">
                <a:latin typeface="Times New Roman"/>
                <a:cs typeface="Times New Roman"/>
              </a:rPr>
              <a:t>L</a:t>
            </a:r>
            <a:r>
              <a:rPr sz="4400" b="1" spc="-5" dirty="0">
                <a:latin typeface="Times New Roman"/>
                <a:cs typeface="Times New Roman"/>
              </a:rPr>
              <a:t>OGY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252220"/>
            <a:ext cx="7731125" cy="4523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187325" indent="-342900">
              <a:lnSpc>
                <a:spcPct val="100000"/>
              </a:lnSpc>
              <a:spcBef>
                <a:spcPts val="100"/>
              </a:spcBef>
              <a:buFont typeface="Times New Roman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Times New Roman"/>
                <a:cs typeface="Times New Roman"/>
              </a:rPr>
              <a:t>Lethal dose: </a:t>
            </a:r>
            <a:r>
              <a:rPr sz="3200" dirty="0">
                <a:latin typeface="Times New Roman"/>
                <a:cs typeface="Times New Roman"/>
              </a:rPr>
              <a:t>Dose that cause death of </a:t>
            </a:r>
            <a:r>
              <a:rPr sz="3200" spc="-10" dirty="0">
                <a:latin typeface="Times New Roman"/>
                <a:cs typeface="Times New Roman"/>
              </a:rPr>
              <a:t>some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experimental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animals.</a:t>
            </a:r>
            <a:endParaRPr sz="3200">
              <a:latin typeface="Times New Roman"/>
              <a:cs typeface="Times New Roman"/>
            </a:endParaRPr>
          </a:p>
          <a:p>
            <a:pPr marL="355600" marR="941705" indent="-342900">
              <a:lnSpc>
                <a:spcPct val="100000"/>
              </a:lnSpc>
              <a:spcBef>
                <a:spcPts val="790"/>
              </a:spcBef>
              <a:buFont typeface="Times New Roman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latin typeface="Times New Roman"/>
                <a:cs typeface="Times New Roman"/>
              </a:rPr>
              <a:t>Toxic</a:t>
            </a:r>
            <a:r>
              <a:rPr sz="3200" b="1" spc="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dose:</a:t>
            </a:r>
            <a:r>
              <a:rPr sz="3200" b="1" spc="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Dose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that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causes </a:t>
            </a:r>
            <a:r>
              <a:rPr sz="3200" spc="-5" dirty="0">
                <a:latin typeface="Times New Roman"/>
                <a:cs typeface="Times New Roman"/>
              </a:rPr>
              <a:t>signs</a:t>
            </a:r>
            <a:r>
              <a:rPr sz="3200" dirty="0">
                <a:latin typeface="Times New Roman"/>
                <a:cs typeface="Times New Roman"/>
              </a:rPr>
              <a:t> and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symptoms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drug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toxicity.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800"/>
              </a:spcBef>
              <a:buFont typeface="Times New Roman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latin typeface="Times New Roman"/>
                <a:cs typeface="Times New Roman"/>
              </a:rPr>
              <a:t>Pediatric</a:t>
            </a:r>
            <a:r>
              <a:rPr sz="3200" b="1" spc="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drug</a:t>
            </a:r>
            <a:r>
              <a:rPr sz="3200" b="1" spc="1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dose:</a:t>
            </a:r>
            <a:r>
              <a:rPr sz="3200" b="1" spc="5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Calculation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dosage 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based on age or weight </a:t>
            </a:r>
            <a:r>
              <a:rPr sz="3200" spc="-5" dirty="0">
                <a:latin typeface="Times New Roman"/>
                <a:cs typeface="Times New Roman"/>
              </a:rPr>
              <a:t>are </a:t>
            </a:r>
            <a:r>
              <a:rPr sz="3200" dirty="0">
                <a:latin typeface="Times New Roman"/>
                <a:cs typeface="Times New Roman"/>
              </a:rPr>
              <a:t>conservatives and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tend </a:t>
            </a:r>
            <a:r>
              <a:rPr sz="3200" spc="-5" dirty="0">
                <a:latin typeface="Times New Roman"/>
                <a:cs typeface="Times New Roman"/>
              </a:rPr>
              <a:t>to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underestimate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the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required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dose.</a:t>
            </a:r>
            <a:endParaRPr sz="320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  <a:spcBef>
                <a:spcPts val="590"/>
              </a:spcBef>
            </a:pPr>
            <a:r>
              <a:rPr sz="2400" spc="-5" dirty="0">
                <a:latin typeface="Times New Roman"/>
                <a:cs typeface="Times New Roman"/>
              </a:rPr>
              <a:t>Age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(Young’s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rule):</a:t>
            </a:r>
            <a:endParaRPr sz="240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  <a:spcBef>
                <a:spcPts val="600"/>
              </a:spcBef>
            </a:pPr>
            <a:r>
              <a:rPr sz="2400" spc="-5" dirty="0">
                <a:latin typeface="Times New Roman"/>
                <a:cs typeface="Times New Roman"/>
              </a:rPr>
              <a:t>Dose=Adult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dose</a:t>
            </a:r>
            <a:r>
              <a:rPr sz="2400" dirty="0">
                <a:latin typeface="Times New Roman"/>
                <a:cs typeface="Times New Roman"/>
              </a:rPr>
              <a:t> x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Age(years)/Age+12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68320" y="261620"/>
            <a:ext cx="300545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PO</a:t>
            </a:r>
            <a:r>
              <a:rPr sz="4400" spc="-10" dirty="0"/>
              <a:t>S</a:t>
            </a:r>
            <a:r>
              <a:rPr sz="4400" spc="5" dirty="0"/>
              <a:t>O</a:t>
            </a:r>
            <a:r>
              <a:rPr sz="4400" spc="-10" dirty="0"/>
              <a:t>L</a:t>
            </a:r>
            <a:r>
              <a:rPr sz="4400" spc="-5" dirty="0"/>
              <a:t>OGY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612140" y="112014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5039" y="1139190"/>
            <a:ext cx="7652384" cy="497332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>
              <a:lnSpc>
                <a:spcPts val="2590"/>
              </a:lnSpc>
              <a:spcBef>
                <a:spcPts val="425"/>
              </a:spcBef>
            </a:pPr>
            <a:r>
              <a:rPr sz="2400" b="1" spc="-5" dirty="0">
                <a:latin typeface="Times New Roman"/>
                <a:cs typeface="Times New Roman"/>
              </a:rPr>
              <a:t>Booster dose:</a:t>
            </a:r>
            <a:r>
              <a:rPr sz="2400" b="1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An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additional</a:t>
            </a:r>
            <a:r>
              <a:rPr sz="2400" dirty="0">
                <a:latin typeface="Times New Roman"/>
                <a:cs typeface="Times New Roman"/>
              </a:rPr>
              <a:t> dose(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 </a:t>
            </a:r>
            <a:r>
              <a:rPr sz="2400" spc="-5" dirty="0">
                <a:latin typeface="Times New Roman"/>
                <a:cs typeface="Times New Roman"/>
              </a:rPr>
              <a:t>immunizing</a:t>
            </a:r>
            <a:r>
              <a:rPr sz="2400" dirty="0">
                <a:latin typeface="Times New Roman"/>
                <a:cs typeface="Times New Roman"/>
              </a:rPr>
              <a:t> agent) to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increase </a:t>
            </a:r>
            <a:r>
              <a:rPr sz="2400" dirty="0">
                <a:latin typeface="Times New Roman"/>
                <a:cs typeface="Times New Roman"/>
              </a:rPr>
              <a:t>the protection </a:t>
            </a:r>
            <a:r>
              <a:rPr sz="2400" spc="-5" dirty="0">
                <a:latin typeface="Times New Roman"/>
                <a:cs typeface="Times New Roman"/>
              </a:rPr>
              <a:t>afforded </a:t>
            </a:r>
            <a:r>
              <a:rPr sz="2400" dirty="0">
                <a:latin typeface="Times New Roman"/>
                <a:cs typeface="Times New Roman"/>
              </a:rPr>
              <a:t>by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original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series of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injections. The booster dose </a:t>
            </a:r>
            <a:r>
              <a:rPr sz="2400" spc="5" dirty="0">
                <a:latin typeface="Times New Roman"/>
                <a:cs typeface="Times New Roman"/>
              </a:rPr>
              <a:t>is </a:t>
            </a:r>
            <a:r>
              <a:rPr sz="2400" dirty="0">
                <a:latin typeface="Times New Roman"/>
                <a:cs typeface="Times New Roman"/>
              </a:rPr>
              <a:t>given </a:t>
            </a:r>
            <a:r>
              <a:rPr sz="2400" spc="-5" dirty="0">
                <a:latin typeface="Times New Roman"/>
                <a:cs typeface="Times New Roman"/>
              </a:rPr>
              <a:t>some months </a:t>
            </a:r>
            <a:r>
              <a:rPr sz="2400" dirty="0">
                <a:latin typeface="Times New Roman"/>
                <a:cs typeface="Times New Roman"/>
              </a:rPr>
              <a:t>or </a:t>
            </a:r>
            <a:r>
              <a:rPr sz="2400" spc="5" dirty="0">
                <a:latin typeface="Times New Roman"/>
                <a:cs typeface="Times New Roman"/>
              </a:rPr>
              <a:t>years 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after </a:t>
            </a:r>
            <a:r>
              <a:rPr sz="2400" dirty="0">
                <a:latin typeface="Times New Roman"/>
                <a:cs typeface="Times New Roman"/>
              </a:rPr>
              <a:t>the initial </a:t>
            </a:r>
            <a:r>
              <a:rPr sz="2400" spc="-5" dirty="0">
                <a:latin typeface="Times New Roman"/>
                <a:cs typeface="Times New Roman"/>
              </a:rPr>
              <a:t>immunization.</a:t>
            </a:r>
            <a:endParaRPr sz="2400">
              <a:latin typeface="Times New Roman"/>
              <a:cs typeface="Times New Roman"/>
            </a:endParaRPr>
          </a:p>
          <a:p>
            <a:pPr marL="12700" marR="363220">
              <a:lnSpc>
                <a:spcPct val="90100"/>
              </a:lnSpc>
              <a:spcBef>
                <a:spcPts val="560"/>
              </a:spcBef>
            </a:pPr>
            <a:r>
              <a:rPr sz="2400" b="1" spc="-5" dirty="0">
                <a:latin typeface="Times New Roman"/>
                <a:cs typeface="Times New Roman"/>
              </a:rPr>
              <a:t>Loading dose: </a:t>
            </a:r>
            <a:r>
              <a:rPr sz="2400" dirty="0">
                <a:latin typeface="Times New Roman"/>
                <a:cs typeface="Times New Roman"/>
              </a:rPr>
              <a:t>The “loading </a:t>
            </a:r>
            <a:r>
              <a:rPr sz="2400" spc="-5" dirty="0">
                <a:latin typeface="Times New Roman"/>
                <a:cs typeface="Times New Roman"/>
              </a:rPr>
              <a:t>dose” </a:t>
            </a:r>
            <a:r>
              <a:rPr sz="2400" spc="5" dirty="0">
                <a:latin typeface="Times New Roman"/>
                <a:cs typeface="Times New Roman"/>
              </a:rPr>
              <a:t>is </a:t>
            </a:r>
            <a:r>
              <a:rPr sz="2400" dirty="0">
                <a:latin typeface="Times New Roman"/>
                <a:cs typeface="Times New Roman"/>
              </a:rPr>
              <a:t>one or series of </a:t>
            </a:r>
            <a:r>
              <a:rPr sz="2400" spc="-5" dirty="0">
                <a:latin typeface="Times New Roman"/>
                <a:cs typeface="Times New Roman"/>
              </a:rPr>
              <a:t>doses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that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may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given </a:t>
            </a:r>
            <a:r>
              <a:rPr sz="2400" spc="-5" dirty="0">
                <a:latin typeface="Times New Roman"/>
                <a:cs typeface="Times New Roman"/>
              </a:rPr>
              <a:t>at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onset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therapy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with</a:t>
            </a:r>
            <a:r>
              <a:rPr sz="2400" dirty="0">
                <a:latin typeface="Times New Roman"/>
                <a:cs typeface="Times New Roman"/>
              </a:rPr>
              <a:t> the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aim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achieving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target concentration rapidly.</a:t>
            </a:r>
            <a:endParaRPr sz="2400">
              <a:latin typeface="Times New Roman"/>
              <a:cs typeface="Times New Roman"/>
            </a:endParaRPr>
          </a:p>
          <a:p>
            <a:pPr marL="12700" marR="525145">
              <a:lnSpc>
                <a:spcPts val="2590"/>
              </a:lnSpc>
              <a:spcBef>
                <a:spcPts val="625"/>
              </a:spcBef>
            </a:pPr>
            <a:r>
              <a:rPr sz="2400" b="1" spc="-5" dirty="0">
                <a:latin typeface="Times New Roman"/>
                <a:cs typeface="Times New Roman"/>
              </a:rPr>
              <a:t>Maintenance dose:</a:t>
            </a:r>
            <a:r>
              <a:rPr sz="2400" b="1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Dose </a:t>
            </a:r>
            <a:r>
              <a:rPr sz="2400" dirty="0">
                <a:latin typeface="Times New Roman"/>
                <a:cs typeface="Times New Roman"/>
              </a:rPr>
              <a:t>required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maintain</a:t>
            </a:r>
            <a:r>
              <a:rPr sz="2400" dirty="0">
                <a:latin typeface="Times New Roman"/>
                <a:cs typeface="Times New Roman"/>
              </a:rPr>
              <a:t> the desired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effect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that is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achieved by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preceding</a:t>
            </a:r>
            <a:r>
              <a:rPr sz="2400" spc="-5" dirty="0">
                <a:latin typeface="Times New Roman"/>
                <a:cs typeface="Times New Roman"/>
              </a:rPr>
              <a:t> dose.</a:t>
            </a:r>
            <a:endParaRPr sz="2400">
              <a:latin typeface="Times New Roman"/>
              <a:cs typeface="Times New Roman"/>
            </a:endParaRPr>
          </a:p>
          <a:p>
            <a:pPr marL="12700" marR="31115" algn="just">
              <a:lnSpc>
                <a:spcPct val="90100"/>
              </a:lnSpc>
              <a:spcBef>
                <a:spcPts val="560"/>
              </a:spcBef>
            </a:pPr>
            <a:r>
              <a:rPr sz="2400" b="1" spc="-5" dirty="0">
                <a:latin typeface="Times New Roman"/>
                <a:cs typeface="Times New Roman"/>
              </a:rPr>
              <a:t>Test dose: </a:t>
            </a:r>
            <a:r>
              <a:rPr sz="2400" spc="-5" dirty="0">
                <a:latin typeface="Times New Roman"/>
                <a:cs typeface="Times New Roman"/>
              </a:rPr>
              <a:t>Amount </a:t>
            </a:r>
            <a:r>
              <a:rPr sz="2400" dirty="0">
                <a:latin typeface="Times New Roman"/>
                <a:cs typeface="Times New Roman"/>
              </a:rPr>
              <a:t>of drug </a:t>
            </a:r>
            <a:r>
              <a:rPr sz="2400" spc="-5" dirty="0">
                <a:latin typeface="Times New Roman"/>
                <a:cs typeface="Times New Roman"/>
              </a:rPr>
              <a:t>given </a:t>
            </a:r>
            <a:r>
              <a:rPr sz="2400" dirty="0">
                <a:latin typeface="Times New Roman"/>
                <a:cs typeface="Times New Roman"/>
              </a:rPr>
              <a:t>initially ( </a:t>
            </a:r>
            <a:r>
              <a:rPr sz="2400" spc="-5" dirty="0">
                <a:latin typeface="Times New Roman"/>
                <a:cs typeface="Times New Roman"/>
              </a:rPr>
              <a:t>before </a:t>
            </a:r>
            <a:r>
              <a:rPr sz="2400" dirty="0">
                <a:latin typeface="Times New Roman"/>
                <a:cs typeface="Times New Roman"/>
              </a:rPr>
              <a:t>giving </a:t>
            </a:r>
            <a:r>
              <a:rPr sz="2400" spc="-5" dirty="0">
                <a:latin typeface="Times New Roman"/>
                <a:cs typeface="Times New Roman"/>
              </a:rPr>
              <a:t>full </a:t>
            </a:r>
            <a:r>
              <a:rPr sz="2400" dirty="0">
                <a:latin typeface="Times New Roman"/>
                <a:cs typeface="Times New Roman"/>
              </a:rPr>
              <a:t> therapeutic </a:t>
            </a:r>
            <a:r>
              <a:rPr sz="2400" spc="-5" dirty="0">
                <a:latin typeface="Times New Roman"/>
                <a:cs typeface="Times New Roman"/>
              </a:rPr>
              <a:t>dose)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see </a:t>
            </a:r>
            <a:r>
              <a:rPr sz="2400" dirty="0">
                <a:latin typeface="Times New Roman"/>
                <a:cs typeface="Times New Roman"/>
              </a:rPr>
              <a:t>the response of drug to tissue </a:t>
            </a:r>
            <a:r>
              <a:rPr sz="2400" spc="5" dirty="0">
                <a:latin typeface="Times New Roman"/>
                <a:cs typeface="Times New Roman"/>
              </a:rPr>
              <a:t>is </a:t>
            </a:r>
            <a:r>
              <a:rPr sz="2400" dirty="0">
                <a:latin typeface="Times New Roman"/>
                <a:cs typeface="Times New Roman"/>
              </a:rPr>
              <a:t>called </a:t>
            </a:r>
            <a:r>
              <a:rPr sz="2400" spc="-5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test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dose.</a:t>
            </a:r>
            <a:endParaRPr sz="2400">
              <a:latin typeface="Times New Roman"/>
              <a:cs typeface="Times New Roman"/>
            </a:endParaRPr>
          </a:p>
          <a:p>
            <a:pPr marL="12700" marR="692150" algn="just">
              <a:lnSpc>
                <a:spcPts val="2600"/>
              </a:lnSpc>
              <a:spcBef>
                <a:spcPts val="620"/>
              </a:spcBef>
            </a:pPr>
            <a:r>
              <a:rPr sz="2400" b="1" spc="-5" dirty="0">
                <a:latin typeface="Times New Roman"/>
                <a:cs typeface="Times New Roman"/>
              </a:rPr>
              <a:t>Fatal dose: </a:t>
            </a:r>
            <a:r>
              <a:rPr sz="2400" spc="-10" dirty="0">
                <a:latin typeface="Times New Roman"/>
                <a:cs typeface="Times New Roman"/>
              </a:rPr>
              <a:t>Amount </a:t>
            </a:r>
            <a:r>
              <a:rPr sz="2400" dirty="0">
                <a:latin typeface="Times New Roman"/>
                <a:cs typeface="Times New Roman"/>
              </a:rPr>
              <a:t>of dose that </a:t>
            </a:r>
            <a:r>
              <a:rPr sz="2400" spc="-5" dirty="0">
                <a:latin typeface="Times New Roman"/>
                <a:cs typeface="Times New Roman"/>
              </a:rPr>
              <a:t>cause </a:t>
            </a:r>
            <a:r>
              <a:rPr sz="2400" dirty="0">
                <a:latin typeface="Times New Roman"/>
                <a:cs typeface="Times New Roman"/>
              </a:rPr>
              <a:t>death of 100% </a:t>
            </a:r>
            <a:r>
              <a:rPr sz="2400" spc="-5" dirty="0">
                <a:latin typeface="Times New Roman"/>
                <a:cs typeface="Times New Roman"/>
              </a:rPr>
              <a:t>of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experimental animals.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2140" y="251205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2140" y="357505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2140" y="430910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2140" y="537210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338603" y="1586003"/>
            <a:ext cx="3228975" cy="3839845"/>
            <a:chOff x="3338603" y="1586003"/>
            <a:chExt cx="3228975" cy="3839845"/>
          </a:xfrm>
        </p:grpSpPr>
        <p:sp>
          <p:nvSpPr>
            <p:cNvPr id="3" name="object 3"/>
            <p:cNvSpPr/>
            <p:nvPr/>
          </p:nvSpPr>
          <p:spPr>
            <a:xfrm>
              <a:off x="3352799" y="1600199"/>
              <a:ext cx="3200400" cy="3811270"/>
            </a:xfrm>
            <a:custGeom>
              <a:avLst/>
              <a:gdLst/>
              <a:ahLst/>
              <a:cxnLst/>
              <a:rect l="l" t="t" r="r" b="b"/>
              <a:pathLst>
                <a:path w="3200400" h="3811270">
                  <a:moveTo>
                    <a:pt x="0" y="3810000"/>
                  </a:moveTo>
                  <a:lnTo>
                    <a:pt x="3200400" y="3811270"/>
                  </a:lnTo>
                </a:path>
                <a:path w="3200400" h="3811270">
                  <a:moveTo>
                    <a:pt x="1270" y="3806190"/>
                  </a:moveTo>
                  <a:lnTo>
                    <a:pt x="0" y="0"/>
                  </a:lnTo>
                </a:path>
              </a:pathLst>
            </a:custGeom>
            <a:ln w="28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809999" y="2184400"/>
              <a:ext cx="1676400" cy="2692400"/>
            </a:xfrm>
            <a:custGeom>
              <a:avLst/>
              <a:gdLst/>
              <a:ahLst/>
              <a:cxnLst/>
              <a:rect l="l" t="t" r="r" b="b"/>
              <a:pathLst>
                <a:path w="1676400" h="2692400">
                  <a:moveTo>
                    <a:pt x="0" y="2692400"/>
                  </a:moveTo>
                  <a:lnTo>
                    <a:pt x="10447" y="2624089"/>
                  </a:lnTo>
                  <a:lnTo>
                    <a:pt x="20901" y="2555818"/>
                  </a:lnTo>
                  <a:lnTo>
                    <a:pt x="31364" y="2487627"/>
                  </a:lnTo>
                  <a:lnTo>
                    <a:pt x="41838" y="2419555"/>
                  </a:lnTo>
                  <a:lnTo>
                    <a:pt x="52326" y="2351643"/>
                  </a:lnTo>
                  <a:lnTo>
                    <a:pt x="62829" y="2283930"/>
                  </a:lnTo>
                  <a:lnTo>
                    <a:pt x="73350" y="2216456"/>
                  </a:lnTo>
                  <a:lnTo>
                    <a:pt x="83892" y="2149261"/>
                  </a:lnTo>
                  <a:lnTo>
                    <a:pt x="94455" y="2082384"/>
                  </a:lnTo>
                  <a:lnTo>
                    <a:pt x="105044" y="2015866"/>
                  </a:lnTo>
                  <a:lnTo>
                    <a:pt x="115659" y="1949747"/>
                  </a:lnTo>
                  <a:lnTo>
                    <a:pt x="126303" y="1884065"/>
                  </a:lnTo>
                  <a:lnTo>
                    <a:pt x="136978" y="1818862"/>
                  </a:lnTo>
                  <a:lnTo>
                    <a:pt x="147687" y="1754176"/>
                  </a:lnTo>
                  <a:lnTo>
                    <a:pt x="158431" y="1690048"/>
                  </a:lnTo>
                  <a:lnTo>
                    <a:pt x="169214" y="1626518"/>
                  </a:lnTo>
                  <a:lnTo>
                    <a:pt x="180036" y="1563625"/>
                  </a:lnTo>
                  <a:lnTo>
                    <a:pt x="190901" y="1501409"/>
                  </a:lnTo>
                  <a:lnTo>
                    <a:pt x="201810" y="1439911"/>
                  </a:lnTo>
                  <a:lnTo>
                    <a:pt x="212767" y="1379169"/>
                  </a:lnTo>
                  <a:lnTo>
                    <a:pt x="223772" y="1319224"/>
                  </a:lnTo>
                  <a:lnTo>
                    <a:pt x="234829" y="1260115"/>
                  </a:lnTo>
                  <a:lnTo>
                    <a:pt x="245939" y="1201883"/>
                  </a:lnTo>
                  <a:lnTo>
                    <a:pt x="257105" y="1144567"/>
                  </a:lnTo>
                  <a:lnTo>
                    <a:pt x="268329" y="1088207"/>
                  </a:lnTo>
                  <a:lnTo>
                    <a:pt x="279613" y="1032843"/>
                  </a:lnTo>
                  <a:lnTo>
                    <a:pt x="290959" y="978515"/>
                  </a:lnTo>
                  <a:lnTo>
                    <a:pt x="302370" y="925262"/>
                  </a:lnTo>
                  <a:lnTo>
                    <a:pt x="313848" y="873124"/>
                  </a:lnTo>
                  <a:lnTo>
                    <a:pt x="325395" y="822142"/>
                  </a:lnTo>
                  <a:lnTo>
                    <a:pt x="337014" y="772355"/>
                  </a:lnTo>
                  <a:lnTo>
                    <a:pt x="348705" y="723803"/>
                  </a:lnTo>
                  <a:lnTo>
                    <a:pt x="360473" y="676526"/>
                  </a:lnTo>
                  <a:lnTo>
                    <a:pt x="372319" y="630563"/>
                  </a:lnTo>
                  <a:lnTo>
                    <a:pt x="384245" y="585954"/>
                  </a:lnTo>
                  <a:lnTo>
                    <a:pt x="396253" y="542740"/>
                  </a:lnTo>
                  <a:lnTo>
                    <a:pt x="408346" y="500960"/>
                  </a:lnTo>
                  <a:lnTo>
                    <a:pt x="420526" y="460654"/>
                  </a:lnTo>
                  <a:lnTo>
                    <a:pt x="432795" y="421862"/>
                  </a:lnTo>
                  <a:lnTo>
                    <a:pt x="445155" y="384623"/>
                  </a:lnTo>
                  <a:lnTo>
                    <a:pt x="470159" y="314965"/>
                  </a:lnTo>
                  <a:lnTo>
                    <a:pt x="495554" y="252000"/>
                  </a:lnTo>
                  <a:lnTo>
                    <a:pt x="521360" y="196046"/>
                  </a:lnTo>
                  <a:lnTo>
                    <a:pt x="547593" y="147421"/>
                  </a:lnTo>
                  <a:lnTo>
                    <a:pt x="574272" y="106445"/>
                  </a:lnTo>
                  <a:lnTo>
                    <a:pt x="601415" y="73437"/>
                  </a:lnTo>
                  <a:lnTo>
                    <a:pt x="643036" y="39559"/>
                  </a:lnTo>
                  <a:lnTo>
                    <a:pt x="685800" y="25400"/>
                  </a:lnTo>
                  <a:lnTo>
                    <a:pt x="700419" y="25969"/>
                  </a:lnTo>
                  <a:lnTo>
                    <a:pt x="746187" y="49338"/>
                  </a:lnTo>
                  <a:lnTo>
                    <a:pt x="778162" y="81797"/>
                  </a:lnTo>
                  <a:lnTo>
                    <a:pt x="811186" y="126666"/>
                  </a:lnTo>
                  <a:lnTo>
                    <a:pt x="845157" y="183008"/>
                  </a:lnTo>
                  <a:lnTo>
                    <a:pt x="879972" y="249885"/>
                  </a:lnTo>
                  <a:lnTo>
                    <a:pt x="897664" y="286981"/>
                  </a:lnTo>
                  <a:lnTo>
                    <a:pt x="915527" y="326360"/>
                  </a:lnTo>
                  <a:lnTo>
                    <a:pt x="933550" y="367903"/>
                  </a:lnTo>
                  <a:lnTo>
                    <a:pt x="951720" y="411495"/>
                  </a:lnTo>
                  <a:lnTo>
                    <a:pt x="970023" y="457018"/>
                  </a:lnTo>
                  <a:lnTo>
                    <a:pt x="988447" y="504354"/>
                  </a:lnTo>
                  <a:lnTo>
                    <a:pt x="1006978" y="553387"/>
                  </a:lnTo>
                  <a:lnTo>
                    <a:pt x="1025605" y="604000"/>
                  </a:lnTo>
                  <a:lnTo>
                    <a:pt x="1044313" y="656074"/>
                  </a:lnTo>
                  <a:lnTo>
                    <a:pt x="1063091" y="709494"/>
                  </a:lnTo>
                  <a:lnTo>
                    <a:pt x="1081925" y="764141"/>
                  </a:lnTo>
                  <a:lnTo>
                    <a:pt x="1100802" y="819899"/>
                  </a:lnTo>
                  <a:lnTo>
                    <a:pt x="1119710" y="876651"/>
                  </a:lnTo>
                  <a:lnTo>
                    <a:pt x="1138635" y="934279"/>
                  </a:lnTo>
                  <a:lnTo>
                    <a:pt x="1157565" y="992666"/>
                  </a:lnTo>
                  <a:lnTo>
                    <a:pt x="1176486" y="1051695"/>
                  </a:lnTo>
                  <a:lnTo>
                    <a:pt x="1195387" y="1111250"/>
                  </a:lnTo>
                  <a:lnTo>
                    <a:pt x="1214254" y="1171211"/>
                  </a:lnTo>
                  <a:lnTo>
                    <a:pt x="1233073" y="1231464"/>
                  </a:lnTo>
                  <a:lnTo>
                    <a:pt x="1251833" y="1291890"/>
                  </a:lnTo>
                  <a:lnTo>
                    <a:pt x="1270521" y="1352372"/>
                  </a:lnTo>
                  <a:lnTo>
                    <a:pt x="1289123" y="1412793"/>
                  </a:lnTo>
                  <a:lnTo>
                    <a:pt x="1307626" y="1473036"/>
                  </a:lnTo>
                  <a:lnTo>
                    <a:pt x="1326018" y="1532984"/>
                  </a:lnTo>
                  <a:lnTo>
                    <a:pt x="1344286" y="1592520"/>
                  </a:lnTo>
                  <a:lnTo>
                    <a:pt x="1362417" y="1651525"/>
                  </a:lnTo>
                  <a:lnTo>
                    <a:pt x="1380398" y="1709885"/>
                  </a:lnTo>
                  <a:lnTo>
                    <a:pt x="1398216" y="1767480"/>
                  </a:lnTo>
                  <a:lnTo>
                    <a:pt x="1415858" y="1824194"/>
                  </a:lnTo>
                  <a:lnTo>
                    <a:pt x="1433312" y="1879910"/>
                  </a:lnTo>
                  <a:lnTo>
                    <a:pt x="1450564" y="1934510"/>
                  </a:lnTo>
                  <a:lnTo>
                    <a:pt x="1467602" y="1987878"/>
                  </a:lnTo>
                  <a:lnTo>
                    <a:pt x="1484412" y="2039897"/>
                  </a:lnTo>
                  <a:lnTo>
                    <a:pt x="1500982" y="2090448"/>
                  </a:lnTo>
                  <a:lnTo>
                    <a:pt x="1517300" y="2139415"/>
                  </a:lnTo>
                  <a:lnTo>
                    <a:pt x="1533351" y="2186681"/>
                  </a:lnTo>
                  <a:lnTo>
                    <a:pt x="1549123" y="2232129"/>
                  </a:lnTo>
                  <a:lnTo>
                    <a:pt x="1564604" y="2275641"/>
                  </a:lnTo>
                  <a:lnTo>
                    <a:pt x="1579780" y="2317101"/>
                  </a:lnTo>
                  <a:lnTo>
                    <a:pt x="1594638" y="2356390"/>
                  </a:lnTo>
                  <a:lnTo>
                    <a:pt x="1609166" y="2393393"/>
                  </a:lnTo>
                  <a:lnTo>
                    <a:pt x="1637180" y="2460068"/>
                  </a:lnTo>
                  <a:lnTo>
                    <a:pt x="1663717" y="2516190"/>
                  </a:lnTo>
                  <a:lnTo>
                    <a:pt x="1676400" y="2540000"/>
                  </a:lnTo>
                </a:path>
                <a:path w="1676400" h="2692400">
                  <a:moveTo>
                    <a:pt x="0" y="0"/>
                  </a:moveTo>
                  <a:lnTo>
                    <a:pt x="0" y="0"/>
                  </a:lnTo>
                </a:path>
                <a:path w="1676400" h="2692400">
                  <a:moveTo>
                    <a:pt x="1676400" y="2692400"/>
                  </a:moveTo>
                  <a:lnTo>
                    <a:pt x="1676400" y="2692400"/>
                  </a:lnTo>
                </a:path>
              </a:pathLst>
            </a:custGeom>
            <a:ln w="28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2734478" y="2059334"/>
            <a:ext cx="363220" cy="293179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720"/>
              </a:lnSpc>
            </a:pPr>
            <a:r>
              <a:rPr sz="24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Plasma</a:t>
            </a:r>
            <a:r>
              <a:rPr sz="2400" b="1" spc="-1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Concentration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41340" y="5825490"/>
            <a:ext cx="7035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0066"/>
                </a:solidFill>
                <a:latin typeface="Times New Roman"/>
                <a:cs typeface="Times New Roman"/>
              </a:rPr>
              <a:t>T</a:t>
            </a:r>
            <a:r>
              <a:rPr sz="2400" b="1" dirty="0">
                <a:solidFill>
                  <a:srgbClr val="FF0066"/>
                </a:solidFill>
                <a:latin typeface="Times New Roman"/>
                <a:cs typeface="Times New Roman"/>
              </a:rPr>
              <a:t>i</a:t>
            </a:r>
            <a:r>
              <a:rPr sz="2400" b="1" spc="5" dirty="0">
                <a:solidFill>
                  <a:srgbClr val="FF0066"/>
                </a:solidFill>
                <a:latin typeface="Times New Roman"/>
                <a:cs typeface="Times New Roman"/>
              </a:rPr>
              <a:t>m</a:t>
            </a:r>
            <a:r>
              <a:rPr sz="2400" b="1" dirty="0">
                <a:solidFill>
                  <a:srgbClr val="FF0066"/>
                </a:solidFill>
                <a:latin typeface="Times New Roman"/>
                <a:cs typeface="Times New Roman"/>
              </a:rPr>
              <a:t>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38200" y="304800"/>
            <a:ext cx="7086600" cy="947419"/>
          </a:xfrm>
          <a:prstGeom prst="rect">
            <a:avLst/>
          </a:prstGeom>
          <a:solidFill>
            <a:srgbClr val="0099CC"/>
          </a:solidFill>
        </p:spPr>
        <p:txBody>
          <a:bodyPr vert="horz" wrap="square" lIns="0" tIns="46990" rIns="0" bIns="0" rtlCol="0">
            <a:spAutoFit/>
          </a:bodyPr>
          <a:lstStyle/>
          <a:p>
            <a:pPr marL="835660" marR="395605" indent="-439420">
              <a:lnSpc>
                <a:spcPct val="100000"/>
              </a:lnSpc>
              <a:spcBef>
                <a:spcPts val="370"/>
              </a:spcBef>
            </a:pPr>
            <a:r>
              <a:rPr sz="2800" b="1" dirty="0">
                <a:latin typeface="Times New Roman"/>
                <a:cs typeface="Times New Roman"/>
              </a:rPr>
              <a:t>Plasma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concentration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vs.</a:t>
            </a:r>
            <a:r>
              <a:rPr sz="2800" b="1" spc="-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time</a:t>
            </a:r>
            <a:r>
              <a:rPr sz="2800" b="1" spc="-3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profile</a:t>
            </a:r>
            <a:r>
              <a:rPr sz="2800" b="1" spc="-3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of a </a:t>
            </a:r>
            <a:r>
              <a:rPr sz="2800" b="1" spc="-68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single</a:t>
            </a:r>
            <a:r>
              <a:rPr sz="2800" b="1" spc="-2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dose</a:t>
            </a:r>
            <a:r>
              <a:rPr sz="2800" b="1" spc="-2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of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a</a:t>
            </a:r>
            <a:r>
              <a:rPr sz="2800" b="1" spc="-5" dirty="0">
                <a:latin typeface="Times New Roman"/>
                <a:cs typeface="Times New Roman"/>
              </a:rPr>
              <a:t> drug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ingested</a:t>
            </a:r>
            <a:r>
              <a:rPr sz="2800" b="1" spc="-2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orally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44520" y="109220"/>
            <a:ext cx="300482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10" dirty="0"/>
              <a:t>POSOLOGY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328420"/>
            <a:ext cx="8155305" cy="4577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361315" indent="-342900">
              <a:lnSpc>
                <a:spcPct val="999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ED</a:t>
            </a:r>
            <a:r>
              <a:rPr sz="2000" dirty="0">
                <a:latin typeface="Times New Roman"/>
                <a:cs typeface="Times New Roman"/>
              </a:rPr>
              <a:t>50</a:t>
            </a:r>
            <a:r>
              <a:rPr sz="3200" dirty="0">
                <a:latin typeface="Times New Roman"/>
                <a:cs typeface="Times New Roman"/>
              </a:rPr>
              <a:t>(Median </a:t>
            </a:r>
            <a:r>
              <a:rPr sz="3200" spc="-5" dirty="0">
                <a:latin typeface="Times New Roman"/>
                <a:cs typeface="Times New Roman"/>
              </a:rPr>
              <a:t>effective </a:t>
            </a:r>
            <a:r>
              <a:rPr sz="3200" dirty="0">
                <a:latin typeface="Times New Roman"/>
                <a:cs typeface="Times New Roman"/>
              </a:rPr>
              <a:t>dose): The dose </a:t>
            </a:r>
            <a:r>
              <a:rPr sz="3200" spc="-10" dirty="0">
                <a:latin typeface="Times New Roman"/>
                <a:cs typeface="Times New Roman"/>
              </a:rPr>
              <a:t>at </a:t>
            </a:r>
            <a:r>
              <a:rPr sz="3200" spc="-5" dirty="0">
                <a:latin typeface="Times New Roman"/>
                <a:cs typeface="Times New Roman"/>
              </a:rPr>
              <a:t> which </a:t>
            </a:r>
            <a:r>
              <a:rPr sz="3200" dirty="0">
                <a:latin typeface="Times New Roman"/>
                <a:cs typeface="Times New Roman"/>
              </a:rPr>
              <a:t>50% of individual </a:t>
            </a:r>
            <a:r>
              <a:rPr sz="3200" spc="-5" dirty="0">
                <a:latin typeface="Times New Roman"/>
                <a:cs typeface="Times New Roman"/>
              </a:rPr>
              <a:t>exhibit the specified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quantal effect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is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called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20" dirty="0">
                <a:latin typeface="Times New Roman"/>
                <a:cs typeface="Times New Roman"/>
              </a:rPr>
              <a:t>ED</a:t>
            </a:r>
            <a:r>
              <a:rPr sz="2400" spc="20" dirty="0">
                <a:latin typeface="Times New Roman"/>
                <a:cs typeface="Times New Roman"/>
              </a:rPr>
              <a:t>50</a:t>
            </a:r>
            <a:endParaRPr sz="2400">
              <a:latin typeface="Times New Roman"/>
              <a:cs typeface="Times New Roman"/>
            </a:endParaRPr>
          </a:p>
          <a:p>
            <a:pPr marL="355600" marR="93980" indent="-342900">
              <a:lnSpc>
                <a:spcPct val="100000"/>
              </a:lnSpc>
              <a:spcBef>
                <a:spcPts val="8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TD</a:t>
            </a:r>
            <a:r>
              <a:rPr sz="2400" spc="-5" dirty="0">
                <a:latin typeface="Times New Roman"/>
                <a:cs typeface="Times New Roman"/>
              </a:rPr>
              <a:t>50</a:t>
            </a:r>
            <a:r>
              <a:rPr sz="3200" spc="-5" dirty="0">
                <a:latin typeface="Times New Roman"/>
                <a:cs typeface="Times New Roman"/>
              </a:rPr>
              <a:t>(Median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toxic</a:t>
            </a:r>
            <a:r>
              <a:rPr sz="3200" dirty="0">
                <a:latin typeface="Times New Roman"/>
                <a:cs typeface="Times New Roman"/>
              </a:rPr>
              <a:t> dose):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dose required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to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produce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 </a:t>
            </a:r>
            <a:r>
              <a:rPr sz="3200" spc="-5" dirty="0">
                <a:latin typeface="Times New Roman"/>
                <a:cs typeface="Times New Roman"/>
              </a:rPr>
              <a:t>particular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toxic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effect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in</a:t>
            </a:r>
            <a:r>
              <a:rPr sz="3200" dirty="0">
                <a:latin typeface="Times New Roman"/>
                <a:cs typeface="Times New Roman"/>
              </a:rPr>
              <a:t> 50% of </a:t>
            </a:r>
            <a:r>
              <a:rPr sz="3200" spc="-5" dirty="0">
                <a:latin typeface="Times New Roman"/>
                <a:cs typeface="Times New Roman"/>
              </a:rPr>
              <a:t>test 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animals is</a:t>
            </a:r>
            <a:r>
              <a:rPr sz="3200" dirty="0">
                <a:latin typeface="Times New Roman"/>
                <a:cs typeface="Times New Roman"/>
              </a:rPr>
              <a:t> called</a:t>
            </a:r>
            <a:r>
              <a:rPr sz="3200" spc="5" dirty="0">
                <a:latin typeface="Times New Roman"/>
                <a:cs typeface="Times New Roman"/>
              </a:rPr>
              <a:t> TD</a:t>
            </a:r>
            <a:r>
              <a:rPr sz="2400" spc="5" dirty="0">
                <a:latin typeface="Times New Roman"/>
                <a:cs typeface="Times New Roman"/>
              </a:rPr>
              <a:t>50</a:t>
            </a:r>
            <a:r>
              <a:rPr sz="3200" spc="5" dirty="0"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49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LD</a:t>
            </a:r>
            <a:r>
              <a:rPr sz="2400" spc="-5" dirty="0">
                <a:latin typeface="Times New Roman"/>
                <a:cs typeface="Times New Roman"/>
              </a:rPr>
              <a:t>50</a:t>
            </a:r>
            <a:r>
              <a:rPr sz="3200" spc="-5" dirty="0">
                <a:latin typeface="Times New Roman"/>
                <a:cs typeface="Times New Roman"/>
              </a:rPr>
              <a:t>(Median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lethal</a:t>
            </a:r>
            <a:r>
              <a:rPr sz="3200" dirty="0">
                <a:latin typeface="Times New Roman"/>
                <a:cs typeface="Times New Roman"/>
              </a:rPr>
              <a:t> dose): The dose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required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to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produce death </a:t>
            </a:r>
            <a:r>
              <a:rPr sz="3200" spc="-5" dirty="0">
                <a:latin typeface="Times New Roman"/>
                <a:cs typeface="Times New Roman"/>
              </a:rPr>
              <a:t>in </a:t>
            </a:r>
            <a:r>
              <a:rPr sz="3200" dirty="0">
                <a:latin typeface="Times New Roman"/>
                <a:cs typeface="Times New Roman"/>
              </a:rPr>
              <a:t>50% of </a:t>
            </a:r>
            <a:r>
              <a:rPr sz="3200" spc="-5" dirty="0">
                <a:latin typeface="Times New Roman"/>
                <a:cs typeface="Times New Roman"/>
              </a:rPr>
              <a:t>experimental animals 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is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called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the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LD</a:t>
            </a:r>
            <a:r>
              <a:rPr sz="2400" spc="5" dirty="0">
                <a:latin typeface="Times New Roman"/>
                <a:cs typeface="Times New Roman"/>
              </a:rPr>
              <a:t>50</a:t>
            </a:r>
            <a:r>
              <a:rPr sz="3200" spc="5" dirty="0"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42439" y="254000"/>
            <a:ext cx="550545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-10" dirty="0">
                <a:latin typeface="Times New Roman"/>
                <a:cs typeface="Times New Roman"/>
              </a:rPr>
              <a:t>THERAPEUTIC</a:t>
            </a:r>
            <a:r>
              <a:rPr sz="4000" b="1" spc="-70" dirty="0">
                <a:latin typeface="Times New Roman"/>
                <a:cs typeface="Times New Roman"/>
              </a:rPr>
              <a:t> </a:t>
            </a:r>
            <a:r>
              <a:rPr sz="4000" b="1" spc="-5" dirty="0">
                <a:latin typeface="Times New Roman"/>
                <a:cs typeface="Times New Roman"/>
              </a:rPr>
              <a:t>INDEX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7340" y="1126490"/>
            <a:ext cx="8184515" cy="447802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55600" marR="662305" indent="-342900">
              <a:lnSpc>
                <a:spcPct val="90000"/>
              </a:lnSpc>
              <a:spcBef>
                <a:spcPts val="48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Therapeutic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index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is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the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ratio</a:t>
            </a:r>
            <a:r>
              <a:rPr sz="3200" dirty="0">
                <a:latin typeface="Times New Roman"/>
                <a:cs typeface="Times New Roman"/>
              </a:rPr>
              <a:t> between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the 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median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lethal</a:t>
            </a:r>
            <a:r>
              <a:rPr sz="3200" dirty="0">
                <a:latin typeface="Times New Roman"/>
                <a:cs typeface="Times New Roman"/>
              </a:rPr>
              <a:t> dose and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the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median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effective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dose.</a:t>
            </a:r>
            <a:endParaRPr sz="3200">
              <a:latin typeface="Times New Roman"/>
              <a:cs typeface="Times New Roman"/>
            </a:endParaRPr>
          </a:p>
          <a:p>
            <a:pPr marL="12700" marR="2567940">
              <a:lnSpc>
                <a:spcPts val="4250"/>
              </a:lnSpc>
              <a:spcBef>
                <a:spcPts val="10"/>
              </a:spcBef>
            </a:pPr>
            <a:r>
              <a:rPr sz="3200" dirty="0">
                <a:latin typeface="Times New Roman"/>
                <a:cs typeface="Times New Roman"/>
              </a:rPr>
              <a:t>So, </a:t>
            </a:r>
            <a:r>
              <a:rPr sz="3200" spc="-5" dirty="0">
                <a:latin typeface="Times New Roman"/>
                <a:cs typeface="Times New Roman"/>
              </a:rPr>
              <a:t>therapeutic </a:t>
            </a:r>
            <a:r>
              <a:rPr sz="3200" dirty="0">
                <a:latin typeface="Times New Roman"/>
                <a:cs typeface="Times New Roman"/>
              </a:rPr>
              <a:t>index </a:t>
            </a:r>
            <a:r>
              <a:rPr sz="3200" spc="5" dirty="0">
                <a:latin typeface="Times New Roman"/>
                <a:cs typeface="Times New Roman"/>
              </a:rPr>
              <a:t>=LD</a:t>
            </a:r>
            <a:r>
              <a:rPr sz="2400" spc="5" dirty="0">
                <a:latin typeface="Times New Roman"/>
                <a:cs typeface="Times New Roman"/>
              </a:rPr>
              <a:t>50</a:t>
            </a:r>
            <a:r>
              <a:rPr sz="3200" spc="5" dirty="0">
                <a:latin typeface="Times New Roman"/>
                <a:cs typeface="Times New Roman"/>
              </a:rPr>
              <a:t>/ED</a:t>
            </a:r>
            <a:r>
              <a:rPr sz="2400" spc="5" dirty="0">
                <a:latin typeface="Times New Roman"/>
                <a:cs typeface="Times New Roman"/>
              </a:rPr>
              <a:t>50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[In experimental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animal]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42900">
              <a:lnSpc>
                <a:spcPts val="3460"/>
              </a:lnSpc>
              <a:spcBef>
                <a:spcPts val="635"/>
              </a:spcBef>
            </a:pPr>
            <a:r>
              <a:rPr sz="3200" spc="-5" dirty="0">
                <a:latin typeface="Times New Roman"/>
                <a:cs typeface="Times New Roman"/>
              </a:rPr>
              <a:t>Or,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Therapeutic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index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is</a:t>
            </a:r>
            <a:r>
              <a:rPr sz="3200" spc="-5" dirty="0">
                <a:latin typeface="Times New Roman"/>
                <a:cs typeface="Times New Roman"/>
              </a:rPr>
              <a:t> the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ratio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between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median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toxic</a:t>
            </a:r>
            <a:r>
              <a:rPr sz="3200" dirty="0">
                <a:latin typeface="Times New Roman"/>
                <a:cs typeface="Times New Roman"/>
              </a:rPr>
              <a:t> dose and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the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median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effective</a:t>
            </a:r>
            <a:r>
              <a:rPr sz="3200" dirty="0">
                <a:latin typeface="Times New Roman"/>
                <a:cs typeface="Times New Roman"/>
              </a:rPr>
              <a:t> dose.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3200" dirty="0">
                <a:latin typeface="Times New Roman"/>
                <a:cs typeface="Times New Roman"/>
              </a:rPr>
              <a:t>So,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therapeutic</a:t>
            </a:r>
            <a:r>
              <a:rPr sz="3200" dirty="0">
                <a:latin typeface="Times New Roman"/>
                <a:cs typeface="Times New Roman"/>
              </a:rPr>
              <a:t> index </a:t>
            </a:r>
            <a:r>
              <a:rPr sz="3200" spc="5" dirty="0">
                <a:latin typeface="Times New Roman"/>
                <a:cs typeface="Times New Roman"/>
              </a:rPr>
              <a:t>=TD</a:t>
            </a:r>
            <a:r>
              <a:rPr sz="2400" spc="5" dirty="0">
                <a:latin typeface="Times New Roman"/>
                <a:cs typeface="Times New Roman"/>
              </a:rPr>
              <a:t>50</a:t>
            </a:r>
            <a:r>
              <a:rPr sz="3200" spc="5" dirty="0">
                <a:latin typeface="Times New Roman"/>
                <a:cs typeface="Times New Roman"/>
              </a:rPr>
              <a:t>/ED</a:t>
            </a:r>
            <a:r>
              <a:rPr sz="2400" spc="5" dirty="0">
                <a:latin typeface="Times New Roman"/>
                <a:cs typeface="Times New Roman"/>
              </a:rPr>
              <a:t>50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3200" dirty="0">
                <a:latin typeface="Times New Roman"/>
                <a:cs typeface="Times New Roman"/>
              </a:rPr>
              <a:t>[In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clinical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medicine]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0" y="684530"/>
            <a:ext cx="5875020" cy="4297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766570" y="1261110"/>
            <a:ext cx="6407150" cy="3738879"/>
            <a:chOff x="1766570" y="1261110"/>
            <a:chExt cx="6407150" cy="3738879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544060" y="1261110"/>
              <a:ext cx="3629660" cy="3700779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771650" y="4911089"/>
              <a:ext cx="6355080" cy="83820"/>
            </a:xfrm>
            <a:custGeom>
              <a:avLst/>
              <a:gdLst/>
              <a:ahLst/>
              <a:cxnLst/>
              <a:rect l="l" t="t" r="r" b="b"/>
              <a:pathLst>
                <a:path w="6355080" h="83820">
                  <a:moveTo>
                    <a:pt x="0" y="0"/>
                  </a:moveTo>
                  <a:lnTo>
                    <a:pt x="6355080" y="0"/>
                  </a:lnTo>
                </a:path>
                <a:path w="6355080" h="83820">
                  <a:moveTo>
                    <a:pt x="0" y="0"/>
                  </a:moveTo>
                  <a:lnTo>
                    <a:pt x="0" y="83820"/>
                  </a:lnTo>
                </a:path>
              </a:pathLst>
            </a:custGeom>
            <a:ln w="101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815590" y="1210842"/>
            <a:ext cx="403225" cy="343154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3040"/>
              </a:lnSpc>
            </a:pPr>
            <a:r>
              <a:rPr sz="2650" b="1" spc="-60" dirty="0">
                <a:latin typeface="Arial"/>
                <a:cs typeface="Arial"/>
              </a:rPr>
              <a:t>Plasma</a:t>
            </a:r>
            <a:r>
              <a:rPr sz="2650" b="1" spc="-120" dirty="0">
                <a:latin typeface="Arial"/>
                <a:cs typeface="Arial"/>
              </a:rPr>
              <a:t> </a:t>
            </a:r>
            <a:r>
              <a:rPr sz="2650" b="1" spc="-65" dirty="0">
                <a:latin typeface="Arial"/>
                <a:cs typeface="Arial"/>
              </a:rPr>
              <a:t>Concentration</a:t>
            </a:r>
            <a:endParaRPr sz="26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55139" y="4988559"/>
            <a:ext cx="16700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Arial"/>
                <a:cs typeface="Arial"/>
              </a:rPr>
              <a:t>0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476500" y="4911090"/>
            <a:ext cx="0" cy="83820"/>
          </a:xfrm>
          <a:custGeom>
            <a:avLst/>
            <a:gdLst/>
            <a:ahLst/>
            <a:cxnLst/>
            <a:rect l="l" t="t" r="r" b="b"/>
            <a:pathLst>
              <a:path h="83820">
                <a:moveTo>
                  <a:pt x="0" y="0"/>
                </a:moveTo>
                <a:lnTo>
                  <a:pt x="0" y="83820"/>
                </a:lnTo>
              </a:path>
            </a:pathLst>
          </a:custGeom>
          <a:ln w="101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459989" y="4988559"/>
            <a:ext cx="16700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Arial"/>
                <a:cs typeface="Arial"/>
              </a:rPr>
              <a:t>1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182620" y="4911090"/>
            <a:ext cx="0" cy="83820"/>
          </a:xfrm>
          <a:custGeom>
            <a:avLst/>
            <a:gdLst/>
            <a:ahLst/>
            <a:cxnLst/>
            <a:rect l="l" t="t" r="r" b="b"/>
            <a:pathLst>
              <a:path h="83820">
                <a:moveTo>
                  <a:pt x="0" y="0"/>
                </a:moveTo>
                <a:lnTo>
                  <a:pt x="0" y="83820"/>
                </a:lnTo>
              </a:path>
            </a:pathLst>
          </a:custGeom>
          <a:ln w="101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166110" y="4988559"/>
            <a:ext cx="16700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Arial"/>
                <a:cs typeface="Arial"/>
              </a:rPr>
              <a:t>2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887470" y="4911090"/>
            <a:ext cx="0" cy="83820"/>
          </a:xfrm>
          <a:custGeom>
            <a:avLst/>
            <a:gdLst/>
            <a:ahLst/>
            <a:cxnLst/>
            <a:rect l="l" t="t" r="r" b="b"/>
            <a:pathLst>
              <a:path h="83820">
                <a:moveTo>
                  <a:pt x="0" y="0"/>
                </a:moveTo>
                <a:lnTo>
                  <a:pt x="0" y="83820"/>
                </a:lnTo>
              </a:path>
            </a:pathLst>
          </a:custGeom>
          <a:ln w="101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870959" y="4988559"/>
            <a:ext cx="16700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Arial"/>
                <a:cs typeface="Arial"/>
              </a:rPr>
              <a:t>3</a:t>
            </a:r>
            <a:endParaRPr sz="20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594859" y="4911090"/>
            <a:ext cx="706120" cy="83820"/>
          </a:xfrm>
          <a:custGeom>
            <a:avLst/>
            <a:gdLst/>
            <a:ahLst/>
            <a:cxnLst/>
            <a:rect l="l" t="t" r="r" b="b"/>
            <a:pathLst>
              <a:path w="706120" h="83820">
                <a:moveTo>
                  <a:pt x="0" y="0"/>
                </a:moveTo>
                <a:lnTo>
                  <a:pt x="0" y="83820"/>
                </a:lnTo>
              </a:path>
              <a:path w="706120" h="83820">
                <a:moveTo>
                  <a:pt x="706119" y="0"/>
                </a:moveTo>
                <a:lnTo>
                  <a:pt x="706119" y="83820"/>
                </a:lnTo>
              </a:path>
            </a:pathLst>
          </a:custGeom>
          <a:ln w="101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4536440" y="4920763"/>
            <a:ext cx="915035" cy="894080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52705">
              <a:lnSpc>
                <a:spcPct val="100000"/>
              </a:lnSpc>
              <a:spcBef>
                <a:spcPts val="630"/>
              </a:spcBef>
              <a:tabLst>
                <a:tab pos="760095" algn="l"/>
              </a:tabLst>
            </a:pPr>
            <a:r>
              <a:rPr sz="2000" b="1" dirty="0">
                <a:latin typeface="Arial"/>
                <a:cs typeface="Arial"/>
              </a:rPr>
              <a:t>4	5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2650" b="1" spc="-40" dirty="0">
                <a:latin typeface="Arial"/>
                <a:cs typeface="Arial"/>
              </a:rPr>
              <a:t>Dose</a:t>
            </a:r>
            <a:endParaRPr sz="265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005829" y="4911090"/>
            <a:ext cx="0" cy="83820"/>
          </a:xfrm>
          <a:custGeom>
            <a:avLst/>
            <a:gdLst/>
            <a:ahLst/>
            <a:cxnLst/>
            <a:rect l="l" t="t" r="r" b="b"/>
            <a:pathLst>
              <a:path h="83820">
                <a:moveTo>
                  <a:pt x="0" y="0"/>
                </a:moveTo>
                <a:lnTo>
                  <a:pt x="0" y="83820"/>
                </a:lnTo>
              </a:path>
            </a:pathLst>
          </a:custGeom>
          <a:ln w="101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989320" y="4988559"/>
            <a:ext cx="16700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Arial"/>
                <a:cs typeface="Arial"/>
              </a:rPr>
              <a:t>6</a:t>
            </a:r>
            <a:endParaRPr sz="20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711950" y="4911090"/>
            <a:ext cx="0" cy="83820"/>
          </a:xfrm>
          <a:custGeom>
            <a:avLst/>
            <a:gdLst/>
            <a:ahLst/>
            <a:cxnLst/>
            <a:rect l="l" t="t" r="r" b="b"/>
            <a:pathLst>
              <a:path h="83820">
                <a:moveTo>
                  <a:pt x="0" y="0"/>
                </a:moveTo>
                <a:lnTo>
                  <a:pt x="0" y="83820"/>
                </a:lnTo>
              </a:path>
            </a:pathLst>
          </a:custGeom>
          <a:ln w="101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6695440" y="4988559"/>
            <a:ext cx="16700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Arial"/>
                <a:cs typeface="Arial"/>
              </a:rPr>
              <a:t>7</a:t>
            </a:r>
            <a:endParaRPr sz="20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419340" y="4911090"/>
            <a:ext cx="0" cy="83820"/>
          </a:xfrm>
          <a:custGeom>
            <a:avLst/>
            <a:gdLst/>
            <a:ahLst/>
            <a:cxnLst/>
            <a:rect l="l" t="t" r="r" b="b"/>
            <a:pathLst>
              <a:path h="83820">
                <a:moveTo>
                  <a:pt x="0" y="0"/>
                </a:moveTo>
                <a:lnTo>
                  <a:pt x="0" y="83820"/>
                </a:lnTo>
              </a:path>
            </a:pathLst>
          </a:custGeom>
          <a:ln w="101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7402830" y="4988559"/>
            <a:ext cx="16700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Arial"/>
                <a:cs typeface="Arial"/>
              </a:rPr>
              <a:t>8</a:t>
            </a:r>
            <a:endParaRPr sz="20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8124190" y="4911090"/>
            <a:ext cx="0" cy="83820"/>
          </a:xfrm>
          <a:custGeom>
            <a:avLst/>
            <a:gdLst/>
            <a:ahLst/>
            <a:cxnLst/>
            <a:rect l="l" t="t" r="r" b="b"/>
            <a:pathLst>
              <a:path h="83820">
                <a:moveTo>
                  <a:pt x="0" y="0"/>
                </a:moveTo>
                <a:lnTo>
                  <a:pt x="0" y="83820"/>
                </a:lnTo>
              </a:path>
            </a:pathLst>
          </a:custGeom>
          <a:ln w="101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8107680" y="4988559"/>
            <a:ext cx="16700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Arial"/>
                <a:cs typeface="Arial"/>
              </a:rPr>
              <a:t>9</a:t>
            </a:r>
            <a:endParaRPr sz="20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689100" y="796290"/>
            <a:ext cx="82550" cy="4114800"/>
          </a:xfrm>
          <a:custGeom>
            <a:avLst/>
            <a:gdLst/>
            <a:ahLst/>
            <a:cxnLst/>
            <a:rect l="l" t="t" r="r" b="b"/>
            <a:pathLst>
              <a:path w="82550" h="4114800">
                <a:moveTo>
                  <a:pt x="82550" y="4114800"/>
                </a:moveTo>
                <a:lnTo>
                  <a:pt x="82550" y="0"/>
                </a:lnTo>
              </a:path>
              <a:path w="82550" h="4114800">
                <a:moveTo>
                  <a:pt x="82550" y="4114800"/>
                </a:moveTo>
                <a:lnTo>
                  <a:pt x="0" y="4114800"/>
                </a:lnTo>
              </a:path>
            </a:pathLst>
          </a:custGeom>
          <a:ln w="101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1638300" y="4729479"/>
            <a:ext cx="16700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Arial"/>
                <a:cs typeface="Arial"/>
              </a:rPr>
              <a:t>0</a:t>
            </a:r>
            <a:endParaRPr sz="20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689100" y="422529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82550" y="0"/>
                </a:moveTo>
                <a:lnTo>
                  <a:pt x="0" y="0"/>
                </a:lnTo>
              </a:path>
            </a:pathLst>
          </a:custGeom>
          <a:ln w="101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1638300" y="4043679"/>
            <a:ext cx="16700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Arial"/>
                <a:cs typeface="Arial"/>
              </a:rPr>
              <a:t>2</a:t>
            </a:r>
            <a:endParaRPr sz="20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689100" y="353949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82550" y="0"/>
                </a:moveTo>
                <a:lnTo>
                  <a:pt x="0" y="0"/>
                </a:lnTo>
              </a:path>
            </a:pathLst>
          </a:custGeom>
          <a:ln w="101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1638300" y="3357879"/>
            <a:ext cx="16700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Arial"/>
                <a:cs typeface="Arial"/>
              </a:rPr>
              <a:t>4</a:t>
            </a:r>
            <a:endParaRPr sz="20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689100" y="285368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82550" y="0"/>
                </a:moveTo>
                <a:lnTo>
                  <a:pt x="0" y="0"/>
                </a:lnTo>
              </a:path>
            </a:pathLst>
          </a:custGeom>
          <a:ln w="101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1638300" y="2672079"/>
            <a:ext cx="16700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Arial"/>
                <a:cs typeface="Arial"/>
              </a:rPr>
              <a:t>6</a:t>
            </a:r>
            <a:endParaRPr sz="2000">
              <a:latin typeface="Arial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689100" y="216788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82550" y="0"/>
                </a:moveTo>
                <a:lnTo>
                  <a:pt x="0" y="0"/>
                </a:lnTo>
              </a:path>
            </a:pathLst>
          </a:custGeom>
          <a:ln w="101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1638300" y="1986279"/>
            <a:ext cx="16700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Arial"/>
                <a:cs typeface="Arial"/>
              </a:rPr>
              <a:t>8</a:t>
            </a:r>
            <a:endParaRPr sz="200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689100" y="148208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82550" y="0"/>
                </a:moveTo>
                <a:lnTo>
                  <a:pt x="0" y="0"/>
                </a:lnTo>
              </a:path>
            </a:pathLst>
          </a:custGeom>
          <a:ln w="101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1502410" y="1300479"/>
            <a:ext cx="30289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45" dirty="0">
                <a:latin typeface="Arial"/>
                <a:cs typeface="Arial"/>
              </a:rPr>
              <a:t>1</a:t>
            </a:r>
            <a:r>
              <a:rPr sz="2000" b="1" dirty="0">
                <a:latin typeface="Arial"/>
                <a:cs typeface="Arial"/>
              </a:rPr>
              <a:t>0</a:t>
            </a:r>
            <a:endParaRPr sz="2000">
              <a:latin typeface="Arial"/>
              <a:cs typeface="Aria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1689100" y="79629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82550" y="0"/>
                </a:moveTo>
                <a:lnTo>
                  <a:pt x="0" y="0"/>
                </a:lnTo>
              </a:path>
            </a:pathLst>
          </a:custGeom>
          <a:ln w="101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1502410" y="614679"/>
            <a:ext cx="30289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45" dirty="0">
                <a:latin typeface="Arial"/>
                <a:cs typeface="Arial"/>
              </a:rPr>
              <a:t>1</a:t>
            </a:r>
            <a:r>
              <a:rPr sz="2000" b="1" dirty="0">
                <a:latin typeface="Arial"/>
                <a:cs typeface="Arial"/>
              </a:rPr>
              <a:t>2</a:t>
            </a:r>
            <a:endParaRPr sz="2000">
              <a:latin typeface="Arial"/>
              <a:cs typeface="Arial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786889" y="2183129"/>
            <a:ext cx="6535420" cy="1371600"/>
          </a:xfrm>
          <a:custGeom>
            <a:avLst/>
            <a:gdLst/>
            <a:ahLst/>
            <a:cxnLst/>
            <a:rect l="l" t="t" r="r" b="b"/>
            <a:pathLst>
              <a:path w="6535420" h="1371600">
                <a:moveTo>
                  <a:pt x="0" y="0"/>
                </a:moveTo>
                <a:lnTo>
                  <a:pt x="6520180" y="0"/>
                </a:lnTo>
              </a:path>
              <a:path w="6535420" h="1371600">
                <a:moveTo>
                  <a:pt x="0" y="1371600"/>
                </a:moveTo>
                <a:lnTo>
                  <a:pt x="6535419" y="1371600"/>
                </a:lnTo>
              </a:path>
            </a:pathLst>
          </a:custGeom>
          <a:ln w="203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>
            <a:spLocks noGrp="1"/>
          </p:cNvSpPr>
          <p:nvPr>
            <p:ph type="title"/>
          </p:nvPr>
        </p:nvSpPr>
        <p:spPr>
          <a:xfrm>
            <a:off x="2000250" y="1291590"/>
            <a:ext cx="170497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35" dirty="0">
                <a:latin typeface="Arial"/>
                <a:cs typeface="Arial"/>
              </a:rPr>
              <a:t>T</a:t>
            </a:r>
            <a:r>
              <a:rPr sz="2000" b="1" spc="-140" dirty="0">
                <a:latin typeface="Arial"/>
                <a:cs typeface="Arial"/>
              </a:rPr>
              <a:t>O</a:t>
            </a:r>
            <a:r>
              <a:rPr sz="2000" b="1" spc="-35" dirty="0">
                <a:latin typeface="Arial"/>
                <a:cs typeface="Arial"/>
              </a:rPr>
              <a:t>X</a:t>
            </a:r>
            <a:r>
              <a:rPr sz="2000" b="1" spc="-80" dirty="0">
                <a:latin typeface="Arial"/>
                <a:cs typeface="Arial"/>
              </a:rPr>
              <a:t>I</a:t>
            </a:r>
            <a:r>
              <a:rPr sz="2000" b="1" dirty="0">
                <a:latin typeface="Arial"/>
                <a:cs typeface="Arial"/>
              </a:rPr>
              <a:t>C</a:t>
            </a:r>
            <a:r>
              <a:rPr sz="2000" b="1" spc="-100" dirty="0">
                <a:latin typeface="Arial"/>
                <a:cs typeface="Arial"/>
              </a:rPr>
              <a:t> </a:t>
            </a:r>
            <a:r>
              <a:rPr sz="2000" b="1" spc="-15" dirty="0">
                <a:latin typeface="Arial"/>
                <a:cs typeface="Arial"/>
              </a:rPr>
              <a:t>R</a:t>
            </a:r>
            <a:r>
              <a:rPr sz="2000" b="1" spc="-135" dirty="0">
                <a:latin typeface="Arial"/>
                <a:cs typeface="Arial"/>
              </a:rPr>
              <a:t>A</a:t>
            </a:r>
            <a:r>
              <a:rPr sz="2000" b="1" spc="-25" dirty="0">
                <a:latin typeface="Arial"/>
                <a:cs typeface="Arial"/>
              </a:rPr>
              <a:t>N</a:t>
            </a:r>
            <a:r>
              <a:rPr sz="2000" b="1" spc="-130" dirty="0">
                <a:latin typeface="Arial"/>
                <a:cs typeface="Arial"/>
              </a:rPr>
              <a:t>G</a:t>
            </a:r>
            <a:r>
              <a:rPr sz="2000" b="1" dirty="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000250" y="2663190"/>
            <a:ext cx="271526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35" dirty="0">
                <a:latin typeface="Arial"/>
                <a:cs typeface="Arial"/>
              </a:rPr>
              <a:t>T</a:t>
            </a:r>
            <a:r>
              <a:rPr sz="2000" b="1" spc="-25" dirty="0">
                <a:latin typeface="Arial"/>
                <a:cs typeface="Arial"/>
              </a:rPr>
              <a:t>H</a:t>
            </a:r>
            <a:r>
              <a:rPr sz="2000" b="1" spc="-35" dirty="0">
                <a:latin typeface="Arial"/>
                <a:cs typeface="Arial"/>
              </a:rPr>
              <a:t>E</a:t>
            </a:r>
            <a:r>
              <a:rPr sz="2000" b="1" spc="-15" dirty="0">
                <a:latin typeface="Arial"/>
                <a:cs typeface="Arial"/>
              </a:rPr>
              <a:t>R</a:t>
            </a:r>
            <a:r>
              <a:rPr sz="2000" b="1" spc="-135" dirty="0">
                <a:latin typeface="Arial"/>
                <a:cs typeface="Arial"/>
              </a:rPr>
              <a:t>A</a:t>
            </a:r>
            <a:r>
              <a:rPr sz="2000" b="1" spc="-25" dirty="0">
                <a:latin typeface="Arial"/>
                <a:cs typeface="Arial"/>
              </a:rPr>
              <a:t>P</a:t>
            </a:r>
            <a:r>
              <a:rPr sz="2000" b="1" spc="-35" dirty="0">
                <a:latin typeface="Arial"/>
                <a:cs typeface="Arial"/>
              </a:rPr>
              <a:t>E</a:t>
            </a:r>
            <a:r>
              <a:rPr sz="2000" b="1" spc="-15" dirty="0">
                <a:latin typeface="Arial"/>
                <a:cs typeface="Arial"/>
              </a:rPr>
              <a:t>U</a:t>
            </a:r>
            <a:r>
              <a:rPr sz="2000" b="1" spc="-35" dirty="0">
                <a:latin typeface="Arial"/>
                <a:cs typeface="Arial"/>
              </a:rPr>
              <a:t>T</a:t>
            </a:r>
            <a:r>
              <a:rPr sz="2000" b="1" spc="-90" dirty="0">
                <a:latin typeface="Arial"/>
                <a:cs typeface="Arial"/>
              </a:rPr>
              <a:t>I</a:t>
            </a:r>
            <a:r>
              <a:rPr sz="2000" b="1" dirty="0">
                <a:latin typeface="Arial"/>
                <a:cs typeface="Arial"/>
              </a:rPr>
              <a:t>C</a:t>
            </a:r>
            <a:r>
              <a:rPr sz="2000" b="1" spc="-100" dirty="0">
                <a:latin typeface="Arial"/>
                <a:cs typeface="Arial"/>
              </a:rPr>
              <a:t> </a:t>
            </a:r>
            <a:r>
              <a:rPr sz="2000" b="1" spc="-15" dirty="0">
                <a:latin typeface="Arial"/>
                <a:cs typeface="Arial"/>
              </a:rPr>
              <a:t>R</a:t>
            </a:r>
            <a:r>
              <a:rPr sz="2000" b="1" spc="-135" dirty="0">
                <a:latin typeface="Arial"/>
                <a:cs typeface="Arial"/>
              </a:rPr>
              <a:t>A</a:t>
            </a:r>
            <a:r>
              <a:rPr sz="2000" b="1" spc="-25" dirty="0">
                <a:latin typeface="Arial"/>
                <a:cs typeface="Arial"/>
              </a:rPr>
              <a:t>N</a:t>
            </a:r>
            <a:r>
              <a:rPr sz="2000" b="1" spc="-140" dirty="0">
                <a:latin typeface="Arial"/>
                <a:cs typeface="Arial"/>
              </a:rPr>
              <a:t>G</a:t>
            </a:r>
            <a:r>
              <a:rPr sz="2000" b="1" dirty="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000250" y="4065270"/>
            <a:ext cx="238379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40" dirty="0">
                <a:latin typeface="Arial"/>
                <a:cs typeface="Arial"/>
              </a:rPr>
              <a:t>SUB-THERAPEUTIC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7214" y="1061043"/>
            <a:ext cx="6564652" cy="496348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6070" y="262890"/>
            <a:ext cx="85280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10" dirty="0">
                <a:latin typeface="Times New Roman"/>
                <a:cs typeface="Times New Roman"/>
              </a:rPr>
              <a:t>THE</a:t>
            </a:r>
            <a:r>
              <a:rPr sz="3600" b="1" spc="-45" dirty="0">
                <a:latin typeface="Times New Roman"/>
                <a:cs typeface="Times New Roman"/>
              </a:rPr>
              <a:t> </a:t>
            </a:r>
            <a:r>
              <a:rPr sz="3600" b="1" spc="-5" dirty="0">
                <a:latin typeface="Times New Roman"/>
                <a:cs typeface="Times New Roman"/>
              </a:rPr>
              <a:t>DOSE-RESPONSE</a:t>
            </a:r>
            <a:r>
              <a:rPr sz="3600" b="1" spc="-40" dirty="0">
                <a:latin typeface="Times New Roman"/>
                <a:cs typeface="Times New Roman"/>
              </a:rPr>
              <a:t> </a:t>
            </a:r>
            <a:r>
              <a:rPr sz="3600" b="1" spc="-5" dirty="0">
                <a:latin typeface="Times New Roman"/>
                <a:cs typeface="Times New Roman"/>
              </a:rPr>
              <a:t>RELATIONSHIP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Half</a:t>
            </a:r>
            <a:r>
              <a:rPr spc="-100" dirty="0"/>
              <a:t> </a:t>
            </a:r>
            <a:r>
              <a:rPr spc="-15" dirty="0"/>
              <a:t>life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340" y="709929"/>
            <a:ext cx="8709025" cy="2335530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622300" marR="5080" indent="-609600">
              <a:lnSpc>
                <a:spcPct val="79800"/>
              </a:lnSpc>
              <a:spcBef>
                <a:spcPts val="775"/>
              </a:spcBef>
            </a:pPr>
            <a:r>
              <a:rPr sz="2800" b="1" spc="-5" dirty="0">
                <a:latin typeface="Times New Roman"/>
                <a:cs typeface="Times New Roman"/>
              </a:rPr>
              <a:t>Definition: </a:t>
            </a:r>
            <a:r>
              <a:rPr sz="2800" spc="-5" dirty="0">
                <a:latin typeface="Times New Roman"/>
                <a:cs typeface="Times New Roman"/>
              </a:rPr>
              <a:t>The time </a:t>
            </a:r>
            <a:r>
              <a:rPr sz="2800" dirty="0">
                <a:latin typeface="Times New Roman"/>
                <a:cs typeface="Times New Roman"/>
              </a:rPr>
              <a:t>by </a:t>
            </a:r>
            <a:r>
              <a:rPr sz="2800" spc="-5" dirty="0">
                <a:latin typeface="Times New Roman"/>
                <a:cs typeface="Times New Roman"/>
              </a:rPr>
              <a:t>which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10" dirty="0">
                <a:latin typeface="Times New Roman"/>
                <a:cs typeface="Times New Roman"/>
              </a:rPr>
              <a:t>effect </a:t>
            </a:r>
            <a:r>
              <a:rPr sz="2800" dirty="0">
                <a:latin typeface="Times New Roman"/>
                <a:cs typeface="Times New Roman"/>
              </a:rPr>
              <a:t>of a drug </a:t>
            </a:r>
            <a:r>
              <a:rPr sz="2800" spc="-5" dirty="0">
                <a:latin typeface="Times New Roman"/>
                <a:cs typeface="Times New Roman"/>
              </a:rPr>
              <a:t>will </a:t>
            </a:r>
            <a:r>
              <a:rPr sz="2800" spc="-10" dirty="0">
                <a:latin typeface="Times New Roman"/>
                <a:cs typeface="Times New Roman"/>
              </a:rPr>
              <a:t>come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to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half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is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called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Biological </a:t>
            </a:r>
            <a:r>
              <a:rPr sz="2800" dirty="0">
                <a:latin typeface="Times New Roman"/>
                <a:cs typeface="Times New Roman"/>
              </a:rPr>
              <a:t>half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life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of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that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drug.</a:t>
            </a:r>
            <a:endParaRPr sz="2800">
              <a:latin typeface="Times New Roman"/>
              <a:cs typeface="Times New Roman"/>
            </a:endParaRPr>
          </a:p>
          <a:p>
            <a:pPr marL="622300" marR="224154" indent="-609600">
              <a:lnSpc>
                <a:spcPct val="79900"/>
              </a:lnSpc>
              <a:spcBef>
                <a:spcPts val="710"/>
              </a:spcBef>
            </a:pPr>
            <a:r>
              <a:rPr sz="2800" spc="-10" dirty="0">
                <a:latin typeface="Times New Roman"/>
                <a:cs typeface="Times New Roman"/>
              </a:rPr>
              <a:t>Example: </a:t>
            </a:r>
            <a:r>
              <a:rPr sz="2800" dirty="0">
                <a:latin typeface="Times New Roman"/>
                <a:cs typeface="Times New Roman"/>
              </a:rPr>
              <a:t>4 </a:t>
            </a:r>
            <a:r>
              <a:rPr sz="2800" spc="-10" dirty="0">
                <a:latin typeface="Times New Roman"/>
                <a:cs typeface="Times New Roman"/>
              </a:rPr>
              <a:t>mg </a:t>
            </a:r>
            <a:r>
              <a:rPr sz="2800" dirty="0">
                <a:latin typeface="Times New Roman"/>
                <a:cs typeface="Times New Roman"/>
              </a:rPr>
              <a:t>of a drug is </a:t>
            </a:r>
            <a:r>
              <a:rPr sz="2800" spc="-5" dirty="0">
                <a:latin typeface="Times New Roman"/>
                <a:cs typeface="Times New Roman"/>
              </a:rPr>
              <a:t>administered. Blood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concentration </a:t>
            </a:r>
            <a:r>
              <a:rPr sz="2800" spc="-10" dirty="0">
                <a:latin typeface="Times New Roman"/>
                <a:cs typeface="Times New Roman"/>
              </a:rPr>
              <a:t>become </a:t>
            </a:r>
            <a:r>
              <a:rPr sz="2800" spc="-5" dirty="0">
                <a:latin typeface="Times New Roman"/>
                <a:cs typeface="Times New Roman"/>
              </a:rPr>
              <a:t>2mg (50%) after </a:t>
            </a:r>
            <a:r>
              <a:rPr sz="2800" dirty="0">
                <a:latin typeface="Times New Roman"/>
                <a:cs typeface="Times New Roman"/>
              </a:rPr>
              <a:t>10 </a:t>
            </a:r>
            <a:r>
              <a:rPr sz="2800" spc="-5" dirty="0">
                <a:latin typeface="Times New Roman"/>
                <a:cs typeface="Times New Roman"/>
              </a:rPr>
              <a:t>minutes. </a:t>
            </a:r>
            <a:r>
              <a:rPr sz="2800" dirty="0">
                <a:latin typeface="Times New Roman"/>
                <a:cs typeface="Times New Roman"/>
              </a:rPr>
              <a:t>So,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plasma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half-life =10 minutes.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2800" b="1" spc="-5" dirty="0">
                <a:latin typeface="Times New Roman"/>
                <a:cs typeface="Times New Roman"/>
              </a:rPr>
              <a:t>Importance: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0040" y="4958079"/>
            <a:ext cx="283845" cy="882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2800" spc="-570" dirty="0">
                <a:latin typeface="MS UI Gothic"/>
                <a:cs typeface="MS UI Gothic"/>
              </a:rPr>
              <a:t>➢</a:t>
            </a:r>
            <a:endParaRPr sz="2800">
              <a:latin typeface="MS UI Gothic"/>
              <a:cs typeface="MS UI Gothic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r>
              <a:rPr sz="2800" spc="-570" dirty="0">
                <a:latin typeface="MS UI Gothic"/>
                <a:cs typeface="MS UI Gothic"/>
              </a:rPr>
              <a:t>➢</a:t>
            </a:r>
            <a:endParaRPr sz="2800">
              <a:latin typeface="MS UI Gothic"/>
              <a:cs typeface="MS UI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7340" y="3022600"/>
            <a:ext cx="8195309" cy="2854960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622300" marR="5080" indent="-609600">
              <a:lnSpc>
                <a:spcPts val="2690"/>
              </a:lnSpc>
              <a:spcBef>
                <a:spcPts val="745"/>
              </a:spcBef>
              <a:buAutoNum type="arabicPeriod"/>
              <a:tabLst>
                <a:tab pos="621665" algn="l"/>
                <a:tab pos="622300" algn="l"/>
              </a:tabLst>
            </a:pPr>
            <a:r>
              <a:rPr sz="2800" spc="-5" dirty="0">
                <a:latin typeface="Times New Roman"/>
                <a:cs typeface="Times New Roman"/>
              </a:rPr>
              <a:t>Half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life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gives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gross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idea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about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Pharmacokinetics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and Pharmacodynamics </a:t>
            </a:r>
            <a:r>
              <a:rPr sz="2800" dirty="0">
                <a:latin typeface="Times New Roman"/>
                <a:cs typeface="Times New Roman"/>
              </a:rPr>
              <a:t>of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drug.</a:t>
            </a:r>
            <a:endParaRPr sz="2800">
              <a:latin typeface="Times New Roman"/>
              <a:cs typeface="Times New Roman"/>
            </a:endParaRPr>
          </a:p>
          <a:p>
            <a:pPr marL="622300" marR="210185" indent="-609600">
              <a:lnSpc>
                <a:spcPts val="2690"/>
              </a:lnSpc>
              <a:spcBef>
                <a:spcPts val="690"/>
              </a:spcBef>
              <a:buAutoNum type="arabicPeriod"/>
              <a:tabLst>
                <a:tab pos="621665" algn="l"/>
                <a:tab pos="622300" algn="l"/>
              </a:tabLst>
            </a:pPr>
            <a:r>
              <a:rPr sz="2800" spc="-5" dirty="0">
                <a:latin typeface="Times New Roman"/>
                <a:cs typeface="Times New Roman"/>
              </a:rPr>
              <a:t>Half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life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gives idea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about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duration </a:t>
            </a:r>
            <a:r>
              <a:rPr sz="2800" dirty="0">
                <a:latin typeface="Times New Roman"/>
                <a:cs typeface="Times New Roman"/>
              </a:rPr>
              <a:t>of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action </a:t>
            </a:r>
            <a:r>
              <a:rPr sz="2800" dirty="0">
                <a:latin typeface="Times New Roman"/>
                <a:cs typeface="Times New Roman"/>
              </a:rPr>
              <a:t>of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drug.</a:t>
            </a:r>
            <a:endParaRPr sz="2800">
              <a:latin typeface="Times New Roman"/>
              <a:cs typeface="Times New Roman"/>
            </a:endParaRPr>
          </a:p>
          <a:p>
            <a:pPr marL="622300" indent="-609600">
              <a:lnSpc>
                <a:spcPct val="100000"/>
              </a:lnSpc>
              <a:spcBef>
                <a:spcPts val="55"/>
              </a:spcBef>
              <a:buAutoNum type="arabicPeriod"/>
              <a:tabLst>
                <a:tab pos="621665" algn="l"/>
                <a:tab pos="622300" algn="l"/>
              </a:tabLst>
            </a:pPr>
            <a:r>
              <a:rPr sz="2800" spc="-5" dirty="0">
                <a:latin typeface="Times New Roman"/>
                <a:cs typeface="Times New Roman"/>
              </a:rPr>
              <a:t>It</a:t>
            </a:r>
            <a:r>
              <a:rPr sz="2800" spc="-10" dirty="0">
                <a:latin typeface="Times New Roman"/>
                <a:cs typeface="Times New Roman"/>
              </a:rPr>
              <a:t> can </a:t>
            </a:r>
            <a:r>
              <a:rPr sz="2800" dirty="0">
                <a:latin typeface="Times New Roman"/>
                <a:cs typeface="Times New Roman"/>
              </a:rPr>
              <a:t>guide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dosage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schedules.</a:t>
            </a:r>
            <a:endParaRPr sz="2800">
              <a:latin typeface="Times New Roman"/>
              <a:cs typeface="Times New Roman"/>
            </a:endParaRPr>
          </a:p>
          <a:p>
            <a:pPr marL="709295">
              <a:lnSpc>
                <a:spcPct val="100000"/>
              </a:lnSpc>
              <a:spcBef>
                <a:spcPts val="20"/>
              </a:spcBef>
            </a:pPr>
            <a:r>
              <a:rPr sz="2800" spc="-5" dirty="0">
                <a:latin typeface="Times New Roman"/>
                <a:cs typeface="Times New Roman"/>
              </a:rPr>
              <a:t>Low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Half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life </a:t>
            </a:r>
            <a:r>
              <a:rPr sz="2800" dirty="0">
                <a:latin typeface="Times New Roman"/>
                <a:cs typeface="Times New Roman"/>
              </a:rPr>
              <a:t>→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Frequent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administration</a:t>
            </a:r>
            <a:endParaRPr sz="2800">
              <a:latin typeface="Times New Roman"/>
              <a:cs typeface="Times New Roman"/>
            </a:endParaRPr>
          </a:p>
          <a:p>
            <a:pPr marL="622300">
              <a:lnSpc>
                <a:spcPct val="100000"/>
              </a:lnSpc>
              <a:spcBef>
                <a:spcPts val="30"/>
              </a:spcBef>
              <a:tabLst>
                <a:tab pos="3065145" algn="l"/>
              </a:tabLst>
            </a:pPr>
            <a:r>
              <a:rPr sz="2800" spc="-5" dirty="0">
                <a:latin typeface="Times New Roman"/>
                <a:cs typeface="Times New Roman"/>
              </a:rPr>
              <a:t>High</a:t>
            </a:r>
            <a:r>
              <a:rPr sz="2800" dirty="0">
                <a:latin typeface="Times New Roman"/>
                <a:cs typeface="Times New Roman"/>
              </a:rPr>
              <a:t> half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life→	</a:t>
            </a:r>
            <a:r>
              <a:rPr sz="2800" dirty="0">
                <a:latin typeface="Times New Roman"/>
                <a:cs typeface="Times New Roman"/>
              </a:rPr>
              <a:t>Should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be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given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once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or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twice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daily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19679" y="345440"/>
            <a:ext cx="409384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Bioavailability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340" y="1328420"/>
            <a:ext cx="8390255" cy="3902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5244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3100" spc="-10" dirty="0">
                <a:latin typeface="Times New Roman"/>
                <a:cs typeface="Times New Roman"/>
              </a:rPr>
              <a:t>Definition:</a:t>
            </a:r>
            <a:r>
              <a:rPr sz="3100" dirty="0">
                <a:latin typeface="Times New Roman"/>
                <a:cs typeface="Times New Roman"/>
              </a:rPr>
              <a:t> </a:t>
            </a:r>
            <a:r>
              <a:rPr sz="3100" spc="-5" dirty="0">
                <a:latin typeface="Times New Roman"/>
                <a:cs typeface="Times New Roman"/>
              </a:rPr>
              <a:t>It is</a:t>
            </a:r>
            <a:r>
              <a:rPr sz="3100" spc="-15" dirty="0">
                <a:latin typeface="Times New Roman"/>
                <a:cs typeface="Times New Roman"/>
              </a:rPr>
              <a:t> </a:t>
            </a:r>
            <a:r>
              <a:rPr sz="3100" dirty="0">
                <a:latin typeface="Times New Roman"/>
                <a:cs typeface="Times New Roman"/>
              </a:rPr>
              <a:t>the</a:t>
            </a:r>
            <a:r>
              <a:rPr sz="3100" spc="5" dirty="0">
                <a:latin typeface="Times New Roman"/>
                <a:cs typeface="Times New Roman"/>
              </a:rPr>
              <a:t> </a:t>
            </a:r>
            <a:r>
              <a:rPr sz="3100" spc="-5" dirty="0">
                <a:latin typeface="Times New Roman"/>
                <a:cs typeface="Times New Roman"/>
              </a:rPr>
              <a:t>amount</a:t>
            </a:r>
            <a:r>
              <a:rPr sz="3100" spc="5" dirty="0">
                <a:latin typeface="Times New Roman"/>
                <a:cs typeface="Times New Roman"/>
              </a:rPr>
              <a:t> </a:t>
            </a:r>
            <a:r>
              <a:rPr sz="3100" spc="-5" dirty="0">
                <a:latin typeface="Times New Roman"/>
                <a:cs typeface="Times New Roman"/>
              </a:rPr>
              <a:t>or</a:t>
            </a:r>
            <a:r>
              <a:rPr sz="3100" spc="5" dirty="0">
                <a:latin typeface="Times New Roman"/>
                <a:cs typeface="Times New Roman"/>
              </a:rPr>
              <a:t> </a:t>
            </a:r>
            <a:r>
              <a:rPr sz="3100" spc="-5" dirty="0">
                <a:latin typeface="Times New Roman"/>
                <a:cs typeface="Times New Roman"/>
              </a:rPr>
              <a:t>percentage</a:t>
            </a:r>
            <a:r>
              <a:rPr sz="3100" spc="5" dirty="0">
                <a:latin typeface="Times New Roman"/>
                <a:cs typeface="Times New Roman"/>
              </a:rPr>
              <a:t> </a:t>
            </a:r>
            <a:r>
              <a:rPr sz="3100" dirty="0">
                <a:latin typeface="Times New Roman"/>
                <a:cs typeface="Times New Roman"/>
              </a:rPr>
              <a:t>of</a:t>
            </a:r>
            <a:r>
              <a:rPr sz="3100" spc="-10" dirty="0">
                <a:latin typeface="Times New Roman"/>
                <a:cs typeface="Times New Roman"/>
              </a:rPr>
              <a:t> </a:t>
            </a:r>
            <a:r>
              <a:rPr sz="3100" spc="-5" dirty="0">
                <a:latin typeface="Times New Roman"/>
                <a:cs typeface="Times New Roman"/>
              </a:rPr>
              <a:t>active </a:t>
            </a:r>
            <a:r>
              <a:rPr sz="3100" spc="-760" dirty="0">
                <a:latin typeface="Times New Roman"/>
                <a:cs typeface="Times New Roman"/>
              </a:rPr>
              <a:t> </a:t>
            </a:r>
            <a:r>
              <a:rPr sz="3100" spc="-5" dirty="0">
                <a:latin typeface="Times New Roman"/>
                <a:cs typeface="Times New Roman"/>
              </a:rPr>
              <a:t>drug that is being</a:t>
            </a:r>
            <a:r>
              <a:rPr sz="3100" dirty="0">
                <a:latin typeface="Times New Roman"/>
                <a:cs typeface="Times New Roman"/>
              </a:rPr>
              <a:t> </a:t>
            </a:r>
            <a:r>
              <a:rPr sz="3100" spc="-5" dirty="0">
                <a:latin typeface="Times New Roman"/>
                <a:cs typeface="Times New Roman"/>
              </a:rPr>
              <a:t>absorbed from</a:t>
            </a:r>
            <a:r>
              <a:rPr sz="3100" dirty="0">
                <a:latin typeface="Times New Roman"/>
                <a:cs typeface="Times New Roman"/>
              </a:rPr>
              <a:t> a given</a:t>
            </a:r>
            <a:r>
              <a:rPr sz="3100" spc="-5" dirty="0">
                <a:latin typeface="Times New Roman"/>
                <a:cs typeface="Times New Roman"/>
              </a:rPr>
              <a:t> dosage </a:t>
            </a:r>
            <a:r>
              <a:rPr sz="3100" dirty="0">
                <a:latin typeface="Times New Roman"/>
                <a:cs typeface="Times New Roman"/>
              </a:rPr>
              <a:t> </a:t>
            </a:r>
            <a:r>
              <a:rPr sz="3100" spc="-5" dirty="0">
                <a:latin typeface="Times New Roman"/>
                <a:cs typeface="Times New Roman"/>
              </a:rPr>
              <a:t>form </a:t>
            </a:r>
            <a:r>
              <a:rPr sz="3100" dirty="0">
                <a:latin typeface="Times New Roman"/>
                <a:cs typeface="Times New Roman"/>
              </a:rPr>
              <a:t>&amp; is </a:t>
            </a:r>
            <a:r>
              <a:rPr sz="3100" spc="-5" dirty="0">
                <a:latin typeface="Times New Roman"/>
                <a:cs typeface="Times New Roman"/>
              </a:rPr>
              <a:t>made </a:t>
            </a:r>
            <a:r>
              <a:rPr sz="3100" dirty="0">
                <a:latin typeface="Times New Roman"/>
                <a:cs typeface="Times New Roman"/>
              </a:rPr>
              <a:t>available to the </a:t>
            </a:r>
            <a:r>
              <a:rPr sz="3100" spc="-5" dirty="0">
                <a:latin typeface="Times New Roman"/>
                <a:cs typeface="Times New Roman"/>
              </a:rPr>
              <a:t>site </a:t>
            </a:r>
            <a:r>
              <a:rPr sz="3100" dirty="0">
                <a:latin typeface="Times New Roman"/>
                <a:cs typeface="Times New Roman"/>
              </a:rPr>
              <a:t>of </a:t>
            </a:r>
            <a:r>
              <a:rPr sz="3100" spc="-5" dirty="0">
                <a:latin typeface="Times New Roman"/>
                <a:cs typeface="Times New Roman"/>
              </a:rPr>
              <a:t>action is </a:t>
            </a:r>
            <a:r>
              <a:rPr sz="3100" dirty="0">
                <a:latin typeface="Times New Roman"/>
                <a:cs typeface="Times New Roman"/>
              </a:rPr>
              <a:t> called</a:t>
            </a:r>
            <a:r>
              <a:rPr sz="3100" spc="-10" dirty="0">
                <a:latin typeface="Times New Roman"/>
                <a:cs typeface="Times New Roman"/>
              </a:rPr>
              <a:t> </a:t>
            </a:r>
            <a:r>
              <a:rPr sz="3100" dirty="0">
                <a:latin typeface="Times New Roman"/>
                <a:cs typeface="Times New Roman"/>
              </a:rPr>
              <a:t>the</a:t>
            </a:r>
            <a:r>
              <a:rPr sz="3100" spc="5" dirty="0">
                <a:latin typeface="Times New Roman"/>
                <a:cs typeface="Times New Roman"/>
              </a:rPr>
              <a:t> </a:t>
            </a:r>
            <a:r>
              <a:rPr sz="3100" spc="-5" dirty="0">
                <a:latin typeface="Times New Roman"/>
                <a:cs typeface="Times New Roman"/>
              </a:rPr>
              <a:t>Bioavailability</a:t>
            </a:r>
            <a:r>
              <a:rPr sz="3100" spc="5" dirty="0">
                <a:latin typeface="Times New Roman"/>
                <a:cs typeface="Times New Roman"/>
              </a:rPr>
              <a:t> </a:t>
            </a:r>
            <a:r>
              <a:rPr sz="3100" dirty="0">
                <a:latin typeface="Times New Roman"/>
                <a:cs typeface="Times New Roman"/>
              </a:rPr>
              <a:t>of</a:t>
            </a:r>
            <a:r>
              <a:rPr sz="3100" spc="-10" dirty="0">
                <a:latin typeface="Times New Roman"/>
                <a:cs typeface="Times New Roman"/>
              </a:rPr>
              <a:t> </a:t>
            </a:r>
            <a:r>
              <a:rPr sz="3100" spc="-5" dirty="0">
                <a:latin typeface="Times New Roman"/>
                <a:cs typeface="Times New Roman"/>
              </a:rPr>
              <a:t>that</a:t>
            </a:r>
            <a:r>
              <a:rPr sz="3100" spc="10" dirty="0">
                <a:latin typeface="Times New Roman"/>
                <a:cs typeface="Times New Roman"/>
              </a:rPr>
              <a:t> </a:t>
            </a:r>
            <a:r>
              <a:rPr sz="3100" spc="-5" dirty="0">
                <a:latin typeface="Times New Roman"/>
                <a:cs typeface="Times New Roman"/>
              </a:rPr>
              <a:t>particular</a:t>
            </a:r>
            <a:r>
              <a:rPr sz="3100" dirty="0">
                <a:latin typeface="Times New Roman"/>
                <a:cs typeface="Times New Roman"/>
              </a:rPr>
              <a:t> </a:t>
            </a:r>
            <a:r>
              <a:rPr sz="3100" spc="-5" dirty="0">
                <a:latin typeface="Times New Roman"/>
                <a:cs typeface="Times New Roman"/>
              </a:rPr>
              <a:t>from.</a:t>
            </a:r>
            <a:endParaRPr sz="31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100" dirty="0">
                <a:latin typeface="Times New Roman"/>
                <a:cs typeface="Times New Roman"/>
              </a:rPr>
              <a:t>e.g.</a:t>
            </a:r>
            <a:r>
              <a:rPr sz="3100" spc="5" dirty="0">
                <a:latin typeface="Times New Roman"/>
                <a:cs typeface="Times New Roman"/>
              </a:rPr>
              <a:t> </a:t>
            </a:r>
            <a:r>
              <a:rPr sz="3100" spc="-5" dirty="0">
                <a:latin typeface="Times New Roman"/>
                <a:cs typeface="Times New Roman"/>
              </a:rPr>
              <a:t>Bioavailability</a:t>
            </a:r>
            <a:r>
              <a:rPr sz="3100" spc="5" dirty="0">
                <a:latin typeface="Times New Roman"/>
                <a:cs typeface="Times New Roman"/>
              </a:rPr>
              <a:t> </a:t>
            </a:r>
            <a:r>
              <a:rPr sz="3100" dirty="0">
                <a:latin typeface="Times New Roman"/>
                <a:cs typeface="Times New Roman"/>
              </a:rPr>
              <a:t>of</a:t>
            </a:r>
            <a:r>
              <a:rPr sz="3100" spc="-10" dirty="0">
                <a:latin typeface="Times New Roman"/>
                <a:cs typeface="Times New Roman"/>
              </a:rPr>
              <a:t> </a:t>
            </a:r>
            <a:r>
              <a:rPr sz="3100" spc="-5" dirty="0">
                <a:latin typeface="Times New Roman"/>
                <a:cs typeface="Times New Roman"/>
              </a:rPr>
              <a:t>Paracetamol</a:t>
            </a:r>
            <a:r>
              <a:rPr sz="3100" spc="5" dirty="0">
                <a:latin typeface="Times New Roman"/>
                <a:cs typeface="Times New Roman"/>
              </a:rPr>
              <a:t> </a:t>
            </a:r>
            <a:r>
              <a:rPr sz="3100" spc="-5" dirty="0">
                <a:latin typeface="Times New Roman"/>
                <a:cs typeface="Times New Roman"/>
              </a:rPr>
              <a:t>is</a:t>
            </a:r>
            <a:r>
              <a:rPr sz="3100" spc="-10" dirty="0">
                <a:latin typeface="Times New Roman"/>
                <a:cs typeface="Times New Roman"/>
              </a:rPr>
              <a:t> </a:t>
            </a:r>
            <a:r>
              <a:rPr sz="3100" spc="-5" dirty="0">
                <a:latin typeface="Times New Roman"/>
                <a:cs typeface="Times New Roman"/>
              </a:rPr>
              <a:t>50%.</a:t>
            </a:r>
            <a:r>
              <a:rPr sz="3100" spc="5" dirty="0">
                <a:latin typeface="Times New Roman"/>
                <a:cs typeface="Times New Roman"/>
              </a:rPr>
              <a:t> </a:t>
            </a:r>
            <a:r>
              <a:rPr sz="3100" spc="-5" dirty="0">
                <a:latin typeface="Times New Roman"/>
                <a:cs typeface="Times New Roman"/>
              </a:rPr>
              <a:t>It </a:t>
            </a:r>
            <a:r>
              <a:rPr sz="3100" dirty="0">
                <a:latin typeface="Times New Roman"/>
                <a:cs typeface="Times New Roman"/>
              </a:rPr>
              <a:t> </a:t>
            </a:r>
            <a:r>
              <a:rPr sz="3100" spc="-5" dirty="0">
                <a:latin typeface="Times New Roman"/>
                <a:cs typeface="Times New Roman"/>
              </a:rPr>
              <a:t>means if </a:t>
            </a:r>
            <a:r>
              <a:rPr sz="3100" dirty="0">
                <a:latin typeface="Times New Roman"/>
                <a:cs typeface="Times New Roman"/>
              </a:rPr>
              <a:t>a patient </a:t>
            </a:r>
            <a:r>
              <a:rPr sz="3100" spc="-5" dirty="0">
                <a:latin typeface="Times New Roman"/>
                <a:cs typeface="Times New Roman"/>
              </a:rPr>
              <a:t>orally takes </a:t>
            </a:r>
            <a:r>
              <a:rPr sz="3100" dirty="0">
                <a:latin typeface="Times New Roman"/>
                <a:cs typeface="Times New Roman"/>
              </a:rPr>
              <a:t>500 mg of </a:t>
            </a:r>
            <a:r>
              <a:rPr sz="3100" spc="5" dirty="0">
                <a:latin typeface="Times New Roman"/>
                <a:cs typeface="Times New Roman"/>
              </a:rPr>
              <a:t> </a:t>
            </a:r>
            <a:r>
              <a:rPr sz="3100" spc="-5" dirty="0">
                <a:latin typeface="Times New Roman"/>
                <a:cs typeface="Times New Roman"/>
              </a:rPr>
              <a:t>Paracetamol,</a:t>
            </a:r>
            <a:r>
              <a:rPr sz="3100" spc="5" dirty="0">
                <a:latin typeface="Times New Roman"/>
                <a:cs typeface="Times New Roman"/>
              </a:rPr>
              <a:t> </a:t>
            </a:r>
            <a:r>
              <a:rPr sz="3100" spc="-5" dirty="0">
                <a:latin typeface="Times New Roman"/>
                <a:cs typeface="Times New Roman"/>
              </a:rPr>
              <a:t>only</a:t>
            </a:r>
            <a:r>
              <a:rPr sz="3100" dirty="0">
                <a:latin typeface="Times New Roman"/>
                <a:cs typeface="Times New Roman"/>
              </a:rPr>
              <a:t> 250mg </a:t>
            </a:r>
            <a:r>
              <a:rPr sz="3100" spc="-5" dirty="0">
                <a:latin typeface="Times New Roman"/>
                <a:cs typeface="Times New Roman"/>
              </a:rPr>
              <a:t>(50%)</a:t>
            </a:r>
            <a:r>
              <a:rPr sz="3100" dirty="0">
                <a:latin typeface="Times New Roman"/>
                <a:cs typeface="Times New Roman"/>
              </a:rPr>
              <a:t> of</a:t>
            </a:r>
            <a:r>
              <a:rPr sz="3100" spc="-10" dirty="0">
                <a:latin typeface="Times New Roman"/>
                <a:cs typeface="Times New Roman"/>
              </a:rPr>
              <a:t> </a:t>
            </a:r>
            <a:r>
              <a:rPr sz="3100" spc="-5" dirty="0">
                <a:latin typeface="Times New Roman"/>
                <a:cs typeface="Times New Roman"/>
              </a:rPr>
              <a:t>drug</a:t>
            </a:r>
            <a:r>
              <a:rPr sz="3100" spc="-10" dirty="0">
                <a:latin typeface="Times New Roman"/>
                <a:cs typeface="Times New Roman"/>
              </a:rPr>
              <a:t> </a:t>
            </a:r>
            <a:r>
              <a:rPr sz="3100" spc="-5" dirty="0">
                <a:latin typeface="Times New Roman"/>
                <a:cs typeface="Times New Roman"/>
              </a:rPr>
              <a:t>will</a:t>
            </a:r>
            <a:r>
              <a:rPr sz="3100" spc="5" dirty="0">
                <a:latin typeface="Times New Roman"/>
                <a:cs typeface="Times New Roman"/>
              </a:rPr>
              <a:t> </a:t>
            </a:r>
            <a:r>
              <a:rPr sz="3100" spc="-5" dirty="0">
                <a:latin typeface="Times New Roman"/>
                <a:cs typeface="Times New Roman"/>
              </a:rPr>
              <a:t>reach </a:t>
            </a:r>
            <a:r>
              <a:rPr sz="3100" spc="-760" dirty="0">
                <a:latin typeface="Times New Roman"/>
                <a:cs typeface="Times New Roman"/>
              </a:rPr>
              <a:t> </a:t>
            </a:r>
            <a:r>
              <a:rPr sz="3100" spc="-5" dirty="0">
                <a:latin typeface="Times New Roman"/>
                <a:cs typeface="Times New Roman"/>
              </a:rPr>
              <a:t>to</a:t>
            </a:r>
            <a:r>
              <a:rPr sz="3100" spc="-10" dirty="0">
                <a:latin typeface="Times New Roman"/>
                <a:cs typeface="Times New Roman"/>
              </a:rPr>
              <a:t> </a:t>
            </a:r>
            <a:r>
              <a:rPr sz="3100" spc="-5" dirty="0">
                <a:latin typeface="Times New Roman"/>
                <a:cs typeface="Times New Roman"/>
              </a:rPr>
              <a:t>the</a:t>
            </a:r>
            <a:r>
              <a:rPr sz="3100" dirty="0">
                <a:latin typeface="Times New Roman"/>
                <a:cs typeface="Times New Roman"/>
              </a:rPr>
              <a:t> </a:t>
            </a:r>
            <a:r>
              <a:rPr sz="3100" spc="-5" dirty="0">
                <a:latin typeface="Times New Roman"/>
                <a:cs typeface="Times New Roman"/>
              </a:rPr>
              <a:t>systemic</a:t>
            </a:r>
            <a:r>
              <a:rPr sz="3100" dirty="0">
                <a:latin typeface="Times New Roman"/>
                <a:cs typeface="Times New Roman"/>
              </a:rPr>
              <a:t> </a:t>
            </a:r>
            <a:r>
              <a:rPr sz="3100" spc="-5" dirty="0">
                <a:latin typeface="Times New Roman"/>
                <a:cs typeface="Times New Roman"/>
              </a:rPr>
              <a:t>circulation.</a:t>
            </a:r>
            <a:endParaRPr sz="31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81629" y="833120"/>
            <a:ext cx="350520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5" dirty="0">
                <a:solidFill>
                  <a:srgbClr val="CCCCFF"/>
                </a:solidFill>
                <a:latin typeface="Times New Roman"/>
                <a:cs typeface="Times New Roman"/>
              </a:rPr>
              <a:t>Bioavailability</a:t>
            </a:r>
            <a:endParaRPr sz="44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136714" y="2922334"/>
            <a:ext cx="723900" cy="2664460"/>
            <a:chOff x="1136714" y="2922334"/>
            <a:chExt cx="723900" cy="2664460"/>
          </a:xfrm>
        </p:grpSpPr>
        <p:sp>
          <p:nvSpPr>
            <p:cNvPr id="4" name="object 4"/>
            <p:cNvSpPr/>
            <p:nvPr/>
          </p:nvSpPr>
          <p:spPr>
            <a:xfrm>
              <a:off x="1200150" y="2985770"/>
              <a:ext cx="596900" cy="2537460"/>
            </a:xfrm>
            <a:custGeom>
              <a:avLst/>
              <a:gdLst/>
              <a:ahLst/>
              <a:cxnLst/>
              <a:rect l="l" t="t" r="r" b="b"/>
              <a:pathLst>
                <a:path w="596900" h="2537460">
                  <a:moveTo>
                    <a:pt x="298450" y="0"/>
                  </a:moveTo>
                  <a:lnTo>
                    <a:pt x="298450" y="634999"/>
                  </a:lnTo>
                  <a:lnTo>
                    <a:pt x="0" y="634999"/>
                  </a:lnTo>
                  <a:lnTo>
                    <a:pt x="0" y="1902459"/>
                  </a:lnTo>
                  <a:lnTo>
                    <a:pt x="298450" y="1902459"/>
                  </a:lnTo>
                  <a:lnTo>
                    <a:pt x="298450" y="2537460"/>
                  </a:lnTo>
                  <a:lnTo>
                    <a:pt x="596900" y="1268729"/>
                  </a:lnTo>
                  <a:lnTo>
                    <a:pt x="298450" y="0"/>
                  </a:lnTo>
                  <a:close/>
                </a:path>
              </a:pathLst>
            </a:custGeom>
            <a:solidFill>
              <a:srgbClr val="B1B1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00150" y="2985770"/>
              <a:ext cx="596900" cy="2537460"/>
            </a:xfrm>
            <a:custGeom>
              <a:avLst/>
              <a:gdLst/>
              <a:ahLst/>
              <a:cxnLst/>
              <a:rect l="l" t="t" r="r" b="b"/>
              <a:pathLst>
                <a:path w="596900" h="2537460">
                  <a:moveTo>
                    <a:pt x="0" y="634999"/>
                  </a:moveTo>
                  <a:lnTo>
                    <a:pt x="298450" y="634999"/>
                  </a:lnTo>
                  <a:lnTo>
                    <a:pt x="298450" y="0"/>
                  </a:lnTo>
                  <a:lnTo>
                    <a:pt x="596900" y="1268729"/>
                  </a:lnTo>
                  <a:lnTo>
                    <a:pt x="298450" y="2537460"/>
                  </a:lnTo>
                  <a:lnTo>
                    <a:pt x="298450" y="1902459"/>
                  </a:lnTo>
                  <a:lnTo>
                    <a:pt x="0" y="1902459"/>
                  </a:lnTo>
                  <a:lnTo>
                    <a:pt x="0" y="634999"/>
                  </a:lnTo>
                  <a:close/>
                </a:path>
              </a:pathLst>
            </a:custGeom>
            <a:ln w="126871">
              <a:solidFill>
                <a:srgbClr val="CCCC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1966024" y="2635314"/>
            <a:ext cx="596900" cy="3167380"/>
            <a:chOff x="1966024" y="2635314"/>
            <a:chExt cx="596900" cy="3167380"/>
          </a:xfrm>
        </p:grpSpPr>
        <p:sp>
          <p:nvSpPr>
            <p:cNvPr id="7" name="object 7"/>
            <p:cNvSpPr/>
            <p:nvPr/>
          </p:nvSpPr>
          <p:spPr>
            <a:xfrm>
              <a:off x="2029460" y="2698750"/>
              <a:ext cx="469900" cy="3040380"/>
            </a:xfrm>
            <a:custGeom>
              <a:avLst/>
              <a:gdLst/>
              <a:ahLst/>
              <a:cxnLst/>
              <a:rect l="l" t="t" r="r" b="b"/>
              <a:pathLst>
                <a:path w="469900" h="3040379">
                  <a:moveTo>
                    <a:pt x="234950" y="0"/>
                  </a:moveTo>
                  <a:lnTo>
                    <a:pt x="199421" y="15969"/>
                  </a:lnTo>
                  <a:lnTo>
                    <a:pt x="165782" y="62517"/>
                  </a:lnTo>
                  <a:lnTo>
                    <a:pt x="144561" y="109526"/>
                  </a:lnTo>
                  <a:lnTo>
                    <a:pt x="124412" y="168612"/>
                  </a:lnTo>
                  <a:lnTo>
                    <a:pt x="105430" y="239168"/>
                  </a:lnTo>
                  <a:lnTo>
                    <a:pt x="96406" y="278558"/>
                  </a:lnTo>
                  <a:lnTo>
                    <a:pt x="87708" y="320589"/>
                  </a:lnTo>
                  <a:lnTo>
                    <a:pt x="79348" y="365184"/>
                  </a:lnTo>
                  <a:lnTo>
                    <a:pt x="71338" y="412269"/>
                  </a:lnTo>
                  <a:lnTo>
                    <a:pt x="63690" y="461767"/>
                  </a:lnTo>
                  <a:lnTo>
                    <a:pt x="56415" y="513602"/>
                  </a:lnTo>
                  <a:lnTo>
                    <a:pt x="49524" y="567700"/>
                  </a:lnTo>
                  <a:lnTo>
                    <a:pt x="43031" y="623984"/>
                  </a:lnTo>
                  <a:lnTo>
                    <a:pt x="36945" y="682379"/>
                  </a:lnTo>
                  <a:lnTo>
                    <a:pt x="31279" y="742808"/>
                  </a:lnTo>
                  <a:lnTo>
                    <a:pt x="26045" y="805197"/>
                  </a:lnTo>
                  <a:lnTo>
                    <a:pt x="21254" y="869470"/>
                  </a:lnTo>
                  <a:lnTo>
                    <a:pt x="16917" y="935550"/>
                  </a:lnTo>
                  <a:lnTo>
                    <a:pt x="13047" y="1003362"/>
                  </a:lnTo>
                  <a:lnTo>
                    <a:pt x="9656" y="1072831"/>
                  </a:lnTo>
                  <a:lnTo>
                    <a:pt x="6754" y="1143880"/>
                  </a:lnTo>
                  <a:lnTo>
                    <a:pt x="4353" y="1216435"/>
                  </a:lnTo>
                  <a:lnTo>
                    <a:pt x="2466" y="1290419"/>
                  </a:lnTo>
                  <a:lnTo>
                    <a:pt x="1104" y="1365756"/>
                  </a:lnTo>
                  <a:lnTo>
                    <a:pt x="277" y="1442372"/>
                  </a:lnTo>
                  <a:lnTo>
                    <a:pt x="0" y="1520189"/>
                  </a:lnTo>
                  <a:lnTo>
                    <a:pt x="277" y="1598007"/>
                  </a:lnTo>
                  <a:lnTo>
                    <a:pt x="1104" y="1674623"/>
                  </a:lnTo>
                  <a:lnTo>
                    <a:pt x="2466" y="1749960"/>
                  </a:lnTo>
                  <a:lnTo>
                    <a:pt x="4353" y="1823944"/>
                  </a:lnTo>
                  <a:lnTo>
                    <a:pt x="6754" y="1896499"/>
                  </a:lnTo>
                  <a:lnTo>
                    <a:pt x="9656" y="1967548"/>
                  </a:lnTo>
                  <a:lnTo>
                    <a:pt x="13047" y="2037017"/>
                  </a:lnTo>
                  <a:lnTo>
                    <a:pt x="16917" y="2104829"/>
                  </a:lnTo>
                  <a:lnTo>
                    <a:pt x="21254" y="2170909"/>
                  </a:lnTo>
                  <a:lnTo>
                    <a:pt x="26045" y="2235182"/>
                  </a:lnTo>
                  <a:lnTo>
                    <a:pt x="31279" y="2297571"/>
                  </a:lnTo>
                  <a:lnTo>
                    <a:pt x="36945" y="2358000"/>
                  </a:lnTo>
                  <a:lnTo>
                    <a:pt x="43031" y="2416395"/>
                  </a:lnTo>
                  <a:lnTo>
                    <a:pt x="49524" y="2472679"/>
                  </a:lnTo>
                  <a:lnTo>
                    <a:pt x="56415" y="2526777"/>
                  </a:lnTo>
                  <a:lnTo>
                    <a:pt x="63690" y="2578612"/>
                  </a:lnTo>
                  <a:lnTo>
                    <a:pt x="71338" y="2628110"/>
                  </a:lnTo>
                  <a:lnTo>
                    <a:pt x="79348" y="2675195"/>
                  </a:lnTo>
                  <a:lnTo>
                    <a:pt x="87708" y="2719790"/>
                  </a:lnTo>
                  <a:lnTo>
                    <a:pt x="96406" y="2761821"/>
                  </a:lnTo>
                  <a:lnTo>
                    <a:pt x="105430" y="2801211"/>
                  </a:lnTo>
                  <a:lnTo>
                    <a:pt x="124412" y="2871767"/>
                  </a:lnTo>
                  <a:lnTo>
                    <a:pt x="144561" y="2930853"/>
                  </a:lnTo>
                  <a:lnTo>
                    <a:pt x="165782" y="2977862"/>
                  </a:lnTo>
                  <a:lnTo>
                    <a:pt x="187982" y="3012190"/>
                  </a:lnTo>
                  <a:lnTo>
                    <a:pt x="222916" y="3038580"/>
                  </a:lnTo>
                  <a:lnTo>
                    <a:pt x="234950" y="3040380"/>
                  </a:lnTo>
                  <a:lnTo>
                    <a:pt x="246983" y="3038580"/>
                  </a:lnTo>
                  <a:lnTo>
                    <a:pt x="281917" y="3012190"/>
                  </a:lnTo>
                  <a:lnTo>
                    <a:pt x="304117" y="2977862"/>
                  </a:lnTo>
                  <a:lnTo>
                    <a:pt x="325338" y="2930853"/>
                  </a:lnTo>
                  <a:lnTo>
                    <a:pt x="345487" y="2871767"/>
                  </a:lnTo>
                  <a:lnTo>
                    <a:pt x="364469" y="2801211"/>
                  </a:lnTo>
                  <a:lnTo>
                    <a:pt x="373493" y="2761821"/>
                  </a:lnTo>
                  <a:lnTo>
                    <a:pt x="382191" y="2719790"/>
                  </a:lnTo>
                  <a:lnTo>
                    <a:pt x="390551" y="2675195"/>
                  </a:lnTo>
                  <a:lnTo>
                    <a:pt x="398561" y="2628110"/>
                  </a:lnTo>
                  <a:lnTo>
                    <a:pt x="406209" y="2578612"/>
                  </a:lnTo>
                  <a:lnTo>
                    <a:pt x="413484" y="2526777"/>
                  </a:lnTo>
                  <a:lnTo>
                    <a:pt x="420375" y="2472679"/>
                  </a:lnTo>
                  <a:lnTo>
                    <a:pt x="426868" y="2416395"/>
                  </a:lnTo>
                  <a:lnTo>
                    <a:pt x="432954" y="2358000"/>
                  </a:lnTo>
                  <a:lnTo>
                    <a:pt x="438620" y="2297571"/>
                  </a:lnTo>
                  <a:lnTo>
                    <a:pt x="443854" y="2235182"/>
                  </a:lnTo>
                  <a:lnTo>
                    <a:pt x="448645" y="2170909"/>
                  </a:lnTo>
                  <a:lnTo>
                    <a:pt x="452982" y="2104829"/>
                  </a:lnTo>
                  <a:lnTo>
                    <a:pt x="456852" y="2037017"/>
                  </a:lnTo>
                  <a:lnTo>
                    <a:pt x="460243" y="1967548"/>
                  </a:lnTo>
                  <a:lnTo>
                    <a:pt x="463145" y="1896499"/>
                  </a:lnTo>
                  <a:lnTo>
                    <a:pt x="465546" y="1823944"/>
                  </a:lnTo>
                  <a:lnTo>
                    <a:pt x="467433" y="1749960"/>
                  </a:lnTo>
                  <a:lnTo>
                    <a:pt x="468795" y="1674623"/>
                  </a:lnTo>
                  <a:lnTo>
                    <a:pt x="469622" y="1598007"/>
                  </a:lnTo>
                  <a:lnTo>
                    <a:pt x="469900" y="1520189"/>
                  </a:lnTo>
                  <a:lnTo>
                    <a:pt x="469622" y="1442372"/>
                  </a:lnTo>
                  <a:lnTo>
                    <a:pt x="468795" y="1365756"/>
                  </a:lnTo>
                  <a:lnTo>
                    <a:pt x="467433" y="1290419"/>
                  </a:lnTo>
                  <a:lnTo>
                    <a:pt x="465546" y="1216435"/>
                  </a:lnTo>
                  <a:lnTo>
                    <a:pt x="463145" y="1143880"/>
                  </a:lnTo>
                  <a:lnTo>
                    <a:pt x="460243" y="1072831"/>
                  </a:lnTo>
                  <a:lnTo>
                    <a:pt x="456852" y="1003362"/>
                  </a:lnTo>
                  <a:lnTo>
                    <a:pt x="452982" y="935550"/>
                  </a:lnTo>
                  <a:lnTo>
                    <a:pt x="448645" y="869470"/>
                  </a:lnTo>
                  <a:lnTo>
                    <a:pt x="443854" y="805197"/>
                  </a:lnTo>
                  <a:lnTo>
                    <a:pt x="438620" y="742808"/>
                  </a:lnTo>
                  <a:lnTo>
                    <a:pt x="432954" y="682379"/>
                  </a:lnTo>
                  <a:lnTo>
                    <a:pt x="426868" y="623984"/>
                  </a:lnTo>
                  <a:lnTo>
                    <a:pt x="420375" y="567700"/>
                  </a:lnTo>
                  <a:lnTo>
                    <a:pt x="413484" y="513602"/>
                  </a:lnTo>
                  <a:lnTo>
                    <a:pt x="406209" y="461767"/>
                  </a:lnTo>
                  <a:lnTo>
                    <a:pt x="398561" y="412269"/>
                  </a:lnTo>
                  <a:lnTo>
                    <a:pt x="390551" y="365184"/>
                  </a:lnTo>
                  <a:lnTo>
                    <a:pt x="382191" y="320589"/>
                  </a:lnTo>
                  <a:lnTo>
                    <a:pt x="373493" y="278558"/>
                  </a:lnTo>
                  <a:lnTo>
                    <a:pt x="364469" y="239168"/>
                  </a:lnTo>
                  <a:lnTo>
                    <a:pt x="345487" y="168612"/>
                  </a:lnTo>
                  <a:lnTo>
                    <a:pt x="325338" y="109526"/>
                  </a:lnTo>
                  <a:lnTo>
                    <a:pt x="304117" y="62517"/>
                  </a:lnTo>
                  <a:lnTo>
                    <a:pt x="281917" y="28189"/>
                  </a:lnTo>
                  <a:lnTo>
                    <a:pt x="246983" y="1799"/>
                  </a:lnTo>
                  <a:lnTo>
                    <a:pt x="234950" y="0"/>
                  </a:lnTo>
                  <a:close/>
                </a:path>
              </a:pathLst>
            </a:custGeom>
            <a:solidFill>
              <a:srgbClr val="00DE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029460" y="2698750"/>
              <a:ext cx="469900" cy="3040380"/>
            </a:xfrm>
            <a:custGeom>
              <a:avLst/>
              <a:gdLst/>
              <a:ahLst/>
              <a:cxnLst/>
              <a:rect l="l" t="t" r="r" b="b"/>
              <a:pathLst>
                <a:path w="469900" h="3040379">
                  <a:moveTo>
                    <a:pt x="234950" y="0"/>
                  </a:moveTo>
                  <a:lnTo>
                    <a:pt x="270478" y="15969"/>
                  </a:lnTo>
                  <a:lnTo>
                    <a:pt x="304117" y="62517"/>
                  </a:lnTo>
                  <a:lnTo>
                    <a:pt x="325338" y="109526"/>
                  </a:lnTo>
                  <a:lnTo>
                    <a:pt x="345487" y="168612"/>
                  </a:lnTo>
                  <a:lnTo>
                    <a:pt x="364469" y="239168"/>
                  </a:lnTo>
                  <a:lnTo>
                    <a:pt x="373493" y="278558"/>
                  </a:lnTo>
                  <a:lnTo>
                    <a:pt x="382191" y="320589"/>
                  </a:lnTo>
                  <a:lnTo>
                    <a:pt x="390551" y="365184"/>
                  </a:lnTo>
                  <a:lnTo>
                    <a:pt x="398561" y="412269"/>
                  </a:lnTo>
                  <a:lnTo>
                    <a:pt x="406209" y="461767"/>
                  </a:lnTo>
                  <a:lnTo>
                    <a:pt x="413484" y="513602"/>
                  </a:lnTo>
                  <a:lnTo>
                    <a:pt x="420375" y="567700"/>
                  </a:lnTo>
                  <a:lnTo>
                    <a:pt x="426868" y="623984"/>
                  </a:lnTo>
                  <a:lnTo>
                    <a:pt x="432954" y="682379"/>
                  </a:lnTo>
                  <a:lnTo>
                    <a:pt x="438620" y="742808"/>
                  </a:lnTo>
                  <a:lnTo>
                    <a:pt x="443854" y="805197"/>
                  </a:lnTo>
                  <a:lnTo>
                    <a:pt x="448645" y="869470"/>
                  </a:lnTo>
                  <a:lnTo>
                    <a:pt x="452982" y="935550"/>
                  </a:lnTo>
                  <a:lnTo>
                    <a:pt x="456852" y="1003362"/>
                  </a:lnTo>
                  <a:lnTo>
                    <a:pt x="460243" y="1072831"/>
                  </a:lnTo>
                  <a:lnTo>
                    <a:pt x="463145" y="1143880"/>
                  </a:lnTo>
                  <a:lnTo>
                    <a:pt x="465546" y="1216435"/>
                  </a:lnTo>
                  <a:lnTo>
                    <a:pt x="467433" y="1290419"/>
                  </a:lnTo>
                  <a:lnTo>
                    <a:pt x="468795" y="1365756"/>
                  </a:lnTo>
                  <a:lnTo>
                    <a:pt x="469622" y="1442372"/>
                  </a:lnTo>
                  <a:lnTo>
                    <a:pt x="469900" y="1520189"/>
                  </a:lnTo>
                  <a:lnTo>
                    <a:pt x="469622" y="1598007"/>
                  </a:lnTo>
                  <a:lnTo>
                    <a:pt x="468795" y="1674623"/>
                  </a:lnTo>
                  <a:lnTo>
                    <a:pt x="467433" y="1749960"/>
                  </a:lnTo>
                  <a:lnTo>
                    <a:pt x="465546" y="1823944"/>
                  </a:lnTo>
                  <a:lnTo>
                    <a:pt x="463145" y="1896499"/>
                  </a:lnTo>
                  <a:lnTo>
                    <a:pt x="460243" y="1967548"/>
                  </a:lnTo>
                  <a:lnTo>
                    <a:pt x="456852" y="2037017"/>
                  </a:lnTo>
                  <a:lnTo>
                    <a:pt x="452982" y="2104829"/>
                  </a:lnTo>
                  <a:lnTo>
                    <a:pt x="448645" y="2170909"/>
                  </a:lnTo>
                  <a:lnTo>
                    <a:pt x="443854" y="2235182"/>
                  </a:lnTo>
                  <a:lnTo>
                    <a:pt x="438620" y="2297571"/>
                  </a:lnTo>
                  <a:lnTo>
                    <a:pt x="432954" y="2358000"/>
                  </a:lnTo>
                  <a:lnTo>
                    <a:pt x="426868" y="2416395"/>
                  </a:lnTo>
                  <a:lnTo>
                    <a:pt x="420375" y="2472679"/>
                  </a:lnTo>
                  <a:lnTo>
                    <a:pt x="413484" y="2526777"/>
                  </a:lnTo>
                  <a:lnTo>
                    <a:pt x="406209" y="2578612"/>
                  </a:lnTo>
                  <a:lnTo>
                    <a:pt x="398561" y="2628110"/>
                  </a:lnTo>
                  <a:lnTo>
                    <a:pt x="390551" y="2675195"/>
                  </a:lnTo>
                  <a:lnTo>
                    <a:pt x="382191" y="2719790"/>
                  </a:lnTo>
                  <a:lnTo>
                    <a:pt x="373493" y="2761821"/>
                  </a:lnTo>
                  <a:lnTo>
                    <a:pt x="364469" y="2801211"/>
                  </a:lnTo>
                  <a:lnTo>
                    <a:pt x="345487" y="2871767"/>
                  </a:lnTo>
                  <a:lnTo>
                    <a:pt x="325338" y="2930853"/>
                  </a:lnTo>
                  <a:lnTo>
                    <a:pt x="304117" y="2977862"/>
                  </a:lnTo>
                  <a:lnTo>
                    <a:pt x="281917" y="3012190"/>
                  </a:lnTo>
                  <a:lnTo>
                    <a:pt x="246983" y="3038580"/>
                  </a:lnTo>
                  <a:lnTo>
                    <a:pt x="234950" y="3040380"/>
                  </a:lnTo>
                  <a:lnTo>
                    <a:pt x="222916" y="3038580"/>
                  </a:lnTo>
                  <a:lnTo>
                    <a:pt x="187982" y="3012190"/>
                  </a:lnTo>
                  <a:lnTo>
                    <a:pt x="165782" y="2977862"/>
                  </a:lnTo>
                  <a:lnTo>
                    <a:pt x="144561" y="2930853"/>
                  </a:lnTo>
                  <a:lnTo>
                    <a:pt x="124412" y="2871767"/>
                  </a:lnTo>
                  <a:lnTo>
                    <a:pt x="105430" y="2801211"/>
                  </a:lnTo>
                  <a:lnTo>
                    <a:pt x="96406" y="2761821"/>
                  </a:lnTo>
                  <a:lnTo>
                    <a:pt x="87708" y="2719790"/>
                  </a:lnTo>
                  <a:lnTo>
                    <a:pt x="79348" y="2675195"/>
                  </a:lnTo>
                  <a:lnTo>
                    <a:pt x="71338" y="2628110"/>
                  </a:lnTo>
                  <a:lnTo>
                    <a:pt x="63690" y="2578612"/>
                  </a:lnTo>
                  <a:lnTo>
                    <a:pt x="56415" y="2526777"/>
                  </a:lnTo>
                  <a:lnTo>
                    <a:pt x="49524" y="2472679"/>
                  </a:lnTo>
                  <a:lnTo>
                    <a:pt x="43031" y="2416395"/>
                  </a:lnTo>
                  <a:lnTo>
                    <a:pt x="36945" y="2358000"/>
                  </a:lnTo>
                  <a:lnTo>
                    <a:pt x="31279" y="2297571"/>
                  </a:lnTo>
                  <a:lnTo>
                    <a:pt x="26045" y="2235182"/>
                  </a:lnTo>
                  <a:lnTo>
                    <a:pt x="21254" y="2170909"/>
                  </a:lnTo>
                  <a:lnTo>
                    <a:pt x="16917" y="2104829"/>
                  </a:lnTo>
                  <a:lnTo>
                    <a:pt x="13047" y="2037017"/>
                  </a:lnTo>
                  <a:lnTo>
                    <a:pt x="9656" y="1967548"/>
                  </a:lnTo>
                  <a:lnTo>
                    <a:pt x="6754" y="1896499"/>
                  </a:lnTo>
                  <a:lnTo>
                    <a:pt x="4353" y="1823944"/>
                  </a:lnTo>
                  <a:lnTo>
                    <a:pt x="2466" y="1749960"/>
                  </a:lnTo>
                  <a:lnTo>
                    <a:pt x="1104" y="1674623"/>
                  </a:lnTo>
                  <a:lnTo>
                    <a:pt x="277" y="1598007"/>
                  </a:lnTo>
                  <a:lnTo>
                    <a:pt x="0" y="1520189"/>
                  </a:lnTo>
                  <a:lnTo>
                    <a:pt x="277" y="1442372"/>
                  </a:lnTo>
                  <a:lnTo>
                    <a:pt x="1104" y="1365756"/>
                  </a:lnTo>
                  <a:lnTo>
                    <a:pt x="2466" y="1290419"/>
                  </a:lnTo>
                  <a:lnTo>
                    <a:pt x="4353" y="1216435"/>
                  </a:lnTo>
                  <a:lnTo>
                    <a:pt x="6754" y="1143880"/>
                  </a:lnTo>
                  <a:lnTo>
                    <a:pt x="9656" y="1072831"/>
                  </a:lnTo>
                  <a:lnTo>
                    <a:pt x="13047" y="1003362"/>
                  </a:lnTo>
                  <a:lnTo>
                    <a:pt x="16917" y="935550"/>
                  </a:lnTo>
                  <a:lnTo>
                    <a:pt x="21254" y="869470"/>
                  </a:lnTo>
                  <a:lnTo>
                    <a:pt x="26045" y="805197"/>
                  </a:lnTo>
                  <a:lnTo>
                    <a:pt x="31279" y="742808"/>
                  </a:lnTo>
                  <a:lnTo>
                    <a:pt x="36945" y="682379"/>
                  </a:lnTo>
                  <a:lnTo>
                    <a:pt x="43031" y="623984"/>
                  </a:lnTo>
                  <a:lnTo>
                    <a:pt x="49524" y="567700"/>
                  </a:lnTo>
                  <a:lnTo>
                    <a:pt x="56415" y="513602"/>
                  </a:lnTo>
                  <a:lnTo>
                    <a:pt x="63690" y="461767"/>
                  </a:lnTo>
                  <a:lnTo>
                    <a:pt x="71338" y="412269"/>
                  </a:lnTo>
                  <a:lnTo>
                    <a:pt x="79348" y="365184"/>
                  </a:lnTo>
                  <a:lnTo>
                    <a:pt x="87708" y="320589"/>
                  </a:lnTo>
                  <a:lnTo>
                    <a:pt x="96406" y="278558"/>
                  </a:lnTo>
                  <a:lnTo>
                    <a:pt x="105430" y="239168"/>
                  </a:lnTo>
                  <a:lnTo>
                    <a:pt x="124412" y="168612"/>
                  </a:lnTo>
                  <a:lnTo>
                    <a:pt x="144561" y="109526"/>
                  </a:lnTo>
                  <a:lnTo>
                    <a:pt x="165782" y="62517"/>
                  </a:lnTo>
                  <a:lnTo>
                    <a:pt x="187982" y="28189"/>
                  </a:lnTo>
                  <a:lnTo>
                    <a:pt x="222916" y="1799"/>
                  </a:lnTo>
                  <a:lnTo>
                    <a:pt x="234950" y="0"/>
                  </a:lnTo>
                  <a:close/>
                </a:path>
              </a:pathLst>
            </a:custGeom>
            <a:ln w="126871">
              <a:solidFill>
                <a:srgbClr val="00DE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2735644" y="3067114"/>
            <a:ext cx="659130" cy="2305050"/>
            <a:chOff x="2735644" y="3067114"/>
            <a:chExt cx="659130" cy="2305050"/>
          </a:xfrm>
        </p:grpSpPr>
        <p:sp>
          <p:nvSpPr>
            <p:cNvPr id="10" name="object 10"/>
            <p:cNvSpPr/>
            <p:nvPr/>
          </p:nvSpPr>
          <p:spPr>
            <a:xfrm>
              <a:off x="2799079" y="3130550"/>
              <a:ext cx="532130" cy="2178050"/>
            </a:xfrm>
            <a:custGeom>
              <a:avLst/>
              <a:gdLst/>
              <a:ahLst/>
              <a:cxnLst/>
              <a:rect l="l" t="t" r="r" b="b"/>
              <a:pathLst>
                <a:path w="532129" h="2178050">
                  <a:moveTo>
                    <a:pt x="265430" y="0"/>
                  </a:moveTo>
                  <a:lnTo>
                    <a:pt x="265430" y="544830"/>
                  </a:lnTo>
                  <a:lnTo>
                    <a:pt x="0" y="544830"/>
                  </a:lnTo>
                  <a:lnTo>
                    <a:pt x="0" y="1633220"/>
                  </a:lnTo>
                  <a:lnTo>
                    <a:pt x="265430" y="1633220"/>
                  </a:lnTo>
                  <a:lnTo>
                    <a:pt x="265430" y="2178050"/>
                  </a:lnTo>
                  <a:lnTo>
                    <a:pt x="532130" y="1088389"/>
                  </a:lnTo>
                  <a:lnTo>
                    <a:pt x="265430" y="0"/>
                  </a:lnTo>
                  <a:close/>
                </a:path>
              </a:pathLst>
            </a:custGeom>
            <a:solidFill>
              <a:srgbClr val="B1B1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799079" y="3130550"/>
              <a:ext cx="532130" cy="2178050"/>
            </a:xfrm>
            <a:custGeom>
              <a:avLst/>
              <a:gdLst/>
              <a:ahLst/>
              <a:cxnLst/>
              <a:rect l="l" t="t" r="r" b="b"/>
              <a:pathLst>
                <a:path w="532129" h="2178050">
                  <a:moveTo>
                    <a:pt x="0" y="544830"/>
                  </a:moveTo>
                  <a:lnTo>
                    <a:pt x="265430" y="544830"/>
                  </a:lnTo>
                  <a:lnTo>
                    <a:pt x="265430" y="0"/>
                  </a:lnTo>
                  <a:lnTo>
                    <a:pt x="532130" y="1088389"/>
                  </a:lnTo>
                  <a:lnTo>
                    <a:pt x="265430" y="2178050"/>
                  </a:lnTo>
                  <a:lnTo>
                    <a:pt x="265430" y="1633220"/>
                  </a:lnTo>
                  <a:lnTo>
                    <a:pt x="0" y="1633220"/>
                  </a:lnTo>
                  <a:lnTo>
                    <a:pt x="0" y="544830"/>
                  </a:lnTo>
                  <a:close/>
                </a:path>
              </a:pathLst>
            </a:custGeom>
            <a:ln w="126871">
              <a:solidFill>
                <a:srgbClr val="CCCC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3501454" y="2635314"/>
            <a:ext cx="661670" cy="3238500"/>
            <a:chOff x="3501454" y="2635314"/>
            <a:chExt cx="661670" cy="3238500"/>
          </a:xfrm>
        </p:grpSpPr>
        <p:sp>
          <p:nvSpPr>
            <p:cNvPr id="13" name="object 13"/>
            <p:cNvSpPr/>
            <p:nvPr/>
          </p:nvSpPr>
          <p:spPr>
            <a:xfrm>
              <a:off x="3564889" y="2698750"/>
              <a:ext cx="534670" cy="3111500"/>
            </a:xfrm>
            <a:custGeom>
              <a:avLst/>
              <a:gdLst/>
              <a:ahLst/>
              <a:cxnLst/>
              <a:rect l="l" t="t" r="r" b="b"/>
              <a:pathLst>
                <a:path w="534670" h="3111500">
                  <a:moveTo>
                    <a:pt x="266700" y="0"/>
                  </a:moveTo>
                  <a:lnTo>
                    <a:pt x="227580" y="15402"/>
                  </a:lnTo>
                  <a:lnTo>
                    <a:pt x="190451" y="60337"/>
                  </a:lnTo>
                  <a:lnTo>
                    <a:pt x="166968" y="105756"/>
                  </a:lnTo>
                  <a:lnTo>
                    <a:pt x="144614" y="162885"/>
                  </a:lnTo>
                  <a:lnTo>
                    <a:pt x="123486" y="231159"/>
                  </a:lnTo>
                  <a:lnTo>
                    <a:pt x="113413" y="269297"/>
                  </a:lnTo>
                  <a:lnTo>
                    <a:pt x="103683" y="310010"/>
                  </a:lnTo>
                  <a:lnTo>
                    <a:pt x="94309" y="353225"/>
                  </a:lnTo>
                  <a:lnTo>
                    <a:pt x="85302" y="398872"/>
                  </a:lnTo>
                  <a:lnTo>
                    <a:pt x="76676" y="446881"/>
                  </a:lnTo>
                  <a:lnTo>
                    <a:pt x="68441" y="497180"/>
                  </a:lnTo>
                  <a:lnTo>
                    <a:pt x="60612" y="549699"/>
                  </a:lnTo>
                  <a:lnTo>
                    <a:pt x="53198" y="604368"/>
                  </a:lnTo>
                  <a:lnTo>
                    <a:pt x="46214" y="661114"/>
                  </a:lnTo>
                  <a:lnTo>
                    <a:pt x="39671" y="719868"/>
                  </a:lnTo>
                  <a:lnTo>
                    <a:pt x="33581" y="780559"/>
                  </a:lnTo>
                  <a:lnTo>
                    <a:pt x="27956" y="843116"/>
                  </a:lnTo>
                  <a:lnTo>
                    <a:pt x="22809" y="907468"/>
                  </a:lnTo>
                  <a:lnTo>
                    <a:pt x="18152" y="973545"/>
                  </a:lnTo>
                  <a:lnTo>
                    <a:pt x="13997" y="1041276"/>
                  </a:lnTo>
                  <a:lnTo>
                    <a:pt x="10357" y="1110589"/>
                  </a:lnTo>
                  <a:lnTo>
                    <a:pt x="7243" y="1181415"/>
                  </a:lnTo>
                  <a:lnTo>
                    <a:pt x="4668" y="1253682"/>
                  </a:lnTo>
                  <a:lnTo>
                    <a:pt x="2644" y="1327320"/>
                  </a:lnTo>
                  <a:lnTo>
                    <a:pt x="1183" y="1402257"/>
                  </a:lnTo>
                  <a:lnTo>
                    <a:pt x="297" y="1478424"/>
                  </a:lnTo>
                  <a:lnTo>
                    <a:pt x="0" y="1555750"/>
                  </a:lnTo>
                  <a:lnTo>
                    <a:pt x="297" y="1632969"/>
                  </a:lnTo>
                  <a:lnTo>
                    <a:pt x="1183" y="1709043"/>
                  </a:lnTo>
                  <a:lnTo>
                    <a:pt x="2644" y="1783900"/>
                  </a:lnTo>
                  <a:lnTo>
                    <a:pt x="4668" y="1857468"/>
                  </a:lnTo>
                  <a:lnTo>
                    <a:pt x="7243" y="1929677"/>
                  </a:lnTo>
                  <a:lnTo>
                    <a:pt x="10357" y="2000454"/>
                  </a:lnTo>
                  <a:lnTo>
                    <a:pt x="13997" y="2069729"/>
                  </a:lnTo>
                  <a:lnTo>
                    <a:pt x="18152" y="2137430"/>
                  </a:lnTo>
                  <a:lnTo>
                    <a:pt x="22809" y="2203485"/>
                  </a:lnTo>
                  <a:lnTo>
                    <a:pt x="27956" y="2267825"/>
                  </a:lnTo>
                  <a:lnTo>
                    <a:pt x="33581" y="2330376"/>
                  </a:lnTo>
                  <a:lnTo>
                    <a:pt x="39671" y="2391068"/>
                  </a:lnTo>
                  <a:lnTo>
                    <a:pt x="46214" y="2449829"/>
                  </a:lnTo>
                  <a:lnTo>
                    <a:pt x="53198" y="2506589"/>
                  </a:lnTo>
                  <a:lnTo>
                    <a:pt x="60612" y="2561275"/>
                  </a:lnTo>
                  <a:lnTo>
                    <a:pt x="68441" y="2613816"/>
                  </a:lnTo>
                  <a:lnTo>
                    <a:pt x="76676" y="2664142"/>
                  </a:lnTo>
                  <a:lnTo>
                    <a:pt x="85302" y="2712180"/>
                  </a:lnTo>
                  <a:lnTo>
                    <a:pt x="94309" y="2757860"/>
                  </a:lnTo>
                  <a:lnTo>
                    <a:pt x="103683" y="2801109"/>
                  </a:lnTo>
                  <a:lnTo>
                    <a:pt x="113413" y="2841858"/>
                  </a:lnTo>
                  <a:lnTo>
                    <a:pt x="123486" y="2880033"/>
                  </a:lnTo>
                  <a:lnTo>
                    <a:pt x="144614" y="2948381"/>
                  </a:lnTo>
                  <a:lnTo>
                    <a:pt x="166968" y="3005582"/>
                  </a:lnTo>
                  <a:lnTo>
                    <a:pt x="190451" y="3051065"/>
                  </a:lnTo>
                  <a:lnTo>
                    <a:pt x="214966" y="3084259"/>
                  </a:lnTo>
                  <a:lnTo>
                    <a:pt x="253459" y="3109761"/>
                  </a:lnTo>
                  <a:lnTo>
                    <a:pt x="266700" y="3111500"/>
                  </a:lnTo>
                  <a:lnTo>
                    <a:pt x="280049" y="3109761"/>
                  </a:lnTo>
                  <a:lnTo>
                    <a:pt x="318830" y="3084259"/>
                  </a:lnTo>
                  <a:lnTo>
                    <a:pt x="343508" y="3051065"/>
                  </a:lnTo>
                  <a:lnTo>
                    <a:pt x="367133" y="3005582"/>
                  </a:lnTo>
                  <a:lnTo>
                    <a:pt x="389609" y="2948381"/>
                  </a:lnTo>
                  <a:lnTo>
                    <a:pt x="410839" y="2880033"/>
                  </a:lnTo>
                  <a:lnTo>
                    <a:pt x="420957" y="2841858"/>
                  </a:lnTo>
                  <a:lnTo>
                    <a:pt x="430728" y="2801109"/>
                  </a:lnTo>
                  <a:lnTo>
                    <a:pt x="440139" y="2757860"/>
                  </a:lnTo>
                  <a:lnTo>
                    <a:pt x="449178" y="2712180"/>
                  </a:lnTo>
                  <a:lnTo>
                    <a:pt x="457835" y="2664142"/>
                  </a:lnTo>
                  <a:lnTo>
                    <a:pt x="466095" y="2613816"/>
                  </a:lnTo>
                  <a:lnTo>
                    <a:pt x="473948" y="2561275"/>
                  </a:lnTo>
                  <a:lnTo>
                    <a:pt x="481382" y="2506589"/>
                  </a:lnTo>
                  <a:lnTo>
                    <a:pt x="488384" y="2449829"/>
                  </a:lnTo>
                  <a:lnTo>
                    <a:pt x="494943" y="2391068"/>
                  </a:lnTo>
                  <a:lnTo>
                    <a:pt x="501045" y="2330376"/>
                  </a:lnTo>
                  <a:lnTo>
                    <a:pt x="506681" y="2267825"/>
                  </a:lnTo>
                  <a:lnTo>
                    <a:pt x="511836" y="2203485"/>
                  </a:lnTo>
                  <a:lnTo>
                    <a:pt x="516500" y="2137430"/>
                  </a:lnTo>
                  <a:lnTo>
                    <a:pt x="520660" y="2069729"/>
                  </a:lnTo>
                  <a:lnTo>
                    <a:pt x="524305" y="2000454"/>
                  </a:lnTo>
                  <a:lnTo>
                    <a:pt x="527422" y="1929677"/>
                  </a:lnTo>
                  <a:lnTo>
                    <a:pt x="529999" y="1857468"/>
                  </a:lnTo>
                  <a:lnTo>
                    <a:pt x="532024" y="1783900"/>
                  </a:lnTo>
                  <a:lnTo>
                    <a:pt x="533486" y="1709043"/>
                  </a:lnTo>
                  <a:lnTo>
                    <a:pt x="534372" y="1632969"/>
                  </a:lnTo>
                  <a:lnTo>
                    <a:pt x="534670" y="1555750"/>
                  </a:lnTo>
                  <a:lnTo>
                    <a:pt x="534372" y="1478424"/>
                  </a:lnTo>
                  <a:lnTo>
                    <a:pt x="533486" y="1402257"/>
                  </a:lnTo>
                  <a:lnTo>
                    <a:pt x="532024" y="1327320"/>
                  </a:lnTo>
                  <a:lnTo>
                    <a:pt x="529999" y="1253682"/>
                  </a:lnTo>
                  <a:lnTo>
                    <a:pt x="527422" y="1181415"/>
                  </a:lnTo>
                  <a:lnTo>
                    <a:pt x="524305" y="1110589"/>
                  </a:lnTo>
                  <a:lnTo>
                    <a:pt x="520660" y="1041276"/>
                  </a:lnTo>
                  <a:lnTo>
                    <a:pt x="516500" y="973545"/>
                  </a:lnTo>
                  <a:lnTo>
                    <a:pt x="511836" y="907468"/>
                  </a:lnTo>
                  <a:lnTo>
                    <a:pt x="506681" y="843116"/>
                  </a:lnTo>
                  <a:lnTo>
                    <a:pt x="501045" y="780559"/>
                  </a:lnTo>
                  <a:lnTo>
                    <a:pt x="494943" y="719868"/>
                  </a:lnTo>
                  <a:lnTo>
                    <a:pt x="488384" y="661114"/>
                  </a:lnTo>
                  <a:lnTo>
                    <a:pt x="481382" y="604368"/>
                  </a:lnTo>
                  <a:lnTo>
                    <a:pt x="473948" y="549699"/>
                  </a:lnTo>
                  <a:lnTo>
                    <a:pt x="466095" y="497180"/>
                  </a:lnTo>
                  <a:lnTo>
                    <a:pt x="457835" y="446881"/>
                  </a:lnTo>
                  <a:lnTo>
                    <a:pt x="449178" y="398872"/>
                  </a:lnTo>
                  <a:lnTo>
                    <a:pt x="440139" y="353225"/>
                  </a:lnTo>
                  <a:lnTo>
                    <a:pt x="430728" y="310010"/>
                  </a:lnTo>
                  <a:lnTo>
                    <a:pt x="420957" y="269297"/>
                  </a:lnTo>
                  <a:lnTo>
                    <a:pt x="410839" y="231159"/>
                  </a:lnTo>
                  <a:lnTo>
                    <a:pt x="389609" y="162885"/>
                  </a:lnTo>
                  <a:lnTo>
                    <a:pt x="367133" y="105756"/>
                  </a:lnTo>
                  <a:lnTo>
                    <a:pt x="343508" y="60337"/>
                  </a:lnTo>
                  <a:lnTo>
                    <a:pt x="318830" y="27193"/>
                  </a:lnTo>
                  <a:lnTo>
                    <a:pt x="280049" y="1735"/>
                  </a:lnTo>
                  <a:lnTo>
                    <a:pt x="266700" y="0"/>
                  </a:lnTo>
                  <a:close/>
                </a:path>
              </a:pathLst>
            </a:custGeom>
            <a:solidFill>
              <a:srgbClr val="00DE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564889" y="2698750"/>
              <a:ext cx="534670" cy="3111500"/>
            </a:xfrm>
            <a:custGeom>
              <a:avLst/>
              <a:gdLst/>
              <a:ahLst/>
              <a:cxnLst/>
              <a:rect l="l" t="t" r="r" b="b"/>
              <a:pathLst>
                <a:path w="534670" h="3111500">
                  <a:moveTo>
                    <a:pt x="266700" y="0"/>
                  </a:moveTo>
                  <a:lnTo>
                    <a:pt x="306126" y="15402"/>
                  </a:lnTo>
                  <a:lnTo>
                    <a:pt x="343508" y="60337"/>
                  </a:lnTo>
                  <a:lnTo>
                    <a:pt x="367133" y="105756"/>
                  </a:lnTo>
                  <a:lnTo>
                    <a:pt x="389609" y="162885"/>
                  </a:lnTo>
                  <a:lnTo>
                    <a:pt x="410839" y="231159"/>
                  </a:lnTo>
                  <a:lnTo>
                    <a:pt x="420957" y="269297"/>
                  </a:lnTo>
                  <a:lnTo>
                    <a:pt x="430728" y="310010"/>
                  </a:lnTo>
                  <a:lnTo>
                    <a:pt x="440139" y="353225"/>
                  </a:lnTo>
                  <a:lnTo>
                    <a:pt x="449178" y="398872"/>
                  </a:lnTo>
                  <a:lnTo>
                    <a:pt x="457835" y="446881"/>
                  </a:lnTo>
                  <a:lnTo>
                    <a:pt x="466095" y="497180"/>
                  </a:lnTo>
                  <a:lnTo>
                    <a:pt x="473948" y="549699"/>
                  </a:lnTo>
                  <a:lnTo>
                    <a:pt x="481382" y="604368"/>
                  </a:lnTo>
                  <a:lnTo>
                    <a:pt x="488384" y="661114"/>
                  </a:lnTo>
                  <a:lnTo>
                    <a:pt x="494943" y="719868"/>
                  </a:lnTo>
                  <a:lnTo>
                    <a:pt x="501045" y="780559"/>
                  </a:lnTo>
                  <a:lnTo>
                    <a:pt x="506681" y="843116"/>
                  </a:lnTo>
                  <a:lnTo>
                    <a:pt x="511836" y="907468"/>
                  </a:lnTo>
                  <a:lnTo>
                    <a:pt x="516500" y="973545"/>
                  </a:lnTo>
                  <a:lnTo>
                    <a:pt x="520660" y="1041276"/>
                  </a:lnTo>
                  <a:lnTo>
                    <a:pt x="524305" y="1110589"/>
                  </a:lnTo>
                  <a:lnTo>
                    <a:pt x="527422" y="1181415"/>
                  </a:lnTo>
                  <a:lnTo>
                    <a:pt x="529999" y="1253682"/>
                  </a:lnTo>
                  <a:lnTo>
                    <a:pt x="532024" y="1327320"/>
                  </a:lnTo>
                  <a:lnTo>
                    <a:pt x="533486" y="1402257"/>
                  </a:lnTo>
                  <a:lnTo>
                    <a:pt x="534372" y="1478424"/>
                  </a:lnTo>
                  <a:lnTo>
                    <a:pt x="534670" y="1555750"/>
                  </a:lnTo>
                  <a:lnTo>
                    <a:pt x="534372" y="1632969"/>
                  </a:lnTo>
                  <a:lnTo>
                    <a:pt x="533486" y="1709043"/>
                  </a:lnTo>
                  <a:lnTo>
                    <a:pt x="532024" y="1783900"/>
                  </a:lnTo>
                  <a:lnTo>
                    <a:pt x="529999" y="1857468"/>
                  </a:lnTo>
                  <a:lnTo>
                    <a:pt x="527422" y="1929677"/>
                  </a:lnTo>
                  <a:lnTo>
                    <a:pt x="524305" y="2000454"/>
                  </a:lnTo>
                  <a:lnTo>
                    <a:pt x="520660" y="2069729"/>
                  </a:lnTo>
                  <a:lnTo>
                    <a:pt x="516500" y="2137430"/>
                  </a:lnTo>
                  <a:lnTo>
                    <a:pt x="511836" y="2203485"/>
                  </a:lnTo>
                  <a:lnTo>
                    <a:pt x="506681" y="2267825"/>
                  </a:lnTo>
                  <a:lnTo>
                    <a:pt x="501045" y="2330376"/>
                  </a:lnTo>
                  <a:lnTo>
                    <a:pt x="494943" y="2391068"/>
                  </a:lnTo>
                  <a:lnTo>
                    <a:pt x="488384" y="2449829"/>
                  </a:lnTo>
                  <a:lnTo>
                    <a:pt x="481382" y="2506589"/>
                  </a:lnTo>
                  <a:lnTo>
                    <a:pt x="473948" y="2561275"/>
                  </a:lnTo>
                  <a:lnTo>
                    <a:pt x="466095" y="2613816"/>
                  </a:lnTo>
                  <a:lnTo>
                    <a:pt x="457835" y="2664142"/>
                  </a:lnTo>
                  <a:lnTo>
                    <a:pt x="449178" y="2712180"/>
                  </a:lnTo>
                  <a:lnTo>
                    <a:pt x="440139" y="2757860"/>
                  </a:lnTo>
                  <a:lnTo>
                    <a:pt x="430728" y="2801109"/>
                  </a:lnTo>
                  <a:lnTo>
                    <a:pt x="420957" y="2841858"/>
                  </a:lnTo>
                  <a:lnTo>
                    <a:pt x="410839" y="2880033"/>
                  </a:lnTo>
                  <a:lnTo>
                    <a:pt x="389609" y="2948381"/>
                  </a:lnTo>
                  <a:lnTo>
                    <a:pt x="367133" y="3005582"/>
                  </a:lnTo>
                  <a:lnTo>
                    <a:pt x="343508" y="3051065"/>
                  </a:lnTo>
                  <a:lnTo>
                    <a:pt x="318830" y="3084259"/>
                  </a:lnTo>
                  <a:lnTo>
                    <a:pt x="280049" y="3109761"/>
                  </a:lnTo>
                  <a:lnTo>
                    <a:pt x="266700" y="3111500"/>
                  </a:lnTo>
                  <a:lnTo>
                    <a:pt x="253459" y="3109761"/>
                  </a:lnTo>
                  <a:lnTo>
                    <a:pt x="214966" y="3084259"/>
                  </a:lnTo>
                  <a:lnTo>
                    <a:pt x="190451" y="3051065"/>
                  </a:lnTo>
                  <a:lnTo>
                    <a:pt x="166968" y="3005582"/>
                  </a:lnTo>
                  <a:lnTo>
                    <a:pt x="144614" y="2948381"/>
                  </a:lnTo>
                  <a:lnTo>
                    <a:pt x="123486" y="2880033"/>
                  </a:lnTo>
                  <a:lnTo>
                    <a:pt x="113413" y="2841858"/>
                  </a:lnTo>
                  <a:lnTo>
                    <a:pt x="103683" y="2801109"/>
                  </a:lnTo>
                  <a:lnTo>
                    <a:pt x="94309" y="2757860"/>
                  </a:lnTo>
                  <a:lnTo>
                    <a:pt x="85302" y="2712180"/>
                  </a:lnTo>
                  <a:lnTo>
                    <a:pt x="76676" y="2664142"/>
                  </a:lnTo>
                  <a:lnTo>
                    <a:pt x="68441" y="2613816"/>
                  </a:lnTo>
                  <a:lnTo>
                    <a:pt x="60612" y="2561275"/>
                  </a:lnTo>
                  <a:lnTo>
                    <a:pt x="53198" y="2506589"/>
                  </a:lnTo>
                  <a:lnTo>
                    <a:pt x="46214" y="2449829"/>
                  </a:lnTo>
                  <a:lnTo>
                    <a:pt x="39671" y="2391068"/>
                  </a:lnTo>
                  <a:lnTo>
                    <a:pt x="33581" y="2330376"/>
                  </a:lnTo>
                  <a:lnTo>
                    <a:pt x="27956" y="2267825"/>
                  </a:lnTo>
                  <a:lnTo>
                    <a:pt x="22809" y="2203485"/>
                  </a:lnTo>
                  <a:lnTo>
                    <a:pt x="18152" y="2137430"/>
                  </a:lnTo>
                  <a:lnTo>
                    <a:pt x="13997" y="2069729"/>
                  </a:lnTo>
                  <a:lnTo>
                    <a:pt x="10357" y="2000454"/>
                  </a:lnTo>
                  <a:lnTo>
                    <a:pt x="7243" y="1929677"/>
                  </a:lnTo>
                  <a:lnTo>
                    <a:pt x="4668" y="1857468"/>
                  </a:lnTo>
                  <a:lnTo>
                    <a:pt x="2644" y="1783900"/>
                  </a:lnTo>
                  <a:lnTo>
                    <a:pt x="1183" y="1709043"/>
                  </a:lnTo>
                  <a:lnTo>
                    <a:pt x="297" y="1632969"/>
                  </a:lnTo>
                  <a:lnTo>
                    <a:pt x="0" y="1555750"/>
                  </a:lnTo>
                  <a:lnTo>
                    <a:pt x="297" y="1478424"/>
                  </a:lnTo>
                  <a:lnTo>
                    <a:pt x="1183" y="1402257"/>
                  </a:lnTo>
                  <a:lnTo>
                    <a:pt x="2644" y="1327320"/>
                  </a:lnTo>
                  <a:lnTo>
                    <a:pt x="4668" y="1253682"/>
                  </a:lnTo>
                  <a:lnTo>
                    <a:pt x="7243" y="1181415"/>
                  </a:lnTo>
                  <a:lnTo>
                    <a:pt x="10357" y="1110589"/>
                  </a:lnTo>
                  <a:lnTo>
                    <a:pt x="13997" y="1041276"/>
                  </a:lnTo>
                  <a:lnTo>
                    <a:pt x="18152" y="973545"/>
                  </a:lnTo>
                  <a:lnTo>
                    <a:pt x="22809" y="907468"/>
                  </a:lnTo>
                  <a:lnTo>
                    <a:pt x="27956" y="843116"/>
                  </a:lnTo>
                  <a:lnTo>
                    <a:pt x="33581" y="780559"/>
                  </a:lnTo>
                  <a:lnTo>
                    <a:pt x="39671" y="719868"/>
                  </a:lnTo>
                  <a:lnTo>
                    <a:pt x="46214" y="661114"/>
                  </a:lnTo>
                  <a:lnTo>
                    <a:pt x="53198" y="604368"/>
                  </a:lnTo>
                  <a:lnTo>
                    <a:pt x="60612" y="549699"/>
                  </a:lnTo>
                  <a:lnTo>
                    <a:pt x="68441" y="497180"/>
                  </a:lnTo>
                  <a:lnTo>
                    <a:pt x="76676" y="446881"/>
                  </a:lnTo>
                  <a:lnTo>
                    <a:pt x="85302" y="398872"/>
                  </a:lnTo>
                  <a:lnTo>
                    <a:pt x="94309" y="353225"/>
                  </a:lnTo>
                  <a:lnTo>
                    <a:pt x="103683" y="310010"/>
                  </a:lnTo>
                  <a:lnTo>
                    <a:pt x="113413" y="269297"/>
                  </a:lnTo>
                  <a:lnTo>
                    <a:pt x="123486" y="231159"/>
                  </a:lnTo>
                  <a:lnTo>
                    <a:pt x="144614" y="162885"/>
                  </a:lnTo>
                  <a:lnTo>
                    <a:pt x="166968" y="105756"/>
                  </a:lnTo>
                  <a:lnTo>
                    <a:pt x="190451" y="60337"/>
                  </a:lnTo>
                  <a:lnTo>
                    <a:pt x="214966" y="27193"/>
                  </a:lnTo>
                  <a:lnTo>
                    <a:pt x="253459" y="1735"/>
                  </a:lnTo>
                  <a:lnTo>
                    <a:pt x="266700" y="0"/>
                  </a:lnTo>
                  <a:close/>
                </a:path>
              </a:pathLst>
            </a:custGeom>
            <a:ln w="126871">
              <a:solidFill>
                <a:srgbClr val="00DE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" name="object 15"/>
          <p:cNvGrpSpPr/>
          <p:nvPr/>
        </p:nvGrpSpPr>
        <p:grpSpPr>
          <a:xfrm>
            <a:off x="4333304" y="3497644"/>
            <a:ext cx="595630" cy="1228090"/>
            <a:chOff x="4333304" y="3497644"/>
            <a:chExt cx="595630" cy="1228090"/>
          </a:xfrm>
        </p:grpSpPr>
        <p:sp>
          <p:nvSpPr>
            <p:cNvPr id="16" name="object 16"/>
            <p:cNvSpPr/>
            <p:nvPr/>
          </p:nvSpPr>
          <p:spPr>
            <a:xfrm>
              <a:off x="4396739" y="3561080"/>
              <a:ext cx="468630" cy="1101090"/>
            </a:xfrm>
            <a:custGeom>
              <a:avLst/>
              <a:gdLst/>
              <a:ahLst/>
              <a:cxnLst/>
              <a:rect l="l" t="t" r="r" b="b"/>
              <a:pathLst>
                <a:path w="468629" h="1101089">
                  <a:moveTo>
                    <a:pt x="224789" y="0"/>
                  </a:moveTo>
                  <a:lnTo>
                    <a:pt x="224789" y="275590"/>
                  </a:lnTo>
                  <a:lnTo>
                    <a:pt x="0" y="275590"/>
                  </a:lnTo>
                  <a:lnTo>
                    <a:pt x="0" y="825500"/>
                  </a:lnTo>
                  <a:lnTo>
                    <a:pt x="224789" y="825500"/>
                  </a:lnTo>
                  <a:lnTo>
                    <a:pt x="224789" y="1101090"/>
                  </a:lnTo>
                  <a:lnTo>
                    <a:pt x="468630" y="549910"/>
                  </a:lnTo>
                  <a:lnTo>
                    <a:pt x="224789" y="0"/>
                  </a:lnTo>
                  <a:close/>
                </a:path>
              </a:pathLst>
            </a:custGeom>
            <a:solidFill>
              <a:srgbClr val="B1B1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396739" y="3561080"/>
              <a:ext cx="468630" cy="1101090"/>
            </a:xfrm>
            <a:custGeom>
              <a:avLst/>
              <a:gdLst/>
              <a:ahLst/>
              <a:cxnLst/>
              <a:rect l="l" t="t" r="r" b="b"/>
              <a:pathLst>
                <a:path w="468629" h="1101089">
                  <a:moveTo>
                    <a:pt x="0" y="275590"/>
                  </a:moveTo>
                  <a:lnTo>
                    <a:pt x="224789" y="275590"/>
                  </a:lnTo>
                  <a:lnTo>
                    <a:pt x="224789" y="0"/>
                  </a:lnTo>
                  <a:lnTo>
                    <a:pt x="468630" y="549910"/>
                  </a:lnTo>
                  <a:lnTo>
                    <a:pt x="224789" y="1101090"/>
                  </a:lnTo>
                  <a:lnTo>
                    <a:pt x="224789" y="825500"/>
                  </a:lnTo>
                  <a:lnTo>
                    <a:pt x="0" y="825500"/>
                  </a:lnTo>
                  <a:lnTo>
                    <a:pt x="0" y="275590"/>
                  </a:lnTo>
                  <a:close/>
                </a:path>
              </a:pathLst>
            </a:custGeom>
            <a:ln w="126871">
              <a:solidFill>
                <a:srgbClr val="CCCC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" name="object 18"/>
          <p:cNvGrpSpPr/>
          <p:nvPr/>
        </p:nvGrpSpPr>
        <p:grpSpPr>
          <a:xfrm>
            <a:off x="6379274" y="2635314"/>
            <a:ext cx="595630" cy="3167380"/>
            <a:chOff x="6379274" y="2635314"/>
            <a:chExt cx="595630" cy="3167380"/>
          </a:xfrm>
        </p:grpSpPr>
        <p:sp>
          <p:nvSpPr>
            <p:cNvPr id="19" name="object 19"/>
            <p:cNvSpPr/>
            <p:nvPr/>
          </p:nvSpPr>
          <p:spPr>
            <a:xfrm>
              <a:off x="6442710" y="2698750"/>
              <a:ext cx="468630" cy="3040380"/>
            </a:xfrm>
            <a:custGeom>
              <a:avLst/>
              <a:gdLst/>
              <a:ahLst/>
              <a:cxnLst/>
              <a:rect l="l" t="t" r="r" b="b"/>
              <a:pathLst>
                <a:path w="468629" h="3040379">
                  <a:moveTo>
                    <a:pt x="234949" y="0"/>
                  </a:moveTo>
                  <a:lnTo>
                    <a:pt x="199421" y="15969"/>
                  </a:lnTo>
                  <a:lnTo>
                    <a:pt x="165782" y="62517"/>
                  </a:lnTo>
                  <a:lnTo>
                    <a:pt x="144561" y="109526"/>
                  </a:lnTo>
                  <a:lnTo>
                    <a:pt x="124412" y="168612"/>
                  </a:lnTo>
                  <a:lnTo>
                    <a:pt x="105430" y="239168"/>
                  </a:lnTo>
                  <a:lnTo>
                    <a:pt x="96406" y="278558"/>
                  </a:lnTo>
                  <a:lnTo>
                    <a:pt x="87708" y="320589"/>
                  </a:lnTo>
                  <a:lnTo>
                    <a:pt x="79348" y="365184"/>
                  </a:lnTo>
                  <a:lnTo>
                    <a:pt x="71338" y="412269"/>
                  </a:lnTo>
                  <a:lnTo>
                    <a:pt x="63690" y="461767"/>
                  </a:lnTo>
                  <a:lnTo>
                    <a:pt x="56415" y="513602"/>
                  </a:lnTo>
                  <a:lnTo>
                    <a:pt x="49524" y="567700"/>
                  </a:lnTo>
                  <a:lnTo>
                    <a:pt x="43031" y="623984"/>
                  </a:lnTo>
                  <a:lnTo>
                    <a:pt x="36945" y="682379"/>
                  </a:lnTo>
                  <a:lnTo>
                    <a:pt x="31279" y="742808"/>
                  </a:lnTo>
                  <a:lnTo>
                    <a:pt x="26045" y="805197"/>
                  </a:lnTo>
                  <a:lnTo>
                    <a:pt x="21254" y="869470"/>
                  </a:lnTo>
                  <a:lnTo>
                    <a:pt x="16917" y="935550"/>
                  </a:lnTo>
                  <a:lnTo>
                    <a:pt x="13047" y="1003362"/>
                  </a:lnTo>
                  <a:lnTo>
                    <a:pt x="9656" y="1072831"/>
                  </a:lnTo>
                  <a:lnTo>
                    <a:pt x="6754" y="1143880"/>
                  </a:lnTo>
                  <a:lnTo>
                    <a:pt x="4353" y="1216435"/>
                  </a:lnTo>
                  <a:lnTo>
                    <a:pt x="2466" y="1290419"/>
                  </a:lnTo>
                  <a:lnTo>
                    <a:pt x="1104" y="1365756"/>
                  </a:lnTo>
                  <a:lnTo>
                    <a:pt x="277" y="1442372"/>
                  </a:lnTo>
                  <a:lnTo>
                    <a:pt x="0" y="1520189"/>
                  </a:lnTo>
                  <a:lnTo>
                    <a:pt x="277" y="1598007"/>
                  </a:lnTo>
                  <a:lnTo>
                    <a:pt x="1104" y="1674623"/>
                  </a:lnTo>
                  <a:lnTo>
                    <a:pt x="2466" y="1749960"/>
                  </a:lnTo>
                  <a:lnTo>
                    <a:pt x="4353" y="1823944"/>
                  </a:lnTo>
                  <a:lnTo>
                    <a:pt x="6754" y="1896499"/>
                  </a:lnTo>
                  <a:lnTo>
                    <a:pt x="9656" y="1967548"/>
                  </a:lnTo>
                  <a:lnTo>
                    <a:pt x="13047" y="2037017"/>
                  </a:lnTo>
                  <a:lnTo>
                    <a:pt x="16917" y="2104829"/>
                  </a:lnTo>
                  <a:lnTo>
                    <a:pt x="21254" y="2170909"/>
                  </a:lnTo>
                  <a:lnTo>
                    <a:pt x="26045" y="2235182"/>
                  </a:lnTo>
                  <a:lnTo>
                    <a:pt x="31279" y="2297571"/>
                  </a:lnTo>
                  <a:lnTo>
                    <a:pt x="36945" y="2358000"/>
                  </a:lnTo>
                  <a:lnTo>
                    <a:pt x="43031" y="2416395"/>
                  </a:lnTo>
                  <a:lnTo>
                    <a:pt x="49524" y="2472679"/>
                  </a:lnTo>
                  <a:lnTo>
                    <a:pt x="56415" y="2526777"/>
                  </a:lnTo>
                  <a:lnTo>
                    <a:pt x="63690" y="2578612"/>
                  </a:lnTo>
                  <a:lnTo>
                    <a:pt x="71338" y="2628110"/>
                  </a:lnTo>
                  <a:lnTo>
                    <a:pt x="79348" y="2675195"/>
                  </a:lnTo>
                  <a:lnTo>
                    <a:pt x="87708" y="2719790"/>
                  </a:lnTo>
                  <a:lnTo>
                    <a:pt x="96406" y="2761821"/>
                  </a:lnTo>
                  <a:lnTo>
                    <a:pt x="105430" y="2801211"/>
                  </a:lnTo>
                  <a:lnTo>
                    <a:pt x="124412" y="2871767"/>
                  </a:lnTo>
                  <a:lnTo>
                    <a:pt x="144561" y="2930853"/>
                  </a:lnTo>
                  <a:lnTo>
                    <a:pt x="165782" y="2977862"/>
                  </a:lnTo>
                  <a:lnTo>
                    <a:pt x="187982" y="3012190"/>
                  </a:lnTo>
                  <a:lnTo>
                    <a:pt x="222916" y="3038580"/>
                  </a:lnTo>
                  <a:lnTo>
                    <a:pt x="234949" y="3040380"/>
                  </a:lnTo>
                  <a:lnTo>
                    <a:pt x="246871" y="3038580"/>
                  </a:lnTo>
                  <a:lnTo>
                    <a:pt x="281508" y="3012190"/>
                  </a:lnTo>
                  <a:lnTo>
                    <a:pt x="303543" y="2977862"/>
                  </a:lnTo>
                  <a:lnTo>
                    <a:pt x="324621" y="2930853"/>
                  </a:lnTo>
                  <a:lnTo>
                    <a:pt x="344647" y="2871767"/>
                  </a:lnTo>
                  <a:lnTo>
                    <a:pt x="363526" y="2801211"/>
                  </a:lnTo>
                  <a:lnTo>
                    <a:pt x="372506" y="2761821"/>
                  </a:lnTo>
                  <a:lnTo>
                    <a:pt x="381163" y="2719790"/>
                  </a:lnTo>
                  <a:lnTo>
                    <a:pt x="389487" y="2675195"/>
                  </a:lnTo>
                  <a:lnTo>
                    <a:pt x="397464" y="2628110"/>
                  </a:lnTo>
                  <a:lnTo>
                    <a:pt x="405084" y="2578612"/>
                  </a:lnTo>
                  <a:lnTo>
                    <a:pt x="412333" y="2526777"/>
                  </a:lnTo>
                  <a:lnTo>
                    <a:pt x="419202" y="2472679"/>
                  </a:lnTo>
                  <a:lnTo>
                    <a:pt x="425676" y="2416395"/>
                  </a:lnTo>
                  <a:lnTo>
                    <a:pt x="431745" y="2358000"/>
                  </a:lnTo>
                  <a:lnTo>
                    <a:pt x="437397" y="2297571"/>
                  </a:lnTo>
                  <a:lnTo>
                    <a:pt x="442620" y="2235182"/>
                  </a:lnTo>
                  <a:lnTo>
                    <a:pt x="447401" y="2170909"/>
                  </a:lnTo>
                  <a:lnTo>
                    <a:pt x="451730" y="2104829"/>
                  </a:lnTo>
                  <a:lnTo>
                    <a:pt x="455594" y="2037017"/>
                  </a:lnTo>
                  <a:lnTo>
                    <a:pt x="458981" y="1967548"/>
                  </a:lnTo>
                  <a:lnTo>
                    <a:pt x="461880" y="1896499"/>
                  </a:lnTo>
                  <a:lnTo>
                    <a:pt x="464278" y="1823944"/>
                  </a:lnTo>
                  <a:lnTo>
                    <a:pt x="466164" y="1749960"/>
                  </a:lnTo>
                  <a:lnTo>
                    <a:pt x="467526" y="1674623"/>
                  </a:lnTo>
                  <a:lnTo>
                    <a:pt x="468352" y="1598007"/>
                  </a:lnTo>
                  <a:lnTo>
                    <a:pt x="468630" y="1520189"/>
                  </a:lnTo>
                  <a:lnTo>
                    <a:pt x="468352" y="1442372"/>
                  </a:lnTo>
                  <a:lnTo>
                    <a:pt x="467526" y="1365756"/>
                  </a:lnTo>
                  <a:lnTo>
                    <a:pt x="466164" y="1290419"/>
                  </a:lnTo>
                  <a:lnTo>
                    <a:pt x="464278" y="1216435"/>
                  </a:lnTo>
                  <a:lnTo>
                    <a:pt x="461880" y="1143880"/>
                  </a:lnTo>
                  <a:lnTo>
                    <a:pt x="458981" y="1072831"/>
                  </a:lnTo>
                  <a:lnTo>
                    <a:pt x="455594" y="1003362"/>
                  </a:lnTo>
                  <a:lnTo>
                    <a:pt x="451730" y="935550"/>
                  </a:lnTo>
                  <a:lnTo>
                    <a:pt x="447401" y="869470"/>
                  </a:lnTo>
                  <a:lnTo>
                    <a:pt x="442620" y="805197"/>
                  </a:lnTo>
                  <a:lnTo>
                    <a:pt x="437397" y="742808"/>
                  </a:lnTo>
                  <a:lnTo>
                    <a:pt x="431745" y="682379"/>
                  </a:lnTo>
                  <a:lnTo>
                    <a:pt x="425676" y="623984"/>
                  </a:lnTo>
                  <a:lnTo>
                    <a:pt x="419202" y="567700"/>
                  </a:lnTo>
                  <a:lnTo>
                    <a:pt x="412333" y="513602"/>
                  </a:lnTo>
                  <a:lnTo>
                    <a:pt x="405084" y="461767"/>
                  </a:lnTo>
                  <a:lnTo>
                    <a:pt x="397464" y="412269"/>
                  </a:lnTo>
                  <a:lnTo>
                    <a:pt x="389487" y="365184"/>
                  </a:lnTo>
                  <a:lnTo>
                    <a:pt x="381163" y="320589"/>
                  </a:lnTo>
                  <a:lnTo>
                    <a:pt x="372506" y="278558"/>
                  </a:lnTo>
                  <a:lnTo>
                    <a:pt x="363526" y="239168"/>
                  </a:lnTo>
                  <a:lnTo>
                    <a:pt x="344647" y="168612"/>
                  </a:lnTo>
                  <a:lnTo>
                    <a:pt x="324621" y="109526"/>
                  </a:lnTo>
                  <a:lnTo>
                    <a:pt x="303543" y="62517"/>
                  </a:lnTo>
                  <a:lnTo>
                    <a:pt x="281508" y="28189"/>
                  </a:lnTo>
                  <a:lnTo>
                    <a:pt x="246871" y="1799"/>
                  </a:lnTo>
                  <a:lnTo>
                    <a:pt x="234949" y="0"/>
                  </a:lnTo>
                  <a:close/>
                </a:path>
              </a:pathLst>
            </a:custGeom>
            <a:solidFill>
              <a:srgbClr val="00DE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442710" y="2698750"/>
              <a:ext cx="468630" cy="3040380"/>
            </a:xfrm>
            <a:custGeom>
              <a:avLst/>
              <a:gdLst/>
              <a:ahLst/>
              <a:cxnLst/>
              <a:rect l="l" t="t" r="r" b="b"/>
              <a:pathLst>
                <a:path w="468629" h="3040379">
                  <a:moveTo>
                    <a:pt x="234949" y="0"/>
                  </a:moveTo>
                  <a:lnTo>
                    <a:pt x="270162" y="15969"/>
                  </a:lnTo>
                  <a:lnTo>
                    <a:pt x="303543" y="62517"/>
                  </a:lnTo>
                  <a:lnTo>
                    <a:pt x="324621" y="109526"/>
                  </a:lnTo>
                  <a:lnTo>
                    <a:pt x="344647" y="168612"/>
                  </a:lnTo>
                  <a:lnTo>
                    <a:pt x="363526" y="239168"/>
                  </a:lnTo>
                  <a:lnTo>
                    <a:pt x="372506" y="278558"/>
                  </a:lnTo>
                  <a:lnTo>
                    <a:pt x="381163" y="320589"/>
                  </a:lnTo>
                  <a:lnTo>
                    <a:pt x="389487" y="365184"/>
                  </a:lnTo>
                  <a:lnTo>
                    <a:pt x="397464" y="412269"/>
                  </a:lnTo>
                  <a:lnTo>
                    <a:pt x="405084" y="461767"/>
                  </a:lnTo>
                  <a:lnTo>
                    <a:pt x="412333" y="513602"/>
                  </a:lnTo>
                  <a:lnTo>
                    <a:pt x="419202" y="567700"/>
                  </a:lnTo>
                  <a:lnTo>
                    <a:pt x="425676" y="623984"/>
                  </a:lnTo>
                  <a:lnTo>
                    <a:pt x="431745" y="682379"/>
                  </a:lnTo>
                  <a:lnTo>
                    <a:pt x="437397" y="742808"/>
                  </a:lnTo>
                  <a:lnTo>
                    <a:pt x="442620" y="805197"/>
                  </a:lnTo>
                  <a:lnTo>
                    <a:pt x="447401" y="869470"/>
                  </a:lnTo>
                  <a:lnTo>
                    <a:pt x="451730" y="935550"/>
                  </a:lnTo>
                  <a:lnTo>
                    <a:pt x="455594" y="1003362"/>
                  </a:lnTo>
                  <a:lnTo>
                    <a:pt x="458981" y="1072831"/>
                  </a:lnTo>
                  <a:lnTo>
                    <a:pt x="461880" y="1143880"/>
                  </a:lnTo>
                  <a:lnTo>
                    <a:pt x="464278" y="1216435"/>
                  </a:lnTo>
                  <a:lnTo>
                    <a:pt x="466164" y="1290419"/>
                  </a:lnTo>
                  <a:lnTo>
                    <a:pt x="467526" y="1365756"/>
                  </a:lnTo>
                  <a:lnTo>
                    <a:pt x="468352" y="1442372"/>
                  </a:lnTo>
                  <a:lnTo>
                    <a:pt x="468630" y="1520189"/>
                  </a:lnTo>
                  <a:lnTo>
                    <a:pt x="468352" y="1598007"/>
                  </a:lnTo>
                  <a:lnTo>
                    <a:pt x="467526" y="1674623"/>
                  </a:lnTo>
                  <a:lnTo>
                    <a:pt x="466164" y="1749960"/>
                  </a:lnTo>
                  <a:lnTo>
                    <a:pt x="464278" y="1823944"/>
                  </a:lnTo>
                  <a:lnTo>
                    <a:pt x="461880" y="1896499"/>
                  </a:lnTo>
                  <a:lnTo>
                    <a:pt x="458981" y="1967548"/>
                  </a:lnTo>
                  <a:lnTo>
                    <a:pt x="455594" y="2037017"/>
                  </a:lnTo>
                  <a:lnTo>
                    <a:pt x="451730" y="2104829"/>
                  </a:lnTo>
                  <a:lnTo>
                    <a:pt x="447401" y="2170909"/>
                  </a:lnTo>
                  <a:lnTo>
                    <a:pt x="442620" y="2235182"/>
                  </a:lnTo>
                  <a:lnTo>
                    <a:pt x="437397" y="2297571"/>
                  </a:lnTo>
                  <a:lnTo>
                    <a:pt x="431745" y="2358000"/>
                  </a:lnTo>
                  <a:lnTo>
                    <a:pt x="425676" y="2416395"/>
                  </a:lnTo>
                  <a:lnTo>
                    <a:pt x="419202" y="2472679"/>
                  </a:lnTo>
                  <a:lnTo>
                    <a:pt x="412333" y="2526777"/>
                  </a:lnTo>
                  <a:lnTo>
                    <a:pt x="405084" y="2578612"/>
                  </a:lnTo>
                  <a:lnTo>
                    <a:pt x="397464" y="2628110"/>
                  </a:lnTo>
                  <a:lnTo>
                    <a:pt x="389487" y="2675195"/>
                  </a:lnTo>
                  <a:lnTo>
                    <a:pt x="381163" y="2719790"/>
                  </a:lnTo>
                  <a:lnTo>
                    <a:pt x="372506" y="2761821"/>
                  </a:lnTo>
                  <a:lnTo>
                    <a:pt x="363526" y="2801211"/>
                  </a:lnTo>
                  <a:lnTo>
                    <a:pt x="344647" y="2871767"/>
                  </a:lnTo>
                  <a:lnTo>
                    <a:pt x="324621" y="2930853"/>
                  </a:lnTo>
                  <a:lnTo>
                    <a:pt x="303543" y="2977862"/>
                  </a:lnTo>
                  <a:lnTo>
                    <a:pt x="281508" y="3012190"/>
                  </a:lnTo>
                  <a:lnTo>
                    <a:pt x="246871" y="3038580"/>
                  </a:lnTo>
                  <a:lnTo>
                    <a:pt x="234949" y="3040380"/>
                  </a:lnTo>
                  <a:lnTo>
                    <a:pt x="222916" y="3038580"/>
                  </a:lnTo>
                  <a:lnTo>
                    <a:pt x="187982" y="3012190"/>
                  </a:lnTo>
                  <a:lnTo>
                    <a:pt x="165782" y="2977862"/>
                  </a:lnTo>
                  <a:lnTo>
                    <a:pt x="144561" y="2930853"/>
                  </a:lnTo>
                  <a:lnTo>
                    <a:pt x="124412" y="2871767"/>
                  </a:lnTo>
                  <a:lnTo>
                    <a:pt x="105430" y="2801211"/>
                  </a:lnTo>
                  <a:lnTo>
                    <a:pt x="96406" y="2761821"/>
                  </a:lnTo>
                  <a:lnTo>
                    <a:pt x="87708" y="2719790"/>
                  </a:lnTo>
                  <a:lnTo>
                    <a:pt x="79348" y="2675195"/>
                  </a:lnTo>
                  <a:lnTo>
                    <a:pt x="71338" y="2628110"/>
                  </a:lnTo>
                  <a:lnTo>
                    <a:pt x="63690" y="2578612"/>
                  </a:lnTo>
                  <a:lnTo>
                    <a:pt x="56415" y="2526777"/>
                  </a:lnTo>
                  <a:lnTo>
                    <a:pt x="49524" y="2472679"/>
                  </a:lnTo>
                  <a:lnTo>
                    <a:pt x="43031" y="2416395"/>
                  </a:lnTo>
                  <a:lnTo>
                    <a:pt x="36945" y="2358000"/>
                  </a:lnTo>
                  <a:lnTo>
                    <a:pt x="31279" y="2297571"/>
                  </a:lnTo>
                  <a:lnTo>
                    <a:pt x="26045" y="2235182"/>
                  </a:lnTo>
                  <a:lnTo>
                    <a:pt x="21254" y="2170909"/>
                  </a:lnTo>
                  <a:lnTo>
                    <a:pt x="16917" y="2104829"/>
                  </a:lnTo>
                  <a:lnTo>
                    <a:pt x="13047" y="2037017"/>
                  </a:lnTo>
                  <a:lnTo>
                    <a:pt x="9656" y="1967548"/>
                  </a:lnTo>
                  <a:lnTo>
                    <a:pt x="6754" y="1896499"/>
                  </a:lnTo>
                  <a:lnTo>
                    <a:pt x="4353" y="1823944"/>
                  </a:lnTo>
                  <a:lnTo>
                    <a:pt x="2466" y="1749960"/>
                  </a:lnTo>
                  <a:lnTo>
                    <a:pt x="1104" y="1674623"/>
                  </a:lnTo>
                  <a:lnTo>
                    <a:pt x="277" y="1598007"/>
                  </a:lnTo>
                  <a:lnTo>
                    <a:pt x="0" y="1520189"/>
                  </a:lnTo>
                  <a:lnTo>
                    <a:pt x="277" y="1442372"/>
                  </a:lnTo>
                  <a:lnTo>
                    <a:pt x="1104" y="1365756"/>
                  </a:lnTo>
                  <a:lnTo>
                    <a:pt x="2466" y="1290419"/>
                  </a:lnTo>
                  <a:lnTo>
                    <a:pt x="4353" y="1216435"/>
                  </a:lnTo>
                  <a:lnTo>
                    <a:pt x="6754" y="1143880"/>
                  </a:lnTo>
                  <a:lnTo>
                    <a:pt x="9656" y="1072831"/>
                  </a:lnTo>
                  <a:lnTo>
                    <a:pt x="13047" y="1003362"/>
                  </a:lnTo>
                  <a:lnTo>
                    <a:pt x="16917" y="935550"/>
                  </a:lnTo>
                  <a:lnTo>
                    <a:pt x="21254" y="869470"/>
                  </a:lnTo>
                  <a:lnTo>
                    <a:pt x="26045" y="805197"/>
                  </a:lnTo>
                  <a:lnTo>
                    <a:pt x="31279" y="742808"/>
                  </a:lnTo>
                  <a:lnTo>
                    <a:pt x="36945" y="682379"/>
                  </a:lnTo>
                  <a:lnTo>
                    <a:pt x="43031" y="623984"/>
                  </a:lnTo>
                  <a:lnTo>
                    <a:pt x="49524" y="567700"/>
                  </a:lnTo>
                  <a:lnTo>
                    <a:pt x="56415" y="513602"/>
                  </a:lnTo>
                  <a:lnTo>
                    <a:pt x="63690" y="461767"/>
                  </a:lnTo>
                  <a:lnTo>
                    <a:pt x="71338" y="412269"/>
                  </a:lnTo>
                  <a:lnTo>
                    <a:pt x="79348" y="365184"/>
                  </a:lnTo>
                  <a:lnTo>
                    <a:pt x="87708" y="320589"/>
                  </a:lnTo>
                  <a:lnTo>
                    <a:pt x="96406" y="278558"/>
                  </a:lnTo>
                  <a:lnTo>
                    <a:pt x="105430" y="239168"/>
                  </a:lnTo>
                  <a:lnTo>
                    <a:pt x="124412" y="168612"/>
                  </a:lnTo>
                  <a:lnTo>
                    <a:pt x="144561" y="109526"/>
                  </a:lnTo>
                  <a:lnTo>
                    <a:pt x="165782" y="62517"/>
                  </a:lnTo>
                  <a:lnTo>
                    <a:pt x="187982" y="28189"/>
                  </a:lnTo>
                  <a:lnTo>
                    <a:pt x="222916" y="1799"/>
                  </a:lnTo>
                  <a:lnTo>
                    <a:pt x="234949" y="0"/>
                  </a:lnTo>
                  <a:close/>
                </a:path>
              </a:pathLst>
            </a:custGeom>
            <a:ln w="126871">
              <a:solidFill>
                <a:srgbClr val="00DE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1" name="object 21"/>
          <p:cNvGrpSpPr/>
          <p:nvPr/>
        </p:nvGrpSpPr>
        <p:grpSpPr>
          <a:xfrm>
            <a:off x="7146354" y="3855784"/>
            <a:ext cx="340360" cy="510540"/>
            <a:chOff x="7146354" y="3855784"/>
            <a:chExt cx="340360" cy="510540"/>
          </a:xfrm>
        </p:grpSpPr>
        <p:sp>
          <p:nvSpPr>
            <p:cNvPr id="22" name="object 22"/>
            <p:cNvSpPr/>
            <p:nvPr/>
          </p:nvSpPr>
          <p:spPr>
            <a:xfrm>
              <a:off x="7209790" y="3919219"/>
              <a:ext cx="213360" cy="383540"/>
            </a:xfrm>
            <a:custGeom>
              <a:avLst/>
              <a:gdLst/>
              <a:ahLst/>
              <a:cxnLst/>
              <a:rect l="l" t="t" r="r" b="b"/>
              <a:pathLst>
                <a:path w="213359" h="383539">
                  <a:moveTo>
                    <a:pt x="106679" y="0"/>
                  </a:moveTo>
                  <a:lnTo>
                    <a:pt x="106679" y="95249"/>
                  </a:lnTo>
                  <a:lnTo>
                    <a:pt x="0" y="95249"/>
                  </a:lnTo>
                  <a:lnTo>
                    <a:pt x="0" y="287019"/>
                  </a:lnTo>
                  <a:lnTo>
                    <a:pt x="106679" y="287019"/>
                  </a:lnTo>
                  <a:lnTo>
                    <a:pt x="106679" y="383539"/>
                  </a:lnTo>
                  <a:lnTo>
                    <a:pt x="213359" y="191769"/>
                  </a:lnTo>
                  <a:lnTo>
                    <a:pt x="106679" y="0"/>
                  </a:lnTo>
                  <a:close/>
                </a:path>
              </a:pathLst>
            </a:custGeom>
            <a:solidFill>
              <a:srgbClr val="B1B1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209790" y="3919219"/>
              <a:ext cx="213360" cy="383540"/>
            </a:xfrm>
            <a:custGeom>
              <a:avLst/>
              <a:gdLst/>
              <a:ahLst/>
              <a:cxnLst/>
              <a:rect l="l" t="t" r="r" b="b"/>
              <a:pathLst>
                <a:path w="213359" h="383539">
                  <a:moveTo>
                    <a:pt x="0" y="95249"/>
                  </a:moveTo>
                  <a:lnTo>
                    <a:pt x="106679" y="95249"/>
                  </a:lnTo>
                  <a:lnTo>
                    <a:pt x="106679" y="0"/>
                  </a:lnTo>
                  <a:lnTo>
                    <a:pt x="213359" y="191769"/>
                  </a:lnTo>
                  <a:lnTo>
                    <a:pt x="106679" y="383539"/>
                  </a:lnTo>
                  <a:lnTo>
                    <a:pt x="106679" y="287019"/>
                  </a:lnTo>
                  <a:lnTo>
                    <a:pt x="0" y="287019"/>
                  </a:lnTo>
                  <a:lnTo>
                    <a:pt x="0" y="95249"/>
                  </a:lnTo>
                  <a:close/>
                </a:path>
              </a:pathLst>
            </a:custGeom>
            <a:ln w="126871">
              <a:solidFill>
                <a:srgbClr val="CCCC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4" name="object 24"/>
          <p:cNvGrpSpPr/>
          <p:nvPr/>
        </p:nvGrpSpPr>
        <p:grpSpPr>
          <a:xfrm>
            <a:off x="5036884" y="2635314"/>
            <a:ext cx="595630" cy="3167380"/>
            <a:chOff x="5036884" y="2635314"/>
            <a:chExt cx="595630" cy="3167380"/>
          </a:xfrm>
        </p:grpSpPr>
        <p:sp>
          <p:nvSpPr>
            <p:cNvPr id="25" name="object 25"/>
            <p:cNvSpPr/>
            <p:nvPr/>
          </p:nvSpPr>
          <p:spPr>
            <a:xfrm>
              <a:off x="5100319" y="2698750"/>
              <a:ext cx="468630" cy="3040380"/>
            </a:xfrm>
            <a:custGeom>
              <a:avLst/>
              <a:gdLst/>
              <a:ahLst/>
              <a:cxnLst/>
              <a:rect l="l" t="t" r="r" b="b"/>
              <a:pathLst>
                <a:path w="468629" h="3040379">
                  <a:moveTo>
                    <a:pt x="233679" y="0"/>
                  </a:moveTo>
                  <a:lnTo>
                    <a:pt x="198181" y="15969"/>
                  </a:lnTo>
                  <a:lnTo>
                    <a:pt x="164622" y="62517"/>
                  </a:lnTo>
                  <a:lnTo>
                    <a:pt x="143478" y="109526"/>
                  </a:lnTo>
                  <a:lnTo>
                    <a:pt x="123422" y="168612"/>
                  </a:lnTo>
                  <a:lnTo>
                    <a:pt x="104542" y="239168"/>
                  </a:lnTo>
                  <a:lnTo>
                    <a:pt x="95572" y="278558"/>
                  </a:lnTo>
                  <a:lnTo>
                    <a:pt x="86930" y="320589"/>
                  </a:lnTo>
                  <a:lnTo>
                    <a:pt x="78627" y="365184"/>
                  </a:lnTo>
                  <a:lnTo>
                    <a:pt x="70675" y="412269"/>
                  </a:lnTo>
                  <a:lnTo>
                    <a:pt x="63084" y="461767"/>
                  </a:lnTo>
                  <a:lnTo>
                    <a:pt x="55866" y="513602"/>
                  </a:lnTo>
                  <a:lnTo>
                    <a:pt x="49033" y="567700"/>
                  </a:lnTo>
                  <a:lnTo>
                    <a:pt x="42595" y="623984"/>
                  </a:lnTo>
                  <a:lnTo>
                    <a:pt x="36563" y="682379"/>
                  </a:lnTo>
                  <a:lnTo>
                    <a:pt x="30950" y="742808"/>
                  </a:lnTo>
                  <a:lnTo>
                    <a:pt x="25766" y="805197"/>
                  </a:lnTo>
                  <a:lnTo>
                    <a:pt x="21022" y="869470"/>
                  </a:lnTo>
                  <a:lnTo>
                    <a:pt x="16730" y="935550"/>
                  </a:lnTo>
                  <a:lnTo>
                    <a:pt x="12900" y="1003362"/>
                  </a:lnTo>
                  <a:lnTo>
                    <a:pt x="9545" y="1072831"/>
                  </a:lnTo>
                  <a:lnTo>
                    <a:pt x="6675" y="1143880"/>
                  </a:lnTo>
                  <a:lnTo>
                    <a:pt x="4302" y="1216435"/>
                  </a:lnTo>
                  <a:lnTo>
                    <a:pt x="2436" y="1290419"/>
                  </a:lnTo>
                  <a:lnTo>
                    <a:pt x="1090" y="1365756"/>
                  </a:lnTo>
                  <a:lnTo>
                    <a:pt x="274" y="1442372"/>
                  </a:lnTo>
                  <a:lnTo>
                    <a:pt x="0" y="1520189"/>
                  </a:lnTo>
                  <a:lnTo>
                    <a:pt x="274" y="1598007"/>
                  </a:lnTo>
                  <a:lnTo>
                    <a:pt x="1090" y="1674623"/>
                  </a:lnTo>
                  <a:lnTo>
                    <a:pt x="2436" y="1749960"/>
                  </a:lnTo>
                  <a:lnTo>
                    <a:pt x="4302" y="1823944"/>
                  </a:lnTo>
                  <a:lnTo>
                    <a:pt x="6675" y="1896499"/>
                  </a:lnTo>
                  <a:lnTo>
                    <a:pt x="9545" y="1967548"/>
                  </a:lnTo>
                  <a:lnTo>
                    <a:pt x="12900" y="2037017"/>
                  </a:lnTo>
                  <a:lnTo>
                    <a:pt x="16730" y="2104829"/>
                  </a:lnTo>
                  <a:lnTo>
                    <a:pt x="21022" y="2170909"/>
                  </a:lnTo>
                  <a:lnTo>
                    <a:pt x="25766" y="2235182"/>
                  </a:lnTo>
                  <a:lnTo>
                    <a:pt x="30950" y="2297571"/>
                  </a:lnTo>
                  <a:lnTo>
                    <a:pt x="36563" y="2358000"/>
                  </a:lnTo>
                  <a:lnTo>
                    <a:pt x="42595" y="2416395"/>
                  </a:lnTo>
                  <a:lnTo>
                    <a:pt x="49033" y="2472679"/>
                  </a:lnTo>
                  <a:lnTo>
                    <a:pt x="55866" y="2526777"/>
                  </a:lnTo>
                  <a:lnTo>
                    <a:pt x="63084" y="2578612"/>
                  </a:lnTo>
                  <a:lnTo>
                    <a:pt x="70675" y="2628110"/>
                  </a:lnTo>
                  <a:lnTo>
                    <a:pt x="78627" y="2675195"/>
                  </a:lnTo>
                  <a:lnTo>
                    <a:pt x="86930" y="2719790"/>
                  </a:lnTo>
                  <a:lnTo>
                    <a:pt x="95572" y="2761821"/>
                  </a:lnTo>
                  <a:lnTo>
                    <a:pt x="104542" y="2801211"/>
                  </a:lnTo>
                  <a:lnTo>
                    <a:pt x="123422" y="2871767"/>
                  </a:lnTo>
                  <a:lnTo>
                    <a:pt x="143478" y="2930853"/>
                  </a:lnTo>
                  <a:lnTo>
                    <a:pt x="164622" y="2977862"/>
                  </a:lnTo>
                  <a:lnTo>
                    <a:pt x="186764" y="3012190"/>
                  </a:lnTo>
                  <a:lnTo>
                    <a:pt x="221650" y="3038580"/>
                  </a:lnTo>
                  <a:lnTo>
                    <a:pt x="233679" y="3040380"/>
                  </a:lnTo>
                  <a:lnTo>
                    <a:pt x="245713" y="3038580"/>
                  </a:lnTo>
                  <a:lnTo>
                    <a:pt x="280647" y="3012190"/>
                  </a:lnTo>
                  <a:lnTo>
                    <a:pt x="302847" y="2977862"/>
                  </a:lnTo>
                  <a:lnTo>
                    <a:pt x="324068" y="2930853"/>
                  </a:lnTo>
                  <a:lnTo>
                    <a:pt x="344217" y="2871767"/>
                  </a:lnTo>
                  <a:lnTo>
                    <a:pt x="363199" y="2801211"/>
                  </a:lnTo>
                  <a:lnTo>
                    <a:pt x="372223" y="2761821"/>
                  </a:lnTo>
                  <a:lnTo>
                    <a:pt x="380921" y="2719790"/>
                  </a:lnTo>
                  <a:lnTo>
                    <a:pt x="389281" y="2675195"/>
                  </a:lnTo>
                  <a:lnTo>
                    <a:pt x="397291" y="2628110"/>
                  </a:lnTo>
                  <a:lnTo>
                    <a:pt x="404939" y="2578612"/>
                  </a:lnTo>
                  <a:lnTo>
                    <a:pt x="412214" y="2526777"/>
                  </a:lnTo>
                  <a:lnTo>
                    <a:pt x="419105" y="2472679"/>
                  </a:lnTo>
                  <a:lnTo>
                    <a:pt x="425598" y="2416395"/>
                  </a:lnTo>
                  <a:lnTo>
                    <a:pt x="431684" y="2358000"/>
                  </a:lnTo>
                  <a:lnTo>
                    <a:pt x="437350" y="2297571"/>
                  </a:lnTo>
                  <a:lnTo>
                    <a:pt x="442584" y="2235182"/>
                  </a:lnTo>
                  <a:lnTo>
                    <a:pt x="447375" y="2170909"/>
                  </a:lnTo>
                  <a:lnTo>
                    <a:pt x="451712" y="2104829"/>
                  </a:lnTo>
                  <a:lnTo>
                    <a:pt x="455582" y="2037017"/>
                  </a:lnTo>
                  <a:lnTo>
                    <a:pt x="458973" y="1967548"/>
                  </a:lnTo>
                  <a:lnTo>
                    <a:pt x="461875" y="1896499"/>
                  </a:lnTo>
                  <a:lnTo>
                    <a:pt x="464276" y="1823944"/>
                  </a:lnTo>
                  <a:lnTo>
                    <a:pt x="466163" y="1749960"/>
                  </a:lnTo>
                  <a:lnTo>
                    <a:pt x="467525" y="1674623"/>
                  </a:lnTo>
                  <a:lnTo>
                    <a:pt x="468352" y="1598007"/>
                  </a:lnTo>
                  <a:lnTo>
                    <a:pt x="468629" y="1520189"/>
                  </a:lnTo>
                  <a:lnTo>
                    <a:pt x="468352" y="1442372"/>
                  </a:lnTo>
                  <a:lnTo>
                    <a:pt x="467525" y="1365756"/>
                  </a:lnTo>
                  <a:lnTo>
                    <a:pt x="466163" y="1290419"/>
                  </a:lnTo>
                  <a:lnTo>
                    <a:pt x="464276" y="1216435"/>
                  </a:lnTo>
                  <a:lnTo>
                    <a:pt x="461875" y="1143880"/>
                  </a:lnTo>
                  <a:lnTo>
                    <a:pt x="458973" y="1072831"/>
                  </a:lnTo>
                  <a:lnTo>
                    <a:pt x="455582" y="1003362"/>
                  </a:lnTo>
                  <a:lnTo>
                    <a:pt x="451712" y="935550"/>
                  </a:lnTo>
                  <a:lnTo>
                    <a:pt x="447375" y="869470"/>
                  </a:lnTo>
                  <a:lnTo>
                    <a:pt x="442584" y="805197"/>
                  </a:lnTo>
                  <a:lnTo>
                    <a:pt x="437350" y="742808"/>
                  </a:lnTo>
                  <a:lnTo>
                    <a:pt x="431684" y="682379"/>
                  </a:lnTo>
                  <a:lnTo>
                    <a:pt x="425598" y="623984"/>
                  </a:lnTo>
                  <a:lnTo>
                    <a:pt x="419105" y="567700"/>
                  </a:lnTo>
                  <a:lnTo>
                    <a:pt x="412214" y="513602"/>
                  </a:lnTo>
                  <a:lnTo>
                    <a:pt x="404939" y="461767"/>
                  </a:lnTo>
                  <a:lnTo>
                    <a:pt x="397291" y="412269"/>
                  </a:lnTo>
                  <a:lnTo>
                    <a:pt x="389281" y="365184"/>
                  </a:lnTo>
                  <a:lnTo>
                    <a:pt x="380921" y="320589"/>
                  </a:lnTo>
                  <a:lnTo>
                    <a:pt x="372223" y="278558"/>
                  </a:lnTo>
                  <a:lnTo>
                    <a:pt x="363199" y="239168"/>
                  </a:lnTo>
                  <a:lnTo>
                    <a:pt x="344217" y="168612"/>
                  </a:lnTo>
                  <a:lnTo>
                    <a:pt x="324068" y="109526"/>
                  </a:lnTo>
                  <a:lnTo>
                    <a:pt x="302847" y="62517"/>
                  </a:lnTo>
                  <a:lnTo>
                    <a:pt x="280647" y="28189"/>
                  </a:lnTo>
                  <a:lnTo>
                    <a:pt x="245713" y="1799"/>
                  </a:lnTo>
                  <a:lnTo>
                    <a:pt x="233679" y="0"/>
                  </a:lnTo>
                  <a:close/>
                </a:path>
              </a:pathLst>
            </a:custGeom>
            <a:solidFill>
              <a:srgbClr val="00DE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100319" y="2698750"/>
              <a:ext cx="468630" cy="3040380"/>
            </a:xfrm>
            <a:custGeom>
              <a:avLst/>
              <a:gdLst/>
              <a:ahLst/>
              <a:cxnLst/>
              <a:rect l="l" t="t" r="r" b="b"/>
              <a:pathLst>
                <a:path w="468629" h="3040379">
                  <a:moveTo>
                    <a:pt x="233679" y="0"/>
                  </a:moveTo>
                  <a:lnTo>
                    <a:pt x="269208" y="15969"/>
                  </a:lnTo>
                  <a:lnTo>
                    <a:pt x="302847" y="62517"/>
                  </a:lnTo>
                  <a:lnTo>
                    <a:pt x="324068" y="109526"/>
                  </a:lnTo>
                  <a:lnTo>
                    <a:pt x="344217" y="168612"/>
                  </a:lnTo>
                  <a:lnTo>
                    <a:pt x="363199" y="239168"/>
                  </a:lnTo>
                  <a:lnTo>
                    <a:pt x="372223" y="278558"/>
                  </a:lnTo>
                  <a:lnTo>
                    <a:pt x="380921" y="320589"/>
                  </a:lnTo>
                  <a:lnTo>
                    <a:pt x="389281" y="365184"/>
                  </a:lnTo>
                  <a:lnTo>
                    <a:pt x="397291" y="412269"/>
                  </a:lnTo>
                  <a:lnTo>
                    <a:pt x="404939" y="461767"/>
                  </a:lnTo>
                  <a:lnTo>
                    <a:pt x="412214" y="513602"/>
                  </a:lnTo>
                  <a:lnTo>
                    <a:pt x="419105" y="567700"/>
                  </a:lnTo>
                  <a:lnTo>
                    <a:pt x="425598" y="623984"/>
                  </a:lnTo>
                  <a:lnTo>
                    <a:pt x="431684" y="682379"/>
                  </a:lnTo>
                  <a:lnTo>
                    <a:pt x="437350" y="742808"/>
                  </a:lnTo>
                  <a:lnTo>
                    <a:pt x="442584" y="805197"/>
                  </a:lnTo>
                  <a:lnTo>
                    <a:pt x="447375" y="869470"/>
                  </a:lnTo>
                  <a:lnTo>
                    <a:pt x="451712" y="935550"/>
                  </a:lnTo>
                  <a:lnTo>
                    <a:pt x="455582" y="1003362"/>
                  </a:lnTo>
                  <a:lnTo>
                    <a:pt x="458973" y="1072831"/>
                  </a:lnTo>
                  <a:lnTo>
                    <a:pt x="461875" y="1143880"/>
                  </a:lnTo>
                  <a:lnTo>
                    <a:pt x="464276" y="1216435"/>
                  </a:lnTo>
                  <a:lnTo>
                    <a:pt x="466163" y="1290419"/>
                  </a:lnTo>
                  <a:lnTo>
                    <a:pt x="467525" y="1365756"/>
                  </a:lnTo>
                  <a:lnTo>
                    <a:pt x="468352" y="1442372"/>
                  </a:lnTo>
                  <a:lnTo>
                    <a:pt x="468629" y="1520189"/>
                  </a:lnTo>
                  <a:lnTo>
                    <a:pt x="468352" y="1598007"/>
                  </a:lnTo>
                  <a:lnTo>
                    <a:pt x="467525" y="1674623"/>
                  </a:lnTo>
                  <a:lnTo>
                    <a:pt x="466163" y="1749960"/>
                  </a:lnTo>
                  <a:lnTo>
                    <a:pt x="464276" y="1823944"/>
                  </a:lnTo>
                  <a:lnTo>
                    <a:pt x="461875" y="1896499"/>
                  </a:lnTo>
                  <a:lnTo>
                    <a:pt x="458973" y="1967548"/>
                  </a:lnTo>
                  <a:lnTo>
                    <a:pt x="455582" y="2037017"/>
                  </a:lnTo>
                  <a:lnTo>
                    <a:pt x="451712" y="2104829"/>
                  </a:lnTo>
                  <a:lnTo>
                    <a:pt x="447375" y="2170909"/>
                  </a:lnTo>
                  <a:lnTo>
                    <a:pt x="442584" y="2235182"/>
                  </a:lnTo>
                  <a:lnTo>
                    <a:pt x="437350" y="2297571"/>
                  </a:lnTo>
                  <a:lnTo>
                    <a:pt x="431684" y="2358000"/>
                  </a:lnTo>
                  <a:lnTo>
                    <a:pt x="425598" y="2416395"/>
                  </a:lnTo>
                  <a:lnTo>
                    <a:pt x="419105" y="2472679"/>
                  </a:lnTo>
                  <a:lnTo>
                    <a:pt x="412214" y="2526777"/>
                  </a:lnTo>
                  <a:lnTo>
                    <a:pt x="404939" y="2578612"/>
                  </a:lnTo>
                  <a:lnTo>
                    <a:pt x="397291" y="2628110"/>
                  </a:lnTo>
                  <a:lnTo>
                    <a:pt x="389281" y="2675195"/>
                  </a:lnTo>
                  <a:lnTo>
                    <a:pt x="380921" y="2719790"/>
                  </a:lnTo>
                  <a:lnTo>
                    <a:pt x="372223" y="2761821"/>
                  </a:lnTo>
                  <a:lnTo>
                    <a:pt x="363199" y="2801211"/>
                  </a:lnTo>
                  <a:lnTo>
                    <a:pt x="344217" y="2871767"/>
                  </a:lnTo>
                  <a:lnTo>
                    <a:pt x="324068" y="2930853"/>
                  </a:lnTo>
                  <a:lnTo>
                    <a:pt x="302847" y="2977862"/>
                  </a:lnTo>
                  <a:lnTo>
                    <a:pt x="280647" y="3012190"/>
                  </a:lnTo>
                  <a:lnTo>
                    <a:pt x="245713" y="3038580"/>
                  </a:lnTo>
                  <a:lnTo>
                    <a:pt x="233679" y="3040380"/>
                  </a:lnTo>
                  <a:lnTo>
                    <a:pt x="221650" y="3038580"/>
                  </a:lnTo>
                  <a:lnTo>
                    <a:pt x="186764" y="3012190"/>
                  </a:lnTo>
                  <a:lnTo>
                    <a:pt x="164622" y="2977862"/>
                  </a:lnTo>
                  <a:lnTo>
                    <a:pt x="143478" y="2930853"/>
                  </a:lnTo>
                  <a:lnTo>
                    <a:pt x="123422" y="2871767"/>
                  </a:lnTo>
                  <a:lnTo>
                    <a:pt x="104542" y="2801211"/>
                  </a:lnTo>
                  <a:lnTo>
                    <a:pt x="95572" y="2761821"/>
                  </a:lnTo>
                  <a:lnTo>
                    <a:pt x="86930" y="2719790"/>
                  </a:lnTo>
                  <a:lnTo>
                    <a:pt x="78627" y="2675195"/>
                  </a:lnTo>
                  <a:lnTo>
                    <a:pt x="70675" y="2628110"/>
                  </a:lnTo>
                  <a:lnTo>
                    <a:pt x="63084" y="2578612"/>
                  </a:lnTo>
                  <a:lnTo>
                    <a:pt x="55866" y="2526777"/>
                  </a:lnTo>
                  <a:lnTo>
                    <a:pt x="49033" y="2472679"/>
                  </a:lnTo>
                  <a:lnTo>
                    <a:pt x="42595" y="2416395"/>
                  </a:lnTo>
                  <a:lnTo>
                    <a:pt x="36563" y="2358000"/>
                  </a:lnTo>
                  <a:lnTo>
                    <a:pt x="30950" y="2297571"/>
                  </a:lnTo>
                  <a:lnTo>
                    <a:pt x="25766" y="2235182"/>
                  </a:lnTo>
                  <a:lnTo>
                    <a:pt x="21022" y="2170909"/>
                  </a:lnTo>
                  <a:lnTo>
                    <a:pt x="16730" y="2104829"/>
                  </a:lnTo>
                  <a:lnTo>
                    <a:pt x="12900" y="2037017"/>
                  </a:lnTo>
                  <a:lnTo>
                    <a:pt x="9545" y="1967548"/>
                  </a:lnTo>
                  <a:lnTo>
                    <a:pt x="6675" y="1896499"/>
                  </a:lnTo>
                  <a:lnTo>
                    <a:pt x="4302" y="1823944"/>
                  </a:lnTo>
                  <a:lnTo>
                    <a:pt x="2436" y="1749960"/>
                  </a:lnTo>
                  <a:lnTo>
                    <a:pt x="1090" y="1674623"/>
                  </a:lnTo>
                  <a:lnTo>
                    <a:pt x="274" y="1598007"/>
                  </a:lnTo>
                  <a:lnTo>
                    <a:pt x="0" y="1520189"/>
                  </a:lnTo>
                  <a:lnTo>
                    <a:pt x="274" y="1442372"/>
                  </a:lnTo>
                  <a:lnTo>
                    <a:pt x="1090" y="1365756"/>
                  </a:lnTo>
                  <a:lnTo>
                    <a:pt x="2436" y="1290419"/>
                  </a:lnTo>
                  <a:lnTo>
                    <a:pt x="4302" y="1216435"/>
                  </a:lnTo>
                  <a:lnTo>
                    <a:pt x="6675" y="1143880"/>
                  </a:lnTo>
                  <a:lnTo>
                    <a:pt x="9545" y="1072831"/>
                  </a:lnTo>
                  <a:lnTo>
                    <a:pt x="12900" y="1003362"/>
                  </a:lnTo>
                  <a:lnTo>
                    <a:pt x="16730" y="935550"/>
                  </a:lnTo>
                  <a:lnTo>
                    <a:pt x="21022" y="869470"/>
                  </a:lnTo>
                  <a:lnTo>
                    <a:pt x="25766" y="805197"/>
                  </a:lnTo>
                  <a:lnTo>
                    <a:pt x="30950" y="742808"/>
                  </a:lnTo>
                  <a:lnTo>
                    <a:pt x="36563" y="682379"/>
                  </a:lnTo>
                  <a:lnTo>
                    <a:pt x="42595" y="623984"/>
                  </a:lnTo>
                  <a:lnTo>
                    <a:pt x="49033" y="567700"/>
                  </a:lnTo>
                  <a:lnTo>
                    <a:pt x="55866" y="513602"/>
                  </a:lnTo>
                  <a:lnTo>
                    <a:pt x="63084" y="461767"/>
                  </a:lnTo>
                  <a:lnTo>
                    <a:pt x="70675" y="412269"/>
                  </a:lnTo>
                  <a:lnTo>
                    <a:pt x="78627" y="365184"/>
                  </a:lnTo>
                  <a:lnTo>
                    <a:pt x="86930" y="320589"/>
                  </a:lnTo>
                  <a:lnTo>
                    <a:pt x="95572" y="278558"/>
                  </a:lnTo>
                  <a:lnTo>
                    <a:pt x="104542" y="239168"/>
                  </a:lnTo>
                  <a:lnTo>
                    <a:pt x="123422" y="168612"/>
                  </a:lnTo>
                  <a:lnTo>
                    <a:pt x="143478" y="109526"/>
                  </a:lnTo>
                  <a:lnTo>
                    <a:pt x="164622" y="62517"/>
                  </a:lnTo>
                  <a:lnTo>
                    <a:pt x="186764" y="28189"/>
                  </a:lnTo>
                  <a:lnTo>
                    <a:pt x="221650" y="1799"/>
                  </a:lnTo>
                  <a:lnTo>
                    <a:pt x="233679" y="0"/>
                  </a:lnTo>
                  <a:close/>
                </a:path>
              </a:pathLst>
            </a:custGeom>
            <a:ln w="126871">
              <a:solidFill>
                <a:srgbClr val="00DEC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7" name="object 27"/>
          <p:cNvGrpSpPr/>
          <p:nvPr/>
        </p:nvGrpSpPr>
        <p:grpSpPr>
          <a:xfrm>
            <a:off x="5740463" y="3639884"/>
            <a:ext cx="468630" cy="871219"/>
            <a:chOff x="5740463" y="3639884"/>
            <a:chExt cx="468630" cy="871219"/>
          </a:xfrm>
        </p:grpSpPr>
        <p:sp>
          <p:nvSpPr>
            <p:cNvPr id="28" name="object 28"/>
            <p:cNvSpPr/>
            <p:nvPr/>
          </p:nvSpPr>
          <p:spPr>
            <a:xfrm>
              <a:off x="5803899" y="3703319"/>
              <a:ext cx="341630" cy="744220"/>
            </a:xfrm>
            <a:custGeom>
              <a:avLst/>
              <a:gdLst/>
              <a:ahLst/>
              <a:cxnLst/>
              <a:rect l="l" t="t" r="r" b="b"/>
              <a:pathLst>
                <a:path w="341629" h="744220">
                  <a:moveTo>
                    <a:pt x="170179" y="0"/>
                  </a:moveTo>
                  <a:lnTo>
                    <a:pt x="170179" y="186689"/>
                  </a:lnTo>
                  <a:lnTo>
                    <a:pt x="0" y="186689"/>
                  </a:lnTo>
                  <a:lnTo>
                    <a:pt x="0" y="557529"/>
                  </a:lnTo>
                  <a:lnTo>
                    <a:pt x="170179" y="557529"/>
                  </a:lnTo>
                  <a:lnTo>
                    <a:pt x="170179" y="744219"/>
                  </a:lnTo>
                  <a:lnTo>
                    <a:pt x="341629" y="372109"/>
                  </a:lnTo>
                  <a:lnTo>
                    <a:pt x="170179" y="0"/>
                  </a:lnTo>
                  <a:close/>
                </a:path>
              </a:pathLst>
            </a:custGeom>
            <a:solidFill>
              <a:srgbClr val="B1B1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803899" y="3703319"/>
              <a:ext cx="341630" cy="744220"/>
            </a:xfrm>
            <a:custGeom>
              <a:avLst/>
              <a:gdLst/>
              <a:ahLst/>
              <a:cxnLst/>
              <a:rect l="l" t="t" r="r" b="b"/>
              <a:pathLst>
                <a:path w="341629" h="744220">
                  <a:moveTo>
                    <a:pt x="0" y="186689"/>
                  </a:moveTo>
                  <a:lnTo>
                    <a:pt x="170179" y="186689"/>
                  </a:lnTo>
                  <a:lnTo>
                    <a:pt x="170179" y="0"/>
                  </a:lnTo>
                  <a:lnTo>
                    <a:pt x="341629" y="372109"/>
                  </a:lnTo>
                  <a:lnTo>
                    <a:pt x="170179" y="744219"/>
                  </a:lnTo>
                  <a:lnTo>
                    <a:pt x="170179" y="557529"/>
                  </a:lnTo>
                  <a:lnTo>
                    <a:pt x="0" y="557529"/>
                  </a:lnTo>
                  <a:lnTo>
                    <a:pt x="0" y="186689"/>
                  </a:lnTo>
                  <a:close/>
                </a:path>
              </a:pathLst>
            </a:custGeom>
            <a:ln w="126871">
              <a:solidFill>
                <a:srgbClr val="CCCC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/>
          <p:nvPr/>
        </p:nvSpPr>
        <p:spPr>
          <a:xfrm>
            <a:off x="241300" y="3962400"/>
            <a:ext cx="717550" cy="353060"/>
          </a:xfrm>
          <a:custGeom>
            <a:avLst/>
            <a:gdLst/>
            <a:ahLst/>
            <a:cxnLst/>
            <a:rect l="l" t="t" r="r" b="b"/>
            <a:pathLst>
              <a:path w="717550" h="353060">
                <a:moveTo>
                  <a:pt x="717550" y="0"/>
                </a:moveTo>
                <a:lnTo>
                  <a:pt x="0" y="0"/>
                </a:lnTo>
                <a:lnTo>
                  <a:pt x="0" y="353060"/>
                </a:lnTo>
                <a:lnTo>
                  <a:pt x="358140" y="353060"/>
                </a:lnTo>
                <a:lnTo>
                  <a:pt x="717550" y="353060"/>
                </a:lnTo>
                <a:lnTo>
                  <a:pt x="717550" y="0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241300" y="3962400"/>
            <a:ext cx="717550" cy="353060"/>
          </a:xfrm>
          <a:prstGeom prst="rect">
            <a:avLst/>
          </a:prstGeom>
          <a:ln w="25518">
            <a:solidFill>
              <a:srgbClr val="B1B1B1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78105">
              <a:lnSpc>
                <a:spcPct val="100000"/>
              </a:lnSpc>
              <a:spcBef>
                <a:spcPts val="310"/>
              </a:spcBef>
            </a:pPr>
            <a:r>
              <a:rPr sz="1800" b="1" spc="-5" dirty="0">
                <a:latin typeface="Arial"/>
                <a:cs typeface="Arial"/>
              </a:rPr>
              <a:t>Dose</a:t>
            </a:r>
            <a:endParaRPr sz="18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776729" y="1906270"/>
            <a:ext cx="11391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0335" marR="5080" indent="-12827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3333CC"/>
                </a:solidFill>
                <a:latin typeface="Arial"/>
                <a:cs typeface="Arial"/>
              </a:rPr>
              <a:t>De</a:t>
            </a:r>
            <a:r>
              <a:rPr sz="1800" b="1" spc="-15" dirty="0">
                <a:solidFill>
                  <a:srgbClr val="3333CC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3333CC"/>
                </a:solidFill>
                <a:latin typeface="Arial"/>
                <a:cs typeface="Arial"/>
              </a:rPr>
              <a:t>tro</a:t>
            </a:r>
            <a:r>
              <a:rPr sz="1800" b="1" spc="-15" dirty="0">
                <a:solidFill>
                  <a:srgbClr val="3333CC"/>
                </a:solidFill>
                <a:latin typeface="Arial"/>
                <a:cs typeface="Arial"/>
              </a:rPr>
              <a:t>ye</a:t>
            </a:r>
            <a:r>
              <a:rPr sz="1800" b="1" dirty="0">
                <a:solidFill>
                  <a:srgbClr val="3333CC"/>
                </a:solidFill>
                <a:latin typeface="Arial"/>
                <a:cs typeface="Arial"/>
              </a:rPr>
              <a:t>d  in</a:t>
            </a:r>
            <a:r>
              <a:rPr sz="1800" b="1" spc="-20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3333CC"/>
                </a:solidFill>
                <a:latin typeface="Arial"/>
                <a:cs typeface="Arial"/>
              </a:rPr>
              <a:t>gut</a:t>
            </a:r>
            <a:endParaRPr sz="18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453129" y="1906270"/>
            <a:ext cx="10528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3333CC"/>
                </a:solidFill>
                <a:latin typeface="Arial"/>
                <a:cs typeface="Arial"/>
              </a:rPr>
              <a:t>Not </a:t>
            </a:r>
            <a:r>
              <a:rPr sz="1800" b="1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3333CC"/>
                </a:solidFill>
                <a:latin typeface="Arial"/>
                <a:cs typeface="Arial"/>
              </a:rPr>
              <a:t>a</a:t>
            </a:r>
            <a:r>
              <a:rPr sz="1800" b="1" spc="5" dirty="0">
                <a:solidFill>
                  <a:srgbClr val="3333CC"/>
                </a:solidFill>
                <a:latin typeface="Arial"/>
                <a:cs typeface="Arial"/>
              </a:rPr>
              <a:t>b</a:t>
            </a:r>
            <a:r>
              <a:rPr sz="1800" b="1" spc="-15" dirty="0">
                <a:solidFill>
                  <a:srgbClr val="3333CC"/>
                </a:solidFill>
                <a:latin typeface="Arial"/>
                <a:cs typeface="Arial"/>
              </a:rPr>
              <a:t>s</a:t>
            </a:r>
            <a:r>
              <a:rPr sz="1800" b="1" spc="5" dirty="0">
                <a:solidFill>
                  <a:srgbClr val="3333CC"/>
                </a:solidFill>
                <a:latin typeface="Arial"/>
                <a:cs typeface="Arial"/>
              </a:rPr>
              <a:t>o</a:t>
            </a:r>
            <a:r>
              <a:rPr sz="1800" b="1" spc="-15" dirty="0">
                <a:solidFill>
                  <a:srgbClr val="3333CC"/>
                </a:solidFill>
                <a:latin typeface="Arial"/>
                <a:cs typeface="Arial"/>
              </a:rPr>
              <a:t>r</a:t>
            </a:r>
            <a:r>
              <a:rPr sz="1800" b="1" spc="5" dirty="0">
                <a:solidFill>
                  <a:srgbClr val="3333CC"/>
                </a:solidFill>
                <a:latin typeface="Arial"/>
                <a:cs typeface="Arial"/>
              </a:rPr>
              <a:t>b</a:t>
            </a:r>
            <a:r>
              <a:rPr sz="1800" b="1" spc="-15" dirty="0">
                <a:solidFill>
                  <a:srgbClr val="3333CC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3333CC"/>
                </a:solidFill>
                <a:latin typeface="Arial"/>
                <a:cs typeface="Arial"/>
              </a:rPr>
              <a:t>d</a:t>
            </a:r>
            <a:endParaRPr sz="18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906009" y="1906270"/>
            <a:ext cx="12122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3333CC"/>
                </a:solidFill>
                <a:latin typeface="Arial"/>
                <a:cs typeface="Arial"/>
              </a:rPr>
              <a:t>Destroyed </a:t>
            </a:r>
            <a:r>
              <a:rPr sz="1800" b="1" spc="-5" dirty="0">
                <a:solidFill>
                  <a:srgbClr val="3333CC"/>
                </a:solidFill>
                <a:latin typeface="Arial"/>
                <a:cs typeface="Arial"/>
              </a:rPr>
              <a:t> by</a:t>
            </a:r>
            <a:r>
              <a:rPr sz="1800" b="1" spc="-60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3333CC"/>
                </a:solidFill>
                <a:latin typeface="Arial"/>
                <a:cs typeface="Arial"/>
              </a:rPr>
              <a:t>gut</a:t>
            </a:r>
            <a:r>
              <a:rPr sz="1800" b="1" spc="-50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1800" b="1" spc="10" dirty="0">
                <a:solidFill>
                  <a:srgbClr val="3333CC"/>
                </a:solidFill>
                <a:latin typeface="Arial"/>
                <a:cs typeface="Arial"/>
              </a:rPr>
              <a:t>wall</a:t>
            </a:r>
            <a:endParaRPr sz="18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380479" y="1906270"/>
            <a:ext cx="11391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3333CC"/>
                </a:solidFill>
                <a:latin typeface="Arial"/>
                <a:cs typeface="Arial"/>
              </a:rPr>
              <a:t>De</a:t>
            </a:r>
            <a:r>
              <a:rPr sz="1800" b="1" spc="-15" dirty="0">
                <a:solidFill>
                  <a:srgbClr val="3333CC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3333CC"/>
                </a:solidFill>
                <a:latin typeface="Arial"/>
                <a:cs typeface="Arial"/>
              </a:rPr>
              <a:t>tro</a:t>
            </a:r>
            <a:r>
              <a:rPr sz="1800" b="1" spc="-15" dirty="0">
                <a:solidFill>
                  <a:srgbClr val="3333CC"/>
                </a:solidFill>
                <a:latin typeface="Arial"/>
                <a:cs typeface="Arial"/>
              </a:rPr>
              <a:t>ye</a:t>
            </a:r>
            <a:r>
              <a:rPr sz="1800" b="1" dirty="0">
                <a:solidFill>
                  <a:srgbClr val="3333CC"/>
                </a:solidFill>
                <a:latin typeface="Arial"/>
                <a:cs typeface="Arial"/>
              </a:rPr>
              <a:t>d  by</a:t>
            </a:r>
            <a:r>
              <a:rPr sz="1800" b="1" spc="-40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3333CC"/>
                </a:solidFill>
                <a:latin typeface="Arial"/>
                <a:cs typeface="Arial"/>
              </a:rPr>
              <a:t>liver</a:t>
            </a:r>
            <a:endParaRPr sz="180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7552690" y="3581400"/>
            <a:ext cx="1362710" cy="901700"/>
          </a:xfrm>
          <a:custGeom>
            <a:avLst/>
            <a:gdLst/>
            <a:ahLst/>
            <a:cxnLst/>
            <a:rect l="l" t="t" r="r" b="b"/>
            <a:pathLst>
              <a:path w="1362709" h="901700">
                <a:moveTo>
                  <a:pt x="1362709" y="0"/>
                </a:moveTo>
                <a:lnTo>
                  <a:pt x="0" y="0"/>
                </a:lnTo>
                <a:lnTo>
                  <a:pt x="0" y="901700"/>
                </a:lnTo>
                <a:lnTo>
                  <a:pt x="681989" y="901700"/>
                </a:lnTo>
                <a:lnTo>
                  <a:pt x="1362709" y="901700"/>
                </a:lnTo>
                <a:lnTo>
                  <a:pt x="1362709" y="0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7552690" y="3581400"/>
            <a:ext cx="1362710" cy="901700"/>
          </a:xfrm>
          <a:prstGeom prst="rect">
            <a:avLst/>
          </a:prstGeom>
          <a:ln w="25518">
            <a:solidFill>
              <a:srgbClr val="B1B1B1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79375" marR="118745">
              <a:lnSpc>
                <a:spcPct val="100000"/>
              </a:lnSpc>
              <a:spcBef>
                <a:spcPts val="310"/>
              </a:spcBef>
            </a:pPr>
            <a:r>
              <a:rPr sz="1800" b="1" dirty="0">
                <a:latin typeface="Arial"/>
                <a:cs typeface="Arial"/>
              </a:rPr>
              <a:t>to 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systemic </a:t>
            </a:r>
            <a:r>
              <a:rPr sz="1800" b="1" spc="-5" dirty="0">
                <a:latin typeface="Arial"/>
                <a:cs typeface="Arial"/>
              </a:rPr>
              <a:t> cir</a:t>
            </a:r>
            <a:r>
              <a:rPr sz="1800" b="1" spc="-15" dirty="0">
                <a:latin typeface="Arial"/>
                <a:cs typeface="Arial"/>
              </a:rPr>
              <a:t>c</a:t>
            </a:r>
            <a:r>
              <a:rPr sz="1800" b="1" spc="5" dirty="0">
                <a:latin typeface="Arial"/>
                <a:cs typeface="Arial"/>
              </a:rPr>
              <a:t>u</a:t>
            </a:r>
            <a:r>
              <a:rPr sz="1800" b="1" spc="-5" dirty="0">
                <a:latin typeface="Arial"/>
                <a:cs typeface="Arial"/>
              </a:rPr>
              <a:t>lati</a:t>
            </a:r>
            <a:r>
              <a:rPr sz="1800" b="1" spc="5" dirty="0">
                <a:latin typeface="Arial"/>
                <a:cs typeface="Arial"/>
              </a:rPr>
              <a:t>o</a:t>
            </a:r>
            <a:r>
              <a:rPr sz="1800" b="1" dirty="0">
                <a:latin typeface="Arial"/>
                <a:cs typeface="Arial"/>
              </a:rPr>
              <a:t>n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90370" y="1525269"/>
            <a:ext cx="3903979" cy="3834129"/>
            <a:chOff x="1690370" y="1525269"/>
            <a:chExt cx="3903979" cy="3834129"/>
          </a:xfrm>
        </p:grpSpPr>
        <p:sp>
          <p:nvSpPr>
            <p:cNvPr id="3" name="object 3"/>
            <p:cNvSpPr/>
            <p:nvPr/>
          </p:nvSpPr>
          <p:spPr>
            <a:xfrm>
              <a:off x="1752600" y="1540509"/>
              <a:ext cx="0" cy="3773170"/>
            </a:xfrm>
            <a:custGeom>
              <a:avLst/>
              <a:gdLst/>
              <a:ahLst/>
              <a:cxnLst/>
              <a:rect l="l" t="t" r="r" b="b"/>
              <a:pathLst>
                <a:path h="3773170">
                  <a:moveTo>
                    <a:pt x="0" y="0"/>
                  </a:moveTo>
                  <a:lnTo>
                    <a:pt x="0" y="3773170"/>
                  </a:lnTo>
                </a:path>
              </a:pathLst>
            </a:custGeom>
            <a:ln w="304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690370" y="5344160"/>
              <a:ext cx="125730" cy="0"/>
            </a:xfrm>
            <a:custGeom>
              <a:avLst/>
              <a:gdLst/>
              <a:ahLst/>
              <a:cxnLst/>
              <a:rect l="l" t="t" r="r" b="b"/>
              <a:pathLst>
                <a:path w="125730">
                  <a:moveTo>
                    <a:pt x="0" y="0"/>
                  </a:moveTo>
                  <a:lnTo>
                    <a:pt x="39369" y="0"/>
                  </a:lnTo>
                </a:path>
                <a:path w="125730">
                  <a:moveTo>
                    <a:pt x="95250" y="0"/>
                  </a:moveTo>
                  <a:lnTo>
                    <a:pt x="125730" y="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690370" y="1540509"/>
              <a:ext cx="125730" cy="3256279"/>
            </a:xfrm>
            <a:custGeom>
              <a:avLst/>
              <a:gdLst/>
              <a:ahLst/>
              <a:cxnLst/>
              <a:rect l="l" t="t" r="r" b="b"/>
              <a:pathLst>
                <a:path w="125730" h="3256279">
                  <a:moveTo>
                    <a:pt x="0" y="3256279"/>
                  </a:moveTo>
                  <a:lnTo>
                    <a:pt x="125730" y="3256279"/>
                  </a:lnTo>
                </a:path>
                <a:path w="125730" h="3256279">
                  <a:moveTo>
                    <a:pt x="0" y="2717800"/>
                  </a:moveTo>
                  <a:lnTo>
                    <a:pt x="125730" y="2717800"/>
                  </a:lnTo>
                </a:path>
                <a:path w="125730" h="3256279">
                  <a:moveTo>
                    <a:pt x="0" y="2170429"/>
                  </a:moveTo>
                  <a:lnTo>
                    <a:pt x="125730" y="2170429"/>
                  </a:lnTo>
                </a:path>
                <a:path w="125730" h="3256279">
                  <a:moveTo>
                    <a:pt x="0" y="1633219"/>
                  </a:moveTo>
                  <a:lnTo>
                    <a:pt x="125730" y="1633219"/>
                  </a:lnTo>
                </a:path>
                <a:path w="125730" h="3256279">
                  <a:moveTo>
                    <a:pt x="0" y="1084579"/>
                  </a:moveTo>
                  <a:lnTo>
                    <a:pt x="125730" y="1084579"/>
                  </a:lnTo>
                </a:path>
                <a:path w="125730" h="3256279">
                  <a:moveTo>
                    <a:pt x="0" y="547369"/>
                  </a:moveTo>
                  <a:lnTo>
                    <a:pt x="125730" y="547369"/>
                  </a:lnTo>
                </a:path>
                <a:path w="125730" h="3256279">
                  <a:moveTo>
                    <a:pt x="0" y="0"/>
                  </a:moveTo>
                  <a:lnTo>
                    <a:pt x="125730" y="0"/>
                  </a:lnTo>
                </a:path>
              </a:pathLst>
            </a:custGeom>
            <a:ln w="304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785620" y="5331460"/>
              <a:ext cx="3808729" cy="0"/>
            </a:xfrm>
            <a:custGeom>
              <a:avLst/>
              <a:gdLst/>
              <a:ahLst/>
              <a:cxnLst/>
              <a:rect l="l" t="t" r="r" b="b"/>
              <a:pathLst>
                <a:path w="3808729">
                  <a:moveTo>
                    <a:pt x="0" y="0"/>
                  </a:moveTo>
                  <a:lnTo>
                    <a:pt x="3808729" y="0"/>
                  </a:lnTo>
                </a:path>
              </a:pathLst>
            </a:custGeom>
            <a:ln w="50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1785620" y="5346700"/>
            <a:ext cx="3808729" cy="0"/>
          </a:xfrm>
          <a:custGeom>
            <a:avLst/>
            <a:gdLst/>
            <a:ahLst/>
            <a:cxnLst/>
            <a:rect l="l" t="t" r="r" b="b"/>
            <a:pathLst>
              <a:path w="3808729">
                <a:moveTo>
                  <a:pt x="0" y="0"/>
                </a:moveTo>
                <a:lnTo>
                  <a:pt x="3808729" y="0"/>
                </a:lnTo>
              </a:path>
            </a:pathLst>
          </a:custGeom>
          <a:ln w="50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650229" y="5331459"/>
            <a:ext cx="497840" cy="0"/>
          </a:xfrm>
          <a:custGeom>
            <a:avLst/>
            <a:gdLst/>
            <a:ahLst/>
            <a:cxnLst/>
            <a:rect l="l" t="t" r="r" b="b"/>
            <a:pathLst>
              <a:path w="497839">
                <a:moveTo>
                  <a:pt x="0" y="0"/>
                </a:moveTo>
                <a:lnTo>
                  <a:pt x="497840" y="0"/>
                </a:lnTo>
              </a:path>
            </a:pathLst>
          </a:custGeom>
          <a:ln w="50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203950" y="5331459"/>
            <a:ext cx="1074420" cy="0"/>
          </a:xfrm>
          <a:custGeom>
            <a:avLst/>
            <a:gdLst/>
            <a:ahLst/>
            <a:cxnLst/>
            <a:rect l="l" t="t" r="r" b="b"/>
            <a:pathLst>
              <a:path w="1074420">
                <a:moveTo>
                  <a:pt x="0" y="0"/>
                </a:moveTo>
                <a:lnTo>
                  <a:pt x="1074420" y="0"/>
                </a:lnTo>
              </a:path>
            </a:pathLst>
          </a:custGeom>
          <a:ln w="50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50229" y="5346700"/>
            <a:ext cx="497840" cy="0"/>
          </a:xfrm>
          <a:custGeom>
            <a:avLst/>
            <a:gdLst/>
            <a:ahLst/>
            <a:cxnLst/>
            <a:rect l="l" t="t" r="r" b="b"/>
            <a:pathLst>
              <a:path w="497839">
                <a:moveTo>
                  <a:pt x="0" y="0"/>
                </a:moveTo>
                <a:lnTo>
                  <a:pt x="497840" y="0"/>
                </a:lnTo>
              </a:path>
            </a:pathLst>
          </a:custGeom>
          <a:ln w="50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203950" y="5346700"/>
            <a:ext cx="1074420" cy="0"/>
          </a:xfrm>
          <a:custGeom>
            <a:avLst/>
            <a:gdLst/>
            <a:ahLst/>
            <a:cxnLst/>
            <a:rect l="l" t="t" r="r" b="b"/>
            <a:pathLst>
              <a:path w="1074420">
                <a:moveTo>
                  <a:pt x="0" y="0"/>
                </a:moveTo>
                <a:lnTo>
                  <a:pt x="1074420" y="0"/>
                </a:lnTo>
              </a:path>
            </a:pathLst>
          </a:custGeom>
          <a:ln w="50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752600" y="5264150"/>
            <a:ext cx="0" cy="49530"/>
          </a:xfrm>
          <a:custGeom>
            <a:avLst/>
            <a:gdLst/>
            <a:ahLst/>
            <a:cxnLst/>
            <a:rect l="l" t="t" r="r" b="b"/>
            <a:pathLst>
              <a:path h="49529">
                <a:moveTo>
                  <a:pt x="0" y="0"/>
                </a:moveTo>
                <a:lnTo>
                  <a:pt x="0" y="49530"/>
                </a:lnTo>
              </a:path>
            </a:pathLst>
          </a:custGeom>
          <a:ln w="3047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752600" y="5383529"/>
            <a:ext cx="0" cy="39370"/>
          </a:xfrm>
          <a:custGeom>
            <a:avLst/>
            <a:gdLst/>
            <a:ahLst/>
            <a:cxnLst/>
            <a:rect l="l" t="t" r="r" b="b"/>
            <a:pathLst>
              <a:path h="39370">
                <a:moveTo>
                  <a:pt x="0" y="0"/>
                </a:moveTo>
                <a:lnTo>
                  <a:pt x="0" y="39370"/>
                </a:lnTo>
              </a:path>
            </a:pathLst>
          </a:custGeom>
          <a:ln w="3047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860039" y="5264150"/>
            <a:ext cx="0" cy="158750"/>
          </a:xfrm>
          <a:custGeom>
            <a:avLst/>
            <a:gdLst/>
            <a:ahLst/>
            <a:cxnLst/>
            <a:rect l="l" t="t" r="r" b="b"/>
            <a:pathLst>
              <a:path h="158750">
                <a:moveTo>
                  <a:pt x="0" y="158750"/>
                </a:moveTo>
                <a:lnTo>
                  <a:pt x="0" y="0"/>
                </a:lnTo>
              </a:path>
            </a:pathLst>
          </a:custGeom>
          <a:ln w="304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966209" y="5264150"/>
            <a:ext cx="0" cy="158750"/>
          </a:xfrm>
          <a:custGeom>
            <a:avLst/>
            <a:gdLst/>
            <a:ahLst/>
            <a:cxnLst/>
            <a:rect l="l" t="t" r="r" b="b"/>
            <a:pathLst>
              <a:path h="158750">
                <a:moveTo>
                  <a:pt x="0" y="158750"/>
                </a:moveTo>
                <a:lnTo>
                  <a:pt x="0" y="0"/>
                </a:lnTo>
              </a:path>
            </a:pathLst>
          </a:custGeom>
          <a:ln w="304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064759" y="5334000"/>
            <a:ext cx="0" cy="88900"/>
          </a:xfrm>
          <a:custGeom>
            <a:avLst/>
            <a:gdLst/>
            <a:ahLst/>
            <a:cxnLst/>
            <a:rect l="l" t="t" r="r" b="b"/>
            <a:pathLst>
              <a:path h="88900">
                <a:moveTo>
                  <a:pt x="0" y="0"/>
                </a:moveTo>
                <a:lnTo>
                  <a:pt x="0" y="88900"/>
                </a:lnTo>
              </a:path>
            </a:pathLst>
          </a:custGeom>
          <a:ln w="3047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172200" y="5373370"/>
            <a:ext cx="0" cy="49530"/>
          </a:xfrm>
          <a:custGeom>
            <a:avLst/>
            <a:gdLst/>
            <a:ahLst/>
            <a:cxnLst/>
            <a:rect l="l" t="t" r="r" b="b"/>
            <a:pathLst>
              <a:path h="49529">
                <a:moveTo>
                  <a:pt x="0" y="0"/>
                </a:moveTo>
                <a:lnTo>
                  <a:pt x="0" y="49529"/>
                </a:lnTo>
              </a:path>
            </a:pathLst>
          </a:custGeom>
          <a:ln w="3047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156959" y="5278754"/>
            <a:ext cx="30480" cy="0"/>
          </a:xfrm>
          <a:custGeom>
            <a:avLst/>
            <a:gdLst/>
            <a:ahLst/>
            <a:cxnLst/>
            <a:rect l="l" t="t" r="r" b="b"/>
            <a:pathLst>
              <a:path w="30479">
                <a:moveTo>
                  <a:pt x="0" y="0"/>
                </a:moveTo>
                <a:lnTo>
                  <a:pt x="30479" y="0"/>
                </a:lnTo>
              </a:path>
            </a:pathLst>
          </a:custGeom>
          <a:ln w="292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278369" y="5264150"/>
            <a:ext cx="0" cy="158750"/>
          </a:xfrm>
          <a:custGeom>
            <a:avLst/>
            <a:gdLst/>
            <a:ahLst/>
            <a:cxnLst/>
            <a:rect l="l" t="t" r="r" b="b"/>
            <a:pathLst>
              <a:path h="158750">
                <a:moveTo>
                  <a:pt x="0" y="158750"/>
                </a:moveTo>
                <a:lnTo>
                  <a:pt x="0" y="0"/>
                </a:lnTo>
              </a:path>
            </a:pathLst>
          </a:custGeom>
          <a:ln w="304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0" name="object 20"/>
          <p:cNvGrpSpPr/>
          <p:nvPr/>
        </p:nvGrpSpPr>
        <p:grpSpPr>
          <a:xfrm>
            <a:off x="1742439" y="4517390"/>
            <a:ext cx="3851910" cy="836930"/>
            <a:chOff x="1742439" y="4517390"/>
            <a:chExt cx="3851910" cy="836930"/>
          </a:xfrm>
        </p:grpSpPr>
        <p:sp>
          <p:nvSpPr>
            <p:cNvPr id="21" name="object 21"/>
            <p:cNvSpPr/>
            <p:nvPr/>
          </p:nvSpPr>
          <p:spPr>
            <a:xfrm>
              <a:off x="1752599" y="4527550"/>
              <a:ext cx="3312160" cy="816610"/>
            </a:xfrm>
            <a:custGeom>
              <a:avLst/>
              <a:gdLst/>
              <a:ahLst/>
              <a:cxnLst/>
              <a:rect l="l" t="t" r="r" b="b"/>
              <a:pathLst>
                <a:path w="3312160" h="816610">
                  <a:moveTo>
                    <a:pt x="0" y="816610"/>
                  </a:moveTo>
                  <a:lnTo>
                    <a:pt x="553719" y="378460"/>
                  </a:lnTo>
                </a:path>
                <a:path w="3312160" h="816610">
                  <a:moveTo>
                    <a:pt x="553719" y="378460"/>
                  </a:moveTo>
                  <a:lnTo>
                    <a:pt x="1107439" y="0"/>
                  </a:lnTo>
                </a:path>
                <a:path w="3312160" h="816610">
                  <a:moveTo>
                    <a:pt x="1107439" y="0"/>
                  </a:moveTo>
                  <a:lnTo>
                    <a:pt x="1661160" y="438150"/>
                  </a:lnTo>
                </a:path>
                <a:path w="3312160" h="816610">
                  <a:moveTo>
                    <a:pt x="1661160" y="438150"/>
                  </a:moveTo>
                  <a:lnTo>
                    <a:pt x="2213610" y="627380"/>
                  </a:lnTo>
                </a:path>
                <a:path w="3312160" h="816610">
                  <a:moveTo>
                    <a:pt x="2213610" y="627380"/>
                  </a:moveTo>
                  <a:lnTo>
                    <a:pt x="2767329" y="716280"/>
                  </a:lnTo>
                </a:path>
                <a:path w="3312160" h="816610">
                  <a:moveTo>
                    <a:pt x="2767329" y="716280"/>
                  </a:moveTo>
                  <a:lnTo>
                    <a:pt x="3312160" y="765810"/>
                  </a:lnTo>
                </a:path>
              </a:pathLst>
            </a:custGeom>
            <a:ln w="2032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097780" y="5267972"/>
              <a:ext cx="496570" cy="66040"/>
            </a:xfrm>
            <a:custGeom>
              <a:avLst/>
              <a:gdLst/>
              <a:ahLst/>
              <a:cxnLst/>
              <a:rect l="l" t="t" r="r" b="b"/>
              <a:pathLst>
                <a:path w="496570" h="66039">
                  <a:moveTo>
                    <a:pt x="496570" y="0"/>
                  </a:moveTo>
                  <a:lnTo>
                    <a:pt x="0" y="0"/>
                  </a:lnTo>
                  <a:lnTo>
                    <a:pt x="0" y="25400"/>
                  </a:lnTo>
                  <a:lnTo>
                    <a:pt x="0" y="40627"/>
                  </a:lnTo>
                  <a:lnTo>
                    <a:pt x="0" y="66027"/>
                  </a:lnTo>
                  <a:lnTo>
                    <a:pt x="496570" y="66027"/>
                  </a:lnTo>
                  <a:lnTo>
                    <a:pt x="496570" y="40627"/>
                  </a:lnTo>
                  <a:lnTo>
                    <a:pt x="496570" y="25400"/>
                  </a:lnTo>
                  <a:lnTo>
                    <a:pt x="49657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/>
          <p:nvPr/>
        </p:nvSpPr>
        <p:spPr>
          <a:xfrm>
            <a:off x="5650229" y="5313679"/>
            <a:ext cx="497840" cy="30480"/>
          </a:xfrm>
          <a:custGeom>
            <a:avLst/>
            <a:gdLst/>
            <a:ahLst/>
            <a:cxnLst/>
            <a:rect l="l" t="t" r="r" b="b"/>
            <a:pathLst>
              <a:path w="497839" h="30479">
                <a:moveTo>
                  <a:pt x="0" y="30480"/>
                </a:moveTo>
                <a:lnTo>
                  <a:pt x="497840" y="30480"/>
                </a:lnTo>
                <a:lnTo>
                  <a:pt x="497840" y="0"/>
                </a:lnTo>
                <a:lnTo>
                  <a:pt x="0" y="0"/>
                </a:lnTo>
                <a:lnTo>
                  <a:pt x="0" y="3048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4" name="object 24"/>
          <p:cNvGrpSpPr/>
          <p:nvPr/>
        </p:nvGrpSpPr>
        <p:grpSpPr>
          <a:xfrm>
            <a:off x="1724660" y="1609089"/>
            <a:ext cx="5128260" cy="3774440"/>
            <a:chOff x="1724660" y="1609089"/>
            <a:chExt cx="5128260" cy="3774440"/>
          </a:xfrm>
        </p:grpSpPr>
        <p:sp>
          <p:nvSpPr>
            <p:cNvPr id="25" name="object 25"/>
            <p:cNvSpPr/>
            <p:nvPr/>
          </p:nvSpPr>
          <p:spPr>
            <a:xfrm>
              <a:off x="1752600" y="2087879"/>
              <a:ext cx="3865879" cy="3256279"/>
            </a:xfrm>
            <a:custGeom>
              <a:avLst/>
              <a:gdLst/>
              <a:ahLst/>
              <a:cxnLst/>
              <a:rect l="l" t="t" r="r" b="b"/>
              <a:pathLst>
                <a:path w="3865879" h="3256279">
                  <a:moveTo>
                    <a:pt x="0" y="3256280"/>
                  </a:moveTo>
                  <a:lnTo>
                    <a:pt x="553719" y="0"/>
                  </a:lnTo>
                </a:path>
                <a:path w="3865879" h="3256279">
                  <a:moveTo>
                    <a:pt x="553719" y="0"/>
                  </a:moveTo>
                  <a:lnTo>
                    <a:pt x="1107439" y="1623060"/>
                  </a:lnTo>
                </a:path>
                <a:path w="3865879" h="3256279">
                  <a:moveTo>
                    <a:pt x="1107439" y="1623060"/>
                  </a:moveTo>
                  <a:lnTo>
                    <a:pt x="1661160" y="2439670"/>
                  </a:lnTo>
                </a:path>
                <a:path w="3865879" h="3256279">
                  <a:moveTo>
                    <a:pt x="1661160" y="2439670"/>
                  </a:moveTo>
                  <a:lnTo>
                    <a:pt x="2213610" y="2877820"/>
                  </a:lnTo>
                </a:path>
                <a:path w="3865879" h="3256279">
                  <a:moveTo>
                    <a:pt x="2213610" y="2877820"/>
                  </a:moveTo>
                  <a:lnTo>
                    <a:pt x="2767329" y="3067050"/>
                  </a:lnTo>
                </a:path>
                <a:path w="3865879" h="3256279">
                  <a:moveTo>
                    <a:pt x="2767329" y="3067050"/>
                  </a:moveTo>
                  <a:lnTo>
                    <a:pt x="3312160" y="3155950"/>
                  </a:lnTo>
                </a:path>
                <a:path w="3865879" h="3256279">
                  <a:moveTo>
                    <a:pt x="3312160" y="3155950"/>
                  </a:moveTo>
                  <a:lnTo>
                    <a:pt x="3865879" y="3205480"/>
                  </a:lnTo>
                </a:path>
              </a:pathLst>
            </a:custGeom>
            <a:ln w="20320">
              <a:solidFill>
                <a:srgbClr val="00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650230" y="5278119"/>
              <a:ext cx="532130" cy="55880"/>
            </a:xfrm>
            <a:custGeom>
              <a:avLst/>
              <a:gdLst/>
              <a:ahLst/>
              <a:cxnLst/>
              <a:rect l="l" t="t" r="r" b="b"/>
              <a:pathLst>
                <a:path w="532129" h="55879">
                  <a:moveTo>
                    <a:pt x="532130" y="0"/>
                  </a:moveTo>
                  <a:lnTo>
                    <a:pt x="0" y="0"/>
                  </a:lnTo>
                  <a:lnTo>
                    <a:pt x="0" y="15240"/>
                  </a:lnTo>
                  <a:lnTo>
                    <a:pt x="0" y="20332"/>
                  </a:lnTo>
                  <a:lnTo>
                    <a:pt x="0" y="25400"/>
                  </a:lnTo>
                  <a:lnTo>
                    <a:pt x="0" y="35560"/>
                  </a:lnTo>
                  <a:lnTo>
                    <a:pt x="0" y="55880"/>
                  </a:lnTo>
                  <a:lnTo>
                    <a:pt x="497840" y="55880"/>
                  </a:lnTo>
                  <a:lnTo>
                    <a:pt x="497840" y="35560"/>
                  </a:lnTo>
                  <a:lnTo>
                    <a:pt x="532130" y="35560"/>
                  </a:lnTo>
                  <a:lnTo>
                    <a:pt x="532130" y="20332"/>
                  </a:lnTo>
                  <a:lnTo>
                    <a:pt x="532130" y="15240"/>
                  </a:lnTo>
                  <a:lnTo>
                    <a:pt x="532130" y="0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650230" y="5285739"/>
              <a:ext cx="532130" cy="20320"/>
            </a:xfrm>
            <a:custGeom>
              <a:avLst/>
              <a:gdLst/>
              <a:ahLst/>
              <a:cxnLst/>
              <a:rect l="l" t="t" r="r" b="b"/>
              <a:pathLst>
                <a:path w="532129" h="20320">
                  <a:moveTo>
                    <a:pt x="0" y="20320"/>
                  </a:moveTo>
                  <a:lnTo>
                    <a:pt x="497840" y="20320"/>
                  </a:lnTo>
                </a:path>
                <a:path w="532129" h="20320">
                  <a:moveTo>
                    <a:pt x="0" y="0"/>
                  </a:moveTo>
                  <a:lnTo>
                    <a:pt x="532130" y="0"/>
                  </a:lnTo>
                </a:path>
              </a:pathLst>
            </a:custGeom>
            <a:ln w="5080">
              <a:solidFill>
                <a:srgbClr val="00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729740" y="5313680"/>
              <a:ext cx="46990" cy="59690"/>
            </a:xfrm>
            <a:custGeom>
              <a:avLst/>
              <a:gdLst/>
              <a:ahLst/>
              <a:cxnLst/>
              <a:rect l="l" t="t" r="r" b="b"/>
              <a:pathLst>
                <a:path w="46989" h="59689">
                  <a:moveTo>
                    <a:pt x="22860" y="30480"/>
                  </a:moveTo>
                  <a:lnTo>
                    <a:pt x="0" y="0"/>
                  </a:lnTo>
                </a:path>
                <a:path w="46989" h="59689">
                  <a:moveTo>
                    <a:pt x="22860" y="30480"/>
                  </a:moveTo>
                  <a:lnTo>
                    <a:pt x="0" y="59690"/>
                  </a:lnTo>
                </a:path>
                <a:path w="46989" h="59689">
                  <a:moveTo>
                    <a:pt x="22860" y="30480"/>
                  </a:moveTo>
                  <a:lnTo>
                    <a:pt x="46990" y="0"/>
                  </a:lnTo>
                </a:path>
              </a:pathLst>
            </a:custGeom>
            <a:ln w="1016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282190" y="4875530"/>
              <a:ext cx="55880" cy="69850"/>
            </a:xfrm>
            <a:custGeom>
              <a:avLst/>
              <a:gdLst/>
              <a:ahLst/>
              <a:cxnLst/>
              <a:rect l="l" t="t" r="r" b="b"/>
              <a:pathLst>
                <a:path w="55880" h="69850">
                  <a:moveTo>
                    <a:pt x="55880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55880" y="69850"/>
                  </a:lnTo>
                  <a:lnTo>
                    <a:pt x="5588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282190" y="4875530"/>
              <a:ext cx="48260" cy="59690"/>
            </a:xfrm>
            <a:custGeom>
              <a:avLst/>
              <a:gdLst/>
              <a:ahLst/>
              <a:cxnLst/>
              <a:rect l="l" t="t" r="r" b="b"/>
              <a:pathLst>
                <a:path w="48260" h="59689">
                  <a:moveTo>
                    <a:pt x="24130" y="30480"/>
                  </a:moveTo>
                  <a:lnTo>
                    <a:pt x="0" y="0"/>
                  </a:lnTo>
                </a:path>
                <a:path w="48260" h="59689">
                  <a:moveTo>
                    <a:pt x="24130" y="30480"/>
                  </a:moveTo>
                  <a:lnTo>
                    <a:pt x="48260" y="59690"/>
                  </a:lnTo>
                </a:path>
                <a:path w="48260" h="59689">
                  <a:moveTo>
                    <a:pt x="24130" y="30480"/>
                  </a:moveTo>
                  <a:lnTo>
                    <a:pt x="0" y="59690"/>
                  </a:lnTo>
                </a:path>
                <a:path w="48260" h="59689">
                  <a:moveTo>
                    <a:pt x="24130" y="30480"/>
                  </a:moveTo>
                  <a:lnTo>
                    <a:pt x="48260" y="0"/>
                  </a:lnTo>
                </a:path>
              </a:pathLst>
            </a:custGeom>
            <a:ln w="1016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2835910" y="4497069"/>
              <a:ext cx="55880" cy="69850"/>
            </a:xfrm>
            <a:custGeom>
              <a:avLst/>
              <a:gdLst/>
              <a:ahLst/>
              <a:cxnLst/>
              <a:rect l="l" t="t" r="r" b="b"/>
              <a:pathLst>
                <a:path w="55880" h="69850">
                  <a:moveTo>
                    <a:pt x="55880" y="0"/>
                  </a:moveTo>
                  <a:lnTo>
                    <a:pt x="0" y="0"/>
                  </a:lnTo>
                  <a:lnTo>
                    <a:pt x="0" y="69849"/>
                  </a:lnTo>
                  <a:lnTo>
                    <a:pt x="55880" y="69849"/>
                  </a:lnTo>
                  <a:lnTo>
                    <a:pt x="5588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835910" y="4497069"/>
              <a:ext cx="46990" cy="59690"/>
            </a:xfrm>
            <a:custGeom>
              <a:avLst/>
              <a:gdLst/>
              <a:ahLst/>
              <a:cxnLst/>
              <a:rect l="l" t="t" r="r" b="b"/>
              <a:pathLst>
                <a:path w="46989" h="59689">
                  <a:moveTo>
                    <a:pt x="24129" y="30479"/>
                  </a:moveTo>
                  <a:lnTo>
                    <a:pt x="0" y="0"/>
                  </a:lnTo>
                </a:path>
                <a:path w="46989" h="59689">
                  <a:moveTo>
                    <a:pt x="24129" y="30479"/>
                  </a:moveTo>
                  <a:lnTo>
                    <a:pt x="46989" y="59689"/>
                  </a:lnTo>
                </a:path>
                <a:path w="46989" h="59689">
                  <a:moveTo>
                    <a:pt x="24129" y="30479"/>
                  </a:moveTo>
                  <a:lnTo>
                    <a:pt x="0" y="59689"/>
                  </a:lnTo>
                </a:path>
                <a:path w="46989" h="59689">
                  <a:moveTo>
                    <a:pt x="24129" y="30479"/>
                  </a:moveTo>
                  <a:lnTo>
                    <a:pt x="46989" y="0"/>
                  </a:lnTo>
                </a:path>
              </a:pathLst>
            </a:custGeom>
            <a:ln w="1016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389630" y="4935219"/>
              <a:ext cx="55880" cy="69850"/>
            </a:xfrm>
            <a:custGeom>
              <a:avLst/>
              <a:gdLst/>
              <a:ahLst/>
              <a:cxnLst/>
              <a:rect l="l" t="t" r="r" b="b"/>
              <a:pathLst>
                <a:path w="55879" h="69850">
                  <a:moveTo>
                    <a:pt x="55879" y="0"/>
                  </a:moveTo>
                  <a:lnTo>
                    <a:pt x="0" y="0"/>
                  </a:lnTo>
                  <a:lnTo>
                    <a:pt x="0" y="69849"/>
                  </a:lnTo>
                  <a:lnTo>
                    <a:pt x="55879" y="69849"/>
                  </a:lnTo>
                  <a:lnTo>
                    <a:pt x="55879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389630" y="4935219"/>
              <a:ext cx="46990" cy="59690"/>
            </a:xfrm>
            <a:custGeom>
              <a:avLst/>
              <a:gdLst/>
              <a:ahLst/>
              <a:cxnLst/>
              <a:rect l="l" t="t" r="r" b="b"/>
              <a:pathLst>
                <a:path w="46989" h="59689">
                  <a:moveTo>
                    <a:pt x="24130" y="30479"/>
                  </a:moveTo>
                  <a:lnTo>
                    <a:pt x="0" y="0"/>
                  </a:lnTo>
                </a:path>
                <a:path w="46989" h="59689">
                  <a:moveTo>
                    <a:pt x="24130" y="30479"/>
                  </a:moveTo>
                  <a:lnTo>
                    <a:pt x="46990" y="59689"/>
                  </a:lnTo>
                </a:path>
                <a:path w="46989" h="59689">
                  <a:moveTo>
                    <a:pt x="24130" y="30479"/>
                  </a:moveTo>
                  <a:lnTo>
                    <a:pt x="0" y="59689"/>
                  </a:lnTo>
                </a:path>
                <a:path w="46989" h="59689">
                  <a:moveTo>
                    <a:pt x="24130" y="30479"/>
                  </a:moveTo>
                  <a:lnTo>
                    <a:pt x="46990" y="0"/>
                  </a:lnTo>
                </a:path>
              </a:pathLst>
            </a:custGeom>
            <a:ln w="1016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3943350" y="5124449"/>
              <a:ext cx="55880" cy="69850"/>
            </a:xfrm>
            <a:custGeom>
              <a:avLst/>
              <a:gdLst/>
              <a:ahLst/>
              <a:cxnLst/>
              <a:rect l="l" t="t" r="r" b="b"/>
              <a:pathLst>
                <a:path w="55879" h="69850">
                  <a:moveTo>
                    <a:pt x="55879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55879" y="69850"/>
                  </a:lnTo>
                  <a:lnTo>
                    <a:pt x="55879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943350" y="5124449"/>
              <a:ext cx="46990" cy="59690"/>
            </a:xfrm>
            <a:custGeom>
              <a:avLst/>
              <a:gdLst/>
              <a:ahLst/>
              <a:cxnLst/>
              <a:rect l="l" t="t" r="r" b="b"/>
              <a:pathLst>
                <a:path w="46989" h="59689">
                  <a:moveTo>
                    <a:pt x="22860" y="30480"/>
                  </a:moveTo>
                  <a:lnTo>
                    <a:pt x="0" y="0"/>
                  </a:lnTo>
                </a:path>
                <a:path w="46989" h="59689">
                  <a:moveTo>
                    <a:pt x="22860" y="30480"/>
                  </a:moveTo>
                  <a:lnTo>
                    <a:pt x="46989" y="59689"/>
                  </a:lnTo>
                </a:path>
                <a:path w="46989" h="59689">
                  <a:moveTo>
                    <a:pt x="22860" y="30480"/>
                  </a:moveTo>
                  <a:lnTo>
                    <a:pt x="0" y="59689"/>
                  </a:lnTo>
                </a:path>
                <a:path w="46989" h="59689">
                  <a:moveTo>
                    <a:pt x="22860" y="30480"/>
                  </a:moveTo>
                  <a:lnTo>
                    <a:pt x="46989" y="0"/>
                  </a:lnTo>
                </a:path>
              </a:pathLst>
            </a:custGeom>
            <a:ln w="1016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495800" y="5214619"/>
              <a:ext cx="55880" cy="69850"/>
            </a:xfrm>
            <a:custGeom>
              <a:avLst/>
              <a:gdLst/>
              <a:ahLst/>
              <a:cxnLst/>
              <a:rect l="l" t="t" r="r" b="b"/>
              <a:pathLst>
                <a:path w="55879" h="69850">
                  <a:moveTo>
                    <a:pt x="55879" y="0"/>
                  </a:moveTo>
                  <a:lnTo>
                    <a:pt x="0" y="0"/>
                  </a:lnTo>
                  <a:lnTo>
                    <a:pt x="0" y="69849"/>
                  </a:lnTo>
                  <a:lnTo>
                    <a:pt x="55879" y="69849"/>
                  </a:lnTo>
                  <a:lnTo>
                    <a:pt x="55879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495800" y="5214619"/>
              <a:ext cx="48260" cy="59690"/>
            </a:xfrm>
            <a:custGeom>
              <a:avLst/>
              <a:gdLst/>
              <a:ahLst/>
              <a:cxnLst/>
              <a:rect l="l" t="t" r="r" b="b"/>
              <a:pathLst>
                <a:path w="48260" h="59689">
                  <a:moveTo>
                    <a:pt x="24129" y="29209"/>
                  </a:moveTo>
                  <a:lnTo>
                    <a:pt x="0" y="0"/>
                  </a:lnTo>
                </a:path>
                <a:path w="48260" h="59689">
                  <a:moveTo>
                    <a:pt x="24129" y="29209"/>
                  </a:moveTo>
                  <a:lnTo>
                    <a:pt x="48260" y="59689"/>
                  </a:lnTo>
                </a:path>
                <a:path w="48260" h="59689">
                  <a:moveTo>
                    <a:pt x="24129" y="29209"/>
                  </a:moveTo>
                  <a:lnTo>
                    <a:pt x="0" y="59689"/>
                  </a:lnTo>
                </a:path>
                <a:path w="48260" h="59689">
                  <a:moveTo>
                    <a:pt x="24129" y="29209"/>
                  </a:moveTo>
                  <a:lnTo>
                    <a:pt x="48260" y="0"/>
                  </a:lnTo>
                </a:path>
              </a:pathLst>
            </a:custGeom>
            <a:ln w="1016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041900" y="5284469"/>
              <a:ext cx="55880" cy="49530"/>
            </a:xfrm>
            <a:custGeom>
              <a:avLst/>
              <a:gdLst/>
              <a:ahLst/>
              <a:cxnLst/>
              <a:rect l="l" t="t" r="r" b="b"/>
              <a:pathLst>
                <a:path w="55879" h="49529">
                  <a:moveTo>
                    <a:pt x="0" y="49529"/>
                  </a:moveTo>
                  <a:lnTo>
                    <a:pt x="55879" y="49529"/>
                  </a:lnTo>
                  <a:lnTo>
                    <a:pt x="55879" y="0"/>
                  </a:lnTo>
                  <a:lnTo>
                    <a:pt x="0" y="0"/>
                  </a:lnTo>
                  <a:lnTo>
                    <a:pt x="0" y="49529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041900" y="5264149"/>
              <a:ext cx="46990" cy="59690"/>
            </a:xfrm>
            <a:custGeom>
              <a:avLst/>
              <a:gdLst/>
              <a:ahLst/>
              <a:cxnLst/>
              <a:rect l="l" t="t" r="r" b="b"/>
              <a:pathLst>
                <a:path w="46989" h="59689">
                  <a:moveTo>
                    <a:pt x="22860" y="29209"/>
                  </a:moveTo>
                  <a:lnTo>
                    <a:pt x="0" y="0"/>
                  </a:lnTo>
                </a:path>
                <a:path w="46989" h="59689">
                  <a:moveTo>
                    <a:pt x="22860" y="29209"/>
                  </a:moveTo>
                  <a:lnTo>
                    <a:pt x="46989" y="59690"/>
                  </a:lnTo>
                </a:path>
                <a:path w="46989" h="59689">
                  <a:moveTo>
                    <a:pt x="22860" y="29209"/>
                  </a:moveTo>
                  <a:lnTo>
                    <a:pt x="0" y="59690"/>
                  </a:lnTo>
                </a:path>
                <a:path w="46989" h="59689">
                  <a:moveTo>
                    <a:pt x="22860" y="29209"/>
                  </a:moveTo>
                  <a:lnTo>
                    <a:pt x="46989" y="0"/>
                  </a:lnTo>
                </a:path>
              </a:pathLst>
            </a:custGeom>
            <a:ln w="1016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594350" y="5333999"/>
              <a:ext cx="55880" cy="29209"/>
            </a:xfrm>
            <a:custGeom>
              <a:avLst/>
              <a:gdLst/>
              <a:ahLst/>
              <a:cxnLst/>
              <a:rect l="l" t="t" r="r" b="b"/>
              <a:pathLst>
                <a:path w="55879" h="29210">
                  <a:moveTo>
                    <a:pt x="0" y="29209"/>
                  </a:moveTo>
                  <a:lnTo>
                    <a:pt x="55879" y="29209"/>
                  </a:lnTo>
                  <a:lnTo>
                    <a:pt x="55879" y="0"/>
                  </a:lnTo>
                  <a:lnTo>
                    <a:pt x="0" y="0"/>
                  </a:lnTo>
                  <a:lnTo>
                    <a:pt x="0" y="29209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5594350" y="5293360"/>
              <a:ext cx="48260" cy="60960"/>
            </a:xfrm>
            <a:custGeom>
              <a:avLst/>
              <a:gdLst/>
              <a:ahLst/>
              <a:cxnLst/>
              <a:rect l="l" t="t" r="r" b="b"/>
              <a:pathLst>
                <a:path w="48260" h="60960">
                  <a:moveTo>
                    <a:pt x="24129" y="30479"/>
                  </a:moveTo>
                  <a:lnTo>
                    <a:pt x="0" y="0"/>
                  </a:lnTo>
                </a:path>
                <a:path w="48260" h="60960">
                  <a:moveTo>
                    <a:pt x="24129" y="30479"/>
                  </a:moveTo>
                  <a:lnTo>
                    <a:pt x="48260" y="60959"/>
                  </a:lnTo>
                </a:path>
                <a:path w="48260" h="60960">
                  <a:moveTo>
                    <a:pt x="24129" y="30479"/>
                  </a:moveTo>
                  <a:lnTo>
                    <a:pt x="0" y="60959"/>
                  </a:lnTo>
                </a:path>
              </a:pathLst>
            </a:custGeom>
            <a:ln w="1016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148069" y="5363210"/>
              <a:ext cx="55880" cy="10160"/>
            </a:xfrm>
            <a:custGeom>
              <a:avLst/>
              <a:gdLst/>
              <a:ahLst/>
              <a:cxnLst/>
              <a:rect l="l" t="t" r="r" b="b"/>
              <a:pathLst>
                <a:path w="55879" h="10160">
                  <a:moveTo>
                    <a:pt x="0" y="10159"/>
                  </a:moveTo>
                  <a:lnTo>
                    <a:pt x="55879" y="10159"/>
                  </a:lnTo>
                  <a:lnTo>
                    <a:pt x="55879" y="0"/>
                  </a:lnTo>
                  <a:lnTo>
                    <a:pt x="0" y="0"/>
                  </a:lnTo>
                  <a:lnTo>
                    <a:pt x="0" y="10159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148069" y="5303519"/>
              <a:ext cx="46990" cy="59690"/>
            </a:xfrm>
            <a:custGeom>
              <a:avLst/>
              <a:gdLst/>
              <a:ahLst/>
              <a:cxnLst/>
              <a:rect l="l" t="t" r="r" b="b"/>
              <a:pathLst>
                <a:path w="46989" h="59689">
                  <a:moveTo>
                    <a:pt x="24129" y="30479"/>
                  </a:moveTo>
                  <a:lnTo>
                    <a:pt x="0" y="0"/>
                  </a:lnTo>
                </a:path>
                <a:path w="46989" h="59689">
                  <a:moveTo>
                    <a:pt x="24129" y="30479"/>
                  </a:moveTo>
                  <a:lnTo>
                    <a:pt x="46989" y="59689"/>
                  </a:lnTo>
                </a:path>
                <a:path w="46989" h="59689">
                  <a:moveTo>
                    <a:pt x="24129" y="30479"/>
                  </a:moveTo>
                  <a:lnTo>
                    <a:pt x="0" y="59689"/>
                  </a:lnTo>
                </a:path>
              </a:pathLst>
            </a:custGeom>
            <a:ln w="1016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729740" y="5313680"/>
              <a:ext cx="55880" cy="69850"/>
            </a:xfrm>
            <a:custGeom>
              <a:avLst/>
              <a:gdLst/>
              <a:ahLst/>
              <a:cxnLst/>
              <a:rect l="l" t="t" r="r" b="b"/>
              <a:pathLst>
                <a:path w="55880" h="69850">
                  <a:moveTo>
                    <a:pt x="55880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55880" y="69850"/>
                  </a:lnTo>
                  <a:lnTo>
                    <a:pt x="55880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729740" y="5313680"/>
              <a:ext cx="46990" cy="59690"/>
            </a:xfrm>
            <a:custGeom>
              <a:avLst/>
              <a:gdLst/>
              <a:ahLst/>
              <a:cxnLst/>
              <a:rect l="l" t="t" r="r" b="b"/>
              <a:pathLst>
                <a:path w="46989" h="59689">
                  <a:moveTo>
                    <a:pt x="22860" y="30480"/>
                  </a:moveTo>
                  <a:lnTo>
                    <a:pt x="0" y="0"/>
                  </a:lnTo>
                </a:path>
                <a:path w="46989" h="59689">
                  <a:moveTo>
                    <a:pt x="22860" y="30480"/>
                  </a:moveTo>
                  <a:lnTo>
                    <a:pt x="46990" y="59690"/>
                  </a:lnTo>
                </a:path>
                <a:path w="46989" h="59689">
                  <a:moveTo>
                    <a:pt x="22860" y="30480"/>
                  </a:moveTo>
                  <a:lnTo>
                    <a:pt x="0" y="59690"/>
                  </a:lnTo>
                </a:path>
                <a:path w="46989" h="59689">
                  <a:moveTo>
                    <a:pt x="22860" y="30480"/>
                  </a:moveTo>
                  <a:lnTo>
                    <a:pt x="46990" y="0"/>
                  </a:lnTo>
                </a:path>
              </a:pathLst>
            </a:custGeom>
            <a:ln w="10160">
              <a:solidFill>
                <a:srgbClr val="00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2282190" y="2057399"/>
              <a:ext cx="55880" cy="69850"/>
            </a:xfrm>
            <a:custGeom>
              <a:avLst/>
              <a:gdLst/>
              <a:ahLst/>
              <a:cxnLst/>
              <a:rect l="l" t="t" r="r" b="b"/>
              <a:pathLst>
                <a:path w="55880" h="69850">
                  <a:moveTo>
                    <a:pt x="55880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55880" y="69850"/>
                  </a:lnTo>
                  <a:lnTo>
                    <a:pt x="55880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2282190" y="2057399"/>
              <a:ext cx="48260" cy="59690"/>
            </a:xfrm>
            <a:custGeom>
              <a:avLst/>
              <a:gdLst/>
              <a:ahLst/>
              <a:cxnLst/>
              <a:rect l="l" t="t" r="r" b="b"/>
              <a:pathLst>
                <a:path w="48260" h="59689">
                  <a:moveTo>
                    <a:pt x="24130" y="30479"/>
                  </a:moveTo>
                  <a:lnTo>
                    <a:pt x="0" y="0"/>
                  </a:lnTo>
                </a:path>
                <a:path w="48260" h="59689">
                  <a:moveTo>
                    <a:pt x="24130" y="30479"/>
                  </a:moveTo>
                  <a:lnTo>
                    <a:pt x="48260" y="59689"/>
                  </a:lnTo>
                </a:path>
                <a:path w="48260" h="59689">
                  <a:moveTo>
                    <a:pt x="24130" y="30479"/>
                  </a:moveTo>
                  <a:lnTo>
                    <a:pt x="0" y="59689"/>
                  </a:lnTo>
                </a:path>
                <a:path w="48260" h="59689">
                  <a:moveTo>
                    <a:pt x="24130" y="30479"/>
                  </a:moveTo>
                  <a:lnTo>
                    <a:pt x="48260" y="0"/>
                  </a:lnTo>
                </a:path>
              </a:pathLst>
            </a:custGeom>
            <a:ln w="10160">
              <a:solidFill>
                <a:srgbClr val="00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2835910" y="3680460"/>
              <a:ext cx="55880" cy="69850"/>
            </a:xfrm>
            <a:custGeom>
              <a:avLst/>
              <a:gdLst/>
              <a:ahLst/>
              <a:cxnLst/>
              <a:rect l="l" t="t" r="r" b="b"/>
              <a:pathLst>
                <a:path w="55880" h="69850">
                  <a:moveTo>
                    <a:pt x="55880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55880" y="69850"/>
                  </a:lnTo>
                  <a:lnTo>
                    <a:pt x="55880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2835910" y="3681729"/>
              <a:ext cx="46990" cy="58419"/>
            </a:xfrm>
            <a:custGeom>
              <a:avLst/>
              <a:gdLst/>
              <a:ahLst/>
              <a:cxnLst/>
              <a:rect l="l" t="t" r="r" b="b"/>
              <a:pathLst>
                <a:path w="46989" h="58420">
                  <a:moveTo>
                    <a:pt x="24129" y="29210"/>
                  </a:moveTo>
                  <a:lnTo>
                    <a:pt x="0" y="0"/>
                  </a:lnTo>
                </a:path>
                <a:path w="46989" h="58420">
                  <a:moveTo>
                    <a:pt x="24129" y="29210"/>
                  </a:moveTo>
                  <a:lnTo>
                    <a:pt x="46989" y="58420"/>
                  </a:lnTo>
                </a:path>
                <a:path w="46989" h="58420">
                  <a:moveTo>
                    <a:pt x="24129" y="29210"/>
                  </a:moveTo>
                  <a:lnTo>
                    <a:pt x="0" y="58420"/>
                  </a:lnTo>
                </a:path>
                <a:path w="46989" h="58420">
                  <a:moveTo>
                    <a:pt x="24129" y="29210"/>
                  </a:moveTo>
                  <a:lnTo>
                    <a:pt x="46989" y="0"/>
                  </a:lnTo>
                </a:path>
              </a:pathLst>
            </a:custGeom>
            <a:ln w="10160">
              <a:solidFill>
                <a:srgbClr val="00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3389630" y="4497069"/>
              <a:ext cx="55880" cy="69850"/>
            </a:xfrm>
            <a:custGeom>
              <a:avLst/>
              <a:gdLst/>
              <a:ahLst/>
              <a:cxnLst/>
              <a:rect l="l" t="t" r="r" b="b"/>
              <a:pathLst>
                <a:path w="55879" h="69850">
                  <a:moveTo>
                    <a:pt x="55879" y="0"/>
                  </a:moveTo>
                  <a:lnTo>
                    <a:pt x="0" y="0"/>
                  </a:lnTo>
                  <a:lnTo>
                    <a:pt x="0" y="69849"/>
                  </a:lnTo>
                  <a:lnTo>
                    <a:pt x="55879" y="69849"/>
                  </a:lnTo>
                  <a:lnTo>
                    <a:pt x="55879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3389630" y="4497069"/>
              <a:ext cx="46990" cy="59690"/>
            </a:xfrm>
            <a:custGeom>
              <a:avLst/>
              <a:gdLst/>
              <a:ahLst/>
              <a:cxnLst/>
              <a:rect l="l" t="t" r="r" b="b"/>
              <a:pathLst>
                <a:path w="46989" h="59689">
                  <a:moveTo>
                    <a:pt x="24130" y="30479"/>
                  </a:moveTo>
                  <a:lnTo>
                    <a:pt x="0" y="0"/>
                  </a:lnTo>
                </a:path>
                <a:path w="46989" h="59689">
                  <a:moveTo>
                    <a:pt x="24130" y="30479"/>
                  </a:moveTo>
                  <a:lnTo>
                    <a:pt x="46990" y="59689"/>
                  </a:lnTo>
                </a:path>
                <a:path w="46989" h="59689">
                  <a:moveTo>
                    <a:pt x="24130" y="30479"/>
                  </a:moveTo>
                  <a:lnTo>
                    <a:pt x="0" y="59689"/>
                  </a:lnTo>
                </a:path>
                <a:path w="46989" h="59689">
                  <a:moveTo>
                    <a:pt x="24130" y="30479"/>
                  </a:moveTo>
                  <a:lnTo>
                    <a:pt x="46990" y="0"/>
                  </a:lnTo>
                </a:path>
              </a:pathLst>
            </a:custGeom>
            <a:ln w="10160">
              <a:solidFill>
                <a:srgbClr val="00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3943350" y="4935219"/>
              <a:ext cx="55880" cy="69850"/>
            </a:xfrm>
            <a:custGeom>
              <a:avLst/>
              <a:gdLst/>
              <a:ahLst/>
              <a:cxnLst/>
              <a:rect l="l" t="t" r="r" b="b"/>
              <a:pathLst>
                <a:path w="55879" h="69850">
                  <a:moveTo>
                    <a:pt x="55879" y="0"/>
                  </a:moveTo>
                  <a:lnTo>
                    <a:pt x="0" y="0"/>
                  </a:lnTo>
                  <a:lnTo>
                    <a:pt x="0" y="69849"/>
                  </a:lnTo>
                  <a:lnTo>
                    <a:pt x="55879" y="69849"/>
                  </a:lnTo>
                  <a:lnTo>
                    <a:pt x="55879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3943350" y="4935219"/>
              <a:ext cx="46990" cy="59690"/>
            </a:xfrm>
            <a:custGeom>
              <a:avLst/>
              <a:gdLst/>
              <a:ahLst/>
              <a:cxnLst/>
              <a:rect l="l" t="t" r="r" b="b"/>
              <a:pathLst>
                <a:path w="46989" h="59689">
                  <a:moveTo>
                    <a:pt x="22860" y="30479"/>
                  </a:moveTo>
                  <a:lnTo>
                    <a:pt x="0" y="0"/>
                  </a:lnTo>
                </a:path>
                <a:path w="46989" h="59689">
                  <a:moveTo>
                    <a:pt x="22860" y="30479"/>
                  </a:moveTo>
                  <a:lnTo>
                    <a:pt x="46989" y="59689"/>
                  </a:lnTo>
                </a:path>
                <a:path w="46989" h="59689">
                  <a:moveTo>
                    <a:pt x="22860" y="30479"/>
                  </a:moveTo>
                  <a:lnTo>
                    <a:pt x="0" y="59689"/>
                  </a:lnTo>
                </a:path>
                <a:path w="46989" h="59689">
                  <a:moveTo>
                    <a:pt x="22860" y="30479"/>
                  </a:moveTo>
                  <a:lnTo>
                    <a:pt x="46989" y="0"/>
                  </a:lnTo>
                </a:path>
              </a:pathLst>
            </a:custGeom>
            <a:ln w="10160">
              <a:solidFill>
                <a:srgbClr val="00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4495800" y="5124449"/>
              <a:ext cx="55880" cy="69850"/>
            </a:xfrm>
            <a:custGeom>
              <a:avLst/>
              <a:gdLst/>
              <a:ahLst/>
              <a:cxnLst/>
              <a:rect l="l" t="t" r="r" b="b"/>
              <a:pathLst>
                <a:path w="55879" h="69850">
                  <a:moveTo>
                    <a:pt x="55879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55879" y="69850"/>
                  </a:lnTo>
                  <a:lnTo>
                    <a:pt x="55879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4495800" y="5124449"/>
              <a:ext cx="48260" cy="59690"/>
            </a:xfrm>
            <a:custGeom>
              <a:avLst/>
              <a:gdLst/>
              <a:ahLst/>
              <a:cxnLst/>
              <a:rect l="l" t="t" r="r" b="b"/>
              <a:pathLst>
                <a:path w="48260" h="59689">
                  <a:moveTo>
                    <a:pt x="24129" y="30480"/>
                  </a:moveTo>
                  <a:lnTo>
                    <a:pt x="0" y="0"/>
                  </a:lnTo>
                </a:path>
                <a:path w="48260" h="59689">
                  <a:moveTo>
                    <a:pt x="24129" y="30480"/>
                  </a:moveTo>
                  <a:lnTo>
                    <a:pt x="48260" y="59689"/>
                  </a:lnTo>
                </a:path>
                <a:path w="48260" h="59689">
                  <a:moveTo>
                    <a:pt x="24129" y="30480"/>
                  </a:moveTo>
                  <a:lnTo>
                    <a:pt x="0" y="59689"/>
                  </a:lnTo>
                </a:path>
                <a:path w="48260" h="59689">
                  <a:moveTo>
                    <a:pt x="24129" y="30480"/>
                  </a:moveTo>
                  <a:lnTo>
                    <a:pt x="48260" y="0"/>
                  </a:lnTo>
                </a:path>
              </a:pathLst>
            </a:custGeom>
            <a:ln w="10160">
              <a:solidFill>
                <a:srgbClr val="00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5041900" y="5214619"/>
              <a:ext cx="55880" cy="69850"/>
            </a:xfrm>
            <a:custGeom>
              <a:avLst/>
              <a:gdLst/>
              <a:ahLst/>
              <a:cxnLst/>
              <a:rect l="l" t="t" r="r" b="b"/>
              <a:pathLst>
                <a:path w="55879" h="69850">
                  <a:moveTo>
                    <a:pt x="55879" y="0"/>
                  </a:moveTo>
                  <a:lnTo>
                    <a:pt x="0" y="0"/>
                  </a:lnTo>
                  <a:lnTo>
                    <a:pt x="0" y="69849"/>
                  </a:lnTo>
                  <a:lnTo>
                    <a:pt x="55879" y="69849"/>
                  </a:lnTo>
                  <a:lnTo>
                    <a:pt x="55879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5041900" y="5214619"/>
              <a:ext cx="46990" cy="59690"/>
            </a:xfrm>
            <a:custGeom>
              <a:avLst/>
              <a:gdLst/>
              <a:ahLst/>
              <a:cxnLst/>
              <a:rect l="l" t="t" r="r" b="b"/>
              <a:pathLst>
                <a:path w="46989" h="59689">
                  <a:moveTo>
                    <a:pt x="22860" y="29209"/>
                  </a:moveTo>
                  <a:lnTo>
                    <a:pt x="0" y="0"/>
                  </a:lnTo>
                </a:path>
                <a:path w="46989" h="59689">
                  <a:moveTo>
                    <a:pt x="22860" y="29209"/>
                  </a:moveTo>
                  <a:lnTo>
                    <a:pt x="46989" y="59689"/>
                  </a:lnTo>
                </a:path>
                <a:path w="46989" h="59689">
                  <a:moveTo>
                    <a:pt x="22860" y="29209"/>
                  </a:moveTo>
                  <a:lnTo>
                    <a:pt x="0" y="59689"/>
                  </a:lnTo>
                </a:path>
                <a:path w="46989" h="59689">
                  <a:moveTo>
                    <a:pt x="22860" y="29209"/>
                  </a:moveTo>
                  <a:lnTo>
                    <a:pt x="46989" y="0"/>
                  </a:lnTo>
                </a:path>
              </a:pathLst>
            </a:custGeom>
            <a:ln w="10160">
              <a:solidFill>
                <a:srgbClr val="00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5594350" y="5264149"/>
              <a:ext cx="55880" cy="69850"/>
            </a:xfrm>
            <a:custGeom>
              <a:avLst/>
              <a:gdLst/>
              <a:ahLst/>
              <a:cxnLst/>
              <a:rect l="l" t="t" r="r" b="b"/>
              <a:pathLst>
                <a:path w="55879" h="69850">
                  <a:moveTo>
                    <a:pt x="55879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55879" y="69850"/>
                  </a:lnTo>
                  <a:lnTo>
                    <a:pt x="55879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5594350" y="5264149"/>
              <a:ext cx="48260" cy="59690"/>
            </a:xfrm>
            <a:custGeom>
              <a:avLst/>
              <a:gdLst/>
              <a:ahLst/>
              <a:cxnLst/>
              <a:rect l="l" t="t" r="r" b="b"/>
              <a:pathLst>
                <a:path w="48260" h="59689">
                  <a:moveTo>
                    <a:pt x="24129" y="29209"/>
                  </a:moveTo>
                  <a:lnTo>
                    <a:pt x="0" y="0"/>
                  </a:lnTo>
                </a:path>
                <a:path w="48260" h="59689">
                  <a:moveTo>
                    <a:pt x="24129" y="29209"/>
                  </a:moveTo>
                  <a:lnTo>
                    <a:pt x="48260" y="59690"/>
                  </a:lnTo>
                </a:path>
                <a:path w="48260" h="59689">
                  <a:moveTo>
                    <a:pt x="24129" y="29209"/>
                  </a:moveTo>
                  <a:lnTo>
                    <a:pt x="0" y="59690"/>
                  </a:lnTo>
                </a:path>
                <a:path w="48260" h="59689">
                  <a:moveTo>
                    <a:pt x="24129" y="29209"/>
                  </a:moveTo>
                  <a:lnTo>
                    <a:pt x="48260" y="0"/>
                  </a:lnTo>
                </a:path>
              </a:pathLst>
            </a:custGeom>
            <a:ln w="10160">
              <a:solidFill>
                <a:srgbClr val="00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148069" y="5293360"/>
              <a:ext cx="55880" cy="69850"/>
            </a:xfrm>
            <a:custGeom>
              <a:avLst/>
              <a:gdLst/>
              <a:ahLst/>
              <a:cxnLst/>
              <a:rect l="l" t="t" r="r" b="b"/>
              <a:pathLst>
                <a:path w="55879" h="69850">
                  <a:moveTo>
                    <a:pt x="55879" y="0"/>
                  </a:moveTo>
                  <a:lnTo>
                    <a:pt x="0" y="0"/>
                  </a:lnTo>
                  <a:lnTo>
                    <a:pt x="0" y="69849"/>
                  </a:lnTo>
                  <a:lnTo>
                    <a:pt x="55879" y="69849"/>
                  </a:lnTo>
                  <a:lnTo>
                    <a:pt x="55879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148069" y="5293360"/>
              <a:ext cx="46990" cy="60960"/>
            </a:xfrm>
            <a:custGeom>
              <a:avLst/>
              <a:gdLst/>
              <a:ahLst/>
              <a:cxnLst/>
              <a:rect l="l" t="t" r="r" b="b"/>
              <a:pathLst>
                <a:path w="46989" h="60960">
                  <a:moveTo>
                    <a:pt x="24129" y="30479"/>
                  </a:moveTo>
                  <a:lnTo>
                    <a:pt x="0" y="0"/>
                  </a:lnTo>
                </a:path>
                <a:path w="46989" h="60960">
                  <a:moveTo>
                    <a:pt x="24129" y="30479"/>
                  </a:moveTo>
                  <a:lnTo>
                    <a:pt x="46989" y="60959"/>
                  </a:lnTo>
                </a:path>
                <a:path w="46989" h="60960">
                  <a:moveTo>
                    <a:pt x="24129" y="30479"/>
                  </a:moveTo>
                  <a:lnTo>
                    <a:pt x="0" y="60959"/>
                  </a:lnTo>
                </a:path>
                <a:path w="46989" h="60960">
                  <a:moveTo>
                    <a:pt x="24129" y="30479"/>
                  </a:moveTo>
                  <a:lnTo>
                    <a:pt x="46989" y="0"/>
                  </a:lnTo>
                </a:path>
              </a:pathLst>
            </a:custGeom>
            <a:ln w="10160">
              <a:solidFill>
                <a:srgbClr val="00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5742939" y="5079999"/>
              <a:ext cx="967740" cy="0"/>
            </a:xfrm>
            <a:custGeom>
              <a:avLst/>
              <a:gdLst/>
              <a:ahLst/>
              <a:cxnLst/>
              <a:rect l="l" t="t" r="r" b="b"/>
              <a:pathLst>
                <a:path w="967740">
                  <a:moveTo>
                    <a:pt x="0" y="0"/>
                  </a:moveTo>
                  <a:lnTo>
                    <a:pt x="967739" y="0"/>
                  </a:lnTo>
                </a:path>
              </a:pathLst>
            </a:custGeom>
            <a:ln w="508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700519" y="5003799"/>
              <a:ext cx="152400" cy="152400"/>
            </a:xfrm>
            <a:custGeom>
              <a:avLst/>
              <a:gdLst/>
              <a:ahLst/>
              <a:cxnLst/>
              <a:rect l="l" t="t" r="r" b="b"/>
              <a:pathLst>
                <a:path w="152400" h="152400">
                  <a:moveTo>
                    <a:pt x="0" y="0"/>
                  </a:moveTo>
                  <a:lnTo>
                    <a:pt x="0" y="152400"/>
                  </a:lnTo>
                  <a:lnTo>
                    <a:pt x="152400" y="76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1885950" y="1751329"/>
              <a:ext cx="0" cy="552450"/>
            </a:xfrm>
            <a:custGeom>
              <a:avLst/>
              <a:gdLst/>
              <a:ahLst/>
              <a:cxnLst/>
              <a:rect l="l" t="t" r="r" b="b"/>
              <a:pathLst>
                <a:path h="552450">
                  <a:moveTo>
                    <a:pt x="0" y="552450"/>
                  </a:moveTo>
                  <a:lnTo>
                    <a:pt x="0" y="0"/>
                  </a:lnTo>
                </a:path>
              </a:pathLst>
            </a:custGeom>
            <a:ln w="508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1809750" y="1609089"/>
              <a:ext cx="152400" cy="152400"/>
            </a:xfrm>
            <a:custGeom>
              <a:avLst/>
              <a:gdLst/>
              <a:ahLst/>
              <a:cxnLst/>
              <a:rect l="l" t="t" r="r" b="b"/>
              <a:pathLst>
                <a:path w="152400" h="152400">
                  <a:moveTo>
                    <a:pt x="76200" y="0"/>
                  </a:moveTo>
                  <a:lnTo>
                    <a:pt x="0" y="152400"/>
                  </a:lnTo>
                  <a:lnTo>
                    <a:pt x="152400" y="1524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7" name="object 67"/>
          <p:cNvSpPr txBox="1"/>
          <p:nvPr/>
        </p:nvSpPr>
        <p:spPr>
          <a:xfrm>
            <a:off x="1344930" y="1342389"/>
            <a:ext cx="264160" cy="415226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100" b="1" spc="-229" dirty="0">
                <a:latin typeface="Arial"/>
                <a:cs typeface="Arial"/>
              </a:rPr>
              <a:t>7</a:t>
            </a:r>
            <a:r>
              <a:rPr sz="2100" b="1" spc="-235" dirty="0">
                <a:latin typeface="Arial"/>
                <a:cs typeface="Arial"/>
              </a:rPr>
              <a:t>0</a:t>
            </a:r>
            <a:endParaRPr sz="2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00"/>
              </a:spcBef>
            </a:pPr>
            <a:r>
              <a:rPr sz="2100" b="1" spc="-229" dirty="0">
                <a:latin typeface="Arial"/>
                <a:cs typeface="Arial"/>
              </a:rPr>
              <a:t>6</a:t>
            </a:r>
            <a:r>
              <a:rPr sz="2100" b="1" spc="-235" dirty="0">
                <a:latin typeface="Arial"/>
                <a:cs typeface="Arial"/>
              </a:rPr>
              <a:t>0</a:t>
            </a:r>
            <a:endParaRPr sz="2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710"/>
              </a:spcBef>
            </a:pPr>
            <a:r>
              <a:rPr sz="2100" b="1" spc="-229" dirty="0">
                <a:latin typeface="Arial"/>
                <a:cs typeface="Arial"/>
              </a:rPr>
              <a:t>5</a:t>
            </a:r>
            <a:r>
              <a:rPr sz="2100" b="1" spc="-235" dirty="0">
                <a:latin typeface="Arial"/>
                <a:cs typeface="Arial"/>
              </a:rPr>
              <a:t>0</a:t>
            </a:r>
            <a:endParaRPr sz="2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789"/>
              </a:spcBef>
            </a:pPr>
            <a:r>
              <a:rPr sz="2100" b="1" spc="-229" dirty="0">
                <a:latin typeface="Arial"/>
                <a:cs typeface="Arial"/>
              </a:rPr>
              <a:t>4</a:t>
            </a:r>
            <a:r>
              <a:rPr sz="2100" b="1" spc="-235" dirty="0">
                <a:latin typeface="Arial"/>
                <a:cs typeface="Arial"/>
              </a:rPr>
              <a:t>0</a:t>
            </a:r>
            <a:endParaRPr sz="2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710"/>
              </a:spcBef>
            </a:pPr>
            <a:r>
              <a:rPr sz="2100" b="1" spc="-229" dirty="0">
                <a:latin typeface="Arial"/>
                <a:cs typeface="Arial"/>
              </a:rPr>
              <a:t>3</a:t>
            </a:r>
            <a:r>
              <a:rPr sz="2100" b="1" spc="-235" dirty="0">
                <a:latin typeface="Arial"/>
                <a:cs typeface="Arial"/>
              </a:rPr>
              <a:t>0</a:t>
            </a:r>
            <a:endParaRPr sz="2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00"/>
              </a:spcBef>
            </a:pPr>
            <a:r>
              <a:rPr sz="2100" b="1" spc="-229" dirty="0">
                <a:latin typeface="Arial"/>
                <a:cs typeface="Arial"/>
              </a:rPr>
              <a:t>2</a:t>
            </a:r>
            <a:r>
              <a:rPr sz="2100" b="1" spc="-235" dirty="0">
                <a:latin typeface="Arial"/>
                <a:cs typeface="Arial"/>
              </a:rPr>
              <a:t>0</a:t>
            </a:r>
            <a:endParaRPr sz="2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710"/>
              </a:spcBef>
            </a:pPr>
            <a:r>
              <a:rPr sz="2100" b="1" spc="-229" dirty="0">
                <a:latin typeface="Arial"/>
                <a:cs typeface="Arial"/>
              </a:rPr>
              <a:t>1</a:t>
            </a:r>
            <a:r>
              <a:rPr sz="2100" b="1" spc="-235" dirty="0">
                <a:latin typeface="Arial"/>
                <a:cs typeface="Arial"/>
              </a:rPr>
              <a:t>0</a:t>
            </a:r>
            <a:endParaRPr sz="2100">
              <a:latin typeface="Arial"/>
              <a:cs typeface="Arial"/>
            </a:endParaRPr>
          </a:p>
          <a:p>
            <a:pPr marL="131445">
              <a:lnSpc>
                <a:spcPct val="100000"/>
              </a:lnSpc>
              <a:spcBef>
                <a:spcPts val="1789"/>
              </a:spcBef>
            </a:pPr>
            <a:r>
              <a:rPr sz="2100" b="1" spc="-235" dirty="0">
                <a:latin typeface="Arial"/>
                <a:cs typeface="Arial"/>
              </a:rPr>
              <a:t>0</a:t>
            </a:r>
            <a:endParaRPr sz="210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1685289" y="5544820"/>
            <a:ext cx="144780" cy="3486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100" b="1" spc="-235" dirty="0">
                <a:latin typeface="Arial"/>
                <a:cs typeface="Arial"/>
              </a:rPr>
              <a:t>0</a:t>
            </a:r>
            <a:endParaRPr sz="210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2791460" y="5544820"/>
            <a:ext cx="144780" cy="3486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100" b="1" spc="-235" dirty="0">
                <a:latin typeface="Arial"/>
                <a:cs typeface="Arial"/>
              </a:rPr>
              <a:t>2</a:t>
            </a:r>
            <a:endParaRPr sz="2100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898900" y="5544820"/>
            <a:ext cx="144780" cy="3486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100" b="1" spc="-235" dirty="0">
                <a:latin typeface="Arial"/>
                <a:cs typeface="Arial"/>
              </a:rPr>
              <a:t>4</a:t>
            </a:r>
            <a:endParaRPr sz="2100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4997450" y="5544820"/>
            <a:ext cx="144780" cy="3486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100" b="1" spc="-235" dirty="0">
                <a:latin typeface="Arial"/>
                <a:cs typeface="Arial"/>
              </a:rPr>
              <a:t>6</a:t>
            </a:r>
            <a:endParaRPr sz="2100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6103620" y="5544820"/>
            <a:ext cx="144780" cy="3486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100" b="1" spc="-235" dirty="0">
                <a:latin typeface="Arial"/>
                <a:cs typeface="Arial"/>
              </a:rPr>
              <a:t>8</a:t>
            </a:r>
            <a:endParaRPr sz="2100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7147559" y="5544820"/>
            <a:ext cx="262255" cy="3486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100" b="1" spc="-245" dirty="0">
                <a:latin typeface="Arial"/>
                <a:cs typeface="Arial"/>
              </a:rPr>
              <a:t>1</a:t>
            </a:r>
            <a:r>
              <a:rPr sz="2100" b="1" spc="-235" dirty="0">
                <a:latin typeface="Arial"/>
                <a:cs typeface="Arial"/>
              </a:rPr>
              <a:t>0</a:t>
            </a:r>
            <a:endParaRPr sz="2100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1187450" y="1014729"/>
            <a:ext cx="3322320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b="1" spc="-5" dirty="0">
                <a:latin typeface="Arial"/>
                <a:cs typeface="Arial"/>
              </a:rPr>
              <a:t>Plasma</a:t>
            </a:r>
            <a:r>
              <a:rPr sz="2500" b="1" spc="-70" dirty="0">
                <a:latin typeface="Arial"/>
                <a:cs typeface="Arial"/>
              </a:rPr>
              <a:t> </a:t>
            </a:r>
            <a:r>
              <a:rPr sz="2500" b="1" spc="-5" dirty="0">
                <a:latin typeface="Arial"/>
                <a:cs typeface="Arial"/>
              </a:rPr>
              <a:t>concentration</a:t>
            </a:r>
            <a:endParaRPr sz="2500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5397500" y="4475479"/>
            <a:ext cx="1946275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b="1" spc="-5" dirty="0">
                <a:latin typeface="Arial"/>
                <a:cs typeface="Arial"/>
              </a:rPr>
              <a:t>Time</a:t>
            </a:r>
            <a:r>
              <a:rPr sz="2500" b="1" spc="-80" dirty="0">
                <a:latin typeface="Arial"/>
                <a:cs typeface="Arial"/>
              </a:rPr>
              <a:t> </a:t>
            </a:r>
            <a:r>
              <a:rPr sz="2500" b="1" spc="-5" dirty="0">
                <a:latin typeface="Arial"/>
                <a:cs typeface="Arial"/>
              </a:rPr>
              <a:t>(hours)</a:t>
            </a:r>
            <a:endParaRPr sz="2500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3563620" y="1934210"/>
            <a:ext cx="1480820" cy="459740"/>
          </a:xfrm>
          <a:prstGeom prst="rect">
            <a:avLst/>
          </a:prstGeom>
          <a:ln w="50676">
            <a:solidFill>
              <a:srgbClr val="99FF66"/>
            </a:solidFill>
          </a:ln>
        </p:spPr>
        <p:txBody>
          <a:bodyPr vert="horz" wrap="square" lIns="0" tIns="39369" rIns="0" bIns="0" rtlCol="0">
            <a:spAutoFit/>
          </a:bodyPr>
          <a:lstStyle/>
          <a:p>
            <a:pPr marL="79375">
              <a:lnSpc>
                <a:spcPct val="100000"/>
              </a:lnSpc>
              <a:spcBef>
                <a:spcPts val="309"/>
              </a:spcBef>
            </a:pPr>
            <a:r>
              <a:rPr sz="2500" b="1" spc="-5" dirty="0">
                <a:solidFill>
                  <a:srgbClr val="00FF00"/>
                </a:solidFill>
                <a:latin typeface="Arial"/>
                <a:cs typeface="Arial"/>
              </a:rPr>
              <a:t>i.v.</a:t>
            </a:r>
            <a:r>
              <a:rPr sz="2500" b="1" spc="-60" dirty="0">
                <a:solidFill>
                  <a:srgbClr val="00FF00"/>
                </a:solidFill>
                <a:latin typeface="Arial"/>
                <a:cs typeface="Arial"/>
              </a:rPr>
              <a:t> </a:t>
            </a:r>
            <a:r>
              <a:rPr sz="2500" b="1" spc="-5" dirty="0">
                <a:solidFill>
                  <a:srgbClr val="00FF00"/>
                </a:solidFill>
                <a:latin typeface="Arial"/>
                <a:cs typeface="Arial"/>
              </a:rPr>
              <a:t>route</a:t>
            </a:r>
            <a:endParaRPr sz="2500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4010659" y="3300729"/>
            <a:ext cx="1623060" cy="459740"/>
          </a:xfrm>
          <a:prstGeom prst="rect">
            <a:avLst/>
          </a:prstGeom>
          <a:ln w="50676">
            <a:solidFill>
              <a:srgbClr val="000000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78105">
              <a:lnSpc>
                <a:spcPct val="100000"/>
              </a:lnSpc>
              <a:spcBef>
                <a:spcPts val="300"/>
              </a:spcBef>
            </a:pPr>
            <a:r>
              <a:rPr sz="2500" b="1" spc="-5" dirty="0">
                <a:latin typeface="Arial"/>
                <a:cs typeface="Arial"/>
              </a:rPr>
              <a:t>oral</a:t>
            </a:r>
            <a:r>
              <a:rPr sz="2500" b="1" spc="-35" dirty="0">
                <a:latin typeface="Arial"/>
                <a:cs typeface="Arial"/>
              </a:rPr>
              <a:t> </a:t>
            </a:r>
            <a:r>
              <a:rPr sz="2500" b="1" spc="-10" dirty="0">
                <a:latin typeface="Arial"/>
                <a:cs typeface="Arial"/>
              </a:rPr>
              <a:t>route</a:t>
            </a:r>
            <a:endParaRPr sz="2500">
              <a:latin typeface="Arial"/>
              <a:cs typeface="Arial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4922520" y="963930"/>
            <a:ext cx="3002280" cy="565150"/>
          </a:xfrm>
          <a:custGeom>
            <a:avLst/>
            <a:gdLst/>
            <a:ahLst/>
            <a:cxnLst/>
            <a:rect l="l" t="t" r="r" b="b"/>
            <a:pathLst>
              <a:path w="3002279" h="565150">
                <a:moveTo>
                  <a:pt x="3002279" y="0"/>
                </a:moveTo>
                <a:lnTo>
                  <a:pt x="0" y="0"/>
                </a:lnTo>
                <a:lnTo>
                  <a:pt x="0" y="565150"/>
                </a:lnTo>
                <a:lnTo>
                  <a:pt x="1501139" y="565150"/>
                </a:lnTo>
                <a:lnTo>
                  <a:pt x="3002279" y="565150"/>
                </a:lnTo>
                <a:lnTo>
                  <a:pt x="3002279" y="0"/>
                </a:lnTo>
                <a:close/>
              </a:path>
            </a:pathLst>
          </a:custGeom>
          <a:solidFill>
            <a:srgbClr val="7F7F7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9" name="object 79"/>
          <p:cNvGrpSpPr/>
          <p:nvPr/>
        </p:nvGrpSpPr>
        <p:grpSpPr>
          <a:xfrm>
            <a:off x="2895600" y="1905000"/>
            <a:ext cx="4612640" cy="2819400"/>
            <a:chOff x="2895600" y="1905000"/>
            <a:chExt cx="4612640" cy="2819400"/>
          </a:xfrm>
        </p:grpSpPr>
        <p:sp>
          <p:nvSpPr>
            <p:cNvPr id="80" name="object 80"/>
            <p:cNvSpPr/>
            <p:nvPr/>
          </p:nvSpPr>
          <p:spPr>
            <a:xfrm>
              <a:off x="3370580" y="3811270"/>
              <a:ext cx="709930" cy="806450"/>
            </a:xfrm>
            <a:custGeom>
              <a:avLst/>
              <a:gdLst/>
              <a:ahLst/>
              <a:cxnLst/>
              <a:rect l="l" t="t" r="r" b="b"/>
              <a:pathLst>
                <a:path w="709929" h="806450">
                  <a:moveTo>
                    <a:pt x="709930" y="0"/>
                  </a:moveTo>
                  <a:lnTo>
                    <a:pt x="0" y="806449"/>
                  </a:lnTo>
                </a:path>
              </a:pathLst>
            </a:custGeom>
            <a:ln w="508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3276600" y="4559300"/>
              <a:ext cx="157480" cy="165100"/>
            </a:xfrm>
            <a:custGeom>
              <a:avLst/>
              <a:gdLst/>
              <a:ahLst/>
              <a:cxnLst/>
              <a:rect l="l" t="t" r="r" b="b"/>
              <a:pathLst>
                <a:path w="157479" h="165100">
                  <a:moveTo>
                    <a:pt x="43179" y="0"/>
                  </a:moveTo>
                  <a:lnTo>
                    <a:pt x="0" y="165100"/>
                  </a:lnTo>
                  <a:lnTo>
                    <a:pt x="157479" y="101600"/>
                  </a:lnTo>
                  <a:lnTo>
                    <a:pt x="4317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3002279" y="2438400"/>
              <a:ext cx="574040" cy="504190"/>
            </a:xfrm>
            <a:custGeom>
              <a:avLst/>
              <a:gdLst/>
              <a:ahLst/>
              <a:cxnLst/>
              <a:rect l="l" t="t" r="r" b="b"/>
              <a:pathLst>
                <a:path w="574039" h="504189">
                  <a:moveTo>
                    <a:pt x="574040" y="0"/>
                  </a:moveTo>
                  <a:lnTo>
                    <a:pt x="0" y="504189"/>
                  </a:lnTo>
                </a:path>
              </a:pathLst>
            </a:custGeom>
            <a:ln w="50800">
              <a:solidFill>
                <a:srgbClr val="00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2895600" y="2879089"/>
              <a:ext cx="163830" cy="157480"/>
            </a:xfrm>
            <a:custGeom>
              <a:avLst/>
              <a:gdLst/>
              <a:ahLst/>
              <a:cxnLst/>
              <a:rect l="l" t="t" r="r" b="b"/>
              <a:pathLst>
                <a:path w="163830" h="157480">
                  <a:moveTo>
                    <a:pt x="63500" y="0"/>
                  </a:moveTo>
                  <a:lnTo>
                    <a:pt x="0" y="157480"/>
                  </a:lnTo>
                  <a:lnTo>
                    <a:pt x="163830" y="114300"/>
                  </a:lnTo>
                  <a:lnTo>
                    <a:pt x="63500" y="0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6248400" y="1905000"/>
              <a:ext cx="1259840" cy="840740"/>
            </a:xfrm>
            <a:custGeom>
              <a:avLst/>
              <a:gdLst/>
              <a:ahLst/>
              <a:cxnLst/>
              <a:rect l="l" t="t" r="r" b="b"/>
              <a:pathLst>
                <a:path w="1259840" h="840739">
                  <a:moveTo>
                    <a:pt x="1259840" y="0"/>
                  </a:moveTo>
                  <a:lnTo>
                    <a:pt x="0" y="0"/>
                  </a:lnTo>
                  <a:lnTo>
                    <a:pt x="0" y="840739"/>
                  </a:lnTo>
                  <a:lnTo>
                    <a:pt x="629920" y="840739"/>
                  </a:lnTo>
                  <a:lnTo>
                    <a:pt x="1259840" y="840739"/>
                  </a:lnTo>
                  <a:lnTo>
                    <a:pt x="1259840" y="0"/>
                  </a:lnTo>
                  <a:close/>
                </a:path>
              </a:pathLst>
            </a:custGeom>
            <a:solidFill>
              <a:srgbClr val="3333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5" name="object 85"/>
          <p:cNvSpPr txBox="1">
            <a:spLocks noGrp="1"/>
          </p:cNvSpPr>
          <p:nvPr>
            <p:ph type="title"/>
          </p:nvPr>
        </p:nvSpPr>
        <p:spPr>
          <a:xfrm>
            <a:off x="4922520" y="963930"/>
            <a:ext cx="3002280" cy="565150"/>
          </a:xfrm>
          <a:prstGeom prst="rect">
            <a:avLst/>
          </a:prstGeom>
          <a:ln w="50676">
            <a:solidFill>
              <a:srgbClr val="7F7F7F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79375">
              <a:lnSpc>
                <a:spcPct val="100000"/>
              </a:lnSpc>
              <a:spcBef>
                <a:spcPts val="300"/>
              </a:spcBef>
            </a:pPr>
            <a:r>
              <a:rPr sz="3200" b="1" spc="-5" dirty="0">
                <a:latin typeface="Arial"/>
                <a:cs typeface="Arial"/>
              </a:rPr>
              <a:t>Bioavailability</a:t>
            </a:r>
            <a:endParaRPr sz="3200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6315709" y="1931670"/>
            <a:ext cx="111252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500" b="1" u="heavy" spc="-10" dirty="0">
                <a:solidFill>
                  <a:srgbClr val="00DEC9"/>
                </a:solidFill>
                <a:uFill>
                  <a:solidFill>
                    <a:srgbClr val="00DEC9"/>
                  </a:solidFill>
                </a:uFill>
                <a:latin typeface="Arial"/>
                <a:cs typeface="Arial"/>
              </a:rPr>
              <a:t>(AUC)</a:t>
            </a:r>
            <a:r>
              <a:rPr sz="1800" b="1" u="heavy" spc="-10" dirty="0">
                <a:solidFill>
                  <a:srgbClr val="00DEC9"/>
                </a:solidFill>
                <a:uFill>
                  <a:solidFill>
                    <a:srgbClr val="00DEC9"/>
                  </a:solidFill>
                </a:uFill>
                <a:latin typeface="Arial"/>
                <a:cs typeface="Arial"/>
              </a:rPr>
              <a:t>o </a:t>
            </a:r>
            <a:r>
              <a:rPr sz="1800" b="1" spc="-490" dirty="0">
                <a:solidFill>
                  <a:srgbClr val="00DEC9"/>
                </a:solidFill>
                <a:latin typeface="Arial"/>
                <a:cs typeface="Arial"/>
              </a:rPr>
              <a:t> </a:t>
            </a:r>
            <a:r>
              <a:rPr sz="2500" b="1" spc="-5" dirty="0">
                <a:solidFill>
                  <a:srgbClr val="00DEC9"/>
                </a:solidFill>
                <a:latin typeface="Arial"/>
                <a:cs typeface="Arial"/>
              </a:rPr>
              <a:t>(</a:t>
            </a:r>
            <a:r>
              <a:rPr sz="2500" b="1" spc="-10" dirty="0">
                <a:solidFill>
                  <a:srgbClr val="00DEC9"/>
                </a:solidFill>
                <a:latin typeface="Arial"/>
                <a:cs typeface="Arial"/>
              </a:rPr>
              <a:t>AUC</a:t>
            </a:r>
            <a:r>
              <a:rPr sz="2500" b="1" spc="-15" dirty="0">
                <a:solidFill>
                  <a:srgbClr val="00DEC9"/>
                </a:solidFill>
                <a:latin typeface="Arial"/>
                <a:cs typeface="Arial"/>
              </a:rPr>
              <a:t>)</a:t>
            </a:r>
            <a:r>
              <a:rPr sz="1800" b="1" spc="5" dirty="0">
                <a:solidFill>
                  <a:srgbClr val="00DEC9"/>
                </a:solidFill>
                <a:latin typeface="Arial"/>
                <a:cs typeface="Arial"/>
              </a:rPr>
              <a:t>i</a:t>
            </a:r>
            <a:r>
              <a:rPr sz="1800" b="1" dirty="0">
                <a:solidFill>
                  <a:srgbClr val="00DEC9"/>
                </a:solidFill>
                <a:latin typeface="Arial"/>
                <a:cs typeface="Arial"/>
              </a:rPr>
              <a:t>v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85389" y="375920"/>
            <a:ext cx="401320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Drug</a:t>
            </a:r>
            <a:r>
              <a:rPr sz="4400" b="1" u="heavy" spc="-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interaction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3540" y="1352550"/>
            <a:ext cx="123825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>
                <a:latin typeface="Times New Roman"/>
                <a:cs typeface="Times New Roman"/>
              </a:rPr>
              <a:t>•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26440" y="1370329"/>
            <a:ext cx="8053070" cy="1264920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 marR="5080">
              <a:lnSpc>
                <a:spcPct val="89900"/>
              </a:lnSpc>
              <a:spcBef>
                <a:spcPts val="365"/>
              </a:spcBef>
            </a:pPr>
            <a:r>
              <a:rPr sz="2200" spc="-5" dirty="0">
                <a:latin typeface="Times New Roman"/>
                <a:cs typeface="Times New Roman"/>
              </a:rPr>
              <a:t>Drug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interaction</a:t>
            </a:r>
            <a:r>
              <a:rPr sz="2200" dirty="0">
                <a:latin typeface="Times New Roman"/>
                <a:cs typeface="Times New Roman"/>
              </a:rPr>
              <a:t> is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</a:t>
            </a:r>
            <a:r>
              <a:rPr sz="2200" spc="-5" dirty="0">
                <a:latin typeface="Times New Roman"/>
                <a:cs typeface="Times New Roman"/>
              </a:rPr>
              <a:t> phenomenon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which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occurs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when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the</a:t>
            </a:r>
            <a:r>
              <a:rPr sz="2200" spc="-5" dirty="0">
                <a:latin typeface="Times New Roman"/>
                <a:cs typeface="Times New Roman"/>
              </a:rPr>
              <a:t> effects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 one </a:t>
            </a:r>
            <a:r>
              <a:rPr sz="2200" spc="-53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drug </a:t>
            </a:r>
            <a:r>
              <a:rPr sz="2200" spc="-5" dirty="0">
                <a:latin typeface="Times New Roman"/>
                <a:cs typeface="Times New Roman"/>
              </a:rPr>
              <a:t>are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modified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by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the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prior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or</a:t>
            </a:r>
            <a:r>
              <a:rPr sz="2200" spc="-5" dirty="0">
                <a:latin typeface="Times New Roman"/>
                <a:cs typeface="Times New Roman"/>
              </a:rPr>
              <a:t> concurrent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administration</a:t>
            </a:r>
            <a:r>
              <a:rPr sz="2200" dirty="0">
                <a:latin typeface="Times New Roman"/>
                <a:cs typeface="Times New Roman"/>
              </a:rPr>
              <a:t> of </a:t>
            </a:r>
            <a:r>
              <a:rPr sz="2200" spc="-5" dirty="0">
                <a:latin typeface="Times New Roman"/>
                <a:cs typeface="Times New Roman"/>
              </a:rPr>
              <a:t>another </a:t>
            </a:r>
            <a:r>
              <a:rPr sz="2200" dirty="0">
                <a:latin typeface="Times New Roman"/>
                <a:cs typeface="Times New Roman"/>
              </a:rPr>
              <a:t> drug.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Drug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interaction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may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result beneficial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or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harmful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effects.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Drug 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interaction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may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occur-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380"/>
              </a:spcBef>
              <a:buFont typeface="MS UI Gothic"/>
              <a:buChar char="❖"/>
              <a:tabLst>
                <a:tab pos="381000" algn="l"/>
              </a:tabLst>
            </a:pPr>
            <a:r>
              <a:rPr sz="2200" spc="-5" dirty="0"/>
              <a:t>Out side </a:t>
            </a:r>
            <a:r>
              <a:rPr sz="2200" dirty="0"/>
              <a:t>the</a:t>
            </a:r>
            <a:r>
              <a:rPr sz="2200" spc="-10" dirty="0"/>
              <a:t> </a:t>
            </a:r>
            <a:r>
              <a:rPr sz="2200" dirty="0"/>
              <a:t>body-</a:t>
            </a:r>
            <a:r>
              <a:rPr sz="2200" spc="10" dirty="0"/>
              <a:t> </a:t>
            </a:r>
            <a:r>
              <a:rPr sz="2200" spc="-5" dirty="0"/>
              <a:t>Phenytoin</a:t>
            </a:r>
            <a:r>
              <a:rPr sz="2200" spc="5" dirty="0"/>
              <a:t> </a:t>
            </a:r>
            <a:r>
              <a:rPr sz="2200" dirty="0"/>
              <a:t>+ </a:t>
            </a:r>
            <a:r>
              <a:rPr sz="2200" spc="-5" dirty="0"/>
              <a:t>Infusion</a:t>
            </a:r>
            <a:r>
              <a:rPr sz="2200" spc="5" dirty="0"/>
              <a:t> </a:t>
            </a:r>
            <a:r>
              <a:rPr sz="2200" spc="-5" dirty="0"/>
              <a:t>fluid</a:t>
            </a:r>
            <a:r>
              <a:rPr sz="2200" spc="5" dirty="0"/>
              <a:t> </a:t>
            </a:r>
            <a:r>
              <a:rPr sz="2200" dirty="0"/>
              <a:t>= </a:t>
            </a:r>
            <a:r>
              <a:rPr sz="2200" spc="-5" dirty="0"/>
              <a:t>Precipitation</a:t>
            </a:r>
            <a:endParaRPr sz="2200"/>
          </a:p>
          <a:p>
            <a:pPr marL="381000" marR="33020" indent="-342900">
              <a:lnSpc>
                <a:spcPts val="2380"/>
              </a:lnSpc>
              <a:spcBef>
                <a:spcPts val="575"/>
              </a:spcBef>
              <a:buFont typeface="MS UI Gothic"/>
              <a:buChar char="❖"/>
              <a:tabLst>
                <a:tab pos="381000" algn="l"/>
              </a:tabLst>
            </a:pPr>
            <a:r>
              <a:rPr sz="2200" spc="-5" dirty="0"/>
              <a:t>At</a:t>
            </a:r>
            <a:r>
              <a:rPr sz="2200" dirty="0"/>
              <a:t> </a:t>
            </a:r>
            <a:r>
              <a:rPr sz="2200" spc="-5" dirty="0"/>
              <a:t>absorption</a:t>
            </a:r>
            <a:r>
              <a:rPr sz="2200" spc="5" dirty="0"/>
              <a:t> </a:t>
            </a:r>
            <a:r>
              <a:rPr sz="2200" spc="-5" dirty="0"/>
              <a:t>level-</a:t>
            </a:r>
            <a:r>
              <a:rPr sz="2200" dirty="0"/>
              <a:t> </a:t>
            </a:r>
            <a:r>
              <a:rPr sz="2200" spc="-5" dirty="0"/>
              <a:t>Antacid</a:t>
            </a:r>
            <a:r>
              <a:rPr sz="2200" spc="5" dirty="0"/>
              <a:t> </a:t>
            </a:r>
            <a:r>
              <a:rPr sz="2200" dirty="0"/>
              <a:t>+</a:t>
            </a:r>
            <a:r>
              <a:rPr sz="2200" spc="-10" dirty="0"/>
              <a:t> </a:t>
            </a:r>
            <a:r>
              <a:rPr sz="2200" spc="-5" dirty="0"/>
              <a:t>Tetracycline</a:t>
            </a:r>
            <a:r>
              <a:rPr sz="2200" dirty="0"/>
              <a:t> =</a:t>
            </a:r>
            <a:r>
              <a:rPr sz="2200" spc="-5" dirty="0"/>
              <a:t> </a:t>
            </a:r>
            <a:r>
              <a:rPr sz="2200" spc="-10" dirty="0"/>
              <a:t>Decreased</a:t>
            </a:r>
            <a:r>
              <a:rPr sz="2200" spc="5" dirty="0"/>
              <a:t> </a:t>
            </a:r>
            <a:r>
              <a:rPr sz="2200" spc="-5" dirty="0"/>
              <a:t>absorption</a:t>
            </a:r>
            <a:r>
              <a:rPr sz="2200" dirty="0"/>
              <a:t> of </a:t>
            </a:r>
            <a:r>
              <a:rPr sz="2200" spc="-535" dirty="0"/>
              <a:t> </a:t>
            </a:r>
            <a:r>
              <a:rPr sz="2200" spc="-5" dirty="0"/>
              <a:t>Tetracycline</a:t>
            </a:r>
            <a:endParaRPr sz="2200"/>
          </a:p>
          <a:p>
            <a:pPr marL="381000" indent="-342900">
              <a:lnSpc>
                <a:spcPct val="100000"/>
              </a:lnSpc>
              <a:spcBef>
                <a:spcPts val="245"/>
              </a:spcBef>
              <a:buFont typeface="MS UI Gothic"/>
              <a:buChar char="❖"/>
              <a:tabLst>
                <a:tab pos="381000" algn="l"/>
              </a:tabLst>
            </a:pPr>
            <a:r>
              <a:rPr sz="2200" spc="-5" dirty="0"/>
              <a:t>At</a:t>
            </a:r>
            <a:r>
              <a:rPr sz="2200" spc="5" dirty="0"/>
              <a:t> </a:t>
            </a:r>
            <a:r>
              <a:rPr sz="2200" spc="-5" dirty="0"/>
              <a:t>distribution</a:t>
            </a:r>
            <a:r>
              <a:rPr sz="2200" spc="5" dirty="0"/>
              <a:t> </a:t>
            </a:r>
            <a:r>
              <a:rPr sz="2200" spc="-5" dirty="0"/>
              <a:t>level-</a:t>
            </a:r>
            <a:r>
              <a:rPr sz="2200" dirty="0"/>
              <a:t> </a:t>
            </a:r>
            <a:r>
              <a:rPr sz="2200" spc="-5" dirty="0"/>
              <a:t>Sulfonamide</a:t>
            </a:r>
            <a:r>
              <a:rPr sz="2200" dirty="0"/>
              <a:t> + </a:t>
            </a:r>
            <a:r>
              <a:rPr sz="2200" spc="-5" dirty="0"/>
              <a:t>Aspirin</a:t>
            </a:r>
            <a:r>
              <a:rPr sz="2200" dirty="0"/>
              <a:t> = </a:t>
            </a:r>
            <a:r>
              <a:rPr sz="2200" spc="-5" dirty="0"/>
              <a:t>Sulfonamide</a:t>
            </a:r>
            <a:r>
              <a:rPr sz="2200" spc="5" dirty="0"/>
              <a:t> </a:t>
            </a:r>
            <a:r>
              <a:rPr sz="2200" spc="-5" dirty="0"/>
              <a:t>toxicity</a:t>
            </a:r>
            <a:endParaRPr sz="2200"/>
          </a:p>
          <a:p>
            <a:pPr marL="381000" marR="580390" indent="-342900">
              <a:lnSpc>
                <a:spcPts val="2370"/>
              </a:lnSpc>
              <a:spcBef>
                <a:spcPts val="585"/>
              </a:spcBef>
              <a:buFont typeface="MS UI Gothic"/>
              <a:buChar char="❖"/>
              <a:tabLst>
                <a:tab pos="381000" algn="l"/>
              </a:tabLst>
            </a:pPr>
            <a:r>
              <a:rPr sz="2200" spc="-5" dirty="0"/>
              <a:t>At bio-transformation level- Warfarin </a:t>
            </a:r>
            <a:r>
              <a:rPr sz="2200" dirty="0"/>
              <a:t>+ </a:t>
            </a:r>
            <a:r>
              <a:rPr sz="2200" spc="-5" dirty="0"/>
              <a:t>Barbiturates </a:t>
            </a:r>
            <a:r>
              <a:rPr sz="2200" dirty="0"/>
              <a:t>= </a:t>
            </a:r>
            <a:r>
              <a:rPr sz="2200" spc="-10" dirty="0"/>
              <a:t>Decreased </a:t>
            </a:r>
            <a:r>
              <a:rPr sz="2200" spc="-535" dirty="0"/>
              <a:t> </a:t>
            </a:r>
            <a:r>
              <a:rPr sz="2200" spc="-5" dirty="0"/>
              <a:t>anticoagulation</a:t>
            </a:r>
            <a:endParaRPr sz="2200"/>
          </a:p>
          <a:p>
            <a:pPr marL="381000" indent="-342900">
              <a:lnSpc>
                <a:spcPct val="100000"/>
              </a:lnSpc>
              <a:spcBef>
                <a:spcPts val="254"/>
              </a:spcBef>
              <a:buFont typeface="MS UI Gothic"/>
              <a:buChar char="❖"/>
              <a:tabLst>
                <a:tab pos="381000" algn="l"/>
              </a:tabLst>
            </a:pPr>
            <a:r>
              <a:rPr sz="2200" spc="-5" dirty="0"/>
              <a:t>At</a:t>
            </a:r>
            <a:r>
              <a:rPr sz="2200" spc="10" dirty="0"/>
              <a:t> </a:t>
            </a:r>
            <a:r>
              <a:rPr sz="2200" spc="-5" dirty="0"/>
              <a:t>excretion</a:t>
            </a:r>
            <a:r>
              <a:rPr sz="2200" spc="5" dirty="0"/>
              <a:t> </a:t>
            </a:r>
            <a:r>
              <a:rPr sz="2200" spc="-5" dirty="0"/>
              <a:t>level-</a:t>
            </a:r>
            <a:r>
              <a:rPr sz="2200" spc="5" dirty="0"/>
              <a:t> </a:t>
            </a:r>
            <a:r>
              <a:rPr sz="2200" spc="-5" dirty="0"/>
              <a:t>Penicillin</a:t>
            </a:r>
            <a:r>
              <a:rPr sz="2200" spc="10" dirty="0"/>
              <a:t> </a:t>
            </a:r>
            <a:r>
              <a:rPr sz="2200" dirty="0"/>
              <a:t>+</a:t>
            </a:r>
            <a:r>
              <a:rPr sz="2200" spc="5" dirty="0"/>
              <a:t> </a:t>
            </a:r>
            <a:r>
              <a:rPr sz="2200" spc="-5" dirty="0"/>
              <a:t>Probenecid</a:t>
            </a:r>
            <a:r>
              <a:rPr sz="2200" spc="10" dirty="0"/>
              <a:t> </a:t>
            </a:r>
            <a:r>
              <a:rPr sz="2200" dirty="0"/>
              <a:t>= </a:t>
            </a:r>
            <a:r>
              <a:rPr sz="2200" spc="-10" dirty="0"/>
              <a:t>Increased</a:t>
            </a:r>
            <a:r>
              <a:rPr sz="2200" spc="10" dirty="0"/>
              <a:t> </a:t>
            </a:r>
            <a:r>
              <a:rPr sz="2200" spc="-5" dirty="0"/>
              <a:t>penicillin</a:t>
            </a:r>
            <a:r>
              <a:rPr sz="2200" spc="15" dirty="0"/>
              <a:t> </a:t>
            </a:r>
            <a:r>
              <a:rPr sz="2200" spc="-5" dirty="0"/>
              <a:t>level</a:t>
            </a:r>
            <a:endParaRPr sz="2200"/>
          </a:p>
          <a:p>
            <a:pPr marL="381000" marR="621030" indent="-342900">
              <a:lnSpc>
                <a:spcPts val="2370"/>
              </a:lnSpc>
              <a:spcBef>
                <a:spcPts val="585"/>
              </a:spcBef>
              <a:buFont typeface="MS UI Gothic"/>
              <a:buChar char="❖"/>
              <a:tabLst>
                <a:tab pos="381000" algn="l"/>
              </a:tabLst>
            </a:pPr>
            <a:r>
              <a:rPr sz="2200" spc="-5" dirty="0"/>
              <a:t>At receptor level (Pharmacodynamics) </a:t>
            </a:r>
            <a:r>
              <a:rPr sz="2200" dirty="0"/>
              <a:t>– </a:t>
            </a:r>
            <a:r>
              <a:rPr sz="2200" spc="-5" dirty="0"/>
              <a:t>Thiazide diuretic </a:t>
            </a:r>
            <a:r>
              <a:rPr sz="2200" dirty="0"/>
              <a:t>+ </a:t>
            </a:r>
            <a:r>
              <a:rPr sz="2200" spc="-5" dirty="0"/>
              <a:t>Beta </a:t>
            </a:r>
            <a:r>
              <a:rPr sz="2200" spc="-535" dirty="0"/>
              <a:t> </a:t>
            </a:r>
            <a:r>
              <a:rPr sz="2200" spc="-5" dirty="0"/>
              <a:t>Blocker</a:t>
            </a:r>
            <a:r>
              <a:rPr sz="2200" spc="-10" dirty="0"/>
              <a:t> </a:t>
            </a:r>
            <a:r>
              <a:rPr sz="2200" dirty="0"/>
              <a:t>=</a:t>
            </a:r>
            <a:r>
              <a:rPr sz="2200" spc="-5" dirty="0"/>
              <a:t> Hypertension</a:t>
            </a:r>
            <a:endParaRPr sz="2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2169" y="833120"/>
            <a:ext cx="743140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185035" algn="l"/>
              </a:tabLst>
            </a:pPr>
            <a:r>
              <a:rPr sz="4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Route</a:t>
            </a:r>
            <a:r>
              <a:rPr sz="4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of	</a:t>
            </a:r>
            <a:r>
              <a:rPr sz="4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Drug</a:t>
            </a:r>
            <a:r>
              <a:rPr sz="4400" b="1" u="heavy" spc="-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Administration: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90"/>
              </a:spcBef>
              <a:buFont typeface="Times New Roman"/>
              <a:buChar char="•"/>
              <a:tabLst>
                <a:tab pos="354965" algn="l"/>
                <a:tab pos="355600" algn="l"/>
              </a:tabLst>
            </a:pPr>
            <a:r>
              <a:rPr sz="3200" dirty="0"/>
              <a:t>Oral</a:t>
            </a:r>
            <a:endParaRPr sz="3200"/>
          </a:p>
          <a:p>
            <a:pPr marL="355600" indent="-342900">
              <a:lnSpc>
                <a:spcPct val="100000"/>
              </a:lnSpc>
              <a:spcBef>
                <a:spcPts val="790"/>
              </a:spcBef>
              <a:buFont typeface="Times New Roman"/>
              <a:buChar char="•"/>
              <a:tabLst>
                <a:tab pos="354965" algn="l"/>
                <a:tab pos="355600" algn="l"/>
              </a:tabLst>
            </a:pPr>
            <a:r>
              <a:rPr sz="3200" dirty="0"/>
              <a:t>Intravenous</a:t>
            </a:r>
            <a:endParaRPr sz="3200"/>
          </a:p>
          <a:p>
            <a:pPr marL="355600" indent="-342900">
              <a:lnSpc>
                <a:spcPct val="100000"/>
              </a:lnSpc>
              <a:spcBef>
                <a:spcPts val="800"/>
              </a:spcBef>
              <a:buFont typeface="Times New Roman"/>
              <a:buChar char="•"/>
              <a:tabLst>
                <a:tab pos="354965" algn="l"/>
                <a:tab pos="355600" algn="l"/>
              </a:tabLst>
            </a:pPr>
            <a:r>
              <a:rPr sz="3200" dirty="0"/>
              <a:t>Intra-arterial</a:t>
            </a:r>
            <a:endParaRPr sz="3200"/>
          </a:p>
          <a:p>
            <a:pPr marL="355600" indent="-342900">
              <a:lnSpc>
                <a:spcPct val="100000"/>
              </a:lnSpc>
              <a:spcBef>
                <a:spcPts val="800"/>
              </a:spcBef>
              <a:buFont typeface="Times New Roman"/>
              <a:buChar char="•"/>
              <a:tabLst>
                <a:tab pos="354965" algn="l"/>
                <a:tab pos="355600" algn="l"/>
              </a:tabLst>
            </a:pPr>
            <a:r>
              <a:rPr sz="3200" dirty="0"/>
              <a:t>Intramuscular</a:t>
            </a:r>
            <a:endParaRPr sz="3200"/>
          </a:p>
          <a:p>
            <a:pPr marL="355600" indent="-342900">
              <a:lnSpc>
                <a:spcPct val="100000"/>
              </a:lnSpc>
              <a:spcBef>
                <a:spcPts val="800"/>
              </a:spcBef>
              <a:buFont typeface="Times New Roman"/>
              <a:buChar char="•"/>
              <a:tabLst>
                <a:tab pos="354965" algn="l"/>
                <a:tab pos="355600" algn="l"/>
              </a:tabLst>
            </a:pPr>
            <a:r>
              <a:rPr sz="3200" dirty="0"/>
              <a:t>Subcutaneous</a:t>
            </a:r>
            <a:endParaRPr sz="3200"/>
          </a:p>
          <a:p>
            <a:pPr marL="355600" indent="-342900">
              <a:lnSpc>
                <a:spcPct val="100000"/>
              </a:lnSpc>
              <a:spcBef>
                <a:spcPts val="790"/>
              </a:spcBef>
              <a:buFont typeface="Times New Roman"/>
              <a:buChar char="•"/>
              <a:tabLst>
                <a:tab pos="354965" algn="l"/>
                <a:tab pos="355600" algn="l"/>
              </a:tabLst>
            </a:pPr>
            <a:r>
              <a:rPr sz="3200" dirty="0"/>
              <a:t>I</a:t>
            </a:r>
            <a:r>
              <a:rPr sz="3200" spc="-5" dirty="0"/>
              <a:t>nt</a:t>
            </a:r>
            <a:r>
              <a:rPr sz="3200" spc="5" dirty="0"/>
              <a:t>rap</a:t>
            </a:r>
            <a:r>
              <a:rPr sz="3200" spc="-5" dirty="0"/>
              <a:t>e</a:t>
            </a:r>
            <a:r>
              <a:rPr sz="3200" spc="5" dirty="0"/>
              <a:t>r</a:t>
            </a:r>
            <a:r>
              <a:rPr sz="3200" spc="-5" dirty="0"/>
              <a:t>it</a:t>
            </a:r>
            <a:r>
              <a:rPr sz="3200" dirty="0"/>
              <a:t>o</a:t>
            </a:r>
            <a:r>
              <a:rPr sz="3200" spc="-5" dirty="0"/>
              <a:t>n</a:t>
            </a:r>
            <a:r>
              <a:rPr sz="3200" spc="5" dirty="0"/>
              <a:t>ea</a:t>
            </a:r>
            <a:r>
              <a:rPr sz="3200" dirty="0"/>
              <a:t>l</a:t>
            </a:r>
            <a:endParaRPr sz="3200"/>
          </a:p>
        </p:txBody>
      </p:sp>
      <p:sp>
        <p:nvSpPr>
          <p:cNvPr id="4" name="object 4"/>
          <p:cNvSpPr txBox="1">
            <a:spLocks noGrp="1"/>
          </p:cNvSpPr>
          <p:nvPr>
            <p:ph sz="half" idx="3"/>
          </p:nvPr>
        </p:nvSpPr>
        <p:spPr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00"/>
              </a:spcBef>
              <a:buFont typeface="Times New Roman"/>
              <a:buChar char="•"/>
              <a:tabLst>
                <a:tab pos="354965" algn="l"/>
                <a:tab pos="355600" algn="l"/>
              </a:tabLst>
            </a:pPr>
            <a:r>
              <a:rPr sz="3200" dirty="0"/>
              <a:t>Topical</a:t>
            </a:r>
            <a:endParaRPr sz="3200"/>
          </a:p>
          <a:p>
            <a:pPr marL="355600" indent="-342900">
              <a:lnSpc>
                <a:spcPct val="100000"/>
              </a:lnSpc>
              <a:spcBef>
                <a:spcPts val="800"/>
              </a:spcBef>
              <a:buFont typeface="Times New Roman"/>
              <a:buChar char="•"/>
              <a:tabLst>
                <a:tab pos="354965" algn="l"/>
                <a:tab pos="355600" algn="l"/>
              </a:tabLst>
            </a:pPr>
            <a:r>
              <a:rPr sz="3200" dirty="0"/>
              <a:t>Suppository</a:t>
            </a:r>
            <a:endParaRPr sz="3200"/>
          </a:p>
          <a:p>
            <a:pPr marL="355600" indent="-342900">
              <a:lnSpc>
                <a:spcPct val="100000"/>
              </a:lnSpc>
              <a:spcBef>
                <a:spcPts val="790"/>
              </a:spcBef>
              <a:buFont typeface="Times New Roman"/>
              <a:buChar char="•"/>
              <a:tabLst>
                <a:tab pos="354965" algn="l"/>
                <a:tab pos="355600" algn="l"/>
              </a:tabLst>
            </a:pPr>
            <a:r>
              <a:rPr sz="3200" spc="-5" dirty="0"/>
              <a:t>Inhalation</a:t>
            </a:r>
            <a:endParaRPr sz="3200"/>
          </a:p>
          <a:p>
            <a:pPr marL="355600" indent="-342900">
              <a:lnSpc>
                <a:spcPct val="100000"/>
              </a:lnSpc>
              <a:spcBef>
                <a:spcPts val="800"/>
              </a:spcBef>
              <a:buFont typeface="Times New Roman"/>
              <a:buChar char="•"/>
              <a:tabLst>
                <a:tab pos="354965" algn="l"/>
                <a:tab pos="355600" algn="l"/>
              </a:tabLst>
            </a:pPr>
            <a:r>
              <a:rPr sz="3200" dirty="0"/>
              <a:t>Sub-lingual</a:t>
            </a:r>
            <a:endParaRPr sz="3200"/>
          </a:p>
          <a:p>
            <a:pPr marL="355600" indent="-342900">
              <a:lnSpc>
                <a:spcPct val="100000"/>
              </a:lnSpc>
              <a:spcBef>
                <a:spcPts val="800"/>
              </a:spcBef>
              <a:buFont typeface="Times New Roman"/>
              <a:buChar char="•"/>
              <a:tabLst>
                <a:tab pos="354965" algn="l"/>
                <a:tab pos="355600" algn="l"/>
              </a:tabLst>
            </a:pPr>
            <a:r>
              <a:rPr sz="3200" dirty="0"/>
              <a:t>Local</a:t>
            </a:r>
            <a:r>
              <a:rPr sz="3200" spc="-60" dirty="0"/>
              <a:t> </a:t>
            </a:r>
            <a:r>
              <a:rPr sz="3200" spc="-5" dirty="0"/>
              <a:t>injection</a:t>
            </a:r>
            <a:endParaRPr sz="3200"/>
          </a:p>
          <a:p>
            <a:pPr marL="355600" indent="-342900">
              <a:lnSpc>
                <a:spcPct val="100000"/>
              </a:lnSpc>
              <a:spcBef>
                <a:spcPts val="800"/>
              </a:spcBef>
              <a:buFont typeface="Times New Roman"/>
              <a:buChar char="•"/>
              <a:tabLst>
                <a:tab pos="354965" algn="l"/>
                <a:tab pos="355600" algn="l"/>
              </a:tabLst>
            </a:pPr>
            <a:r>
              <a:rPr sz="3200" dirty="0"/>
              <a:t>Intrathecial</a:t>
            </a:r>
            <a:endParaRPr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2247" y="676047"/>
            <a:ext cx="7714434" cy="564560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26539" y="34290"/>
            <a:ext cx="608012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-10" dirty="0">
                <a:latin typeface="Times New Roman"/>
                <a:cs typeface="Times New Roman"/>
              </a:rPr>
              <a:t>DISPOSITION</a:t>
            </a:r>
            <a:r>
              <a:rPr sz="4000" b="1" spc="-40" dirty="0">
                <a:latin typeface="Times New Roman"/>
                <a:cs typeface="Times New Roman"/>
              </a:rPr>
              <a:t> </a:t>
            </a:r>
            <a:r>
              <a:rPr sz="4000" b="1" spc="-5" dirty="0">
                <a:latin typeface="Times New Roman"/>
                <a:cs typeface="Times New Roman"/>
              </a:rPr>
              <a:t>OF</a:t>
            </a:r>
            <a:r>
              <a:rPr sz="4000" b="1" spc="-45" dirty="0">
                <a:latin typeface="Times New Roman"/>
                <a:cs typeface="Times New Roman"/>
              </a:rPr>
              <a:t> </a:t>
            </a:r>
            <a:r>
              <a:rPr sz="4000" b="1" spc="-10" dirty="0">
                <a:latin typeface="Times New Roman"/>
                <a:cs typeface="Times New Roman"/>
              </a:rPr>
              <a:t>DRUGS</a:t>
            </a:r>
            <a:endParaRPr sz="40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11300" y="2364740"/>
            <a:ext cx="581025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5" dirty="0">
                <a:solidFill>
                  <a:srgbClr val="D50092"/>
                </a:solidFill>
                <a:latin typeface="Times New Roman"/>
                <a:cs typeface="Times New Roman"/>
              </a:rPr>
              <a:t>THANK</a:t>
            </a:r>
            <a:r>
              <a:rPr b="1" spc="-55" dirty="0">
                <a:solidFill>
                  <a:srgbClr val="D50092"/>
                </a:solidFill>
                <a:latin typeface="Times New Roman"/>
                <a:cs typeface="Times New Roman"/>
              </a:rPr>
              <a:t> </a:t>
            </a:r>
            <a:r>
              <a:rPr b="1" spc="-5" dirty="0">
                <a:solidFill>
                  <a:srgbClr val="D50092"/>
                </a:solidFill>
                <a:latin typeface="Times New Roman"/>
                <a:cs typeface="Times New Roman"/>
              </a:rPr>
              <a:t>YOU</a:t>
            </a:r>
            <a:r>
              <a:rPr b="1" spc="-40" dirty="0">
                <a:solidFill>
                  <a:srgbClr val="D50092"/>
                </a:solidFill>
                <a:latin typeface="Times New Roman"/>
                <a:cs typeface="Times New Roman"/>
              </a:rPr>
              <a:t> </a:t>
            </a:r>
            <a:r>
              <a:rPr b="1" spc="-5" dirty="0">
                <a:solidFill>
                  <a:srgbClr val="D50092"/>
                </a:solidFill>
                <a:latin typeface="Times New Roman"/>
                <a:cs typeface="Times New Roman"/>
              </a:rPr>
              <a:t>ALL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3989" y="833120"/>
            <a:ext cx="610997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ABSORPTION</a:t>
            </a:r>
            <a:r>
              <a:rPr sz="4400" spc="-35" dirty="0"/>
              <a:t> </a:t>
            </a:r>
            <a:r>
              <a:rPr sz="4400" spc="-5" dirty="0"/>
              <a:t>OF</a:t>
            </a:r>
            <a:r>
              <a:rPr sz="4400" spc="-45" dirty="0"/>
              <a:t> </a:t>
            </a:r>
            <a:r>
              <a:rPr sz="4400" spc="-5" dirty="0"/>
              <a:t>DRUG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33220"/>
            <a:ext cx="8174355" cy="3100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latin typeface="Times New Roman"/>
                <a:cs typeface="Times New Roman"/>
              </a:rPr>
              <a:t>The process </a:t>
            </a:r>
            <a:r>
              <a:rPr sz="2800" dirty="0">
                <a:latin typeface="Times New Roman"/>
                <a:cs typeface="Times New Roman"/>
              </a:rPr>
              <a:t>by </a:t>
            </a:r>
            <a:r>
              <a:rPr sz="2800" spc="-5" dirty="0">
                <a:latin typeface="Times New Roman"/>
                <a:cs typeface="Times New Roman"/>
              </a:rPr>
              <a:t>which </a:t>
            </a:r>
            <a:r>
              <a:rPr sz="2800" dirty="0">
                <a:latin typeface="Times New Roman"/>
                <a:cs typeface="Times New Roman"/>
              </a:rPr>
              <a:t>the drug </a:t>
            </a:r>
            <a:r>
              <a:rPr sz="2800" spc="-5" dirty="0">
                <a:latin typeface="Times New Roman"/>
                <a:cs typeface="Times New Roman"/>
              </a:rPr>
              <a:t>enters </a:t>
            </a:r>
            <a:r>
              <a:rPr sz="2800" dirty="0">
                <a:latin typeface="Times New Roman"/>
                <a:cs typeface="Times New Roman"/>
              </a:rPr>
              <a:t>into the </a:t>
            </a:r>
            <a:r>
              <a:rPr sz="2800" spc="-5" dirty="0">
                <a:latin typeface="Times New Roman"/>
                <a:cs typeface="Times New Roman"/>
              </a:rPr>
              <a:t>systemic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circulation from </a:t>
            </a:r>
            <a:r>
              <a:rPr sz="2800" dirty="0">
                <a:latin typeface="Times New Roman"/>
                <a:cs typeface="Times New Roman"/>
              </a:rPr>
              <a:t>the site of </a:t>
            </a:r>
            <a:r>
              <a:rPr sz="2800" spc="-5" dirty="0">
                <a:latin typeface="Times New Roman"/>
                <a:cs typeface="Times New Roman"/>
              </a:rPr>
              <a:t>administration </a:t>
            </a:r>
            <a:r>
              <a:rPr sz="2800" dirty="0">
                <a:latin typeface="Times New Roman"/>
                <a:cs typeface="Times New Roman"/>
              </a:rPr>
              <a:t>( </a:t>
            </a:r>
            <a:r>
              <a:rPr sz="2800" spc="-10" dirty="0">
                <a:latin typeface="Times New Roman"/>
                <a:cs typeface="Times New Roman"/>
              </a:rPr>
              <a:t>except </a:t>
            </a:r>
            <a:r>
              <a:rPr sz="2800" spc="-5" dirty="0">
                <a:latin typeface="Times New Roman"/>
                <a:cs typeface="Times New Roman"/>
              </a:rPr>
              <a:t> intravenous </a:t>
            </a:r>
            <a:r>
              <a:rPr sz="2800" dirty="0">
                <a:latin typeface="Times New Roman"/>
                <a:cs typeface="Times New Roman"/>
              </a:rPr>
              <a:t>or </a:t>
            </a:r>
            <a:r>
              <a:rPr sz="2800" spc="-5" dirty="0">
                <a:latin typeface="Times New Roman"/>
                <a:cs typeface="Times New Roman"/>
              </a:rPr>
              <a:t>intra-arterial routes </a:t>
            </a:r>
            <a:r>
              <a:rPr sz="2800" dirty="0">
                <a:latin typeface="Times New Roman"/>
                <a:cs typeface="Times New Roman"/>
              </a:rPr>
              <a:t>) through the 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biological </a:t>
            </a:r>
            <a:r>
              <a:rPr sz="2800" spc="-10" dirty="0">
                <a:latin typeface="Times New Roman"/>
                <a:cs typeface="Times New Roman"/>
              </a:rPr>
              <a:t>membrane</a:t>
            </a:r>
            <a:r>
              <a:rPr sz="2800" dirty="0">
                <a:latin typeface="Times New Roman"/>
                <a:cs typeface="Times New Roman"/>
              </a:rPr>
              <a:t> is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called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absorption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of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drug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  <a:p>
            <a:pPr marL="355600" marR="296545" indent="-342900">
              <a:lnSpc>
                <a:spcPct val="100000"/>
              </a:lnSpc>
              <a:spcBef>
                <a:spcPts val="69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In </a:t>
            </a:r>
            <a:r>
              <a:rPr sz="2800" spc="-10" dirty="0">
                <a:latin typeface="Times New Roman"/>
                <a:cs typeface="Times New Roman"/>
              </a:rPr>
              <a:t>case</a:t>
            </a:r>
            <a:r>
              <a:rPr sz="2800" dirty="0">
                <a:latin typeface="Times New Roman"/>
                <a:cs typeface="Times New Roman"/>
              </a:rPr>
              <a:t> of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intravenous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or</a:t>
            </a:r>
            <a:r>
              <a:rPr sz="2800" spc="-5" dirty="0">
                <a:latin typeface="Times New Roman"/>
                <a:cs typeface="Times New Roman"/>
              </a:rPr>
              <a:t> intra-arterial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administration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 drug is not </a:t>
            </a:r>
            <a:r>
              <a:rPr sz="2800" spc="-5" dirty="0">
                <a:latin typeface="Times New Roman"/>
                <a:cs typeface="Times New Roman"/>
              </a:rPr>
              <a:t>absorbed and </a:t>
            </a:r>
            <a:r>
              <a:rPr sz="2800" dirty="0">
                <a:latin typeface="Times New Roman"/>
                <a:cs typeface="Times New Roman"/>
              </a:rPr>
              <a:t>it </a:t>
            </a:r>
            <a:r>
              <a:rPr sz="2800" spc="-5" dirty="0">
                <a:latin typeface="Times New Roman"/>
                <a:cs typeface="Times New Roman"/>
              </a:rPr>
              <a:t>enters </a:t>
            </a:r>
            <a:r>
              <a:rPr sz="2800" dirty="0">
                <a:latin typeface="Times New Roman"/>
                <a:cs typeface="Times New Roman"/>
              </a:rPr>
              <a:t>into the 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circulation directly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11910" y="833120"/>
            <a:ext cx="651319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DISTRIBUTION</a:t>
            </a:r>
            <a:r>
              <a:rPr sz="4400" spc="-40" dirty="0"/>
              <a:t> </a:t>
            </a:r>
            <a:r>
              <a:rPr sz="4400" spc="-5" dirty="0"/>
              <a:t>OF</a:t>
            </a:r>
            <a:r>
              <a:rPr sz="4400" spc="-40" dirty="0"/>
              <a:t> </a:t>
            </a:r>
            <a:r>
              <a:rPr sz="4400" spc="-5" dirty="0"/>
              <a:t>DRUG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1107439" y="1953259"/>
            <a:ext cx="6350000" cy="817880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12700" marR="5080">
              <a:lnSpc>
                <a:spcPts val="1920"/>
              </a:lnSpc>
              <a:spcBef>
                <a:spcPts val="560"/>
              </a:spcBef>
            </a:pPr>
            <a:r>
              <a:rPr sz="2000" spc="-5" dirty="0">
                <a:latin typeface="Times New Roman"/>
                <a:cs typeface="Times New Roman"/>
              </a:rPr>
              <a:t>All the</a:t>
            </a:r>
            <a:r>
              <a:rPr sz="2000" dirty="0">
                <a:latin typeface="Times New Roman"/>
                <a:cs typeface="Times New Roman"/>
              </a:rPr>
              <a:t> consequences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delivery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drug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to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the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tissue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is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called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distribution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drug.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Distribution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drug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means dividing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spreading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drug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to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 </a:t>
            </a:r>
            <a:r>
              <a:rPr sz="2000" spc="-5" dirty="0">
                <a:latin typeface="Times New Roman"/>
                <a:cs typeface="Times New Roman"/>
              </a:rPr>
              <a:t>tissue.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4540" y="3037840"/>
            <a:ext cx="11493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07439" y="3054350"/>
            <a:ext cx="7017384" cy="81788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580"/>
              </a:spcBef>
            </a:pPr>
            <a:r>
              <a:rPr sz="2000" b="1" spc="-5" dirty="0">
                <a:latin typeface="Times New Roman"/>
                <a:cs typeface="Times New Roman"/>
              </a:rPr>
              <a:t>Selective</a:t>
            </a:r>
            <a:r>
              <a:rPr sz="2000" b="1" spc="10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distribution</a:t>
            </a:r>
            <a:r>
              <a:rPr sz="2000" b="1" spc="1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of</a:t>
            </a:r>
            <a:r>
              <a:rPr sz="2000" b="1" spc="-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drug:</a:t>
            </a:r>
            <a:r>
              <a:rPr sz="2000" b="1" spc="4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It</a:t>
            </a:r>
            <a:r>
              <a:rPr sz="2000" spc="-5" dirty="0">
                <a:latin typeface="Times New Roman"/>
                <a:cs typeface="Times New Roman"/>
              </a:rPr>
              <a:t> means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special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distribution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drug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in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the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certain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tissue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 the body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due </a:t>
            </a:r>
            <a:r>
              <a:rPr sz="2000" spc="-5" dirty="0">
                <a:latin typeface="Times New Roman"/>
                <a:cs typeface="Times New Roman"/>
              </a:rPr>
              <a:t>to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special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affinity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between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particular</a:t>
            </a:r>
            <a:r>
              <a:rPr sz="2000" dirty="0">
                <a:latin typeface="Times New Roman"/>
                <a:cs typeface="Times New Roman"/>
              </a:rPr>
              <a:t> drug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&amp; </a:t>
            </a:r>
            <a:r>
              <a:rPr sz="2000" spc="-5" dirty="0">
                <a:latin typeface="Times New Roman"/>
                <a:cs typeface="Times New Roman"/>
              </a:rPr>
              <a:t>particular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body </a:t>
            </a:r>
            <a:r>
              <a:rPr sz="2000" spc="-5" dirty="0">
                <a:latin typeface="Times New Roman"/>
                <a:cs typeface="Times New Roman"/>
              </a:rPr>
              <a:t>constituents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07439" y="4156709"/>
            <a:ext cx="2163445" cy="171068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0" marR="880110" indent="-114300">
              <a:lnSpc>
                <a:spcPct val="100400"/>
              </a:lnSpc>
              <a:spcBef>
                <a:spcPts val="90"/>
              </a:spcBef>
            </a:pPr>
            <a:r>
              <a:rPr sz="2000" spc="-5" dirty="0">
                <a:latin typeface="Times New Roman"/>
                <a:cs typeface="Times New Roman"/>
              </a:rPr>
              <a:t>Examples-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Ephedrine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</a:t>
            </a:r>
            <a:r>
              <a:rPr sz="1800" spc="5" dirty="0">
                <a:latin typeface="Times New Roman"/>
                <a:cs typeface="Times New Roman"/>
              </a:rPr>
              <a:t>e</a:t>
            </a:r>
            <a:r>
              <a:rPr sz="1800" spc="-5" dirty="0">
                <a:latin typeface="Times New Roman"/>
                <a:cs typeface="Times New Roman"/>
              </a:rPr>
              <a:t>tr</a:t>
            </a:r>
            <a:r>
              <a:rPr sz="1800" spc="5" dirty="0">
                <a:latin typeface="Times New Roman"/>
                <a:cs typeface="Times New Roman"/>
              </a:rPr>
              <a:t>a</a:t>
            </a:r>
            <a:r>
              <a:rPr sz="1800" spc="-5" dirty="0">
                <a:latin typeface="Times New Roman"/>
                <a:cs typeface="Times New Roman"/>
              </a:rPr>
              <a:t>c</a:t>
            </a:r>
            <a:r>
              <a:rPr sz="1800" spc="15" dirty="0">
                <a:latin typeface="Times New Roman"/>
                <a:cs typeface="Times New Roman"/>
              </a:rPr>
              <a:t>y</a:t>
            </a:r>
            <a:r>
              <a:rPr sz="1800" spc="5" dirty="0">
                <a:latin typeface="Times New Roman"/>
                <a:cs typeface="Times New Roman"/>
              </a:rPr>
              <a:t>c</a:t>
            </a:r>
            <a:r>
              <a:rPr sz="1800" spc="-5" dirty="0">
                <a:latin typeface="Times New Roman"/>
                <a:cs typeface="Times New Roman"/>
              </a:rPr>
              <a:t>l</a:t>
            </a:r>
            <a:r>
              <a:rPr sz="1800" spc="5" dirty="0">
                <a:latin typeface="Times New Roman"/>
                <a:cs typeface="Times New Roman"/>
              </a:rPr>
              <a:t>i</a:t>
            </a:r>
            <a:r>
              <a:rPr sz="1800" dirty="0">
                <a:latin typeface="Times New Roman"/>
                <a:cs typeface="Times New Roman"/>
              </a:rPr>
              <a:t>ne</a:t>
            </a:r>
            <a:endParaRPr sz="1800">
              <a:latin typeface="Times New Roman"/>
              <a:cs typeface="Times New Roman"/>
            </a:endParaRPr>
          </a:p>
          <a:p>
            <a:pPr marL="127000" marR="5080">
              <a:lnSpc>
                <a:spcPct val="100000"/>
              </a:lnSpc>
              <a:spcBef>
                <a:spcPts val="20"/>
              </a:spcBef>
            </a:pPr>
            <a:r>
              <a:rPr sz="1800" spc="-5" dirty="0">
                <a:latin typeface="Times New Roman"/>
                <a:cs typeface="Times New Roman"/>
              </a:rPr>
              <a:t>Heavy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metal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(arsenic)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Dioxin</a:t>
            </a:r>
            <a:endParaRPr sz="1800">
              <a:latin typeface="Times New Roman"/>
              <a:cs typeface="Times New Roman"/>
            </a:endParaRPr>
          </a:p>
          <a:p>
            <a:pPr marL="127000">
              <a:lnSpc>
                <a:spcPct val="100000"/>
              </a:lnSpc>
              <a:spcBef>
                <a:spcPts val="30"/>
              </a:spcBef>
            </a:pPr>
            <a:r>
              <a:rPr sz="1800" spc="-5" dirty="0">
                <a:latin typeface="Times New Roman"/>
                <a:cs typeface="Times New Roman"/>
              </a:rPr>
              <a:t>Thiopental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Na+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07740" y="4462779"/>
            <a:ext cx="4595495" cy="1404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71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→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Iris</a:t>
            </a:r>
            <a:endParaRPr sz="180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→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Ca++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containing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tissue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(bones/teeth)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800" dirty="0">
                <a:latin typeface="Times New Roman"/>
                <a:cs typeface="Times New Roman"/>
              </a:rPr>
              <a:t>→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hair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and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nail</a:t>
            </a:r>
            <a:endParaRPr sz="180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→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heart</a:t>
            </a:r>
            <a:endParaRPr sz="180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  <a:spcBef>
                <a:spcPts val="20"/>
              </a:spcBef>
            </a:pPr>
            <a:r>
              <a:rPr sz="1800" dirty="0">
                <a:latin typeface="Times New Roman"/>
                <a:cs typeface="Times New Roman"/>
              </a:rPr>
              <a:t>→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adipose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tissue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68960" marR="5080" indent="-55626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BIO-TRANSFORMATION</a:t>
            </a:r>
            <a:r>
              <a:rPr spc="-80" dirty="0"/>
              <a:t> </a:t>
            </a:r>
            <a:r>
              <a:rPr spc="-5" dirty="0"/>
              <a:t>OF </a:t>
            </a:r>
            <a:r>
              <a:rPr spc="-985" dirty="0"/>
              <a:t> </a:t>
            </a:r>
            <a:r>
              <a:rPr spc="-10" dirty="0"/>
              <a:t>DRUG</a:t>
            </a:r>
            <a:r>
              <a:rPr spc="-25" dirty="0"/>
              <a:t> </a:t>
            </a:r>
            <a:r>
              <a:rPr dirty="0"/>
              <a:t>(</a:t>
            </a:r>
            <a:r>
              <a:rPr spc="-30" dirty="0"/>
              <a:t> </a:t>
            </a:r>
            <a:r>
              <a:rPr spc="-10" dirty="0"/>
              <a:t>METABOLISM)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3044190"/>
            <a:ext cx="274701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latin typeface="Times New Roman"/>
                <a:cs typeface="Times New Roman"/>
              </a:rPr>
              <a:t>Site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of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Metabolism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3424554" y="1676400"/>
            <a:ext cx="5186045" cy="4953000"/>
            <a:chOff x="3424554" y="1676400"/>
            <a:chExt cx="5186045" cy="495300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00599" y="1676400"/>
              <a:ext cx="3810000" cy="4953000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3428999" y="3048000"/>
              <a:ext cx="2909570" cy="1492250"/>
            </a:xfrm>
            <a:custGeom>
              <a:avLst/>
              <a:gdLst/>
              <a:ahLst/>
              <a:cxnLst/>
              <a:rect l="l" t="t" r="r" b="b"/>
              <a:pathLst>
                <a:path w="2909570" h="1492250">
                  <a:moveTo>
                    <a:pt x="0" y="0"/>
                  </a:moveTo>
                  <a:lnTo>
                    <a:pt x="2909570" y="1492250"/>
                  </a:lnTo>
                </a:path>
              </a:pathLst>
            </a:custGeom>
            <a:ln w="889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315709" y="4503420"/>
              <a:ext cx="85090" cy="68580"/>
            </a:xfrm>
            <a:custGeom>
              <a:avLst/>
              <a:gdLst/>
              <a:ahLst/>
              <a:cxnLst/>
              <a:rect l="l" t="t" r="r" b="b"/>
              <a:pathLst>
                <a:path w="85089" h="68579">
                  <a:moveTo>
                    <a:pt x="35560" y="0"/>
                  </a:moveTo>
                  <a:lnTo>
                    <a:pt x="0" y="67309"/>
                  </a:lnTo>
                  <a:lnTo>
                    <a:pt x="85089" y="68579"/>
                  </a:lnTo>
                  <a:lnTo>
                    <a:pt x="355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98880" y="383540"/>
            <a:ext cx="6515100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1825" marR="5080" indent="-619760">
              <a:lnSpc>
                <a:spcPct val="100000"/>
              </a:lnSpc>
              <a:spcBef>
                <a:spcPts val="100"/>
              </a:spcBef>
            </a:pPr>
            <a:r>
              <a:rPr sz="4000" spc="-10" dirty="0"/>
              <a:t>BIO-TRANSFORMATION</a:t>
            </a:r>
            <a:r>
              <a:rPr sz="4000" spc="-70" dirty="0"/>
              <a:t> </a:t>
            </a:r>
            <a:r>
              <a:rPr sz="4000" spc="-5" dirty="0"/>
              <a:t>OF </a:t>
            </a:r>
            <a:r>
              <a:rPr sz="4000" spc="-985" dirty="0"/>
              <a:t> </a:t>
            </a:r>
            <a:r>
              <a:rPr sz="4000" spc="-5" dirty="0"/>
              <a:t>DRUG</a:t>
            </a:r>
            <a:r>
              <a:rPr sz="4000" spc="-40" dirty="0"/>
              <a:t> </a:t>
            </a:r>
            <a:r>
              <a:rPr sz="4000" spc="-10" dirty="0"/>
              <a:t>(METABOLISM)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16939" y="1748790"/>
            <a:ext cx="8068945" cy="439039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641350">
              <a:lnSpc>
                <a:spcPts val="2590"/>
              </a:lnSpc>
              <a:spcBef>
                <a:spcPts val="425"/>
              </a:spcBef>
            </a:pPr>
            <a:r>
              <a:rPr sz="2400" dirty="0">
                <a:latin typeface="Times New Roman"/>
                <a:cs typeface="Times New Roman"/>
              </a:rPr>
              <a:t>Molecular alteration of </a:t>
            </a:r>
            <a:r>
              <a:rPr sz="2400" spc="-5" dirty="0">
                <a:latin typeface="Times New Roman"/>
                <a:cs typeface="Times New Roman"/>
              </a:rPr>
              <a:t>drug </a:t>
            </a:r>
            <a:r>
              <a:rPr sz="2400" dirty="0">
                <a:latin typeface="Times New Roman"/>
                <a:cs typeface="Times New Roman"/>
              </a:rPr>
              <a:t>in a living </a:t>
            </a:r>
            <a:r>
              <a:rPr sz="2400" spc="-5" dirty="0">
                <a:latin typeface="Times New Roman"/>
                <a:cs typeface="Times New Roman"/>
              </a:rPr>
              <a:t>body with </a:t>
            </a:r>
            <a:r>
              <a:rPr sz="2400" dirty="0">
                <a:latin typeface="Times New Roman"/>
                <a:cs typeface="Times New Roman"/>
              </a:rPr>
              <a:t>or without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enzyme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0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400" b="1" spc="-5" dirty="0">
                <a:latin typeface="Times New Roman"/>
                <a:cs typeface="Times New Roman"/>
              </a:rPr>
              <a:t>Why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necessary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?</a:t>
            </a:r>
            <a:endParaRPr sz="2400">
              <a:latin typeface="Times New Roman"/>
              <a:cs typeface="Times New Roman"/>
            </a:endParaRPr>
          </a:p>
          <a:p>
            <a:pPr marL="12700" marR="5080" algn="just">
              <a:lnSpc>
                <a:spcPts val="2590"/>
              </a:lnSpc>
              <a:spcBef>
                <a:spcPts val="635"/>
              </a:spcBef>
            </a:pPr>
            <a:r>
              <a:rPr sz="2400" spc="-5" dirty="0">
                <a:latin typeface="Times New Roman"/>
                <a:cs typeface="Times New Roman"/>
              </a:rPr>
              <a:t>Drugs </a:t>
            </a:r>
            <a:r>
              <a:rPr sz="2400" dirty="0">
                <a:latin typeface="Times New Roman"/>
                <a:cs typeface="Times New Roman"/>
              </a:rPr>
              <a:t>are </a:t>
            </a:r>
            <a:r>
              <a:rPr sz="2400" spc="-5" dirty="0">
                <a:latin typeface="Times New Roman"/>
                <a:cs typeface="Times New Roman"/>
              </a:rPr>
              <a:t>chemical </a:t>
            </a:r>
            <a:r>
              <a:rPr sz="2400" dirty="0">
                <a:latin typeface="Times New Roman"/>
                <a:cs typeface="Times New Roman"/>
              </a:rPr>
              <a:t>substance &amp; interact with living </a:t>
            </a:r>
            <a:r>
              <a:rPr sz="2400" spc="-5" dirty="0">
                <a:latin typeface="Times New Roman"/>
                <a:cs typeface="Times New Roman"/>
              </a:rPr>
              <a:t>organism. As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we </a:t>
            </a:r>
            <a:r>
              <a:rPr sz="2400" dirty="0">
                <a:latin typeface="Times New Roman"/>
                <a:cs typeface="Times New Roman"/>
              </a:rPr>
              <a:t>need drugs </a:t>
            </a:r>
            <a:r>
              <a:rPr sz="2400" spc="-5" dirty="0">
                <a:latin typeface="Times New Roman"/>
                <a:cs typeface="Times New Roman"/>
              </a:rPr>
              <a:t>for treatment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diseases similarly we also want </a:t>
            </a:r>
            <a:r>
              <a:rPr sz="2400" spc="5" dirty="0">
                <a:latin typeface="Times New Roman"/>
                <a:cs typeface="Times New Roman"/>
              </a:rPr>
              <a:t>to 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get rid of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them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from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 body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overcome</a:t>
            </a:r>
            <a:r>
              <a:rPr sz="2400" dirty="0">
                <a:latin typeface="Times New Roman"/>
                <a:cs typeface="Times New Roman"/>
              </a:rPr>
              <a:t> their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persistent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effects.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250">
              <a:latin typeface="Times New Roman"/>
              <a:cs typeface="Times New Roman"/>
            </a:endParaRPr>
          </a:p>
          <a:p>
            <a:pPr marL="12700" marR="234315">
              <a:lnSpc>
                <a:spcPts val="2590"/>
              </a:lnSpc>
            </a:pPr>
            <a:r>
              <a:rPr sz="2400" dirty="0">
                <a:latin typeface="Times New Roman"/>
                <a:cs typeface="Times New Roman"/>
              </a:rPr>
              <a:t>100 </a:t>
            </a:r>
            <a:r>
              <a:rPr sz="2400" spc="-10" dirty="0">
                <a:latin typeface="Times New Roman"/>
                <a:cs typeface="Times New Roman"/>
              </a:rPr>
              <a:t>mg </a:t>
            </a:r>
            <a:r>
              <a:rPr sz="2400" dirty="0">
                <a:latin typeface="Times New Roman"/>
                <a:cs typeface="Times New Roman"/>
              </a:rPr>
              <a:t>of phenobarbitone </a:t>
            </a:r>
            <a:r>
              <a:rPr sz="2400" spc="-5" dirty="0">
                <a:latin typeface="Times New Roman"/>
                <a:cs typeface="Times New Roman"/>
              </a:rPr>
              <a:t>would </a:t>
            </a:r>
            <a:r>
              <a:rPr sz="2400" dirty="0">
                <a:latin typeface="Times New Roman"/>
                <a:cs typeface="Times New Roman"/>
              </a:rPr>
              <a:t>have a half </a:t>
            </a:r>
            <a:r>
              <a:rPr sz="2400" spc="-5" dirty="0">
                <a:latin typeface="Times New Roman"/>
                <a:cs typeface="Times New Roman"/>
              </a:rPr>
              <a:t>life </a:t>
            </a:r>
            <a:r>
              <a:rPr sz="2400" dirty="0">
                <a:latin typeface="Times New Roman"/>
                <a:cs typeface="Times New Roman"/>
              </a:rPr>
              <a:t>of greater than </a:t>
            </a:r>
            <a:r>
              <a:rPr sz="2400" spc="-5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100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years if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it</a:t>
            </a:r>
            <a:r>
              <a:rPr sz="2400" dirty="0">
                <a:latin typeface="Times New Roman"/>
                <a:cs typeface="Times New Roman"/>
              </a:rPr>
              <a:t> is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not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removed from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body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by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making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some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changes </a:t>
            </a:r>
            <a:r>
              <a:rPr sz="2400" dirty="0">
                <a:latin typeface="Times New Roman"/>
                <a:cs typeface="Times New Roman"/>
              </a:rPr>
              <a:t>in its </a:t>
            </a:r>
            <a:r>
              <a:rPr sz="2400" spc="-5" dirty="0">
                <a:latin typeface="Times New Roman"/>
                <a:cs typeface="Times New Roman"/>
              </a:rPr>
              <a:t>molecules </a:t>
            </a:r>
            <a:r>
              <a:rPr sz="2400" dirty="0">
                <a:latin typeface="Times New Roman"/>
                <a:cs typeface="Times New Roman"/>
              </a:rPr>
              <a:t>. </a:t>
            </a:r>
            <a:r>
              <a:rPr sz="2400" spc="-5" dirty="0">
                <a:latin typeface="Times New Roman"/>
                <a:cs typeface="Times New Roman"/>
              </a:rPr>
              <a:t>For </a:t>
            </a:r>
            <a:r>
              <a:rPr sz="2400" dirty="0">
                <a:latin typeface="Times New Roman"/>
                <a:cs typeface="Times New Roman"/>
              </a:rPr>
              <a:t>this </a:t>
            </a:r>
            <a:r>
              <a:rPr sz="2400" spc="-5" dirty="0">
                <a:latin typeface="Times New Roman"/>
                <a:cs typeface="Times New Roman"/>
              </a:rPr>
              <a:t>reason </a:t>
            </a:r>
            <a:r>
              <a:rPr sz="2400" dirty="0">
                <a:latin typeface="Times New Roman"/>
                <a:cs typeface="Times New Roman"/>
              </a:rPr>
              <a:t>drug </a:t>
            </a:r>
            <a:r>
              <a:rPr sz="2400" spc="-5" dirty="0">
                <a:latin typeface="Times New Roman"/>
                <a:cs typeface="Times New Roman"/>
              </a:rPr>
              <a:t>metabolism </a:t>
            </a:r>
            <a:r>
              <a:rPr sz="2400" spc="5" dirty="0">
                <a:latin typeface="Times New Roman"/>
                <a:cs typeface="Times New Roman"/>
              </a:rPr>
              <a:t>is 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necessary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39189" y="497840"/>
            <a:ext cx="685673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73860" algn="l"/>
              </a:tabLst>
            </a:pPr>
            <a:r>
              <a:rPr sz="4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Result	</a:t>
            </a:r>
            <a:r>
              <a:rPr sz="4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4400" b="1" u="heavy" spc="-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biotransformation: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139" y="1824990"/>
            <a:ext cx="7341870" cy="36944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indent="-285750">
              <a:lnSpc>
                <a:spcPts val="2590"/>
              </a:lnSpc>
              <a:spcBef>
                <a:spcPts val="100"/>
              </a:spcBef>
              <a:buChar char="•"/>
              <a:tabLst>
                <a:tab pos="297815" algn="l"/>
                <a:tab pos="298450" algn="l"/>
                <a:tab pos="6118225" algn="l"/>
              </a:tabLst>
            </a:pPr>
            <a:r>
              <a:rPr sz="2400" dirty="0">
                <a:latin typeface="Times New Roman"/>
                <a:cs typeface="Times New Roman"/>
              </a:rPr>
              <a:t>Active drug is converted to inactive drug e.g..	</a:t>
            </a:r>
            <a:r>
              <a:rPr sz="2400" spc="-5" dirty="0">
                <a:latin typeface="Times New Roman"/>
                <a:cs typeface="Times New Roman"/>
              </a:rPr>
              <a:t>morphine</a:t>
            </a:r>
            <a:endParaRPr sz="2400">
              <a:latin typeface="Times New Roman"/>
              <a:cs typeface="Times New Roman"/>
            </a:endParaRPr>
          </a:p>
          <a:p>
            <a:pPr marL="298450">
              <a:lnSpc>
                <a:spcPts val="2590"/>
              </a:lnSpc>
            </a:pPr>
            <a:r>
              <a:rPr sz="2400" spc="-5" dirty="0">
                <a:latin typeface="Times New Roman"/>
                <a:cs typeface="Times New Roman"/>
              </a:rPr>
              <a:t>→morphine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glucouronide</a:t>
            </a:r>
            <a:endParaRPr sz="2400">
              <a:latin typeface="Times New Roman"/>
              <a:cs typeface="Times New Roman"/>
            </a:endParaRPr>
          </a:p>
          <a:p>
            <a:pPr marL="298450" marR="5080" indent="-285750">
              <a:lnSpc>
                <a:spcPct val="79900"/>
              </a:lnSpc>
              <a:spcBef>
                <a:spcPts val="595"/>
              </a:spcBef>
              <a:buChar char="•"/>
              <a:tabLst>
                <a:tab pos="297815" algn="l"/>
                <a:tab pos="298450" algn="l"/>
              </a:tabLst>
            </a:pPr>
            <a:r>
              <a:rPr sz="2400" dirty="0">
                <a:latin typeface="Times New Roman"/>
                <a:cs typeface="Times New Roman"/>
              </a:rPr>
              <a:t>Inactive drug </a:t>
            </a:r>
            <a:r>
              <a:rPr sz="2400" spc="5" dirty="0">
                <a:latin typeface="Times New Roman"/>
                <a:cs typeface="Times New Roman"/>
              </a:rPr>
              <a:t>is </a:t>
            </a:r>
            <a:r>
              <a:rPr sz="2400" dirty="0">
                <a:latin typeface="Times New Roman"/>
                <a:cs typeface="Times New Roman"/>
              </a:rPr>
              <a:t>converted to active </a:t>
            </a:r>
            <a:r>
              <a:rPr sz="2400" spc="-5" dirty="0">
                <a:latin typeface="Times New Roman"/>
                <a:cs typeface="Times New Roman"/>
              </a:rPr>
              <a:t>drug </a:t>
            </a:r>
            <a:r>
              <a:rPr sz="2400" dirty="0">
                <a:latin typeface="Times New Roman"/>
                <a:cs typeface="Times New Roman"/>
              </a:rPr>
              <a:t>e.g. </a:t>
            </a:r>
            <a:r>
              <a:rPr sz="2400" spc="-5" dirty="0">
                <a:latin typeface="Times New Roman"/>
                <a:cs typeface="Times New Roman"/>
              </a:rPr>
              <a:t>Levedopa→ </a:t>
            </a:r>
            <a:r>
              <a:rPr sz="2400" spc="-5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Dopamine</a:t>
            </a:r>
            <a:endParaRPr sz="2400">
              <a:latin typeface="Times New Roman"/>
              <a:cs typeface="Times New Roman"/>
            </a:endParaRPr>
          </a:p>
          <a:p>
            <a:pPr marL="298450" marR="911225" indent="-285750">
              <a:lnSpc>
                <a:spcPct val="79900"/>
              </a:lnSpc>
              <a:spcBef>
                <a:spcPts val="600"/>
              </a:spcBef>
              <a:buChar char="•"/>
              <a:tabLst>
                <a:tab pos="297815" algn="l"/>
                <a:tab pos="298450" algn="l"/>
              </a:tabLst>
            </a:pPr>
            <a:r>
              <a:rPr sz="2400" dirty="0">
                <a:latin typeface="Times New Roman"/>
                <a:cs typeface="Times New Roman"/>
              </a:rPr>
              <a:t>Active drug is converted to active </a:t>
            </a:r>
            <a:r>
              <a:rPr sz="2400" spc="-5" dirty="0">
                <a:latin typeface="Times New Roman"/>
                <a:cs typeface="Times New Roman"/>
              </a:rPr>
              <a:t>metabolites </a:t>
            </a:r>
            <a:r>
              <a:rPr sz="2400" dirty="0">
                <a:latin typeface="Times New Roman"/>
                <a:cs typeface="Times New Roman"/>
              </a:rPr>
              <a:t>e.g. </a:t>
            </a:r>
            <a:r>
              <a:rPr sz="2400" spc="-5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Heroine→ </a:t>
            </a:r>
            <a:r>
              <a:rPr sz="2400" dirty="0">
                <a:latin typeface="Times New Roman"/>
                <a:cs typeface="Times New Roman"/>
              </a:rPr>
              <a:t>Morphine</a:t>
            </a:r>
            <a:endParaRPr sz="2400">
              <a:latin typeface="Times New Roman"/>
              <a:cs typeface="Times New Roman"/>
            </a:endParaRPr>
          </a:p>
          <a:p>
            <a:pPr marL="298450" indent="-285750">
              <a:lnSpc>
                <a:spcPts val="2595"/>
              </a:lnSpc>
              <a:spcBef>
                <a:spcPts val="20"/>
              </a:spcBef>
              <a:buChar char="•"/>
              <a:tabLst>
                <a:tab pos="297815" algn="l"/>
                <a:tab pos="298450" algn="l"/>
              </a:tabLst>
            </a:pPr>
            <a:r>
              <a:rPr sz="2400" dirty="0">
                <a:latin typeface="Times New Roman"/>
                <a:cs typeface="Times New Roman"/>
              </a:rPr>
              <a:t>Toxic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drug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</a:t>
            </a:r>
            <a:r>
              <a:rPr sz="2400" spc="-5" dirty="0">
                <a:latin typeface="Times New Roman"/>
                <a:cs typeface="Times New Roman"/>
              </a:rPr>
              <a:t> converted</a:t>
            </a:r>
            <a:r>
              <a:rPr sz="2400" dirty="0">
                <a:latin typeface="Times New Roman"/>
                <a:cs typeface="Times New Roman"/>
              </a:rPr>
              <a:t> to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less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toxic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nontoxic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drug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</a:t>
            </a:r>
            <a:endParaRPr sz="2400">
              <a:latin typeface="Times New Roman"/>
              <a:cs typeface="Times New Roman"/>
            </a:endParaRPr>
          </a:p>
          <a:p>
            <a:pPr marL="298450">
              <a:lnSpc>
                <a:spcPts val="2595"/>
              </a:lnSpc>
            </a:pPr>
            <a:r>
              <a:rPr sz="2400" dirty="0">
                <a:latin typeface="Times New Roman"/>
                <a:cs typeface="Times New Roman"/>
              </a:rPr>
              <a:t>.g.</a:t>
            </a:r>
            <a:endParaRPr sz="2400">
              <a:latin typeface="Times New Roman"/>
              <a:cs typeface="Times New Roman"/>
            </a:endParaRPr>
          </a:p>
          <a:p>
            <a:pPr marL="298450">
              <a:lnSpc>
                <a:spcPct val="100000"/>
              </a:lnSpc>
              <a:spcBef>
                <a:spcPts val="20"/>
              </a:spcBef>
            </a:pPr>
            <a:r>
              <a:rPr sz="2400" spc="-5" dirty="0">
                <a:latin typeface="Times New Roman"/>
                <a:cs typeface="Times New Roman"/>
              </a:rPr>
              <a:t>morphine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→morphine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glucouronide</a:t>
            </a:r>
            <a:endParaRPr sz="2400">
              <a:latin typeface="Times New Roman"/>
              <a:cs typeface="Times New Roman"/>
            </a:endParaRPr>
          </a:p>
          <a:p>
            <a:pPr marL="298450" indent="-285750">
              <a:lnSpc>
                <a:spcPts val="2590"/>
              </a:lnSpc>
              <a:spcBef>
                <a:spcPts val="20"/>
              </a:spcBef>
              <a:buChar char="•"/>
              <a:tabLst>
                <a:tab pos="297815" algn="l"/>
                <a:tab pos="298450" algn="l"/>
              </a:tabLst>
            </a:pPr>
            <a:r>
              <a:rPr sz="2400" spc="-5" dirty="0">
                <a:latin typeface="Times New Roman"/>
                <a:cs typeface="Times New Roman"/>
              </a:rPr>
              <a:t>Nontoxic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drug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converted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toxic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drug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e.g.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Parathione</a:t>
            </a:r>
            <a:endParaRPr sz="2400">
              <a:latin typeface="Times New Roman"/>
              <a:cs typeface="Times New Roman"/>
            </a:endParaRPr>
          </a:p>
          <a:p>
            <a:pPr marL="298450">
              <a:lnSpc>
                <a:spcPts val="2590"/>
              </a:lnSpc>
            </a:pPr>
            <a:r>
              <a:rPr sz="2400" spc="-5" dirty="0">
                <a:latin typeface="Times New Roman"/>
                <a:cs typeface="Times New Roman"/>
              </a:rPr>
              <a:t>→Paroxine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52550" y="833120"/>
            <a:ext cx="62922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10" dirty="0"/>
              <a:t>ELIMINATION</a:t>
            </a:r>
            <a:r>
              <a:rPr sz="4400" spc="-20" dirty="0"/>
              <a:t> </a:t>
            </a:r>
            <a:r>
              <a:rPr sz="4400" spc="-5" dirty="0"/>
              <a:t>OF</a:t>
            </a:r>
            <a:r>
              <a:rPr sz="4400" spc="-25" dirty="0"/>
              <a:t> </a:t>
            </a:r>
            <a:r>
              <a:rPr sz="4400" spc="-5" dirty="0"/>
              <a:t>DRUG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764540" y="2014220"/>
            <a:ext cx="7379970" cy="30518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160655" indent="-342900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Elimination </a:t>
            </a:r>
            <a:r>
              <a:rPr sz="3200" dirty="0">
                <a:latin typeface="Times New Roman"/>
                <a:cs typeface="Times New Roman"/>
              </a:rPr>
              <a:t>includes </a:t>
            </a:r>
            <a:r>
              <a:rPr sz="3200" spc="-5" dirty="0">
                <a:latin typeface="Times New Roman"/>
                <a:cs typeface="Times New Roman"/>
              </a:rPr>
              <a:t>all the </a:t>
            </a:r>
            <a:r>
              <a:rPr sz="3200" dirty="0">
                <a:latin typeface="Times New Roman"/>
                <a:cs typeface="Times New Roman"/>
              </a:rPr>
              <a:t>processes that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terminate the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presence of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the</a:t>
            </a:r>
            <a:r>
              <a:rPr sz="3200" dirty="0">
                <a:latin typeface="Times New Roman"/>
                <a:cs typeface="Times New Roman"/>
              </a:rPr>
              <a:t> drug </a:t>
            </a:r>
            <a:r>
              <a:rPr sz="3200" spc="-5" dirty="0">
                <a:latin typeface="Times New Roman"/>
                <a:cs typeface="Times New Roman"/>
              </a:rPr>
              <a:t>in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the </a:t>
            </a:r>
            <a:r>
              <a:rPr sz="3200" dirty="0">
                <a:latin typeface="Times New Roman"/>
                <a:cs typeface="Times New Roman"/>
              </a:rPr>
              <a:t> body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79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Drugs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are excreted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from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the</a:t>
            </a:r>
            <a:r>
              <a:rPr sz="3200" dirty="0">
                <a:latin typeface="Times New Roman"/>
                <a:cs typeface="Times New Roman"/>
              </a:rPr>
              <a:t> body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after 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being</a:t>
            </a:r>
            <a:r>
              <a:rPr sz="3200" dirty="0">
                <a:latin typeface="Times New Roman"/>
                <a:cs typeface="Times New Roman"/>
              </a:rPr>
              <a:t> partly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or </a:t>
            </a:r>
            <a:r>
              <a:rPr sz="3200" spc="-5" dirty="0">
                <a:latin typeface="Times New Roman"/>
                <a:cs typeface="Times New Roman"/>
              </a:rPr>
              <a:t>wholly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converted </a:t>
            </a:r>
            <a:r>
              <a:rPr sz="3200" spc="-5" dirty="0">
                <a:latin typeface="Times New Roman"/>
                <a:cs typeface="Times New Roman"/>
              </a:rPr>
              <a:t>into</a:t>
            </a:r>
            <a:r>
              <a:rPr sz="3200" dirty="0">
                <a:latin typeface="Times New Roman"/>
                <a:cs typeface="Times New Roman"/>
              </a:rPr>
              <a:t> polar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metabolites </a:t>
            </a:r>
            <a:r>
              <a:rPr sz="3200" dirty="0"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1762</Words>
  <Application>Microsoft Office PowerPoint</Application>
  <PresentationFormat>On-screen Show (4:3)</PresentationFormat>
  <Paragraphs>295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5" baseType="lpstr">
      <vt:lpstr>MS UI Gothic</vt:lpstr>
      <vt:lpstr>Arial</vt:lpstr>
      <vt:lpstr>Arial MT</vt:lpstr>
      <vt:lpstr>Calibri</vt:lpstr>
      <vt:lpstr>Times New Roman</vt:lpstr>
      <vt:lpstr>Office Theme</vt:lpstr>
      <vt:lpstr>Basics of  PHARMACOLOGY</vt:lpstr>
      <vt:lpstr>Pharmacokinetics</vt:lpstr>
      <vt:lpstr>PowerPoint Presentation</vt:lpstr>
      <vt:lpstr>ABSORPTION OF DRUG</vt:lpstr>
      <vt:lpstr>DISTRIBUTION OF DRUG</vt:lpstr>
      <vt:lpstr>BIO-TRANSFORMATION OF  DRUG ( METABOLISM)</vt:lpstr>
      <vt:lpstr>BIO-TRANSFORMATION OF  DRUG (METABOLISM)</vt:lpstr>
      <vt:lpstr>Result of biotransformation:</vt:lpstr>
      <vt:lpstr>ELIMINATION OF DRUG</vt:lpstr>
      <vt:lpstr>Routes of excretion of drug</vt:lpstr>
      <vt:lpstr>Factors affecting elimination</vt:lpstr>
      <vt:lpstr>PHARMACODYNAMICS</vt:lpstr>
      <vt:lpstr> Dosage</vt:lpstr>
      <vt:lpstr>Effects of Drugs</vt:lpstr>
      <vt:lpstr>Drug- Derived from Drouge (French  word) = A Dry Herb</vt:lpstr>
      <vt:lpstr>Basic use of drugs</vt:lpstr>
      <vt:lpstr>Prodrug</vt:lpstr>
      <vt:lpstr>Drug nomenclature</vt:lpstr>
      <vt:lpstr>Naming of Drugs</vt:lpstr>
      <vt:lpstr>Receptor</vt:lpstr>
      <vt:lpstr>Common Receptor and their  Subtypes</vt:lpstr>
      <vt:lpstr>Common Receptor and their Subtypes--  continued</vt:lpstr>
      <vt:lpstr>Drug-Receptor Terminologies</vt:lpstr>
      <vt:lpstr>Posology: Deals with dosage of Drug.</vt:lpstr>
      <vt:lpstr>POSOLOGY</vt:lpstr>
      <vt:lpstr>POSOLOGY</vt:lpstr>
      <vt:lpstr>Plasma concentration vs. time profile of a  single dose of a drug ingested orally</vt:lpstr>
      <vt:lpstr>POSOLOGY</vt:lpstr>
      <vt:lpstr>THERAPEUTIC INDEX</vt:lpstr>
      <vt:lpstr>TOXIC RANGE</vt:lpstr>
      <vt:lpstr>THE DOSE-RESPONSE RELATIONSHIP</vt:lpstr>
      <vt:lpstr>Half life</vt:lpstr>
      <vt:lpstr>Bioavailability</vt:lpstr>
      <vt:lpstr>Bioavailability</vt:lpstr>
      <vt:lpstr>Bioavailability</vt:lpstr>
      <vt:lpstr>Drug interaction</vt:lpstr>
      <vt:lpstr>Route of Drug Administration:</vt:lpstr>
      <vt:lpstr>DISPOSITION OF DRUGS</vt:lpstr>
      <vt:lpstr>THANK YOU ALL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Basics of  PHARMACOLOGY</dc:title>
  <dc:creator>Hp</dc:creator>
  <cp:lastModifiedBy>Windows User</cp:lastModifiedBy>
  <cp:revision>2</cp:revision>
  <dcterms:created xsi:type="dcterms:W3CDTF">2021-07-21T08:47:33Z</dcterms:created>
  <dcterms:modified xsi:type="dcterms:W3CDTF">2021-07-21T09:03:14Z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2014-05-01T00:00:00Z</vt:filetime>
  </property>
  <property fmtid="{D5CDD505-2E9C-101B-9397-08002B2CF9AE}" pid="3" name="Creator">
    <vt:lpwstr>pdftk 1.44 - www.pdftk.com</vt:lpwstr>
  </property>
  <property fmtid="{D5CDD505-2E9C-101B-9397-08002B2CF9AE}" pid="4" name="LastSaved">
    <vt:filetime>2021-07-21T00:00:00Z</vt:filetime>
  </property>
</Properties>
</file>