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87"/>
  </p:notesMasterIdLst>
  <p:sldIdLst>
    <p:sldId id="256" r:id="rId2"/>
    <p:sldId id="257" r:id="rId3"/>
    <p:sldId id="258" r:id="rId4"/>
    <p:sldId id="259" r:id="rId5"/>
    <p:sldId id="260" r:id="rId6"/>
    <p:sldId id="261" r:id="rId7"/>
    <p:sldId id="597" r:id="rId8"/>
    <p:sldId id="262" r:id="rId9"/>
    <p:sldId id="263" r:id="rId10"/>
    <p:sldId id="264" r:id="rId11"/>
    <p:sldId id="265" r:id="rId12"/>
    <p:sldId id="266" r:id="rId13"/>
    <p:sldId id="268" r:id="rId14"/>
    <p:sldId id="270" r:id="rId15"/>
    <p:sldId id="272" r:id="rId16"/>
    <p:sldId id="273" r:id="rId17"/>
    <p:sldId id="274" r:id="rId18"/>
    <p:sldId id="275" r:id="rId19"/>
    <p:sldId id="278" r:id="rId20"/>
    <p:sldId id="280" r:id="rId21"/>
    <p:sldId id="282" r:id="rId22"/>
    <p:sldId id="283" r:id="rId23"/>
    <p:sldId id="285" r:id="rId24"/>
    <p:sldId id="288" r:id="rId25"/>
    <p:sldId id="292" r:id="rId26"/>
    <p:sldId id="294" r:id="rId27"/>
    <p:sldId id="598" r:id="rId28"/>
    <p:sldId id="299" r:id="rId29"/>
    <p:sldId id="300" r:id="rId30"/>
    <p:sldId id="302" r:id="rId31"/>
    <p:sldId id="303" r:id="rId32"/>
    <p:sldId id="304" r:id="rId33"/>
    <p:sldId id="305" r:id="rId34"/>
    <p:sldId id="306" r:id="rId35"/>
    <p:sldId id="307" r:id="rId36"/>
    <p:sldId id="308" r:id="rId37"/>
    <p:sldId id="311" r:id="rId38"/>
    <p:sldId id="313" r:id="rId39"/>
    <p:sldId id="315" r:id="rId40"/>
    <p:sldId id="316" r:id="rId41"/>
    <p:sldId id="317" r:id="rId42"/>
    <p:sldId id="319" r:id="rId43"/>
    <p:sldId id="322" r:id="rId44"/>
    <p:sldId id="323" r:id="rId45"/>
    <p:sldId id="325" r:id="rId46"/>
    <p:sldId id="326" r:id="rId47"/>
    <p:sldId id="327" r:id="rId48"/>
    <p:sldId id="329" r:id="rId49"/>
    <p:sldId id="330" r:id="rId50"/>
    <p:sldId id="331" r:id="rId51"/>
    <p:sldId id="332" r:id="rId52"/>
    <p:sldId id="333" r:id="rId53"/>
    <p:sldId id="334" r:id="rId54"/>
    <p:sldId id="335" r:id="rId55"/>
    <p:sldId id="337" r:id="rId56"/>
    <p:sldId id="339" r:id="rId57"/>
    <p:sldId id="340" r:id="rId58"/>
    <p:sldId id="342" r:id="rId59"/>
    <p:sldId id="343" r:id="rId60"/>
    <p:sldId id="344" r:id="rId61"/>
    <p:sldId id="345" r:id="rId62"/>
    <p:sldId id="346" r:id="rId63"/>
    <p:sldId id="347" r:id="rId64"/>
    <p:sldId id="348" r:id="rId65"/>
    <p:sldId id="349" r:id="rId66"/>
    <p:sldId id="351" r:id="rId67"/>
    <p:sldId id="352" r:id="rId68"/>
    <p:sldId id="355" r:id="rId69"/>
    <p:sldId id="357" r:id="rId70"/>
    <p:sldId id="359" r:id="rId71"/>
    <p:sldId id="360" r:id="rId72"/>
    <p:sldId id="362" r:id="rId73"/>
    <p:sldId id="363" r:id="rId74"/>
    <p:sldId id="365" r:id="rId75"/>
    <p:sldId id="367" r:id="rId76"/>
    <p:sldId id="368" r:id="rId77"/>
    <p:sldId id="370" r:id="rId78"/>
    <p:sldId id="372" r:id="rId79"/>
    <p:sldId id="373" r:id="rId80"/>
    <p:sldId id="375" r:id="rId81"/>
    <p:sldId id="377" r:id="rId82"/>
    <p:sldId id="379" r:id="rId83"/>
    <p:sldId id="382" r:id="rId84"/>
    <p:sldId id="384" r:id="rId85"/>
    <p:sldId id="385" r:id="rId86"/>
    <p:sldId id="388" r:id="rId87"/>
    <p:sldId id="390" r:id="rId88"/>
    <p:sldId id="391" r:id="rId89"/>
    <p:sldId id="393" r:id="rId90"/>
    <p:sldId id="394" r:id="rId91"/>
    <p:sldId id="395" r:id="rId92"/>
    <p:sldId id="397" r:id="rId93"/>
    <p:sldId id="399" r:id="rId94"/>
    <p:sldId id="400" r:id="rId95"/>
    <p:sldId id="402" r:id="rId96"/>
    <p:sldId id="406" r:id="rId97"/>
    <p:sldId id="407" r:id="rId98"/>
    <p:sldId id="408" r:id="rId99"/>
    <p:sldId id="409" r:id="rId100"/>
    <p:sldId id="410" r:id="rId101"/>
    <p:sldId id="411" r:id="rId102"/>
    <p:sldId id="412" r:id="rId103"/>
    <p:sldId id="413" r:id="rId104"/>
    <p:sldId id="415" r:id="rId105"/>
    <p:sldId id="599" r:id="rId106"/>
    <p:sldId id="416" r:id="rId107"/>
    <p:sldId id="417" r:id="rId108"/>
    <p:sldId id="419" r:id="rId109"/>
    <p:sldId id="420" r:id="rId110"/>
    <p:sldId id="421" r:id="rId111"/>
    <p:sldId id="422" r:id="rId112"/>
    <p:sldId id="423" r:id="rId113"/>
    <p:sldId id="424" r:id="rId114"/>
    <p:sldId id="425" r:id="rId115"/>
    <p:sldId id="426" r:id="rId116"/>
    <p:sldId id="427" r:id="rId117"/>
    <p:sldId id="428" r:id="rId118"/>
    <p:sldId id="429" r:id="rId119"/>
    <p:sldId id="430" r:id="rId120"/>
    <p:sldId id="431" r:id="rId121"/>
    <p:sldId id="432" r:id="rId122"/>
    <p:sldId id="433" r:id="rId123"/>
    <p:sldId id="434" r:id="rId124"/>
    <p:sldId id="435" r:id="rId125"/>
    <p:sldId id="436" r:id="rId126"/>
    <p:sldId id="437" r:id="rId127"/>
    <p:sldId id="438" r:id="rId128"/>
    <p:sldId id="439" r:id="rId129"/>
    <p:sldId id="440" r:id="rId130"/>
    <p:sldId id="441" r:id="rId131"/>
    <p:sldId id="442" r:id="rId132"/>
    <p:sldId id="443" r:id="rId133"/>
    <p:sldId id="444" r:id="rId134"/>
    <p:sldId id="445" r:id="rId135"/>
    <p:sldId id="446" r:id="rId136"/>
    <p:sldId id="447" r:id="rId137"/>
    <p:sldId id="448" r:id="rId138"/>
    <p:sldId id="449" r:id="rId139"/>
    <p:sldId id="450" r:id="rId140"/>
    <p:sldId id="451" r:id="rId141"/>
    <p:sldId id="452" r:id="rId142"/>
    <p:sldId id="453" r:id="rId143"/>
    <p:sldId id="454" r:id="rId144"/>
    <p:sldId id="455" r:id="rId145"/>
    <p:sldId id="456" r:id="rId146"/>
    <p:sldId id="457" r:id="rId147"/>
    <p:sldId id="458" r:id="rId148"/>
    <p:sldId id="459" r:id="rId149"/>
    <p:sldId id="460" r:id="rId150"/>
    <p:sldId id="461" r:id="rId151"/>
    <p:sldId id="462" r:id="rId152"/>
    <p:sldId id="463" r:id="rId153"/>
    <p:sldId id="464" r:id="rId154"/>
    <p:sldId id="465" r:id="rId155"/>
    <p:sldId id="466" r:id="rId156"/>
    <p:sldId id="467" r:id="rId157"/>
    <p:sldId id="468" r:id="rId158"/>
    <p:sldId id="469" r:id="rId159"/>
    <p:sldId id="470" r:id="rId160"/>
    <p:sldId id="471" r:id="rId161"/>
    <p:sldId id="472" r:id="rId162"/>
    <p:sldId id="473" r:id="rId163"/>
    <p:sldId id="474" r:id="rId164"/>
    <p:sldId id="475" r:id="rId165"/>
    <p:sldId id="476" r:id="rId166"/>
    <p:sldId id="477" r:id="rId167"/>
    <p:sldId id="478" r:id="rId168"/>
    <p:sldId id="479" r:id="rId169"/>
    <p:sldId id="480" r:id="rId170"/>
    <p:sldId id="481" r:id="rId171"/>
    <p:sldId id="482" r:id="rId172"/>
    <p:sldId id="483" r:id="rId173"/>
    <p:sldId id="484" r:id="rId174"/>
    <p:sldId id="485" r:id="rId175"/>
    <p:sldId id="486" r:id="rId176"/>
    <p:sldId id="487" r:id="rId177"/>
    <p:sldId id="488" r:id="rId178"/>
    <p:sldId id="489" r:id="rId179"/>
    <p:sldId id="490" r:id="rId180"/>
    <p:sldId id="491" r:id="rId181"/>
    <p:sldId id="492" r:id="rId182"/>
    <p:sldId id="493" r:id="rId183"/>
    <p:sldId id="494" r:id="rId184"/>
    <p:sldId id="495" r:id="rId185"/>
    <p:sldId id="496" r:id="rId186"/>
    <p:sldId id="497" r:id="rId187"/>
    <p:sldId id="498" r:id="rId188"/>
    <p:sldId id="499" r:id="rId189"/>
    <p:sldId id="500" r:id="rId190"/>
    <p:sldId id="501" r:id="rId191"/>
    <p:sldId id="502" r:id="rId192"/>
    <p:sldId id="503" r:id="rId193"/>
    <p:sldId id="504" r:id="rId194"/>
    <p:sldId id="505" r:id="rId195"/>
    <p:sldId id="506" r:id="rId196"/>
    <p:sldId id="507" r:id="rId197"/>
    <p:sldId id="508" r:id="rId198"/>
    <p:sldId id="509" r:id="rId199"/>
    <p:sldId id="510" r:id="rId200"/>
    <p:sldId id="511" r:id="rId201"/>
    <p:sldId id="512" r:id="rId202"/>
    <p:sldId id="513" r:id="rId203"/>
    <p:sldId id="514" r:id="rId204"/>
    <p:sldId id="515" r:id="rId205"/>
    <p:sldId id="516" r:id="rId206"/>
    <p:sldId id="517" r:id="rId207"/>
    <p:sldId id="518" r:id="rId208"/>
    <p:sldId id="519" r:id="rId209"/>
    <p:sldId id="520" r:id="rId210"/>
    <p:sldId id="521" r:id="rId211"/>
    <p:sldId id="522" r:id="rId212"/>
    <p:sldId id="523" r:id="rId213"/>
    <p:sldId id="524" r:id="rId214"/>
    <p:sldId id="525" r:id="rId215"/>
    <p:sldId id="526" r:id="rId216"/>
    <p:sldId id="527" r:id="rId217"/>
    <p:sldId id="528" r:id="rId218"/>
    <p:sldId id="529" r:id="rId219"/>
    <p:sldId id="530" r:id="rId220"/>
    <p:sldId id="531" r:id="rId221"/>
    <p:sldId id="532" r:id="rId222"/>
    <p:sldId id="533" r:id="rId223"/>
    <p:sldId id="534" r:id="rId224"/>
    <p:sldId id="535" r:id="rId225"/>
    <p:sldId id="536" r:id="rId226"/>
    <p:sldId id="537" r:id="rId227"/>
    <p:sldId id="538" r:id="rId228"/>
    <p:sldId id="539" r:id="rId229"/>
    <p:sldId id="540" r:id="rId230"/>
    <p:sldId id="541" r:id="rId231"/>
    <p:sldId id="542" r:id="rId232"/>
    <p:sldId id="543" r:id="rId233"/>
    <p:sldId id="544" r:id="rId234"/>
    <p:sldId id="545" r:id="rId235"/>
    <p:sldId id="546" r:id="rId236"/>
    <p:sldId id="547" r:id="rId237"/>
    <p:sldId id="548" r:id="rId238"/>
    <p:sldId id="549" r:id="rId239"/>
    <p:sldId id="550" r:id="rId240"/>
    <p:sldId id="551" r:id="rId241"/>
    <p:sldId id="552" r:id="rId242"/>
    <p:sldId id="553" r:id="rId243"/>
    <p:sldId id="554" r:id="rId244"/>
    <p:sldId id="555" r:id="rId245"/>
    <p:sldId id="556" r:id="rId246"/>
    <p:sldId id="557" r:id="rId247"/>
    <p:sldId id="558" r:id="rId248"/>
    <p:sldId id="559" r:id="rId249"/>
    <p:sldId id="560" r:id="rId250"/>
    <p:sldId id="561" r:id="rId251"/>
    <p:sldId id="562" r:id="rId252"/>
    <p:sldId id="563" r:id="rId253"/>
    <p:sldId id="564" r:id="rId254"/>
    <p:sldId id="565" r:id="rId255"/>
    <p:sldId id="566" r:id="rId256"/>
    <p:sldId id="567" r:id="rId257"/>
    <p:sldId id="568" r:id="rId258"/>
    <p:sldId id="569" r:id="rId259"/>
    <p:sldId id="570" r:id="rId260"/>
    <p:sldId id="571" r:id="rId261"/>
    <p:sldId id="572" r:id="rId262"/>
    <p:sldId id="573" r:id="rId263"/>
    <p:sldId id="574" r:id="rId264"/>
    <p:sldId id="575" r:id="rId265"/>
    <p:sldId id="576" r:id="rId266"/>
    <p:sldId id="577" r:id="rId267"/>
    <p:sldId id="578" r:id="rId268"/>
    <p:sldId id="579" r:id="rId269"/>
    <p:sldId id="580" r:id="rId270"/>
    <p:sldId id="581" r:id="rId271"/>
    <p:sldId id="582" r:id="rId272"/>
    <p:sldId id="583" r:id="rId273"/>
    <p:sldId id="584" r:id="rId274"/>
    <p:sldId id="585" r:id="rId275"/>
    <p:sldId id="586" r:id="rId276"/>
    <p:sldId id="587" r:id="rId277"/>
    <p:sldId id="588" r:id="rId278"/>
    <p:sldId id="589" r:id="rId279"/>
    <p:sldId id="590" r:id="rId280"/>
    <p:sldId id="591" r:id="rId281"/>
    <p:sldId id="592" r:id="rId282"/>
    <p:sldId id="593" r:id="rId283"/>
    <p:sldId id="594" r:id="rId284"/>
    <p:sldId id="595" r:id="rId285"/>
    <p:sldId id="596" r:id="rId28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15" autoAdjust="0"/>
    <p:restoredTop sz="94660"/>
  </p:normalViewPr>
  <p:slideViewPr>
    <p:cSldViewPr>
      <p:cViewPr>
        <p:scale>
          <a:sx n="100" d="100"/>
          <a:sy n="100" d="100"/>
        </p:scale>
        <p:origin x="-618" y="21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268" Type="http://schemas.openxmlformats.org/officeDocument/2006/relationships/slide" Target="slides/slide267.xml"/><Relationship Id="rId289" Type="http://schemas.openxmlformats.org/officeDocument/2006/relationships/viewProps" Target="viewProps.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79" Type="http://schemas.openxmlformats.org/officeDocument/2006/relationships/slide" Target="slides/slide278.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290" Type="http://schemas.openxmlformats.org/officeDocument/2006/relationships/theme" Target="theme/theme1.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slide" Target="slides/slide279.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291" Type="http://schemas.openxmlformats.org/officeDocument/2006/relationships/tableStyles" Target="tableStyles.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slide" Target="slides/slide233.xml"/><Relationship Id="rId239" Type="http://schemas.openxmlformats.org/officeDocument/2006/relationships/slide" Target="slides/slide238.xml"/><Relationship Id="rId2" Type="http://schemas.openxmlformats.org/officeDocument/2006/relationships/slide" Target="slides/slide1.xml"/><Relationship Id="rId29" Type="http://schemas.openxmlformats.org/officeDocument/2006/relationships/slide" Target="slides/slide28.xml"/><Relationship Id="rId250" Type="http://schemas.openxmlformats.org/officeDocument/2006/relationships/slide" Target="slides/slide249.xml"/><Relationship Id="rId255" Type="http://schemas.openxmlformats.org/officeDocument/2006/relationships/slide" Target="slides/slide254.xml"/><Relationship Id="rId271" Type="http://schemas.openxmlformats.org/officeDocument/2006/relationships/slide" Target="slides/slide270.xml"/><Relationship Id="rId276" Type="http://schemas.openxmlformats.org/officeDocument/2006/relationships/slide" Target="slides/slide275.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slide" Target="slides/slide239.xml"/><Relationship Id="rId245" Type="http://schemas.openxmlformats.org/officeDocument/2006/relationships/slide" Target="slides/slide244.xml"/><Relationship Id="rId261" Type="http://schemas.openxmlformats.org/officeDocument/2006/relationships/slide" Target="slides/slide260.xml"/><Relationship Id="rId266" Type="http://schemas.openxmlformats.org/officeDocument/2006/relationships/slide" Target="slides/slide265.xml"/><Relationship Id="rId287" Type="http://schemas.openxmlformats.org/officeDocument/2006/relationships/notesMaster" Target="notesMasters/notesMaster1.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282" Type="http://schemas.openxmlformats.org/officeDocument/2006/relationships/slide" Target="slides/slide28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slide" Target="slides/slide250.xml"/><Relationship Id="rId256" Type="http://schemas.openxmlformats.org/officeDocument/2006/relationships/slide" Target="slides/slide255.xml"/><Relationship Id="rId277" Type="http://schemas.openxmlformats.org/officeDocument/2006/relationships/slide" Target="slides/slide276.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72" Type="http://schemas.openxmlformats.org/officeDocument/2006/relationships/slide" Target="slides/slide27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262" Type="http://schemas.openxmlformats.org/officeDocument/2006/relationships/slide" Target="slides/slide261.xml"/><Relationship Id="rId283" Type="http://schemas.openxmlformats.org/officeDocument/2006/relationships/slide" Target="slides/slide28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82AB87-8F33-4E2F-945C-A1AADA462B83}"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4B6F3CBD-78AE-446B-BD74-E5776E091336}">
      <dgm:prSet/>
      <dgm:spPr/>
      <dgm:t>
        <a:bodyPr/>
        <a:lstStyle/>
        <a:p>
          <a:pPr rtl="0"/>
          <a:r>
            <a:rPr lang="en-US" dirty="0" smtClean="0"/>
            <a:t>country</a:t>
          </a:r>
          <a:endParaRPr lang="en-US" dirty="0"/>
        </a:p>
      </dgm:t>
    </dgm:pt>
    <dgm:pt modelId="{DA5C2BF2-E7DA-4F6A-9C70-F21EBC1824BE}" type="parTrans" cxnId="{BE3EDA70-B4A5-4FAD-B67D-200161319565}">
      <dgm:prSet/>
      <dgm:spPr/>
      <dgm:t>
        <a:bodyPr/>
        <a:lstStyle/>
        <a:p>
          <a:endParaRPr lang="en-US"/>
        </a:p>
      </dgm:t>
    </dgm:pt>
    <dgm:pt modelId="{11509158-B1C2-43E3-8862-9C3F1C01F748}" type="sibTrans" cxnId="{BE3EDA70-B4A5-4FAD-B67D-200161319565}">
      <dgm:prSet/>
      <dgm:spPr/>
      <dgm:t>
        <a:bodyPr/>
        <a:lstStyle/>
        <a:p>
          <a:endParaRPr lang="en-US"/>
        </a:p>
      </dgm:t>
    </dgm:pt>
    <dgm:pt modelId="{B55F7236-5D36-4FAF-83F5-0EA00242C6A6}">
      <dgm:prSet/>
      <dgm:spPr/>
      <dgm:t>
        <a:bodyPr/>
        <a:lstStyle/>
        <a:p>
          <a:pPr rtl="0"/>
          <a:r>
            <a:rPr lang="en-US" dirty="0" smtClean="0"/>
            <a:t>The family</a:t>
          </a:r>
          <a:endParaRPr lang="en-US" dirty="0"/>
        </a:p>
      </dgm:t>
    </dgm:pt>
    <dgm:pt modelId="{EB4C200B-2E87-4283-85BB-A555446872C5}" type="parTrans" cxnId="{CAD4DEB5-59D5-4FD6-A246-E924A8B2355D}">
      <dgm:prSet/>
      <dgm:spPr/>
      <dgm:t>
        <a:bodyPr/>
        <a:lstStyle/>
        <a:p>
          <a:endParaRPr lang="en-US"/>
        </a:p>
      </dgm:t>
    </dgm:pt>
    <dgm:pt modelId="{1372636F-A3AE-416B-99FA-57F16EE1BF31}" type="sibTrans" cxnId="{CAD4DEB5-59D5-4FD6-A246-E924A8B2355D}">
      <dgm:prSet/>
      <dgm:spPr/>
      <dgm:t>
        <a:bodyPr/>
        <a:lstStyle/>
        <a:p>
          <a:endParaRPr lang="en-US"/>
        </a:p>
      </dgm:t>
    </dgm:pt>
    <dgm:pt modelId="{D2540471-B67B-4453-B956-9EB041628DF7}">
      <dgm:prSet/>
      <dgm:spPr/>
      <dgm:t>
        <a:bodyPr/>
        <a:lstStyle/>
        <a:p>
          <a:pPr rtl="0"/>
          <a:r>
            <a:rPr lang="en-US" dirty="0" smtClean="0"/>
            <a:t>Individual</a:t>
          </a:r>
          <a:endParaRPr lang="en-US" dirty="0"/>
        </a:p>
      </dgm:t>
    </dgm:pt>
    <dgm:pt modelId="{51827AFA-746D-4DD3-84D2-8EE1CB0E5E55}" type="parTrans" cxnId="{B85D6162-2F16-4249-81DA-BFFAC42B92D5}">
      <dgm:prSet/>
      <dgm:spPr/>
      <dgm:t>
        <a:bodyPr/>
        <a:lstStyle/>
        <a:p>
          <a:endParaRPr lang="en-US"/>
        </a:p>
      </dgm:t>
    </dgm:pt>
    <dgm:pt modelId="{2F0626B5-0BB6-4878-9256-07EFA81327A0}" type="sibTrans" cxnId="{B85D6162-2F16-4249-81DA-BFFAC42B92D5}">
      <dgm:prSet/>
      <dgm:spPr/>
      <dgm:t>
        <a:bodyPr/>
        <a:lstStyle/>
        <a:p>
          <a:endParaRPr lang="en-US"/>
        </a:p>
      </dgm:t>
    </dgm:pt>
    <dgm:pt modelId="{CC99CB44-D6F0-4826-8053-DF69AC2E9981}">
      <dgm:prSet/>
      <dgm:spPr/>
      <dgm:t>
        <a:bodyPr/>
        <a:lstStyle/>
        <a:p>
          <a:pPr rtl="0"/>
          <a:r>
            <a:rPr lang="en-US" dirty="0" smtClean="0"/>
            <a:t>community</a:t>
          </a:r>
          <a:endParaRPr lang="en-US" dirty="0"/>
        </a:p>
      </dgm:t>
    </dgm:pt>
    <dgm:pt modelId="{AB624F78-17E8-4131-946A-A2F5081CA951}" type="parTrans" cxnId="{2BC23C39-0CFA-4320-A54E-97C745278036}">
      <dgm:prSet/>
      <dgm:spPr/>
      <dgm:t>
        <a:bodyPr/>
        <a:lstStyle/>
        <a:p>
          <a:endParaRPr lang="en-US"/>
        </a:p>
      </dgm:t>
    </dgm:pt>
    <dgm:pt modelId="{63B7278B-583A-4A18-93D1-5599E845BF7C}" type="sibTrans" cxnId="{2BC23C39-0CFA-4320-A54E-97C745278036}">
      <dgm:prSet/>
      <dgm:spPr/>
      <dgm:t>
        <a:bodyPr/>
        <a:lstStyle/>
        <a:p>
          <a:endParaRPr lang="en-US"/>
        </a:p>
      </dgm:t>
    </dgm:pt>
    <dgm:pt modelId="{46EFA894-2FC4-43B3-A5F1-5746FA227F1B}" type="pres">
      <dgm:prSet presAssocID="{AB82AB87-8F33-4E2F-945C-A1AADA462B83}" presName="compositeShape" presStyleCnt="0">
        <dgm:presLayoutVars>
          <dgm:chMax val="7"/>
          <dgm:dir/>
          <dgm:resizeHandles val="exact"/>
        </dgm:presLayoutVars>
      </dgm:prSet>
      <dgm:spPr/>
      <dgm:t>
        <a:bodyPr/>
        <a:lstStyle/>
        <a:p>
          <a:endParaRPr lang="en-US"/>
        </a:p>
      </dgm:t>
    </dgm:pt>
    <dgm:pt modelId="{3E764D23-87F8-41FC-B3F5-ECBD0505CBA8}" type="pres">
      <dgm:prSet presAssocID="{4B6F3CBD-78AE-446B-BD74-E5776E091336}" presName="circ1" presStyleLbl="vennNode1" presStyleIdx="0" presStyleCnt="4"/>
      <dgm:spPr/>
      <dgm:t>
        <a:bodyPr/>
        <a:lstStyle/>
        <a:p>
          <a:endParaRPr lang="en-US"/>
        </a:p>
      </dgm:t>
    </dgm:pt>
    <dgm:pt modelId="{73AF768C-1A40-4983-B8EF-B98173C10097}" type="pres">
      <dgm:prSet presAssocID="{4B6F3CBD-78AE-446B-BD74-E5776E091336}" presName="circ1Tx" presStyleLbl="revTx" presStyleIdx="0" presStyleCnt="0">
        <dgm:presLayoutVars>
          <dgm:chMax val="0"/>
          <dgm:chPref val="0"/>
          <dgm:bulletEnabled val="1"/>
        </dgm:presLayoutVars>
      </dgm:prSet>
      <dgm:spPr/>
      <dgm:t>
        <a:bodyPr/>
        <a:lstStyle/>
        <a:p>
          <a:endParaRPr lang="en-US"/>
        </a:p>
      </dgm:t>
    </dgm:pt>
    <dgm:pt modelId="{B4C503D4-1ECE-40EC-A34E-2DC974004109}" type="pres">
      <dgm:prSet presAssocID="{B55F7236-5D36-4FAF-83F5-0EA00242C6A6}" presName="circ2" presStyleLbl="vennNode1" presStyleIdx="1" presStyleCnt="4"/>
      <dgm:spPr/>
      <dgm:t>
        <a:bodyPr/>
        <a:lstStyle/>
        <a:p>
          <a:endParaRPr lang="en-US"/>
        </a:p>
      </dgm:t>
    </dgm:pt>
    <dgm:pt modelId="{1BD8C5BC-625A-4CAF-8DFD-AD2034FD5765}" type="pres">
      <dgm:prSet presAssocID="{B55F7236-5D36-4FAF-83F5-0EA00242C6A6}" presName="circ2Tx" presStyleLbl="revTx" presStyleIdx="0" presStyleCnt="0">
        <dgm:presLayoutVars>
          <dgm:chMax val="0"/>
          <dgm:chPref val="0"/>
          <dgm:bulletEnabled val="1"/>
        </dgm:presLayoutVars>
      </dgm:prSet>
      <dgm:spPr/>
      <dgm:t>
        <a:bodyPr/>
        <a:lstStyle/>
        <a:p>
          <a:endParaRPr lang="en-US"/>
        </a:p>
      </dgm:t>
    </dgm:pt>
    <dgm:pt modelId="{FA80DAF5-D7DF-47A7-B7A2-35E25BE2BAB3}" type="pres">
      <dgm:prSet presAssocID="{D2540471-B67B-4453-B956-9EB041628DF7}" presName="circ3" presStyleLbl="vennNode1" presStyleIdx="2" presStyleCnt="4"/>
      <dgm:spPr/>
      <dgm:t>
        <a:bodyPr/>
        <a:lstStyle/>
        <a:p>
          <a:endParaRPr lang="en-US"/>
        </a:p>
      </dgm:t>
    </dgm:pt>
    <dgm:pt modelId="{473B4027-C073-4308-B502-0148CBD8B63D}" type="pres">
      <dgm:prSet presAssocID="{D2540471-B67B-4453-B956-9EB041628DF7}" presName="circ3Tx" presStyleLbl="revTx" presStyleIdx="0" presStyleCnt="0">
        <dgm:presLayoutVars>
          <dgm:chMax val="0"/>
          <dgm:chPref val="0"/>
          <dgm:bulletEnabled val="1"/>
        </dgm:presLayoutVars>
      </dgm:prSet>
      <dgm:spPr/>
      <dgm:t>
        <a:bodyPr/>
        <a:lstStyle/>
        <a:p>
          <a:endParaRPr lang="en-US"/>
        </a:p>
      </dgm:t>
    </dgm:pt>
    <dgm:pt modelId="{11E45D6E-3EC2-441F-83F3-D9E64BED1D07}" type="pres">
      <dgm:prSet presAssocID="{CC99CB44-D6F0-4826-8053-DF69AC2E9981}" presName="circ4" presStyleLbl="vennNode1" presStyleIdx="3" presStyleCnt="4"/>
      <dgm:spPr/>
      <dgm:t>
        <a:bodyPr/>
        <a:lstStyle/>
        <a:p>
          <a:endParaRPr lang="en-US"/>
        </a:p>
      </dgm:t>
    </dgm:pt>
    <dgm:pt modelId="{29078331-5E17-4E15-B993-65494626591F}" type="pres">
      <dgm:prSet presAssocID="{CC99CB44-D6F0-4826-8053-DF69AC2E9981}" presName="circ4Tx" presStyleLbl="revTx" presStyleIdx="0" presStyleCnt="0">
        <dgm:presLayoutVars>
          <dgm:chMax val="0"/>
          <dgm:chPref val="0"/>
          <dgm:bulletEnabled val="1"/>
        </dgm:presLayoutVars>
      </dgm:prSet>
      <dgm:spPr/>
      <dgm:t>
        <a:bodyPr/>
        <a:lstStyle/>
        <a:p>
          <a:endParaRPr lang="en-US"/>
        </a:p>
      </dgm:t>
    </dgm:pt>
  </dgm:ptLst>
  <dgm:cxnLst>
    <dgm:cxn modelId="{E2D03848-6533-4E65-B5C1-3176B5636D77}" type="presOf" srcId="{CC99CB44-D6F0-4826-8053-DF69AC2E9981}" destId="{11E45D6E-3EC2-441F-83F3-D9E64BED1D07}" srcOrd="0" destOrd="0" presId="urn:microsoft.com/office/officeart/2005/8/layout/venn1"/>
    <dgm:cxn modelId="{CAD4DEB5-59D5-4FD6-A246-E924A8B2355D}" srcId="{AB82AB87-8F33-4E2F-945C-A1AADA462B83}" destId="{B55F7236-5D36-4FAF-83F5-0EA00242C6A6}" srcOrd="1" destOrd="0" parTransId="{EB4C200B-2E87-4283-85BB-A555446872C5}" sibTransId="{1372636F-A3AE-416B-99FA-57F16EE1BF31}"/>
    <dgm:cxn modelId="{947900AF-7675-4B54-A358-7876B9BACDF8}" type="presOf" srcId="{B55F7236-5D36-4FAF-83F5-0EA00242C6A6}" destId="{1BD8C5BC-625A-4CAF-8DFD-AD2034FD5765}" srcOrd="1" destOrd="0" presId="urn:microsoft.com/office/officeart/2005/8/layout/venn1"/>
    <dgm:cxn modelId="{2BC23C39-0CFA-4320-A54E-97C745278036}" srcId="{AB82AB87-8F33-4E2F-945C-A1AADA462B83}" destId="{CC99CB44-D6F0-4826-8053-DF69AC2E9981}" srcOrd="3" destOrd="0" parTransId="{AB624F78-17E8-4131-946A-A2F5081CA951}" sibTransId="{63B7278B-583A-4A18-93D1-5599E845BF7C}"/>
    <dgm:cxn modelId="{6B1BE46D-FF07-4CD4-A319-C815678462BF}" type="presOf" srcId="{4B6F3CBD-78AE-446B-BD74-E5776E091336}" destId="{3E764D23-87F8-41FC-B3F5-ECBD0505CBA8}" srcOrd="0" destOrd="0" presId="urn:microsoft.com/office/officeart/2005/8/layout/venn1"/>
    <dgm:cxn modelId="{B1C3D26A-8499-40CB-9508-AC3105568B8A}" type="presOf" srcId="{CC99CB44-D6F0-4826-8053-DF69AC2E9981}" destId="{29078331-5E17-4E15-B993-65494626591F}" srcOrd="1" destOrd="0" presId="urn:microsoft.com/office/officeart/2005/8/layout/venn1"/>
    <dgm:cxn modelId="{B85D6162-2F16-4249-81DA-BFFAC42B92D5}" srcId="{AB82AB87-8F33-4E2F-945C-A1AADA462B83}" destId="{D2540471-B67B-4453-B956-9EB041628DF7}" srcOrd="2" destOrd="0" parTransId="{51827AFA-746D-4DD3-84D2-8EE1CB0E5E55}" sibTransId="{2F0626B5-0BB6-4878-9256-07EFA81327A0}"/>
    <dgm:cxn modelId="{CDBCDEA1-4C87-4C5A-9CAA-6719596F6DEC}" type="presOf" srcId="{D2540471-B67B-4453-B956-9EB041628DF7}" destId="{473B4027-C073-4308-B502-0148CBD8B63D}" srcOrd="1" destOrd="0" presId="urn:microsoft.com/office/officeart/2005/8/layout/venn1"/>
    <dgm:cxn modelId="{BE3EDA70-B4A5-4FAD-B67D-200161319565}" srcId="{AB82AB87-8F33-4E2F-945C-A1AADA462B83}" destId="{4B6F3CBD-78AE-446B-BD74-E5776E091336}" srcOrd="0" destOrd="0" parTransId="{DA5C2BF2-E7DA-4F6A-9C70-F21EBC1824BE}" sibTransId="{11509158-B1C2-43E3-8862-9C3F1C01F748}"/>
    <dgm:cxn modelId="{A1CD24D2-DF78-4C43-B944-AAA92E170637}" type="presOf" srcId="{AB82AB87-8F33-4E2F-945C-A1AADA462B83}" destId="{46EFA894-2FC4-43B3-A5F1-5746FA227F1B}" srcOrd="0" destOrd="0" presId="urn:microsoft.com/office/officeart/2005/8/layout/venn1"/>
    <dgm:cxn modelId="{788B9D08-4569-4DF4-9B63-F22AE560C48B}" type="presOf" srcId="{4B6F3CBD-78AE-446B-BD74-E5776E091336}" destId="{73AF768C-1A40-4983-B8EF-B98173C10097}" srcOrd="1" destOrd="0" presId="urn:microsoft.com/office/officeart/2005/8/layout/venn1"/>
    <dgm:cxn modelId="{14616076-060C-422A-AA10-514F7FD828AF}" type="presOf" srcId="{D2540471-B67B-4453-B956-9EB041628DF7}" destId="{FA80DAF5-D7DF-47A7-B7A2-35E25BE2BAB3}" srcOrd="0" destOrd="0" presId="urn:microsoft.com/office/officeart/2005/8/layout/venn1"/>
    <dgm:cxn modelId="{CBD2CBC9-AB82-45CA-90A1-17DAF9EE6131}" type="presOf" srcId="{B55F7236-5D36-4FAF-83F5-0EA00242C6A6}" destId="{B4C503D4-1ECE-40EC-A34E-2DC974004109}" srcOrd="0" destOrd="0" presId="urn:microsoft.com/office/officeart/2005/8/layout/venn1"/>
    <dgm:cxn modelId="{3C4C2FA4-4332-4F1E-8576-34C55C503985}" type="presParOf" srcId="{46EFA894-2FC4-43B3-A5F1-5746FA227F1B}" destId="{3E764D23-87F8-41FC-B3F5-ECBD0505CBA8}" srcOrd="0" destOrd="0" presId="urn:microsoft.com/office/officeart/2005/8/layout/venn1"/>
    <dgm:cxn modelId="{9CE82C0A-A2CD-4C68-BC48-E59A1E8BE0D1}" type="presParOf" srcId="{46EFA894-2FC4-43B3-A5F1-5746FA227F1B}" destId="{73AF768C-1A40-4983-B8EF-B98173C10097}" srcOrd="1" destOrd="0" presId="urn:microsoft.com/office/officeart/2005/8/layout/venn1"/>
    <dgm:cxn modelId="{42E09B1A-BC3F-46DB-B930-FA11D5C97F47}" type="presParOf" srcId="{46EFA894-2FC4-43B3-A5F1-5746FA227F1B}" destId="{B4C503D4-1ECE-40EC-A34E-2DC974004109}" srcOrd="2" destOrd="0" presId="urn:microsoft.com/office/officeart/2005/8/layout/venn1"/>
    <dgm:cxn modelId="{D841C380-59B9-4A2C-94D0-304F37187363}" type="presParOf" srcId="{46EFA894-2FC4-43B3-A5F1-5746FA227F1B}" destId="{1BD8C5BC-625A-4CAF-8DFD-AD2034FD5765}" srcOrd="3" destOrd="0" presId="urn:microsoft.com/office/officeart/2005/8/layout/venn1"/>
    <dgm:cxn modelId="{8735CB0B-930C-4C03-8475-276118BDF007}" type="presParOf" srcId="{46EFA894-2FC4-43B3-A5F1-5746FA227F1B}" destId="{FA80DAF5-D7DF-47A7-B7A2-35E25BE2BAB3}" srcOrd="4" destOrd="0" presId="urn:microsoft.com/office/officeart/2005/8/layout/venn1"/>
    <dgm:cxn modelId="{5FB7AE7D-EAF6-4CFF-AE97-11A8500B5354}" type="presParOf" srcId="{46EFA894-2FC4-43B3-A5F1-5746FA227F1B}" destId="{473B4027-C073-4308-B502-0148CBD8B63D}" srcOrd="5" destOrd="0" presId="urn:microsoft.com/office/officeart/2005/8/layout/venn1"/>
    <dgm:cxn modelId="{BADE6A07-8769-48F2-A631-110A8F5ABEB2}" type="presParOf" srcId="{46EFA894-2FC4-43B3-A5F1-5746FA227F1B}" destId="{11E45D6E-3EC2-441F-83F3-D9E64BED1D07}" srcOrd="6" destOrd="0" presId="urn:microsoft.com/office/officeart/2005/8/layout/venn1"/>
    <dgm:cxn modelId="{3C12C3A5-13FE-4AC2-9F16-99A8118BCA03}" type="presParOf" srcId="{46EFA894-2FC4-43B3-A5F1-5746FA227F1B}" destId="{29078331-5E17-4E15-B993-65494626591F}" srcOrd="7"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7BF9FD-7EE3-42C5-A019-7F9D956FC04B}" type="doc">
      <dgm:prSet loTypeId="urn:microsoft.com/office/officeart/2005/8/layout/list1" loCatId="list" qsTypeId="urn:microsoft.com/office/officeart/2005/8/quickstyle/3d3" qsCatId="3D" csTypeId="urn:microsoft.com/office/officeart/2005/8/colors/accent4_2" csCatId="accent4" phldr="1"/>
      <dgm:spPr/>
      <dgm:t>
        <a:bodyPr/>
        <a:lstStyle/>
        <a:p>
          <a:endParaRPr lang="en-US"/>
        </a:p>
      </dgm:t>
    </dgm:pt>
    <dgm:pt modelId="{3E63338D-B401-49D3-848F-9BFDAB324932}">
      <dgm:prSet phldrT="[Text]"/>
      <dgm:spPr/>
      <dgm:t>
        <a:bodyPr/>
        <a:lstStyle/>
        <a:p>
          <a:r>
            <a:rPr lang="en-US" dirty="0" smtClean="0"/>
            <a:t>Thank you</a:t>
          </a:r>
          <a:endParaRPr lang="en-US" dirty="0"/>
        </a:p>
      </dgm:t>
    </dgm:pt>
    <dgm:pt modelId="{508FC864-016C-4277-8D0E-C0B0E1A7773B}" type="parTrans" cxnId="{761B9712-476E-4895-928D-62080D63461C}">
      <dgm:prSet/>
      <dgm:spPr/>
      <dgm:t>
        <a:bodyPr/>
        <a:lstStyle/>
        <a:p>
          <a:endParaRPr lang="en-US"/>
        </a:p>
      </dgm:t>
    </dgm:pt>
    <dgm:pt modelId="{70722F09-DD44-4246-9681-B1C95BCB1D88}" type="sibTrans" cxnId="{761B9712-476E-4895-928D-62080D63461C}">
      <dgm:prSet/>
      <dgm:spPr/>
      <dgm:t>
        <a:bodyPr/>
        <a:lstStyle/>
        <a:p>
          <a:endParaRPr lang="en-US"/>
        </a:p>
      </dgm:t>
    </dgm:pt>
    <dgm:pt modelId="{BF0F3835-98F3-44E3-870E-3208CC515113}">
      <dgm:prSet phldrT="[Text]"/>
      <dgm:spPr/>
      <dgm:t>
        <a:bodyPr/>
        <a:lstStyle/>
        <a:p>
          <a:r>
            <a:rPr lang="en-US" dirty="0" smtClean="0"/>
            <a:t>Work hard</a:t>
          </a:r>
          <a:endParaRPr lang="en-US" dirty="0"/>
        </a:p>
      </dgm:t>
    </dgm:pt>
    <dgm:pt modelId="{C43258E4-FAC5-486E-90D4-723FFFCEEAB7}" type="parTrans" cxnId="{13DC5C66-CA53-4CC1-9CB8-4483B61B6125}">
      <dgm:prSet/>
      <dgm:spPr/>
      <dgm:t>
        <a:bodyPr/>
        <a:lstStyle/>
        <a:p>
          <a:endParaRPr lang="en-US"/>
        </a:p>
      </dgm:t>
    </dgm:pt>
    <dgm:pt modelId="{FD5571FB-3C06-4626-B4F6-4E63972E66E7}" type="sibTrans" cxnId="{13DC5C66-CA53-4CC1-9CB8-4483B61B6125}">
      <dgm:prSet/>
      <dgm:spPr/>
      <dgm:t>
        <a:bodyPr/>
        <a:lstStyle/>
        <a:p>
          <a:endParaRPr lang="en-US"/>
        </a:p>
      </dgm:t>
    </dgm:pt>
    <dgm:pt modelId="{BD17DDE4-2340-4042-AF8E-A4D6BB2AA303}">
      <dgm:prSet phldrT="[Text]"/>
      <dgm:spPr/>
      <dgm:t>
        <a:bodyPr/>
        <a:lstStyle/>
        <a:p>
          <a:r>
            <a:rPr lang="en-US" dirty="0" smtClean="0"/>
            <a:t>revise</a:t>
          </a:r>
          <a:endParaRPr lang="en-US" dirty="0"/>
        </a:p>
      </dgm:t>
    </dgm:pt>
    <dgm:pt modelId="{14B6EE30-EC01-4C2E-A458-91211DBF3680}" type="parTrans" cxnId="{239990DD-F5E8-4BC8-B1F0-FE10A655FDAB}">
      <dgm:prSet/>
      <dgm:spPr/>
      <dgm:t>
        <a:bodyPr/>
        <a:lstStyle/>
        <a:p>
          <a:endParaRPr lang="en-US"/>
        </a:p>
      </dgm:t>
    </dgm:pt>
    <dgm:pt modelId="{CAF2BA39-25DA-40E7-8609-BAA5C74C4BAF}" type="sibTrans" cxnId="{239990DD-F5E8-4BC8-B1F0-FE10A655FDAB}">
      <dgm:prSet/>
      <dgm:spPr/>
      <dgm:t>
        <a:bodyPr/>
        <a:lstStyle/>
        <a:p>
          <a:endParaRPr lang="en-US"/>
        </a:p>
      </dgm:t>
    </dgm:pt>
    <dgm:pt modelId="{9348DAFC-54FA-4BEA-8AD9-347F80B5CCCF}">
      <dgm:prSet phldrT="[Text]"/>
      <dgm:spPr/>
      <dgm:t>
        <a:bodyPr/>
        <a:lstStyle/>
        <a:p>
          <a:r>
            <a:rPr lang="en-US" dirty="0" smtClean="0"/>
            <a:t>And prepare for exams</a:t>
          </a:r>
          <a:endParaRPr lang="en-US" dirty="0"/>
        </a:p>
      </dgm:t>
    </dgm:pt>
    <dgm:pt modelId="{84A5C4F4-2D04-477D-8304-8A3896CE2330}" type="parTrans" cxnId="{62D2122E-09D2-4620-98C2-31A375D2F6EF}">
      <dgm:prSet/>
      <dgm:spPr/>
      <dgm:t>
        <a:bodyPr/>
        <a:lstStyle/>
        <a:p>
          <a:endParaRPr lang="en-US"/>
        </a:p>
      </dgm:t>
    </dgm:pt>
    <dgm:pt modelId="{1514224C-6D59-4BE8-8983-458F97894346}" type="sibTrans" cxnId="{62D2122E-09D2-4620-98C2-31A375D2F6EF}">
      <dgm:prSet/>
      <dgm:spPr/>
      <dgm:t>
        <a:bodyPr/>
        <a:lstStyle/>
        <a:p>
          <a:endParaRPr lang="en-US"/>
        </a:p>
      </dgm:t>
    </dgm:pt>
    <dgm:pt modelId="{0CD3FA3F-C86D-4958-8A78-BD8B89F7095F}" type="pres">
      <dgm:prSet presAssocID="{CE7BF9FD-7EE3-42C5-A019-7F9D956FC04B}" presName="linear" presStyleCnt="0">
        <dgm:presLayoutVars>
          <dgm:dir/>
          <dgm:animLvl val="lvl"/>
          <dgm:resizeHandles val="exact"/>
        </dgm:presLayoutVars>
      </dgm:prSet>
      <dgm:spPr/>
      <dgm:t>
        <a:bodyPr/>
        <a:lstStyle/>
        <a:p>
          <a:endParaRPr lang="en-GB"/>
        </a:p>
      </dgm:t>
    </dgm:pt>
    <dgm:pt modelId="{31DB39DD-734E-4AE9-86B0-C8E3E49FD6EC}" type="pres">
      <dgm:prSet presAssocID="{3E63338D-B401-49D3-848F-9BFDAB324932}" presName="parentLin" presStyleCnt="0"/>
      <dgm:spPr/>
    </dgm:pt>
    <dgm:pt modelId="{4C13B375-E581-4736-B43B-5DCDEBB20E0A}" type="pres">
      <dgm:prSet presAssocID="{3E63338D-B401-49D3-848F-9BFDAB324932}" presName="parentLeftMargin" presStyleLbl="node1" presStyleIdx="0" presStyleCnt="2"/>
      <dgm:spPr/>
      <dgm:t>
        <a:bodyPr/>
        <a:lstStyle/>
        <a:p>
          <a:endParaRPr lang="en-GB"/>
        </a:p>
      </dgm:t>
    </dgm:pt>
    <dgm:pt modelId="{CC790D5F-7EB0-4854-9D25-029EA02D4540}" type="pres">
      <dgm:prSet presAssocID="{3E63338D-B401-49D3-848F-9BFDAB324932}" presName="parentText" presStyleLbl="node1" presStyleIdx="0" presStyleCnt="2">
        <dgm:presLayoutVars>
          <dgm:chMax val="0"/>
          <dgm:bulletEnabled val="1"/>
        </dgm:presLayoutVars>
      </dgm:prSet>
      <dgm:spPr/>
      <dgm:t>
        <a:bodyPr/>
        <a:lstStyle/>
        <a:p>
          <a:endParaRPr lang="en-GB"/>
        </a:p>
      </dgm:t>
    </dgm:pt>
    <dgm:pt modelId="{5B1626C3-51C9-4933-BD26-7818E928F5DD}" type="pres">
      <dgm:prSet presAssocID="{3E63338D-B401-49D3-848F-9BFDAB324932}" presName="negativeSpace" presStyleCnt="0"/>
      <dgm:spPr/>
    </dgm:pt>
    <dgm:pt modelId="{21A29AF9-8C0E-48CE-A3E2-23B41DCA8112}" type="pres">
      <dgm:prSet presAssocID="{3E63338D-B401-49D3-848F-9BFDAB324932}" presName="childText" presStyleLbl="conFgAcc1" presStyleIdx="0" presStyleCnt="2">
        <dgm:presLayoutVars>
          <dgm:bulletEnabled val="1"/>
        </dgm:presLayoutVars>
      </dgm:prSet>
      <dgm:spPr/>
      <dgm:t>
        <a:bodyPr/>
        <a:lstStyle/>
        <a:p>
          <a:endParaRPr lang="en-GB"/>
        </a:p>
      </dgm:t>
    </dgm:pt>
    <dgm:pt modelId="{CCAD45EE-6088-4A0C-BAF2-C6E697B89D30}" type="pres">
      <dgm:prSet presAssocID="{70722F09-DD44-4246-9681-B1C95BCB1D88}" presName="spaceBetweenRectangles" presStyleCnt="0"/>
      <dgm:spPr/>
    </dgm:pt>
    <dgm:pt modelId="{EB496E54-08F6-4299-912F-7B91BD82C7A3}" type="pres">
      <dgm:prSet presAssocID="{BD17DDE4-2340-4042-AF8E-A4D6BB2AA303}" presName="parentLin" presStyleCnt="0"/>
      <dgm:spPr/>
    </dgm:pt>
    <dgm:pt modelId="{C1DC9BD5-4154-4185-AE30-AD411D31444F}" type="pres">
      <dgm:prSet presAssocID="{BD17DDE4-2340-4042-AF8E-A4D6BB2AA303}" presName="parentLeftMargin" presStyleLbl="node1" presStyleIdx="0" presStyleCnt="2"/>
      <dgm:spPr/>
      <dgm:t>
        <a:bodyPr/>
        <a:lstStyle/>
        <a:p>
          <a:endParaRPr lang="en-GB"/>
        </a:p>
      </dgm:t>
    </dgm:pt>
    <dgm:pt modelId="{9E17BA4C-EBE6-45E3-92C8-4842970753AA}" type="pres">
      <dgm:prSet presAssocID="{BD17DDE4-2340-4042-AF8E-A4D6BB2AA303}" presName="parentText" presStyleLbl="node1" presStyleIdx="1" presStyleCnt="2">
        <dgm:presLayoutVars>
          <dgm:chMax val="0"/>
          <dgm:bulletEnabled val="1"/>
        </dgm:presLayoutVars>
      </dgm:prSet>
      <dgm:spPr/>
      <dgm:t>
        <a:bodyPr/>
        <a:lstStyle/>
        <a:p>
          <a:endParaRPr lang="en-GB"/>
        </a:p>
      </dgm:t>
    </dgm:pt>
    <dgm:pt modelId="{37EAC9DF-AEC8-4704-8A85-F3743AE13579}" type="pres">
      <dgm:prSet presAssocID="{BD17DDE4-2340-4042-AF8E-A4D6BB2AA303}" presName="negativeSpace" presStyleCnt="0"/>
      <dgm:spPr/>
    </dgm:pt>
    <dgm:pt modelId="{68716E6C-147C-4D9B-90E9-B923E7BDA532}" type="pres">
      <dgm:prSet presAssocID="{BD17DDE4-2340-4042-AF8E-A4D6BB2AA303}" presName="childText" presStyleLbl="conFgAcc1" presStyleIdx="1" presStyleCnt="2">
        <dgm:presLayoutVars>
          <dgm:bulletEnabled val="1"/>
        </dgm:presLayoutVars>
      </dgm:prSet>
      <dgm:spPr/>
      <dgm:t>
        <a:bodyPr/>
        <a:lstStyle/>
        <a:p>
          <a:endParaRPr lang="en-GB"/>
        </a:p>
      </dgm:t>
    </dgm:pt>
  </dgm:ptLst>
  <dgm:cxnLst>
    <dgm:cxn modelId="{13DC5C66-CA53-4CC1-9CB8-4483B61B6125}" srcId="{3E63338D-B401-49D3-848F-9BFDAB324932}" destId="{BF0F3835-98F3-44E3-870E-3208CC515113}" srcOrd="0" destOrd="0" parTransId="{C43258E4-FAC5-486E-90D4-723FFFCEEAB7}" sibTransId="{FD5571FB-3C06-4626-B4F6-4E63972E66E7}"/>
    <dgm:cxn modelId="{239990DD-F5E8-4BC8-B1F0-FE10A655FDAB}" srcId="{CE7BF9FD-7EE3-42C5-A019-7F9D956FC04B}" destId="{BD17DDE4-2340-4042-AF8E-A4D6BB2AA303}" srcOrd="1" destOrd="0" parTransId="{14B6EE30-EC01-4C2E-A458-91211DBF3680}" sibTransId="{CAF2BA39-25DA-40E7-8609-BAA5C74C4BAF}"/>
    <dgm:cxn modelId="{B9C3BB34-DE21-4F1D-9FC0-F1E9097828BE}" type="presOf" srcId="{CE7BF9FD-7EE3-42C5-A019-7F9D956FC04B}" destId="{0CD3FA3F-C86D-4958-8A78-BD8B89F7095F}" srcOrd="0" destOrd="0" presId="urn:microsoft.com/office/officeart/2005/8/layout/list1"/>
    <dgm:cxn modelId="{5BC6B257-18F2-4B62-8511-7F08D2933D96}" type="presOf" srcId="{BD17DDE4-2340-4042-AF8E-A4D6BB2AA303}" destId="{9E17BA4C-EBE6-45E3-92C8-4842970753AA}" srcOrd="1" destOrd="0" presId="urn:microsoft.com/office/officeart/2005/8/layout/list1"/>
    <dgm:cxn modelId="{DDCCC775-6308-4DB0-82A9-4C4D1ACAB629}" type="presOf" srcId="{BF0F3835-98F3-44E3-870E-3208CC515113}" destId="{21A29AF9-8C0E-48CE-A3E2-23B41DCA8112}" srcOrd="0" destOrd="0" presId="urn:microsoft.com/office/officeart/2005/8/layout/list1"/>
    <dgm:cxn modelId="{62D2122E-09D2-4620-98C2-31A375D2F6EF}" srcId="{BD17DDE4-2340-4042-AF8E-A4D6BB2AA303}" destId="{9348DAFC-54FA-4BEA-8AD9-347F80B5CCCF}" srcOrd="0" destOrd="0" parTransId="{84A5C4F4-2D04-477D-8304-8A3896CE2330}" sibTransId="{1514224C-6D59-4BE8-8983-458F97894346}"/>
    <dgm:cxn modelId="{CB050B3C-5EBD-41B2-ADDD-554952127568}" type="presOf" srcId="{9348DAFC-54FA-4BEA-8AD9-347F80B5CCCF}" destId="{68716E6C-147C-4D9B-90E9-B923E7BDA532}" srcOrd="0" destOrd="0" presId="urn:microsoft.com/office/officeart/2005/8/layout/list1"/>
    <dgm:cxn modelId="{B983DA03-B0AB-4F2D-9FAF-21F44E6C74DF}" type="presOf" srcId="{BD17DDE4-2340-4042-AF8E-A4D6BB2AA303}" destId="{C1DC9BD5-4154-4185-AE30-AD411D31444F}" srcOrd="0" destOrd="0" presId="urn:microsoft.com/office/officeart/2005/8/layout/list1"/>
    <dgm:cxn modelId="{D715B790-E1BA-4BF4-ADF5-2D3381A81CAD}" type="presOf" srcId="{3E63338D-B401-49D3-848F-9BFDAB324932}" destId="{CC790D5F-7EB0-4854-9D25-029EA02D4540}" srcOrd="1" destOrd="0" presId="urn:microsoft.com/office/officeart/2005/8/layout/list1"/>
    <dgm:cxn modelId="{234A58C4-8441-4E92-9FB5-5ED64FF269B6}" type="presOf" srcId="{3E63338D-B401-49D3-848F-9BFDAB324932}" destId="{4C13B375-E581-4736-B43B-5DCDEBB20E0A}" srcOrd="0" destOrd="0" presId="urn:microsoft.com/office/officeart/2005/8/layout/list1"/>
    <dgm:cxn modelId="{761B9712-476E-4895-928D-62080D63461C}" srcId="{CE7BF9FD-7EE3-42C5-A019-7F9D956FC04B}" destId="{3E63338D-B401-49D3-848F-9BFDAB324932}" srcOrd="0" destOrd="0" parTransId="{508FC864-016C-4277-8D0E-C0B0E1A7773B}" sibTransId="{70722F09-DD44-4246-9681-B1C95BCB1D88}"/>
    <dgm:cxn modelId="{976F92C7-ADB6-4A34-9909-771B189160DC}" type="presParOf" srcId="{0CD3FA3F-C86D-4958-8A78-BD8B89F7095F}" destId="{31DB39DD-734E-4AE9-86B0-C8E3E49FD6EC}" srcOrd="0" destOrd="0" presId="urn:microsoft.com/office/officeart/2005/8/layout/list1"/>
    <dgm:cxn modelId="{3484B07E-D455-424F-A19C-E90F0CAF9A9C}" type="presParOf" srcId="{31DB39DD-734E-4AE9-86B0-C8E3E49FD6EC}" destId="{4C13B375-E581-4736-B43B-5DCDEBB20E0A}" srcOrd="0" destOrd="0" presId="urn:microsoft.com/office/officeart/2005/8/layout/list1"/>
    <dgm:cxn modelId="{A6CB628F-5BD4-440C-80A1-83156BC92A4B}" type="presParOf" srcId="{31DB39DD-734E-4AE9-86B0-C8E3E49FD6EC}" destId="{CC790D5F-7EB0-4854-9D25-029EA02D4540}" srcOrd="1" destOrd="0" presId="urn:microsoft.com/office/officeart/2005/8/layout/list1"/>
    <dgm:cxn modelId="{19DC88D5-A997-4540-BBC2-56DB6DE18376}" type="presParOf" srcId="{0CD3FA3F-C86D-4958-8A78-BD8B89F7095F}" destId="{5B1626C3-51C9-4933-BD26-7818E928F5DD}" srcOrd="1" destOrd="0" presId="urn:microsoft.com/office/officeart/2005/8/layout/list1"/>
    <dgm:cxn modelId="{E4CD2FA0-ADB7-4077-91BC-033150248966}" type="presParOf" srcId="{0CD3FA3F-C86D-4958-8A78-BD8B89F7095F}" destId="{21A29AF9-8C0E-48CE-A3E2-23B41DCA8112}" srcOrd="2" destOrd="0" presId="urn:microsoft.com/office/officeart/2005/8/layout/list1"/>
    <dgm:cxn modelId="{13895FC4-A7C0-4016-96A3-1F083EFF7AE7}" type="presParOf" srcId="{0CD3FA3F-C86D-4958-8A78-BD8B89F7095F}" destId="{CCAD45EE-6088-4A0C-BAF2-C6E697B89D30}" srcOrd="3" destOrd="0" presId="urn:microsoft.com/office/officeart/2005/8/layout/list1"/>
    <dgm:cxn modelId="{6D7982E0-BCE5-4711-91F2-BAC43E72A5B7}" type="presParOf" srcId="{0CD3FA3F-C86D-4958-8A78-BD8B89F7095F}" destId="{EB496E54-08F6-4299-912F-7B91BD82C7A3}" srcOrd="4" destOrd="0" presId="urn:microsoft.com/office/officeart/2005/8/layout/list1"/>
    <dgm:cxn modelId="{CF8439CC-337C-471F-9FBB-B91739A11D65}" type="presParOf" srcId="{EB496E54-08F6-4299-912F-7B91BD82C7A3}" destId="{C1DC9BD5-4154-4185-AE30-AD411D31444F}" srcOrd="0" destOrd="0" presId="urn:microsoft.com/office/officeart/2005/8/layout/list1"/>
    <dgm:cxn modelId="{9F582938-D0F6-4819-AA39-F6B4F0AEDB9B}" type="presParOf" srcId="{EB496E54-08F6-4299-912F-7B91BD82C7A3}" destId="{9E17BA4C-EBE6-45E3-92C8-4842970753AA}" srcOrd="1" destOrd="0" presId="urn:microsoft.com/office/officeart/2005/8/layout/list1"/>
    <dgm:cxn modelId="{4DF38280-6E13-478E-AD3F-63D8B24731BB}" type="presParOf" srcId="{0CD3FA3F-C86D-4958-8A78-BD8B89F7095F}" destId="{37EAC9DF-AEC8-4704-8A85-F3743AE13579}" srcOrd="5" destOrd="0" presId="urn:microsoft.com/office/officeart/2005/8/layout/list1"/>
    <dgm:cxn modelId="{F01C86BA-D80A-4048-9BAB-BCFD9B4E7007}" type="presParOf" srcId="{0CD3FA3F-C86D-4958-8A78-BD8B89F7095F}" destId="{68716E6C-147C-4D9B-90E9-B923E7BDA532}"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560909-CD21-41FE-8586-E8C729292A9A}" type="datetimeFigureOut">
              <a:rPr lang="en-US" smtClean="0"/>
              <a:t>6/7/2021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965CF6-6352-448B-8AC9-90B77E1D5417}" type="slidenum">
              <a:rPr lang="en-US" smtClean="0"/>
              <a:t>‹#›</a:t>
            </a:fld>
            <a:endParaRPr lang="en-US"/>
          </a:p>
        </p:txBody>
      </p:sp>
    </p:spTree>
    <p:extLst>
      <p:ext uri="{BB962C8B-B14F-4D97-AF65-F5344CB8AC3E}">
        <p14:creationId xmlns:p14="http://schemas.microsoft.com/office/powerpoint/2010/main" val="458736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Slide Image Placeholder 1"/>
          <p:cNvSpPr>
            <a:spLocks noGrp="1" noRot="1" noChangeAspect="1" noTextEdit="1"/>
          </p:cNvSpPr>
          <p:nvPr>
            <p:ph type="sldImg"/>
          </p:nvPr>
        </p:nvSpPr>
        <p:spPr bwMode="auto">
          <a:noFill/>
          <a:ln>
            <a:solidFill>
              <a:srgbClr val="000000"/>
            </a:solidFill>
            <a:miter lim="800000"/>
            <a:headEnd/>
            <a:tailEnd/>
          </a:ln>
        </p:spPr>
      </p:sp>
      <p:sp>
        <p:nvSpPr>
          <p:cNvPr id="3522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52260" name="Slide Number Placeholder 3"/>
          <p:cNvSpPr>
            <a:spLocks noGrp="1"/>
          </p:cNvSpPr>
          <p:nvPr>
            <p:ph type="sldNum" sz="quarter" idx="5"/>
          </p:nvPr>
        </p:nvSpPr>
        <p:spPr bwMode="auto">
          <a:noFill/>
          <a:ln>
            <a:miter lim="800000"/>
            <a:headEnd/>
            <a:tailEnd/>
          </a:ln>
        </p:spPr>
        <p:txBody>
          <a:bodyPr/>
          <a:lstStyle/>
          <a:p>
            <a:fld id="{85B7B9B0-AB53-4345-81B7-B0B50DC41A15}" type="slidenum">
              <a:rPr lang="en-US"/>
              <a:pPr/>
              <a:t>78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44F8DD48-A385-4810-848D-D891F49EEB5E}" type="datetime1">
              <a:rPr lang="en-US" smtClean="0"/>
              <a:t>6/7/2021</a:t>
            </a:fld>
            <a:endParaRPr lang="en-US"/>
          </a:p>
        </p:txBody>
      </p:sp>
      <p:sp>
        <p:nvSpPr>
          <p:cNvPr id="19" name="Footer Placeholder 18"/>
          <p:cNvSpPr>
            <a:spLocks noGrp="1"/>
          </p:cNvSpPr>
          <p:nvPr>
            <p:ph type="ftr" sz="quarter" idx="11"/>
          </p:nvPr>
        </p:nvSpPr>
        <p:spPr/>
        <p:txBody>
          <a:bodyPr/>
          <a:lstStyle/>
          <a:p>
            <a:r>
              <a:rPr lang="en-US" smtClean="0"/>
              <a:t>annacieta</a:t>
            </a:r>
            <a:endParaRPr lang="en-US"/>
          </a:p>
        </p:txBody>
      </p:sp>
      <p:sp>
        <p:nvSpPr>
          <p:cNvPr id="27" name="Slide Number Placeholder 26"/>
          <p:cNvSpPr>
            <a:spLocks noGrp="1"/>
          </p:cNvSpPr>
          <p:nvPr>
            <p:ph type="sldNum" sz="quarter" idx="12"/>
          </p:nvPr>
        </p:nvSpPr>
        <p:spPr/>
        <p:txBody>
          <a:bodyPr/>
          <a:lstStyle/>
          <a:p>
            <a:fld id="{1F3E6434-720D-434F-A66C-A6EAC34E0334}"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A4201CF-1801-4942-BC06-000773AC2FCF}" type="datetime1">
              <a:rPr lang="en-US" smtClean="0"/>
              <a:t>6/7/2021</a:t>
            </a:fld>
            <a:endParaRPr lang="en-US"/>
          </a:p>
        </p:txBody>
      </p:sp>
      <p:sp>
        <p:nvSpPr>
          <p:cNvPr id="5" name="Footer Placeholder 4"/>
          <p:cNvSpPr>
            <a:spLocks noGrp="1"/>
          </p:cNvSpPr>
          <p:nvPr>
            <p:ph type="ftr" sz="quarter" idx="11"/>
          </p:nvPr>
        </p:nvSpPr>
        <p:spPr/>
        <p:txBody>
          <a:bodyPr/>
          <a:lstStyle/>
          <a:p>
            <a:r>
              <a:rPr lang="en-US" smtClean="0"/>
              <a:t>annacieta</a:t>
            </a:r>
            <a:endParaRPr lang="en-US"/>
          </a:p>
        </p:txBody>
      </p:sp>
      <p:sp>
        <p:nvSpPr>
          <p:cNvPr id="6" name="Slide Number Placeholder 5"/>
          <p:cNvSpPr>
            <a:spLocks noGrp="1"/>
          </p:cNvSpPr>
          <p:nvPr>
            <p:ph type="sldNum" sz="quarter" idx="12"/>
          </p:nvPr>
        </p:nvSpPr>
        <p:spPr/>
        <p:txBody>
          <a:bodyPr/>
          <a:lstStyle/>
          <a:p>
            <a:fld id="{1F3E6434-720D-434F-A66C-A6EAC34E033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F87D7A7-DD16-4F78-AB57-A4F9E3C0400B}" type="datetime1">
              <a:rPr lang="en-US" smtClean="0"/>
              <a:t>6/7/2021</a:t>
            </a:fld>
            <a:endParaRPr lang="en-US"/>
          </a:p>
        </p:txBody>
      </p:sp>
      <p:sp>
        <p:nvSpPr>
          <p:cNvPr id="5" name="Footer Placeholder 4"/>
          <p:cNvSpPr>
            <a:spLocks noGrp="1"/>
          </p:cNvSpPr>
          <p:nvPr>
            <p:ph type="ftr" sz="quarter" idx="11"/>
          </p:nvPr>
        </p:nvSpPr>
        <p:spPr/>
        <p:txBody>
          <a:bodyPr/>
          <a:lstStyle/>
          <a:p>
            <a:r>
              <a:rPr lang="en-US" smtClean="0"/>
              <a:t>annacieta</a:t>
            </a:r>
            <a:endParaRPr lang="en-US"/>
          </a:p>
        </p:txBody>
      </p:sp>
      <p:sp>
        <p:nvSpPr>
          <p:cNvPr id="6" name="Slide Number Placeholder 5"/>
          <p:cNvSpPr>
            <a:spLocks noGrp="1"/>
          </p:cNvSpPr>
          <p:nvPr>
            <p:ph type="sldNum" sz="quarter" idx="12"/>
          </p:nvPr>
        </p:nvSpPr>
        <p:spPr/>
        <p:txBody>
          <a:bodyPr/>
          <a:lstStyle/>
          <a:p>
            <a:fld id="{1F3E6434-720D-434F-A66C-A6EAC34E0334}"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31864" y="96839"/>
            <a:ext cx="7158037" cy="141287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949326" y="1981200"/>
            <a:ext cx="7661275" cy="4114800"/>
          </a:xfrm>
        </p:spPr>
        <p:txBody>
          <a:bodyPr/>
          <a:lstStyle/>
          <a:p>
            <a:pPr lvl="0"/>
            <a:endParaRPr lang="en-US" noProof="0" smtClean="0"/>
          </a:p>
        </p:txBody>
      </p:sp>
      <p:sp>
        <p:nvSpPr>
          <p:cNvPr id="4" name="Rectangle 3"/>
          <p:cNvSpPr>
            <a:spLocks noGrp="1" noChangeArrowheads="1"/>
          </p:cNvSpPr>
          <p:nvPr>
            <p:ph type="dt" sz="half" idx="10"/>
          </p:nvPr>
        </p:nvSpPr>
        <p:spPr/>
        <p:txBody>
          <a:bodyPr/>
          <a:lstStyle>
            <a:lvl1pPr>
              <a:defRPr/>
            </a:lvl1pPr>
          </a:lstStyle>
          <a:p>
            <a:pPr>
              <a:defRPr/>
            </a:pPr>
            <a:fld id="{087BFF9C-1431-4281-94B9-5B86574E1930}" type="datetime1">
              <a:rPr lang="en-US" smtClean="0"/>
              <a:t>6/7/2021</a:t>
            </a:fld>
            <a:endParaRPr lang="en-US"/>
          </a:p>
        </p:txBody>
      </p:sp>
      <p:sp>
        <p:nvSpPr>
          <p:cNvPr id="5" name="Rectangle 4"/>
          <p:cNvSpPr>
            <a:spLocks noGrp="1" noChangeArrowheads="1"/>
          </p:cNvSpPr>
          <p:nvPr>
            <p:ph type="ftr" sz="quarter" idx="11"/>
          </p:nvPr>
        </p:nvSpPr>
        <p:spPr/>
        <p:txBody>
          <a:bodyPr/>
          <a:lstStyle>
            <a:lvl1pPr>
              <a:defRPr/>
            </a:lvl1pPr>
          </a:lstStyle>
          <a:p>
            <a:pPr>
              <a:defRPr/>
            </a:pPr>
            <a:r>
              <a:rPr lang="en-US" smtClean="0"/>
              <a:t>annacieta</a:t>
            </a:r>
            <a:endParaRPr lang="en-US"/>
          </a:p>
        </p:txBody>
      </p:sp>
      <p:sp>
        <p:nvSpPr>
          <p:cNvPr id="6" name="Rectangle 5"/>
          <p:cNvSpPr>
            <a:spLocks noGrp="1" noChangeArrowheads="1"/>
          </p:cNvSpPr>
          <p:nvPr>
            <p:ph type="sldNum" sz="quarter" idx="12"/>
          </p:nvPr>
        </p:nvSpPr>
        <p:spPr/>
        <p:txBody>
          <a:bodyPr/>
          <a:lstStyle>
            <a:lvl1pPr>
              <a:defRPr smtClean="0"/>
            </a:lvl1pPr>
          </a:lstStyle>
          <a:p>
            <a:pPr>
              <a:defRPr/>
            </a:pPr>
            <a:fld id="{097AB67D-142C-4ABF-80DA-CB77D72FC76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EA7810B-E637-4CD1-A234-23CC1904BF26}" type="datetime1">
              <a:rPr lang="en-US" smtClean="0"/>
              <a:t>6/7/2021</a:t>
            </a:fld>
            <a:endParaRPr lang="en-US"/>
          </a:p>
        </p:txBody>
      </p:sp>
      <p:sp>
        <p:nvSpPr>
          <p:cNvPr id="5" name="Footer Placeholder 4"/>
          <p:cNvSpPr>
            <a:spLocks noGrp="1"/>
          </p:cNvSpPr>
          <p:nvPr>
            <p:ph type="ftr" sz="quarter" idx="11"/>
          </p:nvPr>
        </p:nvSpPr>
        <p:spPr/>
        <p:txBody>
          <a:bodyPr/>
          <a:lstStyle/>
          <a:p>
            <a:r>
              <a:rPr lang="en-US" smtClean="0"/>
              <a:t>annacieta</a:t>
            </a:r>
            <a:endParaRPr lang="en-US"/>
          </a:p>
        </p:txBody>
      </p:sp>
      <p:sp>
        <p:nvSpPr>
          <p:cNvPr id="6" name="Slide Number Placeholder 5"/>
          <p:cNvSpPr>
            <a:spLocks noGrp="1"/>
          </p:cNvSpPr>
          <p:nvPr>
            <p:ph type="sldNum" sz="quarter" idx="12"/>
          </p:nvPr>
        </p:nvSpPr>
        <p:spPr/>
        <p:txBody>
          <a:bodyPr/>
          <a:lstStyle/>
          <a:p>
            <a:fld id="{1F3E6434-720D-434F-A66C-A6EAC34E033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E907981-855E-4359-A47D-D326ACB85DB1}" type="datetime1">
              <a:rPr lang="en-US" smtClean="0"/>
              <a:t>6/7/2021</a:t>
            </a:fld>
            <a:endParaRPr lang="en-US"/>
          </a:p>
        </p:txBody>
      </p:sp>
      <p:sp>
        <p:nvSpPr>
          <p:cNvPr id="5" name="Footer Placeholder 4"/>
          <p:cNvSpPr>
            <a:spLocks noGrp="1"/>
          </p:cNvSpPr>
          <p:nvPr>
            <p:ph type="ftr" sz="quarter" idx="11"/>
          </p:nvPr>
        </p:nvSpPr>
        <p:spPr/>
        <p:txBody>
          <a:bodyPr/>
          <a:lstStyle/>
          <a:p>
            <a:r>
              <a:rPr lang="en-US" smtClean="0"/>
              <a:t>annacieta</a:t>
            </a:r>
            <a:endParaRPr lang="en-US"/>
          </a:p>
        </p:txBody>
      </p:sp>
      <p:sp>
        <p:nvSpPr>
          <p:cNvPr id="6" name="Slide Number Placeholder 5"/>
          <p:cNvSpPr>
            <a:spLocks noGrp="1"/>
          </p:cNvSpPr>
          <p:nvPr>
            <p:ph type="sldNum" sz="quarter" idx="12"/>
          </p:nvPr>
        </p:nvSpPr>
        <p:spPr/>
        <p:txBody>
          <a:bodyPr/>
          <a:lstStyle/>
          <a:p>
            <a:fld id="{1F3E6434-720D-434F-A66C-A6EAC34E0334}"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A69018C-A0E6-4F75-A50C-D20CC4947C49}" type="datetime1">
              <a:rPr lang="en-US" smtClean="0"/>
              <a:t>6/7/2021</a:t>
            </a:fld>
            <a:endParaRPr lang="en-US"/>
          </a:p>
        </p:txBody>
      </p:sp>
      <p:sp>
        <p:nvSpPr>
          <p:cNvPr id="6" name="Footer Placeholder 5"/>
          <p:cNvSpPr>
            <a:spLocks noGrp="1"/>
          </p:cNvSpPr>
          <p:nvPr>
            <p:ph type="ftr" sz="quarter" idx="11"/>
          </p:nvPr>
        </p:nvSpPr>
        <p:spPr/>
        <p:txBody>
          <a:bodyPr/>
          <a:lstStyle/>
          <a:p>
            <a:r>
              <a:rPr lang="en-US" smtClean="0"/>
              <a:t>annacieta</a:t>
            </a:r>
            <a:endParaRPr lang="en-US"/>
          </a:p>
        </p:txBody>
      </p:sp>
      <p:sp>
        <p:nvSpPr>
          <p:cNvPr id="7" name="Slide Number Placeholder 6"/>
          <p:cNvSpPr>
            <a:spLocks noGrp="1"/>
          </p:cNvSpPr>
          <p:nvPr>
            <p:ph type="sldNum" sz="quarter" idx="12"/>
          </p:nvPr>
        </p:nvSpPr>
        <p:spPr/>
        <p:txBody>
          <a:bodyPr/>
          <a:lstStyle/>
          <a:p>
            <a:fld id="{1F3E6434-720D-434F-A66C-A6EAC34E033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7E26553-27E3-429F-BAF4-393DC88921C3}" type="datetime1">
              <a:rPr lang="en-US" smtClean="0"/>
              <a:t>6/7/2021</a:t>
            </a:fld>
            <a:endParaRPr lang="en-US"/>
          </a:p>
        </p:txBody>
      </p:sp>
      <p:sp>
        <p:nvSpPr>
          <p:cNvPr id="8" name="Footer Placeholder 7"/>
          <p:cNvSpPr>
            <a:spLocks noGrp="1"/>
          </p:cNvSpPr>
          <p:nvPr>
            <p:ph type="ftr" sz="quarter" idx="11"/>
          </p:nvPr>
        </p:nvSpPr>
        <p:spPr/>
        <p:txBody>
          <a:bodyPr/>
          <a:lstStyle/>
          <a:p>
            <a:r>
              <a:rPr lang="en-US" smtClean="0"/>
              <a:t>annacieta</a:t>
            </a:r>
            <a:endParaRPr lang="en-US"/>
          </a:p>
        </p:txBody>
      </p:sp>
      <p:sp>
        <p:nvSpPr>
          <p:cNvPr id="9" name="Slide Number Placeholder 8"/>
          <p:cNvSpPr>
            <a:spLocks noGrp="1"/>
          </p:cNvSpPr>
          <p:nvPr>
            <p:ph type="sldNum" sz="quarter" idx="12"/>
          </p:nvPr>
        </p:nvSpPr>
        <p:spPr/>
        <p:txBody>
          <a:bodyPr/>
          <a:lstStyle/>
          <a:p>
            <a:fld id="{1F3E6434-720D-434F-A66C-A6EAC34E033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5864E87-B40B-4233-A495-D2C606191CEE}" type="datetime1">
              <a:rPr lang="en-US" smtClean="0"/>
              <a:t>6/7/2021</a:t>
            </a:fld>
            <a:endParaRPr lang="en-US"/>
          </a:p>
        </p:txBody>
      </p:sp>
      <p:sp>
        <p:nvSpPr>
          <p:cNvPr id="4" name="Footer Placeholder 3"/>
          <p:cNvSpPr>
            <a:spLocks noGrp="1"/>
          </p:cNvSpPr>
          <p:nvPr>
            <p:ph type="ftr" sz="quarter" idx="11"/>
          </p:nvPr>
        </p:nvSpPr>
        <p:spPr/>
        <p:txBody>
          <a:bodyPr/>
          <a:lstStyle/>
          <a:p>
            <a:r>
              <a:rPr lang="en-US" smtClean="0"/>
              <a:t>annacieta</a:t>
            </a:r>
            <a:endParaRPr lang="en-US"/>
          </a:p>
        </p:txBody>
      </p:sp>
      <p:sp>
        <p:nvSpPr>
          <p:cNvPr id="5" name="Slide Number Placeholder 4"/>
          <p:cNvSpPr>
            <a:spLocks noGrp="1"/>
          </p:cNvSpPr>
          <p:nvPr>
            <p:ph type="sldNum" sz="quarter" idx="12"/>
          </p:nvPr>
        </p:nvSpPr>
        <p:spPr/>
        <p:txBody>
          <a:bodyPr/>
          <a:lstStyle/>
          <a:p>
            <a:fld id="{1F3E6434-720D-434F-A66C-A6EAC34E033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3CE021-4827-4A47-9B23-4B2C0461F41B}" type="datetime1">
              <a:rPr lang="en-US" smtClean="0"/>
              <a:t>6/7/2021</a:t>
            </a:fld>
            <a:endParaRPr lang="en-US"/>
          </a:p>
        </p:txBody>
      </p:sp>
      <p:sp>
        <p:nvSpPr>
          <p:cNvPr id="3" name="Footer Placeholder 2"/>
          <p:cNvSpPr>
            <a:spLocks noGrp="1"/>
          </p:cNvSpPr>
          <p:nvPr>
            <p:ph type="ftr" sz="quarter" idx="11"/>
          </p:nvPr>
        </p:nvSpPr>
        <p:spPr/>
        <p:txBody>
          <a:bodyPr/>
          <a:lstStyle/>
          <a:p>
            <a:r>
              <a:rPr lang="en-US" smtClean="0"/>
              <a:t>annacieta</a:t>
            </a:r>
            <a:endParaRPr lang="en-US"/>
          </a:p>
        </p:txBody>
      </p:sp>
      <p:sp>
        <p:nvSpPr>
          <p:cNvPr id="4" name="Slide Number Placeholder 3"/>
          <p:cNvSpPr>
            <a:spLocks noGrp="1"/>
          </p:cNvSpPr>
          <p:nvPr>
            <p:ph type="sldNum" sz="quarter" idx="12"/>
          </p:nvPr>
        </p:nvSpPr>
        <p:spPr/>
        <p:txBody>
          <a:bodyPr/>
          <a:lstStyle/>
          <a:p>
            <a:fld id="{1F3E6434-720D-434F-A66C-A6EAC34E033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81FA877-F012-4309-82A9-832A86CD7E15}" type="datetime1">
              <a:rPr lang="en-US" smtClean="0"/>
              <a:t>6/7/2021</a:t>
            </a:fld>
            <a:endParaRPr lang="en-US"/>
          </a:p>
        </p:txBody>
      </p:sp>
      <p:sp>
        <p:nvSpPr>
          <p:cNvPr id="6" name="Footer Placeholder 5"/>
          <p:cNvSpPr>
            <a:spLocks noGrp="1"/>
          </p:cNvSpPr>
          <p:nvPr>
            <p:ph type="ftr" sz="quarter" idx="11"/>
          </p:nvPr>
        </p:nvSpPr>
        <p:spPr/>
        <p:txBody>
          <a:bodyPr/>
          <a:lstStyle/>
          <a:p>
            <a:r>
              <a:rPr lang="en-US" smtClean="0"/>
              <a:t>annacieta</a:t>
            </a:r>
            <a:endParaRPr lang="en-US"/>
          </a:p>
        </p:txBody>
      </p:sp>
      <p:sp>
        <p:nvSpPr>
          <p:cNvPr id="7" name="Slide Number Placeholder 6"/>
          <p:cNvSpPr>
            <a:spLocks noGrp="1"/>
          </p:cNvSpPr>
          <p:nvPr>
            <p:ph type="sldNum" sz="quarter" idx="12"/>
          </p:nvPr>
        </p:nvSpPr>
        <p:spPr/>
        <p:txBody>
          <a:bodyPr/>
          <a:lstStyle/>
          <a:p>
            <a:fld id="{1F3E6434-720D-434F-A66C-A6EAC34E033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32FD3E6-2DD4-43A4-9979-161A94849A4F}" type="datetime1">
              <a:rPr lang="en-US" smtClean="0"/>
              <a:t>6/7/2021</a:t>
            </a:fld>
            <a:endParaRPr lang="en-US"/>
          </a:p>
        </p:txBody>
      </p:sp>
      <p:sp>
        <p:nvSpPr>
          <p:cNvPr id="6" name="Footer Placeholder 5"/>
          <p:cNvSpPr>
            <a:spLocks noGrp="1"/>
          </p:cNvSpPr>
          <p:nvPr>
            <p:ph type="ftr" sz="quarter" idx="11"/>
          </p:nvPr>
        </p:nvSpPr>
        <p:spPr/>
        <p:txBody>
          <a:bodyPr/>
          <a:lstStyle/>
          <a:p>
            <a:r>
              <a:rPr lang="en-US" smtClean="0"/>
              <a:t>annacieta</a:t>
            </a:r>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1F3E6434-720D-434F-A66C-A6EAC34E0334}"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6A0CBDD-5250-47A4-9A9F-9448D1F4DBED}" type="datetime1">
              <a:rPr lang="en-US" smtClean="0"/>
              <a:t>6/7/2021</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US" smtClean="0"/>
              <a:t>annacieta</a:t>
            </a: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F3E6434-720D-434F-A66C-A6EAC34E0334}"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1.emf"/></Relationships>
</file>

<file path=ppt/slides/_rels/slide117.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audio" Target="../media/audio4.wav"/><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audio" Target="../media/audio5.wav"/><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upload.wikimedia.org/wikipedia/commons/b/b3/Auguste_Comte.jpg" TargetMode="Externa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en.wikipedia.org/wiki/Process_(general)" TargetMode="External"/><Relationship Id="rId7" Type="http://schemas.openxmlformats.org/officeDocument/2006/relationships/hyperlink" Target="http://en.wikipedia.org/wiki/Institution" TargetMode="External"/><Relationship Id="rId2" Type="http://schemas.openxmlformats.org/officeDocument/2006/relationships/hyperlink" Target="http://en.wikipedia.org/wiki/Social_rule" TargetMode="External"/><Relationship Id="rId1" Type="http://schemas.openxmlformats.org/officeDocument/2006/relationships/slideLayout" Target="../slideLayouts/slideLayout2.xml"/><Relationship Id="rId6" Type="http://schemas.openxmlformats.org/officeDocument/2006/relationships/hyperlink" Target="http://en.wikipedia.org/wiki/Group_(sociology)" TargetMode="External"/><Relationship Id="rId5" Type="http://schemas.openxmlformats.org/officeDocument/2006/relationships/hyperlink" Target="http://en.wikipedia.org/wiki/Professional_body" TargetMode="External"/><Relationship Id="rId4" Type="http://schemas.openxmlformats.org/officeDocument/2006/relationships/hyperlink" Target="http://en.wikipedia.org/wiki/Voluntary_association" TargetMode="Externa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audio" Target="../media/audio6.wav"/><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en.wikipedia.org/wiki/Auguste_Comte" TargetMode="External"/><Relationship Id="rId2" Type="http://schemas.openxmlformats.org/officeDocument/2006/relationships/hyperlink" Target="http://en.wikipedia.org/wiki/Social_contact"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BEHAVIOURAL SCIENCE</a:t>
            </a:r>
            <a:endParaRPr lang="en-US" dirty="0"/>
          </a:p>
        </p:txBody>
      </p:sp>
      <p:sp>
        <p:nvSpPr>
          <p:cNvPr id="3" name="Subtitle 2"/>
          <p:cNvSpPr>
            <a:spLocks noGrp="1"/>
          </p:cNvSpPr>
          <p:nvPr>
            <p:ph type="subTitle" idx="1"/>
          </p:nvPr>
        </p:nvSpPr>
        <p:spPr/>
        <p:txBody>
          <a:bodyPr/>
          <a:lstStyle/>
          <a:p>
            <a:r>
              <a:rPr lang="en-US" dirty="0" smtClean="0"/>
              <a:t>FIRST YEAR</a:t>
            </a:r>
            <a:endParaRPr lang="en-US" dirty="0"/>
          </a:p>
        </p:txBody>
      </p:sp>
      <p:sp>
        <p:nvSpPr>
          <p:cNvPr id="4" name="Footer Placeholder 3"/>
          <p:cNvSpPr>
            <a:spLocks noGrp="1"/>
          </p:cNvSpPr>
          <p:nvPr>
            <p:ph type="ftr" sz="quarter" idx="11"/>
          </p:nvPr>
        </p:nvSpPr>
        <p:spPr/>
        <p:txBody>
          <a:bodyPr/>
          <a:lstStyle/>
          <a:p>
            <a:r>
              <a:rPr lang="en-US" smtClean="0"/>
              <a:t>annacieta</a:t>
            </a:r>
            <a:endParaRPr lang="en-US"/>
          </a:p>
        </p:txBody>
      </p:sp>
      <p:sp>
        <p:nvSpPr>
          <p:cNvPr id="5" name="Slide Number Placeholder 4"/>
          <p:cNvSpPr>
            <a:spLocks noGrp="1"/>
          </p:cNvSpPr>
          <p:nvPr>
            <p:ph type="sldNum" sz="quarter" idx="12"/>
          </p:nvPr>
        </p:nvSpPr>
        <p:spPr/>
        <p:txBody>
          <a:bodyPr/>
          <a:lstStyle/>
          <a:p>
            <a:fld id="{1F3E6434-720D-434F-A66C-A6EAC34E0334}" type="slidenum">
              <a:rPr lang="en-US" smtClean="0"/>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endParaRPr lang="en-US" smtClean="0"/>
          </a:p>
        </p:txBody>
      </p:sp>
      <p:sp>
        <p:nvSpPr>
          <p:cNvPr id="8195" name="Content Placeholder 2"/>
          <p:cNvSpPr>
            <a:spLocks noGrp="1"/>
          </p:cNvSpPr>
          <p:nvPr>
            <p:ph idx="1"/>
          </p:nvPr>
        </p:nvSpPr>
        <p:spPr/>
        <p:txBody>
          <a:bodyPr/>
          <a:lstStyle/>
          <a:p>
            <a:pPr>
              <a:buFont typeface="Wingdings" panose="05000000000000000000" pitchFamily="2" charset="2"/>
              <a:buChar char="Ø"/>
              <a:defRPr/>
            </a:pPr>
            <a:r>
              <a:rPr lang="en-US" b="1" dirty="0" smtClean="0"/>
              <a:t>Sociology helps us become broad minded</a:t>
            </a:r>
            <a:r>
              <a:rPr lang="en-US" dirty="0" smtClean="0"/>
              <a:t>: sociology has impressed upon its students</a:t>
            </a:r>
          </a:p>
          <a:p>
            <a:pPr marL="0" indent="0">
              <a:buNone/>
              <a:defRPr/>
            </a:pPr>
            <a:r>
              <a:rPr lang="en-US" dirty="0" smtClean="0"/>
              <a:t> to overcome their </a:t>
            </a:r>
            <a:r>
              <a:rPr lang="en-US" dirty="0" err="1" smtClean="0"/>
              <a:t>prejudices,misconceptions,egoistic</a:t>
            </a:r>
            <a:r>
              <a:rPr lang="en-US" dirty="0" smtClean="0"/>
              <a:t> ambitions and class and religious hatred,</a:t>
            </a:r>
          </a:p>
          <a:p>
            <a:pPr marL="0" indent="0">
              <a:buNone/>
              <a:defRPr/>
            </a:pPr>
            <a:r>
              <a:rPr lang="en-US" dirty="0" smtClean="0"/>
              <a:t>It makes our life richer, meaningful and fuller.</a:t>
            </a:r>
          </a:p>
          <a:p>
            <a:pPr>
              <a:buFont typeface="Wingdings" panose="05000000000000000000" pitchFamily="2" charset="2"/>
              <a:buChar char="Ø"/>
              <a:defRPr/>
            </a:pPr>
            <a:endParaRPr lang="en-US" b="1" dirty="0" smtClean="0"/>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10</a:t>
            </a:fld>
            <a:endParaRPr lang="en-US"/>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GB" b="1" dirty="0" smtClean="0"/>
              <a:t>Types of Social Mobility </a:t>
            </a:r>
            <a:r>
              <a:rPr lang="en-US" dirty="0" smtClean="0"/>
              <a:t/>
            </a:r>
            <a:br>
              <a:rPr lang="en-US" dirty="0" smtClean="0"/>
            </a:br>
            <a:endParaRPr lang="en-US" dirty="0"/>
          </a:p>
        </p:txBody>
      </p:sp>
      <p:sp>
        <p:nvSpPr>
          <p:cNvPr id="160771" name="Content Placeholder 2"/>
          <p:cNvSpPr>
            <a:spLocks noGrp="1"/>
          </p:cNvSpPr>
          <p:nvPr>
            <p:ph idx="1"/>
          </p:nvPr>
        </p:nvSpPr>
        <p:spPr/>
        <p:txBody>
          <a:bodyPr/>
          <a:lstStyle/>
          <a:p>
            <a:r>
              <a:rPr lang="en-GB" b="1" dirty="0" smtClean="0"/>
              <a:t>Vertical Social Mobility </a:t>
            </a:r>
            <a:endParaRPr lang="en-US" dirty="0" smtClean="0"/>
          </a:p>
          <a:p>
            <a:r>
              <a:rPr lang="en-GB" dirty="0" smtClean="0"/>
              <a:t>This refers to the ability of the individual to move up the social ladder, thereby raising their social status and role.eg a clinical officer moving from RCO to a professor in a medical field</a:t>
            </a:r>
          </a:p>
          <a:p>
            <a:r>
              <a:rPr lang="en-GB" dirty="0" smtClean="0"/>
              <a:t>Or a nurse moving from nursing to a professor in nursing </a:t>
            </a:r>
            <a:endParaRPr lang="en-US" dirty="0" smtClean="0"/>
          </a:p>
          <a:p>
            <a:pPr marL="0" indent="0">
              <a:buNone/>
            </a:pPr>
            <a:endParaRPr lang="en-US" dirty="0" smtClean="0"/>
          </a:p>
        </p:txBody>
      </p:sp>
      <p:sp>
        <p:nvSpPr>
          <p:cNvPr id="3" name="Footer Placeholder 2"/>
          <p:cNvSpPr>
            <a:spLocks noGrp="1"/>
          </p:cNvSpPr>
          <p:nvPr>
            <p:ph type="ftr" sz="quarter" idx="11"/>
          </p:nvPr>
        </p:nvSpPr>
        <p:spPr/>
        <p:txBody>
          <a:bodyPr/>
          <a:lstStyle/>
          <a:p>
            <a:r>
              <a:rPr lang="en-US" smtClean="0"/>
              <a:t>annacieta</a:t>
            </a:r>
            <a:endParaRPr lang="en-US"/>
          </a:p>
        </p:txBody>
      </p:sp>
      <p:sp>
        <p:nvSpPr>
          <p:cNvPr id="4" name="Slide Number Placeholder 3"/>
          <p:cNvSpPr>
            <a:spLocks noGrp="1"/>
          </p:cNvSpPr>
          <p:nvPr>
            <p:ph type="sldNum" sz="quarter" idx="12"/>
          </p:nvPr>
        </p:nvSpPr>
        <p:spPr/>
        <p:txBody>
          <a:bodyPr/>
          <a:lstStyle/>
          <a:p>
            <a:fld id="{1F3E6434-720D-434F-A66C-A6EAC34E0334}" type="slidenum">
              <a:rPr lang="en-US" smtClean="0"/>
              <a:t>100</a:t>
            </a:fld>
            <a:endParaRPr lang="en-US"/>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Title 1"/>
          <p:cNvSpPr>
            <a:spLocks noGrp="1"/>
          </p:cNvSpPr>
          <p:nvPr>
            <p:ph type="title"/>
          </p:nvPr>
        </p:nvSpPr>
        <p:spPr/>
        <p:txBody>
          <a:bodyPr/>
          <a:lstStyle/>
          <a:p>
            <a:endParaRPr lang="en-US" smtClean="0"/>
          </a:p>
        </p:txBody>
      </p:sp>
      <p:sp>
        <p:nvSpPr>
          <p:cNvPr id="161795" name="Content Placeholder 2"/>
          <p:cNvSpPr>
            <a:spLocks noGrp="1"/>
          </p:cNvSpPr>
          <p:nvPr>
            <p:ph idx="1"/>
          </p:nvPr>
        </p:nvSpPr>
        <p:spPr/>
        <p:txBody>
          <a:bodyPr/>
          <a:lstStyle/>
          <a:p>
            <a:r>
              <a:rPr lang="en-GB" b="1" smtClean="0"/>
              <a:t>Horizontal Social Mobility</a:t>
            </a:r>
            <a:endParaRPr lang="en-GB" smtClean="0"/>
          </a:p>
          <a:p>
            <a:r>
              <a:rPr lang="en-GB" smtClean="0"/>
              <a:t>This refers to the type of social mobility where the individual maintains the same status</a:t>
            </a:r>
          </a:p>
          <a:p>
            <a:r>
              <a:rPr lang="en-GB" smtClean="0"/>
              <a:t>For example a general nurse who trains as a midwife but has no change in salary. This nurse maintains the same status although their role may have changed</a:t>
            </a:r>
            <a:endParaRPr lang="en-US" smtClean="0"/>
          </a:p>
          <a:p>
            <a:endParaRPr lang="en-US" smtClean="0"/>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101</a:t>
            </a:fld>
            <a:endParaRPr lang="en-US"/>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GB" dirty="0" smtClean="0"/>
              <a:t/>
            </a:r>
            <a:br>
              <a:rPr lang="en-GB" dirty="0" smtClean="0"/>
            </a:br>
            <a:r>
              <a:rPr lang="en-GB" dirty="0" smtClean="0"/>
              <a:t>Factors </a:t>
            </a:r>
            <a:r>
              <a:rPr lang="en-GB" dirty="0"/>
              <a:t>that can affect the </a:t>
            </a:r>
            <a:r>
              <a:rPr lang="en-GB" dirty="0" smtClean="0"/>
              <a:t>individual's chances of moving up the social ladder</a:t>
            </a:r>
            <a:endParaRPr lang="en-US" dirty="0"/>
          </a:p>
        </p:txBody>
      </p:sp>
      <p:sp>
        <p:nvSpPr>
          <p:cNvPr id="162819" name="Content Placeholder 2"/>
          <p:cNvSpPr>
            <a:spLocks noGrp="1"/>
          </p:cNvSpPr>
          <p:nvPr>
            <p:ph idx="1"/>
          </p:nvPr>
        </p:nvSpPr>
        <p:spPr/>
        <p:txBody>
          <a:bodyPr/>
          <a:lstStyle/>
          <a:p>
            <a:r>
              <a:rPr lang="en-GB" dirty="0" smtClean="0"/>
              <a:t>Community Size</a:t>
            </a:r>
          </a:p>
          <a:p>
            <a:r>
              <a:rPr lang="en-GB" dirty="0" smtClean="0"/>
              <a:t>Number of Siblings </a:t>
            </a:r>
            <a:endParaRPr lang="en-US" dirty="0" smtClean="0"/>
          </a:p>
          <a:p>
            <a:r>
              <a:rPr lang="en-GB" dirty="0" smtClean="0"/>
              <a:t>Mother Dominance </a:t>
            </a:r>
            <a:endParaRPr lang="en-US" dirty="0" smtClean="0"/>
          </a:p>
          <a:p>
            <a:r>
              <a:rPr lang="en-GB" dirty="0" smtClean="0"/>
              <a:t>Late Marriage </a:t>
            </a:r>
            <a:endParaRPr lang="en-US" dirty="0" smtClean="0"/>
          </a:p>
          <a:p>
            <a:r>
              <a:rPr lang="en-GB" dirty="0" smtClean="0"/>
              <a:t>Few Children </a:t>
            </a:r>
          </a:p>
          <a:p>
            <a:r>
              <a:rPr lang="en-GB" dirty="0" smtClean="0"/>
              <a:t>Discuss how this factors affect social mobility??</a:t>
            </a:r>
            <a:endParaRPr lang="en-US" dirty="0" smtClean="0"/>
          </a:p>
          <a:p>
            <a:endParaRPr lang="en-US" dirty="0" smtClean="0"/>
          </a:p>
        </p:txBody>
      </p:sp>
      <p:sp>
        <p:nvSpPr>
          <p:cNvPr id="3" name="Footer Placeholder 2"/>
          <p:cNvSpPr>
            <a:spLocks noGrp="1"/>
          </p:cNvSpPr>
          <p:nvPr>
            <p:ph type="ftr" sz="quarter" idx="11"/>
          </p:nvPr>
        </p:nvSpPr>
        <p:spPr/>
        <p:txBody>
          <a:bodyPr/>
          <a:lstStyle/>
          <a:p>
            <a:r>
              <a:rPr lang="en-US" smtClean="0"/>
              <a:t>annacieta</a:t>
            </a:r>
            <a:endParaRPr lang="en-US"/>
          </a:p>
        </p:txBody>
      </p:sp>
      <p:sp>
        <p:nvSpPr>
          <p:cNvPr id="4" name="Slide Number Placeholder 3"/>
          <p:cNvSpPr>
            <a:spLocks noGrp="1"/>
          </p:cNvSpPr>
          <p:nvPr>
            <p:ph type="sldNum" sz="quarter" idx="12"/>
          </p:nvPr>
        </p:nvSpPr>
        <p:spPr/>
        <p:txBody>
          <a:bodyPr/>
          <a:lstStyle/>
          <a:p>
            <a:fld id="{1F3E6434-720D-434F-A66C-A6EAC34E0334}" type="slidenum">
              <a:rPr lang="en-US" smtClean="0"/>
              <a:t>102</a:t>
            </a:fld>
            <a:endParaRPr lang="en-US"/>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GB" b="1" dirty="0" smtClean="0"/>
              <a:t>The Concept of Social Mobilisation </a:t>
            </a:r>
            <a:r>
              <a:rPr lang="en-US" dirty="0" smtClean="0"/>
              <a:t/>
            </a:r>
            <a:br>
              <a:rPr lang="en-US" dirty="0" smtClean="0"/>
            </a:br>
            <a:endParaRPr lang="en-US" dirty="0"/>
          </a:p>
        </p:txBody>
      </p:sp>
      <p:sp>
        <p:nvSpPr>
          <p:cNvPr id="163843" name="Content Placeholder 2"/>
          <p:cNvSpPr>
            <a:spLocks noGrp="1"/>
          </p:cNvSpPr>
          <p:nvPr>
            <p:ph idx="1"/>
          </p:nvPr>
        </p:nvSpPr>
        <p:spPr/>
        <p:txBody>
          <a:bodyPr>
            <a:normAutofit fontScale="92500"/>
          </a:bodyPr>
          <a:lstStyle/>
          <a:p>
            <a:pPr marL="0" indent="0">
              <a:buNone/>
            </a:pPr>
            <a:r>
              <a:rPr lang="en-GB" dirty="0" smtClean="0"/>
              <a:t>Social mobilisation is an approach and tool that enables people to organise for collective action, by pooling resources and building solidarity required to resolve common problems and work towards community advancement.</a:t>
            </a:r>
          </a:p>
          <a:p>
            <a:r>
              <a:rPr lang="en-GB" dirty="0"/>
              <a:t>It empowers women and men to organise their own democratically self-governing groups or community organisations which enable them to initiate and control their own personal and communal development, as opposed to mere participation in an initiative designed by the government or an external organisation</a:t>
            </a:r>
            <a:endParaRPr lang="en-US" dirty="0"/>
          </a:p>
          <a:p>
            <a:endParaRPr lang="en-GB" dirty="0" smtClean="0"/>
          </a:p>
          <a:p>
            <a:endParaRPr lang="en-US" dirty="0" smtClean="0"/>
          </a:p>
          <a:p>
            <a:endParaRPr lang="en-US" dirty="0" smtClean="0"/>
          </a:p>
        </p:txBody>
      </p:sp>
      <p:sp>
        <p:nvSpPr>
          <p:cNvPr id="3" name="Footer Placeholder 2"/>
          <p:cNvSpPr>
            <a:spLocks noGrp="1"/>
          </p:cNvSpPr>
          <p:nvPr>
            <p:ph type="ftr" sz="quarter" idx="11"/>
          </p:nvPr>
        </p:nvSpPr>
        <p:spPr/>
        <p:txBody>
          <a:bodyPr/>
          <a:lstStyle/>
          <a:p>
            <a:r>
              <a:rPr lang="en-US" smtClean="0"/>
              <a:t>annacieta</a:t>
            </a:r>
            <a:endParaRPr lang="en-US"/>
          </a:p>
        </p:txBody>
      </p:sp>
      <p:sp>
        <p:nvSpPr>
          <p:cNvPr id="4" name="Slide Number Placeholder 3"/>
          <p:cNvSpPr>
            <a:spLocks noGrp="1"/>
          </p:cNvSpPr>
          <p:nvPr>
            <p:ph type="sldNum" sz="quarter" idx="12"/>
          </p:nvPr>
        </p:nvSpPr>
        <p:spPr/>
        <p:txBody>
          <a:bodyPr/>
          <a:lstStyle/>
          <a:p>
            <a:fld id="{1F3E6434-720D-434F-A66C-A6EAC34E0334}" type="slidenum">
              <a:rPr lang="en-US" smtClean="0"/>
              <a:t>103</a:t>
            </a:fld>
            <a:endParaRPr lang="en-US"/>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GB" sz="3600" b="1" dirty="0" smtClean="0"/>
              <a:t/>
            </a:r>
            <a:br>
              <a:rPr lang="en-GB" sz="3600" b="1" dirty="0" smtClean="0"/>
            </a:br>
            <a:r>
              <a:rPr lang="en-GB" sz="3600" b="1" dirty="0"/>
              <a:t/>
            </a:r>
            <a:br>
              <a:rPr lang="en-GB" sz="3600" b="1" dirty="0"/>
            </a:br>
            <a:r>
              <a:rPr lang="en-GB" sz="3600" b="1" dirty="0" smtClean="0"/>
              <a:t/>
            </a:r>
            <a:br>
              <a:rPr lang="en-GB" sz="3600" b="1" dirty="0" smtClean="0"/>
            </a:br>
            <a:r>
              <a:rPr lang="en-GB" sz="3600" b="1" dirty="0"/>
              <a:t/>
            </a:r>
            <a:br>
              <a:rPr lang="en-GB" sz="3600" b="1" dirty="0"/>
            </a:br>
            <a:r>
              <a:rPr lang="en-GB" sz="3600" b="1" dirty="0" smtClean="0"/>
              <a:t/>
            </a:r>
            <a:br>
              <a:rPr lang="en-GB" sz="3600" b="1" dirty="0" smtClean="0"/>
            </a:br>
            <a:r>
              <a:rPr lang="en-GB" sz="3600" b="1" dirty="0"/>
              <a:t/>
            </a:r>
            <a:br>
              <a:rPr lang="en-GB" sz="3600" b="1" dirty="0"/>
            </a:br>
            <a:r>
              <a:rPr lang="en-GB" sz="3600" b="1" dirty="0"/>
              <a:t/>
            </a:r>
            <a:br>
              <a:rPr lang="en-GB" sz="3600" b="1" dirty="0"/>
            </a:br>
            <a:r>
              <a:rPr lang="en-GB" sz="3600" b="1" dirty="0" smtClean="0"/>
              <a:t/>
            </a:r>
            <a:br>
              <a:rPr lang="en-GB" sz="3600" b="1" dirty="0" smtClean="0"/>
            </a:br>
            <a:r>
              <a:rPr lang="en-GB" sz="3600" b="1" dirty="0"/>
              <a:t/>
            </a:r>
            <a:br>
              <a:rPr lang="en-GB" sz="3600" b="1" dirty="0"/>
            </a:br>
            <a:r>
              <a:rPr lang="en-GB" sz="3600" b="1" dirty="0" smtClean="0"/>
              <a:t/>
            </a:r>
            <a:br>
              <a:rPr lang="en-GB" sz="3600" b="1" dirty="0" smtClean="0"/>
            </a:br>
            <a:r>
              <a:rPr lang="en-GB" sz="3600" b="1" dirty="0" smtClean="0"/>
              <a:t/>
            </a:r>
            <a:br>
              <a:rPr lang="en-GB" sz="3600" b="1" dirty="0" smtClean="0"/>
            </a:br>
            <a:r>
              <a:rPr lang="en-GB" sz="3600" b="1" dirty="0"/>
              <a:t/>
            </a:r>
            <a:br>
              <a:rPr lang="en-GB" sz="3600" b="1" dirty="0"/>
            </a:br>
            <a:r>
              <a:rPr lang="en-GB" sz="3600" b="1" dirty="0" smtClean="0"/>
              <a:t/>
            </a:r>
            <a:br>
              <a:rPr lang="en-GB" sz="3600" b="1" dirty="0" smtClean="0"/>
            </a:br>
            <a:r>
              <a:rPr lang="en-GB" b="1" dirty="0" smtClean="0"/>
              <a:t/>
            </a:r>
            <a:br>
              <a:rPr lang="en-GB" b="1" dirty="0" smtClean="0"/>
            </a:br>
            <a:r>
              <a:rPr lang="en-GB" b="1" dirty="0" smtClean="0"/>
              <a:t>The key elements of social mobilisation</a:t>
            </a:r>
            <a:endParaRPr lang="en-US" dirty="0"/>
          </a:p>
        </p:txBody>
      </p:sp>
      <p:sp>
        <p:nvSpPr>
          <p:cNvPr id="165891" name="Content Placeholder 2"/>
          <p:cNvSpPr>
            <a:spLocks noGrp="1"/>
          </p:cNvSpPr>
          <p:nvPr>
            <p:ph idx="1"/>
          </p:nvPr>
        </p:nvSpPr>
        <p:spPr/>
        <p:txBody>
          <a:bodyPr/>
          <a:lstStyle/>
          <a:p>
            <a:r>
              <a:rPr lang="en-US" dirty="0" smtClean="0"/>
              <a:t>Organizational development</a:t>
            </a:r>
          </a:p>
          <a:p>
            <a:r>
              <a:rPr lang="en-US" dirty="0" smtClean="0"/>
              <a:t>Capitol formation for development through community savings</a:t>
            </a:r>
          </a:p>
          <a:p>
            <a:r>
              <a:rPr lang="en-US" dirty="0" smtClean="0"/>
              <a:t>Training for human resource development</a:t>
            </a:r>
          </a:p>
        </p:txBody>
      </p:sp>
      <p:sp>
        <p:nvSpPr>
          <p:cNvPr id="3" name="Footer Placeholder 2"/>
          <p:cNvSpPr>
            <a:spLocks noGrp="1"/>
          </p:cNvSpPr>
          <p:nvPr>
            <p:ph type="ftr" sz="quarter" idx="11"/>
          </p:nvPr>
        </p:nvSpPr>
        <p:spPr/>
        <p:txBody>
          <a:bodyPr/>
          <a:lstStyle/>
          <a:p>
            <a:r>
              <a:rPr lang="en-US" smtClean="0"/>
              <a:t>annacieta</a:t>
            </a:r>
            <a:endParaRPr lang="en-US"/>
          </a:p>
        </p:txBody>
      </p:sp>
      <p:sp>
        <p:nvSpPr>
          <p:cNvPr id="4" name="Slide Number Placeholder 3"/>
          <p:cNvSpPr>
            <a:spLocks noGrp="1"/>
          </p:cNvSpPr>
          <p:nvPr>
            <p:ph type="sldNum" sz="quarter" idx="12"/>
          </p:nvPr>
        </p:nvSpPr>
        <p:spPr/>
        <p:txBody>
          <a:bodyPr/>
          <a:lstStyle/>
          <a:p>
            <a:fld id="{1F3E6434-720D-434F-A66C-A6EAC34E0334}" type="slidenum">
              <a:rPr lang="en-US" smtClean="0"/>
              <a:t>104</a:t>
            </a:fld>
            <a:endParaRPr lang="en-US"/>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Font typeface="Arial" charset="0"/>
              <a:buNone/>
            </a:pPr>
            <a:r>
              <a:rPr lang="en-GB" b="1" dirty="0"/>
              <a:t>Organisational Development</a:t>
            </a:r>
            <a:r>
              <a:rPr lang="en-GB" dirty="0"/>
              <a:t> </a:t>
            </a:r>
            <a:endParaRPr lang="en-US" dirty="0"/>
          </a:p>
          <a:p>
            <a:r>
              <a:rPr lang="en-GB" dirty="0"/>
              <a:t>Organisational development is a process in which community members and, especially the poor, form their own groups or organisations based on common development interests and needs that are best served by organising themselves as a group.</a:t>
            </a:r>
          </a:p>
        </p:txBody>
      </p:sp>
      <p:sp>
        <p:nvSpPr>
          <p:cNvPr id="4" name="Footer Placeholder 3"/>
          <p:cNvSpPr>
            <a:spLocks noGrp="1"/>
          </p:cNvSpPr>
          <p:nvPr>
            <p:ph type="ftr" sz="quarter" idx="11"/>
          </p:nvPr>
        </p:nvSpPr>
        <p:spPr/>
        <p:txBody>
          <a:bodyPr/>
          <a:lstStyle/>
          <a:p>
            <a:r>
              <a:rPr lang="en-US" smtClean="0"/>
              <a:t>annacieta</a:t>
            </a:r>
            <a:endParaRPr lang="en-US"/>
          </a:p>
        </p:txBody>
      </p:sp>
      <p:sp>
        <p:nvSpPr>
          <p:cNvPr id="5" name="Slide Number Placeholder 4"/>
          <p:cNvSpPr>
            <a:spLocks noGrp="1"/>
          </p:cNvSpPr>
          <p:nvPr>
            <p:ph type="sldNum" sz="quarter" idx="12"/>
          </p:nvPr>
        </p:nvSpPr>
        <p:spPr/>
        <p:txBody>
          <a:bodyPr/>
          <a:lstStyle/>
          <a:p>
            <a:fld id="{1F3E6434-720D-434F-A66C-A6EAC34E0334}" type="slidenum">
              <a:rPr lang="en-US" smtClean="0"/>
              <a:t>105</a:t>
            </a:fld>
            <a:endParaRPr lang="en-US"/>
          </a:p>
        </p:txBody>
      </p:sp>
    </p:spTree>
    <p:extLst>
      <p:ext uri="{BB962C8B-B14F-4D97-AF65-F5344CB8AC3E}">
        <p14:creationId xmlns:p14="http://schemas.microsoft.com/office/powerpoint/2010/main" val="25241820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itle 1"/>
          <p:cNvSpPr>
            <a:spLocks noGrp="1"/>
          </p:cNvSpPr>
          <p:nvPr>
            <p:ph type="title"/>
          </p:nvPr>
        </p:nvSpPr>
        <p:spPr/>
        <p:txBody>
          <a:bodyPr>
            <a:normAutofit/>
          </a:bodyPr>
          <a:lstStyle/>
          <a:p>
            <a:pPr>
              <a:defRPr/>
            </a:pPr>
            <a:r>
              <a:rPr lang="en-GB" sz="3600" b="1" dirty="0"/>
              <a:t>Capital Formation for Development through Community Savings</a:t>
            </a:r>
            <a:r>
              <a:rPr lang="en-GB" sz="3600" dirty="0"/>
              <a:t> </a:t>
            </a:r>
            <a:endParaRPr lang="en-US" sz="3600" dirty="0"/>
          </a:p>
        </p:txBody>
      </p:sp>
      <p:sp>
        <p:nvSpPr>
          <p:cNvPr id="3" name="Content Placeholder 2"/>
          <p:cNvSpPr>
            <a:spLocks noGrp="1"/>
          </p:cNvSpPr>
          <p:nvPr>
            <p:ph idx="1"/>
          </p:nvPr>
        </p:nvSpPr>
        <p:spPr/>
        <p:txBody>
          <a:bodyPr>
            <a:normAutofit/>
          </a:bodyPr>
          <a:lstStyle/>
          <a:p>
            <a:pPr>
              <a:defRPr/>
            </a:pPr>
            <a:r>
              <a:rPr lang="en-GB" dirty="0" smtClean="0"/>
              <a:t>Capital formation (through mobilisation of savings) enhances a community organisation's power to realise its full potential. 'Savings generated by individual members are the assets of the community organisation and are the first step towards their self-reliance' (</a:t>
            </a:r>
            <a:r>
              <a:rPr lang="en-GB" dirty="0" err="1" smtClean="0"/>
              <a:t>Pandey</a:t>
            </a:r>
            <a:r>
              <a:rPr lang="en-GB" dirty="0" smtClean="0"/>
              <a:t> 2002). </a:t>
            </a:r>
            <a:endParaRPr lang="en-US" dirty="0" smtClean="0"/>
          </a:p>
          <a:p>
            <a:pPr>
              <a:defRPr/>
            </a:pPr>
            <a:r>
              <a:rPr lang="en-GB" dirty="0" smtClean="0"/>
              <a:t>Accumulated savings can be used for internal credit with interest, to enable individual members to engage in income generation activities whilst at the same time, accumulating the organisation's capital base.</a:t>
            </a:r>
            <a:endParaRPr lang="en-US" dirty="0"/>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4" name="Slide Number Placeholder 3"/>
          <p:cNvSpPr>
            <a:spLocks noGrp="1"/>
          </p:cNvSpPr>
          <p:nvPr>
            <p:ph type="sldNum" sz="quarter" idx="12"/>
          </p:nvPr>
        </p:nvSpPr>
        <p:spPr/>
        <p:txBody>
          <a:bodyPr/>
          <a:lstStyle/>
          <a:p>
            <a:fld id="{1F3E6434-720D-434F-A66C-A6EAC34E0334}" type="slidenum">
              <a:rPr lang="en-US" smtClean="0"/>
              <a:t>106</a:t>
            </a:fld>
            <a:endParaRPr lang="en-US"/>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Title 1"/>
          <p:cNvSpPr>
            <a:spLocks noGrp="1"/>
          </p:cNvSpPr>
          <p:nvPr>
            <p:ph type="title"/>
          </p:nvPr>
        </p:nvSpPr>
        <p:spPr/>
        <p:txBody>
          <a:bodyPr>
            <a:normAutofit fontScale="90000"/>
          </a:bodyPr>
          <a:lstStyle/>
          <a:p>
            <a:r>
              <a:rPr lang="en-GB" b="1" dirty="0"/>
              <a:t>Training for Human Resource Development</a:t>
            </a:r>
            <a:endParaRPr lang="en-US" dirty="0" smtClean="0"/>
          </a:p>
        </p:txBody>
      </p:sp>
      <p:sp>
        <p:nvSpPr>
          <p:cNvPr id="167939" name="Content Placeholder 2"/>
          <p:cNvSpPr>
            <a:spLocks noGrp="1"/>
          </p:cNvSpPr>
          <p:nvPr>
            <p:ph idx="1"/>
          </p:nvPr>
        </p:nvSpPr>
        <p:spPr/>
        <p:txBody>
          <a:bodyPr/>
          <a:lstStyle/>
          <a:p>
            <a:pPr marL="0" indent="0">
              <a:buNone/>
            </a:pPr>
            <a:r>
              <a:rPr lang="en-GB" dirty="0" smtClean="0"/>
              <a:t> Community members can maximise their potential not only by organising themselves but also by upgrading their existing skills to better manage new inputs and establish effective links with local government and other actors.</a:t>
            </a:r>
          </a:p>
          <a:p>
            <a:pPr marL="0" indent="0">
              <a:buNone/>
            </a:pPr>
            <a:r>
              <a:rPr lang="en-GB" b="1" dirty="0"/>
              <a:t>Socio-economic Development</a:t>
            </a:r>
            <a:r>
              <a:rPr lang="en-GB" dirty="0"/>
              <a:t> </a:t>
            </a:r>
            <a:endParaRPr lang="en-US" dirty="0"/>
          </a:p>
          <a:p>
            <a:r>
              <a:rPr lang="en-GB" dirty="0"/>
              <a:t>Socio-economic development initiatives are a great incentive for community members to organise themselves. </a:t>
            </a:r>
          </a:p>
          <a:p>
            <a:pPr marL="0" indent="0">
              <a:buNone/>
            </a:pPr>
            <a:endParaRPr lang="en-US" dirty="0" smtClean="0"/>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107</a:t>
            </a:fld>
            <a:endParaRPr lang="en-US"/>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GB" b="1" dirty="0" smtClean="0"/>
              <a:t>The Benefits of Social Mobilisation</a:t>
            </a:r>
            <a:r>
              <a:rPr lang="en-US" dirty="0" smtClean="0"/>
              <a:t/>
            </a:r>
            <a:br>
              <a:rPr lang="en-US" dirty="0" smtClean="0"/>
            </a:br>
            <a:endParaRPr lang="en-US" dirty="0"/>
          </a:p>
        </p:txBody>
      </p:sp>
      <p:sp>
        <p:nvSpPr>
          <p:cNvPr id="169987" name="Content Placeholder 2"/>
          <p:cNvSpPr>
            <a:spLocks noGrp="1"/>
          </p:cNvSpPr>
          <p:nvPr>
            <p:ph idx="1"/>
          </p:nvPr>
        </p:nvSpPr>
        <p:spPr/>
        <p:txBody>
          <a:bodyPr/>
          <a:lstStyle/>
          <a:p>
            <a:r>
              <a:rPr lang="en-GB" smtClean="0"/>
              <a:t>Poverty Alleviation </a:t>
            </a:r>
            <a:endParaRPr lang="en-US" smtClean="0"/>
          </a:p>
          <a:p>
            <a:r>
              <a:rPr lang="en-GB" smtClean="0"/>
              <a:t>Promoting Democratic Governance </a:t>
            </a:r>
            <a:endParaRPr lang="en-US" smtClean="0"/>
          </a:p>
          <a:p>
            <a:r>
              <a:rPr lang="en-GB" smtClean="0"/>
              <a:t>Environmental conservation</a:t>
            </a:r>
            <a:endParaRPr lang="en-US" smtClean="0"/>
          </a:p>
          <a:p>
            <a:r>
              <a:rPr lang="en-GB" smtClean="0"/>
              <a:t>Conflict Prevention</a:t>
            </a:r>
          </a:p>
          <a:p>
            <a:r>
              <a:rPr lang="en-GB" smtClean="0"/>
              <a:t>Others?</a:t>
            </a:r>
            <a:endParaRPr lang="en-US" smtClean="0"/>
          </a:p>
          <a:p>
            <a:endParaRPr lang="en-US" smtClean="0"/>
          </a:p>
        </p:txBody>
      </p:sp>
      <p:sp>
        <p:nvSpPr>
          <p:cNvPr id="3" name="Footer Placeholder 2"/>
          <p:cNvSpPr>
            <a:spLocks noGrp="1"/>
          </p:cNvSpPr>
          <p:nvPr>
            <p:ph type="ftr" sz="quarter" idx="11"/>
          </p:nvPr>
        </p:nvSpPr>
        <p:spPr/>
        <p:txBody>
          <a:bodyPr/>
          <a:lstStyle/>
          <a:p>
            <a:r>
              <a:rPr lang="en-US" smtClean="0"/>
              <a:t>annacieta</a:t>
            </a:r>
            <a:endParaRPr lang="en-US"/>
          </a:p>
        </p:txBody>
      </p:sp>
      <p:sp>
        <p:nvSpPr>
          <p:cNvPr id="4" name="Slide Number Placeholder 3"/>
          <p:cNvSpPr>
            <a:spLocks noGrp="1"/>
          </p:cNvSpPr>
          <p:nvPr>
            <p:ph type="sldNum" sz="quarter" idx="12"/>
          </p:nvPr>
        </p:nvSpPr>
        <p:spPr/>
        <p:txBody>
          <a:bodyPr/>
          <a:lstStyle/>
          <a:p>
            <a:fld id="{1F3E6434-720D-434F-A66C-A6EAC34E0334}" type="slidenum">
              <a:rPr lang="en-US" smtClean="0"/>
              <a:t>108</a:t>
            </a:fld>
            <a:endParaRPr lang="en-US"/>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chemeClr val="tx2">
                    <a:satMod val="200000"/>
                  </a:schemeClr>
                </a:solidFill>
              </a:rPr>
              <a:t>Social institutions</a:t>
            </a:r>
            <a:endParaRPr lang="en-US" dirty="0">
              <a:solidFill>
                <a:schemeClr val="tx2">
                  <a:satMod val="200000"/>
                </a:schemeClr>
              </a:solidFill>
            </a:endParaRPr>
          </a:p>
        </p:txBody>
      </p:sp>
      <p:sp>
        <p:nvSpPr>
          <p:cNvPr id="171011" name="Content Placeholder 2"/>
          <p:cNvSpPr>
            <a:spLocks noGrp="1"/>
          </p:cNvSpPr>
          <p:nvPr>
            <p:ph idx="1"/>
          </p:nvPr>
        </p:nvSpPr>
        <p:spPr/>
        <p:txBody>
          <a:bodyPr/>
          <a:lstStyle/>
          <a:p>
            <a:pPr eaLnBrk="1" hangingPunct="1"/>
            <a:r>
              <a:rPr lang="en-US" sz="3600" b="1" dirty="0"/>
              <a:t>Political</a:t>
            </a:r>
            <a:r>
              <a:rPr lang="en-US" dirty="0" smtClean="0"/>
              <a:t> – </a:t>
            </a:r>
            <a:r>
              <a:rPr lang="en-US" sz="2800" dirty="0"/>
              <a:t> manifestos which affect health of citizens. Political parties influence </a:t>
            </a:r>
            <a:r>
              <a:rPr lang="en-US" sz="2800" dirty="0" err="1"/>
              <a:t>Govt</a:t>
            </a:r>
            <a:r>
              <a:rPr lang="en-US" sz="2800" dirty="0"/>
              <a:t> policies. Trade unions lobby for better working conditions</a:t>
            </a:r>
            <a:endParaRPr lang="en-US" dirty="0" smtClean="0"/>
          </a:p>
          <a:p>
            <a:pPr eaLnBrk="1" hangingPunct="1"/>
            <a:r>
              <a:rPr lang="en-US" sz="3600" b="1" dirty="0"/>
              <a:t>Economic-</a:t>
            </a:r>
            <a:r>
              <a:rPr lang="en-US" sz="2800" dirty="0"/>
              <a:t> cost sharing, national health budget, NGOs and CBOs, NHIF, medical insurance policies, improve health infrastructure</a:t>
            </a:r>
            <a:endParaRPr lang="en-US" dirty="0" smtClean="0"/>
          </a:p>
          <a:p>
            <a:pPr eaLnBrk="1" hangingPunct="1"/>
            <a:endParaRPr lang="en-US" dirty="0" smtClean="0"/>
          </a:p>
        </p:txBody>
      </p:sp>
      <p:sp>
        <p:nvSpPr>
          <p:cNvPr id="19460" name="Footer Placeholder 4"/>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a:defRPr/>
            </a:pPr>
            <a:r>
              <a:rPr lang="en-US" smtClean="0"/>
              <a:t>annacieta</a:t>
            </a:r>
            <a:endParaRPr lang="en-US" smtClean="0"/>
          </a:p>
        </p:txBody>
      </p:sp>
      <p:sp>
        <p:nvSpPr>
          <p:cNvPr id="171013" name="Slide Number Placeholder 4"/>
          <p:cNvSpPr>
            <a:spLocks noGrp="1"/>
          </p:cNvSpPr>
          <p:nvPr>
            <p:ph type="sldNum" sz="quarter" idx="12"/>
          </p:nvPr>
        </p:nvSpPr>
        <p:spPr bwMode="auto">
          <a:noFill/>
          <a:ln>
            <a:miter lim="800000"/>
            <a:headEnd/>
            <a:tailEnd/>
          </a:ln>
        </p:spPr>
        <p:txBody>
          <a:bodyPr/>
          <a:lstStyle/>
          <a:p>
            <a:fld id="{9276AEBF-6F40-40BE-8278-43E2519152FE}" type="slidenum">
              <a:rPr lang="en-US"/>
              <a:pPr/>
              <a:t>109</a:t>
            </a:fld>
            <a:endParaRPr lang="en-US"/>
          </a:p>
        </p:txBody>
      </p:sp>
    </p:spTree>
  </p:cSld>
  <p:clrMapOvr>
    <a:masterClrMapping/>
  </p:clrMapOvr>
  <p:transition spd="slow">
    <p:wipe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endParaRPr lang="en-US" smtClean="0"/>
          </a:p>
        </p:txBody>
      </p:sp>
      <p:sp>
        <p:nvSpPr>
          <p:cNvPr id="3" name="Content Placeholder 2"/>
          <p:cNvSpPr>
            <a:spLocks noGrp="1"/>
          </p:cNvSpPr>
          <p:nvPr>
            <p:ph idx="1"/>
          </p:nvPr>
        </p:nvSpPr>
        <p:spPr/>
        <p:txBody>
          <a:bodyPr/>
          <a:lstStyle/>
          <a:p>
            <a:pPr>
              <a:buFont typeface="Arial" panose="020B0604020202020204" pitchFamily="34" charset="0"/>
              <a:buChar char="•"/>
              <a:defRPr/>
            </a:pPr>
            <a:r>
              <a:rPr lang="en-US" b="1" dirty="0" smtClean="0"/>
              <a:t>Sociology enlightens us regarding the major social institutions:  </a:t>
            </a:r>
            <a:r>
              <a:rPr lang="en-US" dirty="0" smtClean="0"/>
              <a:t>social institutions decide the strength and weakness of the society. </a:t>
            </a:r>
          </a:p>
          <a:p>
            <a:pPr>
              <a:buFont typeface="Arial" panose="020B0604020202020204" pitchFamily="34" charset="0"/>
              <a:buChar char="•"/>
              <a:defRPr/>
            </a:pPr>
            <a:r>
              <a:rPr lang="en-US" dirty="0" smtClean="0"/>
              <a:t>institutions play a vital role in our social life.</a:t>
            </a:r>
            <a:endParaRPr lang="en-US" b="1" dirty="0" smtClean="0"/>
          </a:p>
          <a:p>
            <a:pPr>
              <a:buFont typeface="Arial" panose="020B0604020202020204" pitchFamily="34" charset="0"/>
              <a:buChar char="•"/>
              <a:defRPr/>
            </a:pPr>
            <a:endParaRPr lang="en-US" dirty="0"/>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4" name="Slide Number Placeholder 3"/>
          <p:cNvSpPr>
            <a:spLocks noGrp="1"/>
          </p:cNvSpPr>
          <p:nvPr>
            <p:ph type="sldNum" sz="quarter" idx="12"/>
          </p:nvPr>
        </p:nvSpPr>
        <p:spPr/>
        <p:txBody>
          <a:bodyPr/>
          <a:lstStyle/>
          <a:p>
            <a:fld id="{1F3E6434-720D-434F-A66C-A6EAC34E0334}" type="slidenum">
              <a:rPr lang="en-US" smtClean="0"/>
              <a:t>11</a:t>
            </a:fld>
            <a:endParaRPr lang="en-US"/>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993" y="512479"/>
            <a:ext cx="7772331" cy="630521"/>
          </a:xfrm>
          <a:solidFill>
            <a:schemeClr val="accent2"/>
          </a:solidFill>
          <a:ln>
            <a:solidFill>
              <a:schemeClr val="accent1"/>
            </a:solidFill>
          </a:ln>
        </p:spPr>
        <p:txBody>
          <a:bodyPr>
            <a:normAutofit fontScale="90000"/>
          </a:bodyPr>
          <a:lstStyle/>
          <a:p>
            <a:pPr>
              <a:defRPr/>
            </a:pPr>
            <a:r>
              <a:rPr lang="en-US" dirty="0" smtClean="0">
                <a:solidFill>
                  <a:schemeClr val="tx2">
                    <a:satMod val="200000"/>
                  </a:schemeClr>
                </a:solidFill>
              </a:rPr>
              <a:t>Social </a:t>
            </a:r>
            <a:r>
              <a:rPr lang="en-US" dirty="0" smtClean="0">
                <a:solidFill>
                  <a:schemeClr val="tx2">
                    <a:satMod val="200000"/>
                  </a:schemeClr>
                </a:solidFill>
                <a:effectLst>
                  <a:outerShdw blurRad="38100" dist="38100" dir="2700000" algn="tl">
                    <a:srgbClr val="000000">
                      <a:alpha val="43137"/>
                    </a:srgbClr>
                  </a:outerShdw>
                </a:effectLst>
              </a:rPr>
              <a:t>institutions</a:t>
            </a:r>
            <a:endParaRPr lang="en-US" dirty="0">
              <a:solidFill>
                <a:schemeClr val="tx2">
                  <a:satMod val="200000"/>
                </a:schemeClr>
              </a:solidFill>
              <a:effectLst>
                <a:outerShdw blurRad="38100" dist="38100" dir="2700000" algn="tl">
                  <a:srgbClr val="000000">
                    <a:alpha val="43137"/>
                  </a:srgbClr>
                </a:outerShdw>
              </a:effectLst>
            </a:endParaRPr>
          </a:p>
        </p:txBody>
      </p:sp>
      <p:sp>
        <p:nvSpPr>
          <p:cNvPr id="172035" name="Content Placeholder 2"/>
          <p:cNvSpPr>
            <a:spLocks noGrp="1"/>
          </p:cNvSpPr>
          <p:nvPr>
            <p:ph idx="1"/>
          </p:nvPr>
        </p:nvSpPr>
        <p:spPr>
          <a:xfrm>
            <a:off x="913993" y="1219297"/>
            <a:ext cx="7772331" cy="5137741"/>
          </a:xfrm>
        </p:spPr>
        <p:txBody>
          <a:bodyPr/>
          <a:lstStyle/>
          <a:p>
            <a:pPr eaLnBrk="1" hangingPunct="1"/>
            <a:r>
              <a:rPr lang="en-US" sz="3600" b="1" dirty="0"/>
              <a:t>Educational</a:t>
            </a:r>
            <a:r>
              <a:rPr lang="en-US" b="1" dirty="0" smtClean="0"/>
              <a:t> </a:t>
            </a:r>
            <a:r>
              <a:rPr lang="en-US" dirty="0" smtClean="0"/>
              <a:t>– secondary socialization, personal </a:t>
            </a:r>
            <a:r>
              <a:rPr lang="en-US" dirty="0" err="1" smtClean="0"/>
              <a:t>devt</a:t>
            </a:r>
            <a:r>
              <a:rPr lang="en-US" dirty="0" smtClean="0"/>
              <a:t>, custodial function,  health included in curriculum for a healthy nation</a:t>
            </a:r>
          </a:p>
          <a:p>
            <a:pPr eaLnBrk="1" hangingPunct="1"/>
            <a:r>
              <a:rPr lang="en-US" sz="4000" b="1" dirty="0"/>
              <a:t>Health care institutions</a:t>
            </a:r>
            <a:r>
              <a:rPr lang="en-US" dirty="0" smtClean="0"/>
              <a:t>-traditional medicine(herbs, magic, divination)</a:t>
            </a:r>
          </a:p>
          <a:p>
            <a:pPr eaLnBrk="1" hangingPunct="1"/>
            <a:r>
              <a:rPr lang="en-US" dirty="0" smtClean="0"/>
              <a:t> private hospitals ( offer quality care)</a:t>
            </a:r>
          </a:p>
          <a:p>
            <a:pPr eaLnBrk="1" hangingPunct="1"/>
            <a:r>
              <a:rPr lang="en-US" dirty="0" smtClean="0"/>
              <a:t> public hospitals  </a:t>
            </a:r>
            <a:r>
              <a:rPr lang="en-US" dirty="0" err="1" smtClean="0"/>
              <a:t>hospitals</a:t>
            </a:r>
            <a:r>
              <a:rPr lang="en-US" dirty="0" smtClean="0"/>
              <a:t>( Level 2-5 h) </a:t>
            </a:r>
          </a:p>
          <a:p>
            <a:pPr eaLnBrk="1" hangingPunct="1">
              <a:buFont typeface="Wingdings" pitchFamily="2" charset="2"/>
              <a:buNone/>
            </a:pPr>
            <a:r>
              <a:rPr lang="en-US" dirty="0" smtClean="0"/>
              <a:t>Have high level of  expertise &amp; variety of services</a:t>
            </a:r>
          </a:p>
          <a:p>
            <a:pPr eaLnBrk="1" hangingPunct="1"/>
            <a:endParaRPr lang="en-US" dirty="0" smtClean="0"/>
          </a:p>
        </p:txBody>
      </p:sp>
      <p:sp>
        <p:nvSpPr>
          <p:cNvPr id="20484" name="Footer Placeholder 5"/>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a:defRPr/>
            </a:pPr>
            <a:r>
              <a:rPr lang="en-US" smtClean="0"/>
              <a:t>annacieta</a:t>
            </a:r>
            <a:endParaRPr lang="en-US" smtClean="0"/>
          </a:p>
        </p:txBody>
      </p:sp>
      <p:sp>
        <p:nvSpPr>
          <p:cNvPr id="172038" name="Slide Number Placeholder 5"/>
          <p:cNvSpPr>
            <a:spLocks noGrp="1"/>
          </p:cNvSpPr>
          <p:nvPr>
            <p:ph type="sldNum" sz="quarter" idx="12"/>
          </p:nvPr>
        </p:nvSpPr>
        <p:spPr bwMode="auto">
          <a:noFill/>
          <a:ln>
            <a:miter lim="800000"/>
            <a:headEnd/>
            <a:tailEnd/>
          </a:ln>
        </p:spPr>
        <p:txBody>
          <a:bodyPr/>
          <a:lstStyle/>
          <a:p>
            <a:fld id="{6D74F42F-402A-4793-8E30-EDDF5EEAB605}" type="slidenum">
              <a:rPr lang="en-US"/>
              <a:pPr/>
              <a:t>110</a:t>
            </a:fld>
            <a:endParaRPr lang="en-US"/>
          </a:p>
        </p:txBody>
      </p:sp>
      <p:pic>
        <p:nvPicPr>
          <p:cNvPr id="172037" name="Picture 2" descr="C:\Program Files\Microsoft Office\MEDIA\CAGCAT10\j0235319.wmf"/>
          <p:cNvPicPr>
            <a:picLocks noChangeAspect="1" noChangeArrowheads="1"/>
          </p:cNvPicPr>
          <p:nvPr/>
        </p:nvPicPr>
        <p:blipFill>
          <a:blip r:embed="rId2"/>
          <a:srcRect/>
          <a:stretch>
            <a:fillRect/>
          </a:stretch>
        </p:blipFill>
        <p:spPr bwMode="auto">
          <a:xfrm>
            <a:off x="7162551" y="4266816"/>
            <a:ext cx="1981449" cy="259118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chemeClr val="tx2">
                    <a:satMod val="200000"/>
                  </a:schemeClr>
                </a:solidFill>
              </a:rPr>
              <a:t>Social </a:t>
            </a:r>
            <a:r>
              <a:rPr lang="en-US" dirty="0" smtClean="0">
                <a:solidFill>
                  <a:schemeClr val="tx2">
                    <a:satMod val="200000"/>
                  </a:schemeClr>
                </a:solidFill>
                <a:effectLst>
                  <a:outerShdw blurRad="38100" dist="38100" dir="2700000" algn="tl">
                    <a:srgbClr val="000000">
                      <a:alpha val="43137"/>
                    </a:srgbClr>
                  </a:outerShdw>
                </a:effectLst>
              </a:rPr>
              <a:t>institutions</a:t>
            </a:r>
            <a:endParaRPr lang="en-US" dirty="0"/>
          </a:p>
        </p:txBody>
      </p:sp>
      <p:sp>
        <p:nvSpPr>
          <p:cNvPr id="173059" name="Content Placeholder 2"/>
          <p:cNvSpPr>
            <a:spLocks noGrp="1"/>
          </p:cNvSpPr>
          <p:nvPr>
            <p:ph idx="1"/>
          </p:nvPr>
        </p:nvSpPr>
        <p:spPr>
          <a:xfrm>
            <a:off x="913993" y="1219297"/>
            <a:ext cx="7772331" cy="4953479"/>
          </a:xfrm>
        </p:spPr>
        <p:txBody>
          <a:bodyPr/>
          <a:lstStyle/>
          <a:p>
            <a:endParaRPr lang="en-US" sz="4400" b="1" dirty="0" smtClean="0"/>
          </a:p>
          <a:p>
            <a:r>
              <a:rPr lang="en-US" sz="4400" b="1" dirty="0" smtClean="0"/>
              <a:t>Religious</a:t>
            </a:r>
            <a:r>
              <a:rPr lang="en-US" dirty="0" smtClean="0"/>
              <a:t> –  mosques, churches, temples, mountains</a:t>
            </a:r>
          </a:p>
          <a:p>
            <a:r>
              <a:rPr lang="en-US" dirty="0" smtClean="0"/>
              <a:t>Role-uphold beliefs , reduction of stress, unity of group members, improving morals, offer comfort and support to members, restores faith</a:t>
            </a:r>
          </a:p>
          <a:p>
            <a:r>
              <a:rPr lang="en-US" dirty="0" smtClean="0"/>
              <a:t> faith based organizations </a:t>
            </a:r>
            <a:r>
              <a:rPr lang="en-US" dirty="0" err="1" smtClean="0"/>
              <a:t>e.g</a:t>
            </a:r>
            <a:r>
              <a:rPr lang="en-US" dirty="0" smtClean="0"/>
              <a:t> mission hospitals , CHAK, Catholic secretariat in provision of health services</a:t>
            </a:r>
          </a:p>
          <a:p>
            <a:endParaRPr lang="en-US" dirty="0" smtClean="0"/>
          </a:p>
        </p:txBody>
      </p:sp>
      <p:sp>
        <p:nvSpPr>
          <p:cNvPr id="21508" name="Footer Placeholder 3"/>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a:defRPr/>
            </a:pPr>
            <a:r>
              <a:rPr lang="en-US" smtClean="0"/>
              <a:t>annacieta</a:t>
            </a:r>
            <a:endParaRPr lang="en-US" smtClean="0"/>
          </a:p>
        </p:txBody>
      </p:sp>
      <p:sp>
        <p:nvSpPr>
          <p:cNvPr id="173061" name="Slide Number Placeholder 4"/>
          <p:cNvSpPr>
            <a:spLocks noGrp="1"/>
          </p:cNvSpPr>
          <p:nvPr>
            <p:ph type="sldNum" sz="quarter" idx="12"/>
          </p:nvPr>
        </p:nvSpPr>
        <p:spPr bwMode="auto">
          <a:noFill/>
          <a:ln>
            <a:miter lim="800000"/>
            <a:headEnd/>
            <a:tailEnd/>
          </a:ln>
        </p:spPr>
        <p:txBody>
          <a:bodyPr/>
          <a:lstStyle/>
          <a:p>
            <a:fld id="{203D235B-3789-49D9-8EA9-493CB13F54BD}" type="slidenum">
              <a:rPr lang="en-US"/>
              <a:pPr/>
              <a:t>111</a:t>
            </a:fld>
            <a:endParaRPr lang="en-US"/>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35" y="534072"/>
            <a:ext cx="7772331" cy="2209704"/>
          </a:xfrm>
        </p:spPr>
        <p:txBody>
          <a:bodyPr/>
          <a:lstStyle/>
          <a:p>
            <a:pPr>
              <a:defRPr/>
            </a:pPr>
            <a:r>
              <a:rPr lang="en-US" dirty="0">
                <a:solidFill>
                  <a:schemeClr val="tx2">
                    <a:satMod val="200000"/>
                  </a:schemeClr>
                </a:solidFill>
              </a:rPr>
              <a:t>Socialization</a:t>
            </a:r>
          </a:p>
        </p:txBody>
      </p:sp>
      <p:sp>
        <p:nvSpPr>
          <p:cNvPr id="22531" name="Rectangle 3"/>
          <p:cNvSpPr>
            <a:spLocks noGrp="1" noChangeArrowheads="1"/>
          </p:cNvSpPr>
          <p:nvPr>
            <p:ph type="subTitle" idx="1"/>
          </p:nvPr>
        </p:nvSpPr>
        <p:spPr>
          <a:xfrm>
            <a:off x="533729" y="1219296"/>
            <a:ext cx="8076543" cy="4877184"/>
          </a:xfrm>
        </p:spPr>
        <p:txBody>
          <a:bodyPr/>
          <a:lstStyle/>
          <a:p>
            <a:pPr eaLnBrk="1" hangingPunct="1">
              <a:lnSpc>
                <a:spcPct val="80000"/>
              </a:lnSpc>
              <a:spcBef>
                <a:spcPct val="0"/>
              </a:spcBef>
              <a:buFontTx/>
              <a:buChar char="•"/>
              <a:defRPr/>
            </a:pPr>
            <a:r>
              <a:rPr lang="en-US" sz="1800" dirty="0"/>
              <a:t>I</a:t>
            </a:r>
            <a:r>
              <a:rPr lang="en-US" sz="2800" dirty="0"/>
              <a:t>t is a process by which a person is introduced to be part of society into which one was born and learns its culture.</a:t>
            </a:r>
          </a:p>
          <a:p>
            <a:pPr eaLnBrk="1" hangingPunct="1">
              <a:lnSpc>
                <a:spcPct val="80000"/>
              </a:lnSpc>
              <a:spcBef>
                <a:spcPct val="0"/>
              </a:spcBef>
              <a:buFontTx/>
              <a:buChar char="•"/>
              <a:defRPr/>
            </a:pPr>
            <a:endParaRPr lang="en-US" sz="2800" dirty="0"/>
          </a:p>
          <a:p>
            <a:pPr eaLnBrk="1" hangingPunct="1">
              <a:lnSpc>
                <a:spcPct val="80000"/>
              </a:lnSpc>
              <a:spcBef>
                <a:spcPct val="0"/>
              </a:spcBef>
              <a:buFontTx/>
              <a:buChar char="•"/>
              <a:defRPr/>
            </a:pPr>
            <a:r>
              <a:rPr lang="en-US" sz="2800" dirty="0"/>
              <a:t>Primary socialization – learnt from parents and extended family on acceptable </a:t>
            </a:r>
            <a:r>
              <a:rPr lang="en-US" sz="2800" dirty="0" err="1"/>
              <a:t>behaviour</a:t>
            </a:r>
            <a:r>
              <a:rPr lang="en-US" sz="2800" dirty="0"/>
              <a:t>.</a:t>
            </a:r>
          </a:p>
          <a:p>
            <a:pPr eaLnBrk="1" hangingPunct="1">
              <a:lnSpc>
                <a:spcPct val="80000"/>
              </a:lnSpc>
              <a:spcBef>
                <a:spcPct val="0"/>
              </a:spcBef>
              <a:buFontTx/>
              <a:buChar char="•"/>
              <a:defRPr/>
            </a:pPr>
            <a:endParaRPr lang="en-US" sz="2800" dirty="0"/>
          </a:p>
          <a:p>
            <a:pPr eaLnBrk="1" hangingPunct="1">
              <a:lnSpc>
                <a:spcPct val="80000"/>
              </a:lnSpc>
              <a:spcBef>
                <a:spcPct val="0"/>
              </a:spcBef>
              <a:buFontTx/>
              <a:buChar char="•"/>
              <a:defRPr/>
            </a:pPr>
            <a:r>
              <a:rPr lang="en-US" sz="2800" dirty="0"/>
              <a:t>Secondary socialization – from peers(age mates ), school, </a:t>
            </a:r>
            <a:r>
              <a:rPr lang="en-US" sz="2800" dirty="0" err="1"/>
              <a:t>neighbours</a:t>
            </a:r>
            <a:r>
              <a:rPr lang="en-US" sz="2800" dirty="0"/>
              <a:t> and by watching adults.</a:t>
            </a:r>
          </a:p>
          <a:p>
            <a:pPr eaLnBrk="1" hangingPunct="1">
              <a:lnSpc>
                <a:spcPct val="80000"/>
              </a:lnSpc>
              <a:spcBef>
                <a:spcPct val="0"/>
              </a:spcBef>
              <a:buFontTx/>
              <a:buChar char="•"/>
              <a:defRPr/>
            </a:pPr>
            <a:endParaRPr lang="en-US" sz="2800" dirty="0"/>
          </a:p>
          <a:p>
            <a:pPr eaLnBrk="1" hangingPunct="1">
              <a:lnSpc>
                <a:spcPct val="80000"/>
              </a:lnSpc>
              <a:spcBef>
                <a:spcPct val="0"/>
              </a:spcBef>
              <a:buFontTx/>
              <a:buChar char="•"/>
              <a:defRPr/>
            </a:pPr>
            <a:r>
              <a:rPr lang="en-US" sz="2800" dirty="0"/>
              <a:t> other agents of socialization- the family, media such as Television, newsprint</a:t>
            </a:r>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112</a:t>
            </a:fld>
            <a:endParaRPr lang="en-US"/>
          </a:p>
        </p:txBody>
      </p:sp>
    </p:spTree>
  </p:cSld>
  <p:clrMapOvr>
    <a:masterClrMapping/>
  </p:clrMapOvr>
  <p:transition spd="slow">
    <p:wipe/>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a:defRPr/>
            </a:pPr>
            <a:r>
              <a:rPr lang="en-US" dirty="0">
                <a:solidFill>
                  <a:schemeClr val="tx2">
                    <a:satMod val="200000"/>
                  </a:schemeClr>
                </a:solidFill>
              </a:rPr>
              <a:t>Social stratification</a:t>
            </a:r>
          </a:p>
        </p:txBody>
      </p:sp>
      <p:sp>
        <p:nvSpPr>
          <p:cNvPr id="175107" name="Rectangle 3"/>
          <p:cNvSpPr>
            <a:spLocks noGrp="1" noChangeArrowheads="1"/>
          </p:cNvSpPr>
          <p:nvPr>
            <p:ph idx="1"/>
          </p:nvPr>
        </p:nvSpPr>
        <p:spPr>
          <a:xfrm>
            <a:off x="913993" y="1785038"/>
            <a:ext cx="8001848" cy="4572000"/>
          </a:xfrm>
        </p:spPr>
        <p:txBody>
          <a:bodyPr/>
          <a:lstStyle/>
          <a:p>
            <a:pPr eaLnBrk="1" hangingPunct="1"/>
            <a:r>
              <a:rPr lang="en-US" smtClean="0"/>
              <a:t>It is process which ranks members of society according to wealth, prestige, power, sex, age and ethnic origin </a:t>
            </a:r>
          </a:p>
          <a:p>
            <a:pPr eaLnBrk="1" hangingPunct="1"/>
            <a:r>
              <a:rPr lang="en-US" smtClean="0"/>
              <a:t>Status may be: ascribed/born with e.g Prince</a:t>
            </a:r>
          </a:p>
          <a:p>
            <a:pPr eaLnBrk="1" hangingPunct="1">
              <a:buFontTx/>
              <a:buNone/>
            </a:pPr>
            <a:r>
              <a:rPr lang="en-US" smtClean="0"/>
              <a:t>Or</a:t>
            </a:r>
          </a:p>
          <a:p>
            <a:pPr eaLnBrk="1" hangingPunct="1"/>
            <a:r>
              <a:rPr lang="en-US" smtClean="0"/>
              <a:t>Achieved/acquired.eg  President</a:t>
            </a:r>
          </a:p>
          <a:p>
            <a:pPr eaLnBrk="1" hangingPunct="1"/>
            <a:endParaRPr lang="en-US" smtClean="0"/>
          </a:p>
        </p:txBody>
      </p:sp>
      <p:sp>
        <p:nvSpPr>
          <p:cNvPr id="23556" name="Footer Placeholder 6"/>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a:defRPr/>
            </a:pPr>
            <a:r>
              <a:rPr lang="en-US" smtClean="0"/>
              <a:t>annacieta</a:t>
            </a:r>
            <a:endParaRPr lang="en-US" smtClean="0"/>
          </a:p>
        </p:txBody>
      </p:sp>
      <p:sp>
        <p:nvSpPr>
          <p:cNvPr id="175110" name="Slide Number Placeholder 5"/>
          <p:cNvSpPr>
            <a:spLocks noGrp="1"/>
          </p:cNvSpPr>
          <p:nvPr>
            <p:ph type="sldNum" sz="quarter" idx="12"/>
          </p:nvPr>
        </p:nvSpPr>
        <p:spPr bwMode="auto">
          <a:noFill/>
          <a:ln>
            <a:miter lim="800000"/>
            <a:headEnd/>
            <a:tailEnd/>
          </a:ln>
        </p:spPr>
        <p:txBody>
          <a:bodyPr/>
          <a:lstStyle/>
          <a:p>
            <a:fld id="{15ACBAC1-6C15-40B1-AEE2-43F94004E63C}" type="slidenum">
              <a:rPr lang="en-US"/>
              <a:pPr/>
              <a:t>113</a:t>
            </a:fld>
            <a:endParaRPr lang="en-US"/>
          </a:p>
        </p:txBody>
      </p:sp>
      <p:pic>
        <p:nvPicPr>
          <p:cNvPr id="22533" name="Picture 5" descr="C:\Users\ICT ADMIN\Documents\Hawa GaLAXY\phone images\Camera\2012-11-11 21.08.11.jpg"/>
          <p:cNvPicPr>
            <a:picLocks noChangeAspect="1" noChangeArrowheads="1"/>
          </p:cNvPicPr>
          <p:nvPr/>
        </p:nvPicPr>
        <p:blipFill>
          <a:blip r:embed="rId2"/>
          <a:srcRect/>
          <a:stretch>
            <a:fillRect/>
          </a:stretch>
        </p:blipFill>
        <p:spPr bwMode="auto">
          <a:xfrm>
            <a:off x="6552770" y="3886776"/>
            <a:ext cx="2591230" cy="2589745"/>
          </a:xfrm>
          <a:prstGeom prst="rect">
            <a:avLst/>
          </a:prstGeom>
          <a:noFill/>
          <a:ln w="9525">
            <a:noFill/>
            <a:miter lim="800000"/>
            <a:headEnd/>
            <a:tailEnd/>
          </a:ln>
        </p:spPr>
      </p:pic>
    </p:spTree>
  </p:cSld>
  <p:clrMapOvr>
    <a:masterClrMapping/>
  </p:clrMapOvr>
  <p:transition spd="slow">
    <p:cut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2533"/>
                                        </p:tgtEl>
                                        <p:attrNameLst>
                                          <p:attrName>style.visibility</p:attrName>
                                        </p:attrNameLst>
                                      </p:cBhvr>
                                      <p:to>
                                        <p:strVal val="visible"/>
                                      </p:to>
                                    </p:set>
                                    <p:anim calcmode="lin" valueType="num">
                                      <p:cBhvr additive="base">
                                        <p:cTn id="7" dur="5000" fill="hold"/>
                                        <p:tgtEl>
                                          <p:spTgt spid="22533"/>
                                        </p:tgtEl>
                                        <p:attrNameLst>
                                          <p:attrName>ppt_x</p:attrName>
                                        </p:attrNameLst>
                                      </p:cBhvr>
                                      <p:tavLst>
                                        <p:tav tm="0">
                                          <p:val>
                                            <p:strVal val="#ppt_x"/>
                                          </p:val>
                                        </p:tav>
                                        <p:tav tm="100000">
                                          <p:val>
                                            <p:strVal val="#ppt_x"/>
                                          </p:val>
                                        </p:tav>
                                      </p:tavLst>
                                    </p:anim>
                                    <p:anim calcmode="lin" valueType="num">
                                      <p:cBhvr additive="base">
                                        <p:cTn id="8" dur="5000" fill="hold"/>
                                        <p:tgtEl>
                                          <p:spTgt spid="225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chemeClr val="tx2">
                    <a:satMod val="200000"/>
                  </a:schemeClr>
                </a:solidFill>
              </a:rPr>
              <a:t>What is culture</a:t>
            </a:r>
            <a:endParaRPr lang="en-US" dirty="0">
              <a:solidFill>
                <a:schemeClr val="tx2">
                  <a:satMod val="200000"/>
                </a:schemeClr>
              </a:solidFill>
            </a:endParaRPr>
          </a:p>
        </p:txBody>
      </p:sp>
      <p:sp>
        <p:nvSpPr>
          <p:cNvPr id="176131" name="Content Placeholder 2"/>
          <p:cNvSpPr>
            <a:spLocks noGrp="1"/>
          </p:cNvSpPr>
          <p:nvPr>
            <p:ph idx="1"/>
          </p:nvPr>
        </p:nvSpPr>
        <p:spPr/>
        <p:txBody>
          <a:bodyPr/>
          <a:lstStyle/>
          <a:p>
            <a:pPr eaLnBrk="1" hangingPunct="1"/>
            <a:r>
              <a:rPr lang="en-US" b="1" dirty="0" smtClean="0"/>
              <a:t>Explain Any food taboos that are practiced in your culture</a:t>
            </a:r>
          </a:p>
          <a:p>
            <a:pPr eaLnBrk="1" hangingPunct="1"/>
            <a:r>
              <a:rPr lang="en-US" b="1" dirty="0" smtClean="0"/>
              <a:t>How did people get treatment in your culture</a:t>
            </a:r>
          </a:p>
          <a:p>
            <a:pPr eaLnBrk="1" hangingPunct="1"/>
            <a:r>
              <a:rPr lang="en-US" b="1" dirty="0" smtClean="0"/>
              <a:t>Identify cultural practices which improved health</a:t>
            </a:r>
          </a:p>
          <a:p>
            <a:pPr eaLnBrk="1" hangingPunct="1"/>
            <a:r>
              <a:rPr lang="en-US" b="1" dirty="0" smtClean="0"/>
              <a:t>Describe any practices which have a negative effect on health</a:t>
            </a:r>
          </a:p>
        </p:txBody>
      </p:sp>
      <p:sp>
        <p:nvSpPr>
          <p:cNvPr id="24580" name="Footer Placeholder 4"/>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a:defRPr/>
            </a:pPr>
            <a:r>
              <a:rPr lang="en-US" smtClean="0"/>
              <a:t>annacieta</a:t>
            </a:r>
            <a:endParaRPr lang="en-US" smtClean="0"/>
          </a:p>
        </p:txBody>
      </p:sp>
      <p:sp>
        <p:nvSpPr>
          <p:cNvPr id="176133" name="Slide Number Placeholder 4"/>
          <p:cNvSpPr>
            <a:spLocks noGrp="1"/>
          </p:cNvSpPr>
          <p:nvPr>
            <p:ph type="sldNum" sz="quarter" idx="12"/>
          </p:nvPr>
        </p:nvSpPr>
        <p:spPr bwMode="auto">
          <a:noFill/>
          <a:ln>
            <a:miter lim="800000"/>
            <a:headEnd/>
            <a:tailEnd/>
          </a:ln>
        </p:spPr>
        <p:txBody>
          <a:bodyPr/>
          <a:lstStyle/>
          <a:p>
            <a:fld id="{CBF05E82-1FD0-44C4-BBC1-1782836E22F3}" type="slidenum">
              <a:rPr lang="en-US"/>
              <a:pPr/>
              <a:t>114</a:t>
            </a:fld>
            <a:endParaRPr lang="en-US"/>
          </a:p>
        </p:txBody>
      </p:sp>
    </p:spTree>
  </p:cSld>
  <p:clrMapOvr>
    <a:masterClrMapping/>
  </p:clrMapOvr>
  <p:transition spd="slow">
    <p:wipe/>
    <p:sndAc>
      <p:stSnd>
        <p:snd r:embed="rId2" name="drumroll.wav"/>
      </p:stSnd>
    </p:sndAc>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defRPr/>
            </a:pPr>
            <a:r>
              <a:rPr lang="en-US" dirty="0">
                <a:solidFill>
                  <a:schemeClr val="tx2">
                    <a:satMod val="200000"/>
                  </a:schemeClr>
                </a:solidFill>
              </a:rPr>
              <a:t>What is culture?</a:t>
            </a:r>
          </a:p>
        </p:txBody>
      </p:sp>
      <p:sp>
        <p:nvSpPr>
          <p:cNvPr id="177155" name="Rectangle 3"/>
          <p:cNvSpPr>
            <a:spLocks noGrp="1" noChangeArrowheads="1"/>
          </p:cNvSpPr>
          <p:nvPr>
            <p:ph idx="1"/>
          </p:nvPr>
        </p:nvSpPr>
        <p:spPr/>
        <p:txBody>
          <a:bodyPr/>
          <a:lstStyle/>
          <a:p>
            <a:pPr eaLnBrk="1" hangingPunct="1">
              <a:lnSpc>
                <a:spcPct val="90000"/>
              </a:lnSpc>
              <a:buFontTx/>
              <a:buNone/>
            </a:pPr>
            <a:r>
              <a:rPr lang="en-US" smtClean="0"/>
              <a:t>It is group of socially transmitted:</a:t>
            </a:r>
          </a:p>
          <a:p>
            <a:pPr eaLnBrk="1" hangingPunct="1">
              <a:lnSpc>
                <a:spcPct val="90000"/>
              </a:lnSpc>
            </a:pPr>
            <a:r>
              <a:rPr lang="en-US" smtClean="0"/>
              <a:t>Behaviour patterns,</a:t>
            </a:r>
          </a:p>
          <a:p>
            <a:pPr eaLnBrk="1" hangingPunct="1">
              <a:lnSpc>
                <a:spcPct val="90000"/>
              </a:lnSpc>
            </a:pPr>
            <a:r>
              <a:rPr lang="en-US" smtClean="0"/>
              <a:t>Values,</a:t>
            </a:r>
          </a:p>
          <a:p>
            <a:pPr eaLnBrk="1" hangingPunct="1">
              <a:lnSpc>
                <a:spcPct val="90000"/>
              </a:lnSpc>
            </a:pPr>
            <a:r>
              <a:rPr lang="en-US" smtClean="0"/>
              <a:t>Arts, </a:t>
            </a:r>
          </a:p>
          <a:p>
            <a:pPr eaLnBrk="1" hangingPunct="1">
              <a:lnSpc>
                <a:spcPct val="90000"/>
              </a:lnSpc>
            </a:pPr>
            <a:r>
              <a:rPr lang="en-US" smtClean="0"/>
              <a:t>Beliefs</a:t>
            </a:r>
          </a:p>
          <a:p>
            <a:pPr eaLnBrk="1" hangingPunct="1">
              <a:lnSpc>
                <a:spcPct val="90000"/>
              </a:lnSpc>
            </a:pPr>
            <a:r>
              <a:rPr lang="en-US" smtClean="0"/>
              <a:t>Symbols</a:t>
            </a:r>
          </a:p>
          <a:p>
            <a:pPr eaLnBrk="1" hangingPunct="1">
              <a:lnSpc>
                <a:spcPct val="90000"/>
              </a:lnSpc>
            </a:pPr>
            <a:r>
              <a:rPr lang="en-US" smtClean="0"/>
              <a:t>And all products of human works &amp; thought.</a:t>
            </a:r>
          </a:p>
        </p:txBody>
      </p:sp>
      <p:sp>
        <p:nvSpPr>
          <p:cNvPr id="25604" name="Footer Placeholder 6"/>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a:defRPr/>
            </a:pPr>
            <a:r>
              <a:rPr lang="en-US" smtClean="0"/>
              <a:t>annacieta</a:t>
            </a:r>
            <a:endParaRPr lang="en-US" smtClean="0"/>
          </a:p>
        </p:txBody>
      </p:sp>
      <p:sp>
        <p:nvSpPr>
          <p:cNvPr id="177157" name="Slide Number Placeholder 4"/>
          <p:cNvSpPr>
            <a:spLocks noGrp="1"/>
          </p:cNvSpPr>
          <p:nvPr>
            <p:ph type="sldNum" sz="quarter" idx="12"/>
          </p:nvPr>
        </p:nvSpPr>
        <p:spPr bwMode="auto">
          <a:noFill/>
          <a:ln>
            <a:miter lim="800000"/>
            <a:headEnd/>
            <a:tailEnd/>
          </a:ln>
        </p:spPr>
        <p:txBody>
          <a:bodyPr/>
          <a:lstStyle/>
          <a:p>
            <a:fld id="{53E7E095-B43C-4D3C-9277-E76AD7F16E5D}" type="slidenum">
              <a:rPr lang="en-US"/>
              <a:pPr/>
              <a:t>115</a:t>
            </a:fld>
            <a:endParaRPr lang="en-US"/>
          </a:p>
        </p:txBody>
      </p:sp>
    </p:spTree>
  </p:cSld>
  <p:clrMapOvr>
    <a:masterClrMapping/>
  </p:clrMapOvr>
  <p:transition spd="slow">
    <p:fade thruBlk="1"/>
    <p:sndAc>
      <p:stSnd>
        <p:snd r:embed="rId2" name="arrow.wav"/>
      </p:stSnd>
    </p:sndAc>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Title 1"/>
          <p:cNvSpPr>
            <a:spLocks noGrp="1"/>
          </p:cNvSpPr>
          <p:nvPr>
            <p:ph type="title"/>
          </p:nvPr>
        </p:nvSpPr>
        <p:spPr/>
        <p:txBody>
          <a:bodyPr/>
          <a:lstStyle/>
          <a:p>
            <a:r>
              <a:rPr lang="en-US" smtClean="0"/>
              <a:t>culture</a:t>
            </a:r>
          </a:p>
        </p:txBody>
      </p:sp>
      <p:sp>
        <p:nvSpPr>
          <p:cNvPr id="1027" name="Content Placeholder 2"/>
          <p:cNvSpPr>
            <a:spLocks noGrp="1"/>
          </p:cNvSpPr>
          <p:nvPr>
            <p:ph idx="1"/>
          </p:nvPr>
        </p:nvSpPr>
        <p:spPr>
          <a:xfrm>
            <a:off x="609782" y="1677072"/>
            <a:ext cx="7772331" cy="4572000"/>
          </a:xfrm>
        </p:spPr>
        <p:txBody>
          <a:bodyPr/>
          <a:lstStyle/>
          <a:p>
            <a:r>
              <a:rPr lang="en-US" dirty="0" smtClean="0"/>
              <a:t>Artifacts </a:t>
            </a:r>
            <a:r>
              <a:rPr lang="en-US" sz="1200" dirty="0"/>
              <a:t>Daily Nation newspaper</a:t>
            </a:r>
          </a:p>
        </p:txBody>
      </p:sp>
      <p:sp>
        <p:nvSpPr>
          <p:cNvPr id="1029" name="Footer Placeholder 3"/>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a:defRPr/>
            </a:pPr>
            <a:r>
              <a:rPr lang="en-US" smtClean="0"/>
              <a:t>annacieta</a:t>
            </a:r>
            <a:endParaRPr lang="en-US" smtClean="0"/>
          </a:p>
        </p:txBody>
      </p:sp>
      <p:sp>
        <p:nvSpPr>
          <p:cNvPr id="1030" name="Slide Number Placeholder 4"/>
          <p:cNvSpPr>
            <a:spLocks noGrp="1"/>
          </p:cNvSpPr>
          <p:nvPr>
            <p:ph type="sldNum" sz="quarter" idx="12"/>
          </p:nvPr>
        </p:nvSpPr>
        <p:spPr bwMode="auto">
          <a:noFill/>
          <a:ln>
            <a:miter lim="800000"/>
            <a:headEnd/>
            <a:tailEnd/>
          </a:ln>
        </p:spPr>
        <p:txBody>
          <a:bodyPr/>
          <a:lstStyle/>
          <a:p>
            <a:fld id="{1BA54EBC-9E69-4984-B1A3-12231630AC28}" type="slidenum">
              <a:rPr lang="en-US"/>
              <a:pPr/>
              <a:t>116</a:t>
            </a:fld>
            <a:endParaRPr lang="en-US"/>
          </a:p>
        </p:txBody>
      </p:sp>
      <p:graphicFrame>
        <p:nvGraphicFramePr>
          <p:cNvPr id="1026" name="Object 2"/>
          <p:cNvGraphicFramePr>
            <a:graphicFrameLocks noChangeAspect="1"/>
          </p:cNvGraphicFramePr>
          <p:nvPr/>
        </p:nvGraphicFramePr>
        <p:xfrm>
          <a:off x="1810331" y="2514889"/>
          <a:ext cx="2755558" cy="3809040"/>
        </p:xfrm>
        <a:graphic>
          <a:graphicData uri="http://schemas.openxmlformats.org/presentationml/2006/ole">
            <mc:AlternateContent xmlns:mc="http://schemas.openxmlformats.org/markup-compatibility/2006">
              <mc:Choice xmlns:v="urn:schemas-microsoft-com:vml" Requires="v">
                <p:oleObj spid="_x0000_s1038" name="Acrobat Document" r:id="rId3" imgW="5676900" imgH="8019870" progId="AcroExch.Document.7">
                  <p:embed/>
                </p:oleObj>
              </mc:Choice>
              <mc:Fallback>
                <p:oleObj name="Acrobat Document" r:id="rId3" imgW="5676900" imgH="8019870" progId="AcroExch.Document.7">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0331" y="2514889"/>
                        <a:ext cx="2755558" cy="3809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defRPr/>
            </a:pPr>
            <a:r>
              <a:rPr lang="en-US" dirty="0">
                <a:solidFill>
                  <a:schemeClr val="tx2">
                    <a:satMod val="200000"/>
                  </a:schemeClr>
                </a:solidFill>
              </a:rPr>
              <a:t>Cultural practices &amp; beliefs</a:t>
            </a:r>
          </a:p>
        </p:txBody>
      </p:sp>
      <p:sp>
        <p:nvSpPr>
          <p:cNvPr id="8195" name="Rectangle 3"/>
          <p:cNvSpPr>
            <a:spLocks noGrp="1" noChangeArrowheads="1"/>
          </p:cNvSpPr>
          <p:nvPr>
            <p:ph idx="1"/>
          </p:nvPr>
        </p:nvSpPr>
        <p:spPr/>
        <p:txBody>
          <a:bodyPr/>
          <a:lstStyle/>
          <a:p>
            <a:pPr marL="0" indent="0" eaLnBrk="1" hangingPunct="1">
              <a:lnSpc>
                <a:spcPct val="90000"/>
              </a:lnSpc>
              <a:buNone/>
            </a:pPr>
            <a:r>
              <a:rPr lang="en-US" sz="2800" dirty="0"/>
              <a:t>A belief is a personal conviction.</a:t>
            </a:r>
          </a:p>
          <a:p>
            <a:pPr marL="0" indent="0" eaLnBrk="1" hangingPunct="1">
              <a:lnSpc>
                <a:spcPct val="90000"/>
              </a:lnSpc>
              <a:buNone/>
            </a:pPr>
            <a:r>
              <a:rPr lang="en-US" sz="2800" dirty="0"/>
              <a:t>It may relate to:</a:t>
            </a:r>
          </a:p>
          <a:p>
            <a:pPr eaLnBrk="1" hangingPunct="1">
              <a:lnSpc>
                <a:spcPct val="90000"/>
              </a:lnSpc>
            </a:pPr>
            <a:r>
              <a:rPr lang="en-US" sz="2800" dirty="0"/>
              <a:t>Food taboos			</a:t>
            </a:r>
          </a:p>
          <a:p>
            <a:pPr eaLnBrk="1" hangingPunct="1">
              <a:lnSpc>
                <a:spcPct val="90000"/>
              </a:lnSpc>
            </a:pPr>
            <a:r>
              <a:rPr lang="en-US" sz="2800" dirty="0"/>
              <a:t>Breastfeeding</a:t>
            </a:r>
          </a:p>
          <a:p>
            <a:pPr eaLnBrk="1" hangingPunct="1">
              <a:lnSpc>
                <a:spcPct val="90000"/>
              </a:lnSpc>
            </a:pPr>
            <a:r>
              <a:rPr lang="en-US" sz="2800" dirty="0"/>
              <a:t>Bottle-feeding	</a:t>
            </a:r>
          </a:p>
          <a:p>
            <a:pPr eaLnBrk="1" hangingPunct="1">
              <a:lnSpc>
                <a:spcPct val="90000"/>
              </a:lnSpc>
            </a:pPr>
            <a:r>
              <a:rPr lang="en-US" sz="2800" dirty="0"/>
              <a:t>Pregnancy </a:t>
            </a:r>
          </a:p>
          <a:p>
            <a:pPr eaLnBrk="1" hangingPunct="1">
              <a:lnSpc>
                <a:spcPct val="90000"/>
              </a:lnSpc>
            </a:pPr>
            <a:r>
              <a:rPr lang="en-US" sz="2800" dirty="0"/>
              <a:t>Marriage</a:t>
            </a:r>
          </a:p>
          <a:p>
            <a:pPr eaLnBrk="1" hangingPunct="1">
              <a:lnSpc>
                <a:spcPct val="90000"/>
              </a:lnSpc>
            </a:pPr>
            <a:r>
              <a:rPr lang="en-US" sz="2800" dirty="0"/>
              <a:t>How do these affect the health of the society you live in?	</a:t>
            </a:r>
          </a:p>
        </p:txBody>
      </p:sp>
      <p:sp>
        <p:nvSpPr>
          <p:cNvPr id="26628" name="Footer Placeholder 6"/>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a:defRPr/>
            </a:pPr>
            <a:r>
              <a:rPr lang="en-US" smtClean="0"/>
              <a:t>annacieta</a:t>
            </a:r>
            <a:endParaRPr lang="en-US" smtClean="0"/>
          </a:p>
        </p:txBody>
      </p:sp>
      <p:sp>
        <p:nvSpPr>
          <p:cNvPr id="178181" name="Slide Number Placeholder 4"/>
          <p:cNvSpPr>
            <a:spLocks noGrp="1"/>
          </p:cNvSpPr>
          <p:nvPr>
            <p:ph type="sldNum" sz="quarter" idx="12"/>
          </p:nvPr>
        </p:nvSpPr>
        <p:spPr bwMode="auto">
          <a:noFill/>
          <a:ln>
            <a:miter lim="800000"/>
            <a:headEnd/>
            <a:tailEnd/>
          </a:ln>
        </p:spPr>
        <p:txBody>
          <a:bodyPr/>
          <a:lstStyle/>
          <a:p>
            <a:fld id="{C3EF43B3-DADA-4F8D-86A8-453B0BC41588}" type="slidenum">
              <a:rPr lang="en-US"/>
              <a:pPr/>
              <a:t>117</a:t>
            </a:fld>
            <a:endParaRPr lang="en-US"/>
          </a:p>
        </p:txBody>
      </p:sp>
    </p:spTree>
  </p:cSld>
  <p:clrMapOvr>
    <a:masterClrMapping/>
  </p:clrMapOvr>
  <p:transition spd="slow">
    <p:fade thruBlk="1"/>
    <p:sndAc>
      <p:stSnd>
        <p:snd r:embed="rId2" name="coin.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additive="base">
                                        <p:cTn id="7" dur="500" fill="hold"/>
                                        <p:tgtEl>
                                          <p:spTgt spid="81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195">
                                            <p:txEl>
                                              <p:pRg st="1" end="1"/>
                                            </p:txEl>
                                          </p:spTgt>
                                        </p:tgtEl>
                                        <p:attrNameLst>
                                          <p:attrName>style.visibility</p:attrName>
                                        </p:attrNameLst>
                                      </p:cBhvr>
                                      <p:to>
                                        <p:strVal val="visible"/>
                                      </p:to>
                                    </p:set>
                                    <p:anim calcmode="lin" valueType="num">
                                      <p:cBhvr additive="base">
                                        <p:cTn id="13" dur="500" fill="hold"/>
                                        <p:tgtEl>
                                          <p:spTgt spid="819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1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195">
                                            <p:txEl>
                                              <p:pRg st="2" end="2"/>
                                            </p:txEl>
                                          </p:spTgt>
                                        </p:tgtEl>
                                        <p:attrNameLst>
                                          <p:attrName>style.visibility</p:attrName>
                                        </p:attrNameLst>
                                      </p:cBhvr>
                                      <p:to>
                                        <p:strVal val="visible"/>
                                      </p:to>
                                    </p:set>
                                    <p:anim calcmode="lin" valueType="num">
                                      <p:cBhvr additive="base">
                                        <p:cTn id="19" dur="500" fill="hold"/>
                                        <p:tgtEl>
                                          <p:spTgt spid="819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1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195">
                                            <p:txEl>
                                              <p:pRg st="3" end="3"/>
                                            </p:txEl>
                                          </p:spTgt>
                                        </p:tgtEl>
                                        <p:attrNameLst>
                                          <p:attrName>style.visibility</p:attrName>
                                        </p:attrNameLst>
                                      </p:cBhvr>
                                      <p:to>
                                        <p:strVal val="visible"/>
                                      </p:to>
                                    </p:set>
                                    <p:anim calcmode="lin" valueType="num">
                                      <p:cBhvr additive="base">
                                        <p:cTn id="25" dur="500" fill="hold"/>
                                        <p:tgtEl>
                                          <p:spTgt spid="819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19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195">
                                            <p:txEl>
                                              <p:pRg st="4" end="4"/>
                                            </p:txEl>
                                          </p:spTgt>
                                        </p:tgtEl>
                                        <p:attrNameLst>
                                          <p:attrName>style.visibility</p:attrName>
                                        </p:attrNameLst>
                                      </p:cBhvr>
                                      <p:to>
                                        <p:strVal val="visible"/>
                                      </p:to>
                                    </p:set>
                                    <p:anim calcmode="lin" valueType="num">
                                      <p:cBhvr additive="base">
                                        <p:cTn id="31" dur="500" fill="hold"/>
                                        <p:tgtEl>
                                          <p:spTgt spid="819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19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195">
                                            <p:txEl>
                                              <p:pRg st="5" end="5"/>
                                            </p:txEl>
                                          </p:spTgt>
                                        </p:tgtEl>
                                        <p:attrNameLst>
                                          <p:attrName>style.visibility</p:attrName>
                                        </p:attrNameLst>
                                      </p:cBhvr>
                                      <p:to>
                                        <p:strVal val="visible"/>
                                      </p:to>
                                    </p:set>
                                    <p:anim calcmode="lin" valueType="num">
                                      <p:cBhvr additive="base">
                                        <p:cTn id="37" dur="500" fill="hold"/>
                                        <p:tgtEl>
                                          <p:spTgt spid="819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19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195">
                                            <p:txEl>
                                              <p:pRg st="6" end="6"/>
                                            </p:txEl>
                                          </p:spTgt>
                                        </p:tgtEl>
                                        <p:attrNameLst>
                                          <p:attrName>style.visibility</p:attrName>
                                        </p:attrNameLst>
                                      </p:cBhvr>
                                      <p:to>
                                        <p:strVal val="visible"/>
                                      </p:to>
                                    </p:set>
                                    <p:anim calcmode="lin" valueType="num">
                                      <p:cBhvr additive="base">
                                        <p:cTn id="43" dur="500" fill="hold"/>
                                        <p:tgtEl>
                                          <p:spTgt spid="819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19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195">
                                            <p:txEl>
                                              <p:pRg st="7" end="7"/>
                                            </p:txEl>
                                          </p:spTgt>
                                        </p:tgtEl>
                                        <p:attrNameLst>
                                          <p:attrName>style.visibility</p:attrName>
                                        </p:attrNameLst>
                                      </p:cBhvr>
                                      <p:to>
                                        <p:strVal val="visible"/>
                                      </p:to>
                                    </p:set>
                                    <p:anim calcmode="lin" valueType="num">
                                      <p:cBhvr additive="base">
                                        <p:cTn id="49" dur="500" fill="hold"/>
                                        <p:tgtEl>
                                          <p:spTgt spid="819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19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AutoShape 2"/>
          <p:cNvSpPr>
            <a:spLocks noGrp="1" noChangeArrowheads="1"/>
          </p:cNvSpPr>
          <p:nvPr>
            <p:ph type="title"/>
          </p:nvPr>
        </p:nvSpPr>
        <p:spPr/>
        <p:txBody>
          <a:bodyPr/>
          <a:lstStyle/>
          <a:p>
            <a:pPr eaLnBrk="1" hangingPunct="1"/>
            <a:r>
              <a:rPr lang="en-US" sz="3200" dirty="0"/>
              <a:t>Elements of Culture (Paradigm=Model)</a:t>
            </a:r>
          </a:p>
        </p:txBody>
      </p:sp>
      <p:pic>
        <p:nvPicPr>
          <p:cNvPr id="179203" name="Picture 3"/>
          <p:cNvPicPr>
            <a:picLocks noGrp="1" noChangeAspect="1" noChangeArrowheads="1"/>
          </p:cNvPicPr>
          <p:nvPr>
            <p:ph idx="1"/>
          </p:nvPr>
        </p:nvPicPr>
        <p:blipFill>
          <a:blip r:embed="rId2"/>
          <a:srcRect/>
          <a:stretch>
            <a:fillRect/>
          </a:stretch>
        </p:blipFill>
        <p:spPr>
          <a:xfrm>
            <a:off x="837941" y="1751929"/>
            <a:ext cx="6858339" cy="4877184"/>
          </a:xfrm>
        </p:spPr>
      </p:pic>
      <p:sp>
        <p:nvSpPr>
          <p:cNvPr id="27653" name="Footer Placeholder 5"/>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a:defRPr/>
            </a:pPr>
            <a:r>
              <a:rPr lang="en-US" smtClean="0"/>
              <a:t>annacieta</a:t>
            </a:r>
            <a:endParaRPr lang="en-US" smtClean="0"/>
          </a:p>
        </p:txBody>
      </p:sp>
      <p:sp>
        <p:nvSpPr>
          <p:cNvPr id="179204" name="Slide Number Placeholder 4"/>
          <p:cNvSpPr>
            <a:spLocks noGrp="1"/>
          </p:cNvSpPr>
          <p:nvPr>
            <p:ph type="sldNum" sz="quarter" idx="12"/>
          </p:nvPr>
        </p:nvSpPr>
        <p:spPr bwMode="auto">
          <a:noFill/>
          <a:ln>
            <a:miter lim="800000"/>
            <a:headEnd/>
            <a:tailEnd/>
          </a:ln>
        </p:spPr>
        <p:txBody>
          <a:bodyPr/>
          <a:lstStyle/>
          <a:p>
            <a:fld id="{C8804706-6C54-4491-907D-3D62ED63B3ED}" type="slidenum">
              <a:rPr lang="en-US"/>
              <a:pPr/>
              <a:t>118</a:t>
            </a:fld>
            <a:endParaRPr lang="en-US"/>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fontScale="90000"/>
          </a:bodyPr>
          <a:lstStyle/>
          <a:p>
            <a:pPr>
              <a:defRPr/>
            </a:pPr>
            <a:r>
              <a:rPr lang="en-US" sz="3200" dirty="0">
                <a:solidFill>
                  <a:schemeClr val="tx2">
                    <a:satMod val="200000"/>
                  </a:schemeClr>
                </a:solidFill>
              </a:rPr>
              <a:t>Rural urban migration</a:t>
            </a:r>
            <a:br>
              <a:rPr lang="en-US" sz="3200" dirty="0">
                <a:solidFill>
                  <a:schemeClr val="tx2">
                    <a:satMod val="200000"/>
                  </a:schemeClr>
                </a:solidFill>
              </a:rPr>
            </a:br>
            <a:r>
              <a:rPr lang="en-US" sz="3200" dirty="0"/>
              <a:t>What are its health effects on </a:t>
            </a:r>
            <a:r>
              <a:rPr lang="en-US" dirty="0" smtClean="0"/>
              <a:t/>
            </a:r>
            <a:br>
              <a:rPr lang="en-US" dirty="0" smtClean="0"/>
            </a:br>
            <a:endParaRPr lang="en-US" dirty="0">
              <a:solidFill>
                <a:schemeClr val="tx2">
                  <a:satMod val="200000"/>
                </a:schemeClr>
              </a:solidFill>
            </a:endParaRPr>
          </a:p>
        </p:txBody>
      </p:sp>
      <p:graphicFrame>
        <p:nvGraphicFramePr>
          <p:cNvPr id="5" name="Content Placeholder 4"/>
          <p:cNvGraphicFramePr>
            <a:graphicFrameLocks noGrp="1"/>
          </p:cNvGraphicFramePr>
          <p:nvPr>
            <p:ph idx="1"/>
          </p:nvPr>
        </p:nvGraphicFramePr>
        <p:xfrm>
          <a:off x="914400" y="1784350"/>
          <a:ext cx="77724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8676" name="Footer Placeholder 6"/>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a:defRPr/>
            </a:pPr>
            <a:r>
              <a:rPr lang="en-US" smtClean="0"/>
              <a:t>annacieta</a:t>
            </a:r>
            <a:endParaRPr lang="en-US" smtClean="0"/>
          </a:p>
        </p:txBody>
      </p:sp>
      <p:sp>
        <p:nvSpPr>
          <p:cNvPr id="180229" name="Slide Number Placeholder 5"/>
          <p:cNvSpPr>
            <a:spLocks noGrp="1"/>
          </p:cNvSpPr>
          <p:nvPr>
            <p:ph type="sldNum" sz="quarter" idx="12"/>
          </p:nvPr>
        </p:nvSpPr>
        <p:spPr bwMode="auto">
          <a:noFill/>
          <a:ln>
            <a:miter lim="800000"/>
            <a:headEnd/>
            <a:tailEnd/>
          </a:ln>
        </p:spPr>
        <p:txBody>
          <a:bodyPr/>
          <a:lstStyle/>
          <a:p>
            <a:fld id="{E4D01DBF-9FA3-469D-A283-AA97B1C27F3E}" type="slidenum">
              <a:rPr lang="en-US"/>
              <a:pPr/>
              <a:t>119</a:t>
            </a:fld>
            <a:endParaRPr lang="en-US"/>
          </a:p>
        </p:txBody>
      </p:sp>
    </p:spTree>
  </p:cSld>
  <p:clrMapOvr>
    <a:masterClrMapping/>
  </p:clrMapOvr>
  <p:transition spd="slow">
    <p:wedge/>
    <p:sndAc>
      <p:stSnd>
        <p:snd r:embed="rId2" name="wind.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endParaRPr lang="en-US" smtClean="0"/>
          </a:p>
        </p:txBody>
      </p:sp>
      <p:sp>
        <p:nvSpPr>
          <p:cNvPr id="9219" name="Content Placeholder 2"/>
          <p:cNvSpPr>
            <a:spLocks noGrp="1"/>
          </p:cNvSpPr>
          <p:nvPr>
            <p:ph idx="1"/>
          </p:nvPr>
        </p:nvSpPr>
        <p:spPr>
          <a:xfrm>
            <a:off x="0" y="1828800"/>
            <a:ext cx="9144000" cy="5202713"/>
          </a:xfrm>
        </p:spPr>
        <p:txBody>
          <a:bodyPr>
            <a:normAutofit lnSpcReduction="10000"/>
          </a:bodyPr>
          <a:lstStyle/>
          <a:p>
            <a:pPr>
              <a:buFont typeface="Wingdings" panose="05000000000000000000" pitchFamily="2" charset="2"/>
              <a:buChar char="Ø"/>
              <a:defRPr/>
            </a:pPr>
            <a:r>
              <a:rPr lang="en-US" b="1" dirty="0" smtClean="0"/>
              <a:t>Sociology helps us to solve social </a:t>
            </a:r>
            <a:r>
              <a:rPr lang="en-US" b="1" dirty="0" err="1" smtClean="0"/>
              <a:t>problems</a:t>
            </a:r>
            <a:r>
              <a:rPr lang="en-US" dirty="0" err="1" smtClean="0"/>
              <a:t>:the</a:t>
            </a:r>
            <a:r>
              <a:rPr lang="en-US" dirty="0" smtClean="0"/>
              <a:t> study of sociology will help s identify social problems and suggest </a:t>
            </a:r>
          </a:p>
          <a:p>
            <a:pPr marL="0" indent="0">
              <a:buNone/>
              <a:defRPr/>
            </a:pPr>
            <a:r>
              <a:rPr lang="en-US" dirty="0" smtClean="0"/>
              <a:t>measures to solve them.</a:t>
            </a:r>
          </a:p>
          <a:p>
            <a:pPr>
              <a:buFont typeface="Wingdings" panose="05000000000000000000" pitchFamily="2" charset="2"/>
              <a:buChar char="Ø"/>
              <a:defRPr/>
            </a:pPr>
            <a:r>
              <a:rPr lang="en-US" b="1" dirty="0" smtClean="0"/>
              <a:t>Social planning</a:t>
            </a:r>
            <a:r>
              <a:rPr lang="en-US" dirty="0" smtClean="0"/>
              <a:t>-social  planning has been made easier by sociology, its regarded </a:t>
            </a:r>
            <a:r>
              <a:rPr lang="en-US" dirty="0" smtClean="0">
                <a:solidFill>
                  <a:prstClr val="black"/>
                </a:solidFill>
              </a:rPr>
              <a:t>as </a:t>
            </a:r>
            <a:r>
              <a:rPr lang="en-US" dirty="0">
                <a:solidFill>
                  <a:prstClr val="black"/>
                </a:solidFill>
              </a:rPr>
              <a:t>the vehicle for social </a:t>
            </a:r>
            <a:r>
              <a:rPr lang="en-US" dirty="0" smtClean="0">
                <a:solidFill>
                  <a:prstClr val="black"/>
                </a:solidFill>
              </a:rPr>
              <a:t>reform and </a:t>
            </a:r>
            <a:r>
              <a:rPr lang="en-US" dirty="0">
                <a:solidFill>
                  <a:prstClr val="black"/>
                </a:solidFill>
              </a:rPr>
              <a:t>re organization</a:t>
            </a:r>
            <a:r>
              <a:rPr lang="en-US" dirty="0" smtClean="0">
                <a:solidFill>
                  <a:prstClr val="black"/>
                </a:solidFill>
              </a:rPr>
              <a:t>.</a:t>
            </a:r>
          </a:p>
          <a:p>
            <a:pPr>
              <a:buFont typeface="Wingdings" panose="05000000000000000000" pitchFamily="2" charset="2"/>
              <a:buChar char="Ø"/>
              <a:defRPr/>
            </a:pPr>
            <a:r>
              <a:rPr lang="en-US" dirty="0"/>
              <a:t>It is very useful for law makers need to know the background of  informal and formal laws of the </a:t>
            </a:r>
          </a:p>
          <a:p>
            <a:pPr marL="0" indent="0">
              <a:buNone/>
              <a:defRPr/>
            </a:pPr>
            <a:r>
              <a:rPr lang="en-US" dirty="0"/>
              <a:t>society through the study of sociology.</a:t>
            </a:r>
          </a:p>
          <a:p>
            <a:pPr>
              <a:buFont typeface="Wingdings" panose="05000000000000000000" pitchFamily="2" charset="2"/>
              <a:buChar char="Ø"/>
              <a:defRPr/>
            </a:pPr>
            <a:endParaRPr lang="en-US" dirty="0">
              <a:solidFill>
                <a:prstClr val="black"/>
              </a:solidFill>
            </a:endParaRPr>
          </a:p>
          <a:p>
            <a:pPr marL="0" indent="0">
              <a:buNone/>
              <a:defRPr/>
            </a:pPr>
            <a:endParaRPr lang="en-US" dirty="0" smtClean="0"/>
          </a:p>
          <a:p>
            <a:pPr marL="0" indent="0">
              <a:buNone/>
              <a:defRPr/>
            </a:pPr>
            <a:r>
              <a:rPr lang="en-US" dirty="0" smtClean="0"/>
              <a:t> </a:t>
            </a:r>
          </a:p>
          <a:p>
            <a:pPr>
              <a:buFont typeface="Wingdings" panose="05000000000000000000" pitchFamily="2" charset="2"/>
              <a:buChar char="Ø"/>
              <a:defRPr/>
            </a:pPr>
            <a:endParaRPr lang="en-US" dirty="0" smtClean="0"/>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12</a:t>
            </a:fld>
            <a:endParaRPr lang="en-US"/>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Title 1"/>
          <p:cNvSpPr>
            <a:spLocks noGrp="1"/>
          </p:cNvSpPr>
          <p:nvPr>
            <p:ph type="title"/>
          </p:nvPr>
        </p:nvSpPr>
        <p:spPr/>
        <p:txBody>
          <a:bodyPr/>
          <a:lstStyle/>
          <a:p>
            <a:r>
              <a:rPr lang="en-US" smtClean="0"/>
              <a:t>Social change</a:t>
            </a:r>
          </a:p>
        </p:txBody>
      </p:sp>
      <p:sp>
        <p:nvSpPr>
          <p:cNvPr id="181251" name="Content Placeholder 2"/>
          <p:cNvSpPr>
            <a:spLocks noGrp="1"/>
          </p:cNvSpPr>
          <p:nvPr>
            <p:ph idx="1"/>
          </p:nvPr>
        </p:nvSpPr>
        <p:spPr/>
        <p:txBody>
          <a:bodyPr/>
          <a:lstStyle/>
          <a:p>
            <a:pPr>
              <a:buFont typeface="Arial" panose="020B0604020202020204" pitchFamily="34" charset="0"/>
              <a:buChar char="•"/>
              <a:defRPr/>
            </a:pPr>
            <a:r>
              <a:rPr lang="en-US" dirty="0" smtClean="0"/>
              <a:t>The law of nature is change.</a:t>
            </a:r>
          </a:p>
          <a:p>
            <a:pPr marL="0" indent="0">
              <a:buNone/>
              <a:defRPr/>
            </a:pPr>
            <a:r>
              <a:rPr lang="en-US" dirty="0" smtClean="0"/>
              <a:t>society is not a static phenomenon</a:t>
            </a:r>
          </a:p>
          <a:p>
            <a:pPr marL="0" indent="0">
              <a:buNone/>
              <a:defRPr/>
            </a:pPr>
            <a:r>
              <a:rPr lang="en-US" dirty="0" smtClean="0"/>
              <a:t> it is a dynamic entity.</a:t>
            </a:r>
          </a:p>
          <a:p>
            <a:pPr marL="0" indent="0">
              <a:buNone/>
              <a:defRPr/>
            </a:pPr>
            <a:r>
              <a:rPr lang="en-US" dirty="0" smtClean="0"/>
              <a:t>change has occurred in all societies</a:t>
            </a:r>
          </a:p>
          <a:p>
            <a:pPr marL="0" indent="0">
              <a:buNone/>
              <a:defRPr/>
            </a:pPr>
            <a:r>
              <a:rPr lang="en-US" dirty="0" smtClean="0"/>
              <a:t> and at all times. </a:t>
            </a:r>
          </a:p>
          <a:p>
            <a:pPr marL="0" indent="0">
              <a:buNone/>
              <a:defRPr/>
            </a:pPr>
            <a:r>
              <a:rPr lang="en-US" dirty="0" smtClean="0"/>
              <a:t>Change is any observable difference or </a:t>
            </a:r>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120</a:t>
            </a:fld>
            <a:endParaRPr lang="en-US"/>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Title 1"/>
          <p:cNvSpPr>
            <a:spLocks noGrp="1"/>
          </p:cNvSpPr>
          <p:nvPr>
            <p:ph type="title"/>
          </p:nvPr>
        </p:nvSpPr>
        <p:spPr/>
        <p:txBody>
          <a:bodyPr/>
          <a:lstStyle/>
          <a:p>
            <a:endParaRPr lang="en-US" smtClean="0"/>
          </a:p>
        </p:txBody>
      </p:sp>
      <p:sp>
        <p:nvSpPr>
          <p:cNvPr id="3" name="Content Placeholder 2"/>
          <p:cNvSpPr>
            <a:spLocks noGrp="1"/>
          </p:cNvSpPr>
          <p:nvPr>
            <p:ph idx="1"/>
          </p:nvPr>
        </p:nvSpPr>
        <p:spPr/>
        <p:txBody>
          <a:bodyPr/>
          <a:lstStyle/>
          <a:p>
            <a:pPr marL="0" indent="0">
              <a:buNone/>
              <a:defRPr/>
            </a:pPr>
            <a:r>
              <a:rPr lang="en-US" dirty="0" smtClean="0"/>
              <a:t>alteration in any phenomenon over  period</a:t>
            </a:r>
          </a:p>
          <a:p>
            <a:pPr marL="0" indent="0">
              <a:buNone/>
              <a:defRPr/>
            </a:pPr>
            <a:r>
              <a:rPr lang="en-US" dirty="0" smtClean="0"/>
              <a:t> of time.</a:t>
            </a:r>
          </a:p>
          <a:p>
            <a:pPr>
              <a:buFont typeface="Arial" panose="020B0604020202020204" pitchFamily="34" charset="0"/>
              <a:buChar char="•"/>
              <a:defRPr/>
            </a:pPr>
            <a:r>
              <a:rPr lang="en-US" dirty="0" smtClean="0"/>
              <a:t>Definitions:</a:t>
            </a:r>
          </a:p>
          <a:p>
            <a:pPr>
              <a:buFont typeface="Arial" panose="020B0604020202020204" pitchFamily="34" charset="0"/>
              <a:buChar char="•"/>
              <a:defRPr/>
            </a:pPr>
            <a:r>
              <a:rPr lang="en-US" dirty="0" smtClean="0"/>
              <a:t>;-social change is any alteration that occur</a:t>
            </a:r>
          </a:p>
          <a:p>
            <a:pPr marL="0" indent="0">
              <a:buNone/>
              <a:defRPr/>
            </a:pPr>
            <a:r>
              <a:rPr lang="en-US" dirty="0" smtClean="0"/>
              <a:t> in social organization that is the </a:t>
            </a:r>
          </a:p>
          <a:p>
            <a:pPr marL="0" indent="0">
              <a:buNone/>
              <a:defRPr/>
            </a:pPr>
            <a:r>
              <a:rPr lang="en-US" dirty="0" smtClean="0"/>
              <a:t>structure and functions of society.</a:t>
            </a:r>
          </a:p>
          <a:p>
            <a:pPr>
              <a:buFont typeface="Arial" panose="020B0604020202020204" pitchFamily="34" charset="0"/>
              <a:buChar char="•"/>
              <a:defRPr/>
            </a:pPr>
            <a:endParaRPr lang="en-US" dirty="0"/>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4" name="Slide Number Placeholder 3"/>
          <p:cNvSpPr>
            <a:spLocks noGrp="1"/>
          </p:cNvSpPr>
          <p:nvPr>
            <p:ph type="sldNum" sz="quarter" idx="12"/>
          </p:nvPr>
        </p:nvSpPr>
        <p:spPr/>
        <p:txBody>
          <a:bodyPr/>
          <a:lstStyle/>
          <a:p>
            <a:fld id="{1F3E6434-720D-434F-A66C-A6EAC34E0334}" type="slidenum">
              <a:rPr lang="en-US" smtClean="0"/>
              <a:t>121</a:t>
            </a:fld>
            <a:endParaRPr lang="en-US"/>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Title 1"/>
          <p:cNvSpPr>
            <a:spLocks noGrp="1"/>
          </p:cNvSpPr>
          <p:nvPr>
            <p:ph type="title"/>
          </p:nvPr>
        </p:nvSpPr>
        <p:spPr/>
        <p:txBody>
          <a:bodyPr/>
          <a:lstStyle/>
          <a:p>
            <a:endParaRPr lang="en-US" smtClean="0"/>
          </a:p>
        </p:txBody>
      </p:sp>
      <p:sp>
        <p:nvSpPr>
          <p:cNvPr id="182275" name="Content Placeholder 2"/>
          <p:cNvSpPr>
            <a:spLocks noGrp="1"/>
          </p:cNvSpPr>
          <p:nvPr>
            <p:ph idx="1"/>
          </p:nvPr>
        </p:nvSpPr>
        <p:spPr/>
        <p:txBody>
          <a:bodyPr/>
          <a:lstStyle/>
          <a:p>
            <a:pPr>
              <a:buFont typeface="Arial" panose="020B0604020202020204" pitchFamily="34" charset="0"/>
              <a:buChar char="•"/>
              <a:defRPr/>
            </a:pPr>
            <a:r>
              <a:rPr lang="en-US" dirty="0" smtClean="0"/>
              <a:t>-variations or modifications in any aspect of social process, pattern or form.</a:t>
            </a:r>
          </a:p>
          <a:p>
            <a:pPr>
              <a:buFont typeface="Arial" panose="020B0604020202020204" pitchFamily="34" charset="0"/>
              <a:buChar char="•"/>
              <a:defRPr/>
            </a:pPr>
            <a:r>
              <a:rPr lang="en-US" b="1" u="sng" dirty="0" smtClean="0"/>
              <a:t>Characteristics of social change</a:t>
            </a:r>
          </a:p>
          <a:p>
            <a:pPr>
              <a:buFont typeface="Arial" panose="020B0604020202020204" pitchFamily="34" charset="0"/>
              <a:buChar char="•"/>
              <a:defRPr/>
            </a:pPr>
            <a:r>
              <a:rPr lang="en-US" b="1" u="sng" dirty="0" smtClean="0"/>
              <a:t>-</a:t>
            </a:r>
            <a:r>
              <a:rPr lang="en-US" dirty="0" smtClean="0"/>
              <a:t>social change is a universal phenomenon:</a:t>
            </a:r>
          </a:p>
          <a:p>
            <a:pPr marL="0" indent="0">
              <a:buNone/>
              <a:defRPr/>
            </a:pPr>
            <a:r>
              <a:rPr lang="en-US" dirty="0" smtClean="0"/>
              <a:t>-no society remains completely static.</a:t>
            </a:r>
          </a:p>
          <a:p>
            <a:pPr marL="0" indent="0">
              <a:buNone/>
              <a:defRPr/>
            </a:pPr>
            <a:r>
              <a:rPr lang="en-US" dirty="0" smtClean="0"/>
              <a:t>changes happens in all aspects including</a:t>
            </a:r>
          </a:p>
          <a:p>
            <a:pPr marL="0" indent="0">
              <a:buNone/>
              <a:defRPr/>
            </a:pPr>
            <a:r>
              <a:rPr lang="en-US" dirty="0" smtClean="0"/>
              <a:t> </a:t>
            </a:r>
            <a:endParaRPr lang="en-US" b="1" u="sng" dirty="0" smtClean="0"/>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122</a:t>
            </a:fld>
            <a:endParaRPr lang="en-US"/>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Title 1"/>
          <p:cNvSpPr>
            <a:spLocks noGrp="1"/>
          </p:cNvSpPr>
          <p:nvPr>
            <p:ph type="title"/>
          </p:nvPr>
        </p:nvSpPr>
        <p:spPr/>
        <p:txBody>
          <a:bodyPr/>
          <a:lstStyle/>
          <a:p>
            <a:endParaRPr lang="en-US" smtClean="0"/>
          </a:p>
        </p:txBody>
      </p:sp>
      <p:sp>
        <p:nvSpPr>
          <p:cNvPr id="184323" name="Content Placeholder 2"/>
          <p:cNvSpPr>
            <a:spLocks noGrp="1"/>
          </p:cNvSpPr>
          <p:nvPr>
            <p:ph idx="1"/>
          </p:nvPr>
        </p:nvSpPr>
        <p:spPr/>
        <p:txBody>
          <a:bodyPr/>
          <a:lstStyle/>
          <a:p>
            <a:r>
              <a:rPr lang="en-US" smtClean="0"/>
              <a:t>the population,technologies,material eequipment,institutional structures and functions undergo reshaping.</a:t>
            </a:r>
            <a:endParaRPr lang="en-US" b="1" u="sng" smtClean="0"/>
          </a:p>
          <a:p>
            <a:endParaRPr lang="en-US" smtClean="0"/>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123</a:t>
            </a:fld>
            <a:endParaRPr lang="en-US"/>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Title 1"/>
          <p:cNvSpPr>
            <a:spLocks noGrp="1"/>
          </p:cNvSpPr>
          <p:nvPr>
            <p:ph type="title"/>
          </p:nvPr>
        </p:nvSpPr>
        <p:spPr/>
        <p:txBody>
          <a:bodyPr/>
          <a:lstStyle/>
          <a:p>
            <a:endParaRPr lang="en-US" smtClean="0"/>
          </a:p>
        </p:txBody>
      </p:sp>
      <p:sp>
        <p:nvSpPr>
          <p:cNvPr id="183299" name="Content Placeholder 2"/>
          <p:cNvSpPr>
            <a:spLocks noGrp="1"/>
          </p:cNvSpPr>
          <p:nvPr>
            <p:ph idx="1"/>
          </p:nvPr>
        </p:nvSpPr>
        <p:spPr/>
        <p:txBody>
          <a:bodyPr/>
          <a:lstStyle/>
          <a:p>
            <a:pPr>
              <a:buFont typeface="Arial" panose="020B0604020202020204" pitchFamily="34" charset="0"/>
              <a:buChar char="•"/>
              <a:defRPr/>
            </a:pPr>
            <a:r>
              <a:rPr lang="en-US" dirty="0" smtClean="0"/>
              <a:t>The speed of change differs from society to society</a:t>
            </a:r>
          </a:p>
          <a:p>
            <a:pPr>
              <a:buFont typeface="Arial" panose="020B0604020202020204" pitchFamily="34" charset="0"/>
              <a:buChar char="•"/>
              <a:defRPr/>
            </a:pPr>
            <a:r>
              <a:rPr lang="en-US" dirty="0" smtClean="0"/>
              <a:t>-social change is community change-</a:t>
            </a:r>
          </a:p>
          <a:p>
            <a:pPr marL="0" indent="0">
              <a:buNone/>
              <a:defRPr/>
            </a:pPr>
            <a:r>
              <a:rPr lang="en-US" dirty="0" smtClean="0"/>
              <a:t>it is social and not individual</a:t>
            </a:r>
          </a:p>
          <a:p>
            <a:pPr>
              <a:buFont typeface="Arial" panose="020B0604020202020204" pitchFamily="34" charset="0"/>
              <a:buChar char="•"/>
              <a:defRPr/>
            </a:pPr>
            <a:r>
              <a:rPr lang="en-US" dirty="0" smtClean="0"/>
              <a:t>-speed of social change is not uniform</a:t>
            </a:r>
          </a:p>
          <a:p>
            <a:pPr marL="0" indent="0">
              <a:buNone/>
              <a:defRPr/>
            </a:pPr>
            <a:r>
              <a:rPr lang="en-US" dirty="0" smtClean="0"/>
              <a:t>-social change occurs in all societies </a:t>
            </a:r>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124</a:t>
            </a:fld>
            <a:endParaRPr lang="en-US"/>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Title 1"/>
          <p:cNvSpPr>
            <a:spLocks noGrp="1"/>
          </p:cNvSpPr>
          <p:nvPr>
            <p:ph type="title"/>
          </p:nvPr>
        </p:nvSpPr>
        <p:spPr/>
        <p:txBody>
          <a:bodyPr/>
          <a:lstStyle/>
          <a:p>
            <a:endParaRPr lang="en-US" smtClean="0"/>
          </a:p>
        </p:txBody>
      </p:sp>
      <p:sp>
        <p:nvSpPr>
          <p:cNvPr id="3" name="Content Placeholder 2"/>
          <p:cNvSpPr>
            <a:spLocks noGrp="1"/>
          </p:cNvSpPr>
          <p:nvPr>
            <p:ph idx="1"/>
          </p:nvPr>
        </p:nvSpPr>
        <p:spPr/>
        <p:txBody>
          <a:bodyPr/>
          <a:lstStyle/>
          <a:p>
            <a:pPr marL="0" indent="0">
              <a:buNone/>
              <a:defRPr/>
            </a:pPr>
            <a:r>
              <a:rPr lang="en-US" dirty="0" smtClean="0"/>
              <a:t>the speed varies, in some its </a:t>
            </a:r>
          </a:p>
          <a:p>
            <a:pPr marL="0" indent="0">
              <a:buNone/>
              <a:defRPr/>
            </a:pPr>
            <a:r>
              <a:rPr lang="en-US" dirty="0" smtClean="0"/>
              <a:t>fast in others its slow.</a:t>
            </a:r>
          </a:p>
          <a:p>
            <a:pPr>
              <a:buFont typeface="Arial" panose="020B0604020202020204" pitchFamily="34" charset="0"/>
              <a:buChar char="•"/>
              <a:defRPr/>
            </a:pPr>
            <a:r>
              <a:rPr lang="en-US" dirty="0" smtClean="0"/>
              <a:t>-it occurs as an essential law of nature.</a:t>
            </a:r>
          </a:p>
          <a:p>
            <a:pPr>
              <a:buFont typeface="Arial" panose="020B0604020202020204" pitchFamily="34" charset="0"/>
              <a:buChar char="•"/>
              <a:defRPr/>
            </a:pPr>
            <a:endParaRPr lang="en-US" dirty="0"/>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4" name="Slide Number Placeholder 3"/>
          <p:cNvSpPr>
            <a:spLocks noGrp="1"/>
          </p:cNvSpPr>
          <p:nvPr>
            <p:ph type="sldNum" sz="quarter" idx="12"/>
          </p:nvPr>
        </p:nvSpPr>
        <p:spPr/>
        <p:txBody>
          <a:bodyPr/>
          <a:lstStyle/>
          <a:p>
            <a:fld id="{1F3E6434-720D-434F-A66C-A6EAC34E0334}" type="slidenum">
              <a:rPr lang="en-US" smtClean="0"/>
              <a:t>125</a:t>
            </a:fld>
            <a:endParaRPr lang="en-US"/>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Title 1"/>
          <p:cNvSpPr>
            <a:spLocks noGrp="1"/>
          </p:cNvSpPr>
          <p:nvPr>
            <p:ph type="title"/>
          </p:nvPr>
        </p:nvSpPr>
        <p:spPr/>
        <p:txBody>
          <a:bodyPr/>
          <a:lstStyle/>
          <a:p>
            <a:endParaRPr lang="en-US" smtClean="0"/>
          </a:p>
        </p:txBody>
      </p:sp>
      <p:sp>
        <p:nvSpPr>
          <p:cNvPr id="184323" name="Content Placeholder 2"/>
          <p:cNvSpPr>
            <a:spLocks noGrp="1"/>
          </p:cNvSpPr>
          <p:nvPr>
            <p:ph idx="1"/>
          </p:nvPr>
        </p:nvSpPr>
        <p:spPr/>
        <p:txBody>
          <a:bodyPr/>
          <a:lstStyle/>
          <a:p>
            <a:pPr>
              <a:buFont typeface="Arial" panose="020B0604020202020204" pitchFamily="34" charset="0"/>
              <a:buChar char="•"/>
              <a:defRPr/>
            </a:pPr>
            <a:r>
              <a:rPr lang="en-US" dirty="0" smtClean="0"/>
              <a:t>-the nature and speed of social </a:t>
            </a:r>
          </a:p>
          <a:p>
            <a:pPr marL="0" indent="0">
              <a:buNone/>
              <a:defRPr/>
            </a:pPr>
            <a:r>
              <a:rPr lang="en-US" dirty="0" smtClean="0"/>
              <a:t>change is affected by and related </a:t>
            </a:r>
          </a:p>
          <a:p>
            <a:pPr marL="0" indent="0">
              <a:buNone/>
              <a:defRPr/>
            </a:pPr>
            <a:r>
              <a:rPr lang="en-US" dirty="0" smtClean="0"/>
              <a:t>to time factor</a:t>
            </a:r>
          </a:p>
          <a:p>
            <a:pPr>
              <a:buFont typeface="Arial" panose="020B0604020202020204" pitchFamily="34" charset="0"/>
              <a:buChar char="•"/>
              <a:defRPr/>
            </a:pPr>
            <a:r>
              <a:rPr lang="en-US" dirty="0" smtClean="0"/>
              <a:t>-it shows chain reaction sequence-</a:t>
            </a:r>
          </a:p>
          <a:p>
            <a:pPr marL="0" indent="0">
              <a:buNone/>
              <a:defRPr/>
            </a:pPr>
            <a:r>
              <a:rPr lang="en-US" dirty="0" smtClean="0"/>
              <a:t>society being made up of interrelated parts. </a:t>
            </a:r>
          </a:p>
          <a:p>
            <a:pPr marL="0" indent="0">
              <a:buNone/>
              <a:defRPr/>
            </a:pPr>
            <a:r>
              <a:rPr lang="en-US" dirty="0" smtClean="0"/>
              <a:t>Hence change in one reacts in</a:t>
            </a:r>
          </a:p>
          <a:p>
            <a:pPr marL="0" indent="0">
              <a:buNone/>
              <a:defRPr/>
            </a:pPr>
            <a:r>
              <a:rPr lang="en-US" dirty="0" smtClean="0"/>
              <a:t> </a:t>
            </a:r>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126</a:t>
            </a:fld>
            <a:endParaRPr lang="en-US"/>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Title 1"/>
          <p:cNvSpPr>
            <a:spLocks noGrp="1"/>
          </p:cNvSpPr>
          <p:nvPr>
            <p:ph type="title"/>
          </p:nvPr>
        </p:nvSpPr>
        <p:spPr/>
        <p:txBody>
          <a:bodyPr/>
          <a:lstStyle/>
          <a:p>
            <a:endParaRPr lang="en-US" smtClean="0"/>
          </a:p>
        </p:txBody>
      </p:sp>
      <p:sp>
        <p:nvSpPr>
          <p:cNvPr id="3" name="Content Placeholder 2"/>
          <p:cNvSpPr>
            <a:spLocks noGrp="1"/>
          </p:cNvSpPr>
          <p:nvPr>
            <p:ph idx="1"/>
          </p:nvPr>
        </p:nvSpPr>
        <p:spPr/>
        <p:txBody>
          <a:bodyPr/>
          <a:lstStyle/>
          <a:p>
            <a:pPr marL="0" indent="0">
              <a:buNone/>
              <a:defRPr/>
            </a:pPr>
            <a:r>
              <a:rPr lang="en-US" dirty="0" smtClean="0"/>
              <a:t>others until the whole system changes</a:t>
            </a:r>
          </a:p>
          <a:p>
            <a:pPr>
              <a:buFont typeface="Arial" panose="020B0604020202020204" pitchFamily="34" charset="0"/>
              <a:buChar char="•"/>
              <a:defRPr/>
            </a:pPr>
            <a:r>
              <a:rPr lang="en-US" dirty="0" smtClean="0"/>
              <a:t>-definite prediction of social change is not possible-</a:t>
            </a:r>
          </a:p>
          <a:p>
            <a:pPr>
              <a:buFont typeface="Arial" panose="020B0604020202020204" pitchFamily="34" charset="0"/>
              <a:buChar char="•"/>
              <a:defRPr/>
            </a:pPr>
            <a:endParaRPr lang="en-US" dirty="0"/>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4" name="Slide Number Placeholder 3"/>
          <p:cNvSpPr>
            <a:spLocks noGrp="1"/>
          </p:cNvSpPr>
          <p:nvPr>
            <p:ph type="sldNum" sz="quarter" idx="12"/>
          </p:nvPr>
        </p:nvSpPr>
        <p:spPr/>
        <p:txBody>
          <a:bodyPr/>
          <a:lstStyle/>
          <a:p>
            <a:fld id="{1F3E6434-720D-434F-A66C-A6EAC34E0334}" type="slidenum">
              <a:rPr lang="en-US" smtClean="0"/>
              <a:t>127</a:t>
            </a:fld>
            <a:endParaRPr lang="en-US"/>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Title 1"/>
          <p:cNvSpPr>
            <a:spLocks noGrp="1"/>
          </p:cNvSpPr>
          <p:nvPr>
            <p:ph type="title"/>
          </p:nvPr>
        </p:nvSpPr>
        <p:spPr/>
        <p:txBody>
          <a:bodyPr/>
          <a:lstStyle/>
          <a:p>
            <a:endParaRPr lang="en-US" smtClean="0"/>
          </a:p>
        </p:txBody>
      </p:sp>
      <p:sp>
        <p:nvSpPr>
          <p:cNvPr id="189443" name="Content Placeholder 2"/>
          <p:cNvSpPr>
            <a:spLocks noGrp="1"/>
          </p:cNvSpPr>
          <p:nvPr>
            <p:ph idx="1"/>
          </p:nvPr>
        </p:nvSpPr>
        <p:spPr/>
        <p:txBody>
          <a:bodyPr/>
          <a:lstStyle/>
          <a:p>
            <a:r>
              <a:rPr lang="en-US" smtClean="0"/>
              <a:t>-it is a form of replacement</a:t>
            </a:r>
          </a:p>
          <a:p>
            <a:r>
              <a:rPr lang="en-US" smtClean="0"/>
              <a:t>-results from the interaction of a number of factors.</a:t>
            </a:r>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128</a:t>
            </a:fld>
            <a:endParaRPr lang="en-US"/>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Title 1"/>
          <p:cNvSpPr>
            <a:spLocks noGrp="1"/>
          </p:cNvSpPr>
          <p:nvPr>
            <p:ph type="title"/>
          </p:nvPr>
        </p:nvSpPr>
        <p:spPr/>
        <p:txBody>
          <a:bodyPr/>
          <a:lstStyle/>
          <a:p>
            <a:endParaRPr lang="en-US" smtClean="0"/>
          </a:p>
        </p:txBody>
      </p:sp>
      <p:sp>
        <p:nvSpPr>
          <p:cNvPr id="190467" name="Content Placeholder 2"/>
          <p:cNvSpPr>
            <a:spLocks noGrp="1"/>
          </p:cNvSpPr>
          <p:nvPr>
            <p:ph idx="1"/>
          </p:nvPr>
        </p:nvSpPr>
        <p:spPr/>
        <p:txBody>
          <a:bodyPr/>
          <a:lstStyle/>
          <a:p>
            <a:r>
              <a:rPr lang="en-US" b="1" u="sng" smtClean="0"/>
              <a:t>Factors of social change</a:t>
            </a:r>
            <a:endParaRPr lang="en-US" smtClean="0"/>
          </a:p>
          <a:p>
            <a:r>
              <a:rPr lang="en-US" smtClean="0"/>
              <a:t>1.geographical factor</a:t>
            </a:r>
          </a:p>
          <a:p>
            <a:r>
              <a:rPr lang="en-US" smtClean="0"/>
              <a:t>2.biological factor</a:t>
            </a:r>
          </a:p>
          <a:p>
            <a:r>
              <a:rPr lang="en-US" smtClean="0"/>
              <a:t>3.technological factor</a:t>
            </a:r>
          </a:p>
          <a:p>
            <a:r>
              <a:rPr lang="en-US" smtClean="0"/>
              <a:t>4.cultural factors</a:t>
            </a:r>
          </a:p>
          <a:p>
            <a:r>
              <a:rPr lang="en-US" smtClean="0"/>
              <a:t>5.population factors</a:t>
            </a:r>
          </a:p>
          <a:p>
            <a:r>
              <a:rPr lang="en-US" smtClean="0"/>
              <a:t>6.</a:t>
            </a:r>
          </a:p>
          <a:p>
            <a:endParaRPr lang="en-US" smtClean="0"/>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129</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normAutofit fontScale="90000"/>
          </a:bodyPr>
          <a:lstStyle/>
          <a:p>
            <a:r>
              <a:rPr lang="en-US" smtClean="0"/>
              <a:t>Use of sociology in healthcare sector.</a:t>
            </a:r>
          </a:p>
        </p:txBody>
      </p:sp>
      <p:sp>
        <p:nvSpPr>
          <p:cNvPr id="15363" name="Content Placeholder 2"/>
          <p:cNvSpPr>
            <a:spLocks noGrp="1"/>
          </p:cNvSpPr>
          <p:nvPr>
            <p:ph idx="1"/>
          </p:nvPr>
        </p:nvSpPr>
        <p:spPr/>
        <p:txBody>
          <a:bodyPr/>
          <a:lstStyle/>
          <a:p>
            <a:pPr marL="0" indent="0">
              <a:buNone/>
            </a:pPr>
            <a:r>
              <a:rPr lang="en-US" b="1" dirty="0" smtClean="0"/>
              <a:t>   Sociology helps the healthcare workers </a:t>
            </a:r>
          </a:p>
          <a:p>
            <a:pPr marL="0" indent="0">
              <a:buNone/>
            </a:pPr>
            <a:r>
              <a:rPr lang="en-US" b="1" dirty="0"/>
              <a:t> </a:t>
            </a:r>
            <a:r>
              <a:rPr lang="en-US" b="1" dirty="0" smtClean="0"/>
              <a:t> to know the culture and social life of patients</a:t>
            </a:r>
            <a:r>
              <a:rPr lang="en-US" dirty="0" smtClean="0"/>
              <a:t>.</a:t>
            </a:r>
          </a:p>
          <a:p>
            <a:pPr marL="0" lvl="0" indent="0">
              <a:buClr>
                <a:srgbClr val="0BD0D9"/>
              </a:buClr>
              <a:buNone/>
            </a:pPr>
            <a:r>
              <a:rPr lang="en-US" dirty="0" smtClean="0"/>
              <a:t> it is important to know peoples culture and beliefs especially </a:t>
            </a:r>
            <a:r>
              <a:rPr lang="en-US" dirty="0">
                <a:solidFill>
                  <a:prstClr val="black"/>
                </a:solidFill>
              </a:rPr>
              <a:t>in a country with diverse  </a:t>
            </a:r>
            <a:r>
              <a:rPr lang="en-US" dirty="0" smtClean="0">
                <a:solidFill>
                  <a:prstClr val="black"/>
                </a:solidFill>
              </a:rPr>
              <a:t>tribes </a:t>
            </a:r>
            <a:r>
              <a:rPr lang="en-US" dirty="0">
                <a:solidFill>
                  <a:prstClr val="black"/>
                </a:solidFill>
              </a:rPr>
              <a:t>and religions.</a:t>
            </a:r>
          </a:p>
          <a:p>
            <a:pPr lvl="0">
              <a:buClr>
                <a:srgbClr val="0BD0D9"/>
              </a:buClr>
            </a:pPr>
            <a:r>
              <a:rPr lang="en-US" b="1" dirty="0">
                <a:solidFill>
                  <a:prstClr val="black"/>
                </a:solidFill>
              </a:rPr>
              <a:t>Personal adjustments</a:t>
            </a:r>
            <a:r>
              <a:rPr lang="en-US" dirty="0">
                <a:solidFill>
                  <a:prstClr val="black"/>
                </a:solidFill>
              </a:rPr>
              <a:t>: knowledge in sociology helps the healthcare workers adjust to </a:t>
            </a:r>
            <a:r>
              <a:rPr lang="en-US" dirty="0" smtClean="0">
                <a:solidFill>
                  <a:prstClr val="black"/>
                </a:solidFill>
              </a:rPr>
              <a:t>situations </a:t>
            </a:r>
            <a:r>
              <a:rPr lang="en-US" dirty="0">
                <a:solidFill>
                  <a:prstClr val="black"/>
                </a:solidFill>
              </a:rPr>
              <a:t>in the hospital environment and enhances relations with colleagues and patients.</a:t>
            </a:r>
          </a:p>
          <a:p>
            <a:pPr marL="0" indent="0">
              <a:buNone/>
            </a:pPr>
            <a:endParaRPr lang="en-US" dirty="0" smtClean="0"/>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13</a:t>
            </a:fld>
            <a:endParaRPr lang="en-US"/>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Title 1"/>
          <p:cNvSpPr>
            <a:spLocks noGrp="1"/>
          </p:cNvSpPr>
          <p:nvPr>
            <p:ph type="title"/>
          </p:nvPr>
        </p:nvSpPr>
        <p:spPr/>
        <p:txBody>
          <a:bodyPr/>
          <a:lstStyle/>
          <a:p>
            <a:endParaRPr lang="en-US" smtClean="0"/>
          </a:p>
        </p:txBody>
      </p:sp>
      <p:sp>
        <p:nvSpPr>
          <p:cNvPr id="191491" name="Content Placeholder 2"/>
          <p:cNvSpPr>
            <a:spLocks noGrp="1"/>
          </p:cNvSpPr>
          <p:nvPr>
            <p:ph idx="1"/>
          </p:nvPr>
        </p:nvSpPr>
        <p:spPr/>
        <p:txBody>
          <a:bodyPr/>
          <a:lstStyle/>
          <a:p>
            <a:pPr marL="0" indent="0">
              <a:buNone/>
            </a:pPr>
            <a:r>
              <a:rPr lang="en-US" b="1" dirty="0" smtClean="0"/>
              <a:t>geographical /physical </a:t>
            </a:r>
            <a:r>
              <a:rPr lang="en-US" dirty="0" smtClean="0"/>
              <a:t>ones includes, changes in the planet, like </a:t>
            </a:r>
            <a:r>
              <a:rPr lang="en-US" dirty="0" err="1" smtClean="0"/>
              <a:t>earthquakes,famine,floods,volcanoes</a:t>
            </a:r>
            <a:endParaRPr lang="en-US" dirty="0" smtClean="0"/>
          </a:p>
          <a:p>
            <a:pPr marL="0" indent="0">
              <a:buNone/>
            </a:pPr>
            <a:r>
              <a:rPr lang="en-US" b="1" dirty="0" smtClean="0"/>
              <a:t>Biological ones </a:t>
            </a:r>
            <a:r>
              <a:rPr lang="en-US" dirty="0" smtClean="0"/>
              <a:t>includes-these includes heredity, selection of the qualities, social attitudes and interests as sex </a:t>
            </a:r>
            <a:r>
              <a:rPr lang="en-US" dirty="0" err="1" smtClean="0"/>
              <a:t>relations,mariage</a:t>
            </a:r>
            <a:r>
              <a:rPr lang="en-US" dirty="0" smtClean="0"/>
              <a:t> </a:t>
            </a:r>
          </a:p>
          <a:p>
            <a:pPr marL="0" indent="0">
              <a:buNone/>
            </a:pPr>
            <a:r>
              <a:rPr lang="en-US" dirty="0" smtClean="0"/>
              <a:t>.</a:t>
            </a:r>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130</a:t>
            </a:fld>
            <a:endParaRPr lang="en-US"/>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Title 1"/>
          <p:cNvSpPr>
            <a:spLocks noGrp="1"/>
          </p:cNvSpPr>
          <p:nvPr>
            <p:ph type="title"/>
          </p:nvPr>
        </p:nvSpPr>
        <p:spPr/>
        <p:txBody>
          <a:bodyPr/>
          <a:lstStyle/>
          <a:p>
            <a:endParaRPr lang="en-US" smtClean="0"/>
          </a:p>
        </p:txBody>
      </p:sp>
      <p:sp>
        <p:nvSpPr>
          <p:cNvPr id="192515" name="Content Placeholder 2"/>
          <p:cNvSpPr>
            <a:spLocks noGrp="1"/>
          </p:cNvSpPr>
          <p:nvPr>
            <p:ph idx="1"/>
          </p:nvPr>
        </p:nvSpPr>
        <p:spPr/>
        <p:txBody>
          <a:bodyPr/>
          <a:lstStyle/>
          <a:p>
            <a:pPr marL="0" indent="0">
              <a:buNone/>
            </a:pPr>
            <a:r>
              <a:rPr lang="en-US" dirty="0" smtClean="0"/>
              <a:t>and racial intermixes.</a:t>
            </a:r>
          </a:p>
          <a:p>
            <a:pPr marL="0" indent="0">
              <a:buNone/>
            </a:pPr>
            <a:r>
              <a:rPr lang="en-US" b="1" dirty="0" smtClean="0"/>
              <a:t>Technological factors </a:t>
            </a:r>
            <a:r>
              <a:rPr lang="en-US" dirty="0" smtClean="0"/>
              <a:t>include-rise to economic </a:t>
            </a:r>
            <a:r>
              <a:rPr lang="en-US" dirty="0" err="1" smtClean="0"/>
              <a:t>istitutions,,social</a:t>
            </a:r>
            <a:r>
              <a:rPr lang="en-US" dirty="0" smtClean="0"/>
              <a:t> </a:t>
            </a:r>
            <a:r>
              <a:rPr lang="en-US" dirty="0" err="1" smtClean="0"/>
              <a:t>institutions,social</a:t>
            </a:r>
            <a:r>
              <a:rPr lang="en-US" dirty="0" smtClean="0"/>
              <a:t> values</a:t>
            </a:r>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131</a:t>
            </a:fld>
            <a:endParaRPr lang="en-US"/>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Title 1"/>
          <p:cNvSpPr>
            <a:spLocks noGrp="1"/>
          </p:cNvSpPr>
          <p:nvPr>
            <p:ph type="title"/>
          </p:nvPr>
        </p:nvSpPr>
        <p:spPr/>
        <p:txBody>
          <a:bodyPr/>
          <a:lstStyle/>
          <a:p>
            <a:endParaRPr lang="en-US" smtClean="0"/>
          </a:p>
        </p:txBody>
      </p:sp>
      <p:sp>
        <p:nvSpPr>
          <p:cNvPr id="193539" name="Content Placeholder 2"/>
          <p:cNvSpPr>
            <a:spLocks noGrp="1"/>
          </p:cNvSpPr>
          <p:nvPr>
            <p:ph idx="1"/>
          </p:nvPr>
        </p:nvSpPr>
        <p:spPr/>
        <p:txBody>
          <a:bodyPr/>
          <a:lstStyle/>
          <a:p>
            <a:r>
              <a:rPr lang="en-US" b="1" smtClean="0"/>
              <a:t>Cultural factors-there </a:t>
            </a:r>
            <a:r>
              <a:rPr lang="en-US" smtClean="0"/>
              <a:t>is the material culture and non material culture-a CHANGE IN ONE AFFECTS THE OTHER ONE.</a:t>
            </a:r>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132</a:t>
            </a:fld>
            <a:endParaRPr lang="en-US"/>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fontScale="90000"/>
          </a:bodyPr>
          <a:lstStyle/>
          <a:p>
            <a:pPr>
              <a:defRPr/>
            </a:pPr>
            <a:r>
              <a:rPr lang="en-US" dirty="0">
                <a:solidFill>
                  <a:schemeClr val="tx2">
                    <a:satMod val="200000"/>
                  </a:schemeClr>
                </a:solidFill>
              </a:rPr>
              <a:t>HOW YOU CAN INITIATE SOCIAL CHANGE</a:t>
            </a:r>
          </a:p>
        </p:txBody>
      </p:sp>
      <p:sp>
        <p:nvSpPr>
          <p:cNvPr id="28675" name="Rectangle 3"/>
          <p:cNvSpPr>
            <a:spLocks noGrp="1" noChangeArrowheads="1"/>
          </p:cNvSpPr>
          <p:nvPr>
            <p:ph idx="1"/>
          </p:nvPr>
        </p:nvSpPr>
        <p:spPr>
          <a:xfrm>
            <a:off x="531013" y="1632446"/>
            <a:ext cx="8227291" cy="4525935"/>
          </a:xfrm>
        </p:spPr>
        <p:txBody>
          <a:bodyPr/>
          <a:lstStyle/>
          <a:p>
            <a:pPr eaLnBrk="1" hangingPunct="1">
              <a:buFont typeface="Wingdings" pitchFamily="2" charset="2"/>
              <a:buChar char="v"/>
            </a:pPr>
            <a:r>
              <a:rPr lang="en-US" sz="2800" dirty="0"/>
              <a:t>Create awareness-</a:t>
            </a:r>
          </a:p>
          <a:p>
            <a:pPr eaLnBrk="1" hangingPunct="1">
              <a:buFont typeface="Wingdings" pitchFamily="2" charset="2"/>
              <a:buChar char="v"/>
            </a:pPr>
            <a:r>
              <a:rPr lang="en-US" sz="2800" dirty="0"/>
              <a:t>Evoke desire for change</a:t>
            </a:r>
          </a:p>
          <a:p>
            <a:pPr eaLnBrk="1" hangingPunct="1">
              <a:buFont typeface="Wingdings" pitchFamily="2" charset="2"/>
              <a:buChar char="v"/>
            </a:pPr>
            <a:r>
              <a:rPr lang="en-US" sz="2800" dirty="0"/>
              <a:t>Impact skills by showing them how to attain the goal</a:t>
            </a:r>
          </a:p>
        </p:txBody>
      </p:sp>
      <p:sp>
        <p:nvSpPr>
          <p:cNvPr id="30724" name="Footer Placeholder 6"/>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a:defRPr/>
            </a:pPr>
            <a:r>
              <a:rPr lang="en-US" smtClean="0"/>
              <a:t>annacieta</a:t>
            </a:r>
            <a:endParaRPr lang="en-US" smtClean="0"/>
          </a:p>
        </p:txBody>
      </p:sp>
      <p:sp>
        <p:nvSpPr>
          <p:cNvPr id="194565" name="Slide Number Placeholder 4"/>
          <p:cNvSpPr>
            <a:spLocks noGrp="1"/>
          </p:cNvSpPr>
          <p:nvPr>
            <p:ph type="sldNum" sz="quarter" idx="12"/>
          </p:nvPr>
        </p:nvSpPr>
        <p:spPr bwMode="auto">
          <a:noFill/>
          <a:ln>
            <a:miter lim="800000"/>
            <a:headEnd/>
            <a:tailEnd/>
          </a:ln>
        </p:spPr>
        <p:txBody>
          <a:bodyPr/>
          <a:lstStyle/>
          <a:p>
            <a:fld id="{C6A03128-D702-4A9F-A213-A5C9BCA537F8}" type="slidenum">
              <a:rPr lang="en-US"/>
              <a:pPr/>
              <a:t>133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 calcmode="lin" valueType="num">
                                      <p:cBhvr additive="base">
                                        <p:cTn id="7" dur="500" fill="hold"/>
                                        <p:tgtEl>
                                          <p:spTgt spid="286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6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8675">
                                            <p:txEl>
                                              <p:pRg st="1" end="1"/>
                                            </p:txEl>
                                          </p:spTgt>
                                        </p:tgtEl>
                                        <p:attrNameLst>
                                          <p:attrName>style.visibility</p:attrName>
                                        </p:attrNameLst>
                                      </p:cBhvr>
                                      <p:to>
                                        <p:strVal val="visible"/>
                                      </p:to>
                                    </p:set>
                                    <p:anim calcmode="lin" valueType="num">
                                      <p:cBhvr additive="base">
                                        <p:cTn id="13" dur="500" fill="hold"/>
                                        <p:tgtEl>
                                          <p:spTgt spid="286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86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8675">
                                            <p:txEl>
                                              <p:pRg st="2" end="2"/>
                                            </p:txEl>
                                          </p:spTgt>
                                        </p:tgtEl>
                                        <p:attrNameLst>
                                          <p:attrName>style.visibility</p:attrName>
                                        </p:attrNameLst>
                                      </p:cBhvr>
                                      <p:to>
                                        <p:strVal val="visible"/>
                                      </p:to>
                                    </p:set>
                                    <p:anim calcmode="lin" valueType="num">
                                      <p:cBhvr additive="base">
                                        <p:cTn id="19" dur="500" fill="hold"/>
                                        <p:tgtEl>
                                          <p:spTgt spid="286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867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Title 1"/>
          <p:cNvSpPr>
            <a:spLocks noGrp="1"/>
          </p:cNvSpPr>
          <p:nvPr>
            <p:ph type="title"/>
          </p:nvPr>
        </p:nvSpPr>
        <p:spPr/>
        <p:txBody>
          <a:bodyPr/>
          <a:lstStyle/>
          <a:p>
            <a:endParaRPr lang="en-US" smtClean="0"/>
          </a:p>
        </p:txBody>
      </p:sp>
      <p:sp>
        <p:nvSpPr>
          <p:cNvPr id="195587" name="Content Placeholder 2"/>
          <p:cNvSpPr>
            <a:spLocks noGrp="1"/>
          </p:cNvSpPr>
          <p:nvPr>
            <p:ph idx="1"/>
          </p:nvPr>
        </p:nvSpPr>
        <p:spPr/>
        <p:txBody>
          <a:bodyPr/>
          <a:lstStyle/>
          <a:p>
            <a:pPr eaLnBrk="1" hangingPunct="1">
              <a:buFont typeface="Wingdings" pitchFamily="2" charset="2"/>
              <a:buChar char="v"/>
            </a:pPr>
            <a:r>
              <a:rPr lang="en-US" smtClean="0"/>
              <a:t>Be optimistic.</a:t>
            </a:r>
          </a:p>
          <a:p>
            <a:pPr eaLnBrk="1" hangingPunct="1">
              <a:buFont typeface="Wingdings" pitchFamily="2" charset="2"/>
              <a:buChar char="v"/>
            </a:pPr>
            <a:r>
              <a:rPr lang="en-US" smtClean="0"/>
              <a:t>Support and facilitate the change.</a:t>
            </a:r>
          </a:p>
          <a:p>
            <a:pPr eaLnBrk="1" hangingPunct="1">
              <a:buFont typeface="Wingdings" pitchFamily="2" charset="2"/>
              <a:buChar char="v"/>
            </a:pPr>
            <a:r>
              <a:rPr lang="en-US" smtClean="0"/>
              <a:t>Stimulate them/ inspire them e.g. through a reward </a:t>
            </a:r>
          </a:p>
          <a:p>
            <a:pPr eaLnBrk="1" hangingPunct="1">
              <a:buFont typeface="Wingdings" pitchFamily="2" charset="2"/>
              <a:buChar char="v"/>
            </a:pPr>
            <a:r>
              <a:rPr lang="en-US" smtClean="0"/>
              <a:t>Get feedback.</a:t>
            </a:r>
          </a:p>
          <a:p>
            <a:endParaRPr lang="en-US" smtClean="0"/>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134</a:t>
            </a:fld>
            <a:endParaRPr lang="en-US"/>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Title 1"/>
          <p:cNvSpPr>
            <a:spLocks noGrp="1"/>
          </p:cNvSpPr>
          <p:nvPr>
            <p:ph type="title"/>
          </p:nvPr>
        </p:nvSpPr>
        <p:spPr/>
        <p:txBody>
          <a:bodyPr/>
          <a:lstStyle/>
          <a:p>
            <a:r>
              <a:rPr lang="en-US" b="1" i="1" smtClean="0"/>
              <a:t>Social stratification</a:t>
            </a:r>
          </a:p>
        </p:txBody>
      </p:sp>
      <p:sp>
        <p:nvSpPr>
          <p:cNvPr id="196611" name="Content Placeholder 2"/>
          <p:cNvSpPr>
            <a:spLocks noGrp="1"/>
          </p:cNvSpPr>
          <p:nvPr>
            <p:ph idx="1"/>
          </p:nvPr>
        </p:nvSpPr>
        <p:spPr/>
        <p:txBody>
          <a:bodyPr/>
          <a:lstStyle/>
          <a:p>
            <a:r>
              <a:rPr lang="en-US" smtClean="0"/>
              <a:t>Stratification is the process by which the individuals and groups are ranked more or less enduring hierarchy of status.</a:t>
            </a:r>
          </a:p>
          <a:p>
            <a:r>
              <a:rPr lang="en-US" smtClean="0"/>
              <a:t>Difference is the law of nature., every society is stratified in one way or the other.no two individuals are exactly alike.diverstity and inequality are inherent in every society. Hence human society is stratified everywhere.</a:t>
            </a:r>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135</a:t>
            </a:fld>
            <a:endParaRPr lang="en-US"/>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Title 1"/>
          <p:cNvSpPr>
            <a:spLocks noGrp="1"/>
          </p:cNvSpPr>
          <p:nvPr>
            <p:ph type="title"/>
          </p:nvPr>
        </p:nvSpPr>
        <p:spPr/>
        <p:txBody>
          <a:bodyPr/>
          <a:lstStyle/>
          <a:p>
            <a:r>
              <a:rPr lang="en-US" smtClean="0"/>
              <a:t>Characteristics of social stratification.</a:t>
            </a:r>
          </a:p>
        </p:txBody>
      </p:sp>
      <p:sp>
        <p:nvSpPr>
          <p:cNvPr id="197635" name="Content Placeholder 2"/>
          <p:cNvSpPr>
            <a:spLocks noGrp="1"/>
          </p:cNvSpPr>
          <p:nvPr>
            <p:ph idx="1"/>
          </p:nvPr>
        </p:nvSpPr>
        <p:spPr/>
        <p:txBody>
          <a:bodyPr/>
          <a:lstStyle/>
          <a:p>
            <a:r>
              <a:rPr lang="en-US" smtClean="0"/>
              <a:t>Its social-biological traits do not determine social superiority or inferiority until they are socially recognized and given importance. For example a manager is chosen on the basis of their education,training,skills,experience and personality.</a:t>
            </a:r>
          </a:p>
          <a:p>
            <a:r>
              <a:rPr lang="en-US" smtClean="0"/>
              <a:t>Its universal-the difference between rich and poor is found everywhere</a:t>
            </a:r>
          </a:p>
          <a:p>
            <a:endParaRPr lang="en-US" smtClean="0"/>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136</a:t>
            </a:fld>
            <a:endParaRPr lang="en-US"/>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Title 1"/>
          <p:cNvSpPr>
            <a:spLocks noGrp="1"/>
          </p:cNvSpPr>
          <p:nvPr>
            <p:ph type="title"/>
          </p:nvPr>
        </p:nvSpPr>
        <p:spPr/>
        <p:txBody>
          <a:bodyPr/>
          <a:lstStyle/>
          <a:p>
            <a:endParaRPr lang="en-US" smtClean="0"/>
          </a:p>
        </p:txBody>
      </p:sp>
      <p:sp>
        <p:nvSpPr>
          <p:cNvPr id="3" name="Content Placeholder 2"/>
          <p:cNvSpPr>
            <a:spLocks noGrp="1"/>
          </p:cNvSpPr>
          <p:nvPr>
            <p:ph idx="1"/>
          </p:nvPr>
        </p:nvSpPr>
        <p:spPr/>
        <p:txBody>
          <a:bodyPr>
            <a:normAutofit fontScale="92500"/>
          </a:bodyPr>
          <a:lstStyle/>
          <a:p>
            <a:pPr>
              <a:defRPr/>
            </a:pPr>
            <a:r>
              <a:rPr lang="en-US" dirty="0" smtClean="0"/>
              <a:t>Stratification is ancient-it has been around for ages-</a:t>
            </a:r>
          </a:p>
          <a:p>
            <a:pPr>
              <a:defRPr/>
            </a:pPr>
            <a:r>
              <a:rPr lang="en-US" dirty="0" smtClean="0"/>
              <a:t>Its diverse in its form-its not </a:t>
            </a:r>
            <a:r>
              <a:rPr lang="en-US" dirty="0" err="1" smtClean="0"/>
              <a:t>uniform,it</a:t>
            </a:r>
            <a:r>
              <a:rPr lang="en-US" dirty="0" smtClean="0"/>
              <a:t> differs from region to region</a:t>
            </a:r>
          </a:p>
          <a:p>
            <a:pPr>
              <a:defRPr/>
            </a:pPr>
            <a:r>
              <a:rPr lang="en-US" dirty="0" smtClean="0"/>
              <a:t>Its consequential-these are life chances and life styles.</a:t>
            </a:r>
          </a:p>
          <a:p>
            <a:pPr marL="0" indent="0">
              <a:buNone/>
              <a:defRPr/>
            </a:pPr>
            <a:r>
              <a:rPr lang="en-US" dirty="0" smtClean="0"/>
              <a:t>Chances refers to thins </a:t>
            </a:r>
            <a:r>
              <a:rPr lang="en-US" dirty="0" err="1" smtClean="0"/>
              <a:t>like,infant</a:t>
            </a:r>
            <a:r>
              <a:rPr lang="en-US" dirty="0" smtClean="0"/>
              <a:t> </a:t>
            </a:r>
            <a:r>
              <a:rPr lang="en-US" dirty="0" err="1" smtClean="0"/>
              <a:t>mortality,physicl</a:t>
            </a:r>
            <a:r>
              <a:rPr lang="en-US" dirty="0" smtClean="0"/>
              <a:t> and mental </a:t>
            </a:r>
            <a:r>
              <a:rPr lang="en-US" dirty="0" err="1" smtClean="0"/>
              <a:t>illness,longevity,divorce,disertion.life</a:t>
            </a:r>
            <a:r>
              <a:rPr lang="en-US" dirty="0" smtClean="0"/>
              <a:t> chances are not voluntary</a:t>
            </a:r>
          </a:p>
          <a:p>
            <a:pPr>
              <a:defRPr/>
            </a:pPr>
            <a:endParaRPr lang="en-US" dirty="0"/>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4" name="Slide Number Placeholder 3"/>
          <p:cNvSpPr>
            <a:spLocks noGrp="1"/>
          </p:cNvSpPr>
          <p:nvPr>
            <p:ph type="sldNum" sz="quarter" idx="12"/>
          </p:nvPr>
        </p:nvSpPr>
        <p:spPr/>
        <p:txBody>
          <a:bodyPr/>
          <a:lstStyle/>
          <a:p>
            <a:fld id="{1F3E6434-720D-434F-A66C-A6EAC34E0334}" type="slidenum">
              <a:rPr lang="en-US" smtClean="0"/>
              <a:t>137</a:t>
            </a:fld>
            <a:endParaRPr lang="en-US"/>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Title 1"/>
          <p:cNvSpPr>
            <a:spLocks noGrp="1"/>
          </p:cNvSpPr>
          <p:nvPr>
            <p:ph type="title"/>
          </p:nvPr>
        </p:nvSpPr>
        <p:spPr/>
        <p:txBody>
          <a:bodyPr/>
          <a:lstStyle/>
          <a:p>
            <a:endParaRPr lang="en-US" smtClean="0"/>
          </a:p>
        </p:txBody>
      </p:sp>
      <p:sp>
        <p:nvSpPr>
          <p:cNvPr id="199683" name="Content Placeholder 2"/>
          <p:cNvSpPr>
            <a:spLocks noGrp="1"/>
          </p:cNvSpPr>
          <p:nvPr>
            <p:ph idx="1"/>
          </p:nvPr>
        </p:nvSpPr>
        <p:spPr/>
        <p:txBody>
          <a:bodyPr/>
          <a:lstStyle/>
          <a:p>
            <a:r>
              <a:rPr lang="en-US" smtClean="0"/>
              <a:t>Lifestyles are,mode of houses,education,recreation means,relationship between parents and children</a:t>
            </a:r>
          </a:p>
          <a:p>
            <a:r>
              <a:rPr lang="en-US" b="1" i="1" smtClean="0"/>
              <a:t>Functions of stratification</a:t>
            </a:r>
          </a:p>
          <a:p>
            <a:r>
              <a:rPr lang="en-US" b="1" i="1" smtClean="0"/>
              <a:t>-</a:t>
            </a:r>
            <a:r>
              <a:rPr lang="en-US" smtClean="0"/>
              <a:t>provides for the placement and motivation of individuals to effect he performance of their necessary social duties.</a:t>
            </a:r>
          </a:p>
          <a:p>
            <a:endParaRPr lang="en-US" b="1" i="1" smtClean="0"/>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138</a:t>
            </a:fld>
            <a:endParaRPr lang="en-US"/>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Title 1"/>
          <p:cNvSpPr>
            <a:spLocks noGrp="1"/>
          </p:cNvSpPr>
          <p:nvPr>
            <p:ph type="title"/>
          </p:nvPr>
        </p:nvSpPr>
        <p:spPr/>
        <p:txBody>
          <a:bodyPr/>
          <a:lstStyle/>
          <a:p>
            <a:endParaRPr lang="en-US" smtClean="0"/>
          </a:p>
        </p:txBody>
      </p:sp>
      <p:sp>
        <p:nvSpPr>
          <p:cNvPr id="200707" name="Content Placeholder 2"/>
          <p:cNvSpPr>
            <a:spLocks noGrp="1"/>
          </p:cNvSpPr>
          <p:nvPr>
            <p:ph idx="1"/>
          </p:nvPr>
        </p:nvSpPr>
        <p:spPr/>
        <p:txBody>
          <a:bodyPr/>
          <a:lstStyle/>
          <a:p>
            <a:r>
              <a:rPr lang="en-US" smtClean="0"/>
              <a:t>-provides a  system of rewards  and inducements to members for carrying for carrying out various duties associated with various posts</a:t>
            </a:r>
          </a:p>
          <a:p>
            <a:r>
              <a:rPr lang="en-US" smtClean="0"/>
              <a:t>The rewards usually economic,prestige,leisure are built into the social positions so that being unequal they result in inequality of positions.</a:t>
            </a:r>
          </a:p>
          <a:p>
            <a:r>
              <a:rPr lang="en-US" smtClean="0"/>
              <a:t>Stratification sets apart the various positions of</a:t>
            </a:r>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139</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endParaRPr lang="en-US" smtClean="0"/>
          </a:p>
        </p:txBody>
      </p:sp>
      <p:sp>
        <p:nvSpPr>
          <p:cNvPr id="11267" name="Content Placeholder 2"/>
          <p:cNvSpPr>
            <a:spLocks noGrp="1"/>
          </p:cNvSpPr>
          <p:nvPr>
            <p:ph idx="1"/>
          </p:nvPr>
        </p:nvSpPr>
        <p:spPr/>
        <p:txBody>
          <a:bodyPr/>
          <a:lstStyle/>
          <a:p>
            <a:pPr>
              <a:buFont typeface="Arial" panose="020B0604020202020204" pitchFamily="34" charset="0"/>
              <a:buChar char="•"/>
              <a:defRPr/>
            </a:pPr>
            <a:r>
              <a:rPr lang="en-US" b="1" dirty="0" smtClean="0"/>
              <a:t>Healthcare services</a:t>
            </a:r>
            <a:r>
              <a:rPr lang="en-US" dirty="0" smtClean="0"/>
              <a:t>: medical sociology is extremely useful. For the entire healthcare services.. recognition of social forces in health, change in cognitive process,</a:t>
            </a:r>
          </a:p>
          <a:p>
            <a:pPr marL="0" lvl="0" indent="0">
              <a:buClr>
                <a:srgbClr val="0BD0D9"/>
              </a:buClr>
              <a:buNone/>
              <a:defRPr/>
            </a:pPr>
            <a:r>
              <a:rPr lang="en-US" b="1" dirty="0" smtClean="0"/>
              <a:t>Disease prevention</a:t>
            </a:r>
            <a:r>
              <a:rPr lang="en-US" dirty="0" smtClean="0"/>
              <a:t>-when healthcare workers know the social background of the </a:t>
            </a:r>
            <a:r>
              <a:rPr lang="en-US" dirty="0">
                <a:solidFill>
                  <a:prstClr val="black"/>
                </a:solidFill>
              </a:rPr>
              <a:t>patients its easier to offer </a:t>
            </a:r>
            <a:r>
              <a:rPr lang="en-US" dirty="0" smtClean="0">
                <a:solidFill>
                  <a:prstClr val="black"/>
                </a:solidFill>
              </a:rPr>
              <a:t>disease prevention </a:t>
            </a:r>
            <a:r>
              <a:rPr lang="en-US" dirty="0">
                <a:solidFill>
                  <a:prstClr val="black"/>
                </a:solidFill>
              </a:rPr>
              <a:t>techniques</a:t>
            </a:r>
            <a:r>
              <a:rPr lang="en-US" dirty="0" smtClean="0">
                <a:solidFill>
                  <a:prstClr val="black"/>
                </a:solidFill>
              </a:rPr>
              <a:t>.</a:t>
            </a:r>
          </a:p>
          <a:p>
            <a:pPr marL="0" lvl="0" indent="0">
              <a:buClr>
                <a:srgbClr val="0BD0D9"/>
              </a:buClr>
              <a:buNone/>
              <a:defRPr/>
            </a:pPr>
            <a:r>
              <a:rPr lang="en-US" b="1" dirty="0">
                <a:solidFill>
                  <a:prstClr val="black"/>
                </a:solidFill>
              </a:rPr>
              <a:t>Improve the quality of treatment-</a:t>
            </a:r>
            <a:r>
              <a:rPr lang="en-US" dirty="0">
                <a:solidFill>
                  <a:prstClr val="black"/>
                </a:solidFill>
              </a:rPr>
              <a:t>through the knowledge of </a:t>
            </a:r>
            <a:r>
              <a:rPr lang="en-US" b="1" dirty="0">
                <a:solidFill>
                  <a:prstClr val="black"/>
                </a:solidFill>
              </a:rPr>
              <a:t>social-</a:t>
            </a:r>
            <a:r>
              <a:rPr lang="en-US" b="1" dirty="0" err="1">
                <a:solidFill>
                  <a:prstClr val="black"/>
                </a:solidFill>
              </a:rPr>
              <a:t>psycholgical</a:t>
            </a:r>
            <a:r>
              <a:rPr lang="en-US" dirty="0">
                <a:solidFill>
                  <a:prstClr val="black"/>
                </a:solidFill>
              </a:rPr>
              <a:t> problems of patients</a:t>
            </a:r>
          </a:p>
          <a:p>
            <a:pPr>
              <a:buFont typeface="Arial" panose="020B0604020202020204" pitchFamily="34" charset="0"/>
              <a:buChar char="•"/>
              <a:defRPr/>
            </a:pPr>
            <a:endParaRPr lang="en-US" dirty="0" smtClean="0"/>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14</a:t>
            </a:fld>
            <a:endParaRPr lang="en-US"/>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Title 1"/>
          <p:cNvSpPr>
            <a:spLocks noGrp="1"/>
          </p:cNvSpPr>
          <p:nvPr>
            <p:ph type="title"/>
          </p:nvPr>
        </p:nvSpPr>
        <p:spPr/>
        <p:txBody>
          <a:bodyPr/>
          <a:lstStyle/>
          <a:p>
            <a:endParaRPr lang="en-US" smtClean="0"/>
          </a:p>
        </p:txBody>
      </p:sp>
      <p:sp>
        <p:nvSpPr>
          <p:cNvPr id="201731" name="Content Placeholder 2"/>
          <p:cNvSpPr>
            <a:spLocks noGrp="1"/>
          </p:cNvSpPr>
          <p:nvPr>
            <p:ph idx="1"/>
          </p:nvPr>
        </p:nvSpPr>
        <p:spPr/>
        <p:txBody>
          <a:bodyPr/>
          <a:lstStyle/>
          <a:p>
            <a:r>
              <a:rPr lang="en-US" smtClean="0"/>
              <a:t>A society in a hierarchy of statuses levels that regulate the relationship between the people within a society.</a:t>
            </a:r>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140</a:t>
            </a:fld>
            <a:endParaRPr lang="en-US"/>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defRPr/>
            </a:pPr>
            <a:r>
              <a:rPr lang="en-US" dirty="0">
                <a:solidFill>
                  <a:schemeClr val="tx2">
                    <a:satMod val="200000"/>
                  </a:schemeClr>
                </a:solidFill>
              </a:rPr>
              <a:t>Social Change</a:t>
            </a:r>
          </a:p>
        </p:txBody>
      </p:sp>
      <p:sp>
        <p:nvSpPr>
          <p:cNvPr id="202755" name="Rectangle 3"/>
          <p:cNvSpPr>
            <a:spLocks noGrp="1" noChangeArrowheads="1"/>
          </p:cNvSpPr>
          <p:nvPr>
            <p:ph idx="1"/>
          </p:nvPr>
        </p:nvSpPr>
        <p:spPr/>
        <p:txBody>
          <a:bodyPr/>
          <a:lstStyle/>
          <a:p>
            <a:pPr eaLnBrk="1" hangingPunct="1"/>
            <a:r>
              <a:rPr lang="en-US" smtClean="0"/>
              <a:t>This is the transformation of culture and social institutions over time e.g. coming in contact with Europeans led to change in health seeking behaviour.</a:t>
            </a:r>
          </a:p>
          <a:p>
            <a:pPr eaLnBrk="1" hangingPunct="1">
              <a:buFontTx/>
              <a:buNone/>
            </a:pPr>
            <a:r>
              <a:rPr lang="en-US" smtClean="0"/>
              <a:t>   Changes affecting health are:</a:t>
            </a:r>
          </a:p>
          <a:p>
            <a:pPr eaLnBrk="1" hangingPunct="1"/>
            <a:r>
              <a:rPr lang="en-US" smtClean="0"/>
              <a:t>Population growth</a:t>
            </a:r>
          </a:p>
          <a:p>
            <a:pPr eaLnBrk="1" hangingPunct="1"/>
            <a:r>
              <a:rPr lang="en-US" smtClean="0"/>
              <a:t>Education</a:t>
            </a:r>
          </a:p>
          <a:p>
            <a:pPr eaLnBrk="1" hangingPunct="1"/>
            <a:r>
              <a:rPr lang="en-US" smtClean="0"/>
              <a:t>Nutrition – adopting refined foods</a:t>
            </a:r>
          </a:p>
        </p:txBody>
      </p:sp>
      <p:sp>
        <p:nvSpPr>
          <p:cNvPr id="29700" name="Footer Placeholder 6"/>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a:defRPr/>
            </a:pPr>
            <a:r>
              <a:rPr lang="en-US" smtClean="0"/>
              <a:t>annacieta</a:t>
            </a:r>
            <a:endParaRPr lang="en-US" smtClean="0"/>
          </a:p>
        </p:txBody>
      </p:sp>
      <p:sp>
        <p:nvSpPr>
          <p:cNvPr id="202757" name="Slide Number Placeholder 4"/>
          <p:cNvSpPr>
            <a:spLocks noGrp="1"/>
          </p:cNvSpPr>
          <p:nvPr>
            <p:ph type="sldNum" sz="quarter" idx="12"/>
          </p:nvPr>
        </p:nvSpPr>
        <p:spPr bwMode="auto">
          <a:noFill/>
          <a:ln>
            <a:miter lim="800000"/>
            <a:headEnd/>
            <a:tailEnd/>
          </a:ln>
        </p:spPr>
        <p:txBody>
          <a:bodyPr/>
          <a:lstStyle/>
          <a:p>
            <a:fld id="{08A537BE-9D06-4E44-AB79-CE106B06736A}" type="slidenum">
              <a:rPr lang="en-US"/>
              <a:pPr/>
              <a:t>141</a:t>
            </a:fld>
            <a:endParaRPr lang="en-US"/>
          </a:p>
        </p:txBody>
      </p:sp>
    </p:spTree>
  </p:cSld>
  <p:clrMapOvr>
    <a:masterClrMapping/>
  </p:clrMapOvr>
  <p:transition spd="slow">
    <p:dissolve/>
    <p:sndAc>
      <p:stSnd>
        <p:snd r:embed="rId2" name="hammer.wav"/>
      </p:stSnd>
    </p:sndAc>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Title 1"/>
          <p:cNvSpPr>
            <a:spLocks noGrp="1"/>
          </p:cNvSpPr>
          <p:nvPr>
            <p:ph type="title"/>
          </p:nvPr>
        </p:nvSpPr>
        <p:spPr/>
        <p:txBody>
          <a:bodyPr/>
          <a:lstStyle/>
          <a:p>
            <a:endParaRPr lang="en-US" smtClean="0"/>
          </a:p>
        </p:txBody>
      </p:sp>
      <p:sp>
        <p:nvSpPr>
          <p:cNvPr id="203779" name="Content Placeholder 2"/>
          <p:cNvSpPr>
            <a:spLocks noGrp="1"/>
          </p:cNvSpPr>
          <p:nvPr>
            <p:ph idx="1"/>
          </p:nvPr>
        </p:nvSpPr>
        <p:spPr/>
        <p:txBody>
          <a:bodyPr/>
          <a:lstStyle/>
          <a:p>
            <a:endParaRPr lang="en-US" smtClean="0"/>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142</a:t>
            </a:fld>
            <a:endParaRPr lang="en-US"/>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993" y="228888"/>
            <a:ext cx="7772331" cy="1197703"/>
          </a:xfrm>
        </p:spPr>
        <p:txBody>
          <a:bodyPr rtlCol="0">
            <a:normAutofit fontScale="90000"/>
          </a:bodyPr>
          <a:lstStyle/>
          <a:p>
            <a:pPr>
              <a:defRPr/>
            </a:pPr>
            <a:r>
              <a:rPr lang="en-US" dirty="0" smtClean="0"/>
              <a:t> peace building and conflict resolution</a:t>
            </a:r>
            <a:r>
              <a:rPr lang="en-US" dirty="0"/>
              <a:t/>
            </a:r>
            <a:br>
              <a:rPr lang="en-US" dirty="0"/>
            </a:br>
            <a:endParaRPr lang="en-US" dirty="0"/>
          </a:p>
        </p:txBody>
      </p:sp>
      <p:sp>
        <p:nvSpPr>
          <p:cNvPr id="204803" name="Content Placeholder 2"/>
          <p:cNvSpPr>
            <a:spLocks noGrp="1"/>
          </p:cNvSpPr>
          <p:nvPr>
            <p:ph idx="1"/>
          </p:nvPr>
        </p:nvSpPr>
        <p:spPr/>
        <p:txBody>
          <a:bodyPr>
            <a:normAutofit lnSpcReduction="10000"/>
          </a:bodyPr>
          <a:lstStyle/>
          <a:p>
            <a:pPr>
              <a:buFont typeface="Arial" charset="0"/>
              <a:buNone/>
            </a:pPr>
            <a:r>
              <a:rPr lang="en-US" smtClean="0"/>
              <a:t>The learners will be able to :</a:t>
            </a:r>
          </a:p>
          <a:p>
            <a:r>
              <a:rPr lang="en-US" smtClean="0"/>
              <a:t>Define conflict</a:t>
            </a:r>
          </a:p>
          <a:p>
            <a:r>
              <a:rPr lang="en-US" smtClean="0"/>
              <a:t>  Identify factors that contribute to conflict </a:t>
            </a:r>
          </a:p>
          <a:p>
            <a:r>
              <a:rPr lang="en-US" smtClean="0"/>
              <a:t> state the  values of conflict</a:t>
            </a:r>
          </a:p>
          <a:p>
            <a:r>
              <a:rPr lang="en-US" smtClean="0"/>
              <a:t>Discuss types of conflicts</a:t>
            </a:r>
          </a:p>
          <a:p>
            <a:r>
              <a:rPr lang="en-US" smtClean="0"/>
              <a:t>Explain causes of conflict</a:t>
            </a:r>
          </a:p>
          <a:p>
            <a:r>
              <a:rPr lang="en-US" smtClean="0"/>
              <a:t>Discuss Conflict resolution</a:t>
            </a:r>
          </a:p>
          <a:p>
            <a:r>
              <a:rPr lang="en-US" smtClean="0"/>
              <a:t>Outline the negotiation process</a:t>
            </a:r>
          </a:p>
          <a:p>
            <a:endParaRPr lang="en-US" smtClean="0"/>
          </a:p>
          <a:p>
            <a:endParaRPr lang="en-US" smtClean="0"/>
          </a:p>
          <a:p>
            <a:endParaRPr lang="en-US" smtClean="0"/>
          </a:p>
          <a:p>
            <a:endParaRPr lang="en-US" smtClean="0"/>
          </a:p>
        </p:txBody>
      </p:sp>
      <p:sp>
        <p:nvSpPr>
          <p:cNvPr id="31749" name="Footer Placeholder 4"/>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a:defRPr/>
            </a:pPr>
            <a:r>
              <a:rPr lang="en-US" smtClean="0"/>
              <a:t>annacieta</a:t>
            </a:r>
            <a:endParaRPr lang="en-US" smtClean="0"/>
          </a:p>
        </p:txBody>
      </p:sp>
      <p:sp>
        <p:nvSpPr>
          <p:cNvPr id="204804" name="Slide Number Placeholder 3"/>
          <p:cNvSpPr>
            <a:spLocks noGrp="1"/>
          </p:cNvSpPr>
          <p:nvPr>
            <p:ph type="sldNum" sz="quarter" idx="12"/>
          </p:nvPr>
        </p:nvSpPr>
        <p:spPr bwMode="auto">
          <a:noFill/>
          <a:ln>
            <a:miter lim="800000"/>
            <a:headEnd/>
            <a:tailEnd/>
          </a:ln>
        </p:spPr>
        <p:txBody>
          <a:bodyPr/>
          <a:lstStyle/>
          <a:p>
            <a:fld id="{83FAF5DB-23B2-45E1-8FB9-5629EFFBA513}" type="slidenum">
              <a:rPr lang="en-US"/>
              <a:pPr/>
              <a:t>143</a:t>
            </a:fld>
            <a:endParaRPr lang="en-US"/>
          </a:p>
        </p:txBody>
      </p:sp>
    </p:spTree>
  </p:cSld>
  <p:clrMapOvr>
    <a:masterClrMapping/>
  </p:clrMapOvr>
  <p:transition>
    <p:dissolve/>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Title 1"/>
          <p:cNvSpPr>
            <a:spLocks noGrp="1"/>
          </p:cNvSpPr>
          <p:nvPr>
            <p:ph type="title"/>
          </p:nvPr>
        </p:nvSpPr>
        <p:spPr/>
        <p:txBody>
          <a:bodyPr/>
          <a:lstStyle/>
          <a:p>
            <a:r>
              <a:rPr lang="en-US" sz="3600" dirty="0"/>
              <a:t>Peace and conflict resolution</a:t>
            </a:r>
          </a:p>
        </p:txBody>
      </p:sp>
      <p:sp>
        <p:nvSpPr>
          <p:cNvPr id="205827" name="Content Placeholder 2"/>
          <p:cNvSpPr>
            <a:spLocks noGrp="1"/>
          </p:cNvSpPr>
          <p:nvPr>
            <p:ph idx="1"/>
          </p:nvPr>
        </p:nvSpPr>
        <p:spPr/>
        <p:txBody>
          <a:bodyPr/>
          <a:lstStyle/>
          <a:p>
            <a:r>
              <a:rPr lang="en-US" smtClean="0"/>
              <a:t> peace – state of harmony. It is the presence of cultural and economic understanding and unity</a:t>
            </a:r>
          </a:p>
          <a:p>
            <a:r>
              <a:rPr lang="en-US" smtClean="0"/>
              <a:t>Conflict resolution- process that includes negotiation, mediation, diplomacy and creative peace building. Formal complaint through an ombudsman resolves disputes</a:t>
            </a:r>
          </a:p>
          <a:p>
            <a:pPr>
              <a:buFont typeface="Wingdings" pitchFamily="2" charset="2"/>
              <a:buNone/>
            </a:pPr>
            <a:endParaRPr lang="en-US" smtClean="0"/>
          </a:p>
        </p:txBody>
      </p:sp>
      <p:sp>
        <p:nvSpPr>
          <p:cNvPr id="32772" name="Footer Placeholder 3"/>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a:defRPr/>
            </a:pPr>
            <a:r>
              <a:rPr lang="en-US" smtClean="0"/>
              <a:t>annacieta</a:t>
            </a:r>
            <a:endParaRPr lang="en-US" smtClean="0"/>
          </a:p>
        </p:txBody>
      </p:sp>
      <p:sp>
        <p:nvSpPr>
          <p:cNvPr id="205829" name="Slide Number Placeholder 4"/>
          <p:cNvSpPr>
            <a:spLocks noGrp="1"/>
          </p:cNvSpPr>
          <p:nvPr>
            <p:ph type="sldNum" sz="quarter" idx="12"/>
          </p:nvPr>
        </p:nvSpPr>
        <p:spPr bwMode="auto">
          <a:noFill/>
          <a:ln>
            <a:miter lim="800000"/>
            <a:headEnd/>
            <a:tailEnd/>
          </a:ln>
        </p:spPr>
        <p:txBody>
          <a:bodyPr/>
          <a:lstStyle/>
          <a:p>
            <a:fld id="{24C00065-BCB0-4FF9-88E5-2410E0C4F572}" type="slidenum">
              <a:rPr lang="en-US"/>
              <a:pPr/>
              <a:t>144</a:t>
            </a:fld>
            <a:endParaRPr lang="en-US"/>
          </a:p>
        </p:txBody>
      </p:sp>
    </p:spTree>
  </p:cSld>
  <p:clrMapOvr>
    <a:masterClrMapping/>
  </p:clrMapOvr>
  <p:transition>
    <p:wipe dir="r"/>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Title 1"/>
          <p:cNvSpPr>
            <a:spLocks noGrp="1"/>
          </p:cNvSpPr>
          <p:nvPr>
            <p:ph type="title"/>
          </p:nvPr>
        </p:nvSpPr>
        <p:spPr/>
        <p:txBody>
          <a:bodyPr/>
          <a:lstStyle/>
          <a:p>
            <a:r>
              <a:rPr lang="en-US" b="1" i="1" smtClean="0"/>
              <a:t>What is conflict?</a:t>
            </a:r>
            <a:endParaRPr lang="en-US" smtClean="0"/>
          </a:p>
        </p:txBody>
      </p:sp>
      <p:sp>
        <p:nvSpPr>
          <p:cNvPr id="206851" name="Content Placeholder 2"/>
          <p:cNvSpPr>
            <a:spLocks noGrp="1"/>
          </p:cNvSpPr>
          <p:nvPr>
            <p:ph idx="1"/>
          </p:nvPr>
        </p:nvSpPr>
        <p:spPr/>
        <p:txBody>
          <a:bodyPr/>
          <a:lstStyle/>
          <a:p>
            <a:r>
              <a:rPr lang="en-US" smtClean="0"/>
              <a:t>Stephen Robbins states that conflict “refers to all kinds of opposition or antagonistic interaction. It is based on scarcity of power, resources or social positions, and differing value structures.”</a:t>
            </a:r>
          </a:p>
          <a:p>
            <a:r>
              <a:rPr lang="en-US" smtClean="0"/>
              <a:t>According to Prowler conflict is defined as a fight, struggle with others or groups also as a collision  or clashing of opposed principles</a:t>
            </a:r>
          </a:p>
          <a:p>
            <a:endParaRPr lang="en-US" smtClean="0"/>
          </a:p>
        </p:txBody>
      </p:sp>
      <p:sp>
        <p:nvSpPr>
          <p:cNvPr id="33797" name="Footer Placeholder 4"/>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a:defRPr/>
            </a:pPr>
            <a:r>
              <a:rPr lang="en-US" smtClean="0"/>
              <a:t>annacieta</a:t>
            </a:r>
            <a:endParaRPr lang="en-US" smtClean="0"/>
          </a:p>
        </p:txBody>
      </p:sp>
      <p:sp>
        <p:nvSpPr>
          <p:cNvPr id="206852" name="Slide Number Placeholder 3"/>
          <p:cNvSpPr>
            <a:spLocks noGrp="1"/>
          </p:cNvSpPr>
          <p:nvPr>
            <p:ph type="sldNum" sz="quarter" idx="12"/>
          </p:nvPr>
        </p:nvSpPr>
        <p:spPr bwMode="auto">
          <a:noFill/>
          <a:ln>
            <a:miter lim="800000"/>
            <a:headEnd/>
            <a:tailEnd/>
          </a:ln>
        </p:spPr>
        <p:txBody>
          <a:bodyPr/>
          <a:lstStyle/>
          <a:p>
            <a:fld id="{45AC0A44-715F-4DED-BF03-394B868719E0}" type="slidenum">
              <a:rPr lang="en-US"/>
              <a:pPr/>
              <a:t>145</a:t>
            </a:fld>
            <a:endParaRPr lang="en-US"/>
          </a:p>
        </p:txBody>
      </p:sp>
    </p:spTree>
  </p:cSld>
  <p:clrMapOvr>
    <a:masterClrMapping/>
  </p:clrMapOvr>
  <p:transition spd="slow">
    <p:wedge/>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Title 1"/>
          <p:cNvSpPr>
            <a:spLocks noGrp="1"/>
          </p:cNvSpPr>
          <p:nvPr>
            <p:ph type="title"/>
          </p:nvPr>
        </p:nvSpPr>
        <p:spPr/>
        <p:txBody>
          <a:bodyPr/>
          <a:lstStyle/>
          <a:p>
            <a:r>
              <a:rPr lang="en-US" smtClean="0"/>
              <a:t>Values of a conflict </a:t>
            </a:r>
          </a:p>
        </p:txBody>
      </p:sp>
      <p:sp>
        <p:nvSpPr>
          <p:cNvPr id="3" name="Content Placeholder 2"/>
          <p:cNvSpPr>
            <a:spLocks noGrp="1"/>
          </p:cNvSpPr>
          <p:nvPr>
            <p:ph idx="1"/>
          </p:nvPr>
        </p:nvSpPr>
        <p:spPr/>
        <p:txBody>
          <a:bodyPr rtlCol="0">
            <a:normAutofit fontScale="92500" lnSpcReduction="20000"/>
          </a:bodyPr>
          <a:lstStyle/>
          <a:p>
            <a:pPr>
              <a:defRPr/>
            </a:pPr>
            <a:r>
              <a:rPr lang="en-US" dirty="0"/>
              <a:t>Spotlights problems that require attention</a:t>
            </a:r>
          </a:p>
          <a:p>
            <a:pPr>
              <a:defRPr/>
            </a:pPr>
            <a:r>
              <a:rPr lang="en-US" dirty="0"/>
              <a:t>Forces clarification</a:t>
            </a:r>
          </a:p>
          <a:p>
            <a:pPr>
              <a:defRPr/>
            </a:pPr>
            <a:r>
              <a:rPr lang="en-US" dirty="0"/>
              <a:t>Forces leaders to look for solutions</a:t>
            </a:r>
          </a:p>
          <a:p>
            <a:pPr>
              <a:defRPr/>
            </a:pPr>
            <a:r>
              <a:rPr lang="en-US" dirty="0"/>
              <a:t>Stimulates interest and curiosity </a:t>
            </a:r>
          </a:p>
          <a:p>
            <a:pPr>
              <a:defRPr/>
            </a:pPr>
            <a:r>
              <a:rPr lang="en-US" dirty="0"/>
              <a:t>Creates new ideas </a:t>
            </a:r>
          </a:p>
          <a:p>
            <a:pPr>
              <a:defRPr/>
            </a:pPr>
            <a:r>
              <a:rPr lang="en-US" dirty="0"/>
              <a:t>Many improve practice and standards </a:t>
            </a:r>
          </a:p>
          <a:p>
            <a:pPr>
              <a:defRPr/>
            </a:pPr>
            <a:r>
              <a:rPr lang="en-US" dirty="0"/>
              <a:t>May foster better </a:t>
            </a:r>
            <a:r>
              <a:rPr lang="en-US" dirty="0" smtClean="0"/>
              <a:t>working relationships</a:t>
            </a:r>
            <a:endParaRPr lang="en-US" dirty="0"/>
          </a:p>
          <a:p>
            <a:pPr>
              <a:defRPr/>
            </a:pPr>
            <a:r>
              <a:rPr lang="en-US" dirty="0"/>
              <a:t>Forces leaders to consider alternative view</a:t>
            </a:r>
          </a:p>
          <a:p>
            <a:pPr>
              <a:defRPr/>
            </a:pPr>
            <a:r>
              <a:rPr lang="en-US" dirty="0"/>
              <a:t>May foster creativity</a:t>
            </a:r>
          </a:p>
          <a:p>
            <a:pPr>
              <a:defRPr/>
            </a:pPr>
            <a:endParaRPr lang="en-US" dirty="0"/>
          </a:p>
        </p:txBody>
      </p:sp>
      <p:sp>
        <p:nvSpPr>
          <p:cNvPr id="34821" name="Footer Placeholder 4"/>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a:defRPr/>
            </a:pPr>
            <a:r>
              <a:rPr lang="en-US" smtClean="0"/>
              <a:t>annacieta</a:t>
            </a:r>
            <a:endParaRPr lang="en-US" smtClean="0"/>
          </a:p>
        </p:txBody>
      </p:sp>
      <p:sp>
        <p:nvSpPr>
          <p:cNvPr id="207876" name="Slide Number Placeholder 3"/>
          <p:cNvSpPr>
            <a:spLocks noGrp="1"/>
          </p:cNvSpPr>
          <p:nvPr>
            <p:ph type="sldNum" sz="quarter" idx="12"/>
          </p:nvPr>
        </p:nvSpPr>
        <p:spPr bwMode="auto">
          <a:noFill/>
          <a:ln>
            <a:miter lim="800000"/>
            <a:headEnd/>
            <a:tailEnd/>
          </a:ln>
        </p:spPr>
        <p:txBody>
          <a:bodyPr/>
          <a:lstStyle/>
          <a:p>
            <a:fld id="{9A0946DB-6061-432C-8B36-CD130A973B02}" type="slidenum">
              <a:rPr lang="en-US"/>
              <a:pPr/>
              <a:t>146</a:t>
            </a:fld>
            <a:endParaRPr lang="en-US"/>
          </a:p>
        </p:txBody>
      </p:sp>
    </p:spTree>
  </p:cSld>
  <p:clrMapOvr>
    <a:masterClrMapping/>
  </p:clrMapOvr>
  <p:transition spd="slow">
    <p:pull dir="ld"/>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Title 1"/>
          <p:cNvSpPr>
            <a:spLocks noGrp="1"/>
          </p:cNvSpPr>
          <p:nvPr>
            <p:ph type="title"/>
          </p:nvPr>
        </p:nvSpPr>
        <p:spPr/>
        <p:txBody>
          <a:bodyPr/>
          <a:lstStyle/>
          <a:p>
            <a:r>
              <a:rPr lang="en-US" smtClean="0"/>
              <a:t>Factors that contribute to conflict</a:t>
            </a:r>
          </a:p>
        </p:txBody>
      </p:sp>
      <p:sp>
        <p:nvSpPr>
          <p:cNvPr id="208899" name="Content Placeholder 2"/>
          <p:cNvSpPr>
            <a:spLocks noGrp="1"/>
          </p:cNvSpPr>
          <p:nvPr>
            <p:ph idx="1"/>
          </p:nvPr>
        </p:nvSpPr>
        <p:spPr/>
        <p:txBody>
          <a:bodyPr/>
          <a:lstStyle/>
          <a:p>
            <a:r>
              <a:rPr lang="en-US" smtClean="0"/>
              <a:t>During the process of adjustment to forced change</a:t>
            </a:r>
          </a:p>
          <a:p>
            <a:r>
              <a:rPr lang="en-US" smtClean="0"/>
              <a:t>When various groups are not in agreement</a:t>
            </a:r>
          </a:p>
          <a:p>
            <a:r>
              <a:rPr lang="en-US" smtClean="0"/>
              <a:t>When some society groups feel left out when change is being implemented</a:t>
            </a:r>
          </a:p>
        </p:txBody>
      </p:sp>
      <p:sp>
        <p:nvSpPr>
          <p:cNvPr id="35845" name="Footer Placeholder 4"/>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a:defRPr/>
            </a:pPr>
            <a:r>
              <a:rPr lang="en-US" smtClean="0"/>
              <a:t>annacieta</a:t>
            </a:r>
            <a:endParaRPr lang="en-US" smtClean="0"/>
          </a:p>
        </p:txBody>
      </p:sp>
      <p:sp>
        <p:nvSpPr>
          <p:cNvPr id="208900" name="Slide Number Placeholder 3"/>
          <p:cNvSpPr>
            <a:spLocks noGrp="1"/>
          </p:cNvSpPr>
          <p:nvPr>
            <p:ph type="sldNum" sz="quarter" idx="12"/>
          </p:nvPr>
        </p:nvSpPr>
        <p:spPr bwMode="auto">
          <a:noFill/>
          <a:ln>
            <a:miter lim="800000"/>
            <a:headEnd/>
            <a:tailEnd/>
          </a:ln>
        </p:spPr>
        <p:txBody>
          <a:bodyPr/>
          <a:lstStyle/>
          <a:p>
            <a:fld id="{AA0CCBA1-6907-404B-90D5-86B0DA25FD8B}" type="slidenum">
              <a:rPr lang="en-US"/>
              <a:pPr/>
              <a:t>147</a:t>
            </a:fld>
            <a:endParaRPr lang="en-US"/>
          </a:p>
        </p:txBody>
      </p:sp>
    </p:spTree>
  </p:cSld>
  <p:clrMapOvr>
    <a:masterClrMapping/>
  </p:clrMapOvr>
  <p:transition>
    <p:wipe/>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Title 1"/>
          <p:cNvSpPr>
            <a:spLocks noGrp="1"/>
          </p:cNvSpPr>
          <p:nvPr>
            <p:ph type="title"/>
          </p:nvPr>
        </p:nvSpPr>
        <p:spPr/>
        <p:txBody>
          <a:bodyPr/>
          <a:lstStyle/>
          <a:p>
            <a:r>
              <a:rPr lang="en-US" smtClean="0"/>
              <a:t>Causes of conflicts</a:t>
            </a:r>
          </a:p>
        </p:txBody>
      </p:sp>
      <p:sp>
        <p:nvSpPr>
          <p:cNvPr id="3" name="Content Placeholder 2"/>
          <p:cNvSpPr>
            <a:spLocks noGrp="1"/>
          </p:cNvSpPr>
          <p:nvPr>
            <p:ph idx="1"/>
          </p:nvPr>
        </p:nvSpPr>
        <p:spPr/>
        <p:txBody>
          <a:bodyPr rtlCol="0">
            <a:normAutofit fontScale="92500"/>
          </a:bodyPr>
          <a:lstStyle/>
          <a:p>
            <a:pPr>
              <a:buNone/>
              <a:defRPr/>
            </a:pPr>
            <a:endParaRPr lang="en-US" dirty="0" smtClean="0"/>
          </a:p>
          <a:p>
            <a:pPr>
              <a:defRPr/>
            </a:pPr>
            <a:r>
              <a:rPr lang="en-US" dirty="0" smtClean="0"/>
              <a:t>Gender conflict</a:t>
            </a:r>
          </a:p>
          <a:p>
            <a:pPr>
              <a:defRPr/>
            </a:pPr>
            <a:r>
              <a:rPr lang="en-US" dirty="0" smtClean="0"/>
              <a:t>Different expectations or role pressures</a:t>
            </a:r>
          </a:p>
          <a:p>
            <a:pPr>
              <a:defRPr/>
            </a:pPr>
            <a:r>
              <a:rPr lang="en-US" dirty="0" smtClean="0"/>
              <a:t>Divergent goals</a:t>
            </a:r>
          </a:p>
          <a:p>
            <a:pPr>
              <a:defRPr/>
            </a:pPr>
            <a:r>
              <a:rPr lang="en-US" dirty="0" smtClean="0"/>
              <a:t>Self esteem or status threat</a:t>
            </a:r>
          </a:p>
          <a:p>
            <a:pPr>
              <a:defRPr/>
            </a:pPr>
            <a:r>
              <a:rPr lang="en-US" dirty="0" smtClean="0"/>
              <a:t>Personality clashes</a:t>
            </a:r>
          </a:p>
          <a:p>
            <a:pPr>
              <a:defRPr/>
            </a:pPr>
            <a:r>
              <a:rPr lang="en-US" dirty="0" smtClean="0"/>
              <a:t>Insufficient resources</a:t>
            </a:r>
          </a:p>
          <a:p>
            <a:pPr>
              <a:defRPr/>
            </a:pPr>
            <a:r>
              <a:rPr lang="en-US" dirty="0" smtClean="0"/>
              <a:t>An individual or group trying to control the other </a:t>
            </a:r>
          </a:p>
          <a:p>
            <a:pPr>
              <a:defRPr/>
            </a:pPr>
            <a:endParaRPr lang="en-US" dirty="0" smtClean="0"/>
          </a:p>
          <a:p>
            <a:pPr>
              <a:defRPr/>
            </a:pPr>
            <a:endParaRPr lang="en-US" dirty="0"/>
          </a:p>
        </p:txBody>
      </p:sp>
      <p:sp>
        <p:nvSpPr>
          <p:cNvPr id="36869" name="Footer Placeholder 4"/>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a:defRPr/>
            </a:pPr>
            <a:r>
              <a:rPr lang="en-US" smtClean="0"/>
              <a:t>annacieta</a:t>
            </a:r>
            <a:endParaRPr lang="en-US" smtClean="0"/>
          </a:p>
        </p:txBody>
      </p:sp>
      <p:sp>
        <p:nvSpPr>
          <p:cNvPr id="209924" name="Slide Number Placeholder 3"/>
          <p:cNvSpPr>
            <a:spLocks noGrp="1"/>
          </p:cNvSpPr>
          <p:nvPr>
            <p:ph type="sldNum" sz="quarter" idx="12"/>
          </p:nvPr>
        </p:nvSpPr>
        <p:spPr bwMode="auto">
          <a:noFill/>
          <a:ln>
            <a:miter lim="800000"/>
            <a:headEnd/>
            <a:tailEnd/>
          </a:ln>
        </p:spPr>
        <p:txBody>
          <a:bodyPr/>
          <a:lstStyle/>
          <a:p>
            <a:fld id="{FB006A35-C7C4-4E37-9F70-0708725290DB}" type="slidenum">
              <a:rPr lang="en-US"/>
              <a:pPr/>
              <a:t>148</a:t>
            </a:fld>
            <a:endParaRPr lang="en-US"/>
          </a:p>
        </p:txBody>
      </p:sp>
    </p:spTree>
  </p:cSld>
  <p:clrMapOvr>
    <a:masterClrMapping/>
  </p:clrMapOvr>
  <p:transition spd="slow">
    <p:wipe dir="d"/>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defRPr/>
            </a:pPr>
            <a:r>
              <a:rPr lang="en-US" b="1" i="1" dirty="0" smtClean="0"/>
              <a:t>Conflict can be healthy when used</a:t>
            </a:r>
            <a:r>
              <a:rPr lang="en-US" dirty="0" smtClean="0"/>
              <a:t/>
            </a:r>
            <a:br>
              <a:rPr lang="en-US" dirty="0" smtClean="0"/>
            </a:br>
            <a:r>
              <a:rPr lang="en-US" b="1" i="1" dirty="0" smtClean="0"/>
              <a:t> </a:t>
            </a:r>
            <a:endParaRPr lang="en-US" dirty="0"/>
          </a:p>
        </p:txBody>
      </p:sp>
      <p:sp>
        <p:nvSpPr>
          <p:cNvPr id="210947" name="Content Placeholder 2"/>
          <p:cNvSpPr>
            <a:spLocks noGrp="1"/>
          </p:cNvSpPr>
          <p:nvPr>
            <p:ph idx="1"/>
          </p:nvPr>
        </p:nvSpPr>
        <p:spPr/>
        <p:txBody>
          <a:bodyPr/>
          <a:lstStyle/>
          <a:p>
            <a:r>
              <a:rPr lang="en-US" b="1" i="1" smtClean="0"/>
              <a:t> </a:t>
            </a:r>
            <a:r>
              <a:rPr lang="en-US" smtClean="0"/>
              <a:t>To understand</a:t>
            </a:r>
          </a:p>
          <a:p>
            <a:r>
              <a:rPr lang="en-US" smtClean="0"/>
              <a:t>To clarify expectations and roles</a:t>
            </a:r>
          </a:p>
          <a:p>
            <a:r>
              <a:rPr lang="en-US" smtClean="0"/>
              <a:t>To strengthen relationship</a:t>
            </a:r>
          </a:p>
          <a:p>
            <a:r>
              <a:rPr lang="en-US" smtClean="0"/>
              <a:t>Conflict is more a sign of a group’s health than a symptom of disease. Indifference threatens the growth o f a relationship more than conflict</a:t>
            </a:r>
          </a:p>
          <a:p>
            <a:pPr>
              <a:buFont typeface="Arial" charset="0"/>
              <a:buNone/>
            </a:pPr>
            <a:endParaRPr lang="en-US" smtClean="0"/>
          </a:p>
          <a:p>
            <a:endParaRPr lang="en-US" smtClean="0"/>
          </a:p>
        </p:txBody>
      </p:sp>
      <p:sp>
        <p:nvSpPr>
          <p:cNvPr id="37893" name="Footer Placeholder 4"/>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a:defRPr/>
            </a:pPr>
            <a:r>
              <a:rPr lang="en-US" smtClean="0"/>
              <a:t>annacieta</a:t>
            </a:r>
            <a:endParaRPr lang="en-US" smtClean="0"/>
          </a:p>
        </p:txBody>
      </p:sp>
      <p:sp>
        <p:nvSpPr>
          <p:cNvPr id="210948" name="Slide Number Placeholder 3"/>
          <p:cNvSpPr>
            <a:spLocks noGrp="1"/>
          </p:cNvSpPr>
          <p:nvPr>
            <p:ph type="sldNum" sz="quarter" idx="12"/>
          </p:nvPr>
        </p:nvSpPr>
        <p:spPr bwMode="auto">
          <a:noFill/>
          <a:ln>
            <a:miter lim="800000"/>
            <a:headEnd/>
            <a:tailEnd/>
          </a:ln>
        </p:spPr>
        <p:txBody>
          <a:bodyPr/>
          <a:lstStyle/>
          <a:p>
            <a:fld id="{86AC7C17-371B-4720-8766-60D5D3897823}" type="slidenum">
              <a:rPr lang="en-US"/>
              <a:pPr/>
              <a:t>149</a:t>
            </a:fld>
            <a:endParaRPr lang="en-US"/>
          </a:p>
        </p:txBody>
      </p:sp>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endParaRPr lang="en-US" smtClean="0"/>
          </a:p>
        </p:txBody>
      </p:sp>
      <p:sp>
        <p:nvSpPr>
          <p:cNvPr id="12291" name="Content Placeholder 2"/>
          <p:cNvSpPr>
            <a:spLocks noGrp="1"/>
          </p:cNvSpPr>
          <p:nvPr>
            <p:ph idx="1"/>
          </p:nvPr>
        </p:nvSpPr>
        <p:spPr/>
        <p:txBody>
          <a:bodyPr/>
          <a:lstStyle/>
          <a:p>
            <a:pPr>
              <a:buFont typeface="Arial" panose="020B0604020202020204" pitchFamily="34" charset="0"/>
              <a:buChar char="•"/>
              <a:defRPr/>
            </a:pPr>
            <a:r>
              <a:rPr lang="en-US" dirty="0" smtClean="0"/>
              <a:t>Support government in various schemes of social planning-</a:t>
            </a:r>
            <a:r>
              <a:rPr lang="en-US" dirty="0" err="1" smtClean="0"/>
              <a:t>eg</a:t>
            </a:r>
            <a:r>
              <a:rPr lang="en-US" dirty="0" smtClean="0"/>
              <a:t> family </a:t>
            </a:r>
            <a:r>
              <a:rPr lang="en-US" dirty="0" err="1" smtClean="0"/>
              <a:t>health,HIV</a:t>
            </a:r>
            <a:r>
              <a:rPr lang="en-US" dirty="0" smtClean="0"/>
              <a:t> aids </a:t>
            </a:r>
            <a:r>
              <a:rPr lang="en-US" dirty="0" err="1" smtClean="0"/>
              <a:t>programmes,drug</a:t>
            </a:r>
            <a:r>
              <a:rPr lang="en-US" dirty="0" smtClean="0"/>
              <a:t> abuse </a:t>
            </a:r>
            <a:r>
              <a:rPr lang="en-US" dirty="0" err="1" smtClean="0"/>
              <a:t>rehabilatation</a:t>
            </a:r>
            <a:r>
              <a:rPr lang="en-US" dirty="0" smtClean="0"/>
              <a:t>.</a:t>
            </a:r>
          </a:p>
          <a:p>
            <a:pPr>
              <a:buFont typeface="Arial" panose="020B0604020202020204" pitchFamily="34" charset="0"/>
              <a:buChar char="•"/>
              <a:defRPr/>
            </a:pPr>
            <a:r>
              <a:rPr lang="en-US" dirty="0" smtClean="0"/>
              <a:t>Care for special groups in the society</a:t>
            </a:r>
          </a:p>
          <a:p>
            <a:pPr>
              <a:buFont typeface="Arial" panose="020B0604020202020204" pitchFamily="34" charset="0"/>
              <a:buChar char="•"/>
              <a:defRPr/>
            </a:pPr>
            <a:r>
              <a:rPr lang="en-US" dirty="0" smtClean="0"/>
              <a:t> Understand the relationship between various elements of social </a:t>
            </a:r>
            <a:r>
              <a:rPr lang="en-US" dirty="0" err="1" smtClean="0"/>
              <a:t>life,eg</a:t>
            </a:r>
            <a:endParaRPr lang="en-US" dirty="0" smtClean="0"/>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15</a:t>
            </a:fld>
            <a:endParaRPr lang="en-US"/>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defRPr/>
            </a:pPr>
            <a:r>
              <a:rPr lang="en-US" dirty="0" smtClean="0"/>
              <a:t>Destructive conflict can lead to:</a:t>
            </a:r>
            <a:br>
              <a:rPr lang="en-US" dirty="0" smtClean="0"/>
            </a:br>
            <a:endParaRPr lang="en-US" dirty="0"/>
          </a:p>
        </p:txBody>
      </p:sp>
      <p:sp>
        <p:nvSpPr>
          <p:cNvPr id="3" name="Content Placeholder 2"/>
          <p:cNvSpPr>
            <a:spLocks noGrp="1"/>
          </p:cNvSpPr>
          <p:nvPr>
            <p:ph idx="1"/>
          </p:nvPr>
        </p:nvSpPr>
        <p:spPr/>
        <p:txBody>
          <a:bodyPr rtlCol="0">
            <a:normAutofit fontScale="92500" lnSpcReduction="10000"/>
          </a:bodyPr>
          <a:lstStyle/>
          <a:p>
            <a:pPr>
              <a:defRPr/>
            </a:pPr>
            <a:r>
              <a:rPr lang="en-US" dirty="0" smtClean="0"/>
              <a:t>Slowing down of the decision making process</a:t>
            </a:r>
          </a:p>
          <a:p>
            <a:pPr>
              <a:defRPr/>
            </a:pPr>
            <a:r>
              <a:rPr lang="en-US" dirty="0" smtClean="0"/>
              <a:t>Hostility between individuals/groups</a:t>
            </a:r>
          </a:p>
          <a:p>
            <a:pPr>
              <a:defRPr/>
            </a:pPr>
            <a:r>
              <a:rPr lang="en-US" dirty="0" smtClean="0"/>
              <a:t>Poor communication by deliberately withholding information</a:t>
            </a:r>
          </a:p>
          <a:p>
            <a:pPr>
              <a:defRPr/>
            </a:pPr>
            <a:r>
              <a:rPr lang="en-US" dirty="0" smtClean="0"/>
              <a:t>Destruction of emotional and physical wellbeing </a:t>
            </a:r>
          </a:p>
          <a:p>
            <a:pPr>
              <a:defRPr/>
            </a:pPr>
            <a:r>
              <a:rPr lang="en-US" dirty="0" smtClean="0"/>
              <a:t>Psychosomatic disorders e.g. anxiety, stress and burnout</a:t>
            </a:r>
          </a:p>
          <a:p>
            <a:pPr>
              <a:defRPr/>
            </a:pPr>
            <a:r>
              <a:rPr lang="en-US" dirty="0" smtClean="0"/>
              <a:t>Substance abuse as a means of escaping stressful situations </a:t>
            </a:r>
          </a:p>
          <a:p>
            <a:pPr>
              <a:defRPr/>
            </a:pPr>
            <a:endParaRPr lang="en-US" dirty="0"/>
          </a:p>
        </p:txBody>
      </p:sp>
      <p:sp>
        <p:nvSpPr>
          <p:cNvPr id="38917" name="Footer Placeholder 4"/>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a:defRPr/>
            </a:pPr>
            <a:r>
              <a:rPr lang="en-US" smtClean="0"/>
              <a:t>annacieta</a:t>
            </a:r>
            <a:endParaRPr lang="en-US" smtClean="0"/>
          </a:p>
        </p:txBody>
      </p:sp>
      <p:sp>
        <p:nvSpPr>
          <p:cNvPr id="211972" name="Slide Number Placeholder 3"/>
          <p:cNvSpPr>
            <a:spLocks noGrp="1"/>
          </p:cNvSpPr>
          <p:nvPr>
            <p:ph type="sldNum" sz="quarter" idx="12"/>
          </p:nvPr>
        </p:nvSpPr>
        <p:spPr bwMode="auto">
          <a:noFill/>
          <a:ln>
            <a:miter lim="800000"/>
            <a:headEnd/>
            <a:tailEnd/>
          </a:ln>
        </p:spPr>
        <p:txBody>
          <a:bodyPr/>
          <a:lstStyle/>
          <a:p>
            <a:fld id="{C6220301-6C6B-4BFE-8A57-6E4C716E1A0D}" type="slidenum">
              <a:rPr lang="en-US"/>
              <a:pPr/>
              <a:t>150</a:t>
            </a:fld>
            <a:endParaRPr lang="en-US"/>
          </a:p>
        </p:txBody>
      </p:sp>
    </p:spTree>
  </p:cSld>
  <p:clrMapOvr>
    <a:masterClrMapping/>
  </p:clrMapOvr>
  <p:transition spd="slow">
    <p:fade thruBlk="1"/>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Title 1"/>
          <p:cNvSpPr>
            <a:spLocks noGrp="1"/>
          </p:cNvSpPr>
          <p:nvPr>
            <p:ph type="title"/>
          </p:nvPr>
        </p:nvSpPr>
        <p:spPr/>
        <p:txBody>
          <a:bodyPr/>
          <a:lstStyle/>
          <a:p>
            <a:r>
              <a:rPr lang="en-US" smtClean="0"/>
              <a:t>Destructive conflict can lead to</a:t>
            </a:r>
          </a:p>
        </p:txBody>
      </p:sp>
      <p:sp>
        <p:nvSpPr>
          <p:cNvPr id="212995" name="Content Placeholder 2"/>
          <p:cNvSpPr>
            <a:spLocks noGrp="1"/>
          </p:cNvSpPr>
          <p:nvPr>
            <p:ph idx="1"/>
          </p:nvPr>
        </p:nvSpPr>
        <p:spPr/>
        <p:txBody>
          <a:bodyPr/>
          <a:lstStyle/>
          <a:p>
            <a:r>
              <a:rPr lang="en-US" smtClean="0"/>
              <a:t>Transfers or resignations</a:t>
            </a:r>
          </a:p>
          <a:p>
            <a:r>
              <a:rPr lang="en-US" smtClean="0"/>
              <a:t>Waste of time and resources trying to resolve conflict</a:t>
            </a:r>
          </a:p>
          <a:p>
            <a:r>
              <a:rPr lang="en-US" smtClean="0"/>
              <a:t>No flexibility or cooperation among staff</a:t>
            </a:r>
          </a:p>
          <a:p>
            <a:r>
              <a:rPr lang="en-US" smtClean="0"/>
              <a:t>The “US” and “THEM” situation</a:t>
            </a:r>
          </a:p>
          <a:p>
            <a:r>
              <a:rPr lang="en-US" smtClean="0"/>
              <a:t>Unresolved problems etc</a:t>
            </a:r>
          </a:p>
          <a:p>
            <a:endParaRPr lang="en-US" smtClean="0"/>
          </a:p>
        </p:txBody>
      </p:sp>
      <p:sp>
        <p:nvSpPr>
          <p:cNvPr id="39941" name="Footer Placeholder 4"/>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a:defRPr/>
            </a:pPr>
            <a:r>
              <a:rPr lang="en-US" smtClean="0"/>
              <a:t>annacieta</a:t>
            </a:r>
            <a:endParaRPr lang="en-US" smtClean="0"/>
          </a:p>
        </p:txBody>
      </p:sp>
      <p:sp>
        <p:nvSpPr>
          <p:cNvPr id="212996" name="Slide Number Placeholder 3"/>
          <p:cNvSpPr>
            <a:spLocks noGrp="1"/>
          </p:cNvSpPr>
          <p:nvPr>
            <p:ph type="sldNum" sz="quarter" idx="12"/>
          </p:nvPr>
        </p:nvSpPr>
        <p:spPr bwMode="auto">
          <a:noFill/>
          <a:ln>
            <a:miter lim="800000"/>
            <a:headEnd/>
            <a:tailEnd/>
          </a:ln>
        </p:spPr>
        <p:txBody>
          <a:bodyPr/>
          <a:lstStyle/>
          <a:p>
            <a:fld id="{3B4B3DE2-9399-4C54-B421-AB974BEEB9F9}" type="slidenum">
              <a:rPr lang="en-US"/>
              <a:pPr/>
              <a:t>151</a:t>
            </a:fld>
            <a:endParaRPr lang="en-US"/>
          </a:p>
        </p:txBody>
      </p:sp>
    </p:spTree>
  </p:cSld>
  <p:clrMapOvr>
    <a:masterClrMapping/>
  </p:clrMapOvr>
  <p:transition spd="slow">
    <p:fade thruBlk="1"/>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defRPr/>
            </a:pPr>
            <a:r>
              <a:rPr lang="en-US" b="1" i="1" dirty="0" smtClean="0"/>
              <a:t>TYPES OF CONFLICTS</a:t>
            </a:r>
            <a:r>
              <a:rPr lang="en-US" b="1" u="sng" dirty="0" smtClean="0"/>
              <a:t/>
            </a:r>
            <a:br>
              <a:rPr lang="en-US" b="1" u="sng" dirty="0" smtClean="0"/>
            </a:br>
            <a:endParaRPr lang="en-US" dirty="0"/>
          </a:p>
        </p:txBody>
      </p:sp>
      <p:sp>
        <p:nvSpPr>
          <p:cNvPr id="3" name="Content Placeholder 2"/>
          <p:cNvSpPr>
            <a:spLocks noGrp="1"/>
          </p:cNvSpPr>
          <p:nvPr>
            <p:ph idx="1"/>
          </p:nvPr>
        </p:nvSpPr>
        <p:spPr/>
        <p:txBody>
          <a:bodyPr rtlCol="0">
            <a:normAutofit fontScale="85000" lnSpcReduction="10000"/>
          </a:bodyPr>
          <a:lstStyle/>
          <a:p>
            <a:pPr>
              <a:buNone/>
              <a:defRPr/>
            </a:pPr>
            <a:r>
              <a:rPr lang="en-US" b="1" i="1" dirty="0" smtClean="0"/>
              <a:t>INTRA PERSONAL</a:t>
            </a:r>
            <a:endParaRPr lang="en-US" b="1" u="sng" dirty="0" smtClean="0"/>
          </a:p>
          <a:p>
            <a:pPr>
              <a:buNone/>
              <a:defRPr/>
            </a:pPr>
            <a:r>
              <a:rPr lang="en-US" dirty="0" smtClean="0"/>
              <a:t> </a:t>
            </a:r>
          </a:p>
          <a:p>
            <a:pPr>
              <a:defRPr/>
            </a:pPr>
            <a:r>
              <a:rPr lang="en-US" b="1" i="1" dirty="0" smtClean="0"/>
              <a:t>Conflict between oneself e.g.  </a:t>
            </a:r>
            <a:endParaRPr lang="en-US" dirty="0" smtClean="0"/>
          </a:p>
          <a:p>
            <a:pPr>
              <a:defRPr/>
            </a:pPr>
            <a:r>
              <a:rPr lang="en-US" dirty="0" smtClean="0"/>
              <a:t>Medical staff  have many roles such as</a:t>
            </a:r>
          </a:p>
          <a:p>
            <a:pPr>
              <a:buNone/>
              <a:defRPr/>
            </a:pPr>
            <a:r>
              <a:rPr lang="en-US" dirty="0" smtClean="0"/>
              <a:t>     -Manager, teacher, counselor, researcher, care giver etc</a:t>
            </a:r>
          </a:p>
          <a:p>
            <a:pPr>
              <a:buNone/>
              <a:defRPr/>
            </a:pPr>
            <a:r>
              <a:rPr lang="en-US" dirty="0" smtClean="0"/>
              <a:t>     -Has to collaborate with   other members of the health team</a:t>
            </a:r>
          </a:p>
          <a:p>
            <a:pPr>
              <a:buNone/>
              <a:defRPr/>
            </a:pPr>
            <a:r>
              <a:rPr lang="en-US" dirty="0" smtClean="0"/>
              <a:t>      -Conflicts can occur due to work overload creating conflicting priorities</a:t>
            </a:r>
          </a:p>
          <a:p>
            <a:pPr>
              <a:buNone/>
              <a:defRPr/>
            </a:pPr>
            <a:r>
              <a:rPr lang="en-US" dirty="0" smtClean="0"/>
              <a:t> </a:t>
            </a:r>
          </a:p>
          <a:p>
            <a:pPr>
              <a:defRPr/>
            </a:pPr>
            <a:endParaRPr lang="en-US" dirty="0"/>
          </a:p>
        </p:txBody>
      </p:sp>
      <p:sp>
        <p:nvSpPr>
          <p:cNvPr id="40965" name="Footer Placeholder 4"/>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a:defRPr/>
            </a:pPr>
            <a:r>
              <a:rPr lang="en-US" smtClean="0"/>
              <a:t>annacieta</a:t>
            </a:r>
            <a:endParaRPr lang="en-US" smtClean="0"/>
          </a:p>
        </p:txBody>
      </p:sp>
      <p:sp>
        <p:nvSpPr>
          <p:cNvPr id="214020" name="Slide Number Placeholder 3"/>
          <p:cNvSpPr>
            <a:spLocks noGrp="1"/>
          </p:cNvSpPr>
          <p:nvPr>
            <p:ph type="sldNum" sz="quarter" idx="12"/>
          </p:nvPr>
        </p:nvSpPr>
        <p:spPr bwMode="auto">
          <a:noFill/>
          <a:ln>
            <a:miter lim="800000"/>
            <a:headEnd/>
            <a:tailEnd/>
          </a:ln>
        </p:spPr>
        <p:txBody>
          <a:bodyPr/>
          <a:lstStyle/>
          <a:p>
            <a:fld id="{31261362-6CBB-4315-B308-387CC938A87C}" type="slidenum">
              <a:rPr lang="en-US"/>
              <a:pPr/>
              <a:t>152</a:t>
            </a:fld>
            <a:endParaRPr lang="en-US"/>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Title 1"/>
          <p:cNvSpPr>
            <a:spLocks noGrp="1"/>
          </p:cNvSpPr>
          <p:nvPr>
            <p:ph type="title"/>
          </p:nvPr>
        </p:nvSpPr>
        <p:spPr/>
        <p:txBody>
          <a:bodyPr/>
          <a:lstStyle/>
          <a:p>
            <a:r>
              <a:rPr lang="en-US" smtClean="0"/>
              <a:t>Types of conflict ct</a:t>
            </a:r>
          </a:p>
        </p:txBody>
      </p:sp>
      <p:sp>
        <p:nvSpPr>
          <p:cNvPr id="215043" name="Content Placeholder 2"/>
          <p:cNvSpPr>
            <a:spLocks noGrp="1"/>
          </p:cNvSpPr>
          <p:nvPr>
            <p:ph idx="1"/>
          </p:nvPr>
        </p:nvSpPr>
        <p:spPr/>
        <p:txBody>
          <a:bodyPr/>
          <a:lstStyle/>
          <a:p>
            <a:pPr>
              <a:buFont typeface="Arial" charset="0"/>
              <a:buNone/>
            </a:pPr>
            <a:r>
              <a:rPr lang="en-US" b="1" smtClean="0"/>
              <a:t>INTERPERSONAL</a:t>
            </a:r>
          </a:p>
          <a:p>
            <a:r>
              <a:rPr lang="en-US" smtClean="0"/>
              <a:t>Involves two or more persons who have differing attitudes, goals or behavior</a:t>
            </a:r>
            <a:endParaRPr lang="en-US" b="1" u="sng" smtClean="0"/>
          </a:p>
          <a:p>
            <a:r>
              <a:rPr lang="en-US" b="1" i="1" smtClean="0"/>
              <a:t>INTRA GROUP -</a:t>
            </a:r>
            <a:r>
              <a:rPr lang="en-US" smtClean="0"/>
              <a:t>Involves some or all group members affecting their performance</a:t>
            </a:r>
          </a:p>
          <a:p>
            <a:r>
              <a:rPr lang="en-US" b="1" i="1" smtClean="0"/>
              <a:t>INTER GROUP</a:t>
            </a:r>
            <a:r>
              <a:rPr lang="en-US" b="1" i="1" u="sng" smtClean="0"/>
              <a:t>-</a:t>
            </a:r>
            <a:r>
              <a:rPr lang="en-US" smtClean="0"/>
              <a:t> Clashes between groups</a:t>
            </a:r>
          </a:p>
          <a:p>
            <a:r>
              <a:rPr lang="en-US" b="1" i="1" smtClean="0"/>
              <a:t>INTER ORGANIZATIONAL CONFLICTS</a:t>
            </a:r>
            <a:endParaRPr lang="en-US" smtClean="0"/>
          </a:p>
          <a:p>
            <a:r>
              <a:rPr lang="en-US" smtClean="0"/>
              <a:t>between organizations</a:t>
            </a:r>
          </a:p>
          <a:p>
            <a:endParaRPr lang="en-US" smtClean="0"/>
          </a:p>
        </p:txBody>
      </p:sp>
      <p:sp>
        <p:nvSpPr>
          <p:cNvPr id="41988" name="Footer Placeholder 3"/>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a:defRPr/>
            </a:pPr>
            <a:r>
              <a:rPr lang="en-US" smtClean="0"/>
              <a:t>annacieta</a:t>
            </a:r>
            <a:endParaRPr lang="en-US" smtClean="0"/>
          </a:p>
        </p:txBody>
      </p:sp>
      <p:sp>
        <p:nvSpPr>
          <p:cNvPr id="215045" name="Slide Number Placeholder 4"/>
          <p:cNvSpPr>
            <a:spLocks noGrp="1"/>
          </p:cNvSpPr>
          <p:nvPr>
            <p:ph type="sldNum" sz="quarter" idx="12"/>
          </p:nvPr>
        </p:nvSpPr>
        <p:spPr bwMode="auto">
          <a:noFill/>
          <a:ln>
            <a:miter lim="800000"/>
            <a:headEnd/>
            <a:tailEnd/>
          </a:ln>
        </p:spPr>
        <p:txBody>
          <a:bodyPr/>
          <a:lstStyle/>
          <a:p>
            <a:fld id="{C7BACEAA-2901-4C35-877C-38A38A2CE7B3}" type="slidenum">
              <a:rPr lang="en-US"/>
              <a:pPr/>
              <a:t>153</a:t>
            </a:fld>
            <a:endParaRPr lang="en-US"/>
          </a:p>
        </p:txBody>
      </p:sp>
    </p:spTree>
  </p:cSld>
  <p:clrMapOvr>
    <a:masterClrMapping/>
  </p:clrMapOvr>
  <p:transition spd="slow">
    <p:pull dir="d"/>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Title 1"/>
          <p:cNvSpPr>
            <a:spLocks noGrp="1"/>
          </p:cNvSpPr>
          <p:nvPr>
            <p:ph type="title"/>
          </p:nvPr>
        </p:nvSpPr>
        <p:spPr/>
        <p:txBody>
          <a:bodyPr/>
          <a:lstStyle/>
          <a:p>
            <a:r>
              <a:rPr lang="en-US" smtClean="0"/>
              <a:t>The negotiation process</a:t>
            </a:r>
          </a:p>
        </p:txBody>
      </p:sp>
      <p:sp>
        <p:nvSpPr>
          <p:cNvPr id="216067" name="Content Placeholder 2"/>
          <p:cNvSpPr>
            <a:spLocks noGrp="1"/>
          </p:cNvSpPr>
          <p:nvPr>
            <p:ph idx="1"/>
          </p:nvPr>
        </p:nvSpPr>
        <p:spPr/>
        <p:txBody>
          <a:bodyPr/>
          <a:lstStyle/>
          <a:p>
            <a:r>
              <a:rPr lang="en-US" smtClean="0"/>
              <a:t>Has 3 phases-</a:t>
            </a:r>
          </a:p>
          <a:p>
            <a:r>
              <a:rPr lang="en-US" smtClean="0"/>
              <a:t>The information- understand the problem</a:t>
            </a:r>
          </a:p>
          <a:p>
            <a:r>
              <a:rPr lang="en-US" smtClean="0"/>
              <a:t>The competitive – get the best possible deal</a:t>
            </a:r>
          </a:p>
          <a:p>
            <a:r>
              <a:rPr lang="en-US" smtClean="0"/>
              <a:t>The cooperative phase- focus on joint interest of both parties</a:t>
            </a:r>
          </a:p>
          <a:p>
            <a:endParaRPr lang="en-US" smtClean="0"/>
          </a:p>
        </p:txBody>
      </p:sp>
      <p:sp>
        <p:nvSpPr>
          <p:cNvPr id="43013" name="Footer Placeholder 4"/>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a:defRPr/>
            </a:pPr>
            <a:r>
              <a:rPr lang="en-US" smtClean="0"/>
              <a:t>annacieta</a:t>
            </a:r>
            <a:endParaRPr lang="en-US" smtClean="0"/>
          </a:p>
        </p:txBody>
      </p:sp>
      <p:sp>
        <p:nvSpPr>
          <p:cNvPr id="216068" name="Slide Number Placeholder 3"/>
          <p:cNvSpPr>
            <a:spLocks noGrp="1"/>
          </p:cNvSpPr>
          <p:nvPr>
            <p:ph type="sldNum" sz="quarter" idx="12"/>
          </p:nvPr>
        </p:nvSpPr>
        <p:spPr bwMode="auto">
          <a:noFill/>
          <a:ln>
            <a:miter lim="800000"/>
            <a:headEnd/>
            <a:tailEnd/>
          </a:ln>
        </p:spPr>
        <p:txBody>
          <a:bodyPr/>
          <a:lstStyle/>
          <a:p>
            <a:fld id="{34F46EAC-02FC-4E2A-A36C-AB6A1F54E6E9}" type="slidenum">
              <a:rPr lang="en-US"/>
              <a:pPr/>
              <a:t>154</a:t>
            </a:fld>
            <a:endParaRPr lang="en-US"/>
          </a:p>
        </p:txBody>
      </p:sp>
    </p:spTree>
  </p:cSld>
  <p:clrMapOvr>
    <a:masterClrMapping/>
  </p:clrMapOvr>
  <p:transition>
    <p:zoom dir="in"/>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defRPr/>
            </a:pPr>
            <a:r>
              <a:rPr lang="en-US" dirty="0" smtClean="0"/>
              <a:t>Skills needed to resolve conflict  peacefully</a:t>
            </a:r>
            <a:endParaRPr lang="en-US" dirty="0"/>
          </a:p>
        </p:txBody>
      </p:sp>
      <p:sp>
        <p:nvSpPr>
          <p:cNvPr id="217091" name="Content Placeholder 2"/>
          <p:cNvSpPr>
            <a:spLocks noGrp="1"/>
          </p:cNvSpPr>
          <p:nvPr>
            <p:ph idx="1"/>
          </p:nvPr>
        </p:nvSpPr>
        <p:spPr/>
        <p:txBody>
          <a:bodyPr/>
          <a:lstStyle/>
          <a:p>
            <a:r>
              <a:rPr lang="en-US" smtClean="0"/>
              <a:t>Be an active listener</a:t>
            </a:r>
          </a:p>
          <a:p>
            <a:r>
              <a:rPr lang="en-US" smtClean="0"/>
              <a:t>Look and listen to the other persons feelings </a:t>
            </a:r>
          </a:p>
          <a:p>
            <a:r>
              <a:rPr lang="en-US" smtClean="0"/>
              <a:t>Look for anger cues and triggers</a:t>
            </a:r>
          </a:p>
          <a:p>
            <a:r>
              <a:rPr lang="en-US" smtClean="0"/>
              <a:t>Maintain good eye contact</a:t>
            </a:r>
          </a:p>
          <a:p>
            <a:r>
              <a:rPr lang="en-US" smtClean="0"/>
              <a:t>Use a calm voice</a:t>
            </a:r>
          </a:p>
          <a:p>
            <a:r>
              <a:rPr lang="en-US" smtClean="0"/>
              <a:t>Make sure you have cooled down before  trying to work out things </a:t>
            </a:r>
          </a:p>
          <a:p>
            <a:endParaRPr lang="en-US" smtClean="0"/>
          </a:p>
          <a:p>
            <a:endParaRPr lang="en-US" smtClean="0"/>
          </a:p>
        </p:txBody>
      </p:sp>
      <p:sp>
        <p:nvSpPr>
          <p:cNvPr id="44038" name="Footer Placeholder 5"/>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a:defRPr/>
            </a:pPr>
            <a:r>
              <a:rPr lang="en-US" smtClean="0"/>
              <a:t>annacieta</a:t>
            </a:r>
            <a:endParaRPr lang="en-US" smtClean="0"/>
          </a:p>
        </p:txBody>
      </p:sp>
      <p:sp>
        <p:nvSpPr>
          <p:cNvPr id="217093" name="Slide Number Placeholder 4"/>
          <p:cNvSpPr>
            <a:spLocks noGrp="1"/>
          </p:cNvSpPr>
          <p:nvPr>
            <p:ph type="sldNum" sz="quarter" idx="12"/>
          </p:nvPr>
        </p:nvSpPr>
        <p:spPr bwMode="auto">
          <a:noFill/>
          <a:ln>
            <a:miter lim="800000"/>
            <a:headEnd/>
            <a:tailEnd/>
          </a:ln>
        </p:spPr>
        <p:txBody>
          <a:bodyPr/>
          <a:lstStyle/>
          <a:p>
            <a:fld id="{9D618DDC-FADC-4338-9FCB-B69CACD46B00}" type="slidenum">
              <a:rPr lang="en-US"/>
              <a:pPr/>
              <a:t>155</a:t>
            </a:fld>
            <a:endParaRPr lang="en-US"/>
          </a:p>
        </p:txBody>
      </p:sp>
      <p:pic>
        <p:nvPicPr>
          <p:cNvPr id="217092" name="Picture 2" descr="C:\Program Files\Microsoft Office\MEDIA\CAGCAT10\j0216724.wmf"/>
          <p:cNvPicPr>
            <a:picLocks noChangeAspect="1" noChangeArrowheads="1"/>
          </p:cNvPicPr>
          <p:nvPr/>
        </p:nvPicPr>
        <p:blipFill>
          <a:blip r:embed="rId2"/>
          <a:srcRect/>
          <a:stretch>
            <a:fillRect/>
          </a:stretch>
        </p:blipFill>
        <p:spPr bwMode="auto">
          <a:xfrm>
            <a:off x="7468121" y="4877184"/>
            <a:ext cx="1450437" cy="1823906"/>
          </a:xfrm>
          <a:prstGeom prst="rect">
            <a:avLst/>
          </a:prstGeom>
          <a:noFill/>
          <a:ln w="9525">
            <a:noFill/>
            <a:miter lim="800000"/>
            <a:headEnd/>
            <a:tailEnd/>
          </a:ln>
        </p:spPr>
      </p:pic>
    </p:spTree>
  </p:cSld>
  <p:clrMapOvr>
    <a:masterClrMapping/>
  </p:clrMapOvr>
  <p:transition>
    <p:checker/>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Title 1"/>
          <p:cNvSpPr>
            <a:spLocks noGrp="1"/>
          </p:cNvSpPr>
          <p:nvPr>
            <p:ph type="title"/>
          </p:nvPr>
        </p:nvSpPr>
        <p:spPr/>
        <p:txBody>
          <a:bodyPr/>
          <a:lstStyle/>
          <a:p>
            <a:pPr eaLnBrk="1" hangingPunct="1"/>
            <a:r>
              <a:rPr lang="en-US" smtClean="0"/>
              <a:t>Conflict resolution techniques</a:t>
            </a:r>
          </a:p>
        </p:txBody>
      </p:sp>
      <p:sp>
        <p:nvSpPr>
          <p:cNvPr id="3" name="Content Placeholder 2"/>
          <p:cNvSpPr>
            <a:spLocks noGrp="1"/>
          </p:cNvSpPr>
          <p:nvPr>
            <p:ph idx="1"/>
          </p:nvPr>
        </p:nvSpPr>
        <p:spPr/>
        <p:txBody>
          <a:bodyPr rtlCol="0">
            <a:normAutofit fontScale="70000" lnSpcReduction="20000"/>
          </a:bodyPr>
          <a:lstStyle/>
          <a:p>
            <a:pPr>
              <a:buNone/>
              <a:defRPr/>
            </a:pPr>
            <a:r>
              <a:rPr lang="en-US" b="1" i="1" dirty="0" smtClean="0"/>
              <a:t>AVOIDING</a:t>
            </a:r>
            <a:endParaRPr lang="en-US" dirty="0" smtClean="0"/>
          </a:p>
          <a:p>
            <a:pPr>
              <a:buNone/>
              <a:defRPr/>
            </a:pPr>
            <a:endParaRPr lang="en-US" dirty="0" smtClean="0"/>
          </a:p>
          <a:p>
            <a:pPr>
              <a:defRPr/>
            </a:pPr>
            <a:r>
              <a:rPr lang="en-US" dirty="0" smtClean="0"/>
              <a:t>A conflict management technique in which the  individual don’t say anything to their partner .They avoid arguments altogether.</a:t>
            </a:r>
          </a:p>
          <a:p>
            <a:pPr>
              <a:buNone/>
              <a:defRPr/>
            </a:pPr>
            <a:r>
              <a:rPr lang="en-US" dirty="0" smtClean="0"/>
              <a:t> </a:t>
            </a:r>
          </a:p>
          <a:p>
            <a:pPr>
              <a:buNone/>
              <a:defRPr/>
            </a:pPr>
            <a:r>
              <a:rPr lang="en-US" b="1" i="1" dirty="0" smtClean="0"/>
              <a:t>ACCOMODATING</a:t>
            </a:r>
            <a:r>
              <a:rPr lang="en-US" u="sng" dirty="0" smtClean="0"/>
              <a:t>.</a:t>
            </a:r>
            <a:endParaRPr lang="en-US" dirty="0" smtClean="0"/>
          </a:p>
          <a:p>
            <a:pPr>
              <a:defRPr/>
            </a:pPr>
            <a:r>
              <a:rPr lang="en-US" dirty="0" smtClean="0"/>
              <a:t>An unassertive cooperation tactic used in conflict management when individuals neglect their own concerns in favour of others concerns.</a:t>
            </a:r>
          </a:p>
          <a:p>
            <a:pPr>
              <a:buNone/>
              <a:defRPr/>
            </a:pPr>
            <a:r>
              <a:rPr lang="en-US" dirty="0" smtClean="0"/>
              <a:t> </a:t>
            </a:r>
          </a:p>
          <a:p>
            <a:pPr>
              <a:buNone/>
              <a:defRPr/>
            </a:pPr>
            <a:r>
              <a:rPr lang="en-US" b="1" i="1" dirty="0" smtClean="0"/>
              <a:t>SUPPRESION</a:t>
            </a:r>
            <a:endParaRPr lang="en-US" dirty="0" smtClean="0"/>
          </a:p>
          <a:p>
            <a:pPr>
              <a:defRPr/>
            </a:pPr>
            <a:r>
              <a:rPr lang="en-US" dirty="0" smtClean="0"/>
              <a:t>A technique used to manage conflict in which one party is eliminated through transfer or termination</a:t>
            </a:r>
            <a:r>
              <a:rPr lang="en-US" u="sng" dirty="0" smtClean="0"/>
              <a:t>.</a:t>
            </a:r>
          </a:p>
          <a:p>
            <a:pPr>
              <a:buNone/>
              <a:defRPr/>
            </a:pPr>
            <a:r>
              <a:rPr lang="en-US" dirty="0" smtClean="0"/>
              <a:t> </a:t>
            </a:r>
            <a:endParaRPr lang="en-US" u="sng" dirty="0" smtClean="0"/>
          </a:p>
          <a:p>
            <a:pPr>
              <a:defRPr/>
            </a:pPr>
            <a:endParaRPr lang="en-US" dirty="0"/>
          </a:p>
        </p:txBody>
      </p:sp>
      <p:sp>
        <p:nvSpPr>
          <p:cNvPr id="45061" name="Footer Placeholder 4"/>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a:defRPr/>
            </a:pPr>
            <a:r>
              <a:rPr lang="en-US" smtClean="0"/>
              <a:t>annacieta</a:t>
            </a:r>
            <a:endParaRPr lang="en-US" smtClean="0"/>
          </a:p>
        </p:txBody>
      </p:sp>
      <p:sp>
        <p:nvSpPr>
          <p:cNvPr id="218116" name="Slide Number Placeholder 3"/>
          <p:cNvSpPr>
            <a:spLocks noGrp="1"/>
          </p:cNvSpPr>
          <p:nvPr>
            <p:ph type="sldNum" sz="quarter" idx="12"/>
          </p:nvPr>
        </p:nvSpPr>
        <p:spPr bwMode="auto">
          <a:noFill/>
          <a:ln>
            <a:miter lim="800000"/>
            <a:headEnd/>
            <a:tailEnd/>
          </a:ln>
        </p:spPr>
        <p:txBody>
          <a:bodyPr/>
          <a:lstStyle/>
          <a:p>
            <a:fld id="{D743AC75-022D-45E0-8F5C-BCB41587E185}" type="slidenum">
              <a:rPr lang="en-US"/>
              <a:pPr/>
              <a:t>156</a:t>
            </a:fld>
            <a:endParaRPr lang="en-US"/>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Title 1"/>
          <p:cNvSpPr>
            <a:spLocks noGrp="1"/>
          </p:cNvSpPr>
          <p:nvPr>
            <p:ph type="title"/>
          </p:nvPr>
        </p:nvSpPr>
        <p:spPr/>
        <p:txBody>
          <a:bodyPr/>
          <a:lstStyle/>
          <a:p>
            <a:pPr eaLnBrk="1" hangingPunct="1"/>
            <a:r>
              <a:rPr lang="en-US" smtClean="0"/>
              <a:t>Conflict management techniques</a:t>
            </a:r>
          </a:p>
        </p:txBody>
      </p:sp>
      <p:sp>
        <p:nvSpPr>
          <p:cNvPr id="3" name="Content Placeholder 2"/>
          <p:cNvSpPr>
            <a:spLocks noGrp="1"/>
          </p:cNvSpPr>
          <p:nvPr>
            <p:ph idx="1"/>
          </p:nvPr>
        </p:nvSpPr>
        <p:spPr/>
        <p:txBody>
          <a:bodyPr rtlCol="0">
            <a:normAutofit fontScale="77500" lnSpcReduction="20000"/>
          </a:bodyPr>
          <a:lstStyle/>
          <a:p>
            <a:pPr>
              <a:buNone/>
              <a:defRPr/>
            </a:pPr>
            <a:r>
              <a:rPr lang="en-US" b="1" i="1" dirty="0" smtClean="0"/>
              <a:t>WITHDRAWA</a:t>
            </a:r>
            <a:r>
              <a:rPr lang="en-US" b="1" dirty="0" smtClean="0"/>
              <a:t>L</a:t>
            </a:r>
          </a:p>
          <a:p>
            <a:pPr>
              <a:defRPr/>
            </a:pPr>
            <a:r>
              <a:rPr lang="en-US" b="1" dirty="0" smtClean="0"/>
              <a:t>The removal of at least one party from the conflict, making it impossible to resolve the situation.</a:t>
            </a:r>
          </a:p>
          <a:p>
            <a:pPr>
              <a:buNone/>
              <a:defRPr/>
            </a:pPr>
            <a:r>
              <a:rPr lang="en-US" b="1" i="1" dirty="0" smtClean="0"/>
              <a:t> </a:t>
            </a:r>
            <a:endParaRPr lang="en-US" dirty="0" smtClean="0"/>
          </a:p>
          <a:p>
            <a:pPr>
              <a:buNone/>
              <a:defRPr/>
            </a:pPr>
            <a:r>
              <a:rPr lang="en-US" b="1" i="1" dirty="0" smtClean="0"/>
              <a:t>SMOOTHING</a:t>
            </a:r>
            <a:endParaRPr lang="en-US" dirty="0" smtClean="0"/>
          </a:p>
          <a:p>
            <a:pPr>
              <a:defRPr/>
            </a:pPr>
            <a:r>
              <a:rPr lang="en-US" b="1" dirty="0" smtClean="0"/>
              <a:t>Managing conflict by complimenting one’s opponent, downplaying differences and focusing on minor areas of agreement.</a:t>
            </a:r>
          </a:p>
          <a:p>
            <a:pPr>
              <a:buNone/>
              <a:defRPr/>
            </a:pPr>
            <a:r>
              <a:rPr lang="en-US" dirty="0" smtClean="0"/>
              <a:t> </a:t>
            </a:r>
          </a:p>
          <a:p>
            <a:pPr>
              <a:buNone/>
              <a:defRPr/>
            </a:pPr>
            <a:r>
              <a:rPr lang="en-US" b="1" i="1" dirty="0" smtClean="0"/>
              <a:t>FORCING</a:t>
            </a:r>
            <a:endParaRPr lang="en-US" dirty="0" smtClean="0"/>
          </a:p>
          <a:p>
            <a:pPr>
              <a:defRPr/>
            </a:pPr>
            <a:r>
              <a:rPr lang="en-US" dirty="0" smtClean="0"/>
              <a:t>A conflict management technique that forces an immediate end to conflict but leaves the cause unresolved.</a:t>
            </a:r>
          </a:p>
          <a:p>
            <a:pPr>
              <a:defRPr/>
            </a:pPr>
            <a:endParaRPr lang="en-US" dirty="0"/>
          </a:p>
        </p:txBody>
      </p:sp>
      <p:sp>
        <p:nvSpPr>
          <p:cNvPr id="46085" name="Footer Placeholder 4"/>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a:defRPr/>
            </a:pPr>
            <a:r>
              <a:rPr lang="en-US" smtClean="0"/>
              <a:t>annacieta</a:t>
            </a:r>
            <a:endParaRPr lang="en-US" smtClean="0"/>
          </a:p>
        </p:txBody>
      </p:sp>
      <p:sp>
        <p:nvSpPr>
          <p:cNvPr id="219140" name="Slide Number Placeholder 3"/>
          <p:cNvSpPr>
            <a:spLocks noGrp="1"/>
          </p:cNvSpPr>
          <p:nvPr>
            <p:ph type="sldNum" sz="quarter" idx="12"/>
          </p:nvPr>
        </p:nvSpPr>
        <p:spPr bwMode="auto">
          <a:noFill/>
          <a:ln>
            <a:miter lim="800000"/>
            <a:headEnd/>
            <a:tailEnd/>
          </a:ln>
        </p:spPr>
        <p:txBody>
          <a:bodyPr/>
          <a:lstStyle/>
          <a:p>
            <a:fld id="{D562321D-BE3C-409E-93A4-DE35A8B5CACB}" type="slidenum">
              <a:rPr lang="en-US"/>
              <a:pPr/>
              <a:t>157</a:t>
            </a:fld>
            <a:endParaRPr lang="en-US"/>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defRPr/>
            </a:pPr>
            <a:r>
              <a:rPr lang="en-US" b="1" i="1" dirty="0" smtClean="0"/>
              <a:t>CONFLICT RESOLUTION -OPTIONS</a:t>
            </a:r>
            <a:br>
              <a:rPr lang="en-US" b="1" i="1" dirty="0" smtClean="0"/>
            </a:br>
            <a:r>
              <a:rPr lang="en-US" b="1" i="1" dirty="0" smtClean="0"/>
              <a:t> </a:t>
            </a:r>
            <a:r>
              <a:rPr lang="en-US" b="1" u="sng" dirty="0" smtClean="0"/>
              <a:t/>
            </a:r>
            <a:br>
              <a:rPr lang="en-US" b="1" u="sng" dirty="0" smtClean="0"/>
            </a:br>
            <a:r>
              <a:rPr lang="en-US" dirty="0" smtClean="0"/>
              <a:t> </a:t>
            </a:r>
            <a:br>
              <a:rPr lang="en-US" dirty="0" smtClean="0"/>
            </a:br>
            <a:endParaRPr lang="en-US" dirty="0"/>
          </a:p>
        </p:txBody>
      </p:sp>
      <p:sp>
        <p:nvSpPr>
          <p:cNvPr id="3" name="Content Placeholder 2"/>
          <p:cNvSpPr>
            <a:spLocks noGrp="1"/>
          </p:cNvSpPr>
          <p:nvPr>
            <p:ph idx="1"/>
          </p:nvPr>
        </p:nvSpPr>
        <p:spPr>
          <a:xfrm>
            <a:off x="913993" y="1143000"/>
            <a:ext cx="7772331" cy="5214038"/>
          </a:xfrm>
        </p:spPr>
        <p:txBody>
          <a:bodyPr rtlCol="0">
            <a:normAutofit fontScale="25000" lnSpcReduction="20000"/>
          </a:bodyPr>
          <a:lstStyle/>
          <a:p>
            <a:pPr>
              <a:buNone/>
              <a:defRPr/>
            </a:pPr>
            <a:r>
              <a:rPr lang="en-US" dirty="0" smtClean="0"/>
              <a:t> </a:t>
            </a:r>
          </a:p>
          <a:p>
            <a:pPr>
              <a:buNone/>
              <a:defRPr/>
            </a:pPr>
            <a:r>
              <a:rPr lang="en-US" sz="6400" b="1" i="1" dirty="0"/>
              <a:t>WIN – WIN</a:t>
            </a:r>
            <a:endParaRPr lang="en-US" sz="6400" dirty="0"/>
          </a:p>
          <a:p>
            <a:pPr>
              <a:buNone/>
              <a:defRPr/>
            </a:pPr>
            <a:r>
              <a:rPr lang="en-US" sz="6400" dirty="0"/>
              <a:t>Both parties apply problem solving techniques to resolve differences.</a:t>
            </a:r>
            <a:r>
              <a:rPr lang="en-US" sz="6400" b="1" i="1" dirty="0"/>
              <a:t> /COLLABORATION</a:t>
            </a:r>
            <a:endParaRPr lang="en-US" sz="6400" dirty="0"/>
          </a:p>
          <a:p>
            <a:pPr>
              <a:defRPr/>
            </a:pPr>
            <a:r>
              <a:rPr lang="en-US" sz="6400" dirty="0"/>
              <a:t>All parties work together to solve a problem.</a:t>
            </a:r>
          </a:p>
          <a:p>
            <a:pPr>
              <a:buNone/>
              <a:defRPr/>
            </a:pPr>
            <a:endParaRPr lang="en-US" sz="6400" dirty="0"/>
          </a:p>
          <a:p>
            <a:pPr>
              <a:buNone/>
              <a:defRPr/>
            </a:pPr>
            <a:r>
              <a:rPr lang="en-US" sz="6400" b="1" i="1" dirty="0"/>
              <a:t>LOSE – LOSE</a:t>
            </a:r>
            <a:endParaRPr lang="en-US" sz="6400" dirty="0"/>
          </a:p>
          <a:p>
            <a:pPr>
              <a:defRPr/>
            </a:pPr>
            <a:r>
              <a:rPr lang="en-US" sz="6400" dirty="0"/>
              <a:t>On attempt to compromise both parties lose some face but neither has lost to the other./</a:t>
            </a:r>
            <a:r>
              <a:rPr lang="en-US" sz="6400" b="1" i="1" dirty="0"/>
              <a:t> COMPROMISE-</a:t>
            </a:r>
            <a:r>
              <a:rPr lang="en-US" sz="6400" dirty="0"/>
              <a:t> rewards are divided between both parties.</a:t>
            </a:r>
          </a:p>
          <a:p>
            <a:pPr>
              <a:buNone/>
              <a:defRPr/>
            </a:pPr>
            <a:r>
              <a:rPr lang="en-US" sz="6400" dirty="0"/>
              <a:t> </a:t>
            </a:r>
          </a:p>
          <a:p>
            <a:pPr>
              <a:buNone/>
              <a:defRPr/>
            </a:pPr>
            <a:r>
              <a:rPr lang="en-US" sz="6400" b="1" i="1" dirty="0"/>
              <a:t>WIN - LOSE</a:t>
            </a:r>
            <a:endParaRPr lang="en-US" sz="6400" dirty="0"/>
          </a:p>
          <a:p>
            <a:pPr>
              <a:defRPr/>
            </a:pPr>
            <a:r>
              <a:rPr lang="en-US" sz="6400" dirty="0"/>
              <a:t>One party feels cheated/devalued at the expense of the other.</a:t>
            </a:r>
          </a:p>
          <a:p>
            <a:pPr>
              <a:buNone/>
              <a:defRPr/>
            </a:pPr>
            <a:r>
              <a:rPr lang="en-US" sz="6400" dirty="0"/>
              <a:t> </a:t>
            </a:r>
          </a:p>
          <a:p>
            <a:pPr>
              <a:buNone/>
              <a:defRPr/>
            </a:pPr>
            <a:r>
              <a:rPr lang="en-US" sz="6400" b="1" i="1" dirty="0"/>
              <a:t>CONCENSUS</a:t>
            </a:r>
            <a:endParaRPr lang="en-US" sz="6400" dirty="0"/>
          </a:p>
          <a:p>
            <a:pPr>
              <a:defRPr/>
            </a:pPr>
            <a:r>
              <a:rPr lang="en-US" sz="6400" dirty="0"/>
              <a:t>A conflict strategy in which a solution that meets everyone’s needs </a:t>
            </a:r>
          </a:p>
          <a:p>
            <a:pPr>
              <a:buNone/>
              <a:defRPr/>
            </a:pPr>
            <a:endParaRPr lang="en-US" sz="6400" b="1" i="1" dirty="0"/>
          </a:p>
          <a:p>
            <a:pPr>
              <a:buNone/>
              <a:defRPr/>
            </a:pPr>
            <a:r>
              <a:rPr lang="en-US" sz="6400" b="1" i="1" dirty="0"/>
              <a:t>COMPETING </a:t>
            </a:r>
            <a:endParaRPr lang="en-US" sz="6400" dirty="0"/>
          </a:p>
          <a:p>
            <a:pPr>
              <a:defRPr/>
            </a:pPr>
            <a:r>
              <a:rPr lang="en-US" sz="6400" dirty="0"/>
              <a:t>An all out effort to win, regardless of the cost.</a:t>
            </a:r>
          </a:p>
          <a:p>
            <a:pPr>
              <a:buNone/>
              <a:defRPr/>
            </a:pPr>
            <a:r>
              <a:rPr lang="en-US" dirty="0" smtClean="0"/>
              <a:t> </a:t>
            </a:r>
          </a:p>
          <a:p>
            <a:pPr>
              <a:buNone/>
              <a:defRPr/>
            </a:pPr>
            <a:r>
              <a:rPr lang="en-US" i="1" dirty="0" smtClean="0"/>
              <a:t> </a:t>
            </a:r>
            <a:endParaRPr lang="en-US" dirty="0" smtClean="0"/>
          </a:p>
          <a:p>
            <a:pPr>
              <a:defRPr/>
            </a:pPr>
            <a:endParaRPr lang="en-US" dirty="0"/>
          </a:p>
        </p:txBody>
      </p:sp>
      <p:sp>
        <p:nvSpPr>
          <p:cNvPr id="47109" name="Footer Placeholder 4"/>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a:defRPr/>
            </a:pPr>
            <a:r>
              <a:rPr lang="en-US" smtClean="0"/>
              <a:t>annacieta</a:t>
            </a:r>
            <a:endParaRPr lang="en-US" smtClean="0"/>
          </a:p>
        </p:txBody>
      </p:sp>
      <p:sp>
        <p:nvSpPr>
          <p:cNvPr id="220164" name="Slide Number Placeholder 3"/>
          <p:cNvSpPr>
            <a:spLocks noGrp="1"/>
          </p:cNvSpPr>
          <p:nvPr>
            <p:ph type="sldNum" sz="quarter" idx="12"/>
          </p:nvPr>
        </p:nvSpPr>
        <p:spPr bwMode="auto">
          <a:noFill/>
          <a:ln>
            <a:miter lim="800000"/>
            <a:headEnd/>
            <a:tailEnd/>
          </a:ln>
        </p:spPr>
        <p:txBody>
          <a:bodyPr/>
          <a:lstStyle/>
          <a:p>
            <a:fld id="{09C9FC76-4BA6-4FE9-B14F-831EE5DD7CE3}" type="slidenum">
              <a:rPr lang="en-US"/>
              <a:pPr/>
              <a:t>158</a:t>
            </a:fld>
            <a:endParaRPr lang="en-US"/>
          </a:p>
        </p:txBody>
      </p:sp>
    </p:spTree>
  </p:cSld>
  <p:clrMapOvr>
    <a:masterClrMapping/>
  </p:clrMapOvr>
  <p:transition>
    <p:randomBar dir="vert"/>
  </p:transition>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Title 1"/>
          <p:cNvSpPr>
            <a:spLocks noGrp="1"/>
          </p:cNvSpPr>
          <p:nvPr>
            <p:ph type="title"/>
          </p:nvPr>
        </p:nvSpPr>
        <p:spPr/>
        <p:txBody>
          <a:bodyPr/>
          <a:lstStyle/>
          <a:p>
            <a:r>
              <a:rPr lang="en-US" b="1" smtClean="0"/>
              <a:t>COUNSELING</a:t>
            </a:r>
          </a:p>
        </p:txBody>
      </p:sp>
      <p:sp>
        <p:nvSpPr>
          <p:cNvPr id="181251" name="Content Placeholder 2"/>
          <p:cNvSpPr>
            <a:spLocks noGrp="1"/>
          </p:cNvSpPr>
          <p:nvPr>
            <p:ph idx="1"/>
          </p:nvPr>
        </p:nvSpPr>
        <p:spPr/>
        <p:txBody>
          <a:bodyPr/>
          <a:lstStyle/>
          <a:p>
            <a:pPr>
              <a:buFont typeface="Arial" panose="020B0604020202020204" pitchFamily="34" charset="0"/>
              <a:buChar char="•"/>
              <a:defRPr/>
            </a:pPr>
            <a:r>
              <a:rPr lang="en-US" dirty="0" smtClean="0"/>
              <a:t>This is a process of enabling</a:t>
            </a:r>
          </a:p>
          <a:p>
            <a:pPr marL="0" indent="0">
              <a:buNone/>
              <a:defRPr/>
            </a:pPr>
            <a:r>
              <a:rPr lang="en-US" dirty="0" smtClean="0"/>
              <a:t> individuals to know themselves and their</a:t>
            </a:r>
          </a:p>
          <a:p>
            <a:pPr marL="0" indent="0">
              <a:buNone/>
              <a:defRPr/>
            </a:pPr>
            <a:r>
              <a:rPr lang="en-US" dirty="0" smtClean="0"/>
              <a:t> current situation and possible future situations</a:t>
            </a:r>
          </a:p>
          <a:p>
            <a:pPr marL="0" indent="0">
              <a:buNone/>
              <a:defRPr/>
            </a:pPr>
            <a:r>
              <a:rPr lang="en-US" dirty="0" smtClean="0"/>
              <a:t> in order that they make substantial</a:t>
            </a:r>
          </a:p>
          <a:p>
            <a:pPr marL="0" indent="0">
              <a:buNone/>
              <a:defRPr/>
            </a:pPr>
            <a:r>
              <a:rPr lang="en-US" dirty="0" smtClean="0"/>
              <a:t> contributions to the society and to </a:t>
            </a:r>
          </a:p>
          <a:p>
            <a:pPr marL="0" indent="0">
              <a:buNone/>
              <a:defRPr/>
            </a:pPr>
            <a:r>
              <a:rPr lang="en-US" dirty="0" smtClean="0"/>
              <a:t>solve his own problems through a face </a:t>
            </a:r>
          </a:p>
          <a:p>
            <a:pPr marL="0" indent="0">
              <a:buNone/>
              <a:defRPr/>
            </a:pPr>
            <a:endParaRPr lang="en-US" dirty="0" smtClean="0"/>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159</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676" y="305184"/>
            <a:ext cx="8228649" cy="1143000"/>
          </a:xfrm>
        </p:spPr>
        <p:txBody>
          <a:bodyPr/>
          <a:lstStyle/>
          <a:p>
            <a:pPr eaLnBrk="1" hangingPunct="1"/>
            <a:endParaRPr lang="en-US" smtClean="0"/>
          </a:p>
        </p:txBody>
      </p:sp>
      <p:pic>
        <p:nvPicPr>
          <p:cNvPr id="20483" name="Picture 3" descr="Image:Auguste Comte.jpg">
            <a:hlinkClick r:id="rId2"/>
          </p:cNvPr>
          <p:cNvPicPr>
            <a:picLocks noChangeAspect="1" noChangeArrowheads="1"/>
          </p:cNvPicPr>
          <p:nvPr/>
        </p:nvPicPr>
        <p:blipFill>
          <a:blip r:embed="rId3"/>
          <a:srcRect/>
          <a:stretch>
            <a:fillRect/>
          </a:stretch>
        </p:blipFill>
        <p:spPr bwMode="auto">
          <a:xfrm>
            <a:off x="2600737" y="1677073"/>
            <a:ext cx="4333655" cy="4343112"/>
          </a:xfrm>
          <a:prstGeom prst="rect">
            <a:avLst/>
          </a:prstGeom>
          <a:noFill/>
          <a:ln w="9525">
            <a:noFill/>
            <a:miter lim="800000"/>
            <a:headEnd/>
            <a:tailEnd/>
          </a:ln>
        </p:spPr>
      </p:pic>
      <p:sp>
        <p:nvSpPr>
          <p:cNvPr id="20484" name="Rectangle 4"/>
          <p:cNvSpPr>
            <a:spLocks noChangeArrowheads="1"/>
          </p:cNvSpPr>
          <p:nvPr/>
        </p:nvSpPr>
        <p:spPr bwMode="auto">
          <a:xfrm>
            <a:off x="457676" y="305184"/>
            <a:ext cx="8228649" cy="1143000"/>
          </a:xfrm>
          <a:prstGeom prst="rect">
            <a:avLst/>
          </a:prstGeom>
          <a:noFill/>
          <a:ln w="9525">
            <a:noFill/>
            <a:miter lim="800000"/>
            <a:headEnd/>
            <a:tailEnd/>
          </a:ln>
        </p:spPr>
        <p:txBody>
          <a:bodyPr lIns="91428" tIns="45715" rIns="91428" bIns="45715" anchor="ctr"/>
          <a:lstStyle/>
          <a:p>
            <a:pPr eaLnBrk="1" hangingPunct="1"/>
            <a:r>
              <a:rPr lang="en-US" sz="4000" dirty="0">
                <a:solidFill>
                  <a:schemeClr val="tx2"/>
                </a:solidFill>
              </a:rPr>
              <a:t>   I. </a:t>
            </a:r>
          </a:p>
          <a:p>
            <a:pPr eaLnBrk="1" hangingPunct="1"/>
            <a:endParaRPr lang="en-US" sz="4000" dirty="0">
              <a:solidFill>
                <a:schemeClr val="tx2"/>
              </a:solidFill>
            </a:endParaRPr>
          </a:p>
          <a:p>
            <a:pPr eaLnBrk="1" hangingPunct="1"/>
            <a:endParaRPr lang="en-US" sz="4000" dirty="0">
              <a:solidFill>
                <a:schemeClr val="tx2"/>
              </a:solidFill>
            </a:endParaRPr>
          </a:p>
          <a:p>
            <a:pPr eaLnBrk="1" hangingPunct="1"/>
            <a:r>
              <a:rPr lang="en-US" sz="4000" dirty="0" err="1" smtClean="0">
                <a:solidFill>
                  <a:schemeClr val="tx2"/>
                </a:solidFill>
              </a:rPr>
              <a:t>hAuguste</a:t>
            </a:r>
            <a:r>
              <a:rPr lang="en-US" sz="4000" dirty="0" smtClean="0">
                <a:solidFill>
                  <a:schemeClr val="tx2"/>
                </a:solidFill>
              </a:rPr>
              <a:t> </a:t>
            </a:r>
            <a:r>
              <a:rPr lang="en-US" sz="4000" dirty="0">
                <a:solidFill>
                  <a:schemeClr val="tx2"/>
                </a:solidFill>
              </a:rPr>
              <a:t>Comte: (1798 – 1857) </a:t>
            </a:r>
          </a:p>
        </p:txBody>
      </p:sp>
      <p:sp>
        <p:nvSpPr>
          <p:cNvPr id="20485" name="Rectangle 5"/>
          <p:cNvSpPr>
            <a:spLocks noChangeArrowheads="1"/>
          </p:cNvSpPr>
          <p:nvPr/>
        </p:nvSpPr>
        <p:spPr bwMode="auto">
          <a:xfrm>
            <a:off x="3581276" y="5729396"/>
            <a:ext cx="3429169" cy="369322"/>
          </a:xfrm>
          <a:prstGeom prst="rect">
            <a:avLst/>
          </a:prstGeom>
          <a:noFill/>
          <a:ln w="9525">
            <a:noFill/>
            <a:miter lim="800000"/>
            <a:headEnd/>
            <a:tailEnd/>
          </a:ln>
        </p:spPr>
        <p:txBody>
          <a:bodyPr lIns="91428" tIns="45715" rIns="91428" bIns="45715" anchor="ctr">
            <a:spAutoFit/>
          </a:bodyPr>
          <a:lstStyle/>
          <a:p>
            <a:pPr eaLnBrk="1" hangingPunct="1"/>
            <a:r>
              <a:rPr lang="en-US" b="1"/>
              <a:t>The Father of Sociology</a:t>
            </a:r>
            <a:r>
              <a:rPr lang="en-US"/>
              <a:t> </a:t>
            </a:r>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16</a:t>
            </a:fld>
            <a:endParaRPr lang="en-US"/>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Title 1"/>
          <p:cNvSpPr>
            <a:spLocks noGrp="1"/>
          </p:cNvSpPr>
          <p:nvPr>
            <p:ph type="title"/>
          </p:nvPr>
        </p:nvSpPr>
        <p:spPr/>
        <p:txBody>
          <a:bodyPr/>
          <a:lstStyle/>
          <a:p>
            <a:endParaRPr lang="en-US" smtClean="0"/>
          </a:p>
        </p:txBody>
      </p:sp>
      <p:sp>
        <p:nvSpPr>
          <p:cNvPr id="3" name="Content Placeholder 2"/>
          <p:cNvSpPr>
            <a:spLocks noGrp="1"/>
          </p:cNvSpPr>
          <p:nvPr>
            <p:ph idx="1"/>
          </p:nvPr>
        </p:nvSpPr>
        <p:spPr/>
        <p:txBody>
          <a:bodyPr/>
          <a:lstStyle/>
          <a:p>
            <a:pPr marL="0" indent="0">
              <a:buNone/>
              <a:defRPr/>
            </a:pPr>
            <a:r>
              <a:rPr lang="en-US" dirty="0" smtClean="0"/>
              <a:t>to face personal relationship with the </a:t>
            </a:r>
          </a:p>
          <a:p>
            <a:pPr marL="0" indent="0">
              <a:buNone/>
              <a:defRPr/>
            </a:pPr>
            <a:r>
              <a:rPr lang="en-US" dirty="0" smtClean="0"/>
              <a:t>counselor.</a:t>
            </a:r>
          </a:p>
          <a:p>
            <a:pPr>
              <a:buFont typeface="Arial" panose="020B0604020202020204" pitchFamily="34" charset="0"/>
              <a:buChar char="•"/>
              <a:defRPr/>
            </a:pPr>
            <a:r>
              <a:rPr lang="en-US" dirty="0" err="1" smtClean="0"/>
              <a:t>Defination</a:t>
            </a:r>
            <a:r>
              <a:rPr lang="en-US" dirty="0" smtClean="0"/>
              <a:t>:</a:t>
            </a:r>
          </a:p>
          <a:p>
            <a:pPr>
              <a:buFont typeface="Arial" panose="020B0604020202020204" pitchFamily="34" charset="0"/>
              <a:buChar char="•"/>
              <a:defRPr/>
            </a:pPr>
            <a:r>
              <a:rPr lang="en-US" dirty="0" smtClean="0"/>
              <a:t>An </a:t>
            </a:r>
            <a:r>
              <a:rPr lang="en-US" dirty="0" err="1" smtClean="0"/>
              <a:t>acccepting,trusting</a:t>
            </a:r>
            <a:r>
              <a:rPr lang="en-US" dirty="0" smtClean="0"/>
              <a:t> and safe relationship</a:t>
            </a:r>
            <a:endParaRPr lang="en-US" dirty="0"/>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4" name="Slide Number Placeholder 3"/>
          <p:cNvSpPr>
            <a:spLocks noGrp="1"/>
          </p:cNvSpPr>
          <p:nvPr>
            <p:ph type="sldNum" sz="quarter" idx="12"/>
          </p:nvPr>
        </p:nvSpPr>
        <p:spPr/>
        <p:txBody>
          <a:bodyPr/>
          <a:lstStyle/>
          <a:p>
            <a:fld id="{1F3E6434-720D-434F-A66C-A6EAC34E0334}" type="slidenum">
              <a:rPr lang="en-US" smtClean="0"/>
              <a:t>160</a:t>
            </a:fld>
            <a:endParaRPr lang="en-US"/>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Title 1"/>
          <p:cNvSpPr>
            <a:spLocks noGrp="1"/>
          </p:cNvSpPr>
          <p:nvPr>
            <p:ph type="title"/>
          </p:nvPr>
        </p:nvSpPr>
        <p:spPr/>
        <p:txBody>
          <a:bodyPr/>
          <a:lstStyle/>
          <a:p>
            <a:endParaRPr lang="en-US" smtClean="0"/>
          </a:p>
        </p:txBody>
      </p:sp>
      <p:sp>
        <p:nvSpPr>
          <p:cNvPr id="182275" name="Content Placeholder 2"/>
          <p:cNvSpPr>
            <a:spLocks noGrp="1"/>
          </p:cNvSpPr>
          <p:nvPr>
            <p:ph idx="1"/>
          </p:nvPr>
        </p:nvSpPr>
        <p:spPr/>
        <p:txBody>
          <a:bodyPr/>
          <a:lstStyle/>
          <a:p>
            <a:pPr>
              <a:buFont typeface="Arial" panose="020B0604020202020204" pitchFamily="34" charset="0"/>
              <a:buChar char="•"/>
              <a:defRPr/>
            </a:pPr>
            <a:r>
              <a:rPr lang="en-US" dirty="0" smtClean="0"/>
              <a:t>In which clients learn to discuss </a:t>
            </a:r>
          </a:p>
          <a:p>
            <a:pPr marL="0" indent="0">
              <a:buNone/>
              <a:defRPr/>
            </a:pPr>
            <a:r>
              <a:rPr lang="en-US" dirty="0" smtClean="0"/>
              <a:t>openly what worries and upsets them,</a:t>
            </a:r>
          </a:p>
          <a:p>
            <a:pPr marL="0" indent="0">
              <a:buNone/>
              <a:defRPr/>
            </a:pPr>
            <a:r>
              <a:rPr lang="en-US" dirty="0" smtClean="0"/>
              <a:t> to define precise behavior goals to </a:t>
            </a:r>
          </a:p>
          <a:p>
            <a:pPr marL="0" indent="0">
              <a:buNone/>
              <a:defRPr/>
            </a:pPr>
            <a:r>
              <a:rPr lang="en-US" dirty="0" smtClean="0"/>
              <a:t>acquire essential social skills and to </a:t>
            </a:r>
          </a:p>
          <a:p>
            <a:pPr marL="0" indent="0">
              <a:buNone/>
              <a:defRPr/>
            </a:pPr>
            <a:r>
              <a:rPr lang="en-US" dirty="0" smtClean="0"/>
              <a:t>develop the courage and self confidence</a:t>
            </a:r>
          </a:p>
          <a:p>
            <a:pPr marL="0" indent="0">
              <a:buNone/>
              <a:defRPr/>
            </a:pPr>
            <a:r>
              <a:rPr lang="en-US" dirty="0" smtClean="0"/>
              <a:t> to implement desired new behaviors.</a:t>
            </a:r>
          </a:p>
          <a:p>
            <a:pPr>
              <a:buFont typeface="Arial" panose="020B0604020202020204" pitchFamily="34" charset="0"/>
              <a:buChar char="•"/>
              <a:defRPr/>
            </a:pPr>
            <a:endParaRPr lang="en-US" dirty="0" smtClean="0"/>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161</a:t>
            </a:fld>
            <a:endParaRPr lang="en-US"/>
          </a:p>
        </p:txBody>
      </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Title 1"/>
          <p:cNvSpPr>
            <a:spLocks noGrp="1"/>
          </p:cNvSpPr>
          <p:nvPr>
            <p:ph type="title"/>
          </p:nvPr>
        </p:nvSpPr>
        <p:spPr/>
        <p:txBody>
          <a:bodyPr/>
          <a:lstStyle/>
          <a:p>
            <a:endParaRPr lang="en-US" smtClean="0"/>
          </a:p>
        </p:txBody>
      </p:sp>
      <p:sp>
        <p:nvSpPr>
          <p:cNvPr id="224259" name="Content Placeholder 2"/>
          <p:cNvSpPr>
            <a:spLocks noGrp="1"/>
          </p:cNvSpPr>
          <p:nvPr>
            <p:ph idx="1"/>
          </p:nvPr>
        </p:nvSpPr>
        <p:spPr/>
        <p:txBody>
          <a:bodyPr/>
          <a:lstStyle/>
          <a:p>
            <a:r>
              <a:rPr lang="en-US" smtClean="0"/>
              <a:t>A professional guidance in resolving personal conflicts and emotional problems.</a:t>
            </a:r>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162</a:t>
            </a:fld>
            <a:endParaRPr lang="en-US"/>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Title 1"/>
          <p:cNvSpPr>
            <a:spLocks noGrp="1"/>
          </p:cNvSpPr>
          <p:nvPr>
            <p:ph type="title"/>
          </p:nvPr>
        </p:nvSpPr>
        <p:spPr/>
        <p:txBody>
          <a:bodyPr/>
          <a:lstStyle/>
          <a:p>
            <a:r>
              <a:rPr lang="en-US" smtClean="0"/>
              <a:t>Principles of counselling</a:t>
            </a:r>
          </a:p>
        </p:txBody>
      </p:sp>
      <p:sp>
        <p:nvSpPr>
          <p:cNvPr id="183299" name="Content Placeholder 2"/>
          <p:cNvSpPr>
            <a:spLocks noGrp="1"/>
          </p:cNvSpPr>
          <p:nvPr>
            <p:ph idx="1"/>
          </p:nvPr>
        </p:nvSpPr>
        <p:spPr/>
        <p:txBody>
          <a:bodyPr/>
          <a:lstStyle/>
          <a:p>
            <a:pPr>
              <a:buFont typeface="Arial" panose="020B0604020202020204" pitchFamily="34" charset="0"/>
              <a:buChar char="•"/>
              <a:defRPr/>
            </a:pPr>
            <a:r>
              <a:rPr lang="en-US" b="1" i="1" dirty="0" smtClean="0"/>
              <a:t>Respect</a:t>
            </a:r>
            <a:r>
              <a:rPr lang="en-US" dirty="0" smtClean="0"/>
              <a:t>-the ability of the counselor </a:t>
            </a:r>
          </a:p>
          <a:p>
            <a:pPr marL="0" indent="0">
              <a:buNone/>
              <a:defRPr/>
            </a:pPr>
            <a:r>
              <a:rPr lang="en-US" dirty="0" smtClean="0"/>
              <a:t>lies  in communicating to the client </a:t>
            </a:r>
          </a:p>
          <a:p>
            <a:pPr marL="0" indent="0">
              <a:buNone/>
              <a:defRPr/>
            </a:pPr>
            <a:r>
              <a:rPr lang="en-US" dirty="0" smtClean="0"/>
              <a:t>the belief that every person posses </a:t>
            </a:r>
          </a:p>
          <a:p>
            <a:pPr marL="0" indent="0">
              <a:buNone/>
              <a:defRPr/>
            </a:pPr>
            <a:r>
              <a:rPr lang="en-US" dirty="0" smtClean="0"/>
              <a:t>an inherent strength and capacity, the </a:t>
            </a:r>
          </a:p>
          <a:p>
            <a:pPr marL="0" indent="0">
              <a:buNone/>
              <a:defRPr/>
            </a:pPr>
            <a:r>
              <a:rPr lang="en-US" dirty="0" smtClean="0"/>
              <a:t>right to choose their own alternatives</a:t>
            </a:r>
          </a:p>
          <a:p>
            <a:pPr marL="0" indent="0">
              <a:buNone/>
              <a:defRPr/>
            </a:pPr>
            <a:r>
              <a:rPr lang="en-US" dirty="0" smtClean="0"/>
              <a:t> and make own decisions</a:t>
            </a:r>
          </a:p>
          <a:p>
            <a:pPr>
              <a:buFont typeface="Arial" panose="020B0604020202020204" pitchFamily="34" charset="0"/>
              <a:buChar char="•"/>
              <a:defRPr/>
            </a:pPr>
            <a:endParaRPr lang="en-US" b="1" i="1" dirty="0" smtClean="0"/>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163</a:t>
            </a:fld>
            <a:endParaRPr lang="en-US"/>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Title 1"/>
          <p:cNvSpPr>
            <a:spLocks noGrp="1"/>
          </p:cNvSpPr>
          <p:nvPr>
            <p:ph type="title"/>
          </p:nvPr>
        </p:nvSpPr>
        <p:spPr/>
        <p:txBody>
          <a:bodyPr/>
          <a:lstStyle/>
          <a:p>
            <a:endParaRPr lang="en-US" smtClean="0"/>
          </a:p>
        </p:txBody>
      </p:sp>
      <p:sp>
        <p:nvSpPr>
          <p:cNvPr id="226307" name="Content Placeholder 2"/>
          <p:cNvSpPr>
            <a:spLocks noGrp="1"/>
          </p:cNvSpPr>
          <p:nvPr>
            <p:ph idx="1"/>
          </p:nvPr>
        </p:nvSpPr>
        <p:spPr/>
        <p:txBody>
          <a:bodyPr/>
          <a:lstStyle/>
          <a:p>
            <a:r>
              <a:rPr lang="en-US" b="1" i="1" smtClean="0"/>
              <a:t>Authenticity-</a:t>
            </a:r>
            <a:r>
              <a:rPr lang="en-US" smtClean="0"/>
              <a:t> counselors should posses genuineness, honesty,and simplicity and avoid superiority feeling.</a:t>
            </a:r>
            <a:endParaRPr lang="en-US" b="1" i="1" smtClean="0"/>
          </a:p>
          <a:p>
            <a:endParaRPr lang="en-US" smtClean="0"/>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164</a:t>
            </a:fld>
            <a:endParaRPr lang="en-US"/>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Title 1"/>
          <p:cNvSpPr>
            <a:spLocks noGrp="1"/>
          </p:cNvSpPr>
          <p:nvPr>
            <p:ph type="title"/>
          </p:nvPr>
        </p:nvSpPr>
        <p:spPr/>
        <p:txBody>
          <a:bodyPr/>
          <a:lstStyle/>
          <a:p>
            <a:endParaRPr lang="en-US" smtClean="0"/>
          </a:p>
        </p:txBody>
      </p:sp>
      <p:sp>
        <p:nvSpPr>
          <p:cNvPr id="184323" name="Content Placeholder 2"/>
          <p:cNvSpPr>
            <a:spLocks noGrp="1"/>
          </p:cNvSpPr>
          <p:nvPr>
            <p:ph idx="1"/>
          </p:nvPr>
        </p:nvSpPr>
        <p:spPr/>
        <p:txBody>
          <a:bodyPr/>
          <a:lstStyle/>
          <a:p>
            <a:pPr>
              <a:buFont typeface="Arial" panose="020B0604020202020204" pitchFamily="34" charset="0"/>
              <a:buChar char="•"/>
              <a:defRPr/>
            </a:pPr>
            <a:r>
              <a:rPr lang="en-US" b="1" i="1" dirty="0" smtClean="0"/>
              <a:t>Non possessive warmth</a:t>
            </a:r>
            <a:r>
              <a:rPr lang="en-US" dirty="0" smtClean="0"/>
              <a:t>-demonstration of </a:t>
            </a:r>
            <a:r>
              <a:rPr lang="en-US" dirty="0" err="1" smtClean="0"/>
              <a:t>concern,interest,and</a:t>
            </a:r>
            <a:r>
              <a:rPr lang="en-US" dirty="0" smtClean="0"/>
              <a:t> value for others</a:t>
            </a:r>
          </a:p>
          <a:p>
            <a:pPr marL="0" indent="0">
              <a:buNone/>
              <a:defRPr/>
            </a:pPr>
            <a:r>
              <a:rPr lang="en-US" dirty="0" smtClean="0"/>
              <a:t> and a deep concern for the </a:t>
            </a:r>
          </a:p>
          <a:p>
            <a:pPr marL="0" indent="0">
              <a:buNone/>
              <a:defRPr/>
            </a:pPr>
            <a:r>
              <a:rPr lang="en-US" dirty="0" smtClean="0"/>
              <a:t>well being of other person. </a:t>
            </a:r>
          </a:p>
          <a:p>
            <a:pPr>
              <a:buFont typeface="Arial" panose="020B0604020202020204" pitchFamily="34" charset="0"/>
              <a:buChar char="•"/>
              <a:defRPr/>
            </a:pPr>
            <a:r>
              <a:rPr lang="en-US" b="1" i="1" dirty="0" smtClean="0"/>
              <a:t>Non judgmental attitude-</a:t>
            </a:r>
            <a:r>
              <a:rPr lang="en-US" dirty="0" smtClean="0"/>
              <a:t>avoid bias making assumptions or judgment  client.</a:t>
            </a:r>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165</a:t>
            </a:fld>
            <a:endParaRPr lang="en-US"/>
          </a:p>
        </p:txBody>
      </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Title 1"/>
          <p:cNvSpPr>
            <a:spLocks noGrp="1"/>
          </p:cNvSpPr>
          <p:nvPr>
            <p:ph type="title"/>
          </p:nvPr>
        </p:nvSpPr>
        <p:spPr/>
        <p:txBody>
          <a:bodyPr/>
          <a:lstStyle/>
          <a:p>
            <a:endParaRPr lang="en-US" smtClean="0"/>
          </a:p>
        </p:txBody>
      </p:sp>
      <p:sp>
        <p:nvSpPr>
          <p:cNvPr id="228355" name="Content Placeholder 2"/>
          <p:cNvSpPr>
            <a:spLocks noGrp="1"/>
          </p:cNvSpPr>
          <p:nvPr>
            <p:ph idx="1"/>
          </p:nvPr>
        </p:nvSpPr>
        <p:spPr/>
        <p:txBody>
          <a:bodyPr/>
          <a:lstStyle/>
          <a:p>
            <a:r>
              <a:rPr lang="en-US" b="1" i="1" smtClean="0"/>
              <a:t>Accurate understanding </a:t>
            </a:r>
            <a:r>
              <a:rPr lang="en-US" smtClean="0"/>
              <a:t>of</a:t>
            </a:r>
            <a:r>
              <a:rPr lang="en-US" b="1" i="1" smtClean="0"/>
              <a:t> the client-precise evaluation of the perceptual and cognitive behavior of the individual.</a:t>
            </a:r>
          </a:p>
          <a:p>
            <a:endParaRPr lang="en-US" smtClean="0"/>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166</a:t>
            </a:fld>
            <a:endParaRPr lang="en-US"/>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Title 1"/>
          <p:cNvSpPr>
            <a:spLocks noGrp="1"/>
          </p:cNvSpPr>
          <p:nvPr>
            <p:ph type="title"/>
          </p:nvPr>
        </p:nvSpPr>
        <p:spPr/>
        <p:txBody>
          <a:bodyPr/>
          <a:lstStyle/>
          <a:p>
            <a:endParaRPr lang="en-US" smtClean="0"/>
          </a:p>
        </p:txBody>
      </p:sp>
      <p:sp>
        <p:nvSpPr>
          <p:cNvPr id="229379" name="Content Placeholder 2"/>
          <p:cNvSpPr>
            <a:spLocks noGrp="1"/>
          </p:cNvSpPr>
          <p:nvPr>
            <p:ph idx="1"/>
          </p:nvPr>
        </p:nvSpPr>
        <p:spPr/>
        <p:txBody>
          <a:bodyPr/>
          <a:lstStyle/>
          <a:p>
            <a:r>
              <a:rPr lang="en-US" b="1" i="1" smtClean="0"/>
              <a:t>Recognizing the clients </a:t>
            </a:r>
            <a:r>
              <a:rPr lang="en-US" smtClean="0"/>
              <a:t>potential-recognize the strength and abilities of the client.</a:t>
            </a:r>
          </a:p>
          <a:p>
            <a:r>
              <a:rPr lang="en-US" b="1" i="1" smtClean="0"/>
              <a:t>Confidentiality</a:t>
            </a:r>
            <a:r>
              <a:rPr lang="en-US" smtClean="0"/>
              <a:t>-maintain confidentiality and develop trust. Avoid revealing clients identity, personal details, and other information without consent.</a:t>
            </a:r>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167</a:t>
            </a:fld>
            <a:endParaRPr lang="en-US"/>
          </a:p>
        </p:txBody>
      </p:sp>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Title 1"/>
          <p:cNvSpPr>
            <a:spLocks noGrp="1"/>
          </p:cNvSpPr>
          <p:nvPr>
            <p:ph type="title"/>
          </p:nvPr>
        </p:nvSpPr>
        <p:spPr/>
        <p:txBody>
          <a:bodyPr/>
          <a:lstStyle/>
          <a:p>
            <a:r>
              <a:rPr lang="en-US" smtClean="0"/>
              <a:t>Types of counseling.</a:t>
            </a:r>
          </a:p>
        </p:txBody>
      </p:sp>
      <p:sp>
        <p:nvSpPr>
          <p:cNvPr id="186371" name="Content Placeholder 2"/>
          <p:cNvSpPr>
            <a:spLocks noGrp="1"/>
          </p:cNvSpPr>
          <p:nvPr>
            <p:ph idx="1"/>
          </p:nvPr>
        </p:nvSpPr>
        <p:spPr/>
        <p:txBody>
          <a:bodyPr/>
          <a:lstStyle/>
          <a:p>
            <a:pPr>
              <a:buFont typeface="Arial" panose="020B0604020202020204" pitchFamily="34" charset="0"/>
              <a:buChar char="•"/>
              <a:defRPr/>
            </a:pPr>
            <a:r>
              <a:rPr lang="en-US" b="1" dirty="0" smtClean="0"/>
              <a:t>1.individual counseling-</a:t>
            </a:r>
          </a:p>
          <a:p>
            <a:pPr>
              <a:buFont typeface="Arial" panose="020B0604020202020204" pitchFamily="34" charset="0"/>
              <a:buChar char="•"/>
              <a:defRPr/>
            </a:pPr>
            <a:r>
              <a:rPr lang="en-US" dirty="0" smtClean="0"/>
              <a:t>This is a one to one </a:t>
            </a:r>
          </a:p>
          <a:p>
            <a:pPr marL="0" indent="0">
              <a:buNone/>
              <a:defRPr/>
            </a:pPr>
            <a:r>
              <a:rPr lang="en-US" dirty="0" smtClean="0"/>
              <a:t>   helping relationship between the counselor and    the counseled.</a:t>
            </a:r>
          </a:p>
          <a:p>
            <a:pPr>
              <a:buFont typeface="Arial" panose="020B0604020202020204" pitchFamily="34" charset="0"/>
              <a:buChar char="•"/>
              <a:defRPr/>
            </a:pPr>
            <a:r>
              <a:rPr lang="en-US" dirty="0" smtClean="0"/>
              <a:t>It focuses on an individuals need </a:t>
            </a:r>
          </a:p>
          <a:p>
            <a:pPr marL="0" indent="0">
              <a:buNone/>
              <a:defRPr/>
            </a:pPr>
            <a:r>
              <a:rPr lang="en-US" dirty="0"/>
              <a:t> </a:t>
            </a:r>
            <a:r>
              <a:rPr lang="en-US" dirty="0" smtClean="0"/>
              <a:t>  for growth and </a:t>
            </a:r>
            <a:r>
              <a:rPr lang="en-US" dirty="0" err="1" smtClean="0"/>
              <a:t>adjustiment,problem</a:t>
            </a:r>
            <a:r>
              <a:rPr lang="en-US" dirty="0" smtClean="0"/>
              <a:t> solving,</a:t>
            </a:r>
          </a:p>
          <a:p>
            <a:pPr marL="0" indent="0">
              <a:buNone/>
              <a:defRPr/>
            </a:pPr>
            <a:r>
              <a:rPr lang="en-US" dirty="0" smtClean="0"/>
              <a:t> </a:t>
            </a:r>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168</a:t>
            </a:fld>
            <a:endParaRPr lang="en-US"/>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Title 1"/>
          <p:cNvSpPr>
            <a:spLocks noGrp="1"/>
          </p:cNvSpPr>
          <p:nvPr>
            <p:ph type="title"/>
          </p:nvPr>
        </p:nvSpPr>
        <p:spPr/>
        <p:txBody>
          <a:bodyPr/>
          <a:lstStyle/>
          <a:p>
            <a:endParaRPr lang="en-US" smtClean="0"/>
          </a:p>
        </p:txBody>
      </p:sp>
      <p:sp>
        <p:nvSpPr>
          <p:cNvPr id="3" name="Content Placeholder 2"/>
          <p:cNvSpPr>
            <a:spLocks noGrp="1"/>
          </p:cNvSpPr>
          <p:nvPr>
            <p:ph idx="1"/>
          </p:nvPr>
        </p:nvSpPr>
        <p:spPr/>
        <p:txBody>
          <a:bodyPr/>
          <a:lstStyle/>
          <a:p>
            <a:pPr marL="0" indent="0">
              <a:buNone/>
              <a:defRPr/>
            </a:pPr>
            <a:r>
              <a:rPr lang="en-US" dirty="0" smtClean="0"/>
              <a:t>and decision making. This requires highly</a:t>
            </a:r>
          </a:p>
          <a:p>
            <a:pPr marL="0" indent="0">
              <a:buNone/>
              <a:defRPr/>
            </a:pPr>
            <a:r>
              <a:rPr lang="en-US" dirty="0" smtClean="0"/>
              <a:t> trained and skilled counselors .</a:t>
            </a:r>
          </a:p>
          <a:p>
            <a:pPr marL="0" indent="0">
              <a:buNone/>
              <a:defRPr/>
            </a:pPr>
            <a:r>
              <a:rPr lang="en-US" dirty="0" smtClean="0"/>
              <a:t>it also requires certain personality traits</a:t>
            </a:r>
          </a:p>
          <a:p>
            <a:pPr marL="0" indent="0">
              <a:buNone/>
              <a:defRPr/>
            </a:pPr>
            <a:r>
              <a:rPr lang="en-US" dirty="0" smtClean="0"/>
              <a:t> that exhibit understanding,</a:t>
            </a:r>
          </a:p>
          <a:p>
            <a:pPr>
              <a:buFont typeface="Arial" panose="020B0604020202020204" pitchFamily="34" charset="0"/>
              <a:buChar char="•"/>
              <a:defRPr/>
            </a:pPr>
            <a:endParaRPr lang="en-US" dirty="0"/>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4" name="Slide Number Placeholder 3"/>
          <p:cNvSpPr>
            <a:spLocks noGrp="1"/>
          </p:cNvSpPr>
          <p:nvPr>
            <p:ph type="sldNum" sz="quarter" idx="12"/>
          </p:nvPr>
        </p:nvSpPr>
        <p:spPr/>
        <p:txBody>
          <a:bodyPr/>
          <a:lstStyle/>
          <a:p>
            <a:fld id="{1F3E6434-720D-434F-A66C-A6EAC34E0334}" type="slidenum">
              <a:rPr lang="en-US" smtClean="0"/>
              <a:t>169</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mtClean="0"/>
              <a:t>AUGUSTE COMTE (Cont…)</a:t>
            </a:r>
          </a:p>
        </p:txBody>
      </p:sp>
      <p:sp>
        <p:nvSpPr>
          <p:cNvPr id="14339" name="Rectangle 3"/>
          <p:cNvSpPr>
            <a:spLocks noGrp="1" noChangeArrowheads="1"/>
          </p:cNvSpPr>
          <p:nvPr>
            <p:ph idx="1"/>
          </p:nvPr>
        </p:nvSpPr>
        <p:spPr/>
        <p:txBody>
          <a:bodyPr/>
          <a:lstStyle/>
          <a:p>
            <a:pPr eaLnBrk="1" hangingPunct="1">
              <a:lnSpc>
                <a:spcPct val="90000"/>
              </a:lnSpc>
              <a:buFont typeface="Arial" panose="020B0604020202020204" pitchFamily="34" charset="0"/>
              <a:buChar char="•"/>
              <a:defRPr/>
            </a:pPr>
            <a:endParaRPr lang="en-US" sz="2800" dirty="0"/>
          </a:p>
          <a:p>
            <a:pPr eaLnBrk="1" hangingPunct="1">
              <a:lnSpc>
                <a:spcPct val="90000"/>
              </a:lnSpc>
              <a:buFont typeface="Arial" panose="020B0604020202020204" pitchFamily="34" charset="0"/>
              <a:buChar char="•"/>
              <a:defRPr/>
            </a:pPr>
            <a:r>
              <a:rPr lang="en-US" sz="2800" dirty="0"/>
              <a:t>He lived during the years following</a:t>
            </a:r>
          </a:p>
          <a:p>
            <a:pPr marL="0" indent="0">
              <a:lnSpc>
                <a:spcPct val="90000"/>
              </a:lnSpc>
              <a:buNone/>
              <a:defRPr/>
            </a:pPr>
            <a:r>
              <a:rPr lang="en-US" sz="2800" dirty="0"/>
              <a:t>      the French revolution.</a:t>
            </a:r>
          </a:p>
          <a:p>
            <a:pPr eaLnBrk="1" hangingPunct="1">
              <a:lnSpc>
                <a:spcPct val="90000"/>
              </a:lnSpc>
              <a:buFont typeface="Arial" panose="020B0604020202020204" pitchFamily="34" charset="0"/>
              <a:buChar char="•"/>
              <a:defRPr/>
            </a:pPr>
            <a:r>
              <a:rPr lang="en-US" sz="2800" dirty="0"/>
              <a:t>He was keen to establish sociology as</a:t>
            </a:r>
          </a:p>
          <a:p>
            <a:pPr marL="0" indent="0">
              <a:lnSpc>
                <a:spcPct val="90000"/>
              </a:lnSpc>
              <a:buNone/>
              <a:defRPr/>
            </a:pPr>
            <a:r>
              <a:rPr lang="en-US" sz="2800" dirty="0"/>
              <a:t>   a science and he arrogantly saw </a:t>
            </a:r>
          </a:p>
          <a:p>
            <a:pPr marL="0" indent="0">
              <a:lnSpc>
                <a:spcPct val="90000"/>
              </a:lnSpc>
              <a:buNone/>
              <a:defRPr/>
            </a:pPr>
            <a:r>
              <a:rPr lang="en-US" sz="2800" dirty="0"/>
              <a:t>    it as the “queen of the sciences”</a:t>
            </a:r>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17</a:t>
            </a:fld>
            <a:endParaRPr lang="en-US"/>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Title 1"/>
          <p:cNvSpPr>
            <a:spLocks noGrp="1"/>
          </p:cNvSpPr>
          <p:nvPr>
            <p:ph type="title"/>
          </p:nvPr>
        </p:nvSpPr>
        <p:spPr/>
        <p:txBody>
          <a:bodyPr/>
          <a:lstStyle/>
          <a:p>
            <a:endParaRPr lang="en-US" smtClean="0"/>
          </a:p>
        </p:txBody>
      </p:sp>
      <p:sp>
        <p:nvSpPr>
          <p:cNvPr id="192515" name="Content Placeholder 2"/>
          <p:cNvSpPr>
            <a:spLocks noGrp="1"/>
          </p:cNvSpPr>
          <p:nvPr>
            <p:ph idx="1"/>
          </p:nvPr>
        </p:nvSpPr>
        <p:spPr/>
        <p:txBody>
          <a:bodyPr/>
          <a:lstStyle/>
          <a:p>
            <a:pPr>
              <a:buFont typeface="Arial" panose="020B0604020202020204" pitchFamily="34" charset="0"/>
              <a:buChar char="•"/>
              <a:defRPr/>
            </a:pPr>
            <a:r>
              <a:rPr lang="en-US" dirty="0" err="1" smtClean="0"/>
              <a:t>Warmth,humane</a:t>
            </a:r>
            <a:r>
              <a:rPr lang="en-US" dirty="0" smtClean="0"/>
              <a:t> and positive attitude towards the client.</a:t>
            </a:r>
          </a:p>
          <a:p>
            <a:pPr>
              <a:buFont typeface="Arial" panose="020B0604020202020204" pitchFamily="34" charset="0"/>
              <a:buChar char="•"/>
              <a:defRPr/>
            </a:pPr>
            <a:r>
              <a:rPr lang="en-US" b="1" i="1" dirty="0" smtClean="0"/>
              <a:t>Group counseling-</a:t>
            </a:r>
            <a:r>
              <a:rPr lang="en-US" dirty="0" smtClean="0"/>
              <a:t>its used for individuals</a:t>
            </a:r>
          </a:p>
          <a:p>
            <a:pPr marL="0" indent="0">
              <a:buNone/>
              <a:defRPr/>
            </a:pPr>
            <a:r>
              <a:rPr lang="en-US" dirty="0" smtClean="0"/>
              <a:t> who haven't responded well to the</a:t>
            </a:r>
          </a:p>
          <a:p>
            <a:pPr marL="0" indent="0">
              <a:buNone/>
              <a:defRPr/>
            </a:pPr>
            <a:r>
              <a:rPr lang="en-US" dirty="0" smtClean="0"/>
              <a:t> individual counseling. The group interaction helps the individuals to gain insight into his </a:t>
            </a:r>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170</a:t>
            </a:fld>
            <a:endParaRPr lang="en-US"/>
          </a:p>
        </p:txBody>
      </p:sp>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Title 1"/>
          <p:cNvSpPr>
            <a:spLocks noGrp="1"/>
          </p:cNvSpPr>
          <p:nvPr>
            <p:ph type="title"/>
          </p:nvPr>
        </p:nvSpPr>
        <p:spPr/>
        <p:txBody>
          <a:bodyPr/>
          <a:lstStyle/>
          <a:p>
            <a:endParaRPr lang="en-US" smtClean="0"/>
          </a:p>
        </p:txBody>
      </p:sp>
      <p:sp>
        <p:nvSpPr>
          <p:cNvPr id="193539" name="Content Placeholder 2"/>
          <p:cNvSpPr>
            <a:spLocks noGrp="1"/>
          </p:cNvSpPr>
          <p:nvPr>
            <p:ph idx="1"/>
          </p:nvPr>
        </p:nvSpPr>
        <p:spPr/>
        <p:txBody>
          <a:bodyPr/>
          <a:lstStyle/>
          <a:p>
            <a:pPr>
              <a:buFont typeface="Arial" panose="020B0604020202020204" pitchFamily="34" charset="0"/>
              <a:buChar char="•"/>
              <a:defRPr/>
            </a:pPr>
            <a:r>
              <a:rPr lang="en-US" dirty="0" smtClean="0"/>
              <a:t>problems by listening to others discussing</a:t>
            </a:r>
          </a:p>
          <a:p>
            <a:pPr marL="0" indent="0">
              <a:buNone/>
              <a:defRPr/>
            </a:pPr>
            <a:r>
              <a:rPr lang="en-US" dirty="0" smtClean="0"/>
              <a:t> their difficulties. Group counseling not only</a:t>
            </a:r>
          </a:p>
          <a:p>
            <a:pPr marL="0" indent="0">
              <a:buNone/>
              <a:defRPr/>
            </a:pPr>
            <a:r>
              <a:rPr lang="en-US" dirty="0" smtClean="0"/>
              <a:t> helps the individual to change.</a:t>
            </a:r>
            <a:endParaRPr lang="en-US" b="1" i="1" dirty="0" smtClean="0"/>
          </a:p>
          <a:p>
            <a:pPr>
              <a:buFont typeface="Arial" panose="020B0604020202020204" pitchFamily="34" charset="0"/>
              <a:buChar char="•"/>
              <a:defRPr/>
            </a:pPr>
            <a:endParaRPr lang="en-US" dirty="0" smtClean="0"/>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171</a:t>
            </a:fld>
            <a:endParaRPr lang="en-US"/>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Title 1"/>
          <p:cNvSpPr>
            <a:spLocks noGrp="1"/>
          </p:cNvSpPr>
          <p:nvPr>
            <p:ph type="title"/>
          </p:nvPr>
        </p:nvSpPr>
        <p:spPr/>
        <p:txBody>
          <a:bodyPr/>
          <a:lstStyle/>
          <a:p>
            <a:endParaRPr lang="en-US" smtClean="0"/>
          </a:p>
        </p:txBody>
      </p:sp>
      <p:sp>
        <p:nvSpPr>
          <p:cNvPr id="154627" name="Content Placeholder 2"/>
          <p:cNvSpPr>
            <a:spLocks noGrp="1"/>
          </p:cNvSpPr>
          <p:nvPr>
            <p:ph idx="1"/>
          </p:nvPr>
        </p:nvSpPr>
        <p:spPr/>
        <p:txBody>
          <a:bodyPr/>
          <a:lstStyle/>
          <a:p>
            <a:pPr>
              <a:defRPr/>
            </a:pPr>
            <a:r>
              <a:rPr lang="en-US" dirty="0" smtClean="0"/>
              <a:t>It also enhances his desire and </a:t>
            </a:r>
          </a:p>
          <a:p>
            <a:pPr marL="0" indent="0">
              <a:buNone/>
              <a:defRPr/>
            </a:pPr>
            <a:r>
              <a:rPr lang="en-US" dirty="0" smtClean="0"/>
              <a:t>ability to help others faced with</a:t>
            </a:r>
          </a:p>
          <a:p>
            <a:pPr marL="0" indent="0">
              <a:buNone/>
              <a:defRPr/>
            </a:pPr>
            <a:r>
              <a:rPr lang="en-US" dirty="0" smtClean="0"/>
              <a:t> distressing life circumstances.</a:t>
            </a:r>
          </a:p>
          <a:p>
            <a:pPr marL="0" indent="0">
              <a:buNone/>
              <a:defRPr/>
            </a:pPr>
            <a:endParaRPr lang="en-US" dirty="0" smtClean="0"/>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172</a:t>
            </a:fld>
            <a:endParaRPr lang="en-US"/>
          </a:p>
        </p:txBody>
      </p:sp>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Title 1"/>
          <p:cNvSpPr>
            <a:spLocks noGrp="1"/>
          </p:cNvSpPr>
          <p:nvPr>
            <p:ph type="title"/>
          </p:nvPr>
        </p:nvSpPr>
        <p:spPr/>
        <p:txBody>
          <a:bodyPr/>
          <a:lstStyle/>
          <a:p>
            <a:endParaRPr lang="en-US" smtClean="0"/>
          </a:p>
        </p:txBody>
      </p:sp>
      <p:sp>
        <p:nvSpPr>
          <p:cNvPr id="3" name="Content Placeholder 2"/>
          <p:cNvSpPr>
            <a:spLocks noGrp="1"/>
          </p:cNvSpPr>
          <p:nvPr>
            <p:ph idx="1"/>
          </p:nvPr>
        </p:nvSpPr>
        <p:spPr/>
        <p:txBody>
          <a:bodyPr/>
          <a:lstStyle/>
          <a:p>
            <a:pPr>
              <a:defRPr/>
            </a:pPr>
            <a:r>
              <a:rPr lang="en-US" b="1" u="sng" dirty="0"/>
              <a:t>Phases of counseling</a:t>
            </a:r>
            <a:r>
              <a:rPr lang="en-US" dirty="0"/>
              <a:t>.</a:t>
            </a:r>
          </a:p>
          <a:p>
            <a:pPr marL="0" indent="0">
              <a:buNone/>
              <a:defRPr/>
            </a:pPr>
            <a:r>
              <a:rPr lang="en-US" dirty="0"/>
              <a:t>1.Appointment and establishing relationship</a:t>
            </a:r>
          </a:p>
          <a:p>
            <a:pPr marL="0" indent="0">
              <a:buNone/>
              <a:defRPr/>
            </a:pPr>
            <a:r>
              <a:rPr lang="en-US" dirty="0"/>
              <a:t>2.Asssesment		6.termination and follow up</a:t>
            </a:r>
          </a:p>
          <a:p>
            <a:pPr marL="0" indent="0">
              <a:buNone/>
              <a:defRPr/>
            </a:pPr>
            <a:r>
              <a:rPr lang="en-US" dirty="0"/>
              <a:t>3.Diagnosis</a:t>
            </a:r>
          </a:p>
          <a:p>
            <a:pPr marL="0" indent="0">
              <a:buNone/>
              <a:defRPr/>
            </a:pPr>
            <a:r>
              <a:rPr lang="en-US" dirty="0"/>
              <a:t>4.Setting goals</a:t>
            </a:r>
          </a:p>
          <a:p>
            <a:pPr marL="0" indent="0">
              <a:buNone/>
              <a:defRPr/>
            </a:pPr>
            <a:r>
              <a:rPr lang="en-US" dirty="0"/>
              <a:t>5intervention</a:t>
            </a:r>
          </a:p>
          <a:p>
            <a:pPr>
              <a:buFont typeface="Arial" panose="020B0604020202020204" pitchFamily="34" charset="0"/>
              <a:buChar char="•"/>
              <a:defRPr/>
            </a:pPr>
            <a:endParaRPr lang="en-US" dirty="0"/>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4" name="Slide Number Placeholder 3"/>
          <p:cNvSpPr>
            <a:spLocks noGrp="1"/>
          </p:cNvSpPr>
          <p:nvPr>
            <p:ph type="sldNum" sz="quarter" idx="12"/>
          </p:nvPr>
        </p:nvSpPr>
        <p:spPr/>
        <p:txBody>
          <a:bodyPr/>
          <a:lstStyle/>
          <a:p>
            <a:fld id="{1F3E6434-720D-434F-A66C-A6EAC34E0334}" type="slidenum">
              <a:rPr lang="en-US" smtClean="0"/>
              <a:t>173</a:t>
            </a:fld>
            <a:endParaRPr lang="en-US"/>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Title 1"/>
          <p:cNvSpPr>
            <a:spLocks noGrp="1"/>
          </p:cNvSpPr>
          <p:nvPr>
            <p:ph type="title"/>
          </p:nvPr>
        </p:nvSpPr>
        <p:spPr/>
        <p:txBody>
          <a:bodyPr/>
          <a:lstStyle/>
          <a:p>
            <a:endParaRPr lang="en-US" smtClean="0"/>
          </a:p>
        </p:txBody>
      </p:sp>
      <p:sp>
        <p:nvSpPr>
          <p:cNvPr id="189443" name="Content Placeholder 2"/>
          <p:cNvSpPr>
            <a:spLocks noGrp="1"/>
          </p:cNvSpPr>
          <p:nvPr>
            <p:ph idx="1"/>
          </p:nvPr>
        </p:nvSpPr>
        <p:spPr/>
        <p:txBody>
          <a:bodyPr/>
          <a:lstStyle/>
          <a:p>
            <a:pPr>
              <a:buFont typeface="Arial" panose="020B0604020202020204" pitchFamily="34" charset="0"/>
              <a:buChar char="•"/>
              <a:defRPr/>
            </a:pPr>
            <a:r>
              <a:rPr lang="en-US" b="1" i="1" dirty="0" smtClean="0"/>
              <a:t>Appointment and establishing</a:t>
            </a:r>
            <a:r>
              <a:rPr lang="en-US" dirty="0" smtClean="0"/>
              <a:t>-fix appointment according to the convenience of the </a:t>
            </a:r>
          </a:p>
          <a:p>
            <a:pPr marL="0" indent="0">
              <a:buNone/>
              <a:defRPr/>
            </a:pPr>
            <a:r>
              <a:rPr lang="en-US" dirty="0" smtClean="0"/>
              <a:t>counselee. the counselor should take all</a:t>
            </a:r>
          </a:p>
          <a:p>
            <a:pPr marL="0" indent="0">
              <a:buNone/>
              <a:defRPr/>
            </a:pPr>
            <a:r>
              <a:rPr lang="en-US" dirty="0" smtClean="0"/>
              <a:t> possible efforts to establish rapport and</a:t>
            </a:r>
          </a:p>
          <a:p>
            <a:pPr marL="0" indent="0">
              <a:buNone/>
              <a:defRPr/>
            </a:pPr>
            <a:r>
              <a:rPr lang="en-US" dirty="0" smtClean="0"/>
              <a:t> build relationship of confidence, trust and</a:t>
            </a:r>
          </a:p>
          <a:p>
            <a:pPr marL="0" indent="0">
              <a:buNone/>
              <a:defRPr/>
            </a:pPr>
            <a:r>
              <a:rPr lang="en-US" dirty="0" smtClean="0"/>
              <a:t> mutual appreciation.it helps the client </a:t>
            </a:r>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174</a:t>
            </a:fld>
            <a:endParaRPr lang="en-US"/>
          </a:p>
        </p:txBody>
      </p:sp>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Title 1"/>
          <p:cNvSpPr>
            <a:spLocks noGrp="1"/>
          </p:cNvSpPr>
          <p:nvPr>
            <p:ph type="title"/>
          </p:nvPr>
        </p:nvSpPr>
        <p:spPr/>
        <p:txBody>
          <a:bodyPr/>
          <a:lstStyle/>
          <a:p>
            <a:endParaRPr lang="en-US" smtClean="0"/>
          </a:p>
        </p:txBody>
      </p:sp>
      <p:sp>
        <p:nvSpPr>
          <p:cNvPr id="3" name="Content Placeholder 2"/>
          <p:cNvSpPr>
            <a:spLocks noGrp="1"/>
          </p:cNvSpPr>
          <p:nvPr>
            <p:ph idx="1"/>
          </p:nvPr>
        </p:nvSpPr>
        <p:spPr/>
        <p:txBody>
          <a:bodyPr/>
          <a:lstStyle/>
          <a:p>
            <a:pPr marL="0" indent="0">
              <a:buNone/>
              <a:defRPr/>
            </a:pPr>
            <a:r>
              <a:rPr lang="en-US" dirty="0" smtClean="0"/>
              <a:t>to  express himself without inhibitions and resistance.</a:t>
            </a:r>
          </a:p>
          <a:p>
            <a:pPr>
              <a:buFont typeface="Arial" panose="020B0604020202020204" pitchFamily="34" charset="0"/>
              <a:buChar char="•"/>
              <a:defRPr/>
            </a:pPr>
            <a:r>
              <a:rPr lang="en-US" b="1" i="1" dirty="0" err="1" smtClean="0"/>
              <a:t>Asssesment</a:t>
            </a:r>
            <a:r>
              <a:rPr lang="en-US" dirty="0" smtClean="0"/>
              <a:t>-this is the data collection</a:t>
            </a:r>
          </a:p>
          <a:p>
            <a:pPr marL="0" indent="0">
              <a:buNone/>
              <a:defRPr/>
            </a:pPr>
            <a:r>
              <a:rPr lang="en-US" dirty="0" smtClean="0"/>
              <a:t> phase,</a:t>
            </a:r>
          </a:p>
          <a:p>
            <a:pPr>
              <a:buFont typeface="Arial" panose="020B0604020202020204" pitchFamily="34" charset="0"/>
              <a:buChar char="•"/>
              <a:defRPr/>
            </a:pPr>
            <a:endParaRPr lang="en-US" dirty="0"/>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4" name="Slide Number Placeholder 3"/>
          <p:cNvSpPr>
            <a:spLocks noGrp="1"/>
          </p:cNvSpPr>
          <p:nvPr>
            <p:ph type="sldNum" sz="quarter" idx="12"/>
          </p:nvPr>
        </p:nvSpPr>
        <p:spPr/>
        <p:txBody>
          <a:bodyPr/>
          <a:lstStyle/>
          <a:p>
            <a:fld id="{1F3E6434-720D-434F-A66C-A6EAC34E0334}" type="slidenum">
              <a:rPr lang="en-US" smtClean="0"/>
              <a:t>175</a:t>
            </a:fld>
            <a:endParaRPr lang="en-US"/>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Title 1"/>
          <p:cNvSpPr>
            <a:spLocks noGrp="1"/>
          </p:cNvSpPr>
          <p:nvPr>
            <p:ph type="title"/>
          </p:nvPr>
        </p:nvSpPr>
        <p:spPr/>
        <p:txBody>
          <a:bodyPr/>
          <a:lstStyle/>
          <a:p>
            <a:endParaRPr lang="en-US" smtClean="0"/>
          </a:p>
        </p:txBody>
      </p:sp>
      <p:sp>
        <p:nvSpPr>
          <p:cNvPr id="190467" name="Content Placeholder 2"/>
          <p:cNvSpPr>
            <a:spLocks noGrp="1"/>
          </p:cNvSpPr>
          <p:nvPr>
            <p:ph idx="1"/>
          </p:nvPr>
        </p:nvSpPr>
        <p:spPr/>
        <p:txBody>
          <a:bodyPr/>
          <a:lstStyle/>
          <a:p>
            <a:pPr>
              <a:buFont typeface="Arial" panose="020B0604020202020204" pitchFamily="34" charset="0"/>
              <a:buChar char="•"/>
              <a:defRPr/>
            </a:pPr>
            <a:r>
              <a:rPr lang="en-US" dirty="0" smtClean="0"/>
              <a:t>Analysis of data and clarification</a:t>
            </a:r>
          </a:p>
          <a:p>
            <a:pPr marL="0" indent="0">
              <a:buNone/>
              <a:defRPr/>
            </a:pPr>
            <a:r>
              <a:rPr lang="en-US" dirty="0" smtClean="0"/>
              <a:t> of expectations. The counselee is encouraged</a:t>
            </a:r>
          </a:p>
          <a:p>
            <a:pPr marL="0" indent="0">
              <a:buNone/>
              <a:defRPr/>
            </a:pPr>
            <a:r>
              <a:rPr lang="en-US" dirty="0" smtClean="0"/>
              <a:t> to talk about his problems and</a:t>
            </a:r>
          </a:p>
          <a:p>
            <a:pPr marL="0" indent="0">
              <a:buNone/>
              <a:defRPr/>
            </a:pPr>
            <a:r>
              <a:rPr lang="en-US" dirty="0" smtClean="0"/>
              <a:t> ventilate his feelings, whereas the counselor</a:t>
            </a:r>
          </a:p>
          <a:p>
            <a:pPr marL="0" indent="0">
              <a:buNone/>
              <a:defRPr/>
            </a:pPr>
            <a:r>
              <a:rPr lang="en-US" dirty="0" smtClean="0"/>
              <a:t> asks </a:t>
            </a:r>
            <a:r>
              <a:rPr lang="en-US" dirty="0" err="1" smtClean="0"/>
              <a:t>questions,collects</a:t>
            </a:r>
            <a:r>
              <a:rPr lang="en-US" dirty="0" smtClean="0"/>
              <a:t> information, observes and possibly helps the counselee to clearly</a:t>
            </a:r>
          </a:p>
          <a:p>
            <a:pPr marL="0" indent="0">
              <a:buNone/>
              <a:defRPr/>
            </a:pPr>
            <a:r>
              <a:rPr lang="en-US" dirty="0" smtClean="0"/>
              <a:t> state his problem.</a:t>
            </a:r>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176</a:t>
            </a:fld>
            <a:endParaRPr lang="en-US"/>
          </a:p>
        </p:txBody>
      </p:sp>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Title 1"/>
          <p:cNvSpPr>
            <a:spLocks noGrp="1"/>
          </p:cNvSpPr>
          <p:nvPr>
            <p:ph type="title"/>
          </p:nvPr>
        </p:nvSpPr>
        <p:spPr/>
        <p:txBody>
          <a:bodyPr/>
          <a:lstStyle/>
          <a:p>
            <a:endParaRPr lang="en-US" smtClean="0"/>
          </a:p>
        </p:txBody>
      </p:sp>
      <p:sp>
        <p:nvSpPr>
          <p:cNvPr id="191491" name="Content Placeholder 2"/>
          <p:cNvSpPr>
            <a:spLocks noGrp="1"/>
          </p:cNvSpPr>
          <p:nvPr>
            <p:ph idx="1"/>
          </p:nvPr>
        </p:nvSpPr>
        <p:spPr/>
        <p:txBody>
          <a:bodyPr/>
          <a:lstStyle/>
          <a:p>
            <a:pPr>
              <a:buFont typeface="Arial" panose="020B0604020202020204" pitchFamily="34" charset="0"/>
              <a:buChar char="•"/>
              <a:defRPr/>
            </a:pPr>
            <a:r>
              <a:rPr lang="en-US" b="1" i="1" dirty="0" smtClean="0"/>
              <a:t>Diagnosis</a:t>
            </a:r>
            <a:r>
              <a:rPr lang="en-US" dirty="0" smtClean="0"/>
              <a:t>-the counselor diagnose the problem of the individual and decides the </a:t>
            </a:r>
          </a:p>
          <a:p>
            <a:pPr marL="0" indent="0">
              <a:buNone/>
              <a:defRPr/>
            </a:pPr>
            <a:r>
              <a:rPr lang="en-US" dirty="0"/>
              <a:t> </a:t>
            </a:r>
            <a:r>
              <a:rPr lang="en-US" dirty="0" smtClean="0"/>
              <a:t>     areas of intervention.</a:t>
            </a:r>
          </a:p>
          <a:p>
            <a:pPr>
              <a:buFont typeface="Arial" panose="020B0604020202020204" pitchFamily="34" charset="0"/>
              <a:buChar char="•"/>
              <a:defRPr/>
            </a:pPr>
            <a:r>
              <a:rPr lang="en-US" b="1" i="1" dirty="0" smtClean="0"/>
              <a:t>Setting goals-the </a:t>
            </a:r>
            <a:r>
              <a:rPr lang="en-US" dirty="0" smtClean="0"/>
              <a:t>counselor explains to </a:t>
            </a:r>
          </a:p>
          <a:p>
            <a:pPr marL="0" indent="0">
              <a:buNone/>
              <a:defRPr/>
            </a:pPr>
            <a:r>
              <a:rPr lang="en-US" dirty="0" smtClean="0"/>
              <a:t>the individual what is possible, the </a:t>
            </a:r>
          </a:p>
          <a:p>
            <a:pPr marL="0" indent="0">
              <a:buNone/>
              <a:defRPr/>
            </a:pPr>
            <a:r>
              <a:rPr lang="en-US" dirty="0" smtClean="0"/>
              <a:t>set goals provides a direction to</a:t>
            </a:r>
          </a:p>
          <a:p>
            <a:pPr marL="0" indent="0">
              <a:buNone/>
              <a:defRPr/>
            </a:pPr>
            <a:r>
              <a:rPr lang="en-US" dirty="0" smtClean="0"/>
              <a:t> </a:t>
            </a:r>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177</a:t>
            </a:fld>
            <a:endParaRPr lang="en-US"/>
          </a:p>
        </p:txBody>
      </p:sp>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Title 1"/>
          <p:cNvSpPr>
            <a:spLocks noGrp="1"/>
          </p:cNvSpPr>
          <p:nvPr>
            <p:ph type="title"/>
          </p:nvPr>
        </p:nvSpPr>
        <p:spPr/>
        <p:txBody>
          <a:bodyPr/>
          <a:lstStyle/>
          <a:p>
            <a:endParaRPr lang="en-US" smtClean="0"/>
          </a:p>
        </p:txBody>
      </p:sp>
      <p:sp>
        <p:nvSpPr>
          <p:cNvPr id="3" name="Content Placeholder 2"/>
          <p:cNvSpPr>
            <a:spLocks noGrp="1"/>
          </p:cNvSpPr>
          <p:nvPr>
            <p:ph idx="1"/>
          </p:nvPr>
        </p:nvSpPr>
        <p:spPr/>
        <p:txBody>
          <a:bodyPr/>
          <a:lstStyle/>
          <a:p>
            <a:pPr marL="0" indent="0">
              <a:buNone/>
              <a:defRPr/>
            </a:pPr>
            <a:r>
              <a:rPr lang="en-US" dirty="0" smtClean="0"/>
              <a:t>the counselee and counselor. Goals may</a:t>
            </a:r>
          </a:p>
          <a:p>
            <a:pPr marL="0" indent="0">
              <a:buNone/>
              <a:defRPr/>
            </a:pPr>
            <a:r>
              <a:rPr lang="en-US" dirty="0" smtClean="0"/>
              <a:t> be immediate ,short term or long term. </a:t>
            </a:r>
          </a:p>
          <a:p>
            <a:pPr marL="0" indent="0">
              <a:buNone/>
              <a:defRPr/>
            </a:pPr>
            <a:r>
              <a:rPr lang="en-US" dirty="0" smtClean="0"/>
              <a:t>Short term goals lead to attainment </a:t>
            </a:r>
          </a:p>
          <a:p>
            <a:pPr marL="0" indent="0">
              <a:buNone/>
              <a:defRPr/>
            </a:pPr>
            <a:r>
              <a:rPr lang="en-US" dirty="0" smtClean="0"/>
              <a:t>of long-term goals.</a:t>
            </a:r>
          </a:p>
          <a:p>
            <a:pPr>
              <a:buFont typeface="Arial" panose="020B0604020202020204" pitchFamily="34" charset="0"/>
              <a:buChar char="•"/>
              <a:defRPr/>
            </a:pPr>
            <a:endParaRPr lang="en-US" dirty="0"/>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4" name="Slide Number Placeholder 3"/>
          <p:cNvSpPr>
            <a:spLocks noGrp="1"/>
          </p:cNvSpPr>
          <p:nvPr>
            <p:ph type="sldNum" sz="quarter" idx="12"/>
          </p:nvPr>
        </p:nvSpPr>
        <p:spPr/>
        <p:txBody>
          <a:bodyPr/>
          <a:lstStyle/>
          <a:p>
            <a:fld id="{1F3E6434-720D-434F-A66C-A6EAC34E0334}" type="slidenum">
              <a:rPr lang="en-US" smtClean="0"/>
              <a:t>178</a:t>
            </a:fld>
            <a:endParaRPr lang="en-US"/>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Title 1"/>
          <p:cNvSpPr>
            <a:spLocks noGrp="1"/>
          </p:cNvSpPr>
          <p:nvPr>
            <p:ph type="title"/>
          </p:nvPr>
        </p:nvSpPr>
        <p:spPr/>
        <p:txBody>
          <a:bodyPr/>
          <a:lstStyle/>
          <a:p>
            <a:endParaRPr lang="en-US" smtClean="0"/>
          </a:p>
        </p:txBody>
      </p:sp>
      <p:sp>
        <p:nvSpPr>
          <p:cNvPr id="192515" name="Content Placeholder 2"/>
          <p:cNvSpPr>
            <a:spLocks noGrp="1"/>
          </p:cNvSpPr>
          <p:nvPr>
            <p:ph idx="1"/>
          </p:nvPr>
        </p:nvSpPr>
        <p:spPr/>
        <p:txBody>
          <a:bodyPr/>
          <a:lstStyle/>
          <a:p>
            <a:pPr>
              <a:buFont typeface="Arial" panose="020B0604020202020204" pitchFamily="34" charset="0"/>
              <a:buChar char="•"/>
              <a:defRPr/>
            </a:pPr>
            <a:r>
              <a:rPr lang="en-US" b="1" i="1" dirty="0" smtClean="0"/>
              <a:t>Intervention</a:t>
            </a:r>
            <a:r>
              <a:rPr lang="en-US" dirty="0" smtClean="0"/>
              <a:t>-explain to the individual how</a:t>
            </a:r>
          </a:p>
          <a:p>
            <a:pPr marL="0" indent="0">
              <a:buNone/>
              <a:defRPr/>
            </a:pPr>
            <a:r>
              <a:rPr lang="en-US" dirty="0" smtClean="0"/>
              <a:t> the set goals can be achieved.</a:t>
            </a:r>
          </a:p>
          <a:p>
            <a:pPr marL="0" indent="0">
              <a:buNone/>
              <a:defRPr/>
            </a:pPr>
            <a:r>
              <a:rPr lang="en-US" dirty="0" smtClean="0"/>
              <a:t> The interventions employed will depend upon</a:t>
            </a:r>
          </a:p>
          <a:p>
            <a:pPr marL="0" indent="0">
              <a:buNone/>
              <a:defRPr/>
            </a:pPr>
            <a:r>
              <a:rPr lang="en-US" dirty="0" smtClean="0"/>
              <a:t> the technique used by the counselor.</a:t>
            </a:r>
          </a:p>
          <a:p>
            <a:pPr marL="0" indent="0">
              <a:buNone/>
              <a:defRPr/>
            </a:pPr>
            <a:r>
              <a:rPr lang="en-US" dirty="0" smtClean="0"/>
              <a:t> </a:t>
            </a:r>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179</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endParaRPr lang="en-US" smtClean="0"/>
          </a:p>
        </p:txBody>
      </p:sp>
      <p:sp>
        <p:nvSpPr>
          <p:cNvPr id="3" name="Content Placeholder 2"/>
          <p:cNvSpPr>
            <a:spLocks noGrp="1"/>
          </p:cNvSpPr>
          <p:nvPr>
            <p:ph idx="1"/>
          </p:nvPr>
        </p:nvSpPr>
        <p:spPr/>
        <p:txBody>
          <a:bodyPr/>
          <a:lstStyle/>
          <a:p>
            <a:pPr eaLnBrk="1" hangingPunct="1">
              <a:lnSpc>
                <a:spcPct val="90000"/>
              </a:lnSpc>
              <a:buFont typeface="Arial" panose="020B0604020202020204" pitchFamily="34" charset="0"/>
              <a:buChar char="•"/>
              <a:defRPr/>
            </a:pPr>
            <a:r>
              <a:rPr lang="en-US" dirty="0" smtClean="0"/>
              <a:t>His followers wore jackets with buttons at the back so that other people had to button or unbutton them. </a:t>
            </a:r>
          </a:p>
          <a:p>
            <a:pPr marL="0" indent="0">
              <a:lnSpc>
                <a:spcPct val="90000"/>
              </a:lnSpc>
              <a:buNone/>
              <a:defRPr/>
            </a:pPr>
            <a:r>
              <a:rPr lang="en-US" dirty="0" smtClean="0"/>
              <a:t> This involved some form of social interactions.</a:t>
            </a:r>
          </a:p>
          <a:p>
            <a:pPr marL="608200" indent="-608200">
              <a:lnSpc>
                <a:spcPct val="90000"/>
              </a:lnSpc>
              <a:defRPr/>
            </a:pPr>
            <a:r>
              <a:rPr lang="en-US" sz="2400" dirty="0"/>
              <a:t>He described three stages of </a:t>
            </a:r>
            <a:r>
              <a:rPr lang="en-US" sz="2400" dirty="0" smtClean="0"/>
              <a:t>historical </a:t>
            </a:r>
            <a:r>
              <a:rPr lang="en-US" sz="2400" dirty="0"/>
              <a:t>development:</a:t>
            </a:r>
          </a:p>
          <a:p>
            <a:pPr marL="0" indent="0">
              <a:lnSpc>
                <a:spcPct val="90000"/>
              </a:lnSpc>
              <a:buClr>
                <a:schemeClr val="tx1"/>
              </a:buClr>
              <a:buNone/>
              <a:defRPr/>
            </a:pPr>
            <a:r>
              <a:rPr lang="en-US" sz="2400" b="1" u="sng" dirty="0" smtClean="0"/>
              <a:t>    Stage </a:t>
            </a:r>
            <a:r>
              <a:rPr lang="en-US" sz="2400" b="1" u="sng" dirty="0"/>
              <a:t>1</a:t>
            </a:r>
            <a:endParaRPr lang="en-US" sz="2400" dirty="0"/>
          </a:p>
          <a:p>
            <a:pPr marL="608200" indent="-608200">
              <a:lnSpc>
                <a:spcPct val="90000"/>
              </a:lnSpc>
              <a:buClr>
                <a:schemeClr val="tx1"/>
              </a:buClr>
              <a:defRPr/>
            </a:pPr>
            <a:r>
              <a:rPr lang="en-US" sz="2400" dirty="0"/>
              <a:t>This is where the human </a:t>
            </a:r>
            <a:r>
              <a:rPr lang="en-US" sz="2400" dirty="0" smtClean="0"/>
              <a:t>mind </a:t>
            </a:r>
            <a:r>
              <a:rPr lang="en-US" sz="2400" dirty="0"/>
              <a:t>is ruled by religions, myths, </a:t>
            </a:r>
            <a:r>
              <a:rPr lang="en-US" sz="2400" dirty="0" smtClean="0"/>
              <a:t>superstitions and delusions</a:t>
            </a:r>
          </a:p>
          <a:p>
            <a:pPr marL="0" indent="0">
              <a:lnSpc>
                <a:spcPct val="90000"/>
              </a:lnSpc>
              <a:buClr>
                <a:schemeClr val="tx1"/>
              </a:buClr>
              <a:buNone/>
              <a:defRPr/>
            </a:pPr>
            <a:r>
              <a:rPr lang="en-US" dirty="0"/>
              <a:t>This is the primitive stage which is not regarded as possible today.  </a:t>
            </a:r>
          </a:p>
          <a:p>
            <a:pPr marL="0" indent="0">
              <a:lnSpc>
                <a:spcPct val="90000"/>
              </a:lnSpc>
              <a:buClr>
                <a:schemeClr val="tx1"/>
              </a:buClr>
              <a:buNone/>
              <a:defRPr/>
            </a:pPr>
            <a:r>
              <a:rPr lang="en-US" dirty="0"/>
              <a:t>However, a few pockets of this is found in some African societies where gods are still worshipped.</a:t>
            </a:r>
          </a:p>
          <a:p>
            <a:pPr>
              <a:buFont typeface="Arial" panose="020B0604020202020204" pitchFamily="34" charset="0"/>
              <a:buChar char="•"/>
              <a:defRPr/>
            </a:pPr>
            <a:endParaRPr lang="en-US" dirty="0"/>
          </a:p>
          <a:p>
            <a:pPr marL="608200" indent="-608200">
              <a:lnSpc>
                <a:spcPct val="90000"/>
              </a:lnSpc>
              <a:buClr>
                <a:schemeClr val="tx1"/>
              </a:buClr>
              <a:defRPr/>
            </a:pPr>
            <a:endParaRPr lang="en-US" dirty="0" smtClean="0"/>
          </a:p>
          <a:p>
            <a:pPr>
              <a:buFont typeface="Arial" panose="020B0604020202020204" pitchFamily="34" charset="0"/>
              <a:buChar char="•"/>
              <a:defRPr/>
            </a:pPr>
            <a:endParaRPr lang="en-US" dirty="0"/>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4" name="Slide Number Placeholder 3"/>
          <p:cNvSpPr>
            <a:spLocks noGrp="1"/>
          </p:cNvSpPr>
          <p:nvPr>
            <p:ph type="sldNum" sz="quarter" idx="12"/>
          </p:nvPr>
        </p:nvSpPr>
        <p:spPr/>
        <p:txBody>
          <a:bodyPr/>
          <a:lstStyle/>
          <a:p>
            <a:fld id="{1F3E6434-720D-434F-A66C-A6EAC34E0334}" type="slidenum">
              <a:rPr lang="en-US" smtClean="0"/>
              <a:t>18</a:t>
            </a:fld>
            <a:endParaRPr lang="en-US"/>
          </a:p>
        </p:txBody>
      </p:sp>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Title 1"/>
          <p:cNvSpPr>
            <a:spLocks noGrp="1"/>
          </p:cNvSpPr>
          <p:nvPr>
            <p:ph type="title"/>
          </p:nvPr>
        </p:nvSpPr>
        <p:spPr/>
        <p:txBody>
          <a:bodyPr/>
          <a:lstStyle/>
          <a:p>
            <a:endParaRPr lang="en-US" smtClean="0"/>
          </a:p>
        </p:txBody>
      </p:sp>
      <p:sp>
        <p:nvSpPr>
          <p:cNvPr id="3" name="Content Placeholder 2"/>
          <p:cNvSpPr>
            <a:spLocks noGrp="1"/>
          </p:cNvSpPr>
          <p:nvPr>
            <p:ph idx="1"/>
          </p:nvPr>
        </p:nvSpPr>
        <p:spPr/>
        <p:txBody>
          <a:bodyPr/>
          <a:lstStyle/>
          <a:p>
            <a:pPr marL="0" indent="0">
              <a:buNone/>
              <a:defRPr/>
            </a:pPr>
            <a:r>
              <a:rPr lang="en-US" dirty="0"/>
              <a:t>The main aspect in this phase</a:t>
            </a:r>
          </a:p>
          <a:p>
            <a:pPr marL="0" indent="0">
              <a:buNone/>
              <a:defRPr/>
            </a:pPr>
            <a:r>
              <a:rPr lang="en-US" dirty="0"/>
              <a:t>the individual alone is responsible for</a:t>
            </a:r>
          </a:p>
          <a:p>
            <a:pPr marL="0" indent="0">
              <a:buNone/>
              <a:defRPr/>
            </a:pPr>
            <a:r>
              <a:rPr lang="en-US" dirty="0"/>
              <a:t> the decisions they make.</a:t>
            </a:r>
          </a:p>
          <a:p>
            <a:pPr>
              <a:buFont typeface="Arial" panose="020B0604020202020204" pitchFamily="34" charset="0"/>
              <a:buChar char="•"/>
              <a:defRPr/>
            </a:pPr>
            <a:endParaRPr lang="en-US" dirty="0"/>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4" name="Slide Number Placeholder 3"/>
          <p:cNvSpPr>
            <a:spLocks noGrp="1"/>
          </p:cNvSpPr>
          <p:nvPr>
            <p:ph type="sldNum" sz="quarter" idx="12"/>
          </p:nvPr>
        </p:nvSpPr>
        <p:spPr/>
        <p:txBody>
          <a:bodyPr/>
          <a:lstStyle/>
          <a:p>
            <a:fld id="{1F3E6434-720D-434F-A66C-A6EAC34E0334}" type="slidenum">
              <a:rPr lang="en-US" smtClean="0"/>
              <a:t>180</a:t>
            </a:fld>
            <a:endParaRPr lang="en-US"/>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Title 1"/>
          <p:cNvSpPr>
            <a:spLocks noGrp="1"/>
          </p:cNvSpPr>
          <p:nvPr>
            <p:ph type="title"/>
          </p:nvPr>
        </p:nvSpPr>
        <p:spPr/>
        <p:txBody>
          <a:bodyPr/>
          <a:lstStyle/>
          <a:p>
            <a:endParaRPr lang="en-US" smtClean="0"/>
          </a:p>
        </p:txBody>
      </p:sp>
      <p:sp>
        <p:nvSpPr>
          <p:cNvPr id="243715" name="Content Placeholder 2"/>
          <p:cNvSpPr>
            <a:spLocks noGrp="1"/>
          </p:cNvSpPr>
          <p:nvPr>
            <p:ph idx="1"/>
          </p:nvPr>
        </p:nvSpPr>
        <p:spPr/>
        <p:txBody>
          <a:bodyPr/>
          <a:lstStyle/>
          <a:p>
            <a:pPr marL="0" indent="0">
              <a:buNone/>
            </a:pPr>
            <a:r>
              <a:rPr lang="en-US" dirty="0" smtClean="0"/>
              <a:t>includes developing insight and putting it</a:t>
            </a:r>
          </a:p>
          <a:p>
            <a:pPr marL="0" indent="0">
              <a:buNone/>
            </a:pPr>
            <a:r>
              <a:rPr lang="en-US" dirty="0" smtClean="0"/>
              <a:t> to work. This process of clarifying</a:t>
            </a:r>
          </a:p>
          <a:p>
            <a:pPr marL="0" indent="0">
              <a:buNone/>
            </a:pPr>
            <a:r>
              <a:rPr lang="en-US" dirty="0" smtClean="0"/>
              <a:t> and gaining insights leads to decision</a:t>
            </a:r>
          </a:p>
          <a:p>
            <a:pPr marL="0" indent="0">
              <a:buNone/>
            </a:pPr>
            <a:r>
              <a:rPr lang="en-US" dirty="0" smtClean="0"/>
              <a:t> making and planning courses of action. </a:t>
            </a:r>
          </a:p>
          <a:p>
            <a:pPr marL="0" indent="0">
              <a:buNone/>
            </a:pPr>
            <a:r>
              <a:rPr lang="en-US" dirty="0" smtClean="0"/>
              <a:t>However</a:t>
            </a:r>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181</a:t>
            </a:fld>
            <a:endParaRPr lang="en-US"/>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Title 1"/>
          <p:cNvSpPr>
            <a:spLocks noGrp="1"/>
          </p:cNvSpPr>
          <p:nvPr>
            <p:ph type="title"/>
          </p:nvPr>
        </p:nvSpPr>
        <p:spPr/>
        <p:txBody>
          <a:bodyPr/>
          <a:lstStyle/>
          <a:p>
            <a:endParaRPr lang="en-US" smtClean="0"/>
          </a:p>
        </p:txBody>
      </p:sp>
      <p:sp>
        <p:nvSpPr>
          <p:cNvPr id="193539" name="Content Placeholder 2"/>
          <p:cNvSpPr>
            <a:spLocks noGrp="1"/>
          </p:cNvSpPr>
          <p:nvPr>
            <p:ph idx="1"/>
          </p:nvPr>
        </p:nvSpPr>
        <p:spPr/>
        <p:txBody>
          <a:bodyPr/>
          <a:lstStyle/>
          <a:p>
            <a:pPr>
              <a:buFont typeface="Arial" panose="020B0604020202020204" pitchFamily="34" charset="0"/>
              <a:buChar char="•"/>
              <a:defRPr/>
            </a:pPr>
            <a:r>
              <a:rPr lang="en-US" b="1" dirty="0" smtClean="0"/>
              <a:t>Termination and follow up-successful </a:t>
            </a:r>
            <a:r>
              <a:rPr lang="en-US" dirty="0" smtClean="0"/>
              <a:t>termination is  an important aspect of counseling it should be done without</a:t>
            </a:r>
          </a:p>
          <a:p>
            <a:pPr marL="0" indent="0">
              <a:buNone/>
              <a:defRPr/>
            </a:pPr>
            <a:r>
              <a:rPr lang="en-US" dirty="0" smtClean="0"/>
              <a:t> destroying the achievements  gained and should be done in a phased manner </a:t>
            </a:r>
          </a:p>
          <a:p>
            <a:pPr marL="0" indent="0">
              <a:buNone/>
              <a:defRPr/>
            </a:pPr>
            <a:r>
              <a:rPr lang="en-US" dirty="0" smtClean="0"/>
              <a:t>covering few sessions. This will prevent </a:t>
            </a:r>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182</a:t>
            </a:fld>
            <a:endParaRPr lang="en-US"/>
          </a:p>
        </p:txBody>
      </p:sp>
    </p:spTree>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Title 1"/>
          <p:cNvSpPr>
            <a:spLocks noGrp="1"/>
          </p:cNvSpPr>
          <p:nvPr>
            <p:ph type="title"/>
          </p:nvPr>
        </p:nvSpPr>
        <p:spPr/>
        <p:txBody>
          <a:bodyPr/>
          <a:lstStyle/>
          <a:p>
            <a:endParaRPr lang="en-US" smtClean="0"/>
          </a:p>
        </p:txBody>
      </p:sp>
      <p:sp>
        <p:nvSpPr>
          <p:cNvPr id="3" name="Content Placeholder 2"/>
          <p:cNvSpPr>
            <a:spLocks noGrp="1"/>
          </p:cNvSpPr>
          <p:nvPr>
            <p:ph idx="1"/>
          </p:nvPr>
        </p:nvSpPr>
        <p:spPr/>
        <p:txBody>
          <a:bodyPr/>
          <a:lstStyle/>
          <a:p>
            <a:pPr marL="0" indent="0">
              <a:buNone/>
              <a:defRPr/>
            </a:pPr>
            <a:r>
              <a:rPr lang="en-US" dirty="0" smtClean="0"/>
              <a:t>the development of a feeling of </a:t>
            </a:r>
          </a:p>
          <a:p>
            <a:pPr marL="0" indent="0">
              <a:buNone/>
              <a:defRPr/>
            </a:pPr>
            <a:r>
              <a:rPr lang="en-US" dirty="0" smtClean="0"/>
              <a:t>sense of loss in the counselee. </a:t>
            </a:r>
          </a:p>
          <a:p>
            <a:pPr marL="0" indent="0">
              <a:buNone/>
              <a:defRPr/>
            </a:pPr>
            <a:r>
              <a:rPr lang="en-US" dirty="0" smtClean="0"/>
              <a:t>Follow up appointments, planning for the next sessions if needed should also be </a:t>
            </a:r>
          </a:p>
          <a:p>
            <a:pPr marL="0" indent="0">
              <a:buNone/>
              <a:defRPr/>
            </a:pPr>
            <a:r>
              <a:rPr lang="en-US" dirty="0" smtClean="0"/>
              <a:t>carried out.</a:t>
            </a:r>
          </a:p>
          <a:p>
            <a:pPr>
              <a:buFont typeface="Arial" panose="020B0604020202020204" pitchFamily="34" charset="0"/>
              <a:buChar char="•"/>
              <a:defRPr/>
            </a:pPr>
            <a:endParaRPr lang="en-US" dirty="0"/>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4" name="Slide Number Placeholder 3"/>
          <p:cNvSpPr>
            <a:spLocks noGrp="1"/>
          </p:cNvSpPr>
          <p:nvPr>
            <p:ph type="sldNum" sz="quarter" idx="12"/>
          </p:nvPr>
        </p:nvSpPr>
        <p:spPr/>
        <p:txBody>
          <a:bodyPr/>
          <a:lstStyle/>
          <a:p>
            <a:fld id="{1F3E6434-720D-434F-A66C-A6EAC34E0334}" type="slidenum">
              <a:rPr lang="en-US" smtClean="0"/>
              <a:t>183</a:t>
            </a:fld>
            <a:endParaRPr lang="en-US"/>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Title 1"/>
          <p:cNvSpPr>
            <a:spLocks noGrp="1"/>
          </p:cNvSpPr>
          <p:nvPr>
            <p:ph type="title"/>
          </p:nvPr>
        </p:nvSpPr>
        <p:spPr/>
        <p:txBody>
          <a:bodyPr>
            <a:normAutofit fontScale="90000"/>
          </a:bodyPr>
          <a:lstStyle/>
          <a:p>
            <a:r>
              <a:rPr lang="en-US" b="1" smtClean="0"/>
              <a:t>Attributes and skills required for a consellor</a:t>
            </a:r>
            <a:r>
              <a:rPr lang="en-US" smtClean="0"/>
              <a:t>.</a:t>
            </a:r>
          </a:p>
        </p:txBody>
      </p:sp>
      <p:sp>
        <p:nvSpPr>
          <p:cNvPr id="194563" name="Content Placeholder 2"/>
          <p:cNvSpPr>
            <a:spLocks noGrp="1"/>
          </p:cNvSpPr>
          <p:nvPr>
            <p:ph idx="1"/>
          </p:nvPr>
        </p:nvSpPr>
        <p:spPr/>
        <p:txBody>
          <a:bodyPr/>
          <a:lstStyle/>
          <a:p>
            <a:pPr>
              <a:buFont typeface="Arial" panose="020B0604020202020204" pitchFamily="34" charset="0"/>
              <a:buChar char="•"/>
              <a:defRPr/>
            </a:pPr>
            <a:r>
              <a:rPr lang="en-US" b="1" dirty="0" smtClean="0"/>
              <a:t>Pre training attributes: a </a:t>
            </a:r>
            <a:r>
              <a:rPr lang="en-US" dirty="0" smtClean="0"/>
              <a:t>person with</a:t>
            </a:r>
          </a:p>
          <a:p>
            <a:pPr marL="0" indent="0">
              <a:buNone/>
              <a:defRPr/>
            </a:pPr>
            <a:r>
              <a:rPr lang="en-US" dirty="0" smtClean="0"/>
              <a:t> awareness of needs, feelings, personal strengths, and weaknesses acts as a </a:t>
            </a:r>
          </a:p>
          <a:p>
            <a:pPr marL="0" indent="0">
              <a:buNone/>
              <a:defRPr/>
            </a:pPr>
            <a:r>
              <a:rPr lang="en-US" dirty="0" smtClean="0"/>
              <a:t>good counselor</a:t>
            </a:r>
          </a:p>
          <a:p>
            <a:pPr>
              <a:buFont typeface="Arial" panose="020B0604020202020204" pitchFamily="34" charset="0"/>
              <a:buChar char="•"/>
              <a:defRPr/>
            </a:pPr>
            <a:r>
              <a:rPr lang="en-US" b="1" dirty="0" smtClean="0"/>
              <a:t>sensitivity</a:t>
            </a:r>
            <a:r>
              <a:rPr lang="en-US" dirty="0" smtClean="0"/>
              <a:t> –the ability to understand an individual acts as a good counsellor.</a:t>
            </a:r>
          </a:p>
          <a:p>
            <a:pPr>
              <a:buFont typeface="Arial" panose="020B0604020202020204" pitchFamily="34" charset="0"/>
              <a:buChar char="•"/>
              <a:defRPr/>
            </a:pPr>
            <a:endParaRPr lang="en-US" dirty="0" smtClean="0"/>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184</a:t>
            </a:fld>
            <a:endParaRPr lang="en-US"/>
          </a:p>
        </p:txBody>
      </p:sp>
    </p:spTree>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Title 1"/>
          <p:cNvSpPr>
            <a:spLocks noGrp="1"/>
          </p:cNvSpPr>
          <p:nvPr>
            <p:ph type="title"/>
          </p:nvPr>
        </p:nvSpPr>
        <p:spPr/>
        <p:txBody>
          <a:bodyPr/>
          <a:lstStyle/>
          <a:p>
            <a:endParaRPr lang="en-US" smtClean="0"/>
          </a:p>
        </p:txBody>
      </p:sp>
      <p:sp>
        <p:nvSpPr>
          <p:cNvPr id="247811" name="Content Placeholder 2"/>
          <p:cNvSpPr>
            <a:spLocks noGrp="1"/>
          </p:cNvSpPr>
          <p:nvPr>
            <p:ph idx="1"/>
          </p:nvPr>
        </p:nvSpPr>
        <p:spPr/>
        <p:txBody>
          <a:bodyPr/>
          <a:lstStyle/>
          <a:p>
            <a:r>
              <a:rPr lang="en-US" smtClean="0"/>
              <a:t>Open mindedness</a:t>
            </a:r>
          </a:p>
          <a:p>
            <a:r>
              <a:rPr lang="en-US" smtClean="0"/>
              <a:t>Objectivity</a:t>
            </a:r>
          </a:p>
          <a:p>
            <a:r>
              <a:rPr lang="en-US" smtClean="0"/>
              <a:t>Trustworthiliness</a:t>
            </a:r>
          </a:p>
          <a:p>
            <a:endParaRPr lang="en-US" smtClean="0"/>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185</a:t>
            </a:fld>
            <a:endParaRPr lang="en-US"/>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Title 1"/>
          <p:cNvSpPr>
            <a:spLocks noGrp="1"/>
          </p:cNvSpPr>
          <p:nvPr>
            <p:ph type="title"/>
          </p:nvPr>
        </p:nvSpPr>
        <p:spPr/>
        <p:txBody>
          <a:bodyPr/>
          <a:lstStyle/>
          <a:p>
            <a:endParaRPr lang="en-US" smtClean="0"/>
          </a:p>
        </p:txBody>
      </p:sp>
      <p:sp>
        <p:nvSpPr>
          <p:cNvPr id="248835" name="Content Placeholder 2"/>
          <p:cNvSpPr>
            <a:spLocks noGrp="1"/>
          </p:cNvSpPr>
          <p:nvPr>
            <p:ph idx="1"/>
          </p:nvPr>
        </p:nvSpPr>
        <p:spPr/>
        <p:txBody>
          <a:bodyPr/>
          <a:lstStyle/>
          <a:p>
            <a:r>
              <a:rPr lang="en-US" b="1" smtClean="0"/>
              <a:t>Approachability</a:t>
            </a:r>
            <a:r>
              <a:rPr lang="en-US" smtClean="0"/>
              <a:t>, be friendly, have positive attitude, about others and approachable without a feeling of apprehension.</a:t>
            </a:r>
          </a:p>
          <a:p>
            <a:r>
              <a:rPr lang="en-US" smtClean="0"/>
              <a:t>Good psychological health.</a:t>
            </a:r>
          </a:p>
          <a:p>
            <a:endParaRPr lang="en-US" smtClean="0"/>
          </a:p>
          <a:p>
            <a:endParaRPr lang="en-US" smtClean="0"/>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186</a:t>
            </a:fld>
            <a:endParaRPr lang="en-US"/>
          </a:p>
        </p:txBody>
      </p:sp>
    </p:spTree>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Title 1"/>
          <p:cNvSpPr>
            <a:spLocks noGrp="1"/>
          </p:cNvSpPr>
          <p:nvPr>
            <p:ph type="title"/>
          </p:nvPr>
        </p:nvSpPr>
        <p:spPr/>
        <p:txBody>
          <a:bodyPr/>
          <a:lstStyle/>
          <a:p>
            <a:endParaRPr lang="en-US" smtClean="0"/>
          </a:p>
        </p:txBody>
      </p:sp>
      <p:sp>
        <p:nvSpPr>
          <p:cNvPr id="249859" name="Content Placeholder 2"/>
          <p:cNvSpPr>
            <a:spLocks noGrp="1"/>
          </p:cNvSpPr>
          <p:nvPr>
            <p:ph idx="1"/>
          </p:nvPr>
        </p:nvSpPr>
        <p:spPr/>
        <p:txBody>
          <a:bodyPr/>
          <a:lstStyle/>
          <a:p>
            <a:r>
              <a:rPr lang="en-US" u="sng" smtClean="0"/>
              <a:t>Guidelines for successful counseling.</a:t>
            </a:r>
          </a:p>
          <a:p>
            <a:r>
              <a:rPr lang="en-US" smtClean="0"/>
              <a:t>A very careful scheduling of the counseling sessions should be done.</a:t>
            </a:r>
          </a:p>
          <a:p>
            <a:r>
              <a:rPr lang="en-US" smtClean="0"/>
              <a:t>make appointments to save time</a:t>
            </a:r>
          </a:p>
          <a:p>
            <a:endParaRPr lang="en-US" smtClean="0"/>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187</a:t>
            </a:fld>
            <a:endParaRPr lang="en-US"/>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Title 1"/>
          <p:cNvSpPr>
            <a:spLocks noGrp="1"/>
          </p:cNvSpPr>
          <p:nvPr>
            <p:ph type="title"/>
          </p:nvPr>
        </p:nvSpPr>
        <p:spPr/>
        <p:txBody>
          <a:bodyPr/>
          <a:lstStyle/>
          <a:p>
            <a:endParaRPr lang="en-US" smtClean="0"/>
          </a:p>
        </p:txBody>
      </p:sp>
      <p:sp>
        <p:nvSpPr>
          <p:cNvPr id="3" name="Content Placeholder 2"/>
          <p:cNvSpPr>
            <a:spLocks noGrp="1"/>
          </p:cNvSpPr>
          <p:nvPr>
            <p:ph idx="1"/>
          </p:nvPr>
        </p:nvSpPr>
        <p:spPr/>
        <p:txBody>
          <a:bodyPr/>
          <a:lstStyle/>
          <a:p>
            <a:pPr>
              <a:defRPr/>
            </a:pPr>
            <a:r>
              <a:rPr lang="en-US" dirty="0" smtClean="0"/>
              <a:t>Provide privacy and maintain confidentiality</a:t>
            </a:r>
          </a:p>
          <a:p>
            <a:pPr>
              <a:defRPr/>
            </a:pPr>
            <a:r>
              <a:rPr lang="en-US" dirty="0" smtClean="0"/>
              <a:t>Know the client before he/she comes</a:t>
            </a:r>
          </a:p>
          <a:p>
            <a:pPr marL="0" indent="0">
              <a:buNone/>
              <a:defRPr/>
            </a:pPr>
            <a:r>
              <a:rPr lang="en-US" dirty="0" smtClean="0"/>
              <a:t> for the session, gather data from</a:t>
            </a:r>
          </a:p>
          <a:p>
            <a:pPr marL="0" indent="0">
              <a:buNone/>
              <a:defRPr/>
            </a:pPr>
            <a:r>
              <a:rPr lang="en-US" dirty="0" smtClean="0"/>
              <a:t> different sources</a:t>
            </a:r>
          </a:p>
          <a:p>
            <a:pPr marL="0" indent="0">
              <a:buNone/>
              <a:defRPr/>
            </a:pPr>
            <a:r>
              <a:rPr lang="en-US" dirty="0" smtClean="0"/>
              <a:t>Know your own personality ,this prevents</a:t>
            </a:r>
          </a:p>
          <a:p>
            <a:pPr marL="0" indent="0">
              <a:buNone/>
              <a:defRPr/>
            </a:pPr>
            <a:r>
              <a:rPr lang="en-US" dirty="0" smtClean="0"/>
              <a:t> your opinions or attitudes from affecting</a:t>
            </a:r>
          </a:p>
          <a:p>
            <a:pPr marL="0" indent="0">
              <a:buNone/>
              <a:defRPr/>
            </a:pPr>
            <a:r>
              <a:rPr lang="en-US" dirty="0" smtClean="0"/>
              <a:t> </a:t>
            </a:r>
            <a:endParaRPr lang="en-US" dirty="0"/>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4" name="Slide Number Placeholder 3"/>
          <p:cNvSpPr>
            <a:spLocks noGrp="1"/>
          </p:cNvSpPr>
          <p:nvPr>
            <p:ph type="sldNum" sz="quarter" idx="12"/>
          </p:nvPr>
        </p:nvSpPr>
        <p:spPr/>
        <p:txBody>
          <a:bodyPr/>
          <a:lstStyle/>
          <a:p>
            <a:fld id="{1F3E6434-720D-434F-A66C-A6EAC34E0334}" type="slidenum">
              <a:rPr lang="en-US" smtClean="0"/>
              <a:t>188</a:t>
            </a:fld>
            <a:endParaRPr lang="en-US"/>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Title 1"/>
          <p:cNvSpPr>
            <a:spLocks noGrp="1"/>
          </p:cNvSpPr>
          <p:nvPr>
            <p:ph type="title"/>
          </p:nvPr>
        </p:nvSpPr>
        <p:spPr/>
        <p:txBody>
          <a:bodyPr/>
          <a:lstStyle/>
          <a:p>
            <a:endParaRPr lang="en-US" smtClean="0"/>
          </a:p>
        </p:txBody>
      </p:sp>
      <p:sp>
        <p:nvSpPr>
          <p:cNvPr id="251907" name="Content Placeholder 2"/>
          <p:cNvSpPr>
            <a:spLocks noGrp="1"/>
          </p:cNvSpPr>
          <p:nvPr>
            <p:ph idx="1"/>
          </p:nvPr>
        </p:nvSpPr>
        <p:spPr/>
        <p:txBody>
          <a:bodyPr/>
          <a:lstStyle/>
          <a:p>
            <a:pPr marL="0" indent="0">
              <a:buNone/>
            </a:pPr>
            <a:r>
              <a:rPr lang="en-US" dirty="0" smtClean="0"/>
              <a:t>the objectivity of your perception of </a:t>
            </a:r>
          </a:p>
          <a:p>
            <a:pPr marL="0" indent="0">
              <a:buNone/>
            </a:pPr>
            <a:r>
              <a:rPr lang="en-US" dirty="0" smtClean="0"/>
              <a:t>clients problem</a:t>
            </a:r>
          </a:p>
          <a:p>
            <a:pPr marL="0" indent="0">
              <a:buNone/>
            </a:pPr>
            <a:r>
              <a:rPr lang="en-US" dirty="0" smtClean="0"/>
              <a:t>-be a good listener</a:t>
            </a:r>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189</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mtClean="0"/>
              <a:t>Cont…</a:t>
            </a:r>
          </a:p>
        </p:txBody>
      </p:sp>
      <p:sp>
        <p:nvSpPr>
          <p:cNvPr id="16387" name="Rectangle 3"/>
          <p:cNvSpPr>
            <a:spLocks noGrp="1" noChangeArrowheads="1"/>
          </p:cNvSpPr>
          <p:nvPr>
            <p:ph idx="1"/>
          </p:nvPr>
        </p:nvSpPr>
        <p:spPr/>
        <p:txBody>
          <a:bodyPr>
            <a:normAutofit lnSpcReduction="10000"/>
          </a:bodyPr>
          <a:lstStyle/>
          <a:p>
            <a:pPr eaLnBrk="1" hangingPunct="1">
              <a:buFont typeface="Wingdings" panose="05000000000000000000" pitchFamily="2" charset="2"/>
              <a:buNone/>
              <a:defRPr/>
            </a:pPr>
            <a:r>
              <a:rPr lang="en-US" sz="2800" b="1" dirty="0"/>
              <a:t>STAGE 2</a:t>
            </a:r>
            <a:endParaRPr lang="en-US" sz="2800" dirty="0"/>
          </a:p>
          <a:p>
            <a:pPr eaLnBrk="1" hangingPunct="1">
              <a:buFont typeface="Arial" panose="020B0604020202020204" pitchFamily="34" charset="0"/>
              <a:buChar char="•"/>
              <a:defRPr/>
            </a:pPr>
            <a:r>
              <a:rPr lang="en-US" sz="2800" dirty="0"/>
              <a:t>It was marked by philosophical thinking</a:t>
            </a:r>
          </a:p>
          <a:p>
            <a:pPr marL="0" indent="0">
              <a:buNone/>
              <a:defRPr/>
            </a:pPr>
            <a:r>
              <a:rPr lang="en-US" sz="2800" dirty="0"/>
              <a:t> in the society. Each individual started </a:t>
            </a:r>
          </a:p>
          <a:p>
            <a:pPr marL="0" indent="0">
              <a:buNone/>
              <a:defRPr/>
            </a:pPr>
            <a:r>
              <a:rPr lang="en-US" sz="2800" dirty="0"/>
              <a:t>thinking beyond his family but more </a:t>
            </a:r>
          </a:p>
          <a:p>
            <a:pPr marL="0" indent="0">
              <a:buNone/>
              <a:defRPr/>
            </a:pPr>
            <a:r>
              <a:rPr lang="en-US" sz="2800" dirty="0"/>
              <a:t>on a collective order e.g. state</a:t>
            </a:r>
            <a:r>
              <a:rPr lang="en-US" sz="2800" dirty="0" smtClean="0"/>
              <a:t>.</a:t>
            </a:r>
          </a:p>
          <a:p>
            <a:pPr>
              <a:buNone/>
              <a:defRPr/>
            </a:pPr>
            <a:r>
              <a:rPr lang="en-US" sz="2800" b="1" dirty="0"/>
              <a:t>STAGE 3</a:t>
            </a:r>
            <a:endParaRPr lang="en-US" sz="2800" dirty="0"/>
          </a:p>
          <a:p>
            <a:pPr>
              <a:buFont typeface="Arial" panose="020B0604020202020204" pitchFamily="34" charset="0"/>
              <a:buChar char="•"/>
              <a:defRPr/>
            </a:pPr>
            <a:r>
              <a:rPr lang="en-US" sz="2800" dirty="0"/>
              <a:t>This is when man reached </a:t>
            </a:r>
            <a:r>
              <a:rPr lang="en-US" sz="2800" dirty="0" smtClean="0"/>
              <a:t>rational and </a:t>
            </a:r>
            <a:r>
              <a:rPr lang="en-US" sz="2800" dirty="0"/>
              <a:t>scientific level of thinking and action.  </a:t>
            </a:r>
          </a:p>
          <a:p>
            <a:pPr>
              <a:buFont typeface="Arial" panose="020B0604020202020204" pitchFamily="34" charset="0"/>
              <a:buChar char="•"/>
              <a:defRPr/>
            </a:pPr>
            <a:r>
              <a:rPr lang="en-US" sz="2800" dirty="0"/>
              <a:t>It is called positive or </a:t>
            </a:r>
            <a:r>
              <a:rPr lang="en-US" sz="2800" dirty="0" smtClean="0"/>
              <a:t>scientific stage</a:t>
            </a:r>
            <a:r>
              <a:rPr lang="en-US" sz="2800" dirty="0"/>
              <a:t>.</a:t>
            </a:r>
          </a:p>
          <a:p>
            <a:pPr marL="0" indent="0">
              <a:buNone/>
              <a:defRPr/>
            </a:pPr>
            <a:endParaRPr lang="en-US" sz="2800" dirty="0"/>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19</a:t>
            </a:fld>
            <a:endParaRPr lang="en-US"/>
          </a:p>
        </p:txBody>
      </p:sp>
    </p:spTree>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Title 1"/>
          <p:cNvSpPr>
            <a:spLocks noGrp="1"/>
          </p:cNvSpPr>
          <p:nvPr>
            <p:ph type="title"/>
          </p:nvPr>
        </p:nvSpPr>
        <p:spPr/>
        <p:txBody>
          <a:bodyPr>
            <a:normAutofit fontScale="90000"/>
          </a:bodyPr>
          <a:lstStyle/>
          <a:p>
            <a:r>
              <a:rPr lang="en-US" smtClean="0"/>
              <a:t>Techniques or approaches to counseling.</a:t>
            </a:r>
          </a:p>
        </p:txBody>
      </p:sp>
      <p:sp>
        <p:nvSpPr>
          <p:cNvPr id="163843" name="Content Placeholder 2"/>
          <p:cNvSpPr>
            <a:spLocks noGrp="1"/>
          </p:cNvSpPr>
          <p:nvPr>
            <p:ph idx="1"/>
          </p:nvPr>
        </p:nvSpPr>
        <p:spPr/>
        <p:txBody>
          <a:bodyPr/>
          <a:lstStyle/>
          <a:p>
            <a:pPr>
              <a:defRPr/>
            </a:pPr>
            <a:r>
              <a:rPr lang="en-US" dirty="0" smtClean="0"/>
              <a:t>There three approaches to counseling based</a:t>
            </a:r>
          </a:p>
          <a:p>
            <a:pPr marL="0" indent="0">
              <a:buNone/>
              <a:defRPr/>
            </a:pPr>
            <a:r>
              <a:rPr lang="en-US" dirty="0" smtClean="0"/>
              <a:t> on the nature of the counseling</a:t>
            </a:r>
          </a:p>
          <a:p>
            <a:pPr marL="0" indent="0">
              <a:buNone/>
              <a:defRPr/>
            </a:pPr>
            <a:r>
              <a:rPr lang="en-US" dirty="0" smtClean="0"/>
              <a:t> process and the role of the counselor.</a:t>
            </a:r>
          </a:p>
          <a:p>
            <a:pPr>
              <a:defRPr/>
            </a:pPr>
            <a:r>
              <a:rPr lang="en-US" dirty="0" smtClean="0"/>
              <a:t>1.directive</a:t>
            </a:r>
          </a:p>
          <a:p>
            <a:pPr>
              <a:defRPr/>
            </a:pPr>
            <a:r>
              <a:rPr lang="en-US" dirty="0" smtClean="0"/>
              <a:t>2.non directive</a:t>
            </a:r>
          </a:p>
          <a:p>
            <a:pPr>
              <a:defRPr/>
            </a:pPr>
            <a:r>
              <a:rPr lang="en-US" dirty="0" smtClean="0"/>
              <a:t>3.Eclectic counseling	</a:t>
            </a:r>
          </a:p>
          <a:p>
            <a:pPr marL="0" indent="0">
              <a:buNone/>
              <a:defRPr/>
            </a:pPr>
            <a:r>
              <a:rPr lang="en-US" dirty="0" smtClean="0"/>
              <a:t>	</a:t>
            </a:r>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190</a:t>
            </a:fld>
            <a:endParaRPr lang="en-US"/>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Title 1"/>
          <p:cNvSpPr>
            <a:spLocks noGrp="1"/>
          </p:cNvSpPr>
          <p:nvPr>
            <p:ph type="title"/>
          </p:nvPr>
        </p:nvSpPr>
        <p:spPr/>
        <p:txBody>
          <a:bodyPr/>
          <a:lstStyle/>
          <a:p>
            <a:endParaRPr lang="en-US" smtClean="0"/>
          </a:p>
        </p:txBody>
      </p:sp>
      <p:sp>
        <p:nvSpPr>
          <p:cNvPr id="253955" name="Content Placeholder 2"/>
          <p:cNvSpPr>
            <a:spLocks noGrp="1"/>
          </p:cNvSpPr>
          <p:nvPr>
            <p:ph idx="1"/>
          </p:nvPr>
        </p:nvSpPr>
        <p:spPr/>
        <p:txBody>
          <a:bodyPr/>
          <a:lstStyle/>
          <a:p>
            <a:r>
              <a:rPr lang="en-US" b="1" i="1" smtClean="0"/>
              <a:t>Directive  or counselor centered counseling</a:t>
            </a:r>
            <a:r>
              <a:rPr lang="en-US" smtClean="0"/>
              <a:t>-here the counselor is active and </a:t>
            </a:r>
          </a:p>
          <a:p>
            <a:r>
              <a:rPr lang="en-US" smtClean="0"/>
              <a:t>directs the individual in</a:t>
            </a:r>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191</a:t>
            </a:fld>
            <a:endParaRPr lang="en-US"/>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Title 1"/>
          <p:cNvSpPr>
            <a:spLocks noGrp="1"/>
          </p:cNvSpPr>
          <p:nvPr>
            <p:ph type="title"/>
          </p:nvPr>
        </p:nvSpPr>
        <p:spPr/>
        <p:txBody>
          <a:bodyPr/>
          <a:lstStyle/>
          <a:p>
            <a:endParaRPr lang="en-US" smtClean="0"/>
          </a:p>
        </p:txBody>
      </p:sp>
      <p:sp>
        <p:nvSpPr>
          <p:cNvPr id="198659" name="Content Placeholder 2"/>
          <p:cNvSpPr>
            <a:spLocks noGrp="1"/>
          </p:cNvSpPr>
          <p:nvPr>
            <p:ph idx="1"/>
          </p:nvPr>
        </p:nvSpPr>
        <p:spPr/>
        <p:txBody>
          <a:bodyPr/>
          <a:lstStyle/>
          <a:p>
            <a:pPr>
              <a:buFont typeface="Arial" panose="020B0604020202020204" pitchFamily="34" charset="0"/>
              <a:buChar char="•"/>
              <a:defRPr/>
            </a:pPr>
            <a:r>
              <a:rPr lang="en-US" dirty="0" smtClean="0"/>
              <a:t>Making decisions and finding solutions to problems. The counselor does not force</a:t>
            </a:r>
          </a:p>
          <a:p>
            <a:pPr marL="0" indent="0">
              <a:buNone/>
              <a:defRPr/>
            </a:pPr>
            <a:r>
              <a:rPr lang="en-US" dirty="0" smtClean="0"/>
              <a:t> the individual but directs the process </a:t>
            </a:r>
          </a:p>
          <a:p>
            <a:pPr marL="0" indent="0">
              <a:buNone/>
              <a:defRPr/>
            </a:pPr>
            <a:r>
              <a:rPr lang="en-US" dirty="0" smtClean="0"/>
              <a:t>of thinking of counselee by </a:t>
            </a:r>
            <a:r>
              <a:rPr lang="en-US" dirty="0" err="1" smtClean="0"/>
              <a:t>informing,explaining,interpreting,and</a:t>
            </a:r>
            <a:r>
              <a:rPr lang="en-US" dirty="0" smtClean="0"/>
              <a:t> advising. However the decision has to be </a:t>
            </a:r>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192</a:t>
            </a:fld>
            <a:endParaRPr lang="en-US"/>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Title 1"/>
          <p:cNvSpPr>
            <a:spLocks noGrp="1"/>
          </p:cNvSpPr>
          <p:nvPr>
            <p:ph type="title"/>
          </p:nvPr>
        </p:nvSpPr>
        <p:spPr/>
        <p:txBody>
          <a:bodyPr/>
          <a:lstStyle/>
          <a:p>
            <a:endParaRPr lang="en-US" smtClean="0"/>
          </a:p>
        </p:txBody>
      </p:sp>
      <p:sp>
        <p:nvSpPr>
          <p:cNvPr id="3" name="Content Placeholder 2"/>
          <p:cNvSpPr>
            <a:spLocks noGrp="1"/>
          </p:cNvSpPr>
          <p:nvPr>
            <p:ph idx="1"/>
          </p:nvPr>
        </p:nvSpPr>
        <p:spPr/>
        <p:txBody>
          <a:bodyPr/>
          <a:lstStyle/>
          <a:p>
            <a:pPr marL="0" indent="0">
              <a:buNone/>
              <a:defRPr/>
            </a:pPr>
            <a:r>
              <a:rPr lang="en-US" dirty="0" smtClean="0"/>
              <a:t>made by the counselee.</a:t>
            </a:r>
          </a:p>
          <a:p>
            <a:pPr>
              <a:buFont typeface="Arial" panose="020B0604020202020204" pitchFamily="34" charset="0"/>
              <a:buChar char="•"/>
              <a:defRPr/>
            </a:pPr>
            <a:r>
              <a:rPr lang="en-US" b="1" i="1" dirty="0" smtClean="0"/>
              <a:t>Non directive counseling- </a:t>
            </a:r>
            <a:r>
              <a:rPr lang="en-US" dirty="0" smtClean="0"/>
              <a:t>here the counselee is </a:t>
            </a:r>
            <a:endParaRPr lang="en-US" b="1" i="1" dirty="0" smtClean="0"/>
          </a:p>
          <a:p>
            <a:pPr>
              <a:buFont typeface="Arial" panose="020B0604020202020204" pitchFamily="34" charset="0"/>
              <a:buChar char="•"/>
              <a:defRPr/>
            </a:pPr>
            <a:endParaRPr lang="en-US" dirty="0"/>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4" name="Slide Number Placeholder 3"/>
          <p:cNvSpPr>
            <a:spLocks noGrp="1"/>
          </p:cNvSpPr>
          <p:nvPr>
            <p:ph type="sldNum" sz="quarter" idx="12"/>
          </p:nvPr>
        </p:nvSpPr>
        <p:spPr/>
        <p:txBody>
          <a:bodyPr/>
          <a:lstStyle/>
          <a:p>
            <a:fld id="{1F3E6434-720D-434F-A66C-A6EAC34E0334}" type="slidenum">
              <a:rPr lang="en-US" smtClean="0"/>
              <a:t>193</a:t>
            </a:fld>
            <a:endParaRPr lang="en-US"/>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Title 1"/>
          <p:cNvSpPr>
            <a:spLocks noGrp="1"/>
          </p:cNvSpPr>
          <p:nvPr>
            <p:ph type="title"/>
          </p:nvPr>
        </p:nvSpPr>
        <p:spPr/>
        <p:txBody>
          <a:bodyPr/>
          <a:lstStyle/>
          <a:p>
            <a:endParaRPr lang="en-US" smtClean="0"/>
          </a:p>
        </p:txBody>
      </p:sp>
      <p:sp>
        <p:nvSpPr>
          <p:cNvPr id="199683" name="Content Placeholder 2"/>
          <p:cNvSpPr>
            <a:spLocks noGrp="1"/>
          </p:cNvSpPr>
          <p:nvPr>
            <p:ph idx="1"/>
          </p:nvPr>
        </p:nvSpPr>
        <p:spPr/>
        <p:txBody>
          <a:bodyPr/>
          <a:lstStyle/>
          <a:p>
            <a:pPr>
              <a:buFont typeface="Arial" panose="020B0604020202020204" pitchFamily="34" charset="0"/>
              <a:buChar char="•"/>
              <a:defRPr/>
            </a:pPr>
            <a:r>
              <a:rPr lang="en-US" dirty="0" smtClean="0"/>
              <a:t>Is guided to use his/her own </a:t>
            </a:r>
          </a:p>
          <a:p>
            <a:pPr marL="0" indent="0">
              <a:buNone/>
              <a:defRPr/>
            </a:pPr>
            <a:r>
              <a:rPr lang="en-US" dirty="0" smtClean="0"/>
              <a:t>inner resources to solve the problem.</a:t>
            </a:r>
          </a:p>
          <a:p>
            <a:pPr marL="0" indent="0">
              <a:buNone/>
              <a:defRPr/>
            </a:pPr>
            <a:r>
              <a:rPr lang="en-US" dirty="0" smtClean="0"/>
              <a:t>in this approach, the counselee plays a  predominant role.</a:t>
            </a:r>
          </a:p>
          <a:p>
            <a:pPr>
              <a:buFont typeface="Arial" panose="020B0604020202020204" pitchFamily="34" charset="0"/>
              <a:buChar char="•"/>
              <a:defRPr/>
            </a:pPr>
            <a:r>
              <a:rPr lang="en-US" b="1" i="1" dirty="0" smtClean="0"/>
              <a:t>Eclectic-the</a:t>
            </a:r>
            <a:r>
              <a:rPr lang="en-US" dirty="0" smtClean="0"/>
              <a:t> strategy arises out of </a:t>
            </a:r>
          </a:p>
          <a:p>
            <a:pPr marL="0" indent="0">
              <a:buNone/>
              <a:defRPr/>
            </a:pPr>
            <a:r>
              <a:rPr lang="en-US" dirty="0" smtClean="0"/>
              <a:t>the appropriate knowledge of individual behavior</a:t>
            </a:r>
            <a:endParaRPr lang="en-US" b="1" i="1" dirty="0" smtClean="0"/>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194</a:t>
            </a:fld>
            <a:endParaRPr lang="en-US"/>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Title 1"/>
          <p:cNvSpPr>
            <a:spLocks noGrp="1"/>
          </p:cNvSpPr>
          <p:nvPr>
            <p:ph type="title"/>
          </p:nvPr>
        </p:nvSpPr>
        <p:spPr/>
        <p:txBody>
          <a:bodyPr/>
          <a:lstStyle/>
          <a:p>
            <a:endParaRPr lang="en-US" smtClean="0"/>
          </a:p>
        </p:txBody>
      </p:sp>
      <p:sp>
        <p:nvSpPr>
          <p:cNvPr id="3" name="Content Placeholder 2"/>
          <p:cNvSpPr>
            <a:spLocks noGrp="1"/>
          </p:cNvSpPr>
          <p:nvPr>
            <p:ph idx="1"/>
          </p:nvPr>
        </p:nvSpPr>
        <p:spPr/>
        <p:txBody>
          <a:bodyPr/>
          <a:lstStyle/>
          <a:p>
            <a:pPr marL="0" indent="0">
              <a:buNone/>
              <a:defRPr/>
            </a:pPr>
            <a:r>
              <a:rPr lang="en-US" dirty="0" smtClean="0"/>
              <a:t>and a combination of directive and</a:t>
            </a:r>
          </a:p>
          <a:p>
            <a:pPr marL="0" indent="0">
              <a:buNone/>
              <a:defRPr/>
            </a:pPr>
            <a:r>
              <a:rPr lang="en-US" dirty="0" smtClean="0"/>
              <a:t> other approaches. Irrespective of the differences, all approaches should have developmental, preventive and remedial values.</a:t>
            </a:r>
            <a:endParaRPr lang="en-US" b="1" i="1" dirty="0" smtClean="0"/>
          </a:p>
          <a:p>
            <a:pPr>
              <a:buFont typeface="Arial" panose="020B0604020202020204" pitchFamily="34" charset="0"/>
              <a:buChar char="•"/>
              <a:defRPr/>
            </a:pPr>
            <a:endParaRPr lang="en-US" dirty="0"/>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4" name="Slide Number Placeholder 3"/>
          <p:cNvSpPr>
            <a:spLocks noGrp="1"/>
          </p:cNvSpPr>
          <p:nvPr>
            <p:ph type="sldNum" sz="quarter" idx="12"/>
          </p:nvPr>
        </p:nvSpPr>
        <p:spPr/>
        <p:txBody>
          <a:bodyPr/>
          <a:lstStyle/>
          <a:p>
            <a:fld id="{1F3E6434-720D-434F-A66C-A6EAC34E0334}" type="slidenum">
              <a:rPr lang="en-US" smtClean="0"/>
              <a:t>195</a:t>
            </a:fld>
            <a:endParaRPr lang="en-US"/>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Title 1"/>
          <p:cNvSpPr>
            <a:spLocks noGrp="1"/>
          </p:cNvSpPr>
          <p:nvPr>
            <p:ph type="title"/>
          </p:nvPr>
        </p:nvSpPr>
        <p:spPr/>
        <p:txBody>
          <a:bodyPr/>
          <a:lstStyle/>
          <a:p>
            <a:r>
              <a:rPr lang="en-US" b="1" smtClean="0"/>
              <a:t>Areas of counseling.</a:t>
            </a:r>
          </a:p>
        </p:txBody>
      </p:sp>
      <p:sp>
        <p:nvSpPr>
          <p:cNvPr id="3" name="Content Placeholder 2"/>
          <p:cNvSpPr>
            <a:spLocks noGrp="1"/>
          </p:cNvSpPr>
          <p:nvPr>
            <p:ph idx="1"/>
          </p:nvPr>
        </p:nvSpPr>
        <p:spPr/>
        <p:txBody>
          <a:bodyPr/>
          <a:lstStyle/>
          <a:p>
            <a:pPr>
              <a:defRPr/>
            </a:pPr>
            <a:r>
              <a:rPr lang="en-US" b="1" dirty="0" smtClean="0"/>
              <a:t>Counseling  about risks</a:t>
            </a:r>
            <a:r>
              <a:rPr lang="en-US" dirty="0" smtClean="0"/>
              <a:t>:</a:t>
            </a:r>
          </a:p>
          <a:p>
            <a:pPr marL="0" indent="0">
              <a:buNone/>
              <a:defRPr/>
            </a:pPr>
            <a:r>
              <a:rPr lang="en-US" dirty="0" smtClean="0"/>
              <a:t>It involves giving information about a </a:t>
            </a:r>
          </a:p>
          <a:p>
            <a:pPr marL="0" indent="0">
              <a:buNone/>
              <a:defRPr/>
            </a:pPr>
            <a:r>
              <a:rPr lang="en-US" dirty="0" smtClean="0"/>
              <a:t>problem</a:t>
            </a:r>
          </a:p>
          <a:p>
            <a:pPr marL="0" indent="0">
              <a:buNone/>
              <a:defRPr/>
            </a:pPr>
            <a:r>
              <a:rPr lang="en-US" dirty="0" smtClean="0"/>
              <a:t>-provide an opportunity for reflection</a:t>
            </a:r>
          </a:p>
          <a:p>
            <a:pPr marL="0" indent="0">
              <a:buNone/>
              <a:defRPr/>
            </a:pPr>
            <a:r>
              <a:rPr lang="en-US" dirty="0" smtClean="0"/>
              <a:t>Help to work out ways of </a:t>
            </a:r>
          </a:p>
          <a:p>
            <a:pPr marL="0" indent="0">
              <a:buNone/>
              <a:defRPr/>
            </a:pPr>
            <a:r>
              <a:rPr lang="en-US" dirty="0" smtClean="0"/>
              <a:t>reducing this impact</a:t>
            </a:r>
          </a:p>
          <a:p>
            <a:pPr marL="0" indent="0">
              <a:buNone/>
              <a:defRPr/>
            </a:pPr>
            <a:r>
              <a:rPr lang="en-US" dirty="0" smtClean="0"/>
              <a:t>-</a:t>
            </a:r>
            <a:endParaRPr lang="en-US" dirty="0"/>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4" name="Slide Number Placeholder 3"/>
          <p:cNvSpPr>
            <a:spLocks noGrp="1"/>
          </p:cNvSpPr>
          <p:nvPr>
            <p:ph type="sldNum" sz="quarter" idx="12"/>
          </p:nvPr>
        </p:nvSpPr>
        <p:spPr/>
        <p:txBody>
          <a:bodyPr/>
          <a:lstStyle/>
          <a:p>
            <a:fld id="{1F3E6434-720D-434F-A66C-A6EAC34E0334}" type="slidenum">
              <a:rPr lang="en-US" smtClean="0"/>
              <a:t>196</a:t>
            </a:fld>
            <a:endParaRPr lang="en-US"/>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Title 1"/>
          <p:cNvSpPr>
            <a:spLocks noGrp="1"/>
          </p:cNvSpPr>
          <p:nvPr>
            <p:ph type="title"/>
          </p:nvPr>
        </p:nvSpPr>
        <p:spPr/>
        <p:txBody>
          <a:bodyPr/>
          <a:lstStyle/>
          <a:p>
            <a:endParaRPr lang="en-US" smtClean="0"/>
          </a:p>
        </p:txBody>
      </p:sp>
      <p:sp>
        <p:nvSpPr>
          <p:cNvPr id="3" name="Content Placeholder 2"/>
          <p:cNvSpPr>
            <a:spLocks noGrp="1"/>
          </p:cNvSpPr>
          <p:nvPr>
            <p:ph idx="1"/>
          </p:nvPr>
        </p:nvSpPr>
        <p:spPr/>
        <p:txBody>
          <a:bodyPr/>
          <a:lstStyle/>
          <a:p>
            <a:pPr marL="0" indent="0">
              <a:buNone/>
              <a:defRPr/>
            </a:pPr>
            <a:r>
              <a:rPr lang="en-US" dirty="0"/>
              <a:t>Counseling to relieve stress</a:t>
            </a:r>
          </a:p>
          <a:p>
            <a:pPr marL="0" indent="0">
              <a:buNone/>
              <a:defRPr/>
            </a:pPr>
            <a:r>
              <a:rPr lang="en-US" dirty="0"/>
              <a:t>-interpersonal counseling-focused on change in life events, sources of persistent </a:t>
            </a:r>
            <a:r>
              <a:rPr lang="en-US" dirty="0" smtClean="0"/>
              <a:t>distress</a:t>
            </a:r>
          </a:p>
          <a:p>
            <a:pPr marL="0" indent="0">
              <a:buNone/>
              <a:defRPr/>
            </a:pPr>
            <a:r>
              <a:rPr lang="en-US" dirty="0" smtClean="0"/>
              <a:t> </a:t>
            </a:r>
            <a:r>
              <a:rPr lang="en-US" dirty="0"/>
              <a:t>in the family or place  </a:t>
            </a:r>
          </a:p>
          <a:p>
            <a:pPr>
              <a:buFont typeface="Arial" panose="020B0604020202020204" pitchFamily="34" charset="0"/>
              <a:buChar char="•"/>
              <a:defRPr/>
            </a:pPr>
            <a:endParaRPr lang="en-US" dirty="0"/>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4" name="Slide Number Placeholder 3"/>
          <p:cNvSpPr>
            <a:spLocks noGrp="1"/>
          </p:cNvSpPr>
          <p:nvPr>
            <p:ph type="sldNum" sz="quarter" idx="12"/>
          </p:nvPr>
        </p:nvSpPr>
        <p:spPr/>
        <p:txBody>
          <a:bodyPr/>
          <a:lstStyle/>
          <a:p>
            <a:fld id="{1F3E6434-720D-434F-A66C-A6EAC34E0334}" type="slidenum">
              <a:rPr lang="en-US" smtClean="0"/>
              <a:t>197</a:t>
            </a:fld>
            <a:endParaRPr lang="en-US"/>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Title 1"/>
          <p:cNvSpPr>
            <a:spLocks noGrp="1"/>
          </p:cNvSpPr>
          <p:nvPr>
            <p:ph type="title"/>
          </p:nvPr>
        </p:nvSpPr>
        <p:spPr/>
        <p:txBody>
          <a:bodyPr/>
          <a:lstStyle/>
          <a:p>
            <a:endParaRPr lang="en-US" smtClean="0"/>
          </a:p>
        </p:txBody>
      </p:sp>
      <p:sp>
        <p:nvSpPr>
          <p:cNvPr id="201731" name="Content Placeholder 2"/>
          <p:cNvSpPr>
            <a:spLocks noGrp="1"/>
          </p:cNvSpPr>
          <p:nvPr>
            <p:ph idx="1"/>
          </p:nvPr>
        </p:nvSpPr>
        <p:spPr/>
        <p:txBody>
          <a:bodyPr/>
          <a:lstStyle/>
          <a:p>
            <a:pPr>
              <a:buFont typeface="Arial" panose="020B0604020202020204" pitchFamily="34" charset="0"/>
              <a:buChar char="•"/>
              <a:defRPr/>
            </a:pPr>
            <a:r>
              <a:rPr lang="en-US" b="1" dirty="0" smtClean="0"/>
              <a:t>Marriage guidance and counseling-</a:t>
            </a:r>
            <a:r>
              <a:rPr lang="en-US" dirty="0" smtClean="0"/>
              <a:t>this is directed towards helping couples to talk constructively about problems in their relationship, understand each others point of view and to identify positive aspects</a:t>
            </a:r>
          </a:p>
          <a:p>
            <a:pPr marL="0" indent="0">
              <a:buNone/>
              <a:defRPr/>
            </a:pPr>
            <a:r>
              <a:rPr lang="en-US" dirty="0" smtClean="0"/>
              <a:t> of the relationship, as well as</a:t>
            </a:r>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198</a:t>
            </a:fld>
            <a:endParaRPr lang="en-US"/>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Title 1"/>
          <p:cNvSpPr>
            <a:spLocks noGrp="1"/>
          </p:cNvSpPr>
          <p:nvPr>
            <p:ph type="title"/>
          </p:nvPr>
        </p:nvSpPr>
        <p:spPr/>
        <p:txBody>
          <a:bodyPr/>
          <a:lstStyle/>
          <a:p>
            <a:endParaRPr lang="en-US" smtClean="0"/>
          </a:p>
        </p:txBody>
      </p:sp>
      <p:sp>
        <p:nvSpPr>
          <p:cNvPr id="3" name="Content Placeholder 2"/>
          <p:cNvSpPr>
            <a:spLocks noGrp="1"/>
          </p:cNvSpPr>
          <p:nvPr>
            <p:ph idx="1"/>
          </p:nvPr>
        </p:nvSpPr>
        <p:spPr/>
        <p:txBody>
          <a:bodyPr/>
          <a:lstStyle/>
          <a:p>
            <a:pPr marL="0" indent="0">
              <a:buNone/>
              <a:defRPr/>
            </a:pPr>
            <a:r>
              <a:rPr lang="en-US" dirty="0" smtClean="0"/>
              <a:t> those causing conflicts</a:t>
            </a:r>
          </a:p>
          <a:p>
            <a:pPr>
              <a:buFont typeface="Arial" panose="020B0604020202020204" pitchFamily="34" charset="0"/>
              <a:buChar char="•"/>
              <a:defRPr/>
            </a:pPr>
            <a:r>
              <a:rPr lang="en-US" b="1" dirty="0" smtClean="0"/>
              <a:t>Bereavement counseling- </a:t>
            </a:r>
            <a:r>
              <a:rPr lang="en-US" dirty="0" smtClean="0"/>
              <a:t>focuses on working through the stages of </a:t>
            </a:r>
            <a:r>
              <a:rPr lang="en-US" dirty="0" err="1" smtClean="0"/>
              <a:t>grief,i.e</a:t>
            </a:r>
            <a:r>
              <a:rPr lang="en-US" dirty="0" smtClean="0"/>
              <a:t> </a:t>
            </a:r>
          </a:p>
          <a:p>
            <a:pPr marL="0" indent="0">
              <a:buNone/>
              <a:defRPr/>
            </a:pPr>
            <a:r>
              <a:rPr lang="en-US" dirty="0" smtClean="0"/>
              <a:t>denial, extreme sadness, coming to terms</a:t>
            </a:r>
          </a:p>
          <a:p>
            <a:pPr marL="0" indent="0">
              <a:buNone/>
              <a:defRPr/>
            </a:pPr>
            <a:r>
              <a:rPr lang="en-US" dirty="0" smtClean="0"/>
              <a:t> with the loss.</a:t>
            </a:r>
            <a:endParaRPr lang="en-US" b="1" dirty="0" smtClean="0"/>
          </a:p>
          <a:p>
            <a:pPr>
              <a:buFont typeface="Arial" panose="020B0604020202020204" pitchFamily="34" charset="0"/>
              <a:buChar char="•"/>
              <a:defRPr/>
            </a:pPr>
            <a:endParaRPr lang="en-US" dirty="0"/>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4" name="Slide Number Placeholder 3"/>
          <p:cNvSpPr>
            <a:spLocks noGrp="1"/>
          </p:cNvSpPr>
          <p:nvPr>
            <p:ph type="sldNum" sz="quarter" idx="12"/>
          </p:nvPr>
        </p:nvSpPr>
        <p:spPr/>
        <p:txBody>
          <a:bodyPr/>
          <a:lstStyle/>
          <a:p>
            <a:fld id="{1F3E6434-720D-434F-A66C-A6EAC34E0334}" type="slidenum">
              <a:rPr lang="en-US" smtClean="0"/>
              <a:t>199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1248083" y="250481"/>
            <a:ext cx="7772331" cy="1469778"/>
          </a:xfrm>
        </p:spPr>
        <p:txBody>
          <a:bodyPr>
            <a:normAutofit fontScale="90000"/>
          </a:bodyPr>
          <a:lstStyle/>
          <a:p>
            <a:pPr eaLnBrk="1" hangingPunct="1"/>
            <a:r>
              <a:rPr lang="en-US" smtClean="0"/>
              <a:t>Behavioral sciences</a:t>
            </a:r>
            <a:br>
              <a:rPr lang="en-US" smtClean="0"/>
            </a:br>
            <a:r>
              <a:rPr lang="en-US" smtClean="0"/>
              <a:t>SOCIOLOGY And ANTHROPOLOGY</a:t>
            </a:r>
          </a:p>
        </p:txBody>
      </p:sp>
      <p:sp>
        <p:nvSpPr>
          <p:cNvPr id="2051" name="Subtitle 2"/>
          <p:cNvSpPr>
            <a:spLocks noGrp="1"/>
          </p:cNvSpPr>
          <p:nvPr>
            <p:ph type="subTitle" idx="1"/>
          </p:nvPr>
        </p:nvSpPr>
        <p:spPr/>
        <p:txBody>
          <a:bodyPr/>
          <a:lstStyle/>
          <a:p>
            <a:pPr eaLnBrk="1" hangingPunct="1">
              <a:defRPr/>
            </a:pPr>
            <a:endParaRPr lang="en-US" dirty="0" smtClean="0">
              <a:solidFill>
                <a:schemeClr val="tx2">
                  <a:satMod val="200000"/>
                </a:schemeClr>
              </a:solidFill>
            </a:endParaRPr>
          </a:p>
          <a:p>
            <a:pPr eaLnBrk="1" hangingPunct="1">
              <a:defRPr/>
            </a:pPr>
            <a:r>
              <a:rPr lang="en-US" b="1" dirty="0" smtClean="0">
                <a:solidFill>
                  <a:srgbClr val="0070C0"/>
                </a:solidFill>
              </a:rPr>
              <a:t>KMTC Thika Campus</a:t>
            </a:r>
          </a:p>
          <a:p>
            <a:pPr eaLnBrk="1" hangingPunct="1">
              <a:defRPr/>
            </a:pPr>
            <a:endParaRPr lang="en-US" b="1" dirty="0" smtClean="0">
              <a:solidFill>
                <a:srgbClr val="0070C0"/>
              </a:solidFill>
            </a:endParaRPr>
          </a:p>
        </p:txBody>
      </p:sp>
      <p:sp>
        <p:nvSpPr>
          <p:cNvPr id="4100" name="Rectangle 3"/>
          <p:cNvSpPr>
            <a:spLocks noChangeArrowheads="1"/>
          </p:cNvSpPr>
          <p:nvPr/>
        </p:nvSpPr>
        <p:spPr bwMode="auto">
          <a:xfrm>
            <a:off x="1769588" y="1494249"/>
            <a:ext cx="6584006" cy="330248"/>
          </a:xfrm>
          <a:prstGeom prst="rect">
            <a:avLst/>
          </a:prstGeom>
          <a:noFill/>
          <a:ln w="9525">
            <a:noFill/>
            <a:miter lim="800000"/>
            <a:headEnd/>
            <a:tailEnd/>
          </a:ln>
        </p:spPr>
        <p:txBody>
          <a:bodyPr lIns="80165" tIns="40083" rIns="80165" bIns="40083">
            <a:spAutoFit/>
          </a:bodyPr>
          <a:lstStyle/>
          <a:p>
            <a:pPr eaLnBrk="1" hangingPunct="1">
              <a:lnSpc>
                <a:spcPct val="90000"/>
              </a:lnSpc>
              <a:buFont typeface="Wingdings" pitchFamily="2" charset="2"/>
              <a:buNone/>
            </a:pPr>
            <a:r>
              <a:rPr lang="en-US"/>
              <a:t>”</a:t>
            </a:r>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b="1" smtClean="0"/>
              <a:t>II. Karl Max  (1818 – 1883)</a:t>
            </a:r>
          </a:p>
        </p:txBody>
      </p:sp>
      <p:sp>
        <p:nvSpPr>
          <p:cNvPr id="17411" name="Rectangle 3"/>
          <p:cNvSpPr>
            <a:spLocks noGrp="1" noChangeArrowheads="1"/>
          </p:cNvSpPr>
          <p:nvPr>
            <p:ph idx="1"/>
          </p:nvPr>
        </p:nvSpPr>
        <p:spPr/>
        <p:txBody>
          <a:bodyPr>
            <a:normAutofit/>
          </a:bodyPr>
          <a:lstStyle/>
          <a:p>
            <a:pPr eaLnBrk="1" hangingPunct="1">
              <a:lnSpc>
                <a:spcPct val="80000"/>
              </a:lnSpc>
              <a:buFont typeface="Arial" panose="020B0604020202020204" pitchFamily="34" charset="0"/>
              <a:buChar char="•"/>
              <a:defRPr/>
            </a:pPr>
            <a:r>
              <a:rPr lang="en-US" sz="2800" dirty="0"/>
              <a:t>Reviewed/criticized capitalism and promoted socialism.</a:t>
            </a:r>
          </a:p>
          <a:p>
            <a:pPr eaLnBrk="1" hangingPunct="1">
              <a:lnSpc>
                <a:spcPct val="80000"/>
              </a:lnSpc>
              <a:buFont typeface="Arial" panose="020B0604020202020204" pitchFamily="34" charset="0"/>
              <a:buChar char="•"/>
              <a:defRPr/>
            </a:pPr>
            <a:r>
              <a:rPr lang="en-US" sz="2800" dirty="0"/>
              <a:t>He described the concept of </a:t>
            </a:r>
            <a:r>
              <a:rPr lang="en-US" sz="2800" dirty="0" smtClean="0"/>
              <a:t>class and </a:t>
            </a:r>
            <a:r>
              <a:rPr lang="en-US" sz="2800" dirty="0"/>
              <a:t>the social relationship.</a:t>
            </a:r>
          </a:p>
          <a:p>
            <a:pPr eaLnBrk="1" hangingPunct="1">
              <a:lnSpc>
                <a:spcPct val="80000"/>
              </a:lnSpc>
              <a:buFont typeface="Arial" panose="020B0604020202020204" pitchFamily="34" charset="0"/>
              <a:buChar char="•"/>
              <a:defRPr/>
            </a:pPr>
            <a:r>
              <a:rPr lang="en-US" sz="2800" dirty="0"/>
              <a:t>He described two classes:</a:t>
            </a:r>
          </a:p>
          <a:p>
            <a:pPr eaLnBrk="1" hangingPunct="1">
              <a:lnSpc>
                <a:spcPct val="80000"/>
              </a:lnSpc>
              <a:buClr>
                <a:schemeClr val="tx1"/>
              </a:buClr>
              <a:buFont typeface="Wingdings" panose="05000000000000000000" pitchFamily="2" charset="2"/>
              <a:buChar char="Ø"/>
              <a:defRPr/>
            </a:pPr>
            <a:r>
              <a:rPr lang="en-US" sz="2800" b="1" dirty="0"/>
              <a:t>The proletariat </a:t>
            </a:r>
            <a:r>
              <a:rPr lang="en-US" sz="2800" dirty="0"/>
              <a:t>- poor/working class and</a:t>
            </a:r>
            <a:r>
              <a:rPr lang="en-US" sz="2800" dirty="0" smtClean="0"/>
              <a:t>,</a:t>
            </a:r>
          </a:p>
          <a:p>
            <a:pPr>
              <a:lnSpc>
                <a:spcPct val="80000"/>
              </a:lnSpc>
              <a:buClr>
                <a:schemeClr val="tx1"/>
              </a:buClr>
              <a:buFont typeface="Wingdings" panose="05000000000000000000" pitchFamily="2" charset="2"/>
              <a:buChar char="Ø"/>
              <a:defRPr/>
            </a:pPr>
            <a:r>
              <a:rPr lang="en-US" sz="2800" b="1" dirty="0"/>
              <a:t>the Bourgeoisie</a:t>
            </a:r>
            <a:r>
              <a:rPr lang="en-US" sz="2800" dirty="0"/>
              <a:t> - ruling class who owned</a:t>
            </a:r>
          </a:p>
          <a:p>
            <a:pPr marL="0" indent="0">
              <a:lnSpc>
                <a:spcPct val="80000"/>
              </a:lnSpc>
              <a:buClr>
                <a:schemeClr val="tx1"/>
              </a:buClr>
              <a:buNone/>
              <a:defRPr/>
            </a:pPr>
            <a:r>
              <a:rPr lang="en-US" sz="2800" dirty="0"/>
              <a:t> production.</a:t>
            </a:r>
          </a:p>
          <a:p>
            <a:pPr>
              <a:lnSpc>
                <a:spcPct val="80000"/>
              </a:lnSpc>
              <a:buClr>
                <a:schemeClr val="tx1"/>
              </a:buClr>
              <a:buFont typeface="Wingdings" panose="05000000000000000000" pitchFamily="2" charset="2"/>
              <a:buChar char="Ø"/>
              <a:defRPr/>
            </a:pPr>
            <a:r>
              <a:rPr lang="en-US" sz="2800" dirty="0"/>
              <a:t>He stated that a gap </a:t>
            </a:r>
            <a:r>
              <a:rPr lang="en-US" sz="2800" dirty="0" smtClean="0"/>
              <a:t>exists between </a:t>
            </a:r>
            <a:r>
              <a:rPr lang="en-US" sz="2800" dirty="0"/>
              <a:t>the two groups </a:t>
            </a:r>
          </a:p>
          <a:p>
            <a:pPr marL="0" indent="0">
              <a:lnSpc>
                <a:spcPct val="80000"/>
              </a:lnSpc>
              <a:buClr>
                <a:schemeClr val="tx1"/>
              </a:buClr>
              <a:buNone/>
              <a:defRPr/>
            </a:pPr>
            <a:r>
              <a:rPr lang="en-US" sz="2800" dirty="0"/>
              <a:t>(the proletariat and the bourgeoisie). </a:t>
            </a:r>
          </a:p>
          <a:p>
            <a:pPr eaLnBrk="1" hangingPunct="1">
              <a:lnSpc>
                <a:spcPct val="80000"/>
              </a:lnSpc>
              <a:buClr>
                <a:schemeClr val="tx1"/>
              </a:buClr>
              <a:buFont typeface="Wingdings" panose="05000000000000000000" pitchFamily="2" charset="2"/>
              <a:buChar char="Ø"/>
              <a:defRPr/>
            </a:pPr>
            <a:endParaRPr lang="en-US" sz="2800" dirty="0"/>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20</a:t>
            </a:fld>
            <a:endParaRPr lang="en-US"/>
          </a:p>
        </p:txBody>
      </p:sp>
    </p:spTree>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Title 1"/>
          <p:cNvSpPr>
            <a:spLocks noGrp="1"/>
          </p:cNvSpPr>
          <p:nvPr>
            <p:ph type="title"/>
          </p:nvPr>
        </p:nvSpPr>
        <p:spPr/>
        <p:txBody>
          <a:bodyPr/>
          <a:lstStyle/>
          <a:p>
            <a:endParaRPr lang="en-US" smtClean="0"/>
          </a:p>
        </p:txBody>
      </p:sp>
      <p:sp>
        <p:nvSpPr>
          <p:cNvPr id="222211" name="Content Placeholder 2"/>
          <p:cNvSpPr>
            <a:spLocks noGrp="1"/>
          </p:cNvSpPr>
          <p:nvPr>
            <p:ph idx="1"/>
          </p:nvPr>
        </p:nvSpPr>
        <p:spPr/>
        <p:txBody>
          <a:bodyPr/>
          <a:lstStyle/>
          <a:p>
            <a:pPr>
              <a:buFont typeface="Arial" panose="020B0604020202020204" pitchFamily="34" charset="0"/>
              <a:buChar char="•"/>
              <a:defRPr/>
            </a:pPr>
            <a:r>
              <a:rPr lang="en-US" dirty="0" smtClean="0"/>
              <a:t>Problem solving counseling-the client is </a:t>
            </a:r>
          </a:p>
          <a:p>
            <a:pPr marL="0" indent="0">
              <a:buNone/>
              <a:defRPr/>
            </a:pPr>
            <a:r>
              <a:rPr lang="en-US" dirty="0"/>
              <a:t> </a:t>
            </a:r>
            <a:r>
              <a:rPr lang="en-US" dirty="0" smtClean="0"/>
              <a:t>   helped to do the following-</a:t>
            </a:r>
          </a:p>
          <a:p>
            <a:pPr>
              <a:buFont typeface="Arial" panose="020B0604020202020204" pitchFamily="34" charset="0"/>
              <a:buChar char="•"/>
              <a:defRPr/>
            </a:pPr>
            <a:r>
              <a:rPr lang="en-US" dirty="0" smtClean="0"/>
              <a:t>List problems causing distress</a:t>
            </a:r>
          </a:p>
          <a:p>
            <a:pPr>
              <a:buFont typeface="Arial" panose="020B0604020202020204" pitchFamily="34" charset="0"/>
              <a:buChar char="•"/>
              <a:defRPr/>
            </a:pPr>
            <a:r>
              <a:rPr lang="en-US" dirty="0" smtClean="0"/>
              <a:t>Consider course of action to solve </a:t>
            </a:r>
          </a:p>
          <a:p>
            <a:pPr marL="0" indent="0">
              <a:buNone/>
              <a:defRPr/>
            </a:pPr>
            <a:r>
              <a:rPr lang="en-US" dirty="0"/>
              <a:t> </a:t>
            </a:r>
            <a:r>
              <a:rPr lang="en-US" dirty="0" smtClean="0"/>
              <a:t>   each problem</a:t>
            </a:r>
          </a:p>
          <a:p>
            <a:pPr>
              <a:buFont typeface="Arial" panose="020B0604020202020204" pitchFamily="34" charset="0"/>
              <a:buChar char="•"/>
              <a:defRPr/>
            </a:pPr>
            <a:endParaRPr lang="en-US" dirty="0" smtClean="0"/>
          </a:p>
          <a:p>
            <a:pPr>
              <a:buFont typeface="Arial" panose="020B0604020202020204" pitchFamily="34" charset="0"/>
              <a:buChar char="•"/>
              <a:defRPr/>
            </a:pPr>
            <a:endParaRPr lang="en-US" dirty="0" smtClean="0"/>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200</a:t>
            </a:fld>
            <a:endParaRPr lang="en-US"/>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Title 1"/>
          <p:cNvSpPr>
            <a:spLocks noGrp="1"/>
          </p:cNvSpPr>
          <p:nvPr>
            <p:ph type="title"/>
          </p:nvPr>
        </p:nvSpPr>
        <p:spPr/>
        <p:txBody>
          <a:bodyPr/>
          <a:lstStyle/>
          <a:p>
            <a:endParaRPr lang="en-US" smtClean="0"/>
          </a:p>
        </p:txBody>
      </p:sp>
      <p:sp>
        <p:nvSpPr>
          <p:cNvPr id="223235" name="Content Placeholder 2"/>
          <p:cNvSpPr>
            <a:spLocks noGrp="1"/>
          </p:cNvSpPr>
          <p:nvPr>
            <p:ph idx="1"/>
          </p:nvPr>
        </p:nvSpPr>
        <p:spPr/>
        <p:txBody>
          <a:bodyPr/>
          <a:lstStyle/>
          <a:p>
            <a:pPr>
              <a:buFont typeface="Arial" panose="020B0604020202020204" pitchFamily="34" charset="0"/>
              <a:buChar char="•"/>
              <a:defRPr/>
            </a:pPr>
            <a:r>
              <a:rPr lang="en-US" dirty="0" smtClean="0"/>
              <a:t>Select on problem and try out </a:t>
            </a:r>
          </a:p>
          <a:p>
            <a:pPr marL="0" indent="0">
              <a:buNone/>
              <a:defRPr/>
            </a:pPr>
            <a:r>
              <a:rPr lang="en-US" dirty="0"/>
              <a:t> </a:t>
            </a:r>
            <a:r>
              <a:rPr lang="en-US" dirty="0" smtClean="0"/>
              <a:t>  the course of action that appear</a:t>
            </a:r>
          </a:p>
          <a:p>
            <a:pPr marL="0" indent="0">
              <a:buNone/>
              <a:defRPr/>
            </a:pPr>
            <a:r>
              <a:rPr lang="en-US" dirty="0"/>
              <a:t> </a:t>
            </a:r>
            <a:r>
              <a:rPr lang="en-US" dirty="0" smtClean="0"/>
              <a:t>    most practical</a:t>
            </a:r>
          </a:p>
          <a:p>
            <a:pPr>
              <a:buFont typeface="Arial" panose="020B0604020202020204" pitchFamily="34" charset="0"/>
              <a:buChar char="•"/>
              <a:defRPr/>
            </a:pPr>
            <a:r>
              <a:rPr lang="en-US" dirty="0" smtClean="0"/>
              <a:t>Review the results</a:t>
            </a:r>
          </a:p>
          <a:p>
            <a:pPr>
              <a:buFont typeface="Arial" panose="020B0604020202020204" pitchFamily="34" charset="0"/>
              <a:buChar char="•"/>
              <a:defRPr/>
            </a:pPr>
            <a:r>
              <a:rPr lang="en-US" dirty="0" smtClean="0"/>
              <a:t>Choose another problem for action if </a:t>
            </a:r>
          </a:p>
          <a:p>
            <a:pPr marL="0" indent="0">
              <a:buNone/>
              <a:defRPr/>
            </a:pPr>
            <a:r>
              <a:rPr lang="en-US" dirty="0"/>
              <a:t> </a:t>
            </a:r>
            <a:r>
              <a:rPr lang="en-US" dirty="0" smtClean="0"/>
              <a:t>    the first </a:t>
            </a:r>
          </a:p>
          <a:p>
            <a:pPr>
              <a:buFont typeface="Arial" panose="020B0604020202020204" pitchFamily="34" charset="0"/>
              <a:buChar char="•"/>
              <a:defRPr/>
            </a:pPr>
            <a:endParaRPr lang="en-US" dirty="0" smtClean="0"/>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201</a:t>
            </a:fld>
            <a:endParaRPr lang="en-US"/>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Title 1"/>
          <p:cNvSpPr>
            <a:spLocks noGrp="1"/>
          </p:cNvSpPr>
          <p:nvPr>
            <p:ph type="title"/>
          </p:nvPr>
        </p:nvSpPr>
        <p:spPr/>
        <p:txBody>
          <a:bodyPr/>
          <a:lstStyle/>
          <a:p>
            <a:endParaRPr lang="en-US" smtClean="0"/>
          </a:p>
        </p:txBody>
      </p:sp>
      <p:sp>
        <p:nvSpPr>
          <p:cNvPr id="224259" name="Content Placeholder 2"/>
          <p:cNvSpPr>
            <a:spLocks noGrp="1"/>
          </p:cNvSpPr>
          <p:nvPr>
            <p:ph idx="1"/>
          </p:nvPr>
        </p:nvSpPr>
        <p:spPr/>
        <p:txBody>
          <a:bodyPr/>
          <a:lstStyle/>
          <a:p>
            <a:pPr>
              <a:buFont typeface="Arial" panose="020B0604020202020204" pitchFamily="34" charset="0"/>
              <a:buChar char="•"/>
              <a:defRPr/>
            </a:pPr>
            <a:r>
              <a:rPr lang="en-US" dirty="0" smtClean="0"/>
              <a:t>Succeeds</a:t>
            </a:r>
          </a:p>
          <a:p>
            <a:pPr>
              <a:buFont typeface="Arial" panose="020B0604020202020204" pitchFamily="34" charset="0"/>
              <a:buChar char="•"/>
              <a:defRPr/>
            </a:pPr>
            <a:r>
              <a:rPr lang="en-US" dirty="0" smtClean="0"/>
              <a:t>Choose another course of action, </a:t>
            </a:r>
          </a:p>
          <a:p>
            <a:pPr marL="0" indent="0">
              <a:buNone/>
              <a:defRPr/>
            </a:pPr>
            <a:r>
              <a:rPr lang="en-US" dirty="0"/>
              <a:t> </a:t>
            </a:r>
            <a:r>
              <a:rPr lang="en-US" dirty="0" smtClean="0"/>
              <a:t>   if the first has not succeeded.</a:t>
            </a:r>
          </a:p>
          <a:p>
            <a:pPr>
              <a:buFont typeface="Arial" panose="020B0604020202020204" pitchFamily="34" charset="0"/>
              <a:buChar char="•"/>
              <a:defRPr/>
            </a:pPr>
            <a:r>
              <a:rPr lang="en-US" b="1" dirty="0" smtClean="0"/>
              <a:t>Crisis intervention</a:t>
            </a:r>
            <a:r>
              <a:rPr lang="en-US" dirty="0" smtClean="0"/>
              <a:t>-helps individuals adapt to immediate effect of severe life events. </a:t>
            </a:r>
          </a:p>
          <a:p>
            <a:pPr>
              <a:buFont typeface="Arial" panose="020B0604020202020204" pitchFamily="34" charset="0"/>
              <a:buChar char="•"/>
              <a:defRPr/>
            </a:pPr>
            <a:endParaRPr lang="en-US" b="1" dirty="0" smtClean="0"/>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202</a:t>
            </a:fld>
            <a:endParaRPr lang="en-US"/>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Title 1"/>
          <p:cNvSpPr>
            <a:spLocks noGrp="1"/>
          </p:cNvSpPr>
          <p:nvPr>
            <p:ph type="title"/>
          </p:nvPr>
        </p:nvSpPr>
        <p:spPr/>
        <p:txBody>
          <a:bodyPr/>
          <a:lstStyle/>
          <a:p>
            <a:endParaRPr lang="en-US" smtClean="0"/>
          </a:p>
        </p:txBody>
      </p:sp>
      <p:sp>
        <p:nvSpPr>
          <p:cNvPr id="3" name="Content Placeholder 2"/>
          <p:cNvSpPr>
            <a:spLocks noGrp="1"/>
          </p:cNvSpPr>
          <p:nvPr>
            <p:ph idx="1"/>
          </p:nvPr>
        </p:nvSpPr>
        <p:spPr/>
        <p:txBody>
          <a:bodyPr/>
          <a:lstStyle/>
          <a:p>
            <a:pPr>
              <a:buFont typeface="Arial" panose="020B0604020202020204" pitchFamily="34" charset="0"/>
              <a:buChar char="•"/>
              <a:defRPr/>
            </a:pPr>
            <a:r>
              <a:rPr lang="en-US" dirty="0" smtClean="0"/>
              <a:t>While acquiring better ways of </a:t>
            </a:r>
            <a:r>
              <a:rPr lang="en-US" dirty="0" err="1" smtClean="0"/>
              <a:t>deleaing</a:t>
            </a:r>
            <a:endParaRPr lang="en-US" dirty="0" smtClean="0"/>
          </a:p>
          <a:p>
            <a:pPr marL="0" indent="0">
              <a:buNone/>
              <a:defRPr/>
            </a:pPr>
            <a:r>
              <a:rPr lang="en-US" dirty="0"/>
              <a:t> </a:t>
            </a:r>
            <a:r>
              <a:rPr lang="en-US" dirty="0" smtClean="0"/>
              <a:t>  with future stressful circumstances. These </a:t>
            </a:r>
            <a:r>
              <a:rPr lang="en-US" dirty="0" err="1" smtClean="0"/>
              <a:t>includes,rape,divorce,unexpected</a:t>
            </a:r>
            <a:r>
              <a:rPr lang="en-US" dirty="0" smtClean="0"/>
              <a:t> </a:t>
            </a:r>
            <a:r>
              <a:rPr lang="en-US" dirty="0" err="1" smtClean="0"/>
              <a:t>bereavement,natural</a:t>
            </a:r>
            <a:r>
              <a:rPr lang="en-US" dirty="0" smtClean="0"/>
              <a:t> </a:t>
            </a:r>
            <a:r>
              <a:rPr lang="en-US" dirty="0" err="1" smtClean="0"/>
              <a:t>disaters</a:t>
            </a:r>
            <a:r>
              <a:rPr lang="en-US" dirty="0" smtClean="0"/>
              <a:t>.</a:t>
            </a:r>
          </a:p>
          <a:p>
            <a:pPr>
              <a:buFont typeface="Arial" panose="020B0604020202020204" pitchFamily="34" charset="0"/>
              <a:buChar char="•"/>
              <a:defRPr/>
            </a:pPr>
            <a:endParaRPr lang="en-US" dirty="0"/>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4" name="Slide Number Placeholder 3"/>
          <p:cNvSpPr>
            <a:spLocks noGrp="1"/>
          </p:cNvSpPr>
          <p:nvPr>
            <p:ph type="sldNum" sz="quarter" idx="12"/>
          </p:nvPr>
        </p:nvSpPr>
        <p:spPr/>
        <p:txBody>
          <a:bodyPr/>
          <a:lstStyle/>
          <a:p>
            <a:fld id="{1F3E6434-720D-434F-A66C-A6EAC34E0334}" type="slidenum">
              <a:rPr lang="en-US" smtClean="0"/>
              <a:t>203</a:t>
            </a:fld>
            <a:endParaRPr lang="en-US"/>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Title 1"/>
          <p:cNvSpPr>
            <a:spLocks noGrp="1"/>
          </p:cNvSpPr>
          <p:nvPr>
            <p:ph type="title"/>
          </p:nvPr>
        </p:nvSpPr>
        <p:spPr/>
        <p:txBody>
          <a:bodyPr>
            <a:normAutofit fontScale="90000"/>
          </a:bodyPr>
          <a:lstStyle/>
          <a:p>
            <a:r>
              <a:rPr lang="en-US" smtClean="0"/>
              <a:t>Purpose of guidance and counseling</a:t>
            </a:r>
          </a:p>
        </p:txBody>
      </p:sp>
      <p:sp>
        <p:nvSpPr>
          <p:cNvPr id="225283" name="Content Placeholder 2"/>
          <p:cNvSpPr>
            <a:spLocks noGrp="1"/>
          </p:cNvSpPr>
          <p:nvPr>
            <p:ph idx="1"/>
          </p:nvPr>
        </p:nvSpPr>
        <p:spPr/>
        <p:txBody>
          <a:bodyPr/>
          <a:lstStyle/>
          <a:p>
            <a:pPr>
              <a:buFont typeface="Arial" panose="020B0604020202020204" pitchFamily="34" charset="0"/>
              <a:buChar char="•"/>
              <a:defRPr/>
            </a:pPr>
            <a:r>
              <a:rPr lang="en-US" dirty="0" smtClean="0"/>
              <a:t>Aid the individual in identification of </a:t>
            </a:r>
          </a:p>
          <a:p>
            <a:pPr marL="0" indent="0">
              <a:buNone/>
              <a:defRPr/>
            </a:pPr>
            <a:r>
              <a:rPr lang="en-US" dirty="0"/>
              <a:t> </a:t>
            </a:r>
            <a:r>
              <a:rPr lang="en-US" dirty="0" smtClean="0"/>
              <a:t>   his </a:t>
            </a:r>
            <a:r>
              <a:rPr lang="en-US" dirty="0" err="1" smtClean="0"/>
              <a:t>abilities,aptitudes,interests</a:t>
            </a:r>
            <a:r>
              <a:rPr lang="en-US" dirty="0" smtClean="0"/>
              <a:t> and attitudes</a:t>
            </a:r>
          </a:p>
          <a:p>
            <a:pPr>
              <a:buFont typeface="Arial" panose="020B0604020202020204" pitchFamily="34" charset="0"/>
              <a:buChar char="•"/>
              <a:defRPr/>
            </a:pPr>
            <a:r>
              <a:rPr lang="en-US" dirty="0" smtClean="0"/>
              <a:t>Assisting the individual to understand, accept and utilize these traits</a:t>
            </a:r>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204</a:t>
            </a:fld>
            <a:endParaRPr lang="en-US"/>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Title 1"/>
          <p:cNvSpPr>
            <a:spLocks noGrp="1"/>
          </p:cNvSpPr>
          <p:nvPr>
            <p:ph type="title"/>
          </p:nvPr>
        </p:nvSpPr>
        <p:spPr/>
        <p:txBody>
          <a:bodyPr/>
          <a:lstStyle/>
          <a:p>
            <a:endParaRPr lang="en-US" smtClean="0"/>
          </a:p>
        </p:txBody>
      </p:sp>
      <p:sp>
        <p:nvSpPr>
          <p:cNvPr id="3" name="Content Placeholder 2"/>
          <p:cNvSpPr>
            <a:spLocks noGrp="1"/>
          </p:cNvSpPr>
          <p:nvPr>
            <p:ph idx="1"/>
          </p:nvPr>
        </p:nvSpPr>
        <p:spPr/>
        <p:txBody>
          <a:bodyPr/>
          <a:lstStyle/>
          <a:p>
            <a:pPr>
              <a:buFont typeface="Arial" panose="020B0604020202020204" pitchFamily="34" charset="0"/>
              <a:buChar char="•"/>
              <a:defRPr/>
            </a:pPr>
            <a:r>
              <a:rPr lang="en-US" dirty="0" smtClean="0"/>
              <a:t>Help one recognize their aspirations in</a:t>
            </a:r>
          </a:p>
          <a:p>
            <a:pPr marL="0" indent="0">
              <a:buNone/>
              <a:defRPr/>
            </a:pPr>
            <a:r>
              <a:rPr lang="en-US" dirty="0" smtClean="0"/>
              <a:t>    the light of his traits</a:t>
            </a:r>
          </a:p>
          <a:p>
            <a:pPr>
              <a:buFont typeface="Arial" panose="020B0604020202020204" pitchFamily="34" charset="0"/>
              <a:buChar char="•"/>
              <a:defRPr/>
            </a:pPr>
            <a:r>
              <a:rPr lang="en-US" dirty="0" smtClean="0"/>
              <a:t>Provide the individual with the opportunities</a:t>
            </a:r>
          </a:p>
          <a:p>
            <a:pPr marL="0" indent="0">
              <a:buNone/>
              <a:defRPr/>
            </a:pPr>
            <a:r>
              <a:rPr lang="en-US" dirty="0" smtClean="0"/>
              <a:t>      for learning areas of occupation and               educational endeavors.</a:t>
            </a:r>
          </a:p>
          <a:p>
            <a:pPr>
              <a:buFont typeface="Arial" panose="020B0604020202020204" pitchFamily="34" charset="0"/>
              <a:buChar char="•"/>
              <a:defRPr/>
            </a:pPr>
            <a:endParaRPr lang="en-US" dirty="0"/>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4" name="Slide Number Placeholder 3"/>
          <p:cNvSpPr>
            <a:spLocks noGrp="1"/>
          </p:cNvSpPr>
          <p:nvPr>
            <p:ph type="sldNum" sz="quarter" idx="12"/>
          </p:nvPr>
        </p:nvSpPr>
        <p:spPr/>
        <p:txBody>
          <a:bodyPr/>
          <a:lstStyle/>
          <a:p>
            <a:fld id="{1F3E6434-720D-434F-A66C-A6EAC34E0334}" type="slidenum">
              <a:rPr lang="en-US" smtClean="0"/>
              <a:t>205</a:t>
            </a:fld>
            <a:endParaRPr lang="en-US"/>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Title 1"/>
          <p:cNvSpPr>
            <a:spLocks noGrp="1"/>
          </p:cNvSpPr>
          <p:nvPr>
            <p:ph type="title"/>
          </p:nvPr>
        </p:nvSpPr>
        <p:spPr/>
        <p:txBody>
          <a:bodyPr/>
          <a:lstStyle/>
          <a:p>
            <a:endParaRPr lang="en-US" smtClean="0"/>
          </a:p>
        </p:txBody>
      </p:sp>
      <p:sp>
        <p:nvSpPr>
          <p:cNvPr id="226307" name="Content Placeholder 2"/>
          <p:cNvSpPr>
            <a:spLocks noGrp="1"/>
          </p:cNvSpPr>
          <p:nvPr>
            <p:ph idx="1"/>
          </p:nvPr>
        </p:nvSpPr>
        <p:spPr/>
        <p:txBody>
          <a:bodyPr/>
          <a:lstStyle/>
          <a:p>
            <a:pPr>
              <a:buFont typeface="Arial" panose="020B0604020202020204" pitchFamily="34" charset="0"/>
              <a:buChar char="•"/>
              <a:defRPr/>
            </a:pPr>
            <a:r>
              <a:rPr lang="en-US" dirty="0" smtClean="0"/>
              <a:t>Aid the individual in the development </a:t>
            </a:r>
          </a:p>
          <a:p>
            <a:pPr marL="0" indent="0">
              <a:buNone/>
              <a:defRPr/>
            </a:pPr>
            <a:r>
              <a:rPr lang="en-US" dirty="0"/>
              <a:t> </a:t>
            </a:r>
            <a:r>
              <a:rPr lang="en-US" dirty="0" smtClean="0"/>
              <a:t>    of value senses.</a:t>
            </a:r>
          </a:p>
          <a:p>
            <a:pPr>
              <a:buFont typeface="Arial" panose="020B0604020202020204" pitchFamily="34" charset="0"/>
              <a:buChar char="•"/>
              <a:defRPr/>
            </a:pPr>
            <a:r>
              <a:rPr lang="en-US" dirty="0" smtClean="0"/>
              <a:t>Help the develop his potential to</a:t>
            </a:r>
          </a:p>
          <a:p>
            <a:pPr marL="0" indent="0">
              <a:buNone/>
              <a:defRPr/>
            </a:pPr>
            <a:r>
              <a:rPr lang="en-US" dirty="0"/>
              <a:t> </a:t>
            </a:r>
            <a:r>
              <a:rPr lang="en-US" dirty="0" smtClean="0"/>
              <a:t>    their optimum</a:t>
            </a:r>
          </a:p>
          <a:p>
            <a:pPr>
              <a:buFont typeface="Arial" panose="020B0604020202020204" pitchFamily="34" charset="0"/>
              <a:buChar char="•"/>
              <a:defRPr/>
            </a:pPr>
            <a:r>
              <a:rPr lang="en-US" dirty="0" smtClean="0"/>
              <a:t>Assist the individual in obtaining experience, which will assist him in the </a:t>
            </a:r>
          </a:p>
          <a:p>
            <a:pPr marL="0" indent="0">
              <a:buNone/>
              <a:defRPr/>
            </a:pPr>
            <a:r>
              <a:rPr lang="en-US" dirty="0"/>
              <a:t> </a:t>
            </a:r>
            <a:r>
              <a:rPr lang="en-US" dirty="0" smtClean="0"/>
              <a:t>   </a:t>
            </a:r>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206</a:t>
            </a:fld>
            <a:endParaRPr lang="en-US"/>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Title 1"/>
          <p:cNvSpPr>
            <a:spLocks noGrp="1"/>
          </p:cNvSpPr>
          <p:nvPr>
            <p:ph type="title"/>
          </p:nvPr>
        </p:nvSpPr>
        <p:spPr/>
        <p:txBody>
          <a:bodyPr/>
          <a:lstStyle/>
          <a:p>
            <a:endParaRPr lang="en-US" smtClean="0"/>
          </a:p>
        </p:txBody>
      </p:sp>
      <p:sp>
        <p:nvSpPr>
          <p:cNvPr id="3" name="Content Placeholder 2"/>
          <p:cNvSpPr>
            <a:spLocks noGrp="1"/>
          </p:cNvSpPr>
          <p:nvPr>
            <p:ph idx="1"/>
          </p:nvPr>
        </p:nvSpPr>
        <p:spPr/>
        <p:txBody>
          <a:bodyPr/>
          <a:lstStyle/>
          <a:p>
            <a:pPr marL="0" indent="0">
              <a:buNone/>
              <a:defRPr/>
            </a:pPr>
            <a:r>
              <a:rPr lang="en-US" dirty="0" smtClean="0"/>
              <a:t>making of free and wise choices.</a:t>
            </a:r>
          </a:p>
          <a:p>
            <a:pPr>
              <a:buFont typeface="Arial" panose="020B0604020202020204" pitchFamily="34" charset="0"/>
              <a:buChar char="•"/>
              <a:defRPr/>
            </a:pPr>
            <a:r>
              <a:rPr lang="en-US" dirty="0" smtClean="0"/>
              <a:t>Aid the individual in becoming more</a:t>
            </a:r>
          </a:p>
          <a:p>
            <a:pPr marL="0" indent="0">
              <a:buNone/>
              <a:defRPr/>
            </a:pPr>
            <a:r>
              <a:rPr lang="en-US" dirty="0"/>
              <a:t> </a:t>
            </a:r>
            <a:r>
              <a:rPr lang="en-US" dirty="0" smtClean="0"/>
              <a:t>     self driven.</a:t>
            </a:r>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4" name="Slide Number Placeholder 3"/>
          <p:cNvSpPr>
            <a:spLocks noGrp="1"/>
          </p:cNvSpPr>
          <p:nvPr>
            <p:ph type="sldNum" sz="quarter" idx="12"/>
          </p:nvPr>
        </p:nvSpPr>
        <p:spPr/>
        <p:txBody>
          <a:bodyPr/>
          <a:lstStyle/>
          <a:p>
            <a:fld id="{1F3E6434-720D-434F-A66C-A6EAC34E0334}" type="slidenum">
              <a:rPr lang="en-US" smtClean="0"/>
              <a:t>207</a:t>
            </a:fld>
            <a:endParaRPr lang="en-US"/>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Title 1"/>
          <p:cNvSpPr>
            <a:spLocks noGrp="1"/>
          </p:cNvSpPr>
          <p:nvPr>
            <p:ph type="title"/>
          </p:nvPr>
        </p:nvSpPr>
        <p:spPr/>
        <p:txBody>
          <a:bodyPr/>
          <a:lstStyle/>
          <a:p>
            <a:endParaRPr lang="en-US" smtClean="0"/>
          </a:p>
        </p:txBody>
      </p:sp>
      <p:sp>
        <p:nvSpPr>
          <p:cNvPr id="271363" name="Content Placeholder 2"/>
          <p:cNvSpPr>
            <a:spLocks noGrp="1"/>
          </p:cNvSpPr>
          <p:nvPr>
            <p:ph idx="1"/>
          </p:nvPr>
        </p:nvSpPr>
        <p:spPr/>
        <p:txBody>
          <a:bodyPr/>
          <a:lstStyle/>
          <a:p>
            <a:r>
              <a:rPr lang="en-US" smtClean="0"/>
              <a:t>The GATHER  approach to Conseling entails</a:t>
            </a:r>
          </a:p>
          <a:p>
            <a:r>
              <a:rPr lang="en-US" b="1" smtClean="0"/>
              <a:t>G</a:t>
            </a:r>
            <a:r>
              <a:rPr lang="en-US" smtClean="0"/>
              <a:t>reet-the person</a:t>
            </a:r>
          </a:p>
          <a:p>
            <a:r>
              <a:rPr lang="en-US" b="1" smtClean="0"/>
              <a:t>A</a:t>
            </a:r>
            <a:r>
              <a:rPr lang="en-US" smtClean="0"/>
              <a:t>sk-ask how can I help you</a:t>
            </a:r>
          </a:p>
          <a:p>
            <a:r>
              <a:rPr lang="en-US" b="1" smtClean="0"/>
              <a:t>T</a:t>
            </a:r>
            <a:r>
              <a:rPr lang="en-US" smtClean="0"/>
              <a:t>ell –tell them any relevant information</a:t>
            </a:r>
          </a:p>
          <a:p>
            <a:endParaRPr lang="en-US" smtClean="0"/>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208</a:t>
            </a:fld>
            <a:endParaRPr lang="en-US"/>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Title 1"/>
          <p:cNvSpPr>
            <a:spLocks noGrp="1"/>
          </p:cNvSpPr>
          <p:nvPr>
            <p:ph type="title"/>
          </p:nvPr>
        </p:nvSpPr>
        <p:spPr/>
        <p:txBody>
          <a:bodyPr/>
          <a:lstStyle/>
          <a:p>
            <a:endParaRPr lang="en-US" smtClean="0"/>
          </a:p>
        </p:txBody>
      </p:sp>
      <p:sp>
        <p:nvSpPr>
          <p:cNvPr id="3" name="Content Placeholder 2"/>
          <p:cNvSpPr>
            <a:spLocks noGrp="1"/>
          </p:cNvSpPr>
          <p:nvPr>
            <p:ph idx="1"/>
          </p:nvPr>
        </p:nvSpPr>
        <p:spPr/>
        <p:txBody>
          <a:bodyPr/>
          <a:lstStyle/>
          <a:p>
            <a:pPr marL="0" indent="0">
              <a:buNone/>
              <a:defRPr/>
            </a:pPr>
            <a:r>
              <a:rPr lang="en-US" dirty="0" smtClean="0"/>
              <a:t> </a:t>
            </a:r>
            <a:r>
              <a:rPr lang="en-US" b="1" dirty="0" smtClean="0"/>
              <a:t>H</a:t>
            </a:r>
            <a:r>
              <a:rPr lang="en-US" dirty="0" smtClean="0"/>
              <a:t>elp-help  them to make decisions</a:t>
            </a:r>
          </a:p>
          <a:p>
            <a:pPr>
              <a:buFont typeface="Arial" panose="020B0604020202020204" pitchFamily="34" charset="0"/>
              <a:buChar char="•"/>
              <a:defRPr/>
            </a:pPr>
            <a:r>
              <a:rPr lang="en-US" b="1" dirty="0" smtClean="0"/>
              <a:t>E</a:t>
            </a:r>
            <a:r>
              <a:rPr lang="en-US" dirty="0" smtClean="0"/>
              <a:t>xplain-explain any misunderstanding</a:t>
            </a:r>
          </a:p>
          <a:p>
            <a:pPr>
              <a:buFont typeface="Arial" panose="020B0604020202020204" pitchFamily="34" charset="0"/>
              <a:buChar char="•"/>
              <a:defRPr/>
            </a:pPr>
            <a:r>
              <a:rPr lang="en-US" b="1" dirty="0" smtClean="0"/>
              <a:t>R</a:t>
            </a:r>
            <a:r>
              <a:rPr lang="en-US" dirty="0" smtClean="0"/>
              <a:t>eturn-return for follow up or referral.</a:t>
            </a:r>
            <a:endParaRPr lang="en-US" dirty="0"/>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4" name="Slide Number Placeholder 3"/>
          <p:cNvSpPr>
            <a:spLocks noGrp="1"/>
          </p:cNvSpPr>
          <p:nvPr>
            <p:ph type="sldNum" sz="quarter" idx="12"/>
          </p:nvPr>
        </p:nvSpPr>
        <p:spPr/>
        <p:txBody>
          <a:bodyPr/>
          <a:lstStyle/>
          <a:p>
            <a:fld id="{1F3E6434-720D-434F-A66C-A6EAC34E0334}" type="slidenum">
              <a:rPr lang="en-US" smtClean="0"/>
              <a:t>209</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5"/>
          <p:cNvSpPr>
            <a:spLocks noGrp="1" noChangeArrowheads="1"/>
          </p:cNvSpPr>
          <p:nvPr>
            <p:ph type="title"/>
          </p:nvPr>
        </p:nvSpPr>
        <p:spPr/>
        <p:txBody>
          <a:bodyPr/>
          <a:lstStyle/>
          <a:p>
            <a:pPr eaLnBrk="1" hangingPunct="1"/>
            <a:r>
              <a:rPr lang="en-US" smtClean="0"/>
              <a:t>Cont…</a:t>
            </a:r>
          </a:p>
        </p:txBody>
      </p:sp>
      <p:graphicFrame>
        <p:nvGraphicFramePr>
          <p:cNvPr id="24637" name="Group 61"/>
          <p:cNvGraphicFramePr>
            <a:graphicFrameLocks noGrp="1"/>
          </p:cNvGraphicFramePr>
          <p:nvPr>
            <p:ph type="tbl" idx="1"/>
          </p:nvPr>
        </p:nvGraphicFramePr>
        <p:xfrm>
          <a:off x="457676" y="1600776"/>
          <a:ext cx="8230008" cy="4767780"/>
        </p:xfrm>
        <a:graphic>
          <a:graphicData uri="http://schemas.openxmlformats.org/drawingml/2006/table">
            <a:tbl>
              <a:tblPr/>
              <a:tblGrid>
                <a:gridCol w="4115004"/>
                <a:gridCol w="4115004"/>
              </a:tblGrid>
              <a:tr h="757205">
                <a:tc>
                  <a:txBody>
                    <a:bodyPr/>
                    <a:lstStyle/>
                    <a:p>
                      <a:pPr marL="447675" marR="0" lvl="0" indent="-447675" algn="l"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0" lang="en-US" sz="3200" b="1" i="0" u="none" strike="noStrike" cap="none" normalizeH="0" baseline="0" smtClean="0">
                          <a:ln>
                            <a:noFill/>
                          </a:ln>
                          <a:solidFill>
                            <a:schemeClr val="tx1"/>
                          </a:solidFill>
                          <a:effectLst/>
                          <a:latin typeface="Times New Roman" pitchFamily="18" charset="0"/>
                          <a:cs typeface="Times New Roman" pitchFamily="18" charset="0"/>
                        </a:rPr>
                        <a:t>BOURGIESIES</a:t>
                      </a:r>
                      <a:endParaRPr kumimoji="0" lang="en-US" sz="3200" b="0" i="0" u="none" strike="noStrike" cap="none" normalizeH="0" baseline="0" smtClean="0">
                        <a:ln>
                          <a:noFill/>
                        </a:ln>
                        <a:solidFill>
                          <a:schemeClr val="tx1"/>
                        </a:solidFill>
                        <a:effectLst/>
                        <a:latin typeface="Arial" charset="0"/>
                      </a:endParaRPr>
                    </a:p>
                  </a:txBody>
                  <a:tcPr marL="91444" marR="914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l"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0" lang="en-US" sz="3200" b="1" i="0" u="none" strike="noStrike" cap="none" normalizeH="0" baseline="0" smtClean="0">
                          <a:ln>
                            <a:noFill/>
                          </a:ln>
                          <a:solidFill>
                            <a:schemeClr val="tx1"/>
                          </a:solidFill>
                          <a:effectLst/>
                          <a:latin typeface="Times New Roman" pitchFamily="18" charset="0"/>
                          <a:cs typeface="Times New Roman" pitchFamily="18" charset="0"/>
                        </a:rPr>
                        <a:t>PROLITERIAT</a:t>
                      </a:r>
                      <a:endParaRPr kumimoji="0" lang="en-US" sz="3200" b="0" i="0" u="none" strike="noStrike" cap="none" normalizeH="0" baseline="0" smtClean="0">
                        <a:ln>
                          <a:noFill/>
                        </a:ln>
                        <a:solidFill>
                          <a:schemeClr val="tx1"/>
                        </a:solidFill>
                        <a:effectLst/>
                        <a:latin typeface="Arial" charset="0"/>
                      </a:endParaRPr>
                    </a:p>
                  </a:txBody>
                  <a:tcPr marL="91444" marR="914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76664">
                <a:tc>
                  <a:txBody>
                    <a:bodyPr/>
                    <a:lstStyle/>
                    <a:p>
                      <a:pPr marL="447675" marR="0" lvl="0" indent="-447675" algn="l"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    Owned means of  Production e.g. money, land</a:t>
                      </a:r>
                      <a:endParaRPr kumimoji="0" lang="en-US" sz="2800" b="0" i="0" u="none" strike="noStrike" cap="none" normalizeH="0" baseline="0" smtClean="0">
                        <a:ln>
                          <a:noFill/>
                        </a:ln>
                        <a:solidFill>
                          <a:schemeClr val="tx1"/>
                        </a:solidFill>
                        <a:effectLst/>
                        <a:latin typeface="Arial" charset="0"/>
                      </a:endParaRPr>
                    </a:p>
                  </a:txBody>
                  <a:tcPr marL="91444" marR="914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l"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    They produced labor, Land, tenants</a:t>
                      </a:r>
                      <a:endParaRPr kumimoji="0" lang="en-US" sz="2800" b="0" i="0" u="none" strike="noStrike" cap="none" normalizeH="0" baseline="0" smtClean="0">
                        <a:ln>
                          <a:noFill/>
                        </a:ln>
                        <a:solidFill>
                          <a:schemeClr val="tx1"/>
                        </a:solidFill>
                        <a:effectLst/>
                        <a:latin typeface="Arial" charset="0"/>
                      </a:endParaRPr>
                    </a:p>
                  </a:txBody>
                  <a:tcPr marL="91444" marR="914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57247">
                <a:tc>
                  <a:txBody>
                    <a:bodyPr/>
                    <a:lstStyle/>
                    <a:p>
                      <a:pPr marL="447675" marR="0" lvl="0" indent="-447675" algn="l"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    Boss – superordination (superiority, class/rank)</a:t>
                      </a:r>
                      <a:endParaRPr kumimoji="0" lang="en-US" sz="2800" b="0" i="0" u="none" strike="noStrike" cap="none" normalizeH="0" baseline="0" smtClean="0">
                        <a:ln>
                          <a:noFill/>
                        </a:ln>
                        <a:solidFill>
                          <a:schemeClr val="tx1"/>
                        </a:solidFill>
                        <a:effectLst/>
                        <a:latin typeface="Arial" charset="0"/>
                      </a:endParaRPr>
                    </a:p>
                  </a:txBody>
                  <a:tcPr marL="91444" marR="914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l"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   Workers, surbordination</a:t>
                      </a:r>
                      <a:endParaRPr kumimoji="0" lang="en-US" sz="2800" b="0" i="0" u="none" strike="noStrike" cap="none" normalizeH="0" baseline="0" smtClean="0">
                        <a:ln>
                          <a:noFill/>
                        </a:ln>
                        <a:solidFill>
                          <a:schemeClr val="tx1"/>
                        </a:solidFill>
                        <a:effectLst/>
                        <a:latin typeface="Arial" charset="0"/>
                      </a:endParaRPr>
                    </a:p>
                  </a:txBody>
                  <a:tcPr marL="91444" marR="914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76664">
                <a:tc>
                  <a:txBody>
                    <a:bodyPr/>
                    <a:lstStyle/>
                    <a:p>
                      <a:pPr marL="447675" marR="0" lvl="0" indent="-447675" algn="l"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    Control political power because of economic power</a:t>
                      </a:r>
                    </a:p>
                  </a:txBody>
                  <a:tcPr marL="91444" marR="914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l"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  Were followers</a:t>
                      </a:r>
                      <a:endParaRPr kumimoji="0" lang="en-US" sz="2800" b="0" i="0" u="none" strike="noStrike" cap="none" normalizeH="0" baseline="0" smtClean="0">
                        <a:ln>
                          <a:noFill/>
                        </a:ln>
                        <a:solidFill>
                          <a:schemeClr val="tx1"/>
                        </a:solidFill>
                        <a:effectLst/>
                        <a:latin typeface="Arial" charset="0"/>
                      </a:endParaRPr>
                    </a:p>
                  </a:txBody>
                  <a:tcPr marL="91444" marR="914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 name="Footer Placeholder 1"/>
          <p:cNvSpPr>
            <a:spLocks noGrp="1"/>
          </p:cNvSpPr>
          <p:nvPr>
            <p:ph type="ftr" sz="quarter" idx="11"/>
          </p:nvPr>
        </p:nvSpPr>
        <p:spPr/>
        <p:txBody>
          <a:bodyPr/>
          <a:lstStyle/>
          <a:p>
            <a:pPr>
              <a:defRPr/>
            </a:pPr>
            <a:r>
              <a:rPr lang="en-US" smtClean="0"/>
              <a:t>annacieta</a:t>
            </a:r>
            <a:endParaRPr lang="en-US"/>
          </a:p>
        </p:txBody>
      </p:sp>
      <p:sp>
        <p:nvSpPr>
          <p:cNvPr id="3" name="Slide Number Placeholder 2"/>
          <p:cNvSpPr>
            <a:spLocks noGrp="1"/>
          </p:cNvSpPr>
          <p:nvPr>
            <p:ph type="sldNum" sz="quarter" idx="12"/>
          </p:nvPr>
        </p:nvSpPr>
        <p:spPr/>
        <p:txBody>
          <a:bodyPr/>
          <a:lstStyle/>
          <a:p>
            <a:pPr>
              <a:defRPr/>
            </a:pPr>
            <a:fld id="{097AB67D-142C-4ABF-80DA-CB77D72FC76E}" type="slidenum">
              <a:rPr lang="en-US" smtClean="0"/>
              <a:pPr>
                <a:defRPr/>
              </a:pPr>
              <a:t>21</a:t>
            </a:fld>
            <a:endParaRPr lang="en-US"/>
          </a:p>
        </p:txBody>
      </p:sp>
    </p:spTree>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Title 1"/>
          <p:cNvSpPr>
            <a:spLocks noGrp="1"/>
          </p:cNvSpPr>
          <p:nvPr>
            <p:ph type="title"/>
          </p:nvPr>
        </p:nvSpPr>
        <p:spPr/>
        <p:txBody>
          <a:bodyPr/>
          <a:lstStyle/>
          <a:p>
            <a:endParaRPr lang="en-US" smtClean="0"/>
          </a:p>
        </p:txBody>
      </p:sp>
      <p:sp>
        <p:nvSpPr>
          <p:cNvPr id="273411" name="Content Placeholder 2"/>
          <p:cNvSpPr>
            <a:spLocks noGrp="1"/>
          </p:cNvSpPr>
          <p:nvPr>
            <p:ph idx="1"/>
          </p:nvPr>
        </p:nvSpPr>
        <p:spPr/>
        <p:txBody>
          <a:bodyPr/>
          <a:lstStyle/>
          <a:p>
            <a:r>
              <a:rPr lang="en-US" b="1" smtClean="0"/>
              <a:t>S</a:t>
            </a:r>
            <a:r>
              <a:rPr lang="en-US" smtClean="0"/>
              <a:t>OLER</a:t>
            </a:r>
          </a:p>
          <a:p>
            <a:r>
              <a:rPr lang="en-US" b="1" smtClean="0"/>
              <a:t>S</a:t>
            </a:r>
            <a:r>
              <a:rPr lang="en-US" smtClean="0"/>
              <a:t>-sit squarely</a:t>
            </a:r>
          </a:p>
          <a:p>
            <a:r>
              <a:rPr lang="en-US" b="1" smtClean="0"/>
              <a:t>O</a:t>
            </a:r>
            <a:r>
              <a:rPr lang="en-US" smtClean="0"/>
              <a:t>-open posture</a:t>
            </a:r>
          </a:p>
          <a:p>
            <a:r>
              <a:rPr lang="en-US" b="1" smtClean="0"/>
              <a:t>L</a:t>
            </a:r>
            <a:r>
              <a:rPr lang="en-US" smtClean="0"/>
              <a:t>-lean forward</a:t>
            </a:r>
          </a:p>
          <a:p>
            <a:r>
              <a:rPr lang="en-US" b="1" smtClean="0"/>
              <a:t>E</a:t>
            </a:r>
            <a:r>
              <a:rPr lang="en-US" smtClean="0"/>
              <a:t>-eye contact</a:t>
            </a:r>
          </a:p>
          <a:p>
            <a:r>
              <a:rPr lang="en-US" b="1" smtClean="0"/>
              <a:t>R</a:t>
            </a:r>
            <a:r>
              <a:rPr lang="en-US" smtClean="0"/>
              <a:t>-relax</a:t>
            </a:r>
          </a:p>
          <a:p>
            <a:endParaRPr lang="en-US" smtClean="0"/>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210</a:t>
            </a:fld>
            <a:endParaRPr lang="en-US"/>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Title 1"/>
          <p:cNvSpPr>
            <a:spLocks noGrp="1"/>
          </p:cNvSpPr>
          <p:nvPr>
            <p:ph type="title"/>
          </p:nvPr>
        </p:nvSpPr>
        <p:spPr/>
        <p:txBody>
          <a:bodyPr/>
          <a:lstStyle/>
          <a:p>
            <a:r>
              <a:rPr lang="en-US" smtClean="0"/>
              <a:t>Economic institutions</a:t>
            </a:r>
          </a:p>
        </p:txBody>
      </p:sp>
      <p:sp>
        <p:nvSpPr>
          <p:cNvPr id="274435" name="Content Placeholder 2"/>
          <p:cNvSpPr>
            <a:spLocks noGrp="1"/>
          </p:cNvSpPr>
          <p:nvPr>
            <p:ph idx="1"/>
          </p:nvPr>
        </p:nvSpPr>
        <p:spPr/>
        <p:txBody>
          <a:bodyPr/>
          <a:lstStyle/>
          <a:p>
            <a:r>
              <a:rPr lang="en-US" smtClean="0"/>
              <a:t>In every society needs must be met if happiness and health of the societal members are to be maintained. these needs include,food,shelter,healthcare,clothing,education, and entertainent. all these are meant to enhance the quality of  life .to satisfy these needs every society develops a system of roles and norms that govern the production ,distribution and consumption of goods </a:t>
            </a:r>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211</a:t>
            </a:fld>
            <a:endParaRPr lang="en-US"/>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Title 1"/>
          <p:cNvSpPr>
            <a:spLocks noGrp="1"/>
          </p:cNvSpPr>
          <p:nvPr>
            <p:ph type="title"/>
          </p:nvPr>
        </p:nvSpPr>
        <p:spPr/>
        <p:txBody>
          <a:bodyPr/>
          <a:lstStyle/>
          <a:p>
            <a:endParaRPr lang="en-US" smtClean="0"/>
          </a:p>
        </p:txBody>
      </p:sp>
      <p:sp>
        <p:nvSpPr>
          <p:cNvPr id="275459" name="Content Placeholder 2"/>
          <p:cNvSpPr>
            <a:spLocks noGrp="1"/>
          </p:cNvSpPr>
          <p:nvPr>
            <p:ph idx="1"/>
          </p:nvPr>
        </p:nvSpPr>
        <p:spPr/>
        <p:txBody>
          <a:bodyPr/>
          <a:lstStyle/>
          <a:p>
            <a:r>
              <a:rPr lang="en-US" smtClean="0"/>
              <a:t>And services. This system is called </a:t>
            </a:r>
            <a:r>
              <a:rPr lang="en-US" i="1" u="sng" smtClean="0"/>
              <a:t>economic institution.</a:t>
            </a:r>
          </a:p>
          <a:p>
            <a:r>
              <a:rPr lang="en-US" smtClean="0"/>
              <a:t>This need for economic institutions is rooted.in the problem of scarcity. Peoples needs are always greater than the resources available to satisfy them hence societies have to develop the best ways to use these limited resources for everyone's benefit. This is done by answering three basic questions.</a:t>
            </a:r>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212</a:t>
            </a:fld>
            <a:endParaRPr lang="en-US"/>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Title 1"/>
          <p:cNvSpPr>
            <a:spLocks noGrp="1"/>
          </p:cNvSpPr>
          <p:nvPr>
            <p:ph type="title"/>
          </p:nvPr>
        </p:nvSpPr>
        <p:spPr/>
        <p:txBody>
          <a:bodyPr/>
          <a:lstStyle/>
          <a:p>
            <a:endParaRPr lang="en-US" smtClean="0"/>
          </a:p>
        </p:txBody>
      </p:sp>
      <p:sp>
        <p:nvSpPr>
          <p:cNvPr id="276483" name="Content Placeholder 2"/>
          <p:cNvSpPr>
            <a:spLocks noGrp="1"/>
          </p:cNvSpPr>
          <p:nvPr>
            <p:ph idx="1"/>
          </p:nvPr>
        </p:nvSpPr>
        <p:spPr/>
        <p:txBody>
          <a:bodyPr/>
          <a:lstStyle/>
          <a:p>
            <a:r>
              <a:rPr lang="en-US" smtClean="0"/>
              <a:t>1.wht goods and services should be produced.</a:t>
            </a:r>
          </a:p>
          <a:p>
            <a:r>
              <a:rPr lang="en-US" smtClean="0"/>
              <a:t>2.how should these goods and services be produced.</a:t>
            </a:r>
          </a:p>
          <a:p>
            <a:r>
              <a:rPr lang="en-US" smtClean="0"/>
              <a:t>3.for whom should these good and services be produced.How a society answers these questions is determined in large part by the society’s available factors of production and technological levels.</a:t>
            </a:r>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213</a:t>
            </a:fld>
            <a:endParaRPr lang="en-US"/>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Title 1"/>
          <p:cNvSpPr>
            <a:spLocks noGrp="1"/>
          </p:cNvSpPr>
          <p:nvPr>
            <p:ph type="title"/>
          </p:nvPr>
        </p:nvSpPr>
        <p:spPr/>
        <p:txBody>
          <a:bodyPr/>
          <a:lstStyle/>
          <a:p>
            <a:endParaRPr lang="en-US" smtClean="0"/>
          </a:p>
        </p:txBody>
      </p:sp>
      <p:sp>
        <p:nvSpPr>
          <p:cNvPr id="277507" name="Content Placeholder 2"/>
          <p:cNvSpPr>
            <a:spLocks noGrp="1"/>
          </p:cNvSpPr>
          <p:nvPr>
            <p:ph idx="1"/>
          </p:nvPr>
        </p:nvSpPr>
        <p:spPr/>
        <p:txBody>
          <a:bodyPr/>
          <a:lstStyle/>
          <a:p>
            <a:r>
              <a:rPr lang="en-US" smtClean="0"/>
              <a:t>Resources that can be used to produce and distribute goods and services are called </a:t>
            </a:r>
            <a:r>
              <a:rPr lang="en-US" b="1" i="1" smtClean="0"/>
              <a:t>factors of production</a:t>
            </a:r>
          </a:p>
          <a:p>
            <a:r>
              <a:rPr lang="en-US" smtClean="0"/>
              <a:t>These factors include:</a:t>
            </a:r>
          </a:p>
          <a:p>
            <a:r>
              <a:rPr lang="en-US" smtClean="0"/>
              <a:t>Natural resources(land,water,minerals,plants,animals,sun and wind) human resources(labour) and capiitall resources(money,tools,machenery,buildings</a:t>
            </a:r>
          </a:p>
          <a:p>
            <a:endParaRPr lang="en-US" smtClean="0"/>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214</a:t>
            </a:fld>
            <a:endParaRPr lang="en-US"/>
          </a:p>
        </p:txBody>
      </p:sp>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Title 1"/>
          <p:cNvSpPr>
            <a:spLocks noGrp="1"/>
          </p:cNvSpPr>
          <p:nvPr>
            <p:ph type="title"/>
          </p:nvPr>
        </p:nvSpPr>
        <p:spPr/>
        <p:txBody>
          <a:bodyPr/>
          <a:lstStyle/>
          <a:p>
            <a:endParaRPr lang="en-US" smtClean="0"/>
          </a:p>
        </p:txBody>
      </p:sp>
      <p:sp>
        <p:nvSpPr>
          <p:cNvPr id="278531" name="Content Placeholder 2"/>
          <p:cNvSpPr>
            <a:spLocks noGrp="1"/>
          </p:cNvSpPr>
          <p:nvPr>
            <p:ph idx="1"/>
          </p:nvPr>
        </p:nvSpPr>
        <p:spPr/>
        <p:txBody>
          <a:bodyPr/>
          <a:lstStyle/>
          <a:p>
            <a:r>
              <a:rPr lang="en-US" smtClean="0"/>
              <a:t>A society’s available factors of production and its technological ability to manipulate those resources shape the nature of its economic system. </a:t>
            </a:r>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215</a:t>
            </a:fld>
            <a:endParaRPr lang="en-US"/>
          </a:p>
        </p:txBody>
      </p:sp>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Title 1"/>
          <p:cNvSpPr>
            <a:spLocks noGrp="1"/>
          </p:cNvSpPr>
          <p:nvPr>
            <p:ph type="title"/>
          </p:nvPr>
        </p:nvSpPr>
        <p:spPr/>
        <p:txBody>
          <a:bodyPr/>
          <a:lstStyle/>
          <a:p>
            <a:r>
              <a:rPr lang="en-US" smtClean="0"/>
              <a:t>The nature of economic system</a:t>
            </a:r>
          </a:p>
        </p:txBody>
      </p:sp>
      <p:sp>
        <p:nvSpPr>
          <p:cNvPr id="279555" name="Content Placeholder 2"/>
          <p:cNvSpPr>
            <a:spLocks noGrp="1"/>
          </p:cNvSpPr>
          <p:nvPr>
            <p:ph idx="1"/>
          </p:nvPr>
        </p:nvSpPr>
        <p:spPr/>
        <p:txBody>
          <a:bodyPr/>
          <a:lstStyle/>
          <a:p>
            <a:pPr marL="0" indent="0">
              <a:buNone/>
            </a:pPr>
            <a:r>
              <a:rPr lang="en-US" dirty="0" smtClean="0"/>
              <a:t>All economic systems contain three basic sectors</a:t>
            </a:r>
          </a:p>
          <a:p>
            <a:pPr marL="0" indent="0">
              <a:buNone/>
            </a:pPr>
            <a:r>
              <a:rPr lang="en-US" dirty="0" smtClean="0"/>
              <a:t>The primary sector, the secondary sector, and the tertiary sector.</a:t>
            </a:r>
          </a:p>
          <a:p>
            <a:pPr marL="0" indent="0">
              <a:buNone/>
            </a:pPr>
            <a:r>
              <a:rPr lang="en-US" b="1" i="1" dirty="0" smtClean="0"/>
              <a:t>The primary sector </a:t>
            </a:r>
            <a:r>
              <a:rPr lang="en-US" dirty="0" smtClean="0"/>
              <a:t>deals with the extraction of  raw materials from environment. This includes, </a:t>
            </a:r>
            <a:r>
              <a:rPr lang="en-US" dirty="0" err="1" smtClean="0"/>
              <a:t>fishing,hunting,mining</a:t>
            </a:r>
            <a:r>
              <a:rPr lang="en-US" dirty="0" smtClean="0"/>
              <a:t> and farming.</a:t>
            </a:r>
          </a:p>
          <a:p>
            <a:pPr marL="0" indent="0">
              <a:buNone/>
            </a:pPr>
            <a:r>
              <a:rPr lang="en-US" b="1" i="1" dirty="0" smtClean="0"/>
              <a:t>Secondary sector </a:t>
            </a:r>
            <a:r>
              <a:rPr lang="en-US" dirty="0" smtClean="0"/>
              <a:t>concentrates on the use of raw materials to manufacture goods.</a:t>
            </a:r>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216</a:t>
            </a:fld>
            <a:endParaRPr lang="en-US"/>
          </a:p>
        </p:txBody>
      </p:sp>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Title 1"/>
          <p:cNvSpPr>
            <a:spLocks noGrp="1"/>
          </p:cNvSpPr>
          <p:nvPr>
            <p:ph type="title"/>
          </p:nvPr>
        </p:nvSpPr>
        <p:spPr/>
        <p:txBody>
          <a:bodyPr/>
          <a:lstStyle/>
          <a:p>
            <a:endParaRPr lang="en-US" smtClean="0"/>
          </a:p>
        </p:txBody>
      </p:sp>
      <p:sp>
        <p:nvSpPr>
          <p:cNvPr id="280579" name="Content Placeholder 2"/>
          <p:cNvSpPr>
            <a:spLocks noGrp="1"/>
          </p:cNvSpPr>
          <p:nvPr>
            <p:ph idx="1"/>
          </p:nvPr>
        </p:nvSpPr>
        <p:spPr>
          <a:xfrm>
            <a:off x="400636" y="1805191"/>
            <a:ext cx="8227291" cy="4525935"/>
          </a:xfrm>
        </p:spPr>
        <p:txBody>
          <a:bodyPr/>
          <a:lstStyle/>
          <a:p>
            <a:r>
              <a:rPr lang="en-US" smtClean="0"/>
              <a:t>Activities in the secondary sector can range from turning  a log into a primitive canoe to manufacturing a rocket that can travel deep into space.</a:t>
            </a:r>
          </a:p>
          <a:p>
            <a:r>
              <a:rPr lang="en-US" b="1" i="1" smtClean="0"/>
              <a:t>Tertiary sector,</a:t>
            </a:r>
            <a:r>
              <a:rPr lang="en-US" smtClean="0"/>
              <a:t> the emphasis shifts to the provision of services.the degree to which any of the secrors is emphasized over the others depends on societys avilabl reources and its technologicaal levels</a:t>
            </a:r>
            <a:endParaRPr lang="en-US" b="1" i="1" smtClean="0"/>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217</a:t>
            </a:fld>
            <a:endParaRPr lang="en-US"/>
          </a:p>
        </p:txBody>
      </p:sp>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Title 1"/>
          <p:cNvSpPr>
            <a:spLocks noGrp="1"/>
          </p:cNvSpPr>
          <p:nvPr>
            <p:ph type="title"/>
          </p:nvPr>
        </p:nvSpPr>
        <p:spPr/>
        <p:txBody>
          <a:bodyPr/>
          <a:lstStyle/>
          <a:p>
            <a:r>
              <a:rPr lang="en-US" b="1" u="sng" smtClean="0"/>
              <a:t>Economic models</a:t>
            </a:r>
          </a:p>
        </p:txBody>
      </p:sp>
      <p:sp>
        <p:nvSpPr>
          <p:cNvPr id="281603" name="Content Placeholder 2"/>
          <p:cNvSpPr>
            <a:spLocks noGrp="1"/>
          </p:cNvSpPr>
          <p:nvPr>
            <p:ph idx="1"/>
          </p:nvPr>
        </p:nvSpPr>
        <p:spPr/>
        <p:txBody>
          <a:bodyPr/>
          <a:lstStyle/>
          <a:p>
            <a:r>
              <a:rPr lang="en-US" smtClean="0"/>
              <a:t>Sociologist focus on three economic models…</a:t>
            </a:r>
          </a:p>
          <a:p>
            <a:r>
              <a:rPr lang="en-US" smtClean="0"/>
              <a:t>1.capitalism</a:t>
            </a:r>
          </a:p>
          <a:p>
            <a:r>
              <a:rPr lang="en-US" smtClean="0"/>
              <a:t>2.socialism</a:t>
            </a:r>
          </a:p>
          <a:p>
            <a:r>
              <a:rPr lang="en-US" smtClean="0"/>
              <a:t>3.communism.</a:t>
            </a:r>
          </a:p>
          <a:p>
            <a:r>
              <a:rPr lang="en-US" smtClean="0"/>
              <a:t>The difference between the first two models hinges on who owns the factor of production in society and how economic activity is regulated.</a:t>
            </a:r>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218</a:t>
            </a:fld>
            <a:endParaRPr lang="en-US"/>
          </a:p>
        </p:txBody>
      </p:sp>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Title 1"/>
          <p:cNvSpPr>
            <a:spLocks noGrp="1"/>
          </p:cNvSpPr>
          <p:nvPr>
            <p:ph type="title"/>
          </p:nvPr>
        </p:nvSpPr>
        <p:spPr/>
        <p:txBody>
          <a:bodyPr/>
          <a:lstStyle/>
          <a:p>
            <a:endParaRPr lang="en-US" smtClean="0"/>
          </a:p>
        </p:txBody>
      </p:sp>
      <p:sp>
        <p:nvSpPr>
          <p:cNvPr id="282627" name="Content Placeholder 2"/>
          <p:cNvSpPr>
            <a:spLocks noGrp="1"/>
          </p:cNvSpPr>
          <p:nvPr>
            <p:ph idx="1"/>
          </p:nvPr>
        </p:nvSpPr>
        <p:spPr/>
        <p:txBody>
          <a:bodyPr/>
          <a:lstStyle/>
          <a:p>
            <a:r>
              <a:rPr lang="en-US" smtClean="0"/>
              <a:t>In </a:t>
            </a:r>
            <a:r>
              <a:rPr lang="en-US" b="1" i="1" smtClean="0"/>
              <a:t>capitalism</a:t>
            </a:r>
            <a:r>
              <a:rPr lang="en-US" smtClean="0"/>
              <a:t> the factors of production are owned by individuals rather than y the government. Economic activity is regulated by the forces of profit and competition. In socialism, on the other hand the factors of production are owned by the government, which regulates all economic activity.in reality though there is no society follows a pure capitalist or socialist model.</a:t>
            </a:r>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219</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81623" y="0"/>
            <a:ext cx="8228649" cy="1143000"/>
          </a:xfrm>
        </p:spPr>
        <p:txBody>
          <a:bodyPr/>
          <a:lstStyle/>
          <a:p>
            <a:pPr eaLnBrk="1" hangingPunct="1"/>
            <a:r>
              <a:rPr lang="en-US" smtClean="0"/>
              <a:t>Cont…</a:t>
            </a:r>
          </a:p>
        </p:txBody>
      </p:sp>
      <p:sp>
        <p:nvSpPr>
          <p:cNvPr id="19459" name="Rectangle 3"/>
          <p:cNvSpPr>
            <a:spLocks noGrp="1" noChangeArrowheads="1"/>
          </p:cNvSpPr>
          <p:nvPr>
            <p:ph idx="1"/>
          </p:nvPr>
        </p:nvSpPr>
        <p:spPr>
          <a:xfrm>
            <a:off x="457676" y="1295592"/>
            <a:ext cx="8228649" cy="5257224"/>
          </a:xfrm>
        </p:spPr>
        <p:txBody>
          <a:bodyPr>
            <a:normAutofit/>
          </a:bodyPr>
          <a:lstStyle/>
          <a:p>
            <a:pPr eaLnBrk="1" hangingPunct="1">
              <a:buFont typeface="Arial" panose="020B0604020202020204" pitchFamily="34" charset="0"/>
              <a:buChar char="•"/>
              <a:defRPr/>
            </a:pPr>
            <a:r>
              <a:rPr lang="en-US" sz="2800" dirty="0"/>
              <a:t>Karl Max argued that:</a:t>
            </a:r>
          </a:p>
          <a:p>
            <a:pPr eaLnBrk="1" hangingPunct="1">
              <a:buClr>
                <a:schemeClr val="tx1"/>
              </a:buClr>
              <a:buFont typeface="Wingdings" panose="05000000000000000000" pitchFamily="2" charset="2"/>
              <a:buChar char="Ø"/>
              <a:defRPr/>
            </a:pPr>
            <a:r>
              <a:rPr lang="en-US" sz="2800" dirty="0"/>
              <a:t>Power belonged to the masses </a:t>
            </a:r>
            <a:r>
              <a:rPr lang="en-US" sz="2800" dirty="0" smtClean="0"/>
              <a:t>and must </a:t>
            </a:r>
            <a:r>
              <a:rPr lang="en-US" sz="2800" dirty="0"/>
              <a:t>be seized by them </a:t>
            </a:r>
            <a:r>
              <a:rPr lang="en-US" sz="2800" dirty="0" smtClean="0"/>
              <a:t>through use </a:t>
            </a:r>
            <a:r>
              <a:rPr lang="en-US" sz="2800" dirty="0"/>
              <a:t>of force and have socialist </a:t>
            </a:r>
          </a:p>
          <a:p>
            <a:pPr marL="0" indent="0">
              <a:buClr>
                <a:schemeClr val="tx1"/>
              </a:buClr>
              <a:buNone/>
              <a:defRPr/>
            </a:pPr>
            <a:r>
              <a:rPr lang="en-US" sz="2800" dirty="0"/>
              <a:t>societies where there is public </a:t>
            </a:r>
            <a:r>
              <a:rPr lang="en-US" sz="2800" dirty="0" smtClean="0"/>
              <a:t>ownership of </a:t>
            </a:r>
            <a:r>
              <a:rPr lang="en-US" sz="2800" dirty="0"/>
              <a:t>property</a:t>
            </a:r>
            <a:r>
              <a:rPr lang="en-US" sz="2800" dirty="0" smtClean="0"/>
              <a:t>.</a:t>
            </a:r>
          </a:p>
          <a:p>
            <a:pPr>
              <a:buClr>
                <a:schemeClr val="tx1"/>
              </a:buClr>
              <a:buFont typeface="Wingdings" panose="05000000000000000000" pitchFamily="2" charset="2"/>
              <a:buChar char="Ø"/>
              <a:defRPr/>
            </a:pPr>
            <a:r>
              <a:rPr lang="en-US" sz="2800" dirty="0"/>
              <a:t>The relationship between the two classes is characterized by struggle, conflict and tension. </a:t>
            </a:r>
          </a:p>
          <a:p>
            <a:pPr>
              <a:buClr>
                <a:schemeClr val="tx1"/>
              </a:buClr>
              <a:buFont typeface="Wingdings" panose="05000000000000000000" pitchFamily="2" charset="2"/>
              <a:buChar char="Ø"/>
              <a:defRPr/>
            </a:pPr>
            <a:r>
              <a:rPr lang="en-US" sz="2800" dirty="0"/>
              <a:t>Class conflict is inevitable where </a:t>
            </a:r>
            <a:r>
              <a:rPr lang="en-US" sz="2800" dirty="0" smtClean="0"/>
              <a:t>there is </a:t>
            </a:r>
            <a:r>
              <a:rPr lang="en-US" sz="2800" dirty="0"/>
              <a:t>private ownership of land. </a:t>
            </a:r>
          </a:p>
          <a:p>
            <a:pPr marL="0" indent="0">
              <a:buClr>
                <a:schemeClr val="tx1"/>
              </a:buClr>
              <a:buNone/>
              <a:defRPr/>
            </a:pPr>
            <a:r>
              <a:rPr lang="en-US" sz="2800" dirty="0"/>
              <a:t>Karl Max theory was used to </a:t>
            </a:r>
            <a:r>
              <a:rPr lang="en-US" sz="2800" dirty="0" smtClean="0"/>
              <a:t>organize </a:t>
            </a:r>
            <a:r>
              <a:rPr lang="en-US" sz="2800" dirty="0"/>
              <a:t>states such as Russia, Ethiopia and Tanzania</a:t>
            </a:r>
          </a:p>
          <a:p>
            <a:pPr eaLnBrk="1" hangingPunct="1">
              <a:buClr>
                <a:schemeClr val="tx1"/>
              </a:buClr>
              <a:buFont typeface="Wingdings" panose="05000000000000000000" pitchFamily="2" charset="2"/>
              <a:buChar char="Ø"/>
              <a:defRPr/>
            </a:pPr>
            <a:endParaRPr lang="en-US" sz="2800" dirty="0"/>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22</a:t>
            </a:fld>
            <a:endParaRPr lang="en-US"/>
          </a:p>
        </p:txBody>
      </p:sp>
    </p:spTree>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Title 1"/>
          <p:cNvSpPr>
            <a:spLocks noGrp="1"/>
          </p:cNvSpPr>
          <p:nvPr>
            <p:ph type="title"/>
          </p:nvPr>
        </p:nvSpPr>
        <p:spPr/>
        <p:txBody>
          <a:bodyPr/>
          <a:lstStyle/>
          <a:p>
            <a:endParaRPr lang="en-US" smtClean="0"/>
          </a:p>
        </p:txBody>
      </p:sp>
      <p:sp>
        <p:nvSpPr>
          <p:cNvPr id="283651" name="Content Placeholder 2"/>
          <p:cNvSpPr>
            <a:spLocks noGrp="1"/>
          </p:cNvSpPr>
          <p:nvPr>
            <p:ph idx="1"/>
          </p:nvPr>
        </p:nvSpPr>
        <p:spPr/>
        <p:txBody>
          <a:bodyPr/>
          <a:lstStyle/>
          <a:p>
            <a:r>
              <a:rPr lang="en-US" smtClean="0"/>
              <a:t>Although some societies lean heavily on one or the other. The united states and Canada for example follows the capitalist model while, the people republic of china and Cuba on the other hand follow the social model. Between these extremes there  host of nations who combine the two models to various degrees. Countries like Kenya, Great Britain,france and Sweden.</a:t>
            </a:r>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220</a:t>
            </a:fld>
            <a:endParaRPr lang="en-US"/>
          </a:p>
        </p:txBody>
      </p:sp>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Title 1"/>
          <p:cNvSpPr>
            <a:spLocks noGrp="1"/>
          </p:cNvSpPr>
          <p:nvPr>
            <p:ph type="title"/>
          </p:nvPr>
        </p:nvSpPr>
        <p:spPr/>
        <p:txBody>
          <a:bodyPr/>
          <a:lstStyle/>
          <a:p>
            <a:endParaRPr lang="en-US" smtClean="0"/>
          </a:p>
        </p:txBody>
      </p:sp>
      <p:sp>
        <p:nvSpPr>
          <p:cNvPr id="284675" name="Content Placeholder 2"/>
          <p:cNvSpPr>
            <a:spLocks noGrp="1"/>
          </p:cNvSpPr>
          <p:nvPr>
            <p:ph idx="1"/>
          </p:nvPr>
        </p:nvSpPr>
        <p:spPr/>
        <p:txBody>
          <a:bodyPr/>
          <a:lstStyle/>
          <a:p>
            <a:r>
              <a:rPr lang="en-US" smtClean="0"/>
              <a:t>In these countries the government control essential services and industries, such as healthcare, energy production and production of industrial goods. However  a wide range of businesses are still owned by individuals.</a:t>
            </a:r>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221</a:t>
            </a:fld>
            <a:endParaRPr lang="en-US"/>
          </a:p>
        </p:txBody>
      </p:sp>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Title 1"/>
          <p:cNvSpPr>
            <a:spLocks noGrp="1"/>
          </p:cNvSpPr>
          <p:nvPr>
            <p:ph type="title"/>
          </p:nvPr>
        </p:nvSpPr>
        <p:spPr/>
        <p:txBody>
          <a:bodyPr/>
          <a:lstStyle/>
          <a:p>
            <a:r>
              <a:rPr lang="en-US" b="1" u="sng" smtClean="0"/>
              <a:t>capitalism</a:t>
            </a:r>
          </a:p>
        </p:txBody>
      </p:sp>
      <p:sp>
        <p:nvSpPr>
          <p:cNvPr id="285699" name="Content Placeholder 2"/>
          <p:cNvSpPr>
            <a:spLocks noGrp="1"/>
          </p:cNvSpPr>
          <p:nvPr>
            <p:ph idx="1"/>
          </p:nvPr>
        </p:nvSpPr>
        <p:spPr/>
        <p:txBody>
          <a:bodyPr/>
          <a:lstStyle/>
          <a:p>
            <a:r>
              <a:rPr lang="en-US" smtClean="0"/>
              <a:t>In a pure capitalist system the economy is regulated by self interest and market competition. Self interest regulates the economy  by guiding the actions of the consumers and producers. Self interest leads the consumers to try and purchase the goods and services they require at the least price possible. Producers on the other side are guided by the ventures with potential for profit.</a:t>
            </a:r>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222</a:t>
            </a:fld>
            <a:endParaRPr lang="en-US"/>
          </a:p>
        </p:txBody>
      </p:sp>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Title 1"/>
          <p:cNvSpPr>
            <a:spLocks noGrp="1"/>
          </p:cNvSpPr>
          <p:nvPr>
            <p:ph type="title"/>
          </p:nvPr>
        </p:nvSpPr>
        <p:spPr/>
        <p:txBody>
          <a:bodyPr/>
          <a:lstStyle/>
          <a:p>
            <a:endParaRPr lang="en-US" smtClean="0"/>
          </a:p>
        </p:txBody>
      </p:sp>
      <p:sp>
        <p:nvSpPr>
          <p:cNvPr id="286723" name="Content Placeholder 2"/>
          <p:cNvSpPr>
            <a:spLocks noGrp="1"/>
          </p:cNvSpPr>
          <p:nvPr>
            <p:ph idx="1"/>
          </p:nvPr>
        </p:nvSpPr>
        <p:spPr/>
        <p:txBody>
          <a:bodyPr/>
          <a:lstStyle/>
          <a:p>
            <a:r>
              <a:rPr lang="en-US" smtClean="0"/>
              <a:t>Market competition regulates the economy by influencing the answers to the three economic questions of: </a:t>
            </a:r>
            <a:r>
              <a:rPr lang="en-US" b="1" i="1" smtClean="0"/>
              <a:t>what to produce</a:t>
            </a:r>
            <a:r>
              <a:rPr lang="en-US" smtClean="0"/>
              <a:t>, </a:t>
            </a:r>
            <a:r>
              <a:rPr lang="en-US" b="1" i="1" smtClean="0"/>
              <a:t>how to produce</a:t>
            </a:r>
            <a:r>
              <a:rPr lang="en-US" smtClean="0"/>
              <a:t>, and </a:t>
            </a:r>
            <a:r>
              <a:rPr lang="en-US" b="1" i="1" smtClean="0"/>
              <a:t>for whom to produce. Businesses</a:t>
            </a:r>
            <a:r>
              <a:rPr lang="en-US" smtClean="0"/>
              <a:t> that produce goods or services  wanted by the consumers at the prices the consumers are willing to pay will be successful. For competition to be effective in regulating the market however it must operate with limited government interfernce </a:t>
            </a:r>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223</a:t>
            </a:fld>
            <a:endParaRPr lang="en-US"/>
          </a:p>
        </p:txBody>
      </p:sp>
    </p:spTree>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Title 1"/>
          <p:cNvSpPr>
            <a:spLocks noGrp="1"/>
          </p:cNvSpPr>
          <p:nvPr>
            <p:ph type="title"/>
          </p:nvPr>
        </p:nvSpPr>
        <p:spPr/>
        <p:txBody>
          <a:bodyPr/>
          <a:lstStyle/>
          <a:p>
            <a:endParaRPr lang="en-US" smtClean="0"/>
          </a:p>
        </p:txBody>
      </p:sp>
      <p:sp>
        <p:nvSpPr>
          <p:cNvPr id="287747" name="Content Placeholder 2"/>
          <p:cNvSpPr>
            <a:spLocks noGrp="1"/>
          </p:cNvSpPr>
          <p:nvPr>
            <p:ph idx="1"/>
          </p:nvPr>
        </p:nvSpPr>
        <p:spPr/>
        <p:txBody>
          <a:bodyPr/>
          <a:lstStyle/>
          <a:p>
            <a:r>
              <a:rPr lang="en-US" smtClean="0"/>
              <a:t>Rather than government regulation the laws in pure capitalist system works on the laws of supply and demand.</a:t>
            </a:r>
          </a:p>
          <a:p>
            <a:r>
              <a:rPr lang="en-US" b="1" i="1" smtClean="0"/>
              <a:t>The law of supply ; states </a:t>
            </a:r>
            <a:r>
              <a:rPr lang="en-US" smtClean="0"/>
              <a:t>that produces will supply more products when they can charge higher prices and fewer products  when they must charge lower prices. The</a:t>
            </a:r>
            <a:r>
              <a:rPr lang="en-US" b="1" i="1" smtClean="0"/>
              <a:t> law of demand states </a:t>
            </a:r>
            <a:r>
              <a:rPr lang="en-US" smtClean="0"/>
              <a:t>that the demand for a product increases  </a:t>
            </a:r>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224</a:t>
            </a:fld>
            <a:endParaRPr lang="en-US"/>
          </a:p>
        </p:txBody>
      </p:sp>
    </p:spTree>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Title 1"/>
          <p:cNvSpPr>
            <a:spLocks noGrp="1"/>
          </p:cNvSpPr>
          <p:nvPr>
            <p:ph type="title"/>
          </p:nvPr>
        </p:nvSpPr>
        <p:spPr/>
        <p:txBody>
          <a:bodyPr/>
          <a:lstStyle/>
          <a:p>
            <a:endParaRPr lang="en-US" smtClean="0"/>
          </a:p>
        </p:txBody>
      </p:sp>
      <p:sp>
        <p:nvSpPr>
          <p:cNvPr id="288771" name="Content Placeholder 2"/>
          <p:cNvSpPr>
            <a:spLocks noGrp="1"/>
          </p:cNvSpPr>
          <p:nvPr>
            <p:ph idx="1"/>
          </p:nvPr>
        </p:nvSpPr>
        <p:spPr/>
        <p:txBody>
          <a:bodyPr/>
          <a:lstStyle/>
          <a:p>
            <a:r>
              <a:rPr lang="en-US" smtClean="0"/>
              <a:t>As the price of the product decreases. On the other hand , the demand for a product decreases as the price increases. Economist  Adam smith calls this inter play between the forces of supply and demand  the </a:t>
            </a:r>
            <a:r>
              <a:rPr lang="en-US" b="1" i="1" u="sng" smtClean="0"/>
              <a:t>‘invisible hand</a:t>
            </a:r>
            <a:r>
              <a:rPr lang="en-US" smtClean="0"/>
              <a:t>’.According to him if the governments interference is left at bare minimum and if competition is not restricted the invisible hand of market forces keeps the economy in balance.</a:t>
            </a:r>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225</a:t>
            </a:fld>
            <a:endParaRPr lang="en-US"/>
          </a:p>
        </p:txBody>
      </p:sp>
    </p:spTree>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Title 1"/>
          <p:cNvSpPr>
            <a:spLocks noGrp="1"/>
          </p:cNvSpPr>
          <p:nvPr>
            <p:ph type="title"/>
          </p:nvPr>
        </p:nvSpPr>
        <p:spPr/>
        <p:txBody>
          <a:bodyPr/>
          <a:lstStyle/>
          <a:p>
            <a:endParaRPr lang="en-US" smtClean="0"/>
          </a:p>
        </p:txBody>
      </p:sp>
      <p:sp>
        <p:nvSpPr>
          <p:cNvPr id="289795" name="Content Placeholder 2"/>
          <p:cNvSpPr>
            <a:spLocks noGrp="1"/>
          </p:cNvSpPr>
          <p:nvPr>
            <p:ph idx="1"/>
          </p:nvPr>
        </p:nvSpPr>
        <p:spPr/>
        <p:txBody>
          <a:bodyPr/>
          <a:lstStyle/>
          <a:p>
            <a:r>
              <a:rPr lang="en-US" smtClean="0"/>
              <a:t>This pure capitalist form is sometimes referred to as </a:t>
            </a:r>
            <a:r>
              <a:rPr lang="en-US" b="1" i="1" smtClean="0"/>
              <a:t>laissez-faire</a:t>
            </a:r>
            <a:r>
              <a:rPr lang="en-US" smtClean="0"/>
              <a:t>(lay-say-fair) capitalism. This is a French term for to ‘</a:t>
            </a:r>
            <a:r>
              <a:rPr lang="en-US" i="1" smtClean="0"/>
              <a:t>let people do as they choose’.in practice though every capitalist system has gov’t </a:t>
            </a:r>
            <a:r>
              <a:rPr lang="en-US" smtClean="0"/>
              <a:t> regulation that protect the  consumer and ensure fair business competion.This however does not prevent individual setting up and running own businesses hence the label free enterprise system/free market economy.</a:t>
            </a:r>
            <a:endParaRPr lang="en-US" i="1" smtClean="0"/>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226</a:t>
            </a:fld>
            <a:endParaRPr lang="en-US"/>
          </a:p>
        </p:txBody>
      </p:sp>
    </p:spTree>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Title 1"/>
          <p:cNvSpPr>
            <a:spLocks noGrp="1"/>
          </p:cNvSpPr>
          <p:nvPr>
            <p:ph type="title"/>
          </p:nvPr>
        </p:nvSpPr>
        <p:spPr/>
        <p:txBody>
          <a:bodyPr/>
          <a:lstStyle/>
          <a:p>
            <a:r>
              <a:rPr lang="en-US" b="1" u="sng" smtClean="0"/>
              <a:t>socialism</a:t>
            </a:r>
          </a:p>
        </p:txBody>
      </p:sp>
      <p:sp>
        <p:nvSpPr>
          <p:cNvPr id="290819" name="Content Placeholder 2"/>
          <p:cNvSpPr>
            <a:spLocks noGrp="1"/>
          </p:cNvSpPr>
          <p:nvPr>
            <p:ph idx="1"/>
          </p:nvPr>
        </p:nvSpPr>
        <p:spPr/>
        <p:txBody>
          <a:bodyPr/>
          <a:lstStyle/>
          <a:p>
            <a:r>
              <a:rPr lang="en-US" smtClean="0"/>
              <a:t>In a pure socialist system, economic activity is controlled by social need rather than self interest  and by gov’t in central planning rather than  by the market forces. The three basic questions of what, how  and for whom to produce are answered differently. What to produce is determined by the society's need, regardless of whether it can be produced profitably.</a:t>
            </a:r>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227</a:t>
            </a:fld>
            <a:endParaRPr lang="en-US"/>
          </a:p>
        </p:txBody>
      </p:sp>
    </p:spTree>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Title 1"/>
          <p:cNvSpPr>
            <a:spLocks noGrp="1"/>
          </p:cNvSpPr>
          <p:nvPr>
            <p:ph type="title"/>
          </p:nvPr>
        </p:nvSpPr>
        <p:spPr/>
        <p:txBody>
          <a:bodyPr/>
          <a:lstStyle/>
          <a:p>
            <a:endParaRPr lang="en-US" smtClean="0"/>
          </a:p>
        </p:txBody>
      </p:sp>
      <p:sp>
        <p:nvSpPr>
          <p:cNvPr id="291843" name="Content Placeholder 2"/>
          <p:cNvSpPr>
            <a:spLocks noGrp="1"/>
          </p:cNvSpPr>
          <p:nvPr>
            <p:ph idx="1"/>
          </p:nvPr>
        </p:nvSpPr>
        <p:spPr/>
        <p:txBody>
          <a:bodyPr/>
          <a:lstStyle/>
          <a:p>
            <a:r>
              <a:rPr lang="en-US" smtClean="0"/>
              <a:t>Need is determined by economic planners at the central gov’t. what to produce is also planned for  and the gov’t provides consumers with basically one variety of each good. Thus market competition is not a factor in regulating supply and demand in a pure socialist economy. For whom to produce is determined by need rather than the ability to pay.it is for this reason that the means of production are owned by gov’t.</a:t>
            </a:r>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228</a:t>
            </a:fld>
            <a:endParaRPr lang="en-US"/>
          </a:p>
        </p:txBody>
      </p:sp>
    </p:spTree>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Title 1"/>
          <p:cNvSpPr>
            <a:spLocks noGrp="1"/>
          </p:cNvSpPr>
          <p:nvPr>
            <p:ph type="title"/>
          </p:nvPr>
        </p:nvSpPr>
        <p:spPr/>
        <p:txBody>
          <a:bodyPr/>
          <a:lstStyle/>
          <a:p>
            <a:endParaRPr lang="en-US" smtClean="0"/>
          </a:p>
        </p:txBody>
      </p:sp>
      <p:sp>
        <p:nvSpPr>
          <p:cNvPr id="292867" name="Content Placeholder 2"/>
          <p:cNvSpPr>
            <a:spLocks noGrp="1"/>
          </p:cNvSpPr>
          <p:nvPr>
            <p:ph idx="1"/>
          </p:nvPr>
        </p:nvSpPr>
        <p:spPr/>
        <p:txBody>
          <a:bodyPr/>
          <a:lstStyle/>
          <a:p>
            <a:r>
              <a:rPr lang="en-US" smtClean="0"/>
              <a:t>The goal of communism has never been  fully achieved. The  nations that adopt this model for their economies also adopt  a totalitarian forms of gov’t. they hold complete authority over the lives of societal members. Public opposition to gov’t policies is rarely allowed  and most personal freedoms are greatly restricted .</a:t>
            </a:r>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229</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b="1" smtClean="0"/>
              <a:t>III. MAX WEBER – 1864 – 1920</a:t>
            </a:r>
          </a:p>
        </p:txBody>
      </p:sp>
      <p:sp>
        <p:nvSpPr>
          <p:cNvPr id="20483" name="Rectangle 3"/>
          <p:cNvSpPr>
            <a:spLocks noGrp="1" noChangeArrowheads="1"/>
          </p:cNvSpPr>
          <p:nvPr>
            <p:ph idx="1"/>
          </p:nvPr>
        </p:nvSpPr>
        <p:spPr/>
        <p:txBody>
          <a:bodyPr/>
          <a:lstStyle/>
          <a:p>
            <a:pPr eaLnBrk="1" hangingPunct="1">
              <a:lnSpc>
                <a:spcPct val="90000"/>
              </a:lnSpc>
              <a:buFont typeface="Arial" panose="020B0604020202020204" pitchFamily="34" charset="0"/>
              <a:buChar char="•"/>
              <a:defRPr/>
            </a:pPr>
            <a:r>
              <a:rPr lang="en-US" sz="2400" dirty="0"/>
              <a:t>He believed that man could </a:t>
            </a:r>
            <a:r>
              <a:rPr lang="en-US" sz="2400" dirty="0" smtClean="0"/>
              <a:t>determine </a:t>
            </a:r>
            <a:r>
              <a:rPr lang="en-US" sz="2400" dirty="0"/>
              <a:t>his destiny by his beliefs, values </a:t>
            </a:r>
            <a:r>
              <a:rPr lang="en-US" sz="2400" dirty="0" smtClean="0"/>
              <a:t>and </a:t>
            </a:r>
            <a:r>
              <a:rPr lang="en-US" sz="2400" dirty="0"/>
              <a:t>ideas, but not economic forces.</a:t>
            </a:r>
          </a:p>
          <a:p>
            <a:pPr eaLnBrk="1" hangingPunct="1">
              <a:lnSpc>
                <a:spcPct val="90000"/>
              </a:lnSpc>
              <a:buFont typeface="Wingdings" panose="05000000000000000000" pitchFamily="2" charset="2"/>
              <a:buChar char=""/>
              <a:defRPr/>
            </a:pPr>
            <a:r>
              <a:rPr lang="en-US" sz="2400" dirty="0"/>
              <a:t>He described the value which </a:t>
            </a:r>
            <a:r>
              <a:rPr lang="en-US" sz="2400" dirty="0" smtClean="0"/>
              <a:t>derives from </a:t>
            </a:r>
            <a:r>
              <a:rPr lang="en-US" sz="2400" dirty="0"/>
              <a:t>discipline and denial in </a:t>
            </a:r>
            <a:r>
              <a:rPr lang="en-US" sz="2400" dirty="0" smtClean="0"/>
              <a:t>the pursuit </a:t>
            </a:r>
            <a:r>
              <a:rPr lang="en-US" sz="2400" dirty="0"/>
              <a:t>of one’s goal. </a:t>
            </a:r>
            <a:endParaRPr lang="en-US" sz="2400" dirty="0" smtClean="0"/>
          </a:p>
          <a:p>
            <a:pPr>
              <a:lnSpc>
                <a:spcPct val="90000"/>
              </a:lnSpc>
              <a:buFont typeface="Wingdings" panose="05000000000000000000" pitchFamily="2" charset="2"/>
              <a:buChar char=""/>
              <a:defRPr/>
            </a:pPr>
            <a:r>
              <a:rPr lang="en-US" sz="2400" dirty="0"/>
              <a:t>He came up with some </a:t>
            </a:r>
            <a:r>
              <a:rPr lang="en-US" sz="2400" dirty="0" smtClean="0"/>
              <a:t>related statements </a:t>
            </a:r>
            <a:r>
              <a:rPr lang="en-US" sz="2400" dirty="0"/>
              <a:t>in “inner worldly </a:t>
            </a:r>
            <a:r>
              <a:rPr lang="en-US" sz="2400" dirty="0" err="1"/>
              <a:t>ascetism</a:t>
            </a:r>
            <a:r>
              <a:rPr lang="en-US" sz="2400" dirty="0"/>
              <a:t>” e.g. </a:t>
            </a:r>
            <a:r>
              <a:rPr lang="en-US" sz="2400" dirty="0" smtClean="0"/>
              <a:t>any legal </a:t>
            </a:r>
            <a:r>
              <a:rPr lang="en-US" sz="2400" dirty="0"/>
              <a:t>occupation is good in </a:t>
            </a:r>
            <a:r>
              <a:rPr lang="en-US" sz="2400" dirty="0" smtClean="0"/>
              <a:t>the sight </a:t>
            </a:r>
            <a:r>
              <a:rPr lang="en-US" sz="2400" dirty="0"/>
              <a:t>of God. </a:t>
            </a:r>
            <a:endParaRPr lang="en-US" sz="2400" dirty="0" smtClean="0"/>
          </a:p>
          <a:p>
            <a:pPr>
              <a:lnSpc>
                <a:spcPct val="90000"/>
              </a:lnSpc>
              <a:buClr>
                <a:schemeClr val="tx1"/>
              </a:buClr>
              <a:buFont typeface="Wingdings" panose="05000000000000000000" pitchFamily="2" charset="2"/>
              <a:buChar char="Ø"/>
              <a:defRPr/>
            </a:pPr>
            <a:r>
              <a:rPr lang="en-US" sz="2400" dirty="0"/>
              <a:t>Profit made from legal occupation </a:t>
            </a:r>
            <a:r>
              <a:rPr lang="en-US" sz="2400" dirty="0" smtClean="0"/>
              <a:t>is legitimate</a:t>
            </a:r>
            <a:r>
              <a:rPr lang="en-US" sz="2400" dirty="0"/>
              <a:t>.</a:t>
            </a:r>
          </a:p>
          <a:p>
            <a:pPr>
              <a:lnSpc>
                <a:spcPct val="90000"/>
              </a:lnSpc>
              <a:buNone/>
              <a:defRPr/>
            </a:pPr>
            <a:r>
              <a:rPr lang="en-US" sz="2400" dirty="0"/>
              <a:t>(</a:t>
            </a:r>
            <a:r>
              <a:rPr lang="en-US" sz="2400" b="1" dirty="0"/>
              <a:t>austere person</a:t>
            </a:r>
            <a:r>
              <a:rPr lang="en-US" sz="2400" dirty="0"/>
              <a:t> - somebody who is self-denying and lives with minimal material comforts) </a:t>
            </a:r>
          </a:p>
          <a:p>
            <a:pPr>
              <a:lnSpc>
                <a:spcPct val="90000"/>
              </a:lnSpc>
              <a:buFont typeface="Wingdings" panose="05000000000000000000" pitchFamily="2" charset="2"/>
              <a:buChar char=""/>
              <a:defRPr/>
            </a:pPr>
            <a:endParaRPr lang="en-US" sz="2400" dirty="0"/>
          </a:p>
          <a:p>
            <a:pPr eaLnBrk="1" hangingPunct="1">
              <a:lnSpc>
                <a:spcPct val="90000"/>
              </a:lnSpc>
              <a:buFont typeface="Wingdings" panose="05000000000000000000" pitchFamily="2" charset="2"/>
              <a:buChar char=""/>
              <a:defRPr/>
            </a:pPr>
            <a:endParaRPr lang="en-US" sz="2400" dirty="0"/>
          </a:p>
          <a:p>
            <a:pPr eaLnBrk="1" hangingPunct="1">
              <a:lnSpc>
                <a:spcPct val="90000"/>
              </a:lnSpc>
              <a:buFont typeface="Arial" panose="020B0604020202020204" pitchFamily="34" charset="0"/>
              <a:buChar char="•"/>
              <a:defRPr/>
            </a:pPr>
            <a:endParaRPr lang="en-US" sz="2400" dirty="0"/>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23</a:t>
            </a:fld>
            <a:endParaRPr lang="en-US"/>
          </a:p>
        </p:txBody>
      </p:sp>
    </p:spTree>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Title 1"/>
          <p:cNvSpPr>
            <a:spLocks noGrp="1"/>
          </p:cNvSpPr>
          <p:nvPr>
            <p:ph type="title"/>
          </p:nvPr>
        </p:nvSpPr>
        <p:spPr/>
        <p:txBody>
          <a:bodyPr/>
          <a:lstStyle/>
          <a:p>
            <a:endParaRPr lang="en-US" smtClean="0"/>
          </a:p>
        </p:txBody>
      </p:sp>
      <p:sp>
        <p:nvSpPr>
          <p:cNvPr id="293891" name="Content Placeholder 2"/>
          <p:cNvSpPr>
            <a:spLocks noGrp="1"/>
          </p:cNvSpPr>
          <p:nvPr>
            <p:ph idx="1"/>
          </p:nvPr>
        </p:nvSpPr>
        <p:spPr/>
        <p:txBody>
          <a:bodyPr/>
          <a:lstStyle/>
          <a:p>
            <a:r>
              <a:rPr lang="en-US" smtClean="0"/>
              <a:t>He principles guiding socialism  are social equality  and economic fairness.in the pure socialist model, socialists ultimate goal is </a:t>
            </a:r>
            <a:r>
              <a:rPr lang="en-US" b="1" i="1" smtClean="0"/>
              <a:t>communism</a:t>
            </a:r>
            <a:r>
              <a:rPr lang="en-US" smtClean="0"/>
              <a:t>.</a:t>
            </a:r>
          </a:p>
          <a:p>
            <a:r>
              <a:rPr lang="en-US" smtClean="0"/>
              <a:t>Communism is where property is communally owned .in such a system ,social classes cease to exist  and the role of the government declines as individuals learn to work together peacefully  and willingly for the good of all.</a:t>
            </a:r>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230</a:t>
            </a:fld>
            <a:endParaRPr lang="en-US"/>
          </a:p>
        </p:txBody>
      </p:sp>
    </p:spTree>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Title 1"/>
          <p:cNvSpPr>
            <a:spLocks noGrp="1"/>
          </p:cNvSpPr>
          <p:nvPr>
            <p:ph type="title"/>
          </p:nvPr>
        </p:nvSpPr>
        <p:spPr/>
        <p:txBody>
          <a:bodyPr/>
          <a:lstStyle/>
          <a:p>
            <a:r>
              <a:rPr lang="en-US" b="1" u="sng" smtClean="0"/>
              <a:t>Political institution</a:t>
            </a:r>
          </a:p>
        </p:txBody>
      </p:sp>
      <p:sp>
        <p:nvSpPr>
          <p:cNvPr id="294915" name="Content Placeholder 2"/>
          <p:cNvSpPr>
            <a:spLocks noGrp="1"/>
          </p:cNvSpPr>
          <p:nvPr>
            <p:ph idx="1"/>
          </p:nvPr>
        </p:nvSpPr>
        <p:spPr/>
        <p:txBody>
          <a:bodyPr/>
          <a:lstStyle/>
          <a:p>
            <a:r>
              <a:rPr lang="en-US" smtClean="0"/>
              <a:t>No society can survive for long if each  person in the society does exactly as he or she pleases. For society to run smoothly ,people must ac together for the common good. Thus all society exercise some degree of power over societal members.</a:t>
            </a:r>
          </a:p>
          <a:p>
            <a:r>
              <a:rPr lang="en-US" b="1" i="1" smtClean="0"/>
              <a:t>Power</a:t>
            </a:r>
            <a:r>
              <a:rPr lang="en-US" smtClean="0"/>
              <a:t> is the ability to control the behavior of others, with or without their consent.</a:t>
            </a:r>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231</a:t>
            </a:fld>
            <a:endParaRPr lang="en-US"/>
          </a:p>
        </p:txBody>
      </p:sp>
    </p:spTree>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Title 1"/>
          <p:cNvSpPr>
            <a:spLocks noGrp="1"/>
          </p:cNvSpPr>
          <p:nvPr>
            <p:ph type="title"/>
          </p:nvPr>
        </p:nvSpPr>
        <p:spPr/>
        <p:txBody>
          <a:bodyPr/>
          <a:lstStyle/>
          <a:p>
            <a:endParaRPr lang="en-US" smtClean="0"/>
          </a:p>
        </p:txBody>
      </p:sp>
      <p:sp>
        <p:nvSpPr>
          <p:cNvPr id="295939" name="Content Placeholder 2"/>
          <p:cNvSpPr>
            <a:spLocks noGrp="1"/>
          </p:cNvSpPr>
          <p:nvPr>
            <p:ph idx="1"/>
          </p:nvPr>
        </p:nvSpPr>
        <p:spPr/>
        <p:txBody>
          <a:bodyPr/>
          <a:lstStyle/>
          <a:p>
            <a:r>
              <a:rPr lang="en-US" smtClean="0"/>
              <a:t>In very simple societies power is held by the family, but in more complex societies ultimate power falls to the </a:t>
            </a:r>
            <a:r>
              <a:rPr lang="en-US" b="1" smtClean="0"/>
              <a:t>state</a:t>
            </a:r>
            <a:r>
              <a:rPr lang="en-US" smtClean="0"/>
              <a:t>. Which Is the primary political authority in society. Power of the state is shaped by the </a:t>
            </a:r>
            <a:r>
              <a:rPr lang="en-US" b="1" i="1" smtClean="0"/>
              <a:t>political institution</a:t>
            </a:r>
            <a:r>
              <a:rPr lang="en-US" smtClean="0"/>
              <a:t>-the system of roles and norms that governs the distribution and  exercise of power in society .according to conflict theorists different segments of the society compete with one another for power</a:t>
            </a:r>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232</a:t>
            </a:fld>
            <a:endParaRPr lang="en-US"/>
          </a:p>
        </p:txBody>
      </p:sp>
    </p:spTree>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Title 1"/>
          <p:cNvSpPr>
            <a:spLocks noGrp="1"/>
          </p:cNvSpPr>
          <p:nvPr>
            <p:ph type="title"/>
          </p:nvPr>
        </p:nvSpPr>
        <p:spPr/>
        <p:txBody>
          <a:bodyPr/>
          <a:lstStyle/>
          <a:p>
            <a:endParaRPr lang="en-US" smtClean="0"/>
          </a:p>
        </p:txBody>
      </p:sp>
      <p:sp>
        <p:nvSpPr>
          <p:cNvPr id="296963" name="Content Placeholder 2"/>
          <p:cNvSpPr>
            <a:spLocks noGrp="1"/>
          </p:cNvSpPr>
          <p:nvPr>
            <p:ph idx="1"/>
          </p:nvPr>
        </p:nvSpPr>
        <p:spPr/>
        <p:txBody>
          <a:bodyPr/>
          <a:lstStyle/>
          <a:p>
            <a:r>
              <a:rPr lang="en-US" smtClean="0"/>
              <a:t>Although political institution generally favors the wealthier segment of the society,ongoing,conflict causes the distribution of power to shift enough to result in varying degree of social change. The main functions of the state include:</a:t>
            </a:r>
          </a:p>
          <a:p>
            <a:r>
              <a:rPr lang="en-US" smtClean="0"/>
              <a:t>Creation and enforcement of laws, the settling of conflicts between individuals,</a:t>
            </a:r>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233</a:t>
            </a:fld>
            <a:endParaRPr lang="en-US"/>
          </a:p>
        </p:txBody>
      </p:sp>
    </p:spTree>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Title 1"/>
          <p:cNvSpPr>
            <a:spLocks noGrp="1"/>
          </p:cNvSpPr>
          <p:nvPr>
            <p:ph type="title"/>
          </p:nvPr>
        </p:nvSpPr>
        <p:spPr/>
        <p:txBody>
          <a:bodyPr/>
          <a:lstStyle/>
          <a:p>
            <a:endParaRPr lang="en-US" smtClean="0"/>
          </a:p>
        </p:txBody>
      </p:sp>
      <p:sp>
        <p:nvSpPr>
          <p:cNvPr id="297987" name="Content Placeholder 2"/>
          <p:cNvSpPr>
            <a:spLocks noGrp="1"/>
          </p:cNvSpPr>
          <p:nvPr>
            <p:ph idx="1"/>
          </p:nvPr>
        </p:nvSpPr>
        <p:spPr/>
        <p:txBody>
          <a:bodyPr/>
          <a:lstStyle/>
          <a:p>
            <a:r>
              <a:rPr lang="en-US" smtClean="0"/>
              <a:t>The provision of services, the establishment of economic and social policies and maintenance of relations with other nations, all these functions center on the task of maintaining law and order.sociologist who adopt the conflict perspective on the other hand focus on how the political istitution brings about social change.different groups in society compete on one another for power</a:t>
            </a:r>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234</a:t>
            </a:fld>
            <a:endParaRPr lang="en-US"/>
          </a:p>
        </p:txBody>
      </p:sp>
    </p:spTree>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Title 1"/>
          <p:cNvSpPr>
            <a:spLocks noGrp="1"/>
          </p:cNvSpPr>
          <p:nvPr>
            <p:ph type="title"/>
          </p:nvPr>
        </p:nvSpPr>
        <p:spPr/>
        <p:txBody>
          <a:bodyPr/>
          <a:lstStyle/>
          <a:p>
            <a:endParaRPr lang="en-US" smtClean="0"/>
          </a:p>
        </p:txBody>
      </p:sp>
      <p:sp>
        <p:nvSpPr>
          <p:cNvPr id="299011" name="Content Placeholder 2"/>
          <p:cNvSpPr>
            <a:spLocks noGrp="1"/>
          </p:cNvSpPr>
          <p:nvPr>
            <p:ph idx="1"/>
          </p:nvPr>
        </p:nvSpPr>
        <p:spPr/>
        <p:txBody>
          <a:bodyPr/>
          <a:lstStyle/>
          <a:p>
            <a:r>
              <a:rPr lang="en-US" smtClean="0"/>
              <a:t>And although the political institution generally favors the wealthier segment of society, ongoing conflict causes the distribution of power to shift enough to result in varying degrees of social change.</a:t>
            </a:r>
          </a:p>
          <a:p>
            <a:r>
              <a:rPr lang="en-US" b="1" i="1" smtClean="0"/>
              <a:t>Legitimacy of power. Refers</a:t>
            </a:r>
            <a:r>
              <a:rPr lang="en-US" smtClean="0"/>
              <a:t> to whether those in power are viewed as having the right to control or govern others.</a:t>
            </a:r>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235</a:t>
            </a:fld>
            <a:endParaRPr lang="en-US"/>
          </a:p>
        </p:txBody>
      </p:sp>
    </p:spTree>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Title 1"/>
          <p:cNvSpPr>
            <a:spLocks noGrp="1"/>
          </p:cNvSpPr>
          <p:nvPr>
            <p:ph type="title"/>
          </p:nvPr>
        </p:nvSpPr>
        <p:spPr/>
        <p:txBody>
          <a:bodyPr/>
          <a:lstStyle/>
          <a:p>
            <a:r>
              <a:rPr lang="en-US" b="1" smtClean="0"/>
              <a:t>authority</a:t>
            </a:r>
          </a:p>
        </p:txBody>
      </p:sp>
      <p:sp>
        <p:nvSpPr>
          <p:cNvPr id="300035" name="Content Placeholder 2"/>
          <p:cNvSpPr>
            <a:spLocks noGrp="1"/>
          </p:cNvSpPr>
          <p:nvPr>
            <p:ph idx="1"/>
          </p:nvPr>
        </p:nvSpPr>
        <p:spPr/>
        <p:txBody>
          <a:bodyPr/>
          <a:lstStyle/>
          <a:p>
            <a:r>
              <a:rPr lang="en-US" smtClean="0"/>
              <a:t>Max weber referred to legitimate power as authority. He was interested in how leaders come o be viewed as having the legitimate right to exercise power over others. This right to govern is based on three types of authority: traditional authority, charismatic authority or rational –legal authority</a:t>
            </a:r>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236</a:t>
            </a:fld>
            <a:endParaRPr lang="en-US"/>
          </a:p>
        </p:txBody>
      </p:sp>
    </p:spTree>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Title 1"/>
          <p:cNvSpPr>
            <a:spLocks noGrp="1"/>
          </p:cNvSpPr>
          <p:nvPr>
            <p:ph type="title"/>
          </p:nvPr>
        </p:nvSpPr>
        <p:spPr/>
        <p:txBody>
          <a:bodyPr/>
          <a:lstStyle/>
          <a:p>
            <a:r>
              <a:rPr lang="en-US" b="1" u="sng" smtClean="0"/>
              <a:t>Traditional authority</a:t>
            </a:r>
          </a:p>
        </p:txBody>
      </p:sp>
      <p:sp>
        <p:nvSpPr>
          <p:cNvPr id="301059" name="Content Placeholder 2"/>
          <p:cNvSpPr>
            <a:spLocks noGrp="1"/>
          </p:cNvSpPr>
          <p:nvPr>
            <p:ph idx="1"/>
          </p:nvPr>
        </p:nvSpPr>
        <p:spPr/>
        <p:txBody>
          <a:bodyPr/>
          <a:lstStyle/>
          <a:p>
            <a:r>
              <a:rPr lang="en-US" smtClean="0"/>
              <a:t>That is power that is legitimated by long-standing custom, in other words people accept the exercise of power as legitimate because it has been considered legitimate in the past. Its based on birthrights ,its passed down from generation to generation. kings,queens and tribal chieftains are examples of leaders who rely on traditional authority for their right to rule.</a:t>
            </a:r>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237</a:t>
            </a:fld>
            <a:endParaRPr lang="en-US"/>
          </a:p>
        </p:txBody>
      </p:sp>
    </p:spTree>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Title 1"/>
          <p:cNvSpPr>
            <a:spLocks noGrp="1"/>
          </p:cNvSpPr>
          <p:nvPr>
            <p:ph type="title"/>
          </p:nvPr>
        </p:nvSpPr>
        <p:spPr/>
        <p:txBody>
          <a:bodyPr/>
          <a:lstStyle/>
          <a:p>
            <a:r>
              <a:rPr lang="en-US" u="sng" smtClean="0"/>
              <a:t>Charismatic authority</a:t>
            </a:r>
          </a:p>
        </p:txBody>
      </p:sp>
      <p:sp>
        <p:nvSpPr>
          <p:cNvPr id="302083" name="Content Placeholder 2"/>
          <p:cNvSpPr>
            <a:spLocks noGrp="1"/>
          </p:cNvSpPr>
          <p:nvPr>
            <p:ph idx="1"/>
          </p:nvPr>
        </p:nvSpPr>
        <p:spPr/>
        <p:txBody>
          <a:bodyPr/>
          <a:lstStyle/>
          <a:p>
            <a:r>
              <a:rPr lang="en-US" smtClean="0"/>
              <a:t>Its legitimated by the personal characteristics of the individual exercising the power. These charismatic leaders are able to exercise authority because their followers believe that such leaders possess special qualities that merit devotion and obedience. This type of leadership generally arises during periods of social unrest when people are searching for leaders who can offer them a better life. Examples of charismatic. </a:t>
            </a:r>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238</a:t>
            </a:fld>
            <a:endParaRPr lang="en-US"/>
          </a:p>
        </p:txBody>
      </p:sp>
    </p:spTree>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Title 1"/>
          <p:cNvSpPr>
            <a:spLocks noGrp="1"/>
          </p:cNvSpPr>
          <p:nvPr>
            <p:ph type="title"/>
          </p:nvPr>
        </p:nvSpPr>
        <p:spPr/>
        <p:txBody>
          <a:bodyPr/>
          <a:lstStyle/>
          <a:p>
            <a:endParaRPr lang="en-US" smtClean="0"/>
          </a:p>
        </p:txBody>
      </p:sp>
      <p:sp>
        <p:nvSpPr>
          <p:cNvPr id="303107" name="Content Placeholder 2"/>
          <p:cNvSpPr>
            <a:spLocks noGrp="1"/>
          </p:cNvSpPr>
          <p:nvPr>
            <p:ph idx="1"/>
          </p:nvPr>
        </p:nvSpPr>
        <p:spPr/>
        <p:txBody>
          <a:bodyPr/>
          <a:lstStyle/>
          <a:p>
            <a:r>
              <a:rPr lang="en-US" smtClean="0"/>
              <a:t>Leaders includes Buddha ,Jesus, Adolf Hitler, Mahatma Gandhi, Mao Zedong, Rev. Martin Luther King Jr.,Ayatollah Khomeini and Saddam Hussein…modern charismatic leaders,Mandela, Obama,Kenyatta,Kwame Nkurumah,Raila Odinga.</a:t>
            </a:r>
          </a:p>
          <a:p>
            <a:r>
              <a:rPr lang="en-US" smtClean="0"/>
              <a:t>As its evident from the mentioned names charismatic leaders can have either positive or negative consequences in society.</a:t>
            </a:r>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239</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normAutofit fontScale="90000"/>
          </a:bodyPr>
          <a:lstStyle/>
          <a:p>
            <a:pPr eaLnBrk="1" hangingPunct="1"/>
            <a:r>
              <a:rPr lang="en-US" b="1" smtClean="0"/>
              <a:t>IV. EMILE DURKHEIM – (1858-1917)</a:t>
            </a:r>
          </a:p>
        </p:txBody>
      </p:sp>
      <p:sp>
        <p:nvSpPr>
          <p:cNvPr id="21507" name="Rectangle 3"/>
          <p:cNvSpPr>
            <a:spLocks noGrp="1" noChangeArrowheads="1"/>
          </p:cNvSpPr>
          <p:nvPr>
            <p:ph idx="1"/>
          </p:nvPr>
        </p:nvSpPr>
        <p:spPr/>
        <p:txBody>
          <a:bodyPr>
            <a:normAutofit lnSpcReduction="10000"/>
          </a:bodyPr>
          <a:lstStyle/>
          <a:p>
            <a:pPr eaLnBrk="1" hangingPunct="1">
              <a:lnSpc>
                <a:spcPct val="90000"/>
              </a:lnSpc>
              <a:buFont typeface="Arial" panose="020B0604020202020204" pitchFamily="34" charset="0"/>
              <a:buChar char="•"/>
              <a:defRPr/>
            </a:pPr>
            <a:r>
              <a:rPr lang="en-US" dirty="0" smtClean="0"/>
              <a:t>He was the first professor of Sociology</a:t>
            </a:r>
          </a:p>
          <a:p>
            <a:pPr marL="0" indent="0" eaLnBrk="1" hangingPunct="1">
              <a:lnSpc>
                <a:spcPct val="90000"/>
              </a:lnSpc>
              <a:buNone/>
              <a:defRPr/>
            </a:pPr>
            <a:r>
              <a:rPr lang="en-US" dirty="0" smtClean="0"/>
              <a:t>He was keen in to demonstrate that sociology was a science.</a:t>
            </a:r>
          </a:p>
          <a:p>
            <a:pPr marL="0" indent="0">
              <a:lnSpc>
                <a:spcPct val="90000"/>
              </a:lnSpc>
              <a:buNone/>
              <a:defRPr/>
            </a:pPr>
            <a:r>
              <a:rPr lang="en-US" dirty="0" smtClean="0"/>
              <a:t>He believed e.g. that social phenomena can be measured and that even if it is not possible to </a:t>
            </a:r>
            <a:r>
              <a:rPr lang="en-US" dirty="0"/>
              <a:t>undertake laboratory experiments with human beings corporative studies which serve a </a:t>
            </a:r>
            <a:r>
              <a:rPr lang="en-US" dirty="0" smtClean="0"/>
              <a:t>similar </a:t>
            </a:r>
            <a:r>
              <a:rPr lang="en-US" dirty="0"/>
              <a:t>purpose can be undertaken</a:t>
            </a:r>
            <a:r>
              <a:rPr lang="en-US" dirty="0" smtClean="0"/>
              <a:t>.</a:t>
            </a:r>
          </a:p>
          <a:p>
            <a:pPr>
              <a:buFont typeface="Wingdings" panose="05000000000000000000" pitchFamily="2" charset="2"/>
              <a:buChar char=""/>
              <a:defRPr/>
            </a:pPr>
            <a:r>
              <a:rPr lang="en-US" sz="2400" dirty="0"/>
              <a:t>He succeeded in showing that </a:t>
            </a:r>
            <a:r>
              <a:rPr lang="en-US" sz="2400" dirty="0" smtClean="0"/>
              <a:t>suicide rates </a:t>
            </a:r>
            <a:r>
              <a:rPr lang="en-US" sz="2400" dirty="0"/>
              <a:t>differ very significantly between </a:t>
            </a:r>
            <a:r>
              <a:rPr lang="en-US" sz="2400" dirty="0" smtClean="0"/>
              <a:t>social groups </a:t>
            </a:r>
            <a:r>
              <a:rPr lang="en-US" sz="2400" dirty="0"/>
              <a:t>(even though suicide is personal), </a:t>
            </a:r>
          </a:p>
          <a:p>
            <a:pPr>
              <a:buClr>
                <a:schemeClr val="tx1"/>
              </a:buClr>
              <a:buFont typeface="Wingdings" panose="05000000000000000000" pitchFamily="2" charset="2"/>
              <a:buChar char="Ø"/>
              <a:defRPr/>
            </a:pPr>
            <a:r>
              <a:rPr lang="en-US" sz="2400" dirty="0"/>
              <a:t>e.g. that members of some religious </a:t>
            </a:r>
            <a:r>
              <a:rPr lang="en-US" sz="2400" dirty="0" smtClean="0"/>
              <a:t>groups are </a:t>
            </a:r>
            <a:r>
              <a:rPr lang="en-US" sz="2400" dirty="0"/>
              <a:t>more prone to suicide than others.</a:t>
            </a:r>
          </a:p>
          <a:p>
            <a:pPr marL="0" indent="0">
              <a:lnSpc>
                <a:spcPct val="90000"/>
              </a:lnSpc>
              <a:buNone/>
              <a:defRPr/>
            </a:pPr>
            <a:endParaRPr lang="en-US" dirty="0"/>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24</a:t>
            </a:fld>
            <a:endParaRPr lang="en-US"/>
          </a:p>
        </p:txBody>
      </p:sp>
    </p:spTree>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Title 1"/>
          <p:cNvSpPr>
            <a:spLocks noGrp="1"/>
          </p:cNvSpPr>
          <p:nvPr>
            <p:ph type="title"/>
          </p:nvPr>
        </p:nvSpPr>
        <p:spPr/>
        <p:txBody>
          <a:bodyPr/>
          <a:lstStyle/>
          <a:p>
            <a:r>
              <a:rPr lang="en-US" b="1" u="sng" smtClean="0"/>
              <a:t>Rational-legal authority</a:t>
            </a:r>
          </a:p>
        </p:txBody>
      </p:sp>
      <p:sp>
        <p:nvSpPr>
          <p:cNvPr id="304131" name="Content Placeholder 2"/>
          <p:cNvSpPr>
            <a:spLocks noGrp="1"/>
          </p:cNvSpPr>
          <p:nvPr>
            <p:ph idx="1"/>
          </p:nvPr>
        </p:nvSpPr>
        <p:spPr/>
        <p:txBody>
          <a:bodyPr/>
          <a:lstStyle/>
          <a:p>
            <a:r>
              <a:rPr lang="en-US" smtClean="0"/>
              <a:t>Its a power legitimated by formal rules and regulations.in most instances these rules and regulations are contained in a written constitution and set of laws that clearly outline the rights and obligations of those in power. power rests not in the individual but in the  office or position the individual holds. Thus the authority to govern is lost when the individual leaves or is removed from office.</a:t>
            </a:r>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240</a:t>
            </a:fld>
            <a:endParaRPr lang="en-US"/>
          </a:p>
        </p:txBody>
      </p:sp>
    </p:spTree>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Title 1"/>
          <p:cNvSpPr>
            <a:spLocks noGrp="1"/>
          </p:cNvSpPr>
          <p:nvPr>
            <p:ph type="title"/>
          </p:nvPr>
        </p:nvSpPr>
        <p:spPr/>
        <p:txBody>
          <a:bodyPr/>
          <a:lstStyle/>
          <a:p>
            <a:r>
              <a:rPr lang="en-US" smtClean="0"/>
              <a:t>Rational-legal authority</a:t>
            </a:r>
          </a:p>
        </p:txBody>
      </p:sp>
      <p:sp>
        <p:nvSpPr>
          <p:cNvPr id="305155" name="Content Placeholder 2"/>
          <p:cNvSpPr>
            <a:spLocks noGrp="1"/>
          </p:cNvSpPr>
          <p:nvPr>
            <p:ph idx="1"/>
          </p:nvPr>
        </p:nvSpPr>
        <p:spPr/>
        <p:txBody>
          <a:bodyPr/>
          <a:lstStyle/>
          <a:p>
            <a:r>
              <a:rPr lang="en-US" smtClean="0"/>
              <a:t>is the most common form of authority in modern societies. This is legitimized by formal rules and regulations.in most instances these rules and regulations are contained in a written constitution and set of laws that clearly outline the rights and obligations of those in power. Power rests not on the individual but the office or position the individual holds.</a:t>
            </a:r>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241</a:t>
            </a:fld>
            <a:endParaRPr lang="en-US"/>
          </a:p>
        </p:txBody>
      </p:sp>
    </p:spTree>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9" name="Title 1"/>
          <p:cNvSpPr>
            <a:spLocks noGrp="1"/>
          </p:cNvSpPr>
          <p:nvPr>
            <p:ph type="title"/>
          </p:nvPr>
        </p:nvSpPr>
        <p:spPr/>
        <p:txBody>
          <a:bodyPr/>
          <a:lstStyle/>
          <a:p>
            <a:endParaRPr lang="en-US" smtClean="0"/>
          </a:p>
        </p:txBody>
      </p:sp>
      <p:sp>
        <p:nvSpPr>
          <p:cNvPr id="306178" name="Content Placeholder 2"/>
          <p:cNvSpPr>
            <a:spLocks noGrp="1"/>
          </p:cNvSpPr>
          <p:nvPr>
            <p:ph idx="1"/>
          </p:nvPr>
        </p:nvSpPr>
        <p:spPr/>
        <p:txBody>
          <a:bodyPr/>
          <a:lstStyle/>
          <a:p>
            <a:r>
              <a:rPr lang="en-US" smtClean="0"/>
              <a:t>Authority to govern is lost when individual leaves office or loses power.</a:t>
            </a:r>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242</a:t>
            </a:fld>
            <a:endParaRPr lang="en-US"/>
          </a:p>
        </p:txBody>
      </p:sp>
    </p:spTree>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Title 1"/>
          <p:cNvSpPr>
            <a:spLocks noGrp="1"/>
          </p:cNvSpPr>
          <p:nvPr>
            <p:ph type="title"/>
          </p:nvPr>
        </p:nvSpPr>
        <p:spPr/>
        <p:txBody>
          <a:bodyPr/>
          <a:lstStyle/>
          <a:p>
            <a:r>
              <a:rPr lang="en-US" smtClean="0"/>
              <a:t>Types of governments</a:t>
            </a:r>
          </a:p>
        </p:txBody>
      </p:sp>
      <p:sp>
        <p:nvSpPr>
          <p:cNvPr id="307203" name="Content Placeholder 2"/>
          <p:cNvSpPr>
            <a:spLocks noGrp="1"/>
          </p:cNvSpPr>
          <p:nvPr>
            <p:ph idx="1"/>
          </p:nvPr>
        </p:nvSpPr>
        <p:spPr/>
        <p:txBody>
          <a:bodyPr/>
          <a:lstStyle/>
          <a:p>
            <a:r>
              <a:rPr lang="en-US" smtClean="0"/>
              <a:t>This consist of the people who direct the power of the state.in kenya the government has two levels .the county and the national government. There are three arms of governments namely the executive, the judiciary and the legislature.</a:t>
            </a:r>
          </a:p>
          <a:p>
            <a:r>
              <a:rPr lang="en-US" smtClean="0"/>
              <a:t>Most government are either democratic or authoritarian</a:t>
            </a:r>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243</a:t>
            </a:fld>
            <a:endParaRPr lang="en-US"/>
          </a:p>
        </p:txBody>
      </p:sp>
    </p:spTree>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Title 1"/>
          <p:cNvSpPr>
            <a:spLocks noGrp="1"/>
          </p:cNvSpPr>
          <p:nvPr>
            <p:ph type="title"/>
          </p:nvPr>
        </p:nvSpPr>
        <p:spPr/>
        <p:txBody>
          <a:bodyPr/>
          <a:lstStyle/>
          <a:p>
            <a:endParaRPr lang="en-US" smtClean="0"/>
          </a:p>
        </p:txBody>
      </p:sp>
      <p:sp>
        <p:nvSpPr>
          <p:cNvPr id="308227" name="Content Placeholder 2"/>
          <p:cNvSpPr>
            <a:spLocks noGrp="1"/>
          </p:cNvSpPr>
          <p:nvPr>
            <p:ph idx="1"/>
          </p:nvPr>
        </p:nvSpPr>
        <p:spPr/>
        <p:txBody>
          <a:bodyPr/>
          <a:lstStyle/>
          <a:p>
            <a:r>
              <a:rPr lang="en-US" smtClean="0"/>
              <a:t>Democracy is where power is exercised  through the people. The central feature of democracy is the right of the governed to participate in the political decision making processses.in practice these are representational democracies. Here voters elect representatives who are entrusted with the task of making political decisions.</a:t>
            </a:r>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244</a:t>
            </a:fld>
            <a:endParaRPr lang="en-US"/>
          </a:p>
        </p:txBody>
      </p:sp>
    </p:spTree>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Title 1"/>
          <p:cNvSpPr>
            <a:spLocks noGrp="1"/>
          </p:cNvSpPr>
          <p:nvPr>
            <p:ph type="title"/>
          </p:nvPr>
        </p:nvSpPr>
        <p:spPr/>
        <p:txBody>
          <a:bodyPr/>
          <a:lstStyle/>
          <a:p>
            <a:endParaRPr lang="en-US" smtClean="0"/>
          </a:p>
        </p:txBody>
      </p:sp>
      <p:sp>
        <p:nvSpPr>
          <p:cNvPr id="309251" name="Content Placeholder 2"/>
          <p:cNvSpPr>
            <a:spLocks noGrp="1"/>
          </p:cNvSpPr>
          <p:nvPr>
            <p:ph idx="1"/>
          </p:nvPr>
        </p:nvSpPr>
        <p:spPr/>
        <p:txBody>
          <a:bodyPr/>
          <a:lstStyle/>
          <a:p>
            <a:r>
              <a:rPr lang="en-US" smtClean="0"/>
              <a:t>If these elected officials do not perform to the liking of the electorate ,they can be ousted.</a:t>
            </a:r>
          </a:p>
          <a:p>
            <a:r>
              <a:rPr lang="en-US" smtClean="0"/>
              <a:t>Monarchy.is the type of government where one person rules. The ruler known as the monarch comes to power through inheritance. Most of the remaining monarchs have limited power. The power rests mostly with the elected officials. The monarch is mostly more than the symbolic head of state.</a:t>
            </a:r>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245</a:t>
            </a:fld>
            <a:endParaRPr lang="en-US"/>
          </a:p>
        </p:txBody>
      </p:sp>
    </p:spTree>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Title 1"/>
          <p:cNvSpPr>
            <a:spLocks noGrp="1"/>
          </p:cNvSpPr>
          <p:nvPr>
            <p:ph type="title"/>
          </p:nvPr>
        </p:nvSpPr>
        <p:spPr/>
        <p:txBody>
          <a:bodyPr/>
          <a:lstStyle/>
          <a:p>
            <a:endParaRPr lang="en-US" smtClean="0"/>
          </a:p>
        </p:txBody>
      </p:sp>
      <p:sp>
        <p:nvSpPr>
          <p:cNvPr id="310275" name="Content Placeholder 2"/>
          <p:cNvSpPr>
            <a:spLocks noGrp="1"/>
          </p:cNvSpPr>
          <p:nvPr>
            <p:ph idx="1"/>
          </p:nvPr>
        </p:nvSpPr>
        <p:spPr/>
        <p:txBody>
          <a:bodyPr/>
          <a:lstStyle/>
          <a:p>
            <a:r>
              <a:rPr lang="en-US" smtClean="0"/>
              <a:t>This type of monarchy is called constitutional monarchy. They are considered to be democratic because the ultimate power rests with the elected officials. Great Britain is such example. There also authoritarian systems of government.</a:t>
            </a:r>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246</a:t>
            </a:fld>
            <a:endParaRPr lang="en-US"/>
          </a:p>
        </p:txBody>
      </p:sp>
    </p:spTree>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Title 1"/>
          <p:cNvSpPr>
            <a:spLocks noGrp="1"/>
          </p:cNvSpPr>
          <p:nvPr>
            <p:ph type="title"/>
          </p:nvPr>
        </p:nvSpPr>
        <p:spPr/>
        <p:txBody>
          <a:bodyPr/>
          <a:lstStyle/>
          <a:p>
            <a:endParaRPr lang="en-US" smtClean="0"/>
          </a:p>
        </p:txBody>
      </p:sp>
      <p:sp>
        <p:nvSpPr>
          <p:cNvPr id="311299" name="Content Placeholder 2"/>
          <p:cNvSpPr>
            <a:spLocks noGrp="1"/>
          </p:cNvSpPr>
          <p:nvPr>
            <p:ph idx="1"/>
          </p:nvPr>
        </p:nvSpPr>
        <p:spPr/>
        <p:txBody>
          <a:bodyPr/>
          <a:lstStyle/>
          <a:p>
            <a:r>
              <a:rPr lang="en-US" smtClean="0"/>
              <a:t>Here the power firmly rests with the state. Members of society have little or no say in the political decision making process and in most cases ,government leaders cannot be removed from office through legal means. There is absolute monarchy where hereditary ruler holds absolute power. For example Bahrain and Oman. Are two nations ruled by absolute monarchies.</a:t>
            </a:r>
          </a:p>
          <a:p>
            <a:endParaRPr lang="en-US" smtClean="0"/>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247</a:t>
            </a:fld>
            <a:endParaRPr lang="en-US"/>
          </a:p>
        </p:txBody>
      </p:sp>
    </p:spTree>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Title 1"/>
          <p:cNvSpPr>
            <a:spLocks noGrp="1"/>
          </p:cNvSpPr>
          <p:nvPr>
            <p:ph type="title"/>
          </p:nvPr>
        </p:nvSpPr>
        <p:spPr/>
        <p:txBody>
          <a:bodyPr/>
          <a:lstStyle/>
          <a:p>
            <a:endParaRPr lang="en-US" smtClean="0"/>
          </a:p>
        </p:txBody>
      </p:sp>
      <p:sp>
        <p:nvSpPr>
          <p:cNvPr id="312323" name="Content Placeholder 2"/>
          <p:cNvSpPr>
            <a:spLocks noGrp="1"/>
          </p:cNvSpPr>
          <p:nvPr>
            <p:ph idx="1"/>
          </p:nvPr>
        </p:nvSpPr>
        <p:spPr/>
        <p:txBody>
          <a:bodyPr/>
          <a:lstStyle/>
          <a:p>
            <a:r>
              <a:rPr lang="en-US" smtClean="0"/>
              <a:t>Where power is in the hands of one individual its called dictatorship.</a:t>
            </a:r>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248</a:t>
            </a:fld>
            <a:endParaRPr lang="en-US"/>
          </a:p>
        </p:txBody>
      </p:sp>
    </p:spTree>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Title 1"/>
          <p:cNvSpPr>
            <a:spLocks noGrp="1"/>
          </p:cNvSpPr>
          <p:nvPr>
            <p:ph type="title"/>
          </p:nvPr>
        </p:nvSpPr>
        <p:spPr/>
        <p:txBody>
          <a:bodyPr/>
          <a:lstStyle/>
          <a:p>
            <a:r>
              <a:rPr lang="en-US" smtClean="0"/>
              <a:t>culture</a:t>
            </a:r>
          </a:p>
        </p:txBody>
      </p:sp>
      <p:sp>
        <p:nvSpPr>
          <p:cNvPr id="313347" name="Content Placeholder 2"/>
          <p:cNvSpPr>
            <a:spLocks noGrp="1"/>
          </p:cNvSpPr>
          <p:nvPr>
            <p:ph idx="1"/>
          </p:nvPr>
        </p:nvSpPr>
        <p:spPr/>
        <p:txBody>
          <a:bodyPr/>
          <a:lstStyle/>
          <a:p>
            <a:r>
              <a:rPr lang="en-US" smtClean="0"/>
              <a:t>Sociologist and anthropologists use the term culture as a collective noun that includes languages, custom and convention by which humans behaviour can be distinguished from other primates .it refers a vast store of learned behaviour that has been passed down through the generations and which, increasingly has differentiated the human way of life from that other human species.</a:t>
            </a:r>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249</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dirty="0" smtClean="0"/>
              <a:t>Others</a:t>
            </a:r>
          </a:p>
        </p:txBody>
      </p:sp>
      <p:sp>
        <p:nvSpPr>
          <p:cNvPr id="39939" name="Rectangle 3"/>
          <p:cNvSpPr>
            <a:spLocks noGrp="1" noChangeArrowheads="1"/>
          </p:cNvSpPr>
          <p:nvPr>
            <p:ph idx="1"/>
          </p:nvPr>
        </p:nvSpPr>
        <p:spPr/>
        <p:txBody>
          <a:bodyPr/>
          <a:lstStyle/>
          <a:p>
            <a:pPr eaLnBrk="1" hangingPunct="1">
              <a:buClr>
                <a:schemeClr val="tx1"/>
              </a:buClr>
            </a:pPr>
            <a:r>
              <a:rPr lang="en-US" dirty="0" err="1" smtClean="0"/>
              <a:t>Piel</a:t>
            </a:r>
            <a:r>
              <a:rPr lang="en-US" dirty="0" smtClean="0"/>
              <a:t> (1977) explained how relationships between individuals or groups function, and how changing circumstances and relationships influence these.</a:t>
            </a:r>
          </a:p>
          <a:p>
            <a:pPr>
              <a:buClr>
                <a:schemeClr val="tx1"/>
              </a:buClr>
              <a:buFont typeface="Wingdings" panose="05000000000000000000" pitchFamily="2" charset="2"/>
              <a:buChar char=""/>
              <a:defRPr/>
            </a:pPr>
            <a:r>
              <a:rPr lang="en-US" dirty="0"/>
              <a:t>He found that suicide rates are co-related to social factors such as loneliness and economic well being</a:t>
            </a:r>
            <a:r>
              <a:rPr lang="en-US" dirty="0" smtClean="0"/>
              <a:t>.</a:t>
            </a:r>
          </a:p>
          <a:p>
            <a:pPr>
              <a:buClr>
                <a:schemeClr val="tx1"/>
              </a:buClr>
              <a:buFont typeface="Wingdings" panose="05000000000000000000" pitchFamily="2" charset="2"/>
              <a:buChar char="Ø"/>
              <a:defRPr/>
            </a:pPr>
            <a:r>
              <a:rPr lang="en-US" dirty="0"/>
              <a:t>E.g.: A family = School child + college student + father + mother: a social system &amp; if </a:t>
            </a:r>
            <a:r>
              <a:rPr lang="en-US" dirty="0" smtClean="0"/>
              <a:t>any one </a:t>
            </a:r>
            <a:r>
              <a:rPr lang="en-US" dirty="0"/>
              <a:t>of them is affected, then </a:t>
            </a:r>
            <a:r>
              <a:rPr lang="en-US" dirty="0" smtClean="0"/>
              <a:t>the </a:t>
            </a:r>
            <a:r>
              <a:rPr lang="en-US" dirty="0"/>
              <a:t>whole family is disturbed.</a:t>
            </a:r>
          </a:p>
          <a:p>
            <a:pPr>
              <a:buFont typeface="Arial" panose="020B0604020202020204" pitchFamily="34" charset="0"/>
              <a:buChar char="•"/>
              <a:defRPr/>
            </a:pPr>
            <a:endParaRPr lang="en-US" dirty="0"/>
          </a:p>
          <a:p>
            <a:pPr>
              <a:buClr>
                <a:schemeClr val="tx1"/>
              </a:buClr>
              <a:buFont typeface="Wingdings" panose="05000000000000000000" pitchFamily="2" charset="2"/>
              <a:buChar char=""/>
              <a:defRPr/>
            </a:pPr>
            <a:endParaRPr lang="en-US" dirty="0"/>
          </a:p>
          <a:p>
            <a:pPr>
              <a:buFont typeface="Arial" panose="020B0604020202020204" pitchFamily="34" charset="0"/>
              <a:buChar char="•"/>
              <a:defRPr/>
            </a:pPr>
            <a:endParaRPr lang="en-US" dirty="0"/>
          </a:p>
          <a:p>
            <a:pPr eaLnBrk="1" hangingPunct="1">
              <a:buClr>
                <a:schemeClr val="tx1"/>
              </a:buClr>
            </a:pPr>
            <a:endParaRPr lang="en-US" dirty="0" smtClean="0"/>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25</a:t>
            </a:fld>
            <a:endParaRPr lang="en-US"/>
          </a:p>
        </p:txBody>
      </p:sp>
    </p:spTree>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Title 1"/>
          <p:cNvSpPr>
            <a:spLocks noGrp="1"/>
          </p:cNvSpPr>
          <p:nvPr>
            <p:ph type="title"/>
          </p:nvPr>
        </p:nvSpPr>
        <p:spPr/>
        <p:txBody>
          <a:bodyPr/>
          <a:lstStyle/>
          <a:p>
            <a:r>
              <a:rPr lang="en-US" smtClean="0"/>
              <a:t>Illness and illness behavior</a:t>
            </a:r>
          </a:p>
        </p:txBody>
      </p:sp>
      <p:sp>
        <p:nvSpPr>
          <p:cNvPr id="314371" name="Content Placeholder 2"/>
          <p:cNvSpPr>
            <a:spLocks noGrp="1"/>
          </p:cNvSpPr>
          <p:nvPr>
            <p:ph idx="1"/>
          </p:nvPr>
        </p:nvSpPr>
        <p:spPr/>
        <p:txBody>
          <a:bodyPr/>
          <a:lstStyle/>
          <a:p>
            <a:pPr marL="0" indent="0">
              <a:buNone/>
            </a:pPr>
            <a:r>
              <a:rPr lang="en-US" dirty="0" smtClean="0"/>
              <a:t>Illness behaviour thus involves the manner in which persons monitor their bodies ,define and interpret their symptoms, take remedial action and utilize various sources of help  as well as the more formal healthcare </a:t>
            </a:r>
            <a:r>
              <a:rPr lang="en-US" dirty="0" err="1" smtClean="0"/>
              <a:t>system.J</a:t>
            </a:r>
            <a:endParaRPr lang="en-US" dirty="0" smtClean="0"/>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250</a:t>
            </a:fld>
            <a:endParaRPr lang="en-US"/>
          </a:p>
        </p:txBody>
      </p:sp>
    </p:spTree>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Title 1"/>
          <p:cNvSpPr>
            <a:spLocks noGrp="1"/>
          </p:cNvSpPr>
          <p:nvPr>
            <p:ph type="title"/>
          </p:nvPr>
        </p:nvSpPr>
        <p:spPr/>
        <p:txBody>
          <a:bodyPr/>
          <a:lstStyle/>
          <a:p>
            <a:endParaRPr lang="en-US" smtClean="0"/>
          </a:p>
        </p:txBody>
      </p:sp>
      <p:sp>
        <p:nvSpPr>
          <p:cNvPr id="315395" name="Content Placeholder 2"/>
          <p:cNvSpPr>
            <a:spLocks noGrp="1"/>
          </p:cNvSpPr>
          <p:nvPr>
            <p:ph idx="1"/>
          </p:nvPr>
        </p:nvSpPr>
        <p:spPr/>
        <p:txBody>
          <a:bodyPr/>
          <a:lstStyle/>
          <a:p>
            <a:r>
              <a:rPr lang="en-US" smtClean="0"/>
              <a:t>The term</a:t>
            </a:r>
            <a:r>
              <a:rPr lang="en-US" b="1" i="1" smtClean="0"/>
              <a:t> culture</a:t>
            </a:r>
            <a:r>
              <a:rPr lang="en-US" smtClean="0"/>
              <a:t> is derived from the Latin word </a:t>
            </a:r>
            <a:r>
              <a:rPr lang="en-US" b="1" i="1" smtClean="0"/>
              <a:t>colere.whic means to cultivate or to till the soil.</a:t>
            </a:r>
            <a:endParaRPr lang="en-US" smtClean="0"/>
          </a:p>
          <a:p>
            <a:r>
              <a:rPr lang="en-US" b="1" i="1" smtClean="0"/>
              <a:t>So initially the term had</a:t>
            </a:r>
            <a:r>
              <a:rPr lang="en-US" smtClean="0"/>
              <a:t> some reference to agriculture. But its now used to refer to the beleifs,values and expressive symbols of any group or society.</a:t>
            </a:r>
          </a:p>
          <a:p>
            <a:r>
              <a:rPr lang="en-US" b="1" i="1" smtClean="0"/>
              <a:t>Definitions of culture:</a:t>
            </a:r>
          </a:p>
          <a:p>
            <a:r>
              <a:rPr lang="en-US" smtClean="0"/>
              <a:t>That complex whole that includes knowledge</a:t>
            </a:r>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251</a:t>
            </a:fld>
            <a:endParaRPr lang="en-US"/>
          </a:p>
        </p:txBody>
      </p:sp>
    </p:spTree>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Title 1"/>
          <p:cNvSpPr>
            <a:spLocks noGrp="1"/>
          </p:cNvSpPr>
          <p:nvPr>
            <p:ph type="title"/>
          </p:nvPr>
        </p:nvSpPr>
        <p:spPr/>
        <p:txBody>
          <a:bodyPr/>
          <a:lstStyle/>
          <a:p>
            <a:endParaRPr lang="en-US" smtClean="0"/>
          </a:p>
        </p:txBody>
      </p:sp>
      <p:sp>
        <p:nvSpPr>
          <p:cNvPr id="316419" name="Content Placeholder 2"/>
          <p:cNvSpPr>
            <a:spLocks noGrp="1"/>
          </p:cNvSpPr>
          <p:nvPr>
            <p:ph idx="1"/>
          </p:nvPr>
        </p:nvSpPr>
        <p:spPr/>
        <p:txBody>
          <a:bodyPr/>
          <a:lstStyle/>
          <a:p>
            <a:r>
              <a:rPr lang="en-US" smtClean="0"/>
              <a:t>Belief, art, morals, law, custom, and any other capabilities and habits acquired by man as a member of the society.</a:t>
            </a:r>
          </a:p>
          <a:p>
            <a:r>
              <a:rPr lang="en-US" smtClean="0"/>
              <a:t>-organized body of conventional understanding manifest in art and artifact which, persisting through tradition ,characterizes a human group.</a:t>
            </a:r>
          </a:p>
          <a:p>
            <a:r>
              <a:rPr lang="en-US" smtClean="0"/>
              <a:t>-culture is the handiwork of man and the medium through which he achieves his ends.</a:t>
            </a:r>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252</a:t>
            </a:fld>
            <a:endParaRPr lang="en-US"/>
          </a:p>
        </p:txBody>
      </p:sp>
    </p:spTree>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Title 1"/>
          <p:cNvSpPr>
            <a:spLocks noGrp="1"/>
          </p:cNvSpPr>
          <p:nvPr>
            <p:ph type="title"/>
          </p:nvPr>
        </p:nvSpPr>
        <p:spPr/>
        <p:txBody>
          <a:bodyPr/>
          <a:lstStyle/>
          <a:p>
            <a:r>
              <a:rPr lang="en-US" b="1" u="sng" smtClean="0"/>
              <a:t>Characteristic of culture</a:t>
            </a:r>
            <a:r>
              <a:rPr lang="en-US" smtClean="0"/>
              <a:t>.</a:t>
            </a:r>
          </a:p>
        </p:txBody>
      </p:sp>
      <p:sp>
        <p:nvSpPr>
          <p:cNvPr id="317443" name="Content Placeholder 2"/>
          <p:cNvSpPr>
            <a:spLocks noGrp="1"/>
          </p:cNvSpPr>
          <p:nvPr>
            <p:ph idx="1"/>
          </p:nvPr>
        </p:nvSpPr>
        <p:spPr/>
        <p:txBody>
          <a:bodyPr/>
          <a:lstStyle/>
          <a:p>
            <a:r>
              <a:rPr lang="en-US" b="1" smtClean="0"/>
              <a:t>Culture is learnt- </a:t>
            </a:r>
            <a:r>
              <a:rPr lang="en-US" smtClean="0"/>
              <a:t>its not innate  and cultural traits can be acquired through socialization  and habits</a:t>
            </a:r>
          </a:p>
          <a:p>
            <a:r>
              <a:rPr lang="en-US" smtClean="0"/>
              <a:t>-</a:t>
            </a:r>
            <a:r>
              <a:rPr lang="en-US" b="1" smtClean="0"/>
              <a:t>culture is social</a:t>
            </a:r>
            <a:r>
              <a:rPr lang="en-US" smtClean="0"/>
              <a:t>-culture does not exist in isolation.it originates and develops through social interaction. Man acquires human qualities through association with others.</a:t>
            </a:r>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253</a:t>
            </a:fld>
            <a:endParaRPr lang="en-US"/>
          </a:p>
        </p:txBody>
      </p:sp>
    </p:spTree>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Title 1"/>
          <p:cNvSpPr>
            <a:spLocks noGrp="1"/>
          </p:cNvSpPr>
          <p:nvPr>
            <p:ph type="title"/>
          </p:nvPr>
        </p:nvSpPr>
        <p:spPr/>
        <p:txBody>
          <a:bodyPr/>
          <a:lstStyle/>
          <a:p>
            <a:endParaRPr lang="en-US" smtClean="0"/>
          </a:p>
        </p:txBody>
      </p:sp>
      <p:sp>
        <p:nvSpPr>
          <p:cNvPr id="318467" name="Content Placeholder 2"/>
          <p:cNvSpPr>
            <a:spLocks noGrp="1"/>
          </p:cNvSpPr>
          <p:nvPr>
            <p:ph idx="1"/>
          </p:nvPr>
        </p:nvSpPr>
        <p:spPr/>
        <p:txBody>
          <a:bodyPr/>
          <a:lstStyle/>
          <a:p>
            <a:r>
              <a:rPr lang="en-US" smtClean="0"/>
              <a:t>-</a:t>
            </a:r>
            <a:r>
              <a:rPr lang="en-US" b="1" smtClean="0"/>
              <a:t>culture is shared- </a:t>
            </a:r>
            <a:r>
              <a:rPr lang="en-US" smtClean="0"/>
              <a:t>its not individual its collective.it includes the expectations of the group as a whole., culture is the totality of group way, thought and action duly accepted  and followed by a group of people.</a:t>
            </a:r>
          </a:p>
          <a:p>
            <a:r>
              <a:rPr lang="en-US" b="1" smtClean="0"/>
              <a:t>-culture is idealist-what is include in culture is not all attainable. Its idealized and efforts are made to achieve these ideals .it reflects ideal norms,behaviour of a group.</a:t>
            </a:r>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254</a:t>
            </a:fld>
            <a:endParaRPr lang="en-US"/>
          </a:p>
        </p:txBody>
      </p:sp>
    </p:spTree>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Title 1"/>
          <p:cNvSpPr>
            <a:spLocks noGrp="1"/>
          </p:cNvSpPr>
          <p:nvPr>
            <p:ph type="title"/>
          </p:nvPr>
        </p:nvSpPr>
        <p:spPr/>
        <p:txBody>
          <a:bodyPr/>
          <a:lstStyle/>
          <a:p>
            <a:endParaRPr lang="en-US" smtClean="0"/>
          </a:p>
        </p:txBody>
      </p:sp>
      <p:sp>
        <p:nvSpPr>
          <p:cNvPr id="319491" name="Content Placeholder 2"/>
          <p:cNvSpPr>
            <a:spLocks noGrp="1"/>
          </p:cNvSpPr>
          <p:nvPr>
            <p:ph idx="1"/>
          </p:nvPr>
        </p:nvSpPr>
        <p:spPr/>
        <p:txBody>
          <a:bodyPr/>
          <a:lstStyle/>
          <a:p>
            <a:r>
              <a:rPr lang="en-US" smtClean="0"/>
              <a:t>-</a:t>
            </a:r>
            <a:r>
              <a:rPr lang="en-US" b="1" smtClean="0"/>
              <a:t>culture is transmittive-</a:t>
            </a:r>
            <a:r>
              <a:rPr lang="en-US" smtClean="0"/>
              <a:t>always has a link with the past.it is past that is given to the future in the form of customs and traditions.</a:t>
            </a:r>
          </a:p>
          <a:p>
            <a:r>
              <a:rPr lang="en-US" b="1" smtClean="0"/>
              <a:t>Culture is gratifying-</a:t>
            </a:r>
            <a:r>
              <a:rPr lang="en-US" smtClean="0"/>
              <a:t>each group has a certain common ends, which are met by he culture.it meets ethical and social needs of the group as a whole.</a:t>
            </a:r>
          </a:p>
          <a:p>
            <a:r>
              <a:rPr lang="en-US" b="1" smtClean="0"/>
              <a:t>Culture is dynamic-</a:t>
            </a:r>
            <a:r>
              <a:rPr lang="en-US" smtClean="0"/>
              <a:t>its not static.it means </a:t>
            </a:r>
            <a:endParaRPr lang="en-US" b="1" smtClean="0"/>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255</a:t>
            </a:fld>
            <a:endParaRPr lang="en-US"/>
          </a:p>
        </p:txBody>
      </p:sp>
    </p:spTree>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Title 1"/>
          <p:cNvSpPr>
            <a:spLocks noGrp="1"/>
          </p:cNvSpPr>
          <p:nvPr>
            <p:ph type="title"/>
          </p:nvPr>
        </p:nvSpPr>
        <p:spPr/>
        <p:txBody>
          <a:bodyPr/>
          <a:lstStyle/>
          <a:p>
            <a:endParaRPr lang="en-US" smtClean="0"/>
          </a:p>
        </p:txBody>
      </p:sp>
      <p:sp>
        <p:nvSpPr>
          <p:cNvPr id="320515" name="Content Placeholder 2"/>
          <p:cNvSpPr>
            <a:spLocks noGrp="1"/>
          </p:cNvSpPr>
          <p:nvPr>
            <p:ph idx="1"/>
          </p:nvPr>
        </p:nvSpPr>
        <p:spPr/>
        <p:txBody>
          <a:bodyPr/>
          <a:lstStyle/>
          <a:p>
            <a:r>
              <a:rPr lang="en-US" smtClean="0"/>
              <a:t>A way of life. inventions,problems,planned changes. New ways of life are evolved and adopted in an attempt o adjust to changed circumstances.</a:t>
            </a:r>
          </a:p>
          <a:p>
            <a:r>
              <a:rPr lang="en-US" b="1" smtClean="0"/>
              <a:t>Culture is integrated-</a:t>
            </a:r>
            <a:r>
              <a:rPr lang="en-US" smtClean="0"/>
              <a:t>various parts of the culture are closely linked and integrated with one another. Thus culture is  not a disintegrated whole, not only this but also any element  </a:t>
            </a:r>
            <a:endParaRPr lang="en-US" b="1" smtClean="0"/>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256</a:t>
            </a:fld>
            <a:endParaRPr lang="en-US"/>
          </a:p>
        </p:txBody>
      </p:sp>
    </p:spTree>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Title 1"/>
          <p:cNvSpPr>
            <a:spLocks noGrp="1"/>
          </p:cNvSpPr>
          <p:nvPr>
            <p:ph type="title"/>
          </p:nvPr>
        </p:nvSpPr>
        <p:spPr/>
        <p:txBody>
          <a:bodyPr/>
          <a:lstStyle/>
          <a:p>
            <a:endParaRPr lang="en-US" smtClean="0"/>
          </a:p>
        </p:txBody>
      </p:sp>
      <p:sp>
        <p:nvSpPr>
          <p:cNvPr id="321539" name="Content Placeholder 2"/>
          <p:cNvSpPr>
            <a:spLocks noGrp="1"/>
          </p:cNvSpPr>
          <p:nvPr>
            <p:ph idx="1"/>
          </p:nvPr>
        </p:nvSpPr>
        <p:spPr/>
        <p:txBody>
          <a:bodyPr/>
          <a:lstStyle/>
          <a:p>
            <a:r>
              <a:rPr lang="en-US" smtClean="0"/>
              <a:t>Which gets introduced and accepted by the culture also gets integrated.</a:t>
            </a:r>
          </a:p>
          <a:p>
            <a:endParaRPr lang="en-US" smtClean="0"/>
          </a:p>
          <a:p>
            <a:r>
              <a:rPr lang="en-US" b="1" u="sng" smtClean="0"/>
              <a:t>Non-Material culture</a:t>
            </a:r>
          </a:p>
          <a:p>
            <a:r>
              <a:rPr lang="en-US" smtClean="0"/>
              <a:t>-this consists of the words people use,the ideas,customs and beleifs,they hold  and the habits they follow</a:t>
            </a:r>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257</a:t>
            </a:fld>
            <a:endParaRPr lang="en-US"/>
          </a:p>
        </p:txBody>
      </p:sp>
    </p:spTree>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Title 1"/>
          <p:cNvSpPr>
            <a:spLocks noGrp="1"/>
          </p:cNvSpPr>
          <p:nvPr>
            <p:ph type="title"/>
          </p:nvPr>
        </p:nvSpPr>
        <p:spPr/>
        <p:txBody>
          <a:bodyPr/>
          <a:lstStyle/>
          <a:p>
            <a:endParaRPr lang="en-US" smtClean="0"/>
          </a:p>
        </p:txBody>
      </p:sp>
      <p:sp>
        <p:nvSpPr>
          <p:cNvPr id="322563" name="Content Placeholder 2"/>
          <p:cNvSpPr>
            <a:spLocks noGrp="1"/>
          </p:cNvSpPr>
          <p:nvPr>
            <p:ph idx="1"/>
          </p:nvPr>
        </p:nvSpPr>
        <p:spPr/>
        <p:txBody>
          <a:bodyPr/>
          <a:lstStyle/>
          <a:p>
            <a:r>
              <a:rPr lang="en-US" b="1" u="sng" smtClean="0"/>
              <a:t>Material culture</a:t>
            </a:r>
          </a:p>
          <a:p>
            <a:r>
              <a:rPr lang="en-US" smtClean="0"/>
              <a:t>It consists of  culture of manufactured objects such as tools,furniture,automobiles,roads,bridges.</a:t>
            </a:r>
          </a:p>
          <a:p>
            <a:r>
              <a:rPr lang="en-US" smtClean="0"/>
              <a:t>Note..material culture is always the outgrowth of non material Culture.</a:t>
            </a:r>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258</a:t>
            </a:fld>
            <a:endParaRPr lang="en-US"/>
          </a:p>
        </p:txBody>
      </p:sp>
    </p:spTree>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Title 1"/>
          <p:cNvSpPr>
            <a:spLocks noGrp="1"/>
          </p:cNvSpPr>
          <p:nvPr>
            <p:ph type="title"/>
          </p:nvPr>
        </p:nvSpPr>
        <p:spPr/>
        <p:txBody>
          <a:bodyPr/>
          <a:lstStyle/>
          <a:p>
            <a:r>
              <a:rPr lang="en-US" u="sng" smtClean="0"/>
              <a:t>Key terminologies</a:t>
            </a:r>
          </a:p>
        </p:txBody>
      </p:sp>
      <p:sp>
        <p:nvSpPr>
          <p:cNvPr id="323587" name="Content Placeholder 2"/>
          <p:cNvSpPr>
            <a:spLocks noGrp="1"/>
          </p:cNvSpPr>
          <p:nvPr>
            <p:ph idx="1"/>
          </p:nvPr>
        </p:nvSpPr>
        <p:spPr/>
        <p:txBody>
          <a:bodyPr/>
          <a:lstStyle/>
          <a:p>
            <a:r>
              <a:rPr lang="en-US" b="1" smtClean="0"/>
              <a:t>Cultural lag-</a:t>
            </a:r>
            <a:r>
              <a:rPr lang="en-US" smtClean="0"/>
              <a:t>this is the time between the appearance of a new material invention and the making of appropriate  adjustments in corresponding area of non-material culture.</a:t>
            </a:r>
          </a:p>
          <a:p>
            <a:r>
              <a:rPr lang="en-US" b="1" smtClean="0"/>
              <a:t>Sub culture-</a:t>
            </a:r>
            <a:r>
              <a:rPr lang="en-US" smtClean="0"/>
              <a:t>.a culture within a larger culture, often having beliefs or interests at variance with those of the larger culture</a:t>
            </a:r>
            <a:endParaRPr lang="en-US" b="1" smtClean="0"/>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259</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smtClean="0"/>
              <a:t>Terminolgy</a:t>
            </a:r>
          </a:p>
        </p:txBody>
      </p:sp>
      <p:sp>
        <p:nvSpPr>
          <p:cNvPr id="24579" name="Content Placeholder 2"/>
          <p:cNvSpPr>
            <a:spLocks noGrp="1"/>
          </p:cNvSpPr>
          <p:nvPr>
            <p:ph idx="1"/>
          </p:nvPr>
        </p:nvSpPr>
        <p:spPr/>
        <p:txBody>
          <a:bodyPr>
            <a:normAutofit lnSpcReduction="10000"/>
          </a:bodyPr>
          <a:lstStyle/>
          <a:p>
            <a:pPr>
              <a:buFont typeface="Arial" panose="020B0604020202020204" pitchFamily="34" charset="0"/>
              <a:buChar char="•"/>
              <a:defRPr/>
            </a:pPr>
            <a:r>
              <a:rPr lang="en-US" b="1" dirty="0" smtClean="0"/>
              <a:t>Norms</a:t>
            </a:r>
            <a:r>
              <a:rPr lang="en-US" dirty="0" smtClean="0"/>
              <a:t>-standards that govern </a:t>
            </a:r>
            <a:r>
              <a:rPr lang="en-US" dirty="0" err="1" smtClean="0"/>
              <a:t>behaviour</a:t>
            </a:r>
            <a:r>
              <a:rPr lang="en-US" dirty="0" smtClean="0"/>
              <a:t> in</a:t>
            </a:r>
          </a:p>
          <a:p>
            <a:pPr marL="0" indent="0">
              <a:buNone/>
              <a:defRPr/>
            </a:pPr>
            <a:r>
              <a:rPr lang="en-US" dirty="0" smtClean="0"/>
              <a:t> roles. Socially accepted patterns of </a:t>
            </a:r>
            <a:r>
              <a:rPr lang="en-US" dirty="0" err="1" smtClean="0"/>
              <a:t>behaviour</a:t>
            </a:r>
            <a:endParaRPr lang="en-US" dirty="0" smtClean="0"/>
          </a:p>
          <a:p>
            <a:pPr>
              <a:buFont typeface="Arial" panose="020B0604020202020204" pitchFamily="34" charset="0"/>
              <a:buChar char="•"/>
              <a:defRPr/>
            </a:pPr>
            <a:r>
              <a:rPr lang="en-US" b="1" dirty="0" smtClean="0"/>
              <a:t>Mores</a:t>
            </a:r>
            <a:r>
              <a:rPr lang="en-US" dirty="0" smtClean="0"/>
              <a:t>- the essential or characteristic customs and conventions of a society or community. stronger social norms receiving severe punishment e.g. adultery</a:t>
            </a:r>
          </a:p>
          <a:p>
            <a:pPr>
              <a:buFont typeface="Arial" panose="020B0604020202020204" pitchFamily="34" charset="0"/>
              <a:buChar char="•"/>
              <a:defRPr/>
            </a:pPr>
            <a:r>
              <a:rPr lang="en-US" b="1" dirty="0" smtClean="0"/>
              <a:t>Laws</a:t>
            </a:r>
            <a:r>
              <a:rPr lang="en-US" dirty="0" smtClean="0"/>
              <a:t>- written socially confirmed rules and regulations of conduct which are punishable</a:t>
            </a:r>
          </a:p>
          <a:p>
            <a:pPr>
              <a:buFont typeface="Arial" panose="020B0604020202020204" pitchFamily="34" charset="0"/>
              <a:buChar char="•"/>
              <a:defRPr/>
            </a:pPr>
            <a:r>
              <a:rPr lang="en-US" b="1" dirty="0"/>
              <a:t>Sanctions</a:t>
            </a:r>
            <a:r>
              <a:rPr lang="en-US" dirty="0"/>
              <a:t>-form of direct social control</a:t>
            </a:r>
          </a:p>
          <a:p>
            <a:pPr marL="0" indent="0">
              <a:buNone/>
              <a:defRPr/>
            </a:pPr>
            <a:r>
              <a:rPr lang="en-US" dirty="0"/>
              <a:t>    that uses rewards and punishment to </a:t>
            </a:r>
          </a:p>
          <a:p>
            <a:pPr marL="0" indent="0">
              <a:buNone/>
              <a:defRPr/>
            </a:pPr>
            <a:r>
              <a:rPr lang="en-US" dirty="0"/>
              <a:t>   encourage conformity to social norms</a:t>
            </a:r>
          </a:p>
          <a:p>
            <a:pPr>
              <a:buFont typeface="Arial" panose="020B0604020202020204" pitchFamily="34" charset="0"/>
              <a:buChar char="•"/>
              <a:defRPr/>
            </a:pPr>
            <a:endParaRPr lang="en-US" dirty="0" smtClean="0"/>
          </a:p>
          <a:p>
            <a:pPr>
              <a:buFont typeface="Arial" panose="020B0604020202020204" pitchFamily="34" charset="0"/>
              <a:buChar char="•"/>
              <a:defRPr/>
            </a:pPr>
            <a:endParaRPr lang="en-US" dirty="0" smtClean="0"/>
          </a:p>
        </p:txBody>
      </p:sp>
      <p:sp>
        <p:nvSpPr>
          <p:cNvPr id="14340" name="Footer Placeholder 3"/>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a:defRPr/>
            </a:pPr>
            <a:r>
              <a:rPr lang="en-US" smtClean="0"/>
              <a:t>annacieta</a:t>
            </a:r>
            <a:endParaRPr lang="en-US" smtClean="0"/>
          </a:p>
        </p:txBody>
      </p:sp>
      <p:sp>
        <p:nvSpPr>
          <p:cNvPr id="41989" name="Slide Number Placeholder 4"/>
          <p:cNvSpPr>
            <a:spLocks noGrp="1"/>
          </p:cNvSpPr>
          <p:nvPr>
            <p:ph type="sldNum" sz="quarter" idx="12"/>
          </p:nvPr>
        </p:nvSpPr>
        <p:spPr bwMode="auto">
          <a:noFill/>
          <a:ln>
            <a:miter lim="800000"/>
            <a:headEnd/>
            <a:tailEnd/>
          </a:ln>
        </p:spPr>
        <p:txBody>
          <a:bodyPr/>
          <a:lstStyle/>
          <a:p>
            <a:fld id="{2358860C-EFA7-47E8-B764-16DC9D539EEF}" type="slidenum">
              <a:rPr lang="en-US"/>
              <a:pPr/>
              <a:t>26</a:t>
            </a:fld>
            <a:endParaRPr lang="en-US"/>
          </a:p>
        </p:txBody>
      </p:sp>
    </p:spTree>
  </p:cSld>
  <p:clrMapOvr>
    <a:masterClrMapping/>
  </p:clrMapOvr>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Title 1"/>
          <p:cNvSpPr>
            <a:spLocks noGrp="1"/>
          </p:cNvSpPr>
          <p:nvPr>
            <p:ph type="title"/>
          </p:nvPr>
        </p:nvSpPr>
        <p:spPr/>
        <p:txBody>
          <a:bodyPr/>
          <a:lstStyle/>
          <a:p>
            <a:endParaRPr lang="en-US" smtClean="0"/>
          </a:p>
        </p:txBody>
      </p:sp>
      <p:sp>
        <p:nvSpPr>
          <p:cNvPr id="324611" name="Content Placeholder 2"/>
          <p:cNvSpPr>
            <a:spLocks noGrp="1"/>
          </p:cNvSpPr>
          <p:nvPr>
            <p:ph idx="1"/>
          </p:nvPr>
        </p:nvSpPr>
        <p:spPr/>
        <p:txBody>
          <a:bodyPr/>
          <a:lstStyle/>
          <a:p>
            <a:r>
              <a:rPr lang="en-US" b="1" smtClean="0"/>
              <a:t>Acculturation-</a:t>
            </a:r>
            <a:r>
              <a:rPr lang="en-US" smtClean="0"/>
              <a:t>this is cultural change occurring under special conditions of intensive contact between culture and involving extensive and relatively rapid change in one or both cultures involved.</a:t>
            </a:r>
          </a:p>
          <a:p>
            <a:r>
              <a:rPr lang="en-US" b="1" smtClean="0"/>
              <a:t>Ethnocentrism-</a:t>
            </a:r>
            <a:r>
              <a:rPr lang="en-US" smtClean="0"/>
              <a:t>this is a characteristic of the in group.</a:t>
            </a:r>
            <a:endParaRPr lang="en-US" b="1" smtClean="0"/>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260</a:t>
            </a:fld>
            <a:endParaRPr lang="en-US"/>
          </a:p>
        </p:txBody>
      </p:sp>
    </p:spTree>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Title 1"/>
          <p:cNvSpPr>
            <a:spLocks noGrp="1"/>
          </p:cNvSpPr>
          <p:nvPr>
            <p:ph type="title"/>
          </p:nvPr>
        </p:nvSpPr>
        <p:spPr/>
        <p:txBody>
          <a:bodyPr/>
          <a:lstStyle/>
          <a:p>
            <a:endParaRPr lang="en-US" smtClean="0"/>
          </a:p>
        </p:txBody>
      </p:sp>
      <p:sp>
        <p:nvSpPr>
          <p:cNvPr id="325635" name="Content Placeholder 2"/>
          <p:cNvSpPr>
            <a:spLocks noGrp="1"/>
          </p:cNvSpPr>
          <p:nvPr>
            <p:ph idx="1"/>
          </p:nvPr>
        </p:nvSpPr>
        <p:spPr/>
        <p:txBody>
          <a:bodyPr/>
          <a:lstStyle/>
          <a:p>
            <a:r>
              <a:rPr lang="en-US" smtClean="0"/>
              <a:t>This is that view of things in which ones own group is the center of everything and others are rated with reference to it. the culture of others is looked upon with contempt and a belief that your is superior to others.</a:t>
            </a:r>
          </a:p>
          <a:p>
            <a:r>
              <a:rPr lang="en-US" b="1" smtClean="0"/>
              <a:t>Cultural diffusion-</a:t>
            </a:r>
            <a:r>
              <a:rPr lang="en-US" smtClean="0"/>
              <a:t>process by which the cultural traits invented or discovered in one society are spread directly  or indirectly to other societies.</a:t>
            </a:r>
            <a:endParaRPr lang="en-US" b="1" smtClean="0"/>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261</a:t>
            </a:fld>
            <a:endParaRPr lang="en-US"/>
          </a:p>
        </p:txBody>
      </p:sp>
    </p:spTree>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Title 1"/>
          <p:cNvSpPr>
            <a:spLocks noGrp="1"/>
          </p:cNvSpPr>
          <p:nvPr>
            <p:ph type="title"/>
          </p:nvPr>
        </p:nvSpPr>
        <p:spPr/>
        <p:txBody>
          <a:bodyPr/>
          <a:lstStyle/>
          <a:p>
            <a:endParaRPr lang="en-US" smtClean="0"/>
          </a:p>
        </p:txBody>
      </p:sp>
      <p:sp>
        <p:nvSpPr>
          <p:cNvPr id="326659" name="Content Placeholder 2"/>
          <p:cNvSpPr>
            <a:spLocks noGrp="1"/>
          </p:cNvSpPr>
          <p:nvPr>
            <p:ph idx="1"/>
          </p:nvPr>
        </p:nvSpPr>
        <p:spPr/>
        <p:txBody>
          <a:bodyPr/>
          <a:lstStyle/>
          <a:p>
            <a:r>
              <a:rPr lang="en-US" b="1" smtClean="0"/>
              <a:t>Life style-</a:t>
            </a:r>
            <a:r>
              <a:rPr lang="en-US" smtClean="0"/>
              <a:t> a way of life or style of living that reflects the person values and attitude. This includes patterns of social relations, consumption, entertainment and dress.it also reflects  persons values and attitudes. The conscious or unconscious choice between one site of behaviors and some other set of sets of behaviors.</a:t>
            </a:r>
            <a:endParaRPr lang="en-US" b="1" smtClean="0"/>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262</a:t>
            </a:fld>
            <a:endParaRPr lang="en-US"/>
          </a:p>
        </p:txBody>
      </p:sp>
    </p:spTree>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Title 1"/>
          <p:cNvSpPr>
            <a:spLocks noGrp="1"/>
          </p:cNvSpPr>
          <p:nvPr>
            <p:ph type="title"/>
          </p:nvPr>
        </p:nvSpPr>
        <p:spPr/>
        <p:txBody>
          <a:bodyPr/>
          <a:lstStyle/>
          <a:p>
            <a:r>
              <a:rPr lang="en-US" b="1" smtClean="0"/>
              <a:t>Cultural effects on health</a:t>
            </a:r>
            <a:r>
              <a:rPr lang="en-US" smtClean="0"/>
              <a:t>.</a:t>
            </a:r>
          </a:p>
        </p:txBody>
      </p:sp>
      <p:sp>
        <p:nvSpPr>
          <p:cNvPr id="327683" name="Content Placeholder 2"/>
          <p:cNvSpPr>
            <a:spLocks noGrp="1"/>
          </p:cNvSpPr>
          <p:nvPr>
            <p:ph idx="1"/>
          </p:nvPr>
        </p:nvSpPr>
        <p:spPr/>
        <p:txBody>
          <a:bodyPr/>
          <a:lstStyle/>
          <a:p>
            <a:r>
              <a:rPr lang="en-US" smtClean="0"/>
              <a:t>The effect of culture on health is vast.it affects perceptions on health, illness and death. beliefs about caused of diseases, approach to health promotion, how illness and pain are expressed and experienced, where patients seek help and the types of treatment patients prefer. To improve healthcare delivery and outcomes the health care providers should know the patients cultural view on:</a:t>
            </a:r>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263</a:t>
            </a:fld>
            <a:endParaRPr lang="en-US"/>
          </a:p>
        </p:txBody>
      </p:sp>
    </p:spTree>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Title 1"/>
          <p:cNvSpPr>
            <a:spLocks noGrp="1"/>
          </p:cNvSpPr>
          <p:nvPr>
            <p:ph type="title"/>
          </p:nvPr>
        </p:nvSpPr>
        <p:spPr/>
        <p:txBody>
          <a:bodyPr/>
          <a:lstStyle/>
          <a:p>
            <a:endParaRPr lang="en-US" smtClean="0"/>
          </a:p>
        </p:txBody>
      </p:sp>
      <p:sp>
        <p:nvSpPr>
          <p:cNvPr id="328707" name="Content Placeholder 2"/>
          <p:cNvSpPr>
            <a:spLocks noGrp="1"/>
          </p:cNvSpPr>
          <p:nvPr>
            <p:ph idx="1"/>
          </p:nvPr>
        </p:nvSpPr>
        <p:spPr/>
        <p:txBody>
          <a:bodyPr/>
          <a:lstStyle/>
          <a:p>
            <a:pPr>
              <a:buFont typeface="Wingdings" pitchFamily="2" charset="2"/>
              <a:buChar char="Ø"/>
            </a:pPr>
            <a:r>
              <a:rPr lang="en-US" smtClean="0"/>
              <a:t>Role of family members, heirachy,key decision makers</a:t>
            </a:r>
          </a:p>
          <a:p>
            <a:pPr>
              <a:buFont typeface="Wingdings" pitchFamily="2" charset="2"/>
              <a:buChar char="Ø"/>
            </a:pPr>
            <a:r>
              <a:rPr lang="en-US" smtClean="0"/>
              <a:t>Role of community</a:t>
            </a:r>
          </a:p>
          <a:p>
            <a:pPr>
              <a:buFont typeface="Wingdings" pitchFamily="2" charset="2"/>
              <a:buChar char="Ø"/>
            </a:pPr>
            <a:r>
              <a:rPr lang="en-US" smtClean="0"/>
              <a:t>Religion-impact on diet, beliefs about illness, treatment.</a:t>
            </a:r>
          </a:p>
          <a:p>
            <a:pPr>
              <a:buFont typeface="Wingdings" pitchFamily="2" charset="2"/>
              <a:buChar char="Ø"/>
            </a:pPr>
            <a:r>
              <a:rPr lang="en-US" smtClean="0"/>
              <a:t>Views on health and wellness.</a:t>
            </a:r>
          </a:p>
          <a:p>
            <a:pPr>
              <a:buFont typeface="Wingdings" pitchFamily="2" charset="2"/>
              <a:buChar char="Ø"/>
            </a:pPr>
            <a:r>
              <a:rPr lang="en-US" smtClean="0"/>
              <a:t>Views on death and dying.</a:t>
            </a:r>
          </a:p>
          <a:p>
            <a:pPr>
              <a:buFont typeface="Wingdings" pitchFamily="2" charset="2"/>
              <a:buChar char="Ø"/>
            </a:pPr>
            <a:r>
              <a:rPr lang="en-US" smtClean="0"/>
              <a:t>Alternative or traditional medicine.</a:t>
            </a:r>
          </a:p>
          <a:p>
            <a:pPr>
              <a:buFont typeface="Wingdings" pitchFamily="2" charset="2"/>
              <a:buChar char="Ø"/>
            </a:pPr>
            <a:endParaRPr lang="en-US" smtClean="0"/>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264</a:t>
            </a:fld>
            <a:endParaRPr lang="en-US"/>
          </a:p>
        </p:txBody>
      </p:sp>
    </p:spTree>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Title 1"/>
          <p:cNvSpPr>
            <a:spLocks noGrp="1"/>
          </p:cNvSpPr>
          <p:nvPr>
            <p:ph type="title"/>
          </p:nvPr>
        </p:nvSpPr>
        <p:spPr/>
        <p:txBody>
          <a:bodyPr/>
          <a:lstStyle/>
          <a:p>
            <a:endParaRPr lang="en-US" smtClean="0"/>
          </a:p>
        </p:txBody>
      </p:sp>
      <p:sp>
        <p:nvSpPr>
          <p:cNvPr id="329731" name="Content Placeholder 2"/>
          <p:cNvSpPr>
            <a:spLocks noGrp="1"/>
          </p:cNvSpPr>
          <p:nvPr>
            <p:ph idx="1"/>
          </p:nvPr>
        </p:nvSpPr>
        <p:spPr/>
        <p:txBody>
          <a:bodyPr/>
          <a:lstStyle/>
          <a:p>
            <a:pPr>
              <a:buFont typeface="Wingdings" pitchFamily="2" charset="2"/>
              <a:buChar char="Ø"/>
            </a:pPr>
            <a:r>
              <a:rPr lang="en-US" smtClean="0"/>
              <a:t>Beliefs about causes and treatments of illness disease (physical and mental).</a:t>
            </a:r>
          </a:p>
          <a:p>
            <a:pPr>
              <a:buFont typeface="Wingdings" pitchFamily="2" charset="2"/>
              <a:buChar char="Ø"/>
            </a:pPr>
            <a:r>
              <a:rPr lang="en-US" smtClean="0"/>
              <a:t>Gender roles and relationships.</a:t>
            </a:r>
          </a:p>
          <a:p>
            <a:pPr>
              <a:buFont typeface="Wingdings" pitchFamily="2" charset="2"/>
              <a:buChar char="Ø"/>
            </a:pPr>
            <a:r>
              <a:rPr lang="en-US" smtClean="0"/>
              <a:t>Sexuality, fertility, childbirth.</a:t>
            </a:r>
          </a:p>
          <a:p>
            <a:pPr>
              <a:buFont typeface="Wingdings" pitchFamily="2" charset="2"/>
              <a:buChar char="Ø"/>
            </a:pPr>
            <a:r>
              <a:rPr lang="en-US" smtClean="0"/>
              <a:t>Food beliefs and diet.</a:t>
            </a:r>
          </a:p>
          <a:p>
            <a:pPr>
              <a:buFont typeface="Wingdings" pitchFamily="2" charset="2"/>
              <a:buChar char="Ø"/>
            </a:pPr>
            <a:endParaRPr lang="en-US" smtClean="0"/>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265</a:t>
            </a:fld>
            <a:endParaRPr lang="en-US"/>
          </a:p>
        </p:txBody>
      </p:sp>
    </p:spTree>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Title 1"/>
          <p:cNvSpPr>
            <a:spLocks noGrp="1"/>
          </p:cNvSpPr>
          <p:nvPr>
            <p:ph type="title"/>
          </p:nvPr>
        </p:nvSpPr>
        <p:spPr/>
        <p:txBody>
          <a:bodyPr/>
          <a:lstStyle/>
          <a:p>
            <a:endParaRPr lang="en-US" smtClean="0"/>
          </a:p>
        </p:txBody>
      </p:sp>
      <p:sp>
        <p:nvSpPr>
          <p:cNvPr id="330755" name="Content Placeholder 2"/>
          <p:cNvSpPr>
            <a:spLocks noGrp="1"/>
          </p:cNvSpPr>
          <p:nvPr>
            <p:ph idx="1"/>
          </p:nvPr>
        </p:nvSpPr>
        <p:spPr/>
        <p:txBody>
          <a:bodyPr/>
          <a:lstStyle/>
          <a:p>
            <a:r>
              <a:rPr lang="en-US" smtClean="0"/>
              <a:t>Knowledge of patients culture can help avoid misunderstanding and enable practitioners to provide better care.</a:t>
            </a:r>
          </a:p>
          <a:p>
            <a:r>
              <a:rPr lang="en-US" b="1" smtClean="0"/>
              <a:t>The role of generalization </a:t>
            </a:r>
          </a:p>
          <a:p>
            <a:r>
              <a:rPr lang="en-US" smtClean="0"/>
              <a:t>Generalization is a statement about common trends within a group, but with the recognition hat further information is needed to ascertain whether the generalization applies to a particular person.</a:t>
            </a:r>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266</a:t>
            </a:fld>
            <a:endParaRPr lang="en-US"/>
          </a:p>
        </p:txBody>
      </p:sp>
    </p:spTree>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Title 1"/>
          <p:cNvSpPr>
            <a:spLocks noGrp="1"/>
          </p:cNvSpPr>
          <p:nvPr>
            <p:ph type="title"/>
          </p:nvPr>
        </p:nvSpPr>
        <p:spPr/>
        <p:txBody>
          <a:bodyPr/>
          <a:lstStyle/>
          <a:p>
            <a:endParaRPr lang="en-US" smtClean="0"/>
          </a:p>
        </p:txBody>
      </p:sp>
      <p:sp>
        <p:nvSpPr>
          <p:cNvPr id="331779" name="Content Placeholder 2"/>
          <p:cNvSpPr>
            <a:spLocks noGrp="1"/>
          </p:cNvSpPr>
          <p:nvPr>
            <p:ph idx="1"/>
          </p:nvPr>
        </p:nvSpPr>
        <p:spPr/>
        <p:txBody>
          <a:bodyPr/>
          <a:lstStyle/>
          <a:p>
            <a:r>
              <a:rPr lang="en-US" smtClean="0"/>
              <a:t>Another are is the aspect of prognosis, whereas some cultures want to know exact prognosis and disease process. Some believe that their religious beliefs do nit allow such. Some members may consider bad news to be inappropriate. And insensitive.</a:t>
            </a:r>
          </a:p>
          <a:p>
            <a:r>
              <a:rPr lang="en-US" smtClean="0"/>
              <a:t>Nurses are taught the importance of touch. Yet if they are caring for certain opposite sex patients.</a:t>
            </a:r>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267</a:t>
            </a:fld>
            <a:endParaRPr lang="en-US"/>
          </a:p>
        </p:txBody>
      </p:sp>
    </p:spTree>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Title 1"/>
          <p:cNvSpPr>
            <a:spLocks noGrp="1"/>
          </p:cNvSpPr>
          <p:nvPr>
            <p:ph type="title"/>
          </p:nvPr>
        </p:nvSpPr>
        <p:spPr/>
        <p:txBody>
          <a:bodyPr/>
          <a:lstStyle/>
          <a:p>
            <a:endParaRPr lang="en-US" smtClean="0"/>
          </a:p>
        </p:txBody>
      </p:sp>
      <p:sp>
        <p:nvSpPr>
          <p:cNvPr id="332803" name="Content Placeholder 2"/>
          <p:cNvSpPr>
            <a:spLocks noGrp="1"/>
          </p:cNvSpPr>
          <p:nvPr>
            <p:ph idx="1"/>
          </p:nvPr>
        </p:nvSpPr>
        <p:spPr/>
        <p:txBody>
          <a:bodyPr/>
          <a:lstStyle/>
          <a:p>
            <a:r>
              <a:rPr lang="en-US" smtClean="0"/>
              <a:t>But its important to know about cultural and religious barriers. And some touches are prohibited.</a:t>
            </a:r>
          </a:p>
          <a:p>
            <a:r>
              <a:rPr lang="en-US" b="1" smtClean="0"/>
              <a:t>Factors of disease causation</a:t>
            </a:r>
            <a:endParaRPr lang="en-US" smtClean="0"/>
          </a:p>
          <a:p>
            <a:r>
              <a:rPr lang="en-US" i="1" smtClean="0"/>
              <a:t>Supernatural causes</a:t>
            </a:r>
            <a:r>
              <a:rPr lang="en-US" smtClean="0"/>
              <a:t>-wrath of God,small pox,chicken pox,breaking social taboos,sins,evil eye ghost/spirit.</a:t>
            </a:r>
          </a:p>
          <a:p>
            <a:endParaRPr lang="en-US" smtClean="0"/>
          </a:p>
          <a:p>
            <a:endParaRPr lang="en-US" b="1" smtClean="0"/>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268</a:t>
            </a:fld>
            <a:endParaRPr lang="en-US"/>
          </a:p>
        </p:txBody>
      </p:sp>
    </p:spTree>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Title 1"/>
          <p:cNvSpPr>
            <a:spLocks noGrp="1"/>
          </p:cNvSpPr>
          <p:nvPr>
            <p:ph type="title"/>
          </p:nvPr>
        </p:nvSpPr>
        <p:spPr/>
        <p:txBody>
          <a:bodyPr/>
          <a:lstStyle/>
          <a:p>
            <a:endParaRPr lang="en-US" smtClean="0"/>
          </a:p>
        </p:txBody>
      </p:sp>
      <p:sp>
        <p:nvSpPr>
          <p:cNvPr id="234499" name="Content Placeholder 2"/>
          <p:cNvSpPr>
            <a:spLocks noGrp="1"/>
          </p:cNvSpPr>
          <p:nvPr>
            <p:ph idx="1"/>
          </p:nvPr>
        </p:nvSpPr>
        <p:spPr/>
        <p:txBody>
          <a:bodyPr/>
          <a:lstStyle/>
          <a:p>
            <a:pPr>
              <a:defRPr/>
            </a:pPr>
            <a:r>
              <a:rPr lang="en-US" i="1" dirty="0" smtClean="0"/>
              <a:t>Physical causes-extremity of </a:t>
            </a:r>
            <a:r>
              <a:rPr lang="en-US" i="1" dirty="0" err="1" smtClean="0"/>
              <a:t>weather,</a:t>
            </a:r>
            <a:r>
              <a:rPr lang="en-US" dirty="0" err="1" smtClean="0"/>
              <a:t>heat</a:t>
            </a:r>
            <a:r>
              <a:rPr lang="en-US" dirty="0" smtClean="0"/>
              <a:t> </a:t>
            </a:r>
            <a:r>
              <a:rPr lang="en-US" dirty="0" err="1" smtClean="0"/>
              <a:t>stroke,frost</a:t>
            </a:r>
            <a:r>
              <a:rPr lang="en-US" dirty="0" smtClean="0"/>
              <a:t> </a:t>
            </a:r>
            <a:r>
              <a:rPr lang="en-US" dirty="0" err="1" smtClean="0"/>
              <a:t>bite,contaminated</a:t>
            </a:r>
            <a:r>
              <a:rPr lang="en-US" dirty="0" smtClean="0"/>
              <a:t> </a:t>
            </a:r>
            <a:r>
              <a:rPr lang="en-US" dirty="0" err="1" smtClean="0"/>
              <a:t>water,impurity</a:t>
            </a:r>
            <a:r>
              <a:rPr lang="en-US" dirty="0" smtClean="0"/>
              <a:t> of </a:t>
            </a:r>
            <a:r>
              <a:rPr lang="en-US" dirty="0" err="1" smtClean="0"/>
              <a:t>blood,scabies,acne,boils</a:t>
            </a:r>
            <a:r>
              <a:rPr lang="en-US" dirty="0" smtClean="0"/>
              <a:t>.</a:t>
            </a:r>
          </a:p>
          <a:p>
            <a:pPr>
              <a:defRPr/>
            </a:pPr>
            <a:r>
              <a:rPr lang="en-US" i="1" dirty="0" smtClean="0"/>
              <a:t>Environmental sanitation-disposal of human excreta-open field </a:t>
            </a:r>
            <a:r>
              <a:rPr lang="en-US" i="1" dirty="0" err="1" smtClean="0"/>
              <a:t>defacation</a:t>
            </a:r>
            <a:r>
              <a:rPr lang="en-US" i="1" dirty="0" smtClean="0"/>
              <a:t>.</a:t>
            </a:r>
          </a:p>
          <a:p>
            <a:pPr marL="0" indent="0">
              <a:buNone/>
              <a:defRPr/>
            </a:pPr>
            <a:r>
              <a:rPr lang="en-US" i="1" dirty="0" smtClean="0"/>
              <a:t>Disposal of waste</a:t>
            </a:r>
          </a:p>
          <a:p>
            <a:pPr marL="0" indent="0">
              <a:buNone/>
              <a:defRPr/>
            </a:pPr>
            <a:r>
              <a:rPr lang="en-US" i="1" dirty="0" smtClean="0"/>
              <a:t>-</a:t>
            </a:r>
            <a:r>
              <a:rPr lang="en-US" b="1" i="1" dirty="0" smtClean="0"/>
              <a:t>food habits-</a:t>
            </a:r>
            <a:r>
              <a:rPr lang="en-US" dirty="0" err="1" smtClean="0"/>
              <a:t>influnce</a:t>
            </a:r>
            <a:r>
              <a:rPr lang="en-US" dirty="0" smtClean="0"/>
              <a:t> by </a:t>
            </a:r>
            <a:r>
              <a:rPr lang="en-US" dirty="0" err="1" smtClean="0"/>
              <a:t>climate,soil</a:t>
            </a:r>
            <a:r>
              <a:rPr lang="en-US" dirty="0" smtClean="0"/>
              <a:t> </a:t>
            </a:r>
            <a:r>
              <a:rPr lang="en-US" dirty="0" err="1" smtClean="0"/>
              <a:t>type,customs,beleifs,religion,deep</a:t>
            </a:r>
            <a:r>
              <a:rPr lang="en-US" dirty="0" smtClean="0"/>
              <a:t> psychological </a:t>
            </a:r>
            <a:endParaRPr lang="en-US" b="1" i="1" dirty="0" smtClean="0"/>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269</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Font typeface="Arial" panose="020B0604020202020204" pitchFamily="34" charset="0"/>
              <a:buChar char="•"/>
              <a:defRPr/>
            </a:pPr>
            <a:r>
              <a:rPr lang="en-US" b="1" dirty="0"/>
              <a:t>Socialization</a:t>
            </a:r>
            <a:r>
              <a:rPr lang="en-US" dirty="0"/>
              <a:t>-the process by which </a:t>
            </a:r>
            <a:r>
              <a:rPr lang="en-US" dirty="0" smtClean="0"/>
              <a:t>new members </a:t>
            </a:r>
            <a:r>
              <a:rPr lang="en-US" dirty="0"/>
              <a:t>of a society are taught </a:t>
            </a:r>
            <a:r>
              <a:rPr lang="en-US" dirty="0" smtClean="0"/>
              <a:t>to </a:t>
            </a:r>
            <a:r>
              <a:rPr lang="en-US" dirty="0"/>
              <a:t>participate in that society learn </a:t>
            </a:r>
          </a:p>
          <a:p>
            <a:pPr marL="0" indent="0">
              <a:buNone/>
              <a:defRPr/>
            </a:pPr>
            <a:r>
              <a:rPr lang="en-US" dirty="0"/>
              <a:t>   their roles and develop a self image</a:t>
            </a:r>
            <a:r>
              <a:rPr lang="en-US" dirty="0" smtClean="0"/>
              <a:t>.</a:t>
            </a:r>
          </a:p>
          <a:p>
            <a:pPr>
              <a:buFont typeface="Arial" panose="020B0604020202020204" pitchFamily="34" charset="0"/>
              <a:buChar char="•"/>
              <a:defRPr/>
            </a:pPr>
            <a:r>
              <a:rPr lang="en-US" dirty="0"/>
              <a:t> </a:t>
            </a:r>
            <a:r>
              <a:rPr lang="en-US" b="1" dirty="0"/>
              <a:t>Stratification</a:t>
            </a:r>
            <a:r>
              <a:rPr lang="en-US" dirty="0"/>
              <a:t>-a pattern where scarce resources,</a:t>
            </a:r>
          </a:p>
          <a:p>
            <a:pPr marL="0" indent="0">
              <a:buNone/>
              <a:defRPr/>
            </a:pPr>
            <a:r>
              <a:rPr lang="en-US" dirty="0"/>
              <a:t>    such as wealth income, and power are distributed unequally among the members of a </a:t>
            </a:r>
            <a:r>
              <a:rPr lang="en-US" dirty="0" smtClean="0"/>
              <a:t>society</a:t>
            </a:r>
          </a:p>
          <a:p>
            <a:pPr>
              <a:buFont typeface="Arial" panose="020B0604020202020204" pitchFamily="34" charset="0"/>
              <a:buChar char="•"/>
              <a:defRPr/>
            </a:pPr>
            <a:r>
              <a:rPr lang="en-US" b="1" dirty="0"/>
              <a:t>Re socialization-a </a:t>
            </a:r>
            <a:r>
              <a:rPr lang="en-US" dirty="0"/>
              <a:t>process occurring in social institutions designed to undo the </a:t>
            </a:r>
            <a:r>
              <a:rPr lang="en-US" dirty="0" smtClean="0"/>
              <a:t>effects of </a:t>
            </a:r>
            <a:r>
              <a:rPr lang="en-US" dirty="0"/>
              <a:t>previous socialization and teach an </a:t>
            </a:r>
            <a:r>
              <a:rPr lang="en-US" dirty="0" smtClean="0"/>
              <a:t>individual </a:t>
            </a:r>
            <a:r>
              <a:rPr lang="en-US" dirty="0"/>
              <a:t>new and different beliefs and </a:t>
            </a:r>
            <a:r>
              <a:rPr lang="en-US" dirty="0" smtClean="0"/>
              <a:t>attitudes </a:t>
            </a:r>
            <a:r>
              <a:rPr lang="en-US" dirty="0"/>
              <a:t>and behavior pattern</a:t>
            </a:r>
          </a:p>
          <a:p>
            <a:pPr marL="0" indent="0">
              <a:buNone/>
              <a:defRPr/>
            </a:pPr>
            <a:endParaRPr lang="en-US" dirty="0"/>
          </a:p>
          <a:p>
            <a:pPr marL="0" indent="0">
              <a:buNone/>
              <a:defRPr/>
            </a:pPr>
            <a:endParaRPr lang="en-US" dirty="0"/>
          </a:p>
        </p:txBody>
      </p:sp>
      <p:sp>
        <p:nvSpPr>
          <p:cNvPr id="4" name="Footer Placeholder 3"/>
          <p:cNvSpPr>
            <a:spLocks noGrp="1"/>
          </p:cNvSpPr>
          <p:nvPr>
            <p:ph type="ftr" sz="quarter" idx="11"/>
          </p:nvPr>
        </p:nvSpPr>
        <p:spPr/>
        <p:txBody>
          <a:bodyPr/>
          <a:lstStyle/>
          <a:p>
            <a:r>
              <a:rPr lang="en-US" smtClean="0"/>
              <a:t>annacieta</a:t>
            </a:r>
            <a:endParaRPr lang="en-US"/>
          </a:p>
        </p:txBody>
      </p:sp>
      <p:sp>
        <p:nvSpPr>
          <p:cNvPr id="5" name="Slide Number Placeholder 4"/>
          <p:cNvSpPr>
            <a:spLocks noGrp="1"/>
          </p:cNvSpPr>
          <p:nvPr>
            <p:ph type="sldNum" sz="quarter" idx="12"/>
          </p:nvPr>
        </p:nvSpPr>
        <p:spPr/>
        <p:txBody>
          <a:bodyPr/>
          <a:lstStyle/>
          <a:p>
            <a:fld id="{1F3E6434-720D-434F-A66C-A6EAC34E0334}" type="slidenum">
              <a:rPr lang="en-US" smtClean="0"/>
              <a:t>27</a:t>
            </a:fld>
            <a:endParaRPr lang="en-US"/>
          </a:p>
        </p:txBody>
      </p:sp>
    </p:spTree>
    <p:extLst>
      <p:ext uri="{BB962C8B-B14F-4D97-AF65-F5344CB8AC3E}">
        <p14:creationId xmlns:p14="http://schemas.microsoft.com/office/powerpoint/2010/main" val="3532216782"/>
      </p:ext>
    </p:extLst>
  </p:cSld>
  <p:clrMapOvr>
    <a:masterClrMapping/>
  </p:clrMapOvr>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Title 1"/>
          <p:cNvSpPr>
            <a:spLocks noGrp="1"/>
          </p:cNvSpPr>
          <p:nvPr>
            <p:ph type="title"/>
          </p:nvPr>
        </p:nvSpPr>
        <p:spPr/>
        <p:txBody>
          <a:bodyPr/>
          <a:lstStyle/>
          <a:p>
            <a:endParaRPr lang="en-US" smtClean="0"/>
          </a:p>
        </p:txBody>
      </p:sp>
      <p:sp>
        <p:nvSpPr>
          <p:cNvPr id="235523" name="Content Placeholder 2"/>
          <p:cNvSpPr>
            <a:spLocks noGrp="1"/>
          </p:cNvSpPr>
          <p:nvPr>
            <p:ph idx="1"/>
          </p:nvPr>
        </p:nvSpPr>
        <p:spPr/>
        <p:txBody>
          <a:bodyPr/>
          <a:lstStyle/>
          <a:p>
            <a:pPr>
              <a:defRPr/>
            </a:pPr>
            <a:r>
              <a:rPr lang="en-US" dirty="0" smtClean="0"/>
              <a:t>Root.</a:t>
            </a:r>
          </a:p>
          <a:p>
            <a:pPr>
              <a:defRPr/>
            </a:pPr>
            <a:r>
              <a:rPr lang="en-US" dirty="0" smtClean="0"/>
              <a:t>Things related to affection, warmth, image, social prestige, food taboos, concept of hot and cooked food, fasting, vegetarian and non </a:t>
            </a:r>
            <a:r>
              <a:rPr lang="en-US" dirty="0" err="1" smtClean="0"/>
              <a:t>vegs</a:t>
            </a:r>
            <a:r>
              <a:rPr lang="en-US" dirty="0" smtClean="0"/>
              <a:t>. adulteration-to make impure by addition of foreign  or inferior substance.</a:t>
            </a:r>
          </a:p>
          <a:p>
            <a:pPr>
              <a:defRPr/>
            </a:pPr>
            <a:endParaRPr lang="en-US" dirty="0"/>
          </a:p>
          <a:p>
            <a:pPr marL="0" indent="0">
              <a:buNone/>
              <a:defRPr/>
            </a:pPr>
            <a:r>
              <a:rPr lang="en-US" b="1" dirty="0" smtClean="0"/>
              <a:t>Maternal child health-</a:t>
            </a:r>
            <a:r>
              <a:rPr lang="en-US" dirty="0" smtClean="0"/>
              <a:t>universality of </a:t>
            </a:r>
            <a:r>
              <a:rPr lang="en-US" dirty="0" err="1" smtClean="0"/>
              <a:t>mariage</a:t>
            </a:r>
            <a:endParaRPr lang="en-US" b="1" dirty="0" smtClean="0"/>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270</a:t>
            </a:fld>
            <a:endParaRPr lang="en-US"/>
          </a:p>
        </p:txBody>
      </p:sp>
    </p:spTree>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Title 1"/>
          <p:cNvSpPr>
            <a:spLocks noGrp="1"/>
          </p:cNvSpPr>
          <p:nvPr>
            <p:ph type="title"/>
          </p:nvPr>
        </p:nvSpPr>
        <p:spPr/>
        <p:txBody>
          <a:bodyPr/>
          <a:lstStyle/>
          <a:p>
            <a:endParaRPr lang="en-US" smtClean="0"/>
          </a:p>
        </p:txBody>
      </p:sp>
      <p:sp>
        <p:nvSpPr>
          <p:cNvPr id="236547" name="Content Placeholder 2"/>
          <p:cNvSpPr>
            <a:spLocks noGrp="1"/>
          </p:cNvSpPr>
          <p:nvPr>
            <p:ph idx="1"/>
          </p:nvPr>
        </p:nvSpPr>
        <p:spPr/>
        <p:txBody>
          <a:bodyPr/>
          <a:lstStyle/>
          <a:p>
            <a:pPr>
              <a:defRPr/>
            </a:pPr>
            <a:r>
              <a:rPr lang="en-US" dirty="0" smtClean="0"/>
              <a:t>Male child preference</a:t>
            </a:r>
          </a:p>
          <a:p>
            <a:pPr>
              <a:defRPr/>
            </a:pPr>
            <a:r>
              <a:rPr lang="en-US" dirty="0" smtClean="0"/>
              <a:t>Beneficial-</a:t>
            </a:r>
            <a:r>
              <a:rPr lang="en-US" dirty="0" err="1" smtClean="0"/>
              <a:t>breastfeeding,exosure</a:t>
            </a:r>
            <a:r>
              <a:rPr lang="en-US" dirty="0" smtClean="0"/>
              <a:t> to sunlight</a:t>
            </a:r>
          </a:p>
          <a:p>
            <a:pPr>
              <a:defRPr/>
            </a:pPr>
            <a:r>
              <a:rPr lang="en-US" dirty="0" smtClean="0"/>
              <a:t>Harmful-restriction of food intake during pregnancy</a:t>
            </a:r>
          </a:p>
          <a:p>
            <a:pPr>
              <a:defRPr/>
            </a:pPr>
            <a:r>
              <a:rPr lang="en-US" dirty="0" smtClean="0"/>
              <a:t>Home delivery by untrained aids</a:t>
            </a:r>
          </a:p>
          <a:p>
            <a:pPr>
              <a:defRPr/>
            </a:pPr>
            <a:r>
              <a:rPr lang="en-US" dirty="0" smtClean="0"/>
              <a:t>Discarding colostrum</a:t>
            </a:r>
          </a:p>
          <a:p>
            <a:pPr>
              <a:defRPr/>
            </a:pPr>
            <a:r>
              <a:rPr lang="en-US" dirty="0" smtClean="0"/>
              <a:t>Pre lacteal feeding</a:t>
            </a:r>
          </a:p>
          <a:p>
            <a:pPr marL="0" indent="0">
              <a:buNone/>
              <a:defRPr/>
            </a:pPr>
            <a:endParaRPr lang="en-US" dirty="0" smtClean="0"/>
          </a:p>
          <a:p>
            <a:pPr>
              <a:defRPr/>
            </a:pPr>
            <a:endParaRPr lang="en-US" dirty="0" smtClean="0"/>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271</a:t>
            </a:fld>
            <a:endParaRPr lang="en-US"/>
          </a:p>
        </p:txBody>
      </p:sp>
    </p:spTree>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Title 1"/>
          <p:cNvSpPr>
            <a:spLocks noGrp="1"/>
          </p:cNvSpPr>
          <p:nvPr>
            <p:ph type="title"/>
          </p:nvPr>
        </p:nvSpPr>
        <p:spPr/>
        <p:txBody>
          <a:bodyPr/>
          <a:lstStyle/>
          <a:p>
            <a:endParaRPr lang="en-US" smtClean="0"/>
          </a:p>
        </p:txBody>
      </p:sp>
      <p:sp>
        <p:nvSpPr>
          <p:cNvPr id="336899" name="Content Placeholder 2"/>
          <p:cNvSpPr>
            <a:spLocks noGrp="1"/>
          </p:cNvSpPr>
          <p:nvPr>
            <p:ph idx="1"/>
          </p:nvPr>
        </p:nvSpPr>
        <p:spPr/>
        <p:txBody>
          <a:bodyPr/>
          <a:lstStyle/>
          <a:p>
            <a:r>
              <a:rPr lang="en-US" smtClean="0"/>
              <a:t>Skin branding</a:t>
            </a:r>
          </a:p>
          <a:p>
            <a:r>
              <a:rPr lang="en-US" smtClean="0"/>
              <a:t>Sedative given to infant.</a:t>
            </a:r>
          </a:p>
          <a:p>
            <a:r>
              <a:rPr lang="en-US" smtClean="0"/>
              <a:t>Un important ones</a:t>
            </a:r>
          </a:p>
          <a:p>
            <a:r>
              <a:rPr lang="en-US" smtClean="0"/>
              <a:t>-piercing ear/nose</a:t>
            </a:r>
          </a:p>
          <a:p>
            <a:r>
              <a:rPr lang="en-US" smtClean="0"/>
              <a:t>-topical application on head</a:t>
            </a:r>
          </a:p>
          <a:p>
            <a:r>
              <a:rPr lang="en-US" smtClean="0"/>
              <a:t>-</a:t>
            </a:r>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272</a:t>
            </a:fld>
            <a:endParaRPr lang="en-US"/>
          </a:p>
        </p:txBody>
      </p:sp>
    </p:spTree>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Title 1"/>
          <p:cNvSpPr>
            <a:spLocks noGrp="1"/>
          </p:cNvSpPr>
          <p:nvPr>
            <p:ph type="title"/>
          </p:nvPr>
        </p:nvSpPr>
        <p:spPr/>
        <p:txBody>
          <a:bodyPr/>
          <a:lstStyle/>
          <a:p>
            <a:endParaRPr lang="en-US" smtClean="0"/>
          </a:p>
        </p:txBody>
      </p:sp>
      <p:sp>
        <p:nvSpPr>
          <p:cNvPr id="337923" name="Content Placeholder 2"/>
          <p:cNvSpPr>
            <a:spLocks noGrp="1"/>
          </p:cNvSpPr>
          <p:nvPr>
            <p:ph idx="1"/>
          </p:nvPr>
        </p:nvSpPr>
        <p:spPr/>
        <p:txBody>
          <a:bodyPr/>
          <a:lstStyle/>
          <a:p>
            <a:r>
              <a:rPr lang="en-US" b="1" smtClean="0"/>
              <a:t>Personal hygiene</a:t>
            </a:r>
          </a:p>
          <a:p>
            <a:r>
              <a:rPr lang="en-US" smtClean="0"/>
              <a:t>Oral hygiene,neem twigs,mukobero,ash,charcoal,</a:t>
            </a:r>
          </a:p>
          <a:p>
            <a:r>
              <a:rPr lang="en-US" smtClean="0"/>
              <a:t>Baths-adequcay of space,prrivacy,clothing,intelligence,religion,weather,</a:t>
            </a:r>
          </a:p>
          <a:p>
            <a:r>
              <a:rPr lang="en-US" smtClean="0"/>
              <a:t>Regular baths-</a:t>
            </a:r>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273</a:t>
            </a:fld>
            <a:endParaRPr lang="en-US"/>
          </a:p>
        </p:txBody>
      </p:sp>
    </p:spTree>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Title 1"/>
          <p:cNvSpPr>
            <a:spLocks noGrp="1"/>
          </p:cNvSpPr>
          <p:nvPr>
            <p:ph type="title"/>
          </p:nvPr>
        </p:nvSpPr>
        <p:spPr/>
        <p:txBody>
          <a:bodyPr/>
          <a:lstStyle/>
          <a:p>
            <a:endParaRPr lang="en-US" smtClean="0"/>
          </a:p>
        </p:txBody>
      </p:sp>
      <p:sp>
        <p:nvSpPr>
          <p:cNvPr id="338947" name="Content Placeholder 2"/>
          <p:cNvSpPr>
            <a:spLocks noGrp="1"/>
          </p:cNvSpPr>
          <p:nvPr>
            <p:ph idx="1"/>
          </p:nvPr>
        </p:nvSpPr>
        <p:spPr/>
        <p:txBody>
          <a:bodyPr/>
          <a:lstStyle/>
          <a:p>
            <a:r>
              <a:rPr lang="en-US" smtClean="0"/>
              <a:t>Ritual bathing,on fixed occasions and ceremonies.</a:t>
            </a:r>
          </a:p>
          <a:p>
            <a:r>
              <a:rPr lang="en-US" smtClean="0"/>
              <a:t>After child birth ,menstruation women must take bath.</a:t>
            </a:r>
          </a:p>
          <a:p>
            <a:r>
              <a:rPr lang="en-US" smtClean="0"/>
              <a:t>Villaages,no  use of soap.use of common bath cloth.</a:t>
            </a:r>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274</a:t>
            </a:fld>
            <a:endParaRPr lang="en-US"/>
          </a:p>
        </p:txBody>
      </p:sp>
    </p:spTree>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Title 1"/>
          <p:cNvSpPr>
            <a:spLocks noGrp="1"/>
          </p:cNvSpPr>
          <p:nvPr>
            <p:ph type="title"/>
          </p:nvPr>
        </p:nvSpPr>
        <p:spPr/>
        <p:txBody>
          <a:bodyPr/>
          <a:lstStyle/>
          <a:p>
            <a:endParaRPr lang="en-US" smtClean="0"/>
          </a:p>
        </p:txBody>
      </p:sp>
      <p:sp>
        <p:nvSpPr>
          <p:cNvPr id="339971" name="Content Placeholder 2"/>
          <p:cNvSpPr>
            <a:spLocks noGrp="1"/>
          </p:cNvSpPr>
          <p:nvPr>
            <p:ph idx="1"/>
          </p:nvPr>
        </p:nvSpPr>
        <p:spPr/>
        <p:txBody>
          <a:bodyPr/>
          <a:lstStyle/>
          <a:p>
            <a:r>
              <a:rPr lang="en-US" smtClean="0"/>
              <a:t>Sleeping habits</a:t>
            </a:r>
          </a:p>
          <a:p>
            <a:r>
              <a:rPr lang="en-US" smtClean="0"/>
              <a:t>-newborn 0-2 months -12-18 hrs.</a:t>
            </a:r>
          </a:p>
          <a:p>
            <a:r>
              <a:rPr lang="en-US" smtClean="0"/>
              <a:t>Infants 3-11 months  15- 15 hours</a:t>
            </a:r>
          </a:p>
          <a:p>
            <a:r>
              <a:rPr lang="en-US" smtClean="0"/>
              <a:t>Toddlers 1-3 years 12 to i4 hours</a:t>
            </a:r>
          </a:p>
          <a:p>
            <a:r>
              <a:rPr lang="en-US" smtClean="0"/>
              <a:t>Preschoolers 3-5 years 11– 13 hours</a:t>
            </a:r>
          </a:p>
          <a:p>
            <a:r>
              <a:rPr lang="en-US" smtClean="0"/>
              <a:t>Young children 5-10 years 10 to 11 hours</a:t>
            </a:r>
          </a:p>
          <a:p>
            <a:r>
              <a:rPr lang="en-US" smtClean="0"/>
              <a:t>Teens 10-17 years 8.5-9 hours</a:t>
            </a:r>
          </a:p>
          <a:p>
            <a:endParaRPr lang="en-US" smtClean="0"/>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275</a:t>
            </a:fld>
            <a:endParaRPr lang="en-US"/>
          </a:p>
        </p:txBody>
      </p:sp>
    </p:spTree>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Title 1"/>
          <p:cNvSpPr>
            <a:spLocks noGrp="1"/>
          </p:cNvSpPr>
          <p:nvPr>
            <p:ph type="title"/>
          </p:nvPr>
        </p:nvSpPr>
        <p:spPr/>
        <p:txBody>
          <a:bodyPr/>
          <a:lstStyle/>
          <a:p>
            <a:endParaRPr lang="en-US" smtClean="0"/>
          </a:p>
        </p:txBody>
      </p:sp>
      <p:sp>
        <p:nvSpPr>
          <p:cNvPr id="340995" name="Content Placeholder 2"/>
          <p:cNvSpPr>
            <a:spLocks noGrp="1"/>
          </p:cNvSpPr>
          <p:nvPr>
            <p:ph idx="1"/>
          </p:nvPr>
        </p:nvSpPr>
        <p:spPr/>
        <p:txBody>
          <a:bodyPr/>
          <a:lstStyle/>
          <a:p>
            <a:r>
              <a:rPr lang="en-US" smtClean="0"/>
              <a:t>Adults 6.5 hours of sleeping</a:t>
            </a:r>
          </a:p>
          <a:p>
            <a:r>
              <a:rPr lang="en-US" smtClean="0"/>
              <a:t>Lack of healthy and disturbed relationship</a:t>
            </a:r>
          </a:p>
          <a:p>
            <a:endParaRPr lang="en-US" smtClean="0"/>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276</a:t>
            </a:fld>
            <a:endParaRPr lang="en-US"/>
          </a:p>
        </p:txBody>
      </p:sp>
    </p:spTree>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Title 1"/>
          <p:cNvSpPr>
            <a:spLocks noGrp="1"/>
          </p:cNvSpPr>
          <p:nvPr>
            <p:ph type="title"/>
          </p:nvPr>
        </p:nvSpPr>
        <p:spPr/>
        <p:txBody>
          <a:bodyPr/>
          <a:lstStyle/>
          <a:p>
            <a:r>
              <a:rPr lang="en-US" smtClean="0"/>
              <a:t>Illness and Sickness behaviour</a:t>
            </a:r>
          </a:p>
        </p:txBody>
      </p:sp>
      <p:sp>
        <p:nvSpPr>
          <p:cNvPr id="342019" name="Content Placeholder 2"/>
          <p:cNvSpPr>
            <a:spLocks noGrp="1"/>
          </p:cNvSpPr>
          <p:nvPr>
            <p:ph idx="1"/>
          </p:nvPr>
        </p:nvSpPr>
        <p:spPr/>
        <p:txBody>
          <a:bodyPr/>
          <a:lstStyle/>
          <a:p>
            <a:r>
              <a:rPr lang="en-US" smtClean="0"/>
              <a:t>Illness-a disease or period of sickness affecting  the body or mind.</a:t>
            </a:r>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277</a:t>
            </a:fld>
            <a:endParaRPr lang="en-US"/>
          </a:p>
        </p:txBody>
      </p:sp>
    </p:spTree>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Title 1"/>
          <p:cNvSpPr>
            <a:spLocks noGrp="1"/>
          </p:cNvSpPr>
          <p:nvPr>
            <p:ph type="title"/>
          </p:nvPr>
        </p:nvSpPr>
        <p:spPr/>
        <p:txBody>
          <a:bodyPr/>
          <a:lstStyle/>
          <a:p>
            <a:endParaRPr lang="en-US" smtClean="0"/>
          </a:p>
        </p:txBody>
      </p:sp>
      <p:sp>
        <p:nvSpPr>
          <p:cNvPr id="343043" name="Content Placeholder 2"/>
          <p:cNvSpPr>
            <a:spLocks noGrp="1"/>
          </p:cNvSpPr>
          <p:nvPr>
            <p:ph idx="1"/>
          </p:nvPr>
        </p:nvSpPr>
        <p:spPr/>
        <p:txBody>
          <a:bodyPr/>
          <a:lstStyle/>
          <a:p>
            <a:endParaRPr lang="en-US" smtClean="0"/>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278</a:t>
            </a:fld>
            <a:endParaRPr lang="en-US"/>
          </a:p>
        </p:txBody>
      </p:sp>
    </p:spTree>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Title 1"/>
          <p:cNvSpPr>
            <a:spLocks noGrp="1"/>
          </p:cNvSpPr>
          <p:nvPr>
            <p:ph type="title"/>
          </p:nvPr>
        </p:nvSpPr>
        <p:spPr/>
        <p:txBody>
          <a:bodyPr/>
          <a:lstStyle/>
          <a:p>
            <a:endParaRPr lang="en-US" smtClean="0"/>
          </a:p>
        </p:txBody>
      </p:sp>
      <p:sp>
        <p:nvSpPr>
          <p:cNvPr id="344067" name="Content Placeholder 2"/>
          <p:cNvSpPr>
            <a:spLocks noGrp="1"/>
          </p:cNvSpPr>
          <p:nvPr>
            <p:ph idx="1"/>
          </p:nvPr>
        </p:nvSpPr>
        <p:spPr/>
        <p:txBody>
          <a:bodyPr/>
          <a:lstStyle/>
          <a:p>
            <a:endParaRPr lang="en-US" smtClean="0"/>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279</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endParaRPr lang="en-US" smtClean="0"/>
          </a:p>
        </p:txBody>
      </p:sp>
      <p:sp>
        <p:nvSpPr>
          <p:cNvPr id="3" name="Content Placeholder 2"/>
          <p:cNvSpPr>
            <a:spLocks noGrp="1"/>
          </p:cNvSpPr>
          <p:nvPr>
            <p:ph idx="1"/>
          </p:nvPr>
        </p:nvSpPr>
        <p:spPr/>
        <p:txBody>
          <a:bodyPr/>
          <a:lstStyle/>
          <a:p>
            <a:pPr>
              <a:buFont typeface="Arial" panose="020B0604020202020204" pitchFamily="34" charset="0"/>
              <a:buChar char="•"/>
              <a:defRPr/>
            </a:pPr>
            <a:r>
              <a:rPr lang="en-US" b="1" dirty="0" smtClean="0"/>
              <a:t>Anomie</a:t>
            </a:r>
            <a:r>
              <a:rPr lang="en-US" dirty="0" smtClean="0"/>
              <a:t>-a situation in which social norms either  do not exist or have become ineffective</a:t>
            </a:r>
          </a:p>
          <a:p>
            <a:pPr>
              <a:buFont typeface="Arial" panose="020B0604020202020204" pitchFamily="34" charset="0"/>
              <a:buChar char="•"/>
              <a:defRPr/>
            </a:pPr>
            <a:r>
              <a:rPr lang="en-US" b="1" dirty="0" smtClean="0"/>
              <a:t>Acculturation</a:t>
            </a:r>
            <a:r>
              <a:rPr lang="en-US" dirty="0" smtClean="0"/>
              <a:t>-a process in which immigrant minority group are expected to adopt the dominant culture of the host county</a:t>
            </a:r>
          </a:p>
          <a:p>
            <a:pPr>
              <a:buFont typeface="Arial" panose="020B0604020202020204" pitchFamily="34" charset="0"/>
              <a:buChar char="•"/>
              <a:defRPr/>
            </a:pPr>
            <a:r>
              <a:rPr lang="en-US" sz="2400" b="1" dirty="0"/>
              <a:t>Sociology</a:t>
            </a:r>
            <a:r>
              <a:rPr lang="en-US" sz="2400" dirty="0"/>
              <a:t> studies of </a:t>
            </a:r>
            <a:r>
              <a:rPr lang="en-US" sz="2400" dirty="0">
                <a:hlinkClick r:id="rId2" tooltip="Social rule"/>
              </a:rPr>
              <a:t>social rules</a:t>
            </a:r>
            <a:r>
              <a:rPr lang="en-US" sz="2400" dirty="0"/>
              <a:t> and </a:t>
            </a:r>
            <a:r>
              <a:rPr lang="en-US" sz="2400" dirty="0">
                <a:hlinkClick r:id="rId3" tooltip="Process (general)"/>
              </a:rPr>
              <a:t>processes</a:t>
            </a:r>
            <a:r>
              <a:rPr lang="en-US" sz="2400" dirty="0"/>
              <a:t> (changes) that bind and separate people not only as individuals, but as members of </a:t>
            </a:r>
            <a:r>
              <a:rPr lang="en-US" sz="2400" dirty="0">
                <a:hlinkClick r:id="rId4" tooltip="Voluntary association"/>
              </a:rPr>
              <a:t>voluntary associations</a:t>
            </a:r>
            <a:r>
              <a:rPr lang="en-US" sz="2400" dirty="0"/>
              <a:t>, </a:t>
            </a:r>
            <a:r>
              <a:rPr lang="en-US" sz="2400" dirty="0">
                <a:hlinkClick r:id="rId5" tooltip="Professional body"/>
              </a:rPr>
              <a:t>professional bodies</a:t>
            </a:r>
            <a:r>
              <a:rPr lang="en-US" sz="2400" dirty="0"/>
              <a:t> (e.g. KCOA,NNAK), </a:t>
            </a:r>
            <a:r>
              <a:rPr lang="en-US" sz="2400" dirty="0">
                <a:hlinkClick r:id="rId6" tooltip="Group (sociology)"/>
              </a:rPr>
              <a:t>groups</a:t>
            </a:r>
            <a:r>
              <a:rPr lang="en-US" sz="2400" dirty="0"/>
              <a:t>, and </a:t>
            </a:r>
            <a:r>
              <a:rPr lang="en-US" sz="2400" dirty="0">
                <a:hlinkClick r:id="rId7" tooltip="Institution"/>
              </a:rPr>
              <a:t>institutions</a:t>
            </a:r>
            <a:r>
              <a:rPr lang="en-US" sz="2400" dirty="0"/>
              <a:t>.</a:t>
            </a:r>
          </a:p>
          <a:p>
            <a:pPr marL="0" indent="0">
              <a:buNone/>
              <a:defRPr/>
            </a:pPr>
            <a:endParaRPr lang="en-US" dirty="0" smtClean="0"/>
          </a:p>
          <a:p>
            <a:pPr>
              <a:buFont typeface="Arial" panose="020B0604020202020204" pitchFamily="34" charset="0"/>
              <a:buChar char="•"/>
              <a:defRPr/>
            </a:pPr>
            <a:endParaRPr lang="en-US" dirty="0"/>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4" name="Slide Number Placeholder 3"/>
          <p:cNvSpPr>
            <a:spLocks noGrp="1"/>
          </p:cNvSpPr>
          <p:nvPr>
            <p:ph type="sldNum" sz="quarter" idx="12"/>
          </p:nvPr>
        </p:nvSpPr>
        <p:spPr/>
        <p:txBody>
          <a:bodyPr/>
          <a:lstStyle/>
          <a:p>
            <a:fld id="{1F3E6434-720D-434F-A66C-A6EAC34E0334}" type="slidenum">
              <a:rPr lang="en-US" smtClean="0"/>
              <a:t>28</a:t>
            </a:fld>
            <a:endParaRPr lang="en-US"/>
          </a:p>
        </p:txBody>
      </p:sp>
    </p:spTree>
  </p:cSld>
  <p:clrMapOvr>
    <a:masterClrMapping/>
  </p:clrMapOvr>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Title 1"/>
          <p:cNvSpPr>
            <a:spLocks noGrp="1"/>
          </p:cNvSpPr>
          <p:nvPr>
            <p:ph type="title"/>
          </p:nvPr>
        </p:nvSpPr>
        <p:spPr/>
        <p:txBody>
          <a:bodyPr/>
          <a:lstStyle/>
          <a:p>
            <a:endParaRPr lang="en-US" smtClean="0"/>
          </a:p>
        </p:txBody>
      </p:sp>
      <p:sp>
        <p:nvSpPr>
          <p:cNvPr id="345091" name="Content Placeholder 2"/>
          <p:cNvSpPr>
            <a:spLocks noGrp="1"/>
          </p:cNvSpPr>
          <p:nvPr>
            <p:ph idx="1"/>
          </p:nvPr>
        </p:nvSpPr>
        <p:spPr/>
        <p:txBody>
          <a:bodyPr/>
          <a:lstStyle/>
          <a:p>
            <a:endParaRPr lang="en-US" smtClean="0"/>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280</a:t>
            </a:fld>
            <a:endParaRPr lang="en-US"/>
          </a:p>
        </p:txBody>
      </p:sp>
    </p:spTree>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Title 1"/>
          <p:cNvSpPr>
            <a:spLocks noGrp="1"/>
          </p:cNvSpPr>
          <p:nvPr>
            <p:ph type="title"/>
          </p:nvPr>
        </p:nvSpPr>
        <p:spPr/>
        <p:txBody>
          <a:bodyPr/>
          <a:lstStyle/>
          <a:p>
            <a:endParaRPr lang="en-US" smtClean="0"/>
          </a:p>
        </p:txBody>
      </p:sp>
      <p:sp>
        <p:nvSpPr>
          <p:cNvPr id="346115" name="Content Placeholder 2"/>
          <p:cNvSpPr>
            <a:spLocks noGrp="1"/>
          </p:cNvSpPr>
          <p:nvPr>
            <p:ph idx="1"/>
          </p:nvPr>
        </p:nvSpPr>
        <p:spPr/>
        <p:txBody>
          <a:bodyPr/>
          <a:lstStyle/>
          <a:p>
            <a:endParaRPr lang="en-US" smtClean="0"/>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281</a:t>
            </a:fld>
            <a:endParaRPr lang="en-US"/>
          </a:p>
        </p:txBody>
      </p:sp>
    </p:spTree>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Title 1"/>
          <p:cNvSpPr>
            <a:spLocks noGrp="1"/>
          </p:cNvSpPr>
          <p:nvPr>
            <p:ph type="title"/>
          </p:nvPr>
        </p:nvSpPr>
        <p:spPr/>
        <p:txBody>
          <a:bodyPr/>
          <a:lstStyle/>
          <a:p>
            <a:endParaRPr lang="en-US" smtClean="0"/>
          </a:p>
        </p:txBody>
      </p:sp>
      <p:sp>
        <p:nvSpPr>
          <p:cNvPr id="347139" name="Content Placeholder 2"/>
          <p:cNvSpPr>
            <a:spLocks noGrp="1"/>
          </p:cNvSpPr>
          <p:nvPr>
            <p:ph idx="1"/>
          </p:nvPr>
        </p:nvSpPr>
        <p:spPr/>
        <p:txBody>
          <a:bodyPr/>
          <a:lstStyle/>
          <a:p>
            <a:endParaRPr lang="en-US" smtClean="0"/>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282</a:t>
            </a:fld>
            <a:endParaRPr lang="en-US"/>
          </a:p>
        </p:txBody>
      </p:sp>
    </p:spTree>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Title 1"/>
          <p:cNvSpPr>
            <a:spLocks noGrp="1"/>
          </p:cNvSpPr>
          <p:nvPr>
            <p:ph type="title"/>
          </p:nvPr>
        </p:nvSpPr>
        <p:spPr/>
        <p:txBody>
          <a:bodyPr/>
          <a:lstStyle/>
          <a:p>
            <a:endParaRPr lang="en-US" smtClean="0"/>
          </a:p>
        </p:txBody>
      </p:sp>
      <p:sp>
        <p:nvSpPr>
          <p:cNvPr id="348163" name="Content Placeholder 2"/>
          <p:cNvSpPr>
            <a:spLocks noGrp="1"/>
          </p:cNvSpPr>
          <p:nvPr>
            <p:ph idx="1"/>
          </p:nvPr>
        </p:nvSpPr>
        <p:spPr/>
        <p:txBody>
          <a:bodyPr/>
          <a:lstStyle/>
          <a:p>
            <a:endParaRPr lang="en-US" smtClean="0"/>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283</a:t>
            </a:fld>
            <a:endParaRPr lang="en-US"/>
          </a:p>
        </p:txBody>
      </p:sp>
    </p:spTree>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Title 1"/>
          <p:cNvSpPr>
            <a:spLocks noGrp="1"/>
          </p:cNvSpPr>
          <p:nvPr>
            <p:ph type="title"/>
          </p:nvPr>
        </p:nvSpPr>
        <p:spPr/>
        <p:txBody>
          <a:bodyPr/>
          <a:lstStyle/>
          <a:p>
            <a:endParaRPr lang="en-US" smtClean="0"/>
          </a:p>
        </p:txBody>
      </p:sp>
      <p:sp>
        <p:nvSpPr>
          <p:cNvPr id="349187" name="Content Placeholder 2"/>
          <p:cNvSpPr>
            <a:spLocks noGrp="1"/>
          </p:cNvSpPr>
          <p:nvPr>
            <p:ph idx="1"/>
          </p:nvPr>
        </p:nvSpPr>
        <p:spPr/>
        <p:txBody>
          <a:bodyPr/>
          <a:lstStyle/>
          <a:p>
            <a:endParaRPr lang="en-US" smtClean="0"/>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284</a:t>
            </a:fld>
            <a:endParaRPr lang="en-US"/>
          </a:p>
        </p:txBody>
      </p:sp>
    </p:spTree>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chemeClr val="tx2">
                    <a:satMod val="200000"/>
                  </a:schemeClr>
                </a:solidFill>
              </a:rPr>
              <a:t>The end</a:t>
            </a:r>
            <a:endParaRPr lang="en-US" dirty="0">
              <a:solidFill>
                <a:schemeClr val="tx2">
                  <a:satMod val="200000"/>
                </a:schemeClr>
              </a:solidFill>
            </a:endParaRPr>
          </a:p>
        </p:txBody>
      </p:sp>
      <p:graphicFrame>
        <p:nvGraphicFramePr>
          <p:cNvPr id="4" name="Content Placeholder 3"/>
          <p:cNvGraphicFramePr>
            <a:graphicFrameLocks noGrp="1"/>
          </p:cNvGraphicFramePr>
          <p:nvPr>
            <p:ph idx="1"/>
          </p:nvPr>
        </p:nvGraphicFramePr>
        <p:xfrm>
          <a:off x="914400" y="1783560"/>
          <a:ext cx="77724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8132" name="Footer Placeholder 5"/>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a:defRPr/>
            </a:pPr>
            <a:r>
              <a:rPr lang="en-US" smtClean="0"/>
              <a:t>annacieta</a:t>
            </a:r>
            <a:endParaRPr lang="en-US" smtClean="0"/>
          </a:p>
        </p:txBody>
      </p:sp>
      <p:sp>
        <p:nvSpPr>
          <p:cNvPr id="350213" name="Slide Number Placeholder 4"/>
          <p:cNvSpPr>
            <a:spLocks noGrp="1"/>
          </p:cNvSpPr>
          <p:nvPr>
            <p:ph type="sldNum" sz="quarter" idx="12"/>
          </p:nvPr>
        </p:nvSpPr>
        <p:spPr bwMode="auto">
          <a:noFill/>
          <a:ln>
            <a:miter lim="800000"/>
            <a:headEnd/>
            <a:tailEnd/>
          </a:ln>
        </p:spPr>
        <p:txBody>
          <a:bodyPr/>
          <a:lstStyle/>
          <a:p>
            <a:fld id="{2E73406D-B02A-434C-BA63-2038D73BFC28}" type="slidenum">
              <a:rPr lang="en-US"/>
              <a:pPr/>
              <a:t>285</a:t>
            </a:fld>
            <a:endParaRPr lang="en-US"/>
          </a:p>
        </p:txBody>
      </p:sp>
    </p:spTree>
  </p:cSld>
  <p:clrMapOvr>
    <a:masterClrMapping/>
  </p:clrMapOvr>
  <p:transition spd="slow">
    <p:zoom/>
    <p:sndAc>
      <p:stSnd>
        <p:snd r:embed="rId2" name="applause.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0" presetClass="path" presetSubtype="0" accel="50000" decel="50000" fill="hold" grpId="0" nodeType="clickEffect">
                                  <p:stCondLst>
                                    <p:cond delay="0"/>
                                  </p:stCondLst>
                                  <p:childTnLst>
                                    <p:animMotion origin="layout" path="M -4.72222E-6 3.80204E-6 C 0.00625 0.01295 0.01268 0.0259 0.01389 0.02867 C 0.01511 0.03145 0.00886 0.0185 0.00782 0.01642 " pathEditMode="relative" ptsTypes="aaA">
                                      <p:cBhvr>
                                        <p:cTn id="12" dur="2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smtClean="0"/>
              <a:t>Definition Cont…</a:t>
            </a:r>
          </a:p>
        </p:txBody>
      </p:sp>
      <p:sp>
        <p:nvSpPr>
          <p:cNvPr id="48131" name="Rectangle 3"/>
          <p:cNvSpPr>
            <a:spLocks noGrp="1" noChangeArrowheads="1"/>
          </p:cNvSpPr>
          <p:nvPr>
            <p:ph idx="1"/>
          </p:nvPr>
        </p:nvSpPr>
        <p:spPr/>
        <p:txBody>
          <a:bodyPr>
            <a:normAutofit lnSpcReduction="10000"/>
          </a:bodyPr>
          <a:lstStyle/>
          <a:p>
            <a:pPr eaLnBrk="1" hangingPunct="1">
              <a:lnSpc>
                <a:spcPct val="90000"/>
              </a:lnSpc>
            </a:pPr>
            <a:r>
              <a:rPr lang="en-US" sz="2800" dirty="0" smtClean="0"/>
              <a:t>Areas </a:t>
            </a:r>
            <a:r>
              <a:rPr lang="en-US" sz="2800" dirty="0"/>
              <a:t>studied in sociology can range from the analysis of brief </a:t>
            </a:r>
            <a:r>
              <a:rPr lang="en-US" sz="2800" dirty="0">
                <a:hlinkClick r:id="rId2" tooltip="Social contact"/>
              </a:rPr>
              <a:t>contacts</a:t>
            </a:r>
            <a:r>
              <a:rPr lang="en-US" sz="2800" dirty="0"/>
              <a:t> between anonymous individuals on the street to the study of global social interaction</a:t>
            </a:r>
            <a:r>
              <a:rPr lang="en-US" sz="2800" dirty="0" smtClean="0"/>
              <a:t>.</a:t>
            </a:r>
          </a:p>
          <a:p>
            <a:pPr>
              <a:lnSpc>
                <a:spcPct val="90000"/>
              </a:lnSpc>
              <a:buClr>
                <a:schemeClr val="tx1"/>
              </a:buClr>
              <a:buFont typeface="Wingdings" pitchFamily="2" charset="2"/>
              <a:buChar char="§"/>
            </a:pPr>
            <a:r>
              <a:rPr lang="en-US" sz="2800" dirty="0"/>
              <a:t>The word</a:t>
            </a:r>
            <a:r>
              <a:rPr lang="en-US" sz="2800" b="1" dirty="0"/>
              <a:t> sociology </a:t>
            </a:r>
            <a:r>
              <a:rPr lang="en-US" sz="2800" dirty="0"/>
              <a:t>was coined by French thinker</a:t>
            </a:r>
            <a:r>
              <a:rPr lang="en-US" sz="2800" b="1" dirty="0"/>
              <a:t> </a:t>
            </a:r>
            <a:r>
              <a:rPr lang="en-US" sz="2800" b="1" dirty="0" err="1">
                <a:hlinkClick r:id="rId3" tooltip="Auguste Comte"/>
              </a:rPr>
              <a:t>Auguste</a:t>
            </a:r>
            <a:r>
              <a:rPr lang="en-US" sz="2800" b="1" dirty="0">
                <a:hlinkClick r:id="rId3" tooltip="Auguste Comte"/>
              </a:rPr>
              <a:t> Comte</a:t>
            </a:r>
            <a:r>
              <a:rPr lang="en-US" sz="2800" b="1" dirty="0"/>
              <a:t> </a:t>
            </a:r>
            <a:r>
              <a:rPr lang="en-US" sz="2800" dirty="0"/>
              <a:t>in</a:t>
            </a:r>
            <a:r>
              <a:rPr lang="en-US" sz="2800" b="1" dirty="0"/>
              <a:t> 1838</a:t>
            </a:r>
            <a:r>
              <a:rPr lang="en-US" sz="2800" dirty="0"/>
              <a:t> (from Latin: </a:t>
            </a:r>
            <a:r>
              <a:rPr lang="en-US" sz="2800" i="1" dirty="0" err="1"/>
              <a:t>socius</a:t>
            </a:r>
            <a:r>
              <a:rPr lang="en-US" sz="2800" dirty="0"/>
              <a:t>, "</a:t>
            </a:r>
            <a:r>
              <a:rPr lang="en-US" sz="2800" u="sng" dirty="0"/>
              <a:t>companion</a:t>
            </a:r>
            <a:r>
              <a:rPr lang="en-US" sz="2800" dirty="0"/>
              <a:t>"; and the suffix </a:t>
            </a:r>
            <a:r>
              <a:rPr lang="en-US" sz="2800" i="1" dirty="0"/>
              <a:t>- ology</a:t>
            </a:r>
            <a:r>
              <a:rPr lang="en-US" sz="2800" dirty="0"/>
              <a:t>, "the study of“).</a:t>
            </a:r>
          </a:p>
          <a:p>
            <a:pPr>
              <a:lnSpc>
                <a:spcPct val="90000"/>
              </a:lnSpc>
              <a:buClr>
                <a:schemeClr val="tx1"/>
              </a:buClr>
              <a:buFont typeface="Wingdings" pitchFamily="2" charset="2"/>
              <a:buChar char="Ø"/>
            </a:pPr>
            <a:r>
              <a:rPr lang="en-US" sz="2800" b="1" dirty="0"/>
              <a:t>Sociology</a:t>
            </a:r>
            <a:r>
              <a:rPr lang="en-US" sz="2800" dirty="0"/>
              <a:t> is thus defined as “the scientific study of society, including patterns of social relationships, social interaction, and culture</a:t>
            </a:r>
          </a:p>
          <a:p>
            <a:pPr marL="0" indent="0" eaLnBrk="1" hangingPunct="1">
              <a:lnSpc>
                <a:spcPct val="90000"/>
              </a:lnSpc>
              <a:buNone/>
            </a:pPr>
            <a:endParaRPr lang="en-US" sz="2800" dirty="0"/>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smtClean="0"/>
              <a:t>Module outcome</a:t>
            </a:r>
          </a:p>
        </p:txBody>
      </p:sp>
      <p:sp>
        <p:nvSpPr>
          <p:cNvPr id="5123" name="Content Placeholder 2"/>
          <p:cNvSpPr>
            <a:spLocks noGrp="1"/>
          </p:cNvSpPr>
          <p:nvPr>
            <p:ph idx="1"/>
          </p:nvPr>
        </p:nvSpPr>
        <p:spPr/>
        <p:txBody>
          <a:bodyPr/>
          <a:lstStyle/>
          <a:p>
            <a:r>
              <a:rPr lang="en-US" smtClean="0"/>
              <a:t>The learner will be able to apply knowledge of sociology and anthropology in delivery of health services</a:t>
            </a:r>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defRPr/>
            </a:pPr>
            <a:r>
              <a:rPr lang="en-US" dirty="0" smtClean="0">
                <a:solidFill>
                  <a:schemeClr val="tx2">
                    <a:satMod val="200000"/>
                  </a:schemeClr>
                </a:solidFill>
              </a:rPr>
              <a:t> SOCIOLOGY</a:t>
            </a:r>
            <a:endParaRPr lang="en-US" dirty="0">
              <a:solidFill>
                <a:schemeClr val="tx2">
                  <a:satMod val="200000"/>
                </a:schemeClr>
              </a:solidFill>
            </a:endParaRPr>
          </a:p>
        </p:txBody>
      </p:sp>
      <p:sp>
        <p:nvSpPr>
          <p:cNvPr id="50179" name="Rectangle 3"/>
          <p:cNvSpPr>
            <a:spLocks noGrp="1" noChangeArrowheads="1"/>
          </p:cNvSpPr>
          <p:nvPr>
            <p:ph idx="1"/>
          </p:nvPr>
        </p:nvSpPr>
        <p:spPr/>
        <p:txBody>
          <a:bodyPr/>
          <a:lstStyle/>
          <a:p>
            <a:pPr eaLnBrk="1" hangingPunct="1">
              <a:lnSpc>
                <a:spcPct val="90000"/>
              </a:lnSpc>
            </a:pPr>
            <a:r>
              <a:rPr lang="en-US" sz="2800" dirty="0"/>
              <a:t>Sociology is the study of social life, social change, and the social causes and consequences of human behaviour.</a:t>
            </a:r>
          </a:p>
          <a:p>
            <a:pPr eaLnBrk="1" hangingPunct="1">
              <a:lnSpc>
                <a:spcPct val="90000"/>
              </a:lnSpc>
            </a:pPr>
            <a:r>
              <a:rPr lang="en-US" sz="2800" dirty="0"/>
              <a:t>It includes culture passed down through generations</a:t>
            </a:r>
          </a:p>
          <a:p>
            <a:pPr eaLnBrk="1" hangingPunct="1">
              <a:lnSpc>
                <a:spcPct val="90000"/>
              </a:lnSpc>
              <a:buFontTx/>
              <a:buNone/>
            </a:pPr>
            <a:endParaRPr lang="en-US" sz="2800" dirty="0"/>
          </a:p>
          <a:p>
            <a:pPr eaLnBrk="1" hangingPunct="1">
              <a:lnSpc>
                <a:spcPct val="90000"/>
              </a:lnSpc>
              <a:buFontTx/>
              <a:buNone/>
            </a:pPr>
            <a:r>
              <a:rPr lang="en-US" sz="2800" dirty="0"/>
              <a:t>And</a:t>
            </a:r>
          </a:p>
          <a:p>
            <a:pPr eaLnBrk="1" hangingPunct="1">
              <a:lnSpc>
                <a:spcPct val="90000"/>
              </a:lnSpc>
              <a:buFontTx/>
              <a:buNone/>
            </a:pPr>
            <a:endParaRPr lang="en-US" sz="2800" dirty="0"/>
          </a:p>
          <a:p>
            <a:pPr eaLnBrk="1" hangingPunct="1">
              <a:lnSpc>
                <a:spcPct val="90000"/>
              </a:lnSpc>
            </a:pPr>
            <a:r>
              <a:rPr lang="en-US" sz="2800" dirty="0"/>
              <a:t>Civilization which is associated with cities and being educated.</a:t>
            </a:r>
          </a:p>
        </p:txBody>
      </p:sp>
      <p:sp>
        <p:nvSpPr>
          <p:cNvPr id="12292" name="Footer Placeholder 4"/>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a:defRPr/>
            </a:pPr>
            <a:r>
              <a:rPr lang="en-US" smtClean="0"/>
              <a:t>annacieta</a:t>
            </a:r>
            <a:endParaRPr lang="en-US" smtClean="0"/>
          </a:p>
        </p:txBody>
      </p:sp>
      <p:sp>
        <p:nvSpPr>
          <p:cNvPr id="50182" name="Slide Number Placeholder 5"/>
          <p:cNvSpPr>
            <a:spLocks noGrp="1"/>
          </p:cNvSpPr>
          <p:nvPr>
            <p:ph type="sldNum" sz="quarter" idx="12"/>
          </p:nvPr>
        </p:nvSpPr>
        <p:spPr bwMode="auto">
          <a:noFill/>
          <a:ln>
            <a:miter lim="800000"/>
            <a:headEnd/>
            <a:tailEnd/>
          </a:ln>
        </p:spPr>
        <p:txBody>
          <a:bodyPr/>
          <a:lstStyle/>
          <a:p>
            <a:fld id="{89BBE97C-F6B0-4F20-AD3E-158493364E09}" type="slidenum">
              <a:rPr lang="en-US"/>
              <a:pPr/>
              <a:t>30</a:t>
            </a:fld>
            <a:endParaRPr lang="en-US"/>
          </a:p>
        </p:txBody>
      </p:sp>
      <p:pic>
        <p:nvPicPr>
          <p:cNvPr id="50181" name="Picture 2" descr="C:\Program Files\Microsoft Office\MEDIA\CAGCAT10\j0186348.wmf"/>
          <p:cNvPicPr>
            <a:picLocks noChangeAspect="1" noChangeArrowheads="1"/>
          </p:cNvPicPr>
          <p:nvPr/>
        </p:nvPicPr>
        <p:blipFill>
          <a:blip r:embed="rId2"/>
          <a:srcRect/>
          <a:stretch>
            <a:fillRect/>
          </a:stretch>
        </p:blipFill>
        <p:spPr bwMode="auto">
          <a:xfrm flipH="1">
            <a:off x="7238604" y="3429001"/>
            <a:ext cx="1677238" cy="1868531"/>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smtClean="0"/>
              <a:t>ANTHROPOLOGY</a:t>
            </a:r>
          </a:p>
        </p:txBody>
      </p:sp>
      <p:sp>
        <p:nvSpPr>
          <p:cNvPr id="51203" name="Rectangle 3"/>
          <p:cNvSpPr>
            <a:spLocks noGrp="1" noChangeArrowheads="1"/>
          </p:cNvSpPr>
          <p:nvPr>
            <p:ph idx="1"/>
          </p:nvPr>
        </p:nvSpPr>
        <p:spPr/>
        <p:txBody>
          <a:bodyPr/>
          <a:lstStyle/>
          <a:p>
            <a:pPr eaLnBrk="1" hangingPunct="1">
              <a:buFont typeface="Wingdings" pitchFamily="2" charset="2"/>
              <a:buNone/>
            </a:pPr>
            <a:r>
              <a:rPr lang="en-US" sz="2800" dirty="0"/>
              <a:t>Definition:</a:t>
            </a:r>
          </a:p>
          <a:p>
            <a:pPr eaLnBrk="1" hangingPunct="1">
              <a:buClr>
                <a:schemeClr val="tx1"/>
              </a:buClr>
            </a:pPr>
            <a:r>
              <a:rPr lang="en-US" sz="2800" dirty="0"/>
              <a:t>Classification and analysis of humans and their society.</a:t>
            </a:r>
          </a:p>
          <a:p>
            <a:pPr eaLnBrk="1" hangingPunct="1">
              <a:buClr>
                <a:schemeClr val="tx1"/>
              </a:buClr>
            </a:pPr>
            <a:r>
              <a:rPr lang="en-US" sz="2800" dirty="0"/>
              <a:t>Includes:</a:t>
            </a:r>
          </a:p>
          <a:p>
            <a:pPr eaLnBrk="1" hangingPunct="1">
              <a:buClr>
                <a:schemeClr val="tx1"/>
              </a:buClr>
              <a:buFont typeface="Wingdings" pitchFamily="2" charset="2"/>
              <a:buChar char="Ø"/>
            </a:pPr>
            <a:r>
              <a:rPr lang="en-US" sz="2800" dirty="0"/>
              <a:t>Descriptive</a:t>
            </a:r>
          </a:p>
          <a:p>
            <a:pPr eaLnBrk="1" hangingPunct="1">
              <a:buClr>
                <a:schemeClr val="tx1"/>
              </a:buClr>
              <a:buFont typeface="Wingdings" pitchFamily="2" charset="2"/>
              <a:buChar char="Ø"/>
            </a:pPr>
            <a:r>
              <a:rPr lang="en-US" sz="2800" dirty="0"/>
              <a:t>Cultural</a:t>
            </a:r>
          </a:p>
          <a:p>
            <a:pPr eaLnBrk="1" hangingPunct="1">
              <a:buClr>
                <a:schemeClr val="tx1"/>
              </a:buClr>
              <a:buFont typeface="Wingdings" pitchFamily="2" charset="2"/>
              <a:buChar char="Ø"/>
            </a:pPr>
            <a:r>
              <a:rPr lang="en-US" sz="2800" dirty="0"/>
              <a:t>Historical and</a:t>
            </a:r>
          </a:p>
          <a:p>
            <a:pPr eaLnBrk="1" hangingPunct="1">
              <a:buClr>
                <a:schemeClr val="tx1"/>
              </a:buClr>
              <a:buFont typeface="Wingdings" pitchFamily="2" charset="2"/>
              <a:buChar char="Ø"/>
            </a:pPr>
            <a:r>
              <a:rPr lang="en-US" sz="2800" dirty="0"/>
              <a:t>Physical aspects of humankind.</a:t>
            </a:r>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smtClean="0"/>
              <a:t>Anthropology</a:t>
            </a:r>
          </a:p>
        </p:txBody>
      </p:sp>
      <p:pic>
        <p:nvPicPr>
          <p:cNvPr id="52227" name="Picture 5" descr="Musicology"/>
          <p:cNvPicPr>
            <a:picLocks noChangeAspect="1" noChangeArrowheads="1"/>
          </p:cNvPicPr>
          <p:nvPr/>
        </p:nvPicPr>
        <p:blipFill>
          <a:blip r:embed="rId2"/>
          <a:srcRect/>
          <a:stretch>
            <a:fillRect/>
          </a:stretch>
        </p:blipFill>
        <p:spPr bwMode="auto">
          <a:xfrm>
            <a:off x="761887" y="1910279"/>
            <a:ext cx="7238604" cy="4489945"/>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smtClean="0"/>
              <a:t>Cont…</a:t>
            </a:r>
          </a:p>
        </p:txBody>
      </p:sp>
      <p:sp>
        <p:nvSpPr>
          <p:cNvPr id="53251" name="Rectangle 3"/>
          <p:cNvSpPr>
            <a:spLocks noGrp="1" noChangeArrowheads="1"/>
          </p:cNvSpPr>
          <p:nvPr>
            <p:ph idx="1"/>
          </p:nvPr>
        </p:nvSpPr>
        <p:spPr/>
        <p:txBody>
          <a:bodyPr/>
          <a:lstStyle/>
          <a:p>
            <a:pPr eaLnBrk="1" hangingPunct="1">
              <a:buFont typeface="Wingdings" pitchFamily="2" charset="2"/>
              <a:buNone/>
            </a:pPr>
            <a:r>
              <a:rPr lang="en-US" smtClean="0"/>
              <a:t>Defination;the study of human societies and cultures and their development</a:t>
            </a:r>
          </a:p>
          <a:p>
            <a:pPr eaLnBrk="1" hangingPunct="1">
              <a:buFont typeface="Wingdings" pitchFamily="2" charset="2"/>
              <a:buNone/>
            </a:pPr>
            <a:r>
              <a:rPr lang="en-US" smtClean="0"/>
              <a:t>Study of human biological and physiological characteristics and their evolution.</a:t>
            </a:r>
          </a:p>
          <a:p>
            <a:pPr eaLnBrk="1" hangingPunct="1">
              <a:buFont typeface="Wingdings" pitchFamily="2" charset="2"/>
              <a:buNone/>
            </a:pPr>
            <a:r>
              <a:rPr lang="en-US" smtClean="0"/>
              <a:t>Anthropology can be divided into:</a:t>
            </a:r>
          </a:p>
          <a:p>
            <a:pPr eaLnBrk="1" hangingPunct="1">
              <a:buClr>
                <a:schemeClr val="tx1"/>
              </a:buClr>
              <a:buFont typeface="Wingdings" pitchFamily="2" charset="2"/>
              <a:buChar char="Ø"/>
            </a:pPr>
            <a:r>
              <a:rPr lang="en-US" smtClean="0"/>
              <a:t>Physical, and </a:t>
            </a:r>
          </a:p>
          <a:p>
            <a:pPr eaLnBrk="1" hangingPunct="1">
              <a:buClr>
                <a:schemeClr val="tx1"/>
              </a:buClr>
              <a:buFont typeface="Wingdings" pitchFamily="2" charset="2"/>
              <a:buChar char="Ø"/>
            </a:pPr>
            <a:r>
              <a:rPr lang="en-US" smtClean="0"/>
              <a:t>Cultural anthropology.</a:t>
            </a:r>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smtClean="0"/>
              <a:t>Sociology and anthropology</a:t>
            </a:r>
          </a:p>
        </p:txBody>
      </p:sp>
      <p:graphicFrame>
        <p:nvGraphicFramePr>
          <p:cNvPr id="33861" name="Group 69"/>
          <p:cNvGraphicFramePr>
            <a:graphicFrameLocks noGrp="1"/>
          </p:cNvGraphicFramePr>
          <p:nvPr>
            <p:extLst>
              <p:ext uri="{D42A27DB-BD31-4B8C-83A1-F6EECF244321}">
                <p14:modId xmlns:p14="http://schemas.microsoft.com/office/powerpoint/2010/main" val="2650802708"/>
              </p:ext>
            </p:extLst>
          </p:nvPr>
        </p:nvGraphicFramePr>
        <p:xfrm>
          <a:off x="381623" y="2057400"/>
          <a:ext cx="8458166" cy="4111229"/>
        </p:xfrm>
        <a:graphic>
          <a:graphicData uri="http://schemas.openxmlformats.org/drawingml/2006/table">
            <a:tbl>
              <a:tblPr/>
              <a:tblGrid>
                <a:gridCol w="1238245"/>
                <a:gridCol w="3257537"/>
                <a:gridCol w="3962384"/>
              </a:tblGrid>
              <a:tr h="865617">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3200" b="1" i="0" u="none" strike="noStrike" cap="none" normalizeH="0" baseline="0" smtClean="0">
                        <a:ln>
                          <a:noFill/>
                        </a:ln>
                        <a:solidFill>
                          <a:schemeClr val="tx1"/>
                        </a:solidFill>
                        <a:effectLst/>
                        <a:latin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smtClean="0">
                          <a:ln>
                            <a:noFill/>
                          </a:ln>
                          <a:solidFill>
                            <a:schemeClr val="tx1"/>
                          </a:solidFill>
                          <a:effectLst/>
                          <a:latin typeface="Times New Roman" pitchFamily="18" charset="0"/>
                          <a:cs typeface="Times New Roman" pitchFamily="18" charset="0"/>
                        </a:rPr>
                        <a:t>SOCIOLOGY</a:t>
                      </a:r>
                      <a:endParaRPr kumimoji="0" lang="en-US" sz="3200" b="1" i="0" u="none" strike="noStrike" cap="none" normalizeH="0" baseline="0" smtClean="0">
                        <a:ln>
                          <a:noFill/>
                        </a:ln>
                        <a:solidFill>
                          <a:schemeClr val="tx1"/>
                        </a:solidFill>
                        <a:effectLst/>
                        <a:latin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smtClean="0">
                          <a:ln>
                            <a:noFill/>
                          </a:ln>
                          <a:solidFill>
                            <a:schemeClr val="tx1"/>
                          </a:solidFill>
                          <a:effectLst/>
                          <a:latin typeface="Times New Roman" pitchFamily="18" charset="0"/>
                          <a:cs typeface="Times New Roman" pitchFamily="18" charset="0"/>
                        </a:rPr>
                        <a:t>ANTHROPOLOGY</a:t>
                      </a:r>
                      <a:endParaRPr kumimoji="0" lang="en-US" sz="3200" b="1" i="0" u="none" strike="noStrike" cap="none" normalizeH="0" baseline="0" smtClean="0">
                        <a:ln>
                          <a:noFill/>
                        </a:ln>
                        <a:solidFill>
                          <a:schemeClr val="tx1"/>
                        </a:solidFill>
                        <a:effectLst/>
                        <a:latin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152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SIZE</a:t>
                      </a:r>
                      <a:endParaRPr kumimoji="0" lang="en-US" sz="2000" b="1" i="0" u="none" strike="noStrike" cap="none" normalizeH="0" baseline="0" smtClean="0">
                        <a:ln>
                          <a:noFill/>
                        </a:ln>
                        <a:solidFill>
                          <a:schemeClr val="tx1"/>
                        </a:solidFill>
                        <a:effectLst/>
                        <a:latin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DEALS WITH LARGE MODERN INDUSTRIALIZED SOCIETIES AS THE GROUP OF STUDY</a:t>
                      </a:r>
                      <a:endParaRPr kumimoji="0" lang="en-US" sz="2000" b="1" i="0" u="none" strike="noStrike" cap="none" normalizeH="0" baseline="0" smtClean="0">
                        <a:ln>
                          <a:noFill/>
                        </a:ln>
                        <a:solidFill>
                          <a:schemeClr val="tx1"/>
                        </a:solidFill>
                        <a:effectLst/>
                        <a:latin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STUDIES PRIMITIVE, ILLITERATE, SIMPLE COMMUNITIES.</a:t>
                      </a:r>
                      <a:endParaRPr kumimoji="0" lang="en-US" sz="2000" b="1" i="0" u="none" strike="noStrike" cap="none" normalizeH="0" baseline="0" smtClean="0">
                        <a:ln>
                          <a:noFill/>
                        </a:ln>
                        <a:solidFill>
                          <a:schemeClr val="tx1"/>
                        </a:solidFill>
                        <a:effectLst/>
                        <a:latin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3018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TYPE OF STUDY</a:t>
                      </a:r>
                      <a:endParaRPr kumimoji="0" lang="en-US" sz="2000" b="1" i="0" u="none" strike="noStrike" cap="none" normalizeH="0" baseline="0" smtClean="0">
                        <a:ln>
                          <a:noFill/>
                        </a:ln>
                        <a:solidFill>
                          <a:schemeClr val="tx1"/>
                        </a:solidFill>
                        <a:effectLst/>
                        <a:latin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ONLY STUDIES A PART OF THE LARGE SOCIETY</a:t>
                      </a:r>
                      <a:endParaRPr kumimoji="0" lang="en-US" sz="2000" b="1" i="0" u="none" strike="noStrike" cap="none" normalizeH="0" baseline="0" smtClean="0">
                        <a:ln>
                          <a:noFill/>
                        </a:ln>
                        <a:solidFill>
                          <a:schemeClr val="tx1"/>
                        </a:solidFill>
                        <a:effectLst/>
                        <a:latin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STUDIES ALL SOCIAL INTERACTIONS AND RELATIONSHIPS WITHIN THE SMALL SOCIETAL GROUP</a:t>
                      </a:r>
                      <a:endParaRPr kumimoji="0" lang="en-US" sz="2000" b="1" i="0" u="none" strike="noStrike" cap="none" normalizeH="0" baseline="0" dirty="0" smtClean="0">
                        <a:ln>
                          <a:noFill/>
                        </a:ln>
                        <a:solidFill>
                          <a:schemeClr val="tx1"/>
                        </a:solidFill>
                        <a:effectLst/>
                        <a:latin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4293" name="Rectangle 62"/>
          <p:cNvSpPr>
            <a:spLocks noChangeArrowheads="1"/>
          </p:cNvSpPr>
          <p:nvPr/>
        </p:nvSpPr>
        <p:spPr bwMode="auto">
          <a:xfrm>
            <a:off x="0" y="4416529"/>
            <a:ext cx="184706" cy="369322"/>
          </a:xfrm>
          <a:prstGeom prst="rect">
            <a:avLst/>
          </a:prstGeom>
          <a:noFill/>
          <a:ln w="9525">
            <a:noFill/>
            <a:miter lim="800000"/>
            <a:headEnd/>
            <a:tailEnd/>
          </a:ln>
        </p:spPr>
        <p:txBody>
          <a:bodyPr wrap="none" lIns="91428" tIns="45715" rIns="91428" bIns="45715" anchor="ctr">
            <a:spAutoFit/>
          </a:bodyPr>
          <a:lstStyle/>
          <a:p>
            <a:pPr eaLnBrk="1" hangingPunct="1"/>
            <a:endParaRPr lang="en-US"/>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913993" y="305184"/>
            <a:ext cx="7772331" cy="2438592"/>
          </a:xfrm>
        </p:spPr>
        <p:txBody>
          <a:bodyPr/>
          <a:lstStyle/>
          <a:p>
            <a:pPr>
              <a:defRPr/>
            </a:pPr>
            <a:r>
              <a:rPr lang="en-US" dirty="0">
                <a:solidFill>
                  <a:schemeClr val="tx2">
                    <a:satMod val="200000"/>
                  </a:schemeClr>
                </a:solidFill>
              </a:rPr>
              <a:t>Anthropology</a:t>
            </a:r>
          </a:p>
        </p:txBody>
      </p:sp>
      <p:sp>
        <p:nvSpPr>
          <p:cNvPr id="13315" name="Rectangle 3"/>
          <p:cNvSpPr>
            <a:spLocks noGrp="1" noChangeArrowheads="1"/>
          </p:cNvSpPr>
          <p:nvPr>
            <p:ph type="subTitle" idx="1"/>
          </p:nvPr>
        </p:nvSpPr>
        <p:spPr>
          <a:xfrm>
            <a:off x="913993" y="2835907"/>
            <a:ext cx="7772331" cy="1507206"/>
          </a:xfrm>
        </p:spPr>
        <p:txBody>
          <a:bodyPr/>
          <a:lstStyle/>
          <a:p>
            <a:pPr eaLnBrk="1" hangingPunct="1">
              <a:lnSpc>
                <a:spcPct val="90000"/>
              </a:lnSpc>
              <a:spcBef>
                <a:spcPct val="0"/>
              </a:spcBef>
              <a:buFontTx/>
              <a:buChar char="•"/>
              <a:defRPr/>
            </a:pPr>
            <a:r>
              <a:rPr lang="en-US" sz="2400" dirty="0"/>
              <a:t>It is the classification and analysis of humans and their society, descriptively, culturally, historically and physically</a:t>
            </a:r>
          </a:p>
          <a:p>
            <a:pPr eaLnBrk="1" hangingPunct="1">
              <a:lnSpc>
                <a:spcPct val="90000"/>
              </a:lnSpc>
              <a:spcBef>
                <a:spcPct val="0"/>
              </a:spcBef>
              <a:buFontTx/>
              <a:buChar char="•"/>
              <a:defRPr/>
            </a:pPr>
            <a:r>
              <a:rPr lang="en-US" sz="2400" dirty="0"/>
              <a:t>It relies on data from non literate people.</a:t>
            </a:r>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35</a:t>
            </a:fld>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diamond(in)">
                                      <p:cBhvr>
                                        <p:cTn id="7" dur="3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smtClean="0"/>
              <a:t>Man and culture</a:t>
            </a:r>
          </a:p>
        </p:txBody>
      </p:sp>
      <p:sp>
        <p:nvSpPr>
          <p:cNvPr id="35843" name="Content Placeholder 2"/>
          <p:cNvSpPr>
            <a:spLocks noGrp="1"/>
          </p:cNvSpPr>
          <p:nvPr>
            <p:ph idx="1"/>
          </p:nvPr>
        </p:nvSpPr>
        <p:spPr/>
        <p:txBody>
          <a:bodyPr>
            <a:normAutofit/>
          </a:bodyPr>
          <a:lstStyle/>
          <a:p>
            <a:pPr>
              <a:buFont typeface="Arial" panose="020B0604020202020204" pitchFamily="34" charset="0"/>
              <a:buChar char="•"/>
              <a:defRPr/>
            </a:pPr>
            <a:r>
              <a:rPr lang="en-US" dirty="0" smtClean="0"/>
              <a:t>Aristotle the ancient Greek philosopher  declared long time ago that man Is a social animal, he who does not need society should be either a beast or an angel! </a:t>
            </a:r>
          </a:p>
          <a:p>
            <a:pPr marL="0" indent="0">
              <a:buNone/>
              <a:defRPr/>
            </a:pPr>
            <a:r>
              <a:rPr lang="en-US" dirty="0"/>
              <a:t> </a:t>
            </a:r>
            <a:r>
              <a:rPr lang="en-US" dirty="0" smtClean="0"/>
              <a:t> A man is a product of </a:t>
            </a:r>
            <a:r>
              <a:rPr lang="en-US" dirty="0"/>
              <a:t>group life, it is the group that </a:t>
            </a:r>
            <a:r>
              <a:rPr lang="en-US" dirty="0" smtClean="0"/>
              <a:t>socializes </a:t>
            </a:r>
            <a:r>
              <a:rPr lang="en-US" dirty="0"/>
              <a:t>him.it is the group life </a:t>
            </a:r>
            <a:r>
              <a:rPr lang="en-US" dirty="0" smtClean="0"/>
              <a:t>that </a:t>
            </a:r>
            <a:r>
              <a:rPr lang="en-US" dirty="0"/>
              <a:t>will make a man a </a:t>
            </a:r>
            <a:r>
              <a:rPr lang="en-US" dirty="0" smtClean="0"/>
              <a:t>coward or </a:t>
            </a:r>
            <a:r>
              <a:rPr lang="en-US" dirty="0"/>
              <a:t>a self  sacrificing </a:t>
            </a:r>
            <a:r>
              <a:rPr lang="en-US" dirty="0" smtClean="0"/>
              <a:t>hero, law </a:t>
            </a:r>
            <a:r>
              <a:rPr lang="en-US" dirty="0"/>
              <a:t>abiding citizen or a criminal</a:t>
            </a:r>
            <a:r>
              <a:rPr lang="en-US" dirty="0" smtClean="0"/>
              <a:t>, </a:t>
            </a:r>
            <a:r>
              <a:rPr lang="en-US" dirty="0"/>
              <a:t>it is this man-society </a:t>
            </a:r>
            <a:r>
              <a:rPr lang="en-US" dirty="0" smtClean="0"/>
              <a:t>relationship </a:t>
            </a:r>
            <a:r>
              <a:rPr lang="en-US" dirty="0"/>
              <a:t>that forms the central theme of </a:t>
            </a:r>
            <a:r>
              <a:rPr lang="en-US" dirty="0" smtClean="0"/>
              <a:t>sociological </a:t>
            </a:r>
            <a:r>
              <a:rPr lang="en-US" dirty="0"/>
              <a:t>inquiry</a:t>
            </a:r>
            <a:r>
              <a:rPr lang="en-US" dirty="0" smtClean="0"/>
              <a:t> </a:t>
            </a:r>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endParaRPr lang="en-US" smtClean="0"/>
          </a:p>
        </p:txBody>
      </p:sp>
      <p:sp>
        <p:nvSpPr>
          <p:cNvPr id="3" name="Content Placeholder 2"/>
          <p:cNvSpPr>
            <a:spLocks noGrp="1"/>
          </p:cNvSpPr>
          <p:nvPr>
            <p:ph idx="1"/>
          </p:nvPr>
        </p:nvSpPr>
        <p:spPr/>
        <p:txBody>
          <a:bodyPr/>
          <a:lstStyle/>
          <a:p>
            <a:pPr>
              <a:defRPr/>
            </a:pPr>
            <a:r>
              <a:rPr lang="en-US" dirty="0" smtClean="0"/>
              <a:t>The relationship between man and society is one of the most profound problems we have to tackle, it takes us to a more fundamental question of relation between the individual and society.</a:t>
            </a:r>
          </a:p>
          <a:p>
            <a:pPr marL="0" indent="0">
              <a:buNone/>
              <a:defRPr/>
            </a:pPr>
            <a:r>
              <a:rPr lang="en-US" dirty="0" smtClean="0"/>
              <a:t> The question is what </a:t>
            </a:r>
            <a:r>
              <a:rPr lang="en-US" dirty="0"/>
              <a:t> do we owe each other?</a:t>
            </a:r>
          </a:p>
          <a:p>
            <a:pPr>
              <a:defRPr/>
            </a:pPr>
            <a:r>
              <a:rPr lang="en-US" dirty="0"/>
              <a:t>M</a:t>
            </a:r>
            <a:r>
              <a:rPr lang="en-US" dirty="0" smtClean="0"/>
              <a:t>an </a:t>
            </a:r>
            <a:r>
              <a:rPr lang="en-US" dirty="0"/>
              <a:t>depends on society</a:t>
            </a:r>
          </a:p>
          <a:p>
            <a:pPr marL="0" indent="0">
              <a:buNone/>
              <a:defRPr/>
            </a:pPr>
            <a:r>
              <a:rPr lang="en-US" dirty="0"/>
              <a:t>    Is observed that everyone breathe</a:t>
            </a:r>
            <a:r>
              <a:rPr lang="en-US" dirty="0" smtClean="0"/>
              <a:t>, </a:t>
            </a:r>
            <a:r>
              <a:rPr lang="en-US" dirty="0"/>
              <a:t>live and </a:t>
            </a:r>
            <a:r>
              <a:rPr lang="en-US" dirty="0" smtClean="0"/>
              <a:t>work like millions around them in the society.</a:t>
            </a:r>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4" name="Slide Number Placeholder 3"/>
          <p:cNvSpPr>
            <a:spLocks noGrp="1"/>
          </p:cNvSpPr>
          <p:nvPr>
            <p:ph type="sldNum" sz="quarter" idx="12"/>
          </p:nvPr>
        </p:nvSpPr>
        <p:spPr/>
        <p:txBody>
          <a:bodyPr/>
          <a:lstStyle/>
          <a:p>
            <a:fld id="{1F3E6434-720D-434F-A66C-A6EAC34E0334}" type="slidenum">
              <a:rPr lang="en-US" smtClean="0"/>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endParaRPr lang="en-US" smtClean="0"/>
          </a:p>
        </p:txBody>
      </p:sp>
      <p:sp>
        <p:nvSpPr>
          <p:cNvPr id="37891" name="Content Placeholder 2"/>
          <p:cNvSpPr>
            <a:spLocks noGrp="1"/>
          </p:cNvSpPr>
          <p:nvPr>
            <p:ph idx="1"/>
          </p:nvPr>
        </p:nvSpPr>
        <p:spPr/>
        <p:txBody>
          <a:bodyPr/>
          <a:lstStyle/>
          <a:p>
            <a:pPr>
              <a:buFont typeface="Arial" panose="020B0604020202020204" pitchFamily="34" charset="0"/>
              <a:buChar char="•"/>
              <a:defRPr/>
            </a:pPr>
            <a:r>
              <a:rPr lang="en-US" dirty="0" smtClean="0"/>
              <a:t>In the society and individual is surrounded and encompassed by culture, a societal force , he conforms to norms, occupy statuses and play roles within the society. </a:t>
            </a:r>
          </a:p>
          <a:p>
            <a:pPr marL="0" indent="0">
              <a:buNone/>
              <a:defRPr/>
            </a:pPr>
            <a:r>
              <a:rPr lang="en-US" dirty="0" smtClean="0"/>
              <a:t>Social life is an intrinsic need for a man. Emotional, material </a:t>
            </a:r>
            <a:r>
              <a:rPr lang="en-US" dirty="0"/>
              <a:t>and intellectual  developments are impossible without society.</a:t>
            </a:r>
          </a:p>
          <a:p>
            <a:pPr>
              <a:buFont typeface="Arial" panose="020B0604020202020204" pitchFamily="34" charset="0"/>
              <a:buChar char="•"/>
              <a:defRPr/>
            </a:pPr>
            <a:r>
              <a:rPr lang="en-US" dirty="0"/>
              <a:t>There </a:t>
            </a:r>
            <a:r>
              <a:rPr lang="en-US" dirty="0" smtClean="0"/>
              <a:t> are two </a:t>
            </a:r>
            <a:r>
              <a:rPr lang="en-US" dirty="0"/>
              <a:t>theories that </a:t>
            </a:r>
            <a:r>
              <a:rPr lang="en-US" dirty="0" smtClean="0"/>
              <a:t>explains the relationship </a:t>
            </a:r>
            <a:r>
              <a:rPr lang="en-US" dirty="0"/>
              <a:t>between man and society</a:t>
            </a:r>
          </a:p>
          <a:p>
            <a:pPr marL="0" indent="0">
              <a:buNone/>
              <a:defRPr/>
            </a:pPr>
            <a:endParaRPr lang="en-US" dirty="0" smtClean="0"/>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endParaRPr lang="en-US" smtClean="0"/>
          </a:p>
        </p:txBody>
      </p:sp>
      <p:sp>
        <p:nvSpPr>
          <p:cNvPr id="38915" name="Content Placeholder 2"/>
          <p:cNvSpPr>
            <a:spLocks noGrp="1"/>
          </p:cNvSpPr>
          <p:nvPr>
            <p:ph idx="1"/>
          </p:nvPr>
        </p:nvSpPr>
        <p:spPr>
          <a:xfrm>
            <a:off x="457676" y="2219781"/>
            <a:ext cx="8228649" cy="4525935"/>
          </a:xfrm>
        </p:spPr>
        <p:txBody>
          <a:bodyPr/>
          <a:lstStyle/>
          <a:p>
            <a:pPr>
              <a:buFont typeface="Arial" panose="020B0604020202020204" pitchFamily="34" charset="0"/>
              <a:buChar char="•"/>
              <a:defRPr/>
            </a:pPr>
            <a:r>
              <a:rPr lang="en-US" dirty="0" smtClean="0"/>
              <a:t>1.the social contract theory</a:t>
            </a:r>
          </a:p>
          <a:p>
            <a:pPr>
              <a:buFont typeface="Arial" panose="020B0604020202020204" pitchFamily="34" charset="0"/>
              <a:buChar char="•"/>
              <a:defRPr/>
            </a:pPr>
            <a:r>
              <a:rPr lang="en-US" dirty="0" smtClean="0"/>
              <a:t>2.the organismic theory of society</a:t>
            </a:r>
          </a:p>
          <a:p>
            <a:pPr>
              <a:buFont typeface="Arial" panose="020B0604020202020204" pitchFamily="34" charset="0"/>
              <a:buChar char="•"/>
              <a:defRPr/>
            </a:pPr>
            <a:endParaRPr lang="en-US" dirty="0" smtClean="0"/>
          </a:p>
          <a:p>
            <a:pPr>
              <a:buFont typeface="Arial" panose="020B0604020202020204" pitchFamily="34" charset="0"/>
              <a:buChar char="•"/>
              <a:defRPr/>
            </a:pPr>
            <a:r>
              <a:rPr lang="en-US" dirty="0" smtClean="0"/>
              <a:t>According to the </a:t>
            </a:r>
            <a:r>
              <a:rPr lang="en-US" b="1" i="1" dirty="0" smtClean="0"/>
              <a:t>social contract theory </a:t>
            </a:r>
          </a:p>
          <a:p>
            <a:pPr marL="0" indent="0">
              <a:buNone/>
              <a:defRPr/>
            </a:pPr>
            <a:r>
              <a:rPr lang="en-US" dirty="0"/>
              <a:t> </a:t>
            </a:r>
            <a:r>
              <a:rPr lang="en-US" dirty="0" smtClean="0"/>
              <a:t>   all men are born free and equal.</a:t>
            </a:r>
          </a:p>
          <a:p>
            <a:pPr marL="0" indent="0">
              <a:buNone/>
              <a:defRPr/>
            </a:pPr>
            <a:r>
              <a:rPr lang="en-US" dirty="0"/>
              <a:t> </a:t>
            </a:r>
            <a:r>
              <a:rPr lang="en-US" dirty="0" smtClean="0"/>
              <a:t>  Individuals precedes society. </a:t>
            </a:r>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b="1" smtClean="0"/>
              <a:t>Module Competence:</a:t>
            </a:r>
            <a:endParaRPr lang="en-US" smtClean="0"/>
          </a:p>
        </p:txBody>
      </p:sp>
      <p:sp>
        <p:nvSpPr>
          <p:cNvPr id="5123" name="Content Placeholder 2"/>
          <p:cNvSpPr>
            <a:spLocks noGrp="1"/>
          </p:cNvSpPr>
          <p:nvPr>
            <p:ph idx="1"/>
          </p:nvPr>
        </p:nvSpPr>
        <p:spPr/>
        <p:txBody>
          <a:bodyPr/>
          <a:lstStyle/>
          <a:p>
            <a:pPr>
              <a:buFont typeface="Arial" panose="020B0604020202020204" pitchFamily="34" charset="0"/>
              <a:buChar char="•"/>
              <a:defRPr/>
            </a:pPr>
            <a:r>
              <a:rPr lang="en-US" dirty="0" smtClean="0"/>
              <a:t>This module is designed to enable</a:t>
            </a:r>
          </a:p>
          <a:p>
            <a:pPr>
              <a:buFont typeface="Arial" panose="020B0604020202020204" pitchFamily="34" charset="0"/>
              <a:buChar char="•"/>
              <a:defRPr/>
            </a:pPr>
            <a:r>
              <a:rPr lang="en-US" dirty="0" smtClean="0"/>
              <a:t>the learner apply knowledge of sociology</a:t>
            </a:r>
          </a:p>
          <a:p>
            <a:pPr marL="0" indent="0">
              <a:buNone/>
              <a:defRPr/>
            </a:pPr>
            <a:r>
              <a:rPr lang="en-US" dirty="0" smtClean="0"/>
              <a:t> and anthropology  in assisting patients / clients</a:t>
            </a:r>
          </a:p>
          <a:p>
            <a:pPr marL="0" indent="0">
              <a:buNone/>
              <a:defRPr/>
            </a:pPr>
            <a:r>
              <a:rPr lang="en-US" dirty="0" smtClean="0"/>
              <a:t> to promote health, prevent illness, manage </a:t>
            </a:r>
          </a:p>
          <a:p>
            <a:pPr marL="0" indent="0">
              <a:buNone/>
              <a:defRPr/>
            </a:pPr>
            <a:r>
              <a:rPr lang="en-US" dirty="0" smtClean="0"/>
              <a:t>and rehabilitate patients.</a:t>
            </a:r>
            <a:endParaRPr lang="en-GB" dirty="0" smtClean="0"/>
          </a:p>
          <a:p>
            <a:pPr>
              <a:buFont typeface="Arial" panose="020B0604020202020204" pitchFamily="34" charset="0"/>
              <a:buChar char="•"/>
              <a:defRPr/>
            </a:pPr>
            <a:endParaRPr lang="en-US" dirty="0" smtClean="0"/>
          </a:p>
        </p:txBody>
      </p:sp>
      <p:sp>
        <p:nvSpPr>
          <p:cNvPr id="6148" name="Rectangle 3"/>
          <p:cNvSpPr>
            <a:spLocks noChangeArrowheads="1"/>
          </p:cNvSpPr>
          <p:nvPr/>
        </p:nvSpPr>
        <p:spPr bwMode="auto">
          <a:xfrm>
            <a:off x="3327313" y="3240420"/>
            <a:ext cx="226016" cy="357948"/>
          </a:xfrm>
          <a:prstGeom prst="rect">
            <a:avLst/>
          </a:prstGeom>
          <a:noFill/>
          <a:ln w="9525">
            <a:noFill/>
            <a:miter lim="800000"/>
            <a:headEnd/>
            <a:tailEnd/>
          </a:ln>
        </p:spPr>
        <p:txBody>
          <a:bodyPr wrap="none" lIns="80165" tIns="40083" rIns="80165" bIns="40083">
            <a:spAutoFit/>
          </a:bodyPr>
          <a:lstStyle/>
          <a:p>
            <a:pPr eaLnBrk="1" hangingPunct="1"/>
            <a:r>
              <a:rPr lang="en-US" b="1"/>
              <a:t>:</a:t>
            </a:r>
            <a:endParaRPr lang="en-US"/>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endParaRPr lang="en-US" smtClean="0"/>
          </a:p>
        </p:txBody>
      </p:sp>
      <p:sp>
        <p:nvSpPr>
          <p:cNvPr id="3" name="Content Placeholder 2"/>
          <p:cNvSpPr>
            <a:spLocks noGrp="1"/>
          </p:cNvSpPr>
          <p:nvPr>
            <p:ph idx="1"/>
          </p:nvPr>
        </p:nvSpPr>
        <p:spPr/>
        <p:txBody>
          <a:bodyPr/>
          <a:lstStyle/>
          <a:p>
            <a:pPr marL="0" indent="0">
              <a:buNone/>
              <a:defRPr/>
            </a:pPr>
            <a:r>
              <a:rPr lang="en-US" dirty="0" smtClean="0"/>
              <a:t> Society came into existence because of an agreement entered into by individuals. the main proponents of this  theory are Thomas </a:t>
            </a:r>
            <a:r>
              <a:rPr lang="en-US" dirty="0" err="1" smtClean="0"/>
              <a:t>hobbes</a:t>
            </a:r>
            <a:r>
              <a:rPr lang="en-US" dirty="0" smtClean="0"/>
              <a:t>,</a:t>
            </a:r>
          </a:p>
          <a:p>
            <a:pPr marL="0" indent="0">
              <a:buNone/>
              <a:defRPr/>
            </a:pPr>
            <a:r>
              <a:rPr lang="en-US" dirty="0"/>
              <a:t> </a:t>
            </a:r>
            <a:r>
              <a:rPr lang="en-US" dirty="0" smtClean="0"/>
              <a:t>   John </a:t>
            </a:r>
            <a:r>
              <a:rPr lang="en-US" dirty="0" err="1" smtClean="0"/>
              <a:t>locke</a:t>
            </a:r>
            <a:r>
              <a:rPr lang="en-US" dirty="0" smtClean="0"/>
              <a:t> and J. Rousseau</a:t>
            </a:r>
          </a:p>
          <a:p>
            <a:pPr>
              <a:buFont typeface="Arial" panose="020B0604020202020204" pitchFamily="34" charset="0"/>
              <a:buChar char="•"/>
              <a:defRPr/>
            </a:pPr>
            <a:endParaRPr lang="en-US" dirty="0"/>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4" name="Slide Number Placeholder 3"/>
          <p:cNvSpPr>
            <a:spLocks noGrp="1"/>
          </p:cNvSpPr>
          <p:nvPr>
            <p:ph type="sldNum" sz="quarter" idx="12"/>
          </p:nvPr>
        </p:nvSpPr>
        <p:spPr/>
        <p:txBody>
          <a:bodyPr/>
          <a:lstStyle/>
          <a:p>
            <a:fld id="{1F3E6434-720D-434F-A66C-A6EAC34E0334}" type="slidenum">
              <a:rPr lang="en-US" smtClean="0"/>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endParaRPr lang="en-US" smtClean="0"/>
          </a:p>
        </p:txBody>
      </p:sp>
      <p:sp>
        <p:nvSpPr>
          <p:cNvPr id="3" name="Content Placeholder 2"/>
          <p:cNvSpPr>
            <a:spLocks noGrp="1"/>
          </p:cNvSpPr>
          <p:nvPr>
            <p:ph idx="1"/>
          </p:nvPr>
        </p:nvSpPr>
        <p:spPr/>
        <p:txBody>
          <a:bodyPr>
            <a:normAutofit/>
          </a:bodyPr>
          <a:lstStyle/>
          <a:p>
            <a:pPr>
              <a:defRPr/>
            </a:pPr>
            <a:r>
              <a:rPr lang="en-US" dirty="0" smtClean="0"/>
              <a:t>A} Thomas Hobbes (1588-1679) he was an English </a:t>
            </a:r>
            <a:r>
              <a:rPr lang="en-US" dirty="0" err="1" smtClean="0"/>
              <a:t>thinker,he</a:t>
            </a:r>
            <a:r>
              <a:rPr lang="en-US" dirty="0" smtClean="0"/>
              <a:t> opined that society came into being as a means for the protection of men against the consequences of their own nature. </a:t>
            </a:r>
          </a:p>
          <a:p>
            <a:pPr>
              <a:buFont typeface="Arial" panose="020B0604020202020204" pitchFamily="34" charset="0"/>
              <a:buChar char="•"/>
              <a:defRPr/>
            </a:pPr>
            <a:r>
              <a:rPr lang="en-US" dirty="0"/>
              <a:t> </a:t>
            </a:r>
            <a:r>
              <a:rPr lang="en-US" dirty="0" smtClean="0"/>
              <a:t>He claims that man was solitary</a:t>
            </a:r>
            <a:r>
              <a:rPr lang="en-US" dirty="0"/>
              <a:t>, </a:t>
            </a:r>
            <a:r>
              <a:rPr lang="en-US" dirty="0" err="1"/>
              <a:t>poor,nasty,brutish</a:t>
            </a:r>
            <a:r>
              <a:rPr lang="en-US" dirty="0"/>
              <a:t> and short. </a:t>
            </a:r>
          </a:p>
          <a:p>
            <a:pPr marL="0" indent="0">
              <a:buNone/>
              <a:defRPr/>
            </a:pPr>
            <a:r>
              <a:rPr lang="en-US" dirty="0"/>
              <a:t>   Man in his state of nature </a:t>
            </a:r>
            <a:r>
              <a:rPr lang="en-US" dirty="0" smtClean="0"/>
              <a:t>was </a:t>
            </a:r>
            <a:r>
              <a:rPr lang="en-US" dirty="0"/>
              <a:t>not at all social, he </a:t>
            </a:r>
          </a:p>
          <a:p>
            <a:pPr marL="0" indent="0">
              <a:buNone/>
              <a:defRPr/>
            </a:pPr>
            <a:r>
              <a:rPr lang="en-US" dirty="0"/>
              <a:t>    says  that all </a:t>
            </a:r>
            <a:r>
              <a:rPr lang="en-US" dirty="0" smtClean="0"/>
              <a:t>men were selfish, cunning, </a:t>
            </a:r>
            <a:r>
              <a:rPr lang="en-US" dirty="0" err="1" smtClean="0"/>
              <a:t>egoistic,brutal,as</a:t>
            </a:r>
            <a:r>
              <a:rPr lang="en-US" dirty="0"/>
              <a:t>.</a:t>
            </a:r>
          </a:p>
          <a:p>
            <a:pPr marL="0" indent="0">
              <a:buNone/>
              <a:defRPr/>
            </a:pPr>
            <a:endParaRPr lang="en-US" dirty="0" smtClean="0"/>
          </a:p>
          <a:p>
            <a:pPr marL="0" indent="0">
              <a:buNone/>
              <a:defRPr/>
            </a:pPr>
            <a:endParaRPr lang="en-US" dirty="0" smtClean="0"/>
          </a:p>
          <a:p>
            <a:pPr marL="0" indent="0">
              <a:buNone/>
              <a:defRPr/>
            </a:pPr>
            <a:endParaRPr lang="en-US" dirty="0" smtClean="0"/>
          </a:p>
          <a:p>
            <a:pPr marL="0" indent="0">
              <a:buNone/>
              <a:defRPr/>
            </a:pPr>
            <a:endParaRPr lang="en-US" dirty="0"/>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4" name="Slide Number Placeholder 3"/>
          <p:cNvSpPr>
            <a:spLocks noGrp="1"/>
          </p:cNvSpPr>
          <p:nvPr>
            <p:ph type="sldNum" sz="quarter" idx="12"/>
          </p:nvPr>
        </p:nvSpPr>
        <p:spPr/>
        <p:txBody>
          <a:bodyPr/>
          <a:lstStyle/>
          <a:p>
            <a:fld id="{1F3E6434-720D-434F-A66C-A6EAC34E0334}" type="slidenum">
              <a:rPr lang="en-US" smtClean="0"/>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endParaRPr lang="en-US" smtClean="0"/>
          </a:p>
        </p:txBody>
      </p:sp>
      <p:sp>
        <p:nvSpPr>
          <p:cNvPr id="3" name="Content Placeholder 2"/>
          <p:cNvSpPr>
            <a:spLocks noGrp="1"/>
          </p:cNvSpPr>
          <p:nvPr>
            <p:ph idx="1"/>
          </p:nvPr>
        </p:nvSpPr>
        <p:spPr/>
        <p:txBody>
          <a:bodyPr>
            <a:normAutofit/>
          </a:bodyPr>
          <a:lstStyle/>
          <a:p>
            <a:pPr>
              <a:defRPr/>
            </a:pPr>
            <a:r>
              <a:rPr lang="en-US" dirty="0" smtClean="0"/>
              <a:t>these things become intolerable men entered </a:t>
            </a:r>
          </a:p>
          <a:p>
            <a:pPr>
              <a:defRPr/>
            </a:pPr>
            <a:r>
              <a:rPr lang="en-US" dirty="0" smtClean="0"/>
              <a:t>into a contract to ensure security and  certainty of life and property. </a:t>
            </a:r>
          </a:p>
          <a:p>
            <a:pPr marL="0" indent="0">
              <a:buNone/>
              <a:defRPr/>
            </a:pPr>
            <a:r>
              <a:rPr lang="en-US" dirty="0"/>
              <a:t> </a:t>
            </a:r>
            <a:r>
              <a:rPr lang="en-US" dirty="0" smtClean="0"/>
              <a:t> The agreement was each for all and all for each.</a:t>
            </a:r>
          </a:p>
          <a:p>
            <a:pPr>
              <a:defRPr/>
            </a:pPr>
            <a:r>
              <a:rPr lang="en-US" dirty="0"/>
              <a:t>B) john Locke</a:t>
            </a:r>
          </a:p>
          <a:p>
            <a:pPr marL="0" indent="0">
              <a:buNone/>
              <a:defRPr/>
            </a:pPr>
            <a:r>
              <a:rPr lang="en-US" dirty="0"/>
              <a:t>He was an English </a:t>
            </a:r>
            <a:r>
              <a:rPr lang="en-US" dirty="0" smtClean="0"/>
              <a:t>philosopher, he </a:t>
            </a:r>
            <a:r>
              <a:rPr lang="en-US" dirty="0"/>
              <a:t>believed  that man in his </a:t>
            </a:r>
            <a:r>
              <a:rPr lang="en-US" dirty="0" smtClean="0"/>
              <a:t>natural </a:t>
            </a:r>
            <a:r>
              <a:rPr lang="en-US" dirty="0"/>
              <a:t>state enjoys liberty, </a:t>
            </a:r>
            <a:r>
              <a:rPr lang="en-US" dirty="0" smtClean="0"/>
              <a:t>freedom</a:t>
            </a:r>
            <a:r>
              <a:rPr lang="en-US" dirty="0"/>
              <a:t>,</a:t>
            </a:r>
            <a:r>
              <a:rPr lang="en-US" dirty="0" smtClean="0"/>
              <a:t> </a:t>
            </a:r>
            <a:r>
              <a:rPr lang="en-US" dirty="0"/>
              <a:t>but there was no system of </a:t>
            </a:r>
            <a:r>
              <a:rPr lang="en-US" dirty="0" smtClean="0"/>
              <a:t>law </a:t>
            </a:r>
            <a:r>
              <a:rPr lang="en-US" dirty="0"/>
              <a:t>and justice. Hence corruption and degeneration of man upset him.</a:t>
            </a:r>
          </a:p>
          <a:p>
            <a:pPr marL="0" indent="0">
              <a:buNone/>
              <a:defRPr/>
            </a:pPr>
            <a:endParaRPr lang="en-US" dirty="0"/>
          </a:p>
          <a:p>
            <a:pPr marL="0" indent="0">
              <a:buNone/>
              <a:defRPr/>
            </a:pPr>
            <a:endParaRPr lang="en-US" dirty="0" smtClean="0"/>
          </a:p>
          <a:p>
            <a:pPr marL="0" indent="0">
              <a:buNone/>
              <a:defRPr/>
            </a:pPr>
            <a:endParaRPr lang="en-US" dirty="0" smtClean="0"/>
          </a:p>
          <a:p>
            <a:pPr marL="0" indent="0">
              <a:buNone/>
              <a:defRPr/>
            </a:pPr>
            <a:endParaRPr lang="en-US" dirty="0"/>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4" name="Slide Number Placeholder 3"/>
          <p:cNvSpPr>
            <a:spLocks noGrp="1"/>
          </p:cNvSpPr>
          <p:nvPr>
            <p:ph type="sldNum" sz="quarter" idx="12"/>
          </p:nvPr>
        </p:nvSpPr>
        <p:spPr/>
        <p:txBody>
          <a:bodyPr/>
          <a:lstStyle/>
          <a:p>
            <a:fld id="{1F3E6434-720D-434F-A66C-A6EAC34E0334}" type="slidenum">
              <a:rPr lang="en-US" smtClean="0"/>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endParaRPr lang="en-US" smtClean="0"/>
          </a:p>
        </p:txBody>
      </p:sp>
      <p:sp>
        <p:nvSpPr>
          <p:cNvPr id="41987" name="Content Placeholder 2"/>
          <p:cNvSpPr>
            <a:spLocks noGrp="1"/>
          </p:cNvSpPr>
          <p:nvPr>
            <p:ph idx="1"/>
          </p:nvPr>
        </p:nvSpPr>
        <p:spPr/>
        <p:txBody>
          <a:bodyPr/>
          <a:lstStyle/>
          <a:p>
            <a:pPr>
              <a:buFont typeface="Arial" panose="020B0604020202020204" pitchFamily="34" charset="0"/>
              <a:buChar char="•"/>
              <a:defRPr/>
            </a:pPr>
            <a:r>
              <a:rPr lang="en-US" dirty="0" smtClean="0"/>
              <a:t>There was an ill condition full of fears and continual danger. </a:t>
            </a:r>
            <a:r>
              <a:rPr lang="en-US" dirty="0"/>
              <a:t>I</a:t>
            </a:r>
            <a:r>
              <a:rPr lang="en-US" dirty="0" smtClean="0"/>
              <a:t>n order to get rid of this fear , man entered in to social </a:t>
            </a:r>
            <a:r>
              <a:rPr lang="en-US" dirty="0" err="1" smtClean="0"/>
              <a:t>social</a:t>
            </a:r>
            <a:r>
              <a:rPr lang="en-US" dirty="0" smtClean="0"/>
              <a:t> contract. This led to governmental contract in order to relieve the ill condition.</a:t>
            </a:r>
          </a:p>
          <a:p>
            <a:pPr>
              <a:buFont typeface="Arial" panose="020B0604020202020204" pitchFamily="34" charset="0"/>
              <a:buChar char="•"/>
              <a:defRPr/>
            </a:pPr>
            <a:endParaRPr lang="en-US" dirty="0" smtClean="0"/>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endParaRPr lang="en-US" smtClean="0"/>
          </a:p>
        </p:txBody>
      </p:sp>
      <p:sp>
        <p:nvSpPr>
          <p:cNvPr id="3" name="Content Placeholder 2"/>
          <p:cNvSpPr>
            <a:spLocks noGrp="1"/>
          </p:cNvSpPr>
          <p:nvPr>
            <p:ph idx="1"/>
          </p:nvPr>
        </p:nvSpPr>
        <p:spPr/>
        <p:txBody>
          <a:bodyPr/>
          <a:lstStyle/>
          <a:p>
            <a:pPr>
              <a:buFont typeface="Arial" panose="020B0604020202020204" pitchFamily="34" charset="0"/>
              <a:buChar char="•"/>
              <a:defRPr/>
            </a:pPr>
            <a:r>
              <a:rPr lang="en-US" dirty="0" smtClean="0"/>
              <a:t>J.J. Rousseau (1712-1778) ,a French writer in his book “the social contract” wrote that man in his state of nature was a  “noble savage” he </a:t>
            </a:r>
            <a:r>
              <a:rPr lang="en-US" dirty="0"/>
              <a:t>was leading a life of </a:t>
            </a:r>
            <a:r>
              <a:rPr lang="en-US" dirty="0" smtClean="0"/>
              <a:t>primitive simplicity </a:t>
            </a:r>
            <a:r>
              <a:rPr lang="en-US" dirty="0"/>
              <a:t>and idyllic </a:t>
            </a:r>
            <a:r>
              <a:rPr lang="en-US" dirty="0" err="1"/>
              <a:t>hapinness</a:t>
            </a:r>
            <a:r>
              <a:rPr lang="en-US" dirty="0" smtClean="0"/>
              <a:t>, he </a:t>
            </a:r>
            <a:r>
              <a:rPr lang="en-US" dirty="0"/>
              <a:t>was </a:t>
            </a:r>
          </a:p>
          <a:p>
            <a:pPr marL="0" indent="0">
              <a:buNone/>
            </a:pPr>
            <a:r>
              <a:rPr lang="en-US" dirty="0"/>
              <a:t>   unaware  of wrongs and rights.</a:t>
            </a:r>
          </a:p>
          <a:p>
            <a:pPr marL="0" indent="0">
              <a:buNone/>
              <a:defRPr/>
            </a:pPr>
            <a:endParaRPr lang="en-US" dirty="0" smtClean="0"/>
          </a:p>
          <a:p>
            <a:pPr>
              <a:buFont typeface="Arial" panose="020B0604020202020204" pitchFamily="34" charset="0"/>
              <a:buChar char="•"/>
              <a:defRPr/>
            </a:pPr>
            <a:endParaRPr lang="en-US" dirty="0"/>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4" name="Slide Number Placeholder 3"/>
          <p:cNvSpPr>
            <a:spLocks noGrp="1"/>
          </p:cNvSpPr>
          <p:nvPr>
            <p:ph type="sldNum" sz="quarter" idx="12"/>
          </p:nvPr>
        </p:nvSpPr>
        <p:spPr/>
        <p:txBody>
          <a:bodyPr/>
          <a:lstStyle/>
          <a:p>
            <a:fld id="{1F3E6434-720D-434F-A66C-A6EAC34E0334}" type="slidenum">
              <a:rPr lang="en-US" smtClean="0"/>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endParaRPr lang="en-US" smtClean="0"/>
          </a:p>
        </p:txBody>
      </p:sp>
      <p:sp>
        <p:nvSpPr>
          <p:cNvPr id="73731" name="Content Placeholder 2"/>
          <p:cNvSpPr>
            <a:spLocks noGrp="1"/>
          </p:cNvSpPr>
          <p:nvPr>
            <p:ph idx="1"/>
          </p:nvPr>
        </p:nvSpPr>
        <p:spPr/>
        <p:txBody>
          <a:bodyPr/>
          <a:lstStyle/>
          <a:p>
            <a:r>
              <a:rPr lang="en-US" smtClean="0"/>
              <a:t>As population grew these things disappeared property institutions destroyed equality. </a:t>
            </a:r>
          </a:p>
          <a:p>
            <a:r>
              <a:rPr lang="en-US" smtClean="0"/>
              <a:t>man thought of mine and thine </a:t>
            </a:r>
          </a:p>
          <a:p>
            <a:r>
              <a:rPr lang="en-US" smtClean="0"/>
              <a:t>thus became rich, and richness led to war,conflict and murders,this led</a:t>
            </a:r>
          </a:p>
          <a:p>
            <a:r>
              <a:rPr lang="en-US" smtClean="0"/>
              <a:t> to emergent of society according to him..</a:t>
            </a:r>
          </a:p>
          <a:p>
            <a:endParaRPr lang="en-US" b="1" smtClean="0"/>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endParaRPr lang="en-US" smtClean="0"/>
          </a:p>
        </p:txBody>
      </p:sp>
      <p:sp>
        <p:nvSpPr>
          <p:cNvPr id="3" name="Content Placeholder 2"/>
          <p:cNvSpPr>
            <a:spLocks noGrp="1"/>
          </p:cNvSpPr>
          <p:nvPr>
            <p:ph idx="1"/>
          </p:nvPr>
        </p:nvSpPr>
        <p:spPr/>
        <p:txBody>
          <a:bodyPr/>
          <a:lstStyle/>
          <a:p>
            <a:pPr>
              <a:defRPr/>
            </a:pPr>
            <a:r>
              <a:rPr lang="en-US" b="1" dirty="0"/>
              <a:t>TASK 1</a:t>
            </a:r>
          </a:p>
          <a:p>
            <a:pPr marL="0" indent="0">
              <a:buNone/>
              <a:defRPr/>
            </a:pPr>
            <a:r>
              <a:rPr lang="en-US" b="1" dirty="0"/>
              <a:t>Read about the criticism levelled </a:t>
            </a:r>
            <a:r>
              <a:rPr lang="en-US" b="1" dirty="0" smtClean="0"/>
              <a:t>against</a:t>
            </a:r>
          </a:p>
          <a:p>
            <a:pPr marL="0" indent="0">
              <a:buNone/>
              <a:defRPr/>
            </a:pPr>
            <a:r>
              <a:rPr lang="en-US" b="1" dirty="0" smtClean="0"/>
              <a:t> </a:t>
            </a:r>
            <a:r>
              <a:rPr lang="en-US" b="1" dirty="0"/>
              <a:t>the social contact theory.</a:t>
            </a:r>
          </a:p>
          <a:p>
            <a:pPr marL="0" indent="0">
              <a:buNone/>
              <a:defRPr/>
            </a:pPr>
            <a:r>
              <a:rPr lang="en-US" b="1" dirty="0"/>
              <a:t>-read about the organismic theory and </a:t>
            </a:r>
            <a:endParaRPr lang="en-US" b="1" dirty="0" smtClean="0"/>
          </a:p>
          <a:p>
            <a:pPr marL="0" indent="0">
              <a:buNone/>
              <a:defRPr/>
            </a:pPr>
            <a:r>
              <a:rPr lang="en-US" b="1" dirty="0" smtClean="0"/>
              <a:t>its </a:t>
            </a:r>
            <a:r>
              <a:rPr lang="en-US" b="1" dirty="0"/>
              <a:t>limitations.</a:t>
            </a:r>
            <a:endParaRPr lang="en-US" dirty="0"/>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4" name="Slide Number Placeholder 3"/>
          <p:cNvSpPr>
            <a:spLocks noGrp="1"/>
          </p:cNvSpPr>
          <p:nvPr>
            <p:ph type="sldNum" sz="quarter" idx="12"/>
          </p:nvPr>
        </p:nvSpPr>
        <p:spPr/>
        <p:txBody>
          <a:bodyPr/>
          <a:lstStyle/>
          <a:p>
            <a:fld id="{1F3E6434-720D-434F-A66C-A6EAC34E0334}" type="slidenum">
              <a:rPr lang="en-US" smtClean="0"/>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endParaRPr lang="en-US" smtClean="0"/>
          </a:p>
        </p:txBody>
      </p:sp>
      <p:sp>
        <p:nvSpPr>
          <p:cNvPr id="47107" name="Content Placeholder 2"/>
          <p:cNvSpPr>
            <a:spLocks noGrp="1"/>
          </p:cNvSpPr>
          <p:nvPr>
            <p:ph idx="1"/>
          </p:nvPr>
        </p:nvSpPr>
        <p:spPr/>
        <p:txBody>
          <a:bodyPr>
            <a:normAutofit fontScale="92500" lnSpcReduction="10000"/>
          </a:bodyPr>
          <a:lstStyle/>
          <a:p>
            <a:pPr>
              <a:defRPr/>
            </a:pPr>
            <a:r>
              <a:rPr lang="en-US" dirty="0" smtClean="0"/>
              <a:t>Man lives as  member of  a social group,</a:t>
            </a:r>
          </a:p>
          <a:p>
            <a:pPr>
              <a:defRPr/>
            </a:pPr>
            <a:r>
              <a:rPr lang="en-US" dirty="0" smtClean="0"/>
              <a:t> isolated he ceases to exist, </a:t>
            </a:r>
          </a:p>
          <a:p>
            <a:pPr>
              <a:defRPr/>
            </a:pPr>
            <a:r>
              <a:rPr lang="en-US" dirty="0" smtClean="0"/>
              <a:t>we depend on society not livelihood,</a:t>
            </a:r>
          </a:p>
          <a:p>
            <a:pPr>
              <a:defRPr/>
            </a:pPr>
            <a:r>
              <a:rPr lang="en-US" dirty="0" smtClean="0"/>
              <a:t>but for life itself society not only controls our movements but structures of society become the structures </a:t>
            </a:r>
            <a:r>
              <a:rPr lang="en-US" dirty="0"/>
              <a:t>of our own </a:t>
            </a:r>
            <a:r>
              <a:rPr lang="en-US" dirty="0" smtClean="0"/>
              <a:t>consciousness</a:t>
            </a:r>
          </a:p>
          <a:p>
            <a:pPr>
              <a:defRPr/>
            </a:pPr>
            <a:r>
              <a:rPr lang="en-US" b="1" dirty="0" smtClean="0"/>
              <a:t>SOCIETY</a:t>
            </a:r>
            <a:r>
              <a:rPr lang="en-US" b="1" dirty="0"/>
              <a:t>.</a:t>
            </a:r>
          </a:p>
          <a:p>
            <a:pPr marL="0" indent="0">
              <a:buNone/>
              <a:defRPr/>
            </a:pPr>
            <a:r>
              <a:rPr lang="en-US" b="1" dirty="0"/>
              <a:t>Society</a:t>
            </a:r>
            <a:r>
              <a:rPr lang="en-US" dirty="0"/>
              <a:t> is one of the </a:t>
            </a:r>
            <a:r>
              <a:rPr lang="en-US" dirty="0" smtClean="0"/>
              <a:t>most </a:t>
            </a:r>
            <a:r>
              <a:rPr lang="en-US" dirty="0"/>
              <a:t>inclusive concepts in sociological literature.</a:t>
            </a:r>
            <a:endParaRPr lang="en-US" b="1" dirty="0"/>
          </a:p>
          <a:p>
            <a:pPr marL="0" indent="0">
              <a:buNone/>
              <a:defRPr/>
            </a:pPr>
            <a:endParaRPr lang="en-US" dirty="0" smtClean="0"/>
          </a:p>
          <a:p>
            <a:pPr marL="0" indent="0">
              <a:buNone/>
              <a:defRPr/>
            </a:pPr>
            <a:r>
              <a:rPr lang="en-US" dirty="0" smtClean="0"/>
              <a:t> </a:t>
            </a:r>
            <a:endParaRPr lang="en-US" b="1" dirty="0" smtClean="0"/>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endParaRPr lang="en-US" smtClean="0"/>
          </a:p>
        </p:txBody>
      </p:sp>
      <p:sp>
        <p:nvSpPr>
          <p:cNvPr id="77827" name="Content Placeholder 2"/>
          <p:cNvSpPr>
            <a:spLocks noGrp="1"/>
          </p:cNvSpPr>
          <p:nvPr>
            <p:ph idx="1"/>
          </p:nvPr>
        </p:nvSpPr>
        <p:spPr/>
        <p:txBody>
          <a:bodyPr/>
          <a:lstStyle/>
          <a:p>
            <a:r>
              <a:rPr lang="en-US" dirty="0" err="1" smtClean="0"/>
              <a:t>Definations</a:t>
            </a:r>
            <a:r>
              <a:rPr lang="en-US" dirty="0" smtClean="0"/>
              <a:t>:</a:t>
            </a:r>
          </a:p>
          <a:p>
            <a:r>
              <a:rPr lang="en-US" b="1" dirty="0"/>
              <a:t>M</a:t>
            </a:r>
            <a:r>
              <a:rPr lang="en-US" b="1" dirty="0" smtClean="0"/>
              <a:t>acIver and Page</a:t>
            </a:r>
            <a:r>
              <a:rPr lang="en-US" dirty="0" smtClean="0"/>
              <a:t>; society is a system of usages and procedures of authority and mutual aid of many groupings and divisions of controls of human behavior and liberties, this complex system is the web of social relationships and its always changing.</a:t>
            </a:r>
          </a:p>
          <a:p>
            <a:r>
              <a:rPr lang="en-US" b="1" dirty="0" smtClean="0"/>
              <a:t>G.D.H COLE</a:t>
            </a:r>
            <a:r>
              <a:rPr lang="en-US" dirty="0"/>
              <a:t>:</a:t>
            </a:r>
            <a:r>
              <a:rPr lang="en-US" dirty="0" smtClean="0"/>
              <a:t> society is the complex of organized associations and institutions within  community.</a:t>
            </a:r>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endParaRPr lang="en-US" smtClean="0"/>
          </a:p>
        </p:txBody>
      </p:sp>
      <p:sp>
        <p:nvSpPr>
          <p:cNvPr id="49155" name="Content Placeholder 2"/>
          <p:cNvSpPr>
            <a:spLocks noGrp="1"/>
          </p:cNvSpPr>
          <p:nvPr>
            <p:ph idx="1"/>
          </p:nvPr>
        </p:nvSpPr>
        <p:spPr/>
        <p:txBody>
          <a:bodyPr>
            <a:normAutofit/>
          </a:bodyPr>
          <a:lstStyle/>
          <a:p>
            <a:pPr>
              <a:defRPr/>
            </a:pPr>
            <a:r>
              <a:rPr lang="en-US" b="1" dirty="0" err="1" smtClean="0"/>
              <a:t>Proff.Gidding</a:t>
            </a:r>
            <a:r>
              <a:rPr lang="en-US" b="1" dirty="0" smtClean="0"/>
              <a:t>;</a:t>
            </a:r>
            <a:r>
              <a:rPr lang="en-US" dirty="0" smtClean="0"/>
              <a:t> society is the union itself, the organization, the sum of formal relations in which associating individuals are bound together</a:t>
            </a:r>
          </a:p>
          <a:p>
            <a:pPr>
              <a:defRPr/>
            </a:pPr>
            <a:r>
              <a:rPr lang="en-US" b="1" u="sng" dirty="0" smtClean="0"/>
              <a:t>Characteristics of a society</a:t>
            </a:r>
            <a:endParaRPr lang="en-US" dirty="0" smtClean="0"/>
          </a:p>
          <a:p>
            <a:pPr marL="0" indent="0">
              <a:buNone/>
              <a:defRPr/>
            </a:pPr>
            <a:r>
              <a:rPr lang="en-US" dirty="0" smtClean="0"/>
              <a:t>1.Society consists of </a:t>
            </a:r>
            <a:r>
              <a:rPr lang="en-US" dirty="0" err="1" smtClean="0"/>
              <a:t>people,without</a:t>
            </a:r>
            <a:r>
              <a:rPr lang="en-US" dirty="0" smtClean="0"/>
              <a:t> people there is no social relationships, no life at all.</a:t>
            </a:r>
          </a:p>
          <a:p>
            <a:pPr marL="0" indent="0">
              <a:buNone/>
              <a:defRPr/>
            </a:pPr>
            <a:r>
              <a:rPr lang="en-US" dirty="0" smtClean="0"/>
              <a:t>2.Interaction,its when the people in a group interact  that they become a society</a:t>
            </a:r>
          </a:p>
          <a:p>
            <a:pPr marL="0" indent="0">
              <a:buNone/>
              <a:defRPr/>
            </a:pPr>
            <a:endParaRPr lang="en-US" dirty="0" smtClean="0"/>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GB" smtClean="0"/>
              <a:t>Module content</a:t>
            </a:r>
            <a:endParaRPr lang="en-US" smtClean="0"/>
          </a:p>
        </p:txBody>
      </p:sp>
      <p:sp>
        <p:nvSpPr>
          <p:cNvPr id="7171" name="Content Placeholder 2"/>
          <p:cNvSpPr>
            <a:spLocks noGrp="1"/>
          </p:cNvSpPr>
          <p:nvPr>
            <p:ph idx="1"/>
          </p:nvPr>
        </p:nvSpPr>
        <p:spPr/>
        <p:txBody>
          <a:bodyPr/>
          <a:lstStyle/>
          <a:p>
            <a:r>
              <a:rPr lang="en-US" dirty="0" smtClean="0"/>
              <a:t>Basic concepts and terminology</a:t>
            </a:r>
          </a:p>
          <a:p>
            <a:r>
              <a:rPr lang="en-US" dirty="0" smtClean="0"/>
              <a:t>Man and culture</a:t>
            </a:r>
          </a:p>
          <a:p>
            <a:r>
              <a:rPr lang="en-US" dirty="0" smtClean="0"/>
              <a:t>socialization process,</a:t>
            </a:r>
          </a:p>
          <a:p>
            <a:r>
              <a:rPr lang="en-US" dirty="0" smtClean="0"/>
              <a:t>social stratification </a:t>
            </a:r>
          </a:p>
          <a:p>
            <a:r>
              <a:rPr lang="en-US" dirty="0" smtClean="0"/>
              <a:t>,social change, </a:t>
            </a:r>
          </a:p>
          <a:p>
            <a:r>
              <a:rPr lang="en-US" dirty="0" smtClean="0"/>
              <a:t>social mobility</a:t>
            </a:r>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endParaRPr lang="en-US" smtClean="0"/>
          </a:p>
        </p:txBody>
      </p:sp>
      <p:sp>
        <p:nvSpPr>
          <p:cNvPr id="79875" name="Content Placeholder 2"/>
          <p:cNvSpPr>
            <a:spLocks noGrp="1"/>
          </p:cNvSpPr>
          <p:nvPr>
            <p:ph idx="1"/>
          </p:nvPr>
        </p:nvSpPr>
        <p:spPr/>
        <p:txBody>
          <a:bodyPr/>
          <a:lstStyle/>
          <a:p>
            <a:pPr marL="0" indent="0">
              <a:buNone/>
            </a:pPr>
            <a:r>
              <a:rPr lang="en-US" dirty="0" smtClean="0"/>
              <a:t>3.society is a group of groups, it consists of various groups and subgroups,</a:t>
            </a:r>
          </a:p>
          <a:p>
            <a:pPr marL="0" indent="0">
              <a:buNone/>
            </a:pPr>
            <a:r>
              <a:rPr lang="en-US" dirty="0" smtClean="0"/>
              <a:t>4.Likeness or similarities, the principle of likeness is essential for society.it exists among hose who resemble one another in some degree, in body and mind, likeness denote similarities.</a:t>
            </a:r>
          </a:p>
          <a:p>
            <a:pPr marL="0" indent="0">
              <a:buNone/>
            </a:pPr>
            <a:r>
              <a:rPr lang="en-US" dirty="0" smtClean="0"/>
              <a:t>5.Difference-society consists not only likeness it has differences, and these are on the basis of age,  sex, religion, education, occupation and various aspects.</a:t>
            </a:r>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endParaRPr lang="en-US" smtClean="0"/>
          </a:p>
        </p:txBody>
      </p:sp>
      <p:sp>
        <p:nvSpPr>
          <p:cNvPr id="80899" name="Content Placeholder 2"/>
          <p:cNvSpPr>
            <a:spLocks noGrp="1"/>
          </p:cNvSpPr>
          <p:nvPr>
            <p:ph idx="1"/>
          </p:nvPr>
        </p:nvSpPr>
        <p:spPr/>
        <p:txBody>
          <a:bodyPr/>
          <a:lstStyle/>
          <a:p>
            <a:pPr marL="0" indent="0">
              <a:buNone/>
            </a:pPr>
            <a:r>
              <a:rPr lang="en-US" dirty="0" smtClean="0"/>
              <a:t>6.Absract- society is intangible, we can only conceive it and understand its existence, society is not a thing but a process of associating.</a:t>
            </a:r>
          </a:p>
          <a:p>
            <a:pPr marL="0" indent="0">
              <a:buNone/>
            </a:pPr>
            <a:r>
              <a:rPr lang="en-US" dirty="0" smtClean="0"/>
              <a:t>7.System of control-human behavior needs certain checks o keep it within certain limits, so that healthy social life is a continued. Society has its own way of social control.</a:t>
            </a:r>
          </a:p>
          <a:p>
            <a:pPr marL="0" indent="0">
              <a:buNone/>
            </a:pPr>
            <a:r>
              <a:rPr lang="en-US" dirty="0" smtClean="0"/>
              <a:t>8.Complex-society and human behavior are both complex</a:t>
            </a:r>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51</a:t>
            </a:fld>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r>
              <a:rPr lang="en-US" smtClean="0"/>
              <a:t>                      </a:t>
            </a:r>
          </a:p>
        </p:txBody>
      </p:sp>
      <p:sp>
        <p:nvSpPr>
          <p:cNvPr id="81923" name="Content Placeholder 2"/>
          <p:cNvSpPr>
            <a:spLocks noGrp="1"/>
          </p:cNvSpPr>
          <p:nvPr>
            <p:ph idx="1"/>
          </p:nvPr>
        </p:nvSpPr>
        <p:spPr/>
        <p:txBody>
          <a:bodyPr/>
          <a:lstStyle/>
          <a:p>
            <a:pPr marL="0" indent="0">
              <a:buNone/>
            </a:pPr>
            <a:r>
              <a:rPr lang="en-US" dirty="0" smtClean="0"/>
              <a:t>9.Cooperation and division of </a:t>
            </a:r>
            <a:r>
              <a:rPr lang="en-US" dirty="0" err="1" smtClean="0"/>
              <a:t>labour</a:t>
            </a:r>
            <a:endParaRPr lang="en-US" dirty="0" smtClean="0"/>
          </a:p>
          <a:p>
            <a:pPr marL="0" indent="0">
              <a:buNone/>
            </a:pPr>
            <a:r>
              <a:rPr lang="en-US" dirty="0" smtClean="0"/>
              <a:t>10.Culture</a:t>
            </a:r>
          </a:p>
          <a:p>
            <a:pPr marL="0" indent="0">
              <a:buNone/>
            </a:pPr>
            <a:r>
              <a:rPr lang="en-US" dirty="0" smtClean="0"/>
              <a:t>11.Society is dynamic</a:t>
            </a:r>
          </a:p>
          <a:p>
            <a:pPr marL="0" indent="0">
              <a:buNone/>
            </a:pPr>
            <a:r>
              <a:rPr lang="en-US" dirty="0" smtClean="0"/>
              <a:t>12.Non human being too have society</a:t>
            </a:r>
          </a:p>
          <a:p>
            <a:pPr marL="0" indent="0">
              <a:buNone/>
            </a:pPr>
            <a:r>
              <a:rPr lang="en-US" dirty="0" smtClean="0"/>
              <a:t>13.Gregarious nature of man.</a:t>
            </a:r>
          </a:p>
          <a:p>
            <a:pPr marL="0" indent="0">
              <a:buNone/>
            </a:pPr>
            <a:endParaRPr lang="en-US" dirty="0" smtClean="0"/>
          </a:p>
          <a:p>
            <a:endParaRPr lang="en-US" dirty="0" smtClean="0"/>
          </a:p>
          <a:p>
            <a:endParaRPr lang="en-US" dirty="0" smtClean="0"/>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52</a:t>
            </a:fld>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endParaRPr lang="en-US" smtClean="0"/>
          </a:p>
        </p:txBody>
      </p:sp>
      <p:sp>
        <p:nvSpPr>
          <p:cNvPr id="82947" name="Content Placeholder 2"/>
          <p:cNvSpPr>
            <a:spLocks noGrp="1"/>
          </p:cNvSpPr>
          <p:nvPr>
            <p:ph idx="1"/>
          </p:nvPr>
        </p:nvSpPr>
        <p:spPr/>
        <p:txBody>
          <a:bodyPr>
            <a:normAutofit/>
          </a:bodyPr>
          <a:lstStyle/>
          <a:p>
            <a:pPr marL="0" indent="0">
              <a:buNone/>
            </a:pPr>
            <a:r>
              <a:rPr lang="en-US" b="1" dirty="0"/>
              <a:t>TASK :</a:t>
            </a:r>
          </a:p>
          <a:p>
            <a:pPr marL="0" indent="0">
              <a:buNone/>
            </a:pPr>
            <a:r>
              <a:rPr lang="en-US" b="1" dirty="0"/>
              <a:t>Read about </a:t>
            </a:r>
            <a:r>
              <a:rPr lang="en-US" b="1" dirty="0" smtClean="0"/>
              <a:t>community</a:t>
            </a:r>
          </a:p>
          <a:p>
            <a:pPr marL="0" indent="0">
              <a:buNone/>
            </a:pPr>
            <a:r>
              <a:rPr lang="en-US" b="1" dirty="0"/>
              <a:t> </a:t>
            </a:r>
            <a:r>
              <a:rPr lang="en-US" b="1" dirty="0" smtClean="0"/>
              <a:t>-</a:t>
            </a:r>
            <a:r>
              <a:rPr lang="en-US" dirty="0" err="1" smtClean="0"/>
              <a:t>defination</a:t>
            </a:r>
            <a:r>
              <a:rPr lang="en-US" dirty="0" smtClean="0"/>
              <a:t> and elements of community</a:t>
            </a:r>
          </a:p>
          <a:p>
            <a:r>
              <a:rPr lang="en-US" dirty="0" smtClean="0"/>
              <a:t>-difference </a:t>
            </a:r>
            <a:r>
              <a:rPr lang="en-US" dirty="0" err="1" smtClean="0"/>
              <a:t>btn</a:t>
            </a:r>
            <a:r>
              <a:rPr lang="en-US" dirty="0" smtClean="0"/>
              <a:t> society and community</a:t>
            </a:r>
          </a:p>
          <a:p>
            <a:r>
              <a:rPr lang="en-US" dirty="0" smtClean="0"/>
              <a:t>-read about association</a:t>
            </a:r>
          </a:p>
          <a:p>
            <a:r>
              <a:rPr lang="en-US" dirty="0" smtClean="0"/>
              <a:t>-characteristics of association</a:t>
            </a:r>
          </a:p>
          <a:p>
            <a:r>
              <a:rPr lang="en-US" dirty="0" smtClean="0"/>
              <a:t>Read about institution and its characteristics</a:t>
            </a:r>
          </a:p>
          <a:p>
            <a:r>
              <a:rPr lang="en-US" dirty="0" smtClean="0"/>
              <a:t>Difference </a:t>
            </a:r>
            <a:r>
              <a:rPr lang="en-US" dirty="0" err="1" smtClean="0"/>
              <a:t>btn</a:t>
            </a:r>
            <a:r>
              <a:rPr lang="en-US" dirty="0" smtClean="0"/>
              <a:t> institution and association.</a:t>
            </a:r>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53</a:t>
            </a:fld>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r>
              <a:rPr lang="en-US" b="1" u="sng" smtClean="0"/>
              <a:t>SOCIALIZATION PROCESS</a:t>
            </a:r>
          </a:p>
        </p:txBody>
      </p:sp>
      <p:sp>
        <p:nvSpPr>
          <p:cNvPr id="51203" name="Content Placeholder 2"/>
          <p:cNvSpPr>
            <a:spLocks noGrp="1"/>
          </p:cNvSpPr>
          <p:nvPr>
            <p:ph idx="1"/>
          </p:nvPr>
        </p:nvSpPr>
        <p:spPr/>
        <p:txBody>
          <a:bodyPr/>
          <a:lstStyle/>
          <a:p>
            <a:pPr marL="0" indent="0">
              <a:buNone/>
              <a:defRPr/>
            </a:pPr>
            <a:r>
              <a:rPr lang="en-US" dirty="0" smtClean="0"/>
              <a:t>Socialization is the process of earning group norms, habits and ideals</a:t>
            </a:r>
          </a:p>
          <a:p>
            <a:pPr marL="0" indent="0">
              <a:buNone/>
              <a:defRPr/>
            </a:pPr>
            <a:r>
              <a:rPr lang="en-US" dirty="0" smtClean="0"/>
              <a:t>The following factors are important in this process</a:t>
            </a:r>
          </a:p>
          <a:p>
            <a:pPr marL="0" indent="0">
              <a:buNone/>
              <a:defRPr/>
            </a:pPr>
            <a:r>
              <a:rPr lang="en-US" dirty="0" smtClean="0"/>
              <a:t>1.</a:t>
            </a:r>
            <a:r>
              <a:rPr lang="en-US" b="1" dirty="0"/>
              <a:t>I</a:t>
            </a:r>
            <a:r>
              <a:rPr lang="en-US" b="1" dirty="0" smtClean="0"/>
              <a:t>mitation</a:t>
            </a:r>
            <a:r>
              <a:rPr lang="en-US" dirty="0" smtClean="0"/>
              <a:t>-coping the acts of others, either consciously or unconsciously, </a:t>
            </a:r>
            <a:r>
              <a:rPr lang="en-US" dirty="0" err="1"/>
              <a:t>spontanoeus</a:t>
            </a:r>
            <a:r>
              <a:rPr lang="en-US" dirty="0"/>
              <a:t> or deliberate, through this a </a:t>
            </a:r>
            <a:r>
              <a:rPr lang="en-US" dirty="0" smtClean="0"/>
              <a:t>child </a:t>
            </a:r>
            <a:r>
              <a:rPr lang="en-US" dirty="0"/>
              <a:t>learns social behavior patterns, children have great capacity to imitate </a:t>
            </a:r>
            <a:r>
              <a:rPr lang="en-US" dirty="0" smtClean="0"/>
              <a:t>they do </a:t>
            </a:r>
            <a:r>
              <a:rPr lang="en-US" dirty="0"/>
              <a:t>it indiscriminately</a:t>
            </a:r>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54</a:t>
            </a:fld>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endParaRPr lang="en-US" smtClean="0"/>
          </a:p>
        </p:txBody>
      </p:sp>
      <p:sp>
        <p:nvSpPr>
          <p:cNvPr id="52227" name="Content Placeholder 2"/>
          <p:cNvSpPr>
            <a:spLocks noGrp="1"/>
          </p:cNvSpPr>
          <p:nvPr>
            <p:ph idx="1"/>
          </p:nvPr>
        </p:nvSpPr>
        <p:spPr/>
        <p:txBody>
          <a:bodyPr>
            <a:normAutofit/>
          </a:bodyPr>
          <a:lstStyle/>
          <a:p>
            <a:pPr marL="0" indent="0">
              <a:buNone/>
              <a:defRPr/>
            </a:pPr>
            <a:r>
              <a:rPr lang="en-US" b="1" dirty="0" smtClean="0"/>
              <a:t>2.Suggestion</a:t>
            </a:r>
            <a:r>
              <a:rPr lang="en-US" dirty="0" smtClean="0"/>
              <a:t>-this is a process of communication in which the suggested i.e. a is accepted without logical grounds a child lacks the ability to think and reason hence highly suggestible.</a:t>
            </a:r>
          </a:p>
          <a:p>
            <a:pPr marL="0" indent="0">
              <a:buNone/>
              <a:defRPr/>
            </a:pPr>
            <a:r>
              <a:rPr lang="en-US" b="1" dirty="0"/>
              <a:t>3.Identification</a:t>
            </a:r>
            <a:r>
              <a:rPr lang="en-US" dirty="0"/>
              <a:t>-as the child grow </a:t>
            </a:r>
            <a:r>
              <a:rPr lang="en-US" dirty="0" smtClean="0"/>
              <a:t>they begin </a:t>
            </a:r>
            <a:r>
              <a:rPr lang="en-US" dirty="0"/>
              <a:t>to identify with the </a:t>
            </a:r>
            <a:r>
              <a:rPr lang="en-US" dirty="0" smtClean="0"/>
              <a:t>people around </a:t>
            </a:r>
            <a:r>
              <a:rPr lang="en-US" dirty="0"/>
              <a:t>them, and these are usually</a:t>
            </a:r>
          </a:p>
          <a:p>
            <a:pPr marL="0" indent="0">
              <a:buNone/>
              <a:defRPr/>
            </a:pPr>
            <a:r>
              <a:rPr lang="en-US" dirty="0"/>
              <a:t> things that satisfy the child's </a:t>
            </a:r>
            <a:r>
              <a:rPr lang="en-US" dirty="0" smtClean="0"/>
              <a:t>need. As </a:t>
            </a:r>
            <a:r>
              <a:rPr lang="en-US" dirty="0"/>
              <a:t>the child grows the areas </a:t>
            </a:r>
            <a:r>
              <a:rPr lang="en-US" dirty="0" smtClean="0"/>
              <a:t>of </a:t>
            </a:r>
            <a:r>
              <a:rPr lang="en-US" dirty="0"/>
              <a:t>identification </a:t>
            </a:r>
            <a:r>
              <a:rPr lang="en-US" dirty="0" smtClean="0"/>
              <a:t>increases</a:t>
            </a:r>
            <a:endParaRPr lang="en-US" dirty="0"/>
          </a:p>
          <a:p>
            <a:pPr>
              <a:buFont typeface="Arial" panose="020B0604020202020204" pitchFamily="34" charset="0"/>
              <a:buChar char="•"/>
              <a:defRPr/>
            </a:pPr>
            <a:endParaRPr lang="en-US" dirty="0" smtClean="0"/>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55</a:t>
            </a:fld>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p:txBody>
          <a:bodyPr/>
          <a:lstStyle/>
          <a:p>
            <a:endParaRPr lang="en-US" smtClean="0"/>
          </a:p>
        </p:txBody>
      </p:sp>
      <p:sp>
        <p:nvSpPr>
          <p:cNvPr id="87043" name="Content Placeholder 2"/>
          <p:cNvSpPr>
            <a:spLocks noGrp="1"/>
          </p:cNvSpPr>
          <p:nvPr>
            <p:ph idx="1"/>
          </p:nvPr>
        </p:nvSpPr>
        <p:spPr/>
        <p:txBody>
          <a:bodyPr/>
          <a:lstStyle/>
          <a:p>
            <a:pPr>
              <a:buFont typeface="Arial" panose="020B0604020202020204" pitchFamily="34" charset="0"/>
              <a:buChar char="•"/>
              <a:defRPr/>
            </a:pPr>
            <a:r>
              <a:rPr lang="en-US" dirty="0" smtClean="0"/>
              <a:t>4.language-languge is the medium of </a:t>
            </a:r>
          </a:p>
          <a:p>
            <a:pPr marL="0" indent="0">
              <a:buNone/>
              <a:defRPr/>
            </a:pPr>
            <a:r>
              <a:rPr lang="en-US" dirty="0"/>
              <a:t> </a:t>
            </a:r>
            <a:r>
              <a:rPr lang="en-US" dirty="0" smtClean="0"/>
              <a:t>  expression ,in the beginning the child</a:t>
            </a:r>
          </a:p>
          <a:p>
            <a:pPr marL="0" indent="0">
              <a:buNone/>
              <a:defRPr/>
            </a:pPr>
            <a:r>
              <a:rPr lang="en-US" dirty="0"/>
              <a:t> </a:t>
            </a:r>
            <a:r>
              <a:rPr lang="en-US" dirty="0" smtClean="0"/>
              <a:t>  utters meaningless words but gradually the</a:t>
            </a:r>
          </a:p>
          <a:p>
            <a:pPr marL="0" indent="0">
              <a:buNone/>
              <a:defRPr/>
            </a:pPr>
            <a:r>
              <a:rPr lang="en-US" dirty="0"/>
              <a:t> </a:t>
            </a:r>
            <a:r>
              <a:rPr lang="en-US" dirty="0" smtClean="0"/>
              <a:t> skill of language is acquired. </a:t>
            </a:r>
          </a:p>
          <a:p>
            <a:pPr marL="0" indent="0">
              <a:buNone/>
              <a:defRPr/>
            </a:pPr>
            <a:r>
              <a:rPr lang="en-US" dirty="0" smtClean="0"/>
              <a:t>Thus in the process of learning, </a:t>
            </a:r>
          </a:p>
          <a:p>
            <a:pPr marL="0" indent="0">
              <a:buNone/>
              <a:defRPr/>
            </a:pPr>
            <a:r>
              <a:rPr lang="en-US" dirty="0" smtClean="0"/>
              <a:t>language is important.</a:t>
            </a:r>
          </a:p>
          <a:p>
            <a:pPr>
              <a:buFont typeface="Arial" panose="020B0604020202020204" pitchFamily="34" charset="0"/>
              <a:buChar char="•"/>
              <a:defRPr/>
            </a:pPr>
            <a:endParaRPr lang="en-US" dirty="0" smtClean="0"/>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56</a:t>
            </a:fld>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endParaRPr lang="en-US" smtClean="0"/>
          </a:p>
        </p:txBody>
      </p:sp>
      <p:sp>
        <p:nvSpPr>
          <p:cNvPr id="89091" name="Content Placeholder 2"/>
          <p:cNvSpPr>
            <a:spLocks noGrp="1"/>
          </p:cNvSpPr>
          <p:nvPr>
            <p:ph idx="1"/>
          </p:nvPr>
        </p:nvSpPr>
        <p:spPr/>
        <p:txBody>
          <a:bodyPr/>
          <a:lstStyle/>
          <a:p>
            <a:pPr marL="0" indent="0">
              <a:buNone/>
            </a:pPr>
            <a:r>
              <a:rPr lang="en-US" b="1" u="sng" dirty="0" smtClean="0"/>
              <a:t>Phases or forms of socialization</a:t>
            </a:r>
          </a:p>
          <a:p>
            <a:pPr marL="0" indent="0">
              <a:buNone/>
            </a:pPr>
            <a:r>
              <a:rPr lang="en-US" dirty="0" smtClean="0"/>
              <a:t>1.primary socialization</a:t>
            </a:r>
          </a:p>
          <a:p>
            <a:pPr marL="0" indent="0">
              <a:buNone/>
              <a:defRPr/>
            </a:pPr>
            <a:r>
              <a:rPr lang="en-US" dirty="0"/>
              <a:t>2.anticipatory socialization</a:t>
            </a:r>
          </a:p>
          <a:p>
            <a:pPr marL="0" indent="0">
              <a:buNone/>
              <a:defRPr/>
            </a:pPr>
            <a:r>
              <a:rPr lang="en-US" dirty="0"/>
              <a:t>3.Secondary socialization.</a:t>
            </a:r>
          </a:p>
          <a:p>
            <a:pPr marL="0" indent="0">
              <a:buNone/>
              <a:defRPr/>
            </a:pPr>
            <a:r>
              <a:rPr lang="en-US" dirty="0"/>
              <a:t>4.developmental socialization</a:t>
            </a:r>
          </a:p>
          <a:p>
            <a:pPr marL="0" indent="0">
              <a:buNone/>
              <a:defRPr/>
            </a:pPr>
            <a:r>
              <a:rPr lang="en-US" dirty="0"/>
              <a:t>5.re socialization</a:t>
            </a:r>
          </a:p>
          <a:p>
            <a:endParaRPr lang="en-US" dirty="0" smtClean="0"/>
          </a:p>
          <a:p>
            <a:endParaRPr lang="en-US" dirty="0" smtClean="0"/>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57</a:t>
            </a:fld>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p:txBody>
          <a:bodyPr/>
          <a:lstStyle/>
          <a:p>
            <a:endParaRPr lang="en-US" smtClean="0"/>
          </a:p>
        </p:txBody>
      </p:sp>
      <p:sp>
        <p:nvSpPr>
          <p:cNvPr id="3" name="Content Placeholder 2"/>
          <p:cNvSpPr>
            <a:spLocks noGrp="1"/>
          </p:cNvSpPr>
          <p:nvPr>
            <p:ph idx="1"/>
          </p:nvPr>
        </p:nvSpPr>
        <p:spPr/>
        <p:txBody>
          <a:bodyPr/>
          <a:lstStyle/>
          <a:p>
            <a:pPr>
              <a:buFont typeface="Arial" panose="020B0604020202020204" pitchFamily="34" charset="0"/>
              <a:buChar char="•"/>
              <a:defRPr/>
            </a:pPr>
            <a:r>
              <a:rPr lang="en-US" dirty="0" smtClean="0"/>
              <a:t>Primary socialization-takes place in infancy</a:t>
            </a:r>
          </a:p>
          <a:p>
            <a:pPr marL="0" indent="0">
              <a:buNone/>
              <a:defRPr/>
            </a:pPr>
            <a:r>
              <a:rPr lang="en-US" dirty="0"/>
              <a:t> </a:t>
            </a:r>
            <a:r>
              <a:rPr lang="en-US" dirty="0" smtClean="0"/>
              <a:t> and childhood, it's the most crucial </a:t>
            </a:r>
          </a:p>
          <a:p>
            <a:pPr marL="0" indent="0">
              <a:buNone/>
              <a:defRPr/>
            </a:pPr>
            <a:r>
              <a:rPr lang="en-US" dirty="0" smtClean="0"/>
              <a:t>stage of socialization. The basic behavior </a:t>
            </a:r>
          </a:p>
          <a:p>
            <a:pPr marL="0" indent="0">
              <a:buNone/>
              <a:defRPr/>
            </a:pPr>
            <a:r>
              <a:rPr lang="en-US" dirty="0" smtClean="0"/>
              <a:t>pattern of a child is learnt </a:t>
            </a:r>
          </a:p>
          <a:p>
            <a:pPr marL="0" indent="0">
              <a:buNone/>
              <a:defRPr/>
            </a:pPr>
            <a:r>
              <a:rPr lang="en-US" dirty="0" smtClean="0"/>
              <a:t>at this stage.</a:t>
            </a:r>
          </a:p>
          <a:p>
            <a:pPr>
              <a:buFont typeface="Arial" panose="020B0604020202020204" pitchFamily="34" charset="0"/>
              <a:buChar char="•"/>
              <a:defRPr/>
            </a:pPr>
            <a:endParaRPr lang="en-US" dirty="0"/>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4" name="Slide Number Placeholder 3"/>
          <p:cNvSpPr>
            <a:spLocks noGrp="1"/>
          </p:cNvSpPr>
          <p:nvPr>
            <p:ph type="sldNum" sz="quarter" idx="12"/>
          </p:nvPr>
        </p:nvSpPr>
        <p:spPr/>
        <p:txBody>
          <a:bodyPr/>
          <a:lstStyle/>
          <a:p>
            <a:fld id="{1F3E6434-720D-434F-A66C-A6EAC34E0334}" type="slidenum">
              <a:rPr lang="en-US" smtClean="0"/>
              <a:t>58</a:t>
            </a:fld>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p:txBody>
          <a:bodyPr/>
          <a:lstStyle/>
          <a:p>
            <a:endParaRPr lang="en-US" smtClean="0"/>
          </a:p>
        </p:txBody>
      </p:sp>
      <p:sp>
        <p:nvSpPr>
          <p:cNvPr id="89091" name="Content Placeholder 2"/>
          <p:cNvSpPr>
            <a:spLocks noGrp="1"/>
          </p:cNvSpPr>
          <p:nvPr>
            <p:ph idx="1"/>
          </p:nvPr>
        </p:nvSpPr>
        <p:spPr/>
        <p:txBody>
          <a:bodyPr/>
          <a:lstStyle/>
          <a:p>
            <a:pPr>
              <a:buFont typeface="Arial" panose="020B0604020202020204" pitchFamily="34" charset="0"/>
              <a:buChar char="•"/>
              <a:defRPr/>
            </a:pPr>
            <a:r>
              <a:rPr lang="en-US" dirty="0" smtClean="0"/>
              <a:t>The child internalizes many of the </a:t>
            </a:r>
          </a:p>
          <a:p>
            <a:pPr marL="0" indent="0">
              <a:buNone/>
              <a:defRPr/>
            </a:pPr>
            <a:r>
              <a:rPr lang="en-US" dirty="0"/>
              <a:t> </a:t>
            </a:r>
            <a:r>
              <a:rPr lang="en-US" dirty="0" smtClean="0"/>
              <a:t>socially accepted </a:t>
            </a:r>
            <a:r>
              <a:rPr lang="en-US" dirty="0" err="1" smtClean="0"/>
              <a:t>values,attitudes,beleifs</a:t>
            </a:r>
            <a:r>
              <a:rPr lang="en-US" dirty="0" smtClean="0"/>
              <a:t>, and behavior patterns of his culture. </a:t>
            </a:r>
          </a:p>
          <a:p>
            <a:pPr marL="0" indent="0">
              <a:buNone/>
              <a:defRPr/>
            </a:pPr>
            <a:r>
              <a:rPr lang="en-US" dirty="0" smtClean="0"/>
              <a:t>This stage has three sub stages</a:t>
            </a:r>
          </a:p>
          <a:p>
            <a:pPr>
              <a:buFont typeface="Arial" panose="020B0604020202020204" pitchFamily="34" charset="0"/>
              <a:buChar char="•"/>
              <a:defRPr/>
            </a:pPr>
            <a:r>
              <a:rPr lang="en-US" dirty="0" smtClean="0"/>
              <a:t>1-the oral-where  child builds up</a:t>
            </a:r>
          </a:p>
          <a:p>
            <a:pPr marL="0" indent="0">
              <a:buNone/>
              <a:defRPr/>
            </a:pPr>
            <a:r>
              <a:rPr lang="en-US" dirty="0" smtClean="0"/>
              <a:t> </a:t>
            </a:r>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59</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endParaRPr lang="en-US" smtClean="0"/>
          </a:p>
        </p:txBody>
      </p:sp>
      <p:sp>
        <p:nvSpPr>
          <p:cNvPr id="8195" name="Content Placeholder 2"/>
          <p:cNvSpPr>
            <a:spLocks noGrp="1"/>
          </p:cNvSpPr>
          <p:nvPr>
            <p:ph idx="1"/>
          </p:nvPr>
        </p:nvSpPr>
        <p:spPr/>
        <p:txBody>
          <a:bodyPr/>
          <a:lstStyle/>
          <a:p>
            <a:r>
              <a:rPr lang="en-US" dirty="0" smtClean="0"/>
              <a:t>, social institutions, </a:t>
            </a:r>
          </a:p>
          <a:p>
            <a:r>
              <a:rPr lang="en-US" dirty="0" smtClean="0"/>
              <a:t> family, </a:t>
            </a:r>
          </a:p>
          <a:p>
            <a:r>
              <a:rPr lang="en-US" dirty="0" smtClean="0"/>
              <a:t>religion</a:t>
            </a:r>
          </a:p>
          <a:p>
            <a:r>
              <a:rPr lang="en-US" dirty="0" smtClean="0"/>
              <a:t> peace building, </a:t>
            </a:r>
          </a:p>
          <a:p>
            <a:r>
              <a:rPr lang="en-US" dirty="0" smtClean="0"/>
              <a:t>conflict resolution, </a:t>
            </a:r>
          </a:p>
          <a:p>
            <a:r>
              <a:rPr lang="en-US" dirty="0" smtClean="0"/>
              <a:t>negotiation</a:t>
            </a:r>
          </a:p>
          <a:p>
            <a:r>
              <a:rPr lang="en-US" dirty="0" smtClean="0"/>
              <a:t> socio-cultural beliefs and practices affecting health</a:t>
            </a:r>
            <a:endParaRPr lang="en-GB" dirty="0" smtClean="0"/>
          </a:p>
          <a:p>
            <a:endParaRPr lang="en-US" dirty="0" smtClean="0"/>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6</a:t>
            </a:fld>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p:txBody>
          <a:bodyPr/>
          <a:lstStyle/>
          <a:p>
            <a:endParaRPr lang="en-US" smtClean="0"/>
          </a:p>
        </p:txBody>
      </p:sp>
      <p:sp>
        <p:nvSpPr>
          <p:cNvPr id="3" name="Content Placeholder 2"/>
          <p:cNvSpPr>
            <a:spLocks noGrp="1"/>
          </p:cNvSpPr>
          <p:nvPr>
            <p:ph idx="1"/>
          </p:nvPr>
        </p:nvSpPr>
        <p:spPr/>
        <p:txBody>
          <a:bodyPr/>
          <a:lstStyle/>
          <a:p>
            <a:pPr marL="0" indent="0">
              <a:buNone/>
              <a:defRPr/>
            </a:pPr>
            <a:r>
              <a:rPr lang="en-US" dirty="0" smtClean="0"/>
              <a:t>definite expectations about feeding time, and learns to signal pressing needs for care.</a:t>
            </a:r>
          </a:p>
          <a:p>
            <a:pPr>
              <a:buFont typeface="Arial" panose="020B0604020202020204" pitchFamily="34" charset="0"/>
              <a:buChar char="•"/>
              <a:defRPr/>
            </a:pPr>
            <a:r>
              <a:rPr lang="en-US" dirty="0" smtClean="0"/>
              <a:t>2- the anal stage begins more or</a:t>
            </a:r>
          </a:p>
          <a:p>
            <a:pPr marL="0" indent="0">
              <a:buNone/>
              <a:defRPr/>
            </a:pPr>
            <a:r>
              <a:rPr lang="en-US" dirty="0"/>
              <a:t> </a:t>
            </a:r>
            <a:r>
              <a:rPr lang="en-US" dirty="0" smtClean="0"/>
              <a:t>   less after a year of infancy</a:t>
            </a:r>
          </a:p>
          <a:p>
            <a:pPr>
              <a:buFont typeface="Arial" panose="020B0604020202020204" pitchFamily="34" charset="0"/>
              <a:buChar char="•"/>
              <a:defRPr/>
            </a:pPr>
            <a:endParaRPr lang="en-US" dirty="0"/>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4" name="Slide Number Placeholder 3"/>
          <p:cNvSpPr>
            <a:spLocks noGrp="1"/>
          </p:cNvSpPr>
          <p:nvPr>
            <p:ph type="sldNum" sz="quarter" idx="12"/>
          </p:nvPr>
        </p:nvSpPr>
        <p:spPr/>
        <p:txBody>
          <a:bodyPr/>
          <a:lstStyle/>
          <a:p>
            <a:fld id="{1F3E6434-720D-434F-A66C-A6EAC34E0334}" type="slidenum">
              <a:rPr lang="en-US" smtClean="0"/>
              <a:t>60</a:t>
            </a:fld>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p:txBody>
          <a:bodyPr/>
          <a:lstStyle/>
          <a:p>
            <a:endParaRPr lang="en-US" smtClean="0"/>
          </a:p>
        </p:txBody>
      </p:sp>
      <p:sp>
        <p:nvSpPr>
          <p:cNvPr id="90115" name="Content Placeholder 2"/>
          <p:cNvSpPr>
            <a:spLocks noGrp="1"/>
          </p:cNvSpPr>
          <p:nvPr>
            <p:ph idx="1"/>
          </p:nvPr>
        </p:nvSpPr>
        <p:spPr/>
        <p:txBody>
          <a:bodyPr/>
          <a:lstStyle/>
          <a:p>
            <a:pPr>
              <a:buFont typeface="Arial" panose="020B0604020202020204" pitchFamily="34" charset="0"/>
              <a:buChar char="•"/>
              <a:defRPr/>
            </a:pPr>
            <a:r>
              <a:rPr lang="en-US" dirty="0" smtClean="0"/>
              <a:t>Here the child is trained to</a:t>
            </a:r>
          </a:p>
          <a:p>
            <a:pPr marL="0" indent="0">
              <a:buNone/>
              <a:defRPr/>
            </a:pPr>
            <a:r>
              <a:rPr lang="en-US" dirty="0"/>
              <a:t> </a:t>
            </a:r>
            <a:r>
              <a:rPr lang="en-US" dirty="0" smtClean="0"/>
              <a:t>  take care of themselves such as </a:t>
            </a:r>
          </a:p>
          <a:p>
            <a:pPr marL="0" indent="0">
              <a:buNone/>
              <a:defRPr/>
            </a:pPr>
            <a:r>
              <a:rPr lang="en-US" dirty="0"/>
              <a:t> </a:t>
            </a:r>
            <a:r>
              <a:rPr lang="en-US" dirty="0" smtClean="0"/>
              <a:t>  toilet training.</a:t>
            </a:r>
          </a:p>
          <a:p>
            <a:pPr>
              <a:buFont typeface="Arial" panose="020B0604020202020204" pitchFamily="34" charset="0"/>
              <a:buChar char="•"/>
              <a:defRPr/>
            </a:pPr>
            <a:r>
              <a:rPr lang="en-US" dirty="0" smtClean="0"/>
              <a:t>3-the oedipal stage begins roughly from</a:t>
            </a:r>
          </a:p>
          <a:p>
            <a:pPr marL="0" indent="0">
              <a:buNone/>
              <a:defRPr/>
            </a:pPr>
            <a:r>
              <a:rPr lang="en-US" dirty="0"/>
              <a:t> </a:t>
            </a:r>
            <a:r>
              <a:rPr lang="en-US" dirty="0" smtClean="0"/>
              <a:t>  the fourth year and goes up</a:t>
            </a:r>
          </a:p>
          <a:p>
            <a:pPr marL="0" indent="0">
              <a:buNone/>
              <a:defRPr/>
            </a:pPr>
            <a:r>
              <a:rPr lang="en-US" dirty="0" smtClean="0"/>
              <a:t> to puberty, all the roles prescribed</a:t>
            </a:r>
          </a:p>
          <a:p>
            <a:pPr marL="0" indent="0">
              <a:buNone/>
              <a:defRPr/>
            </a:pPr>
            <a:r>
              <a:rPr lang="en-US" dirty="0" smtClean="0"/>
              <a:t> </a:t>
            </a:r>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61</a:t>
            </a:fld>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p:txBody>
          <a:bodyPr/>
          <a:lstStyle/>
          <a:p>
            <a:endParaRPr lang="en-US" smtClean="0"/>
          </a:p>
        </p:txBody>
      </p:sp>
      <p:sp>
        <p:nvSpPr>
          <p:cNvPr id="3" name="Content Placeholder 2"/>
          <p:cNvSpPr>
            <a:spLocks noGrp="1"/>
          </p:cNvSpPr>
          <p:nvPr>
            <p:ph idx="1"/>
          </p:nvPr>
        </p:nvSpPr>
        <p:spPr/>
        <p:txBody>
          <a:bodyPr/>
          <a:lstStyle/>
          <a:p>
            <a:pPr marL="0" indent="0">
              <a:buNone/>
              <a:defRPr/>
            </a:pPr>
            <a:r>
              <a:rPr lang="en-US" dirty="0" smtClean="0"/>
              <a:t>according to sex are internalized by</a:t>
            </a:r>
          </a:p>
          <a:p>
            <a:pPr marL="0" indent="0">
              <a:buNone/>
              <a:defRPr/>
            </a:pPr>
            <a:r>
              <a:rPr lang="en-US" dirty="0" smtClean="0"/>
              <a:t> the child. </a:t>
            </a:r>
          </a:p>
          <a:p>
            <a:pPr marL="0" indent="0">
              <a:buNone/>
              <a:defRPr/>
            </a:pPr>
            <a:r>
              <a:rPr lang="en-US" dirty="0" smtClean="0"/>
              <a:t>The child identifies with the social roles.</a:t>
            </a:r>
          </a:p>
          <a:p>
            <a:pPr>
              <a:buFont typeface="Arial" panose="020B0604020202020204" pitchFamily="34" charset="0"/>
              <a:buChar char="•"/>
              <a:defRPr/>
            </a:pPr>
            <a:endParaRPr lang="en-US" dirty="0"/>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4" name="Slide Number Placeholder 3"/>
          <p:cNvSpPr>
            <a:spLocks noGrp="1"/>
          </p:cNvSpPr>
          <p:nvPr>
            <p:ph type="sldNum" sz="quarter" idx="12"/>
          </p:nvPr>
        </p:nvSpPr>
        <p:spPr/>
        <p:txBody>
          <a:bodyPr/>
          <a:lstStyle/>
          <a:p>
            <a:fld id="{1F3E6434-720D-434F-A66C-A6EAC34E0334}" type="slidenum">
              <a:rPr lang="en-US" smtClean="0"/>
              <a:t>62</a:t>
            </a:fld>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p:txBody>
          <a:bodyPr/>
          <a:lstStyle/>
          <a:p>
            <a:endParaRPr lang="en-US" smtClean="0"/>
          </a:p>
        </p:txBody>
      </p:sp>
      <p:sp>
        <p:nvSpPr>
          <p:cNvPr id="91139" name="Content Placeholder 2"/>
          <p:cNvSpPr>
            <a:spLocks noGrp="1"/>
          </p:cNvSpPr>
          <p:nvPr>
            <p:ph idx="1"/>
          </p:nvPr>
        </p:nvSpPr>
        <p:spPr/>
        <p:txBody>
          <a:bodyPr/>
          <a:lstStyle/>
          <a:p>
            <a:pPr>
              <a:buFont typeface="Arial" panose="020B0604020202020204" pitchFamily="34" charset="0"/>
              <a:buChar char="•"/>
              <a:defRPr/>
            </a:pPr>
            <a:r>
              <a:rPr lang="en-US" dirty="0" smtClean="0"/>
              <a:t>Secondary socialization starts from the latter stage of childhood up to maturity. </a:t>
            </a:r>
          </a:p>
          <a:p>
            <a:pPr marL="0" indent="0">
              <a:buNone/>
              <a:defRPr/>
            </a:pPr>
            <a:r>
              <a:rPr lang="en-US" dirty="0"/>
              <a:t> </a:t>
            </a:r>
            <a:r>
              <a:rPr lang="en-US" dirty="0" smtClean="0"/>
              <a:t>  Socialization is a continuous process that</a:t>
            </a:r>
          </a:p>
          <a:p>
            <a:pPr marL="0" indent="0">
              <a:buNone/>
              <a:defRPr/>
            </a:pPr>
            <a:r>
              <a:rPr lang="en-US" dirty="0" smtClean="0"/>
              <a:t> takes place throughout the individuals life.</a:t>
            </a:r>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63</a:t>
            </a:fld>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p:txBody>
          <a:bodyPr/>
          <a:lstStyle/>
          <a:p>
            <a:endParaRPr lang="en-US" smtClean="0"/>
          </a:p>
        </p:txBody>
      </p:sp>
      <p:sp>
        <p:nvSpPr>
          <p:cNvPr id="3" name="Content Placeholder 2"/>
          <p:cNvSpPr>
            <a:spLocks noGrp="1"/>
          </p:cNvSpPr>
          <p:nvPr>
            <p:ph idx="1"/>
          </p:nvPr>
        </p:nvSpPr>
        <p:spPr/>
        <p:txBody>
          <a:bodyPr/>
          <a:lstStyle/>
          <a:p>
            <a:pPr>
              <a:buFont typeface="Arial" panose="020B0604020202020204" pitchFamily="34" charset="0"/>
              <a:buChar char="•"/>
              <a:defRPr/>
            </a:pPr>
            <a:r>
              <a:rPr lang="en-US" dirty="0" smtClean="0"/>
              <a:t>Anticipatory socialization, is learning that is described towards a persons future role anticipatory socialization makes the individual expect their own participation in a </a:t>
            </a:r>
          </a:p>
          <a:p>
            <a:pPr marL="0" indent="0">
              <a:buNone/>
              <a:defRPr/>
            </a:pPr>
            <a:r>
              <a:rPr lang="en-US" dirty="0"/>
              <a:t> </a:t>
            </a:r>
            <a:r>
              <a:rPr lang="en-US" dirty="0" smtClean="0"/>
              <a:t> social situation by watching how others </a:t>
            </a:r>
          </a:p>
          <a:p>
            <a:pPr marL="0" indent="0">
              <a:buNone/>
              <a:defRPr/>
            </a:pPr>
            <a:r>
              <a:rPr lang="en-US" dirty="0"/>
              <a:t> </a:t>
            </a:r>
            <a:r>
              <a:rPr lang="en-US" dirty="0" smtClean="0"/>
              <a:t>    would behave in that situation.</a:t>
            </a:r>
          </a:p>
          <a:p>
            <a:pPr>
              <a:buFont typeface="Arial" panose="020B0604020202020204" pitchFamily="34" charset="0"/>
              <a:buChar char="•"/>
              <a:defRPr/>
            </a:pPr>
            <a:endParaRPr lang="en-US" dirty="0"/>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4" name="Slide Number Placeholder 3"/>
          <p:cNvSpPr>
            <a:spLocks noGrp="1"/>
          </p:cNvSpPr>
          <p:nvPr>
            <p:ph type="sldNum" sz="quarter" idx="12"/>
          </p:nvPr>
        </p:nvSpPr>
        <p:spPr/>
        <p:txBody>
          <a:bodyPr/>
          <a:lstStyle/>
          <a:p>
            <a:fld id="{1F3E6434-720D-434F-A66C-A6EAC34E0334}" type="slidenum">
              <a:rPr lang="en-US" smtClean="0"/>
              <a:t>64</a:t>
            </a:fld>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p:txBody>
          <a:bodyPr/>
          <a:lstStyle/>
          <a:p>
            <a:endParaRPr lang="en-US" smtClean="0"/>
          </a:p>
        </p:txBody>
      </p:sp>
      <p:sp>
        <p:nvSpPr>
          <p:cNvPr id="92163" name="Content Placeholder 2"/>
          <p:cNvSpPr>
            <a:spLocks noGrp="1"/>
          </p:cNvSpPr>
          <p:nvPr>
            <p:ph idx="1"/>
          </p:nvPr>
        </p:nvSpPr>
        <p:spPr/>
        <p:txBody>
          <a:bodyPr/>
          <a:lstStyle/>
          <a:p>
            <a:pPr>
              <a:buFont typeface="Arial" panose="020B0604020202020204" pitchFamily="34" charset="0"/>
              <a:buChar char="•"/>
              <a:defRPr/>
            </a:pPr>
            <a:r>
              <a:rPr lang="en-US" dirty="0" smtClean="0"/>
              <a:t>Developmental socialization-as the individual grows he changes and </a:t>
            </a:r>
            <a:r>
              <a:rPr lang="en-US" dirty="0" err="1" smtClean="0"/>
              <a:t>moulds</a:t>
            </a:r>
            <a:r>
              <a:rPr lang="en-US" dirty="0" smtClean="0"/>
              <a:t> themselves according to the standards and the needs of the society.</a:t>
            </a:r>
          </a:p>
          <a:p>
            <a:pPr marL="0" indent="0">
              <a:buNone/>
              <a:defRPr/>
            </a:pPr>
            <a:r>
              <a:rPr lang="en-US" dirty="0"/>
              <a:t> </a:t>
            </a:r>
            <a:r>
              <a:rPr lang="en-US" dirty="0" smtClean="0"/>
              <a:t>  he identifies himself with the society,</a:t>
            </a:r>
          </a:p>
          <a:p>
            <a:pPr marL="0" indent="0">
              <a:buNone/>
              <a:defRPr/>
            </a:pPr>
            <a:r>
              <a:rPr lang="en-US" dirty="0" smtClean="0"/>
              <a:t>    also</a:t>
            </a:r>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65</a:t>
            </a:fld>
            <a:endParaRPr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chemeClr val="tx2">
                    <a:satMod val="200000"/>
                  </a:schemeClr>
                </a:solidFill>
              </a:rPr>
              <a:t>Social institutions</a:t>
            </a:r>
            <a:endParaRPr lang="en-US" dirty="0">
              <a:solidFill>
                <a:schemeClr val="tx2">
                  <a:satMod val="200000"/>
                </a:schemeClr>
              </a:solidFill>
            </a:endParaRPr>
          </a:p>
        </p:txBody>
      </p:sp>
      <p:sp>
        <p:nvSpPr>
          <p:cNvPr id="3" name="Content Placeholder 2"/>
          <p:cNvSpPr>
            <a:spLocks noGrp="1"/>
          </p:cNvSpPr>
          <p:nvPr>
            <p:ph idx="1"/>
          </p:nvPr>
        </p:nvSpPr>
        <p:spPr/>
        <p:txBody>
          <a:bodyPr>
            <a:normAutofit fontScale="85000" lnSpcReduction="10000"/>
          </a:bodyPr>
          <a:lstStyle/>
          <a:p>
            <a:pPr marL="411429">
              <a:buFont typeface="Wingdings"/>
              <a:buChar char=""/>
              <a:defRPr/>
            </a:pPr>
            <a:r>
              <a:rPr lang="en-US" sz="4800" b="1" dirty="0"/>
              <a:t>The family</a:t>
            </a:r>
          </a:p>
          <a:p>
            <a:pPr marL="411429">
              <a:buFont typeface="Wingdings"/>
              <a:buChar char=""/>
              <a:defRPr/>
            </a:pPr>
            <a:r>
              <a:rPr lang="en-US" sz="2800" dirty="0"/>
              <a:t>Types- nuclear, extended, blended, single parent, child headed</a:t>
            </a:r>
          </a:p>
          <a:p>
            <a:pPr marL="411429">
              <a:buFont typeface="Wingdings"/>
              <a:buChar char=""/>
              <a:defRPr/>
            </a:pPr>
            <a:r>
              <a:rPr lang="en-US" sz="2800" dirty="0"/>
              <a:t> and composition</a:t>
            </a:r>
          </a:p>
          <a:p>
            <a:pPr marL="411429">
              <a:buFont typeface="Wingdings"/>
              <a:buChar char=""/>
              <a:defRPr/>
            </a:pPr>
            <a:r>
              <a:rPr lang="en-US" sz="2800" dirty="0"/>
              <a:t>Functions of the family – reproduction, sexual gratification, support, nurturing, educational, economic, spiritual</a:t>
            </a:r>
          </a:p>
          <a:p>
            <a:pPr marL="411429">
              <a:buFont typeface="Wingdings"/>
              <a:buChar char=""/>
              <a:defRPr/>
            </a:pPr>
            <a:r>
              <a:rPr lang="en-US" sz="2800" dirty="0"/>
              <a:t>Individual roles of each family member in health care provision</a:t>
            </a:r>
          </a:p>
          <a:p>
            <a:pPr marL="411429">
              <a:buFont typeface="Wingdings"/>
              <a:buChar char=""/>
              <a:defRPr/>
            </a:pPr>
            <a:r>
              <a:rPr lang="en-US" sz="2800" dirty="0"/>
              <a:t>Family in the changing society-fewer children, working mothers, increased life expectancy due to better health</a:t>
            </a:r>
          </a:p>
          <a:p>
            <a:pPr marL="411429">
              <a:buFont typeface="Wingdings"/>
              <a:buChar char=""/>
              <a:defRPr/>
            </a:pPr>
            <a:endParaRPr lang="en-US" dirty="0"/>
          </a:p>
        </p:txBody>
      </p:sp>
      <p:sp>
        <p:nvSpPr>
          <p:cNvPr id="15364" name="Footer Placeholder 4"/>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a:defRPr/>
            </a:pPr>
            <a:r>
              <a:rPr lang="en-US" smtClean="0"/>
              <a:t>annacieta</a:t>
            </a:r>
            <a:endParaRPr lang="en-US" smtClean="0"/>
          </a:p>
        </p:txBody>
      </p:sp>
      <p:sp>
        <p:nvSpPr>
          <p:cNvPr id="100358" name="Slide Number Placeholder 5"/>
          <p:cNvSpPr>
            <a:spLocks noGrp="1"/>
          </p:cNvSpPr>
          <p:nvPr>
            <p:ph type="sldNum" sz="quarter" idx="12"/>
          </p:nvPr>
        </p:nvSpPr>
        <p:spPr bwMode="auto">
          <a:noFill/>
          <a:ln>
            <a:miter lim="800000"/>
            <a:headEnd/>
            <a:tailEnd/>
          </a:ln>
        </p:spPr>
        <p:txBody>
          <a:bodyPr/>
          <a:lstStyle/>
          <a:p>
            <a:fld id="{983E110E-6935-496D-BED9-3D429C5D06A8}" type="slidenum">
              <a:rPr lang="en-US"/>
              <a:pPr/>
              <a:t>66</a:t>
            </a:fld>
            <a:endParaRPr lang="en-US"/>
          </a:p>
        </p:txBody>
      </p:sp>
      <p:pic>
        <p:nvPicPr>
          <p:cNvPr id="14338" name="Picture 2" descr="C:\Program Files\Microsoft Office\MEDIA\CAGCAT10\j0195384.wmf"/>
          <p:cNvPicPr>
            <a:picLocks noChangeAspect="1" noChangeArrowheads="1"/>
          </p:cNvPicPr>
          <p:nvPr/>
        </p:nvPicPr>
        <p:blipFill>
          <a:blip r:embed="rId2"/>
          <a:srcRect/>
          <a:stretch>
            <a:fillRect/>
          </a:stretch>
        </p:blipFill>
        <p:spPr bwMode="auto">
          <a:xfrm>
            <a:off x="6476717" y="457776"/>
            <a:ext cx="2439124" cy="243715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additive="base">
                                        <p:cTn id="7" dur="3000" fill="hold"/>
                                        <p:tgtEl>
                                          <p:spTgt spid="14338"/>
                                        </p:tgtEl>
                                        <p:attrNameLst>
                                          <p:attrName>ppt_x</p:attrName>
                                        </p:attrNameLst>
                                      </p:cBhvr>
                                      <p:tavLst>
                                        <p:tav tm="0">
                                          <p:val>
                                            <p:strVal val="#ppt_x"/>
                                          </p:val>
                                        </p:tav>
                                        <p:tav tm="100000">
                                          <p:val>
                                            <p:strVal val="#ppt_x"/>
                                          </p:val>
                                        </p:tav>
                                      </p:tavLst>
                                    </p:anim>
                                    <p:anim calcmode="lin" valueType="num">
                                      <p:cBhvr additive="base">
                                        <p:cTn id="8" dur="3000" fill="hold"/>
                                        <p:tgtEl>
                                          <p:spTgt spid="143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p:txBody>
          <a:bodyPr/>
          <a:lstStyle/>
          <a:p>
            <a:r>
              <a:rPr lang="en-US" b="1" i="1" smtClean="0"/>
              <a:t>Family</a:t>
            </a:r>
            <a:r>
              <a:rPr lang="en-US" smtClean="0"/>
              <a:t> </a:t>
            </a:r>
          </a:p>
        </p:txBody>
      </p:sp>
      <p:sp>
        <p:nvSpPr>
          <p:cNvPr id="95235" name="Content Placeholder 2"/>
          <p:cNvSpPr>
            <a:spLocks noGrp="1"/>
          </p:cNvSpPr>
          <p:nvPr>
            <p:ph idx="1"/>
          </p:nvPr>
        </p:nvSpPr>
        <p:spPr/>
        <p:txBody>
          <a:bodyPr/>
          <a:lstStyle/>
          <a:p>
            <a:pPr>
              <a:buFont typeface="Arial" panose="020B0604020202020204" pitchFamily="34" charset="0"/>
              <a:buChar char="•"/>
              <a:defRPr/>
            </a:pPr>
            <a:r>
              <a:rPr lang="en-US" dirty="0" smtClean="0"/>
              <a:t>This is the primary social group,</a:t>
            </a:r>
          </a:p>
          <a:p>
            <a:pPr>
              <a:buFont typeface="Arial" panose="020B0604020202020204" pitchFamily="34" charset="0"/>
              <a:buChar char="•"/>
              <a:defRPr/>
            </a:pPr>
            <a:r>
              <a:rPr lang="en-US" dirty="0" smtClean="0"/>
              <a:t>it is the basic unit of human society. </a:t>
            </a:r>
          </a:p>
          <a:p>
            <a:pPr>
              <a:buFont typeface="Arial" panose="020B0604020202020204" pitchFamily="34" charset="0"/>
              <a:buChar char="•"/>
              <a:defRPr/>
            </a:pPr>
            <a:r>
              <a:rPr lang="en-US" dirty="0" smtClean="0"/>
              <a:t>Family is found in every society including the primitive </a:t>
            </a:r>
            <a:r>
              <a:rPr lang="en-US" dirty="0" err="1" smtClean="0"/>
              <a:t>ones,rural</a:t>
            </a:r>
            <a:r>
              <a:rPr lang="en-US" dirty="0" smtClean="0"/>
              <a:t> and even in  urban areas</a:t>
            </a:r>
          </a:p>
          <a:p>
            <a:pPr>
              <a:buFont typeface="Arial" panose="020B0604020202020204" pitchFamily="34" charset="0"/>
              <a:buChar char="•"/>
              <a:defRPr/>
            </a:pPr>
            <a:r>
              <a:rPr lang="en-US" dirty="0" smtClean="0"/>
              <a:t>family </a:t>
            </a:r>
            <a:r>
              <a:rPr lang="en-US" dirty="0"/>
              <a:t>is the cradle of </a:t>
            </a:r>
            <a:r>
              <a:rPr lang="en-US" dirty="0" smtClean="0"/>
              <a:t>socialization unit </a:t>
            </a:r>
            <a:r>
              <a:rPr lang="en-US" dirty="0"/>
              <a:t>composed of wife ,husband and children.</a:t>
            </a:r>
          </a:p>
          <a:p>
            <a:pPr>
              <a:buFont typeface="Arial" panose="020B0604020202020204" pitchFamily="34" charset="0"/>
              <a:buChar char="•"/>
              <a:defRPr/>
            </a:pPr>
            <a:endParaRPr lang="en-US" dirty="0" smtClean="0"/>
          </a:p>
          <a:p>
            <a:pPr marL="0" indent="0">
              <a:buNone/>
              <a:defRPr/>
            </a:pPr>
            <a:r>
              <a:rPr lang="en-US" dirty="0"/>
              <a:t> </a:t>
            </a:r>
            <a:r>
              <a:rPr lang="en-US" dirty="0" smtClean="0"/>
              <a:t> </a:t>
            </a:r>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67</a:t>
            </a:fld>
            <a:endParaRPr 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p:txBody>
          <a:bodyPr/>
          <a:lstStyle/>
          <a:p>
            <a:endParaRPr lang="en-US" smtClean="0"/>
          </a:p>
        </p:txBody>
      </p:sp>
      <p:sp>
        <p:nvSpPr>
          <p:cNvPr id="96259" name="Content Placeholder 2"/>
          <p:cNvSpPr>
            <a:spLocks noGrp="1"/>
          </p:cNvSpPr>
          <p:nvPr>
            <p:ph idx="1"/>
          </p:nvPr>
        </p:nvSpPr>
        <p:spPr/>
        <p:txBody>
          <a:bodyPr/>
          <a:lstStyle/>
          <a:p>
            <a:pPr>
              <a:buFont typeface="Arial" panose="020B0604020202020204" pitchFamily="34" charset="0"/>
              <a:buChar char="•"/>
              <a:defRPr/>
            </a:pPr>
            <a:r>
              <a:rPr lang="en-US" dirty="0" smtClean="0"/>
              <a:t>Is durable association of husband and wife with or without or of a man or woman alone, with children.</a:t>
            </a:r>
          </a:p>
          <a:p>
            <a:pPr>
              <a:buFont typeface="Arial" panose="020B0604020202020204" pitchFamily="34" charset="0"/>
              <a:buChar char="•"/>
              <a:defRPr/>
            </a:pPr>
            <a:r>
              <a:rPr lang="en-US" dirty="0" smtClean="0"/>
              <a:t>is a group defined by a sex relationship sufficiently precise and enduring to provide for the procreation </a:t>
            </a:r>
            <a:r>
              <a:rPr lang="en-US" dirty="0"/>
              <a:t>and upbringing of children</a:t>
            </a:r>
            <a:r>
              <a:rPr lang="en-US" dirty="0" smtClean="0"/>
              <a:t>.</a:t>
            </a:r>
          </a:p>
          <a:p>
            <a:pPr>
              <a:buFont typeface="Arial" panose="020B0604020202020204" pitchFamily="34" charset="0"/>
              <a:buChar char="•"/>
              <a:defRPr/>
            </a:pPr>
            <a:r>
              <a:rPr lang="en-US" dirty="0" smtClean="0"/>
              <a:t>Is a </a:t>
            </a:r>
            <a:r>
              <a:rPr lang="en-US" dirty="0"/>
              <a:t>set of persons related by </a:t>
            </a:r>
            <a:r>
              <a:rPr lang="en-US" dirty="0" smtClean="0"/>
              <a:t>blood, marriage </a:t>
            </a:r>
            <a:r>
              <a:rPr lang="en-US" dirty="0"/>
              <a:t>or adoption who share </a:t>
            </a:r>
            <a:r>
              <a:rPr lang="en-US" dirty="0" smtClean="0"/>
              <a:t>the primary </a:t>
            </a:r>
            <a:r>
              <a:rPr lang="en-US" dirty="0"/>
              <a:t>responsibility for reproduction and caring for members of society.</a:t>
            </a:r>
          </a:p>
          <a:p>
            <a:pPr>
              <a:buFont typeface="Arial" panose="020B0604020202020204" pitchFamily="34" charset="0"/>
              <a:buChar char="•"/>
              <a:defRPr/>
            </a:pPr>
            <a:endParaRPr lang="en-US" dirty="0"/>
          </a:p>
          <a:p>
            <a:pPr>
              <a:buFont typeface="Arial" panose="020B0604020202020204" pitchFamily="34" charset="0"/>
              <a:buChar char="•"/>
              <a:defRPr/>
            </a:pPr>
            <a:endParaRPr lang="en-US" dirty="0" smtClean="0"/>
          </a:p>
          <a:p>
            <a:pPr marL="0" indent="0">
              <a:buNone/>
              <a:defRPr/>
            </a:pPr>
            <a:endParaRPr lang="en-US" dirty="0" smtClean="0"/>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68</a:t>
            </a:fld>
            <a:endParaRPr 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p:txBody>
          <a:bodyPr/>
          <a:lstStyle/>
          <a:p>
            <a:r>
              <a:rPr lang="en-US" b="1" u="sng" dirty="0" smtClean="0"/>
              <a:t>characteristics</a:t>
            </a:r>
          </a:p>
        </p:txBody>
      </p:sp>
      <p:sp>
        <p:nvSpPr>
          <p:cNvPr id="106499" name="Content Placeholder 2"/>
          <p:cNvSpPr>
            <a:spLocks noGrp="1"/>
          </p:cNvSpPr>
          <p:nvPr>
            <p:ph idx="1"/>
          </p:nvPr>
        </p:nvSpPr>
        <p:spPr/>
        <p:txBody>
          <a:bodyPr/>
          <a:lstStyle/>
          <a:p>
            <a:pPr marL="0" indent="0">
              <a:buNone/>
            </a:pPr>
            <a:r>
              <a:rPr lang="en-US" dirty="0" smtClean="0"/>
              <a:t>There general and distinctive characteristics of</a:t>
            </a:r>
          </a:p>
          <a:p>
            <a:pPr marL="0" indent="0">
              <a:buNone/>
            </a:pPr>
            <a:r>
              <a:rPr lang="en-US" dirty="0" smtClean="0"/>
              <a:t> the family.</a:t>
            </a:r>
          </a:p>
          <a:p>
            <a:pPr marL="0" indent="0">
              <a:buNone/>
            </a:pPr>
            <a:r>
              <a:rPr lang="en-US" dirty="0" smtClean="0"/>
              <a:t>1.The general characteristics of the family.</a:t>
            </a:r>
          </a:p>
          <a:p>
            <a:pPr marL="0" indent="0">
              <a:buNone/>
            </a:pPr>
            <a:r>
              <a:rPr lang="en-US" dirty="0" smtClean="0"/>
              <a:t>-a mating relationship: the whole existence</a:t>
            </a:r>
          </a:p>
          <a:p>
            <a:pPr marL="0" indent="0">
              <a:buNone/>
            </a:pPr>
            <a:r>
              <a:rPr lang="en-US" dirty="0" smtClean="0"/>
              <a:t> of the family depends on mating relationship either short term or long-term</a:t>
            </a:r>
          </a:p>
          <a:p>
            <a:pPr marL="0" indent="0">
              <a:buNone/>
            </a:pPr>
            <a:r>
              <a:rPr lang="en-US" dirty="0" smtClean="0"/>
              <a:t>-</a:t>
            </a:r>
            <a:r>
              <a:rPr lang="en-US" dirty="0"/>
              <a:t>be a form of marriage-the relationships </a:t>
            </a:r>
            <a:r>
              <a:rPr lang="en-US" dirty="0" smtClean="0"/>
              <a:t>established </a:t>
            </a:r>
            <a:r>
              <a:rPr lang="en-US" dirty="0"/>
              <a:t>through the institution of marriage.</a:t>
            </a:r>
          </a:p>
          <a:p>
            <a:pPr marL="0" indent="0">
              <a:buNone/>
            </a:pPr>
            <a:r>
              <a:rPr lang="en-US" dirty="0"/>
              <a:t>it </a:t>
            </a:r>
            <a:r>
              <a:rPr lang="en-US" dirty="0" smtClean="0"/>
              <a:t>may </a:t>
            </a:r>
            <a:r>
              <a:rPr lang="en-US" dirty="0"/>
              <a:t>monogamous or poly </a:t>
            </a:r>
            <a:r>
              <a:rPr lang="en-US" dirty="0" err="1"/>
              <a:t>gamous</a:t>
            </a:r>
            <a:r>
              <a:rPr lang="en-US" dirty="0"/>
              <a:t>.</a:t>
            </a:r>
          </a:p>
          <a:p>
            <a:pPr marL="0" indent="0">
              <a:buNone/>
            </a:pPr>
            <a:endParaRPr lang="en-US" dirty="0"/>
          </a:p>
          <a:p>
            <a:pPr marL="0" indent="0">
              <a:buNone/>
            </a:pPr>
            <a:endParaRPr lang="en-US" dirty="0" smtClean="0"/>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69</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sociology</a:t>
            </a:r>
            <a:endParaRPr lang="en-US" dirty="0"/>
          </a:p>
        </p:txBody>
      </p:sp>
      <p:sp>
        <p:nvSpPr>
          <p:cNvPr id="3" name="Content Placeholder 2"/>
          <p:cNvSpPr>
            <a:spLocks noGrp="1"/>
          </p:cNvSpPr>
          <p:nvPr>
            <p:ph idx="1"/>
          </p:nvPr>
        </p:nvSpPr>
        <p:spPr/>
        <p:txBody>
          <a:bodyPr/>
          <a:lstStyle/>
          <a:p>
            <a:r>
              <a:rPr lang="en-US" dirty="0"/>
              <a:t>I</a:t>
            </a:r>
            <a:r>
              <a:rPr lang="en-US" dirty="0" smtClean="0"/>
              <a:t>s the study society, human social </a:t>
            </a:r>
            <a:r>
              <a:rPr lang="en-US" dirty="0" err="1" smtClean="0"/>
              <a:t>behaviour</a:t>
            </a:r>
            <a:r>
              <a:rPr lang="en-US" dirty="0" smtClean="0"/>
              <a:t>, patterns of social relationships, social interaction and culture that surrounds everyday life.</a:t>
            </a:r>
          </a:p>
          <a:p>
            <a:r>
              <a:rPr lang="en-US" dirty="0" smtClean="0"/>
              <a:t>Is the study of social life, social change and the social causes and consequences of human </a:t>
            </a:r>
            <a:r>
              <a:rPr lang="en-US" dirty="0" err="1" smtClean="0"/>
              <a:t>behaviour</a:t>
            </a:r>
            <a:r>
              <a:rPr lang="en-US" dirty="0" smtClean="0"/>
              <a:t>.</a:t>
            </a:r>
          </a:p>
          <a:p>
            <a:r>
              <a:rPr lang="en-US" dirty="0" smtClean="0"/>
              <a:t>Sociologists investigate the structure of groups and how people interact within this contexts</a:t>
            </a:r>
            <a:endParaRPr lang="en-US" dirty="0"/>
          </a:p>
        </p:txBody>
      </p:sp>
      <p:sp>
        <p:nvSpPr>
          <p:cNvPr id="4" name="Footer Placeholder 3"/>
          <p:cNvSpPr>
            <a:spLocks noGrp="1"/>
          </p:cNvSpPr>
          <p:nvPr>
            <p:ph type="ftr" sz="quarter" idx="11"/>
          </p:nvPr>
        </p:nvSpPr>
        <p:spPr/>
        <p:txBody>
          <a:bodyPr/>
          <a:lstStyle/>
          <a:p>
            <a:r>
              <a:rPr lang="en-US" smtClean="0"/>
              <a:t>annacieta</a:t>
            </a:r>
            <a:endParaRPr lang="en-US"/>
          </a:p>
        </p:txBody>
      </p:sp>
      <p:sp>
        <p:nvSpPr>
          <p:cNvPr id="5" name="Slide Number Placeholder 4"/>
          <p:cNvSpPr>
            <a:spLocks noGrp="1"/>
          </p:cNvSpPr>
          <p:nvPr>
            <p:ph type="sldNum" sz="quarter" idx="12"/>
          </p:nvPr>
        </p:nvSpPr>
        <p:spPr/>
        <p:txBody>
          <a:bodyPr/>
          <a:lstStyle/>
          <a:p>
            <a:fld id="{1F3E6434-720D-434F-A66C-A6EAC34E0334}" type="slidenum">
              <a:rPr lang="en-US" smtClean="0"/>
              <a:t>7</a:t>
            </a:fld>
            <a:endParaRPr lang="en-US"/>
          </a:p>
        </p:txBody>
      </p:sp>
    </p:spTree>
    <p:extLst>
      <p:ext uri="{BB962C8B-B14F-4D97-AF65-F5344CB8AC3E}">
        <p14:creationId xmlns:p14="http://schemas.microsoft.com/office/powerpoint/2010/main" val="135348304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p:txBody>
          <a:bodyPr/>
          <a:lstStyle/>
          <a:p>
            <a:endParaRPr lang="en-US" smtClean="0"/>
          </a:p>
        </p:txBody>
      </p:sp>
      <p:sp>
        <p:nvSpPr>
          <p:cNvPr id="108547" name="Content Placeholder 2"/>
          <p:cNvSpPr>
            <a:spLocks noGrp="1"/>
          </p:cNvSpPr>
          <p:nvPr>
            <p:ph idx="1"/>
          </p:nvPr>
        </p:nvSpPr>
        <p:spPr/>
        <p:txBody>
          <a:bodyPr/>
          <a:lstStyle/>
          <a:p>
            <a:pPr marL="0" indent="0">
              <a:buNone/>
            </a:pPr>
            <a:r>
              <a:rPr lang="en-US" dirty="0" smtClean="0"/>
              <a:t>2. A system of nomenclature</a:t>
            </a:r>
          </a:p>
          <a:p>
            <a:pPr marL="0" indent="0">
              <a:buNone/>
            </a:pPr>
            <a:r>
              <a:rPr lang="en-US" dirty="0" smtClean="0"/>
              <a:t>3. Economic provisions</a:t>
            </a:r>
          </a:p>
          <a:p>
            <a:pPr marL="0" indent="0">
              <a:buNone/>
            </a:pPr>
            <a:r>
              <a:rPr lang="en-US" dirty="0" smtClean="0"/>
              <a:t>4. A common habitation</a:t>
            </a:r>
          </a:p>
          <a:p>
            <a:pPr marL="0" indent="0">
              <a:buNone/>
            </a:pPr>
            <a:r>
              <a:rPr lang="en-US" b="1" dirty="0" smtClean="0"/>
              <a:t>TASK</a:t>
            </a:r>
          </a:p>
          <a:p>
            <a:pPr marL="0" indent="0">
              <a:buNone/>
            </a:pPr>
            <a:r>
              <a:rPr lang="en-US" dirty="0" smtClean="0"/>
              <a:t>Read about the distinctive characteristics of the family</a:t>
            </a:r>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70</a:t>
            </a:fld>
            <a:endParaRPr lang="en-US"/>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p:txBody>
          <a:bodyPr/>
          <a:lstStyle/>
          <a:p>
            <a:r>
              <a:rPr lang="en-US" b="1" u="sng" smtClean="0"/>
              <a:t>Functions of the family</a:t>
            </a:r>
          </a:p>
        </p:txBody>
      </p:sp>
      <p:sp>
        <p:nvSpPr>
          <p:cNvPr id="3" name="Content Placeholder 2"/>
          <p:cNvSpPr>
            <a:spLocks noGrp="1"/>
          </p:cNvSpPr>
          <p:nvPr>
            <p:ph idx="1"/>
          </p:nvPr>
        </p:nvSpPr>
        <p:spPr/>
        <p:txBody>
          <a:bodyPr/>
          <a:lstStyle/>
          <a:p>
            <a:pPr>
              <a:defRPr/>
            </a:pPr>
            <a:r>
              <a:rPr lang="en-US" dirty="0" smtClean="0"/>
              <a:t>The functions are divided into </a:t>
            </a:r>
            <a:r>
              <a:rPr lang="en-US" b="1" dirty="0" smtClean="0"/>
              <a:t>primary</a:t>
            </a:r>
          </a:p>
          <a:p>
            <a:pPr marL="0" indent="0">
              <a:buNone/>
              <a:defRPr/>
            </a:pPr>
            <a:r>
              <a:rPr lang="en-US" dirty="0"/>
              <a:t> </a:t>
            </a:r>
            <a:r>
              <a:rPr lang="en-US" dirty="0" smtClean="0"/>
              <a:t>    and </a:t>
            </a:r>
            <a:r>
              <a:rPr lang="en-US" b="1" dirty="0" smtClean="0"/>
              <a:t>secondary</a:t>
            </a:r>
            <a:r>
              <a:rPr lang="en-US" dirty="0" smtClean="0"/>
              <a:t> functions</a:t>
            </a:r>
          </a:p>
          <a:p>
            <a:pPr>
              <a:defRPr/>
            </a:pPr>
            <a:r>
              <a:rPr lang="en-US" dirty="0" smtClean="0"/>
              <a:t>1. essential or primary functions</a:t>
            </a:r>
          </a:p>
          <a:p>
            <a:pPr marL="0" indent="0">
              <a:buNone/>
              <a:defRPr/>
            </a:pPr>
            <a:r>
              <a:rPr lang="en-US" dirty="0" smtClean="0"/>
              <a:t>a)stable satisfaction of sexual need;-sex gratification is the first essential function of a family, sex relations between </a:t>
            </a:r>
            <a:r>
              <a:rPr lang="en-US" dirty="0"/>
              <a:t>husband and wife are regarded as </a:t>
            </a:r>
            <a:r>
              <a:rPr lang="en-US" dirty="0" smtClean="0"/>
              <a:t>legitimate </a:t>
            </a:r>
            <a:r>
              <a:rPr lang="en-US" dirty="0"/>
              <a:t>by </a:t>
            </a:r>
            <a:r>
              <a:rPr lang="en-US" dirty="0" smtClean="0"/>
              <a:t>society. It </a:t>
            </a:r>
            <a:r>
              <a:rPr lang="en-US" dirty="0"/>
              <a:t>also </a:t>
            </a:r>
            <a:r>
              <a:rPr lang="en-US" dirty="0" smtClean="0"/>
              <a:t>avoids uncertainty </a:t>
            </a:r>
            <a:r>
              <a:rPr lang="en-US" dirty="0"/>
              <a:t>and sexual </a:t>
            </a:r>
            <a:r>
              <a:rPr lang="en-US" dirty="0" smtClean="0"/>
              <a:t>rivalry and develops </a:t>
            </a:r>
            <a:r>
              <a:rPr lang="en-US" dirty="0"/>
              <a:t>sexual harmony and better personality adjustments.</a:t>
            </a:r>
          </a:p>
          <a:p>
            <a:pPr>
              <a:buFontTx/>
              <a:buChar char="-"/>
              <a:defRPr/>
            </a:pPr>
            <a:endParaRPr lang="en-US" dirty="0" smtClean="0"/>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4" name="Slide Number Placeholder 3"/>
          <p:cNvSpPr>
            <a:spLocks noGrp="1"/>
          </p:cNvSpPr>
          <p:nvPr>
            <p:ph type="sldNum" sz="quarter" idx="12"/>
          </p:nvPr>
        </p:nvSpPr>
        <p:spPr/>
        <p:txBody>
          <a:bodyPr/>
          <a:lstStyle/>
          <a:p>
            <a:fld id="{1F3E6434-720D-434F-A66C-A6EAC34E0334}" type="slidenum">
              <a:rPr lang="en-US" smtClean="0"/>
              <a:t>71</a:t>
            </a:fld>
            <a:endParaRPr lang="en-US"/>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p:txBody>
          <a:bodyPr/>
          <a:lstStyle/>
          <a:p>
            <a:endParaRPr lang="en-US" smtClean="0"/>
          </a:p>
        </p:txBody>
      </p:sp>
      <p:sp>
        <p:nvSpPr>
          <p:cNvPr id="3" name="Content Placeholder 2"/>
          <p:cNvSpPr>
            <a:spLocks noGrp="1"/>
          </p:cNvSpPr>
          <p:nvPr>
            <p:ph idx="1"/>
          </p:nvPr>
        </p:nvSpPr>
        <p:spPr/>
        <p:txBody>
          <a:bodyPr/>
          <a:lstStyle/>
          <a:p>
            <a:pPr>
              <a:defRPr/>
            </a:pPr>
            <a:r>
              <a:rPr lang="en-US" dirty="0" smtClean="0"/>
              <a:t>B)procreation and rearing-a human child is unable to survive on its own after birth and requires the help of its parent into prolonged infancy. </a:t>
            </a:r>
          </a:p>
          <a:p>
            <a:pPr marL="0" indent="0">
              <a:buNone/>
              <a:defRPr/>
            </a:pPr>
            <a:r>
              <a:rPr lang="en-US" dirty="0" smtClean="0"/>
              <a:t>Family alone can lay basic foundation for the individual personality effectively.</a:t>
            </a:r>
          </a:p>
          <a:p>
            <a:pPr marL="0" indent="0">
              <a:buNone/>
              <a:defRPr/>
            </a:pPr>
            <a:endParaRPr lang="en-US" dirty="0" smtClean="0"/>
          </a:p>
          <a:p>
            <a:pPr marL="0" indent="0">
              <a:buNone/>
              <a:defRPr/>
            </a:pPr>
            <a:endParaRPr lang="en-US" dirty="0" smtClean="0"/>
          </a:p>
          <a:p>
            <a:pPr>
              <a:defRPr/>
            </a:pPr>
            <a:endParaRPr lang="en-US" dirty="0"/>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4" name="Slide Number Placeholder 3"/>
          <p:cNvSpPr>
            <a:spLocks noGrp="1"/>
          </p:cNvSpPr>
          <p:nvPr>
            <p:ph type="sldNum" sz="quarter" idx="12"/>
          </p:nvPr>
        </p:nvSpPr>
        <p:spPr/>
        <p:txBody>
          <a:bodyPr/>
          <a:lstStyle/>
          <a:p>
            <a:fld id="{1F3E6434-720D-434F-A66C-A6EAC34E0334}" type="slidenum">
              <a:rPr lang="en-US" smtClean="0"/>
              <a:t>72</a:t>
            </a:fld>
            <a:endParaRPr lang="en-US"/>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p:txBody>
          <a:bodyPr/>
          <a:lstStyle/>
          <a:p>
            <a:endParaRPr lang="en-US" smtClean="0"/>
          </a:p>
        </p:txBody>
      </p:sp>
      <p:sp>
        <p:nvSpPr>
          <p:cNvPr id="3" name="Content Placeholder 2"/>
          <p:cNvSpPr>
            <a:spLocks noGrp="1"/>
          </p:cNvSpPr>
          <p:nvPr>
            <p:ph idx="1"/>
          </p:nvPr>
        </p:nvSpPr>
        <p:spPr/>
        <p:txBody>
          <a:bodyPr/>
          <a:lstStyle/>
          <a:p>
            <a:pPr>
              <a:defRPr/>
            </a:pPr>
            <a:r>
              <a:rPr lang="en-US" dirty="0"/>
              <a:t>C) provision of a home..-children are </a:t>
            </a:r>
            <a:r>
              <a:rPr lang="en-US" dirty="0" smtClean="0"/>
              <a:t>nurtured </a:t>
            </a:r>
            <a:r>
              <a:rPr lang="en-US" dirty="0"/>
              <a:t>and brought up at </a:t>
            </a:r>
            <a:r>
              <a:rPr lang="en-US" dirty="0" err="1" smtClean="0"/>
              <a:t>homes,there</a:t>
            </a:r>
            <a:r>
              <a:rPr lang="en-US" dirty="0" smtClean="0"/>
              <a:t> </a:t>
            </a:r>
            <a:r>
              <a:rPr lang="en-US" dirty="0"/>
              <a:t>is a strong desire felt </a:t>
            </a:r>
            <a:endParaRPr lang="en-US" dirty="0" smtClean="0"/>
          </a:p>
          <a:p>
            <a:pPr marL="0" indent="0">
              <a:buNone/>
              <a:defRPr/>
            </a:pPr>
            <a:r>
              <a:rPr lang="en-US" dirty="0" smtClean="0"/>
              <a:t>by </a:t>
            </a:r>
            <a:r>
              <a:rPr lang="en-US" dirty="0"/>
              <a:t>both men and </a:t>
            </a:r>
            <a:r>
              <a:rPr lang="en-US" dirty="0" smtClean="0"/>
              <a:t>women. Even parents </a:t>
            </a:r>
            <a:r>
              <a:rPr lang="en-US" dirty="0"/>
              <a:t>who work outside are </a:t>
            </a:r>
            <a:r>
              <a:rPr lang="en-US" dirty="0" smtClean="0"/>
              <a:t>dependent </a:t>
            </a:r>
            <a:r>
              <a:rPr lang="en-US" dirty="0"/>
              <a:t>on </a:t>
            </a:r>
            <a:r>
              <a:rPr lang="en-US" dirty="0" smtClean="0"/>
              <a:t>homes</a:t>
            </a:r>
          </a:p>
          <a:p>
            <a:pPr>
              <a:buFont typeface="Arial" panose="020B0604020202020204" pitchFamily="34" charset="0"/>
              <a:buChar char="•"/>
              <a:defRPr/>
            </a:pPr>
            <a:r>
              <a:rPr lang="en-US" dirty="0"/>
              <a:t>D)socialization function-the family is the </a:t>
            </a:r>
            <a:r>
              <a:rPr lang="en-US" dirty="0" smtClean="0"/>
              <a:t>agent </a:t>
            </a:r>
            <a:r>
              <a:rPr lang="en-US" dirty="0"/>
              <a:t>of </a:t>
            </a:r>
            <a:r>
              <a:rPr lang="en-US" dirty="0" smtClean="0"/>
              <a:t>socialization. This </a:t>
            </a:r>
            <a:r>
              <a:rPr lang="en-US" dirty="0"/>
              <a:t>is the </a:t>
            </a:r>
            <a:r>
              <a:rPr lang="en-US" dirty="0" smtClean="0"/>
              <a:t>process </a:t>
            </a:r>
            <a:r>
              <a:rPr lang="en-US" dirty="0"/>
              <a:t>whereby one internalizes the norms of ones group so as to get comfort, protection and peace. Home sweet home.</a:t>
            </a:r>
          </a:p>
          <a:p>
            <a:pPr marL="0" indent="0">
              <a:buNone/>
              <a:defRPr/>
            </a:pPr>
            <a:endParaRPr lang="en-US" dirty="0"/>
          </a:p>
          <a:p>
            <a:pPr>
              <a:buFont typeface="Arial" panose="020B0604020202020204" pitchFamily="34" charset="0"/>
              <a:buChar char="•"/>
              <a:defRPr/>
            </a:pPr>
            <a:endParaRPr lang="en-US" dirty="0"/>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4" name="Slide Number Placeholder 3"/>
          <p:cNvSpPr>
            <a:spLocks noGrp="1"/>
          </p:cNvSpPr>
          <p:nvPr>
            <p:ph type="sldNum" sz="quarter" idx="12"/>
          </p:nvPr>
        </p:nvSpPr>
        <p:spPr/>
        <p:txBody>
          <a:bodyPr/>
          <a:lstStyle/>
          <a:p>
            <a:fld id="{1F3E6434-720D-434F-A66C-A6EAC34E0334}" type="slidenum">
              <a:rPr lang="en-US" smtClean="0"/>
              <a:t>73</a:t>
            </a:fld>
            <a:endParaRPr lang="en-US"/>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p:txBody>
          <a:bodyPr/>
          <a:lstStyle/>
          <a:p>
            <a:endParaRPr lang="en-US" smtClean="0"/>
          </a:p>
        </p:txBody>
      </p:sp>
      <p:sp>
        <p:nvSpPr>
          <p:cNvPr id="3" name="Content Placeholder 2"/>
          <p:cNvSpPr>
            <a:spLocks noGrp="1"/>
          </p:cNvSpPr>
          <p:nvPr>
            <p:ph idx="1"/>
          </p:nvPr>
        </p:nvSpPr>
        <p:spPr/>
        <p:txBody>
          <a:bodyPr/>
          <a:lstStyle/>
          <a:p>
            <a:pPr marL="0" indent="0">
              <a:buNone/>
              <a:defRPr/>
            </a:pPr>
            <a:r>
              <a:rPr lang="en-US" dirty="0" smtClean="0"/>
              <a:t>The child develops distinct self image, unique to the individual in the socialization </a:t>
            </a:r>
            <a:r>
              <a:rPr lang="en-US" dirty="0" err="1" smtClean="0"/>
              <a:t>strage</a:t>
            </a:r>
            <a:r>
              <a:rPr lang="en-US" dirty="0" smtClean="0"/>
              <a:t>. Child also acquires the family in doctrine the child with the </a:t>
            </a:r>
            <a:r>
              <a:rPr lang="en-US" dirty="0" err="1" smtClean="0"/>
              <a:t>values,morals,beleifs</a:t>
            </a:r>
            <a:r>
              <a:rPr lang="en-US" dirty="0" smtClean="0"/>
              <a:t>, and ideals of the society.</a:t>
            </a:r>
          </a:p>
          <a:p>
            <a:pPr>
              <a:buFont typeface="Arial" panose="020B0604020202020204" pitchFamily="34" charset="0"/>
              <a:buChar char="•"/>
              <a:defRPr/>
            </a:pPr>
            <a:r>
              <a:rPr lang="en-US" dirty="0"/>
              <a:t>E)affection function-man has physical as well as mental needs.it is the family that provides the mental </a:t>
            </a:r>
          </a:p>
          <a:p>
            <a:pPr marL="0" indent="0">
              <a:buNone/>
              <a:defRPr/>
            </a:pPr>
            <a:r>
              <a:rPr lang="en-US" dirty="0"/>
              <a:t>  or emotional satisfaction. </a:t>
            </a:r>
          </a:p>
          <a:p>
            <a:pPr marL="0" indent="0">
              <a:buNone/>
              <a:defRPr/>
            </a:pPr>
            <a:endParaRPr lang="en-US" dirty="0" smtClean="0"/>
          </a:p>
          <a:p>
            <a:pPr marL="0" indent="0">
              <a:buNone/>
              <a:defRPr/>
            </a:pPr>
            <a:endParaRPr lang="en-US" dirty="0"/>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4" name="Slide Number Placeholder 3"/>
          <p:cNvSpPr>
            <a:spLocks noGrp="1"/>
          </p:cNvSpPr>
          <p:nvPr>
            <p:ph type="sldNum" sz="quarter" idx="12"/>
          </p:nvPr>
        </p:nvSpPr>
        <p:spPr/>
        <p:txBody>
          <a:bodyPr/>
          <a:lstStyle/>
          <a:p>
            <a:fld id="{1F3E6434-720D-434F-A66C-A6EAC34E0334}" type="slidenum">
              <a:rPr lang="en-US" smtClean="0"/>
              <a:t>74</a:t>
            </a:fld>
            <a:endParaRPr lang="en-US"/>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p:txBody>
          <a:bodyPr/>
          <a:lstStyle/>
          <a:p>
            <a:endParaRPr lang="en-US" smtClean="0"/>
          </a:p>
        </p:txBody>
      </p:sp>
      <p:sp>
        <p:nvSpPr>
          <p:cNvPr id="3" name="Content Placeholder 2"/>
          <p:cNvSpPr>
            <a:spLocks noGrp="1"/>
          </p:cNvSpPr>
          <p:nvPr>
            <p:ph idx="1"/>
          </p:nvPr>
        </p:nvSpPr>
        <p:spPr/>
        <p:txBody>
          <a:bodyPr/>
          <a:lstStyle/>
          <a:p>
            <a:pPr>
              <a:buFont typeface="Arial" panose="020B0604020202020204" pitchFamily="34" charset="0"/>
              <a:buChar char="•"/>
              <a:defRPr/>
            </a:pPr>
            <a:r>
              <a:rPr lang="en-US" b="1" u="sng" dirty="0" smtClean="0"/>
              <a:t>Secondary functions of family.</a:t>
            </a:r>
          </a:p>
          <a:p>
            <a:pPr>
              <a:buFont typeface="Arial" panose="020B0604020202020204" pitchFamily="34" charset="0"/>
              <a:buChar char="•"/>
              <a:defRPr/>
            </a:pPr>
            <a:r>
              <a:rPr lang="en-US" b="1" u="sng" dirty="0" smtClean="0"/>
              <a:t>A)</a:t>
            </a:r>
            <a:r>
              <a:rPr lang="en-US" dirty="0" smtClean="0"/>
              <a:t> economic functions-its an economic unit fulfilling the economic need of the family.</a:t>
            </a:r>
          </a:p>
          <a:p>
            <a:pPr marL="0" indent="0">
              <a:buNone/>
              <a:defRPr/>
            </a:pPr>
            <a:r>
              <a:rPr lang="en-US" dirty="0" smtClean="0"/>
              <a:t>     but now due to industrialization the </a:t>
            </a:r>
          </a:p>
          <a:p>
            <a:pPr marL="0" indent="0">
              <a:buNone/>
              <a:defRPr/>
            </a:pPr>
            <a:r>
              <a:rPr lang="en-US" dirty="0"/>
              <a:t> </a:t>
            </a:r>
            <a:r>
              <a:rPr lang="en-US" dirty="0" smtClean="0"/>
              <a:t>     center has moved from family to factory.</a:t>
            </a:r>
          </a:p>
          <a:p>
            <a:pPr>
              <a:buFont typeface="Arial" panose="020B0604020202020204" pitchFamily="34" charset="0"/>
              <a:buChar char="•"/>
              <a:defRPr/>
            </a:pPr>
            <a:r>
              <a:rPr lang="en-US" b="1" u="sng" dirty="0" smtClean="0"/>
              <a:t>B) socialization function</a:t>
            </a:r>
          </a:p>
          <a:p>
            <a:pPr marL="0" indent="0">
              <a:buNone/>
              <a:defRPr/>
            </a:pPr>
            <a:endParaRPr lang="en-US" dirty="0"/>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4" name="Slide Number Placeholder 3"/>
          <p:cNvSpPr>
            <a:spLocks noGrp="1"/>
          </p:cNvSpPr>
          <p:nvPr>
            <p:ph type="sldNum" sz="quarter" idx="12"/>
          </p:nvPr>
        </p:nvSpPr>
        <p:spPr/>
        <p:txBody>
          <a:bodyPr/>
          <a:lstStyle/>
          <a:p>
            <a:fld id="{1F3E6434-720D-434F-A66C-A6EAC34E0334}" type="slidenum">
              <a:rPr lang="en-US" smtClean="0"/>
              <a:t>75</a:t>
            </a:fld>
            <a:endParaRPr lang="en-US"/>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p:cNvSpPr>
            <a:spLocks noGrp="1"/>
          </p:cNvSpPr>
          <p:nvPr>
            <p:ph type="title"/>
          </p:nvPr>
        </p:nvSpPr>
        <p:spPr/>
        <p:txBody>
          <a:bodyPr/>
          <a:lstStyle/>
          <a:p>
            <a:endParaRPr lang="en-US" smtClean="0"/>
          </a:p>
        </p:txBody>
      </p:sp>
      <p:sp>
        <p:nvSpPr>
          <p:cNvPr id="107523" name="Content Placeholder 2"/>
          <p:cNvSpPr>
            <a:spLocks noGrp="1"/>
          </p:cNvSpPr>
          <p:nvPr>
            <p:ph idx="1"/>
          </p:nvPr>
        </p:nvSpPr>
        <p:spPr/>
        <p:txBody>
          <a:bodyPr/>
          <a:lstStyle/>
          <a:p>
            <a:pPr marL="0" indent="0">
              <a:buNone/>
              <a:defRPr/>
            </a:pPr>
            <a:r>
              <a:rPr lang="en-US" dirty="0" smtClean="0"/>
              <a:t>C)educational functions-the family provides the basis for the formal learning </a:t>
            </a:r>
            <a:r>
              <a:rPr lang="en-US" dirty="0" err="1" smtClean="0"/>
              <a:t>inspite</a:t>
            </a:r>
            <a:r>
              <a:rPr lang="en-US" dirty="0" smtClean="0"/>
              <a:t> of the changes, the family still gives the child his basic training in the social attitudes and </a:t>
            </a:r>
            <a:r>
              <a:rPr lang="en-US" dirty="0"/>
              <a:t>habits which are important </a:t>
            </a:r>
            <a:r>
              <a:rPr lang="en-US" dirty="0" smtClean="0"/>
              <a:t>in participation in </a:t>
            </a:r>
            <a:r>
              <a:rPr lang="en-US" dirty="0"/>
              <a:t>the society.</a:t>
            </a:r>
          </a:p>
          <a:p>
            <a:pPr marL="0" indent="0">
              <a:buNone/>
              <a:defRPr/>
            </a:pPr>
            <a:r>
              <a:rPr lang="en-US" dirty="0"/>
              <a:t>D)religious functions</a:t>
            </a:r>
          </a:p>
          <a:p>
            <a:pPr marL="0" indent="0">
              <a:buNone/>
              <a:defRPr/>
            </a:pPr>
            <a:r>
              <a:rPr lang="en-US" dirty="0"/>
              <a:t>E) recreational functions.</a:t>
            </a:r>
          </a:p>
          <a:p>
            <a:pPr>
              <a:buFont typeface="Arial" panose="020B0604020202020204" pitchFamily="34" charset="0"/>
              <a:buChar char="•"/>
              <a:defRPr/>
            </a:pPr>
            <a:endParaRPr lang="en-US" dirty="0" smtClean="0"/>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76</a:t>
            </a:fld>
            <a:endParaRPr lang="en-US"/>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p:cNvSpPr>
            <a:spLocks noGrp="1"/>
          </p:cNvSpPr>
          <p:nvPr>
            <p:ph type="title"/>
          </p:nvPr>
        </p:nvSpPr>
        <p:spPr/>
        <p:txBody>
          <a:bodyPr/>
          <a:lstStyle/>
          <a:p>
            <a:r>
              <a:rPr lang="en-US" b="1" smtClean="0"/>
              <a:t>Basic needs of the family</a:t>
            </a:r>
            <a:r>
              <a:rPr lang="en-US" smtClean="0"/>
              <a:t>.</a:t>
            </a:r>
          </a:p>
        </p:txBody>
      </p:sp>
      <p:sp>
        <p:nvSpPr>
          <p:cNvPr id="119811" name="Content Placeholder 2"/>
          <p:cNvSpPr>
            <a:spLocks noGrp="1"/>
          </p:cNvSpPr>
          <p:nvPr>
            <p:ph idx="1"/>
          </p:nvPr>
        </p:nvSpPr>
        <p:spPr/>
        <p:txBody>
          <a:bodyPr>
            <a:normAutofit/>
          </a:bodyPr>
          <a:lstStyle/>
          <a:p>
            <a:pPr marL="0" indent="0">
              <a:buNone/>
            </a:pPr>
            <a:r>
              <a:rPr lang="en-US" dirty="0" smtClean="0"/>
              <a:t>The family being the most important social institution fulfills very vital needs such as:</a:t>
            </a:r>
          </a:p>
          <a:p>
            <a:r>
              <a:rPr lang="en-US" dirty="0" smtClean="0"/>
              <a:t>-affection function		</a:t>
            </a:r>
          </a:p>
          <a:p>
            <a:r>
              <a:rPr lang="en-US" dirty="0" smtClean="0"/>
              <a:t>-sex</a:t>
            </a:r>
          </a:p>
          <a:p>
            <a:r>
              <a:rPr lang="en-US" dirty="0" smtClean="0"/>
              <a:t>-procreation			</a:t>
            </a:r>
          </a:p>
          <a:p>
            <a:r>
              <a:rPr lang="en-US" dirty="0" smtClean="0"/>
              <a:t>-religion</a:t>
            </a:r>
          </a:p>
          <a:p>
            <a:pPr>
              <a:defRPr/>
            </a:pPr>
            <a:r>
              <a:rPr lang="en-US" dirty="0"/>
              <a:t>upbringing of the children	</a:t>
            </a:r>
            <a:endParaRPr lang="en-US" dirty="0" smtClean="0"/>
          </a:p>
          <a:p>
            <a:pPr>
              <a:defRPr/>
            </a:pPr>
            <a:r>
              <a:rPr lang="en-US" dirty="0" smtClean="0"/>
              <a:t>socialization</a:t>
            </a:r>
            <a:endParaRPr lang="en-US" dirty="0"/>
          </a:p>
          <a:p>
            <a:pPr marL="0" indent="0">
              <a:buNone/>
            </a:pPr>
            <a:endParaRPr lang="en-US" dirty="0" smtClean="0"/>
          </a:p>
          <a:p>
            <a:pPr marL="0" indent="0">
              <a:buNone/>
            </a:pPr>
            <a:endParaRPr lang="en-US" dirty="0" smtClean="0"/>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77</a:t>
            </a:fld>
            <a:endParaRPr lang="en-US"/>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p:txBody>
          <a:bodyPr/>
          <a:lstStyle/>
          <a:p>
            <a:endParaRPr lang="en-US" smtClean="0"/>
          </a:p>
        </p:txBody>
      </p:sp>
      <p:sp>
        <p:nvSpPr>
          <p:cNvPr id="121859" name="Content Placeholder 2"/>
          <p:cNvSpPr>
            <a:spLocks noGrp="1"/>
          </p:cNvSpPr>
          <p:nvPr>
            <p:ph idx="1"/>
          </p:nvPr>
        </p:nvSpPr>
        <p:spPr/>
        <p:txBody>
          <a:bodyPr/>
          <a:lstStyle/>
          <a:p>
            <a:pPr marL="0" indent="0">
              <a:buNone/>
              <a:defRPr/>
            </a:pPr>
            <a:r>
              <a:rPr lang="en-US" dirty="0"/>
              <a:t>A healthy family </a:t>
            </a:r>
            <a:r>
              <a:rPr lang="en-US" dirty="0" smtClean="0"/>
              <a:t>requires: </a:t>
            </a:r>
            <a:endParaRPr lang="en-US" dirty="0"/>
          </a:p>
          <a:p>
            <a:pPr>
              <a:buFont typeface="Wingdings" pitchFamily="2" charset="2"/>
              <a:buChar char="§"/>
              <a:defRPr/>
            </a:pPr>
            <a:r>
              <a:rPr lang="en-US" dirty="0"/>
              <a:t>healthy parents</a:t>
            </a:r>
          </a:p>
          <a:p>
            <a:pPr>
              <a:buFont typeface="Wingdings" pitchFamily="2" charset="2"/>
              <a:buChar char="§"/>
            </a:pPr>
            <a:r>
              <a:rPr lang="en-US" dirty="0" smtClean="0"/>
              <a:t>healthy children		</a:t>
            </a:r>
          </a:p>
          <a:p>
            <a:pPr>
              <a:buFont typeface="Wingdings" pitchFamily="2" charset="2"/>
              <a:buChar char="§"/>
            </a:pPr>
            <a:r>
              <a:rPr lang="en-US" dirty="0" smtClean="0"/>
              <a:t>-good house		</a:t>
            </a:r>
          </a:p>
          <a:p>
            <a:pPr>
              <a:buFont typeface="Wingdings" pitchFamily="2" charset="2"/>
              <a:buChar char="§"/>
            </a:pPr>
            <a:r>
              <a:rPr lang="en-US" dirty="0" smtClean="0"/>
              <a:t>-employment of parents</a:t>
            </a:r>
          </a:p>
          <a:p>
            <a:pPr>
              <a:buFont typeface="Wingdings" pitchFamily="2" charset="2"/>
              <a:buChar char="§"/>
            </a:pPr>
            <a:r>
              <a:rPr lang="en-US" dirty="0" smtClean="0"/>
              <a:t>-education of parent 	</a:t>
            </a:r>
          </a:p>
          <a:p>
            <a:pPr>
              <a:buFont typeface="Wingdings" pitchFamily="2" charset="2"/>
              <a:buChar char="§"/>
            </a:pPr>
            <a:r>
              <a:rPr lang="en-US" dirty="0" smtClean="0"/>
              <a:t>-healthy neighborhood</a:t>
            </a:r>
          </a:p>
          <a:p>
            <a:pPr>
              <a:buFont typeface="Wingdings" pitchFamily="2" charset="2"/>
              <a:buChar char="§"/>
            </a:pPr>
            <a:r>
              <a:rPr lang="en-US" dirty="0" smtClean="0"/>
              <a:t>-good recreation		</a:t>
            </a:r>
          </a:p>
          <a:p>
            <a:pPr>
              <a:buFont typeface="Wingdings" pitchFamily="2" charset="2"/>
              <a:buChar char="§"/>
            </a:pPr>
            <a:r>
              <a:rPr lang="en-US" dirty="0" smtClean="0"/>
              <a:t>-standard of life.</a:t>
            </a:r>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78</a:t>
            </a:fld>
            <a:endParaRPr lang="en-US"/>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p:cNvSpPr>
            <a:spLocks noGrp="1"/>
          </p:cNvSpPr>
          <p:nvPr>
            <p:ph type="title"/>
          </p:nvPr>
        </p:nvSpPr>
        <p:spPr/>
        <p:txBody>
          <a:bodyPr/>
          <a:lstStyle/>
          <a:p>
            <a:endParaRPr lang="en-US" smtClean="0"/>
          </a:p>
        </p:txBody>
      </p:sp>
      <p:sp>
        <p:nvSpPr>
          <p:cNvPr id="3" name="Content Placeholder 2"/>
          <p:cNvSpPr>
            <a:spLocks noGrp="1"/>
          </p:cNvSpPr>
          <p:nvPr>
            <p:ph idx="1"/>
          </p:nvPr>
        </p:nvSpPr>
        <p:spPr/>
        <p:txBody>
          <a:bodyPr/>
          <a:lstStyle/>
          <a:p>
            <a:pPr>
              <a:buFont typeface="Arial" panose="020B0604020202020204" pitchFamily="34" charset="0"/>
              <a:buChar char="•"/>
              <a:defRPr/>
            </a:pPr>
            <a:r>
              <a:rPr lang="en-US" dirty="0" smtClean="0"/>
              <a:t>Good nutrition,</a:t>
            </a:r>
          </a:p>
          <a:p>
            <a:pPr>
              <a:buFont typeface="Arial" panose="020B0604020202020204" pitchFamily="34" charset="0"/>
              <a:buChar char="•"/>
              <a:defRPr/>
            </a:pPr>
            <a:r>
              <a:rPr lang="en-US" dirty="0" smtClean="0"/>
              <a:t>interpersonal relationships and environment as well as the need</a:t>
            </a:r>
          </a:p>
          <a:p>
            <a:pPr>
              <a:buFont typeface="Arial" panose="020B0604020202020204" pitchFamily="34" charset="0"/>
              <a:buChar char="•"/>
              <a:defRPr/>
            </a:pPr>
            <a:r>
              <a:rPr lang="en-US" dirty="0" smtClean="0"/>
              <a:t>for family planning and family education.</a:t>
            </a:r>
          </a:p>
          <a:p>
            <a:pPr>
              <a:buFont typeface="Arial" panose="020B0604020202020204" pitchFamily="34" charset="0"/>
              <a:buChar char="•"/>
              <a:defRPr/>
            </a:pPr>
            <a:r>
              <a:rPr lang="en-US" dirty="0" smtClean="0"/>
              <a:t>the family should be able to take care of the children ,</a:t>
            </a:r>
            <a:r>
              <a:rPr lang="en-US" dirty="0"/>
              <a:t>adolescents </a:t>
            </a:r>
            <a:r>
              <a:rPr lang="en-US" dirty="0" err="1"/>
              <a:t>Youth,adults</a:t>
            </a:r>
            <a:r>
              <a:rPr lang="en-US" dirty="0"/>
              <a:t>, and the aged.</a:t>
            </a:r>
          </a:p>
          <a:p>
            <a:pPr marL="0" indent="0">
              <a:buNone/>
              <a:defRPr/>
            </a:pPr>
            <a:endParaRPr lang="en-US" dirty="0" smtClean="0"/>
          </a:p>
          <a:p>
            <a:pPr>
              <a:buFont typeface="Arial" panose="020B0604020202020204" pitchFamily="34" charset="0"/>
              <a:buChar char="•"/>
              <a:defRPr/>
            </a:pPr>
            <a:endParaRPr lang="en-US" dirty="0"/>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4" name="Slide Number Placeholder 3"/>
          <p:cNvSpPr>
            <a:spLocks noGrp="1"/>
          </p:cNvSpPr>
          <p:nvPr>
            <p:ph type="sldNum" sz="quarter" idx="12"/>
          </p:nvPr>
        </p:nvSpPr>
        <p:spPr/>
        <p:txBody>
          <a:bodyPr/>
          <a:lstStyle/>
          <a:p>
            <a:fld id="{1F3E6434-720D-434F-A66C-A6EAC34E0334}" type="slidenum">
              <a:rPr lang="en-US" smtClean="0"/>
              <a:t>79</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b="1" u="sng" smtClean="0"/>
              <a:t>Importance of sociology</a:t>
            </a:r>
          </a:p>
        </p:txBody>
      </p:sp>
      <p:sp>
        <p:nvSpPr>
          <p:cNvPr id="7171" name="Content Placeholder 2"/>
          <p:cNvSpPr>
            <a:spLocks noGrp="1"/>
          </p:cNvSpPr>
          <p:nvPr>
            <p:ph idx="1"/>
          </p:nvPr>
        </p:nvSpPr>
        <p:spPr/>
        <p:txBody>
          <a:bodyPr/>
          <a:lstStyle/>
          <a:p>
            <a:pPr>
              <a:buFont typeface="Arial" panose="020B0604020202020204" pitchFamily="34" charset="0"/>
              <a:buChar char="•"/>
              <a:defRPr/>
            </a:pPr>
            <a:r>
              <a:rPr lang="en-US" dirty="0" smtClean="0"/>
              <a:t>The study of sociology has great value in modern complex society:</a:t>
            </a:r>
          </a:p>
          <a:p>
            <a:pPr>
              <a:buFont typeface="Wingdings" panose="05000000000000000000" pitchFamily="2" charset="2"/>
              <a:buChar char="Ø"/>
              <a:defRPr/>
            </a:pPr>
            <a:r>
              <a:rPr lang="en-US" b="1" dirty="0" smtClean="0"/>
              <a:t>Sociology studies society in a scientific way</a:t>
            </a:r>
            <a:r>
              <a:rPr lang="en-US" dirty="0" smtClean="0"/>
              <a:t>:</a:t>
            </a:r>
          </a:p>
          <a:p>
            <a:pPr marL="0" indent="0">
              <a:buNone/>
              <a:defRPr/>
            </a:pPr>
            <a:r>
              <a:rPr lang="en-US" dirty="0" smtClean="0"/>
              <a:t> we need scientific knowledge about human society in order to achieve progress in various fields</a:t>
            </a:r>
          </a:p>
          <a:p>
            <a:pPr>
              <a:buFont typeface="Wingdings" panose="05000000000000000000" pitchFamily="2" charset="2"/>
              <a:buChar char="Ø"/>
              <a:defRPr/>
            </a:pPr>
            <a:endParaRPr lang="en-US" dirty="0" smtClean="0"/>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8</a:t>
            </a:fld>
            <a:endParaRPr lang="en-US"/>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p:txBody>
          <a:bodyPr/>
          <a:lstStyle/>
          <a:p>
            <a:endParaRPr lang="en-US" smtClean="0"/>
          </a:p>
        </p:txBody>
      </p:sp>
      <p:sp>
        <p:nvSpPr>
          <p:cNvPr id="115715" name="Content Placeholder 2"/>
          <p:cNvSpPr>
            <a:spLocks noGrp="1"/>
          </p:cNvSpPr>
          <p:nvPr>
            <p:ph idx="1"/>
          </p:nvPr>
        </p:nvSpPr>
        <p:spPr/>
        <p:txBody>
          <a:bodyPr/>
          <a:lstStyle/>
          <a:p>
            <a:pPr>
              <a:buFont typeface="Arial" panose="020B0604020202020204" pitchFamily="34" charset="0"/>
              <a:buChar char="•"/>
              <a:defRPr/>
            </a:pPr>
            <a:r>
              <a:rPr lang="en-US" dirty="0" smtClean="0"/>
              <a:t>The two broad categories of needs met by family includes</a:t>
            </a:r>
          </a:p>
          <a:p>
            <a:pPr marL="0" indent="0">
              <a:buNone/>
              <a:defRPr/>
            </a:pPr>
            <a:r>
              <a:rPr lang="en-US" dirty="0" smtClean="0"/>
              <a:t> 1.physical needs </a:t>
            </a:r>
            <a:r>
              <a:rPr lang="en-US" dirty="0" err="1" smtClean="0"/>
              <a:t>health,food,house,household</a:t>
            </a:r>
            <a:r>
              <a:rPr lang="en-US" dirty="0" smtClean="0"/>
              <a:t> amenities</a:t>
            </a:r>
          </a:p>
          <a:p>
            <a:pPr marL="0" indent="0">
              <a:buNone/>
            </a:pPr>
            <a:r>
              <a:rPr lang="en-US" dirty="0"/>
              <a:t>2.socio cultural-psychological needs-</a:t>
            </a:r>
            <a:r>
              <a:rPr lang="en-US" dirty="0" err="1"/>
              <a:t>education,socialization</a:t>
            </a:r>
            <a:r>
              <a:rPr lang="en-US" dirty="0"/>
              <a:t>, </a:t>
            </a:r>
            <a:r>
              <a:rPr lang="en-US" dirty="0" err="1"/>
              <a:t>recreation,plus</a:t>
            </a:r>
            <a:r>
              <a:rPr lang="en-US" dirty="0"/>
              <a:t> moral and spiritual needs.</a:t>
            </a:r>
          </a:p>
          <a:p>
            <a:r>
              <a:rPr lang="en-US" dirty="0"/>
              <a:t>Centripetal tendency.</a:t>
            </a:r>
          </a:p>
          <a:p>
            <a:pPr marL="0" indent="0">
              <a:buNone/>
              <a:defRPr/>
            </a:pPr>
            <a:endParaRPr lang="en-US" dirty="0" smtClean="0"/>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80</a:t>
            </a:fld>
            <a:endParaRPr lang="en-US"/>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1"/>
          <p:cNvSpPr>
            <a:spLocks noGrp="1"/>
          </p:cNvSpPr>
          <p:nvPr>
            <p:ph type="title"/>
          </p:nvPr>
        </p:nvSpPr>
        <p:spPr/>
        <p:txBody>
          <a:bodyPr/>
          <a:lstStyle/>
          <a:p>
            <a:r>
              <a:rPr lang="en-US" smtClean="0"/>
              <a:t>Types of families</a:t>
            </a:r>
          </a:p>
        </p:txBody>
      </p:sp>
      <p:sp>
        <p:nvSpPr>
          <p:cNvPr id="116739" name="Content Placeholder 2"/>
          <p:cNvSpPr>
            <a:spLocks noGrp="1"/>
          </p:cNvSpPr>
          <p:nvPr>
            <p:ph idx="1"/>
          </p:nvPr>
        </p:nvSpPr>
        <p:spPr/>
        <p:txBody>
          <a:bodyPr/>
          <a:lstStyle/>
          <a:p>
            <a:pPr marL="0" indent="0">
              <a:buNone/>
              <a:defRPr/>
            </a:pPr>
            <a:r>
              <a:rPr lang="en-US" dirty="0" smtClean="0"/>
              <a:t>1</a:t>
            </a:r>
            <a:r>
              <a:rPr lang="en-US" b="1" dirty="0" smtClean="0"/>
              <a:t>.Matriarchal</a:t>
            </a:r>
            <a:r>
              <a:rPr lang="en-US" dirty="0" smtClean="0"/>
              <a:t>-mother centered or dominated family. The mother is the family head and exercises authority. She is the owner of the property and head of the household. All other members are subordinated to her. </a:t>
            </a:r>
          </a:p>
          <a:p>
            <a:pPr marL="0" indent="0">
              <a:buNone/>
              <a:defRPr/>
            </a:pPr>
            <a:r>
              <a:rPr lang="en-US" dirty="0"/>
              <a:t>Its the earliest form of family.</a:t>
            </a:r>
          </a:p>
          <a:p>
            <a:pPr marL="0" indent="0">
              <a:buNone/>
              <a:defRPr/>
            </a:pPr>
            <a:r>
              <a:rPr lang="en-US" dirty="0"/>
              <a:t>They are common among the </a:t>
            </a:r>
            <a:r>
              <a:rPr lang="en-US" dirty="0" err="1" smtClean="0"/>
              <a:t>eskimos</a:t>
            </a:r>
            <a:r>
              <a:rPr lang="en-US" dirty="0" smtClean="0"/>
              <a:t> and some </a:t>
            </a:r>
            <a:r>
              <a:rPr lang="en-US" dirty="0" err="1"/>
              <a:t>indian</a:t>
            </a:r>
            <a:r>
              <a:rPr lang="en-US" dirty="0"/>
              <a:t> </a:t>
            </a:r>
            <a:r>
              <a:rPr lang="en-US" dirty="0" smtClean="0"/>
              <a:t>tribes.</a:t>
            </a:r>
            <a:endParaRPr lang="en-US" dirty="0"/>
          </a:p>
          <a:p>
            <a:pPr marL="0" indent="0">
              <a:buNone/>
              <a:defRPr/>
            </a:pPr>
            <a:endParaRPr lang="en-US" dirty="0" smtClean="0"/>
          </a:p>
          <a:p>
            <a:pPr marL="0" indent="0">
              <a:buNone/>
              <a:defRPr/>
            </a:pPr>
            <a:endParaRPr lang="en-US" dirty="0" smtClean="0"/>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81</a:t>
            </a:fld>
            <a:endParaRPr lang="en-US"/>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1"/>
          <p:cNvSpPr>
            <a:spLocks noGrp="1"/>
          </p:cNvSpPr>
          <p:nvPr>
            <p:ph type="title"/>
          </p:nvPr>
        </p:nvSpPr>
        <p:spPr/>
        <p:txBody>
          <a:bodyPr>
            <a:normAutofit fontScale="90000"/>
          </a:bodyPr>
          <a:lstStyle/>
          <a:p>
            <a:r>
              <a:rPr lang="en-US" smtClean="0"/>
              <a:t>Characteristics of matriarchal family</a:t>
            </a:r>
          </a:p>
        </p:txBody>
      </p:sp>
      <p:sp>
        <p:nvSpPr>
          <p:cNvPr id="117763" name="Content Placeholder 2"/>
          <p:cNvSpPr>
            <a:spLocks noGrp="1"/>
          </p:cNvSpPr>
          <p:nvPr>
            <p:ph idx="1"/>
          </p:nvPr>
        </p:nvSpPr>
        <p:spPr/>
        <p:txBody>
          <a:bodyPr>
            <a:normAutofit/>
          </a:bodyPr>
          <a:lstStyle/>
          <a:p>
            <a:pPr marL="0" indent="0">
              <a:buNone/>
              <a:defRPr/>
            </a:pPr>
            <a:r>
              <a:rPr lang="en-US" dirty="0" smtClean="0"/>
              <a:t>-</a:t>
            </a:r>
            <a:r>
              <a:rPr lang="en-US" b="1" dirty="0" smtClean="0"/>
              <a:t>descent</a:t>
            </a:r>
            <a:r>
              <a:rPr lang="en-US" dirty="0" smtClean="0"/>
              <a:t>, inheritance and </a:t>
            </a:r>
            <a:r>
              <a:rPr lang="en-US" dirty="0" err="1" smtClean="0"/>
              <a:t>succession,traced</a:t>
            </a:r>
            <a:r>
              <a:rPr lang="en-US" dirty="0" smtClean="0"/>
              <a:t> through the mother, its matrilineal.</a:t>
            </a:r>
          </a:p>
          <a:p>
            <a:pPr marL="0" indent="0">
              <a:buNone/>
              <a:defRPr/>
            </a:pPr>
            <a:r>
              <a:rPr lang="en-US" dirty="0"/>
              <a:t> </a:t>
            </a:r>
            <a:r>
              <a:rPr lang="en-US" dirty="0" smtClean="0"/>
              <a:t> daughters inherit the mothers </a:t>
            </a:r>
            <a:r>
              <a:rPr lang="en-US" dirty="0" err="1" smtClean="0"/>
              <a:t>property.they</a:t>
            </a:r>
            <a:r>
              <a:rPr lang="en-US" dirty="0" smtClean="0"/>
              <a:t> succeed their mothers and their sons</a:t>
            </a:r>
          </a:p>
          <a:p>
            <a:pPr>
              <a:buFont typeface="Arial" panose="020B0604020202020204" pitchFamily="34" charset="0"/>
              <a:buChar char="•"/>
              <a:defRPr/>
            </a:pPr>
            <a:r>
              <a:rPr lang="en-US" b="1" dirty="0" err="1"/>
              <a:t>Matrilocal</a:t>
            </a:r>
            <a:r>
              <a:rPr lang="en-US" dirty="0"/>
              <a:t>-this means after marriage the </a:t>
            </a:r>
            <a:r>
              <a:rPr lang="en-US" dirty="0" smtClean="0"/>
              <a:t>wife </a:t>
            </a:r>
            <a:r>
              <a:rPr lang="en-US" dirty="0"/>
              <a:t>stays back in her mothers </a:t>
            </a:r>
            <a:r>
              <a:rPr lang="en-US" dirty="0" smtClean="0"/>
              <a:t>house</a:t>
            </a:r>
            <a:r>
              <a:rPr lang="en-US" dirty="0"/>
              <a:t>. </a:t>
            </a:r>
            <a:endParaRPr lang="en-US" dirty="0" smtClean="0"/>
          </a:p>
          <a:p>
            <a:pPr marL="0" indent="0">
              <a:buNone/>
              <a:defRPr/>
            </a:pPr>
            <a:r>
              <a:rPr lang="en-US" dirty="0"/>
              <a:t>The husband pays occasional </a:t>
            </a:r>
            <a:r>
              <a:rPr lang="en-US" dirty="0" smtClean="0"/>
              <a:t>visits to </a:t>
            </a:r>
            <a:r>
              <a:rPr lang="en-US" dirty="0"/>
              <a:t>the wife's house. He is only </a:t>
            </a:r>
            <a:r>
              <a:rPr lang="en-US" dirty="0" smtClean="0"/>
              <a:t>treated </a:t>
            </a:r>
            <a:r>
              <a:rPr lang="en-US" dirty="0"/>
              <a:t>as a privileged </a:t>
            </a:r>
            <a:r>
              <a:rPr lang="en-US" dirty="0" err="1" smtClean="0"/>
              <a:t>visitor,he</a:t>
            </a:r>
            <a:r>
              <a:rPr lang="en-US" dirty="0" smtClean="0"/>
              <a:t> </a:t>
            </a:r>
            <a:r>
              <a:rPr lang="en-US" dirty="0"/>
              <a:t>is only given a secondary position.</a:t>
            </a:r>
          </a:p>
          <a:p>
            <a:pPr>
              <a:buFont typeface="Arial" panose="020B0604020202020204" pitchFamily="34" charset="0"/>
              <a:buChar char="•"/>
              <a:defRPr/>
            </a:pPr>
            <a:endParaRPr lang="en-US" dirty="0"/>
          </a:p>
          <a:p>
            <a:pPr marL="0" indent="0">
              <a:buNone/>
              <a:defRPr/>
            </a:pPr>
            <a:endParaRPr lang="en-US" dirty="0" smtClean="0"/>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82</a:t>
            </a:fld>
            <a:endParaRPr lang="en-US"/>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p:cNvSpPr>
            <a:spLocks noGrp="1"/>
          </p:cNvSpPr>
          <p:nvPr>
            <p:ph type="title"/>
          </p:nvPr>
        </p:nvSpPr>
        <p:spPr/>
        <p:txBody>
          <a:bodyPr/>
          <a:lstStyle/>
          <a:p>
            <a:endParaRPr lang="en-US" smtClean="0"/>
          </a:p>
        </p:txBody>
      </p:sp>
      <p:sp>
        <p:nvSpPr>
          <p:cNvPr id="118787" name="Content Placeholder 2"/>
          <p:cNvSpPr>
            <a:spLocks noGrp="1"/>
          </p:cNvSpPr>
          <p:nvPr>
            <p:ph idx="1"/>
          </p:nvPr>
        </p:nvSpPr>
        <p:spPr/>
        <p:txBody>
          <a:bodyPr>
            <a:normAutofit/>
          </a:bodyPr>
          <a:lstStyle/>
          <a:p>
            <a:pPr>
              <a:buFont typeface="Arial" panose="020B0604020202020204" pitchFamily="34" charset="0"/>
              <a:buChar char="•"/>
              <a:defRPr/>
            </a:pPr>
            <a:r>
              <a:rPr lang="en-US" dirty="0" smtClean="0"/>
              <a:t>Exercise of power-mother exercises authority and power in the family. She is the head of the family </a:t>
            </a:r>
          </a:p>
          <a:p>
            <a:pPr marL="0" indent="0">
              <a:buNone/>
              <a:defRPr/>
            </a:pPr>
            <a:r>
              <a:rPr lang="en-US" dirty="0" smtClean="0"/>
              <a:t>and her decisions are final.</a:t>
            </a:r>
          </a:p>
          <a:p>
            <a:pPr>
              <a:buFont typeface="Arial" panose="020B0604020202020204" pitchFamily="34" charset="0"/>
              <a:buChar char="•"/>
              <a:defRPr/>
            </a:pPr>
            <a:r>
              <a:rPr lang="en-US" dirty="0" smtClean="0"/>
              <a:t>The family structure.-it brings together </a:t>
            </a:r>
          </a:p>
          <a:p>
            <a:pPr marL="0" indent="0">
              <a:buNone/>
            </a:pPr>
            <a:r>
              <a:rPr lang="en-US" dirty="0"/>
              <a:t> </a:t>
            </a:r>
            <a:r>
              <a:rPr lang="en-US" dirty="0" smtClean="0"/>
              <a:t> kinsmen from the </a:t>
            </a:r>
            <a:r>
              <a:rPr lang="en-US" dirty="0" err="1" smtClean="0"/>
              <a:t>wifes</a:t>
            </a:r>
            <a:r>
              <a:rPr lang="en-US" dirty="0" smtClean="0"/>
              <a:t> </a:t>
            </a:r>
            <a:r>
              <a:rPr lang="en-US" dirty="0" err="1" smtClean="0"/>
              <a:t>family,her</a:t>
            </a:r>
            <a:r>
              <a:rPr lang="en-US" dirty="0" smtClean="0"/>
              <a:t> </a:t>
            </a:r>
            <a:r>
              <a:rPr lang="en-US" dirty="0"/>
              <a:t>mother ,grandma her children and bothers. </a:t>
            </a:r>
          </a:p>
          <a:p>
            <a:pPr marL="0" indent="0">
              <a:buNone/>
            </a:pPr>
            <a:r>
              <a:rPr lang="en-US" dirty="0"/>
              <a:t>This type of family is usually </a:t>
            </a:r>
            <a:r>
              <a:rPr lang="en-US" dirty="0" smtClean="0"/>
              <a:t>associated </a:t>
            </a:r>
            <a:r>
              <a:rPr lang="en-US" dirty="0"/>
              <a:t>with exogamy.</a:t>
            </a:r>
          </a:p>
          <a:p>
            <a:pPr marL="0" indent="0">
              <a:buNone/>
              <a:defRPr/>
            </a:pPr>
            <a:endParaRPr lang="en-US" dirty="0" smtClean="0"/>
          </a:p>
          <a:p>
            <a:pPr marL="0" indent="0">
              <a:buNone/>
              <a:defRPr/>
            </a:pPr>
            <a:r>
              <a:rPr lang="en-US" dirty="0"/>
              <a:t> </a:t>
            </a:r>
            <a:endParaRPr lang="en-US" dirty="0" smtClean="0"/>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83</a:t>
            </a:fld>
            <a:endParaRPr lang="en-US"/>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1"/>
          <p:cNvSpPr>
            <a:spLocks noGrp="1"/>
          </p:cNvSpPr>
          <p:nvPr>
            <p:ph type="title"/>
          </p:nvPr>
        </p:nvSpPr>
        <p:spPr/>
        <p:txBody>
          <a:bodyPr/>
          <a:lstStyle/>
          <a:p>
            <a:r>
              <a:rPr lang="en-US" b="1" u="sng" smtClean="0"/>
              <a:t>Patriarchal family</a:t>
            </a:r>
          </a:p>
        </p:txBody>
      </p:sp>
      <p:sp>
        <p:nvSpPr>
          <p:cNvPr id="73731" name="Content Placeholder 2"/>
          <p:cNvSpPr>
            <a:spLocks noGrp="1"/>
          </p:cNvSpPr>
          <p:nvPr>
            <p:ph idx="1"/>
          </p:nvPr>
        </p:nvSpPr>
        <p:spPr/>
        <p:txBody>
          <a:bodyPr/>
          <a:lstStyle/>
          <a:p>
            <a:pPr>
              <a:defRPr/>
            </a:pPr>
            <a:r>
              <a:rPr lang="en-US" dirty="0" smtClean="0"/>
              <a:t>This is also known as the father centered family or father dominated family. The father and the eldest </a:t>
            </a:r>
          </a:p>
          <a:p>
            <a:pPr marL="0" indent="0">
              <a:buNone/>
              <a:defRPr/>
            </a:pPr>
            <a:r>
              <a:rPr lang="en-US" dirty="0" smtClean="0"/>
              <a:t>man is the head of the family and he exercises authority.</a:t>
            </a:r>
          </a:p>
          <a:p>
            <a:pPr marL="0" indent="0">
              <a:buNone/>
              <a:defRPr/>
            </a:pPr>
            <a:r>
              <a:rPr lang="en-US" dirty="0" smtClean="0"/>
              <a:t> He is the owner and administrator </a:t>
            </a:r>
            <a:r>
              <a:rPr lang="en-US" dirty="0"/>
              <a:t>of the  family property. </a:t>
            </a:r>
          </a:p>
          <a:p>
            <a:pPr marL="0" indent="0">
              <a:buNone/>
              <a:defRPr/>
            </a:pPr>
            <a:r>
              <a:rPr lang="en-US" dirty="0"/>
              <a:t>On all family matters his voice </a:t>
            </a:r>
            <a:r>
              <a:rPr lang="en-US" dirty="0" smtClean="0"/>
              <a:t>and </a:t>
            </a:r>
            <a:r>
              <a:rPr lang="en-US" dirty="0"/>
              <a:t>opinion is final.</a:t>
            </a:r>
          </a:p>
          <a:p>
            <a:pPr marL="0" indent="0">
              <a:buNone/>
              <a:defRPr/>
            </a:pPr>
            <a:endParaRPr lang="en-US" dirty="0" smtClean="0"/>
          </a:p>
          <a:p>
            <a:pPr marL="0" indent="0">
              <a:buNone/>
              <a:defRPr/>
            </a:pPr>
            <a:endParaRPr lang="en-US" b="1" dirty="0" smtClean="0"/>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84</a:t>
            </a:fld>
            <a:endParaRPr lang="en-US"/>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itle 1"/>
          <p:cNvSpPr>
            <a:spLocks noGrp="1"/>
          </p:cNvSpPr>
          <p:nvPr>
            <p:ph type="title"/>
          </p:nvPr>
        </p:nvSpPr>
        <p:spPr/>
        <p:txBody>
          <a:bodyPr>
            <a:normAutofit fontScale="90000"/>
          </a:bodyPr>
          <a:lstStyle/>
          <a:p>
            <a:pPr>
              <a:defRPr/>
            </a:pPr>
            <a:r>
              <a:rPr lang="en-US" b="1" dirty="0" smtClean="0"/>
              <a:t>Characteristics of patriarchal family</a:t>
            </a:r>
            <a:endParaRPr lang="en-US" b="1" dirty="0"/>
          </a:p>
        </p:txBody>
      </p:sp>
      <p:sp>
        <p:nvSpPr>
          <p:cNvPr id="3" name="Content Placeholder 2"/>
          <p:cNvSpPr>
            <a:spLocks noGrp="1"/>
          </p:cNvSpPr>
          <p:nvPr>
            <p:ph idx="1"/>
          </p:nvPr>
        </p:nvSpPr>
        <p:spPr/>
        <p:txBody>
          <a:bodyPr>
            <a:normAutofit/>
          </a:bodyPr>
          <a:lstStyle/>
          <a:p>
            <a:pPr marL="0" indent="0">
              <a:buNone/>
              <a:defRPr/>
            </a:pPr>
            <a:r>
              <a:rPr lang="en-US" b="1" dirty="0" smtClean="0"/>
              <a:t>-</a:t>
            </a:r>
            <a:r>
              <a:rPr lang="en-US" dirty="0"/>
              <a:t>1.</a:t>
            </a:r>
            <a:r>
              <a:rPr lang="en-US" b="1" dirty="0"/>
              <a:t>descent</a:t>
            </a:r>
            <a:r>
              <a:rPr lang="en-US" dirty="0"/>
              <a:t>,inheritance and succession are recognized through the male line</a:t>
            </a:r>
            <a:r>
              <a:rPr lang="en-US" dirty="0" smtClean="0"/>
              <a:t>.</a:t>
            </a:r>
          </a:p>
          <a:p>
            <a:pPr>
              <a:buFont typeface="Arial" panose="020B0604020202020204" pitchFamily="34" charset="0"/>
              <a:buChar char="•"/>
              <a:defRPr/>
            </a:pPr>
            <a:r>
              <a:rPr lang="en-US" dirty="0"/>
              <a:t>Patriarchal families are patrilineal in characters, because the descent is traced </a:t>
            </a:r>
            <a:r>
              <a:rPr lang="en-US" dirty="0" smtClean="0"/>
              <a:t>through the </a:t>
            </a:r>
            <a:r>
              <a:rPr lang="en-US" dirty="0"/>
              <a:t>males line. Its only the </a:t>
            </a:r>
            <a:r>
              <a:rPr lang="en-US" dirty="0" smtClean="0"/>
              <a:t>male </a:t>
            </a:r>
            <a:r>
              <a:rPr lang="en-US" dirty="0"/>
              <a:t>children who inherit property </a:t>
            </a:r>
            <a:r>
              <a:rPr lang="en-US" dirty="0" smtClean="0"/>
              <a:t>and in </a:t>
            </a:r>
            <a:r>
              <a:rPr lang="en-US" dirty="0"/>
              <a:t>some instances the eldest son </a:t>
            </a:r>
            <a:r>
              <a:rPr lang="en-US" dirty="0" smtClean="0"/>
              <a:t>enjoys </a:t>
            </a:r>
            <a:r>
              <a:rPr lang="en-US" dirty="0"/>
              <a:t>some special rights. </a:t>
            </a:r>
            <a:endParaRPr lang="en-US" dirty="0" smtClean="0"/>
          </a:p>
          <a:p>
            <a:pPr marL="0" indent="0">
              <a:buNone/>
            </a:pPr>
            <a:r>
              <a:rPr lang="en-US" dirty="0" smtClean="0"/>
              <a:t>Males  </a:t>
            </a:r>
            <a:r>
              <a:rPr lang="en-US" dirty="0"/>
              <a:t>also </a:t>
            </a:r>
            <a:r>
              <a:rPr lang="en-US" dirty="0" smtClean="0"/>
              <a:t>succeeds their fathers </a:t>
            </a:r>
            <a:r>
              <a:rPr lang="en-US" dirty="0"/>
              <a:t>after his death. </a:t>
            </a:r>
          </a:p>
          <a:p>
            <a:pPr marL="0" indent="0">
              <a:buNone/>
            </a:pPr>
            <a:r>
              <a:rPr lang="en-US" dirty="0"/>
              <a:t>Children are recognized as belonging </a:t>
            </a:r>
            <a:r>
              <a:rPr lang="en-US" dirty="0" smtClean="0"/>
              <a:t>to the </a:t>
            </a:r>
            <a:r>
              <a:rPr lang="en-US" dirty="0"/>
              <a:t>father.</a:t>
            </a:r>
          </a:p>
          <a:p>
            <a:pPr>
              <a:buFont typeface="Arial" panose="020B0604020202020204" pitchFamily="34" charset="0"/>
              <a:buChar char="•"/>
              <a:defRPr/>
            </a:pPr>
            <a:endParaRPr lang="en-US" dirty="0"/>
          </a:p>
          <a:p>
            <a:pPr marL="0" indent="0">
              <a:buNone/>
              <a:defRPr/>
            </a:pPr>
            <a:endParaRPr lang="en-US" dirty="0"/>
          </a:p>
          <a:p>
            <a:pPr>
              <a:buFont typeface="Arial" panose="020B0604020202020204" pitchFamily="34" charset="0"/>
              <a:buChar char="•"/>
              <a:defRPr/>
            </a:pPr>
            <a:endParaRPr lang="en-US" dirty="0"/>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4" name="Slide Number Placeholder 3"/>
          <p:cNvSpPr>
            <a:spLocks noGrp="1"/>
          </p:cNvSpPr>
          <p:nvPr>
            <p:ph type="sldNum" sz="quarter" idx="12"/>
          </p:nvPr>
        </p:nvSpPr>
        <p:spPr/>
        <p:txBody>
          <a:bodyPr/>
          <a:lstStyle/>
          <a:p>
            <a:fld id="{1F3E6434-720D-434F-A66C-A6EAC34E0334}" type="slidenum">
              <a:rPr lang="en-US" smtClean="0"/>
              <a:t>85</a:t>
            </a:fld>
            <a:endParaRPr lang="en-US"/>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1"/>
          <p:cNvSpPr>
            <a:spLocks noGrp="1"/>
          </p:cNvSpPr>
          <p:nvPr>
            <p:ph type="title"/>
          </p:nvPr>
        </p:nvSpPr>
        <p:spPr/>
        <p:txBody>
          <a:bodyPr/>
          <a:lstStyle/>
          <a:p>
            <a:endParaRPr lang="en-US" smtClean="0"/>
          </a:p>
        </p:txBody>
      </p:sp>
      <p:sp>
        <p:nvSpPr>
          <p:cNvPr id="121859" name="Content Placeholder 2"/>
          <p:cNvSpPr>
            <a:spLocks noGrp="1"/>
          </p:cNvSpPr>
          <p:nvPr>
            <p:ph idx="1"/>
          </p:nvPr>
        </p:nvSpPr>
        <p:spPr/>
        <p:txBody>
          <a:bodyPr>
            <a:normAutofit lnSpcReduction="10000"/>
          </a:bodyPr>
          <a:lstStyle/>
          <a:p>
            <a:pPr>
              <a:buFont typeface="Arial" panose="020B0604020202020204" pitchFamily="34" charset="0"/>
              <a:buChar char="•"/>
              <a:defRPr/>
            </a:pPr>
            <a:r>
              <a:rPr lang="en-US" dirty="0" smtClean="0"/>
              <a:t>2.</a:t>
            </a:r>
            <a:r>
              <a:rPr lang="en-US" b="1" dirty="0" smtClean="0"/>
              <a:t>residence</a:t>
            </a:r>
            <a:r>
              <a:rPr lang="en-US" dirty="0" smtClean="0"/>
              <a:t>-they are </a:t>
            </a:r>
            <a:r>
              <a:rPr lang="en-US" dirty="0" err="1" smtClean="0"/>
              <a:t>patrilocal</a:t>
            </a:r>
            <a:r>
              <a:rPr lang="en-US" dirty="0" smtClean="0"/>
              <a:t> in </a:t>
            </a:r>
            <a:r>
              <a:rPr lang="en-US" dirty="0" err="1" smtClean="0"/>
              <a:t>residence,sons</a:t>
            </a:r>
            <a:r>
              <a:rPr lang="en-US" dirty="0" smtClean="0"/>
              <a:t> continue to stay with the father in his own house even </a:t>
            </a:r>
          </a:p>
          <a:p>
            <a:pPr marL="0" indent="0">
              <a:buNone/>
              <a:defRPr/>
            </a:pPr>
            <a:r>
              <a:rPr lang="en-US" dirty="0" smtClean="0"/>
              <a:t>after their marriages. Only the wives come and join them.</a:t>
            </a:r>
          </a:p>
          <a:p>
            <a:pPr marL="0" indent="0">
              <a:buNone/>
              <a:defRPr/>
            </a:pPr>
            <a:r>
              <a:rPr lang="en-US" dirty="0" smtClean="0"/>
              <a:t>3.</a:t>
            </a:r>
            <a:r>
              <a:rPr lang="en-US" b="1" dirty="0" smtClean="0"/>
              <a:t>authority</a:t>
            </a:r>
            <a:r>
              <a:rPr lang="en-US" dirty="0" smtClean="0"/>
              <a:t>-the father and the </a:t>
            </a:r>
            <a:r>
              <a:rPr lang="en-US" dirty="0"/>
              <a:t>eldest member of the family is </a:t>
            </a:r>
            <a:r>
              <a:rPr lang="en-US" dirty="0" smtClean="0"/>
              <a:t>the dominant </a:t>
            </a:r>
            <a:r>
              <a:rPr lang="en-US" dirty="0"/>
              <a:t>member. He dictates the </a:t>
            </a:r>
            <a:r>
              <a:rPr lang="en-US" dirty="0" smtClean="0"/>
              <a:t>terms for </a:t>
            </a:r>
            <a:r>
              <a:rPr lang="en-US" dirty="0"/>
              <a:t>other members and they are </a:t>
            </a:r>
            <a:r>
              <a:rPr lang="en-US" dirty="0" smtClean="0"/>
              <a:t>all </a:t>
            </a:r>
            <a:r>
              <a:rPr lang="en-US" dirty="0"/>
              <a:t>subordinate to him. Its of </a:t>
            </a:r>
            <a:r>
              <a:rPr lang="en-US" dirty="0" smtClean="0"/>
              <a:t>note </a:t>
            </a:r>
            <a:r>
              <a:rPr lang="en-US" dirty="0"/>
              <a:t>though that both patriarchal and </a:t>
            </a:r>
            <a:r>
              <a:rPr lang="en-US" dirty="0" smtClean="0"/>
              <a:t>matriarchal </a:t>
            </a:r>
            <a:r>
              <a:rPr lang="en-US" dirty="0"/>
              <a:t>families are diminishing.</a:t>
            </a:r>
          </a:p>
          <a:p>
            <a:pPr>
              <a:buFont typeface="Arial" panose="020B0604020202020204" pitchFamily="34" charset="0"/>
              <a:buChar char="•"/>
              <a:defRPr/>
            </a:pPr>
            <a:endParaRPr lang="en-US" dirty="0"/>
          </a:p>
          <a:p>
            <a:pPr marL="0" indent="0">
              <a:buNone/>
              <a:defRPr/>
            </a:pPr>
            <a:r>
              <a:rPr lang="en-US" dirty="0" smtClean="0"/>
              <a:t>  </a:t>
            </a:r>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86</a:t>
            </a:fld>
            <a:endParaRPr lang="en-US"/>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itle 1"/>
          <p:cNvSpPr>
            <a:spLocks noGrp="1"/>
          </p:cNvSpPr>
          <p:nvPr>
            <p:ph type="title"/>
          </p:nvPr>
        </p:nvSpPr>
        <p:spPr/>
        <p:txBody>
          <a:bodyPr/>
          <a:lstStyle/>
          <a:p>
            <a:endParaRPr lang="en-US" smtClean="0"/>
          </a:p>
        </p:txBody>
      </p:sp>
      <p:sp>
        <p:nvSpPr>
          <p:cNvPr id="122883" name="Content Placeholder 2"/>
          <p:cNvSpPr>
            <a:spLocks noGrp="1"/>
          </p:cNvSpPr>
          <p:nvPr>
            <p:ph idx="1"/>
          </p:nvPr>
        </p:nvSpPr>
        <p:spPr/>
        <p:txBody>
          <a:bodyPr/>
          <a:lstStyle/>
          <a:p>
            <a:pPr>
              <a:buFont typeface="Arial" panose="020B0604020202020204" pitchFamily="34" charset="0"/>
              <a:buChar char="•"/>
              <a:defRPr/>
            </a:pPr>
            <a:r>
              <a:rPr lang="en-US" dirty="0" smtClean="0"/>
              <a:t>There is a new system of </a:t>
            </a:r>
          </a:p>
          <a:p>
            <a:pPr marL="0" indent="0">
              <a:buNone/>
              <a:defRPr/>
            </a:pPr>
            <a:r>
              <a:rPr lang="en-US" dirty="0"/>
              <a:t> </a:t>
            </a:r>
            <a:r>
              <a:rPr lang="en-US" dirty="0" smtClean="0"/>
              <a:t>equalitarian families where the father and </a:t>
            </a:r>
          </a:p>
          <a:p>
            <a:pPr marL="0" indent="0">
              <a:buNone/>
              <a:defRPr/>
            </a:pPr>
            <a:r>
              <a:rPr lang="en-US" dirty="0" smtClean="0"/>
              <a:t>mother enjoy equal status and opportunities.</a:t>
            </a:r>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87</a:t>
            </a:fld>
            <a:endParaRPr lang="en-US"/>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itle 1"/>
          <p:cNvSpPr>
            <a:spLocks noGrp="1"/>
          </p:cNvSpPr>
          <p:nvPr>
            <p:ph type="title"/>
          </p:nvPr>
        </p:nvSpPr>
        <p:spPr/>
        <p:txBody>
          <a:bodyPr/>
          <a:lstStyle/>
          <a:p>
            <a:r>
              <a:rPr lang="en-US" smtClean="0"/>
              <a:t>Nuclear family.</a:t>
            </a:r>
          </a:p>
        </p:txBody>
      </p:sp>
      <p:sp>
        <p:nvSpPr>
          <p:cNvPr id="123907" name="Content Placeholder 2"/>
          <p:cNvSpPr>
            <a:spLocks noGrp="1"/>
          </p:cNvSpPr>
          <p:nvPr>
            <p:ph idx="1"/>
          </p:nvPr>
        </p:nvSpPr>
        <p:spPr/>
        <p:txBody>
          <a:bodyPr>
            <a:normAutofit fontScale="92500" lnSpcReduction="20000"/>
          </a:bodyPr>
          <a:lstStyle/>
          <a:p>
            <a:pPr>
              <a:buFont typeface="Arial" panose="020B0604020202020204" pitchFamily="34" charset="0"/>
              <a:buChar char="•"/>
              <a:defRPr/>
            </a:pPr>
            <a:r>
              <a:rPr lang="en-US" dirty="0" smtClean="0"/>
              <a:t>This is the universal social phenomenon.</a:t>
            </a:r>
          </a:p>
          <a:p>
            <a:pPr marL="0" indent="0">
              <a:buNone/>
              <a:defRPr/>
            </a:pPr>
            <a:r>
              <a:rPr lang="en-US" dirty="0" smtClean="0"/>
              <a:t>it consists of  the husband, wife, and their children. Soon after their marriage the children leave their parental </a:t>
            </a:r>
          </a:p>
          <a:p>
            <a:pPr marL="0" indent="0">
              <a:buNone/>
              <a:defRPr/>
            </a:pPr>
            <a:r>
              <a:rPr lang="en-US" dirty="0" smtClean="0"/>
              <a:t>homes and establish their own separate households. the nuclear family is </a:t>
            </a:r>
            <a:r>
              <a:rPr lang="en-US" dirty="0"/>
              <a:t>free from elders, since there is a physical </a:t>
            </a:r>
            <a:r>
              <a:rPr lang="en-US" dirty="0" smtClean="0"/>
              <a:t>distance </a:t>
            </a:r>
            <a:r>
              <a:rPr lang="en-US" dirty="0"/>
              <a:t>between the parent and </a:t>
            </a:r>
            <a:r>
              <a:rPr lang="en-US" dirty="0" smtClean="0"/>
              <a:t>their children.</a:t>
            </a:r>
          </a:p>
          <a:p>
            <a:pPr marL="0" indent="0">
              <a:buNone/>
              <a:defRPr/>
            </a:pPr>
            <a:endParaRPr lang="en-US" dirty="0"/>
          </a:p>
          <a:p>
            <a:pPr marL="0" indent="0">
              <a:buNone/>
              <a:defRPr/>
            </a:pPr>
            <a:r>
              <a:rPr lang="en-US" dirty="0"/>
              <a:t>A nuclear family is mostly independent </a:t>
            </a:r>
          </a:p>
          <a:p>
            <a:pPr marL="0" indent="0">
              <a:buNone/>
              <a:defRPr/>
            </a:pPr>
            <a:r>
              <a:rPr lang="en-US" dirty="0"/>
              <a:t>since there is minimal interdependence with</a:t>
            </a:r>
          </a:p>
          <a:p>
            <a:pPr marL="0" indent="0">
              <a:buNone/>
              <a:defRPr/>
            </a:pPr>
            <a:r>
              <a:rPr lang="en-US" dirty="0"/>
              <a:t> their parents.</a:t>
            </a:r>
          </a:p>
          <a:p>
            <a:pPr marL="0" indent="0">
              <a:buNone/>
              <a:defRPr/>
            </a:pPr>
            <a:endParaRPr lang="en-US" dirty="0" smtClean="0"/>
          </a:p>
          <a:p>
            <a:pPr marL="0" indent="0">
              <a:buNone/>
              <a:defRPr/>
            </a:pPr>
            <a:r>
              <a:rPr lang="en-US" dirty="0" smtClean="0"/>
              <a:t> </a:t>
            </a:r>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88</a:t>
            </a:fld>
            <a:endParaRPr lang="en-US"/>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itle 1"/>
          <p:cNvSpPr>
            <a:spLocks noGrp="1"/>
          </p:cNvSpPr>
          <p:nvPr>
            <p:ph type="title"/>
          </p:nvPr>
        </p:nvSpPr>
        <p:spPr/>
        <p:txBody>
          <a:bodyPr>
            <a:normAutofit fontScale="90000"/>
          </a:bodyPr>
          <a:lstStyle/>
          <a:p>
            <a:r>
              <a:rPr lang="en-US" b="1" u="sng" dirty="0" smtClean="0"/>
              <a:t>Functions of modern nuclear family</a:t>
            </a:r>
          </a:p>
        </p:txBody>
      </p:sp>
      <p:sp>
        <p:nvSpPr>
          <p:cNvPr id="124931" name="Content Placeholder 2"/>
          <p:cNvSpPr>
            <a:spLocks noGrp="1"/>
          </p:cNvSpPr>
          <p:nvPr>
            <p:ph idx="1"/>
          </p:nvPr>
        </p:nvSpPr>
        <p:spPr>
          <a:xfrm>
            <a:off x="457676" y="1600776"/>
            <a:ext cx="8350876" cy="4730350"/>
          </a:xfrm>
        </p:spPr>
        <p:txBody>
          <a:bodyPr/>
          <a:lstStyle/>
          <a:p>
            <a:pPr marL="0" indent="0">
              <a:buNone/>
              <a:defRPr/>
            </a:pPr>
            <a:endParaRPr lang="en-US" b="1" dirty="0" smtClean="0"/>
          </a:p>
          <a:p>
            <a:pPr marL="0" indent="0">
              <a:buNone/>
              <a:defRPr/>
            </a:pPr>
            <a:r>
              <a:rPr lang="en-US" b="1" dirty="0" smtClean="0"/>
              <a:t>1. stable satisfaction of sexual needs-</a:t>
            </a:r>
            <a:r>
              <a:rPr lang="en-US" dirty="0" smtClean="0"/>
              <a:t> it’s the family that serves as the executive means of provision of</a:t>
            </a:r>
          </a:p>
          <a:p>
            <a:pPr marL="0" indent="0">
              <a:buNone/>
              <a:defRPr/>
            </a:pPr>
            <a:r>
              <a:rPr lang="en-US" dirty="0" smtClean="0"/>
              <a:t> the sexual needs through the institution of marriage.</a:t>
            </a:r>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89</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endParaRPr lang="en-US" smtClean="0"/>
          </a:p>
        </p:txBody>
      </p:sp>
      <p:sp>
        <p:nvSpPr>
          <p:cNvPr id="10243" name="Content Placeholder 2"/>
          <p:cNvSpPr>
            <a:spLocks noGrp="1"/>
          </p:cNvSpPr>
          <p:nvPr>
            <p:ph idx="1"/>
          </p:nvPr>
        </p:nvSpPr>
        <p:spPr/>
        <p:txBody>
          <a:bodyPr/>
          <a:lstStyle/>
          <a:p>
            <a:r>
              <a:rPr lang="en-US" b="1" smtClean="0"/>
              <a:t>Sociology improves our understanding of society</a:t>
            </a:r>
            <a:r>
              <a:rPr lang="en-US" smtClean="0"/>
              <a:t>:social institutions,social groups,their functions and changes in trends etc.</a:t>
            </a:r>
          </a:p>
          <a:p>
            <a:r>
              <a:rPr lang="en-US" smtClean="0"/>
              <a:t>help us to lead an effective </a:t>
            </a:r>
          </a:p>
          <a:p>
            <a:r>
              <a:rPr lang="en-US" smtClean="0"/>
              <a:t>meaningful social life.</a:t>
            </a:r>
          </a:p>
          <a:p>
            <a:endParaRPr lang="en-US" smtClean="0"/>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9</a:t>
            </a:fld>
            <a:endParaRPr lang="en-US"/>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itle 1"/>
          <p:cNvSpPr>
            <a:spLocks noGrp="1"/>
          </p:cNvSpPr>
          <p:nvPr>
            <p:ph type="title"/>
          </p:nvPr>
        </p:nvSpPr>
        <p:spPr/>
        <p:txBody>
          <a:bodyPr/>
          <a:lstStyle/>
          <a:p>
            <a:endParaRPr lang="en-US" smtClean="0"/>
          </a:p>
        </p:txBody>
      </p:sp>
      <p:sp>
        <p:nvSpPr>
          <p:cNvPr id="3" name="Content Placeholder 2"/>
          <p:cNvSpPr>
            <a:spLocks noGrp="1"/>
          </p:cNvSpPr>
          <p:nvPr>
            <p:ph idx="1"/>
          </p:nvPr>
        </p:nvSpPr>
        <p:spPr/>
        <p:txBody>
          <a:bodyPr/>
          <a:lstStyle/>
          <a:p>
            <a:pPr>
              <a:buFont typeface="Arial" panose="020B0604020202020204" pitchFamily="34" charset="0"/>
              <a:buChar char="•"/>
              <a:defRPr/>
            </a:pPr>
            <a:r>
              <a:rPr lang="en-US" b="1" dirty="0" smtClean="0"/>
              <a:t>2.procreation and upbringing of children-the </a:t>
            </a:r>
            <a:r>
              <a:rPr lang="en-US" dirty="0" smtClean="0"/>
              <a:t>family is regarded as the proper authority to produce children and bring up children. This is because the </a:t>
            </a:r>
          </a:p>
          <a:p>
            <a:pPr marL="0" indent="0">
              <a:buNone/>
              <a:defRPr/>
            </a:pPr>
            <a:r>
              <a:rPr lang="en-US" dirty="0"/>
              <a:t> </a:t>
            </a:r>
            <a:r>
              <a:rPr lang="en-US" dirty="0" smtClean="0"/>
              <a:t>  family is the one equipped to bring up children and offer the right physical care.</a:t>
            </a:r>
          </a:p>
          <a:p>
            <a:pPr>
              <a:buFont typeface="Arial" panose="020B0604020202020204" pitchFamily="34" charset="0"/>
              <a:buChar char="•"/>
              <a:defRPr/>
            </a:pPr>
            <a:endParaRPr lang="en-US" dirty="0"/>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4" name="Slide Number Placeholder 3"/>
          <p:cNvSpPr>
            <a:spLocks noGrp="1"/>
          </p:cNvSpPr>
          <p:nvPr>
            <p:ph type="sldNum" sz="quarter" idx="12"/>
          </p:nvPr>
        </p:nvSpPr>
        <p:spPr/>
        <p:txBody>
          <a:bodyPr/>
          <a:lstStyle/>
          <a:p>
            <a:fld id="{1F3E6434-720D-434F-A66C-A6EAC34E0334}" type="slidenum">
              <a:rPr lang="en-US" smtClean="0"/>
              <a:t>90</a:t>
            </a:fld>
            <a:endParaRPr lang="en-US"/>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itle 1"/>
          <p:cNvSpPr>
            <a:spLocks noGrp="1"/>
          </p:cNvSpPr>
          <p:nvPr>
            <p:ph type="title"/>
          </p:nvPr>
        </p:nvSpPr>
        <p:spPr/>
        <p:txBody>
          <a:bodyPr/>
          <a:lstStyle/>
          <a:p>
            <a:endParaRPr lang="en-US" smtClean="0"/>
          </a:p>
        </p:txBody>
      </p:sp>
      <p:sp>
        <p:nvSpPr>
          <p:cNvPr id="125955" name="Content Placeholder 2"/>
          <p:cNvSpPr>
            <a:spLocks noGrp="1"/>
          </p:cNvSpPr>
          <p:nvPr>
            <p:ph idx="1"/>
          </p:nvPr>
        </p:nvSpPr>
        <p:spPr/>
        <p:txBody>
          <a:bodyPr>
            <a:normAutofit/>
          </a:bodyPr>
          <a:lstStyle/>
          <a:p>
            <a:pPr>
              <a:buFont typeface="Arial" panose="020B0604020202020204" pitchFamily="34" charset="0"/>
              <a:buChar char="•"/>
              <a:defRPr/>
            </a:pPr>
            <a:r>
              <a:rPr lang="en-US" b="1" dirty="0" smtClean="0"/>
              <a:t>3.socialization of the children-the </a:t>
            </a:r>
            <a:r>
              <a:rPr lang="en-US" dirty="0" smtClean="0"/>
              <a:t>family remains as the main agent of socialization of the new child.</a:t>
            </a:r>
          </a:p>
          <a:p>
            <a:pPr>
              <a:buFont typeface="Arial" panose="020B0604020202020204" pitchFamily="34" charset="0"/>
              <a:buChar char="•"/>
              <a:defRPr/>
            </a:pPr>
            <a:r>
              <a:rPr lang="en-US" dirty="0"/>
              <a:t> </a:t>
            </a:r>
            <a:r>
              <a:rPr lang="en-US" dirty="0" smtClean="0"/>
              <a:t> the child develops a self and its personality mainly in the family.  the child picks the social norms</a:t>
            </a:r>
            <a:r>
              <a:rPr lang="en-US" dirty="0"/>
              <a:t>, values and ideals</a:t>
            </a:r>
            <a:r>
              <a:rPr lang="en-US" dirty="0" smtClean="0"/>
              <a:t>.</a:t>
            </a:r>
            <a:r>
              <a:rPr lang="en-US" b="1" dirty="0"/>
              <a:t> </a:t>
            </a:r>
            <a:endParaRPr lang="en-US" b="1" dirty="0" smtClean="0"/>
          </a:p>
          <a:p>
            <a:pPr>
              <a:buFont typeface="Arial" panose="020B0604020202020204" pitchFamily="34" charset="0"/>
              <a:buChar char="•"/>
              <a:defRPr/>
            </a:pPr>
            <a:r>
              <a:rPr lang="en-US" b="1" dirty="0" smtClean="0"/>
              <a:t>4.provision </a:t>
            </a:r>
            <a:r>
              <a:rPr lang="en-US" b="1" dirty="0"/>
              <a:t>of home</a:t>
            </a:r>
            <a:r>
              <a:rPr lang="en-US" dirty="0"/>
              <a:t>.-the home is </a:t>
            </a:r>
            <a:r>
              <a:rPr lang="en-US" dirty="0" smtClean="0"/>
              <a:t> </a:t>
            </a:r>
            <a:r>
              <a:rPr lang="en-US" dirty="0"/>
              <a:t>a happy place for both </a:t>
            </a:r>
            <a:r>
              <a:rPr lang="en-US" dirty="0" smtClean="0"/>
              <a:t>the </a:t>
            </a:r>
            <a:r>
              <a:rPr lang="en-US" dirty="0"/>
              <a:t>parents and the children to </a:t>
            </a:r>
            <a:r>
              <a:rPr lang="en-US" dirty="0" smtClean="0"/>
              <a:t>live and </a:t>
            </a:r>
            <a:r>
              <a:rPr lang="en-US" dirty="0" err="1"/>
              <a:t>grow.here</a:t>
            </a:r>
            <a:r>
              <a:rPr lang="en-US" dirty="0"/>
              <a:t> </a:t>
            </a:r>
            <a:r>
              <a:rPr lang="en-US" dirty="0" err="1"/>
              <a:t>affection,love</a:t>
            </a:r>
            <a:r>
              <a:rPr lang="en-US" dirty="0"/>
              <a:t> </a:t>
            </a:r>
            <a:r>
              <a:rPr lang="en-US" dirty="0" smtClean="0"/>
              <a:t>and sympathy </a:t>
            </a:r>
            <a:r>
              <a:rPr lang="en-US" dirty="0"/>
              <a:t>are found</a:t>
            </a:r>
            <a:endParaRPr lang="en-US" dirty="0" smtClean="0"/>
          </a:p>
          <a:p>
            <a:pPr marL="0" indent="0">
              <a:buNone/>
              <a:defRPr/>
            </a:pPr>
            <a:endParaRPr lang="en-US" dirty="0" smtClean="0"/>
          </a:p>
          <a:p>
            <a:pPr marL="0" indent="0">
              <a:buNone/>
              <a:defRPr/>
            </a:pPr>
            <a:endParaRPr lang="en-US" dirty="0"/>
          </a:p>
          <a:p>
            <a:pPr marL="0" indent="0">
              <a:buNone/>
              <a:defRPr/>
            </a:pPr>
            <a:endParaRPr lang="en-US" dirty="0" smtClean="0"/>
          </a:p>
          <a:p>
            <a:pPr marL="0" indent="0">
              <a:buNone/>
              <a:defRPr/>
            </a:pPr>
            <a:endParaRPr lang="en-US" dirty="0" smtClean="0"/>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91</a:t>
            </a:fld>
            <a:endParaRPr lang="en-US"/>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itle 1"/>
          <p:cNvSpPr>
            <a:spLocks noGrp="1"/>
          </p:cNvSpPr>
          <p:nvPr>
            <p:ph type="title"/>
          </p:nvPr>
        </p:nvSpPr>
        <p:spPr/>
        <p:txBody>
          <a:bodyPr>
            <a:normAutofit fontScale="90000"/>
          </a:bodyPr>
          <a:lstStyle/>
          <a:p>
            <a:r>
              <a:rPr lang="en-US" smtClean="0"/>
              <a:t>Recent trends in the modern nuclear family</a:t>
            </a:r>
          </a:p>
        </p:txBody>
      </p:sp>
      <p:sp>
        <p:nvSpPr>
          <p:cNvPr id="126979" name="Content Placeholder 2"/>
          <p:cNvSpPr>
            <a:spLocks noGrp="1"/>
          </p:cNvSpPr>
          <p:nvPr>
            <p:ph idx="1"/>
          </p:nvPr>
        </p:nvSpPr>
        <p:spPr/>
        <p:txBody>
          <a:bodyPr/>
          <a:lstStyle/>
          <a:p>
            <a:pPr>
              <a:buFont typeface="Arial" panose="020B0604020202020204" pitchFamily="34" charset="0"/>
              <a:buChar char="•"/>
              <a:defRPr/>
            </a:pPr>
            <a:r>
              <a:rPr lang="en-US" dirty="0" smtClean="0"/>
              <a:t>The structure and functions of the family have changed in the last century. The family picture has been altered and affected by various factors includding,social,economic,educational,legal,cultural,scientific and technological.</a:t>
            </a:r>
          </a:p>
          <a:p>
            <a:pPr marL="0" indent="0">
              <a:buNone/>
              <a:defRPr/>
            </a:pPr>
            <a:r>
              <a:rPr lang="en-US" dirty="0"/>
              <a:t>lets look at the specific causes.</a:t>
            </a:r>
          </a:p>
          <a:p>
            <a:pPr>
              <a:buFont typeface="Arial" panose="020B0604020202020204" pitchFamily="34" charset="0"/>
              <a:buChar char="•"/>
              <a:defRPr/>
            </a:pPr>
            <a:r>
              <a:rPr lang="en-US" b="1" dirty="0"/>
              <a:t>1. industrialization-with </a:t>
            </a:r>
            <a:r>
              <a:rPr lang="en-US" dirty="0"/>
              <a:t>the industrial revolution in the 18</a:t>
            </a:r>
            <a:r>
              <a:rPr lang="en-US" baseline="30000" dirty="0"/>
              <a:t>th</a:t>
            </a:r>
            <a:r>
              <a:rPr lang="en-US" dirty="0"/>
              <a:t> century the </a:t>
            </a:r>
            <a:r>
              <a:rPr lang="en-US" dirty="0" smtClean="0"/>
              <a:t>factories </a:t>
            </a:r>
            <a:r>
              <a:rPr lang="en-US" dirty="0"/>
              <a:t>took the role of production </a:t>
            </a:r>
            <a:r>
              <a:rPr lang="en-US" dirty="0" smtClean="0"/>
              <a:t>and the </a:t>
            </a:r>
            <a:r>
              <a:rPr lang="en-US" dirty="0"/>
              <a:t>family as a consumer.</a:t>
            </a:r>
          </a:p>
          <a:p>
            <a:pPr>
              <a:buFont typeface="Arial" panose="020B0604020202020204" pitchFamily="34" charset="0"/>
              <a:buChar char="•"/>
              <a:defRPr/>
            </a:pPr>
            <a:endParaRPr lang="en-US" dirty="0" smtClean="0"/>
          </a:p>
          <a:p>
            <a:pPr>
              <a:buFont typeface="Arial" panose="020B0604020202020204" pitchFamily="34" charset="0"/>
              <a:buChar char="•"/>
              <a:defRPr/>
            </a:pPr>
            <a:endParaRPr lang="en-US" dirty="0" smtClean="0"/>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92</a:t>
            </a:fld>
            <a:endParaRPr lang="en-US"/>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itle 1"/>
          <p:cNvSpPr>
            <a:spLocks noGrp="1"/>
          </p:cNvSpPr>
          <p:nvPr>
            <p:ph type="title"/>
          </p:nvPr>
        </p:nvSpPr>
        <p:spPr/>
        <p:txBody>
          <a:bodyPr/>
          <a:lstStyle/>
          <a:p>
            <a:endParaRPr lang="en-US" smtClean="0"/>
          </a:p>
        </p:txBody>
      </p:sp>
      <p:sp>
        <p:nvSpPr>
          <p:cNvPr id="128003" name="Content Placeholder 2"/>
          <p:cNvSpPr>
            <a:spLocks noGrp="1"/>
          </p:cNvSpPr>
          <p:nvPr>
            <p:ph idx="1"/>
          </p:nvPr>
        </p:nvSpPr>
        <p:spPr/>
        <p:txBody>
          <a:bodyPr/>
          <a:lstStyle/>
          <a:p>
            <a:pPr>
              <a:buFont typeface="Arial" panose="020B0604020202020204" pitchFamily="34" charset="0"/>
              <a:buChar char="•"/>
              <a:defRPr/>
            </a:pPr>
            <a:r>
              <a:rPr lang="en-US" b="1" dirty="0" smtClean="0"/>
              <a:t>2.urbanization</a:t>
            </a:r>
            <a:r>
              <a:rPr lang="en-US" dirty="0" smtClean="0"/>
              <a:t>-this goes in hand with industrialization where cities grow in size</a:t>
            </a:r>
          </a:p>
          <a:p>
            <a:pPr marL="0" indent="0">
              <a:buNone/>
              <a:defRPr/>
            </a:pPr>
            <a:r>
              <a:rPr lang="en-US" dirty="0" smtClean="0"/>
              <a:t> and in number. Family is cut to size, they are the smallest and home ties weakest. Trends towards  disorganization are set in motion.</a:t>
            </a:r>
          </a:p>
          <a:p>
            <a:pPr>
              <a:buFont typeface="Arial" panose="020B0604020202020204" pitchFamily="34" charset="0"/>
              <a:buChar char="•"/>
              <a:defRPr/>
            </a:pPr>
            <a:endParaRPr lang="en-US" dirty="0" smtClean="0"/>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93</a:t>
            </a:fld>
            <a:endParaRPr lang="en-US"/>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itle 1"/>
          <p:cNvSpPr>
            <a:spLocks noGrp="1"/>
          </p:cNvSpPr>
          <p:nvPr>
            <p:ph type="title"/>
          </p:nvPr>
        </p:nvSpPr>
        <p:spPr/>
        <p:txBody>
          <a:bodyPr/>
          <a:lstStyle/>
          <a:p>
            <a:endParaRPr lang="en-US" smtClean="0"/>
          </a:p>
        </p:txBody>
      </p:sp>
      <p:sp>
        <p:nvSpPr>
          <p:cNvPr id="3" name="Content Placeholder 2"/>
          <p:cNvSpPr>
            <a:spLocks noGrp="1"/>
          </p:cNvSpPr>
          <p:nvPr>
            <p:ph idx="1"/>
          </p:nvPr>
        </p:nvSpPr>
        <p:spPr/>
        <p:txBody>
          <a:bodyPr>
            <a:normAutofit/>
          </a:bodyPr>
          <a:lstStyle/>
          <a:p>
            <a:pPr>
              <a:buFont typeface="Arial" panose="020B0604020202020204" pitchFamily="34" charset="0"/>
              <a:buChar char="•"/>
              <a:defRPr/>
            </a:pPr>
            <a:r>
              <a:rPr lang="en-US" b="1" dirty="0" smtClean="0"/>
              <a:t>3.democratic ideals-democracy </a:t>
            </a:r>
            <a:r>
              <a:rPr lang="en-US" dirty="0" smtClean="0"/>
              <a:t>assures equality and provides liberty to all women who play not only domestic roles but also economic and political roles.</a:t>
            </a:r>
          </a:p>
          <a:p>
            <a:pPr>
              <a:buFont typeface="Arial" panose="020B0604020202020204" pitchFamily="34" charset="0"/>
              <a:buChar char="•"/>
              <a:defRPr/>
            </a:pPr>
            <a:r>
              <a:rPr lang="en-US" dirty="0" smtClean="0"/>
              <a:t>they have become </a:t>
            </a:r>
            <a:r>
              <a:rPr lang="en-US" dirty="0"/>
              <a:t>property Owners and business managers.</a:t>
            </a:r>
          </a:p>
          <a:p>
            <a:pPr>
              <a:buFont typeface="Arial" panose="020B0604020202020204" pitchFamily="34" charset="0"/>
              <a:buChar char="•"/>
              <a:defRPr/>
            </a:pPr>
            <a:r>
              <a:rPr lang="en-US" b="1" dirty="0"/>
              <a:t>4.declining influence of mores and religious believes-religion </a:t>
            </a:r>
            <a:r>
              <a:rPr lang="en-US" dirty="0"/>
              <a:t>and morality are </a:t>
            </a:r>
            <a:r>
              <a:rPr lang="en-US" dirty="0" smtClean="0"/>
              <a:t>slowly </a:t>
            </a:r>
            <a:r>
              <a:rPr lang="en-US" dirty="0"/>
              <a:t>losing ground. Family members are more </a:t>
            </a:r>
            <a:r>
              <a:rPr lang="en-US" dirty="0" smtClean="0"/>
              <a:t>secular </a:t>
            </a:r>
            <a:r>
              <a:rPr lang="en-US" dirty="0"/>
              <a:t>in outlook. The religious </a:t>
            </a:r>
            <a:r>
              <a:rPr lang="en-US" dirty="0" smtClean="0"/>
              <a:t>functions of </a:t>
            </a:r>
            <a:r>
              <a:rPr lang="en-US" dirty="0"/>
              <a:t>he family have diminished.</a:t>
            </a:r>
          </a:p>
          <a:p>
            <a:pPr marL="0" indent="0">
              <a:buNone/>
              <a:defRPr/>
            </a:pPr>
            <a:endParaRPr lang="en-US" dirty="0"/>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4" name="Slide Number Placeholder 3"/>
          <p:cNvSpPr>
            <a:spLocks noGrp="1"/>
          </p:cNvSpPr>
          <p:nvPr>
            <p:ph type="sldNum" sz="quarter" idx="12"/>
          </p:nvPr>
        </p:nvSpPr>
        <p:spPr/>
        <p:txBody>
          <a:bodyPr/>
          <a:lstStyle/>
          <a:p>
            <a:fld id="{1F3E6434-720D-434F-A66C-A6EAC34E0334}" type="slidenum">
              <a:rPr lang="en-US" smtClean="0"/>
              <a:t>94</a:t>
            </a:fld>
            <a:endParaRPr lang="en-US"/>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itle 1"/>
          <p:cNvSpPr>
            <a:spLocks noGrp="1"/>
          </p:cNvSpPr>
          <p:nvPr>
            <p:ph type="title"/>
          </p:nvPr>
        </p:nvSpPr>
        <p:spPr/>
        <p:txBody>
          <a:bodyPr/>
          <a:lstStyle/>
          <a:p>
            <a:endParaRPr lang="en-US" smtClean="0"/>
          </a:p>
        </p:txBody>
      </p:sp>
      <p:sp>
        <p:nvSpPr>
          <p:cNvPr id="3" name="Content Placeholder 2"/>
          <p:cNvSpPr>
            <a:spLocks noGrp="1"/>
          </p:cNvSpPr>
          <p:nvPr>
            <p:ph idx="1"/>
          </p:nvPr>
        </p:nvSpPr>
        <p:spPr/>
        <p:txBody>
          <a:bodyPr>
            <a:normAutofit fontScale="92500" lnSpcReduction="10000"/>
          </a:bodyPr>
          <a:lstStyle/>
          <a:p>
            <a:pPr>
              <a:buFont typeface="Arial" panose="020B0604020202020204" pitchFamily="34" charset="0"/>
              <a:buChar char="•"/>
              <a:defRPr/>
            </a:pPr>
            <a:r>
              <a:rPr lang="en-US" b="1" dirty="0" smtClean="0"/>
              <a:t>5.the spirit of individualism and romantic</a:t>
            </a:r>
          </a:p>
          <a:p>
            <a:pPr marL="0" indent="0">
              <a:buNone/>
              <a:defRPr/>
            </a:pPr>
            <a:r>
              <a:rPr lang="en-US" b="1" dirty="0" smtClean="0"/>
              <a:t>  love-the </a:t>
            </a:r>
            <a:r>
              <a:rPr lang="en-US" dirty="0" smtClean="0"/>
              <a:t>spirit of individualism and romanticism have destroyed the family authority</a:t>
            </a:r>
            <a:r>
              <a:rPr lang="en-US" dirty="0"/>
              <a:t>. Romanticism have brought the idea of </a:t>
            </a:r>
            <a:r>
              <a:rPr lang="en-US" dirty="0" smtClean="0"/>
              <a:t>free </a:t>
            </a:r>
            <a:r>
              <a:rPr lang="en-US" dirty="0"/>
              <a:t>choice of mate on the </a:t>
            </a:r>
            <a:r>
              <a:rPr lang="en-US" dirty="0" smtClean="0"/>
              <a:t>basis </a:t>
            </a:r>
            <a:r>
              <a:rPr lang="en-US" dirty="0"/>
              <a:t>of love. Marriage has become </a:t>
            </a:r>
            <a:r>
              <a:rPr lang="en-US" dirty="0" smtClean="0"/>
              <a:t>easily </a:t>
            </a:r>
            <a:r>
              <a:rPr lang="en-US" dirty="0"/>
              <a:t>dissoluble as it is started </a:t>
            </a:r>
            <a:r>
              <a:rPr lang="en-US" dirty="0" smtClean="0"/>
              <a:t>by </a:t>
            </a:r>
            <a:r>
              <a:rPr lang="en-US" dirty="0"/>
              <a:t>just mutual consent</a:t>
            </a:r>
            <a:r>
              <a:rPr lang="en-US" dirty="0" smtClean="0"/>
              <a:t>.</a:t>
            </a:r>
          </a:p>
          <a:p>
            <a:pPr marL="0" indent="0">
              <a:buNone/>
              <a:defRPr/>
            </a:pPr>
            <a:r>
              <a:rPr lang="en-US" b="1" dirty="0"/>
              <a:t>6.economic independence of </a:t>
            </a:r>
            <a:r>
              <a:rPr lang="en-US" b="1" dirty="0" smtClean="0"/>
              <a:t>women</a:t>
            </a:r>
          </a:p>
          <a:p>
            <a:pPr marL="0" indent="0">
              <a:buNone/>
              <a:defRPr/>
            </a:pPr>
            <a:r>
              <a:rPr lang="en-US" dirty="0" smtClean="0"/>
              <a:t>7.decline </a:t>
            </a:r>
            <a:r>
              <a:rPr lang="en-US" dirty="0"/>
              <a:t>in birth rate</a:t>
            </a:r>
          </a:p>
          <a:p>
            <a:pPr marL="0" indent="0">
              <a:buNone/>
            </a:pPr>
            <a:r>
              <a:rPr lang="en-US" dirty="0"/>
              <a:t>8.divorce</a:t>
            </a:r>
          </a:p>
          <a:p>
            <a:pPr marL="0" indent="0">
              <a:buNone/>
            </a:pPr>
            <a:r>
              <a:rPr lang="en-US" dirty="0"/>
              <a:t>9.parental youth conflict</a:t>
            </a:r>
          </a:p>
          <a:p>
            <a:pPr marL="0" indent="0">
              <a:buNone/>
            </a:pPr>
            <a:r>
              <a:rPr lang="en-US" dirty="0"/>
              <a:t>10.provide better status for women.</a:t>
            </a:r>
          </a:p>
          <a:p>
            <a:endParaRPr lang="en-US" dirty="0"/>
          </a:p>
          <a:p>
            <a:pPr marL="0" indent="0">
              <a:buNone/>
              <a:defRPr/>
            </a:pPr>
            <a:endParaRPr lang="en-US" dirty="0"/>
          </a:p>
          <a:p>
            <a:pPr marL="0" indent="0">
              <a:buNone/>
              <a:defRPr/>
            </a:pPr>
            <a:endParaRPr lang="en-US" dirty="0" smtClean="0"/>
          </a:p>
          <a:p>
            <a:pPr marL="0" indent="0">
              <a:buNone/>
              <a:defRPr/>
            </a:pPr>
            <a:endParaRPr lang="en-US" dirty="0"/>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4" name="Slide Number Placeholder 3"/>
          <p:cNvSpPr>
            <a:spLocks noGrp="1"/>
          </p:cNvSpPr>
          <p:nvPr>
            <p:ph type="sldNum" sz="quarter" idx="12"/>
          </p:nvPr>
        </p:nvSpPr>
        <p:spPr/>
        <p:txBody>
          <a:bodyPr/>
          <a:lstStyle/>
          <a:p>
            <a:fld id="{1F3E6434-720D-434F-A66C-A6EAC34E0334}" type="slidenum">
              <a:rPr lang="en-US" smtClean="0"/>
              <a:t>95</a:t>
            </a:fld>
            <a:endParaRPr lang="en-US"/>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G:\pitcure 1.tif"/>
          <p:cNvPicPr>
            <a:picLocks noChangeAspect="1" noChangeArrowheads="1"/>
          </p:cNvPicPr>
          <p:nvPr/>
        </p:nvPicPr>
        <p:blipFill>
          <a:blip r:embed="rId2"/>
          <a:srcRect/>
          <a:stretch>
            <a:fillRect/>
          </a:stretch>
        </p:blipFill>
        <p:spPr bwMode="auto">
          <a:xfrm>
            <a:off x="685834" y="165549"/>
            <a:ext cx="8000490" cy="6031700"/>
          </a:xfrm>
          <a:prstGeom prst="rect">
            <a:avLst/>
          </a:prstGeom>
          <a:ln>
            <a:noFill/>
          </a:ln>
          <a:effectLst>
            <a:outerShdw blurRad="292100" dist="139700" dir="2700000" algn="tl" rotWithShape="0">
              <a:srgbClr val="333333">
                <a:alpha val="65000"/>
              </a:srgbClr>
            </a:outerShdw>
          </a:effectLst>
        </p:spPr>
      </p:pic>
      <p:sp>
        <p:nvSpPr>
          <p:cNvPr id="156675" name="Rectangle 2"/>
          <p:cNvSpPr>
            <a:spLocks noChangeArrowheads="1"/>
          </p:cNvSpPr>
          <p:nvPr/>
        </p:nvSpPr>
        <p:spPr bwMode="auto">
          <a:xfrm>
            <a:off x="2361714" y="6172776"/>
            <a:ext cx="3353116" cy="369322"/>
          </a:xfrm>
          <a:prstGeom prst="rect">
            <a:avLst/>
          </a:prstGeom>
          <a:noFill/>
          <a:ln w="9525">
            <a:noFill/>
            <a:miter lim="800000"/>
            <a:headEnd/>
            <a:tailEnd/>
          </a:ln>
        </p:spPr>
        <p:txBody>
          <a:bodyPr lIns="91428" tIns="45715" rIns="91428" bIns="45715">
            <a:spAutoFit/>
          </a:bodyPr>
          <a:lstStyle/>
          <a:p>
            <a:pPr eaLnBrk="1" hangingPunct="1"/>
            <a:r>
              <a:rPr lang="en-US" sz="800" dirty="0"/>
              <a:t>(SOURCE STANDARD NEWSPAPER</a:t>
            </a:r>
            <a:r>
              <a:rPr lang="en-US" dirty="0"/>
              <a:t>)</a:t>
            </a:r>
          </a:p>
        </p:txBody>
      </p:sp>
      <p:sp>
        <p:nvSpPr>
          <p:cNvPr id="16389" name="Footer Placeholder 4"/>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a:defRPr/>
            </a:pPr>
            <a:r>
              <a:rPr lang="en-US" smtClean="0"/>
              <a:t>annacieta</a:t>
            </a:r>
            <a:endParaRPr lang="en-US" smtClean="0"/>
          </a:p>
        </p:txBody>
      </p:sp>
      <p:sp>
        <p:nvSpPr>
          <p:cNvPr id="156676" name="Slide Number Placeholder 3"/>
          <p:cNvSpPr>
            <a:spLocks noGrp="1"/>
          </p:cNvSpPr>
          <p:nvPr>
            <p:ph type="sldNum" sz="quarter" idx="12"/>
          </p:nvPr>
        </p:nvSpPr>
        <p:spPr bwMode="auto">
          <a:noFill/>
          <a:ln>
            <a:miter lim="800000"/>
            <a:headEnd/>
            <a:tailEnd/>
          </a:ln>
        </p:spPr>
        <p:txBody>
          <a:bodyPr/>
          <a:lstStyle/>
          <a:p>
            <a:fld id="{5DAE78CD-F93A-4668-91F3-EC4B0B07690E}" type="slidenum">
              <a:rPr lang="en-US"/>
              <a:pPr/>
              <a:t>96</a:t>
            </a:fld>
            <a:endParaRPr lang="en-US"/>
          </a:p>
        </p:txBody>
      </p:sp>
    </p:spTree>
  </p:cSld>
  <p:clrMapOvr>
    <a:masterClrMapping/>
  </p:clrMapOvr>
  <p:transition spd="slow">
    <p:pull dir="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G:\picture 2.tif"/>
          <p:cNvPicPr>
            <a:picLocks noChangeAspect="1" noChangeArrowheads="1"/>
          </p:cNvPicPr>
          <p:nvPr/>
        </p:nvPicPr>
        <p:blipFill>
          <a:blip r:embed="rId2"/>
          <a:srcRect/>
          <a:stretch>
            <a:fillRect/>
          </a:stretch>
        </p:blipFill>
        <p:spPr bwMode="auto">
          <a:xfrm>
            <a:off x="4648733" y="228889"/>
            <a:ext cx="3885486" cy="6020184"/>
          </a:xfrm>
          <a:prstGeom prst="rect">
            <a:avLst/>
          </a:prstGeom>
          <a:ln>
            <a:noFill/>
          </a:ln>
          <a:effectLst>
            <a:outerShdw blurRad="292100" dist="139700" dir="2700000" algn="tl" rotWithShape="0">
              <a:srgbClr val="333333">
                <a:alpha val="65000"/>
              </a:srgbClr>
            </a:outerShdw>
          </a:effectLst>
        </p:spPr>
      </p:pic>
      <p:sp>
        <p:nvSpPr>
          <p:cNvPr id="16387" name="Content Placeholder 3"/>
          <p:cNvSpPr>
            <a:spLocks noGrp="1"/>
          </p:cNvSpPr>
          <p:nvPr>
            <p:ph idx="1"/>
          </p:nvPr>
        </p:nvSpPr>
        <p:spPr>
          <a:xfrm>
            <a:off x="913993" y="305184"/>
            <a:ext cx="7772331" cy="6051854"/>
          </a:xfrm>
        </p:spPr>
        <p:txBody>
          <a:bodyPr/>
          <a:lstStyle/>
          <a:p>
            <a:r>
              <a:rPr lang="en-US" dirty="0" smtClean="0"/>
              <a:t>SINGLE PARENT FAMILY</a:t>
            </a:r>
          </a:p>
          <a:p>
            <a:r>
              <a:rPr lang="en-US" sz="800" dirty="0"/>
              <a:t>(SOURCE STANDARD NEWSPAPER)</a:t>
            </a:r>
          </a:p>
          <a:p>
            <a:endParaRPr lang="en-US" dirty="0" smtClean="0"/>
          </a:p>
        </p:txBody>
      </p:sp>
      <p:sp>
        <p:nvSpPr>
          <p:cNvPr id="17413" name="Footer Placeholder 4"/>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a:defRPr/>
            </a:pPr>
            <a:r>
              <a:rPr lang="en-US" dirty="0" err="1" smtClean="0"/>
              <a:t>annacieta</a:t>
            </a:r>
            <a:endParaRPr lang="en-US" dirty="0" smtClean="0"/>
          </a:p>
        </p:txBody>
      </p:sp>
      <p:sp>
        <p:nvSpPr>
          <p:cNvPr id="157700" name="Slide Number Placeholder 3"/>
          <p:cNvSpPr>
            <a:spLocks noGrp="1"/>
          </p:cNvSpPr>
          <p:nvPr>
            <p:ph type="sldNum" sz="quarter" idx="12"/>
          </p:nvPr>
        </p:nvSpPr>
        <p:spPr bwMode="auto">
          <a:noFill/>
          <a:ln>
            <a:miter lim="800000"/>
            <a:headEnd/>
            <a:tailEnd/>
          </a:ln>
        </p:spPr>
        <p:txBody>
          <a:bodyPr/>
          <a:lstStyle/>
          <a:p>
            <a:fld id="{85AC0692-8DA0-4873-BFF6-6560F95905B1}" type="slidenum">
              <a:rPr lang="en-US"/>
              <a:pPr/>
              <a:t>97</a:t>
            </a:fld>
            <a:endParaRPr lang="en-US"/>
          </a:p>
        </p:txBody>
      </p:sp>
    </p:spTree>
  </p:cSld>
  <p:clrMapOvr>
    <a:masterClrMapping/>
  </p:clrMapOvr>
  <p:transition spd="med">
    <p:wipe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30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163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387">
                                            <p:txEl>
                                              <p:pRg st="1" end="1"/>
                                            </p:txEl>
                                          </p:spTgt>
                                        </p:tgtEl>
                                        <p:attrNameLst>
                                          <p:attrName>style.visibility</p:attrName>
                                        </p:attrNameLst>
                                      </p:cBhvr>
                                      <p:to>
                                        <p:strVal val="visible"/>
                                      </p:to>
                                    </p:set>
                                    <p:anim calcmode="lin" valueType="num">
                                      <p:cBhvr additive="base">
                                        <p:cTn id="13" dur="3000" fill="hold"/>
                                        <p:tgtEl>
                                          <p:spTgt spid="16387">
                                            <p:txEl>
                                              <p:pRg st="1" end="1"/>
                                            </p:txEl>
                                          </p:spTgt>
                                        </p:tgtEl>
                                        <p:attrNameLst>
                                          <p:attrName>ppt_x</p:attrName>
                                        </p:attrNameLst>
                                      </p:cBhvr>
                                      <p:tavLst>
                                        <p:tav tm="0">
                                          <p:val>
                                            <p:strVal val="#ppt_x"/>
                                          </p:val>
                                        </p:tav>
                                        <p:tav tm="100000">
                                          <p:val>
                                            <p:strVal val="#ppt_x"/>
                                          </p:val>
                                        </p:tav>
                                      </p:tavLst>
                                    </p:anim>
                                    <p:anim calcmode="lin" valueType="num">
                                      <p:cBhvr additive="base">
                                        <p:cTn id="14" dur="3000" fill="hold"/>
                                        <p:tgtEl>
                                          <p:spTgt spid="1638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Title 2"/>
          <p:cNvSpPr>
            <a:spLocks noGrp="1"/>
          </p:cNvSpPr>
          <p:nvPr>
            <p:ph type="title"/>
          </p:nvPr>
        </p:nvSpPr>
        <p:spPr/>
        <p:txBody>
          <a:bodyPr/>
          <a:lstStyle/>
          <a:p>
            <a:r>
              <a:rPr lang="en-US" smtClean="0"/>
              <a:t>Institution of Marriage </a:t>
            </a:r>
          </a:p>
        </p:txBody>
      </p:sp>
      <p:sp>
        <p:nvSpPr>
          <p:cNvPr id="158723" name="Text Placeholder 4"/>
          <p:cNvSpPr>
            <a:spLocks noGrp="1"/>
          </p:cNvSpPr>
          <p:nvPr>
            <p:ph type="body" idx="2"/>
          </p:nvPr>
        </p:nvSpPr>
        <p:spPr/>
        <p:txBody>
          <a:bodyPr/>
          <a:lstStyle/>
          <a:p>
            <a:pPr marL="52887">
              <a:buFont typeface="Wingdings" pitchFamily="2" charset="2"/>
              <a:buChar char="Ø"/>
            </a:pPr>
            <a:r>
              <a:rPr lang="en-US" sz="2400" dirty="0"/>
              <a:t>Types-</a:t>
            </a:r>
            <a:r>
              <a:rPr lang="en-US" dirty="0" smtClean="0"/>
              <a:t> civil, religious, monogamous, polygamy, polyandry, intermarriage, arranged child marriage, group marriage, trial marriage, wife inheritance</a:t>
            </a:r>
          </a:p>
          <a:p>
            <a:pPr marL="52887"/>
            <a:r>
              <a:rPr lang="en-US" dirty="0" smtClean="0"/>
              <a:t>ROLE  OF MARRIAGE</a:t>
            </a:r>
          </a:p>
          <a:p>
            <a:pPr marL="52887">
              <a:buFont typeface="Wingdings" pitchFamily="2" charset="2"/>
              <a:buChar char="v"/>
            </a:pPr>
            <a:r>
              <a:rPr lang="en-US" dirty="0" smtClean="0"/>
              <a:t>Companionship</a:t>
            </a:r>
          </a:p>
          <a:p>
            <a:pPr marL="52887">
              <a:buFont typeface="Wingdings" pitchFamily="2" charset="2"/>
              <a:buChar char="v"/>
            </a:pPr>
            <a:r>
              <a:rPr lang="en-US" dirty="0" smtClean="0"/>
              <a:t>Promotes peace</a:t>
            </a:r>
          </a:p>
          <a:p>
            <a:pPr marL="52887">
              <a:buFont typeface="Wingdings" pitchFamily="2" charset="2"/>
              <a:buChar char="v"/>
            </a:pPr>
            <a:r>
              <a:rPr lang="en-US" dirty="0" smtClean="0"/>
              <a:t>Legal recognition</a:t>
            </a:r>
          </a:p>
          <a:p>
            <a:pPr marL="52887">
              <a:buFont typeface="Wingdings" pitchFamily="2" charset="2"/>
              <a:buChar char="v"/>
            </a:pPr>
            <a:r>
              <a:rPr lang="en-US" dirty="0" smtClean="0"/>
              <a:t>Financial security</a:t>
            </a:r>
          </a:p>
        </p:txBody>
      </p:sp>
      <p:pic>
        <p:nvPicPr>
          <p:cNvPr id="6" name="Picture 2" descr="G:\piture 3.tif"/>
          <p:cNvPicPr>
            <a:picLocks noGrp="1" noChangeAspect="1" noChangeArrowheads="1"/>
          </p:cNvPicPr>
          <p:nvPr>
            <p:ph sz="half" idx="1"/>
          </p:nvPr>
        </p:nvPicPr>
        <p:blipFill>
          <a:blip r:embed="rId2"/>
          <a:stretch>
            <a:fillRect/>
          </a:stretch>
        </p:blipFill>
        <p:spPr>
          <a:xfrm>
            <a:off x="4645025" y="1699260"/>
            <a:ext cx="2971800" cy="4526280"/>
          </a:xfrm>
          <a:effectLst>
            <a:outerShdw blurRad="292100" dist="139700" dir="2700000" algn="tl" rotWithShape="0">
              <a:srgbClr val="333333">
                <a:alpha val="65000"/>
              </a:srgbClr>
            </a:outerShdw>
          </a:effectLst>
        </p:spPr>
      </p:pic>
      <p:sp>
        <p:nvSpPr>
          <p:cNvPr id="18436" name="Footer Placeholder 1"/>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a:defRPr/>
            </a:pPr>
            <a:r>
              <a:rPr lang="en-US" dirty="0" err="1" smtClean="0"/>
              <a:t>annacieta</a:t>
            </a:r>
            <a:endParaRPr lang="en-US" dirty="0" smtClean="0"/>
          </a:p>
        </p:txBody>
      </p:sp>
      <p:sp>
        <p:nvSpPr>
          <p:cNvPr id="158726" name="Slide Number Placeholder 6"/>
          <p:cNvSpPr>
            <a:spLocks noGrp="1"/>
          </p:cNvSpPr>
          <p:nvPr>
            <p:ph type="sldNum" sz="quarter" idx="12"/>
          </p:nvPr>
        </p:nvSpPr>
        <p:spPr bwMode="auto">
          <a:noFill/>
          <a:ln>
            <a:miter lim="800000"/>
            <a:headEnd/>
            <a:tailEnd/>
          </a:ln>
        </p:spPr>
        <p:txBody>
          <a:bodyPr/>
          <a:lstStyle/>
          <a:p>
            <a:fld id="{8A22CB04-BEAE-4391-B93B-83E6CEF2691D}" type="slidenum">
              <a:rPr lang="en-US"/>
              <a:pPr/>
              <a:t>98</a:t>
            </a:fld>
            <a:endParaRPr lang="en-US"/>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itle 1"/>
          <p:cNvSpPr>
            <a:spLocks noGrp="1"/>
          </p:cNvSpPr>
          <p:nvPr>
            <p:ph type="title"/>
          </p:nvPr>
        </p:nvSpPr>
        <p:spPr/>
        <p:txBody>
          <a:bodyPr/>
          <a:lstStyle/>
          <a:p>
            <a:r>
              <a:rPr lang="en-US" smtClean="0"/>
              <a:t>Social mobility</a:t>
            </a:r>
          </a:p>
        </p:txBody>
      </p:sp>
      <p:sp>
        <p:nvSpPr>
          <p:cNvPr id="159747" name="Content Placeholder 2"/>
          <p:cNvSpPr>
            <a:spLocks noGrp="1"/>
          </p:cNvSpPr>
          <p:nvPr>
            <p:ph idx="1"/>
          </p:nvPr>
        </p:nvSpPr>
        <p:spPr/>
        <p:txBody>
          <a:bodyPr/>
          <a:lstStyle/>
          <a:p>
            <a:r>
              <a:rPr lang="en-GB" dirty="0" smtClean="0"/>
              <a:t>The ability to move up or down the social level</a:t>
            </a:r>
          </a:p>
          <a:p>
            <a:r>
              <a:rPr lang="en-GB" dirty="0" smtClean="0"/>
              <a:t>The amount of mobility in a society depends on two factors:</a:t>
            </a:r>
          </a:p>
          <a:p>
            <a:pPr marL="0" indent="0">
              <a:buNone/>
            </a:pPr>
            <a:r>
              <a:rPr lang="en-GB" dirty="0" smtClean="0"/>
              <a:t>      i. The rules governing how people gain or keep their position may make mobility difficult or easy</a:t>
            </a:r>
            <a:endParaRPr lang="en-US" dirty="0" smtClean="0"/>
          </a:p>
          <a:p>
            <a:pPr marL="0" indent="0">
              <a:buNone/>
            </a:pPr>
            <a:r>
              <a:rPr lang="en-US" dirty="0" smtClean="0"/>
              <a:t>     ii</a:t>
            </a:r>
            <a:r>
              <a:rPr lang="en-GB" dirty="0" smtClean="0"/>
              <a:t>.Structural changes in society </a:t>
            </a:r>
            <a:endParaRPr lang="en-US" dirty="0" smtClean="0"/>
          </a:p>
        </p:txBody>
      </p:sp>
      <p:sp>
        <p:nvSpPr>
          <p:cNvPr id="2" name="Footer Placeholder 1"/>
          <p:cNvSpPr>
            <a:spLocks noGrp="1"/>
          </p:cNvSpPr>
          <p:nvPr>
            <p:ph type="ftr" sz="quarter" idx="11"/>
          </p:nvPr>
        </p:nvSpPr>
        <p:spPr/>
        <p:txBody>
          <a:bodyPr/>
          <a:lstStyle/>
          <a:p>
            <a:r>
              <a:rPr lang="en-US" smtClean="0"/>
              <a:t>annacieta</a:t>
            </a:r>
            <a:endParaRPr lang="en-US"/>
          </a:p>
        </p:txBody>
      </p:sp>
      <p:sp>
        <p:nvSpPr>
          <p:cNvPr id="3" name="Slide Number Placeholder 2"/>
          <p:cNvSpPr>
            <a:spLocks noGrp="1"/>
          </p:cNvSpPr>
          <p:nvPr>
            <p:ph type="sldNum" sz="quarter" idx="12"/>
          </p:nvPr>
        </p:nvSpPr>
        <p:spPr/>
        <p:txBody>
          <a:bodyPr/>
          <a:lstStyle/>
          <a:p>
            <a:fld id="{1F3E6434-720D-434F-A66C-A6EAC34E0334}" type="slidenum">
              <a:rPr lang="en-US" smtClean="0"/>
              <a:t>99</a:t>
            </a:fld>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939</TotalTime>
  <Words>11886</Words>
  <Application>Microsoft Office PowerPoint</Application>
  <PresentationFormat>On-screen Show (4:3)</PresentationFormat>
  <Paragraphs>1744</Paragraphs>
  <Slides>285</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285</vt:i4>
      </vt:variant>
    </vt:vector>
  </HeadingPairs>
  <TitlesOfParts>
    <vt:vector size="287" baseType="lpstr">
      <vt:lpstr>Flow</vt:lpstr>
      <vt:lpstr>Acrobat Document</vt:lpstr>
      <vt:lpstr>BEHAVIOURAL SCIENCE</vt:lpstr>
      <vt:lpstr>Behavioral sciences SOCIOLOGY And ANTHROPOLOGY</vt:lpstr>
      <vt:lpstr>Module outcome</vt:lpstr>
      <vt:lpstr>Module Competence:</vt:lpstr>
      <vt:lpstr>Module content</vt:lpstr>
      <vt:lpstr>PowerPoint Presentation</vt:lpstr>
      <vt:lpstr>sociology</vt:lpstr>
      <vt:lpstr>Importance of sociology</vt:lpstr>
      <vt:lpstr>PowerPoint Presentation</vt:lpstr>
      <vt:lpstr>PowerPoint Presentation</vt:lpstr>
      <vt:lpstr>PowerPoint Presentation</vt:lpstr>
      <vt:lpstr>PowerPoint Presentation</vt:lpstr>
      <vt:lpstr>Use of sociology in healthcare sector.</vt:lpstr>
      <vt:lpstr>PowerPoint Presentation</vt:lpstr>
      <vt:lpstr>PowerPoint Presentation</vt:lpstr>
      <vt:lpstr>PowerPoint Presentation</vt:lpstr>
      <vt:lpstr>AUGUSTE COMTE (Cont…)</vt:lpstr>
      <vt:lpstr>PowerPoint Presentation</vt:lpstr>
      <vt:lpstr>Cont…</vt:lpstr>
      <vt:lpstr>II. Karl Max  (1818 – 1883)</vt:lpstr>
      <vt:lpstr>Cont…</vt:lpstr>
      <vt:lpstr>Cont…</vt:lpstr>
      <vt:lpstr>III. MAX WEBER – 1864 – 1920</vt:lpstr>
      <vt:lpstr>IV. EMILE DURKHEIM – (1858-1917)</vt:lpstr>
      <vt:lpstr>Others</vt:lpstr>
      <vt:lpstr>Terminolgy</vt:lpstr>
      <vt:lpstr>PowerPoint Presentation</vt:lpstr>
      <vt:lpstr>PowerPoint Presentation</vt:lpstr>
      <vt:lpstr>Definition Cont…</vt:lpstr>
      <vt:lpstr> SOCIOLOGY</vt:lpstr>
      <vt:lpstr>ANTHROPOLOGY</vt:lpstr>
      <vt:lpstr>Anthropology</vt:lpstr>
      <vt:lpstr>Cont…</vt:lpstr>
      <vt:lpstr>Sociology and anthropology</vt:lpstr>
      <vt:lpstr>Anthropology</vt:lpstr>
      <vt:lpstr>Man and culture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SOCIALIZATION PROCESS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Social institutions</vt:lpstr>
      <vt:lpstr>Family </vt:lpstr>
      <vt:lpstr>PowerPoint Presentation</vt:lpstr>
      <vt:lpstr>characteristics</vt:lpstr>
      <vt:lpstr>PowerPoint Presentation</vt:lpstr>
      <vt:lpstr>Functions of the family</vt:lpstr>
      <vt:lpstr>PowerPoint Presentation</vt:lpstr>
      <vt:lpstr>PowerPoint Presentation</vt:lpstr>
      <vt:lpstr>PowerPoint Presentation</vt:lpstr>
      <vt:lpstr>PowerPoint Presentation</vt:lpstr>
      <vt:lpstr>PowerPoint Presentation</vt:lpstr>
      <vt:lpstr>Basic needs of the family.</vt:lpstr>
      <vt:lpstr>PowerPoint Presentation</vt:lpstr>
      <vt:lpstr>PowerPoint Presentation</vt:lpstr>
      <vt:lpstr>PowerPoint Presentation</vt:lpstr>
      <vt:lpstr>Types of families</vt:lpstr>
      <vt:lpstr>Characteristics of matriarchal family</vt:lpstr>
      <vt:lpstr>PowerPoint Presentation</vt:lpstr>
      <vt:lpstr>Patriarchal family</vt:lpstr>
      <vt:lpstr>Characteristics of patriarchal family</vt:lpstr>
      <vt:lpstr>PowerPoint Presentation</vt:lpstr>
      <vt:lpstr>PowerPoint Presentation</vt:lpstr>
      <vt:lpstr>Nuclear family.</vt:lpstr>
      <vt:lpstr>Functions of modern nuclear family</vt:lpstr>
      <vt:lpstr>PowerPoint Presentation</vt:lpstr>
      <vt:lpstr>PowerPoint Presentation</vt:lpstr>
      <vt:lpstr>Recent trends in the modern nuclear family</vt:lpstr>
      <vt:lpstr>PowerPoint Presentation</vt:lpstr>
      <vt:lpstr>PowerPoint Presentation</vt:lpstr>
      <vt:lpstr>PowerPoint Presentation</vt:lpstr>
      <vt:lpstr>PowerPoint Presentation</vt:lpstr>
      <vt:lpstr>PowerPoint Presentation</vt:lpstr>
      <vt:lpstr>Institution of Marriage </vt:lpstr>
      <vt:lpstr>Social mobility</vt:lpstr>
      <vt:lpstr>Types of Social Mobility  </vt:lpstr>
      <vt:lpstr>PowerPoint Presentation</vt:lpstr>
      <vt:lpstr>       Factors that can affect the individual's chances of moving up the social ladder</vt:lpstr>
      <vt:lpstr>The Concept of Social Mobilisation  </vt:lpstr>
      <vt:lpstr>              The key elements of social mobilisation</vt:lpstr>
      <vt:lpstr>PowerPoint Presentation</vt:lpstr>
      <vt:lpstr>Capital Formation for Development through Community Savings </vt:lpstr>
      <vt:lpstr>Training for Human Resource Development</vt:lpstr>
      <vt:lpstr>The Benefits of Social Mobilisation </vt:lpstr>
      <vt:lpstr>Social institutions</vt:lpstr>
      <vt:lpstr>Social institutions</vt:lpstr>
      <vt:lpstr>Social institutions</vt:lpstr>
      <vt:lpstr>Socialization</vt:lpstr>
      <vt:lpstr>Social stratification</vt:lpstr>
      <vt:lpstr>What is culture</vt:lpstr>
      <vt:lpstr>What is culture?</vt:lpstr>
      <vt:lpstr>culture</vt:lpstr>
      <vt:lpstr>Cultural practices &amp; beliefs</vt:lpstr>
      <vt:lpstr>Elements of Culture (Paradigm=Model)</vt:lpstr>
      <vt:lpstr>Rural urban migration What are its health effects on  </vt:lpstr>
      <vt:lpstr>Social change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YOU CAN INITIATE SOCIAL CHANGE</vt:lpstr>
      <vt:lpstr>PowerPoint Presentation</vt:lpstr>
      <vt:lpstr>Social stratification</vt:lpstr>
      <vt:lpstr>Characteristics of social stratification.</vt:lpstr>
      <vt:lpstr>PowerPoint Presentation</vt:lpstr>
      <vt:lpstr>PowerPoint Presentation</vt:lpstr>
      <vt:lpstr>PowerPoint Presentation</vt:lpstr>
      <vt:lpstr>PowerPoint Presentation</vt:lpstr>
      <vt:lpstr>Social Change</vt:lpstr>
      <vt:lpstr>PowerPoint Presentation</vt:lpstr>
      <vt:lpstr> peace building and conflict resolution </vt:lpstr>
      <vt:lpstr>Peace and conflict resolution</vt:lpstr>
      <vt:lpstr>What is conflict?</vt:lpstr>
      <vt:lpstr>Values of a conflict </vt:lpstr>
      <vt:lpstr>Factors that contribute to conflict</vt:lpstr>
      <vt:lpstr>Causes of conflicts</vt:lpstr>
      <vt:lpstr>Conflict can be healthy when used  </vt:lpstr>
      <vt:lpstr>Destructive conflict can lead to: </vt:lpstr>
      <vt:lpstr>Destructive conflict can lead to</vt:lpstr>
      <vt:lpstr>TYPES OF CONFLICTS </vt:lpstr>
      <vt:lpstr>Types of conflict ct</vt:lpstr>
      <vt:lpstr>The negotiation process</vt:lpstr>
      <vt:lpstr>Skills needed to resolve conflict  peacefully</vt:lpstr>
      <vt:lpstr>Conflict resolution techniques</vt:lpstr>
      <vt:lpstr>Conflict management techniques</vt:lpstr>
      <vt:lpstr>CONFLICT RESOLUTION -OPTIONS     </vt:lpstr>
      <vt:lpstr>COUNSELING</vt:lpstr>
      <vt:lpstr>PowerPoint Presentation</vt:lpstr>
      <vt:lpstr>PowerPoint Presentation</vt:lpstr>
      <vt:lpstr>PowerPoint Presentation</vt:lpstr>
      <vt:lpstr>Principles of counselling</vt:lpstr>
      <vt:lpstr>PowerPoint Presentation</vt:lpstr>
      <vt:lpstr>PowerPoint Presentation</vt:lpstr>
      <vt:lpstr>PowerPoint Presentation</vt:lpstr>
      <vt:lpstr>PowerPoint Presentation</vt:lpstr>
      <vt:lpstr>Types of counseling.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Attributes and skills required for a consellor.</vt:lpstr>
      <vt:lpstr>PowerPoint Presentation</vt:lpstr>
      <vt:lpstr>PowerPoint Presentation</vt:lpstr>
      <vt:lpstr>PowerPoint Presentation</vt:lpstr>
      <vt:lpstr>PowerPoint Presentation</vt:lpstr>
      <vt:lpstr>PowerPoint Presentation</vt:lpstr>
      <vt:lpstr>Techniques or approaches to counseling.</vt:lpstr>
      <vt:lpstr>PowerPoint Presentation</vt:lpstr>
      <vt:lpstr>PowerPoint Presentation</vt:lpstr>
      <vt:lpstr>PowerPoint Presentation</vt:lpstr>
      <vt:lpstr>PowerPoint Presentation</vt:lpstr>
      <vt:lpstr>PowerPoint Presentation</vt:lpstr>
      <vt:lpstr>Areas of counseling.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Purpose of guidance and counseling</vt:lpstr>
      <vt:lpstr>PowerPoint Presentation</vt:lpstr>
      <vt:lpstr>PowerPoint Presentation</vt:lpstr>
      <vt:lpstr>PowerPoint Presentation</vt:lpstr>
      <vt:lpstr>PowerPoint Presentation</vt:lpstr>
      <vt:lpstr>PowerPoint Presentation</vt:lpstr>
      <vt:lpstr>PowerPoint Presentation</vt:lpstr>
      <vt:lpstr>Economic institutions</vt:lpstr>
      <vt:lpstr>PowerPoint Presentation</vt:lpstr>
      <vt:lpstr>PowerPoint Presentation</vt:lpstr>
      <vt:lpstr>PowerPoint Presentation</vt:lpstr>
      <vt:lpstr>PowerPoint Presentation</vt:lpstr>
      <vt:lpstr>The nature of economic system</vt:lpstr>
      <vt:lpstr>PowerPoint Presentation</vt:lpstr>
      <vt:lpstr>Economic models</vt:lpstr>
      <vt:lpstr>PowerPoint Presentation</vt:lpstr>
      <vt:lpstr>PowerPoint Presentation</vt:lpstr>
      <vt:lpstr>PowerPoint Presentation</vt:lpstr>
      <vt:lpstr>capitalism</vt:lpstr>
      <vt:lpstr>PowerPoint Presentation</vt:lpstr>
      <vt:lpstr>PowerPoint Presentation</vt:lpstr>
      <vt:lpstr>PowerPoint Presentation</vt:lpstr>
      <vt:lpstr>PowerPoint Presentation</vt:lpstr>
      <vt:lpstr>socialism</vt:lpstr>
      <vt:lpstr>PowerPoint Presentation</vt:lpstr>
      <vt:lpstr>PowerPoint Presentation</vt:lpstr>
      <vt:lpstr>PowerPoint Presentation</vt:lpstr>
      <vt:lpstr>Political institution</vt:lpstr>
      <vt:lpstr>PowerPoint Presentation</vt:lpstr>
      <vt:lpstr>PowerPoint Presentation</vt:lpstr>
      <vt:lpstr>PowerPoint Presentation</vt:lpstr>
      <vt:lpstr>PowerPoint Presentation</vt:lpstr>
      <vt:lpstr>authority</vt:lpstr>
      <vt:lpstr>Traditional authority</vt:lpstr>
      <vt:lpstr>Charismatic authority</vt:lpstr>
      <vt:lpstr>PowerPoint Presentation</vt:lpstr>
      <vt:lpstr>Rational-legal authority</vt:lpstr>
      <vt:lpstr>Rational-legal authority</vt:lpstr>
      <vt:lpstr>PowerPoint Presentation</vt:lpstr>
      <vt:lpstr>Types of governments</vt:lpstr>
      <vt:lpstr>PowerPoint Presentation</vt:lpstr>
      <vt:lpstr>PowerPoint Presentation</vt:lpstr>
      <vt:lpstr>PowerPoint Presentation</vt:lpstr>
      <vt:lpstr>PowerPoint Presentation</vt:lpstr>
      <vt:lpstr>PowerPoint Presentation</vt:lpstr>
      <vt:lpstr>culture</vt:lpstr>
      <vt:lpstr>Illness and illness behavior</vt:lpstr>
      <vt:lpstr>PowerPoint Presentation</vt:lpstr>
      <vt:lpstr>PowerPoint Presentation</vt:lpstr>
      <vt:lpstr>Characteristic of culture.</vt:lpstr>
      <vt:lpstr>PowerPoint Presentation</vt:lpstr>
      <vt:lpstr>PowerPoint Presentation</vt:lpstr>
      <vt:lpstr>PowerPoint Presentation</vt:lpstr>
      <vt:lpstr>PowerPoint Presentation</vt:lpstr>
      <vt:lpstr>PowerPoint Presentation</vt:lpstr>
      <vt:lpstr>Key terminologies</vt:lpstr>
      <vt:lpstr>PowerPoint Presentation</vt:lpstr>
      <vt:lpstr>PowerPoint Presentation</vt:lpstr>
      <vt:lpstr>PowerPoint Presentation</vt:lpstr>
      <vt:lpstr>Cultural effects on health.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Illness and Sickness behaviour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end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Dorcy</dc:creator>
  <cp:lastModifiedBy>user</cp:lastModifiedBy>
  <cp:revision>38</cp:revision>
  <dcterms:created xsi:type="dcterms:W3CDTF">2021-04-08T13:09:58Z</dcterms:created>
  <dcterms:modified xsi:type="dcterms:W3CDTF">2021-06-07T10:07:02Z</dcterms:modified>
</cp:coreProperties>
</file>