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2D6828-3F16-4DB1-8E9B-DAEB2A64EFD0}" v="388" dt="2023-04-17T19:55:29.525"/>
    <p1510:client id="{D58E37D0-7A9B-4925-90BF-097F9B6E0B5B}" v="427" dt="2023-04-12T20:30:52.025"/>
    <p1510:client id="{DE40E8E7-76FC-4707-99DE-4802BAA2279C}" v="5" dt="2023-04-13T09:10:50.7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cs typeface="Calibri Light"/>
              </a:rPr>
              <a:t>Bronchodilators </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6C6FE-BCDC-7006-A1F5-A5442502B449}"/>
              </a:ext>
            </a:extLst>
          </p:cNvPr>
          <p:cNvSpPr>
            <a:spLocks noGrp="1"/>
          </p:cNvSpPr>
          <p:nvPr>
            <p:ph type="title"/>
          </p:nvPr>
        </p:nvSpPr>
        <p:spPr/>
        <p:txBody>
          <a:bodyPr>
            <a:normAutofit/>
          </a:bodyPr>
          <a:lstStyle/>
          <a:p>
            <a:r>
              <a:rPr lang="en-US" b="1" dirty="0">
                <a:solidFill>
                  <a:srgbClr val="000000"/>
                </a:solidFill>
                <a:ea typeface="+mj-lt"/>
                <a:cs typeface="+mj-lt"/>
              </a:rPr>
              <a:t>Short-acting beta-agonists (SABAs</a:t>
            </a:r>
            <a:endParaRPr lang="en-US" b="1" dirty="0"/>
          </a:p>
        </p:txBody>
      </p:sp>
      <p:sp>
        <p:nvSpPr>
          <p:cNvPr id="3" name="Content Placeholder 2">
            <a:extLst>
              <a:ext uri="{FF2B5EF4-FFF2-40B4-BE49-F238E27FC236}">
                <a16:creationId xmlns:a16="http://schemas.microsoft.com/office/drawing/2014/main" id="{B4753EC6-12D0-B282-43F6-FE70084633B8}"/>
              </a:ext>
            </a:extLst>
          </p:cNvPr>
          <p:cNvSpPr>
            <a:spLocks noGrp="1"/>
          </p:cNvSpPr>
          <p:nvPr>
            <p:ph idx="1"/>
          </p:nvPr>
        </p:nvSpPr>
        <p:spPr/>
        <p:txBody>
          <a:bodyPr vert="horz" lIns="91440" tIns="45720" rIns="91440" bIns="45720" rtlCol="0" anchor="t">
            <a:normAutofit/>
          </a:bodyPr>
          <a:lstStyle/>
          <a:p>
            <a:r>
              <a:rPr lang="en-US" sz="5400" dirty="0">
                <a:cs typeface="Calibri"/>
              </a:rPr>
              <a:t>albuterol,</a:t>
            </a:r>
          </a:p>
          <a:p>
            <a:r>
              <a:rPr lang="en-US" sz="5400" dirty="0">
                <a:cs typeface="Calibri"/>
              </a:rPr>
              <a:t> levalbuterol,</a:t>
            </a:r>
          </a:p>
          <a:p>
            <a:r>
              <a:rPr lang="en-US" sz="5400" dirty="0">
                <a:cs typeface="Calibri"/>
              </a:rPr>
              <a:t> terbutaline.</a:t>
            </a:r>
          </a:p>
        </p:txBody>
      </p:sp>
    </p:spTree>
    <p:extLst>
      <p:ext uri="{BB962C8B-B14F-4D97-AF65-F5344CB8AC3E}">
        <p14:creationId xmlns:p14="http://schemas.microsoft.com/office/powerpoint/2010/main" val="242448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8C38E-7A8E-57B6-7276-BC93333AFEF4}"/>
              </a:ext>
            </a:extLst>
          </p:cNvPr>
          <p:cNvSpPr>
            <a:spLocks noGrp="1"/>
          </p:cNvSpPr>
          <p:nvPr>
            <p:ph type="title"/>
          </p:nvPr>
        </p:nvSpPr>
        <p:spPr/>
        <p:txBody>
          <a:bodyPr/>
          <a:lstStyle/>
          <a:p>
            <a:r>
              <a:rPr lang="en-US" b="1" dirty="0">
                <a:cs typeface="Calibri Light"/>
              </a:rPr>
              <a:t>Adverse effects</a:t>
            </a:r>
            <a:endParaRPr lang="en-US" b="1" dirty="0"/>
          </a:p>
        </p:txBody>
      </p:sp>
      <p:sp>
        <p:nvSpPr>
          <p:cNvPr id="3" name="Content Placeholder 2">
            <a:extLst>
              <a:ext uri="{FF2B5EF4-FFF2-40B4-BE49-F238E27FC236}">
                <a16:creationId xmlns:a16="http://schemas.microsoft.com/office/drawing/2014/main" id="{7A672A51-74EF-52AF-016F-B00E1DCBB292}"/>
              </a:ext>
            </a:extLst>
          </p:cNvPr>
          <p:cNvSpPr>
            <a:spLocks noGrp="1"/>
          </p:cNvSpPr>
          <p:nvPr>
            <p:ph idx="1"/>
          </p:nvPr>
        </p:nvSpPr>
        <p:spPr/>
        <p:txBody>
          <a:bodyPr vert="horz" lIns="91440" tIns="45720" rIns="91440" bIns="45720" rtlCol="0" anchor="t">
            <a:normAutofit/>
          </a:bodyPr>
          <a:lstStyle/>
          <a:p>
            <a:r>
              <a:rPr lang="en-US" sz="5400" dirty="0">
                <a:cs typeface="Calibri"/>
              </a:rPr>
              <a:t>tachycardia, hyperglycemia, hypokalemia, and hypomagnesemia, are minimized with inhaled delivery versus systemic administration</a:t>
            </a:r>
            <a:endParaRPr lang="en-US" sz="5400" dirty="0"/>
          </a:p>
        </p:txBody>
      </p:sp>
    </p:spTree>
    <p:extLst>
      <p:ext uri="{BB962C8B-B14F-4D97-AF65-F5344CB8AC3E}">
        <p14:creationId xmlns:p14="http://schemas.microsoft.com/office/powerpoint/2010/main" val="1049030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77268-A384-F942-461E-D6D8C3BF779B}"/>
              </a:ext>
            </a:extLst>
          </p:cNvPr>
          <p:cNvSpPr>
            <a:spLocks noGrp="1"/>
          </p:cNvSpPr>
          <p:nvPr>
            <p:ph type="title"/>
          </p:nvPr>
        </p:nvSpPr>
        <p:spPr/>
        <p:txBody>
          <a:bodyPr/>
          <a:lstStyle/>
          <a:p>
            <a:r>
              <a:rPr lang="en-US" b="1" dirty="0">
                <a:cs typeface="Calibri Light"/>
              </a:rPr>
              <a:t>Long-acting beta-agonists (LABAs)</a:t>
            </a:r>
            <a:endParaRPr lang="en-US" b="1" dirty="0"/>
          </a:p>
        </p:txBody>
      </p:sp>
      <p:sp>
        <p:nvSpPr>
          <p:cNvPr id="3" name="Content Placeholder 2">
            <a:extLst>
              <a:ext uri="{FF2B5EF4-FFF2-40B4-BE49-F238E27FC236}">
                <a16:creationId xmlns:a16="http://schemas.microsoft.com/office/drawing/2014/main" id="{95F326A5-C3A3-3B4A-8937-4EF05CFDF8D4}"/>
              </a:ext>
            </a:extLst>
          </p:cNvPr>
          <p:cNvSpPr>
            <a:spLocks noGrp="1"/>
          </p:cNvSpPr>
          <p:nvPr>
            <p:ph idx="1"/>
          </p:nvPr>
        </p:nvSpPr>
        <p:spPr/>
        <p:txBody>
          <a:bodyPr vert="horz" lIns="91440" tIns="45720" rIns="91440" bIns="45720" rtlCol="0" anchor="t">
            <a:normAutofit/>
          </a:bodyPr>
          <a:lstStyle/>
          <a:p>
            <a:r>
              <a:rPr lang="en-US" sz="5400" dirty="0">
                <a:cs typeface="Calibri"/>
              </a:rPr>
              <a:t>They also work by stimulating beta-2 adrenergic receptors, but they have a longer duration of action than SABAs 24 hours. </a:t>
            </a:r>
            <a:endParaRPr lang="en-US" dirty="0"/>
          </a:p>
        </p:txBody>
      </p:sp>
    </p:spTree>
    <p:extLst>
      <p:ext uri="{BB962C8B-B14F-4D97-AF65-F5344CB8AC3E}">
        <p14:creationId xmlns:p14="http://schemas.microsoft.com/office/powerpoint/2010/main" val="3199553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7972A4F-E53C-F1D2-801C-C5D0B427251F}"/>
              </a:ext>
            </a:extLst>
          </p:cNvPr>
          <p:cNvSpPr txBox="1"/>
          <p:nvPr/>
        </p:nvSpPr>
        <p:spPr>
          <a:xfrm>
            <a:off x="439947" y="1805797"/>
            <a:ext cx="1147025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dirty="0"/>
              <a:t>They are used in combination with inhaled corticosteroids for the </a:t>
            </a:r>
            <a:r>
              <a:rPr lang="en-US" sz="5400" b="1" i="1" dirty="0"/>
              <a:t>maintenance</a:t>
            </a:r>
            <a:r>
              <a:rPr lang="en-US" sz="5400" dirty="0"/>
              <a:t> treatment of asthma and COPD.</a:t>
            </a:r>
          </a:p>
        </p:txBody>
      </p:sp>
    </p:spTree>
    <p:extLst>
      <p:ext uri="{BB962C8B-B14F-4D97-AF65-F5344CB8AC3E}">
        <p14:creationId xmlns:p14="http://schemas.microsoft.com/office/powerpoint/2010/main" val="1652911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C34CBA-586A-A96B-4EDD-2DB2CCD5172D}"/>
              </a:ext>
            </a:extLst>
          </p:cNvPr>
          <p:cNvSpPr txBox="1"/>
          <p:nvPr/>
        </p:nvSpPr>
        <p:spPr>
          <a:xfrm>
            <a:off x="540588" y="900023"/>
            <a:ext cx="11024559"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dirty="0"/>
              <a:t>LABAS  should be used only in combination with an asthma controller medication. Inhaled corticosteroids (ICS) remain the long-term controllers of choice in asthma, and LABAs are considered to be useful adjunctive therapy for attaining asthma control. </a:t>
            </a:r>
            <a:endParaRPr lang="en-US" sz="5400"/>
          </a:p>
        </p:txBody>
      </p:sp>
    </p:spTree>
    <p:extLst>
      <p:ext uri="{BB962C8B-B14F-4D97-AF65-F5344CB8AC3E}">
        <p14:creationId xmlns:p14="http://schemas.microsoft.com/office/powerpoint/2010/main" val="1562087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A5196-AA75-657B-B88E-DC9F987A1CB6}"/>
              </a:ext>
            </a:extLst>
          </p:cNvPr>
          <p:cNvSpPr>
            <a:spLocks noGrp="1"/>
          </p:cNvSpPr>
          <p:nvPr>
            <p:ph type="title"/>
          </p:nvPr>
        </p:nvSpPr>
        <p:spPr/>
        <p:txBody>
          <a:bodyPr/>
          <a:lstStyle/>
          <a:p>
            <a:pPr algn="ctr"/>
            <a:r>
              <a:rPr lang="en-US" b="1" dirty="0">
                <a:cs typeface="Calibri Light"/>
              </a:rPr>
              <a:t>LABAs</a:t>
            </a:r>
            <a:endParaRPr lang="en-US"/>
          </a:p>
        </p:txBody>
      </p:sp>
      <p:sp>
        <p:nvSpPr>
          <p:cNvPr id="3" name="Content Placeholder 2">
            <a:extLst>
              <a:ext uri="{FF2B5EF4-FFF2-40B4-BE49-F238E27FC236}">
                <a16:creationId xmlns:a16="http://schemas.microsoft.com/office/drawing/2014/main" id="{A469EE86-8CC4-61F2-7473-4AEC9E88FCBE}"/>
              </a:ext>
            </a:extLst>
          </p:cNvPr>
          <p:cNvSpPr>
            <a:spLocks noGrp="1"/>
          </p:cNvSpPr>
          <p:nvPr>
            <p:ph idx="1"/>
          </p:nvPr>
        </p:nvSpPr>
        <p:spPr/>
        <p:txBody>
          <a:bodyPr vert="horz" lIns="91440" tIns="45720" rIns="91440" bIns="45720" rtlCol="0" anchor="t">
            <a:normAutofit/>
          </a:bodyPr>
          <a:lstStyle/>
          <a:p>
            <a:r>
              <a:rPr lang="en-US" sz="5400" b="1" dirty="0">
                <a:cs typeface="Calibri"/>
              </a:rPr>
              <a:t>salmeterol </a:t>
            </a:r>
            <a:endParaRPr lang="en-US" sz="5400" dirty="0">
              <a:cs typeface="Calibri"/>
            </a:endParaRPr>
          </a:p>
          <a:p>
            <a:r>
              <a:rPr lang="en-US" sz="5400" dirty="0">
                <a:cs typeface="Calibri"/>
              </a:rPr>
              <a:t> </a:t>
            </a:r>
            <a:r>
              <a:rPr lang="en-US" sz="5400" b="1" dirty="0">
                <a:cs typeface="Calibri"/>
              </a:rPr>
              <a:t>formoterol</a:t>
            </a:r>
          </a:p>
        </p:txBody>
      </p:sp>
    </p:spTree>
    <p:extLst>
      <p:ext uri="{BB962C8B-B14F-4D97-AF65-F5344CB8AC3E}">
        <p14:creationId xmlns:p14="http://schemas.microsoft.com/office/powerpoint/2010/main" val="2960370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E5D5C-D42C-B45B-A12F-A4227A422E9D}"/>
              </a:ext>
            </a:extLst>
          </p:cNvPr>
          <p:cNvSpPr>
            <a:spLocks noGrp="1"/>
          </p:cNvSpPr>
          <p:nvPr>
            <p:ph type="title"/>
          </p:nvPr>
        </p:nvSpPr>
        <p:spPr>
          <a:xfrm>
            <a:off x="838200" y="365125"/>
            <a:ext cx="10515600" cy="635450"/>
          </a:xfrm>
        </p:spPr>
        <p:txBody>
          <a:bodyPr>
            <a:normAutofit fontScale="90000"/>
          </a:bodyPr>
          <a:lstStyle/>
          <a:p>
            <a:r>
              <a:rPr lang="en-US" b="1" dirty="0">
                <a:cs typeface="Calibri Light"/>
              </a:rPr>
              <a:t>Methylxanthines:</a:t>
            </a:r>
            <a:endParaRPr lang="en-US" b="1" dirty="0"/>
          </a:p>
        </p:txBody>
      </p:sp>
      <p:sp>
        <p:nvSpPr>
          <p:cNvPr id="3" name="Content Placeholder 2">
            <a:extLst>
              <a:ext uri="{FF2B5EF4-FFF2-40B4-BE49-F238E27FC236}">
                <a16:creationId xmlns:a16="http://schemas.microsoft.com/office/drawing/2014/main" id="{8097C204-D364-8170-E98F-A2ACCBBA0238}"/>
              </a:ext>
            </a:extLst>
          </p:cNvPr>
          <p:cNvSpPr>
            <a:spLocks noGrp="1"/>
          </p:cNvSpPr>
          <p:nvPr>
            <p:ph idx="1"/>
          </p:nvPr>
        </p:nvSpPr>
        <p:spPr>
          <a:xfrm>
            <a:off x="234351" y="1149890"/>
            <a:ext cx="11953335" cy="5027073"/>
          </a:xfrm>
        </p:spPr>
        <p:txBody>
          <a:bodyPr vert="horz" lIns="91440" tIns="45720" rIns="91440" bIns="45720" rtlCol="0" anchor="t">
            <a:noAutofit/>
          </a:bodyPr>
          <a:lstStyle/>
          <a:p>
            <a:r>
              <a:rPr lang="en-US" sz="5400" dirty="0">
                <a:cs typeface="Calibri"/>
              </a:rPr>
              <a:t>They work by inhibiting the enzyme phosphodiesterase, which leads to increased levels of cyclic adenosine monophosphate (cAMP). This leads to relaxation of smooth muscle in the airways and bronchodilation. They are used for the maintenance treatment of asthma and COPD.</a:t>
            </a:r>
            <a:endParaRPr lang="en-US" sz="5400" dirty="0"/>
          </a:p>
        </p:txBody>
      </p:sp>
    </p:spTree>
    <p:extLst>
      <p:ext uri="{BB962C8B-B14F-4D97-AF65-F5344CB8AC3E}">
        <p14:creationId xmlns:p14="http://schemas.microsoft.com/office/powerpoint/2010/main" val="3127293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26E3ECF-EBCF-0DE4-AA3F-6B6B8CC4F0C2}"/>
              </a:ext>
            </a:extLst>
          </p:cNvPr>
          <p:cNvSpPr txBox="1"/>
          <p:nvPr/>
        </p:nvSpPr>
        <p:spPr>
          <a:xfrm>
            <a:off x="296174" y="885645"/>
            <a:ext cx="10895161"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dirty="0">
                <a:cs typeface="Calibri"/>
              </a:rPr>
              <a:t>Examples of methylxanthines;</a:t>
            </a:r>
            <a:endParaRPr lang="en-US" sz="5400" dirty="0"/>
          </a:p>
          <a:p>
            <a:endParaRPr lang="en-US" sz="5400" dirty="0"/>
          </a:p>
          <a:p>
            <a:pPr marL="685800" indent="-685800">
              <a:buFont typeface="Arial"/>
              <a:buChar char="•"/>
            </a:pPr>
            <a:r>
              <a:rPr lang="en-US" sz="5400" dirty="0"/>
              <a:t>Theophylline</a:t>
            </a:r>
            <a:endParaRPr lang="en-US" dirty="0"/>
          </a:p>
          <a:p>
            <a:pPr marL="685800" indent="-685800">
              <a:buFont typeface="Arial"/>
              <a:buChar char="•"/>
            </a:pPr>
            <a:r>
              <a:rPr lang="en-US" sz="5400" dirty="0"/>
              <a:t> Aminophylline</a:t>
            </a:r>
            <a:endParaRPr lang="en-US" dirty="0">
              <a:cs typeface="Calibri" panose="020F0502020204030204"/>
            </a:endParaRPr>
          </a:p>
        </p:txBody>
      </p:sp>
    </p:spTree>
    <p:extLst>
      <p:ext uri="{BB962C8B-B14F-4D97-AF65-F5344CB8AC3E}">
        <p14:creationId xmlns:p14="http://schemas.microsoft.com/office/powerpoint/2010/main" val="2734562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EEB3A-4380-9BEF-1EB2-673A92F396C6}"/>
              </a:ext>
            </a:extLst>
          </p:cNvPr>
          <p:cNvSpPr>
            <a:spLocks noGrp="1"/>
          </p:cNvSpPr>
          <p:nvPr>
            <p:ph type="title"/>
          </p:nvPr>
        </p:nvSpPr>
        <p:spPr/>
        <p:txBody>
          <a:bodyPr/>
          <a:lstStyle/>
          <a:p>
            <a:r>
              <a:rPr lang="en-US" b="1" dirty="0">
                <a:cs typeface="Calibri Light"/>
              </a:rPr>
              <a:t>Anti-cholinergic </a:t>
            </a:r>
            <a:endParaRPr lang="en-US" b="1" dirty="0"/>
          </a:p>
        </p:txBody>
      </p:sp>
      <p:sp>
        <p:nvSpPr>
          <p:cNvPr id="3" name="Content Placeholder 2">
            <a:extLst>
              <a:ext uri="{FF2B5EF4-FFF2-40B4-BE49-F238E27FC236}">
                <a16:creationId xmlns:a16="http://schemas.microsoft.com/office/drawing/2014/main" id="{10DB7D64-DAD8-6667-02AA-68A3D67D05E7}"/>
              </a:ext>
            </a:extLst>
          </p:cNvPr>
          <p:cNvSpPr>
            <a:spLocks noGrp="1"/>
          </p:cNvSpPr>
          <p:nvPr>
            <p:ph idx="1"/>
          </p:nvPr>
        </p:nvSpPr>
        <p:spPr>
          <a:xfrm>
            <a:off x="737558" y="1308040"/>
            <a:ext cx="10515600" cy="5429639"/>
          </a:xfrm>
        </p:spPr>
        <p:txBody>
          <a:bodyPr vert="horz" lIns="91440" tIns="45720" rIns="91440" bIns="45720" rtlCol="0" anchor="t">
            <a:normAutofit lnSpcReduction="10000"/>
          </a:bodyPr>
          <a:lstStyle/>
          <a:p>
            <a:r>
              <a:rPr lang="en-US" sz="4800" dirty="0">
                <a:solidFill>
                  <a:srgbClr val="374151"/>
                </a:solidFill>
                <a:ea typeface="+mn-lt"/>
                <a:cs typeface="+mn-lt"/>
              </a:rPr>
              <a:t>also known as parasympatholytic, work by blocking the action of acetylcholine, a neurotransmitter that causes the smooth muscle in the airways to contract.</a:t>
            </a:r>
          </a:p>
          <a:p>
            <a:r>
              <a:rPr lang="en-US" sz="4800" dirty="0">
                <a:solidFill>
                  <a:srgbClr val="374151"/>
                </a:solidFill>
                <a:ea typeface="+mn-lt"/>
                <a:cs typeface="+mn-lt"/>
              </a:rPr>
              <a:t> can provide additional bronchodilation beyond what is achieved with beta-agonists alone.</a:t>
            </a:r>
          </a:p>
          <a:p>
            <a:endParaRPr lang="en-US" sz="4800" dirty="0">
              <a:solidFill>
                <a:srgbClr val="374151"/>
              </a:solidFill>
              <a:ea typeface="+mn-lt"/>
              <a:cs typeface="+mn-lt"/>
            </a:endParaRPr>
          </a:p>
        </p:txBody>
      </p:sp>
    </p:spTree>
    <p:extLst>
      <p:ext uri="{BB962C8B-B14F-4D97-AF65-F5344CB8AC3E}">
        <p14:creationId xmlns:p14="http://schemas.microsoft.com/office/powerpoint/2010/main" val="3190693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5CD5-9A34-5367-F550-AAB623AAB8F6}"/>
              </a:ext>
            </a:extLst>
          </p:cNvPr>
          <p:cNvSpPr>
            <a:spLocks noGrp="1"/>
          </p:cNvSpPr>
          <p:nvPr>
            <p:ph type="title"/>
          </p:nvPr>
        </p:nvSpPr>
        <p:spPr/>
        <p:txBody>
          <a:bodyPr/>
          <a:lstStyle/>
          <a:p>
            <a:r>
              <a:rPr lang="en-US" b="1" dirty="0">
                <a:cs typeface="Calibri Light"/>
              </a:rPr>
              <a:t>Example of anticholinergics</a:t>
            </a:r>
            <a:endParaRPr lang="en-US" b="1" dirty="0"/>
          </a:p>
        </p:txBody>
      </p:sp>
      <p:sp>
        <p:nvSpPr>
          <p:cNvPr id="3" name="Content Placeholder 2">
            <a:extLst>
              <a:ext uri="{FF2B5EF4-FFF2-40B4-BE49-F238E27FC236}">
                <a16:creationId xmlns:a16="http://schemas.microsoft.com/office/drawing/2014/main" id="{CD8B06EE-DDC1-9BE0-71DE-D546AD8D3A4E}"/>
              </a:ext>
            </a:extLst>
          </p:cNvPr>
          <p:cNvSpPr>
            <a:spLocks noGrp="1"/>
          </p:cNvSpPr>
          <p:nvPr>
            <p:ph idx="1"/>
          </p:nvPr>
        </p:nvSpPr>
        <p:spPr/>
        <p:txBody>
          <a:bodyPr vert="horz" lIns="91440" tIns="45720" rIns="91440" bIns="45720" rtlCol="0" anchor="t">
            <a:normAutofit/>
          </a:bodyPr>
          <a:lstStyle/>
          <a:p>
            <a:endParaRPr lang="en-US" sz="1200" dirty="0">
              <a:solidFill>
                <a:srgbClr val="374151"/>
              </a:solidFill>
              <a:ea typeface="+mn-lt"/>
              <a:cs typeface="+mn-lt"/>
            </a:endParaRPr>
          </a:p>
          <a:p>
            <a:pPr marL="685800" indent="-685800"/>
            <a:r>
              <a:rPr lang="en-US" sz="4800" dirty="0">
                <a:solidFill>
                  <a:srgbClr val="374151"/>
                </a:solidFill>
                <a:ea typeface="+mn-lt"/>
                <a:cs typeface="+mn-lt"/>
              </a:rPr>
              <a:t> Short-acting anticholinergics: ipratropium bromide</a:t>
            </a:r>
          </a:p>
          <a:p>
            <a:pPr marL="685800" indent="-685800"/>
            <a:r>
              <a:rPr lang="en-US" sz="4800" dirty="0">
                <a:solidFill>
                  <a:srgbClr val="374151"/>
                </a:solidFill>
                <a:ea typeface="+mn-lt"/>
                <a:cs typeface="+mn-lt"/>
              </a:rPr>
              <a:t>Long-acting anticholinergics; tiotropium</a:t>
            </a:r>
            <a:endParaRPr lang="en-US" sz="4800" dirty="0">
              <a:solidFill>
                <a:srgbClr val="374151"/>
              </a:solidFill>
              <a:cs typeface="Calibri"/>
            </a:endParaRPr>
          </a:p>
          <a:p>
            <a:pPr marL="0" indent="0">
              <a:buNone/>
            </a:pPr>
            <a:endParaRPr lang="en-US" sz="4800" dirty="0">
              <a:solidFill>
                <a:srgbClr val="374151"/>
              </a:solidFill>
              <a:cs typeface="Calibri"/>
            </a:endParaRPr>
          </a:p>
        </p:txBody>
      </p:sp>
    </p:spTree>
    <p:extLst>
      <p:ext uri="{BB962C8B-B14F-4D97-AF65-F5344CB8AC3E}">
        <p14:creationId xmlns:p14="http://schemas.microsoft.com/office/powerpoint/2010/main" val="1956773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AB75B-8B0C-507A-4749-625F4DACF178}"/>
              </a:ext>
            </a:extLst>
          </p:cNvPr>
          <p:cNvSpPr>
            <a:spLocks noGrp="1"/>
          </p:cNvSpPr>
          <p:nvPr>
            <p:ph type="title"/>
          </p:nvPr>
        </p:nvSpPr>
        <p:spPr/>
        <p:txBody>
          <a:bodyPr/>
          <a:lstStyle/>
          <a:p>
            <a:r>
              <a:rPr lang="en-US" b="1" dirty="0">
                <a:cs typeface="Calibri Light"/>
              </a:rPr>
              <a:t>Objectives</a:t>
            </a:r>
            <a:r>
              <a:rPr lang="en-US" dirty="0">
                <a:cs typeface="Calibri Light"/>
              </a:rPr>
              <a:t> </a:t>
            </a:r>
            <a:endParaRPr lang="en-US" dirty="0"/>
          </a:p>
        </p:txBody>
      </p:sp>
      <p:sp>
        <p:nvSpPr>
          <p:cNvPr id="3" name="Content Placeholder 2">
            <a:extLst>
              <a:ext uri="{FF2B5EF4-FFF2-40B4-BE49-F238E27FC236}">
                <a16:creationId xmlns:a16="http://schemas.microsoft.com/office/drawing/2014/main" id="{60C30144-F0B6-7D10-AD10-F0D8987779AA}"/>
              </a:ext>
            </a:extLst>
          </p:cNvPr>
          <p:cNvSpPr>
            <a:spLocks noGrp="1"/>
          </p:cNvSpPr>
          <p:nvPr>
            <p:ph idx="1"/>
          </p:nvPr>
        </p:nvSpPr>
        <p:spPr>
          <a:xfrm>
            <a:off x="708804" y="1437436"/>
            <a:ext cx="10515600" cy="4940809"/>
          </a:xfrm>
        </p:spPr>
        <p:txBody>
          <a:bodyPr vert="horz" lIns="91440" tIns="45720" rIns="91440" bIns="45720" rtlCol="0" anchor="t">
            <a:normAutofit fontScale="92500"/>
          </a:bodyPr>
          <a:lstStyle/>
          <a:p>
            <a:r>
              <a:rPr lang="en-US" dirty="0">
                <a:ea typeface="+mn-lt"/>
                <a:cs typeface="+mn-lt"/>
              </a:rPr>
              <a:t>By the end of the lesson:</a:t>
            </a:r>
            <a:endParaRPr lang="en-US" dirty="0"/>
          </a:p>
          <a:p>
            <a:r>
              <a:rPr lang="en-US" dirty="0">
                <a:ea typeface="+mn-lt"/>
                <a:cs typeface="+mn-lt"/>
              </a:rPr>
              <a:t> </a:t>
            </a:r>
            <a:r>
              <a:rPr lang="en-US" sz="4400" dirty="0">
                <a:ea typeface="+mn-lt"/>
                <a:cs typeface="+mn-lt"/>
              </a:rPr>
              <a:t>students will be able to identify the different types of bronchodilators.</a:t>
            </a:r>
          </a:p>
          <a:p>
            <a:r>
              <a:rPr lang="en-US" sz="4400" dirty="0">
                <a:solidFill>
                  <a:srgbClr val="374151"/>
                </a:solidFill>
                <a:ea typeface="+mn-lt"/>
                <a:cs typeface="+mn-lt"/>
              </a:rPr>
              <a:t>explain their mechanism of action, indications, contraindications, adverse effects</a:t>
            </a:r>
            <a:endParaRPr lang="en-US" sz="4400" dirty="0">
              <a:solidFill>
                <a:srgbClr val="000000"/>
              </a:solidFill>
              <a:ea typeface="+mn-lt"/>
              <a:cs typeface="+mn-lt"/>
            </a:endParaRPr>
          </a:p>
          <a:p>
            <a:r>
              <a:rPr lang="en-US" sz="4400" dirty="0">
                <a:solidFill>
                  <a:srgbClr val="374151"/>
                </a:solidFill>
                <a:ea typeface="+mn-lt"/>
                <a:cs typeface="+mn-lt"/>
              </a:rPr>
              <a:t>proper dosing and administration, and their role in the management of respiratory conditions,</a:t>
            </a:r>
          </a:p>
          <a:p>
            <a:endParaRPr lang="en-US" dirty="0">
              <a:ea typeface="+mn-lt"/>
              <a:cs typeface="+mn-lt"/>
            </a:endParaRPr>
          </a:p>
        </p:txBody>
      </p:sp>
    </p:spTree>
    <p:extLst>
      <p:ext uri="{BB962C8B-B14F-4D97-AF65-F5344CB8AC3E}">
        <p14:creationId xmlns:p14="http://schemas.microsoft.com/office/powerpoint/2010/main" val="3010903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FC793-2E0F-E903-5C32-CAF77CC3289A}"/>
              </a:ext>
            </a:extLst>
          </p:cNvPr>
          <p:cNvSpPr>
            <a:spLocks noGrp="1"/>
          </p:cNvSpPr>
          <p:nvPr>
            <p:ph type="title"/>
          </p:nvPr>
        </p:nvSpPr>
        <p:spPr/>
        <p:txBody>
          <a:bodyPr/>
          <a:lstStyle/>
          <a:p>
            <a:r>
              <a:rPr lang="en-US" b="1" dirty="0">
                <a:ea typeface="+mj-lt"/>
                <a:cs typeface="+mj-lt"/>
              </a:rPr>
              <a:t>Leukotriene Modifiers</a:t>
            </a:r>
            <a:endParaRPr lang="en-US" b="1" dirty="0"/>
          </a:p>
        </p:txBody>
      </p:sp>
      <p:sp>
        <p:nvSpPr>
          <p:cNvPr id="3" name="Content Placeholder 2">
            <a:extLst>
              <a:ext uri="{FF2B5EF4-FFF2-40B4-BE49-F238E27FC236}">
                <a16:creationId xmlns:a16="http://schemas.microsoft.com/office/drawing/2014/main" id="{390E64EC-4870-D21F-0355-42376025DBA2}"/>
              </a:ext>
            </a:extLst>
          </p:cNvPr>
          <p:cNvSpPr>
            <a:spLocks noGrp="1"/>
          </p:cNvSpPr>
          <p:nvPr>
            <p:ph idx="1"/>
          </p:nvPr>
        </p:nvSpPr>
        <p:spPr>
          <a:xfrm>
            <a:off x="838200" y="1293663"/>
            <a:ext cx="11248845" cy="4883300"/>
          </a:xfrm>
        </p:spPr>
        <p:txBody>
          <a:bodyPr vert="horz" lIns="91440" tIns="45720" rIns="91440" bIns="45720" rtlCol="0" anchor="t">
            <a:normAutofit/>
          </a:bodyPr>
          <a:lstStyle/>
          <a:p>
            <a:pPr algn="just">
              <a:buNone/>
            </a:pPr>
            <a:r>
              <a:rPr lang="en-US" sz="4800" dirty="0">
                <a:solidFill>
                  <a:srgbClr val="000000"/>
                </a:solidFill>
                <a:latin typeface="Calibri"/>
                <a:cs typeface="Calibri" panose="020F0502020204030204"/>
              </a:rPr>
              <a:t>Montelukast</a:t>
            </a:r>
            <a:r>
              <a:rPr lang="en-US" sz="4800" dirty="0">
                <a:latin typeface="Calibri"/>
                <a:cs typeface="Calibri" panose="020F0502020204030204"/>
              </a:rPr>
              <a:t>, zafirlukast: they block effects of cysteinyl leukotrienes in the airways</a:t>
            </a:r>
            <a:endParaRPr lang="en-US" sz="4800">
              <a:latin typeface="Calibri"/>
              <a:cs typeface="Calibri"/>
            </a:endParaRPr>
          </a:p>
          <a:p>
            <a:pPr algn="just">
              <a:buNone/>
            </a:pPr>
            <a:r>
              <a:rPr lang="en-US" sz="4800" dirty="0">
                <a:ea typeface="+mn-lt"/>
                <a:cs typeface="+mn-lt"/>
              </a:rPr>
              <a:t>It prevents airway edema and inflammation by blocking leukotriene receptors in the airways.</a:t>
            </a:r>
            <a:endParaRPr lang="en-US" sz="4800">
              <a:cs typeface="Calibri"/>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1200538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1A3D6-2ED4-00EF-9A92-1FA313EA787F}"/>
              </a:ext>
            </a:extLst>
          </p:cNvPr>
          <p:cNvSpPr>
            <a:spLocks noGrp="1"/>
          </p:cNvSpPr>
          <p:nvPr>
            <p:ph type="title"/>
          </p:nvPr>
        </p:nvSpPr>
        <p:spPr>
          <a:xfrm>
            <a:off x="766313" y="321993"/>
            <a:ext cx="10515600" cy="879866"/>
          </a:xfrm>
        </p:spPr>
        <p:txBody>
          <a:bodyPr/>
          <a:lstStyle/>
          <a:p>
            <a:r>
              <a:rPr lang="en-US" sz="3400" b="1" dirty="0">
                <a:latin typeface="Perpetua"/>
              </a:rPr>
              <a:t>Salbutamol (Albuterol)</a:t>
            </a:r>
            <a:r>
              <a:rPr lang="en-US" sz="2400" dirty="0">
                <a:latin typeface="Perpetua"/>
              </a:rPr>
              <a:t> </a:t>
            </a:r>
            <a:endParaRPr lang="en-US"/>
          </a:p>
          <a:p>
            <a:endParaRPr lang="en-US" dirty="0">
              <a:cs typeface="Calibri Light"/>
            </a:endParaRPr>
          </a:p>
        </p:txBody>
      </p:sp>
      <p:sp>
        <p:nvSpPr>
          <p:cNvPr id="3" name="Content Placeholder 2">
            <a:extLst>
              <a:ext uri="{FF2B5EF4-FFF2-40B4-BE49-F238E27FC236}">
                <a16:creationId xmlns:a16="http://schemas.microsoft.com/office/drawing/2014/main" id="{C0F1C8D9-FEC6-5E89-2E8D-0714CBF7D9E8}"/>
              </a:ext>
            </a:extLst>
          </p:cNvPr>
          <p:cNvSpPr>
            <a:spLocks noGrp="1"/>
          </p:cNvSpPr>
          <p:nvPr>
            <p:ph idx="1"/>
          </p:nvPr>
        </p:nvSpPr>
        <p:spPr>
          <a:xfrm>
            <a:off x="708804" y="761701"/>
            <a:ext cx="10515600" cy="5904091"/>
          </a:xfrm>
        </p:spPr>
        <p:txBody>
          <a:bodyPr vert="horz" lIns="91440" tIns="45720" rIns="91440" bIns="45720" rtlCol="0" anchor="t">
            <a:normAutofit fontScale="92500"/>
          </a:bodyPr>
          <a:lstStyle/>
          <a:p>
            <a:r>
              <a:rPr lang="en-US" sz="3800" dirty="0">
                <a:latin typeface="Perpetua"/>
              </a:rPr>
              <a:t>selective β2 agonist</a:t>
            </a:r>
            <a:endParaRPr lang="en-US" sz="3800" dirty="0">
              <a:cs typeface="Calibri" panose="020F0502020204030204"/>
            </a:endParaRPr>
          </a:p>
          <a:p>
            <a:r>
              <a:rPr lang="en-US" sz="3800" dirty="0">
                <a:latin typeface="Perpetua"/>
              </a:rPr>
              <a:t>used to terminate attacks of asthma</a:t>
            </a:r>
            <a:endParaRPr lang="en-US" sz="3800" dirty="0">
              <a:cs typeface="Calibri"/>
            </a:endParaRPr>
          </a:p>
          <a:p>
            <a:r>
              <a:rPr lang="en-US" sz="3800" dirty="0">
                <a:latin typeface="Perpetua"/>
              </a:rPr>
              <a:t>Not for round-the-clock prophylaxis</a:t>
            </a:r>
            <a:endParaRPr lang="en-US" sz="3800" dirty="0">
              <a:cs typeface="Calibri"/>
            </a:endParaRPr>
          </a:p>
          <a:p>
            <a:r>
              <a:rPr lang="en-US" sz="3800" dirty="0">
                <a:latin typeface="Perpetua"/>
              </a:rPr>
              <a:t>ADR: Muscle tremors, Palpitation, restlessness, nervousness, throat irritation , ankle edema , Hypokalemia </a:t>
            </a:r>
            <a:endParaRPr lang="en-US" sz="3800" dirty="0">
              <a:cs typeface="Calibri"/>
            </a:endParaRPr>
          </a:p>
          <a:p>
            <a:r>
              <a:rPr lang="en-US" sz="3800" dirty="0">
                <a:latin typeface="Perpetua"/>
              </a:rPr>
              <a:t>P'Kinetics: undergoes pre-systemic metabolism in the gut wall;  oral</a:t>
            </a:r>
            <a:endParaRPr lang="en-US" sz="3800" dirty="0">
              <a:cs typeface="Calibri"/>
            </a:endParaRPr>
          </a:p>
          <a:p>
            <a:r>
              <a:rPr lang="en-US" sz="3800" dirty="0">
                <a:latin typeface="Perpetua"/>
              </a:rPr>
              <a:t>bioavailability is 50%. Oral salbutamol acts for 4–6 hours</a:t>
            </a:r>
            <a:endParaRPr lang="en-US" sz="3800" dirty="0">
              <a:cs typeface="Calibri"/>
            </a:endParaRPr>
          </a:p>
          <a:p>
            <a:r>
              <a:rPr lang="en-US" sz="3800" dirty="0">
                <a:ea typeface="+mn-lt"/>
                <a:cs typeface="+mn-lt"/>
              </a:rPr>
              <a:t>Nebulizer: 1.25–5 mg every 4–8 h as </a:t>
            </a:r>
            <a:r>
              <a:rPr lang="en-US" sz="3800" dirty="0" err="1">
                <a:ea typeface="+mn-lt"/>
                <a:cs typeface="+mn-lt"/>
              </a:rPr>
              <a:t>needed,PO</a:t>
            </a:r>
            <a:r>
              <a:rPr lang="en-US" sz="3800" dirty="0">
                <a:ea typeface="+mn-lt"/>
                <a:cs typeface="+mn-lt"/>
              </a:rPr>
              <a:t>; 2–4 mg </a:t>
            </a:r>
            <a:r>
              <a:rPr lang="en-US" sz="3800" dirty="0" err="1">
                <a:ea typeface="+mn-lt"/>
                <a:cs typeface="+mn-lt"/>
              </a:rPr>
              <a:t>tid</a:t>
            </a:r>
            <a:r>
              <a:rPr lang="en-US" sz="3800" dirty="0">
                <a:ea typeface="+mn-lt"/>
                <a:cs typeface="+mn-lt"/>
              </a:rPr>
              <a:t>–</a:t>
            </a:r>
            <a:r>
              <a:rPr lang="en-US" sz="3800" dirty="0" err="1">
                <a:ea typeface="+mn-lt"/>
                <a:cs typeface="+mn-lt"/>
              </a:rPr>
              <a:t>qid</a:t>
            </a:r>
            <a:r>
              <a:rPr lang="en-US" sz="3800" dirty="0">
                <a:ea typeface="+mn-lt"/>
                <a:cs typeface="+mn-lt"/>
              </a:rPr>
              <a:t> </a:t>
            </a:r>
            <a:endParaRPr lang="en-US" sz="3800" dirty="0">
              <a:latin typeface="Perpetua"/>
              <a:cs typeface="Calibri"/>
            </a:endParaRPr>
          </a:p>
          <a:p>
            <a:endParaRPr lang="en-US" dirty="0">
              <a:cs typeface="Calibri"/>
            </a:endParaRPr>
          </a:p>
        </p:txBody>
      </p:sp>
    </p:spTree>
    <p:extLst>
      <p:ext uri="{BB962C8B-B14F-4D97-AF65-F5344CB8AC3E}">
        <p14:creationId xmlns:p14="http://schemas.microsoft.com/office/powerpoint/2010/main" val="2136069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93598-0A4C-C533-9085-DA0653E3F791}"/>
              </a:ext>
            </a:extLst>
          </p:cNvPr>
          <p:cNvSpPr>
            <a:spLocks noGrp="1"/>
          </p:cNvSpPr>
          <p:nvPr>
            <p:ph type="title"/>
          </p:nvPr>
        </p:nvSpPr>
        <p:spPr/>
        <p:txBody>
          <a:bodyPr/>
          <a:lstStyle/>
          <a:p>
            <a:r>
              <a:rPr lang="en-US" b="1" dirty="0">
                <a:cs typeface="Calibri Light"/>
              </a:rPr>
              <a:t>Salmeterol </a:t>
            </a:r>
            <a:endParaRPr lang="en-US" b="1" dirty="0"/>
          </a:p>
        </p:txBody>
      </p:sp>
      <p:sp>
        <p:nvSpPr>
          <p:cNvPr id="3" name="Content Placeholder 2">
            <a:extLst>
              <a:ext uri="{FF2B5EF4-FFF2-40B4-BE49-F238E27FC236}">
                <a16:creationId xmlns:a16="http://schemas.microsoft.com/office/drawing/2014/main" id="{A38EF83D-8771-B686-4CBF-A494BA5A81E7}"/>
              </a:ext>
            </a:extLst>
          </p:cNvPr>
          <p:cNvSpPr>
            <a:spLocks noGrp="1"/>
          </p:cNvSpPr>
          <p:nvPr>
            <p:ph idx="1"/>
          </p:nvPr>
        </p:nvSpPr>
        <p:spPr>
          <a:xfrm>
            <a:off x="838200" y="1825625"/>
            <a:ext cx="10515600" cy="4552621"/>
          </a:xfrm>
        </p:spPr>
        <p:txBody>
          <a:bodyPr vert="horz" lIns="91440" tIns="45720" rIns="91440" bIns="45720" rtlCol="0" anchor="t">
            <a:normAutofit lnSpcReduction="10000"/>
          </a:bodyPr>
          <a:lstStyle/>
          <a:p>
            <a:pPr marL="0" indent="0">
              <a:buNone/>
            </a:pPr>
            <a:endParaRPr lang="en-US" dirty="0">
              <a:cs typeface="Calibri"/>
            </a:endParaRPr>
          </a:p>
          <a:p>
            <a:pPr marL="457200" indent="-457200"/>
            <a:r>
              <a:rPr lang="en-US" dirty="0">
                <a:latin typeface="Calibri"/>
                <a:cs typeface="Calibri"/>
              </a:rPr>
              <a:t>long acting selective β2 agonist; slow onset of action; for maintenance therapy &amp; nocturnal asthma</a:t>
            </a:r>
            <a:endParaRPr lang="en-US" dirty="0">
              <a:cs typeface="Calibri"/>
            </a:endParaRPr>
          </a:p>
          <a:p>
            <a:pPr marL="457200" indent="-457200"/>
            <a:r>
              <a:rPr lang="en-US" dirty="0">
                <a:latin typeface="Calibri"/>
                <a:cs typeface="Calibri"/>
              </a:rPr>
              <a:t>not for acute symptoms</a:t>
            </a:r>
            <a:endParaRPr lang="en-US" dirty="0">
              <a:cs typeface="Calibri"/>
            </a:endParaRPr>
          </a:p>
          <a:p>
            <a:pPr marL="457200" indent="-457200"/>
            <a:r>
              <a:rPr lang="en-US" dirty="0">
                <a:latin typeface="Calibri"/>
                <a:cs typeface="Calibri"/>
              </a:rPr>
              <a:t>more β2 selective and </a:t>
            </a:r>
            <a:r>
              <a:rPr lang="en-US" dirty="0" err="1">
                <a:latin typeface="Calibri"/>
                <a:cs typeface="Calibri"/>
              </a:rPr>
              <a:t>lipophylic</a:t>
            </a:r>
            <a:r>
              <a:rPr lang="en-US" dirty="0">
                <a:latin typeface="Calibri"/>
                <a:cs typeface="Calibri"/>
              </a:rPr>
              <a:t> than salbutamol </a:t>
            </a:r>
            <a:endParaRPr lang="en-US">
              <a:latin typeface="Calibri"/>
              <a:cs typeface="Calibri"/>
            </a:endParaRPr>
          </a:p>
          <a:p>
            <a:pPr marL="457200" indent="-457200"/>
            <a:r>
              <a:rPr lang="en-US" dirty="0">
                <a:latin typeface="Calibri"/>
                <a:cs typeface="Calibri"/>
              </a:rPr>
              <a:t>risk of increasing asthma attacks is increased by regular use of long acting β2 agonists.</a:t>
            </a:r>
            <a:endParaRPr lang="en-US" dirty="0">
              <a:cs typeface="Calibri"/>
            </a:endParaRPr>
          </a:p>
          <a:p>
            <a:pPr marL="457200" indent="-457200"/>
            <a:r>
              <a:rPr lang="en-US" dirty="0">
                <a:latin typeface="Calibri"/>
                <a:cs typeface="Calibri"/>
              </a:rPr>
              <a:t>Concurrent inhaled steroid appears to limit this risk</a:t>
            </a:r>
            <a:endParaRPr lang="en-US" dirty="0">
              <a:cs typeface="Calibri"/>
            </a:endParaRPr>
          </a:p>
          <a:p>
            <a:pPr marL="457200" indent="-457200"/>
            <a:r>
              <a:rPr lang="en-US" dirty="0">
                <a:latin typeface="Calibri"/>
                <a:cs typeface="Calibri"/>
              </a:rPr>
              <a:t>Concurrent use of inhaled salmeterol with inhaled glucocorticoid produces effects equivalent to double dose of the corticoid alone. </a:t>
            </a:r>
            <a:endParaRPr lang="en-US">
              <a:cs typeface="Calibri" panose="020F0502020204030204"/>
            </a:endParaRPr>
          </a:p>
        </p:txBody>
      </p:sp>
    </p:spTree>
    <p:extLst>
      <p:ext uri="{BB962C8B-B14F-4D97-AF65-F5344CB8AC3E}">
        <p14:creationId xmlns:p14="http://schemas.microsoft.com/office/powerpoint/2010/main" val="422732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E600A-D8DB-5286-80CD-6537A111671B}"/>
              </a:ext>
            </a:extLst>
          </p:cNvPr>
          <p:cNvSpPr>
            <a:spLocks noGrp="1"/>
          </p:cNvSpPr>
          <p:nvPr>
            <p:ph type="title"/>
          </p:nvPr>
        </p:nvSpPr>
        <p:spPr/>
        <p:txBody>
          <a:bodyPr/>
          <a:lstStyle/>
          <a:p>
            <a:r>
              <a:rPr lang="en-US" sz="4000" b="1" dirty="0">
                <a:latin typeface="Perpetua"/>
              </a:rPr>
              <a:t>Formoterol</a:t>
            </a:r>
            <a:r>
              <a:rPr lang="en-US" sz="4000" dirty="0">
                <a:latin typeface="Perpetua"/>
              </a:rPr>
              <a:t> </a:t>
            </a:r>
            <a:endParaRPr lang="en-US" sz="4000" dirty="0"/>
          </a:p>
        </p:txBody>
      </p:sp>
      <p:sp>
        <p:nvSpPr>
          <p:cNvPr id="3" name="Content Placeholder 2">
            <a:extLst>
              <a:ext uri="{FF2B5EF4-FFF2-40B4-BE49-F238E27FC236}">
                <a16:creationId xmlns:a16="http://schemas.microsoft.com/office/drawing/2014/main" id="{557837AB-1278-D576-00DA-B8F872DCB517}"/>
              </a:ext>
            </a:extLst>
          </p:cNvPr>
          <p:cNvSpPr>
            <a:spLocks noGrp="1"/>
          </p:cNvSpPr>
          <p:nvPr>
            <p:ph idx="1"/>
          </p:nvPr>
        </p:nvSpPr>
        <p:spPr/>
        <p:txBody>
          <a:bodyPr vert="horz" lIns="91440" tIns="45720" rIns="91440" bIns="45720" rtlCol="0" anchor="t">
            <a:normAutofit/>
          </a:bodyPr>
          <a:lstStyle/>
          <a:p>
            <a:endParaRPr lang="en-US" dirty="0">
              <a:latin typeface="Perpetua"/>
              <a:cs typeface="Calibri" panose="020F0502020204030204"/>
            </a:endParaRPr>
          </a:p>
          <a:p>
            <a:r>
              <a:rPr lang="en-US" sz="4400" dirty="0">
                <a:latin typeface="Perpetua"/>
              </a:rPr>
              <a:t> long-acting selective β2 agonist </a:t>
            </a:r>
            <a:endParaRPr lang="en-US" sz="4400">
              <a:cs typeface="Calibri"/>
            </a:endParaRPr>
          </a:p>
          <a:p>
            <a:r>
              <a:rPr lang="en-US" sz="4400" dirty="0">
                <a:latin typeface="Perpetua"/>
              </a:rPr>
              <a:t>faster onset of action compared to salmeterol </a:t>
            </a:r>
            <a:endParaRPr lang="en-US" sz="4400" dirty="0">
              <a:cs typeface="Calibri"/>
            </a:endParaRPr>
          </a:p>
          <a:p>
            <a:r>
              <a:rPr lang="en-US" sz="4400" dirty="0">
                <a:latin typeface="Perpetua"/>
              </a:rPr>
              <a:t>Provides  round-the-clock bronchodilatation</a:t>
            </a:r>
            <a:endParaRPr lang="en-US" sz="4400">
              <a:cs typeface="Calibri"/>
            </a:endParaRPr>
          </a:p>
        </p:txBody>
      </p:sp>
    </p:spTree>
    <p:extLst>
      <p:ext uri="{BB962C8B-B14F-4D97-AF65-F5344CB8AC3E}">
        <p14:creationId xmlns:p14="http://schemas.microsoft.com/office/powerpoint/2010/main" val="2712960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06908-C35A-577D-B357-CE78F2C7D423}"/>
              </a:ext>
            </a:extLst>
          </p:cNvPr>
          <p:cNvSpPr>
            <a:spLocks noGrp="1"/>
          </p:cNvSpPr>
          <p:nvPr>
            <p:ph type="title"/>
          </p:nvPr>
        </p:nvSpPr>
        <p:spPr/>
        <p:txBody>
          <a:bodyPr/>
          <a:lstStyle/>
          <a:p>
            <a:r>
              <a:rPr lang="en-US" sz="4000" b="1" dirty="0">
                <a:latin typeface="Perpetua"/>
              </a:rPr>
              <a:t>Ephedrine</a:t>
            </a:r>
            <a:r>
              <a:rPr lang="en-US" sz="2800" dirty="0">
                <a:latin typeface="Perpetua"/>
              </a:rPr>
              <a:t> </a:t>
            </a:r>
            <a:endParaRPr lang="en-US" dirty="0"/>
          </a:p>
        </p:txBody>
      </p:sp>
      <p:sp>
        <p:nvSpPr>
          <p:cNvPr id="3" name="Content Placeholder 2">
            <a:extLst>
              <a:ext uri="{FF2B5EF4-FFF2-40B4-BE49-F238E27FC236}">
                <a16:creationId xmlns:a16="http://schemas.microsoft.com/office/drawing/2014/main" id="{C5CE0EC6-6D70-08C3-CDCC-E4781A7F820E}"/>
              </a:ext>
            </a:extLst>
          </p:cNvPr>
          <p:cNvSpPr>
            <a:spLocks noGrp="1"/>
          </p:cNvSpPr>
          <p:nvPr>
            <p:ph idx="1"/>
          </p:nvPr>
        </p:nvSpPr>
        <p:spPr/>
        <p:txBody>
          <a:bodyPr vert="horz" lIns="91440" tIns="45720" rIns="91440" bIns="45720" rtlCol="0" anchor="t">
            <a:normAutofit/>
          </a:bodyPr>
          <a:lstStyle/>
          <a:p>
            <a:endParaRPr lang="en-US" dirty="0">
              <a:latin typeface="Perpetua"/>
              <a:cs typeface="Calibri" panose="020F0502020204030204"/>
            </a:endParaRPr>
          </a:p>
          <a:p>
            <a:r>
              <a:rPr lang="en-US" sz="4400" dirty="0">
                <a:latin typeface="Perpetua"/>
              </a:rPr>
              <a:t>α , β1 ,  β2 agonist </a:t>
            </a:r>
            <a:endParaRPr lang="en-US" sz="4400">
              <a:cs typeface="Calibri"/>
            </a:endParaRPr>
          </a:p>
          <a:p>
            <a:r>
              <a:rPr lang="en-US" sz="4400" dirty="0">
                <a:latin typeface="Perpetua"/>
              </a:rPr>
              <a:t>Produces slowly developing bronchodilatation lasting for 3–5 hours</a:t>
            </a:r>
            <a:r>
              <a:rPr lang="en-US" sz="4400" dirty="0">
                <a:latin typeface="Arial"/>
                <a:cs typeface="Arial"/>
              </a:rPr>
              <a:t> </a:t>
            </a:r>
            <a:endParaRPr lang="en-US" sz="4400">
              <a:cs typeface="Calibri"/>
            </a:endParaRPr>
          </a:p>
          <a:p>
            <a:endParaRPr lang="en-US" dirty="0">
              <a:cs typeface="Calibri"/>
            </a:endParaRPr>
          </a:p>
        </p:txBody>
      </p:sp>
    </p:spTree>
    <p:extLst>
      <p:ext uri="{BB962C8B-B14F-4D97-AF65-F5344CB8AC3E}">
        <p14:creationId xmlns:p14="http://schemas.microsoft.com/office/powerpoint/2010/main" val="425081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788CF-307B-1E4F-536A-BEBD9FB9496E}"/>
              </a:ext>
            </a:extLst>
          </p:cNvPr>
          <p:cNvSpPr>
            <a:spLocks noGrp="1"/>
          </p:cNvSpPr>
          <p:nvPr>
            <p:ph type="title"/>
          </p:nvPr>
        </p:nvSpPr>
        <p:spPr>
          <a:xfrm>
            <a:off x="838200" y="365125"/>
            <a:ext cx="10515600" cy="879865"/>
          </a:xfrm>
        </p:spPr>
        <p:txBody>
          <a:bodyPr/>
          <a:lstStyle/>
          <a:p>
            <a:r>
              <a:rPr lang="en-US" b="1" dirty="0">
                <a:cs typeface="Calibri Light"/>
              </a:rPr>
              <a:t>IPATROPIUM</a:t>
            </a:r>
            <a:r>
              <a:rPr lang="en-US" dirty="0">
                <a:cs typeface="Calibri Light"/>
              </a:rPr>
              <a:t> </a:t>
            </a:r>
            <a:endParaRPr lang="en-US" dirty="0"/>
          </a:p>
        </p:txBody>
      </p:sp>
      <p:sp>
        <p:nvSpPr>
          <p:cNvPr id="3" name="Content Placeholder 2">
            <a:extLst>
              <a:ext uri="{FF2B5EF4-FFF2-40B4-BE49-F238E27FC236}">
                <a16:creationId xmlns:a16="http://schemas.microsoft.com/office/drawing/2014/main" id="{1F350F37-6C40-4D40-3A5F-27225E437D85}"/>
              </a:ext>
            </a:extLst>
          </p:cNvPr>
          <p:cNvSpPr>
            <a:spLocks noGrp="1"/>
          </p:cNvSpPr>
          <p:nvPr>
            <p:ph idx="1"/>
          </p:nvPr>
        </p:nvSpPr>
        <p:spPr>
          <a:xfrm>
            <a:off x="838200" y="1006116"/>
            <a:ext cx="11220090" cy="5487148"/>
          </a:xfrm>
        </p:spPr>
        <p:txBody>
          <a:bodyPr vert="horz" lIns="91440" tIns="45720" rIns="91440" bIns="45720" rtlCol="0" anchor="t">
            <a:normAutofit/>
          </a:bodyPr>
          <a:lstStyle/>
          <a:p>
            <a:r>
              <a:rPr lang="en-US" sz="3800" dirty="0">
                <a:ea typeface="+mn-lt"/>
                <a:cs typeface="+mn-lt"/>
              </a:rPr>
              <a:t> When combined with albuterol (Combivent), it is a first-line drug for treating bronchospasms due to COPD, including bronchitis and emphysema.</a:t>
            </a:r>
          </a:p>
          <a:p>
            <a:r>
              <a:rPr lang="en-US" sz="3800" dirty="0">
                <a:ea typeface="+mn-lt"/>
                <a:cs typeface="+mn-lt"/>
              </a:rPr>
              <a:t>P'KINETICS Onset5–15 min, Peak   1.5–2 h,Duration 3–6 h</a:t>
            </a:r>
          </a:p>
          <a:p>
            <a:r>
              <a:rPr lang="en-US" sz="3800" dirty="0">
                <a:cs typeface="Calibri" panose="020F0502020204030204"/>
              </a:rPr>
              <a:t>D'E:</a:t>
            </a:r>
            <a:r>
              <a:rPr lang="en-US" sz="3800" dirty="0">
                <a:ea typeface="+mn-lt"/>
                <a:cs typeface="+mn-lt"/>
              </a:rPr>
              <a:t> Irritation of the upper respiratory tract may result in cough, drying of the nasal mucosa, or hoarseness. It produces a bitter taste, which may be relieved by rinsing the mouth after use. Epistaxis </a:t>
            </a:r>
            <a:endParaRPr lang="en-US" sz="3800" dirty="0">
              <a:cs typeface="Calibri" panose="020F0502020204030204"/>
            </a:endParaRPr>
          </a:p>
        </p:txBody>
      </p:sp>
    </p:spTree>
    <p:extLst>
      <p:ext uri="{BB962C8B-B14F-4D97-AF65-F5344CB8AC3E}">
        <p14:creationId xmlns:p14="http://schemas.microsoft.com/office/powerpoint/2010/main" val="3328138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451F90-ED31-413B-8819-EA92CFD21719}"/>
              </a:ext>
            </a:extLst>
          </p:cNvPr>
          <p:cNvSpPr txBox="1"/>
          <p:nvPr/>
        </p:nvSpPr>
        <p:spPr>
          <a:xfrm>
            <a:off x="324929" y="842513"/>
            <a:ext cx="11369614"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t>INTERACTIONS Drug–Drug</a:t>
            </a:r>
            <a:r>
              <a:rPr lang="en-US" sz="4400" dirty="0"/>
              <a:t>: Use with other drugs in this class such as atropine may lead to additive anticholinergic side effect</a:t>
            </a:r>
          </a:p>
        </p:txBody>
      </p:sp>
    </p:spTree>
    <p:extLst>
      <p:ext uri="{BB962C8B-B14F-4D97-AF65-F5344CB8AC3E}">
        <p14:creationId xmlns:p14="http://schemas.microsoft.com/office/powerpoint/2010/main" val="4056415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01227B-9B1E-88EB-FF4A-DF1C6634C4A0}"/>
              </a:ext>
            </a:extLst>
          </p:cNvPr>
          <p:cNvSpPr txBox="1"/>
          <p:nvPr/>
        </p:nvSpPr>
        <p:spPr>
          <a:xfrm>
            <a:off x="1446363" y="1115683"/>
            <a:ext cx="9428670"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i="1" dirty="0">
                <a:solidFill>
                  <a:srgbClr val="343541"/>
                </a:solidFill>
                <a:latin typeface="Söhne"/>
              </a:rPr>
              <a:t>Assignment </a:t>
            </a:r>
            <a:endParaRPr lang="en-US"/>
          </a:p>
          <a:p>
            <a:endParaRPr lang="en-US" sz="3600" b="1" dirty="0">
              <a:solidFill>
                <a:srgbClr val="343541"/>
              </a:solidFill>
              <a:latin typeface="Söhne"/>
            </a:endParaRPr>
          </a:p>
          <a:p>
            <a:endParaRPr lang="en-US" sz="3600" b="1" dirty="0">
              <a:solidFill>
                <a:srgbClr val="343541"/>
              </a:solidFill>
              <a:latin typeface="Söhne"/>
            </a:endParaRPr>
          </a:p>
          <a:p>
            <a:endParaRPr lang="en-US" sz="3600" b="1" dirty="0">
              <a:solidFill>
                <a:srgbClr val="343541"/>
              </a:solidFill>
              <a:latin typeface="Söhne"/>
            </a:endParaRPr>
          </a:p>
          <a:p>
            <a:r>
              <a:rPr lang="en-US" sz="3600" b="1" dirty="0">
                <a:solidFill>
                  <a:srgbClr val="343541"/>
                </a:solidFill>
                <a:latin typeface="Söhne"/>
              </a:rPr>
              <a:t>patient teaching while administering bronchodilators</a:t>
            </a:r>
            <a:endParaRPr lang="en-US" sz="3600" b="1">
              <a:cs typeface="Calibri"/>
            </a:endParaRPr>
          </a:p>
        </p:txBody>
      </p:sp>
    </p:spTree>
    <p:extLst>
      <p:ext uri="{BB962C8B-B14F-4D97-AF65-F5344CB8AC3E}">
        <p14:creationId xmlns:p14="http://schemas.microsoft.com/office/powerpoint/2010/main" val="1638091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01B6-15DE-3A4A-E121-55A03AD0130F}"/>
              </a:ext>
            </a:extLst>
          </p:cNvPr>
          <p:cNvSpPr>
            <a:spLocks noGrp="1"/>
          </p:cNvSpPr>
          <p:nvPr>
            <p:ph type="title"/>
          </p:nvPr>
        </p:nvSpPr>
        <p:spPr/>
        <p:txBody>
          <a:bodyPr/>
          <a:lstStyle/>
          <a:p>
            <a:r>
              <a:rPr lang="en-US">
                <a:cs typeface="Calibri Light"/>
              </a:rPr>
              <a:t>What</a:t>
            </a:r>
            <a:r>
              <a:rPr lang="en-US" dirty="0">
                <a:cs typeface="Calibri Light"/>
              </a:rPr>
              <a:t> are bronchodilators </a:t>
            </a:r>
            <a:endParaRPr lang="en-US" dirty="0"/>
          </a:p>
        </p:txBody>
      </p:sp>
      <p:sp>
        <p:nvSpPr>
          <p:cNvPr id="3" name="Content Placeholder 2">
            <a:extLst>
              <a:ext uri="{FF2B5EF4-FFF2-40B4-BE49-F238E27FC236}">
                <a16:creationId xmlns:a16="http://schemas.microsoft.com/office/drawing/2014/main" id="{E09554B5-6888-505D-1874-20442AEEB96D}"/>
              </a:ext>
            </a:extLst>
          </p:cNvPr>
          <p:cNvSpPr>
            <a:spLocks noGrp="1"/>
          </p:cNvSpPr>
          <p:nvPr>
            <p:ph idx="1"/>
          </p:nvPr>
        </p:nvSpPr>
        <p:spPr/>
        <p:txBody>
          <a:bodyPr vert="horz" lIns="91440" tIns="45720" rIns="91440" bIns="45720" rtlCol="0" anchor="t">
            <a:normAutofit/>
          </a:bodyPr>
          <a:lstStyle/>
          <a:p>
            <a:r>
              <a:rPr lang="en-US" sz="5400" dirty="0">
                <a:cs typeface="Calibri"/>
              </a:rPr>
              <a:t>Bronchodilators are drugs that dilate or widen the airways of the lungs, making it easier for air to flow in and out. </a:t>
            </a:r>
          </a:p>
        </p:txBody>
      </p:sp>
    </p:spTree>
    <p:extLst>
      <p:ext uri="{BB962C8B-B14F-4D97-AF65-F5344CB8AC3E}">
        <p14:creationId xmlns:p14="http://schemas.microsoft.com/office/powerpoint/2010/main" val="2477836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167F20-8A79-1F13-9202-3D350FC91581}"/>
              </a:ext>
            </a:extLst>
          </p:cNvPr>
          <p:cNvSpPr>
            <a:spLocks noGrp="1"/>
          </p:cNvSpPr>
          <p:nvPr>
            <p:ph idx="4294967295"/>
          </p:nvPr>
        </p:nvSpPr>
        <p:spPr>
          <a:xfrm>
            <a:off x="1150189" y="1250531"/>
            <a:ext cx="10515600" cy="4351338"/>
          </a:xfrm>
        </p:spPr>
        <p:txBody>
          <a:bodyPr vert="horz" lIns="91440" tIns="45720" rIns="91440" bIns="45720" rtlCol="0" anchor="t">
            <a:normAutofit/>
          </a:bodyPr>
          <a:lstStyle/>
          <a:p>
            <a:r>
              <a:rPr lang="en-US" sz="5400" dirty="0">
                <a:cs typeface="Calibri"/>
              </a:rPr>
              <a:t>They are used in the treatment of respiratory conditions such as asthma, chronic obstructive pulmonary disease (COPD), and bronchitis.</a:t>
            </a:r>
          </a:p>
          <a:p>
            <a:endParaRPr lang="en-US" dirty="0">
              <a:cs typeface="Calibri"/>
            </a:endParaRPr>
          </a:p>
        </p:txBody>
      </p:sp>
    </p:spTree>
    <p:extLst>
      <p:ext uri="{BB962C8B-B14F-4D97-AF65-F5344CB8AC3E}">
        <p14:creationId xmlns:p14="http://schemas.microsoft.com/office/powerpoint/2010/main" val="2129941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8D6CF-4FA3-C7F0-785C-DA7355A0E5F9}"/>
              </a:ext>
            </a:extLst>
          </p:cNvPr>
          <p:cNvSpPr>
            <a:spLocks noGrp="1"/>
          </p:cNvSpPr>
          <p:nvPr>
            <p:ph type="title"/>
          </p:nvPr>
        </p:nvSpPr>
        <p:spPr/>
        <p:txBody>
          <a:bodyPr/>
          <a:lstStyle/>
          <a:p>
            <a:r>
              <a:rPr lang="en-US" dirty="0">
                <a:cs typeface="Calibri Light"/>
              </a:rPr>
              <a:t>Classification </a:t>
            </a:r>
            <a:endParaRPr lang="en-US" dirty="0"/>
          </a:p>
        </p:txBody>
      </p:sp>
      <p:sp>
        <p:nvSpPr>
          <p:cNvPr id="3" name="Content Placeholder 2">
            <a:extLst>
              <a:ext uri="{FF2B5EF4-FFF2-40B4-BE49-F238E27FC236}">
                <a16:creationId xmlns:a16="http://schemas.microsoft.com/office/drawing/2014/main" id="{FFD60A1C-2DC5-DAE8-980A-95DAA4CF6E4E}"/>
              </a:ext>
            </a:extLst>
          </p:cNvPr>
          <p:cNvSpPr>
            <a:spLocks noGrp="1"/>
          </p:cNvSpPr>
          <p:nvPr>
            <p:ph idx="1"/>
          </p:nvPr>
        </p:nvSpPr>
        <p:spPr/>
        <p:txBody>
          <a:bodyPr vert="horz" lIns="91440" tIns="45720" rIns="91440" bIns="45720" rtlCol="0" anchor="t">
            <a:normAutofit/>
          </a:bodyPr>
          <a:lstStyle/>
          <a:p>
            <a:r>
              <a:rPr lang="en-US" dirty="0">
                <a:cs typeface="Calibri"/>
              </a:rPr>
              <a:t> There are 3 main classes of bronchodilators:</a:t>
            </a:r>
          </a:p>
          <a:p>
            <a:r>
              <a:rPr lang="en-US" dirty="0">
                <a:cs typeface="Calibri"/>
              </a:rPr>
              <a:t> beta-agonists </a:t>
            </a:r>
            <a:endParaRPr lang="en-US">
              <a:cs typeface="Calibri"/>
            </a:endParaRPr>
          </a:p>
          <a:p>
            <a:r>
              <a:rPr lang="en-US" dirty="0">
                <a:cs typeface="Calibri"/>
              </a:rPr>
              <a:t> Anticholinergics.</a:t>
            </a:r>
          </a:p>
          <a:p>
            <a:r>
              <a:rPr lang="en-US" dirty="0">
                <a:cs typeface="Calibri"/>
              </a:rPr>
              <a:t>Methylxanthines </a:t>
            </a:r>
          </a:p>
          <a:p>
            <a:r>
              <a:rPr lang="en-US" dirty="0">
                <a:cs typeface="Calibri"/>
              </a:rPr>
              <a:t>Anticholinergics </a:t>
            </a:r>
          </a:p>
        </p:txBody>
      </p:sp>
    </p:spTree>
    <p:extLst>
      <p:ext uri="{BB962C8B-B14F-4D97-AF65-F5344CB8AC3E}">
        <p14:creationId xmlns:p14="http://schemas.microsoft.com/office/powerpoint/2010/main" val="1051571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780E-40B4-0068-CC73-1DEDF296A3F9}"/>
              </a:ext>
            </a:extLst>
          </p:cNvPr>
          <p:cNvSpPr>
            <a:spLocks noGrp="1"/>
          </p:cNvSpPr>
          <p:nvPr>
            <p:ph type="title"/>
          </p:nvPr>
        </p:nvSpPr>
        <p:spPr/>
        <p:txBody>
          <a:bodyPr/>
          <a:lstStyle/>
          <a:p>
            <a:r>
              <a:rPr lang="en-US" b="1">
                <a:cs typeface="Calibri Light"/>
              </a:rPr>
              <a:t>Beta adrenoceptor-Agonists</a:t>
            </a:r>
            <a:endParaRPr lang="en-US" b="1" dirty="0"/>
          </a:p>
        </p:txBody>
      </p:sp>
      <p:sp>
        <p:nvSpPr>
          <p:cNvPr id="3" name="Content Placeholder 2">
            <a:extLst>
              <a:ext uri="{FF2B5EF4-FFF2-40B4-BE49-F238E27FC236}">
                <a16:creationId xmlns:a16="http://schemas.microsoft.com/office/drawing/2014/main" id="{524B32A7-34DD-DECC-3FF1-2592D7E60DCE}"/>
              </a:ext>
            </a:extLst>
          </p:cNvPr>
          <p:cNvSpPr>
            <a:spLocks noGrp="1"/>
          </p:cNvSpPr>
          <p:nvPr>
            <p:ph idx="1"/>
          </p:nvPr>
        </p:nvSpPr>
        <p:spPr/>
        <p:txBody>
          <a:bodyPr vert="horz" lIns="91440" tIns="45720" rIns="91440" bIns="45720" rtlCol="0" anchor="t">
            <a:normAutofit/>
          </a:bodyPr>
          <a:lstStyle/>
          <a:p>
            <a:r>
              <a:rPr lang="en-US" sz="5400" dirty="0">
                <a:cs typeface="Calibri"/>
              </a:rPr>
              <a:t>Beta-agonists are drugs that stimulate the beta receptors in the lungs, causing the smooth muscles in the airways to relax and widen.</a:t>
            </a:r>
            <a:endParaRPr lang="en-US" sz="5400">
              <a:cs typeface="Calibri"/>
            </a:endParaRPr>
          </a:p>
        </p:txBody>
      </p:sp>
    </p:spTree>
    <p:extLst>
      <p:ext uri="{BB962C8B-B14F-4D97-AF65-F5344CB8AC3E}">
        <p14:creationId xmlns:p14="http://schemas.microsoft.com/office/powerpoint/2010/main" val="3348798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D37D50A-6325-AE73-66FB-F4F83C7BD9F3}"/>
              </a:ext>
            </a:extLst>
          </p:cNvPr>
          <p:cNvSpPr txBox="1"/>
          <p:nvPr/>
        </p:nvSpPr>
        <p:spPr>
          <a:xfrm>
            <a:off x="741872" y="1920815"/>
            <a:ext cx="11225841"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dirty="0"/>
              <a:t>There are two types of beta-agonists:</a:t>
            </a:r>
            <a:endParaRPr lang="en-US" dirty="0"/>
          </a:p>
          <a:p>
            <a:pPr marL="685800" indent="-685800">
              <a:buFont typeface="Arial"/>
              <a:buChar char="•"/>
            </a:pPr>
            <a:r>
              <a:rPr lang="en-US" sz="5400" dirty="0"/>
              <a:t> short-acting </a:t>
            </a:r>
            <a:endParaRPr lang="en-US" dirty="0">
              <a:cs typeface="Calibri" panose="020F0502020204030204"/>
            </a:endParaRPr>
          </a:p>
          <a:p>
            <a:pPr marL="685800" indent="-685800">
              <a:buFont typeface="Arial"/>
              <a:buChar char="•"/>
            </a:pPr>
            <a:r>
              <a:rPr lang="en-US" sz="5400" dirty="0"/>
              <a:t>long-acting.</a:t>
            </a:r>
            <a:endParaRPr lang="en-US" dirty="0">
              <a:cs typeface="Calibri" panose="020F0502020204030204"/>
            </a:endParaRPr>
          </a:p>
        </p:txBody>
      </p:sp>
    </p:spTree>
    <p:extLst>
      <p:ext uri="{BB962C8B-B14F-4D97-AF65-F5344CB8AC3E}">
        <p14:creationId xmlns:p14="http://schemas.microsoft.com/office/powerpoint/2010/main" val="3199477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6986C-C6A3-91DA-C856-BF6D6F196E00}"/>
              </a:ext>
            </a:extLst>
          </p:cNvPr>
          <p:cNvSpPr>
            <a:spLocks noGrp="1"/>
          </p:cNvSpPr>
          <p:nvPr>
            <p:ph type="title"/>
          </p:nvPr>
        </p:nvSpPr>
        <p:spPr>
          <a:xfrm>
            <a:off x="910087" y="5691"/>
            <a:ext cx="10515600" cy="1325563"/>
          </a:xfrm>
        </p:spPr>
        <p:txBody>
          <a:bodyPr>
            <a:normAutofit/>
          </a:bodyPr>
          <a:lstStyle/>
          <a:p>
            <a:r>
              <a:rPr lang="en-US" sz="5400" b="1" dirty="0">
                <a:cs typeface="Calibri Light"/>
              </a:rPr>
              <a:t>Short-Acting Beta-Agonists (SABAs)</a:t>
            </a:r>
            <a:endParaRPr lang="en-US" sz="5400" b="1" dirty="0"/>
          </a:p>
        </p:txBody>
      </p:sp>
      <p:sp>
        <p:nvSpPr>
          <p:cNvPr id="3" name="Content Placeholder 2">
            <a:extLst>
              <a:ext uri="{FF2B5EF4-FFF2-40B4-BE49-F238E27FC236}">
                <a16:creationId xmlns:a16="http://schemas.microsoft.com/office/drawing/2014/main" id="{036243E4-5340-6AD3-C8EF-FE974EAEE975}"/>
              </a:ext>
            </a:extLst>
          </p:cNvPr>
          <p:cNvSpPr>
            <a:spLocks noGrp="1"/>
          </p:cNvSpPr>
          <p:nvPr>
            <p:ph idx="1"/>
          </p:nvPr>
        </p:nvSpPr>
        <p:spPr>
          <a:xfrm>
            <a:off x="838200" y="1250531"/>
            <a:ext cx="10515600" cy="4351338"/>
          </a:xfrm>
        </p:spPr>
        <p:txBody>
          <a:bodyPr vert="horz" lIns="91440" tIns="45720" rIns="91440" bIns="45720" rtlCol="0" anchor="t">
            <a:noAutofit/>
          </a:bodyPr>
          <a:lstStyle/>
          <a:p>
            <a:r>
              <a:rPr lang="en-US" sz="5400" dirty="0">
                <a:ea typeface="+mn-lt"/>
                <a:cs typeface="+mn-lt"/>
              </a:rPr>
              <a:t>Short-acting β2 agonists (SABAs) have a rapid onset of action (5 to 30 minutes) and provide relief for 4 to 6 hours. They are used for symptomatic treatment of bronchospasm, providing quick relief of acute bronchoconstriction. </a:t>
            </a:r>
            <a:endParaRPr lang="en-US" sz="5400"/>
          </a:p>
        </p:txBody>
      </p:sp>
    </p:spTree>
    <p:extLst>
      <p:ext uri="{BB962C8B-B14F-4D97-AF65-F5344CB8AC3E}">
        <p14:creationId xmlns:p14="http://schemas.microsoft.com/office/powerpoint/2010/main" val="3983225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B4D723-5F0C-06B5-30D1-421B30B91AF3}"/>
              </a:ext>
            </a:extLst>
          </p:cNvPr>
          <p:cNvSpPr txBox="1"/>
          <p:nvPr/>
        </p:nvSpPr>
        <p:spPr>
          <a:xfrm>
            <a:off x="224287" y="425570"/>
            <a:ext cx="11786557"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85800" indent="-685800">
              <a:buFont typeface="Arial"/>
              <a:buChar char="•"/>
            </a:pPr>
            <a:r>
              <a:rPr lang="en-US" sz="5400" dirty="0"/>
              <a:t>All patients with asthma should be prescribed a SABA inhaler</a:t>
            </a:r>
            <a:r>
              <a:rPr lang="en-US" sz="5400" dirty="0">
                <a:cs typeface="Calibri"/>
              </a:rPr>
              <a:t>​</a:t>
            </a:r>
            <a:endParaRPr lang="en-US"/>
          </a:p>
          <a:p>
            <a:pPr marL="685800" indent="-685800">
              <a:buFont typeface="Arial"/>
              <a:buChar char="•"/>
            </a:pPr>
            <a:r>
              <a:rPr lang="en-US" sz="5400" dirty="0">
                <a:cs typeface="Calibri"/>
              </a:rPr>
              <a:t>β2 agonists have no anti-inflammatory effects, and they should never be used as the sole therapeutic agents for patients with persistent asthma</a:t>
            </a:r>
            <a:endParaRPr lang="en-US" dirty="0">
              <a:cs typeface="Calibri" panose="020F0502020204030204"/>
            </a:endParaRPr>
          </a:p>
        </p:txBody>
      </p:sp>
    </p:spTree>
    <p:extLst>
      <p:ext uri="{BB962C8B-B14F-4D97-AF65-F5344CB8AC3E}">
        <p14:creationId xmlns:p14="http://schemas.microsoft.com/office/powerpoint/2010/main" val="363730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Bronchodilators </vt:lpstr>
      <vt:lpstr>Objectives </vt:lpstr>
      <vt:lpstr>What are bronchodilators </vt:lpstr>
      <vt:lpstr>PowerPoint Presentation</vt:lpstr>
      <vt:lpstr>Classification </vt:lpstr>
      <vt:lpstr>Beta adrenoceptor-Agonists</vt:lpstr>
      <vt:lpstr>PowerPoint Presentation</vt:lpstr>
      <vt:lpstr>Short-Acting Beta-Agonists (SABAs)</vt:lpstr>
      <vt:lpstr>PowerPoint Presentation</vt:lpstr>
      <vt:lpstr>Short-acting beta-agonists (SABAs</vt:lpstr>
      <vt:lpstr>Adverse effects</vt:lpstr>
      <vt:lpstr>Long-acting beta-agonists (LABAs)</vt:lpstr>
      <vt:lpstr>PowerPoint Presentation</vt:lpstr>
      <vt:lpstr>PowerPoint Presentation</vt:lpstr>
      <vt:lpstr>LABAs</vt:lpstr>
      <vt:lpstr>Methylxanthines:</vt:lpstr>
      <vt:lpstr>PowerPoint Presentation</vt:lpstr>
      <vt:lpstr>Anti-cholinergic </vt:lpstr>
      <vt:lpstr>Example of anticholinergics</vt:lpstr>
      <vt:lpstr>Leukotriene Modifiers</vt:lpstr>
      <vt:lpstr>Salbutamol (Albuterol)  </vt:lpstr>
      <vt:lpstr>Salmeterol </vt:lpstr>
      <vt:lpstr>Formoterol </vt:lpstr>
      <vt:lpstr>Ephedrine </vt:lpstr>
      <vt:lpstr>IPATROPIUM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337</cp:revision>
  <dcterms:created xsi:type="dcterms:W3CDTF">2023-04-12T18:01:21Z</dcterms:created>
  <dcterms:modified xsi:type="dcterms:W3CDTF">2023-04-17T19:55:56Z</dcterms:modified>
</cp:coreProperties>
</file>