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72" r:id="rId4"/>
    <p:sldId id="286" r:id="rId5"/>
    <p:sldId id="287" r:id="rId6"/>
    <p:sldId id="258" r:id="rId7"/>
    <p:sldId id="269" r:id="rId8"/>
    <p:sldId id="288" r:id="rId9"/>
    <p:sldId id="270" r:id="rId10"/>
    <p:sldId id="271" r:id="rId11"/>
    <p:sldId id="259" r:id="rId12"/>
    <p:sldId id="260" r:id="rId13"/>
    <p:sldId id="265" r:id="rId14"/>
    <p:sldId id="266" r:id="rId15"/>
    <p:sldId id="273" r:id="rId16"/>
    <p:sldId id="274" r:id="rId17"/>
    <p:sldId id="289" r:id="rId18"/>
    <p:sldId id="275" r:id="rId19"/>
    <p:sldId id="276" r:id="rId20"/>
    <p:sldId id="267" r:id="rId21"/>
    <p:sldId id="268" r:id="rId22"/>
    <p:sldId id="290" r:id="rId23"/>
    <p:sldId id="291" r:id="rId24"/>
    <p:sldId id="292" r:id="rId25"/>
    <p:sldId id="304" r:id="rId26"/>
    <p:sldId id="305" r:id="rId27"/>
    <p:sldId id="306" r:id="rId28"/>
    <p:sldId id="303" r:id="rId29"/>
    <p:sldId id="293" r:id="rId30"/>
    <p:sldId id="294" r:id="rId31"/>
    <p:sldId id="295" r:id="rId32"/>
    <p:sldId id="296" r:id="rId33"/>
    <p:sldId id="281" r:id="rId34"/>
    <p:sldId id="297" r:id="rId35"/>
    <p:sldId id="282" r:id="rId36"/>
    <p:sldId id="283" r:id="rId37"/>
    <p:sldId id="298" r:id="rId38"/>
    <p:sldId id="284" r:id="rId39"/>
    <p:sldId id="311" r:id="rId40"/>
    <p:sldId id="310" r:id="rId41"/>
    <p:sldId id="307" r:id="rId42"/>
    <p:sldId id="315" r:id="rId43"/>
    <p:sldId id="313" r:id="rId44"/>
    <p:sldId id="308" r:id="rId45"/>
    <p:sldId id="309" r:id="rId46"/>
    <p:sldId id="312" r:id="rId47"/>
    <p:sldId id="299" r:id="rId48"/>
    <p:sldId id="300" r:id="rId49"/>
    <p:sldId id="301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28262-1CC6-4D72-AD56-56E1BA4F59BB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EEBD7-0574-4173-846D-C3018C3AC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4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EEBD7-0574-4173-846D-C3018C3AC3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6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EEBD7-0574-4173-846D-C3018C3AC31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1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EEBD7-0574-4173-846D-C3018C3AC3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1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EEBD7-0574-4173-846D-C3018C3AC31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EEBD7-0574-4173-846D-C3018C3AC31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5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EEBD7-0574-4173-846D-C3018C3AC31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6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EEBD7-0574-4173-846D-C3018C3AC31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8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EEBD7-0574-4173-846D-C3018C3AC31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57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EEBD7-0574-4173-846D-C3018C3AC31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EEBD7-0574-4173-846D-C3018C3AC31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3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91F8C1-DE48-4AF6-8372-32D59E84B237}" type="datetimeFigureOut">
              <a:rPr lang="en-US" smtClean="0"/>
              <a:pPr/>
              <a:t>5/27/2017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94AF52-FD42-4666-8ACD-E06EEAFCE9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BRONCHIECTASIS</a:t>
            </a:r>
            <a:endParaRPr lang="en-US" sz="66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854696" cy="1752600"/>
          </a:xfrm>
        </p:spPr>
        <p:txBody>
          <a:bodyPr/>
          <a:lstStyle/>
          <a:p>
            <a:r>
              <a:rPr lang="en-US" dirty="0" smtClean="0"/>
              <a:t>S M 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8.Immunodeficiency state      </a:t>
            </a:r>
          </a:p>
          <a:p>
            <a:pPr marL="514350" indent="-514350">
              <a:buNone/>
            </a:pPr>
            <a:r>
              <a:rPr lang="en-US" b="1" dirty="0" smtClean="0"/>
              <a:t>		</a:t>
            </a:r>
            <a:r>
              <a:rPr lang="en-US" dirty="0" smtClean="0"/>
              <a:t>	</a:t>
            </a:r>
            <a:r>
              <a:rPr lang="en-US" dirty="0" err="1" smtClean="0"/>
              <a:t>IgG</a:t>
            </a:r>
            <a:r>
              <a:rPr lang="en-US" dirty="0" smtClean="0"/>
              <a:t> subclass deficiency, X-linked, </a:t>
            </a:r>
            <a:r>
              <a:rPr lang="en-US" dirty="0" err="1" smtClean="0"/>
              <a:t>agammaglobulinemia</a:t>
            </a:r>
            <a:r>
              <a:rPr lang="en-US" dirty="0" smtClean="0"/>
              <a:t>, selective </a:t>
            </a:r>
            <a:r>
              <a:rPr lang="en-US" dirty="0" err="1" smtClean="0"/>
              <a:t>IgA</a:t>
            </a:r>
            <a:r>
              <a:rPr lang="en-US" dirty="0" smtClean="0"/>
              <a:t>, </a:t>
            </a:r>
            <a:r>
              <a:rPr lang="en-US" dirty="0" err="1" smtClean="0"/>
              <a:t>IgM</a:t>
            </a:r>
            <a:r>
              <a:rPr lang="en-US" dirty="0" smtClean="0"/>
              <a:t>, or </a:t>
            </a:r>
            <a:r>
              <a:rPr lang="en-US" dirty="0" err="1" smtClean="0"/>
              <a:t>IgE</a:t>
            </a:r>
            <a:r>
              <a:rPr lang="en-US" dirty="0" smtClean="0"/>
              <a:t> deficiency, bare lymphocyte syndrome, chronic </a:t>
            </a:r>
            <a:r>
              <a:rPr lang="en-US" dirty="0" err="1" smtClean="0"/>
              <a:t>granulomatous</a:t>
            </a:r>
            <a:r>
              <a:rPr lang="en-US" dirty="0" smtClean="0"/>
              <a:t> disease, </a:t>
            </a:r>
            <a:r>
              <a:rPr lang="en-US" b="1" i="1" dirty="0" err="1" smtClean="0"/>
              <a:t>Nezelof</a:t>
            </a:r>
            <a:r>
              <a:rPr lang="en-US" b="1" i="1" dirty="0" smtClean="0"/>
              <a:t> syndrome </a:t>
            </a:r>
            <a:r>
              <a:rPr lang="en-US" dirty="0" smtClean="0"/>
              <a:t>(</a:t>
            </a:r>
            <a:r>
              <a:rPr lang="en-US" dirty="0" err="1" smtClean="0"/>
              <a:t>Thymic</a:t>
            </a:r>
            <a:r>
              <a:rPr lang="en-US" dirty="0" smtClean="0"/>
              <a:t> dysplasia with normal </a:t>
            </a:r>
            <a:r>
              <a:rPr lang="en-US" dirty="0" err="1" smtClean="0"/>
              <a:t>immunoglobulins</a:t>
            </a:r>
            <a:r>
              <a:rPr lang="en-US" dirty="0" smtClean="0"/>
              <a:t>)</a:t>
            </a:r>
            <a:endParaRPr lang="en-US" b="1" i="1" dirty="0" smtClean="0"/>
          </a:p>
          <a:p>
            <a:pPr>
              <a:buNone/>
            </a:pPr>
            <a:r>
              <a:rPr lang="en-US" b="1" dirty="0" smtClean="0"/>
              <a:t>9.Hereditary abnormality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b="1" i="1" dirty="0" err="1" smtClean="0"/>
              <a:t>Dyskinetic</a:t>
            </a:r>
            <a:r>
              <a:rPr lang="en-US" b="1" i="1" dirty="0" smtClean="0"/>
              <a:t> cilia syndrome</a:t>
            </a:r>
            <a:r>
              <a:rPr lang="en-US" dirty="0" smtClean="0"/>
              <a:t>, </a:t>
            </a:r>
            <a:r>
              <a:rPr lang="en-US" b="1" i="1" dirty="0" err="1" smtClean="0"/>
              <a:t>Kartagener’s</a:t>
            </a:r>
            <a:r>
              <a:rPr lang="en-US" b="1" i="1" dirty="0" smtClean="0"/>
              <a:t> syndrome</a:t>
            </a:r>
            <a:r>
              <a:rPr lang="en-US" dirty="0" smtClean="0"/>
              <a:t> (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inversus</a:t>
            </a:r>
            <a:r>
              <a:rPr lang="en-US" dirty="0" smtClean="0"/>
              <a:t>, nasal </a:t>
            </a:r>
            <a:r>
              <a:rPr lang="en-US" dirty="0" err="1" smtClean="0"/>
              <a:t>polyposis</a:t>
            </a:r>
            <a:r>
              <a:rPr lang="en-US" dirty="0" smtClean="0"/>
              <a:t> and </a:t>
            </a:r>
            <a:r>
              <a:rPr lang="en-US" dirty="0" err="1" smtClean="0"/>
              <a:t>bronchiectasis</a:t>
            </a:r>
            <a:r>
              <a:rPr lang="en-US" dirty="0" smtClean="0"/>
              <a:t>) ,a </a:t>
            </a:r>
            <a:r>
              <a:rPr lang="en-US" baseline="-25000" dirty="0" smtClean="0"/>
              <a:t>1</a:t>
            </a:r>
            <a:r>
              <a:rPr lang="en-US" dirty="0" smtClean="0"/>
              <a:t>-antitrypsin deficiency, cystic fibrosis, ADPKDK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Bronchieactasis</a:t>
            </a:r>
            <a:r>
              <a:rPr lang="en-US" dirty="0" smtClean="0"/>
              <a:t> is a consequence of inflammatory and destruction of structural component of the bronchial tree mainly mid sized airways, segmental and sub-segmental bronchi.</a:t>
            </a:r>
          </a:p>
          <a:p>
            <a:r>
              <a:rPr lang="en-US" dirty="0" smtClean="0"/>
              <a:t>Micro-organisms such as staphylococcus </a:t>
            </a:r>
            <a:r>
              <a:rPr lang="en-US" dirty="0" err="1" smtClean="0"/>
              <a:t>aureus</a:t>
            </a:r>
            <a:r>
              <a:rPr lang="en-US" dirty="0" smtClean="0"/>
              <a:t> , </a:t>
            </a:r>
            <a:r>
              <a:rPr lang="en-US" dirty="0" err="1" smtClean="0"/>
              <a:t>klebsiella</a:t>
            </a:r>
            <a:r>
              <a:rPr lang="en-US" dirty="0" smtClean="0"/>
              <a:t>, </a:t>
            </a:r>
            <a:r>
              <a:rPr lang="en-US" dirty="0" err="1" smtClean="0"/>
              <a:t>psuedomonas</a:t>
            </a:r>
            <a:r>
              <a:rPr lang="en-US" dirty="0" smtClean="0"/>
              <a:t> </a:t>
            </a:r>
            <a:r>
              <a:rPr lang="en-US" dirty="0" err="1" smtClean="0"/>
              <a:t>aeruginosa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	</a:t>
            </a:r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r>
              <a:rPr lang="en-US" dirty="0" smtClean="0"/>
              <a:t> etc.</a:t>
            </a:r>
          </a:p>
          <a:p>
            <a:pPr>
              <a:buNone/>
            </a:pPr>
            <a:r>
              <a:rPr lang="en-US" dirty="0" smtClean="0"/>
              <a:t>          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protease and other toxins	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962400" y="47244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	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0"/>
            <a:ext cx="7315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Up-regulation of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Elastase</a:t>
            </a:r>
            <a:r>
              <a:rPr lang="en-US" sz="2400" dirty="0" smtClean="0"/>
              <a:t> and Matrix </a:t>
            </a:r>
            <a:r>
              <a:rPr lang="en-US" sz="2400" dirty="0" err="1" smtClean="0"/>
              <a:t>metallo-protinases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38200" y="1371600"/>
            <a:ext cx="7848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Destruction of wall structures- </a:t>
            </a:r>
            <a:r>
              <a:rPr lang="en-US" sz="2400" dirty="0" err="1" smtClean="0"/>
              <a:t>cartilage,muscle,elastic</a:t>
            </a:r>
            <a:r>
              <a:rPr lang="en-US" sz="2400" dirty="0" smtClean="0"/>
              <a:t> tissue and replaced by fibrous connective tissue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43000" y="2819400"/>
            <a:ext cx="7315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Dilatation of the bronchi leading to accumulation of the thick pool of purulent material and occlusion due to fibrous thickening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143000" y="4876800"/>
            <a:ext cx="7315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Increased </a:t>
            </a:r>
            <a:r>
              <a:rPr lang="en-US" sz="2400" dirty="0" err="1" smtClean="0"/>
              <a:t>vascularity</a:t>
            </a:r>
            <a:r>
              <a:rPr lang="en-US" sz="2400" dirty="0" smtClean="0"/>
              <a:t> due to enlargement of bronchial arteries and increased </a:t>
            </a:r>
            <a:r>
              <a:rPr lang="en-US" sz="2400" dirty="0" err="1" smtClean="0"/>
              <a:t>anastonosis</a:t>
            </a:r>
            <a:r>
              <a:rPr lang="en-US" sz="2400" dirty="0" smtClean="0"/>
              <a:t> between bronchial artery and pulmonary artery</a:t>
            </a:r>
            <a:endParaRPr lang="en-US" sz="2400" dirty="0"/>
          </a:p>
        </p:txBody>
      </p:sp>
      <p:sp>
        <p:nvSpPr>
          <p:cNvPr id="15" name="Down Arrow 14"/>
          <p:cNvSpPr/>
          <p:nvPr/>
        </p:nvSpPr>
        <p:spPr>
          <a:xfrm>
            <a:off x="4648200" y="914400"/>
            <a:ext cx="3322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648200" y="2286000"/>
            <a:ext cx="3322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648200" y="4343400"/>
            <a:ext cx="3322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pic>
        <p:nvPicPr>
          <p:cNvPr id="4" name="Content Placeholder 3" descr="PUL_bronchiectasi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47800"/>
            <a:ext cx="7772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onch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09600"/>
            <a:ext cx="71628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	Clinical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Symptoms</a:t>
            </a:r>
          </a:p>
          <a:p>
            <a:pPr>
              <a:buNone/>
            </a:pPr>
            <a:r>
              <a:rPr lang="en-US" sz="2800" dirty="0" smtClean="0"/>
              <a:t>		1.Persistent and recurrent cough with purulent and sputum production.</a:t>
            </a:r>
          </a:p>
          <a:p>
            <a:pPr>
              <a:buNone/>
            </a:pPr>
            <a:r>
              <a:rPr lang="en-US" sz="2800" dirty="0" smtClean="0"/>
              <a:t>		2.Repeated respiratory tract infection.</a:t>
            </a:r>
          </a:p>
          <a:p>
            <a:pPr>
              <a:buNone/>
            </a:pPr>
            <a:r>
              <a:rPr lang="en-US" sz="2800" dirty="0" smtClean="0"/>
              <a:t>		3.Haemoptysis 50-70% of cases.</a:t>
            </a:r>
          </a:p>
          <a:p>
            <a:pPr>
              <a:buNone/>
            </a:pPr>
            <a:r>
              <a:rPr lang="en-US" sz="2800" dirty="0" smtClean="0"/>
              <a:t>		4.Systemic symptoms like : fatigue, weight loss and </a:t>
            </a:r>
            <a:r>
              <a:rPr lang="en-US" sz="2800" dirty="0" err="1" smtClean="0"/>
              <a:t>myalgia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5.Pneumonia type- chronic cough and sputum production.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6.Few patients give an history of insidious onset of symptoms.</a:t>
            </a:r>
          </a:p>
          <a:p>
            <a:pPr>
              <a:buNone/>
            </a:pPr>
            <a:r>
              <a:rPr lang="en-US" dirty="0" smtClean="0"/>
              <a:t>		7.Some remain asymptomatic.</a:t>
            </a:r>
          </a:p>
          <a:p>
            <a:pPr>
              <a:buNone/>
            </a:pPr>
            <a:r>
              <a:rPr lang="en-US" dirty="0" smtClean="0"/>
              <a:t>		8.Some give history of non-productive cough termed as ‘Dry-</a:t>
            </a:r>
            <a:r>
              <a:rPr lang="en-US" dirty="0" err="1" smtClean="0"/>
              <a:t>bronchiectasis</a:t>
            </a:r>
            <a:r>
              <a:rPr lang="en-US" dirty="0" smtClean="0"/>
              <a:t>’.</a:t>
            </a:r>
          </a:p>
          <a:p>
            <a:pPr>
              <a:buNone/>
            </a:pPr>
            <a:r>
              <a:rPr lang="en-US" dirty="0" smtClean="0"/>
              <a:t>		9.Dyspnea in around 72% cases.</a:t>
            </a:r>
          </a:p>
          <a:p>
            <a:pPr>
              <a:buNone/>
            </a:pPr>
            <a:r>
              <a:rPr lang="en-US" dirty="0" smtClean="0"/>
              <a:t>		10.Wheezing</a:t>
            </a:r>
          </a:p>
          <a:p>
            <a:pPr>
              <a:buNone/>
            </a:pPr>
            <a:r>
              <a:rPr lang="en-US" dirty="0" smtClean="0"/>
              <a:t>		11.Pleuretic chest pain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past the severity of the </a:t>
            </a:r>
            <a:r>
              <a:rPr lang="en-US" dirty="0" err="1" smtClean="0"/>
              <a:t>bronchiectasis</a:t>
            </a:r>
            <a:r>
              <a:rPr lang="en-US" dirty="0" smtClean="0"/>
              <a:t> was classified according the amount of sputum production.</a:t>
            </a:r>
          </a:p>
          <a:p>
            <a:pPr>
              <a:buNone/>
            </a:pPr>
            <a:r>
              <a:rPr lang="en-US" dirty="0" smtClean="0"/>
              <a:t>		&lt;10ml – Mild </a:t>
            </a:r>
            <a:r>
              <a:rPr lang="en-US" dirty="0" err="1" smtClean="0"/>
              <a:t>bronciectasis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10-150ml- Moderate </a:t>
            </a:r>
            <a:r>
              <a:rPr lang="en-US" dirty="0" err="1" smtClean="0"/>
              <a:t>Bronchiectasis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&gt;150ml – Sever </a:t>
            </a:r>
            <a:r>
              <a:rPr lang="en-US" dirty="0" err="1" smtClean="0"/>
              <a:t>Bronchiectasis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 present it is classified  </a:t>
            </a:r>
            <a:r>
              <a:rPr lang="en-US" dirty="0" err="1" smtClean="0"/>
              <a:t>accorrding</a:t>
            </a:r>
            <a:r>
              <a:rPr lang="en-US" dirty="0" smtClean="0"/>
              <a:t> to the radiological findings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			Signs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Many  a times combination of crackles(73%), wheeze and </a:t>
            </a:r>
            <a:r>
              <a:rPr lang="en-US" dirty="0" err="1" smtClean="0"/>
              <a:t>ronchi</a:t>
            </a:r>
            <a:r>
              <a:rPr lang="en-US" dirty="0" smtClean="0"/>
              <a:t>  are heard.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Clubbing(2-3%) may be present.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In severe cases with hypoxemia  it may be associated with </a:t>
            </a:r>
            <a:r>
              <a:rPr lang="en-US" dirty="0" err="1" smtClean="0"/>
              <a:t>cor-pulmonale</a:t>
            </a:r>
            <a:r>
              <a:rPr lang="en-US" dirty="0" smtClean="0"/>
              <a:t> and features of right ventricular  failure.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Cyanosis and plethora  are a rare finding secondary to </a:t>
            </a:r>
            <a:r>
              <a:rPr lang="en-US" dirty="0" err="1" smtClean="0"/>
              <a:t>polycythemia</a:t>
            </a:r>
            <a:r>
              <a:rPr lang="en-US" dirty="0" smtClean="0"/>
              <a:t> from chronic hypoxia.</a:t>
            </a:r>
            <a:endParaRPr lang="en-US" dirty="0"/>
          </a:p>
        </p:txBody>
      </p:sp>
      <p:pic>
        <p:nvPicPr>
          <p:cNvPr id="4" name="Picture 3" descr="image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105400"/>
            <a:ext cx="3324225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828800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		WORK-UP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as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		- It is an abnormal dilatation of bronchi. It maybe either focal, involving the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airways supplying a limited region of lung parenchyma or diffuse, airways including a more widespread distribution.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 Patient history</a:t>
            </a:r>
          </a:p>
          <a:p>
            <a:pPr>
              <a:buNone/>
            </a:pPr>
            <a:r>
              <a:rPr lang="en-US" dirty="0" smtClean="0"/>
              <a:t>		Childhood infections, exposure to pulmonary pathogens, aspiration of foreign bodies, pulmonary symptoms in siblings</a:t>
            </a:r>
          </a:p>
          <a:p>
            <a:r>
              <a:rPr lang="en-US" b="1" dirty="0" smtClean="0"/>
              <a:t>Physical examination</a:t>
            </a:r>
          </a:p>
          <a:p>
            <a:pPr>
              <a:buNone/>
            </a:pPr>
            <a:r>
              <a:rPr lang="en-US" dirty="0" smtClean="0"/>
              <a:t>		Auscultation for focal wheezes or other adventitial sounds, examination of </a:t>
            </a:r>
            <a:r>
              <a:rPr lang="en-US" dirty="0" err="1" smtClean="0"/>
              <a:t>nares</a:t>
            </a:r>
            <a:r>
              <a:rPr lang="en-US" dirty="0" smtClean="0"/>
              <a:t> and upper respiratory tract for polyps or evidence of chronic sinusitis</a:t>
            </a:r>
          </a:p>
          <a:p>
            <a:r>
              <a:rPr lang="en-US" b="1" dirty="0" smtClean="0"/>
              <a:t>Laboratory tests</a:t>
            </a:r>
          </a:p>
          <a:p>
            <a:pPr>
              <a:buNone/>
            </a:pPr>
            <a:r>
              <a:rPr lang="en-US" dirty="0" smtClean="0"/>
              <a:t>		Routine hematology is non specific but may show </a:t>
            </a:r>
            <a:r>
              <a:rPr lang="en-US" dirty="0" err="1" smtClean="0"/>
              <a:t>anaemia</a:t>
            </a:r>
            <a:r>
              <a:rPr lang="en-US" dirty="0" smtClean="0"/>
              <a:t> and increased white blood count. It may also show </a:t>
            </a:r>
            <a:r>
              <a:rPr lang="en-US" dirty="0" err="1" smtClean="0"/>
              <a:t>polycythemia</a:t>
            </a:r>
            <a:r>
              <a:rPr lang="en-US" dirty="0" smtClean="0"/>
              <a:t> as a response to chronic hypoxia.</a:t>
            </a:r>
          </a:p>
          <a:p>
            <a:pPr>
              <a:buNone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45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Quantitative immunoglobulin levels of </a:t>
            </a:r>
            <a:r>
              <a:rPr lang="en-US" dirty="0" err="1" smtClean="0"/>
              <a:t>IgG</a:t>
            </a:r>
            <a:r>
              <a:rPr lang="en-US" dirty="0" smtClean="0"/>
              <a:t>, </a:t>
            </a:r>
            <a:r>
              <a:rPr lang="en-US" dirty="0" err="1" smtClean="0"/>
              <a:t>IgM</a:t>
            </a:r>
            <a:r>
              <a:rPr lang="en-US" dirty="0" smtClean="0"/>
              <a:t> and </a:t>
            </a:r>
            <a:r>
              <a:rPr lang="en-US" dirty="0" err="1" smtClean="0"/>
              <a:t>IgA</a:t>
            </a:r>
            <a:r>
              <a:rPr lang="en-US" dirty="0" smtClean="0"/>
              <a:t> are useful to exclude </a:t>
            </a:r>
            <a:r>
              <a:rPr lang="en-US" dirty="0" err="1" smtClean="0"/>
              <a:t>hypogammaglobulinemia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Quantitative serum alpha 1 anti </a:t>
            </a:r>
            <a:r>
              <a:rPr lang="en-US" dirty="0" err="1" smtClean="0"/>
              <a:t>trypsin</a:t>
            </a:r>
            <a:r>
              <a:rPr lang="en-US" dirty="0" smtClean="0"/>
              <a:t> levels used to rule out AAT deficiency</a:t>
            </a:r>
          </a:p>
          <a:p>
            <a:endParaRPr lang="en-US" b="1" dirty="0" smtClean="0"/>
          </a:p>
          <a:p>
            <a:r>
              <a:rPr lang="en-US" b="1" dirty="0" smtClean="0"/>
              <a:t>Sputum analysis</a:t>
            </a:r>
          </a:p>
          <a:p>
            <a:pPr>
              <a:buNone/>
            </a:pPr>
            <a:r>
              <a:rPr lang="en-US" dirty="0" smtClean="0"/>
              <a:t>	    when sputum is allowed to settle may reveal </a:t>
            </a:r>
            <a:r>
              <a:rPr lang="en-US" dirty="0" err="1" smtClean="0"/>
              <a:t>Dittrich</a:t>
            </a:r>
            <a:r>
              <a:rPr lang="en-US" dirty="0" smtClean="0"/>
              <a:t> plugs, small, white or yellow concretions. </a:t>
            </a:r>
          </a:p>
          <a:p>
            <a:pPr>
              <a:buNone/>
            </a:pPr>
            <a:r>
              <a:rPr lang="en-US" dirty="0" smtClean="0"/>
              <a:t>    Gram’s stain may reveal Pseudomonas and E-coli suggestive of CF but not diagnostic.</a:t>
            </a:r>
          </a:p>
          <a:p>
            <a:pPr>
              <a:buNone/>
            </a:pPr>
            <a:r>
              <a:rPr lang="en-US" dirty="0" smtClean="0"/>
              <a:t>	Presence of non-</a:t>
            </a:r>
            <a:r>
              <a:rPr lang="en-US" dirty="0" err="1" smtClean="0"/>
              <a:t>mucoid</a:t>
            </a:r>
            <a:r>
              <a:rPr lang="en-US" dirty="0" smtClean="0"/>
              <a:t> sputum is suggestive of pseudomonas </a:t>
            </a:r>
            <a:r>
              <a:rPr lang="en-US" dirty="0" err="1" smtClean="0"/>
              <a:t>aeruginosa</a:t>
            </a:r>
            <a:r>
              <a:rPr lang="en-US" dirty="0" smtClean="0"/>
              <a:t>, while presence of </a:t>
            </a:r>
            <a:r>
              <a:rPr lang="en-US" dirty="0" err="1" smtClean="0"/>
              <a:t>eosinophilia</a:t>
            </a:r>
            <a:r>
              <a:rPr lang="en-US" dirty="0" smtClean="0"/>
              <a:t> and golden plugs containing </a:t>
            </a:r>
            <a:r>
              <a:rPr lang="en-US" dirty="0" err="1" smtClean="0"/>
              <a:t>hyphae</a:t>
            </a:r>
            <a:r>
              <a:rPr lang="en-US" dirty="0" smtClean="0"/>
              <a:t> is suggestive of </a:t>
            </a:r>
            <a:r>
              <a:rPr lang="en-US" dirty="0" err="1" smtClean="0"/>
              <a:t>aspergillous</a:t>
            </a:r>
            <a:r>
              <a:rPr lang="en-US" dirty="0" smtClean="0"/>
              <a:t> species.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Routine bacterial, fungal, and </a:t>
            </a:r>
            <a:r>
              <a:rPr lang="en-US" dirty="0" err="1" smtClean="0"/>
              <a:t>mycobacterial</a:t>
            </a:r>
            <a:r>
              <a:rPr lang="en-US" dirty="0" smtClean="0"/>
              <a:t> cultures may reveal other organisms.</a:t>
            </a:r>
          </a:p>
          <a:p>
            <a:endParaRPr lang="en-US" b="1" dirty="0" smtClean="0"/>
          </a:p>
          <a:p>
            <a:r>
              <a:rPr lang="en-US" b="1" dirty="0" err="1" smtClean="0"/>
              <a:t>Pilocarpine</a:t>
            </a:r>
            <a:r>
              <a:rPr lang="en-US" b="1" dirty="0" smtClean="0"/>
              <a:t> </a:t>
            </a:r>
            <a:r>
              <a:rPr lang="en-US" b="1" dirty="0" err="1" smtClean="0"/>
              <a:t>ionophoresis</a:t>
            </a:r>
            <a:r>
              <a:rPr lang="en-US" b="1" dirty="0" smtClean="0"/>
              <a:t> (Sweat test)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for the evaluation of CF</a:t>
            </a:r>
          </a:p>
          <a:p>
            <a:r>
              <a:rPr lang="en-US" b="1" dirty="0" smtClean="0"/>
              <a:t>Skin test</a:t>
            </a:r>
            <a:r>
              <a:rPr lang="en-US" dirty="0" smtClean="0"/>
              <a:t>*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dirty="0" err="1" smtClean="0"/>
              <a:t>Aspergillus</a:t>
            </a:r>
            <a:r>
              <a:rPr lang="en-US" i="1" dirty="0" smtClean="0"/>
              <a:t> </a:t>
            </a:r>
            <a:r>
              <a:rPr lang="en-US" dirty="0" smtClean="0"/>
              <a:t>antigen</a:t>
            </a:r>
          </a:p>
          <a:p>
            <a:r>
              <a:rPr lang="en-US" sz="2800" b="1" dirty="0" err="1" smtClean="0"/>
              <a:t>Aspergillus</a:t>
            </a:r>
            <a:r>
              <a:rPr lang="en-US" sz="2800" b="1" dirty="0" smtClean="0"/>
              <a:t> Precipitin test</a:t>
            </a:r>
          </a:p>
          <a:p>
            <a:pPr lvl="2">
              <a:buNone/>
            </a:pPr>
            <a:r>
              <a:rPr lang="en-US" sz="2600" dirty="0" smtClean="0"/>
              <a:t>     Diagnostic criteria 1000 IU/ml or a greater than 2 folds increase from the base-line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Auto-immune screening test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For RA and other auto-immune diseases. For ex ANA antibody assay.</a:t>
            </a:r>
          </a:p>
          <a:p>
            <a:r>
              <a:rPr lang="en-US" b="1" dirty="0" smtClean="0"/>
              <a:t>Computerized tomography </a:t>
            </a:r>
          </a:p>
          <a:p>
            <a:pPr>
              <a:buNone/>
            </a:pPr>
            <a:r>
              <a:rPr lang="en-US" b="1" dirty="0" smtClean="0"/>
              <a:t> 		</a:t>
            </a:r>
            <a:r>
              <a:rPr lang="en-US" dirty="0" smtClean="0"/>
              <a:t>the HRCT is has almost completely replaced </a:t>
            </a:r>
            <a:r>
              <a:rPr lang="en-US" dirty="0" err="1" smtClean="0"/>
              <a:t>bronchography</a:t>
            </a:r>
            <a:r>
              <a:rPr lang="en-US" dirty="0" smtClean="0"/>
              <a:t>. The sensitivity and specificity are 84-89% and 82-99% respectively.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additional advantages include non invasiveness, avoidance of possible allergen to contrast media and information regarding other pulmonary processes.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Reid’s classification : 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depending on the findings of the CT scan it is classified as :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1.Cylindical </a:t>
            </a:r>
            <a:r>
              <a:rPr lang="en-US" dirty="0" err="1" smtClean="0"/>
              <a:t>bronchiectasis</a:t>
            </a:r>
            <a:r>
              <a:rPr lang="en-US" dirty="0" smtClean="0"/>
              <a:t> has a tram track lines in longitudinal section or signet ring in case of a horizontal section and the adjacent pulmonary artery representing the stone.</a:t>
            </a:r>
          </a:p>
          <a:p>
            <a:pPr>
              <a:buNone/>
            </a:pPr>
            <a:r>
              <a:rPr lang="en-US" dirty="0" smtClean="0"/>
              <a:t>		2.Varicose </a:t>
            </a:r>
            <a:r>
              <a:rPr lang="en-US" dirty="0" err="1" smtClean="0"/>
              <a:t>bronchiectasis</a:t>
            </a:r>
            <a:r>
              <a:rPr lang="en-US" dirty="0" smtClean="0"/>
              <a:t> : has irregular or beaded bronchi with alternating dilatation and constriction.</a:t>
            </a:r>
          </a:p>
          <a:p>
            <a:pPr>
              <a:buNone/>
            </a:pPr>
            <a:r>
              <a:rPr lang="en-US" dirty="0" smtClean="0"/>
              <a:t>		3.Cystic </a:t>
            </a:r>
            <a:r>
              <a:rPr lang="en-US" dirty="0" err="1" smtClean="0"/>
              <a:t>bronchiectasis</a:t>
            </a:r>
            <a:r>
              <a:rPr lang="en-US" dirty="0" smtClean="0"/>
              <a:t> has large cystic spaces and a honey comb appearance. This contrasts with blebs of emphysema.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95571-296961-4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35163"/>
            <a:ext cx="5105400" cy="4694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2209801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CT scan depicts areas of both cystic </a:t>
            </a:r>
            <a:r>
              <a:rPr lang="en-US" dirty="0" err="1" smtClean="0"/>
              <a:t>bronchiectasis</a:t>
            </a:r>
            <a:r>
              <a:rPr lang="en-US" dirty="0" smtClean="0"/>
              <a:t> and varicose </a:t>
            </a:r>
            <a:r>
              <a:rPr lang="en-US" dirty="0" err="1" smtClean="0"/>
              <a:t>bronchiectasis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95571-296961-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54864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2967334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Varicose </a:t>
            </a:r>
            <a:r>
              <a:rPr lang="en-US" dirty="0" err="1" smtClean="0"/>
              <a:t>bronchiectasis</a:t>
            </a:r>
            <a:r>
              <a:rPr lang="en-US" dirty="0" smtClean="0"/>
              <a:t> with alternating areas of bronchial dilatation and constriction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295571-296961-2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4343400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2590800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Cylindrical </a:t>
            </a:r>
            <a:r>
              <a:rPr lang="en-US" dirty="0" err="1" smtClean="0"/>
              <a:t>bronchiectasis</a:t>
            </a:r>
            <a:r>
              <a:rPr lang="en-US" dirty="0" smtClean="0"/>
              <a:t> with signet-ring appearance. Note that the luminal airway diameter is greater than the diameter of the adjacent vessel.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95571-296961-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94771"/>
            <a:ext cx="5715000" cy="5129829"/>
          </a:xfrm>
        </p:spPr>
      </p:pic>
      <p:sp>
        <p:nvSpPr>
          <p:cNvPr id="9" name="Rectangle 8"/>
          <p:cNvSpPr/>
          <p:nvPr/>
        </p:nvSpPr>
        <p:spPr>
          <a:xfrm>
            <a:off x="6172200" y="2819400"/>
            <a:ext cx="274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Cystic and cylindrical </a:t>
            </a:r>
            <a:r>
              <a:rPr lang="en-US" dirty="0" err="1" smtClean="0"/>
              <a:t>bronchiectasis</a:t>
            </a:r>
            <a:r>
              <a:rPr lang="en-US" dirty="0" smtClean="0"/>
              <a:t> of the right lower lobe on a posterior-anterior chest radiograph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Radiography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P-A and lateral chest radiographs should be taken.</a:t>
            </a:r>
          </a:p>
          <a:p>
            <a:pPr>
              <a:buNone/>
            </a:pPr>
            <a:r>
              <a:rPr lang="en-US" dirty="0" smtClean="0"/>
              <a:t>		Expected findings : </a:t>
            </a:r>
          </a:p>
          <a:p>
            <a:pPr>
              <a:buNone/>
            </a:pPr>
            <a:r>
              <a:rPr lang="en-US" dirty="0" smtClean="0"/>
              <a:t>			1. Increased pulmonary markings</a:t>
            </a:r>
          </a:p>
          <a:p>
            <a:pPr>
              <a:buNone/>
            </a:pPr>
            <a:r>
              <a:rPr lang="en-US" dirty="0" smtClean="0"/>
              <a:t>			2. Honey combing</a:t>
            </a:r>
          </a:p>
          <a:p>
            <a:pPr>
              <a:buNone/>
            </a:pPr>
            <a:r>
              <a:rPr lang="en-US" dirty="0" smtClean="0"/>
              <a:t>			3. </a:t>
            </a:r>
            <a:r>
              <a:rPr lang="en-US" dirty="0" err="1" smtClean="0"/>
              <a:t>Atelectasis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4. </a:t>
            </a:r>
            <a:r>
              <a:rPr lang="en-US" dirty="0" err="1" smtClean="0"/>
              <a:t>Plueral</a:t>
            </a:r>
            <a:r>
              <a:rPr lang="en-US" dirty="0" smtClean="0"/>
              <a:t> changes</a:t>
            </a:r>
          </a:p>
          <a:p>
            <a:pPr>
              <a:buNone/>
            </a:pPr>
            <a:r>
              <a:rPr lang="en-US" dirty="0" smtClean="0"/>
              <a:t>Specific findings – Tram –tracking, dilated bronchi, clustered cysts.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HISTORY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René Laennec, the man who invented the stethoscope, used his invention to first discover </a:t>
            </a:r>
            <a:r>
              <a:rPr lang="en-US" sz="2800" dirty="0" err="1" smtClean="0"/>
              <a:t>bronchiectasis</a:t>
            </a:r>
            <a:r>
              <a:rPr lang="en-US" sz="2800" dirty="0" smtClean="0"/>
              <a:t> in 1819.The disease was researched in greater detail by Sir William Osler in the late 1800s; it is suspected that Osler actually died of complications from undiagnosed </a:t>
            </a:r>
            <a:r>
              <a:rPr lang="en-US" sz="2800" dirty="0" err="1" smtClean="0"/>
              <a:t>bronchiectasis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Pulmonary function tests : </a:t>
            </a:r>
          </a:p>
          <a:p>
            <a:pPr>
              <a:buNone/>
            </a:pPr>
            <a:r>
              <a:rPr lang="en-US" b="1" dirty="0" smtClean="0"/>
              <a:t>			Patients </a:t>
            </a:r>
            <a:r>
              <a:rPr lang="en-US" dirty="0" smtClean="0"/>
              <a:t>with </a:t>
            </a:r>
            <a:r>
              <a:rPr lang="en-US" dirty="0" err="1" smtClean="0"/>
              <a:t>bronchiectasis</a:t>
            </a:r>
            <a:r>
              <a:rPr lang="en-US" dirty="0" smtClean="0"/>
              <a:t> show yearly rapid deterioration in FEV-1 than a patient without </a:t>
            </a:r>
            <a:r>
              <a:rPr lang="en-US" dirty="0" err="1" smtClean="0"/>
              <a:t>bronchiectasis</a:t>
            </a:r>
            <a:r>
              <a:rPr lang="en-US" dirty="0" smtClean="0"/>
              <a:t>. More rapid decline is seen in Pseudomonas </a:t>
            </a:r>
            <a:r>
              <a:rPr lang="en-US" dirty="0" err="1" smtClean="0"/>
              <a:t>aerugenosa</a:t>
            </a:r>
            <a:r>
              <a:rPr lang="en-US" dirty="0" smtClean="0"/>
              <a:t> infection and in increased pro inflammatory markers.</a:t>
            </a:r>
          </a:p>
          <a:p>
            <a:r>
              <a:rPr lang="en-US" b="1" dirty="0" smtClean="0"/>
              <a:t>Electron microscopy examination</a:t>
            </a:r>
          </a:p>
          <a:p>
            <a:pPr>
              <a:buNone/>
            </a:pPr>
            <a:r>
              <a:rPr lang="en-US" b="1" dirty="0" smtClean="0"/>
              <a:t>			</a:t>
            </a:r>
            <a:r>
              <a:rPr lang="en-US" dirty="0" smtClean="0"/>
              <a:t>to observe the evidence of primary </a:t>
            </a:r>
            <a:r>
              <a:rPr lang="en-US" dirty="0" err="1" smtClean="0"/>
              <a:t>ciliary</a:t>
            </a:r>
            <a:r>
              <a:rPr lang="en-US" dirty="0" smtClean="0"/>
              <a:t> structural abnormalities and </a:t>
            </a:r>
            <a:r>
              <a:rPr lang="en-US" dirty="0" err="1" smtClean="0"/>
              <a:t>dyskinesia</a:t>
            </a:r>
            <a:r>
              <a:rPr lang="en-US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Bronchography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		</a:t>
            </a:r>
            <a:r>
              <a:rPr lang="en-US" dirty="0" smtClean="0"/>
              <a:t>Its being significantly replaced by CT. It is performed by instilling contrast via a catheter or bronchoscope and performing plane radiographic imaging. In current practice, its only of potential value in conforming the location of focal </a:t>
            </a:r>
            <a:r>
              <a:rPr lang="en-US" dirty="0" err="1" smtClean="0"/>
              <a:t>bronchiectasis</a:t>
            </a:r>
            <a:r>
              <a:rPr lang="en-US" dirty="0" smtClean="0"/>
              <a:t> and excluding the disease elsewhere in the setting of possible surgical resection.</a:t>
            </a:r>
          </a:p>
          <a:p>
            <a:pPr>
              <a:buNone/>
            </a:pPr>
            <a:r>
              <a:rPr lang="en-US" b="1" dirty="0" smtClean="0"/>
              <a:t>    It carries a high risk of acute </a:t>
            </a:r>
            <a:r>
              <a:rPr lang="en-US" b="1" dirty="0" err="1" smtClean="0"/>
              <a:t>broncho</a:t>
            </a:r>
            <a:r>
              <a:rPr lang="en-US" b="1" dirty="0" smtClean="0"/>
              <a:t>-constriction.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Bronchoscopy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Not helpful in diagnosing </a:t>
            </a:r>
            <a:r>
              <a:rPr lang="en-US" dirty="0" err="1" smtClean="0"/>
              <a:t>bronchiectasis</a:t>
            </a:r>
            <a:r>
              <a:rPr lang="en-US" dirty="0" smtClean="0"/>
              <a:t> but useful in identifying abnormalities such as tumors, foreign bodies or other lesions. It may also used along with </a:t>
            </a:r>
            <a:r>
              <a:rPr lang="en-US" dirty="0" err="1" smtClean="0"/>
              <a:t>lavage</a:t>
            </a:r>
            <a:r>
              <a:rPr lang="en-US" dirty="0" smtClean="0"/>
              <a:t> for collection of specimens for culture and staining.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085088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			Treatment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Supportive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Cessation of smoking</a:t>
            </a:r>
          </a:p>
          <a:p>
            <a:r>
              <a:rPr lang="en-US" dirty="0" smtClean="0"/>
              <a:t>Avoidance of second-hand smoking</a:t>
            </a:r>
          </a:p>
          <a:p>
            <a:r>
              <a:rPr lang="en-US" dirty="0" smtClean="0"/>
              <a:t>Adequate nutritional intake</a:t>
            </a:r>
          </a:p>
          <a:p>
            <a:r>
              <a:rPr lang="en-US" dirty="0" smtClean="0"/>
              <a:t>Immunizations for influenza and pneumococcal pneumonia</a:t>
            </a:r>
          </a:p>
          <a:p>
            <a:r>
              <a:rPr lang="en-US" dirty="0" smtClean="0"/>
              <a:t>Conformation of immunizations for measles, rubella and </a:t>
            </a:r>
            <a:r>
              <a:rPr lang="en-US" dirty="0" err="1" smtClean="0"/>
              <a:t>pertusis</a:t>
            </a:r>
            <a:endParaRPr lang="en-US" dirty="0" smtClean="0"/>
          </a:p>
          <a:p>
            <a:r>
              <a:rPr lang="en-US" dirty="0" smtClean="0"/>
              <a:t>Oxygen therapy is reserved for patients with hypoxemia and end stage complications such as </a:t>
            </a:r>
            <a:r>
              <a:rPr lang="en-US" dirty="0" err="1" smtClean="0"/>
              <a:t>cor-pulmonale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Treatment of infection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Clearance of the secretion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Reduction of the inflammation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 smtClean="0"/>
              <a:t>Treatment of the underlying problem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38912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Antibiotics- Initially during the acute phase </a:t>
            </a:r>
            <a:r>
              <a:rPr lang="en-US" sz="2800" dirty="0" err="1" smtClean="0"/>
              <a:t>amoxicillin,TMP</a:t>
            </a:r>
            <a:r>
              <a:rPr lang="en-US" sz="2800" dirty="0" smtClean="0"/>
              <a:t> or </a:t>
            </a:r>
            <a:r>
              <a:rPr lang="en-US" sz="2800" dirty="0" err="1" smtClean="0"/>
              <a:t>levofloxacin</a:t>
            </a:r>
            <a:r>
              <a:rPr lang="en-US" sz="2800" dirty="0" smtClean="0"/>
              <a:t> should be started and later proper antibiotic should be chosen accordingly to the Sputum culture and Gram’s stain.</a:t>
            </a:r>
          </a:p>
          <a:p>
            <a:r>
              <a:rPr lang="en-US" sz="2800" dirty="0" smtClean="0"/>
              <a:t>When pseudomonas is the organism oral </a:t>
            </a:r>
            <a:r>
              <a:rPr lang="en-US" sz="2800" dirty="0" err="1" smtClean="0"/>
              <a:t>Quinolone</a:t>
            </a:r>
            <a:r>
              <a:rPr lang="en-US" sz="2800" dirty="0" smtClean="0"/>
              <a:t> or </a:t>
            </a:r>
            <a:r>
              <a:rPr lang="en-US" sz="2800" dirty="0" err="1" smtClean="0"/>
              <a:t>parentral</a:t>
            </a:r>
            <a:r>
              <a:rPr lang="en-US" sz="2800" dirty="0" smtClean="0"/>
              <a:t> therapy with </a:t>
            </a:r>
            <a:r>
              <a:rPr lang="en-US" sz="2800" dirty="0" err="1" smtClean="0"/>
              <a:t>aminoglycosides</a:t>
            </a:r>
            <a:r>
              <a:rPr lang="en-US" sz="2800" dirty="0" smtClean="0"/>
              <a:t>, </a:t>
            </a:r>
            <a:r>
              <a:rPr lang="en-US" sz="2800" dirty="0" err="1" smtClean="0"/>
              <a:t>carbapenam</a:t>
            </a:r>
            <a:r>
              <a:rPr lang="en-US" sz="2800" dirty="0" smtClean="0"/>
              <a:t> or third generation </a:t>
            </a:r>
            <a:r>
              <a:rPr lang="en-US" sz="2800" dirty="0" err="1" smtClean="0"/>
              <a:t>cephalosporins</a:t>
            </a:r>
            <a:r>
              <a:rPr lang="en-US" sz="2800" dirty="0" smtClean="0"/>
              <a:t> should be given.</a:t>
            </a:r>
          </a:p>
          <a:p>
            <a:r>
              <a:rPr lang="en-US" sz="2800" dirty="0" smtClean="0"/>
              <a:t>There is no firm guidelines for therapy and hence should be continued for 10-14 days.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Aerosolized antibiotics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It delivers relatively high concentration of drugs with relatively lesser systemic side-effects.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It is beneficial in treating Pseudomonas infection.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Currently, inhaled </a:t>
            </a:r>
            <a:r>
              <a:rPr lang="en-US" dirty="0" err="1" smtClean="0"/>
              <a:t>Tobramycin</a:t>
            </a:r>
            <a:r>
              <a:rPr lang="en-US" dirty="0" smtClean="0"/>
              <a:t> is most widely used. </a:t>
            </a:r>
            <a:r>
              <a:rPr lang="en-US" dirty="0" err="1" smtClean="0"/>
              <a:t>Gentamycin</a:t>
            </a:r>
            <a:r>
              <a:rPr lang="en-US" dirty="0" smtClean="0"/>
              <a:t> and </a:t>
            </a:r>
            <a:r>
              <a:rPr lang="en-US" dirty="0" err="1" smtClean="0"/>
              <a:t>Colistin</a:t>
            </a:r>
            <a:r>
              <a:rPr lang="en-US" dirty="0" smtClean="0"/>
              <a:t> have also been used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8912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Bronchial hygiene</a:t>
            </a:r>
          </a:p>
          <a:p>
            <a:pPr lvl="1">
              <a:buNone/>
            </a:pPr>
            <a:r>
              <a:rPr lang="en-US" dirty="0" smtClean="0"/>
              <a:t>	Proper mechanical and devices with proper positioning of the patient can help the patients with copious secretions.</a:t>
            </a:r>
          </a:p>
          <a:p>
            <a:pPr lvl="1">
              <a:buNone/>
            </a:pPr>
            <a:r>
              <a:rPr lang="en-US" dirty="0" smtClean="0"/>
              <a:t>	Postural drainage with percussion and vibration helps in effective clearance.</a:t>
            </a:r>
          </a:p>
          <a:p>
            <a:pPr lvl="1">
              <a:buNone/>
            </a:pPr>
            <a:r>
              <a:rPr lang="en-US" dirty="0" smtClean="0"/>
              <a:t>	Devices like Flutter device, </a:t>
            </a:r>
            <a:r>
              <a:rPr lang="en-US" dirty="0" err="1" smtClean="0"/>
              <a:t>Intrapulmonic</a:t>
            </a:r>
            <a:r>
              <a:rPr lang="en-US" dirty="0" smtClean="0"/>
              <a:t> percussive ventilation device and incentive </a:t>
            </a:r>
            <a:r>
              <a:rPr lang="en-US" dirty="0" err="1" smtClean="0"/>
              <a:t>spirometry</a:t>
            </a:r>
            <a:r>
              <a:rPr lang="en-US" dirty="0" smtClean="0"/>
              <a:t> are available.</a:t>
            </a:r>
          </a:p>
          <a:p>
            <a:pPr lvl="1">
              <a:buNone/>
            </a:pPr>
            <a:r>
              <a:rPr lang="en-US" dirty="0" smtClean="0"/>
              <a:t>	Newest device is the ‘Vest’ system wherein a pneumatic compression vest is worn by the patient periodically throughout the day.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-cp-percussi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066800"/>
            <a:ext cx="5811391" cy="5562599"/>
          </a:xfrm>
        </p:spPr>
      </p:pic>
      <p:sp>
        <p:nvSpPr>
          <p:cNvPr id="14" name="Rectangle 13"/>
          <p:cNvSpPr/>
          <p:nvPr/>
        </p:nvSpPr>
        <p:spPr>
          <a:xfrm>
            <a:off x="6248400" y="3105835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Tapping of the chest wall to dislodge the secretions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		Epidemiology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No systematic data are available but it is considered as the reflection of the socio-economic conditions of the population under study.</a:t>
            </a:r>
          </a:p>
          <a:p>
            <a:r>
              <a:rPr lang="en-US" dirty="0" smtClean="0"/>
              <a:t>In 20</a:t>
            </a:r>
            <a:r>
              <a:rPr lang="en-US" baseline="30000" dirty="0" smtClean="0"/>
              <a:t>th</a:t>
            </a:r>
            <a:r>
              <a:rPr lang="en-US" dirty="0" smtClean="0"/>
              <a:t> century the cases of </a:t>
            </a:r>
            <a:r>
              <a:rPr lang="en-US" dirty="0" err="1" smtClean="0"/>
              <a:t>bronchiectasis</a:t>
            </a:r>
            <a:r>
              <a:rPr lang="en-US" dirty="0" smtClean="0"/>
              <a:t> significantly reduced due to emergence of anti-</a:t>
            </a:r>
            <a:r>
              <a:rPr lang="en-US" dirty="0" err="1" smtClean="0"/>
              <a:t>biotics</a:t>
            </a:r>
            <a:r>
              <a:rPr lang="en-US" dirty="0" smtClean="0"/>
              <a:t> and vaccines.</a:t>
            </a:r>
          </a:p>
          <a:p>
            <a:r>
              <a:rPr lang="en-US" dirty="0" smtClean="0"/>
              <a:t>Race, sex and age related demography :</a:t>
            </a:r>
          </a:p>
          <a:p>
            <a:pPr>
              <a:buNone/>
            </a:pPr>
            <a:r>
              <a:rPr lang="en-US" dirty="0" smtClean="0"/>
              <a:t>		-no racial </a:t>
            </a:r>
            <a:r>
              <a:rPr lang="en-US" dirty="0" err="1" smtClean="0"/>
              <a:t>prelidiction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-CF related </a:t>
            </a:r>
            <a:r>
              <a:rPr lang="en-US" dirty="0" err="1" smtClean="0"/>
              <a:t>bronchiectasis</a:t>
            </a:r>
            <a:r>
              <a:rPr lang="en-US" dirty="0" smtClean="0"/>
              <a:t> more common in white females older than 60yrs and is often caused by MAC infection. Its called as Lady-</a:t>
            </a:r>
            <a:r>
              <a:rPr lang="en-US" dirty="0" err="1" smtClean="0"/>
              <a:t>Winderrnere</a:t>
            </a:r>
            <a:r>
              <a:rPr lang="en-US" dirty="0" smtClean="0"/>
              <a:t> syndrome named after  a character in novel by Oscar Wilde.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image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57400"/>
            <a:ext cx="4796967" cy="43894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0" y="3244334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Positional drainage and physiotherapy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ppokratia-12-212-g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5486400" cy="5053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3244334"/>
            <a:ext cx="313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Positive expiratory </a:t>
            </a:r>
            <a:r>
              <a:rPr lang="en-US" dirty="0" err="1" smtClean="0"/>
              <a:t>thera</a:t>
            </a:r>
            <a:r>
              <a:rPr lang="en-US" dirty="0" smtClean="0"/>
              <a:t>- PEP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electroflo-5000-self-administrator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86000"/>
            <a:ext cx="3924300" cy="3562350"/>
          </a:xfrm>
          <a:prstGeom prst="rect">
            <a:avLst/>
          </a:prstGeom>
        </p:spPr>
      </p:pic>
      <p:pic>
        <p:nvPicPr>
          <p:cNvPr id="5" name="Picture 4" descr="electroflo-5000-self-administrator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86000"/>
            <a:ext cx="4038600" cy="3562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3744" y="5955268"/>
            <a:ext cx="1776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 of oscillator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ppokratia-12-215-g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5249333" cy="562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7894" y="3244334"/>
            <a:ext cx="153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 of Flutter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ppokratia-12-215-g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54102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4136" y="3244334"/>
            <a:ext cx="175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Acapella</a:t>
            </a:r>
            <a:r>
              <a:rPr lang="en-US" dirty="0" smtClean="0"/>
              <a:t> Device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8" y="1752600"/>
            <a:ext cx="41957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529777" y="3244334"/>
            <a:ext cx="140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 of a vest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ppokratia-12-216-g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5715000" cy="5463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2334" y="3244334"/>
            <a:ext cx="155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Cornet device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		Use of </a:t>
            </a:r>
            <a:r>
              <a:rPr lang="en-US" sz="2400" dirty="0" err="1" smtClean="0"/>
              <a:t>mucolytics</a:t>
            </a:r>
            <a:r>
              <a:rPr lang="en-US" sz="2400" dirty="0" smtClean="0"/>
              <a:t> can help thinning out the thick mucous secretions.</a:t>
            </a:r>
          </a:p>
          <a:p>
            <a:pPr>
              <a:buNone/>
            </a:pPr>
            <a:r>
              <a:rPr lang="en-US" sz="2400" dirty="0" smtClean="0"/>
              <a:t>		Use of recombinant </a:t>
            </a:r>
            <a:r>
              <a:rPr lang="en-US" sz="2400" dirty="0" err="1" smtClean="0"/>
              <a:t>DNAse</a:t>
            </a:r>
            <a:r>
              <a:rPr lang="en-US" sz="2400" dirty="0" smtClean="0"/>
              <a:t> which help in the destruction of the DNA released by the </a:t>
            </a:r>
            <a:r>
              <a:rPr lang="en-US" sz="2400" dirty="0" err="1" smtClean="0"/>
              <a:t>neutrophiles</a:t>
            </a:r>
            <a:r>
              <a:rPr lang="en-US" sz="2400" dirty="0" smtClean="0"/>
              <a:t> has shown improvement in the PF in case of CF.</a:t>
            </a:r>
          </a:p>
          <a:p>
            <a:pPr>
              <a:buNone/>
            </a:pPr>
            <a:r>
              <a:rPr lang="en-US" sz="2400" dirty="0" smtClean="0"/>
              <a:t>		Bronchodilators help in the obstruction and clearance e of the bronchus.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sz="2400" dirty="0" smtClean="0"/>
              <a:t>Use of </a:t>
            </a:r>
            <a:r>
              <a:rPr lang="en-US" sz="2400" dirty="0" err="1" smtClean="0"/>
              <a:t>nebulizations</a:t>
            </a:r>
            <a:r>
              <a:rPr lang="en-US" sz="2400" dirty="0" smtClean="0"/>
              <a:t> concentrated with 7% </a:t>
            </a:r>
            <a:r>
              <a:rPr lang="en-US" sz="2400" dirty="0" err="1" smtClean="0"/>
              <a:t>NaCl</a:t>
            </a:r>
            <a:r>
              <a:rPr lang="en-US" sz="2400" dirty="0" smtClean="0"/>
              <a:t> have shown beneficial in CF-related </a:t>
            </a:r>
            <a:r>
              <a:rPr lang="en-US" sz="2400" dirty="0" err="1" smtClean="0"/>
              <a:t>Bronchiectasis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Anti-inflammatory  therapy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Reduce the inflammation  caused by the organisms and subsequently reduce the tissue damage.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Inhaled corticosteroids, </a:t>
            </a:r>
            <a:r>
              <a:rPr lang="en-US" dirty="0" err="1" smtClean="0"/>
              <a:t>Leucotriene</a:t>
            </a:r>
            <a:r>
              <a:rPr lang="en-US" dirty="0" smtClean="0"/>
              <a:t> inhibitors  and NSAID can be given.</a:t>
            </a:r>
          </a:p>
          <a:p>
            <a:pPr>
              <a:buNone/>
            </a:pPr>
            <a:r>
              <a:rPr lang="en-US" dirty="0" smtClean="0"/>
              <a:t>	Studies have shown use of inhaled corticosteroids have shown qualitative improvement in the quality of life.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Azithromycin</a:t>
            </a:r>
            <a:r>
              <a:rPr lang="en-US" dirty="0" smtClean="0"/>
              <a:t> has known anti-inflammatory properties and its long term use has shown ,marked improvement in CF and non-CF </a:t>
            </a:r>
            <a:r>
              <a:rPr lang="en-US" dirty="0" err="1" smtClean="0"/>
              <a:t>bronchiectasis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Surgical resection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Helpful in advanced or complicated disease.</a:t>
            </a:r>
          </a:p>
          <a:p>
            <a:pPr>
              <a:buNone/>
            </a:pPr>
            <a:r>
              <a:rPr lang="en-US" b="1" dirty="0" smtClean="0"/>
              <a:t>	Indications :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1.Patients who have focal disease that is poorly controlled by anti-</a:t>
            </a:r>
            <a:r>
              <a:rPr lang="en-US" dirty="0" err="1" smtClean="0"/>
              <a:t>biotics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2.Reduction of acute infective episodes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3.Massive </a:t>
            </a:r>
            <a:r>
              <a:rPr lang="en-US" dirty="0" err="1" smtClean="0"/>
              <a:t>haemoptysis</a:t>
            </a:r>
            <a:r>
              <a:rPr lang="en-US" dirty="0" smtClean="0"/>
              <a:t>(Alternatively bronchial artery </a:t>
            </a:r>
            <a:r>
              <a:rPr lang="en-US" dirty="0" err="1" smtClean="0"/>
              <a:t>embolization</a:t>
            </a:r>
            <a:r>
              <a:rPr lang="en-US" dirty="0" smtClean="0"/>
              <a:t> may be attempted)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4. Foreign body or tumor removal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5. Consideration in the treatment of MAC or </a:t>
            </a:r>
            <a:r>
              <a:rPr lang="en-US" dirty="0" err="1" smtClean="0"/>
              <a:t>Aspergillus</a:t>
            </a:r>
            <a:r>
              <a:rPr lang="en-US" dirty="0" smtClean="0"/>
              <a:t> specific infections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- In pre antibiotic era the disease used to start as early as in the first decade. But now the disease has found itself in the age group &gt; 60yrs.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Complications : 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err="1" smtClean="0"/>
              <a:t>empyema</a:t>
            </a:r>
            <a:r>
              <a:rPr lang="en-US" dirty="0" smtClean="0"/>
              <a:t>, </a:t>
            </a:r>
            <a:r>
              <a:rPr lang="en-US" dirty="0" err="1" smtClean="0"/>
              <a:t>haemmorrhage</a:t>
            </a:r>
            <a:r>
              <a:rPr lang="en-US" dirty="0" smtClean="0"/>
              <a:t>, prolonged air leak and persistent </a:t>
            </a:r>
            <a:r>
              <a:rPr lang="en-US" dirty="0" err="1" smtClean="0"/>
              <a:t>atelectasis</a:t>
            </a:r>
            <a:r>
              <a:rPr lang="en-US" dirty="0" smtClean="0"/>
              <a:t>. Mortality is &lt;1 %.</a:t>
            </a:r>
          </a:p>
          <a:p>
            <a:r>
              <a:rPr lang="en-US" b="1" dirty="0" smtClean="0"/>
              <a:t>Lung transplantation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dirty="0" smtClean="0"/>
              <a:t>Single or double lung transplantation for severe </a:t>
            </a:r>
            <a:r>
              <a:rPr lang="en-US" dirty="0" err="1" smtClean="0"/>
              <a:t>bronchiectasis</a:t>
            </a:r>
            <a:r>
              <a:rPr lang="en-US" dirty="0" smtClean="0"/>
              <a:t>, predominantly related to CF. FEV1 &lt; 30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and in younger patients it may be considered.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smtClean="0"/>
              <a:t>     </a:t>
            </a:r>
            <a:r>
              <a:rPr lang="en-US" sz="2800" b="1" dirty="0" smtClean="0"/>
              <a:t>1.Focal:</a:t>
            </a:r>
          </a:p>
          <a:p>
            <a:pPr marL="914400" lvl="1" indent="-514350">
              <a:buNone/>
            </a:pPr>
            <a:r>
              <a:rPr lang="en-US" sz="2800" dirty="0" smtClean="0"/>
              <a:t>       -obstruction. For </a:t>
            </a:r>
            <a:r>
              <a:rPr lang="en-US" sz="2800" dirty="0" err="1" smtClean="0"/>
              <a:t>eg</a:t>
            </a:r>
            <a:r>
              <a:rPr lang="en-US" sz="2800" dirty="0" smtClean="0"/>
              <a:t>: Aspirated foreign body, tumor mass.</a:t>
            </a:r>
          </a:p>
          <a:p>
            <a:pPr marL="914400" lvl="1" indent="-514350">
              <a:buNone/>
            </a:pPr>
            <a:r>
              <a:rPr lang="en-US" sz="2800" dirty="0"/>
              <a:t> </a:t>
            </a:r>
            <a:r>
              <a:rPr lang="en-US" sz="2800" b="1" dirty="0" smtClean="0"/>
              <a:t>2. Diffuse</a:t>
            </a:r>
            <a:r>
              <a:rPr lang="en-US" sz="2800" dirty="0" smtClean="0"/>
              <a:t>:</a:t>
            </a:r>
          </a:p>
          <a:p>
            <a:pPr marL="914400" lvl="1" indent="-514350">
              <a:buNone/>
            </a:pPr>
            <a:r>
              <a:rPr lang="en-US" sz="2800" dirty="0" smtClean="0"/>
              <a:t>  	- Cystic fibrosis, </a:t>
            </a:r>
            <a:r>
              <a:rPr lang="en-US" sz="2800" dirty="0" err="1" smtClean="0"/>
              <a:t>Necrotising</a:t>
            </a:r>
            <a:r>
              <a:rPr lang="en-US" sz="2800" dirty="0" smtClean="0"/>
              <a:t> and </a:t>
            </a:r>
            <a:r>
              <a:rPr lang="en-US" sz="2800" dirty="0" err="1" smtClean="0"/>
              <a:t>suppurative</a:t>
            </a:r>
            <a:r>
              <a:rPr lang="en-US" sz="2800" dirty="0" smtClean="0"/>
              <a:t> pneumonia (Staphylococcus </a:t>
            </a:r>
            <a:r>
              <a:rPr lang="en-US" sz="2800" dirty="0" err="1" smtClean="0"/>
              <a:t>Aureus</a:t>
            </a:r>
            <a:r>
              <a:rPr lang="en-US" sz="2800" dirty="0" smtClean="0"/>
              <a:t> and </a:t>
            </a:r>
            <a:r>
              <a:rPr lang="en-US" sz="2800" dirty="0" err="1" smtClean="0"/>
              <a:t>Klebsiella</a:t>
            </a:r>
            <a:r>
              <a:rPr lang="en-US" sz="2800" dirty="0" smtClean="0"/>
              <a:t>), Post tubercular </a:t>
            </a:r>
            <a:r>
              <a:rPr lang="en-US" sz="2800" dirty="0" err="1" smtClean="0"/>
              <a:t>sequale</a:t>
            </a:r>
            <a:r>
              <a:rPr lang="en-US" sz="2800" dirty="0" smtClean="0"/>
              <a:t>.</a:t>
            </a:r>
          </a:p>
          <a:p>
            <a:pPr marL="914400" lvl="1" indent="-514350">
              <a:buNone/>
            </a:pPr>
            <a:r>
              <a:rPr lang="en-US" sz="2800" dirty="0"/>
              <a:t>	</a:t>
            </a:r>
          </a:p>
          <a:p>
            <a:pPr marL="914400" lvl="1" indent="-51435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305800" cy="55626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 smtClean="0"/>
              <a:t>Childhood    </a:t>
            </a:r>
            <a:r>
              <a:rPr lang="en-US" sz="2800" dirty="0" smtClean="0"/>
              <a:t>      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 smtClean="0"/>
              <a:t>			</a:t>
            </a:r>
            <a:r>
              <a:rPr lang="en-US" sz="2800" dirty="0" err="1" smtClean="0"/>
              <a:t>Pertussis</a:t>
            </a:r>
            <a:r>
              <a:rPr lang="en-US" sz="2800" dirty="0" smtClean="0"/>
              <a:t>, measles, Necrotizing pneumonia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b="1" dirty="0" smtClean="0"/>
              <a:t>2.    Primary infections</a:t>
            </a:r>
            <a:r>
              <a:rPr lang="en-US" sz="2800" dirty="0" smtClean="0"/>
              <a:t>	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 smtClean="0"/>
              <a:t>			</a:t>
            </a:r>
            <a:r>
              <a:rPr lang="en-US" sz="2800" dirty="0" err="1" smtClean="0"/>
              <a:t>klebsiella</a:t>
            </a:r>
            <a:r>
              <a:rPr lang="en-US" sz="2800" dirty="0" smtClean="0"/>
              <a:t> species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 smtClean="0"/>
              <a:t>			staphylococcal species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 smtClean="0"/>
              <a:t>			</a:t>
            </a:r>
            <a:r>
              <a:rPr lang="en-US" sz="2800" dirty="0" err="1" smtClean="0"/>
              <a:t>Mycoplasma</a:t>
            </a:r>
            <a:r>
              <a:rPr lang="en-US" sz="2800" dirty="0" smtClean="0"/>
              <a:t> </a:t>
            </a:r>
            <a:r>
              <a:rPr lang="en-US" sz="2800" dirty="0" err="1" smtClean="0"/>
              <a:t>pneumoniae</a:t>
            </a:r>
            <a:endParaRPr lang="en-US" sz="2800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 smtClean="0"/>
              <a:t>			Mycobacterium tuberculosis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 smtClean="0"/>
              <a:t>			Measles virus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 smtClean="0"/>
              <a:t>			Influenza virus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 smtClean="0"/>
              <a:t>			Herpes simplex virus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 smtClean="0"/>
              <a:t>			Adenovirus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 smtClean="0"/>
              <a:t>			</a:t>
            </a:r>
            <a:r>
              <a:rPr lang="en-US" sz="2800" dirty="0" err="1" smtClean="0"/>
              <a:t>Pertusis</a:t>
            </a:r>
            <a:r>
              <a:rPr lang="en-US" sz="2800" dirty="0" smtClean="0"/>
              <a:t> virus</a:t>
            </a:r>
          </a:p>
          <a:p>
            <a:pPr marL="514350" indent="-514350">
              <a:spcBef>
                <a:spcPts val="0"/>
              </a:spcBef>
              <a:buNone/>
            </a:pPr>
            <a:endParaRPr lang="en-US" sz="2800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US" sz="2800" dirty="0" smtClean="0"/>
              <a:t> 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None/>
            </a:pPr>
            <a:r>
              <a:rPr lang="en-US" sz="2400" b="1" dirty="0" smtClean="0"/>
              <a:t>		</a:t>
            </a:r>
            <a:r>
              <a:rPr lang="en-US" sz="2400" dirty="0" smtClean="0"/>
              <a:t>MAC infections  has increased propensity to occur in HIV infection as well as in </a:t>
            </a:r>
            <a:r>
              <a:rPr lang="en-US" sz="2400" dirty="0" err="1" smtClean="0"/>
              <a:t>immuno</a:t>
            </a:r>
            <a:r>
              <a:rPr lang="en-US" sz="2400" dirty="0" smtClean="0"/>
              <a:t> compromised individual.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It is found mainly in women &gt;60yrs who are non-smokers, who don’t have any predisposing pulmonary disorder and who tend to suppress cough.</a:t>
            </a:r>
            <a:endParaRPr lang="en-US" sz="2400" b="1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b="1" dirty="0" smtClean="0"/>
              <a:t>3. 	Obstruction</a:t>
            </a:r>
            <a:r>
              <a:rPr lang="en-US" sz="2400" dirty="0" smtClean="0"/>
              <a:t>	 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en-US" sz="2400" dirty="0" smtClean="0"/>
              <a:t>			 Foreign body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4.    Tumor</a:t>
            </a:r>
            <a:r>
              <a:rPr lang="en-US" sz="2400" dirty="0" smtClean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		Laryngeal </a:t>
            </a:r>
            <a:r>
              <a:rPr lang="en-US" sz="2400" dirty="0" err="1" smtClean="0"/>
              <a:t>papillomatosis</a:t>
            </a:r>
            <a:r>
              <a:rPr lang="en-US" sz="2400" dirty="0" smtClean="0"/>
              <a:t>, adenoma, </a:t>
            </a:r>
            <a:r>
              <a:rPr lang="en-US" sz="2400" dirty="0" err="1" smtClean="0"/>
              <a:t>bronchogenic</a:t>
            </a:r>
            <a:r>
              <a:rPr lang="en-US" sz="2400" dirty="0" smtClean="0"/>
              <a:t> , carcinoma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5. </a:t>
            </a:r>
            <a:r>
              <a:rPr lang="en-US" b="1" dirty="0" err="1" smtClean="0"/>
              <a:t>Hilar</a:t>
            </a:r>
            <a:r>
              <a:rPr lang="en-US" b="1" dirty="0" smtClean="0"/>
              <a:t> </a:t>
            </a:r>
            <a:r>
              <a:rPr lang="en-US" b="1" dirty="0" err="1" smtClean="0"/>
              <a:t>adenopathy</a:t>
            </a: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 smtClean="0"/>
              <a:t>			Tuberculosis, </a:t>
            </a:r>
            <a:r>
              <a:rPr lang="en-US" dirty="0" err="1" smtClean="0"/>
              <a:t>histoplasmosis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6. </a:t>
            </a:r>
            <a:r>
              <a:rPr lang="en-US" b="1" dirty="0" err="1" smtClean="0"/>
              <a:t>Mucoid</a:t>
            </a:r>
            <a:r>
              <a:rPr lang="en-US" b="1" dirty="0" smtClean="0"/>
              <a:t> impaction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	Allergic </a:t>
            </a:r>
            <a:r>
              <a:rPr lang="en-US" dirty="0" err="1" smtClean="0"/>
              <a:t>bronchopulmonary</a:t>
            </a:r>
            <a:r>
              <a:rPr lang="en-US" dirty="0" smtClean="0"/>
              <a:t>  </a:t>
            </a:r>
            <a:r>
              <a:rPr lang="en-US" dirty="0" err="1" smtClean="0"/>
              <a:t>aspergillosis</a:t>
            </a:r>
            <a:r>
              <a:rPr lang="en-US" dirty="0" smtClean="0"/>
              <a:t>, </a:t>
            </a:r>
            <a:r>
              <a:rPr lang="en-US" dirty="0" err="1" smtClean="0"/>
              <a:t>bronchocentric</a:t>
            </a:r>
            <a:r>
              <a:rPr lang="en-US" dirty="0" smtClean="0"/>
              <a:t>  </a:t>
            </a:r>
            <a:r>
              <a:rPr lang="en-US" dirty="0" err="1" smtClean="0"/>
              <a:t>granulomatosis</a:t>
            </a:r>
            <a:r>
              <a:rPr lang="en-US" dirty="0" smtClean="0"/>
              <a:t>, </a:t>
            </a:r>
            <a:r>
              <a:rPr lang="en-US" dirty="0" err="1" smtClean="0"/>
              <a:t>fibrinous</a:t>
            </a:r>
            <a:r>
              <a:rPr lang="en-US" dirty="0" smtClean="0"/>
              <a:t> bronchitis</a:t>
            </a:r>
          </a:p>
          <a:p>
            <a:pPr>
              <a:buNone/>
            </a:pPr>
            <a:r>
              <a:rPr lang="en-US" b="1" dirty="0" smtClean="0"/>
              <a:t>7.Congenital anatomic defect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b="1" i="1" dirty="0" smtClean="0"/>
              <a:t>Williams-Campbell syndrome </a:t>
            </a:r>
            <a:r>
              <a:rPr lang="en-US" dirty="0" smtClean="0"/>
              <a:t>(congenital cartilage deficiency</a:t>
            </a:r>
            <a:r>
              <a:rPr lang="en-US" b="1" i="1" dirty="0" smtClean="0"/>
              <a:t>), </a:t>
            </a:r>
            <a:r>
              <a:rPr lang="en-US" b="1" i="1" dirty="0" err="1" smtClean="0"/>
              <a:t>Mounier</a:t>
            </a:r>
            <a:r>
              <a:rPr lang="en-US" b="1" i="1" dirty="0" smtClean="0"/>
              <a:t>-Kuhn syndrome </a:t>
            </a:r>
            <a:r>
              <a:rPr lang="en-US" dirty="0" smtClean="0"/>
              <a:t>(</a:t>
            </a:r>
            <a:r>
              <a:rPr lang="en-US" dirty="0" err="1" smtClean="0"/>
              <a:t>tracheo-bronchomegaly</a:t>
            </a:r>
            <a:r>
              <a:rPr lang="en-US" dirty="0" smtClean="0"/>
              <a:t>), </a:t>
            </a:r>
            <a:r>
              <a:rPr lang="en-US" b="1" i="1" dirty="0" err="1" smtClean="0"/>
              <a:t>Swyer</a:t>
            </a:r>
            <a:r>
              <a:rPr lang="en-US" b="1" i="1" dirty="0" smtClean="0"/>
              <a:t>-James syndrome</a:t>
            </a:r>
            <a:r>
              <a:rPr lang="en-US" dirty="0" smtClean="0"/>
              <a:t>(unilateral </a:t>
            </a:r>
            <a:r>
              <a:rPr lang="en-US" dirty="0" err="1" smtClean="0"/>
              <a:t>hyperlucent</a:t>
            </a:r>
            <a:r>
              <a:rPr lang="en-US" dirty="0" smtClean="0"/>
              <a:t> lung), pulmonary sequestration, pulmonary artery  aneurysm, </a:t>
            </a:r>
            <a:r>
              <a:rPr lang="en-US" b="1" dirty="0" smtClean="0"/>
              <a:t>yellow nail syndrome(</a:t>
            </a:r>
            <a:r>
              <a:rPr lang="en-US" sz="2400" dirty="0" err="1" smtClean="0"/>
              <a:t>Hypoplastic</a:t>
            </a:r>
            <a:r>
              <a:rPr lang="en-US" sz="2400" dirty="0" smtClean="0"/>
              <a:t> </a:t>
            </a:r>
            <a:r>
              <a:rPr lang="en-US" sz="2400" dirty="0" err="1" smtClean="0"/>
              <a:t>lymphatics</a:t>
            </a:r>
            <a:r>
              <a:rPr lang="en-US" sz="2400" dirty="0" smtClean="0"/>
              <a:t>, pleural effusion, yellow nails 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667</TotalTime>
  <Words>541</Words>
  <Application>Microsoft Office PowerPoint</Application>
  <PresentationFormat>On-screen Show (4:3)</PresentationFormat>
  <Paragraphs>217</Paragraphs>
  <Slides>50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Constantia</vt:lpstr>
      <vt:lpstr>Wingdings 2</vt:lpstr>
      <vt:lpstr>Flow</vt:lpstr>
      <vt:lpstr>BRONCHIECTASIS</vt:lpstr>
      <vt:lpstr>Definition</vt:lpstr>
      <vt:lpstr>HISTORY</vt:lpstr>
      <vt:lpstr>  Epidemiology </vt:lpstr>
      <vt:lpstr>PowerPoint Presentation</vt:lpstr>
      <vt:lpstr>Etiology</vt:lpstr>
      <vt:lpstr>PowerPoint Presentation</vt:lpstr>
      <vt:lpstr>PowerPoint Presentation</vt:lpstr>
      <vt:lpstr>PowerPoint Presentation</vt:lpstr>
      <vt:lpstr>PowerPoint Presentation</vt:lpstr>
      <vt:lpstr>Pathogenesis</vt:lpstr>
      <vt:lpstr>PowerPoint Presentation</vt:lpstr>
      <vt:lpstr>pathology</vt:lpstr>
      <vt:lpstr>PowerPoint Presentation</vt:lpstr>
      <vt:lpstr>  Clinical Features</vt:lpstr>
      <vt:lpstr>PowerPoint Presentation</vt:lpstr>
      <vt:lpstr>PowerPoint Presentation</vt:lpstr>
      <vt:lpstr>   Signs</vt:lpstr>
      <vt:lpstr>  WORK-UP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Treatment</vt:lpstr>
      <vt:lpstr>Supportive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BRONCHIECTASIS</dc:title>
  <dc:creator>Yatheendra</dc:creator>
  <cp:lastModifiedBy>PIETERS</cp:lastModifiedBy>
  <cp:revision>87</cp:revision>
  <dcterms:created xsi:type="dcterms:W3CDTF">2014-08-22T14:11:44Z</dcterms:created>
  <dcterms:modified xsi:type="dcterms:W3CDTF">2017-05-26T23:49:56Z</dcterms:modified>
</cp:coreProperties>
</file>