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9" r:id="rId7"/>
    <p:sldId id="261" r:id="rId8"/>
    <p:sldId id="262" r:id="rId9"/>
    <p:sldId id="270" r:id="rId10"/>
    <p:sldId id="271" r:id="rId11"/>
    <p:sldId id="263" r:id="rId12"/>
    <p:sldId id="272" r:id="rId13"/>
    <p:sldId id="264" r:id="rId14"/>
    <p:sldId id="273" r:id="rId15"/>
    <p:sldId id="274" r:id="rId16"/>
    <p:sldId id="278" r:id="rId17"/>
    <p:sldId id="265" r:id="rId18"/>
    <p:sldId id="266" r:id="rId19"/>
    <p:sldId id="277" r:id="rId20"/>
    <p:sldId id="267" r:id="rId21"/>
    <p:sldId id="276" r:id="rId22"/>
    <p:sldId id="275"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10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4832B4-601B-4D6E-BAA0-9013BD9C9D6C}" type="datetimeFigureOut">
              <a:rPr lang="en-US" smtClean="0"/>
              <a:pPr/>
              <a:t>5/27/2017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7FF13E-5087-4F62-A0C4-E2403F7D5F3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832B4-601B-4D6E-BAA0-9013BD9C9D6C}" type="datetimeFigureOut">
              <a:rPr lang="en-US" smtClean="0"/>
              <a:pPr/>
              <a:t>5/27/2017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7FF13E-5087-4F62-A0C4-E2403F7D5F3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832B4-601B-4D6E-BAA0-9013BD9C9D6C}" type="datetimeFigureOut">
              <a:rPr lang="en-US" smtClean="0"/>
              <a:pPr/>
              <a:t>5/27/2017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7FF13E-5087-4F62-A0C4-E2403F7D5F3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832B4-601B-4D6E-BAA0-9013BD9C9D6C}" type="datetimeFigureOut">
              <a:rPr lang="en-US" smtClean="0"/>
              <a:pPr/>
              <a:t>5/27/2017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7FF13E-5087-4F62-A0C4-E2403F7D5F3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4832B4-601B-4D6E-BAA0-9013BD9C9D6C}" type="datetimeFigureOut">
              <a:rPr lang="en-US" smtClean="0"/>
              <a:pPr/>
              <a:t>5/27/2017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7FF13E-5087-4F62-A0C4-E2403F7D5F3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4832B4-601B-4D6E-BAA0-9013BD9C9D6C}" type="datetimeFigureOut">
              <a:rPr lang="en-US" smtClean="0"/>
              <a:pPr/>
              <a:t>5/27/2017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7FF13E-5087-4F62-A0C4-E2403F7D5F3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4832B4-601B-4D6E-BAA0-9013BD9C9D6C}" type="datetimeFigureOut">
              <a:rPr lang="en-US" smtClean="0"/>
              <a:pPr/>
              <a:t>5/27/2017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E7FF13E-5087-4F62-A0C4-E2403F7D5F3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4832B4-601B-4D6E-BAA0-9013BD9C9D6C}" type="datetimeFigureOut">
              <a:rPr lang="en-US" smtClean="0"/>
              <a:pPr/>
              <a:t>5/27/2017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7FF13E-5087-4F62-A0C4-E2403F7D5F3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4832B4-601B-4D6E-BAA0-9013BD9C9D6C}" type="datetimeFigureOut">
              <a:rPr lang="en-US" smtClean="0"/>
              <a:pPr/>
              <a:t>5/27/2017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E7FF13E-5087-4F62-A0C4-E2403F7D5F3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832B4-601B-4D6E-BAA0-9013BD9C9D6C}" type="datetimeFigureOut">
              <a:rPr lang="en-US" smtClean="0"/>
              <a:pPr/>
              <a:t>5/27/2017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7FF13E-5087-4F62-A0C4-E2403F7D5F3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832B4-601B-4D6E-BAA0-9013BD9C9D6C}" type="datetimeFigureOut">
              <a:rPr lang="en-US" smtClean="0"/>
              <a:pPr/>
              <a:t>5/27/2017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7FF13E-5087-4F62-A0C4-E2403F7D5F3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4832B4-601B-4D6E-BAA0-9013BD9C9D6C}" type="datetimeFigureOut">
              <a:rPr lang="en-US" smtClean="0"/>
              <a:pPr/>
              <a:t>5/27/2017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7FF13E-5087-4F62-A0C4-E2403F7D5F3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066800"/>
            <a:ext cx="8839200" cy="3124200"/>
          </a:xfrm>
        </p:spPr>
        <p:txBody>
          <a:bodyPr>
            <a:normAutofit/>
          </a:bodyPr>
          <a:lstStyle/>
          <a:p>
            <a:r>
              <a:rPr lang="en-US" sz="3200" dirty="0" smtClean="0">
                <a:latin typeface="Algerian" pitchFamily="82" charset="0"/>
              </a:rPr>
              <a:t/>
            </a:r>
            <a:br>
              <a:rPr lang="en-US" sz="3200" dirty="0" smtClean="0">
                <a:latin typeface="Algerian" pitchFamily="82" charset="0"/>
              </a:rPr>
            </a:br>
            <a:r>
              <a:rPr lang="en-US" sz="3200" dirty="0" smtClean="0">
                <a:latin typeface="Algerian" pitchFamily="82" charset="0"/>
              </a:rPr>
              <a:t/>
            </a:r>
            <a:br>
              <a:rPr lang="en-US" sz="3200" dirty="0" smtClean="0">
                <a:latin typeface="Algerian" pitchFamily="82" charset="0"/>
              </a:rPr>
            </a:br>
            <a:r>
              <a:rPr lang="en-US" sz="3200" dirty="0" smtClean="0">
                <a:latin typeface="Algerian" pitchFamily="82" charset="0"/>
              </a:rPr>
              <a:t>TOPIC : BRONCHITIS</a:t>
            </a:r>
            <a:endParaRPr lang="en-US" sz="3200" dirty="0">
              <a:latin typeface="Algerian" pitchFamily="82" charset="0"/>
            </a:endParaRPr>
          </a:p>
        </p:txBody>
      </p:sp>
      <p:sp>
        <p:nvSpPr>
          <p:cNvPr id="3" name="Subtitle 2"/>
          <p:cNvSpPr>
            <a:spLocks noGrp="1"/>
          </p:cNvSpPr>
          <p:nvPr>
            <p:ph type="subTitle" idx="1"/>
          </p:nvPr>
        </p:nvSpPr>
        <p:spPr>
          <a:xfrm>
            <a:off x="533400" y="3962400"/>
            <a:ext cx="8153400" cy="2667000"/>
          </a:xfrm>
        </p:spPr>
        <p:txBody>
          <a:bodyPr>
            <a:normAutofit/>
          </a:bodyPr>
          <a:lstStyle/>
          <a:p>
            <a:pPr algn="l"/>
            <a:r>
              <a:rPr lang="en-US" dirty="0" smtClean="0">
                <a:solidFill>
                  <a:schemeClr val="tx1"/>
                </a:solidFill>
              </a:rPr>
              <a:t>SMN</a:t>
            </a:r>
            <a:endParaRPr lang="en-US" dirty="0" smtClean="0">
              <a:solidFill>
                <a:schemeClr val="tx1"/>
              </a:solidFill>
            </a:endParaRPr>
          </a:p>
          <a:p>
            <a:pPr algn="l"/>
            <a:endParaRPr lang="en-US" dirty="0" smtClean="0">
              <a:solidFill>
                <a:schemeClr val="tx1"/>
              </a:solidFill>
            </a:endParaRPr>
          </a:p>
          <a:p>
            <a:pPr algn="l"/>
            <a:endParaRPr lang="en-US" dirty="0" smtClean="0">
              <a:solidFill>
                <a:schemeClr val="tx1"/>
              </a:solidFill>
            </a:endParaRPr>
          </a:p>
          <a:p>
            <a:pPr algn="l"/>
            <a:endParaRPr lang="en-US" dirty="0" smtClean="0"/>
          </a:p>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Rectangle 2"/>
          <p:cNvSpPr/>
          <p:nvPr/>
        </p:nvSpPr>
        <p:spPr>
          <a:xfrm>
            <a:off x="533400" y="1828800"/>
            <a:ext cx="8153400" cy="3046988"/>
          </a:xfrm>
          <a:prstGeom prst="rect">
            <a:avLst/>
          </a:prstGeom>
        </p:spPr>
        <p:txBody>
          <a:bodyPr wrap="square">
            <a:spAutoFit/>
          </a:bodyPr>
          <a:lstStyle/>
          <a:p>
            <a:pPr>
              <a:lnSpc>
                <a:spcPct val="150000"/>
              </a:lnSpc>
            </a:pPr>
            <a:r>
              <a:rPr lang="en-US" sz="3200" dirty="0">
                <a:latin typeface="Times New Roman" pitchFamily="18" charset="0"/>
                <a:cs typeface="Times New Roman" pitchFamily="18" charset="0"/>
              </a:rPr>
              <a:t>Acute bronchitis is more common and often serious in small children because their bronchi are smaller and more easily obstructed and also in the elderly</a:t>
            </a:r>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679991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Chronic Bronchitis.</a:t>
            </a:r>
            <a:br>
              <a:rPr lang="en-US" dirty="0" smtClean="0"/>
            </a:br>
            <a:endParaRPr lang="en-US" dirty="0"/>
          </a:p>
        </p:txBody>
      </p:sp>
      <p:sp>
        <p:nvSpPr>
          <p:cNvPr id="3" name="Content Placeholder 2"/>
          <p:cNvSpPr>
            <a:spLocks noGrp="1"/>
          </p:cNvSpPr>
          <p:nvPr>
            <p:ph idx="1"/>
          </p:nvPr>
        </p:nvSpPr>
        <p:spPr>
          <a:xfrm>
            <a:off x="381000" y="1143000"/>
            <a:ext cx="8305800" cy="5334000"/>
          </a:xfrm>
        </p:spPr>
        <p:txBody>
          <a:bodyPr>
            <a:normAutofit/>
          </a:bodyPr>
          <a:lstStyle/>
          <a:p>
            <a:pPr>
              <a:lnSpc>
                <a:spcPct val="150000"/>
              </a:lnSpc>
            </a:pPr>
            <a:r>
              <a:rPr lang="en-US" sz="2800" dirty="0" smtClean="0">
                <a:latin typeface="Times New Roman" pitchFamily="18" charset="0"/>
                <a:cs typeface="Times New Roman" pitchFamily="18" charset="0"/>
              </a:rPr>
              <a:t>Is </a:t>
            </a:r>
            <a:r>
              <a:rPr lang="en-US" sz="2800" dirty="0">
                <a:latin typeface="Times New Roman" pitchFamily="18" charset="0"/>
                <a:cs typeface="Times New Roman" pitchFamily="18" charset="0"/>
              </a:rPr>
              <a:t>a form of chronic obstructive pulmonary disease caused by chronic respiratory infections and chronic exposure to environment pollutants and irritants, also known as chronic obstructive pulmonary disease ,as the condition gets worse, the affected person becomes increasingly short of breath, has difficulty with physical exertion, and may require supplemental oxygen.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Rectangle 2"/>
          <p:cNvSpPr/>
          <p:nvPr/>
        </p:nvSpPr>
        <p:spPr>
          <a:xfrm>
            <a:off x="685800" y="1676400"/>
            <a:ext cx="8229600" cy="3785652"/>
          </a:xfrm>
          <a:prstGeom prst="rect">
            <a:avLst/>
          </a:prstGeom>
        </p:spPr>
        <p:txBody>
          <a:bodyPr wrap="square">
            <a:spAutoFit/>
          </a:bodyPr>
          <a:lstStyle/>
          <a:p>
            <a:pPr>
              <a:lnSpc>
                <a:spcPct val="150000"/>
              </a:lnSpc>
            </a:pPr>
            <a:r>
              <a:rPr lang="en-US" sz="3200" dirty="0">
                <a:latin typeface="Times New Roman" pitchFamily="18" charset="0"/>
                <a:cs typeface="Times New Roman" pitchFamily="18" charset="0"/>
              </a:rPr>
              <a:t>It may include fever[-Also characterized by the presence of productive cough that last for 3 months or more per year. Chronic bronchitis usually develop due to a recurrent injury to the airways caused by inhaled.  </a:t>
            </a:r>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27130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PATHOPHYSIOLOGY.</a:t>
            </a:r>
            <a:endParaRPr lang="en-US" dirty="0"/>
          </a:p>
        </p:txBody>
      </p:sp>
      <p:sp>
        <p:nvSpPr>
          <p:cNvPr id="3" name="Content Placeholder 2"/>
          <p:cNvSpPr>
            <a:spLocks noGrp="1"/>
          </p:cNvSpPr>
          <p:nvPr>
            <p:ph idx="1"/>
          </p:nvPr>
        </p:nvSpPr>
        <p:spPr>
          <a:xfrm>
            <a:off x="457200" y="1295400"/>
            <a:ext cx="8305800" cy="5181600"/>
          </a:xfrm>
        </p:spPr>
        <p:txBody>
          <a:bodyPr>
            <a:normAutofit/>
          </a:bodyPr>
          <a:lstStyle/>
          <a:p>
            <a:pPr marL="0" indent="0">
              <a:buNone/>
            </a:pPr>
            <a:endParaRPr lang="en-US" dirty="0"/>
          </a:p>
          <a:p>
            <a:pPr>
              <a:lnSpc>
                <a:spcPct val="150000"/>
              </a:lnSpc>
            </a:pPr>
            <a:r>
              <a:rPr lang="en-US" dirty="0">
                <a:latin typeface="Times New Roman" pitchFamily="18" charset="0"/>
                <a:cs typeface="Times New Roman" pitchFamily="18" charset="0"/>
              </a:rPr>
              <a:t>Short term irritation of respiratory tract leads to inflammation resulting in hyper secretion of mucus and initial dry irritating cough which later becomes productive. Continued bronchial irritation in chronic bronchitis.</a:t>
            </a:r>
          </a:p>
          <a:p>
            <a:pPr marL="0" indent="0">
              <a:buNone/>
            </a:pPr>
            <a:r>
              <a:rPr lang="en-US" dirty="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Rectangle 2"/>
          <p:cNvSpPr/>
          <p:nvPr/>
        </p:nvSpPr>
        <p:spPr>
          <a:xfrm>
            <a:off x="304800" y="1524000"/>
            <a:ext cx="8686800" cy="4616648"/>
          </a:xfrm>
          <a:prstGeom prst="rect">
            <a:avLst/>
          </a:prstGeom>
        </p:spPr>
        <p:txBody>
          <a:bodyPr wrap="square">
            <a:spAutoFit/>
          </a:bodyPr>
          <a:lstStyle/>
          <a:p>
            <a:pPr>
              <a:lnSpc>
                <a:spcPct val="150000"/>
              </a:lnSpc>
            </a:pPr>
            <a:r>
              <a:rPr lang="en-US" sz="2800" dirty="0">
                <a:latin typeface="Times New Roman" pitchFamily="18" charset="0"/>
                <a:cs typeface="Times New Roman" pitchFamily="18" charset="0"/>
              </a:rPr>
              <a:t>Resulting in hypertrophy and hyperplasia of bronchial mucous glands and mucous producing goblet cells thus causing increased secretion by the bronchial mucosa. Chronic infiltration of the bronchial walls by leucocytes and lymphocytes. Make the bronchial wall to become thickened and the bronchial lumen to become narrowed thus interfering with the flow of air to and from the lungs. </a:t>
            </a:r>
          </a:p>
        </p:txBody>
      </p:sp>
    </p:spTree>
    <p:extLst>
      <p:ext uri="{BB962C8B-B14F-4D97-AF65-F5344CB8AC3E}">
        <p14:creationId xmlns:p14="http://schemas.microsoft.com/office/powerpoint/2010/main" val="979614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Rectangle 2"/>
          <p:cNvSpPr/>
          <p:nvPr/>
        </p:nvSpPr>
        <p:spPr>
          <a:xfrm>
            <a:off x="457200" y="1600200"/>
            <a:ext cx="8305800" cy="4539191"/>
          </a:xfrm>
          <a:prstGeom prst="rect">
            <a:avLst/>
          </a:prstGeom>
        </p:spPr>
        <p:txBody>
          <a:bodyPr wrap="square">
            <a:spAutoFit/>
          </a:bodyPr>
          <a:lstStyle/>
          <a:p>
            <a:pPr>
              <a:lnSpc>
                <a:spcPct val="150000"/>
              </a:lnSpc>
            </a:pPr>
            <a:r>
              <a:rPr lang="en-US" sz="2800" dirty="0">
                <a:latin typeface="Times New Roman" pitchFamily="18" charset="0"/>
                <a:cs typeface="Times New Roman" pitchFamily="18" charset="0"/>
              </a:rPr>
              <a:t>The narrowed lumen often becomes plugged with the mucus. The alveoli adjacent to the affected bronchioles may become damaged and fibroses with increased airway resistance and severe ventilation perfusion imbalance. Because of the inflammatory process, the patient has fever with accompanying chills, headache, chest muscle soreness and loss of appetite.</a:t>
            </a:r>
          </a:p>
        </p:txBody>
      </p:sp>
    </p:spTree>
    <p:extLst>
      <p:ext uri="{BB962C8B-B14F-4D97-AF65-F5344CB8AC3E}">
        <p14:creationId xmlns:p14="http://schemas.microsoft.com/office/powerpoint/2010/main" val="2288613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Owner\My Documents\My Pictures\understanding_bronchitis_basics_bronchiti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457200"/>
            <a:ext cx="8534400" cy="617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4345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SIGNS AND SYMTOMS OF BRONCHITIS</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lvl="0">
              <a:lnSpc>
                <a:spcPct val="150000"/>
              </a:lnSpc>
            </a:pPr>
            <a:r>
              <a:rPr lang="en-US" dirty="0" smtClean="0">
                <a:latin typeface="Times New Roman" pitchFamily="18" charset="0"/>
                <a:cs typeface="Times New Roman" pitchFamily="18" charset="0"/>
              </a:rPr>
              <a:t>Cough.</a:t>
            </a:r>
            <a:endParaRPr lang="en-US" dirty="0">
              <a:latin typeface="Times New Roman" pitchFamily="18" charset="0"/>
              <a:cs typeface="Times New Roman" pitchFamily="18" charset="0"/>
            </a:endParaRPr>
          </a:p>
          <a:p>
            <a:pPr lvl="0">
              <a:lnSpc>
                <a:spcPct val="150000"/>
              </a:lnSpc>
            </a:pPr>
            <a:r>
              <a:rPr lang="en-US" dirty="0">
                <a:latin typeface="Times New Roman" pitchFamily="18" charset="0"/>
                <a:cs typeface="Times New Roman" pitchFamily="18" charset="0"/>
              </a:rPr>
              <a:t>Wheezing </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lvl="0">
              <a:lnSpc>
                <a:spcPct val="150000"/>
              </a:lnSpc>
            </a:pPr>
            <a:r>
              <a:rPr lang="en-US" dirty="0">
                <a:latin typeface="Times New Roman" pitchFamily="18" charset="0"/>
                <a:cs typeface="Times New Roman" pitchFamily="18" charset="0"/>
              </a:rPr>
              <a:t>Throat </a:t>
            </a:r>
            <a:r>
              <a:rPr lang="en-US" dirty="0" smtClean="0">
                <a:latin typeface="Times New Roman" pitchFamily="18" charset="0"/>
                <a:cs typeface="Times New Roman" pitchFamily="18" charset="0"/>
              </a:rPr>
              <a:t>pain.</a:t>
            </a:r>
            <a:endParaRPr lang="en-US" dirty="0">
              <a:latin typeface="Times New Roman" pitchFamily="18" charset="0"/>
              <a:cs typeface="Times New Roman" pitchFamily="18" charset="0"/>
            </a:endParaRPr>
          </a:p>
          <a:p>
            <a:pPr lvl="0">
              <a:lnSpc>
                <a:spcPct val="150000"/>
              </a:lnSpc>
            </a:pPr>
            <a:r>
              <a:rPr lang="en-US" dirty="0">
                <a:latin typeface="Times New Roman" pitchFamily="18" charset="0"/>
                <a:cs typeface="Times New Roman" pitchFamily="18" charset="0"/>
              </a:rPr>
              <a:t>Difficulty in breathing </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lvl="0">
              <a:lnSpc>
                <a:spcPct val="150000"/>
              </a:lnSpc>
            </a:pPr>
            <a:r>
              <a:rPr lang="en-US" dirty="0">
                <a:latin typeface="Times New Roman" pitchFamily="18" charset="0"/>
                <a:cs typeface="Times New Roman" pitchFamily="18" charset="0"/>
              </a:rPr>
              <a:t>Chest discomfort and </a:t>
            </a:r>
            <a:r>
              <a:rPr lang="en-US" dirty="0" smtClean="0">
                <a:latin typeface="Times New Roman" pitchFamily="18" charset="0"/>
                <a:cs typeface="Times New Roman" pitchFamily="18" charset="0"/>
              </a:rPr>
              <a:t>soreness.</a:t>
            </a:r>
            <a:endParaRPr lang="en-US" dirty="0">
              <a:latin typeface="Times New Roman" pitchFamily="18" charset="0"/>
              <a:cs typeface="Times New Roman" pitchFamily="18" charset="0"/>
            </a:endParaRPr>
          </a:p>
          <a:p>
            <a:pPr lvl="0">
              <a:lnSpc>
                <a:spcPct val="150000"/>
              </a:lnSpc>
            </a:pPr>
            <a:r>
              <a:rPr lang="en-US" dirty="0">
                <a:latin typeface="Times New Roman" pitchFamily="18" charset="0"/>
                <a:cs typeface="Times New Roman" pitchFamily="18" charset="0"/>
              </a:rPr>
              <a:t>Fatigue and </a:t>
            </a:r>
            <a:r>
              <a:rPr lang="en-US" dirty="0" smtClean="0">
                <a:latin typeface="Times New Roman" pitchFamily="18" charset="0"/>
                <a:cs typeface="Times New Roman" pitchFamily="18" charset="0"/>
              </a:rPr>
              <a:t>headache.</a:t>
            </a:r>
            <a:endParaRPr lang="en-US" dirty="0">
              <a:latin typeface="Times New Roman" pitchFamily="18" charset="0"/>
              <a:cs typeface="Times New Roman" pitchFamily="18" charset="0"/>
            </a:endParaRPr>
          </a:p>
          <a:p>
            <a:pPr lvl="0">
              <a:lnSpc>
                <a:spcPct val="150000"/>
              </a:lnSpc>
            </a:pPr>
            <a:r>
              <a:rPr lang="en-US" dirty="0">
                <a:latin typeface="Times New Roman" pitchFamily="18" charset="0"/>
                <a:cs typeface="Times New Roman" pitchFamily="18" charset="0"/>
              </a:rPr>
              <a:t>Fever and sometimes sweating and </a:t>
            </a:r>
            <a:r>
              <a:rPr lang="en-US" dirty="0" smtClean="0">
                <a:latin typeface="Times New Roman" pitchFamily="18" charset="0"/>
                <a:cs typeface="Times New Roman" pitchFamily="18" charset="0"/>
              </a:rPr>
              <a:t>nausea.</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DIAGNOSTIC MEASURES</a:t>
            </a:r>
            <a:br>
              <a:rPr lang="en-US" dirty="0" smtClean="0"/>
            </a:br>
            <a:endParaRPr lang="en-US" dirty="0"/>
          </a:p>
        </p:txBody>
      </p:sp>
      <p:sp>
        <p:nvSpPr>
          <p:cNvPr id="3" name="Content Placeholder 2"/>
          <p:cNvSpPr>
            <a:spLocks noGrp="1"/>
          </p:cNvSpPr>
          <p:nvPr>
            <p:ph idx="1"/>
          </p:nvPr>
        </p:nvSpPr>
        <p:spPr/>
        <p:txBody>
          <a:bodyPr>
            <a:noAutofit/>
          </a:bodyPr>
          <a:lstStyle/>
          <a:p>
            <a:pPr lvl="0">
              <a:lnSpc>
                <a:spcPct val="150000"/>
              </a:lnSpc>
            </a:pPr>
            <a:r>
              <a:rPr lang="en-US" dirty="0" smtClean="0">
                <a:latin typeface="Times New Roman" pitchFamily="18" charset="0"/>
                <a:cs typeface="Times New Roman" pitchFamily="18" charset="0"/>
              </a:rPr>
              <a:t>History </a:t>
            </a:r>
            <a:r>
              <a:rPr lang="en-US" dirty="0">
                <a:latin typeface="Times New Roman" pitchFamily="18" charset="0"/>
                <a:cs typeface="Times New Roman" pitchFamily="18" charset="0"/>
              </a:rPr>
              <a:t>taking. </a:t>
            </a:r>
          </a:p>
          <a:p>
            <a:pPr lvl="0">
              <a:lnSpc>
                <a:spcPct val="150000"/>
              </a:lnSpc>
            </a:pPr>
            <a:r>
              <a:rPr lang="en-US" dirty="0">
                <a:latin typeface="Times New Roman" pitchFamily="18" charset="0"/>
                <a:cs typeface="Times New Roman" pitchFamily="18" charset="0"/>
              </a:rPr>
              <a:t>Clinical manifestation.</a:t>
            </a:r>
          </a:p>
          <a:p>
            <a:pPr lvl="0">
              <a:lnSpc>
                <a:spcPct val="150000"/>
              </a:lnSpc>
            </a:pPr>
            <a:r>
              <a:rPr lang="en-US" dirty="0">
                <a:latin typeface="Times New Roman" pitchFamily="18" charset="0"/>
                <a:cs typeface="Times New Roman" pitchFamily="18" charset="0"/>
              </a:rPr>
              <a:t>Physical examination.</a:t>
            </a:r>
          </a:p>
          <a:p>
            <a:pPr lvl="0">
              <a:lnSpc>
                <a:spcPct val="150000"/>
              </a:lnSpc>
            </a:pPr>
            <a:r>
              <a:rPr lang="en-US" dirty="0">
                <a:latin typeface="Times New Roman" pitchFamily="18" charset="0"/>
                <a:cs typeface="Times New Roman" pitchFamily="18" charset="0"/>
              </a:rPr>
              <a:t>Chest x-ray, Reveal </a:t>
            </a:r>
            <a:r>
              <a:rPr lang="en-US" dirty="0" smtClean="0">
                <a:latin typeface="Times New Roman" pitchFamily="18" charset="0"/>
                <a:cs typeface="Times New Roman" pitchFamily="18" charset="0"/>
              </a:rPr>
              <a:t>bronchoconstriction, </a:t>
            </a:r>
            <a:r>
              <a:rPr lang="en-US" dirty="0">
                <a:latin typeface="Times New Roman" pitchFamily="18" charset="0"/>
                <a:cs typeface="Times New Roman" pitchFamily="18" charset="0"/>
              </a:rPr>
              <a:t>hyperinflation and rounded diagram.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Rectangle 2"/>
          <p:cNvSpPr/>
          <p:nvPr/>
        </p:nvSpPr>
        <p:spPr>
          <a:xfrm>
            <a:off x="762000" y="1905000"/>
            <a:ext cx="7620000" cy="3785652"/>
          </a:xfrm>
          <a:prstGeom prst="rect">
            <a:avLst/>
          </a:prstGeom>
        </p:spPr>
        <p:txBody>
          <a:bodyPr wrap="square">
            <a:spAutoFit/>
          </a:bodyPr>
          <a:lstStyle/>
          <a:p>
            <a:pPr marL="457200" lvl="0" indent="-457200">
              <a:lnSpc>
                <a:spcPct val="150000"/>
              </a:lnSpc>
              <a:buFont typeface="Arial" pitchFamily="34" charset="0"/>
              <a:buChar char="•"/>
            </a:pPr>
            <a:r>
              <a:rPr lang="en-US" sz="3200" dirty="0">
                <a:latin typeface="Times New Roman" pitchFamily="18" charset="0"/>
                <a:cs typeface="Times New Roman" pitchFamily="18" charset="0"/>
              </a:rPr>
              <a:t>Sputum culture reveals </a:t>
            </a:r>
            <a:r>
              <a:rPr lang="en-US" sz="3200" dirty="0" smtClean="0">
                <a:latin typeface="Times New Roman" pitchFamily="18" charset="0"/>
                <a:cs typeface="Times New Roman" pitchFamily="18" charset="0"/>
              </a:rPr>
              <a:t>microorganism, and Arterial </a:t>
            </a:r>
            <a:r>
              <a:rPr lang="en-US" sz="3200" dirty="0">
                <a:latin typeface="Times New Roman" pitchFamily="18" charset="0"/>
                <a:cs typeface="Times New Roman" pitchFamily="18" charset="0"/>
              </a:rPr>
              <a:t>blood gas analysis reveals </a:t>
            </a:r>
            <a:r>
              <a:rPr lang="en-US" sz="3200" dirty="0" smtClean="0">
                <a:latin typeface="Times New Roman" pitchFamily="18" charset="0"/>
                <a:cs typeface="Times New Roman" pitchFamily="18" charset="0"/>
              </a:rPr>
              <a:t>abnormal blood </a:t>
            </a:r>
            <a:r>
              <a:rPr lang="en-US" sz="3200" dirty="0">
                <a:latin typeface="Times New Roman" pitchFamily="18" charset="0"/>
                <a:cs typeface="Times New Roman" pitchFamily="18" charset="0"/>
              </a:rPr>
              <a:t>gases e.g. decreased PaO</a:t>
            </a:r>
            <a:r>
              <a:rPr lang="en-US" sz="3200" baseline="-25000" dirty="0">
                <a:latin typeface="Times New Roman" pitchFamily="18" charset="0"/>
                <a:cs typeface="Times New Roman" pitchFamily="18" charset="0"/>
              </a:rPr>
              <a:t>2</a:t>
            </a:r>
            <a:r>
              <a:rPr lang="en-US" sz="3200" dirty="0">
                <a:latin typeface="Times New Roman" pitchFamily="18" charset="0"/>
                <a:cs typeface="Times New Roman" pitchFamily="18" charset="0"/>
              </a:rPr>
              <a:t> (hypoxia) and increased </a:t>
            </a:r>
            <a:r>
              <a:rPr lang="en-US" sz="3200" dirty="0" smtClean="0">
                <a:latin typeface="Times New Roman" pitchFamily="18" charset="0"/>
                <a:cs typeface="Times New Roman" pitchFamily="18" charset="0"/>
              </a:rPr>
              <a:t>PaCO</a:t>
            </a:r>
            <a:r>
              <a:rPr lang="en-US" sz="3200" baseline="-25000" dirty="0" smtClean="0">
                <a:latin typeface="Times New Roman" pitchFamily="18" charset="0"/>
                <a:cs typeface="Times New Roman" pitchFamily="18" charset="0"/>
              </a:rPr>
              <a:t>2</a:t>
            </a:r>
            <a:r>
              <a:rPr lang="en-US" sz="3200" dirty="0">
                <a:latin typeface="Times New Roman" pitchFamily="18" charset="0"/>
                <a:cs typeface="Times New Roman" pitchFamily="18" charset="0"/>
              </a:rPr>
              <a:t>. Respiratory </a:t>
            </a:r>
            <a:r>
              <a:rPr lang="en-US" sz="3200" dirty="0" smtClean="0">
                <a:latin typeface="Times New Roman" pitchFamily="18" charset="0"/>
                <a:cs typeface="Times New Roman" pitchFamily="18" charset="0"/>
              </a:rPr>
              <a:t>alkalosis.</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625639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fontScale="90000"/>
          </a:bodyPr>
          <a:lstStyle/>
          <a:p>
            <a:r>
              <a:rPr lang="en-US" b="1" dirty="0" smtClean="0"/>
              <a:t>LEARNING OBJECTIVES</a:t>
            </a: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a:xfrm>
            <a:off x="381000" y="1371600"/>
            <a:ext cx="8763000" cy="5105400"/>
          </a:xfrm>
        </p:spPr>
        <p:txBody>
          <a:bodyPr>
            <a:normAutofit fontScale="92500" lnSpcReduction="20000"/>
          </a:bodyPr>
          <a:lstStyle/>
          <a:p>
            <a:pPr algn="l"/>
            <a:r>
              <a:rPr lang="en-US" sz="4000" dirty="0">
                <a:solidFill>
                  <a:prstClr val="black"/>
                </a:solidFill>
                <a:ea typeface="+mj-ea"/>
                <a:cs typeface="Times New Roman" pitchFamily="18" charset="0"/>
              </a:rPr>
              <a:t>At the end of the session learners should be able </a:t>
            </a:r>
            <a:r>
              <a:rPr lang="en-US" sz="4000" dirty="0" smtClean="0">
                <a:solidFill>
                  <a:prstClr val="black"/>
                </a:solidFill>
                <a:ea typeface="+mj-ea"/>
                <a:cs typeface="Times New Roman" pitchFamily="18" charset="0"/>
              </a:rPr>
              <a:t>to:</a:t>
            </a:r>
          </a:p>
          <a:p>
            <a:pPr marL="571500" indent="-571500" algn="l">
              <a:buFont typeface="Arial" pitchFamily="34" charset="0"/>
              <a:buChar char="•"/>
            </a:pPr>
            <a:r>
              <a:rPr lang="en-US" sz="4000" dirty="0" smtClean="0">
                <a:solidFill>
                  <a:prstClr val="black"/>
                </a:solidFill>
                <a:ea typeface="+mj-ea"/>
                <a:cs typeface="Times New Roman" pitchFamily="18" charset="0"/>
              </a:rPr>
              <a:t>Define Bronchitis. </a:t>
            </a:r>
          </a:p>
          <a:p>
            <a:pPr marL="571500" indent="-571500" algn="l">
              <a:buFont typeface="Arial" pitchFamily="34" charset="0"/>
              <a:buChar char="•"/>
            </a:pPr>
            <a:r>
              <a:rPr lang="en-US" sz="4000" dirty="0" smtClean="0">
                <a:solidFill>
                  <a:prstClr val="black"/>
                </a:solidFill>
                <a:ea typeface="+mj-ea"/>
                <a:cs typeface="Times New Roman" pitchFamily="18" charset="0"/>
              </a:rPr>
              <a:t>Mention causes and pre disposing factors </a:t>
            </a:r>
            <a:r>
              <a:rPr lang="en-US" sz="4000" dirty="0">
                <a:solidFill>
                  <a:prstClr val="black"/>
                </a:solidFill>
                <a:cs typeface="Times New Roman" pitchFamily="18" charset="0"/>
              </a:rPr>
              <a:t>of bronchitis </a:t>
            </a:r>
            <a:r>
              <a:rPr lang="en-US" sz="4000" dirty="0" smtClean="0">
                <a:solidFill>
                  <a:prstClr val="black"/>
                </a:solidFill>
                <a:ea typeface="+mj-ea"/>
                <a:cs typeface="Times New Roman" pitchFamily="18" charset="0"/>
              </a:rPr>
              <a:t>.</a:t>
            </a:r>
          </a:p>
          <a:p>
            <a:pPr marL="571500" indent="-571500" algn="l">
              <a:buFont typeface="Arial" pitchFamily="34" charset="0"/>
              <a:buChar char="•"/>
            </a:pPr>
            <a:r>
              <a:rPr lang="en-US" sz="4000" dirty="0" smtClean="0">
                <a:solidFill>
                  <a:prstClr val="black"/>
                </a:solidFill>
                <a:ea typeface="+mj-ea"/>
                <a:cs typeface="Times New Roman" pitchFamily="18" charset="0"/>
              </a:rPr>
              <a:t>Explain Pathophisiology of bronchitis.</a:t>
            </a:r>
          </a:p>
          <a:p>
            <a:pPr marL="571500" indent="-571500" algn="l">
              <a:buFont typeface="Arial" pitchFamily="34" charset="0"/>
              <a:buChar char="•"/>
            </a:pPr>
            <a:r>
              <a:rPr lang="en-US" sz="4000" dirty="0" smtClean="0">
                <a:solidFill>
                  <a:prstClr val="black"/>
                </a:solidFill>
                <a:ea typeface="+mj-ea"/>
                <a:cs typeface="Times New Roman" pitchFamily="18" charset="0"/>
              </a:rPr>
              <a:t>List diagnostic measures of bronchitis.</a:t>
            </a:r>
          </a:p>
          <a:p>
            <a:pPr marL="571500" indent="-571500" algn="l">
              <a:buFont typeface="Arial" pitchFamily="34" charset="0"/>
              <a:buChar char="•"/>
            </a:pPr>
            <a:r>
              <a:rPr lang="en-US" sz="4000" dirty="0" smtClean="0">
                <a:solidFill>
                  <a:prstClr val="black"/>
                </a:solidFill>
                <a:ea typeface="+mj-ea"/>
                <a:cs typeface="Times New Roman" pitchFamily="18" charset="0"/>
              </a:rPr>
              <a:t>Describe  medical treatment and nursing management of bronchitis.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Nursing Management and Treatment</a:t>
            </a:r>
            <a:br>
              <a:rPr lang="en-US" dirty="0" smtClean="0"/>
            </a:br>
            <a:endParaRPr lang="en-US" dirty="0"/>
          </a:p>
        </p:txBody>
      </p:sp>
      <p:sp>
        <p:nvSpPr>
          <p:cNvPr id="3" name="Content Placeholder 2"/>
          <p:cNvSpPr>
            <a:spLocks noGrp="1"/>
          </p:cNvSpPr>
          <p:nvPr>
            <p:ph idx="1"/>
          </p:nvPr>
        </p:nvSpPr>
        <p:spPr>
          <a:xfrm>
            <a:off x="457200" y="1600200"/>
            <a:ext cx="8229600" cy="4953000"/>
          </a:xfrm>
        </p:spPr>
        <p:txBody>
          <a:bodyPr>
            <a:normAutofit/>
          </a:bodyPr>
          <a:lstStyle/>
          <a:p>
            <a:pPr lvl="0">
              <a:lnSpc>
                <a:spcPct val="150000"/>
              </a:lnSpc>
            </a:pPr>
            <a:r>
              <a:rPr lang="en-US" dirty="0" smtClean="0">
                <a:latin typeface="Times New Roman" pitchFamily="18" charset="0"/>
                <a:cs typeface="Times New Roman" pitchFamily="18" charset="0"/>
              </a:rPr>
              <a:t>People </a:t>
            </a:r>
            <a:r>
              <a:rPr lang="en-US" dirty="0">
                <a:latin typeface="Times New Roman" pitchFamily="18" charset="0"/>
                <a:cs typeface="Times New Roman" pitchFamily="18" charset="0"/>
              </a:rPr>
              <a:t>suffering from bronchitis are usually instructed to rest, drink </a:t>
            </a:r>
            <a:r>
              <a:rPr lang="en-US" dirty="0" smtClean="0">
                <a:latin typeface="Times New Roman" pitchFamily="18" charset="0"/>
                <a:cs typeface="Times New Roman" pitchFamily="18" charset="0"/>
              </a:rPr>
              <a:t>copious fluids </a:t>
            </a:r>
            <a:r>
              <a:rPr lang="en-US" dirty="0">
                <a:latin typeface="Times New Roman" pitchFamily="18" charset="0"/>
                <a:cs typeface="Times New Roman" pitchFamily="18" charset="0"/>
              </a:rPr>
              <a:t>, breathe warm and moist air and take over the counter cough suppressants and pain relievers in order to manage symptoms and ease </a:t>
            </a:r>
            <a:r>
              <a:rPr lang="en-US" dirty="0" smtClean="0">
                <a:latin typeface="Times New Roman" pitchFamily="18" charset="0"/>
                <a:cs typeface="Times New Roman" pitchFamily="18" charset="0"/>
              </a:rPr>
              <a:t>breathing.</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Rectangle 2"/>
          <p:cNvSpPr/>
          <p:nvPr/>
        </p:nvSpPr>
        <p:spPr>
          <a:xfrm>
            <a:off x="457200" y="1447800"/>
            <a:ext cx="8305800" cy="4524315"/>
          </a:xfrm>
          <a:prstGeom prst="rect">
            <a:avLst/>
          </a:prstGeom>
        </p:spPr>
        <p:txBody>
          <a:bodyPr wrap="square">
            <a:spAutoFit/>
          </a:bodyPr>
          <a:lstStyle/>
          <a:p>
            <a:pPr marL="457200" lvl="0" indent="-457200">
              <a:lnSpc>
                <a:spcPct val="150000"/>
              </a:lnSpc>
              <a:buFont typeface="Arial" pitchFamily="34" charset="0"/>
              <a:buChar char="•"/>
            </a:pPr>
            <a:r>
              <a:rPr lang="en-US" sz="3200" dirty="0">
                <a:latin typeface="Times New Roman" pitchFamily="18" charset="0"/>
                <a:cs typeface="Times New Roman" pitchFamily="18" charset="0"/>
              </a:rPr>
              <a:t>Many cases of acute bronchitis may go away without any specific treatment, but there is no cure for chronic bronchitis in this case Antibiotics may be prescribed so as to prevent secondary infection and will be effective for bacterial infections</a:t>
            </a:r>
          </a:p>
        </p:txBody>
      </p:sp>
    </p:spTree>
    <p:extLst>
      <p:ext uri="{BB962C8B-B14F-4D97-AF65-F5344CB8AC3E}">
        <p14:creationId xmlns:p14="http://schemas.microsoft.com/office/powerpoint/2010/main" val="357062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Rectangle 2"/>
          <p:cNvSpPr/>
          <p:nvPr/>
        </p:nvSpPr>
        <p:spPr>
          <a:xfrm>
            <a:off x="304800" y="1582340"/>
            <a:ext cx="8305800" cy="5262979"/>
          </a:xfrm>
          <a:prstGeom prst="rect">
            <a:avLst/>
          </a:prstGeom>
        </p:spPr>
        <p:txBody>
          <a:bodyPr wrap="square">
            <a:spAutoFit/>
          </a:bodyPr>
          <a:lstStyle/>
          <a:p>
            <a:pPr marL="457200" lvl="0" indent="-457200">
              <a:lnSpc>
                <a:spcPct val="150000"/>
              </a:lnSpc>
              <a:buFont typeface="Arial" pitchFamily="34" charset="0"/>
              <a:buChar char="•"/>
            </a:pPr>
            <a:r>
              <a:rPr lang="en-US" sz="3200" dirty="0">
                <a:latin typeface="Times New Roman" pitchFamily="18" charset="0"/>
                <a:cs typeface="Times New Roman" pitchFamily="18" charset="0"/>
              </a:rPr>
              <a:t>Cough medicine may be administered but we should not suppress the cough completely for its important way to bring up mucus </a:t>
            </a:r>
            <a:r>
              <a:rPr lang="en-US" sz="3200" dirty="0" smtClean="0">
                <a:latin typeface="Times New Roman" pitchFamily="18" charset="0"/>
                <a:cs typeface="Times New Roman" pitchFamily="18" charset="0"/>
              </a:rPr>
              <a:t>and </a:t>
            </a:r>
            <a:r>
              <a:rPr lang="en-US" sz="3200" dirty="0">
                <a:latin typeface="Times New Roman" pitchFamily="18" charset="0"/>
                <a:cs typeface="Times New Roman" pitchFamily="18" charset="0"/>
              </a:rPr>
              <a:t>remove irritants from the </a:t>
            </a:r>
            <a:r>
              <a:rPr lang="en-US" sz="3200" dirty="0" smtClean="0">
                <a:latin typeface="Times New Roman" pitchFamily="18" charset="0"/>
                <a:cs typeface="Times New Roman" pitchFamily="18" charset="0"/>
              </a:rPr>
              <a:t>lungs.</a:t>
            </a:r>
            <a:endParaRPr lang="en-US" sz="3200" dirty="0">
              <a:latin typeface="Times New Roman" pitchFamily="18" charset="0"/>
              <a:cs typeface="Times New Roman" pitchFamily="18" charset="0"/>
            </a:endParaRPr>
          </a:p>
          <a:p>
            <a:pPr marL="457200" lvl="0" indent="-457200">
              <a:lnSpc>
                <a:spcPct val="150000"/>
              </a:lnSpc>
              <a:buFont typeface="Arial" pitchFamily="34" charset="0"/>
              <a:buChar char="•"/>
            </a:pPr>
            <a:r>
              <a:rPr lang="en-US" sz="3200" dirty="0">
                <a:latin typeface="Times New Roman" pitchFamily="18" charset="0"/>
                <a:cs typeface="Times New Roman" pitchFamily="18" charset="0"/>
              </a:rPr>
              <a:t>Bronchodilator and </a:t>
            </a:r>
            <a:r>
              <a:rPr lang="en-US" sz="3200" dirty="0" smtClean="0">
                <a:latin typeface="Times New Roman" pitchFamily="18" charset="0"/>
                <a:cs typeface="Times New Roman" pitchFamily="18" charset="0"/>
              </a:rPr>
              <a:t>Mucolytic </a:t>
            </a:r>
            <a:r>
              <a:rPr lang="en-US" sz="3200" dirty="0">
                <a:latin typeface="Times New Roman" pitchFamily="18" charset="0"/>
                <a:cs typeface="Times New Roman" pitchFamily="18" charset="0"/>
              </a:rPr>
              <a:t>these drugs will open bronchial tubes thin and clear out mucus also it makes to easier </a:t>
            </a:r>
            <a:r>
              <a:rPr lang="en-US" sz="3200" dirty="0" smtClean="0">
                <a:latin typeface="Times New Roman" pitchFamily="18" charset="0"/>
                <a:cs typeface="Times New Roman" pitchFamily="18" charset="0"/>
              </a:rPr>
              <a:t>cough.</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5535523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smtClean="0"/>
              <a:t>Margaret F Alexandra (2000) Nursing practice hospital and homes, second edition </a:t>
            </a:r>
          </a:p>
          <a:p>
            <a:pPr lvl="0"/>
            <a:r>
              <a:rPr lang="en-US" dirty="0" smtClean="0"/>
              <a:t>International Study Of Pain: An Unpleasant Experience That We Primarily Associate With Tissue Damage Or Describe In Terms Of Tissue Damage Or Both." </a:t>
            </a:r>
            <a:r>
              <a:rPr lang="en-US" dirty="0" err="1" smtClean="0"/>
              <a:t>Merskey</a:t>
            </a:r>
            <a:r>
              <a:rPr lang="en-US" dirty="0" smtClean="0"/>
              <a:t>, H. (1964), </a:t>
            </a:r>
            <a:r>
              <a:rPr lang="en-US" i="1" dirty="0" smtClean="0"/>
              <a:t>An Investigation Of Pain</a:t>
            </a:r>
            <a:endParaRPr lang="en-US" dirty="0" smtClean="0"/>
          </a:p>
          <a:p>
            <a:pPr lvl="0"/>
            <a:r>
              <a:rPr lang="en-US" dirty="0" smtClean="0"/>
              <a:t>Jennifer E. Helms, Claudia P. </a:t>
            </a:r>
            <a:r>
              <a:rPr lang="en-US" dirty="0" err="1" smtClean="0"/>
              <a:t>Barone,physiology</a:t>
            </a:r>
            <a:r>
              <a:rPr lang="en-US" dirty="0" smtClean="0"/>
              <a:t> And Treatment Of Skin Disease, critical Care Nurse, </a:t>
            </a:r>
            <a:r>
              <a:rPr lang="en-US" dirty="0" err="1" smtClean="0"/>
              <a:t>Vol</a:t>
            </a:r>
            <a:r>
              <a:rPr lang="en-US" dirty="0" smtClean="0"/>
              <a:t> 28, No. 6, Dec.2008.</a:t>
            </a:r>
          </a:p>
          <a:p>
            <a:pPr lvl="0"/>
            <a:r>
              <a:rPr lang="en-US" dirty="0" smtClean="0"/>
              <a:t>Griffiths CE, Barker JN. Pathogenesis and clinical features of psoriasis. Lancet 2007;370(9583):263-71.</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BRONCHITIS</a:t>
            </a:r>
            <a:endParaRPr lang="en-US" dirty="0">
              <a:latin typeface="Algerian" pitchFamily="82" charset="0"/>
            </a:endParaRPr>
          </a:p>
        </p:txBody>
      </p:sp>
      <p:sp>
        <p:nvSpPr>
          <p:cNvPr id="3" name="Content Placeholder 2"/>
          <p:cNvSpPr>
            <a:spLocks noGrp="1"/>
          </p:cNvSpPr>
          <p:nvPr>
            <p:ph idx="1"/>
          </p:nvPr>
        </p:nvSpPr>
        <p:spPr>
          <a:xfrm>
            <a:off x="0" y="1295400"/>
            <a:ext cx="8915400" cy="5334000"/>
          </a:xfrm>
        </p:spPr>
        <p:txBody>
          <a:bodyPr>
            <a:normAutofit fontScale="25000" lnSpcReduction="20000"/>
          </a:bodyPr>
          <a:lstStyle/>
          <a:p>
            <a:pPr lvl="1">
              <a:lnSpc>
                <a:spcPct val="170000"/>
              </a:lnSpc>
              <a:buNone/>
            </a:pPr>
            <a:r>
              <a:rPr lang="en-US" sz="4500" dirty="0" smtClean="0"/>
              <a:t>        </a:t>
            </a:r>
            <a:r>
              <a:rPr lang="en-US" sz="11200" dirty="0" smtClean="0">
                <a:latin typeface="Times New Roman" pitchFamily="18" charset="0"/>
                <a:cs typeface="Times New Roman" pitchFamily="18" charset="0"/>
              </a:rPr>
              <a:t>Bronchitis is an inflammation or swelling of the bronchial tubes (bronchi), the air passage between the nose and the lungs. Bronchitis is more specifically when the lining of the bronchial tubes becomes inflamed or infected.  People with bronchitis breathe less air and oxygen into their lungs; they also have heavy mucus or phlegm forming in their airways.</a:t>
            </a:r>
            <a:endParaRPr lang="en-US" sz="11200" dirty="0">
              <a:latin typeface="Times New Roman" pitchFamily="18" charset="0"/>
              <a:cs typeface="Times New Roman" pitchFamily="18" charset="0"/>
            </a:endParaRPr>
          </a:p>
          <a:p>
            <a:pPr>
              <a:lnSpc>
                <a:spcPct val="170000"/>
              </a:lnSpc>
              <a:buNone/>
            </a:pPr>
            <a:r>
              <a:rPr lang="en-US" dirty="0">
                <a:latin typeface="Times New Roman" pitchFamily="18" charset="0"/>
                <a:cs typeface="Times New Roman" pitchFamily="18" charset="0"/>
              </a:rPr>
              <a:t> </a:t>
            </a:r>
          </a:p>
          <a:p>
            <a:pPr>
              <a:buNone/>
            </a:pPr>
            <a:r>
              <a:rPr lang="en-US" dirty="0" smtClean="0"/>
              <a:t> </a:t>
            </a:r>
            <a:endParaRPr lang="en-US" dirty="0"/>
          </a:p>
          <a:p>
            <a:pPr>
              <a:buNone/>
            </a:pPr>
            <a:r>
              <a:rPr lang="en-US" dirty="0" smtClean="0"/>
              <a:t> </a:t>
            </a:r>
            <a:r>
              <a:rPr lang="en-US" dirty="0"/>
              <a:t>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BRONCHITIS</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0">
              <a:lnSpc>
                <a:spcPct val="200000"/>
              </a:lnSpc>
            </a:pPr>
            <a:r>
              <a:rPr lang="en-US" dirty="0" smtClean="0">
                <a:latin typeface="Times New Roman" pitchFamily="18" charset="0"/>
                <a:cs typeface="Times New Roman" pitchFamily="18" charset="0"/>
              </a:rPr>
              <a:t>Bronchitis </a:t>
            </a:r>
            <a:r>
              <a:rPr lang="en-US" dirty="0">
                <a:latin typeface="Times New Roman" pitchFamily="18" charset="0"/>
                <a:cs typeface="Times New Roman" pitchFamily="18" charset="0"/>
              </a:rPr>
              <a:t>can be caused by either a virus or bacteria but viral bronchitis is much more common, in most cases bronchitis is caused by the same virus that cause the common cold or flu(virus influenza)</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 DESPOSING FACTORS OF BRONCHITIS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a:t> </a:t>
            </a:r>
          </a:p>
          <a:p>
            <a:pPr lvl="0">
              <a:lnSpc>
                <a:spcPct val="150000"/>
              </a:lnSpc>
            </a:pPr>
            <a:r>
              <a:rPr lang="en-US" sz="3500" dirty="0">
                <a:latin typeface="Times New Roman" pitchFamily="18" charset="0"/>
                <a:cs typeface="Times New Roman" pitchFamily="18" charset="0"/>
              </a:rPr>
              <a:t>Breathing in irritant substances:  such as </a:t>
            </a:r>
            <a:r>
              <a:rPr lang="en-US" sz="3500" dirty="0" smtClean="0">
                <a:latin typeface="Times New Roman" pitchFamily="18" charset="0"/>
                <a:cs typeface="Times New Roman" pitchFamily="18" charset="0"/>
              </a:rPr>
              <a:t>smoking cigarrete, </a:t>
            </a:r>
            <a:r>
              <a:rPr lang="en-US" sz="3500" dirty="0">
                <a:latin typeface="Times New Roman" pitchFamily="18" charset="0"/>
                <a:cs typeface="Times New Roman" pitchFamily="18" charset="0"/>
              </a:rPr>
              <a:t>chemicals in house hold products or tobacco smoke. Smoking is the main cause of long term bronchitis and it affects people who inhale second hand smoke as well as smokers themselves.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Rectangle 2"/>
          <p:cNvSpPr/>
          <p:nvPr/>
        </p:nvSpPr>
        <p:spPr>
          <a:xfrm>
            <a:off x="609600" y="1600200"/>
            <a:ext cx="8153400" cy="4524315"/>
          </a:xfrm>
          <a:prstGeom prst="rect">
            <a:avLst/>
          </a:prstGeom>
        </p:spPr>
        <p:txBody>
          <a:bodyPr wrap="square">
            <a:spAutoFit/>
          </a:bodyPr>
          <a:lstStyle/>
          <a:p>
            <a:pPr marL="457200" lvl="0" indent="-457200">
              <a:lnSpc>
                <a:spcPct val="150000"/>
              </a:lnSpc>
              <a:buFont typeface="Arial" pitchFamily="34" charset="0"/>
              <a:buChar char="•"/>
            </a:pPr>
            <a:r>
              <a:rPr lang="en-US" sz="3200" dirty="0">
                <a:latin typeface="Times New Roman" pitchFamily="18" charset="0"/>
                <a:cs typeface="Times New Roman" pitchFamily="18" charset="0"/>
              </a:rPr>
              <a:t>Exposed to materials that can damage your lungs, such as grain dust, textiles, ammonia strong acid or chlorine. This sometimes referred as occupational bronchitis, and usually ceases  once you are no longer exposed to the irritant </a:t>
            </a:r>
            <a:r>
              <a:rPr lang="en-US" sz="3200" dirty="0" smtClean="0">
                <a:latin typeface="Times New Roman" pitchFamily="18" charset="0"/>
                <a:cs typeface="Times New Roman" pitchFamily="18" charset="0"/>
              </a:rPr>
              <a:t>substances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472611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BRONCHITIS MAY BE:</a:t>
            </a:r>
            <a:endParaRPr lang="en-US" dirty="0"/>
          </a:p>
        </p:txBody>
      </p:sp>
      <p:sp>
        <p:nvSpPr>
          <p:cNvPr id="3" name="Content Placeholder 2"/>
          <p:cNvSpPr>
            <a:spLocks noGrp="1"/>
          </p:cNvSpPr>
          <p:nvPr>
            <p:ph idx="1"/>
          </p:nvPr>
        </p:nvSpPr>
        <p:spPr>
          <a:xfrm>
            <a:off x="457200" y="1600200"/>
            <a:ext cx="8229600" cy="4800600"/>
          </a:xfrm>
        </p:spPr>
        <p:txBody>
          <a:bodyPr/>
          <a:lstStyle/>
          <a:p>
            <a:pPr lvl="0">
              <a:lnSpc>
                <a:spcPct val="200000"/>
              </a:lnSpc>
            </a:pPr>
            <a:r>
              <a:rPr lang="en-US" dirty="0" smtClean="0">
                <a:latin typeface="Times New Roman" pitchFamily="18" charset="0"/>
                <a:cs typeface="Times New Roman" pitchFamily="18" charset="0"/>
              </a:rPr>
              <a:t>Acute</a:t>
            </a:r>
            <a:r>
              <a:rPr lang="en-US" dirty="0">
                <a:latin typeface="Times New Roman" pitchFamily="18" charset="0"/>
                <a:cs typeface="Times New Roman" pitchFamily="18" charset="0"/>
              </a:rPr>
              <a:t>.</a:t>
            </a:r>
          </a:p>
          <a:p>
            <a:pPr lvl="0">
              <a:lnSpc>
                <a:spcPct val="200000"/>
              </a:lnSpc>
            </a:pPr>
            <a:r>
              <a:rPr lang="en-US" dirty="0">
                <a:latin typeface="Times New Roman" pitchFamily="18" charset="0"/>
                <a:cs typeface="Times New Roman" pitchFamily="18" charset="0"/>
              </a:rPr>
              <a:t>Chronic.</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Acute Bronchitis.</a:t>
            </a:r>
            <a:br>
              <a:rPr lang="en-US" dirty="0" smtClean="0"/>
            </a:br>
            <a:endParaRPr lang="en-US" dirty="0"/>
          </a:p>
        </p:txBody>
      </p:sp>
      <p:sp>
        <p:nvSpPr>
          <p:cNvPr id="3" name="Content Placeholder 2"/>
          <p:cNvSpPr>
            <a:spLocks noGrp="1"/>
          </p:cNvSpPr>
          <p:nvPr>
            <p:ph idx="1"/>
          </p:nvPr>
        </p:nvSpPr>
        <p:spPr>
          <a:xfrm>
            <a:off x="152400" y="1219200"/>
            <a:ext cx="8534400" cy="5410200"/>
          </a:xfrm>
        </p:spPr>
        <p:txBody>
          <a:bodyPr>
            <a:normAutofit/>
          </a:bodyPr>
          <a:lstStyle/>
          <a:p>
            <a:pPr>
              <a:lnSpc>
                <a:spcPct val="150000"/>
              </a:lnSpc>
            </a:pPr>
            <a:r>
              <a:rPr lang="en-US" dirty="0" smtClean="0">
                <a:latin typeface="Times New Roman" pitchFamily="18" charset="0"/>
                <a:cs typeface="Times New Roman" pitchFamily="18" charset="0"/>
              </a:rPr>
              <a:t>Is </a:t>
            </a:r>
            <a:r>
              <a:rPr lang="en-US" dirty="0">
                <a:latin typeface="Times New Roman" pitchFamily="18" charset="0"/>
                <a:cs typeface="Times New Roman" pitchFamily="18" charset="0"/>
              </a:rPr>
              <a:t>characterized by the development of cough or small sensation in the back of throat with or without production of sputum. </a:t>
            </a:r>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Acute </a:t>
            </a:r>
            <a:r>
              <a:rPr lang="en-US" dirty="0">
                <a:latin typeface="Times New Roman" pitchFamily="18" charset="0"/>
                <a:cs typeface="Times New Roman" pitchFamily="18" charset="0"/>
              </a:rPr>
              <a:t>bronchitis often occurs after a cold or the flu, as the result of bacterial infection, or from constant irritation of the bronchi by polluted air or chemical fumes in the environment.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t>
            </a:r>
            <a:endParaRPr lang="en-US" dirty="0"/>
          </a:p>
        </p:txBody>
      </p:sp>
      <p:sp>
        <p:nvSpPr>
          <p:cNvPr id="3" name="Rectangle 2"/>
          <p:cNvSpPr/>
          <p:nvPr/>
        </p:nvSpPr>
        <p:spPr>
          <a:xfrm>
            <a:off x="457200" y="1219200"/>
            <a:ext cx="8458200" cy="4524315"/>
          </a:xfrm>
          <a:prstGeom prst="rect">
            <a:avLst/>
          </a:prstGeom>
        </p:spPr>
        <p:txBody>
          <a:bodyPr wrap="square">
            <a:spAutoFit/>
          </a:bodyPr>
          <a:lstStyle/>
          <a:p>
            <a:pPr>
              <a:lnSpc>
                <a:spcPct val="150000"/>
              </a:lnSpc>
            </a:pPr>
            <a:r>
              <a:rPr lang="en-US" sz="3200" dirty="0">
                <a:latin typeface="Times New Roman" pitchFamily="18" charset="0"/>
                <a:cs typeface="Times New Roman" pitchFamily="18" charset="0"/>
              </a:rPr>
              <a:t>Also characterized by a slight fever that may last for a few days to weeks, and is often accompanied by a cough that may persist for several weeks. Acute bronchitis, symptoms usually resolve within 7 to 10 days, however, a dry, hacking cough can </a:t>
            </a:r>
            <a:r>
              <a:rPr lang="en-US" sz="3200" dirty="0" smtClean="0">
                <a:latin typeface="Times New Roman" pitchFamily="18" charset="0"/>
                <a:cs typeface="Times New Roman" pitchFamily="18" charset="0"/>
              </a:rPr>
              <a:t>longer </a:t>
            </a:r>
            <a:r>
              <a:rPr lang="en-US" sz="3200" dirty="0">
                <a:latin typeface="Times New Roman" pitchFamily="18" charset="0"/>
                <a:cs typeface="Times New Roman" pitchFamily="18" charset="0"/>
              </a:rPr>
              <a:t>for several weeks.  </a:t>
            </a:r>
          </a:p>
        </p:txBody>
      </p:sp>
    </p:spTree>
    <p:extLst>
      <p:ext uri="{BB962C8B-B14F-4D97-AF65-F5344CB8AC3E}">
        <p14:creationId xmlns:p14="http://schemas.microsoft.com/office/powerpoint/2010/main" val="8841501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1008</TotalTime>
  <Words>973</Words>
  <Application>Microsoft Office PowerPoint</Application>
  <PresentationFormat>On-screen Show (4:3)</PresentationFormat>
  <Paragraphs>72</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Algerian</vt:lpstr>
      <vt:lpstr>Arial</vt:lpstr>
      <vt:lpstr>Calibri</vt:lpstr>
      <vt:lpstr>Times New Roman</vt:lpstr>
      <vt:lpstr>Office Theme</vt:lpstr>
      <vt:lpstr>  TOPIC : BRONCHITIS</vt:lpstr>
      <vt:lpstr>LEARNING OBJECTIVES  </vt:lpstr>
      <vt:lpstr>BRONCHITIS</vt:lpstr>
      <vt:lpstr>BRONCHITIS </vt:lpstr>
      <vt:lpstr>PRE DESPOSING FACTORS OF BRONCHITIS</vt:lpstr>
      <vt:lpstr>Cont…</vt:lpstr>
      <vt:lpstr>BRONCHITIS MAY BE:</vt:lpstr>
      <vt:lpstr>Acute Bronchitis. </vt:lpstr>
      <vt:lpstr>Cont..</vt:lpstr>
      <vt:lpstr>Cont..</vt:lpstr>
      <vt:lpstr>Chronic Bronchitis. </vt:lpstr>
      <vt:lpstr>Cont..</vt:lpstr>
      <vt:lpstr> PATHOPHYSIOLOGY.</vt:lpstr>
      <vt:lpstr>Cont…</vt:lpstr>
      <vt:lpstr>Cont..</vt:lpstr>
      <vt:lpstr>PowerPoint Presentation</vt:lpstr>
      <vt:lpstr>SIGNS AND SYMTOMS OF BRONCHITIS </vt:lpstr>
      <vt:lpstr> DIAGNOSTIC MEASURES </vt:lpstr>
      <vt:lpstr>Cont..</vt:lpstr>
      <vt:lpstr>General Nursing Management and Treatment </vt:lpstr>
      <vt:lpstr>Cont..</vt:lpstr>
      <vt:lpstr>Cont..</vt:lpstr>
      <vt:lpstr>Reference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AND SURGICAL NURSING 1 GROUP NO1  PARTICIPANTS ARAFA ABDULHAKIM MUHSIN ASHA MSENGA MRISHO</dc:title>
  <dc:creator>user</dc:creator>
  <cp:lastModifiedBy>PIETERS</cp:lastModifiedBy>
  <cp:revision>43</cp:revision>
  <dcterms:created xsi:type="dcterms:W3CDTF">2005-02-05T23:36:27Z</dcterms:created>
  <dcterms:modified xsi:type="dcterms:W3CDTF">2017-05-27T00:07:16Z</dcterms:modified>
</cp:coreProperties>
</file>