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p:cViewPr varScale="1">
        <p:scale>
          <a:sx n="78" d="100"/>
          <a:sy n="78" d="100"/>
        </p:scale>
        <p:origin x="1062" y="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213893-D141-4A77-B9E6-059F92AAD63F}" type="datetimeFigureOut">
              <a:rPr lang="en-US" smtClean="0"/>
              <a:pPr/>
              <a:t>5/27/2017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E58B89-0B31-4FD9-ACF4-2EF5C3D14B43}" type="slidenum">
              <a:rPr lang="en-US" smtClean="0"/>
              <a:pPr/>
              <a:t>‹#›</a:t>
            </a:fld>
            <a:endParaRPr lang="en-US"/>
          </a:p>
        </p:txBody>
      </p:sp>
    </p:spTree>
    <p:extLst>
      <p:ext uri="{BB962C8B-B14F-4D97-AF65-F5344CB8AC3E}">
        <p14:creationId xmlns:p14="http://schemas.microsoft.com/office/powerpoint/2010/main" val="989054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E58B89-0B31-4FD9-ACF4-2EF5C3D14B43}" type="slidenum">
              <a:rPr lang="en-US" smtClean="0"/>
              <a:pPr/>
              <a:t>2</a:t>
            </a:fld>
            <a:endParaRPr lang="en-US"/>
          </a:p>
        </p:txBody>
      </p:sp>
    </p:spTree>
    <p:extLst>
      <p:ext uri="{BB962C8B-B14F-4D97-AF65-F5344CB8AC3E}">
        <p14:creationId xmlns:p14="http://schemas.microsoft.com/office/powerpoint/2010/main" val="2665736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E58B89-0B31-4FD9-ACF4-2EF5C3D14B43}" type="slidenum">
              <a:rPr lang="en-US" smtClean="0"/>
              <a:pPr/>
              <a:t>3</a:t>
            </a:fld>
            <a:endParaRPr lang="en-US"/>
          </a:p>
        </p:txBody>
      </p:sp>
    </p:spTree>
    <p:extLst>
      <p:ext uri="{BB962C8B-B14F-4D97-AF65-F5344CB8AC3E}">
        <p14:creationId xmlns:p14="http://schemas.microsoft.com/office/powerpoint/2010/main" val="3990210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E58B89-0B31-4FD9-ACF4-2EF5C3D14B43}" type="slidenum">
              <a:rPr lang="en-US" smtClean="0"/>
              <a:pPr/>
              <a:t>4</a:t>
            </a:fld>
            <a:endParaRPr lang="en-US"/>
          </a:p>
        </p:txBody>
      </p:sp>
    </p:spTree>
    <p:extLst>
      <p:ext uri="{BB962C8B-B14F-4D97-AF65-F5344CB8AC3E}">
        <p14:creationId xmlns:p14="http://schemas.microsoft.com/office/powerpoint/2010/main" val="3684824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E58B89-0B31-4FD9-ACF4-2EF5C3D14B43}" type="slidenum">
              <a:rPr lang="en-US" smtClean="0"/>
              <a:pPr/>
              <a:t>5</a:t>
            </a:fld>
            <a:endParaRPr lang="en-US"/>
          </a:p>
        </p:txBody>
      </p:sp>
    </p:spTree>
    <p:extLst>
      <p:ext uri="{BB962C8B-B14F-4D97-AF65-F5344CB8AC3E}">
        <p14:creationId xmlns:p14="http://schemas.microsoft.com/office/powerpoint/2010/main" val="2391998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E58B89-0B31-4FD9-ACF4-2EF5C3D14B43}" type="slidenum">
              <a:rPr lang="en-US" smtClean="0"/>
              <a:pPr/>
              <a:t>6</a:t>
            </a:fld>
            <a:endParaRPr lang="en-US"/>
          </a:p>
        </p:txBody>
      </p:sp>
    </p:spTree>
    <p:extLst>
      <p:ext uri="{BB962C8B-B14F-4D97-AF65-F5344CB8AC3E}">
        <p14:creationId xmlns:p14="http://schemas.microsoft.com/office/powerpoint/2010/main" val="28376340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E58B89-0B31-4FD9-ACF4-2EF5C3D14B43}" type="slidenum">
              <a:rPr lang="en-US" smtClean="0"/>
              <a:pPr/>
              <a:t>7</a:t>
            </a:fld>
            <a:endParaRPr lang="en-US"/>
          </a:p>
        </p:txBody>
      </p:sp>
    </p:spTree>
    <p:extLst>
      <p:ext uri="{BB962C8B-B14F-4D97-AF65-F5344CB8AC3E}">
        <p14:creationId xmlns:p14="http://schemas.microsoft.com/office/powerpoint/2010/main" val="2078621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E58B89-0B31-4FD9-ACF4-2EF5C3D14B43}" type="slidenum">
              <a:rPr lang="en-US" smtClean="0"/>
              <a:pPr/>
              <a:t>8</a:t>
            </a:fld>
            <a:endParaRPr lang="en-US"/>
          </a:p>
        </p:txBody>
      </p:sp>
    </p:spTree>
    <p:extLst>
      <p:ext uri="{BB962C8B-B14F-4D97-AF65-F5344CB8AC3E}">
        <p14:creationId xmlns:p14="http://schemas.microsoft.com/office/powerpoint/2010/main" val="2127389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E58B89-0B31-4FD9-ACF4-2EF5C3D14B43}" type="slidenum">
              <a:rPr lang="en-US" smtClean="0"/>
              <a:pPr/>
              <a:t>9</a:t>
            </a:fld>
            <a:endParaRPr lang="en-US"/>
          </a:p>
        </p:txBody>
      </p:sp>
    </p:spTree>
    <p:extLst>
      <p:ext uri="{BB962C8B-B14F-4D97-AF65-F5344CB8AC3E}">
        <p14:creationId xmlns:p14="http://schemas.microsoft.com/office/powerpoint/2010/main" val="2725104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E58B89-0B31-4FD9-ACF4-2EF5C3D14B43}" type="slidenum">
              <a:rPr lang="en-US" smtClean="0"/>
              <a:pPr/>
              <a:t>10</a:t>
            </a:fld>
            <a:endParaRPr lang="en-US"/>
          </a:p>
        </p:txBody>
      </p:sp>
    </p:spTree>
    <p:extLst>
      <p:ext uri="{BB962C8B-B14F-4D97-AF65-F5344CB8AC3E}">
        <p14:creationId xmlns:p14="http://schemas.microsoft.com/office/powerpoint/2010/main" val="36201480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ctrTitle"/>
          </p:nvPr>
        </p:nvSpPr>
        <p:spPr>
          <a:xfrm>
            <a:off x="685800" y="3581400"/>
            <a:ext cx="7772400" cy="1470025"/>
          </a:xfrm>
        </p:spPr>
        <p:txBody>
          <a:bodyPr/>
          <a:lstStyle>
            <a:lvl1pPr algn="ctr">
              <a:defRPr/>
            </a:lvl1pPr>
          </a:lstStyle>
          <a:p>
            <a:r>
              <a:rPr lang="en-US" smtClean="0"/>
              <a:t>Click to edit Master title style</a:t>
            </a:r>
            <a:endParaRPr lang="en-US"/>
          </a:p>
        </p:txBody>
      </p:sp>
      <p:sp>
        <p:nvSpPr>
          <p:cNvPr id="22531" name="Rectangle 3"/>
          <p:cNvSpPr>
            <a:spLocks noGrp="1" noChangeArrowheads="1"/>
          </p:cNvSpPr>
          <p:nvPr>
            <p:ph type="subTitle" idx="1"/>
          </p:nvPr>
        </p:nvSpPr>
        <p:spPr>
          <a:xfrm>
            <a:off x="1371600" y="5337175"/>
            <a:ext cx="6400800" cy="1143000"/>
          </a:xfrm>
        </p:spPr>
        <p:txBody>
          <a:bodyPr/>
          <a:lstStyle>
            <a:lvl1pPr marL="0" indent="0" algn="ctr">
              <a:buFontTx/>
              <a:buNone/>
              <a:defRPr/>
            </a:lvl1pPr>
          </a:lstStyle>
          <a:p>
            <a:r>
              <a:rPr lang="en-US" smtClean="0"/>
              <a:t>Click to edit Master subtitle style</a:t>
            </a:r>
            <a:endParaRPr lang="en-US"/>
          </a:p>
        </p:txBody>
      </p:sp>
      <p:sp>
        <p:nvSpPr>
          <p:cNvPr id="22532" name="Rectangle 4"/>
          <p:cNvSpPr>
            <a:spLocks noGrp="1" noChangeArrowheads="1"/>
          </p:cNvSpPr>
          <p:nvPr>
            <p:ph type="dt" sz="half" idx="2"/>
          </p:nvPr>
        </p:nvSpPr>
        <p:spPr/>
        <p:txBody>
          <a:bodyPr/>
          <a:lstStyle>
            <a:lvl1pPr>
              <a:defRPr/>
            </a:lvl1pPr>
          </a:lstStyle>
          <a:p>
            <a:endParaRPr lang="en-US"/>
          </a:p>
        </p:txBody>
      </p:sp>
      <p:sp>
        <p:nvSpPr>
          <p:cNvPr id="22533" name="Rectangle 5"/>
          <p:cNvSpPr>
            <a:spLocks noGrp="1" noChangeArrowheads="1"/>
          </p:cNvSpPr>
          <p:nvPr>
            <p:ph type="ftr" sz="quarter" idx="3"/>
          </p:nvPr>
        </p:nvSpPr>
        <p:spPr/>
        <p:txBody>
          <a:bodyPr/>
          <a:lstStyle>
            <a:lvl1pPr>
              <a:defRPr/>
            </a:lvl1pPr>
          </a:lstStyle>
          <a:p>
            <a:endParaRPr lang="en-US"/>
          </a:p>
        </p:txBody>
      </p:sp>
      <p:sp>
        <p:nvSpPr>
          <p:cNvPr id="22534" name="Rectangle 6"/>
          <p:cNvSpPr>
            <a:spLocks noGrp="1" noChangeArrowheads="1"/>
          </p:cNvSpPr>
          <p:nvPr>
            <p:ph type="sldNum" sz="quarter" idx="4"/>
          </p:nvPr>
        </p:nvSpPr>
        <p:spPr/>
        <p:txBody>
          <a:bodyPr/>
          <a:lstStyle>
            <a:lvl1pPr>
              <a:defRPr/>
            </a:lvl1pPr>
          </a:lstStyle>
          <a:p>
            <a:fld id="{E2DFE3A6-3E22-449C-B43D-F531A43D47F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4724D8A-167E-4784-9331-97F4DF7452E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24750" y="274638"/>
            <a:ext cx="15430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95600" y="274638"/>
            <a:ext cx="44767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58B48F8-CCF0-4EF1-829C-247518B0918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6930913-DA87-4FCD-9B28-8A1F38979A6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AED0AF2-AA87-4EC7-83FB-E65A4AB94DB1}"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95600" y="1600200"/>
            <a:ext cx="3009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057900" y="1600200"/>
            <a:ext cx="3009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B052925-6E9A-4E8A-9FF7-83327D40AD7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7BFAFD8-1476-4D60-9B43-0FB3301FC989}"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BA7ADC5-1D10-4573-88A0-62E4B4C7576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B8544FB-5FC6-413C-A017-B7FFDE821A7B}"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1A1461D-2395-4137-8785-3F0B02CCC9D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603CD4C-4362-48E4-B4E8-0C8DC90C3F3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95600" y="274638"/>
            <a:ext cx="6172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895600" y="1600200"/>
            <a:ext cx="61722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481195D-5CF0-4F21-93E6-B982EE3C449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charset="0"/>
        </a:defRPr>
      </a:lvl2pPr>
      <a:lvl3pPr algn="l" rtl="0" eaLnBrk="1" fontAlgn="base" hangingPunct="1">
        <a:spcBef>
          <a:spcPct val="0"/>
        </a:spcBef>
        <a:spcAft>
          <a:spcPct val="0"/>
        </a:spcAft>
        <a:defRPr sz="4400">
          <a:solidFill>
            <a:schemeClr val="tx2"/>
          </a:solidFill>
          <a:latin typeface="Arial" charset="0"/>
        </a:defRPr>
      </a:lvl3pPr>
      <a:lvl4pPr algn="l" rtl="0" eaLnBrk="1" fontAlgn="base" hangingPunct="1">
        <a:spcBef>
          <a:spcPct val="0"/>
        </a:spcBef>
        <a:spcAft>
          <a:spcPct val="0"/>
        </a:spcAft>
        <a:defRPr sz="4400">
          <a:solidFill>
            <a:schemeClr val="tx2"/>
          </a:solidFill>
          <a:latin typeface="Arial" charset="0"/>
        </a:defRPr>
      </a:lvl4pPr>
      <a:lvl5pPr algn="l" rtl="0" eaLnBrk="1" fontAlgn="base" hangingPunct="1">
        <a:spcBef>
          <a:spcPct val="0"/>
        </a:spcBef>
        <a:spcAft>
          <a:spcPct val="0"/>
        </a:spcAft>
        <a:defRPr sz="4400">
          <a:solidFill>
            <a:schemeClr val="tx2"/>
          </a:solidFill>
          <a:latin typeface="Arial" charset="0"/>
        </a:defRPr>
      </a:lvl5pPr>
      <a:lvl6pPr marL="457200" algn="l" rtl="0" eaLnBrk="1" fontAlgn="base" hangingPunct="1">
        <a:spcBef>
          <a:spcPct val="0"/>
        </a:spcBef>
        <a:spcAft>
          <a:spcPct val="0"/>
        </a:spcAft>
        <a:defRPr sz="4400">
          <a:solidFill>
            <a:schemeClr val="tx2"/>
          </a:solidFill>
          <a:latin typeface="Arial" charset="0"/>
        </a:defRPr>
      </a:lvl6pPr>
      <a:lvl7pPr marL="914400" algn="l" rtl="0" eaLnBrk="1" fontAlgn="base" hangingPunct="1">
        <a:spcBef>
          <a:spcPct val="0"/>
        </a:spcBef>
        <a:spcAft>
          <a:spcPct val="0"/>
        </a:spcAft>
        <a:defRPr sz="4400">
          <a:solidFill>
            <a:schemeClr val="tx2"/>
          </a:solidFill>
          <a:latin typeface="Arial" charset="0"/>
        </a:defRPr>
      </a:lvl7pPr>
      <a:lvl8pPr marL="1371600" algn="l" rtl="0" eaLnBrk="1" fontAlgn="base" hangingPunct="1">
        <a:spcBef>
          <a:spcPct val="0"/>
        </a:spcBef>
        <a:spcAft>
          <a:spcPct val="0"/>
        </a:spcAft>
        <a:defRPr sz="4400">
          <a:solidFill>
            <a:schemeClr val="tx2"/>
          </a:solidFill>
          <a:latin typeface="Arial" charset="0"/>
        </a:defRPr>
      </a:lvl8pPr>
      <a:lvl9pPr marL="1828800" algn="l"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Inflammatio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en.wikipedia.org/wiki/Bronchi" TargetMode="External"/><Relationship Id="rId4" Type="http://schemas.openxmlformats.org/officeDocument/2006/relationships/hyperlink" Target="http://en.wikipedia.org/wiki/Mucous_membranes"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en.wikipedia.org/wiki/Respiratory_tract" TargetMode="External"/><Relationship Id="rId13" Type="http://schemas.openxmlformats.org/officeDocument/2006/relationships/hyperlink" Target="http://en.wikipedia.org/wiki/Bronchitis#cite_note-ID-0" TargetMode="External"/><Relationship Id="rId3" Type="http://schemas.openxmlformats.org/officeDocument/2006/relationships/hyperlink" Target="http://en.wikipedia.org/wiki/Acute_bronchitis" TargetMode="External"/><Relationship Id="rId7" Type="http://schemas.openxmlformats.org/officeDocument/2006/relationships/hyperlink" Target="http://en.wikipedia.org/wiki/Expectorated" TargetMode="External"/><Relationship Id="rId12" Type="http://schemas.openxmlformats.org/officeDocument/2006/relationships/hyperlink" Target="http://en.wikipedia.org/wiki/Bacteria"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en.wikipedia.org/wiki/Mucus" TargetMode="External"/><Relationship Id="rId11" Type="http://schemas.openxmlformats.org/officeDocument/2006/relationships/hyperlink" Target="http://en.wikipedia.org/wiki/Virus" TargetMode="External"/><Relationship Id="rId5" Type="http://schemas.openxmlformats.org/officeDocument/2006/relationships/hyperlink" Target="http://en.wikipedia.org/wiki/Sputum" TargetMode="External"/><Relationship Id="rId10" Type="http://schemas.openxmlformats.org/officeDocument/2006/relationships/hyperlink" Target="http://en.wikipedia.org/wiki/Influenza" TargetMode="External"/><Relationship Id="rId4" Type="http://schemas.openxmlformats.org/officeDocument/2006/relationships/hyperlink" Target="http://en.wikipedia.org/wiki/Cough" TargetMode="External"/><Relationship Id="rId9" Type="http://schemas.openxmlformats.org/officeDocument/2006/relationships/hyperlink" Target="http://en.wikipedia.org/wiki/Common_cold"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ki/Chronic_bronchitis" TargetMode="External"/><Relationship Id="rId7" Type="http://schemas.openxmlformats.org/officeDocument/2006/relationships/hyperlink" Target="http://en.wikipedia.org/wiki/Bronchitis#cite_note-ID-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en.wikipedia.org/wiki/Air_pollution" TargetMode="External"/><Relationship Id="rId5" Type="http://schemas.openxmlformats.org/officeDocument/2006/relationships/hyperlink" Target="http://en.wikipedia.org/wiki/Cigarette_smoking" TargetMode="External"/><Relationship Id="rId4" Type="http://schemas.openxmlformats.org/officeDocument/2006/relationships/hyperlink" Target="http://en.wikipedia.org/wiki/Chronic_obstructive_pulmonary_disease"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emedicine.medscape.com/article/297351-overview"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ctrTitle"/>
          </p:nvPr>
        </p:nvSpPr>
        <p:spPr/>
        <p:txBody>
          <a:bodyPr/>
          <a:lstStyle/>
          <a:p>
            <a:r>
              <a:rPr lang="en-US" dirty="0" smtClean="0">
                <a:latin typeface="Snap ITC" pitchFamily="82" charset="0"/>
              </a:rPr>
              <a:t>BRONCHITIS</a:t>
            </a:r>
            <a:endParaRPr lang="en-US" dirty="0">
              <a:latin typeface="Snap ITC" pitchFamily="82" charset="0"/>
            </a:endParaRPr>
          </a:p>
        </p:txBody>
      </p:sp>
      <p:sp>
        <p:nvSpPr>
          <p:cNvPr id="24579" name="Rectangle 3"/>
          <p:cNvSpPr>
            <a:spLocks noGrp="1" noChangeArrowheads="1"/>
          </p:cNvSpPr>
          <p:nvPr>
            <p:ph type="subTitle" idx="1"/>
          </p:nvPr>
        </p:nvSpPr>
        <p:spPr/>
        <p:txBody>
          <a:bodyPr/>
          <a:lstStyle/>
          <a:p>
            <a:r>
              <a:rPr lang="en-US" dirty="0" smtClean="0"/>
              <a:t>SMN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12" name="Text Placeholder 11"/>
          <p:cNvSpPr>
            <a:spLocks noGrp="1"/>
          </p:cNvSpPr>
          <p:nvPr>
            <p:ph type="body" idx="1"/>
          </p:nvPr>
        </p:nvSpPr>
        <p:spPr/>
        <p:txBody>
          <a:bodyPr/>
          <a:lstStyle/>
          <a:p>
            <a:r>
              <a:rPr lang="en-US" dirty="0" smtClean="0">
                <a:latin typeface="Tempus Sans ITC" pitchFamily="82" charset="0"/>
              </a:rPr>
              <a:t>Clinical manifestation</a:t>
            </a:r>
            <a:endParaRPr lang="en-US" dirty="0">
              <a:latin typeface="Tempus Sans ITC" pitchFamily="82" charset="0"/>
            </a:endParaRPr>
          </a:p>
        </p:txBody>
      </p:sp>
      <p:sp>
        <p:nvSpPr>
          <p:cNvPr id="13" name="Content Placeholder 12"/>
          <p:cNvSpPr>
            <a:spLocks noGrp="1"/>
          </p:cNvSpPr>
          <p:nvPr>
            <p:ph sz="half" idx="2"/>
          </p:nvPr>
        </p:nvSpPr>
        <p:spPr/>
        <p:txBody>
          <a:bodyPr/>
          <a:lstStyle/>
          <a:p>
            <a:r>
              <a:rPr lang="en-US" dirty="0" smtClean="0">
                <a:latin typeface="Tempus Sans ITC" pitchFamily="82" charset="0"/>
              </a:rPr>
              <a:t>Productive cough</a:t>
            </a:r>
          </a:p>
          <a:p>
            <a:r>
              <a:rPr lang="en-US" dirty="0" err="1" smtClean="0">
                <a:latin typeface="Tempus Sans ITC" pitchFamily="82" charset="0"/>
              </a:rPr>
              <a:t>Dyspnea</a:t>
            </a:r>
            <a:endParaRPr lang="en-US" dirty="0" smtClean="0">
              <a:latin typeface="Tempus Sans ITC" pitchFamily="82" charset="0"/>
            </a:endParaRPr>
          </a:p>
          <a:p>
            <a:r>
              <a:rPr lang="en-US" dirty="0" smtClean="0">
                <a:latin typeface="Tempus Sans ITC" pitchFamily="82" charset="0"/>
              </a:rPr>
              <a:t>Wheezing</a:t>
            </a:r>
          </a:p>
          <a:p>
            <a:r>
              <a:rPr lang="en-US" dirty="0" smtClean="0">
                <a:latin typeface="Tempus Sans ITC" pitchFamily="82" charset="0"/>
              </a:rPr>
              <a:t>Barrel chest</a:t>
            </a:r>
          </a:p>
          <a:p>
            <a:r>
              <a:rPr lang="en-US" dirty="0" smtClean="0">
                <a:latin typeface="Tempus Sans ITC" pitchFamily="82" charset="0"/>
              </a:rPr>
              <a:t>Prolonged expirations</a:t>
            </a:r>
          </a:p>
          <a:p>
            <a:r>
              <a:rPr lang="en-US" dirty="0" smtClean="0">
                <a:latin typeface="Tempus Sans ITC" pitchFamily="82" charset="0"/>
              </a:rPr>
              <a:t>Cyanosis</a:t>
            </a:r>
          </a:p>
          <a:p>
            <a:endParaRPr lang="en-US" dirty="0">
              <a:latin typeface="Tempus Sans ITC" pitchFamily="82" charset="0"/>
            </a:endParaRPr>
          </a:p>
        </p:txBody>
      </p:sp>
      <p:sp>
        <p:nvSpPr>
          <p:cNvPr id="14" name="Text Placeholder 13"/>
          <p:cNvSpPr>
            <a:spLocks noGrp="1"/>
          </p:cNvSpPr>
          <p:nvPr>
            <p:ph type="body" sz="quarter" idx="3"/>
          </p:nvPr>
        </p:nvSpPr>
        <p:spPr/>
        <p:txBody>
          <a:bodyPr/>
          <a:lstStyle/>
          <a:p>
            <a:r>
              <a:rPr lang="en-US" dirty="0" smtClean="0">
                <a:latin typeface="Tempus Sans ITC" pitchFamily="82" charset="0"/>
              </a:rPr>
              <a:t>Bronchitis</a:t>
            </a:r>
            <a:endParaRPr lang="en-US" dirty="0">
              <a:latin typeface="Tempus Sans ITC" pitchFamily="82" charset="0"/>
            </a:endParaRPr>
          </a:p>
        </p:txBody>
      </p:sp>
      <p:sp>
        <p:nvSpPr>
          <p:cNvPr id="15" name="Content Placeholder 14"/>
          <p:cNvSpPr>
            <a:spLocks noGrp="1"/>
          </p:cNvSpPr>
          <p:nvPr>
            <p:ph sz="quarter" idx="4"/>
          </p:nvPr>
        </p:nvSpPr>
        <p:spPr/>
        <p:txBody>
          <a:bodyPr/>
          <a:lstStyle/>
          <a:p>
            <a:r>
              <a:rPr lang="en-US" dirty="0" smtClean="0">
                <a:latin typeface="Tempus Sans ITC" pitchFamily="82" charset="0"/>
              </a:rPr>
              <a:t>Classic sign</a:t>
            </a:r>
          </a:p>
          <a:p>
            <a:r>
              <a:rPr lang="en-US" dirty="0" smtClean="0">
                <a:latin typeface="Tempus Sans ITC" pitchFamily="82" charset="0"/>
              </a:rPr>
              <a:t>Late in course</a:t>
            </a:r>
          </a:p>
          <a:p>
            <a:r>
              <a:rPr lang="en-US" dirty="0" smtClean="0">
                <a:latin typeface="Tempus Sans ITC" pitchFamily="82" charset="0"/>
              </a:rPr>
              <a:t>Intermittent</a:t>
            </a:r>
          </a:p>
          <a:p>
            <a:r>
              <a:rPr lang="en-US" dirty="0" smtClean="0">
                <a:latin typeface="Tempus Sans ITC" pitchFamily="82" charset="0"/>
              </a:rPr>
              <a:t>Occasionally</a:t>
            </a:r>
          </a:p>
          <a:p>
            <a:r>
              <a:rPr lang="en-US" dirty="0" smtClean="0">
                <a:latin typeface="Tempus Sans ITC" pitchFamily="82" charset="0"/>
              </a:rPr>
              <a:t>Always present</a:t>
            </a:r>
          </a:p>
          <a:p>
            <a:r>
              <a:rPr lang="en-US" dirty="0" smtClean="0">
                <a:latin typeface="Tempus Sans ITC" pitchFamily="82" charset="0"/>
              </a:rPr>
              <a:t>common</a:t>
            </a:r>
          </a:p>
          <a:p>
            <a:endParaRPr lang="en-US" dirty="0">
              <a:latin typeface="Tempus Sans ITC" pitchFamily="8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smtClean="0">
                <a:latin typeface="Mistral" pitchFamily="66" charset="0"/>
              </a:rPr>
              <a:t>DEFINITON OF DISEASE</a:t>
            </a:r>
            <a:endParaRPr lang="en-US" dirty="0">
              <a:latin typeface="Mistral" pitchFamily="66" charset="0"/>
            </a:endParaRPr>
          </a:p>
        </p:txBody>
      </p:sp>
      <p:sp>
        <p:nvSpPr>
          <p:cNvPr id="25603" name="Rectangle 3"/>
          <p:cNvSpPr>
            <a:spLocks noGrp="1" noChangeArrowheads="1"/>
          </p:cNvSpPr>
          <p:nvPr>
            <p:ph type="body" idx="1"/>
          </p:nvPr>
        </p:nvSpPr>
        <p:spPr>
          <a:xfrm>
            <a:off x="2895600" y="1600200"/>
            <a:ext cx="6172200" cy="5029200"/>
          </a:xfrm>
        </p:spPr>
        <p:txBody>
          <a:bodyPr/>
          <a:lstStyle/>
          <a:p>
            <a:endParaRPr lang="en-US" dirty="0" smtClean="0">
              <a:latin typeface="Tempus Sans ITC" pitchFamily="82" charset="0"/>
            </a:endParaRPr>
          </a:p>
          <a:p>
            <a:r>
              <a:rPr lang="en-US" sz="2800" b="1" dirty="0" smtClean="0">
                <a:latin typeface="Tempus Sans ITC" pitchFamily="82" charset="0"/>
              </a:rPr>
              <a:t>Bronchitis</a:t>
            </a:r>
            <a:r>
              <a:rPr lang="en-US" sz="2800" dirty="0" smtClean="0">
                <a:latin typeface="Tempus Sans ITC" pitchFamily="82" charset="0"/>
              </a:rPr>
              <a:t> is </a:t>
            </a:r>
            <a:r>
              <a:rPr lang="en-US" sz="2800" dirty="0" smtClean="0">
                <a:latin typeface="Tempus Sans ITC" pitchFamily="82" charset="0"/>
                <a:hlinkClick r:id="rId3" tooltip="Inflammation"/>
              </a:rPr>
              <a:t>inflammation</a:t>
            </a:r>
            <a:r>
              <a:rPr lang="en-US" sz="2800" dirty="0" smtClean="0">
                <a:latin typeface="Tempus Sans ITC" pitchFamily="82" charset="0"/>
              </a:rPr>
              <a:t> of the </a:t>
            </a:r>
            <a:r>
              <a:rPr lang="en-US" sz="2800" dirty="0" smtClean="0">
                <a:latin typeface="Tempus Sans ITC" pitchFamily="82" charset="0"/>
                <a:hlinkClick r:id="rId4" tooltip="Mucous membranes"/>
              </a:rPr>
              <a:t>mucous membranes</a:t>
            </a:r>
            <a:r>
              <a:rPr lang="en-US" sz="2800" dirty="0" smtClean="0">
                <a:latin typeface="Tempus Sans ITC" pitchFamily="82" charset="0"/>
              </a:rPr>
              <a:t> of the </a:t>
            </a:r>
            <a:r>
              <a:rPr lang="en-US" sz="2800" dirty="0" smtClean="0">
                <a:latin typeface="Tempus Sans ITC" pitchFamily="82" charset="0"/>
                <a:hlinkClick r:id="rId5" tooltip="Bronchi"/>
              </a:rPr>
              <a:t>bronchi</a:t>
            </a:r>
            <a:r>
              <a:rPr lang="en-US" sz="2800" dirty="0" smtClean="0">
                <a:latin typeface="Tempus Sans ITC" pitchFamily="82" charset="0"/>
              </a:rPr>
              <a:t>.</a:t>
            </a:r>
          </a:p>
          <a:p>
            <a:endParaRPr lang="en-US" sz="2800" dirty="0" smtClean="0">
              <a:latin typeface="Tempus Sans ITC" pitchFamily="82" charset="0"/>
            </a:endParaRPr>
          </a:p>
          <a:p>
            <a:endParaRPr lang="en-US" sz="2800" dirty="0" smtClean="0">
              <a:latin typeface="Tempus Sans ITC" pitchFamily="82" charset="0"/>
            </a:endParaRPr>
          </a:p>
          <a:p>
            <a:endParaRPr lang="en-US" sz="2800" dirty="0" smtClean="0">
              <a:latin typeface="Tempus Sans ITC" pitchFamily="82" charset="0"/>
            </a:endParaRPr>
          </a:p>
          <a:p>
            <a:endParaRPr lang="en-US" dirty="0" smtClean="0">
              <a:latin typeface="Tempus Sans ITC" pitchFamily="82" charset="0"/>
            </a:endParaRPr>
          </a:p>
          <a:p>
            <a:endParaRPr lang="en-US" dirty="0" smtClean="0">
              <a:latin typeface="Tempus Sans ITC" pitchFamily="82" charset="0"/>
            </a:endParaRPr>
          </a:p>
          <a:p>
            <a:endParaRPr lang="en-US" dirty="0" smtClean="0">
              <a:latin typeface="Tempus Sans ITC" pitchFamily="82" charset="0"/>
            </a:endParaRPr>
          </a:p>
          <a:p>
            <a:endParaRPr lang="en-US" dirty="0" smtClean="0">
              <a:latin typeface="Tempus Sans ITC" pitchFamily="82" charset="0"/>
            </a:endParaRPr>
          </a:p>
          <a:p>
            <a:endParaRPr lang="en-US" dirty="0" smtClean="0">
              <a:latin typeface="Tempus Sans ITC" pitchFamily="82" charset="0"/>
            </a:endParaRPr>
          </a:p>
          <a:p>
            <a:endParaRPr lang="en-US" dirty="0" smtClean="0">
              <a:latin typeface="Tempus Sans ITC" pitchFamily="82" charset="0"/>
            </a:endParaRPr>
          </a:p>
          <a:p>
            <a:endParaRPr lang="en-US" dirty="0">
              <a:latin typeface="Tempus Sans ITC" pitchFamily="82"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endParaRPr lang="en-US" dirty="0"/>
          </a:p>
        </p:txBody>
      </p:sp>
      <p:sp>
        <p:nvSpPr>
          <p:cNvPr id="25603" name="Rectangle 3"/>
          <p:cNvSpPr>
            <a:spLocks noGrp="1" noChangeArrowheads="1"/>
          </p:cNvSpPr>
          <p:nvPr>
            <p:ph type="body" idx="1"/>
          </p:nvPr>
        </p:nvSpPr>
        <p:spPr/>
        <p:txBody>
          <a:bodyPr/>
          <a:lstStyle/>
          <a:p>
            <a:pPr>
              <a:buNone/>
            </a:pPr>
            <a:endParaRPr lang="en-US" sz="2400" dirty="0" smtClean="0">
              <a:latin typeface="Tempus Sans ITC" pitchFamily="82" charset="0"/>
            </a:endParaRPr>
          </a:p>
          <a:p>
            <a:r>
              <a:rPr lang="en-US" sz="2400" dirty="0" smtClean="0">
                <a:latin typeface="Tempus Sans ITC" pitchFamily="82" charset="0"/>
                <a:hlinkClick r:id="rId3" tooltip="Acute bronchitis"/>
              </a:rPr>
              <a:t>Acute bronchitis</a:t>
            </a:r>
            <a:r>
              <a:rPr lang="en-US" sz="2400" dirty="0" smtClean="0">
                <a:latin typeface="Tempus Sans ITC" pitchFamily="82" charset="0"/>
              </a:rPr>
              <a:t> is characterized by the development of a </a:t>
            </a:r>
            <a:r>
              <a:rPr lang="en-US" sz="2400" dirty="0" smtClean="0">
                <a:latin typeface="Tempus Sans ITC" pitchFamily="82" charset="0"/>
                <a:hlinkClick r:id="rId4" tooltip="Cough"/>
              </a:rPr>
              <a:t>cough</a:t>
            </a:r>
            <a:r>
              <a:rPr lang="en-US" sz="2400" dirty="0" smtClean="0">
                <a:latin typeface="Tempus Sans ITC" pitchFamily="82" charset="0"/>
              </a:rPr>
              <a:t>, with or without the production of </a:t>
            </a:r>
            <a:r>
              <a:rPr lang="en-US" sz="2400" dirty="0" smtClean="0">
                <a:latin typeface="Tempus Sans ITC" pitchFamily="82" charset="0"/>
                <a:hlinkClick r:id="rId5" tooltip="Sputum"/>
              </a:rPr>
              <a:t>sputum</a:t>
            </a:r>
            <a:r>
              <a:rPr lang="en-US" sz="2400" dirty="0" smtClean="0">
                <a:latin typeface="Tempus Sans ITC" pitchFamily="82" charset="0"/>
              </a:rPr>
              <a:t>, </a:t>
            </a:r>
            <a:r>
              <a:rPr lang="en-US" sz="2400" dirty="0" smtClean="0">
                <a:latin typeface="Tempus Sans ITC" pitchFamily="82" charset="0"/>
                <a:hlinkClick r:id="rId6" tooltip="Mucus"/>
              </a:rPr>
              <a:t>mucus</a:t>
            </a:r>
            <a:r>
              <a:rPr lang="en-US" sz="2400" dirty="0" smtClean="0">
                <a:latin typeface="Tempus Sans ITC" pitchFamily="82" charset="0"/>
              </a:rPr>
              <a:t> that is </a:t>
            </a:r>
            <a:r>
              <a:rPr lang="en-US" sz="2400" dirty="0" smtClean="0">
                <a:latin typeface="Tempus Sans ITC" pitchFamily="82" charset="0"/>
                <a:hlinkClick r:id="rId7" tooltip="Expectorated"/>
              </a:rPr>
              <a:t>expectorated</a:t>
            </a:r>
            <a:r>
              <a:rPr lang="en-US" sz="2400" dirty="0" smtClean="0">
                <a:latin typeface="Tempus Sans ITC" pitchFamily="82" charset="0"/>
              </a:rPr>
              <a:t> (coughed up) from the </a:t>
            </a:r>
            <a:r>
              <a:rPr lang="en-US" sz="2400" dirty="0" smtClean="0">
                <a:latin typeface="Tempus Sans ITC" pitchFamily="82" charset="0"/>
                <a:hlinkClick r:id="rId8" tooltip="Respiratory tract"/>
              </a:rPr>
              <a:t>respiratory tract</a:t>
            </a:r>
            <a:r>
              <a:rPr lang="en-US" sz="2400" dirty="0" smtClean="0">
                <a:latin typeface="Tempus Sans ITC" pitchFamily="82" charset="0"/>
              </a:rPr>
              <a:t>. Acute bronchitis often occurs during the course of an acute viral illness such as the </a:t>
            </a:r>
            <a:r>
              <a:rPr lang="en-US" sz="2400" dirty="0" smtClean="0">
                <a:latin typeface="Tempus Sans ITC" pitchFamily="82" charset="0"/>
                <a:hlinkClick r:id="rId9" tooltip="Common cold"/>
              </a:rPr>
              <a:t>common cold</a:t>
            </a:r>
            <a:r>
              <a:rPr lang="en-US" sz="2400" dirty="0" smtClean="0">
                <a:latin typeface="Tempus Sans ITC" pitchFamily="82" charset="0"/>
              </a:rPr>
              <a:t> or </a:t>
            </a:r>
            <a:r>
              <a:rPr lang="en-US" sz="2400" dirty="0" err="1" smtClean="0">
                <a:latin typeface="Tempus Sans ITC" pitchFamily="82" charset="0"/>
                <a:hlinkClick r:id="rId10" tooltip="Influenza"/>
              </a:rPr>
              <a:t>influenza</a:t>
            </a:r>
            <a:r>
              <a:rPr lang="en-US" sz="2400" dirty="0" err="1" smtClean="0">
                <a:latin typeface="Tempus Sans ITC" pitchFamily="82" charset="0"/>
              </a:rPr>
              <a:t>.</a:t>
            </a:r>
            <a:r>
              <a:rPr lang="en-US" sz="2400" dirty="0" err="1" smtClean="0">
                <a:latin typeface="Tempus Sans ITC" pitchFamily="82" charset="0"/>
                <a:hlinkClick r:id="rId11" tooltip="Virus"/>
              </a:rPr>
              <a:t>Viruses</a:t>
            </a:r>
            <a:r>
              <a:rPr lang="en-US" sz="2400" dirty="0" smtClean="0">
                <a:latin typeface="Tempus Sans ITC" pitchFamily="82" charset="0"/>
              </a:rPr>
              <a:t> cause about 90% of cases of acute bronchitis, whereas </a:t>
            </a:r>
            <a:r>
              <a:rPr lang="en-US" sz="2400" dirty="0" smtClean="0">
                <a:latin typeface="Tempus Sans ITC" pitchFamily="82" charset="0"/>
                <a:hlinkClick r:id="rId12" tooltip="Bacteria"/>
              </a:rPr>
              <a:t>bacteria</a:t>
            </a:r>
            <a:r>
              <a:rPr lang="en-US" sz="2400" dirty="0" smtClean="0">
                <a:latin typeface="Tempus Sans ITC" pitchFamily="82" charset="0"/>
              </a:rPr>
              <a:t> account for fewer than 10%.</a:t>
            </a:r>
            <a:r>
              <a:rPr lang="en-US" sz="2400" baseline="30000" dirty="0" smtClean="0">
                <a:latin typeface="Tempus Sans ITC" pitchFamily="82" charset="0"/>
                <a:hlinkClick r:id="rId13"/>
              </a:rPr>
              <a:t>[1]</a:t>
            </a:r>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a:latin typeface="Tempus Sans ITC" pitchFamily="8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25603" name="Rectangle 3"/>
          <p:cNvSpPr>
            <a:spLocks noGrp="1" noChangeArrowheads="1"/>
          </p:cNvSpPr>
          <p:nvPr>
            <p:ph type="body" idx="1"/>
          </p:nvPr>
        </p:nvSpPr>
        <p:spPr/>
        <p:txBody>
          <a:bodyPr/>
          <a:lstStyle/>
          <a:p>
            <a:r>
              <a:rPr lang="en-US" sz="2400" dirty="0" smtClean="0">
                <a:latin typeface="Tempus Sans ITC" pitchFamily="82" charset="0"/>
                <a:hlinkClick r:id="rId3" tooltip="Chronic bronchitis"/>
              </a:rPr>
              <a:t>Chronic bronchitis</a:t>
            </a:r>
            <a:r>
              <a:rPr lang="en-US" sz="2400" dirty="0" smtClean="0">
                <a:latin typeface="Tempus Sans ITC" pitchFamily="82" charset="0"/>
              </a:rPr>
              <a:t>, a type of </a:t>
            </a:r>
            <a:r>
              <a:rPr lang="en-US" sz="2400" dirty="0" smtClean="0">
                <a:latin typeface="Tempus Sans ITC" pitchFamily="82" charset="0"/>
                <a:hlinkClick r:id="rId4" tooltip="Chronic obstructive pulmonary disease"/>
              </a:rPr>
              <a:t>chronic obstructive pulmonary disease</a:t>
            </a:r>
            <a:r>
              <a:rPr lang="en-US" sz="2400" dirty="0" smtClean="0">
                <a:latin typeface="Tempus Sans ITC" pitchFamily="82" charset="0"/>
              </a:rPr>
              <a:t>, is characterized by the presence of a productive cough that lasts for three months or more per year for at least two years. Chronic bronchitis most often develops due to recurrent injury to the airways caused by inhaled irritants. </a:t>
            </a:r>
            <a:r>
              <a:rPr lang="en-US" sz="2400" u="sng" dirty="0" smtClean="0">
                <a:latin typeface="Tempus Sans ITC" pitchFamily="82" charset="0"/>
                <a:hlinkClick r:id="rId5" tooltip="Cigarette smoking"/>
              </a:rPr>
              <a:t>Cigarette smoking</a:t>
            </a:r>
            <a:r>
              <a:rPr lang="en-US" sz="2400" dirty="0" smtClean="0">
                <a:latin typeface="Tempus Sans ITC" pitchFamily="82" charset="0"/>
              </a:rPr>
              <a:t> is the most common cause, followed by </a:t>
            </a:r>
            <a:r>
              <a:rPr lang="en-US" sz="2400" dirty="0" smtClean="0">
                <a:latin typeface="Tempus Sans ITC" pitchFamily="82" charset="0"/>
                <a:hlinkClick r:id="rId6" tooltip="Air pollution"/>
              </a:rPr>
              <a:t>air pollution</a:t>
            </a:r>
            <a:r>
              <a:rPr lang="en-US" sz="2400" dirty="0" smtClean="0">
                <a:latin typeface="Tempus Sans ITC" pitchFamily="82" charset="0"/>
              </a:rPr>
              <a:t> and occupational exposure to irritants. </a:t>
            </a:r>
            <a:r>
              <a:rPr lang="en-US" sz="2400" baseline="30000" dirty="0" smtClean="0">
                <a:latin typeface="Tempus Sans ITC" pitchFamily="82" charset="0"/>
                <a:hlinkClick r:id="rId7"/>
              </a:rPr>
              <a:t>[1]</a:t>
            </a:r>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smtClean="0">
              <a:latin typeface="Tempus Sans ITC" pitchFamily="82" charset="0"/>
            </a:endParaRPr>
          </a:p>
          <a:p>
            <a:endParaRPr lang="en-US" sz="2400" dirty="0">
              <a:latin typeface="Tempus Sans ITC" pitchFamily="82"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smtClean="0">
                <a:latin typeface="Tempus Sans ITC" pitchFamily="82" charset="0"/>
              </a:rPr>
              <a:t/>
            </a:r>
            <a:br>
              <a:rPr lang="en-US" dirty="0" smtClean="0">
                <a:latin typeface="Tempus Sans ITC" pitchFamily="82" charset="0"/>
              </a:rPr>
            </a:br>
            <a:r>
              <a:rPr lang="en-US" dirty="0" smtClean="0">
                <a:latin typeface="Tempus Sans ITC" pitchFamily="82" charset="0"/>
              </a:rPr>
              <a:t>ETIOLOGIC AGENT</a:t>
            </a:r>
            <a:br>
              <a:rPr lang="en-US" dirty="0" smtClean="0">
                <a:latin typeface="Tempus Sans ITC" pitchFamily="82" charset="0"/>
              </a:rPr>
            </a:br>
            <a:r>
              <a:rPr lang="en-US" dirty="0" smtClean="0">
                <a:latin typeface="Tempus Sans ITC" pitchFamily="82" charset="0"/>
              </a:rPr>
              <a:t/>
            </a:r>
            <a:br>
              <a:rPr lang="en-US" dirty="0" smtClean="0">
                <a:latin typeface="Tempus Sans ITC" pitchFamily="82" charset="0"/>
              </a:rPr>
            </a:br>
            <a:endParaRPr lang="en-US" dirty="0">
              <a:latin typeface="Tempus Sans ITC" pitchFamily="82" charset="0"/>
            </a:endParaRPr>
          </a:p>
        </p:txBody>
      </p:sp>
      <p:sp>
        <p:nvSpPr>
          <p:cNvPr id="25603" name="Rectangle 3"/>
          <p:cNvSpPr>
            <a:spLocks noGrp="1" noChangeArrowheads="1"/>
          </p:cNvSpPr>
          <p:nvPr>
            <p:ph type="body" idx="1"/>
          </p:nvPr>
        </p:nvSpPr>
        <p:spPr/>
        <p:txBody>
          <a:bodyPr/>
          <a:lstStyle/>
          <a:p>
            <a:r>
              <a:rPr lang="en-US" sz="2400" dirty="0" smtClean="0">
                <a:solidFill>
                  <a:schemeClr val="tx2"/>
                </a:solidFill>
                <a:latin typeface="Tempus Sans ITC" pitchFamily="82" charset="0"/>
              </a:rPr>
              <a:t>Acute bronchitis is usually caused by infections, such as those caused </a:t>
            </a:r>
            <a:r>
              <a:rPr lang="en-US" sz="2400" dirty="0" err="1" smtClean="0">
                <a:solidFill>
                  <a:schemeClr val="tx2"/>
                </a:solidFill>
                <a:latin typeface="Tempus Sans ITC" pitchFamily="82" charset="0"/>
              </a:rPr>
              <a:t>byMycoplasma</a:t>
            </a:r>
            <a:r>
              <a:rPr lang="en-US" sz="2400" dirty="0" smtClean="0">
                <a:solidFill>
                  <a:schemeClr val="tx2"/>
                </a:solidFill>
                <a:latin typeface="Tempus Sans ITC" pitchFamily="82" charset="0"/>
              </a:rPr>
              <a:t> species, </a:t>
            </a:r>
            <a:r>
              <a:rPr lang="en-US" sz="2400" dirty="0" smtClean="0">
                <a:solidFill>
                  <a:schemeClr val="tx2"/>
                </a:solidFill>
                <a:latin typeface="Tempus Sans ITC" pitchFamily="82" charset="0"/>
                <a:hlinkClick r:id="rId3"/>
              </a:rPr>
              <a:t>Chlamydia </a:t>
            </a:r>
            <a:r>
              <a:rPr lang="en-US" sz="2400" dirty="0" err="1" smtClean="0">
                <a:solidFill>
                  <a:schemeClr val="tx2"/>
                </a:solidFill>
                <a:latin typeface="Tempus Sans ITC" pitchFamily="82" charset="0"/>
                <a:hlinkClick r:id="rId3"/>
              </a:rPr>
              <a:t>pneumoniae</a:t>
            </a:r>
            <a:r>
              <a:rPr lang="en-US" sz="2400" dirty="0" smtClean="0">
                <a:solidFill>
                  <a:schemeClr val="tx2"/>
                </a:solidFill>
                <a:latin typeface="Tempus Sans ITC" pitchFamily="82" charset="0"/>
              </a:rPr>
              <a:t>, Streptococcus </a:t>
            </a:r>
            <a:r>
              <a:rPr lang="en-US" sz="2400" dirty="0" err="1" smtClean="0">
                <a:solidFill>
                  <a:schemeClr val="tx2"/>
                </a:solidFill>
                <a:latin typeface="Tempus Sans ITC" pitchFamily="82" charset="0"/>
              </a:rPr>
              <a:t>pneumoniae</a:t>
            </a:r>
            <a:r>
              <a:rPr lang="en-US" sz="2400" dirty="0" smtClean="0">
                <a:solidFill>
                  <a:schemeClr val="tx2"/>
                </a:solidFill>
                <a:latin typeface="Tempus Sans ITC" pitchFamily="82" charset="0"/>
              </a:rPr>
              <a:t>, </a:t>
            </a:r>
            <a:r>
              <a:rPr lang="en-US" sz="2400" dirty="0" err="1" smtClean="0">
                <a:solidFill>
                  <a:schemeClr val="tx2"/>
                </a:solidFill>
                <a:latin typeface="Tempus Sans ITC" pitchFamily="82" charset="0"/>
              </a:rPr>
              <a:t>Moraxella</a:t>
            </a:r>
            <a:r>
              <a:rPr lang="en-US" sz="2400" dirty="0" smtClean="0">
                <a:solidFill>
                  <a:schemeClr val="tx2"/>
                </a:solidFill>
                <a:latin typeface="Tempus Sans ITC" pitchFamily="82" charset="0"/>
              </a:rPr>
              <a:t> </a:t>
            </a:r>
            <a:r>
              <a:rPr lang="en-US" sz="2400" dirty="0" err="1" smtClean="0">
                <a:solidFill>
                  <a:schemeClr val="tx2"/>
                </a:solidFill>
                <a:latin typeface="Tempus Sans ITC" pitchFamily="82" charset="0"/>
              </a:rPr>
              <a:t>catarrhalis</a:t>
            </a:r>
            <a:r>
              <a:rPr lang="en-US" sz="2400" dirty="0" smtClean="0">
                <a:solidFill>
                  <a:schemeClr val="tx2"/>
                </a:solidFill>
                <a:latin typeface="Tempus Sans ITC" pitchFamily="82" charset="0"/>
              </a:rPr>
              <a:t>, and </a:t>
            </a:r>
            <a:r>
              <a:rPr lang="en-US" sz="2400" dirty="0" err="1" smtClean="0">
                <a:solidFill>
                  <a:schemeClr val="tx2"/>
                </a:solidFill>
                <a:latin typeface="Tempus Sans ITC" pitchFamily="82" charset="0"/>
              </a:rPr>
              <a:t>Haemophilus</a:t>
            </a:r>
            <a:r>
              <a:rPr lang="en-US" sz="2400" dirty="0" smtClean="0">
                <a:solidFill>
                  <a:schemeClr val="tx2"/>
                </a:solidFill>
                <a:latin typeface="Tempus Sans ITC" pitchFamily="82" charset="0"/>
              </a:rPr>
              <a:t> </a:t>
            </a:r>
            <a:r>
              <a:rPr lang="en-US" sz="2400" dirty="0" err="1" smtClean="0">
                <a:solidFill>
                  <a:schemeClr val="tx2"/>
                </a:solidFill>
                <a:latin typeface="Tempus Sans ITC" pitchFamily="82" charset="0"/>
              </a:rPr>
              <a:t>influenzae</a:t>
            </a:r>
            <a:r>
              <a:rPr lang="en-US" sz="2400" dirty="0" smtClean="0">
                <a:solidFill>
                  <a:schemeClr val="tx2"/>
                </a:solidFill>
                <a:latin typeface="Tempus Sans ITC" pitchFamily="82" charset="0"/>
              </a:rPr>
              <a:t>, and by viruses, such as influenza, </a:t>
            </a:r>
            <a:r>
              <a:rPr lang="en-US" sz="2400" dirty="0" err="1" smtClean="0">
                <a:solidFill>
                  <a:schemeClr val="tx2"/>
                </a:solidFill>
                <a:latin typeface="Tempus Sans ITC" pitchFamily="82" charset="0"/>
              </a:rPr>
              <a:t>parainfluenza</a:t>
            </a:r>
            <a:r>
              <a:rPr lang="en-US" sz="2400" dirty="0" smtClean="0">
                <a:solidFill>
                  <a:schemeClr val="tx2"/>
                </a:solidFill>
                <a:latin typeface="Tempus Sans ITC" pitchFamily="82" charset="0"/>
              </a:rPr>
              <a:t>, adenovirus, rhinovirus, and respiratory </a:t>
            </a:r>
            <a:r>
              <a:rPr lang="en-US" sz="2400" dirty="0" err="1" smtClean="0">
                <a:solidFill>
                  <a:schemeClr val="tx2"/>
                </a:solidFill>
                <a:latin typeface="Tempus Sans ITC" pitchFamily="82" charset="0"/>
              </a:rPr>
              <a:t>syncytial</a:t>
            </a:r>
            <a:r>
              <a:rPr lang="en-US" sz="2400" dirty="0" smtClean="0">
                <a:solidFill>
                  <a:schemeClr val="tx2"/>
                </a:solidFill>
                <a:latin typeface="Tempus Sans ITC" pitchFamily="82" charset="0"/>
              </a:rPr>
              <a:t> virus. Exposure to irritants, such as pollution, chemicals, and tobacco smoke, may also cause acute bronchial irritation</a:t>
            </a:r>
            <a:endParaRPr lang="en-US" sz="2400" dirty="0">
              <a:solidFill>
                <a:schemeClr val="tx2"/>
              </a:solidFill>
              <a:latin typeface="Tempus Sans ITC" pitchFamily="82"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smtClean="0">
                <a:latin typeface="Tempus Sans ITC" pitchFamily="82" charset="0"/>
              </a:rPr>
              <a:t/>
            </a:r>
            <a:br>
              <a:rPr lang="en-US" dirty="0" smtClean="0">
                <a:latin typeface="Tempus Sans ITC" pitchFamily="82" charset="0"/>
              </a:rPr>
            </a:br>
            <a:r>
              <a:rPr lang="en-US" dirty="0" smtClean="0">
                <a:latin typeface="Tempus Sans ITC" pitchFamily="82" charset="0"/>
              </a:rPr>
              <a:t/>
            </a:r>
            <a:br>
              <a:rPr lang="en-US" dirty="0" smtClean="0">
                <a:latin typeface="Tempus Sans ITC" pitchFamily="82" charset="0"/>
              </a:rPr>
            </a:br>
            <a:r>
              <a:rPr lang="en-US" dirty="0" smtClean="0">
                <a:latin typeface="Tempus Sans ITC" pitchFamily="82" charset="0"/>
              </a:rPr>
              <a:t>PHATOPHYSIOLOGY</a:t>
            </a:r>
            <a:br>
              <a:rPr lang="en-US" dirty="0" smtClean="0">
                <a:latin typeface="Tempus Sans ITC" pitchFamily="82" charset="0"/>
              </a:rPr>
            </a:br>
            <a:r>
              <a:rPr lang="en-US" dirty="0" smtClean="0">
                <a:latin typeface="Tempus Sans ITC" pitchFamily="82" charset="0"/>
              </a:rPr>
              <a:t/>
            </a:r>
            <a:br>
              <a:rPr lang="en-US" dirty="0" smtClean="0">
                <a:latin typeface="Tempus Sans ITC" pitchFamily="82" charset="0"/>
              </a:rPr>
            </a:br>
            <a:r>
              <a:rPr lang="en-US" dirty="0" smtClean="0">
                <a:latin typeface="Tempus Sans ITC" pitchFamily="82" charset="0"/>
              </a:rPr>
              <a:t/>
            </a:r>
            <a:br>
              <a:rPr lang="en-US" dirty="0" smtClean="0">
                <a:latin typeface="Tempus Sans ITC" pitchFamily="82" charset="0"/>
              </a:rPr>
            </a:br>
            <a:endParaRPr lang="en-US" dirty="0">
              <a:latin typeface="Tempus Sans ITC" pitchFamily="82" charset="0"/>
            </a:endParaRPr>
          </a:p>
        </p:txBody>
      </p:sp>
      <p:sp>
        <p:nvSpPr>
          <p:cNvPr id="25603" name="Rectangle 3"/>
          <p:cNvSpPr>
            <a:spLocks noGrp="1" noChangeArrowheads="1"/>
          </p:cNvSpPr>
          <p:nvPr>
            <p:ph type="body" idx="1"/>
          </p:nvPr>
        </p:nvSpPr>
        <p:spPr/>
        <p:txBody>
          <a:bodyPr/>
          <a:lstStyle/>
          <a:p>
            <a:r>
              <a:rPr lang="en-US" sz="2400" dirty="0" smtClean="0">
                <a:latin typeface="Tempus Sans ITC" pitchFamily="82" charset="0"/>
              </a:rPr>
              <a:t>During an episode of acute bronchitis, the cells of the bronchial-lining tissue are irritated and the mucous membrane becomes hyperemic and edematous, diminishing bronchial </a:t>
            </a:r>
            <a:r>
              <a:rPr lang="en-US" sz="2400" dirty="0" err="1" smtClean="0">
                <a:latin typeface="Tempus Sans ITC" pitchFamily="82" charset="0"/>
              </a:rPr>
              <a:t>mucociliary</a:t>
            </a:r>
            <a:r>
              <a:rPr lang="en-US" sz="2400" dirty="0" smtClean="0">
                <a:latin typeface="Tempus Sans ITC" pitchFamily="82" charset="0"/>
              </a:rPr>
              <a:t> function. Consequently, the air passages become clogged by debris and irritation increases. In response, copious secretion of mucus develops, which causes the characteristic cough of bronchitis.</a:t>
            </a:r>
            <a:endParaRPr lang="en-US" sz="2400" dirty="0">
              <a:latin typeface="Tempus Sans ITC" pitchFamily="82"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25603" name="Rectangle 3"/>
          <p:cNvSpPr>
            <a:spLocks noGrp="1" noChangeArrowheads="1"/>
          </p:cNvSpPr>
          <p:nvPr>
            <p:ph type="body" idx="1"/>
          </p:nvPr>
        </p:nvSpPr>
        <p:spPr/>
        <p:txBody>
          <a:bodyPr/>
          <a:lstStyle/>
          <a:p>
            <a:r>
              <a:rPr lang="en-US" sz="2400" dirty="0" smtClean="0">
                <a:latin typeface="Tempus Sans ITC" pitchFamily="82" charset="0"/>
              </a:rPr>
              <a:t>In the case of </a:t>
            </a:r>
            <a:r>
              <a:rPr lang="en-US" sz="2400" dirty="0" err="1" smtClean="0">
                <a:latin typeface="Tempus Sans ITC" pitchFamily="82" charset="0"/>
              </a:rPr>
              <a:t>mycoplasmal</a:t>
            </a:r>
            <a:r>
              <a:rPr lang="en-US" sz="2400" dirty="0" smtClean="0">
                <a:latin typeface="Tempus Sans ITC" pitchFamily="82" charset="0"/>
              </a:rPr>
              <a:t> pneumonia, bronchial irritation results from the attachment of the organism (</a:t>
            </a:r>
            <a:r>
              <a:rPr lang="en-US" sz="2400" dirty="0" err="1" smtClean="0">
                <a:latin typeface="Tempus Sans ITC" pitchFamily="82" charset="0"/>
              </a:rPr>
              <a:t>Mycoplasma</a:t>
            </a:r>
            <a:r>
              <a:rPr lang="en-US" sz="2400" dirty="0" smtClean="0">
                <a:latin typeface="Tempus Sans ITC" pitchFamily="82" charset="0"/>
              </a:rPr>
              <a:t> </a:t>
            </a:r>
            <a:r>
              <a:rPr lang="en-US" sz="2400" dirty="0" err="1" smtClean="0">
                <a:latin typeface="Tempus Sans ITC" pitchFamily="82" charset="0"/>
              </a:rPr>
              <a:t>pneumoniae</a:t>
            </a:r>
            <a:r>
              <a:rPr lang="en-US" sz="2400" dirty="0" smtClean="0">
                <a:latin typeface="Tempus Sans ITC" pitchFamily="82" charset="0"/>
              </a:rPr>
              <a:t>) to the respiratory mucosa, with eventual sloughing of affected cells. Acute bronchitis usually lasts approximately 10 days. If the inflammation extends downward to the ends of the bronchial tree, into the small bronchi (bronchioles), and then into the air sacs, bronchopneumonia results.</a:t>
            </a:r>
            <a:endParaRPr lang="en-US" sz="2400" dirty="0">
              <a:latin typeface="Tempus Sans ITC" pitchFamily="82"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3600" dirty="0" smtClean="0">
                <a:latin typeface="Tempus Sans ITC" pitchFamily="82" charset="0"/>
              </a:rPr>
              <a:t/>
            </a:r>
            <a:br>
              <a:rPr lang="en-US" sz="3600" dirty="0" smtClean="0">
                <a:latin typeface="Tempus Sans ITC" pitchFamily="82" charset="0"/>
              </a:rPr>
            </a:br>
            <a:r>
              <a:rPr lang="en-US" sz="3600" dirty="0" smtClean="0">
                <a:latin typeface="Tempus Sans ITC" pitchFamily="82" charset="0"/>
              </a:rPr>
              <a:t/>
            </a:r>
            <a:br>
              <a:rPr lang="en-US" sz="3600" dirty="0" smtClean="0">
                <a:latin typeface="Tempus Sans ITC" pitchFamily="82" charset="0"/>
              </a:rPr>
            </a:br>
            <a:r>
              <a:rPr lang="en-US" sz="3600" dirty="0" smtClean="0">
                <a:latin typeface="Tempus Sans ITC" pitchFamily="82" charset="0"/>
              </a:rPr>
              <a:t/>
            </a:r>
            <a:br>
              <a:rPr lang="en-US" sz="3600" dirty="0" smtClean="0">
                <a:latin typeface="Tempus Sans ITC" pitchFamily="82" charset="0"/>
              </a:rPr>
            </a:br>
            <a:r>
              <a:rPr lang="en-US" sz="3600" dirty="0" smtClean="0">
                <a:latin typeface="Tempus Sans ITC" pitchFamily="82" charset="0"/>
              </a:rPr>
              <a:t>symptoms of acute bronchitis include the following:</a:t>
            </a:r>
            <a:br>
              <a:rPr lang="en-US" sz="3600" dirty="0" smtClean="0">
                <a:latin typeface="Tempus Sans ITC" pitchFamily="82" charset="0"/>
              </a:rPr>
            </a:br>
            <a:r>
              <a:rPr lang="en-US" sz="3600" dirty="0" smtClean="0">
                <a:latin typeface="Tempus Sans ITC" pitchFamily="82" charset="0"/>
              </a:rPr>
              <a:t/>
            </a:r>
            <a:br>
              <a:rPr lang="en-US" sz="3600" dirty="0" smtClean="0">
                <a:latin typeface="Tempus Sans ITC" pitchFamily="82" charset="0"/>
              </a:rPr>
            </a:br>
            <a:r>
              <a:rPr lang="en-US" sz="3600" dirty="0" smtClean="0">
                <a:latin typeface="Tempus Sans ITC" pitchFamily="82" charset="0"/>
              </a:rPr>
              <a:t/>
            </a:r>
            <a:br>
              <a:rPr lang="en-US" sz="3600" dirty="0" smtClean="0">
                <a:latin typeface="Tempus Sans ITC" pitchFamily="82" charset="0"/>
              </a:rPr>
            </a:br>
            <a:endParaRPr lang="en-US" sz="3600" dirty="0">
              <a:latin typeface="Tempus Sans ITC" pitchFamily="82" charset="0"/>
            </a:endParaRPr>
          </a:p>
        </p:txBody>
      </p:sp>
      <p:sp>
        <p:nvSpPr>
          <p:cNvPr id="25603" name="Rectangle 3"/>
          <p:cNvSpPr>
            <a:spLocks noGrp="1" noChangeArrowheads="1"/>
          </p:cNvSpPr>
          <p:nvPr>
            <p:ph type="body" idx="1"/>
          </p:nvPr>
        </p:nvSpPr>
        <p:spPr/>
        <p:txBody>
          <a:bodyPr/>
          <a:lstStyle/>
          <a:p>
            <a:pPr>
              <a:buNone/>
            </a:pPr>
            <a:endParaRPr lang="en-US" sz="3600" dirty="0" smtClean="0">
              <a:latin typeface="Tempus Sans ITC" pitchFamily="82" charset="0"/>
            </a:endParaRPr>
          </a:p>
          <a:p>
            <a:r>
              <a:rPr lang="en-US" sz="3600" dirty="0" smtClean="0">
                <a:latin typeface="Tempus Sans ITC" pitchFamily="82" charset="0"/>
              </a:rPr>
              <a:t>Sore throat</a:t>
            </a:r>
          </a:p>
          <a:p>
            <a:r>
              <a:rPr lang="en-US" sz="3600" dirty="0" smtClean="0">
                <a:latin typeface="Tempus Sans ITC" pitchFamily="82" charset="0"/>
              </a:rPr>
              <a:t>Runny or stuffy nose</a:t>
            </a:r>
          </a:p>
          <a:p>
            <a:r>
              <a:rPr lang="en-US" sz="3600" dirty="0" smtClean="0">
                <a:latin typeface="Tempus Sans ITC" pitchFamily="82" charset="0"/>
              </a:rPr>
              <a:t>Headache</a:t>
            </a:r>
          </a:p>
          <a:p>
            <a:r>
              <a:rPr lang="en-US" sz="3600" dirty="0" smtClean="0">
                <a:latin typeface="Tempus Sans ITC" pitchFamily="82" charset="0"/>
              </a:rPr>
              <a:t>Muscle aches</a:t>
            </a:r>
          </a:p>
          <a:p>
            <a:r>
              <a:rPr lang="en-US" sz="3600" dirty="0" smtClean="0">
                <a:latin typeface="Tempus Sans ITC" pitchFamily="82" charset="0"/>
              </a:rPr>
              <a:t>Extreme fatigue</a:t>
            </a:r>
          </a:p>
          <a:p>
            <a:endParaRPr lang="en-US" sz="2400" dirty="0">
              <a:latin typeface="Tempus Sans ITC" pitchFamily="82"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6" name="Text Placeholder 5"/>
          <p:cNvSpPr>
            <a:spLocks noGrp="1"/>
          </p:cNvSpPr>
          <p:nvPr>
            <p:ph type="body" idx="1"/>
          </p:nvPr>
        </p:nvSpPr>
        <p:spPr/>
        <p:txBody>
          <a:bodyPr/>
          <a:lstStyle/>
          <a:p>
            <a:endParaRPr lang="en-US" dirty="0"/>
          </a:p>
        </p:txBody>
      </p:sp>
      <p:pic>
        <p:nvPicPr>
          <p:cNvPr id="10" name="Content Placeholder 9" descr="1000722-1001332-2194.jpg"/>
          <p:cNvPicPr>
            <a:picLocks noGrp="1" noChangeAspect="1"/>
          </p:cNvPicPr>
          <p:nvPr>
            <p:ph sz="half" idx="2"/>
          </p:nvPr>
        </p:nvPicPr>
        <p:blipFill>
          <a:blip r:embed="rId3" cstate="print"/>
          <a:stretch>
            <a:fillRect/>
          </a:stretch>
        </p:blipFill>
        <p:spPr>
          <a:xfrm>
            <a:off x="457200" y="2298766"/>
            <a:ext cx="4040188" cy="3703506"/>
          </a:xfrm>
        </p:spPr>
      </p:pic>
      <p:sp>
        <p:nvSpPr>
          <p:cNvPr id="8" name="Text Placeholder 7"/>
          <p:cNvSpPr>
            <a:spLocks noGrp="1"/>
          </p:cNvSpPr>
          <p:nvPr>
            <p:ph type="body" sz="quarter" idx="3"/>
          </p:nvPr>
        </p:nvSpPr>
        <p:spPr/>
        <p:txBody>
          <a:bodyPr/>
          <a:lstStyle/>
          <a:p>
            <a:endParaRPr lang="en-US"/>
          </a:p>
        </p:txBody>
      </p:sp>
      <p:pic>
        <p:nvPicPr>
          <p:cNvPr id="11" name="Content Placeholder 10" descr="1000722-1001332-2195.jpg"/>
          <p:cNvPicPr>
            <a:picLocks noGrp="1" noChangeAspect="1"/>
          </p:cNvPicPr>
          <p:nvPr>
            <p:ph sz="quarter" idx="4"/>
          </p:nvPr>
        </p:nvPicPr>
        <p:blipFill>
          <a:blip r:embed="rId4" cstate="print"/>
          <a:stretch>
            <a:fillRect/>
          </a:stretch>
        </p:blipFill>
        <p:spPr>
          <a:xfrm>
            <a:off x="4713287" y="2264569"/>
            <a:ext cx="3905250" cy="3771900"/>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P030002545">
  <a:themeElements>
    <a:clrScheme name="Office Theme 1">
      <a:dk1>
        <a:srgbClr val="000000"/>
      </a:dk1>
      <a:lt1>
        <a:srgbClr val="FFC0CB"/>
      </a:lt1>
      <a:dk2>
        <a:srgbClr val="000000"/>
      </a:dk2>
      <a:lt2>
        <a:srgbClr val="7D7D7D"/>
      </a:lt2>
      <a:accent1>
        <a:srgbClr val="FFDBE0"/>
      </a:accent1>
      <a:accent2>
        <a:srgbClr val="FF5A77"/>
      </a:accent2>
      <a:accent3>
        <a:srgbClr val="FFDCE2"/>
      </a:accent3>
      <a:accent4>
        <a:srgbClr val="000000"/>
      </a:accent4>
      <a:accent5>
        <a:srgbClr val="FFEAED"/>
      </a:accent5>
      <a:accent6>
        <a:srgbClr val="E7516B"/>
      </a:accent6>
      <a:hlink>
        <a:srgbClr val="CE0021"/>
      </a:hlink>
      <a:folHlink>
        <a:srgbClr val="6B2C39"/>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C0CB"/>
        </a:lt1>
        <a:dk2>
          <a:srgbClr val="000000"/>
        </a:dk2>
        <a:lt2>
          <a:srgbClr val="7D7D7D"/>
        </a:lt2>
        <a:accent1>
          <a:srgbClr val="FFDBE0"/>
        </a:accent1>
        <a:accent2>
          <a:srgbClr val="FF5A77"/>
        </a:accent2>
        <a:accent3>
          <a:srgbClr val="FFDCE2"/>
        </a:accent3>
        <a:accent4>
          <a:srgbClr val="000000"/>
        </a:accent4>
        <a:accent5>
          <a:srgbClr val="FFEAED"/>
        </a:accent5>
        <a:accent6>
          <a:srgbClr val="E7516B"/>
        </a:accent6>
        <a:hlink>
          <a:srgbClr val="CE0021"/>
        </a:hlink>
        <a:folHlink>
          <a:srgbClr val="6B2C39"/>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C0CB"/>
        </a:lt1>
        <a:dk2>
          <a:srgbClr val="000000"/>
        </a:dk2>
        <a:lt2>
          <a:srgbClr val="7D7D7D"/>
        </a:lt2>
        <a:accent1>
          <a:srgbClr val="FF5005"/>
        </a:accent1>
        <a:accent2>
          <a:srgbClr val="FF05DA"/>
        </a:accent2>
        <a:accent3>
          <a:srgbClr val="FFDCE2"/>
        </a:accent3>
        <a:accent4>
          <a:srgbClr val="000000"/>
        </a:accent4>
        <a:accent5>
          <a:srgbClr val="FFB3AA"/>
        </a:accent5>
        <a:accent6>
          <a:srgbClr val="E704C5"/>
        </a:accent6>
        <a:hlink>
          <a:srgbClr val="750019"/>
        </a:hlink>
        <a:folHlink>
          <a:srgbClr val="750066"/>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C0CB"/>
        </a:lt1>
        <a:dk2>
          <a:srgbClr val="000000"/>
        </a:dk2>
        <a:lt2>
          <a:srgbClr val="7D7D7D"/>
        </a:lt2>
        <a:accent1>
          <a:srgbClr val="D4FF05"/>
        </a:accent1>
        <a:accent2>
          <a:srgbClr val="05D0FF"/>
        </a:accent2>
        <a:accent3>
          <a:srgbClr val="FFDCE2"/>
        </a:accent3>
        <a:accent4>
          <a:srgbClr val="000000"/>
        </a:accent4>
        <a:accent5>
          <a:srgbClr val="E6FFAA"/>
        </a:accent5>
        <a:accent6>
          <a:srgbClr val="04BCE7"/>
        </a:accent6>
        <a:hlink>
          <a:srgbClr val="6B0011"/>
        </a:hlink>
        <a:folHlink>
          <a:srgbClr val="3A0075"/>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C0CB"/>
        </a:lt1>
        <a:dk2>
          <a:srgbClr val="000000"/>
        </a:dk2>
        <a:lt2>
          <a:srgbClr val="7D7D7D"/>
        </a:lt2>
        <a:accent1>
          <a:srgbClr val="FFC705"/>
        </a:accent1>
        <a:accent2>
          <a:srgbClr val="0C05FF"/>
        </a:accent2>
        <a:accent3>
          <a:srgbClr val="FFDCE2"/>
        </a:accent3>
        <a:accent4>
          <a:srgbClr val="000000"/>
        </a:accent4>
        <a:accent5>
          <a:srgbClr val="FFE0AA"/>
        </a:accent5>
        <a:accent6>
          <a:srgbClr val="0A04E7"/>
        </a:accent6>
        <a:hlink>
          <a:srgbClr val="306B00"/>
        </a:hlink>
        <a:folHlink>
          <a:srgbClr val="6B0015"/>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7D7D7D"/>
        </a:lt2>
        <a:accent1>
          <a:srgbClr val="FFDBE0"/>
        </a:accent1>
        <a:accent2>
          <a:srgbClr val="FF5A77"/>
        </a:accent2>
        <a:accent3>
          <a:srgbClr val="FFFFFF"/>
        </a:accent3>
        <a:accent4>
          <a:srgbClr val="000000"/>
        </a:accent4>
        <a:accent5>
          <a:srgbClr val="FFEAED"/>
        </a:accent5>
        <a:accent6>
          <a:srgbClr val="E7516B"/>
        </a:accent6>
        <a:hlink>
          <a:srgbClr val="CE0021"/>
        </a:hlink>
        <a:folHlink>
          <a:srgbClr val="6B2C39"/>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7D7D7D"/>
        </a:lt2>
        <a:accent1>
          <a:srgbClr val="FF5005"/>
        </a:accent1>
        <a:accent2>
          <a:srgbClr val="FF05DA"/>
        </a:accent2>
        <a:accent3>
          <a:srgbClr val="FFFFFF"/>
        </a:accent3>
        <a:accent4>
          <a:srgbClr val="000000"/>
        </a:accent4>
        <a:accent5>
          <a:srgbClr val="FFB3AA"/>
        </a:accent5>
        <a:accent6>
          <a:srgbClr val="E704C5"/>
        </a:accent6>
        <a:hlink>
          <a:srgbClr val="750019"/>
        </a:hlink>
        <a:folHlink>
          <a:srgbClr val="750066"/>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7D7D7D"/>
        </a:lt2>
        <a:accent1>
          <a:srgbClr val="D4FF05"/>
        </a:accent1>
        <a:accent2>
          <a:srgbClr val="05D0FF"/>
        </a:accent2>
        <a:accent3>
          <a:srgbClr val="FFFFFF"/>
        </a:accent3>
        <a:accent4>
          <a:srgbClr val="000000"/>
        </a:accent4>
        <a:accent5>
          <a:srgbClr val="E6FFAA"/>
        </a:accent5>
        <a:accent6>
          <a:srgbClr val="04BCE7"/>
        </a:accent6>
        <a:hlink>
          <a:srgbClr val="6B0011"/>
        </a:hlink>
        <a:folHlink>
          <a:srgbClr val="3A0075"/>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000000"/>
        </a:dk2>
        <a:lt2>
          <a:srgbClr val="7D7D7D"/>
        </a:lt2>
        <a:accent1>
          <a:srgbClr val="FFC705"/>
        </a:accent1>
        <a:accent2>
          <a:srgbClr val="0C05FF"/>
        </a:accent2>
        <a:accent3>
          <a:srgbClr val="FFFFFF"/>
        </a:accent3>
        <a:accent4>
          <a:srgbClr val="000000"/>
        </a:accent4>
        <a:accent5>
          <a:srgbClr val="FFE0AA"/>
        </a:accent5>
        <a:accent6>
          <a:srgbClr val="0A04E7"/>
        </a:accent6>
        <a:hlink>
          <a:srgbClr val="306B00"/>
        </a:hlink>
        <a:folHlink>
          <a:srgbClr val="6B001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1A7583E-512A-473D-ACF4-E33A445A55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TP030002545</Template>
  <TotalTime>45</TotalTime>
  <Words>198</Words>
  <Application>Microsoft Office PowerPoint</Application>
  <PresentationFormat>On-screen Show (4:3)</PresentationFormat>
  <Paragraphs>74</Paragraphs>
  <Slides>10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Mistral</vt:lpstr>
      <vt:lpstr>Snap ITC</vt:lpstr>
      <vt:lpstr>Tempus Sans ITC</vt:lpstr>
      <vt:lpstr>TP030002545</vt:lpstr>
      <vt:lpstr>BRONCHITIS</vt:lpstr>
      <vt:lpstr>DEFINITON OF DISEASE</vt:lpstr>
      <vt:lpstr>PowerPoint Presentation</vt:lpstr>
      <vt:lpstr>     </vt:lpstr>
      <vt:lpstr> ETIOLOGIC AGENT  </vt:lpstr>
      <vt:lpstr>  PHATOPHYSIOLOGY   </vt:lpstr>
      <vt:lpstr>     </vt:lpstr>
      <vt:lpstr>   symptoms of acute bronchitis include the following:   </vt:lpstr>
      <vt:lpstr>     </vt:lpstr>
      <vt:lpstr>     </vt:lpstr>
    </vt:vector>
  </TitlesOfParts>
  <Company>Deftones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BRONCHITIS</dc:title>
  <dc:subject/>
  <dc:creator>User</dc:creator>
  <cp:keywords/>
  <dc:description/>
  <cp:lastModifiedBy>PIETERS</cp:lastModifiedBy>
  <cp:revision>6</cp:revision>
  <dcterms:created xsi:type="dcterms:W3CDTF">2011-11-29T06:06:41Z</dcterms:created>
  <dcterms:modified xsi:type="dcterms:W3CDTF">2017-05-27T00:04:52Z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TC300025459990</vt:lpwstr>
  </property>
</Properties>
</file>