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60" r:id="rId4"/>
    <p:sldId id="261" r:id="rId5"/>
    <p:sldId id="262" r:id="rId6"/>
    <p:sldId id="268" r:id="rId7"/>
    <p:sldId id="263" r:id="rId8"/>
    <p:sldId id="264" r:id="rId9"/>
    <p:sldId id="265" r:id="rId10"/>
    <p:sldId id="266" r:id="rId11"/>
    <p:sldId id="270" r:id="rId12"/>
    <p:sldId id="26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06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D3DE66A1-727A-47FF-802F-3A79D8FC8929}" type="datetimeFigureOut">
              <a:rPr lang="en-US" smtClean="0"/>
              <a:t>5/27/2017</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83E4EFF-F68B-49A6-8217-EE59A861AF9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DE66A1-727A-47FF-802F-3A79D8FC8929}" type="datetimeFigureOut">
              <a:rPr lang="en-US" smtClean="0"/>
              <a:t>5/27/2017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E4EFF-F68B-49A6-8217-EE59A861AF9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DE66A1-727A-47FF-802F-3A79D8FC8929}" type="datetimeFigureOut">
              <a:rPr lang="en-US" smtClean="0"/>
              <a:t>5/27/2017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E4EFF-F68B-49A6-8217-EE59A861AF9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D3DE66A1-727A-47FF-802F-3A79D8FC8929}" type="datetimeFigureOut">
              <a:rPr lang="en-US" smtClean="0"/>
              <a:t>5/27/2017</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783E4EFF-F68B-49A6-8217-EE59A861AF9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D3DE66A1-727A-47FF-802F-3A79D8FC8929}" type="datetimeFigureOut">
              <a:rPr lang="en-US" smtClean="0"/>
              <a:t>5/27/2017</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783E4EFF-F68B-49A6-8217-EE59A861AF93}" type="slidenum">
              <a:rPr lang="en-US" smtClean="0"/>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D3DE66A1-727A-47FF-802F-3A79D8FC8929}" type="datetimeFigureOut">
              <a:rPr lang="en-US" smtClean="0"/>
              <a:t>5/27/2017</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783E4EFF-F68B-49A6-8217-EE59A861AF9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D3DE66A1-727A-47FF-802F-3A79D8FC8929}" type="datetimeFigureOut">
              <a:rPr lang="en-US" smtClean="0"/>
              <a:t>5/27/2017</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783E4EFF-F68B-49A6-8217-EE59A861AF9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3DE66A1-727A-47FF-802F-3A79D8FC8929}" type="datetimeFigureOut">
              <a:rPr lang="en-US" smtClean="0"/>
              <a:t>5/27/2017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3E4EFF-F68B-49A6-8217-EE59A861AF9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D3DE66A1-727A-47FF-802F-3A79D8FC8929}" type="datetimeFigureOut">
              <a:rPr lang="en-US" smtClean="0"/>
              <a:t>5/27/2017</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783E4EFF-F68B-49A6-8217-EE59A861AF9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D3DE66A1-727A-47FF-802F-3A79D8FC8929}" type="datetimeFigureOut">
              <a:rPr lang="en-US" smtClean="0"/>
              <a:t>5/27/2017</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783E4EFF-F68B-49A6-8217-EE59A861AF9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D3DE66A1-727A-47FF-802F-3A79D8FC8929}" type="datetimeFigureOut">
              <a:rPr lang="en-US" smtClean="0"/>
              <a:t>5/27/2017</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783E4EFF-F68B-49A6-8217-EE59A861AF9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D3DE66A1-727A-47FF-802F-3A79D8FC8929}" type="datetimeFigureOut">
              <a:rPr lang="en-US" smtClean="0"/>
              <a:t>5/27/2017</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83E4EFF-F68B-49A6-8217-EE59A861AF9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09800"/>
            <a:ext cx="9144000" cy="1752600"/>
          </a:xfrm>
        </p:spPr>
        <p:txBody>
          <a:bodyPr>
            <a:noAutofit/>
          </a:bodyPr>
          <a:lstStyle/>
          <a:p>
            <a:pPr algn="ctr"/>
            <a:r>
              <a:rPr lang="en-US" sz="5000" b="1" u="sng" dirty="0" smtClean="0"/>
              <a:t>Respiration and Circulation</a:t>
            </a:r>
            <a:br>
              <a:rPr lang="en-US" sz="5000" b="1" u="sng" dirty="0" smtClean="0"/>
            </a:br>
            <a:r>
              <a:rPr lang="en-US" sz="5000" b="1" u="sng" dirty="0" smtClean="0"/>
              <a:t>“Bronchitis”</a:t>
            </a:r>
            <a:endParaRPr lang="en-US" sz="5000" b="1" u="sng" dirty="0"/>
          </a:p>
        </p:txBody>
      </p:sp>
      <p:sp>
        <p:nvSpPr>
          <p:cNvPr id="3" name="Subtitle 2"/>
          <p:cNvSpPr>
            <a:spLocks noGrp="1"/>
          </p:cNvSpPr>
          <p:nvPr>
            <p:ph type="subTitle" idx="1"/>
          </p:nvPr>
        </p:nvSpPr>
        <p:spPr>
          <a:xfrm>
            <a:off x="533400" y="4648200"/>
            <a:ext cx="8062912" cy="1752600"/>
          </a:xfrm>
        </p:spPr>
        <p:txBody>
          <a:bodyPr>
            <a:normAutofit/>
          </a:bodyPr>
          <a:lstStyle/>
          <a:p>
            <a:pPr algn="ctr"/>
            <a:r>
              <a:rPr lang="en-US" sz="3400" dirty="0" smtClean="0"/>
              <a:t>SMN </a:t>
            </a:r>
            <a:endParaRPr lang="en-US" sz="3400" dirty="0"/>
          </a:p>
        </p:txBody>
      </p:sp>
      <p:sp>
        <p:nvSpPr>
          <p:cNvPr id="6" name="Rectangle 5"/>
          <p:cNvSpPr/>
          <p:nvPr/>
        </p:nvSpPr>
        <p:spPr>
          <a:xfrm>
            <a:off x="0" y="0"/>
            <a:ext cx="9144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4904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   </a:t>
            </a:r>
            <a:r>
              <a:rPr lang="en-US" u="sng" dirty="0" smtClean="0"/>
              <a:t>Bronchitis : Preventions</a:t>
            </a:r>
            <a:endParaRPr lang="en-US" u="sng" dirty="0"/>
          </a:p>
        </p:txBody>
      </p:sp>
      <p:sp>
        <p:nvSpPr>
          <p:cNvPr id="3" name="Content Placeholder 2"/>
          <p:cNvSpPr>
            <a:spLocks noGrp="1"/>
          </p:cNvSpPr>
          <p:nvPr>
            <p:ph idx="1"/>
          </p:nvPr>
        </p:nvSpPr>
        <p:spPr>
          <a:xfrm>
            <a:off x="457200" y="1752600"/>
            <a:ext cx="8229600" cy="4953000"/>
          </a:xfrm>
        </p:spPr>
        <p:txBody>
          <a:bodyPr>
            <a:normAutofit fontScale="92500" lnSpcReduction="10000"/>
          </a:bodyPr>
          <a:lstStyle/>
          <a:p>
            <a:pPr marL="64008" indent="0">
              <a:buNone/>
            </a:pPr>
            <a:r>
              <a:rPr lang="en-US" dirty="0">
                <a:latin typeface="Arial Rounded MT Bold" pitchFamily="34" charset="0"/>
              </a:rPr>
              <a:t>These </a:t>
            </a:r>
            <a:r>
              <a:rPr lang="en-US" dirty="0" smtClean="0">
                <a:latin typeface="Arial Rounded MT Bold" pitchFamily="34" charset="0"/>
              </a:rPr>
              <a:t>measures </a:t>
            </a:r>
            <a:r>
              <a:rPr lang="en-US" dirty="0">
                <a:latin typeface="Arial Rounded MT Bold" pitchFamily="34" charset="0"/>
              </a:rPr>
              <a:t>help prevent bronchitis and protect your lungs in general</a:t>
            </a:r>
            <a:r>
              <a:rPr lang="en-US" dirty="0" smtClean="0">
                <a:latin typeface="Arial Rounded MT Bold" pitchFamily="34" charset="0"/>
              </a:rPr>
              <a:t>:</a:t>
            </a:r>
          </a:p>
          <a:p>
            <a:pPr>
              <a:buFont typeface="Arial" pitchFamily="34" charset="0"/>
              <a:buChar char="•"/>
            </a:pPr>
            <a:r>
              <a:rPr lang="en-US" sz="2800" dirty="0" smtClean="0"/>
              <a:t>Avoid tobacco smoke – Whether</a:t>
            </a:r>
          </a:p>
          <a:p>
            <a:pPr marL="64008" indent="0">
              <a:buNone/>
            </a:pPr>
            <a:r>
              <a:rPr lang="en-US" sz="2800" dirty="0" smtClean="0"/>
              <a:t>it includes  your own smoke or </a:t>
            </a:r>
          </a:p>
          <a:p>
            <a:pPr marL="64008" indent="0">
              <a:buNone/>
            </a:pPr>
            <a:r>
              <a:rPr lang="en-US" sz="2800" dirty="0"/>
              <a:t>s</a:t>
            </a:r>
            <a:r>
              <a:rPr lang="en-US" sz="2800" dirty="0" smtClean="0"/>
              <a:t>econdhand smoke from others, try </a:t>
            </a:r>
          </a:p>
          <a:p>
            <a:pPr marL="64008" indent="0">
              <a:buNone/>
            </a:pPr>
            <a:r>
              <a:rPr lang="en-US" sz="2800" dirty="0" smtClean="0"/>
              <a:t>to avoid it.</a:t>
            </a:r>
          </a:p>
          <a:p>
            <a:pPr>
              <a:buFont typeface="Arial" pitchFamily="34" charset="0"/>
              <a:buChar char="•"/>
            </a:pPr>
            <a:r>
              <a:rPr lang="en-US" sz="2800" dirty="0" smtClean="0"/>
              <a:t>Get an annual flu shot – Most cases </a:t>
            </a:r>
          </a:p>
          <a:p>
            <a:pPr marL="64008" indent="0">
              <a:buNone/>
            </a:pPr>
            <a:r>
              <a:rPr lang="en-US" sz="2800" dirty="0" smtClean="0"/>
              <a:t>of acute bronchitis result from </a:t>
            </a:r>
          </a:p>
          <a:p>
            <a:pPr marL="64008" indent="0">
              <a:buNone/>
            </a:pPr>
            <a:r>
              <a:rPr lang="en-US" sz="2800" dirty="0" smtClean="0"/>
              <a:t>influenza. So, getting your yearly flu shot </a:t>
            </a:r>
          </a:p>
          <a:p>
            <a:pPr marL="64008" indent="0">
              <a:buNone/>
            </a:pPr>
            <a:r>
              <a:rPr lang="en-US" sz="2800" dirty="0" smtClean="0"/>
              <a:t>can help protect you from both </a:t>
            </a:r>
          </a:p>
          <a:p>
            <a:pPr marL="64008" indent="0">
              <a:buNone/>
            </a:pPr>
            <a:r>
              <a:rPr lang="en-US" sz="2800" dirty="0" smtClean="0"/>
              <a:t>bronchitis and the flu.</a:t>
            </a:r>
            <a:endParaRPr lang="en-US"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2667000"/>
            <a:ext cx="152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745182"/>
            <a:ext cx="1828800" cy="1579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4584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724400"/>
          </a:xfrm>
        </p:spPr>
        <p:txBody>
          <a:bodyPr/>
          <a:lstStyle/>
          <a:p>
            <a:pPr>
              <a:buFont typeface="Arial" pitchFamily="34" charset="0"/>
              <a:buChar char="•"/>
            </a:pPr>
            <a:r>
              <a:rPr lang="en-US" dirty="0"/>
              <a:t>Limit the use of cough </a:t>
            </a:r>
            <a:endParaRPr lang="en-US" dirty="0" smtClean="0"/>
          </a:p>
          <a:p>
            <a:pPr marL="64008" indent="0">
              <a:buNone/>
            </a:pPr>
            <a:r>
              <a:rPr lang="en-US" dirty="0" smtClean="0"/>
              <a:t>suppressants since </a:t>
            </a:r>
            <a:r>
              <a:rPr lang="en-US" dirty="0"/>
              <a:t>mucus </a:t>
            </a:r>
            <a:endParaRPr lang="en-US" dirty="0" smtClean="0"/>
          </a:p>
          <a:p>
            <a:pPr marL="64008" indent="0">
              <a:buNone/>
            </a:pPr>
            <a:r>
              <a:rPr lang="en-US" dirty="0" smtClean="0"/>
              <a:t>should be </a:t>
            </a:r>
            <a:r>
              <a:rPr lang="en-US" dirty="0"/>
              <a:t>coughed up </a:t>
            </a:r>
            <a:r>
              <a:rPr lang="en-US" dirty="0" smtClean="0"/>
              <a:t>to </a:t>
            </a:r>
            <a:r>
              <a:rPr lang="en-US" dirty="0"/>
              <a:t>help </a:t>
            </a:r>
            <a:endParaRPr lang="en-US" dirty="0" smtClean="0"/>
          </a:p>
          <a:p>
            <a:pPr marL="64008" indent="0">
              <a:buNone/>
            </a:pPr>
            <a:r>
              <a:rPr lang="en-US" dirty="0" smtClean="0"/>
              <a:t>unblock bronchi.</a:t>
            </a:r>
            <a:endParaRPr lang="en-US" dirty="0"/>
          </a:p>
          <a:p>
            <a:pPr>
              <a:buFont typeface="Arial" pitchFamily="34" charset="0"/>
              <a:buChar char="•"/>
            </a:pPr>
            <a:r>
              <a:rPr lang="en-US" dirty="0"/>
              <a:t>Reduce intake of foods such </a:t>
            </a:r>
            <a:endParaRPr lang="en-US" dirty="0" smtClean="0"/>
          </a:p>
          <a:p>
            <a:pPr marL="64008" indent="0">
              <a:buNone/>
            </a:pPr>
            <a:r>
              <a:rPr lang="en-US" dirty="0" smtClean="0"/>
              <a:t>as sugar</a:t>
            </a:r>
            <a:r>
              <a:rPr lang="en-US" dirty="0"/>
              <a:t>, white flour, dairy and </a:t>
            </a:r>
            <a:endParaRPr lang="en-US" dirty="0" smtClean="0"/>
          </a:p>
          <a:p>
            <a:pPr marL="64008" indent="0">
              <a:buNone/>
            </a:pPr>
            <a:r>
              <a:rPr lang="en-US" dirty="0" smtClean="0"/>
              <a:t>others that </a:t>
            </a:r>
            <a:r>
              <a:rPr lang="en-US" dirty="0"/>
              <a:t>may be </a:t>
            </a:r>
            <a:r>
              <a:rPr lang="en-US" dirty="0" smtClean="0"/>
              <a:t>mucus-</a:t>
            </a:r>
          </a:p>
          <a:p>
            <a:pPr marL="64008" indent="0">
              <a:buNone/>
            </a:pPr>
            <a:r>
              <a:rPr lang="en-US" dirty="0" smtClean="0"/>
              <a:t>producing</a:t>
            </a:r>
            <a:r>
              <a:rPr lang="en-US" dirty="0"/>
              <a:t>.</a:t>
            </a:r>
          </a:p>
          <a:p>
            <a:pPr>
              <a:buFont typeface="Arial" pitchFamily="34" charset="0"/>
              <a:buChar char="•"/>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534651"/>
            <a:ext cx="2003424" cy="1503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2527" y="3657600"/>
            <a:ext cx="2266497"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4319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769008"/>
          </a:xfrm>
        </p:spPr>
        <p:txBody>
          <a:bodyPr/>
          <a:lstStyle/>
          <a:p>
            <a:pPr>
              <a:buFont typeface="Arial" pitchFamily="34" charset="0"/>
              <a:buChar char="•"/>
            </a:pPr>
            <a:r>
              <a:rPr lang="en-US" dirty="0"/>
              <a:t>Wash your hands. To </a:t>
            </a:r>
            <a:r>
              <a:rPr lang="en-US" dirty="0" smtClean="0"/>
              <a:t>reduce</a:t>
            </a:r>
          </a:p>
          <a:p>
            <a:pPr marL="64008" indent="0">
              <a:buNone/>
            </a:pPr>
            <a:r>
              <a:rPr lang="en-US" dirty="0" smtClean="0"/>
              <a:t> </a:t>
            </a:r>
            <a:r>
              <a:rPr lang="en-US" dirty="0"/>
              <a:t>your </a:t>
            </a:r>
            <a:r>
              <a:rPr lang="en-US" dirty="0" smtClean="0"/>
              <a:t>risk </a:t>
            </a:r>
            <a:r>
              <a:rPr lang="en-US" dirty="0"/>
              <a:t>of catching a viral </a:t>
            </a:r>
            <a:endParaRPr lang="en-US" dirty="0" smtClean="0"/>
          </a:p>
          <a:p>
            <a:pPr marL="64008" indent="0">
              <a:buNone/>
            </a:pPr>
            <a:r>
              <a:rPr lang="en-US" dirty="0" smtClean="0"/>
              <a:t>infection</a:t>
            </a:r>
            <a:r>
              <a:rPr lang="en-US" dirty="0"/>
              <a:t>, wash </a:t>
            </a:r>
            <a:r>
              <a:rPr lang="en-US" dirty="0" smtClean="0"/>
              <a:t>your </a:t>
            </a:r>
            <a:r>
              <a:rPr lang="en-US" dirty="0"/>
              <a:t>hands </a:t>
            </a:r>
            <a:endParaRPr lang="en-US" dirty="0" smtClean="0"/>
          </a:p>
          <a:p>
            <a:pPr marL="64008" indent="0">
              <a:buNone/>
            </a:pPr>
            <a:r>
              <a:rPr lang="en-US" dirty="0" smtClean="0"/>
              <a:t>frequently </a:t>
            </a:r>
            <a:r>
              <a:rPr lang="en-US" dirty="0"/>
              <a:t>and get in the </a:t>
            </a:r>
            <a:r>
              <a:rPr lang="en-US" dirty="0" smtClean="0"/>
              <a:t>habit </a:t>
            </a:r>
          </a:p>
          <a:p>
            <a:pPr marL="64008" indent="0">
              <a:buNone/>
            </a:pPr>
            <a:r>
              <a:rPr lang="en-US" dirty="0" smtClean="0"/>
              <a:t>of </a:t>
            </a:r>
            <a:r>
              <a:rPr lang="en-US" dirty="0"/>
              <a:t>using hand sanitizers.</a:t>
            </a:r>
          </a:p>
          <a:p>
            <a:pPr>
              <a:buFont typeface="Arial" pitchFamily="34" charset="0"/>
              <a:buChar char="•"/>
            </a:pPr>
            <a:r>
              <a:rPr lang="en-US" dirty="0"/>
              <a:t>Use an air humidifier. </a:t>
            </a:r>
            <a:r>
              <a:rPr lang="en-US" dirty="0" smtClean="0"/>
              <a:t>Warm</a:t>
            </a:r>
            <a:r>
              <a:rPr lang="en-US" dirty="0"/>
              <a:t>, </a:t>
            </a:r>
            <a:endParaRPr lang="en-US" dirty="0" smtClean="0"/>
          </a:p>
          <a:p>
            <a:pPr marL="64008" indent="0">
              <a:buNone/>
            </a:pPr>
            <a:r>
              <a:rPr lang="en-US" dirty="0" smtClean="0"/>
              <a:t>moist air loosens </a:t>
            </a:r>
            <a:r>
              <a:rPr lang="en-US" dirty="0"/>
              <a:t>mucus in the </a:t>
            </a:r>
            <a:endParaRPr lang="en-US" dirty="0" smtClean="0"/>
          </a:p>
          <a:p>
            <a:pPr marL="64008" indent="0">
              <a:buNone/>
            </a:pPr>
            <a:r>
              <a:rPr lang="en-US" dirty="0" smtClean="0"/>
              <a:t>airways </a:t>
            </a:r>
            <a:r>
              <a:rPr lang="en-US" dirty="0"/>
              <a:t>and helps </a:t>
            </a:r>
            <a:r>
              <a:rPr lang="en-US" dirty="0" smtClean="0"/>
              <a:t>to </a:t>
            </a:r>
            <a:r>
              <a:rPr lang="en-US" dirty="0"/>
              <a:t>relieve </a:t>
            </a:r>
            <a:endParaRPr lang="en-US" dirty="0" smtClean="0"/>
          </a:p>
          <a:p>
            <a:pPr marL="64008" indent="0">
              <a:buNone/>
            </a:pPr>
            <a:r>
              <a:rPr lang="en-US" dirty="0" smtClean="0"/>
              <a:t>coughing</a:t>
            </a:r>
            <a:r>
              <a:rPr lang="en-US" dirty="0"/>
              <a:t>.</a:t>
            </a:r>
          </a:p>
          <a:p>
            <a:pPr>
              <a:buFont typeface="Arial" pitchFamily="34" charset="0"/>
              <a:buChar char="•"/>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0182" y="1295400"/>
            <a:ext cx="2340143"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1197" y="3733800"/>
            <a:ext cx="1859605" cy="1905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7745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What is </a:t>
            </a:r>
            <a:r>
              <a:rPr lang="en-US" u="sng" dirty="0" smtClean="0"/>
              <a:t>Bronchitis</a:t>
            </a:r>
            <a:r>
              <a:rPr lang="en-US" u="sng" dirty="0" smtClean="0">
                <a:latin typeface="BatangChe" pitchFamily="49" charset="-127"/>
                <a:ea typeface="BatangChe" pitchFamily="49" charset="-127"/>
              </a:rPr>
              <a:t>?</a:t>
            </a:r>
            <a:endParaRPr lang="en-US" u="sng" dirty="0"/>
          </a:p>
        </p:txBody>
      </p:sp>
      <p:sp>
        <p:nvSpPr>
          <p:cNvPr id="3" name="Content Placeholder 2"/>
          <p:cNvSpPr>
            <a:spLocks noGrp="1"/>
          </p:cNvSpPr>
          <p:nvPr>
            <p:ph idx="1"/>
          </p:nvPr>
        </p:nvSpPr>
        <p:spPr>
          <a:xfrm>
            <a:off x="457200" y="1524000"/>
            <a:ext cx="8229600" cy="4800600"/>
          </a:xfrm>
        </p:spPr>
        <p:txBody>
          <a:bodyPr>
            <a:normAutofit/>
          </a:bodyPr>
          <a:lstStyle/>
          <a:p>
            <a:pPr marL="64008" indent="0">
              <a:buNone/>
            </a:pPr>
            <a:r>
              <a:rPr lang="en-US" dirty="0" smtClean="0"/>
              <a:t>   </a:t>
            </a:r>
            <a:r>
              <a:rPr lang="en-US" dirty="0" smtClean="0">
                <a:latin typeface="Arial Unicode MS" pitchFamily="34" charset="-128"/>
                <a:ea typeface="Arial Unicode MS" pitchFamily="34" charset="-128"/>
                <a:cs typeface="Arial Unicode MS" pitchFamily="34" charset="-128"/>
              </a:rPr>
              <a:t>The </a:t>
            </a:r>
            <a:r>
              <a:rPr lang="en-US" dirty="0">
                <a:latin typeface="Arial Unicode MS" pitchFamily="34" charset="-128"/>
                <a:ea typeface="Arial Unicode MS" pitchFamily="34" charset="-128"/>
                <a:cs typeface="Arial Unicode MS" pitchFamily="34" charset="-128"/>
              </a:rPr>
              <a:t>bronchial tubes, or bronchi, connect the windpipe to the lungs. When the lining of the bronchial tubes becomes inflamed or infected, </a:t>
            </a:r>
            <a:r>
              <a:rPr lang="en-US" dirty="0" smtClean="0">
                <a:latin typeface="Arial Unicode MS" pitchFamily="34" charset="-128"/>
                <a:ea typeface="Arial Unicode MS" pitchFamily="34" charset="-128"/>
                <a:cs typeface="Arial Unicode MS" pitchFamily="34" charset="-128"/>
              </a:rPr>
              <a:t>this </a:t>
            </a:r>
            <a:r>
              <a:rPr lang="en-US" dirty="0">
                <a:latin typeface="Arial Unicode MS" pitchFamily="34" charset="-128"/>
                <a:ea typeface="Arial Unicode MS" pitchFamily="34" charset="-128"/>
                <a:cs typeface="Arial Unicode MS" pitchFamily="34" charset="-128"/>
              </a:rPr>
              <a:t>condition is called bronchitis. Bronchitis reduces the amount of air and oxygen that can flow into the lungs and causes a heavy mucus or phlegm to form in the airways</a:t>
            </a:r>
            <a:r>
              <a:rPr lang="en-US" dirty="0" smtClean="0">
                <a:latin typeface="Arial Unicode MS" pitchFamily="34" charset="-128"/>
                <a:ea typeface="Arial Unicode MS" pitchFamily="34" charset="-128"/>
                <a:cs typeface="Arial Unicode MS" pitchFamily="34" charset="-128"/>
              </a:rPr>
              <a:t>.</a:t>
            </a:r>
          </a:p>
          <a:p>
            <a:pPr marL="64008" indent="0">
              <a:buNone/>
            </a:pPr>
            <a:r>
              <a:rPr lang="en-US" dirty="0">
                <a:latin typeface="Arial Unicode MS" pitchFamily="34" charset="-128"/>
                <a:ea typeface="Arial Unicode MS" pitchFamily="34" charset="-128"/>
                <a:cs typeface="Arial Unicode MS" pitchFamily="34" charset="-128"/>
              </a:rPr>
              <a:t>   Bronchitis may be short-lived (acute) or chronic, meaning that it lasts a long time and often recurs.</a:t>
            </a:r>
          </a:p>
        </p:txBody>
      </p:sp>
    </p:spTree>
    <p:extLst>
      <p:ext uri="{BB962C8B-B14F-4D97-AF65-F5344CB8AC3E}">
        <p14:creationId xmlns:p14="http://schemas.microsoft.com/office/powerpoint/2010/main" val="2410493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533400"/>
            <a:ext cx="72390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3567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Causes of Bronchitis</a:t>
            </a:r>
            <a:endParaRPr lang="en-US" u="sng" dirty="0"/>
          </a:p>
        </p:txBody>
      </p:sp>
      <p:sp>
        <p:nvSpPr>
          <p:cNvPr id="3" name="Content Placeholder 2"/>
          <p:cNvSpPr>
            <a:spLocks noGrp="1"/>
          </p:cNvSpPr>
          <p:nvPr>
            <p:ph idx="1"/>
          </p:nvPr>
        </p:nvSpPr>
        <p:spPr>
          <a:xfrm>
            <a:off x="457200" y="1752600"/>
            <a:ext cx="8229600" cy="4648200"/>
          </a:xfrm>
        </p:spPr>
        <p:txBody>
          <a:bodyPr>
            <a:normAutofit/>
          </a:bodyPr>
          <a:lstStyle/>
          <a:p>
            <a:pPr marL="64008" indent="0">
              <a:buNone/>
            </a:pPr>
            <a:r>
              <a:rPr lang="en-US" u="sng" dirty="0" smtClean="0">
                <a:latin typeface="Arial Rounded MT Bold" pitchFamily="34" charset="0"/>
              </a:rPr>
              <a:t>Causes of Acute Bronchitis :-</a:t>
            </a:r>
            <a:r>
              <a:rPr lang="en-US" sz="200" u="sng" dirty="0" smtClean="0">
                <a:latin typeface="Arial Rounded MT Bold" pitchFamily="34" charset="0"/>
              </a:rPr>
              <a:t> </a:t>
            </a:r>
            <a:endParaRPr lang="en-US" sz="200" u="sng" dirty="0">
              <a:latin typeface="Arial Rounded MT Bold" pitchFamily="34" charset="0"/>
            </a:endParaRPr>
          </a:p>
          <a:p>
            <a:pPr marL="64008" indent="0">
              <a:buNone/>
            </a:pPr>
            <a:r>
              <a:rPr lang="en-US" dirty="0" smtClean="0"/>
              <a:t>   </a:t>
            </a:r>
            <a:r>
              <a:rPr lang="en-US" sz="2800" dirty="0" smtClean="0"/>
              <a:t>Acute </a:t>
            </a:r>
            <a:r>
              <a:rPr lang="en-US" sz="2800" dirty="0"/>
              <a:t>bronchitis is most often caused by viruses that infect the epithelium of the bronchi, resulting in inflammation and increased secretion of mucus. In addition to viruses, bacteria, exposure to tobacco smoke, exposure to pollutants or solvents, </a:t>
            </a:r>
            <a:r>
              <a:rPr lang="en-US" sz="2800" dirty="0" smtClean="0"/>
              <a:t>                 and gastro esophageal </a:t>
            </a:r>
            <a:r>
              <a:rPr lang="en-US" sz="2800" dirty="0"/>
              <a:t>reflux </a:t>
            </a:r>
            <a:r>
              <a:rPr lang="en-US" sz="2800" dirty="0" smtClean="0"/>
              <a:t>                 disease </a:t>
            </a:r>
            <a:r>
              <a:rPr lang="en-US" sz="2800" dirty="0"/>
              <a:t>(</a:t>
            </a:r>
            <a:r>
              <a:rPr lang="en-US" sz="2800" dirty="0" smtClean="0"/>
              <a:t>GERD) can </a:t>
            </a:r>
            <a:r>
              <a:rPr lang="en-US" sz="2800" dirty="0"/>
              <a:t>also </a:t>
            </a:r>
            <a:r>
              <a:rPr lang="en-US" sz="2800" dirty="0" smtClean="0"/>
              <a:t>cause                   </a:t>
            </a:r>
            <a:r>
              <a:rPr lang="en-US" sz="2800" dirty="0"/>
              <a:t>acute bronchitis.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724400"/>
            <a:ext cx="2343150" cy="175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2055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638800"/>
          </a:xfrm>
        </p:spPr>
        <p:txBody>
          <a:bodyPr/>
          <a:lstStyle/>
          <a:p>
            <a:pPr marL="64008" indent="0">
              <a:buNone/>
            </a:pPr>
            <a:r>
              <a:rPr lang="en-US" u="sng" dirty="0" smtClean="0">
                <a:latin typeface="Arial Rounded MT Bold" pitchFamily="34" charset="0"/>
              </a:rPr>
              <a:t>Causes of Chronic Bronchitis :-</a:t>
            </a:r>
          </a:p>
          <a:p>
            <a:pPr marL="64008" indent="0">
              <a:buNone/>
            </a:pPr>
            <a:r>
              <a:rPr lang="en-US" sz="2800" dirty="0"/>
              <a:t>  </a:t>
            </a:r>
            <a:r>
              <a:rPr lang="en-US" sz="2800" dirty="0" smtClean="0"/>
              <a:t> Chronic </a:t>
            </a:r>
            <a:r>
              <a:rPr lang="en-US" sz="2800" dirty="0"/>
              <a:t>bronchitis, a type of chronic obstructive pulmonary disease, is defined by a productive cough that lasts for 3 months or more per year for at least 2 years</a:t>
            </a:r>
            <a:r>
              <a:rPr lang="en-US" sz="2800" dirty="0" smtClean="0"/>
              <a:t>.</a:t>
            </a:r>
            <a:endParaRPr lang="en-US" sz="2800" u="sng" dirty="0" smtClean="0"/>
          </a:p>
          <a:p>
            <a:pPr marL="64008" indent="0">
              <a:buNone/>
            </a:pPr>
            <a:r>
              <a:rPr lang="en-US" sz="2800" dirty="0"/>
              <a:t>   </a:t>
            </a:r>
            <a:r>
              <a:rPr lang="en-US" sz="2800" dirty="0" smtClean="0"/>
              <a:t>It is most commonly </a:t>
            </a:r>
            <a:r>
              <a:rPr lang="en-US" sz="2800" dirty="0"/>
              <a:t>caused by cigarette smoking. However, it can also be the result of continuous attacks of acute bronchitis. Air pollution, dust, toxic gases, and other industrial fumes are known to be responsible for the condition.</a:t>
            </a:r>
          </a:p>
        </p:txBody>
      </p:sp>
    </p:spTree>
    <p:extLst>
      <p:ext uri="{BB962C8B-B14F-4D97-AF65-F5344CB8AC3E}">
        <p14:creationId xmlns:p14="http://schemas.microsoft.com/office/powerpoint/2010/main" val="3655000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762000"/>
            <a:ext cx="7315200" cy="541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1571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   </a:t>
            </a:r>
            <a:r>
              <a:rPr lang="en-US" u="sng" dirty="0" smtClean="0"/>
              <a:t>Symptoms of Bronchitis</a:t>
            </a:r>
            <a:endParaRPr lang="en-US" u="sng" dirty="0"/>
          </a:p>
        </p:txBody>
      </p:sp>
      <p:sp>
        <p:nvSpPr>
          <p:cNvPr id="3" name="Content Placeholder 2"/>
          <p:cNvSpPr>
            <a:spLocks noGrp="1"/>
          </p:cNvSpPr>
          <p:nvPr>
            <p:ph idx="1"/>
          </p:nvPr>
        </p:nvSpPr>
        <p:spPr/>
        <p:txBody>
          <a:bodyPr/>
          <a:lstStyle/>
          <a:p>
            <a:pPr marL="64008" indent="0">
              <a:buNone/>
            </a:pPr>
            <a:r>
              <a:rPr lang="en-US" dirty="0">
                <a:latin typeface="Arial Rounded MT Bold" pitchFamily="34" charset="0"/>
              </a:rPr>
              <a:t>Signs and symptoms for both acute and chronic bronchitis include:</a:t>
            </a:r>
          </a:p>
          <a:p>
            <a:pPr>
              <a:buFont typeface="Arial" pitchFamily="34" charset="0"/>
              <a:buChar char="•"/>
            </a:pPr>
            <a:r>
              <a:rPr lang="en-US" sz="2800" dirty="0" smtClean="0"/>
              <a:t>Inflammation or swelling of the bronchi.</a:t>
            </a:r>
          </a:p>
          <a:p>
            <a:pPr>
              <a:buFont typeface="Arial" pitchFamily="34" charset="0"/>
              <a:buChar char="•"/>
            </a:pPr>
            <a:r>
              <a:rPr lang="en-US" sz="2800" dirty="0" smtClean="0"/>
              <a:t>Coughing</a:t>
            </a:r>
          </a:p>
          <a:p>
            <a:pPr>
              <a:buFont typeface="Arial" pitchFamily="34" charset="0"/>
              <a:buChar char="•"/>
            </a:pPr>
            <a:r>
              <a:rPr lang="en-US" sz="2800" dirty="0" smtClean="0"/>
              <a:t>Production of clear, white, yellow, grey or green mucus.</a:t>
            </a:r>
          </a:p>
          <a:p>
            <a:pPr>
              <a:buFont typeface="Arial" pitchFamily="34" charset="0"/>
              <a:buChar char="•"/>
            </a:pPr>
            <a:r>
              <a:rPr lang="en-US" sz="2800" dirty="0" smtClean="0"/>
              <a:t>Shortness of breath</a:t>
            </a:r>
          </a:p>
          <a:p>
            <a:pPr>
              <a:buFont typeface="Arial" pitchFamily="34" charset="0"/>
              <a:buChar char="•"/>
            </a:pPr>
            <a:r>
              <a:rPr lang="en-US" sz="2800" dirty="0" smtClean="0"/>
              <a:t>Wheezing</a:t>
            </a:r>
          </a:p>
          <a:p>
            <a:pPr>
              <a:buFont typeface="Arial" pitchFamily="34" charset="0"/>
              <a:buChar char="•"/>
            </a:pPr>
            <a:r>
              <a:rPr lang="en-US" sz="2800" dirty="0" smtClean="0"/>
              <a:t>Fatigue</a:t>
            </a:r>
          </a:p>
          <a:p>
            <a:pPr>
              <a:buFont typeface="Arial" pitchFamily="34" charset="0"/>
              <a:buChar char="•"/>
            </a:pPr>
            <a:endParaRPr lang="en-US" sz="2800" dirty="0"/>
          </a:p>
        </p:txBody>
      </p:sp>
    </p:spTree>
    <p:extLst>
      <p:ext uri="{BB962C8B-B14F-4D97-AF65-F5344CB8AC3E}">
        <p14:creationId xmlns:p14="http://schemas.microsoft.com/office/powerpoint/2010/main" val="3139629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10200"/>
          </a:xfrm>
        </p:spPr>
        <p:txBody>
          <a:bodyPr>
            <a:normAutofit/>
          </a:bodyPr>
          <a:lstStyle/>
          <a:p>
            <a:pPr>
              <a:buFont typeface="Arial" pitchFamily="34" charset="0"/>
              <a:buChar char="•"/>
            </a:pPr>
            <a:r>
              <a:rPr lang="en-US" sz="2800" dirty="0" smtClean="0"/>
              <a:t>Fever and chills</a:t>
            </a:r>
          </a:p>
          <a:p>
            <a:pPr>
              <a:buFont typeface="Arial" pitchFamily="34" charset="0"/>
              <a:buChar char="•"/>
            </a:pPr>
            <a:r>
              <a:rPr lang="en-US" sz="2800" dirty="0" smtClean="0"/>
              <a:t>Chest pain or discomfort</a:t>
            </a:r>
          </a:p>
          <a:p>
            <a:pPr>
              <a:buFont typeface="Arial" pitchFamily="34" charset="0"/>
              <a:buChar char="•"/>
            </a:pPr>
            <a:r>
              <a:rPr lang="en-US" sz="2800" dirty="0" smtClean="0"/>
              <a:t>Blocked or runny nose</a:t>
            </a:r>
          </a:p>
          <a:p>
            <a:pPr marL="64008" indent="0">
              <a:buNone/>
            </a:pPr>
            <a:r>
              <a:rPr lang="en-US" sz="2800" dirty="0" smtClean="0"/>
              <a:t>Additional  symptoms of chronic bronchitis include :</a:t>
            </a:r>
          </a:p>
          <a:p>
            <a:pPr>
              <a:buFont typeface="Arial" pitchFamily="34" charset="0"/>
              <a:buChar char="•"/>
            </a:pPr>
            <a:r>
              <a:rPr lang="en-US" sz="2800" dirty="0" smtClean="0"/>
              <a:t>Ankle, feet and leg swelling</a:t>
            </a:r>
          </a:p>
          <a:p>
            <a:pPr>
              <a:buFont typeface="Arial" pitchFamily="34" charset="0"/>
              <a:buChar char="•"/>
            </a:pPr>
            <a:r>
              <a:rPr lang="en-US" sz="2800" dirty="0" smtClean="0"/>
              <a:t>Blue-colored lips from low levels of oxygen.</a:t>
            </a:r>
          </a:p>
          <a:p>
            <a:pPr>
              <a:buFont typeface="Arial" pitchFamily="34" charset="0"/>
              <a:buChar char="•"/>
            </a:pPr>
            <a:r>
              <a:rPr lang="en-US" sz="2800" dirty="0" smtClean="0"/>
              <a:t>Frequent respiratory infections </a:t>
            </a:r>
          </a:p>
          <a:p>
            <a:pPr marL="64008" indent="0">
              <a:buNone/>
            </a:pPr>
            <a:r>
              <a:rPr lang="en-US" sz="2800" dirty="0" smtClean="0"/>
              <a:t>(such as colds or the flu).</a:t>
            </a:r>
            <a:endParaRPr lang="en-US" sz="28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724400"/>
            <a:ext cx="2857500"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6075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99032"/>
          </a:xfrm>
        </p:spPr>
        <p:txBody>
          <a:bodyPr/>
          <a:lstStyle/>
          <a:p>
            <a:r>
              <a:rPr lang="en-US" dirty="0"/>
              <a:t> </a:t>
            </a:r>
            <a:r>
              <a:rPr lang="en-US" dirty="0" smtClean="0"/>
              <a:t>      </a:t>
            </a:r>
            <a:r>
              <a:rPr lang="en-US" u="sng" dirty="0" smtClean="0"/>
              <a:t>Effects of Bronchitis</a:t>
            </a:r>
            <a:endParaRPr lang="en-US" u="sng" dirty="0"/>
          </a:p>
        </p:txBody>
      </p:sp>
      <p:sp>
        <p:nvSpPr>
          <p:cNvPr id="3" name="Content Placeholder 2"/>
          <p:cNvSpPr>
            <a:spLocks noGrp="1"/>
          </p:cNvSpPr>
          <p:nvPr>
            <p:ph idx="1"/>
          </p:nvPr>
        </p:nvSpPr>
        <p:spPr>
          <a:xfrm>
            <a:off x="457200" y="2057400"/>
            <a:ext cx="8229600" cy="4572000"/>
          </a:xfrm>
        </p:spPr>
        <p:txBody>
          <a:bodyPr/>
          <a:lstStyle/>
          <a:p>
            <a:pPr marL="64008" indent="0">
              <a:buNone/>
            </a:pPr>
            <a:r>
              <a:rPr lang="en-US" dirty="0"/>
              <a:t> </a:t>
            </a:r>
            <a:r>
              <a:rPr lang="en-US" dirty="0" smtClean="0"/>
              <a:t>  Acute </a:t>
            </a:r>
            <a:r>
              <a:rPr lang="en-US" dirty="0"/>
              <a:t>bronchitis usually results in a nagging cough that lingers for several weeks even after the bronchitis resolves</a:t>
            </a:r>
            <a:r>
              <a:rPr lang="en-US" dirty="0" smtClean="0"/>
              <a:t>.</a:t>
            </a:r>
          </a:p>
          <a:p>
            <a:pPr marL="64008" indent="0">
              <a:buNone/>
            </a:pPr>
            <a:r>
              <a:rPr lang="en-US" dirty="0"/>
              <a:t>  </a:t>
            </a:r>
            <a:r>
              <a:rPr lang="en-US" dirty="0" smtClean="0"/>
              <a:t> Chronic </a:t>
            </a:r>
            <a:r>
              <a:rPr lang="en-US" dirty="0"/>
              <a:t>bronchitis's long-term inflammation leads to scarring of </a:t>
            </a:r>
            <a:r>
              <a:rPr lang="en-US" dirty="0" smtClean="0"/>
              <a:t>                the </a:t>
            </a:r>
            <a:r>
              <a:rPr lang="en-US" dirty="0"/>
              <a:t>bronchial tubes and airways, </a:t>
            </a:r>
            <a:r>
              <a:rPr lang="en-US" dirty="0" smtClean="0"/>
              <a:t>         which </a:t>
            </a:r>
            <a:r>
              <a:rPr lang="en-US" dirty="0"/>
              <a:t>leads to production of </a:t>
            </a:r>
            <a:r>
              <a:rPr lang="en-US" dirty="0" smtClean="0"/>
              <a:t>          excessive </a:t>
            </a:r>
            <a:r>
              <a:rPr lang="en-US" dirty="0"/>
              <a:t>mucus.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3657600"/>
            <a:ext cx="192087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84333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218</TotalTime>
  <Words>527</Words>
  <Application>Microsoft Office PowerPoint</Application>
  <PresentationFormat>On-screen Show (4:3)</PresentationFormat>
  <Paragraphs>58</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 Unicode MS</vt:lpstr>
      <vt:lpstr>Arial</vt:lpstr>
      <vt:lpstr>Arial Rounded MT Bold</vt:lpstr>
      <vt:lpstr>BatangChe</vt:lpstr>
      <vt:lpstr>Century Gothic</vt:lpstr>
      <vt:lpstr>Verdana</vt:lpstr>
      <vt:lpstr>Wingdings 2</vt:lpstr>
      <vt:lpstr>Verve</vt:lpstr>
      <vt:lpstr>Respiration and Circulation “Bronchitis”</vt:lpstr>
      <vt:lpstr>What is Bronchitis?</vt:lpstr>
      <vt:lpstr>PowerPoint Presentation</vt:lpstr>
      <vt:lpstr>Causes of Bronchitis</vt:lpstr>
      <vt:lpstr>PowerPoint Presentation</vt:lpstr>
      <vt:lpstr>PowerPoint Presentation</vt:lpstr>
      <vt:lpstr>    Symptoms of Bronchitis</vt:lpstr>
      <vt:lpstr>PowerPoint Presentation</vt:lpstr>
      <vt:lpstr>       Effects of Bronchitis</vt:lpstr>
      <vt:lpstr>    Bronchitis : Preventions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Bilal Kaleem</dc:creator>
  <cp:lastModifiedBy>PIETERS</cp:lastModifiedBy>
  <cp:revision>22</cp:revision>
  <dcterms:created xsi:type="dcterms:W3CDTF">2012-09-29T08:39:59Z</dcterms:created>
  <dcterms:modified xsi:type="dcterms:W3CDTF">2017-05-27T00:04:10Z</dcterms:modified>
</cp:coreProperties>
</file>