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8" r:id="rId2"/>
    <p:sldId id="328" r:id="rId3"/>
    <p:sldId id="259" r:id="rId4"/>
    <p:sldId id="260" r:id="rId5"/>
    <p:sldId id="261" r:id="rId6"/>
    <p:sldId id="262" r:id="rId7"/>
    <p:sldId id="263" r:id="rId8"/>
    <p:sldId id="264" r:id="rId9"/>
    <p:sldId id="265" r:id="rId10"/>
    <p:sldId id="266" r:id="rId11"/>
    <p:sldId id="267" r:id="rId12"/>
    <p:sldId id="268" r:id="rId13"/>
    <p:sldId id="269" r:id="rId14"/>
    <p:sldId id="345" r:id="rId15"/>
    <p:sldId id="346" r:id="rId16"/>
    <p:sldId id="270" r:id="rId17"/>
    <p:sldId id="271" r:id="rId18"/>
    <p:sldId id="272" r:id="rId19"/>
    <p:sldId id="273" r:id="rId20"/>
    <p:sldId id="329" r:id="rId21"/>
    <p:sldId id="330" r:id="rId22"/>
    <p:sldId id="331" r:id="rId23"/>
    <p:sldId id="332" r:id="rId24"/>
    <p:sldId id="336" r:id="rId25"/>
    <p:sldId id="337" r:id="rId26"/>
    <p:sldId id="338" r:id="rId27"/>
    <p:sldId id="339" r:id="rId28"/>
    <p:sldId id="340" r:id="rId29"/>
    <p:sldId id="333" r:id="rId30"/>
    <p:sldId id="334" r:id="rId31"/>
    <p:sldId id="335"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341" r:id="rId50"/>
    <p:sldId id="342" r:id="rId51"/>
    <p:sldId id="343" r:id="rId52"/>
    <p:sldId id="344" r:id="rId53"/>
    <p:sldId id="292" r:id="rId54"/>
    <p:sldId id="293" r:id="rId55"/>
    <p:sldId id="294" r:id="rId56"/>
    <p:sldId id="295" r:id="rId57"/>
    <p:sldId id="296" r:id="rId58"/>
    <p:sldId id="297"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2" autoAdjust="0"/>
  </p:normalViewPr>
  <p:slideViewPr>
    <p:cSldViewPr>
      <p:cViewPr varScale="1">
        <p:scale>
          <a:sx n="74" d="100"/>
          <a:sy n="74" d="100"/>
        </p:scale>
        <p:origin x="11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1C1ED-62E3-4A4D-9B2F-0048CE3A9A40}" type="datetimeFigureOut">
              <a:rPr lang="en-US" smtClean="0"/>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EC5DD-77E3-46CD-980D-0DE3B0C5B64B}" type="slidenum">
              <a:rPr lang="en-US" smtClean="0"/>
              <a:t>‹#›</a:t>
            </a:fld>
            <a:endParaRPr lang="en-US"/>
          </a:p>
        </p:txBody>
      </p:sp>
    </p:spTree>
    <p:extLst>
      <p:ext uri="{BB962C8B-B14F-4D97-AF65-F5344CB8AC3E}">
        <p14:creationId xmlns:p14="http://schemas.microsoft.com/office/powerpoint/2010/main" val="112758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1</a:t>
            </a:fld>
            <a:endParaRPr lang="en-US"/>
          </a:p>
        </p:txBody>
      </p:sp>
    </p:spTree>
    <p:extLst>
      <p:ext uri="{BB962C8B-B14F-4D97-AF65-F5344CB8AC3E}">
        <p14:creationId xmlns:p14="http://schemas.microsoft.com/office/powerpoint/2010/main" val="46261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39</a:t>
            </a:fld>
            <a:endParaRPr lang="en-US"/>
          </a:p>
        </p:txBody>
      </p:sp>
    </p:spTree>
    <p:extLst>
      <p:ext uri="{BB962C8B-B14F-4D97-AF65-F5344CB8AC3E}">
        <p14:creationId xmlns:p14="http://schemas.microsoft.com/office/powerpoint/2010/main" val="71045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45</a:t>
            </a:fld>
            <a:endParaRPr lang="en-US"/>
          </a:p>
        </p:txBody>
      </p:sp>
    </p:spTree>
    <p:extLst>
      <p:ext uri="{BB962C8B-B14F-4D97-AF65-F5344CB8AC3E}">
        <p14:creationId xmlns:p14="http://schemas.microsoft.com/office/powerpoint/2010/main" val="891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55</a:t>
            </a:fld>
            <a:endParaRPr lang="en-US"/>
          </a:p>
        </p:txBody>
      </p:sp>
    </p:spTree>
    <p:extLst>
      <p:ext uri="{BB962C8B-B14F-4D97-AF65-F5344CB8AC3E}">
        <p14:creationId xmlns:p14="http://schemas.microsoft.com/office/powerpoint/2010/main" val="177048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57</a:t>
            </a:fld>
            <a:endParaRPr lang="en-US"/>
          </a:p>
        </p:txBody>
      </p:sp>
    </p:spTree>
    <p:extLst>
      <p:ext uri="{BB962C8B-B14F-4D97-AF65-F5344CB8AC3E}">
        <p14:creationId xmlns:p14="http://schemas.microsoft.com/office/powerpoint/2010/main" val="90680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3</a:t>
            </a:fld>
            <a:endParaRPr lang="en-US"/>
          </a:p>
        </p:txBody>
      </p:sp>
    </p:spTree>
    <p:extLst>
      <p:ext uri="{BB962C8B-B14F-4D97-AF65-F5344CB8AC3E}">
        <p14:creationId xmlns:p14="http://schemas.microsoft.com/office/powerpoint/2010/main" val="303829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4</a:t>
            </a:fld>
            <a:endParaRPr lang="en-US"/>
          </a:p>
        </p:txBody>
      </p:sp>
    </p:spTree>
    <p:extLst>
      <p:ext uri="{BB962C8B-B14F-4D97-AF65-F5344CB8AC3E}">
        <p14:creationId xmlns:p14="http://schemas.microsoft.com/office/powerpoint/2010/main" val="174861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5</a:t>
            </a:fld>
            <a:endParaRPr lang="en-US"/>
          </a:p>
        </p:txBody>
      </p:sp>
    </p:spTree>
    <p:extLst>
      <p:ext uri="{BB962C8B-B14F-4D97-AF65-F5344CB8AC3E}">
        <p14:creationId xmlns:p14="http://schemas.microsoft.com/office/powerpoint/2010/main" val="203758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6</a:t>
            </a:fld>
            <a:endParaRPr lang="en-US"/>
          </a:p>
        </p:txBody>
      </p:sp>
    </p:spTree>
    <p:extLst>
      <p:ext uri="{BB962C8B-B14F-4D97-AF65-F5344CB8AC3E}">
        <p14:creationId xmlns:p14="http://schemas.microsoft.com/office/powerpoint/2010/main" val="77425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8</a:t>
            </a:fld>
            <a:endParaRPr lang="en-US"/>
          </a:p>
        </p:txBody>
      </p:sp>
    </p:spTree>
    <p:extLst>
      <p:ext uri="{BB962C8B-B14F-4D97-AF65-F5344CB8AC3E}">
        <p14:creationId xmlns:p14="http://schemas.microsoft.com/office/powerpoint/2010/main" val="340858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13</a:t>
            </a:fld>
            <a:endParaRPr lang="en-US"/>
          </a:p>
        </p:txBody>
      </p:sp>
    </p:spTree>
    <p:extLst>
      <p:ext uri="{BB962C8B-B14F-4D97-AF65-F5344CB8AC3E}">
        <p14:creationId xmlns:p14="http://schemas.microsoft.com/office/powerpoint/2010/main" val="42859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17</a:t>
            </a:fld>
            <a:endParaRPr lang="en-US"/>
          </a:p>
        </p:txBody>
      </p:sp>
    </p:spTree>
    <p:extLst>
      <p:ext uri="{BB962C8B-B14F-4D97-AF65-F5344CB8AC3E}">
        <p14:creationId xmlns:p14="http://schemas.microsoft.com/office/powerpoint/2010/main" val="375708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0CEE-9904-4242-A40A-0FACC3515B9B}" type="slidenum">
              <a:rPr lang="en-US" smtClean="0"/>
              <a:t>18</a:t>
            </a:fld>
            <a:endParaRPr lang="en-US"/>
          </a:p>
        </p:txBody>
      </p:sp>
    </p:spTree>
    <p:extLst>
      <p:ext uri="{BB962C8B-B14F-4D97-AF65-F5344CB8AC3E}">
        <p14:creationId xmlns:p14="http://schemas.microsoft.com/office/powerpoint/2010/main" val="249185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smtClean="0"/>
              <a:t>Management of Burns</a:t>
            </a:r>
            <a:r>
              <a:rPr lang="en-US" dirty="0" smtClean="0"/>
              <a:t> </a:t>
            </a:r>
            <a:endParaRPr lang="en-US" dirty="0"/>
          </a:p>
        </p:txBody>
      </p:sp>
      <p:sp>
        <p:nvSpPr>
          <p:cNvPr id="3" name="Subtitle 2"/>
          <p:cNvSpPr>
            <a:spLocks noGrp="1"/>
          </p:cNvSpPr>
          <p:nvPr>
            <p:ph type="subTitle" idx="1"/>
          </p:nvPr>
        </p:nvSpPr>
        <p:spPr>
          <a:xfrm>
            <a:off x="3124200" y="5029200"/>
            <a:ext cx="3352800" cy="609600"/>
          </a:xfrm>
        </p:spPr>
        <p:txBody>
          <a:bodyPr>
            <a:normAutofit fontScale="47500" lnSpcReduction="20000"/>
          </a:bodyPr>
          <a:lstStyle/>
          <a:p>
            <a:r>
              <a:rPr lang="en-US" sz="3600" b="1" i="1" dirty="0" smtClean="0"/>
              <a:t>MR SAMBURU</a:t>
            </a:r>
          </a:p>
          <a:p>
            <a:r>
              <a:rPr lang="en-US" sz="3600" b="1" i="1" dirty="0" smtClean="0"/>
              <a:t>04/08/2020 </a:t>
            </a:r>
            <a:endParaRPr lang="en-US" sz="3600" b="1" i="1" dirty="0"/>
          </a:p>
        </p:txBody>
      </p:sp>
    </p:spTree>
    <p:extLst>
      <p:ext uri="{BB962C8B-B14F-4D97-AF65-F5344CB8AC3E}">
        <p14:creationId xmlns:p14="http://schemas.microsoft.com/office/powerpoint/2010/main" val="307701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endParaRPr lang="en-US" dirty="0"/>
          </a:p>
        </p:txBody>
      </p:sp>
      <p:sp>
        <p:nvSpPr>
          <p:cNvPr id="3" name="Content Placeholder 2"/>
          <p:cNvSpPr>
            <a:spLocks noGrp="1"/>
          </p:cNvSpPr>
          <p:nvPr>
            <p:ph idx="1"/>
          </p:nvPr>
        </p:nvSpPr>
        <p:spPr/>
        <p:txBody>
          <a:bodyPr/>
          <a:lstStyle/>
          <a:p>
            <a:pPr algn="just">
              <a:spcBef>
                <a:spcPct val="0"/>
              </a:spcBef>
              <a:buClrTx/>
              <a:buSzTx/>
              <a:buNone/>
            </a:pPr>
            <a:r>
              <a:rPr lang="en-US" altLang="zh-CN" b="1" dirty="0"/>
              <a:t>Ohm’s law: </a:t>
            </a:r>
          </a:p>
          <a:p>
            <a:pPr algn="just">
              <a:spcBef>
                <a:spcPct val="0"/>
              </a:spcBef>
              <a:buClrTx/>
              <a:buSzTx/>
              <a:buNone/>
            </a:pPr>
            <a:r>
              <a:rPr lang="en-US" altLang="zh-CN" dirty="0"/>
              <a:t>Amperage= voltage / resistance</a:t>
            </a:r>
          </a:p>
          <a:p>
            <a:pPr algn="just">
              <a:spcBef>
                <a:spcPct val="0"/>
              </a:spcBef>
              <a:buClrTx/>
              <a:buSzTx/>
              <a:buNone/>
            </a:pPr>
            <a:endParaRPr lang="en-US" altLang="zh-CN" dirty="0"/>
          </a:p>
          <a:p>
            <a:pPr algn="just">
              <a:spcBef>
                <a:spcPct val="0"/>
              </a:spcBef>
              <a:buClrTx/>
              <a:buSzTx/>
              <a:buFontTx/>
              <a:buNone/>
            </a:pPr>
            <a:r>
              <a:rPr lang="en-US" altLang="zh-CN" dirty="0"/>
              <a:t> the amperage depends on the voltage and on the resistance provided by various parts of the body. </a:t>
            </a:r>
          </a:p>
          <a:p>
            <a:pPr algn="just">
              <a:spcBef>
                <a:spcPct val="0"/>
              </a:spcBef>
              <a:buClrTx/>
              <a:buSzTx/>
              <a:buFontTx/>
              <a:buNone/>
            </a:pPr>
            <a:r>
              <a:rPr lang="en-US" altLang="zh-CN" dirty="0"/>
              <a:t>Voltages above 40 V are considered dangerous.</a:t>
            </a:r>
          </a:p>
          <a:p>
            <a:endParaRPr lang="en-US" dirty="0"/>
          </a:p>
        </p:txBody>
      </p:sp>
    </p:spTree>
    <p:extLst>
      <p:ext uri="{BB962C8B-B14F-4D97-AF65-F5344CB8AC3E}">
        <p14:creationId xmlns:p14="http://schemas.microsoft.com/office/powerpoint/2010/main" val="420286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charset="2"/>
              <a:buChar char="Ø"/>
            </a:pPr>
            <a:r>
              <a:rPr lang="en-US" altLang="zh-CN" dirty="0"/>
              <a:t>Once current has entered the body, its pathway depends on the resistances it encounters in the various organs. The following are listed </a:t>
            </a:r>
            <a:r>
              <a:rPr lang="en-US" altLang="zh-CN" dirty="0">
                <a:solidFill>
                  <a:schemeClr val="tx2"/>
                </a:solidFill>
              </a:rPr>
              <a:t>in descending order of resistance:</a:t>
            </a:r>
            <a:r>
              <a:rPr lang="en-US" altLang="zh-CN" dirty="0"/>
              <a:t> bone, fat, tendon, skin, muscle, blood and </a:t>
            </a:r>
            <a:r>
              <a:rPr lang="en-US" altLang="zh-CN" dirty="0" smtClean="0"/>
              <a:t>nerve,</a:t>
            </a:r>
          </a:p>
          <a:p>
            <a:pPr>
              <a:buFont typeface="Wingdings" charset="2"/>
              <a:buChar char="Ø"/>
            </a:pPr>
            <a:r>
              <a:rPr lang="en-US" altLang="zh-CN" dirty="0"/>
              <a:t>The pathway </a:t>
            </a:r>
            <a:r>
              <a:rPr lang="en-US" altLang="zh-CN" dirty="0" err="1"/>
              <a:t>eg</a:t>
            </a:r>
            <a:r>
              <a:rPr lang="en-US" altLang="zh-CN" dirty="0"/>
              <a:t>, if it passes through the heart or the brain stem, death may be immediate from ventricular fibrillation or apnea. Current passing through muscles may cause spasms severe enough to cause long-bone fractures or dislocations</a:t>
            </a:r>
            <a:endParaRPr lang="en-US" dirty="0"/>
          </a:p>
          <a:p>
            <a:pPr>
              <a:buFont typeface="Wingdings" charset="2"/>
              <a:buChar char="Ø"/>
            </a:pPr>
            <a:endParaRPr lang="en-US" dirty="0"/>
          </a:p>
        </p:txBody>
      </p:sp>
    </p:spTree>
    <p:extLst>
      <p:ext uri="{BB962C8B-B14F-4D97-AF65-F5344CB8AC3E}">
        <p14:creationId xmlns:p14="http://schemas.microsoft.com/office/powerpoint/2010/main" val="3646217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endParaRPr lang="en-US" dirty="0"/>
          </a:p>
        </p:txBody>
      </p:sp>
      <p:sp>
        <p:nvSpPr>
          <p:cNvPr id="3" name="Content Placeholder 2"/>
          <p:cNvSpPr>
            <a:spLocks noGrp="1"/>
          </p:cNvSpPr>
          <p:nvPr>
            <p:ph idx="1"/>
          </p:nvPr>
        </p:nvSpPr>
        <p:spPr/>
        <p:txBody>
          <a:bodyPr>
            <a:normAutofit fontScale="85000" lnSpcReduction="20000"/>
          </a:bodyPr>
          <a:lstStyle/>
          <a:p>
            <a:r>
              <a:rPr lang="en-US" altLang="zh-CN" dirty="0"/>
              <a:t>Electrical current injuries are more than just burns. Focal burns occur at the points of entrance and exit through the skin. Once inside the body, the current travels through muscles, causing an injury more like a crush than a thermal burn. Thrombosis frequently occurs in vessels deep in an extremity, causing a greater depth of tissue </a:t>
            </a:r>
            <a:r>
              <a:rPr lang="en-US" altLang="zh-CN" dirty="0" smtClean="0"/>
              <a:t>necrosis.</a:t>
            </a:r>
          </a:p>
          <a:p>
            <a:r>
              <a:rPr lang="en-US" altLang="zh-CN" sz="2800" dirty="0"/>
              <a:t> </a:t>
            </a:r>
            <a:r>
              <a:rPr lang="en-US" altLang="zh-CN" dirty="0" err="1"/>
              <a:t>Myoglobinuria</a:t>
            </a:r>
            <a:r>
              <a:rPr lang="en-US" altLang="zh-CN" dirty="0"/>
              <a:t> may develop with the risk of acute tubular necrosis. The urine output must be kept two to three times normal with intravenous fluids</a:t>
            </a:r>
            <a:r>
              <a:rPr lang="en-US" altLang="zh-CN" dirty="0" smtClean="0"/>
              <a:t>.  </a:t>
            </a:r>
            <a:r>
              <a:rPr lang="en-US" altLang="zh-CN" dirty="0" err="1"/>
              <a:t>Alkalinization</a:t>
            </a:r>
            <a:r>
              <a:rPr lang="en-US" altLang="zh-CN" dirty="0"/>
              <a:t> of the urine and osmotic diuretics may be indicated if </a:t>
            </a:r>
            <a:r>
              <a:rPr lang="en-US" altLang="zh-CN" dirty="0" err="1"/>
              <a:t>myoglobinuria</a:t>
            </a:r>
            <a:r>
              <a:rPr lang="en-US" altLang="zh-CN" dirty="0"/>
              <a:t> is present</a:t>
            </a:r>
            <a:r>
              <a:rPr lang="en-US" altLang="zh-CN" dirty="0" smtClean="0"/>
              <a:t>. If not treated aggressively with fluids , it could result in ARF.</a:t>
            </a:r>
            <a:endParaRPr lang="en-US" altLang="zh-CN" dirty="0"/>
          </a:p>
          <a:p>
            <a:endParaRPr lang="en-US" altLang="zh-CN" dirty="0"/>
          </a:p>
          <a:p>
            <a:endParaRPr lang="en-US" dirty="0"/>
          </a:p>
        </p:txBody>
      </p:sp>
    </p:spTree>
    <p:extLst>
      <p:ext uri="{BB962C8B-B14F-4D97-AF65-F5344CB8AC3E}">
        <p14:creationId xmlns:p14="http://schemas.microsoft.com/office/powerpoint/2010/main" val="210898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5. Inhalation burns</a:t>
            </a:r>
          </a:p>
          <a:p>
            <a:r>
              <a:rPr lang="en-US" dirty="0"/>
              <a:t>   Toxic products of combustion injure airway tissues and </a:t>
            </a:r>
            <a:r>
              <a:rPr lang="en-US" dirty="0" smtClean="0"/>
              <a:t>frequently </a:t>
            </a:r>
            <a:r>
              <a:rPr lang="en-US" dirty="0"/>
              <a:t>occur with flash </a:t>
            </a:r>
            <a:r>
              <a:rPr lang="en-US" dirty="0" smtClean="0"/>
              <a:t>burns </a:t>
            </a:r>
            <a:r>
              <a:rPr lang="en-US" dirty="0"/>
              <a:t>from fire and steam.</a:t>
            </a:r>
          </a:p>
          <a:p>
            <a:r>
              <a:rPr lang="en-US" dirty="0"/>
              <a:t>Hot </a:t>
            </a:r>
            <a:r>
              <a:rPr lang="en-US" dirty="0" smtClean="0"/>
              <a:t>smoke </a:t>
            </a:r>
            <a:r>
              <a:rPr lang="en-US" dirty="0"/>
              <a:t>usually burns the pharynx while steam can also burn below the glottis.</a:t>
            </a:r>
          </a:p>
          <a:p>
            <a:r>
              <a:rPr lang="en-US" dirty="0"/>
              <a:t>Carbon monoxide which is a product of combustion impairs cellular respiration</a:t>
            </a:r>
            <a:r>
              <a:rPr lang="en-US" dirty="0" smtClean="0"/>
              <a:t>.</a:t>
            </a:r>
          </a:p>
          <a:p>
            <a:r>
              <a:rPr lang="en-US" dirty="0" smtClean="0"/>
              <a:t>CO binds to hemoglobin resulting in decreased oxygen delivery to tissues leading to cerebral and myocardial hypoxia</a:t>
            </a:r>
          </a:p>
        </p:txBody>
      </p:sp>
    </p:spTree>
    <p:extLst>
      <p:ext uri="{BB962C8B-B14F-4D97-AF65-F5344CB8AC3E}">
        <p14:creationId xmlns:p14="http://schemas.microsoft.com/office/powerpoint/2010/main" val="260011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p:txBody>
          <a:bodyPr>
            <a:normAutofit lnSpcReduction="10000"/>
          </a:bodyPr>
          <a:lstStyle/>
          <a:p>
            <a:r>
              <a:rPr lang="en-US" dirty="0" smtClean="0"/>
              <a:t>Mental illness – attempted suicide /assault</a:t>
            </a:r>
          </a:p>
          <a:p>
            <a:r>
              <a:rPr lang="en-US" dirty="0" smtClean="0"/>
              <a:t>Medical conditions such as epilepsy</a:t>
            </a:r>
          </a:p>
          <a:p>
            <a:r>
              <a:rPr lang="en-US" dirty="0" smtClean="0"/>
              <a:t>Alcohol and other drug abuse</a:t>
            </a:r>
          </a:p>
          <a:p>
            <a:r>
              <a:rPr lang="en-US" dirty="0" smtClean="0"/>
              <a:t>Overcrowding</a:t>
            </a:r>
          </a:p>
          <a:p>
            <a:r>
              <a:rPr lang="en-US" dirty="0" smtClean="0"/>
              <a:t>Poverty/Low social-economic status</a:t>
            </a:r>
          </a:p>
          <a:p>
            <a:r>
              <a:rPr lang="en-US" dirty="0" smtClean="0"/>
              <a:t>Ignorance</a:t>
            </a:r>
          </a:p>
          <a:p>
            <a:r>
              <a:rPr lang="en-US" dirty="0" smtClean="0"/>
              <a:t>Poor knowledge on electrical appliance connection</a:t>
            </a:r>
          </a:p>
        </p:txBody>
      </p:sp>
    </p:spTree>
    <p:extLst>
      <p:ext uri="{BB962C8B-B14F-4D97-AF65-F5344CB8AC3E}">
        <p14:creationId xmlns:p14="http://schemas.microsoft.com/office/powerpoint/2010/main" val="2146925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measures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Legislation</a:t>
            </a:r>
          </a:p>
          <a:p>
            <a:r>
              <a:rPr lang="en-US" dirty="0" smtClean="0"/>
              <a:t>Health promotion-smoke alarms, design cookers and gas fires</a:t>
            </a:r>
          </a:p>
          <a:p>
            <a:r>
              <a:rPr lang="en-US" dirty="0" smtClean="0"/>
              <a:t>Appliance design</a:t>
            </a:r>
          </a:p>
          <a:p>
            <a:r>
              <a:rPr lang="en-US" dirty="0" smtClean="0"/>
              <a:t>Regulation regarding flame retardant clothes </a:t>
            </a:r>
            <a:r>
              <a:rPr lang="en-US" smtClean="0"/>
              <a:t>and furniture</a:t>
            </a:r>
            <a:endParaRPr lang="en-US" dirty="0" smtClean="0"/>
          </a:p>
          <a:p>
            <a:r>
              <a:rPr lang="en-US" dirty="0" smtClean="0"/>
              <a:t>Universal use of cordless kettles</a:t>
            </a:r>
          </a:p>
          <a:p>
            <a:r>
              <a:rPr lang="en-US" dirty="0" smtClean="0"/>
              <a:t>Education of parents to keep their hot water thermostat to 60 degrees</a:t>
            </a:r>
          </a:p>
        </p:txBody>
      </p:sp>
    </p:spTree>
    <p:extLst>
      <p:ext uri="{BB962C8B-B14F-4D97-AF65-F5344CB8AC3E}">
        <p14:creationId xmlns:p14="http://schemas.microsoft.com/office/powerpoint/2010/main" val="18263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Epidemiology </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2060"/>
                </a:solidFill>
              </a:rPr>
              <a:t>Worldwide </a:t>
            </a:r>
          </a:p>
          <a:p>
            <a:r>
              <a:rPr lang="en-US" dirty="0" smtClean="0"/>
              <a:t>Burns are the 4</a:t>
            </a:r>
            <a:r>
              <a:rPr lang="en-US" baseline="30000" dirty="0" smtClean="0"/>
              <a:t>th</a:t>
            </a:r>
            <a:r>
              <a:rPr lang="en-US" dirty="0" smtClean="0"/>
              <a:t> most common type of trauma worldwide.</a:t>
            </a:r>
          </a:p>
          <a:p>
            <a:r>
              <a:rPr lang="en-US" dirty="0" smtClean="0"/>
              <a:t>More than 90% of burns are caused by carelessness or ignorance and are completely preventable.</a:t>
            </a:r>
          </a:p>
          <a:p>
            <a:r>
              <a:rPr lang="en-US" dirty="0" smtClean="0"/>
              <a:t>Most burn injuries (about 90%) occur in low and middle income countries.</a:t>
            </a:r>
          </a:p>
          <a:p>
            <a:r>
              <a:rPr lang="en-US" dirty="0" smtClean="0"/>
              <a:t>Most burn injuries occur in domestic setting, with cooking as the most common activity related to burns</a:t>
            </a:r>
            <a:endParaRPr lang="en-US" dirty="0"/>
          </a:p>
        </p:txBody>
      </p:sp>
    </p:spTree>
    <p:extLst>
      <p:ext uri="{BB962C8B-B14F-4D97-AF65-F5344CB8AC3E}">
        <p14:creationId xmlns:p14="http://schemas.microsoft.com/office/powerpoint/2010/main" val="419568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Epidemiology</a:t>
            </a:r>
            <a:r>
              <a:rPr lang="en-US" dirty="0" smtClean="0"/>
              <a:t> </a:t>
            </a:r>
            <a:endParaRPr lang="en-US" dirty="0"/>
          </a:p>
        </p:txBody>
      </p:sp>
      <p:sp>
        <p:nvSpPr>
          <p:cNvPr id="3" name="Content Placeholder 2"/>
          <p:cNvSpPr>
            <a:spLocks noGrp="1"/>
          </p:cNvSpPr>
          <p:nvPr>
            <p:ph idx="1"/>
          </p:nvPr>
        </p:nvSpPr>
        <p:spPr/>
        <p:txBody>
          <a:bodyPr/>
          <a:lstStyle/>
          <a:p>
            <a:r>
              <a:rPr lang="en-US" b="1" dirty="0" smtClean="0">
                <a:solidFill>
                  <a:srgbClr val="002060"/>
                </a:solidFill>
              </a:rPr>
              <a:t>Age</a:t>
            </a:r>
          </a:p>
          <a:p>
            <a:r>
              <a:rPr lang="en-US" dirty="0" smtClean="0"/>
              <a:t>Mostly affect children and young adults.</a:t>
            </a:r>
          </a:p>
          <a:p>
            <a:r>
              <a:rPr lang="en-US" dirty="0"/>
              <a:t> </a:t>
            </a:r>
            <a:r>
              <a:rPr lang="en-US" dirty="0" smtClean="0"/>
              <a:t> children under 8yrs –scald burns</a:t>
            </a:r>
          </a:p>
          <a:p>
            <a:r>
              <a:rPr lang="en-US" dirty="0"/>
              <a:t> </a:t>
            </a:r>
            <a:r>
              <a:rPr lang="en-US" dirty="0" smtClean="0"/>
              <a:t>  in older children and adults – flame related burns.</a:t>
            </a:r>
          </a:p>
          <a:p>
            <a:r>
              <a:rPr lang="en-US" b="1" dirty="0" smtClean="0">
                <a:solidFill>
                  <a:srgbClr val="002060"/>
                </a:solidFill>
              </a:rPr>
              <a:t>Work related  burns  </a:t>
            </a:r>
          </a:p>
          <a:p>
            <a:r>
              <a:rPr lang="en-US" dirty="0" smtClean="0"/>
              <a:t>Mostly due to chemicals or hot liquids, electricity and molten or hot metals</a:t>
            </a:r>
          </a:p>
          <a:p>
            <a:endParaRPr lang="en-US" dirty="0" smtClean="0"/>
          </a:p>
        </p:txBody>
      </p:sp>
    </p:spTree>
    <p:extLst>
      <p:ext uri="{BB962C8B-B14F-4D97-AF65-F5344CB8AC3E}">
        <p14:creationId xmlns:p14="http://schemas.microsoft.com/office/powerpoint/2010/main" val="3474343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Epidemiology </a:t>
            </a:r>
            <a:endParaRPr lang="en-US" dirty="0"/>
          </a:p>
        </p:txBody>
      </p:sp>
      <p:sp>
        <p:nvSpPr>
          <p:cNvPr id="3" name="Content Placeholder 2"/>
          <p:cNvSpPr>
            <a:spLocks noGrp="1"/>
          </p:cNvSpPr>
          <p:nvPr>
            <p:ph idx="1"/>
          </p:nvPr>
        </p:nvSpPr>
        <p:spPr/>
        <p:txBody>
          <a:bodyPr/>
          <a:lstStyle/>
          <a:p>
            <a:r>
              <a:rPr lang="en-US" b="1" dirty="0" smtClean="0"/>
              <a:t>6.Radiation</a:t>
            </a:r>
          </a:p>
          <a:p>
            <a:r>
              <a:rPr lang="en-US" dirty="0" smtClean="0"/>
              <a:t>Can be due to radiofrequency energy or ionizing radiation.</a:t>
            </a:r>
          </a:p>
          <a:p>
            <a:r>
              <a:rPr lang="en-US" dirty="0" smtClean="0"/>
              <a:t>Most common type of radiation burn is the sunburn.</a:t>
            </a:r>
          </a:p>
          <a:p>
            <a:r>
              <a:rPr lang="en-US" dirty="0" smtClean="0"/>
              <a:t>Radiation burns are often associated with radiotherapy due to the ability of ionizing radiation to interact with and damage DNA</a:t>
            </a:r>
            <a:endParaRPr lang="en-US" dirty="0"/>
          </a:p>
        </p:txBody>
      </p:sp>
    </p:spTree>
    <p:extLst>
      <p:ext uri="{BB962C8B-B14F-4D97-AF65-F5344CB8AC3E}">
        <p14:creationId xmlns:p14="http://schemas.microsoft.com/office/powerpoint/2010/main" val="1407019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skin anatomy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29137"/>
            <a:ext cx="4486871" cy="5982495"/>
          </a:xfrm>
        </p:spPr>
      </p:pic>
      <p:sp>
        <p:nvSpPr>
          <p:cNvPr id="5" name="Rectangle 4"/>
          <p:cNvSpPr/>
          <p:nvPr/>
        </p:nvSpPr>
        <p:spPr>
          <a:xfrm>
            <a:off x="4648200" y="2183606"/>
            <a:ext cx="3652466" cy="2743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Functions of the skin</a:t>
            </a:r>
          </a:p>
          <a:p>
            <a:pPr marL="285750" indent="-285750" algn="ctr">
              <a:buFont typeface="Wingdings" charset="2"/>
              <a:buChar char="ü"/>
            </a:pPr>
            <a:r>
              <a:rPr lang="en-US" dirty="0" smtClean="0"/>
              <a:t>Thermoregulation</a:t>
            </a:r>
          </a:p>
          <a:p>
            <a:pPr marL="285750" indent="-285750" algn="ctr">
              <a:buFont typeface="Wingdings" charset="2"/>
              <a:buChar char="ü"/>
            </a:pPr>
            <a:r>
              <a:rPr lang="en-US" dirty="0" smtClean="0"/>
              <a:t>Prevention of fluid loss by evaporation</a:t>
            </a:r>
          </a:p>
          <a:p>
            <a:pPr marL="285750" indent="-285750" algn="ctr">
              <a:buFont typeface="Wingdings" charset="2"/>
              <a:buChar char="ü"/>
            </a:pPr>
            <a:r>
              <a:rPr lang="en-US" dirty="0" smtClean="0"/>
              <a:t>Barrier against infection</a:t>
            </a:r>
          </a:p>
          <a:p>
            <a:pPr marL="285750" indent="-285750" algn="ctr">
              <a:buFont typeface="Wingdings" charset="2"/>
              <a:buChar char="ü"/>
            </a:pPr>
            <a:r>
              <a:rPr lang="en-US" dirty="0" smtClean="0"/>
              <a:t>Sensory function </a:t>
            </a:r>
          </a:p>
          <a:p>
            <a:pPr marL="285750" indent="-285750" algn="ctr">
              <a:buFont typeface="Wingdings" charset="2"/>
              <a:buChar char="ü"/>
            </a:pPr>
            <a:r>
              <a:rPr lang="en-US" dirty="0" smtClean="0"/>
              <a:t>Protection from external injury</a:t>
            </a:r>
          </a:p>
          <a:p>
            <a:pPr algn="ctr"/>
            <a:endParaRPr lang="en-US" dirty="0"/>
          </a:p>
        </p:txBody>
      </p:sp>
    </p:spTree>
    <p:extLst>
      <p:ext uri="{BB962C8B-B14F-4D97-AF65-F5344CB8AC3E}">
        <p14:creationId xmlns:p14="http://schemas.microsoft.com/office/powerpoint/2010/main" val="3402786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end of this lesson, learners should be able to:</a:t>
            </a:r>
          </a:p>
          <a:p>
            <a:r>
              <a:rPr lang="en-US" dirty="0" smtClean="0"/>
              <a:t>Define burns </a:t>
            </a:r>
            <a:endParaRPr lang="en-US" dirty="0"/>
          </a:p>
          <a:p>
            <a:r>
              <a:rPr lang="en-US" dirty="0" smtClean="0"/>
              <a:t>Classify the causes of burns</a:t>
            </a:r>
            <a:endParaRPr lang="en-US" dirty="0"/>
          </a:p>
          <a:p>
            <a:r>
              <a:rPr lang="en-US" dirty="0" smtClean="0"/>
              <a:t>Discuss classification of burns</a:t>
            </a:r>
            <a:endParaRPr lang="en-US" dirty="0"/>
          </a:p>
          <a:p>
            <a:r>
              <a:rPr lang="en-US" dirty="0" smtClean="0"/>
              <a:t>Describe the Pathophysiology </a:t>
            </a:r>
            <a:endParaRPr lang="en-US" dirty="0"/>
          </a:p>
          <a:p>
            <a:r>
              <a:rPr lang="en-US" dirty="0" smtClean="0"/>
              <a:t> Outline the management </a:t>
            </a:r>
            <a:endParaRPr lang="en-US" dirty="0"/>
          </a:p>
          <a:p>
            <a:r>
              <a:rPr lang="en-US" dirty="0" smtClean="0"/>
              <a:t>Discuss the complications </a:t>
            </a:r>
            <a:endParaRPr lang="en-US" dirty="0"/>
          </a:p>
          <a:p>
            <a:endParaRPr lang="en-US" dirty="0" smtClean="0"/>
          </a:p>
          <a:p>
            <a:endParaRPr lang="en-US" dirty="0"/>
          </a:p>
        </p:txBody>
      </p:sp>
    </p:spTree>
    <p:extLst>
      <p:ext uri="{BB962C8B-B14F-4D97-AF65-F5344CB8AC3E}">
        <p14:creationId xmlns:p14="http://schemas.microsoft.com/office/powerpoint/2010/main" val="2910556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burns</a:t>
            </a:r>
            <a:endParaRPr lang="en-US" dirty="0"/>
          </a:p>
        </p:txBody>
      </p:sp>
      <p:sp>
        <p:nvSpPr>
          <p:cNvPr id="3" name="Content Placeholder 2"/>
          <p:cNvSpPr>
            <a:spLocks noGrp="1"/>
          </p:cNvSpPr>
          <p:nvPr>
            <p:ph idx="1"/>
          </p:nvPr>
        </p:nvSpPr>
        <p:spPr/>
        <p:txBody>
          <a:bodyPr/>
          <a:lstStyle/>
          <a:p>
            <a:r>
              <a:rPr lang="en-US" dirty="0" smtClean="0"/>
              <a:t>Once burns </a:t>
            </a:r>
            <a:r>
              <a:rPr lang="en-US" dirty="0"/>
              <a:t>reaches </a:t>
            </a:r>
            <a:r>
              <a:rPr lang="en-US" b="1" dirty="0"/>
              <a:t>25-</a:t>
            </a:r>
            <a:r>
              <a:rPr lang="en-US" dirty="0"/>
              <a:t> </a:t>
            </a:r>
            <a:r>
              <a:rPr lang="en-US" b="1" dirty="0"/>
              <a:t>30%</a:t>
            </a:r>
            <a:r>
              <a:rPr lang="en-US" dirty="0"/>
              <a:t> of total body surface area, </a:t>
            </a:r>
            <a:r>
              <a:rPr lang="en-US" b="1" dirty="0"/>
              <a:t>cytokines</a:t>
            </a:r>
            <a:r>
              <a:rPr lang="en-US" dirty="0"/>
              <a:t> and other </a:t>
            </a:r>
            <a:r>
              <a:rPr lang="en-US" b="1" dirty="0"/>
              <a:t>inflammatory mediators </a:t>
            </a:r>
            <a:r>
              <a:rPr lang="en-US" dirty="0"/>
              <a:t>are released at the site of injury. These inflammatory mediators have </a:t>
            </a:r>
            <a:r>
              <a:rPr lang="en-US" b="1" dirty="0"/>
              <a:t>systemic</a:t>
            </a:r>
            <a:r>
              <a:rPr lang="en-US" dirty="0"/>
              <a:t> effects affecting almost all body system as described in the following slides.</a:t>
            </a:r>
          </a:p>
          <a:p>
            <a:endParaRPr lang="en-US" dirty="0"/>
          </a:p>
        </p:txBody>
      </p:sp>
    </p:spTree>
    <p:extLst>
      <p:ext uri="{BB962C8B-B14F-4D97-AF65-F5344CB8AC3E}">
        <p14:creationId xmlns:p14="http://schemas.microsoft.com/office/powerpoint/2010/main" val="1159542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changes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Capillary permeability is increased</a:t>
            </a:r>
            <a:r>
              <a:rPr lang="en-US" dirty="0"/>
              <a:t>, leading to loss of intravascular proteins and fluids into the interstitial compartment. </a:t>
            </a:r>
          </a:p>
          <a:p>
            <a:pPr>
              <a:buNone/>
            </a:pPr>
            <a:r>
              <a:rPr lang="en-US" b="1" dirty="0"/>
              <a:t>Peripheral and splanchnic </a:t>
            </a:r>
            <a:r>
              <a:rPr lang="en-US" dirty="0"/>
              <a:t>vasoconstriction occurs.</a:t>
            </a:r>
          </a:p>
          <a:p>
            <a:pPr>
              <a:buNone/>
            </a:pPr>
            <a:r>
              <a:rPr lang="en-US" dirty="0"/>
              <a:t> </a:t>
            </a:r>
            <a:r>
              <a:rPr lang="en-US" b="1" dirty="0"/>
              <a:t>Myocardial contractility </a:t>
            </a:r>
            <a:r>
              <a:rPr lang="en-US" dirty="0"/>
              <a:t>is decreased but the rate increases causing reduced cardiac output.</a:t>
            </a:r>
          </a:p>
          <a:p>
            <a:pPr>
              <a:buNone/>
            </a:pPr>
            <a:r>
              <a:rPr lang="en-US" dirty="0"/>
              <a:t>There is also </a:t>
            </a:r>
            <a:r>
              <a:rPr lang="en-US" b="1" dirty="0"/>
              <a:t>fluid loss </a:t>
            </a:r>
            <a:r>
              <a:rPr lang="en-US" dirty="0"/>
              <a:t>from the burn wound</a:t>
            </a:r>
          </a:p>
          <a:p>
            <a:pPr>
              <a:buNone/>
            </a:pPr>
            <a:r>
              <a:rPr lang="en-US" dirty="0"/>
              <a:t>All these result in systemic </a:t>
            </a:r>
            <a:r>
              <a:rPr lang="en-US" b="1" dirty="0"/>
              <a:t>hypotension</a:t>
            </a:r>
            <a:r>
              <a:rPr lang="en-US" dirty="0"/>
              <a:t>, </a:t>
            </a:r>
            <a:r>
              <a:rPr lang="en-US" b="1" dirty="0" err="1"/>
              <a:t>hyperviscosity</a:t>
            </a:r>
            <a:r>
              <a:rPr lang="en-US" b="1" dirty="0"/>
              <a:t> </a:t>
            </a:r>
            <a:r>
              <a:rPr lang="en-US" dirty="0"/>
              <a:t>and end organ </a:t>
            </a:r>
            <a:r>
              <a:rPr lang="en-US" b="1" dirty="0" err="1"/>
              <a:t>hypoperfusion</a:t>
            </a:r>
            <a:r>
              <a:rPr lang="en-US" dirty="0"/>
              <a:t> </a:t>
            </a:r>
          </a:p>
          <a:p>
            <a:pPr>
              <a:buNone/>
            </a:pPr>
            <a:r>
              <a:rPr lang="en-GB" b="1" dirty="0"/>
              <a:t>24 hours </a:t>
            </a:r>
            <a:r>
              <a:rPr lang="en-GB" dirty="0"/>
              <a:t>after burn injuries, cardiac output returns to normal if adequate fluid resuscitation has been given</a:t>
            </a:r>
            <a:endParaRPr lang="en-US" dirty="0"/>
          </a:p>
        </p:txBody>
      </p:sp>
    </p:spTree>
    <p:extLst>
      <p:ext uri="{BB962C8B-B14F-4D97-AF65-F5344CB8AC3E}">
        <p14:creationId xmlns:p14="http://schemas.microsoft.com/office/powerpoint/2010/main" val="1078616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changes</a:t>
            </a:r>
            <a:endParaRPr lang="en-US" dirty="0"/>
          </a:p>
        </p:txBody>
      </p:sp>
      <p:sp>
        <p:nvSpPr>
          <p:cNvPr id="3" name="Content Placeholder 2"/>
          <p:cNvSpPr>
            <a:spLocks noGrp="1"/>
          </p:cNvSpPr>
          <p:nvPr>
            <p:ph idx="1"/>
          </p:nvPr>
        </p:nvSpPr>
        <p:spPr/>
        <p:txBody>
          <a:bodyPr/>
          <a:lstStyle/>
          <a:p>
            <a:r>
              <a:rPr lang="en-US" dirty="0"/>
              <a:t>Inflammatory mediators cause </a:t>
            </a:r>
            <a:r>
              <a:rPr lang="en-US" b="1" dirty="0"/>
              <a:t>bronchoconstriction</a:t>
            </a:r>
            <a:r>
              <a:rPr lang="en-US" dirty="0"/>
              <a:t>, and in severe burns respiratory distress syndrome can occur.</a:t>
            </a:r>
          </a:p>
          <a:p>
            <a:r>
              <a:rPr lang="en-US" b="1" dirty="0"/>
              <a:t>Gross edema </a:t>
            </a:r>
            <a:r>
              <a:rPr lang="en-US" dirty="0"/>
              <a:t>of the throat causing airway obstruction. </a:t>
            </a:r>
          </a:p>
          <a:p>
            <a:r>
              <a:rPr lang="en-US" dirty="0"/>
              <a:t>May have an </a:t>
            </a:r>
            <a:r>
              <a:rPr lang="en-US" b="1" dirty="0"/>
              <a:t>increased respiratory </a:t>
            </a:r>
            <a:r>
              <a:rPr lang="en-US" dirty="0"/>
              <a:t>rate as a result of pulmonary edema and as an attempt to compensate the increased metabolic rate.</a:t>
            </a:r>
          </a:p>
          <a:p>
            <a:endParaRPr lang="en-US" dirty="0"/>
          </a:p>
        </p:txBody>
      </p:sp>
    </p:spTree>
    <p:extLst>
      <p:ext uri="{BB962C8B-B14F-4D97-AF65-F5344CB8AC3E}">
        <p14:creationId xmlns:p14="http://schemas.microsoft.com/office/powerpoint/2010/main" val="411732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changes</a:t>
            </a:r>
            <a:endParaRPr lang="en-US" dirty="0"/>
          </a:p>
        </p:txBody>
      </p:sp>
      <p:sp>
        <p:nvSpPr>
          <p:cNvPr id="3" name="Content Placeholder 2"/>
          <p:cNvSpPr>
            <a:spLocks noGrp="1"/>
          </p:cNvSpPr>
          <p:nvPr>
            <p:ph idx="1"/>
          </p:nvPr>
        </p:nvSpPr>
        <p:spPr/>
        <p:txBody>
          <a:bodyPr/>
          <a:lstStyle/>
          <a:p>
            <a:r>
              <a:rPr lang="en-US" dirty="0"/>
              <a:t>The </a:t>
            </a:r>
            <a:r>
              <a:rPr lang="en-US" b="1" dirty="0"/>
              <a:t>basal metabolic rate increases </a:t>
            </a:r>
            <a:r>
              <a:rPr lang="en-US" dirty="0"/>
              <a:t>up to three times its original rate. </a:t>
            </a:r>
          </a:p>
          <a:p>
            <a:r>
              <a:rPr lang="en-US" dirty="0"/>
              <a:t>This, coupled with splanchnic </a:t>
            </a:r>
            <a:r>
              <a:rPr lang="en-US" dirty="0" err="1"/>
              <a:t>hypoperfusion</a:t>
            </a:r>
            <a:r>
              <a:rPr lang="en-US" dirty="0"/>
              <a:t>, necessitates </a:t>
            </a:r>
            <a:r>
              <a:rPr lang="en-US" b="1" dirty="0"/>
              <a:t>early and aggressive enteral feeding</a:t>
            </a:r>
            <a:r>
              <a:rPr lang="en-US" dirty="0"/>
              <a:t> to decrease catabolism and maintain gut integrity.</a:t>
            </a:r>
          </a:p>
          <a:p>
            <a:r>
              <a:rPr lang="en-US" dirty="0"/>
              <a:t>Muscle mass may also decrease due to increased catabolism</a:t>
            </a:r>
          </a:p>
        </p:txBody>
      </p:sp>
    </p:spTree>
    <p:extLst>
      <p:ext uri="{BB962C8B-B14F-4D97-AF65-F5344CB8AC3E}">
        <p14:creationId xmlns:p14="http://schemas.microsoft.com/office/powerpoint/2010/main" val="3871353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Digestive system</a:t>
            </a:r>
            <a:br>
              <a:rPr lang="en-GB" b="1" dirty="0"/>
            </a:br>
            <a:endParaRPr lang="en-US" dirty="0"/>
          </a:p>
        </p:txBody>
      </p:sp>
      <p:sp>
        <p:nvSpPr>
          <p:cNvPr id="3" name="Content Placeholder 2"/>
          <p:cNvSpPr>
            <a:spLocks noGrp="1"/>
          </p:cNvSpPr>
          <p:nvPr>
            <p:ph idx="1"/>
          </p:nvPr>
        </p:nvSpPr>
        <p:spPr/>
        <p:txBody>
          <a:bodyPr/>
          <a:lstStyle/>
          <a:p>
            <a:r>
              <a:rPr lang="en-GB" dirty="0" smtClean="0"/>
              <a:t>Decreased </a:t>
            </a:r>
            <a:r>
              <a:rPr lang="en-GB" dirty="0"/>
              <a:t>blood supply </a:t>
            </a:r>
          </a:p>
          <a:p>
            <a:r>
              <a:rPr lang="en-GB" dirty="0"/>
              <a:t>Risk of curling’s ulcer (duodenal ulcer that develops 8-14 days after burns. (first sign is vomiting of bright blood).</a:t>
            </a:r>
          </a:p>
          <a:p>
            <a:pPr>
              <a:buNone/>
            </a:pPr>
            <a:endParaRPr lang="en-GB" dirty="0"/>
          </a:p>
          <a:p>
            <a:endParaRPr lang="en-US" dirty="0"/>
          </a:p>
        </p:txBody>
      </p:sp>
    </p:spTree>
    <p:extLst>
      <p:ext uri="{BB962C8B-B14F-4D97-AF65-F5344CB8AC3E}">
        <p14:creationId xmlns:p14="http://schemas.microsoft.com/office/powerpoint/2010/main" val="3559723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Nervous system</a:t>
            </a:r>
            <a:br>
              <a:rPr lang="en-GB" b="1" dirty="0"/>
            </a:br>
            <a:endParaRPr lang="en-US" dirty="0"/>
          </a:p>
        </p:txBody>
      </p:sp>
      <p:sp>
        <p:nvSpPr>
          <p:cNvPr id="3" name="Content Placeholder 2"/>
          <p:cNvSpPr>
            <a:spLocks noGrp="1"/>
          </p:cNvSpPr>
          <p:nvPr>
            <p:ph idx="1"/>
          </p:nvPr>
        </p:nvSpPr>
        <p:spPr/>
        <p:txBody>
          <a:bodyPr/>
          <a:lstStyle/>
          <a:p>
            <a:r>
              <a:rPr lang="en-GB" dirty="0" smtClean="0"/>
              <a:t>Pain </a:t>
            </a:r>
            <a:r>
              <a:rPr lang="en-GB" dirty="0"/>
              <a:t>depending on the degree of burns</a:t>
            </a:r>
          </a:p>
          <a:p>
            <a:endParaRPr lang="en-US" dirty="0"/>
          </a:p>
        </p:txBody>
      </p:sp>
    </p:spTree>
    <p:extLst>
      <p:ext uri="{BB962C8B-B14F-4D97-AF65-F5344CB8AC3E}">
        <p14:creationId xmlns:p14="http://schemas.microsoft.com/office/powerpoint/2010/main" val="419113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Endocrine System</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Increased </a:t>
            </a:r>
            <a:r>
              <a:rPr lang="en-US" dirty="0"/>
              <a:t>secretions of </a:t>
            </a:r>
            <a:r>
              <a:rPr lang="en-US" dirty="0" err="1"/>
              <a:t>catecholamines</a:t>
            </a:r>
            <a:r>
              <a:rPr lang="en-US" dirty="0"/>
              <a:t> ( adrenaline and nor-adrenaline) in response to the injury may lead to </a:t>
            </a:r>
            <a:r>
              <a:rPr lang="en-US" b="1" dirty="0"/>
              <a:t>increased body temperature and increased cell metabolism</a:t>
            </a:r>
          </a:p>
          <a:p>
            <a:endParaRPr lang="en-US" dirty="0"/>
          </a:p>
        </p:txBody>
      </p:sp>
    </p:spTree>
    <p:extLst>
      <p:ext uri="{BB962C8B-B14F-4D97-AF65-F5344CB8AC3E}">
        <p14:creationId xmlns:p14="http://schemas.microsoft.com/office/powerpoint/2010/main" val="2733228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Lymphatic System</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Inflammation </a:t>
            </a:r>
            <a:r>
              <a:rPr lang="en-US" dirty="0"/>
              <a:t>increases as a result of damaged tissue, which results in greater strain on the lymphatic system and pitting </a:t>
            </a:r>
            <a:r>
              <a:rPr lang="en-US" b="1" dirty="0" err="1"/>
              <a:t>oedema</a:t>
            </a:r>
            <a:endParaRPr lang="en-GB" b="1" dirty="0"/>
          </a:p>
          <a:p>
            <a:endParaRPr lang="en-US" dirty="0"/>
          </a:p>
        </p:txBody>
      </p:sp>
    </p:spTree>
    <p:extLst>
      <p:ext uri="{BB962C8B-B14F-4D97-AF65-F5344CB8AC3E}">
        <p14:creationId xmlns:p14="http://schemas.microsoft.com/office/powerpoint/2010/main" val="1679195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Urinary system changes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a:t>
            </a:r>
            <a:r>
              <a:rPr lang="en-US" dirty="0"/>
              <a:t>kidneys compensate for the hypovolemia by </a:t>
            </a:r>
            <a:r>
              <a:rPr lang="en-US" b="1" dirty="0"/>
              <a:t>decreasing urine output</a:t>
            </a:r>
            <a:r>
              <a:rPr lang="en-US" dirty="0"/>
              <a:t>.</a:t>
            </a:r>
          </a:p>
          <a:p>
            <a:r>
              <a:rPr lang="en-US" dirty="0"/>
              <a:t>There is potential for kidney damage as a result of poor perfusion as well as by excessive </a:t>
            </a:r>
            <a:r>
              <a:rPr lang="en-US" b="1" dirty="0"/>
              <a:t>myoglobin</a:t>
            </a:r>
            <a:endParaRPr lang="en-US" dirty="0"/>
          </a:p>
        </p:txBody>
      </p:sp>
    </p:spTree>
    <p:extLst>
      <p:ext uri="{BB962C8B-B14F-4D97-AF65-F5344CB8AC3E}">
        <p14:creationId xmlns:p14="http://schemas.microsoft.com/office/powerpoint/2010/main" val="762060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changes</a:t>
            </a:r>
            <a:endParaRPr lang="en-US" dirty="0"/>
          </a:p>
        </p:txBody>
      </p:sp>
      <p:sp>
        <p:nvSpPr>
          <p:cNvPr id="3" name="Content Placeholder 2"/>
          <p:cNvSpPr>
            <a:spLocks noGrp="1"/>
          </p:cNvSpPr>
          <p:nvPr>
            <p:ph idx="1"/>
          </p:nvPr>
        </p:nvSpPr>
        <p:spPr/>
        <p:txBody>
          <a:bodyPr>
            <a:normAutofit lnSpcReduction="10000"/>
          </a:bodyPr>
          <a:lstStyle/>
          <a:p>
            <a:r>
              <a:rPr lang="en-US" dirty="0"/>
              <a:t>The inﬂammatory changes </a:t>
            </a:r>
            <a:r>
              <a:rPr lang="en-US" dirty="0" smtClean="0"/>
              <a:t>causes </a:t>
            </a:r>
            <a:r>
              <a:rPr lang="en-US" dirty="0"/>
              <a:t>Cell-mediated immunity </a:t>
            </a:r>
            <a:r>
              <a:rPr lang="en-US" dirty="0" smtClean="0"/>
              <a:t>to </a:t>
            </a:r>
            <a:r>
              <a:rPr lang="en-US" dirty="0"/>
              <a:t>signiﬁcantly </a:t>
            </a:r>
            <a:r>
              <a:rPr lang="en-US" dirty="0" smtClean="0"/>
              <a:t>reduce especially  </a:t>
            </a:r>
            <a:r>
              <a:rPr lang="en-US" dirty="0"/>
              <a:t>in large </a:t>
            </a:r>
            <a:r>
              <a:rPr lang="en-US" dirty="0" smtClean="0"/>
              <a:t>burns. </a:t>
            </a:r>
            <a:endParaRPr lang="en-US" dirty="0"/>
          </a:p>
          <a:p>
            <a:r>
              <a:rPr lang="en-US" dirty="0" smtClean="0"/>
              <a:t>The burn wound becomes </a:t>
            </a:r>
            <a:r>
              <a:rPr lang="en-US" dirty="0"/>
              <a:t>more susceptible to bacterial and fungal infections. </a:t>
            </a:r>
            <a:endParaRPr lang="en-US" dirty="0" smtClean="0"/>
          </a:p>
          <a:p>
            <a:r>
              <a:rPr lang="en-US" dirty="0" smtClean="0"/>
              <a:t>There </a:t>
            </a:r>
            <a:r>
              <a:rPr lang="en-US" dirty="0"/>
              <a:t>are many potential sources of infection, especially from the burn </a:t>
            </a:r>
            <a:r>
              <a:rPr lang="en-US" dirty="0" smtClean="0"/>
              <a:t>wound, </a:t>
            </a:r>
            <a:r>
              <a:rPr lang="en-US" dirty="0"/>
              <a:t>the lung if this is injured</a:t>
            </a:r>
            <a:r>
              <a:rPr lang="en-US" dirty="0" smtClean="0"/>
              <a:t>, </a:t>
            </a:r>
            <a:r>
              <a:rPr lang="en-US" dirty="0"/>
              <a:t>any central venous lines, tracheostomies or urinary catheters </a:t>
            </a:r>
            <a:r>
              <a:rPr lang="en-US" dirty="0" smtClean="0"/>
              <a:t>present.</a:t>
            </a:r>
            <a:endParaRPr lang="en-US" dirty="0"/>
          </a:p>
        </p:txBody>
      </p:sp>
    </p:spTree>
    <p:extLst>
      <p:ext uri="{BB962C8B-B14F-4D97-AF65-F5344CB8AC3E}">
        <p14:creationId xmlns:p14="http://schemas.microsoft.com/office/powerpoint/2010/main" val="1342598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p>
        </p:txBody>
      </p:sp>
      <p:sp>
        <p:nvSpPr>
          <p:cNvPr id="3" name="Content Placeholder 2"/>
          <p:cNvSpPr>
            <a:spLocks noGrp="1"/>
          </p:cNvSpPr>
          <p:nvPr>
            <p:ph idx="1"/>
          </p:nvPr>
        </p:nvSpPr>
        <p:spPr/>
        <p:txBody>
          <a:bodyPr>
            <a:normAutofit/>
          </a:bodyPr>
          <a:lstStyle/>
          <a:p>
            <a:r>
              <a:rPr lang="en-US" sz="2400" dirty="0" smtClean="0"/>
              <a:t>A </a:t>
            </a:r>
            <a:r>
              <a:rPr lang="en-US" sz="2400" dirty="0"/>
              <a:t>burn is a </a:t>
            </a:r>
            <a:r>
              <a:rPr lang="en-US" sz="2400" dirty="0" smtClean="0"/>
              <a:t>skin or even  deep tissue  injury due to heat  </a:t>
            </a:r>
            <a:r>
              <a:rPr lang="en-US" sz="2400" dirty="0"/>
              <a:t>caused by biological, chemical, electrical and physical agents with local and systemic repercussions </a:t>
            </a:r>
            <a:endParaRPr lang="en-US" sz="2400" dirty="0" smtClean="0"/>
          </a:p>
        </p:txBody>
      </p:sp>
    </p:spTree>
    <p:extLst>
      <p:ext uri="{BB962C8B-B14F-4D97-AF65-F5344CB8AC3E}">
        <p14:creationId xmlns:p14="http://schemas.microsoft.com/office/powerpoint/2010/main" val="1053262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intestine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inﬂammatory stimulus and shock can cause </a:t>
            </a:r>
            <a:r>
              <a:rPr lang="en-US" dirty="0" err="1"/>
              <a:t>microvascular</a:t>
            </a:r>
            <a:r>
              <a:rPr lang="en-US" dirty="0"/>
              <a:t> damage and </a:t>
            </a:r>
            <a:r>
              <a:rPr lang="en-US" dirty="0" err="1"/>
              <a:t>ischaemia</a:t>
            </a:r>
            <a:r>
              <a:rPr lang="en-US" dirty="0"/>
              <a:t> to the gut mucosa. </a:t>
            </a:r>
            <a:endParaRPr lang="en-US" dirty="0" smtClean="0"/>
          </a:p>
          <a:p>
            <a:r>
              <a:rPr lang="en-US" dirty="0" smtClean="0"/>
              <a:t>Gut motility is reduced and this </a:t>
            </a:r>
            <a:r>
              <a:rPr lang="en-US" dirty="0"/>
              <a:t>can prevent the absorption of food. </a:t>
            </a:r>
            <a:endParaRPr lang="en-US" dirty="0" smtClean="0"/>
          </a:p>
          <a:p>
            <a:r>
              <a:rPr lang="en-US" dirty="0" smtClean="0"/>
              <a:t>There is </a:t>
            </a:r>
            <a:r>
              <a:rPr lang="en-US" dirty="0"/>
              <a:t>the translocation of gut bacteria, which can become an important source of infection in large burns</a:t>
            </a:r>
            <a:r>
              <a:rPr lang="en-US" dirty="0" smtClean="0"/>
              <a:t>.</a:t>
            </a:r>
          </a:p>
          <a:p>
            <a:r>
              <a:rPr lang="en-US" dirty="0" smtClean="0"/>
              <a:t> </a:t>
            </a:r>
            <a:r>
              <a:rPr lang="en-US" dirty="0"/>
              <a:t>Gut mucosal swelling, gastric stasis and peritoneal </a:t>
            </a:r>
            <a:r>
              <a:rPr lang="en-US" dirty="0" err="1"/>
              <a:t>oedema</a:t>
            </a:r>
            <a:r>
              <a:rPr lang="en-US" dirty="0"/>
              <a:t> can also cause abdominal compartment </a:t>
            </a:r>
            <a:r>
              <a:rPr lang="en-US" dirty="0" smtClean="0"/>
              <a:t>syndrome by splinting </a:t>
            </a:r>
            <a:r>
              <a:rPr lang="en-US" smtClean="0"/>
              <a:t>the diaphragm=respiratory </a:t>
            </a:r>
            <a:r>
              <a:rPr lang="en-US" dirty="0" smtClean="0"/>
              <a:t>compromise</a:t>
            </a:r>
            <a:endParaRPr lang="en-US" dirty="0"/>
          </a:p>
        </p:txBody>
      </p:sp>
    </p:spTree>
    <p:extLst>
      <p:ext uri="{BB962C8B-B14F-4D97-AF65-F5344CB8AC3E}">
        <p14:creationId xmlns:p14="http://schemas.microsoft.com/office/powerpoint/2010/main" val="1290203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 to peripheral circulation</a:t>
            </a:r>
            <a:endParaRPr lang="en-US" dirty="0"/>
          </a:p>
        </p:txBody>
      </p:sp>
      <p:sp>
        <p:nvSpPr>
          <p:cNvPr id="3" name="Content Placeholder 2"/>
          <p:cNvSpPr>
            <a:spLocks noGrp="1"/>
          </p:cNvSpPr>
          <p:nvPr>
            <p:ph idx="1"/>
          </p:nvPr>
        </p:nvSpPr>
        <p:spPr/>
        <p:txBody>
          <a:bodyPr/>
          <a:lstStyle/>
          <a:p>
            <a:r>
              <a:rPr lang="en-US" dirty="0"/>
              <a:t>In full-thickness burns, the collagen </a:t>
            </a:r>
            <a:r>
              <a:rPr lang="en-US" dirty="0" err="1"/>
              <a:t>ﬁbres</a:t>
            </a:r>
            <a:r>
              <a:rPr lang="en-US" dirty="0"/>
              <a:t> are coagulated. </a:t>
            </a:r>
          </a:p>
          <a:p>
            <a:r>
              <a:rPr lang="en-US" dirty="0" smtClean="0"/>
              <a:t>The </a:t>
            </a:r>
            <a:r>
              <a:rPr lang="en-US" dirty="0"/>
              <a:t>normal elasticity of the skin is lost. </a:t>
            </a:r>
            <a:endParaRPr lang="en-US" dirty="0" smtClean="0"/>
          </a:p>
          <a:p>
            <a:r>
              <a:rPr lang="en-US" dirty="0" smtClean="0"/>
              <a:t>A </a:t>
            </a:r>
            <a:r>
              <a:rPr lang="en-US" dirty="0"/>
              <a:t>circumferential full-thickness burn to a limb acts as a tourniquet as the limb swells</a:t>
            </a:r>
            <a:r>
              <a:rPr lang="en-US" dirty="0" smtClean="0"/>
              <a:t>.</a:t>
            </a:r>
          </a:p>
          <a:p>
            <a:r>
              <a:rPr lang="en-US" dirty="0" smtClean="0"/>
              <a:t> </a:t>
            </a:r>
            <a:r>
              <a:rPr lang="en-US" dirty="0"/>
              <a:t>If untreated, this will progress to limb-threatening </a:t>
            </a:r>
            <a:r>
              <a:rPr lang="en-US" dirty="0" err="1"/>
              <a:t>ischaemia</a:t>
            </a:r>
            <a:r>
              <a:rPr lang="en-US" dirty="0"/>
              <a:t> </a:t>
            </a:r>
          </a:p>
        </p:txBody>
      </p:sp>
    </p:spTree>
    <p:extLst>
      <p:ext uri="{BB962C8B-B14F-4D97-AF65-F5344CB8AC3E}">
        <p14:creationId xmlns:p14="http://schemas.microsoft.com/office/powerpoint/2010/main" val="912678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27" y="-634152"/>
            <a:ext cx="7542952" cy="7542952"/>
          </a:xfrm>
        </p:spPr>
      </p:pic>
    </p:spTree>
    <p:extLst>
      <p:ext uri="{BB962C8B-B14F-4D97-AF65-F5344CB8AC3E}">
        <p14:creationId xmlns:p14="http://schemas.microsoft.com/office/powerpoint/2010/main" val="4287406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burns</a:t>
            </a:r>
            <a:endParaRPr lang="en-US" dirty="0"/>
          </a:p>
        </p:txBody>
      </p:sp>
      <p:sp>
        <p:nvSpPr>
          <p:cNvPr id="3" name="Content Placeholder 2"/>
          <p:cNvSpPr>
            <a:spLocks noGrp="1"/>
          </p:cNvSpPr>
          <p:nvPr>
            <p:ph idx="1"/>
          </p:nvPr>
        </p:nvSpPr>
        <p:spPr/>
        <p:txBody>
          <a:bodyPr/>
          <a:lstStyle/>
          <a:p>
            <a:r>
              <a:rPr lang="en-US" dirty="0" smtClean="0"/>
              <a:t>Classified by:</a:t>
            </a:r>
          </a:p>
          <a:p>
            <a:pPr>
              <a:buFont typeface="Wingdings" panose="05000000000000000000" pitchFamily="2" charset="2"/>
              <a:buChar char="q"/>
            </a:pPr>
            <a:r>
              <a:rPr lang="en-US" dirty="0" smtClean="0"/>
              <a:t> </a:t>
            </a:r>
            <a:r>
              <a:rPr lang="en-US" b="1" dirty="0" smtClean="0"/>
              <a:t>depth </a:t>
            </a:r>
          </a:p>
          <a:p>
            <a:pPr>
              <a:buFont typeface="Wingdings" panose="05000000000000000000" pitchFamily="2" charset="2"/>
              <a:buChar char="q"/>
            </a:pPr>
            <a:r>
              <a:rPr lang="en-US" b="1" dirty="0" smtClean="0"/>
              <a:t> type </a:t>
            </a:r>
            <a:endParaRPr lang="en-US" b="1" dirty="0"/>
          </a:p>
          <a:p>
            <a:pPr>
              <a:buFont typeface="Wingdings" panose="05000000000000000000" pitchFamily="2" charset="2"/>
              <a:buChar char="q"/>
            </a:pPr>
            <a:r>
              <a:rPr lang="en-US" b="1" dirty="0" smtClean="0"/>
              <a:t> extent of injury</a:t>
            </a:r>
            <a:r>
              <a:rPr lang="en-US" dirty="0" smtClean="0"/>
              <a:t>.</a:t>
            </a:r>
          </a:p>
          <a:p>
            <a:r>
              <a:rPr lang="en-US" dirty="0" smtClean="0"/>
              <a:t>Every aspect of burn treatment depends on the assessment of the depth and extent.</a:t>
            </a:r>
          </a:p>
          <a:p>
            <a:endParaRPr lang="en-US" dirty="0"/>
          </a:p>
        </p:txBody>
      </p:sp>
    </p:spTree>
    <p:extLst>
      <p:ext uri="{BB962C8B-B14F-4D97-AF65-F5344CB8AC3E}">
        <p14:creationId xmlns:p14="http://schemas.microsoft.com/office/powerpoint/2010/main" val="3814751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18" y="531664"/>
            <a:ext cx="8226223" cy="49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957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degree burn</a:t>
            </a:r>
            <a:endParaRPr lang="en-US" dirty="0"/>
          </a:p>
        </p:txBody>
      </p:sp>
      <p:sp>
        <p:nvSpPr>
          <p:cNvPr id="3" name="Content Placeholder 2"/>
          <p:cNvSpPr>
            <a:spLocks noGrp="1"/>
          </p:cNvSpPr>
          <p:nvPr>
            <p:ph idx="1"/>
          </p:nvPr>
        </p:nvSpPr>
        <p:spPr>
          <a:xfrm>
            <a:off x="457200" y="1143000"/>
            <a:ext cx="8686800" cy="6019800"/>
          </a:xfrm>
        </p:spPr>
        <p:txBody>
          <a:bodyPr/>
          <a:lstStyle/>
          <a:p>
            <a:r>
              <a:rPr lang="en-US" dirty="0" smtClean="0"/>
              <a:t>Involves the epidermis only.</a:t>
            </a:r>
          </a:p>
          <a:p>
            <a:r>
              <a:rPr lang="en-US" dirty="0" smtClean="0"/>
              <a:t>Tissue will blanch with pressure.</a:t>
            </a:r>
          </a:p>
          <a:p>
            <a:r>
              <a:rPr lang="en-US" dirty="0" smtClean="0"/>
              <a:t>Characterized by erythema and pain, without blisters </a:t>
            </a:r>
          </a:p>
          <a:p>
            <a:r>
              <a:rPr lang="en-US" dirty="0" smtClean="0"/>
              <a:t>Minimal tissue damage</a:t>
            </a:r>
          </a:p>
          <a:p>
            <a:r>
              <a:rPr lang="en-US" dirty="0" err="1" smtClean="0"/>
              <a:t>Eg</a:t>
            </a:r>
            <a:r>
              <a:rPr lang="en-US" dirty="0" smtClean="0"/>
              <a:t> sunburn</a:t>
            </a:r>
          </a:p>
          <a:p>
            <a:r>
              <a:rPr lang="en-US" dirty="0" smtClean="0"/>
              <a:t>Heals within 3-6 days without </a:t>
            </a:r>
            <a:r>
              <a:rPr lang="en-US" dirty="0" err="1" smtClean="0"/>
              <a:t>sequale</a:t>
            </a:r>
            <a:r>
              <a:rPr lang="en-US"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5105400"/>
            <a:ext cx="3183467" cy="2387600"/>
          </a:xfrm>
          <a:prstGeom prst="rect">
            <a:avLst/>
          </a:prstGeom>
        </p:spPr>
      </p:pic>
    </p:spTree>
    <p:extLst>
      <p:ext uri="{BB962C8B-B14F-4D97-AF65-F5344CB8AC3E}">
        <p14:creationId xmlns:p14="http://schemas.microsoft.com/office/powerpoint/2010/main" val="1803088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degree (superficial burn)</a:t>
            </a:r>
            <a:endParaRPr lang="en-US" dirty="0"/>
          </a:p>
        </p:txBody>
      </p:sp>
      <p:sp>
        <p:nvSpPr>
          <p:cNvPr id="3" name="Content Placeholder 2"/>
          <p:cNvSpPr>
            <a:spLocks noGrp="1"/>
          </p:cNvSpPr>
          <p:nvPr>
            <p:ph idx="1"/>
          </p:nvPr>
        </p:nvSpPr>
        <p:spPr/>
        <p:txBody>
          <a:bodyPr/>
          <a:lstStyle/>
          <a:p>
            <a:r>
              <a:rPr lang="en-US" dirty="0" smtClean="0"/>
              <a:t>Involves the epidermis and part of the dermis and often involve other structures such as sweat glands  and hair follicles.</a:t>
            </a:r>
          </a:p>
          <a:p>
            <a:r>
              <a:rPr lang="en-US" dirty="0" smtClean="0"/>
              <a:t>Usually pink, moist surface  with blisters  and are painful as nerve endings are exposed.</a:t>
            </a:r>
          </a:p>
          <a:p>
            <a:r>
              <a:rPr lang="en-US" dirty="0" smtClean="0"/>
              <a:t>Usually heals within 7-20 days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4900867"/>
            <a:ext cx="2800350" cy="1957133"/>
          </a:xfrm>
          <a:prstGeom prst="rect">
            <a:avLst/>
          </a:prstGeom>
        </p:spPr>
      </p:pic>
    </p:spTree>
    <p:extLst>
      <p:ext uri="{BB962C8B-B14F-4D97-AF65-F5344CB8AC3E}">
        <p14:creationId xmlns:p14="http://schemas.microsoft.com/office/powerpoint/2010/main" val="619391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degree (deep burns)</a:t>
            </a:r>
            <a:endParaRPr lang="en-US" dirty="0"/>
          </a:p>
        </p:txBody>
      </p:sp>
      <p:sp>
        <p:nvSpPr>
          <p:cNvPr id="3" name="Content Placeholder 2"/>
          <p:cNvSpPr>
            <a:spLocks noGrp="1"/>
          </p:cNvSpPr>
          <p:nvPr>
            <p:ph idx="1"/>
          </p:nvPr>
        </p:nvSpPr>
        <p:spPr/>
        <p:txBody>
          <a:bodyPr/>
          <a:lstStyle/>
          <a:p>
            <a:r>
              <a:rPr lang="en-US" dirty="0" smtClean="0"/>
              <a:t>As a result of deep dermal injury.</a:t>
            </a:r>
          </a:p>
          <a:p>
            <a:r>
              <a:rPr lang="en-US" dirty="0" smtClean="0"/>
              <a:t>Characterized by blisters and have a mottled red appearance with no capillary return or pressure, absent sensation to pinprick with intact pressure sensation </a:t>
            </a:r>
          </a:p>
          <a:p>
            <a:r>
              <a:rPr lang="en-US" dirty="0" smtClean="0"/>
              <a:t>Usually heals within 2-5 weeks in the absence of infection and always leaves a large a scar .</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237163"/>
            <a:ext cx="14668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33863" y="2978151"/>
            <a:ext cx="65" cy="276999"/>
          </a:xfrm>
          <a:prstGeom prst="rect">
            <a:avLst/>
          </a:prstGeom>
          <a:solidFill>
            <a:schemeClr val="accent1"/>
          </a:solidFill>
        </p:spPr>
        <p:txBody>
          <a:bodyPr wrap="none" lIns="0" tIns="0" rIns="0" bIns="0" rtlCol="0">
            <a:spAutoFit/>
          </a:bodyPr>
          <a:lstStyle/>
          <a:p>
            <a:endParaRPr lang="en-US" dirty="0"/>
          </a:p>
        </p:txBody>
      </p:sp>
    </p:spTree>
    <p:extLst>
      <p:ext uri="{BB962C8B-B14F-4D97-AF65-F5344CB8AC3E}">
        <p14:creationId xmlns:p14="http://schemas.microsoft.com/office/powerpoint/2010/main" val="2864549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degree burns </a:t>
            </a:r>
            <a:endParaRPr lang="en-US" dirty="0"/>
          </a:p>
        </p:txBody>
      </p:sp>
      <p:sp>
        <p:nvSpPr>
          <p:cNvPr id="3" name="Content Placeholder 2"/>
          <p:cNvSpPr>
            <a:spLocks noGrp="1"/>
          </p:cNvSpPr>
          <p:nvPr>
            <p:ph idx="1"/>
          </p:nvPr>
        </p:nvSpPr>
        <p:spPr/>
        <p:txBody>
          <a:bodyPr/>
          <a:lstStyle/>
          <a:p>
            <a:r>
              <a:rPr lang="en-US" dirty="0" smtClean="0"/>
              <a:t>Also known as full thickness burns.</a:t>
            </a:r>
          </a:p>
          <a:p>
            <a:r>
              <a:rPr lang="en-US" dirty="0" smtClean="0"/>
              <a:t>Characterized by a pearly white , charred appearance(eschar), dry with thrombosis of superficial vessels, with absent sensation(nerves destroyed) leaving no potential for </a:t>
            </a:r>
            <a:r>
              <a:rPr lang="en-US" dirty="0" err="1" smtClean="0"/>
              <a:t>epitheliliazation</a:t>
            </a:r>
            <a:r>
              <a:rPr lang="en-US" dirty="0" smtClean="0"/>
              <a:t>.</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24200" y="4800600"/>
            <a:ext cx="2628900" cy="2374900"/>
          </a:xfrm>
          <a:prstGeom prst="rect">
            <a:avLst/>
          </a:prstGeom>
          <a:noFill/>
        </p:spPr>
      </p:pic>
    </p:spTree>
    <p:extLst>
      <p:ext uri="{BB962C8B-B14F-4D97-AF65-F5344CB8AC3E}">
        <p14:creationId xmlns:p14="http://schemas.microsoft.com/office/powerpoint/2010/main" val="3813007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degree burns</a:t>
            </a:r>
            <a:endParaRPr lang="en-US" dirty="0"/>
          </a:p>
        </p:txBody>
      </p:sp>
      <p:sp>
        <p:nvSpPr>
          <p:cNvPr id="3" name="Content Placeholder 2"/>
          <p:cNvSpPr>
            <a:spLocks noGrp="1"/>
          </p:cNvSpPr>
          <p:nvPr>
            <p:ph idx="1"/>
          </p:nvPr>
        </p:nvSpPr>
        <p:spPr/>
        <p:txBody>
          <a:bodyPr/>
          <a:lstStyle/>
          <a:p>
            <a:r>
              <a:rPr lang="en-US" dirty="0" smtClean="0"/>
              <a:t>Involve the subcutaneous tissue, tendons and bone.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25" y="2964445"/>
            <a:ext cx="2428875" cy="2501900"/>
          </a:xfrm>
          <a:prstGeom prst="rect">
            <a:avLst/>
          </a:prstGeom>
        </p:spPr>
      </p:pic>
    </p:spTree>
    <p:extLst>
      <p:ext uri="{BB962C8B-B14F-4D97-AF65-F5344CB8AC3E}">
        <p14:creationId xmlns:p14="http://schemas.microsoft.com/office/powerpoint/2010/main" val="45926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002060"/>
                </a:solidFill>
              </a:rPr>
              <a:t>Classification according to type of Injuries</a:t>
            </a:r>
            <a:endParaRPr lang="en-US" dirty="0" smtClean="0"/>
          </a:p>
          <a:p>
            <a:pPr marL="457200" indent="-457200">
              <a:buFont typeface="+mj-lt"/>
              <a:buAutoNum type="arabicPeriod"/>
            </a:pPr>
            <a:r>
              <a:rPr lang="en-US" dirty="0" smtClean="0"/>
              <a:t>Thermal burns</a:t>
            </a:r>
          </a:p>
          <a:p>
            <a:pPr marL="457200" indent="-457200">
              <a:buFont typeface="+mj-lt"/>
              <a:buAutoNum type="arabicPeriod"/>
            </a:pPr>
            <a:r>
              <a:rPr lang="en-US" dirty="0" smtClean="0"/>
              <a:t>Cold exposure</a:t>
            </a:r>
          </a:p>
          <a:p>
            <a:pPr marL="457200" indent="-457200">
              <a:buFont typeface="+mj-lt"/>
              <a:buAutoNum type="arabicPeriod"/>
            </a:pPr>
            <a:r>
              <a:rPr lang="en-US" dirty="0" smtClean="0"/>
              <a:t>Electrical burns</a:t>
            </a:r>
          </a:p>
          <a:p>
            <a:pPr marL="457200" indent="-457200">
              <a:buFont typeface="+mj-lt"/>
              <a:buAutoNum type="arabicPeriod"/>
            </a:pPr>
            <a:r>
              <a:rPr lang="en-US" dirty="0" smtClean="0"/>
              <a:t>Chemical burns </a:t>
            </a:r>
          </a:p>
          <a:p>
            <a:pPr marL="457200" indent="-457200">
              <a:buFont typeface="+mj-lt"/>
              <a:buAutoNum type="arabicPeriod"/>
            </a:pPr>
            <a:r>
              <a:rPr lang="en-US" dirty="0" smtClean="0"/>
              <a:t>Inhalation burns</a:t>
            </a:r>
          </a:p>
          <a:p>
            <a:pPr marL="457200" indent="-457200">
              <a:buFont typeface="+mj-lt"/>
              <a:buAutoNum type="arabicPeriod"/>
            </a:pPr>
            <a:r>
              <a:rPr lang="en-US" dirty="0" smtClean="0"/>
              <a:t>Radiation burns  and laser burns</a:t>
            </a:r>
          </a:p>
          <a:p>
            <a:pPr marL="457200" indent="-457200">
              <a:buFont typeface="+mj-lt"/>
              <a:buAutoNum type="arabicPeriod"/>
            </a:pPr>
            <a:endParaRPr lang="en-US" dirty="0"/>
          </a:p>
        </p:txBody>
      </p:sp>
    </p:spTree>
    <p:extLst>
      <p:ext uri="{BB962C8B-B14F-4D97-AF65-F5344CB8AC3E}">
        <p14:creationId xmlns:p14="http://schemas.microsoft.com/office/powerpoint/2010/main" val="3862534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management of burns </a:t>
            </a:r>
            <a:endParaRPr lang="en-US" dirty="0"/>
          </a:p>
        </p:txBody>
      </p:sp>
      <p:sp>
        <p:nvSpPr>
          <p:cNvPr id="3" name="Content Placeholder 2"/>
          <p:cNvSpPr>
            <a:spLocks noGrp="1"/>
          </p:cNvSpPr>
          <p:nvPr>
            <p:ph idx="1"/>
          </p:nvPr>
        </p:nvSpPr>
        <p:spPr/>
        <p:txBody>
          <a:bodyPr>
            <a:normAutofit fontScale="85000" lnSpcReduction="10000"/>
          </a:bodyPr>
          <a:lstStyle/>
          <a:p>
            <a:pPr indent="-152400" algn="just">
              <a:lnSpc>
                <a:spcPct val="90000"/>
              </a:lnSpc>
              <a:buNone/>
            </a:pPr>
            <a:r>
              <a:rPr lang="en-US" altLang="zh-CN" b="1" dirty="0"/>
              <a:t>Stop the burning process:</a:t>
            </a:r>
            <a:endParaRPr lang="en-US" altLang="zh-CN" dirty="0"/>
          </a:p>
          <a:p>
            <a:pPr marL="419100" indent="-342900" algn="just">
              <a:lnSpc>
                <a:spcPct val="90000"/>
              </a:lnSpc>
              <a:buFont typeface="Wingdings" charset="2"/>
              <a:buChar char="v"/>
            </a:pPr>
            <a:r>
              <a:rPr lang="en-US" altLang="zh-CN" dirty="0" smtClean="0"/>
              <a:t>Flames </a:t>
            </a:r>
            <a:r>
              <a:rPr lang="en-US" altLang="zh-CN" dirty="0"/>
              <a:t>on the skin surface should be extinguished  </a:t>
            </a:r>
            <a:r>
              <a:rPr lang="en-US" altLang="zh-CN" dirty="0" smtClean="0"/>
              <a:t>by </a:t>
            </a:r>
            <a:r>
              <a:rPr lang="en-US" altLang="zh-CN" dirty="0"/>
              <a:t>water, or by wrapping the patient in a fire blanket, clothing, or some fire extinguishers;</a:t>
            </a:r>
          </a:p>
          <a:p>
            <a:pPr marL="419100" indent="-342900" algn="just">
              <a:lnSpc>
                <a:spcPct val="90000"/>
              </a:lnSpc>
              <a:buFont typeface="Wingdings" charset="2"/>
              <a:buChar char="v"/>
            </a:pPr>
            <a:r>
              <a:rPr lang="en-US" altLang="zh-CN" dirty="0" smtClean="0"/>
              <a:t> </a:t>
            </a:r>
            <a:r>
              <a:rPr lang="en-US" altLang="zh-CN" dirty="0"/>
              <a:t>Burned or heated water-soaked clothing should be removed;</a:t>
            </a:r>
          </a:p>
          <a:p>
            <a:pPr marL="419100" indent="-342900" algn="just">
              <a:lnSpc>
                <a:spcPct val="90000"/>
              </a:lnSpc>
              <a:buFont typeface="Wingdings" charset="2"/>
              <a:buChar char="v"/>
            </a:pPr>
            <a:r>
              <a:rPr lang="en-US" altLang="zh-CN" dirty="0"/>
              <a:t> </a:t>
            </a:r>
            <a:r>
              <a:rPr lang="en-US" altLang="zh-CN" dirty="0" smtClean="0"/>
              <a:t>With </a:t>
            </a:r>
            <a:r>
              <a:rPr lang="en-US" altLang="zh-CN" dirty="0"/>
              <a:t>electrical burns, any live current is switched </a:t>
            </a:r>
            <a:r>
              <a:rPr lang="en-US" altLang="zh-CN" dirty="0" smtClean="0"/>
              <a:t>off .</a:t>
            </a:r>
            <a:endParaRPr lang="en-US" altLang="zh-CN" dirty="0"/>
          </a:p>
          <a:p>
            <a:pPr marL="419100" indent="-342900" algn="just">
              <a:lnSpc>
                <a:spcPct val="90000"/>
              </a:lnSpc>
              <a:buFont typeface="Wingdings" charset="2"/>
              <a:buChar char="v"/>
            </a:pPr>
            <a:r>
              <a:rPr lang="en-US" altLang="zh-CN" dirty="0"/>
              <a:t> </a:t>
            </a:r>
            <a:r>
              <a:rPr lang="en-US" altLang="zh-CN" dirty="0" smtClean="0"/>
              <a:t>With </a:t>
            </a:r>
            <a:r>
              <a:rPr lang="en-US" altLang="zh-CN" dirty="0"/>
              <a:t>chemical burns, prolonged irrigation(more than 1 hour ) has to be given,  the first-aid worker must avoid contact with the </a:t>
            </a:r>
            <a:r>
              <a:rPr lang="en-US" altLang="zh-CN" dirty="0" smtClean="0"/>
              <a:t>chemical.</a:t>
            </a:r>
          </a:p>
          <a:p>
            <a:pPr marL="419100" indent="-342900" algn="just">
              <a:lnSpc>
                <a:spcPct val="90000"/>
              </a:lnSpc>
              <a:buFont typeface="Wingdings" charset="2"/>
              <a:buChar char="v"/>
            </a:pPr>
            <a:r>
              <a:rPr lang="en-US" altLang="zh-CN" dirty="0" smtClean="0"/>
              <a:t>Cool the burn surface immediately , use cool water not  ice cold water  for 30 minutes.</a:t>
            </a:r>
          </a:p>
          <a:p>
            <a:pPr marL="419100" indent="-342900" algn="just">
              <a:lnSpc>
                <a:spcPct val="90000"/>
              </a:lnSpc>
              <a:buFont typeface="Wingdings" charset="2"/>
              <a:buChar char="v"/>
            </a:pPr>
            <a:endParaRPr lang="en-US" dirty="0"/>
          </a:p>
        </p:txBody>
      </p:sp>
    </p:spTree>
    <p:extLst>
      <p:ext uri="{BB962C8B-B14F-4D97-AF65-F5344CB8AC3E}">
        <p14:creationId xmlns:p14="http://schemas.microsoft.com/office/powerpoint/2010/main" val="1595491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management of burns </a:t>
            </a:r>
          </a:p>
        </p:txBody>
      </p:sp>
      <p:sp>
        <p:nvSpPr>
          <p:cNvPr id="3" name="Content Placeholder 2"/>
          <p:cNvSpPr>
            <a:spLocks noGrp="1"/>
          </p:cNvSpPr>
          <p:nvPr>
            <p:ph idx="1"/>
          </p:nvPr>
        </p:nvSpPr>
        <p:spPr/>
        <p:txBody>
          <a:bodyPr/>
          <a:lstStyle/>
          <a:p>
            <a:pPr algn="just">
              <a:lnSpc>
                <a:spcPct val="90000"/>
              </a:lnSpc>
              <a:buFont typeface="Wingdings" charset="2"/>
              <a:buChar char="Ø"/>
            </a:pPr>
            <a:r>
              <a:rPr lang="en-US" altLang="zh-CN" sz="1800" b="1" dirty="0"/>
              <a:t> </a:t>
            </a:r>
            <a:r>
              <a:rPr lang="en-US" altLang="zh-CN" sz="2400" dirty="0"/>
              <a:t>Careful history, duration and time of contact with heat source should be recorded</a:t>
            </a:r>
            <a:r>
              <a:rPr lang="en-US" altLang="zh-CN" sz="2400" dirty="0" smtClean="0"/>
              <a:t>; </a:t>
            </a:r>
            <a:r>
              <a:rPr lang="en-US" altLang="zh-CN" sz="2400" b="1" dirty="0" smtClean="0"/>
              <a:t>primary survey </a:t>
            </a:r>
            <a:r>
              <a:rPr lang="en-US" altLang="zh-CN" sz="2400" dirty="0" smtClean="0"/>
              <a:t>use ATLS philosophy (A,B,C, D)</a:t>
            </a:r>
            <a:endParaRPr lang="en-US" altLang="zh-CN" sz="2400" dirty="0"/>
          </a:p>
          <a:p>
            <a:pPr algn="just">
              <a:lnSpc>
                <a:spcPct val="90000"/>
              </a:lnSpc>
              <a:buFont typeface="Wingdings" charset="2"/>
              <a:buChar char="Ø"/>
            </a:pPr>
            <a:r>
              <a:rPr lang="en-US" altLang="zh-CN" sz="2400" dirty="0"/>
              <a:t>   </a:t>
            </a:r>
            <a:r>
              <a:rPr lang="en-US" altLang="zh-CN" sz="2400" dirty="0" smtClean="0"/>
              <a:t>Then</a:t>
            </a:r>
            <a:r>
              <a:rPr lang="en-US" altLang="zh-CN" sz="2400" dirty="0"/>
              <a:t>, assessment of  area and depth of burns; </a:t>
            </a:r>
            <a:r>
              <a:rPr lang="en-US" altLang="zh-CN" sz="2400" dirty="0" smtClean="0"/>
              <a:t> </a:t>
            </a:r>
            <a:r>
              <a:rPr lang="en-US" altLang="zh-CN" sz="2400" b="1" dirty="0" smtClean="0"/>
              <a:t>secondary survey</a:t>
            </a:r>
            <a:endParaRPr lang="en-US" altLang="zh-CN" sz="2400" b="1" dirty="0"/>
          </a:p>
          <a:p>
            <a:pPr algn="just">
              <a:lnSpc>
                <a:spcPct val="90000"/>
              </a:lnSpc>
              <a:buFont typeface="Wingdings" charset="2"/>
              <a:buChar char="Ø"/>
            </a:pPr>
            <a:r>
              <a:rPr lang="en-US" altLang="zh-CN" sz="2400" dirty="0"/>
              <a:t>   T, </a:t>
            </a:r>
            <a:r>
              <a:rPr lang="en-US" altLang="zh-CN" sz="2400" dirty="0" smtClean="0"/>
              <a:t>PR</a:t>
            </a:r>
            <a:r>
              <a:rPr lang="en-US" altLang="zh-CN" sz="2400" dirty="0"/>
              <a:t>, </a:t>
            </a:r>
            <a:r>
              <a:rPr lang="en-US" altLang="zh-CN" sz="2400" dirty="0" smtClean="0"/>
              <a:t>BP, RR </a:t>
            </a:r>
            <a:r>
              <a:rPr lang="en-US" altLang="zh-CN" sz="2400" dirty="0"/>
              <a:t>and urine output have to be monitored and maintained; </a:t>
            </a:r>
          </a:p>
          <a:p>
            <a:pPr algn="just">
              <a:lnSpc>
                <a:spcPct val="90000"/>
              </a:lnSpc>
              <a:buFont typeface="Wingdings" charset="2"/>
              <a:buChar char="Ø"/>
            </a:pPr>
            <a:r>
              <a:rPr lang="en-US" altLang="zh-CN" sz="2400" b="1" dirty="0"/>
              <a:t>   A </a:t>
            </a:r>
            <a:r>
              <a:rPr lang="en-US" altLang="zh-CN" sz="2400" b="1" dirty="0" smtClean="0"/>
              <a:t>large bore </a:t>
            </a:r>
            <a:r>
              <a:rPr lang="en-US" altLang="zh-CN" sz="2400" b="1" dirty="0"/>
              <a:t> </a:t>
            </a:r>
            <a:r>
              <a:rPr lang="en-US" altLang="zh-CN" sz="2400" b="1" dirty="0" smtClean="0"/>
              <a:t>iv </a:t>
            </a:r>
            <a:r>
              <a:rPr lang="en-US" altLang="zh-CN" sz="2400" dirty="0" smtClean="0"/>
              <a:t>catheter </a:t>
            </a:r>
            <a:r>
              <a:rPr lang="en-US" altLang="zh-CN" sz="2400" dirty="0"/>
              <a:t>should be inserted preferably into a large peripheral vein. </a:t>
            </a:r>
          </a:p>
          <a:p>
            <a:pPr algn="just">
              <a:lnSpc>
                <a:spcPct val="90000"/>
              </a:lnSpc>
              <a:buFont typeface="Wingdings" charset="2"/>
              <a:buChar char="Ø"/>
            </a:pPr>
            <a:r>
              <a:rPr lang="en-US" altLang="zh-CN" sz="2400" dirty="0"/>
              <a:t>. “If the burn exceeds 20% of body surface area, a urinary catheter should be inserted to monitor urine output</a:t>
            </a:r>
            <a:r>
              <a:rPr lang="en-US" altLang="zh-CN" sz="2400" dirty="0" smtClean="0"/>
              <a:t>. And a strict input output chart </a:t>
            </a:r>
          </a:p>
          <a:p>
            <a:pPr algn="just">
              <a:lnSpc>
                <a:spcPct val="90000"/>
              </a:lnSpc>
              <a:buFont typeface="Wingdings" charset="2"/>
              <a:buChar char="Ø"/>
            </a:pPr>
            <a:endParaRPr lang="en-US" sz="2400" dirty="0"/>
          </a:p>
        </p:txBody>
      </p:sp>
    </p:spTree>
    <p:extLst>
      <p:ext uri="{BB962C8B-B14F-4D97-AF65-F5344CB8AC3E}">
        <p14:creationId xmlns:p14="http://schemas.microsoft.com/office/powerpoint/2010/main" val="468110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management of burns </a:t>
            </a:r>
          </a:p>
        </p:txBody>
      </p:sp>
      <p:sp>
        <p:nvSpPr>
          <p:cNvPr id="3" name="Content Placeholder 2"/>
          <p:cNvSpPr>
            <a:spLocks noGrp="1"/>
          </p:cNvSpPr>
          <p:nvPr>
            <p:ph idx="1"/>
          </p:nvPr>
        </p:nvSpPr>
        <p:spPr/>
        <p:txBody>
          <a:bodyPr>
            <a:normAutofit/>
          </a:bodyPr>
          <a:lstStyle/>
          <a:p>
            <a:r>
              <a:rPr lang="en-US" b="1" dirty="0" smtClean="0"/>
              <a:t>ABC’S IN MANAGEMENT OF BURNS </a:t>
            </a:r>
          </a:p>
          <a:p>
            <a:pPr algn="just">
              <a:lnSpc>
                <a:spcPct val="80000"/>
              </a:lnSpc>
              <a:buNone/>
            </a:pPr>
            <a:r>
              <a:rPr lang="en-US" altLang="zh-CN" sz="2400" dirty="0" smtClean="0"/>
              <a:t>A</a:t>
            </a:r>
            <a:r>
              <a:rPr lang="en-US" altLang="zh-CN" sz="2400" dirty="0"/>
              <a:t>: </a:t>
            </a:r>
            <a:r>
              <a:rPr lang="en-US" altLang="zh-CN" sz="2400" dirty="0" smtClean="0"/>
              <a:t>Airway maintenance</a:t>
            </a:r>
            <a:r>
              <a:rPr lang="en-US" altLang="zh-CN" sz="2400" dirty="0"/>
              <a:t> </a:t>
            </a:r>
            <a:r>
              <a:rPr lang="en-US" altLang="zh-CN" sz="2400" dirty="0" smtClean="0"/>
              <a:t>with C-spine control. Intubate if suspected inhalation injury, as airway </a:t>
            </a:r>
            <a:r>
              <a:rPr lang="en-US" altLang="zh-CN" sz="2400" dirty="0" err="1" smtClean="0"/>
              <a:t>oedema</a:t>
            </a:r>
            <a:r>
              <a:rPr lang="en-US" altLang="zh-CN" sz="2400" dirty="0" smtClean="0"/>
              <a:t> can be fatal( severe neck and  facial burns </a:t>
            </a:r>
            <a:r>
              <a:rPr lang="zh-CN" altLang="en-US" sz="2400" dirty="0" smtClean="0"/>
              <a:t> </a:t>
            </a:r>
            <a:r>
              <a:rPr lang="en-US" altLang="zh-CN" sz="2400" dirty="0" smtClean="0"/>
              <a:t>, upper airway injury, semi comatose,  </a:t>
            </a:r>
            <a:r>
              <a:rPr lang="en-US" altLang="zh-CN" sz="2400" dirty="0" err="1" smtClean="0"/>
              <a:t>etc</a:t>
            </a:r>
            <a:r>
              <a:rPr lang="en-US" altLang="zh-CN" sz="2400" dirty="0" smtClean="0"/>
              <a:t>)</a:t>
            </a:r>
          </a:p>
          <a:p>
            <a:pPr algn="just">
              <a:lnSpc>
                <a:spcPct val="80000"/>
              </a:lnSpc>
              <a:buNone/>
            </a:pPr>
            <a:r>
              <a:rPr lang="en-US" altLang="zh-CN" sz="2400" dirty="0" smtClean="0"/>
              <a:t>B</a:t>
            </a:r>
            <a:r>
              <a:rPr lang="en-US" altLang="zh-CN" sz="2400" dirty="0"/>
              <a:t>: B</a:t>
            </a:r>
            <a:r>
              <a:rPr lang="en-US" altLang="zh-CN" sz="2400" dirty="0" smtClean="0"/>
              <a:t>reathing and ventilation</a:t>
            </a:r>
            <a:r>
              <a:rPr lang="zh-CN" altLang="en-US" sz="2400" dirty="0" smtClean="0"/>
              <a:t>： </a:t>
            </a:r>
            <a:endParaRPr lang="en-US" altLang="zh-CN" sz="2400" dirty="0" smtClean="0"/>
          </a:p>
          <a:p>
            <a:pPr algn="just">
              <a:lnSpc>
                <a:spcPct val="80000"/>
              </a:lnSpc>
              <a:buNone/>
            </a:pPr>
            <a:r>
              <a:rPr lang="en-US" altLang="zh-CN" sz="2400" dirty="0" smtClean="0"/>
              <a:t>C</a:t>
            </a:r>
            <a:r>
              <a:rPr lang="en-US" altLang="zh-CN" sz="2400" dirty="0"/>
              <a:t>: circulation: </a:t>
            </a:r>
            <a:r>
              <a:rPr lang="en-US" altLang="en-US" sz="2400" dirty="0" smtClean="0"/>
              <a:t>closed </a:t>
            </a:r>
            <a:r>
              <a:rPr lang="en-US" altLang="en-US" sz="2400" dirty="0"/>
              <a:t>cardiac </a:t>
            </a:r>
            <a:r>
              <a:rPr lang="en-US" altLang="en-US" sz="2400" dirty="0" smtClean="0"/>
              <a:t>massage, </a:t>
            </a:r>
            <a:r>
              <a:rPr lang="en-US" altLang="zh-CN" sz="2400" dirty="0" smtClean="0"/>
              <a:t>fluid resuscitation</a:t>
            </a:r>
          </a:p>
          <a:p>
            <a:pPr algn="just">
              <a:lnSpc>
                <a:spcPct val="80000"/>
              </a:lnSpc>
              <a:buNone/>
            </a:pPr>
            <a:r>
              <a:rPr lang="en-US" sz="2400" dirty="0" smtClean="0"/>
              <a:t>D: Disability and neurological status</a:t>
            </a:r>
          </a:p>
          <a:p>
            <a:pPr algn="just">
              <a:lnSpc>
                <a:spcPct val="80000"/>
              </a:lnSpc>
              <a:buNone/>
            </a:pPr>
            <a:r>
              <a:rPr lang="en-US" sz="2400" dirty="0" smtClean="0"/>
              <a:t>E. Exposure and environmental control</a:t>
            </a:r>
          </a:p>
          <a:p>
            <a:pPr algn="just">
              <a:lnSpc>
                <a:spcPct val="80000"/>
              </a:lnSpc>
              <a:buNone/>
            </a:pPr>
            <a:r>
              <a:rPr lang="en-US" sz="2400" dirty="0" smtClean="0"/>
              <a:t>F: Fluid resuscitation children &gt;10%, TBSA: adults &gt;15%</a:t>
            </a:r>
            <a:endParaRPr lang="en-US" sz="2400" dirty="0"/>
          </a:p>
        </p:txBody>
      </p:sp>
    </p:spTree>
    <p:extLst>
      <p:ext uri="{BB962C8B-B14F-4D97-AF65-F5344CB8AC3E}">
        <p14:creationId xmlns:p14="http://schemas.microsoft.com/office/powerpoint/2010/main" val="3331028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management of burns </a:t>
            </a:r>
          </a:p>
        </p:txBody>
      </p:sp>
      <p:sp>
        <p:nvSpPr>
          <p:cNvPr id="3" name="Content Placeholder 2"/>
          <p:cNvSpPr>
            <a:spLocks noGrp="1"/>
          </p:cNvSpPr>
          <p:nvPr>
            <p:ph idx="1"/>
          </p:nvPr>
        </p:nvSpPr>
        <p:spPr/>
        <p:txBody>
          <a:bodyPr>
            <a:normAutofit fontScale="85000" lnSpcReduction="10000"/>
          </a:bodyPr>
          <a:lstStyle/>
          <a:p>
            <a:pPr>
              <a:lnSpc>
                <a:spcPct val="125000"/>
              </a:lnSpc>
              <a:spcBef>
                <a:spcPct val="50000"/>
              </a:spcBef>
              <a:buFont typeface="Wingdings" charset="2"/>
              <a:buChar char="v"/>
            </a:pPr>
            <a:r>
              <a:rPr lang="en-US" altLang="zh-CN" dirty="0"/>
              <a:t>The wound should be debrided of all loose skin and dirt, after intravenous fluids are started and vital signs stabilized.  </a:t>
            </a:r>
          </a:p>
          <a:p>
            <a:pPr algn="just">
              <a:lnSpc>
                <a:spcPct val="125000"/>
              </a:lnSpc>
              <a:buFont typeface="Wingdings" charset="2"/>
              <a:buChar char="v"/>
            </a:pPr>
            <a:r>
              <a:rPr lang="en-US" altLang="zh-CN" dirty="0"/>
              <a:t>  Tetanus toxoid, 0.5mL, should be administered to all patients with any significant burn.</a:t>
            </a:r>
          </a:p>
          <a:p>
            <a:pPr algn="just">
              <a:lnSpc>
                <a:spcPct val="125000"/>
              </a:lnSpc>
              <a:buFont typeface="Wingdings" charset="2"/>
              <a:buChar char="v"/>
            </a:pPr>
            <a:r>
              <a:rPr lang="en-US" altLang="zh-CN" dirty="0"/>
              <a:t>   Samples are taken for </a:t>
            </a:r>
            <a:r>
              <a:rPr lang="en-US" altLang="zh-CN" dirty="0" err="1"/>
              <a:t>haemoglobin</a:t>
            </a:r>
            <a:r>
              <a:rPr lang="en-US" altLang="zh-CN" dirty="0"/>
              <a:t>, urea and electrolytes, blood gases and blood analysis for carbon monoxide or cyanide poisoning are required in the unconscious patient.</a:t>
            </a:r>
            <a:endParaRPr lang="zh-CN" altLang="en-US" dirty="0"/>
          </a:p>
          <a:p>
            <a:pPr>
              <a:buFont typeface="Wingdings" charset="2"/>
              <a:buChar char="v"/>
            </a:pPr>
            <a:endParaRPr lang="en-US" dirty="0"/>
          </a:p>
        </p:txBody>
      </p:sp>
    </p:spTree>
    <p:extLst>
      <p:ext uri="{BB962C8B-B14F-4D97-AF65-F5344CB8AC3E}">
        <p14:creationId xmlns:p14="http://schemas.microsoft.com/office/powerpoint/2010/main" val="1390509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chemeClr val="folHlink"/>
                </a:solidFill>
              </a:rPr>
              <a:t>  </a:t>
            </a:r>
            <a:r>
              <a:rPr lang="en-US" altLang="zh-CN" b="1" dirty="0"/>
              <a:t>Fluid resuscitation</a:t>
            </a:r>
            <a:endParaRPr lang="en-US" dirty="0"/>
          </a:p>
        </p:txBody>
      </p:sp>
      <p:sp>
        <p:nvSpPr>
          <p:cNvPr id="3" name="Content Placeholder 2"/>
          <p:cNvSpPr>
            <a:spLocks noGrp="1"/>
          </p:cNvSpPr>
          <p:nvPr>
            <p:ph idx="1"/>
          </p:nvPr>
        </p:nvSpPr>
        <p:spPr/>
        <p:txBody>
          <a:bodyPr/>
          <a:lstStyle/>
          <a:p>
            <a:pPr algn="just">
              <a:buFont typeface="Wingdings" charset="2"/>
              <a:buChar char="Ø"/>
            </a:pPr>
            <a:r>
              <a:rPr lang="en-US" altLang="zh-CN" dirty="0"/>
              <a:t> </a:t>
            </a:r>
            <a:r>
              <a:rPr lang="en-US" altLang="zh-CN" sz="2400" dirty="0"/>
              <a:t>Severe burns </a:t>
            </a:r>
            <a:r>
              <a:rPr lang="en-US" altLang="zh-CN" sz="2400" dirty="0" smtClean="0"/>
              <a:t> that cause </a:t>
            </a:r>
            <a:r>
              <a:rPr lang="en-US" altLang="zh-CN" sz="2400" dirty="0"/>
              <a:t>large loss of intravascular </a:t>
            </a:r>
            <a:r>
              <a:rPr lang="en-US" altLang="zh-CN" sz="2400" dirty="0" smtClean="0"/>
              <a:t> </a:t>
            </a:r>
            <a:r>
              <a:rPr lang="en-US" altLang="zh-CN" sz="2400" dirty="0"/>
              <a:t>fluid , which are greatest during the first 6-8 hours </a:t>
            </a:r>
            <a:r>
              <a:rPr lang="en-US" altLang="zh-CN" sz="2400" dirty="0" smtClean="0"/>
              <a:t> post burn,  the fluid shifts are significantly diminished by 24 hours post burn. </a:t>
            </a:r>
          </a:p>
          <a:p>
            <a:pPr algn="just">
              <a:buFont typeface="Wingdings" charset="2"/>
              <a:buChar char="Ø"/>
            </a:pPr>
            <a:r>
              <a:rPr lang="en-US" altLang="zh-CN" sz="2400" dirty="0" smtClean="0"/>
              <a:t> Having </a:t>
            </a:r>
            <a:r>
              <a:rPr lang="en-US" altLang="zh-CN" sz="2400" dirty="0"/>
              <a:t>estimated the percentage burned surface </a:t>
            </a:r>
            <a:r>
              <a:rPr lang="en-US" altLang="zh-CN" sz="2400" dirty="0" smtClean="0"/>
              <a:t>area </a:t>
            </a:r>
            <a:r>
              <a:rPr lang="en-US" altLang="zh-CN" sz="2400" dirty="0"/>
              <a:t>(BSA), depth and measured the body </a:t>
            </a:r>
            <a:r>
              <a:rPr lang="en-US" altLang="zh-CN" sz="2400" dirty="0" smtClean="0"/>
              <a:t>weight, initial </a:t>
            </a:r>
            <a:r>
              <a:rPr lang="en-US" altLang="zh-CN" sz="2400" dirty="0"/>
              <a:t>fluid resuscitation can be planned</a:t>
            </a:r>
            <a:endParaRPr lang="en-US" sz="2400" dirty="0"/>
          </a:p>
        </p:txBody>
      </p:sp>
    </p:spTree>
    <p:extLst>
      <p:ext uri="{BB962C8B-B14F-4D97-AF65-F5344CB8AC3E}">
        <p14:creationId xmlns:p14="http://schemas.microsoft.com/office/powerpoint/2010/main" val="1469314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cs typeface="Times New Roman" pitchFamily="18" charset="0"/>
              </a:rPr>
              <a:t>Assessment of the burn area</a:t>
            </a:r>
            <a:endParaRPr lang="en-US" dirty="0"/>
          </a:p>
        </p:txBody>
      </p:sp>
      <p:sp>
        <p:nvSpPr>
          <p:cNvPr id="3" name="Content Placeholder 2"/>
          <p:cNvSpPr>
            <a:spLocks noGrp="1"/>
          </p:cNvSpPr>
          <p:nvPr>
            <p:ph idx="1"/>
          </p:nvPr>
        </p:nvSpPr>
        <p:spPr/>
        <p:txBody>
          <a:bodyPr>
            <a:normAutofit fontScale="92500" lnSpcReduction="20000"/>
          </a:bodyPr>
          <a:lstStyle/>
          <a:p>
            <a:pPr marL="1714500" lvl="4" indent="-762000" algn="just">
              <a:buNone/>
            </a:pPr>
            <a:r>
              <a:rPr lang="en-US" altLang="zh-CN" sz="3200" b="1" dirty="0" smtClean="0">
                <a:solidFill>
                  <a:schemeClr val="tx2"/>
                </a:solidFill>
              </a:rPr>
              <a:t>The </a:t>
            </a:r>
            <a:r>
              <a:rPr lang="en-US" altLang="zh-CN" sz="3200" b="1" dirty="0">
                <a:solidFill>
                  <a:schemeClr val="tx2"/>
                </a:solidFill>
              </a:rPr>
              <a:t>rule of </a:t>
            </a:r>
            <a:r>
              <a:rPr lang="en-US" altLang="zh-CN" sz="3200" b="1" dirty="0" smtClean="0">
                <a:solidFill>
                  <a:schemeClr val="tx2"/>
                </a:solidFill>
              </a:rPr>
              <a:t>palm: </a:t>
            </a:r>
            <a:r>
              <a:rPr lang="en-US" altLang="zh-CN" sz="3200" dirty="0" smtClean="0">
                <a:solidFill>
                  <a:schemeClr val="tx2"/>
                </a:solidFill>
              </a:rPr>
              <a:t>good for estimating small patches of burn wounds.</a:t>
            </a:r>
            <a:endParaRPr lang="en-US" altLang="zh-CN" sz="3200" b="1" dirty="0" smtClean="0">
              <a:solidFill>
                <a:schemeClr val="tx2"/>
              </a:solidFill>
            </a:endParaRPr>
          </a:p>
          <a:p>
            <a:pPr marL="1714500" lvl="4" indent="-762000" algn="just">
              <a:buNone/>
            </a:pPr>
            <a:r>
              <a:rPr lang="en-US" altLang="zh-CN" sz="3200" b="1" dirty="0" smtClean="0">
                <a:solidFill>
                  <a:schemeClr val="tx2"/>
                </a:solidFill>
              </a:rPr>
              <a:t>The </a:t>
            </a:r>
            <a:r>
              <a:rPr lang="en-US" altLang="zh-CN" sz="3200" b="1" dirty="0">
                <a:solidFill>
                  <a:schemeClr val="tx2"/>
                </a:solidFill>
              </a:rPr>
              <a:t>rule of the </a:t>
            </a:r>
            <a:r>
              <a:rPr lang="en-US" altLang="zh-CN" sz="3200" b="1" dirty="0" smtClean="0">
                <a:solidFill>
                  <a:schemeClr val="tx2"/>
                </a:solidFill>
              </a:rPr>
              <a:t>nines: </a:t>
            </a:r>
            <a:r>
              <a:rPr lang="en-US" altLang="zh-CN" sz="3200" dirty="0" smtClean="0">
                <a:solidFill>
                  <a:schemeClr val="tx2"/>
                </a:solidFill>
              </a:rPr>
              <a:t>quick </a:t>
            </a:r>
            <a:r>
              <a:rPr lang="en-US" altLang="zh-CN" sz="3200" dirty="0">
                <a:solidFill>
                  <a:schemeClr val="tx2"/>
                </a:solidFill>
              </a:rPr>
              <a:t>estimate of burn </a:t>
            </a:r>
            <a:r>
              <a:rPr lang="en-US" altLang="zh-CN" sz="3200" dirty="0" smtClean="0">
                <a:solidFill>
                  <a:schemeClr val="tx2"/>
                </a:solidFill>
              </a:rPr>
              <a:t>percentage</a:t>
            </a:r>
          </a:p>
          <a:p>
            <a:pPr marL="1714500" lvl="4" indent="-762000" algn="just">
              <a:buNone/>
            </a:pPr>
            <a:r>
              <a:rPr lang="en-US" altLang="zh-CN" sz="3200" b="1" dirty="0" smtClean="0">
                <a:solidFill>
                  <a:schemeClr val="tx2"/>
                </a:solidFill>
              </a:rPr>
              <a:t>Lund and Browder: </a:t>
            </a:r>
            <a:r>
              <a:rPr lang="en-US" altLang="zh-CN" sz="3200" dirty="0" smtClean="0">
                <a:solidFill>
                  <a:schemeClr val="tx2"/>
                </a:solidFill>
              </a:rPr>
              <a:t>more accurate in terms of assessment , and is useful in children as it takes into account the head size proportion.</a:t>
            </a:r>
            <a:endParaRPr lang="en-US" altLang="zh-CN" sz="3200" b="1" dirty="0">
              <a:solidFill>
                <a:schemeClr val="tx2"/>
              </a:solidFill>
            </a:endParaRPr>
          </a:p>
          <a:p>
            <a:pPr marL="1714500" lvl="4" indent="-762000" algn="just">
              <a:buNone/>
            </a:pPr>
            <a:endParaRPr lang="en-US" altLang="zh-CN" sz="3200" b="1" dirty="0" smtClean="0">
              <a:solidFill>
                <a:schemeClr val="tx2"/>
              </a:solidFill>
            </a:endParaRPr>
          </a:p>
          <a:p>
            <a:pPr marL="1714500" lvl="4" indent="-762000" algn="just">
              <a:buNone/>
            </a:pPr>
            <a:r>
              <a:rPr lang="en-US" altLang="zh-CN" sz="3200" b="1" dirty="0" smtClean="0"/>
              <a:t> </a:t>
            </a:r>
            <a:endParaRPr lang="en-US" altLang="zh-CN" sz="3200" b="1" dirty="0"/>
          </a:p>
          <a:p>
            <a:endParaRPr lang="en-US" dirty="0"/>
          </a:p>
        </p:txBody>
      </p:sp>
    </p:spTree>
    <p:extLst>
      <p:ext uri="{BB962C8B-B14F-4D97-AF65-F5344CB8AC3E}">
        <p14:creationId xmlns:p14="http://schemas.microsoft.com/office/powerpoint/2010/main" val="4093696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nines</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477" y="-523173"/>
            <a:ext cx="5400445" cy="7381173"/>
          </a:xfrm>
          <a:prstGeom prst="rect">
            <a:avLst/>
          </a:prstGeom>
        </p:spPr>
      </p:pic>
    </p:spTree>
    <p:extLst>
      <p:ext uri="{BB962C8B-B14F-4D97-AF65-F5344CB8AC3E}">
        <p14:creationId xmlns:p14="http://schemas.microsoft.com/office/powerpoint/2010/main" val="4050341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solidFill>
                  <a:schemeClr val="tx2"/>
                </a:solidFill>
              </a:rPr>
              <a:t>Lund and </a:t>
            </a:r>
            <a:r>
              <a:rPr lang="en-US" altLang="zh-CN" b="1" dirty="0" smtClean="0">
                <a:solidFill>
                  <a:schemeClr val="tx2"/>
                </a:solidFill>
              </a:rPr>
              <a:t>Browder chart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5499" y="-422031"/>
            <a:ext cx="3559560" cy="6780116"/>
          </a:xfrm>
        </p:spPr>
      </p:pic>
    </p:spTree>
    <p:extLst>
      <p:ext uri="{BB962C8B-B14F-4D97-AF65-F5344CB8AC3E}">
        <p14:creationId xmlns:p14="http://schemas.microsoft.com/office/powerpoint/2010/main" val="235890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 </a:t>
            </a:r>
            <a:r>
              <a:rPr lang="en-US" altLang="zh-CN" b="1" u="sng" dirty="0"/>
              <a:t>Parkland formula</a:t>
            </a:r>
            <a:r>
              <a:rPr lang="en-US" altLang="zh-CN" b="1" dirty="0"/>
              <a:t> ( for adults,1952) </a:t>
            </a:r>
            <a:endParaRPr lang="en-US" b="1" dirty="0"/>
          </a:p>
        </p:txBody>
      </p:sp>
      <p:sp>
        <p:nvSpPr>
          <p:cNvPr id="3" name="Content Placeholder 2"/>
          <p:cNvSpPr>
            <a:spLocks noGrp="1"/>
          </p:cNvSpPr>
          <p:nvPr>
            <p:ph idx="1"/>
          </p:nvPr>
        </p:nvSpPr>
        <p:spPr/>
        <p:txBody>
          <a:bodyPr>
            <a:normAutofit lnSpcReduction="10000"/>
          </a:bodyPr>
          <a:lstStyle/>
          <a:p>
            <a:pPr>
              <a:spcBef>
                <a:spcPct val="50000"/>
              </a:spcBef>
              <a:buNone/>
            </a:pPr>
            <a:r>
              <a:rPr lang="en-US" altLang="zh-CN" sz="2400" dirty="0"/>
              <a:t> 3~4ml / kg</a:t>
            </a:r>
            <a:r>
              <a:rPr lang="en-US" altLang="zh-CN" dirty="0"/>
              <a:t>/%BSA/</a:t>
            </a:r>
            <a:r>
              <a:rPr lang="en-US" altLang="zh-CN" sz="2400" dirty="0"/>
              <a:t> </a:t>
            </a:r>
            <a:r>
              <a:rPr lang="en-US" altLang="zh-CN" sz="2400" u="sng" dirty="0"/>
              <a:t>in the first 24 hours</a:t>
            </a:r>
            <a:r>
              <a:rPr lang="en-US" altLang="zh-CN" sz="2400" dirty="0"/>
              <a:t> (</a:t>
            </a:r>
            <a:r>
              <a:rPr lang="en-US" altLang="zh-CN" sz="2400" dirty="0" err="1" smtClean="0"/>
              <a:t>Lactaed</a:t>
            </a:r>
            <a:r>
              <a:rPr lang="en-US" altLang="zh-CN" sz="2400" dirty="0" smtClean="0"/>
              <a:t> </a:t>
            </a:r>
            <a:r>
              <a:rPr lang="en-US" altLang="zh-CN" sz="2400" dirty="0"/>
              <a:t>Ringer’s solution).</a:t>
            </a:r>
          </a:p>
          <a:p>
            <a:pPr>
              <a:spcBef>
                <a:spcPct val="50000"/>
              </a:spcBef>
              <a:buNone/>
            </a:pPr>
            <a:r>
              <a:rPr lang="en-US" altLang="zh-CN" dirty="0"/>
              <a:t>  ½: In the first 8 hours,</a:t>
            </a:r>
          </a:p>
          <a:p>
            <a:pPr>
              <a:spcBef>
                <a:spcPct val="50000"/>
              </a:spcBef>
              <a:buNone/>
            </a:pPr>
            <a:r>
              <a:rPr lang="en-US" altLang="zh-CN" dirty="0"/>
              <a:t>   ½:  Next 16 hours . </a:t>
            </a:r>
          </a:p>
          <a:p>
            <a:pPr>
              <a:spcBef>
                <a:spcPct val="50000"/>
              </a:spcBef>
              <a:buNone/>
            </a:pPr>
            <a:r>
              <a:rPr lang="en-US" altLang="zh-CN" dirty="0"/>
              <a:t>    Half of this volume is given in the first 8 hours and the rest in the next 16 hours. Timings begin from the time of the burn, not the start of resuscitation.</a:t>
            </a:r>
            <a:endParaRPr lang="en-US" dirty="0"/>
          </a:p>
        </p:txBody>
      </p:sp>
    </p:spTree>
    <p:extLst>
      <p:ext uri="{BB962C8B-B14F-4D97-AF65-F5344CB8AC3E}">
        <p14:creationId xmlns:p14="http://schemas.microsoft.com/office/powerpoint/2010/main" val="1180465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Crystalloid resuscitation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Ringer’s lactate is the most commonly used </a:t>
            </a:r>
            <a:r>
              <a:rPr lang="en-US" dirty="0" smtClean="0"/>
              <a:t>crystalloid.</a:t>
            </a:r>
          </a:p>
          <a:p>
            <a:r>
              <a:rPr lang="en-US" dirty="0" smtClean="0"/>
              <a:t>Crystalloids </a:t>
            </a:r>
            <a:r>
              <a:rPr lang="en-US" dirty="0"/>
              <a:t>are said to be as effective as colloids for maintaining intravascular volume. They are </a:t>
            </a:r>
            <a:r>
              <a:rPr lang="en-US" dirty="0" smtClean="0"/>
              <a:t>also </a:t>
            </a:r>
            <a:r>
              <a:rPr lang="en-US" dirty="0"/>
              <a:t>less </a:t>
            </a:r>
            <a:r>
              <a:rPr lang="en-US" dirty="0" smtClean="0"/>
              <a:t>expensive</a:t>
            </a:r>
            <a:r>
              <a:rPr lang="en-US" dirty="0"/>
              <a:t>,</a:t>
            </a:r>
            <a:r>
              <a:rPr lang="en-US" dirty="0" smtClean="0"/>
              <a:t> </a:t>
            </a:r>
            <a:r>
              <a:rPr lang="en-US" dirty="0"/>
              <a:t>large protein molecules leak out of capillaries following burn </a:t>
            </a:r>
            <a:r>
              <a:rPr lang="en-US" dirty="0" smtClean="0"/>
              <a:t>injury. Maintenance ﬂuid in children. </a:t>
            </a:r>
          </a:p>
          <a:p>
            <a:r>
              <a:rPr lang="en-US" dirty="0" smtClean="0"/>
              <a:t>This </a:t>
            </a:r>
            <a:r>
              <a:rPr lang="en-US" dirty="0"/>
              <a:t>is normally dextrose–saline given as follows: • 100mlkg–1 for 24 hours for the ﬁrst 10kg</a:t>
            </a:r>
            <a:r>
              <a:rPr lang="en-US" dirty="0" smtClean="0"/>
              <a:t>;</a:t>
            </a:r>
          </a:p>
          <a:p>
            <a:r>
              <a:rPr lang="en-US" dirty="0" smtClean="0"/>
              <a:t> </a:t>
            </a:r>
            <a:r>
              <a:rPr lang="en-US" dirty="0"/>
              <a:t>• 50mlkg–1 for the next 10kg; </a:t>
            </a:r>
            <a:endParaRPr lang="en-US" dirty="0" smtClean="0"/>
          </a:p>
          <a:p>
            <a:r>
              <a:rPr lang="en-US" dirty="0" smtClean="0"/>
              <a:t>• </a:t>
            </a:r>
            <a:r>
              <a:rPr lang="en-US" dirty="0"/>
              <a:t>20mlkg–1 for 24 hours for each kilogram over 20kg body weight. </a:t>
            </a:r>
          </a:p>
        </p:txBody>
      </p:sp>
    </p:spTree>
    <p:extLst>
      <p:ext uri="{BB962C8B-B14F-4D97-AF65-F5344CB8AC3E}">
        <p14:creationId xmlns:p14="http://schemas.microsoft.com/office/powerpoint/2010/main" val="1828445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2060"/>
                </a:solidFill>
              </a:rPr>
              <a:t>1. Thermal burns </a:t>
            </a:r>
          </a:p>
          <a:p>
            <a:r>
              <a:rPr lang="en-US" b="1" dirty="0"/>
              <a:t> </a:t>
            </a:r>
            <a:r>
              <a:rPr lang="en-US" dirty="0" smtClean="0"/>
              <a:t>Depth of the burn is usually related to; contact temperature, duration of contact of the external heat source and the thickness of the skin</a:t>
            </a:r>
          </a:p>
          <a:p>
            <a:pPr>
              <a:buFont typeface="Wingdings" charset="2"/>
              <a:buChar char="Ø"/>
            </a:pPr>
            <a:r>
              <a:rPr lang="en-US" b="1" dirty="0"/>
              <a:t> </a:t>
            </a:r>
            <a:r>
              <a:rPr lang="en-US" b="1" dirty="0" smtClean="0"/>
              <a:t>     Flame: </a:t>
            </a:r>
            <a:r>
              <a:rPr lang="en-US" dirty="0"/>
              <a:t>B</a:t>
            </a:r>
            <a:r>
              <a:rPr lang="en-US" dirty="0" smtClean="0"/>
              <a:t>urn injury by fire </a:t>
            </a:r>
            <a:r>
              <a:rPr lang="en-US" dirty="0" err="1" smtClean="0"/>
              <a:t>eg</a:t>
            </a:r>
            <a:r>
              <a:rPr lang="en-US" dirty="0" smtClean="0"/>
              <a:t> house fires, falling onto open fire, automobile accidents, smoking related fires and improper use of flammable liquids.</a:t>
            </a:r>
          </a:p>
          <a:p>
            <a:pPr>
              <a:buFont typeface="Wingdings" charset="2"/>
              <a:buChar char="Ø"/>
            </a:pPr>
            <a:r>
              <a:rPr lang="en-US" b="1" dirty="0"/>
              <a:t> </a:t>
            </a:r>
            <a:r>
              <a:rPr lang="en-US" b="1" dirty="0" smtClean="0"/>
              <a:t>     Scald: </a:t>
            </a:r>
            <a:r>
              <a:rPr lang="en-US" dirty="0"/>
              <a:t>B</a:t>
            </a:r>
            <a:r>
              <a:rPr lang="en-US" dirty="0" smtClean="0"/>
              <a:t>urn injury by moist heat /steam. Mostly by hot water or hot liquids.</a:t>
            </a:r>
            <a:endParaRPr lang="en-US" b="1" dirty="0" smtClean="0"/>
          </a:p>
          <a:p>
            <a:pPr>
              <a:buFont typeface="Wingdings" charset="2"/>
              <a:buChar char="Ø"/>
            </a:pPr>
            <a:r>
              <a:rPr lang="en-US" b="1" dirty="0"/>
              <a:t> </a:t>
            </a:r>
            <a:r>
              <a:rPr lang="en-US" b="1" dirty="0" smtClean="0"/>
              <a:t>     Flash: </a:t>
            </a:r>
            <a:r>
              <a:rPr lang="en-US" dirty="0" smtClean="0"/>
              <a:t>Explosion of natural gas , gasoline and other flammable liquids  that cause intense heat in a short period of time.</a:t>
            </a:r>
            <a:endParaRPr lang="en-US" b="1" dirty="0" smtClean="0"/>
          </a:p>
          <a:p>
            <a:pPr>
              <a:buFont typeface="Wingdings" charset="2"/>
              <a:buChar char="Ø"/>
            </a:pPr>
            <a:r>
              <a:rPr lang="en-US" b="1" dirty="0"/>
              <a:t> </a:t>
            </a:r>
            <a:r>
              <a:rPr lang="en-US" b="1" dirty="0" smtClean="0"/>
              <a:t>     Contact: </a:t>
            </a:r>
            <a:r>
              <a:rPr lang="en-US" dirty="0" smtClean="0"/>
              <a:t>Direct conduction of heat from a hot surface to the body</a:t>
            </a:r>
            <a:r>
              <a:rPr lang="en-US" b="1" dirty="0" smtClean="0"/>
              <a:t>.</a:t>
            </a:r>
            <a:endParaRPr lang="en-US" b="1" dirty="0"/>
          </a:p>
        </p:txBody>
      </p:sp>
    </p:spTree>
    <p:extLst>
      <p:ext uri="{BB962C8B-B14F-4D97-AF65-F5344CB8AC3E}">
        <p14:creationId xmlns:p14="http://schemas.microsoft.com/office/powerpoint/2010/main" val="981591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Hypertonic saline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a:t>Human albumin solution (HAS) is a commonly used colloid. Hypertonic </a:t>
            </a:r>
            <a:r>
              <a:rPr lang="en-US" dirty="0" smtClean="0"/>
              <a:t>saline effectively treats burn shock.</a:t>
            </a:r>
          </a:p>
          <a:p>
            <a:r>
              <a:rPr lang="en-US" dirty="0" smtClean="0"/>
              <a:t> </a:t>
            </a:r>
            <a:r>
              <a:rPr lang="en-US" dirty="0"/>
              <a:t>It produces </a:t>
            </a:r>
            <a:r>
              <a:rPr lang="en-US" dirty="0" err="1"/>
              <a:t>hyperosmolarity</a:t>
            </a:r>
            <a:r>
              <a:rPr lang="en-US" dirty="0"/>
              <a:t> and </a:t>
            </a:r>
            <a:r>
              <a:rPr lang="en-US" dirty="0" err="1"/>
              <a:t>hypernatraemia</a:t>
            </a:r>
            <a:r>
              <a:rPr lang="en-US" dirty="0"/>
              <a:t>. </a:t>
            </a:r>
            <a:endParaRPr lang="en-US" dirty="0" smtClean="0"/>
          </a:p>
          <a:p>
            <a:r>
              <a:rPr lang="en-US" dirty="0" smtClean="0"/>
              <a:t>This </a:t>
            </a:r>
            <a:r>
              <a:rPr lang="en-US" dirty="0"/>
              <a:t>reduces the shift of intracellular water to the extracellular space</a:t>
            </a:r>
            <a:r>
              <a:rPr lang="en-US" dirty="0" smtClean="0"/>
              <a:t>.</a:t>
            </a:r>
          </a:p>
          <a:p>
            <a:r>
              <a:rPr lang="en-US" dirty="0" smtClean="0"/>
              <a:t> </a:t>
            </a:r>
            <a:r>
              <a:rPr lang="en-US" dirty="0"/>
              <a:t>Advantages include less tissue </a:t>
            </a:r>
            <a:r>
              <a:rPr lang="en-US" dirty="0" err="1"/>
              <a:t>oedema</a:t>
            </a:r>
            <a:r>
              <a:rPr lang="en-US" dirty="0"/>
              <a:t> and a resultant decrease in </a:t>
            </a:r>
            <a:r>
              <a:rPr lang="en-US" dirty="0" err="1"/>
              <a:t>escharotomies</a:t>
            </a:r>
            <a:r>
              <a:rPr lang="en-US" dirty="0"/>
              <a:t> and intubations</a:t>
            </a:r>
          </a:p>
        </p:txBody>
      </p:sp>
    </p:spTree>
    <p:extLst>
      <p:ext uri="{BB962C8B-B14F-4D97-AF65-F5344CB8AC3E}">
        <p14:creationId xmlns:p14="http://schemas.microsoft.com/office/powerpoint/2010/main" val="3081166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Colloid resuscitation</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smtClean="0"/>
          </a:p>
          <a:p>
            <a:r>
              <a:rPr lang="en-US" dirty="0" smtClean="0"/>
              <a:t>Proteins </a:t>
            </a:r>
            <a:r>
              <a:rPr lang="en-US" dirty="0"/>
              <a:t>should be given after the ﬁrst 12 hours of burn because, before this time, the massive ﬂuid shifts cause proteins to leak out of the </a:t>
            </a:r>
            <a:r>
              <a:rPr lang="en-US" dirty="0" smtClean="0"/>
              <a:t>cells.</a:t>
            </a:r>
          </a:p>
          <a:p>
            <a:r>
              <a:rPr lang="en-US" dirty="0" smtClean="0"/>
              <a:t>colloid-based </a:t>
            </a:r>
            <a:r>
              <a:rPr lang="en-US" dirty="0"/>
              <a:t>formula (</a:t>
            </a:r>
            <a:r>
              <a:rPr lang="en-US" dirty="0" smtClean="0"/>
              <a:t> </a:t>
            </a:r>
            <a:r>
              <a:rPr lang="en-US" dirty="0"/>
              <a:t>Muir and Barclay </a:t>
            </a:r>
            <a:r>
              <a:rPr lang="en-US" dirty="0" smtClean="0"/>
              <a:t>formula:) 0.5 </a:t>
            </a:r>
            <a:r>
              <a:rPr lang="en-US" dirty="0"/>
              <a:t>× percentage body surface area burnt × weight = one portion; </a:t>
            </a:r>
            <a:endParaRPr lang="en-US" dirty="0" smtClean="0"/>
          </a:p>
          <a:p>
            <a:pPr marL="0" indent="0">
              <a:buNone/>
            </a:pPr>
            <a:r>
              <a:rPr lang="en-US" dirty="0" smtClean="0"/>
              <a:t>• </a:t>
            </a:r>
            <a:r>
              <a:rPr lang="en-US" dirty="0"/>
              <a:t>periods of 4/4/4, 6/6 and 12 hours respectively; • one portion to be given in each period</a:t>
            </a:r>
          </a:p>
          <a:p>
            <a:endParaRPr lang="en-US" dirty="0"/>
          </a:p>
        </p:txBody>
      </p:sp>
    </p:spTree>
    <p:extLst>
      <p:ext uri="{BB962C8B-B14F-4D97-AF65-F5344CB8AC3E}">
        <p14:creationId xmlns:p14="http://schemas.microsoft.com/office/powerpoint/2010/main" val="33828756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resuscitation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Monitor </a:t>
            </a:r>
            <a:r>
              <a:rPr lang="en-US" dirty="0"/>
              <a:t>urine output. </a:t>
            </a:r>
            <a:r>
              <a:rPr lang="en-US" dirty="0" smtClean="0"/>
              <a:t>Urine </a:t>
            </a:r>
            <a:r>
              <a:rPr lang="en-US" dirty="0"/>
              <a:t>output should be between 0.5 and 1.0mlkg–1 body weight per hour. </a:t>
            </a:r>
            <a:endParaRPr lang="en-US" dirty="0" smtClean="0"/>
          </a:p>
          <a:p>
            <a:r>
              <a:rPr lang="en-US" dirty="0" smtClean="0"/>
              <a:t>If </a:t>
            </a:r>
            <a:r>
              <a:rPr lang="en-US" dirty="0"/>
              <a:t>the urine output is below this, the infusion rate should be increased by 50</a:t>
            </a:r>
            <a:r>
              <a:rPr lang="en-US" dirty="0" smtClean="0"/>
              <a:t>%.</a:t>
            </a:r>
          </a:p>
          <a:p>
            <a:r>
              <a:rPr lang="en-US" dirty="0" smtClean="0"/>
              <a:t> </a:t>
            </a:r>
            <a:r>
              <a:rPr lang="en-US" dirty="0"/>
              <a:t>If the urine output is inadequate and the patient is showing signs of </a:t>
            </a:r>
            <a:r>
              <a:rPr lang="en-US" dirty="0" err="1"/>
              <a:t>hypoperfusion</a:t>
            </a:r>
            <a:r>
              <a:rPr lang="en-US" dirty="0"/>
              <a:t> (restlessness with tachycardia, cool peripheries and a high </a:t>
            </a:r>
            <a:r>
              <a:rPr lang="en-US" dirty="0" err="1"/>
              <a:t>haematocrit</a:t>
            </a:r>
            <a:r>
              <a:rPr lang="en-US" dirty="0"/>
              <a:t>), then a bolus of 10mlkg–1body weight should be </a:t>
            </a:r>
            <a:r>
              <a:rPr lang="en-US" dirty="0" smtClean="0"/>
              <a:t>given.</a:t>
            </a:r>
          </a:p>
          <a:p>
            <a:r>
              <a:rPr lang="en-US" dirty="0"/>
              <a:t>A</a:t>
            </a:r>
            <a:r>
              <a:rPr lang="en-US" dirty="0" smtClean="0"/>
              <a:t> </a:t>
            </a:r>
            <a:r>
              <a:rPr lang="en-US" dirty="0" err="1"/>
              <a:t>haematocrit</a:t>
            </a:r>
            <a:r>
              <a:rPr lang="en-US" dirty="0"/>
              <a:t> measurement is a useful tool in conﬁrming suspected under- or </a:t>
            </a:r>
            <a:r>
              <a:rPr lang="en-US" dirty="0" err="1"/>
              <a:t>overhydration</a:t>
            </a:r>
            <a:r>
              <a:rPr lang="en-US" dirty="0"/>
              <a:t>. </a:t>
            </a:r>
            <a:endParaRPr lang="en-US" dirty="0" smtClean="0"/>
          </a:p>
          <a:p>
            <a:r>
              <a:rPr lang="en-US" dirty="0" smtClean="0"/>
              <a:t>Those </a:t>
            </a:r>
            <a:r>
              <a:rPr lang="en-US" dirty="0"/>
              <a:t>with cardiac dysfunction, acute or chronic, may well need more exact measurement of ﬁlling pressure, preferably by </a:t>
            </a:r>
            <a:r>
              <a:rPr lang="en-US" dirty="0" err="1"/>
              <a:t>transoesophageal</a:t>
            </a:r>
            <a:r>
              <a:rPr lang="en-US" dirty="0"/>
              <a:t> ultrasound or with the more invasive central </a:t>
            </a:r>
            <a:r>
              <a:rPr lang="en-US" dirty="0" smtClean="0"/>
              <a:t>line.</a:t>
            </a:r>
            <a:endParaRPr lang="en-US" dirty="0"/>
          </a:p>
        </p:txBody>
      </p:sp>
    </p:spTree>
    <p:extLst>
      <p:ext uri="{BB962C8B-B14F-4D97-AF65-F5344CB8AC3E}">
        <p14:creationId xmlns:p14="http://schemas.microsoft.com/office/powerpoint/2010/main" val="7390768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lstStyle/>
          <a:p>
            <a:r>
              <a:rPr lang="en-US" dirty="0" smtClean="0"/>
              <a:t>FHG</a:t>
            </a:r>
          </a:p>
          <a:p>
            <a:r>
              <a:rPr lang="en-US" dirty="0" smtClean="0"/>
              <a:t>URINALYSIS</a:t>
            </a:r>
          </a:p>
          <a:p>
            <a:r>
              <a:rPr lang="en-US" dirty="0" smtClean="0"/>
              <a:t>CXR </a:t>
            </a:r>
          </a:p>
          <a:p>
            <a:r>
              <a:rPr lang="en-US" dirty="0" smtClean="0"/>
              <a:t>ABG  </a:t>
            </a:r>
          </a:p>
          <a:p>
            <a:r>
              <a:rPr lang="en-US" dirty="0" smtClean="0"/>
              <a:t>Coagulation profile</a:t>
            </a:r>
          </a:p>
          <a:p>
            <a:r>
              <a:rPr lang="en-US" dirty="0" smtClean="0"/>
              <a:t>ECG</a:t>
            </a:r>
          </a:p>
        </p:txBody>
      </p:sp>
    </p:spTree>
    <p:extLst>
      <p:ext uri="{BB962C8B-B14F-4D97-AF65-F5344CB8AC3E}">
        <p14:creationId xmlns:p14="http://schemas.microsoft.com/office/powerpoint/2010/main" val="14020737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Indications for </a:t>
            </a:r>
            <a:r>
              <a:rPr lang="en-US" b="1" dirty="0" smtClean="0"/>
              <a:t> admission &amp;Transfer </a:t>
            </a:r>
            <a:r>
              <a:rPr lang="en-US" b="1" dirty="0"/>
              <a:t>to Burn Centre </a:t>
            </a:r>
            <a:endParaRPr lang="en-US" dirty="0"/>
          </a:p>
        </p:txBody>
      </p:sp>
      <p:sp>
        <p:nvSpPr>
          <p:cNvPr id="5" name="Content Placeholder 2"/>
          <p:cNvSpPr>
            <a:spLocks noGrp="1"/>
          </p:cNvSpPr>
          <p:nvPr>
            <p:ph idx="1"/>
          </p:nvPr>
        </p:nvSpPr>
        <p:spPr/>
        <p:txBody>
          <a:bodyPr>
            <a:normAutofit fontScale="77500" lnSpcReduction="20000"/>
          </a:bodyPr>
          <a:lstStyle/>
          <a:p>
            <a:r>
              <a:rPr lang="en-US" b="1" dirty="0"/>
              <a:t>American Burn Association Criteria </a:t>
            </a:r>
            <a:endParaRPr lang="en-US" dirty="0"/>
          </a:p>
          <a:p>
            <a:pPr>
              <a:buFont typeface="Arial" charset="0"/>
              <a:buChar char="•"/>
            </a:pPr>
            <a:r>
              <a:rPr lang="en-US" dirty="0"/>
              <a:t>• patients with partial or </a:t>
            </a:r>
            <a:r>
              <a:rPr lang="en-US" dirty="0" smtClean="0"/>
              <a:t>full-thickness burns </a:t>
            </a:r>
            <a:r>
              <a:rPr lang="en-US" dirty="0"/>
              <a:t>that involve the hands, feet, genitalia, face, eyes, ears, and/or major joints or perineum</a:t>
            </a:r>
            <a:br>
              <a:rPr lang="en-US" dirty="0"/>
            </a:br>
            <a:r>
              <a:rPr lang="en-US" dirty="0"/>
              <a:t>partial thickness burns ≥20% TBSA in patients aged 10-50 </a:t>
            </a:r>
            <a:r>
              <a:rPr lang="en-US" dirty="0" err="1" smtClean="0"/>
              <a:t>yr</a:t>
            </a:r>
            <a:r>
              <a:rPr lang="en-US" dirty="0" smtClean="0"/>
              <a:t> </a:t>
            </a:r>
            <a:r>
              <a:rPr lang="en-US" dirty="0"/>
              <a:t>old </a:t>
            </a:r>
          </a:p>
          <a:p>
            <a:r>
              <a:rPr lang="en-US" dirty="0"/>
              <a:t>Partial thickness burns ≥10%TBSA in children aged ≤10 or adults aged ≥50yrold </a:t>
            </a:r>
          </a:p>
          <a:p>
            <a:r>
              <a:rPr lang="en-US" dirty="0"/>
              <a:t>Full thickness burns≥5% TBSA in patients of all ages </a:t>
            </a:r>
          </a:p>
          <a:p>
            <a:r>
              <a:rPr lang="en-US" dirty="0"/>
              <a:t>Electrical burns , including lightning(internal injury underestimated by TBSA),and chemical burns </a:t>
            </a:r>
          </a:p>
          <a:p>
            <a:r>
              <a:rPr lang="en-US" dirty="0"/>
              <a:t>Inhalation injury (high risk of mortality and may lead to respiratory distress) </a:t>
            </a:r>
          </a:p>
        </p:txBody>
      </p:sp>
    </p:spTree>
    <p:extLst>
      <p:ext uri="{BB962C8B-B14F-4D97-AF65-F5344CB8AC3E}">
        <p14:creationId xmlns:p14="http://schemas.microsoft.com/office/powerpoint/2010/main" val="2441296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Indications for  admission &amp;Transfer to Burn Centre </a:t>
            </a:r>
            <a:endParaRPr lang="en-US" dirty="0"/>
          </a:p>
        </p:txBody>
      </p:sp>
      <p:sp>
        <p:nvSpPr>
          <p:cNvPr id="3" name="Content Placeholder 2"/>
          <p:cNvSpPr>
            <a:spLocks noGrp="1"/>
          </p:cNvSpPr>
          <p:nvPr>
            <p:ph idx="1"/>
          </p:nvPr>
        </p:nvSpPr>
        <p:spPr/>
        <p:txBody>
          <a:bodyPr>
            <a:normAutofit fontScale="92500" lnSpcReduction="20000"/>
          </a:bodyPr>
          <a:lstStyle/>
          <a:p>
            <a:r>
              <a:rPr lang="en-US" dirty="0"/>
              <a:t>Burn injuries in patients with medical comorbidities, could complicate management and recovery </a:t>
            </a:r>
          </a:p>
          <a:p>
            <a:r>
              <a:rPr lang="en-US" dirty="0"/>
              <a:t>Any patient with simultaneous trauma plus burns should be stabilized for trauma first ,then triaged </a:t>
            </a:r>
            <a:r>
              <a:rPr lang="en-US" dirty="0" smtClean="0"/>
              <a:t>appropriately </a:t>
            </a:r>
            <a:r>
              <a:rPr lang="en-US" dirty="0"/>
              <a:t>to burn </a:t>
            </a:r>
            <a:r>
              <a:rPr lang="en-US" dirty="0" err="1"/>
              <a:t>centre</a:t>
            </a:r>
            <a:r>
              <a:rPr lang="en-US" dirty="0"/>
              <a:t> </a:t>
            </a:r>
          </a:p>
          <a:p>
            <a:r>
              <a:rPr lang="en-US" dirty="0"/>
              <a:t>Any patients with burn injury and who will require special emotional ,social, and rehabilitation </a:t>
            </a:r>
            <a:r>
              <a:rPr lang="en-US" dirty="0" smtClean="0"/>
              <a:t>intervention </a:t>
            </a:r>
            <a:r>
              <a:rPr lang="en-US" dirty="0" err="1"/>
              <a:t>eg</a:t>
            </a:r>
            <a:r>
              <a:rPr lang="en-US" dirty="0"/>
              <a:t> intubation </a:t>
            </a:r>
          </a:p>
          <a:p>
            <a:r>
              <a:rPr lang="en-US" dirty="0"/>
              <a:t>Children with burns in a hospital not equipped with pediatric care </a:t>
            </a:r>
            <a:r>
              <a:rPr lang="en-US" dirty="0" err="1" smtClean="0"/>
              <a:t>specialits</a:t>
            </a:r>
            <a:r>
              <a:rPr lang="en-US" dirty="0" smtClean="0"/>
              <a:t> </a:t>
            </a:r>
            <a:endParaRPr lang="en-US" dirty="0"/>
          </a:p>
          <a:p>
            <a:endParaRPr lang="en-US" dirty="0"/>
          </a:p>
        </p:txBody>
      </p:sp>
    </p:spTree>
    <p:extLst>
      <p:ext uri="{BB962C8B-B14F-4D97-AF65-F5344CB8AC3E}">
        <p14:creationId xmlns:p14="http://schemas.microsoft.com/office/powerpoint/2010/main" val="3060670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burns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Pain</a:t>
            </a:r>
          </a:p>
          <a:p>
            <a:r>
              <a:rPr lang="en-US" dirty="0" smtClean="0"/>
              <a:t>Sepsis/infection- late complication</a:t>
            </a:r>
          </a:p>
          <a:p>
            <a:r>
              <a:rPr lang="en-US" dirty="0" smtClean="0"/>
              <a:t>Hypertrophic scars and keloids.</a:t>
            </a:r>
          </a:p>
          <a:p>
            <a:r>
              <a:rPr lang="en-US" dirty="0" smtClean="0"/>
              <a:t>Seizures – unique to children due to electrolyte imbalances .</a:t>
            </a:r>
          </a:p>
          <a:p>
            <a:r>
              <a:rPr lang="en-US" dirty="0" smtClean="0"/>
              <a:t>Hypotension or even circulatory shock due to hypo-perfusion. Earlier complication</a:t>
            </a:r>
          </a:p>
          <a:p>
            <a:r>
              <a:rPr lang="en-US" dirty="0" err="1" smtClean="0"/>
              <a:t>Myoglobinuria</a:t>
            </a:r>
            <a:r>
              <a:rPr lang="en-US" dirty="0" smtClean="0"/>
              <a:t> ,  acute tubular necrosis in electrical burns</a:t>
            </a:r>
          </a:p>
          <a:p>
            <a:r>
              <a:rPr lang="en-US" dirty="0" smtClean="0"/>
              <a:t>Pneumonia , airway compromise in inhalation burns </a:t>
            </a:r>
          </a:p>
          <a:p>
            <a:endParaRPr lang="en-US" dirty="0" smtClean="0"/>
          </a:p>
          <a:p>
            <a:endParaRPr lang="en-US" dirty="0"/>
          </a:p>
        </p:txBody>
      </p:sp>
    </p:spTree>
    <p:extLst>
      <p:ext uri="{BB962C8B-B14F-4D97-AF65-F5344CB8AC3E}">
        <p14:creationId xmlns:p14="http://schemas.microsoft.com/office/powerpoint/2010/main" val="4111766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burns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Contractures (shortening and hardening of muscle, tendons, and other tissues leading to deformity and rigidity of joints)</a:t>
            </a:r>
          </a:p>
          <a:p>
            <a:r>
              <a:rPr lang="en-US" dirty="0" smtClean="0"/>
              <a:t>Compartment syndrome in 3</a:t>
            </a:r>
            <a:r>
              <a:rPr lang="en-US" baseline="30000" dirty="0" smtClean="0"/>
              <a:t>rd</a:t>
            </a:r>
            <a:r>
              <a:rPr lang="en-US" dirty="0" smtClean="0"/>
              <a:t> degree burns where the rigid eschar </a:t>
            </a:r>
            <a:r>
              <a:rPr lang="en-US" dirty="0" err="1" smtClean="0"/>
              <a:t>doesn</a:t>
            </a:r>
            <a:r>
              <a:rPr lang="en-US" dirty="0" smtClean="0"/>
              <a:t>’t expand as tissue fluid accumulates thus causing extreme compression of the affected </a:t>
            </a:r>
            <a:r>
              <a:rPr lang="en-US" dirty="0" err="1" smtClean="0"/>
              <a:t>extremety</a:t>
            </a:r>
            <a:r>
              <a:rPr lang="en-US" dirty="0" smtClean="0"/>
              <a:t> .</a:t>
            </a:r>
          </a:p>
          <a:p>
            <a:r>
              <a:rPr lang="en-US" dirty="0" smtClean="0"/>
              <a:t>Acute gastro-duodenal (curling) ulcers (small circumscribed lesions within the lining of the stomach and the duodenum.</a:t>
            </a:r>
            <a:endParaRPr lang="en-US" dirty="0"/>
          </a:p>
        </p:txBody>
      </p:sp>
    </p:spTree>
    <p:extLst>
      <p:ext uri="{BB962C8B-B14F-4D97-AF65-F5344CB8AC3E}">
        <p14:creationId xmlns:p14="http://schemas.microsoft.com/office/powerpoint/2010/main" val="2656503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76250" indent="0">
              <a:lnSpc>
                <a:spcPct val="80000"/>
              </a:lnSpc>
            </a:pPr>
            <a:r>
              <a:rPr lang="en-US" altLang="zh-CN" b="1" dirty="0" smtClean="0"/>
              <a:t>Complications of burns</a:t>
            </a:r>
            <a:endParaRPr lang="en-US" altLang="zh-CN" b="1" dirty="0"/>
          </a:p>
        </p:txBody>
      </p:sp>
      <p:sp>
        <p:nvSpPr>
          <p:cNvPr id="3" name="Content Placeholder 2"/>
          <p:cNvSpPr>
            <a:spLocks noGrp="1"/>
          </p:cNvSpPr>
          <p:nvPr>
            <p:ph idx="1"/>
          </p:nvPr>
        </p:nvSpPr>
        <p:spPr/>
        <p:txBody>
          <a:bodyPr>
            <a:normAutofit/>
          </a:bodyPr>
          <a:lstStyle/>
          <a:p>
            <a:pPr marL="476250" indent="0" algn="just">
              <a:lnSpc>
                <a:spcPct val="80000"/>
              </a:lnSpc>
              <a:buNone/>
            </a:pPr>
            <a:endParaRPr lang="en-US" altLang="zh-CN" b="1" dirty="0" smtClean="0"/>
          </a:p>
          <a:p>
            <a:pPr marL="476250" indent="0" algn="just">
              <a:lnSpc>
                <a:spcPct val="80000"/>
              </a:lnSpc>
              <a:buNone/>
            </a:pPr>
            <a:r>
              <a:rPr lang="en-US" altLang="zh-CN" b="1" dirty="0" smtClean="0"/>
              <a:t> </a:t>
            </a:r>
            <a:r>
              <a:rPr lang="en-US" altLang="zh-CN" b="1" dirty="0"/>
              <a:t>Multiple organ failure:</a:t>
            </a:r>
          </a:p>
          <a:p>
            <a:pPr marL="933450" indent="-457200" algn="just">
              <a:lnSpc>
                <a:spcPct val="80000"/>
              </a:lnSpc>
              <a:buFont typeface="Wingdings" panose="05000000000000000000" pitchFamily="2" charset="2"/>
              <a:buChar char="v"/>
            </a:pPr>
            <a:r>
              <a:rPr lang="en-US" altLang="zh-CN" dirty="0" smtClean="0"/>
              <a:t>Stress </a:t>
            </a:r>
            <a:r>
              <a:rPr lang="en-US" altLang="zh-CN" dirty="0"/>
              <a:t>ulcer (or Curling’s </a:t>
            </a:r>
            <a:r>
              <a:rPr lang="en-US" altLang="zh-CN" dirty="0" smtClean="0"/>
              <a:t>ulcer) and </a:t>
            </a:r>
            <a:r>
              <a:rPr lang="en-US" altLang="zh-CN" dirty="0"/>
              <a:t>acute gastric </a:t>
            </a:r>
            <a:r>
              <a:rPr lang="en-US" altLang="zh-CN" dirty="0" smtClean="0"/>
              <a:t>dilatation</a:t>
            </a:r>
          </a:p>
          <a:p>
            <a:pPr marL="933450" indent="-457200" algn="just">
              <a:lnSpc>
                <a:spcPct val="80000"/>
              </a:lnSpc>
              <a:buFont typeface="Wingdings" panose="05000000000000000000" pitchFamily="2" charset="2"/>
              <a:buChar char="v"/>
            </a:pPr>
            <a:r>
              <a:rPr lang="en-US" altLang="zh-CN" dirty="0" smtClean="0"/>
              <a:t>Acute </a:t>
            </a:r>
            <a:r>
              <a:rPr lang="en-US" altLang="zh-CN" dirty="0"/>
              <a:t>respiratory distress syndrome (</a:t>
            </a:r>
            <a:r>
              <a:rPr lang="en-US" altLang="zh-CN" dirty="0" smtClean="0"/>
              <a:t>ARDS)</a:t>
            </a:r>
          </a:p>
          <a:p>
            <a:pPr marL="933450" indent="-457200" algn="just">
              <a:lnSpc>
                <a:spcPct val="80000"/>
              </a:lnSpc>
              <a:buFont typeface="Wingdings" panose="05000000000000000000" pitchFamily="2" charset="2"/>
              <a:buChar char="v"/>
            </a:pPr>
            <a:r>
              <a:rPr lang="en-US" altLang="zh-CN" dirty="0" smtClean="0"/>
              <a:t>Acute </a:t>
            </a:r>
            <a:r>
              <a:rPr lang="en-US" altLang="zh-CN" dirty="0"/>
              <a:t>renal </a:t>
            </a:r>
            <a:r>
              <a:rPr lang="en-US" altLang="zh-CN" dirty="0" smtClean="0"/>
              <a:t>dysfunction</a:t>
            </a:r>
          </a:p>
          <a:p>
            <a:pPr marL="933450" indent="-457200" algn="just">
              <a:lnSpc>
                <a:spcPct val="80000"/>
              </a:lnSpc>
              <a:buFont typeface="Wingdings" panose="05000000000000000000" pitchFamily="2" charset="2"/>
              <a:buChar char="v"/>
            </a:pPr>
            <a:r>
              <a:rPr lang="en-US" altLang="zh-CN" dirty="0" smtClean="0"/>
              <a:t> </a:t>
            </a:r>
            <a:r>
              <a:rPr lang="en-US" altLang="zh-CN" dirty="0"/>
              <a:t>Hepatic </a:t>
            </a:r>
            <a:r>
              <a:rPr lang="en-US" altLang="zh-CN" dirty="0" smtClean="0"/>
              <a:t>dysfunction</a:t>
            </a:r>
          </a:p>
          <a:p>
            <a:pPr marL="933450" indent="-457200" algn="just">
              <a:lnSpc>
                <a:spcPct val="80000"/>
              </a:lnSpc>
              <a:buFont typeface="Wingdings" panose="05000000000000000000" pitchFamily="2" charset="2"/>
              <a:buChar char="v"/>
            </a:pPr>
            <a:r>
              <a:rPr lang="en-US" altLang="zh-CN" dirty="0" smtClean="0"/>
              <a:t>Heart </a:t>
            </a:r>
            <a:r>
              <a:rPr lang="en-US" altLang="zh-CN" dirty="0"/>
              <a:t>failure</a:t>
            </a:r>
          </a:p>
          <a:p>
            <a:pPr marL="476250" indent="0" algn="just">
              <a:lnSpc>
                <a:spcPct val="80000"/>
              </a:lnSpc>
              <a:buNone/>
            </a:pPr>
            <a:r>
              <a:rPr lang="en-US" altLang="zh-CN" dirty="0"/>
              <a:t>    </a:t>
            </a:r>
            <a:endParaRPr lang="zh-CN" altLang="en-US" dirty="0"/>
          </a:p>
        </p:txBody>
      </p:sp>
    </p:spTree>
    <p:extLst>
      <p:ext uri="{BB962C8B-B14F-4D97-AF65-F5344CB8AC3E}">
        <p14:creationId xmlns:p14="http://schemas.microsoft.com/office/powerpoint/2010/main" val="17807821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burn management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restore function, form and feeling</a:t>
            </a:r>
          </a:p>
          <a:p>
            <a:r>
              <a:rPr lang="en-US" dirty="0" smtClean="0"/>
              <a:t>Stepwise management of burns “ the seven R s”</a:t>
            </a:r>
          </a:p>
          <a:p>
            <a:pPr marL="514350" indent="-514350">
              <a:buAutoNum type="alphaLcPeriod"/>
            </a:pPr>
            <a:r>
              <a:rPr lang="en-US" dirty="0" smtClean="0"/>
              <a:t>RESCUE- from the source of injury, first aid - </a:t>
            </a:r>
            <a:r>
              <a:rPr lang="en-US" dirty="0" err="1" smtClean="0"/>
              <a:t>nonprofesionals</a:t>
            </a:r>
            <a:endParaRPr lang="en-US" dirty="0" smtClean="0"/>
          </a:p>
          <a:p>
            <a:pPr marL="514350" indent="-514350">
              <a:buAutoNum type="alphaLcPeriod"/>
            </a:pPr>
            <a:r>
              <a:rPr lang="en-US" dirty="0" smtClean="0"/>
              <a:t>RESUSCITATE- fluid </a:t>
            </a:r>
          </a:p>
          <a:p>
            <a:pPr marL="514350" indent="-514350">
              <a:buAutoNum type="alphaLcPeriod"/>
            </a:pPr>
            <a:r>
              <a:rPr lang="en-US" dirty="0" smtClean="0"/>
              <a:t>RETRIEVE- specialists</a:t>
            </a:r>
          </a:p>
          <a:p>
            <a:pPr marL="514350" indent="-514350">
              <a:buAutoNum type="alphaLcPeriod"/>
            </a:pPr>
            <a:r>
              <a:rPr lang="en-US" dirty="0" smtClean="0"/>
              <a:t>RESURFACE- repair , simple dressings , surgical debridement, grafting</a:t>
            </a:r>
          </a:p>
          <a:p>
            <a:pPr marL="514350" indent="-514350">
              <a:buAutoNum type="alphaLcPeriod"/>
            </a:pPr>
            <a:r>
              <a:rPr lang="en-US" dirty="0" smtClean="0"/>
              <a:t>REHABILITATE- return to preinjury level, physical emotional and psychological</a:t>
            </a:r>
          </a:p>
          <a:p>
            <a:pPr marL="514350" indent="-514350">
              <a:buAutoNum type="alphaLcPeriod"/>
            </a:pPr>
            <a:r>
              <a:rPr lang="en-US" dirty="0" smtClean="0"/>
              <a:t>RECONSTRUCT</a:t>
            </a:r>
          </a:p>
          <a:p>
            <a:pPr marL="514350" indent="-514350">
              <a:buAutoNum type="alphaLcPeriod"/>
            </a:pPr>
            <a:r>
              <a:rPr lang="en-US" dirty="0" smtClean="0"/>
              <a:t>REVIEW * multidisciplinary approach</a:t>
            </a:r>
            <a:endParaRPr lang="en-US" dirty="0"/>
          </a:p>
        </p:txBody>
      </p:sp>
    </p:spTree>
    <p:extLst>
      <p:ext uri="{BB962C8B-B14F-4D97-AF65-F5344CB8AC3E}">
        <p14:creationId xmlns:p14="http://schemas.microsoft.com/office/powerpoint/2010/main" val="201150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2060"/>
                </a:solidFill>
              </a:rPr>
              <a:t>2. Cold burns ( frostbite)</a:t>
            </a:r>
          </a:p>
          <a:p>
            <a:pPr>
              <a:buFont typeface="Wingdings" charset="2"/>
              <a:buChar char="Ø"/>
            </a:pPr>
            <a:r>
              <a:rPr lang="en-US" dirty="0" smtClean="0"/>
              <a:t>Damage occurs on the skin and underlying tissues when ice crystals puncture the skin or when they create hypertonic tissue environment.</a:t>
            </a:r>
          </a:p>
          <a:p>
            <a:pPr>
              <a:buFont typeface="Wingdings" charset="2"/>
              <a:buChar char="Ø"/>
            </a:pPr>
            <a:r>
              <a:rPr lang="en-US" dirty="0" smtClean="0"/>
              <a:t>Usually occurs in distal parts of the body  </a:t>
            </a:r>
            <a:r>
              <a:rPr lang="en-US" dirty="0" err="1" smtClean="0"/>
              <a:t>eg</a:t>
            </a:r>
            <a:r>
              <a:rPr lang="en-US" dirty="0"/>
              <a:t> </a:t>
            </a:r>
            <a:r>
              <a:rPr lang="en-US" dirty="0" smtClean="0"/>
              <a:t>toes , fingers nose and ears </a:t>
            </a:r>
          </a:p>
          <a:p>
            <a:pPr>
              <a:buFont typeface="Wingdings" charset="2"/>
              <a:buChar char="Ø"/>
            </a:pPr>
            <a:r>
              <a:rPr lang="en-US" smtClean="0"/>
              <a:t>Severe </a:t>
            </a:r>
            <a:r>
              <a:rPr lang="en-US" dirty="0" smtClean="0"/>
              <a:t>vasoconstriction causes decreased blood flow causing microvascular stasis and increased viscosity and  resulting in thrombus formation and microvascular emboli  finally resulting in ischemia</a:t>
            </a:r>
          </a:p>
        </p:txBody>
      </p:sp>
    </p:spTree>
    <p:extLst>
      <p:ext uri="{BB962C8B-B14F-4D97-AF65-F5344CB8AC3E}">
        <p14:creationId xmlns:p14="http://schemas.microsoft.com/office/powerpoint/2010/main" val="27319687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aid and initial management of minor burns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1. Stop the burning process- flames are stopped by use of water/ smothered with a light blanket, roll on the ground, remove clothes and adherent material such as nylon should be left alone,</a:t>
            </a:r>
          </a:p>
          <a:p>
            <a:pPr marL="0" indent="0">
              <a:buNone/>
            </a:pPr>
            <a:r>
              <a:rPr lang="en-US" dirty="0"/>
              <a:t> </a:t>
            </a:r>
            <a:r>
              <a:rPr lang="en-US" dirty="0" smtClean="0"/>
              <a:t>   2. electrical burns- remove / disconnect victim from the source</a:t>
            </a:r>
          </a:p>
          <a:p>
            <a:pPr marL="0" indent="0">
              <a:buNone/>
            </a:pPr>
            <a:r>
              <a:rPr lang="en-US" dirty="0"/>
              <a:t>3</a:t>
            </a:r>
            <a:r>
              <a:rPr lang="en-US" dirty="0" smtClean="0"/>
              <a:t>. Cooling the burn- active cooling of the burn prevents progress done within 20mins of the burn, removes noxious agents reduces pain and edema, iced water should not be used. In case of chemicals irrigate with water</a:t>
            </a:r>
          </a:p>
          <a:p>
            <a:pPr marL="0" indent="0">
              <a:buNone/>
            </a:pPr>
            <a:r>
              <a:rPr lang="en-US" dirty="0" smtClean="0"/>
              <a:t>3. Analgesia- opioids and NSAIDS  </a:t>
            </a:r>
            <a:endParaRPr lang="en-US" dirty="0"/>
          </a:p>
        </p:txBody>
      </p:sp>
    </p:spTree>
    <p:extLst>
      <p:ext uri="{BB962C8B-B14F-4D97-AF65-F5344CB8AC3E}">
        <p14:creationId xmlns:p14="http://schemas.microsoft.com/office/powerpoint/2010/main" val="1905654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4. Covering the burn- polyvinyl chloride film – pliable </a:t>
            </a:r>
            <a:r>
              <a:rPr lang="en-US" dirty="0" err="1" smtClean="0"/>
              <a:t>nonadherent</a:t>
            </a:r>
            <a:r>
              <a:rPr lang="en-US" dirty="0" smtClean="0"/>
              <a:t> impermeable and transparent for inspection</a:t>
            </a:r>
          </a:p>
          <a:p>
            <a:pPr marL="0" indent="0">
              <a:buNone/>
            </a:pPr>
            <a:r>
              <a:rPr lang="en-US" dirty="0" smtClean="0"/>
              <a:t>5. Cleaning the burn- a new burn is essentially sterile, use of antibiotics is discouraged, blisters , for large ones </a:t>
            </a:r>
            <a:r>
              <a:rPr lang="en-US" dirty="0" err="1" smtClean="0"/>
              <a:t>deroof</a:t>
            </a:r>
            <a:r>
              <a:rPr lang="en-US" dirty="0" smtClean="0"/>
              <a:t> , small ones leave intact</a:t>
            </a:r>
          </a:p>
          <a:p>
            <a:pPr marL="0" indent="0">
              <a:buNone/>
            </a:pPr>
            <a:r>
              <a:rPr lang="en-US" dirty="0" smtClean="0"/>
              <a:t>6.Dressings –check at 24hours ideally, 48 hours can be done then dressing every 3-4 days however change immediately if dressings get soaked , smelly and if pain is involved</a:t>
            </a:r>
          </a:p>
        </p:txBody>
      </p:sp>
    </p:spTree>
    <p:extLst>
      <p:ext uri="{BB962C8B-B14F-4D97-AF65-F5344CB8AC3E}">
        <p14:creationId xmlns:p14="http://schemas.microsoft.com/office/powerpoint/2010/main" val="11836185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Specialists dressings</a:t>
            </a:r>
          </a:p>
          <a:p>
            <a:pPr marL="514350" indent="-514350">
              <a:buAutoNum type="arabicPeriod"/>
            </a:pPr>
            <a:r>
              <a:rPr lang="en-US" dirty="0" err="1" smtClean="0"/>
              <a:t>Flamazine</a:t>
            </a:r>
            <a:r>
              <a:rPr lang="en-US" dirty="0" smtClean="0"/>
              <a:t>- topical application – every 2 days 3- 5mm layer</a:t>
            </a:r>
          </a:p>
          <a:p>
            <a:pPr marL="514350" indent="-514350">
              <a:buAutoNum type="arabicPeriod"/>
            </a:pPr>
            <a:r>
              <a:rPr lang="en-US" dirty="0" err="1" smtClean="0"/>
              <a:t>Granuflex</a:t>
            </a:r>
            <a:r>
              <a:rPr lang="en-US" dirty="0" smtClean="0"/>
              <a:t> ( </a:t>
            </a:r>
            <a:r>
              <a:rPr lang="en-US" dirty="0" err="1" smtClean="0"/>
              <a:t>duoderm</a:t>
            </a:r>
            <a:r>
              <a:rPr lang="en-US" dirty="0" smtClean="0"/>
              <a:t>) hydrocolloid dressing- change in 3-4 days</a:t>
            </a:r>
          </a:p>
          <a:p>
            <a:pPr marL="514350" indent="-514350">
              <a:buAutoNum type="arabicPeriod"/>
            </a:pPr>
            <a:r>
              <a:rPr lang="en-US" dirty="0" err="1" smtClean="0"/>
              <a:t>Mepitel</a:t>
            </a:r>
            <a:r>
              <a:rPr lang="en-US" dirty="0" smtClean="0"/>
              <a:t> – flexible polyamide net covering easy to remove</a:t>
            </a:r>
            <a:endParaRPr lang="en-US" dirty="0"/>
          </a:p>
        </p:txBody>
      </p:sp>
    </p:spTree>
    <p:extLst>
      <p:ext uri="{BB962C8B-B14F-4D97-AF65-F5344CB8AC3E}">
        <p14:creationId xmlns:p14="http://schemas.microsoft.com/office/powerpoint/2010/main" val="25488355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management of burns</a:t>
            </a:r>
            <a:br>
              <a:rPr lang="en-US" dirty="0" smtClean="0"/>
            </a:br>
            <a:r>
              <a:rPr lang="en-US" dirty="0" smtClean="0"/>
              <a:t>Primary survey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Modified advanced trauma life support</a:t>
            </a:r>
          </a:p>
          <a:p>
            <a:pPr>
              <a:buFontTx/>
              <a:buChar char="-"/>
            </a:pPr>
            <a:r>
              <a:rPr lang="en-US" b="1" dirty="0" smtClean="0"/>
              <a:t>Airway with cervical spine control</a:t>
            </a:r>
          </a:p>
          <a:p>
            <a:pPr marL="0" indent="0">
              <a:buNone/>
            </a:pPr>
            <a:r>
              <a:rPr lang="en-US" dirty="0" smtClean="0"/>
              <a:t>Inhalation of hot gases, inspect oropharynx, patency and access for intubation</a:t>
            </a:r>
          </a:p>
          <a:p>
            <a:pPr>
              <a:buFontTx/>
              <a:buChar char="-"/>
            </a:pPr>
            <a:r>
              <a:rPr lang="en-US" b="1" dirty="0" smtClean="0"/>
              <a:t>Breathing</a:t>
            </a:r>
            <a:r>
              <a:rPr lang="en-US" dirty="0" smtClean="0"/>
              <a:t> </a:t>
            </a:r>
          </a:p>
          <a:p>
            <a:pPr marL="0" indent="0">
              <a:buNone/>
            </a:pPr>
            <a:r>
              <a:rPr lang="en-US" dirty="0" smtClean="0"/>
              <a:t>Access for mechanical restriction of breathing- deep dermal , full thickness circumferential burns of the chest limits and prevents adequate ventilation- consider </a:t>
            </a:r>
            <a:r>
              <a:rPr lang="en-US" dirty="0" err="1" smtClean="0"/>
              <a:t>Escharactomies</a:t>
            </a:r>
            <a:endParaRPr lang="en-US" dirty="0" smtClean="0"/>
          </a:p>
          <a:p>
            <a:pPr marL="0" indent="0">
              <a:buNone/>
            </a:pPr>
            <a:r>
              <a:rPr lang="en-US" dirty="0" smtClean="0"/>
              <a:t>Blast injuries- explosion, blast lung can complicate ventilation</a:t>
            </a:r>
            <a:endParaRPr lang="en-US" dirty="0"/>
          </a:p>
        </p:txBody>
      </p:sp>
    </p:spTree>
    <p:extLst>
      <p:ext uri="{BB962C8B-B14F-4D97-AF65-F5344CB8AC3E}">
        <p14:creationId xmlns:p14="http://schemas.microsoft.com/office/powerpoint/2010/main" val="12906333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FontTx/>
              <a:buChar char="-"/>
            </a:pPr>
            <a:r>
              <a:rPr lang="en-US" dirty="0" smtClean="0"/>
              <a:t>Smoke inhalation products of combustion irritants to the lung leading to bronchospasms, inflammation, and </a:t>
            </a:r>
            <a:r>
              <a:rPr lang="en-US" dirty="0" err="1" smtClean="0"/>
              <a:t>bronchorrhea</a:t>
            </a:r>
            <a:r>
              <a:rPr lang="en-US" dirty="0" smtClean="0"/>
              <a:t>, impaired ciliary action, severe in asthmatic pts- noninvasive management, nebulizers and positive pressure </a:t>
            </a:r>
            <a:r>
              <a:rPr lang="en-US" dirty="0" err="1" smtClean="0"/>
              <a:t>ventillationand</a:t>
            </a:r>
            <a:r>
              <a:rPr lang="en-US" dirty="0" smtClean="0"/>
              <a:t> expiratory pressure ventilation</a:t>
            </a:r>
          </a:p>
          <a:p>
            <a:pPr marL="0" indent="0">
              <a:buNone/>
            </a:pPr>
            <a:r>
              <a:rPr lang="en-US" dirty="0"/>
              <a:t> </a:t>
            </a:r>
            <a:r>
              <a:rPr lang="en-US" dirty="0" smtClean="0"/>
              <a:t>   Adequate oxygenation and permits regular lung toileting</a:t>
            </a:r>
          </a:p>
          <a:p>
            <a:pPr marL="0" indent="0">
              <a:buNone/>
            </a:pPr>
            <a:r>
              <a:rPr lang="en-US" dirty="0"/>
              <a:t> </a:t>
            </a:r>
            <a:r>
              <a:rPr lang="en-US" dirty="0" smtClean="0"/>
              <a:t>   </a:t>
            </a:r>
            <a:r>
              <a:rPr lang="en-US" dirty="0" err="1" smtClean="0"/>
              <a:t>carboxyhaemoglobin</a:t>
            </a:r>
            <a:r>
              <a:rPr lang="en-US" dirty="0" smtClean="0"/>
              <a:t>- do a blood gas analysis ,treatment 100% oxygen</a:t>
            </a:r>
            <a:endParaRPr lang="en-US" dirty="0"/>
          </a:p>
        </p:txBody>
      </p:sp>
    </p:spTree>
    <p:extLst>
      <p:ext uri="{BB962C8B-B14F-4D97-AF65-F5344CB8AC3E}">
        <p14:creationId xmlns:p14="http://schemas.microsoft.com/office/powerpoint/2010/main" val="1838444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Tx/>
              <a:buChar char="-"/>
            </a:pPr>
            <a:r>
              <a:rPr lang="en-US" b="1" dirty="0" smtClean="0"/>
              <a:t>Circulation</a:t>
            </a:r>
            <a:r>
              <a:rPr lang="en-US" dirty="0" smtClean="0"/>
              <a:t>-  intravenous fluid resuscitation, circumferential burns act like tourniquets thus </a:t>
            </a:r>
            <a:r>
              <a:rPr lang="en-US" dirty="0" err="1" smtClean="0"/>
              <a:t>escharactomies</a:t>
            </a:r>
            <a:endParaRPr lang="en-US" dirty="0" smtClean="0"/>
          </a:p>
          <a:p>
            <a:pPr>
              <a:buFontTx/>
              <a:buChar char="-"/>
            </a:pPr>
            <a:r>
              <a:rPr lang="en-US" b="1" dirty="0" smtClean="0"/>
              <a:t>Neurological disability- </a:t>
            </a:r>
            <a:r>
              <a:rPr lang="en-US" dirty="0" smtClean="0"/>
              <a:t>assess GCS </a:t>
            </a:r>
          </a:p>
          <a:p>
            <a:pPr>
              <a:buFontTx/>
              <a:buChar char="-"/>
            </a:pPr>
            <a:r>
              <a:rPr lang="en-US" b="1" dirty="0" smtClean="0"/>
              <a:t>Exposure and environmental </a:t>
            </a:r>
            <a:r>
              <a:rPr lang="en-US" dirty="0" smtClean="0"/>
              <a:t>control</a:t>
            </a:r>
            <a:endParaRPr lang="en-US" dirty="0"/>
          </a:p>
        </p:txBody>
      </p:sp>
    </p:spTree>
    <p:extLst>
      <p:ext uri="{BB962C8B-B14F-4D97-AF65-F5344CB8AC3E}">
        <p14:creationId xmlns:p14="http://schemas.microsoft.com/office/powerpoint/2010/main" val="42073684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-General investigations</a:t>
            </a:r>
          </a:p>
          <a:p>
            <a:pPr marL="0" indent="0">
              <a:buNone/>
            </a:pPr>
            <a:r>
              <a:rPr lang="en-US" dirty="0" smtClean="0"/>
              <a:t>FHG</a:t>
            </a:r>
          </a:p>
          <a:p>
            <a:pPr marL="0" indent="0">
              <a:buNone/>
            </a:pPr>
            <a:r>
              <a:rPr lang="en-US" dirty="0" smtClean="0"/>
              <a:t>UEC</a:t>
            </a:r>
          </a:p>
          <a:p>
            <a:pPr marL="0" indent="0">
              <a:buNone/>
            </a:pPr>
            <a:r>
              <a:rPr lang="en-US" smtClean="0"/>
              <a:t>COAGULATION </a:t>
            </a:r>
            <a:r>
              <a:rPr lang="en-US" dirty="0" smtClean="0"/>
              <a:t>SCREEN</a:t>
            </a:r>
          </a:p>
          <a:p>
            <a:pPr marL="0" indent="0">
              <a:buNone/>
            </a:pPr>
            <a:r>
              <a:rPr lang="en-US" dirty="0" smtClean="0"/>
              <a:t>GXM</a:t>
            </a:r>
          </a:p>
          <a:p>
            <a:pPr>
              <a:buFontTx/>
              <a:buChar char="-"/>
            </a:pPr>
            <a:r>
              <a:rPr lang="en-US" dirty="0" smtClean="0"/>
              <a:t>Electrical injuries</a:t>
            </a:r>
          </a:p>
          <a:p>
            <a:pPr marL="0" indent="0">
              <a:buNone/>
            </a:pPr>
            <a:r>
              <a:rPr lang="en-US" dirty="0" smtClean="0"/>
              <a:t>12 lead ECG</a:t>
            </a:r>
          </a:p>
          <a:p>
            <a:pPr marL="0" indent="0">
              <a:buNone/>
            </a:pPr>
            <a:r>
              <a:rPr lang="en-US" dirty="0" smtClean="0"/>
              <a:t>Cardiac enzymes</a:t>
            </a:r>
          </a:p>
          <a:p>
            <a:pPr marL="0" indent="0">
              <a:buNone/>
            </a:pPr>
            <a:endParaRPr lang="en-US" dirty="0"/>
          </a:p>
        </p:txBody>
      </p:sp>
    </p:spTree>
    <p:extLst>
      <p:ext uri="{BB962C8B-B14F-4D97-AF65-F5344CB8AC3E}">
        <p14:creationId xmlns:p14="http://schemas.microsoft.com/office/powerpoint/2010/main" val="23674579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Tx/>
              <a:buChar char="-"/>
            </a:pPr>
            <a:r>
              <a:rPr lang="en-US" dirty="0" smtClean="0"/>
              <a:t>Inhalational injuries</a:t>
            </a:r>
          </a:p>
          <a:p>
            <a:pPr marL="0" indent="0">
              <a:buNone/>
            </a:pPr>
            <a:r>
              <a:rPr lang="en-US" dirty="0" smtClean="0"/>
              <a:t>CXR</a:t>
            </a:r>
          </a:p>
          <a:p>
            <a:pPr marL="0" indent="0">
              <a:buNone/>
            </a:pPr>
            <a:r>
              <a:rPr lang="en-US" dirty="0" smtClean="0"/>
              <a:t>Arterial BGA</a:t>
            </a:r>
            <a:endParaRPr lang="en-US" dirty="0"/>
          </a:p>
        </p:txBody>
      </p:sp>
    </p:spTree>
    <p:extLst>
      <p:ext uri="{BB962C8B-B14F-4D97-AF65-F5344CB8AC3E}">
        <p14:creationId xmlns:p14="http://schemas.microsoft.com/office/powerpoint/2010/main" val="29094818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SURVEY</a:t>
            </a:r>
            <a:endParaRPr lang="en-US" dirty="0"/>
          </a:p>
        </p:txBody>
      </p:sp>
      <p:sp>
        <p:nvSpPr>
          <p:cNvPr id="3" name="Content Placeholder 2"/>
          <p:cNvSpPr>
            <a:spLocks noGrp="1"/>
          </p:cNvSpPr>
          <p:nvPr>
            <p:ph idx="1"/>
          </p:nvPr>
        </p:nvSpPr>
        <p:spPr/>
        <p:txBody>
          <a:bodyPr/>
          <a:lstStyle/>
          <a:p>
            <a:r>
              <a:rPr lang="en-US" dirty="0" smtClean="0"/>
              <a:t>A head to toe examination to look for any concomitant injuries</a:t>
            </a:r>
          </a:p>
          <a:p>
            <a:pPr marL="0" indent="0">
              <a:buNone/>
            </a:pPr>
            <a:endParaRPr lang="en-US" dirty="0"/>
          </a:p>
        </p:txBody>
      </p:sp>
    </p:spTree>
    <p:extLst>
      <p:ext uri="{BB962C8B-B14F-4D97-AF65-F5344CB8AC3E}">
        <p14:creationId xmlns:p14="http://schemas.microsoft.com/office/powerpoint/2010/main" val="437557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REFFERRAL TO A BURNS UNIT</a:t>
            </a:r>
            <a:endParaRPr lang="en-US" dirty="0"/>
          </a:p>
        </p:txBody>
      </p:sp>
      <p:sp>
        <p:nvSpPr>
          <p:cNvPr id="3" name="Content Placeholder 2"/>
          <p:cNvSpPr>
            <a:spLocks noGrp="1"/>
          </p:cNvSpPr>
          <p:nvPr>
            <p:ph idx="1"/>
          </p:nvPr>
        </p:nvSpPr>
        <p:spPr/>
        <p:txBody>
          <a:bodyPr/>
          <a:lstStyle/>
          <a:p>
            <a:r>
              <a:rPr lang="en-US" dirty="0" smtClean="0"/>
              <a:t>Complex burns Adults &gt; 20% children &gt;15%</a:t>
            </a:r>
          </a:p>
          <a:p>
            <a:r>
              <a:rPr lang="en-US" dirty="0" smtClean="0"/>
              <a:t>Extremes of age –under 5 and over 60years</a:t>
            </a:r>
          </a:p>
          <a:p>
            <a:r>
              <a:rPr lang="en-US" dirty="0" smtClean="0"/>
              <a:t>Special areas burns- site</a:t>
            </a:r>
          </a:p>
          <a:p>
            <a:r>
              <a:rPr lang="en-US" dirty="0" smtClean="0"/>
              <a:t>Inhalational burns</a:t>
            </a:r>
          </a:p>
          <a:p>
            <a:r>
              <a:rPr lang="en-US" dirty="0" smtClean="0"/>
              <a:t>Electrical burns</a:t>
            </a:r>
          </a:p>
          <a:p>
            <a:r>
              <a:rPr lang="en-US" dirty="0" smtClean="0"/>
              <a:t>Chemical burns</a:t>
            </a:r>
            <a:endParaRPr lang="en-US" dirty="0"/>
          </a:p>
        </p:txBody>
      </p:sp>
    </p:spTree>
    <p:extLst>
      <p:ext uri="{BB962C8B-B14F-4D97-AF65-F5344CB8AC3E}">
        <p14:creationId xmlns:p14="http://schemas.microsoft.com/office/powerpoint/2010/main" val="238378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002060"/>
                </a:solidFill>
              </a:rPr>
              <a:t>3. Chemical burns</a:t>
            </a:r>
          </a:p>
          <a:p>
            <a:pPr>
              <a:buFont typeface="Wingdings" charset="2"/>
              <a:buChar char="Ø"/>
            </a:pPr>
            <a:r>
              <a:rPr lang="en-US" dirty="0" smtClean="0"/>
              <a:t>Caused by acids and alkali and can cause :</a:t>
            </a:r>
          </a:p>
          <a:p>
            <a:pPr marL="0" indent="0">
              <a:buNone/>
            </a:pPr>
            <a:r>
              <a:rPr lang="en-US" dirty="0" smtClean="0"/>
              <a:t>                                   1.  alteration of pH,</a:t>
            </a:r>
          </a:p>
          <a:p>
            <a:pPr marL="0" indent="0">
              <a:buNone/>
            </a:pPr>
            <a:r>
              <a:rPr lang="en-US" dirty="0" smtClean="0"/>
              <a:t>                                    2. Disruption of cellular membranes</a:t>
            </a:r>
          </a:p>
          <a:p>
            <a:pPr marL="0" indent="0">
              <a:buNone/>
            </a:pPr>
            <a:r>
              <a:rPr lang="en-US" dirty="0" smtClean="0"/>
              <a:t>                                    3.Direct effect on metabolic processes</a:t>
            </a:r>
          </a:p>
          <a:p>
            <a:pPr>
              <a:buFont typeface="Wingdings" charset="2"/>
              <a:buChar char="Ø"/>
            </a:pPr>
            <a:r>
              <a:rPr lang="en-US" dirty="0" smtClean="0"/>
              <a:t>Cause damage until they are inactivated by reaction</a:t>
            </a:r>
          </a:p>
          <a:p>
            <a:pPr>
              <a:buFont typeface="Wingdings" charset="2"/>
              <a:buChar char="Ø"/>
            </a:pPr>
            <a:r>
              <a:rPr lang="en-US" dirty="0" smtClean="0"/>
              <a:t>In addition to duration of exposure , the nature of the agent will determine severity of the injury</a:t>
            </a:r>
          </a:p>
        </p:txBody>
      </p:sp>
    </p:spTree>
    <p:extLst>
      <p:ext uri="{BB962C8B-B14F-4D97-AF65-F5344CB8AC3E}">
        <p14:creationId xmlns:p14="http://schemas.microsoft.com/office/powerpoint/2010/main" val="1327156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management</a:t>
            </a:r>
            <a:endParaRPr lang="en-US" dirty="0"/>
          </a:p>
        </p:txBody>
      </p:sp>
      <p:sp>
        <p:nvSpPr>
          <p:cNvPr id="3" name="Content Placeholder 2"/>
          <p:cNvSpPr>
            <a:spLocks noGrp="1"/>
          </p:cNvSpPr>
          <p:nvPr>
            <p:ph idx="1"/>
          </p:nvPr>
        </p:nvSpPr>
        <p:spPr/>
        <p:txBody>
          <a:bodyPr/>
          <a:lstStyle/>
          <a:p>
            <a:r>
              <a:rPr lang="en-US" dirty="0" smtClean="0"/>
              <a:t>Initial intravenous access lines- for rehydration</a:t>
            </a:r>
          </a:p>
          <a:p>
            <a:r>
              <a:rPr lang="en-US" dirty="0" smtClean="0"/>
              <a:t>Catheterization- urine output</a:t>
            </a:r>
          </a:p>
          <a:p>
            <a:r>
              <a:rPr lang="en-US" dirty="0" err="1" smtClean="0"/>
              <a:t>Ngt</a:t>
            </a:r>
            <a:r>
              <a:rPr lang="en-US" dirty="0" smtClean="0"/>
              <a:t> insertion- feeding</a:t>
            </a:r>
          </a:p>
          <a:p>
            <a:r>
              <a:rPr lang="en-US" dirty="0" smtClean="0"/>
              <a:t>Analgesia, sedatives and </a:t>
            </a:r>
            <a:r>
              <a:rPr lang="en-US" dirty="0" err="1" smtClean="0"/>
              <a:t>antiacids</a:t>
            </a:r>
            <a:r>
              <a:rPr lang="en-US" dirty="0" smtClean="0"/>
              <a:t>- pain management</a:t>
            </a:r>
          </a:p>
          <a:p>
            <a:r>
              <a:rPr lang="en-US" dirty="0" smtClean="0"/>
              <a:t>Tetanus immunization- environment</a:t>
            </a:r>
          </a:p>
          <a:p>
            <a:r>
              <a:rPr lang="en-US" dirty="0" smtClean="0"/>
              <a:t>Temperature regulation (? 33degrees </a:t>
            </a:r>
            <a:r>
              <a:rPr lang="en-US" dirty="0" err="1" smtClean="0"/>
              <a:t>celcius</a:t>
            </a:r>
            <a:r>
              <a:rPr lang="en-US" dirty="0" smtClean="0"/>
              <a:t>)</a:t>
            </a:r>
            <a:endParaRPr lang="en-US" dirty="0"/>
          </a:p>
        </p:txBody>
      </p:sp>
    </p:spTree>
    <p:extLst>
      <p:ext uri="{BB962C8B-B14F-4D97-AF65-F5344CB8AC3E}">
        <p14:creationId xmlns:p14="http://schemas.microsoft.com/office/powerpoint/2010/main" val="34766900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Fluid management( maintain perfusion at the zone of stasis)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Goal – to restore and maintain adequate tissue perfusion, first 24hours has the highest loss of fluid 8-12 hours shift of fluid from </a:t>
            </a:r>
            <a:r>
              <a:rPr lang="en-US" dirty="0" err="1" smtClean="0"/>
              <a:t>i.v</a:t>
            </a:r>
            <a:r>
              <a:rPr lang="en-US" dirty="0" smtClean="0"/>
              <a:t> to interstitial fluid compartment</a:t>
            </a:r>
          </a:p>
          <a:p>
            <a:r>
              <a:rPr lang="en-US" dirty="0" smtClean="0"/>
              <a:t>Use of crystalloids</a:t>
            </a:r>
          </a:p>
          <a:p>
            <a:r>
              <a:rPr lang="en-US" dirty="0" smtClean="0"/>
              <a:t>Which patients ? ADULTS &gt; 15% CHILDREN&gt; 10%</a:t>
            </a:r>
          </a:p>
          <a:p>
            <a:r>
              <a:rPr lang="en-US" dirty="0" smtClean="0"/>
              <a:t>Use of parklands formula 4*TBSA*BWT , </a:t>
            </a:r>
            <a:r>
              <a:rPr lang="en-US" dirty="0" err="1" smtClean="0"/>
              <a:t>brooke</a:t>
            </a:r>
            <a:r>
              <a:rPr lang="en-US" dirty="0" smtClean="0"/>
              <a:t> formula,; it starts from time of injury </a:t>
            </a:r>
          </a:p>
          <a:p>
            <a:r>
              <a:rPr lang="en-US" dirty="0" smtClean="0"/>
              <a:t>At the end of 24hours colloid infusion 0.5MLS*TBSA*BWT</a:t>
            </a:r>
          </a:p>
          <a:p>
            <a:r>
              <a:rPr lang="en-US" dirty="0" smtClean="0"/>
              <a:t>Use of colloids “ controversial”</a:t>
            </a:r>
            <a:endParaRPr lang="en-US" dirty="0"/>
          </a:p>
        </p:txBody>
      </p:sp>
    </p:spTree>
    <p:extLst>
      <p:ext uri="{BB962C8B-B14F-4D97-AF65-F5344CB8AC3E}">
        <p14:creationId xmlns:p14="http://schemas.microsoft.com/office/powerpoint/2010/main" val="2126442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High tension electrical injuries</a:t>
            </a:r>
          </a:p>
          <a:p>
            <a:pPr marL="0" indent="0">
              <a:buNone/>
            </a:pPr>
            <a:r>
              <a:rPr lang="en-US" dirty="0" smtClean="0"/>
              <a:t>9mls* burn area* body </a:t>
            </a:r>
            <a:r>
              <a:rPr lang="en-US" dirty="0" err="1" smtClean="0"/>
              <a:t>wt</a:t>
            </a:r>
            <a:r>
              <a:rPr lang="en-US" dirty="0" smtClean="0"/>
              <a:t> first 24 </a:t>
            </a:r>
            <a:r>
              <a:rPr lang="en-US" dirty="0" err="1" smtClean="0"/>
              <a:t>hrs</a:t>
            </a:r>
            <a:r>
              <a:rPr lang="en-US" dirty="0" smtClean="0"/>
              <a:t> and a higher urine output is expected 1.5-2mls/kg/</a:t>
            </a:r>
            <a:r>
              <a:rPr lang="en-US" dirty="0" err="1" smtClean="0"/>
              <a:t>hr</a:t>
            </a:r>
            <a:endParaRPr lang="en-US" dirty="0"/>
          </a:p>
        </p:txBody>
      </p:sp>
    </p:spTree>
    <p:extLst>
      <p:ext uri="{BB962C8B-B14F-4D97-AF65-F5344CB8AC3E}">
        <p14:creationId xmlns:p14="http://schemas.microsoft.com/office/powerpoint/2010/main" val="36002000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single most important monitor of fluid replacement is urine output- ADULTS-  30MLS-50MLS /HR ,CHILDREN 0.5MLS/ Kg/hr.       </a:t>
            </a:r>
          </a:p>
          <a:p>
            <a:pPr marL="0" indent="0">
              <a:buNone/>
            </a:pPr>
            <a:r>
              <a:rPr lang="en-US" dirty="0"/>
              <a:t> </a:t>
            </a:r>
            <a:r>
              <a:rPr lang="en-US" dirty="0" smtClean="0"/>
              <a:t>   Pulse rate and pulse pressure</a:t>
            </a:r>
          </a:p>
          <a:p>
            <a:pPr marL="0" indent="0">
              <a:buNone/>
            </a:pPr>
            <a:r>
              <a:rPr lang="en-US" dirty="0" smtClean="0"/>
              <a:t>    sensorium and capillary refill</a:t>
            </a:r>
            <a:endParaRPr lang="en-US" dirty="0"/>
          </a:p>
        </p:txBody>
      </p:sp>
    </p:spTree>
    <p:extLst>
      <p:ext uri="{BB962C8B-B14F-4D97-AF65-F5344CB8AC3E}">
        <p14:creationId xmlns:p14="http://schemas.microsoft.com/office/powerpoint/2010/main" val="2898813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541"/>
          <p:cNvGrpSpPr>
            <a:grpSpLocks/>
          </p:cNvGrpSpPr>
          <p:nvPr/>
        </p:nvGrpSpPr>
        <p:grpSpPr bwMode="auto">
          <a:xfrm>
            <a:off x="685801" y="152400"/>
            <a:ext cx="7848600" cy="6705600"/>
            <a:chOff x="-3" y="-3"/>
            <a:chExt cx="5834" cy="3147"/>
          </a:xfrm>
        </p:grpSpPr>
        <p:grpSp>
          <p:nvGrpSpPr>
            <p:cNvPr id="19459" name="Group 539"/>
            <p:cNvGrpSpPr>
              <a:grpSpLocks/>
            </p:cNvGrpSpPr>
            <p:nvPr/>
          </p:nvGrpSpPr>
          <p:grpSpPr bwMode="auto">
            <a:xfrm>
              <a:off x="0" y="0"/>
              <a:ext cx="5828" cy="3141"/>
              <a:chOff x="0" y="0"/>
              <a:chExt cx="5828" cy="3141"/>
            </a:xfrm>
          </p:grpSpPr>
          <p:grpSp>
            <p:nvGrpSpPr>
              <p:cNvPr id="19461" name="Group 470"/>
              <p:cNvGrpSpPr>
                <a:grpSpLocks/>
              </p:cNvGrpSpPr>
              <p:nvPr/>
            </p:nvGrpSpPr>
            <p:grpSpPr bwMode="auto">
              <a:xfrm>
                <a:off x="0" y="0"/>
                <a:ext cx="668" cy="379"/>
                <a:chOff x="0" y="0"/>
                <a:chExt cx="668" cy="379"/>
              </a:xfrm>
            </p:grpSpPr>
            <p:sp>
              <p:nvSpPr>
                <p:cNvPr id="19564" name="Rectangle 434"/>
                <p:cNvSpPr>
                  <a:spLocks noChangeArrowheads="1"/>
                </p:cNvSpPr>
                <p:nvPr/>
              </p:nvSpPr>
              <p:spPr bwMode="auto">
                <a:xfrm>
                  <a:off x="12" y="12"/>
                  <a:ext cx="644"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DEGREE</a:t>
                  </a:r>
                </a:p>
                <a:p>
                  <a:pPr algn="ctr"/>
                  <a:endParaRPr lang="en-US" altLang="en-US" sz="2400">
                    <a:solidFill>
                      <a:schemeClr val="tx2"/>
                    </a:solidFill>
                    <a:latin typeface="Times New Roman" panose="02020603050405020304" pitchFamily="18" charset="0"/>
                  </a:endParaRPr>
                </a:p>
              </p:txBody>
            </p:sp>
            <p:sp>
              <p:nvSpPr>
                <p:cNvPr id="19565" name="Rectangle 469"/>
                <p:cNvSpPr>
                  <a:spLocks noChangeArrowheads="1"/>
                </p:cNvSpPr>
                <p:nvPr/>
              </p:nvSpPr>
              <p:spPr bwMode="auto">
                <a:xfrm>
                  <a:off x="0" y="0"/>
                  <a:ext cx="668" cy="37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2" name="Group 472"/>
              <p:cNvGrpSpPr>
                <a:grpSpLocks/>
              </p:cNvGrpSpPr>
              <p:nvPr/>
            </p:nvGrpSpPr>
            <p:grpSpPr bwMode="auto">
              <a:xfrm>
                <a:off x="668" y="0"/>
                <a:ext cx="727" cy="379"/>
                <a:chOff x="668" y="0"/>
                <a:chExt cx="727" cy="379"/>
              </a:xfrm>
            </p:grpSpPr>
            <p:sp>
              <p:nvSpPr>
                <p:cNvPr id="19562" name="Rectangle 435"/>
                <p:cNvSpPr>
                  <a:spLocks noChangeArrowheads="1"/>
                </p:cNvSpPr>
                <p:nvPr/>
              </p:nvSpPr>
              <p:spPr bwMode="auto">
                <a:xfrm>
                  <a:off x="680" y="12"/>
                  <a:ext cx="703"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DEPTH</a:t>
                  </a:r>
                </a:p>
                <a:p>
                  <a:pPr algn="ctr"/>
                  <a:endParaRPr lang="en-US" altLang="en-US" sz="2400">
                    <a:solidFill>
                      <a:schemeClr val="tx2"/>
                    </a:solidFill>
                    <a:latin typeface="Times New Roman" panose="02020603050405020304" pitchFamily="18" charset="0"/>
                  </a:endParaRPr>
                </a:p>
              </p:txBody>
            </p:sp>
            <p:sp>
              <p:nvSpPr>
                <p:cNvPr id="19563" name="Rectangle 471"/>
                <p:cNvSpPr>
                  <a:spLocks noChangeArrowheads="1"/>
                </p:cNvSpPr>
                <p:nvPr/>
              </p:nvSpPr>
              <p:spPr bwMode="auto">
                <a:xfrm>
                  <a:off x="668" y="0"/>
                  <a:ext cx="727" cy="37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3" name="Group 474"/>
              <p:cNvGrpSpPr>
                <a:grpSpLocks/>
              </p:cNvGrpSpPr>
              <p:nvPr/>
            </p:nvGrpSpPr>
            <p:grpSpPr bwMode="auto">
              <a:xfrm>
                <a:off x="1395" y="0"/>
                <a:ext cx="794" cy="379"/>
                <a:chOff x="1395" y="0"/>
                <a:chExt cx="794" cy="379"/>
              </a:xfrm>
            </p:grpSpPr>
            <p:sp>
              <p:nvSpPr>
                <p:cNvPr id="19560" name="Rectangle 436"/>
                <p:cNvSpPr>
                  <a:spLocks noChangeArrowheads="1"/>
                </p:cNvSpPr>
                <p:nvPr/>
              </p:nvSpPr>
              <p:spPr bwMode="auto">
                <a:xfrm>
                  <a:off x="1407" y="12"/>
                  <a:ext cx="77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HISTORY</a:t>
                  </a:r>
                </a:p>
                <a:p>
                  <a:pPr algn="ctr"/>
                  <a:endParaRPr lang="en-US" altLang="en-US" sz="2400">
                    <a:solidFill>
                      <a:schemeClr val="tx2"/>
                    </a:solidFill>
                    <a:latin typeface="Times New Roman" panose="02020603050405020304" pitchFamily="18" charset="0"/>
                  </a:endParaRPr>
                </a:p>
              </p:txBody>
            </p:sp>
            <p:sp>
              <p:nvSpPr>
                <p:cNvPr id="19561" name="Rectangle 473"/>
                <p:cNvSpPr>
                  <a:spLocks noChangeArrowheads="1"/>
                </p:cNvSpPr>
                <p:nvPr/>
              </p:nvSpPr>
              <p:spPr bwMode="auto">
                <a:xfrm>
                  <a:off x="1395" y="0"/>
                  <a:ext cx="794" cy="37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4" name="Group 476"/>
              <p:cNvGrpSpPr>
                <a:grpSpLocks/>
              </p:cNvGrpSpPr>
              <p:nvPr/>
            </p:nvGrpSpPr>
            <p:grpSpPr bwMode="auto">
              <a:xfrm>
                <a:off x="2189" y="0"/>
                <a:ext cx="838" cy="379"/>
                <a:chOff x="2189" y="0"/>
                <a:chExt cx="838" cy="379"/>
              </a:xfrm>
            </p:grpSpPr>
            <p:sp>
              <p:nvSpPr>
                <p:cNvPr id="19558" name="Rectangle 437"/>
                <p:cNvSpPr>
                  <a:spLocks noChangeArrowheads="1"/>
                </p:cNvSpPr>
                <p:nvPr/>
              </p:nvSpPr>
              <p:spPr bwMode="auto">
                <a:xfrm>
                  <a:off x="2201" y="12"/>
                  <a:ext cx="814"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ETIOLOGY</a:t>
                  </a:r>
                </a:p>
                <a:p>
                  <a:pPr algn="ctr"/>
                  <a:endParaRPr lang="en-US" altLang="en-US" sz="2400">
                    <a:solidFill>
                      <a:schemeClr val="tx2"/>
                    </a:solidFill>
                    <a:latin typeface="Times New Roman" panose="02020603050405020304" pitchFamily="18" charset="0"/>
                  </a:endParaRPr>
                </a:p>
              </p:txBody>
            </p:sp>
            <p:sp>
              <p:nvSpPr>
                <p:cNvPr id="19559" name="Rectangle 475"/>
                <p:cNvSpPr>
                  <a:spLocks noChangeArrowheads="1"/>
                </p:cNvSpPr>
                <p:nvPr/>
              </p:nvSpPr>
              <p:spPr bwMode="auto">
                <a:xfrm>
                  <a:off x="2189" y="0"/>
                  <a:ext cx="838" cy="37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5" name="Group 478"/>
              <p:cNvGrpSpPr>
                <a:grpSpLocks/>
              </p:cNvGrpSpPr>
              <p:nvPr/>
            </p:nvGrpSpPr>
            <p:grpSpPr bwMode="auto">
              <a:xfrm>
                <a:off x="3027" y="0"/>
                <a:ext cx="915" cy="379"/>
                <a:chOff x="3027" y="0"/>
                <a:chExt cx="915" cy="379"/>
              </a:xfrm>
            </p:grpSpPr>
            <p:sp>
              <p:nvSpPr>
                <p:cNvPr id="19556" name="Rectangle 438"/>
                <p:cNvSpPr>
                  <a:spLocks noChangeArrowheads="1"/>
                </p:cNvSpPr>
                <p:nvPr/>
              </p:nvSpPr>
              <p:spPr bwMode="auto">
                <a:xfrm>
                  <a:off x="3039" y="12"/>
                  <a:ext cx="89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SENSATION</a:t>
                  </a:r>
                </a:p>
                <a:p>
                  <a:pPr algn="ctr"/>
                  <a:endParaRPr lang="en-US" altLang="en-US" sz="2400">
                    <a:solidFill>
                      <a:schemeClr val="tx2"/>
                    </a:solidFill>
                    <a:latin typeface="Times New Roman" panose="02020603050405020304" pitchFamily="18" charset="0"/>
                  </a:endParaRPr>
                </a:p>
              </p:txBody>
            </p:sp>
            <p:sp>
              <p:nvSpPr>
                <p:cNvPr id="19557" name="Rectangle 477"/>
                <p:cNvSpPr>
                  <a:spLocks noChangeArrowheads="1"/>
                </p:cNvSpPr>
                <p:nvPr/>
              </p:nvSpPr>
              <p:spPr bwMode="auto">
                <a:xfrm>
                  <a:off x="3027" y="0"/>
                  <a:ext cx="915" cy="37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6" name="Group 480"/>
              <p:cNvGrpSpPr>
                <a:grpSpLocks/>
              </p:cNvGrpSpPr>
              <p:nvPr/>
            </p:nvGrpSpPr>
            <p:grpSpPr bwMode="auto">
              <a:xfrm>
                <a:off x="3942" y="0"/>
                <a:ext cx="1340" cy="379"/>
                <a:chOff x="3942" y="0"/>
                <a:chExt cx="1340" cy="379"/>
              </a:xfrm>
            </p:grpSpPr>
            <p:sp>
              <p:nvSpPr>
                <p:cNvPr id="19554" name="Rectangle 439"/>
                <p:cNvSpPr>
                  <a:spLocks noChangeArrowheads="1"/>
                </p:cNvSpPr>
                <p:nvPr/>
              </p:nvSpPr>
              <p:spPr bwMode="auto">
                <a:xfrm>
                  <a:off x="3954" y="12"/>
                  <a:ext cx="131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APPEARANCE</a:t>
                  </a:r>
                </a:p>
                <a:p>
                  <a:pPr algn="ctr"/>
                  <a:endParaRPr lang="en-US" altLang="en-US" sz="2400">
                    <a:solidFill>
                      <a:schemeClr val="tx2"/>
                    </a:solidFill>
                    <a:latin typeface="Times New Roman" panose="02020603050405020304" pitchFamily="18" charset="0"/>
                  </a:endParaRPr>
                </a:p>
              </p:txBody>
            </p:sp>
            <p:sp>
              <p:nvSpPr>
                <p:cNvPr id="19555" name="Rectangle 479"/>
                <p:cNvSpPr>
                  <a:spLocks noChangeArrowheads="1"/>
                </p:cNvSpPr>
                <p:nvPr/>
              </p:nvSpPr>
              <p:spPr bwMode="auto">
                <a:xfrm>
                  <a:off x="3942" y="0"/>
                  <a:ext cx="1340" cy="37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7" name="Group 482"/>
              <p:cNvGrpSpPr>
                <a:grpSpLocks/>
              </p:cNvGrpSpPr>
              <p:nvPr/>
            </p:nvGrpSpPr>
            <p:grpSpPr bwMode="auto">
              <a:xfrm>
                <a:off x="5282" y="0"/>
                <a:ext cx="546" cy="379"/>
                <a:chOff x="5282" y="0"/>
                <a:chExt cx="546" cy="379"/>
              </a:xfrm>
            </p:grpSpPr>
            <p:sp>
              <p:nvSpPr>
                <p:cNvPr id="19552" name="Rectangle 440"/>
                <p:cNvSpPr>
                  <a:spLocks noChangeArrowheads="1"/>
                </p:cNvSpPr>
                <p:nvPr/>
              </p:nvSpPr>
              <p:spPr bwMode="auto">
                <a:xfrm>
                  <a:off x="5294" y="12"/>
                  <a:ext cx="52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HEALING</a:t>
                  </a:r>
                </a:p>
                <a:p>
                  <a:pPr algn="ctr"/>
                  <a:endParaRPr lang="en-US" altLang="en-US" sz="2400">
                    <a:solidFill>
                      <a:schemeClr val="tx2"/>
                    </a:solidFill>
                    <a:latin typeface="Times New Roman" panose="02020603050405020304" pitchFamily="18" charset="0"/>
                  </a:endParaRPr>
                </a:p>
              </p:txBody>
            </p:sp>
            <p:sp>
              <p:nvSpPr>
                <p:cNvPr id="19553" name="Rectangle 481"/>
                <p:cNvSpPr>
                  <a:spLocks noChangeArrowheads="1"/>
                </p:cNvSpPr>
                <p:nvPr/>
              </p:nvSpPr>
              <p:spPr bwMode="auto">
                <a:xfrm>
                  <a:off x="5282" y="0"/>
                  <a:ext cx="546" cy="37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8" name="Group 484"/>
              <p:cNvGrpSpPr>
                <a:grpSpLocks/>
              </p:cNvGrpSpPr>
              <p:nvPr/>
            </p:nvGrpSpPr>
            <p:grpSpPr bwMode="auto">
              <a:xfrm>
                <a:off x="0" y="403"/>
                <a:ext cx="668" cy="494"/>
                <a:chOff x="0" y="403"/>
                <a:chExt cx="668" cy="494"/>
              </a:xfrm>
            </p:grpSpPr>
            <p:sp>
              <p:nvSpPr>
                <p:cNvPr id="19550" name="Rectangle 441"/>
                <p:cNvSpPr>
                  <a:spLocks noChangeArrowheads="1"/>
                </p:cNvSpPr>
                <p:nvPr/>
              </p:nvSpPr>
              <p:spPr bwMode="auto">
                <a:xfrm>
                  <a:off x="12" y="415"/>
                  <a:ext cx="64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1200">
                      <a:solidFill>
                        <a:schemeClr val="tx2"/>
                      </a:solidFill>
                      <a:latin typeface="Times New Roman" panose="02020603050405020304" pitchFamily="18" charset="0"/>
                      <a:cs typeface="Times New Roman" panose="02020603050405020304" pitchFamily="18" charset="0"/>
                    </a:rPr>
                    <a:t>1st degree</a:t>
                  </a:r>
                </a:p>
                <a:p>
                  <a:endParaRPr lang="en-US" altLang="en-US" sz="2400">
                    <a:solidFill>
                      <a:schemeClr val="tx2"/>
                    </a:solidFill>
                    <a:latin typeface="Times New Roman" panose="02020603050405020304" pitchFamily="18" charset="0"/>
                  </a:endParaRPr>
                </a:p>
              </p:txBody>
            </p:sp>
            <p:sp>
              <p:nvSpPr>
                <p:cNvPr id="19551" name="Rectangle 483"/>
                <p:cNvSpPr>
                  <a:spLocks noChangeArrowheads="1"/>
                </p:cNvSpPr>
                <p:nvPr/>
              </p:nvSpPr>
              <p:spPr bwMode="auto">
                <a:xfrm>
                  <a:off x="0" y="403"/>
                  <a:ext cx="668" cy="4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69" name="Group 486"/>
              <p:cNvGrpSpPr>
                <a:grpSpLocks/>
              </p:cNvGrpSpPr>
              <p:nvPr/>
            </p:nvGrpSpPr>
            <p:grpSpPr bwMode="auto">
              <a:xfrm>
                <a:off x="668" y="403"/>
                <a:ext cx="727" cy="494"/>
                <a:chOff x="668" y="403"/>
                <a:chExt cx="727" cy="494"/>
              </a:xfrm>
            </p:grpSpPr>
            <p:sp>
              <p:nvSpPr>
                <p:cNvPr id="19548" name="Rectangle 442"/>
                <p:cNvSpPr>
                  <a:spLocks noChangeArrowheads="1"/>
                </p:cNvSpPr>
                <p:nvPr/>
              </p:nvSpPr>
              <p:spPr bwMode="auto">
                <a:xfrm>
                  <a:off x="680" y="415"/>
                  <a:ext cx="703"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superficial</a:t>
                  </a:r>
                </a:p>
                <a:p>
                  <a:pPr algn="ctr"/>
                  <a:endParaRPr lang="en-US" altLang="en-US" sz="2400">
                    <a:solidFill>
                      <a:schemeClr val="tx2"/>
                    </a:solidFill>
                    <a:latin typeface="Times New Roman" panose="02020603050405020304" pitchFamily="18" charset="0"/>
                  </a:endParaRPr>
                </a:p>
              </p:txBody>
            </p:sp>
            <p:sp>
              <p:nvSpPr>
                <p:cNvPr id="19549" name="Rectangle 485"/>
                <p:cNvSpPr>
                  <a:spLocks noChangeArrowheads="1"/>
                </p:cNvSpPr>
                <p:nvPr/>
              </p:nvSpPr>
              <p:spPr bwMode="auto">
                <a:xfrm>
                  <a:off x="668" y="403"/>
                  <a:ext cx="727" cy="4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0" name="Group 488"/>
              <p:cNvGrpSpPr>
                <a:grpSpLocks/>
              </p:cNvGrpSpPr>
              <p:nvPr/>
            </p:nvGrpSpPr>
            <p:grpSpPr bwMode="auto">
              <a:xfrm>
                <a:off x="1395" y="403"/>
                <a:ext cx="794" cy="494"/>
                <a:chOff x="1395" y="403"/>
                <a:chExt cx="794" cy="494"/>
              </a:xfrm>
            </p:grpSpPr>
            <p:sp>
              <p:nvSpPr>
                <p:cNvPr id="19546" name="Rectangle 443"/>
                <p:cNvSpPr>
                  <a:spLocks noChangeArrowheads="1"/>
                </p:cNvSpPr>
                <p:nvPr/>
              </p:nvSpPr>
              <p:spPr bwMode="auto">
                <a:xfrm>
                  <a:off x="1407" y="415"/>
                  <a:ext cx="77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momentary exposure</a:t>
                  </a:r>
                </a:p>
                <a:p>
                  <a:pPr algn="ctr"/>
                  <a:endParaRPr lang="en-US" altLang="en-US" sz="2400">
                    <a:solidFill>
                      <a:schemeClr val="tx2"/>
                    </a:solidFill>
                    <a:latin typeface="Times New Roman" panose="02020603050405020304" pitchFamily="18" charset="0"/>
                  </a:endParaRPr>
                </a:p>
              </p:txBody>
            </p:sp>
            <p:sp>
              <p:nvSpPr>
                <p:cNvPr id="19547" name="Rectangle 487"/>
                <p:cNvSpPr>
                  <a:spLocks noChangeArrowheads="1"/>
                </p:cNvSpPr>
                <p:nvPr/>
              </p:nvSpPr>
              <p:spPr bwMode="auto">
                <a:xfrm>
                  <a:off x="1395" y="403"/>
                  <a:ext cx="794" cy="4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1" name="Group 490"/>
              <p:cNvGrpSpPr>
                <a:grpSpLocks/>
              </p:cNvGrpSpPr>
              <p:nvPr/>
            </p:nvGrpSpPr>
            <p:grpSpPr bwMode="auto">
              <a:xfrm>
                <a:off x="2189" y="403"/>
                <a:ext cx="838" cy="494"/>
                <a:chOff x="2189" y="403"/>
                <a:chExt cx="838" cy="494"/>
              </a:xfrm>
            </p:grpSpPr>
            <p:sp>
              <p:nvSpPr>
                <p:cNvPr id="19544" name="Rectangle 444"/>
                <p:cNvSpPr>
                  <a:spLocks noChangeArrowheads="1"/>
                </p:cNvSpPr>
                <p:nvPr/>
              </p:nvSpPr>
              <p:spPr bwMode="auto">
                <a:xfrm>
                  <a:off x="2201" y="415"/>
                  <a:ext cx="81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sunburn</a:t>
                  </a:r>
                </a:p>
                <a:p>
                  <a:pPr algn="ctr"/>
                  <a:endParaRPr lang="en-US" altLang="en-US" sz="2400">
                    <a:solidFill>
                      <a:schemeClr val="tx2"/>
                    </a:solidFill>
                    <a:latin typeface="Times New Roman" panose="02020603050405020304" pitchFamily="18" charset="0"/>
                  </a:endParaRPr>
                </a:p>
              </p:txBody>
            </p:sp>
            <p:sp>
              <p:nvSpPr>
                <p:cNvPr id="19545" name="Rectangle 489"/>
                <p:cNvSpPr>
                  <a:spLocks noChangeArrowheads="1"/>
                </p:cNvSpPr>
                <p:nvPr/>
              </p:nvSpPr>
              <p:spPr bwMode="auto">
                <a:xfrm>
                  <a:off x="2189" y="403"/>
                  <a:ext cx="838" cy="4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2" name="Group 492"/>
              <p:cNvGrpSpPr>
                <a:grpSpLocks/>
              </p:cNvGrpSpPr>
              <p:nvPr/>
            </p:nvGrpSpPr>
            <p:grpSpPr bwMode="auto">
              <a:xfrm>
                <a:off x="3027" y="403"/>
                <a:ext cx="915" cy="494"/>
                <a:chOff x="3027" y="403"/>
                <a:chExt cx="915" cy="494"/>
              </a:xfrm>
            </p:grpSpPr>
            <p:sp>
              <p:nvSpPr>
                <p:cNvPr id="19542" name="Rectangle 445"/>
                <p:cNvSpPr>
                  <a:spLocks noChangeArrowheads="1"/>
                </p:cNvSpPr>
                <p:nvPr/>
              </p:nvSpPr>
              <p:spPr bwMode="auto">
                <a:xfrm>
                  <a:off x="3039" y="415"/>
                  <a:ext cx="891"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sharp, uniform pain</a:t>
                  </a:r>
                </a:p>
                <a:p>
                  <a:pPr algn="ctr"/>
                  <a:endParaRPr lang="en-US" altLang="en-US" sz="2400">
                    <a:solidFill>
                      <a:schemeClr val="tx2"/>
                    </a:solidFill>
                    <a:latin typeface="Times New Roman" panose="02020603050405020304" pitchFamily="18" charset="0"/>
                  </a:endParaRPr>
                </a:p>
              </p:txBody>
            </p:sp>
            <p:sp>
              <p:nvSpPr>
                <p:cNvPr id="19543" name="Rectangle 491"/>
                <p:cNvSpPr>
                  <a:spLocks noChangeArrowheads="1"/>
                </p:cNvSpPr>
                <p:nvPr/>
              </p:nvSpPr>
              <p:spPr bwMode="auto">
                <a:xfrm>
                  <a:off x="3027" y="403"/>
                  <a:ext cx="915" cy="4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3" name="Group 494"/>
              <p:cNvGrpSpPr>
                <a:grpSpLocks/>
              </p:cNvGrpSpPr>
              <p:nvPr/>
            </p:nvGrpSpPr>
            <p:grpSpPr bwMode="auto">
              <a:xfrm>
                <a:off x="3942" y="403"/>
                <a:ext cx="1340" cy="494"/>
                <a:chOff x="3942" y="403"/>
                <a:chExt cx="1340" cy="494"/>
              </a:xfrm>
            </p:grpSpPr>
            <p:sp>
              <p:nvSpPr>
                <p:cNvPr id="19540" name="Rectangle 446"/>
                <p:cNvSpPr>
                  <a:spLocks noChangeArrowheads="1"/>
                </p:cNvSpPr>
                <p:nvPr/>
              </p:nvSpPr>
              <p:spPr bwMode="auto">
                <a:xfrm>
                  <a:off x="3954" y="415"/>
                  <a:ext cx="1316"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dirty="0">
                      <a:solidFill>
                        <a:schemeClr val="tx2"/>
                      </a:solidFill>
                      <a:latin typeface="Times New Roman" panose="02020603050405020304" pitchFamily="18" charset="0"/>
                      <a:cs typeface="Times New Roman" panose="02020603050405020304" pitchFamily="18" charset="0"/>
                    </a:rPr>
                    <a:t>blanches red, pink, edematous, soft, flaking, peeling</a:t>
                  </a:r>
                </a:p>
                <a:p>
                  <a:pPr algn="ctr"/>
                  <a:endParaRPr lang="en-US" altLang="en-US" sz="2400" dirty="0">
                    <a:solidFill>
                      <a:schemeClr val="tx2"/>
                    </a:solidFill>
                    <a:latin typeface="Times New Roman" panose="02020603050405020304" pitchFamily="18" charset="0"/>
                  </a:endParaRPr>
                </a:p>
              </p:txBody>
            </p:sp>
            <p:sp>
              <p:nvSpPr>
                <p:cNvPr id="19541" name="Rectangle 493"/>
                <p:cNvSpPr>
                  <a:spLocks noChangeArrowheads="1"/>
                </p:cNvSpPr>
                <p:nvPr/>
              </p:nvSpPr>
              <p:spPr bwMode="auto">
                <a:xfrm>
                  <a:off x="3942" y="403"/>
                  <a:ext cx="1340" cy="4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4" name="Group 496"/>
              <p:cNvGrpSpPr>
                <a:grpSpLocks/>
              </p:cNvGrpSpPr>
              <p:nvPr/>
            </p:nvGrpSpPr>
            <p:grpSpPr bwMode="auto">
              <a:xfrm>
                <a:off x="5282" y="403"/>
                <a:ext cx="546" cy="494"/>
                <a:chOff x="5282" y="403"/>
                <a:chExt cx="546" cy="494"/>
              </a:xfrm>
            </p:grpSpPr>
            <p:sp>
              <p:nvSpPr>
                <p:cNvPr id="19538" name="Rectangle 447"/>
                <p:cNvSpPr>
                  <a:spLocks noChangeArrowheads="1"/>
                </p:cNvSpPr>
                <p:nvPr/>
              </p:nvSpPr>
              <p:spPr bwMode="auto">
                <a:xfrm>
                  <a:off x="5294" y="415"/>
                  <a:ext cx="52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u="sng">
                      <a:solidFill>
                        <a:schemeClr val="tx2"/>
                      </a:solidFill>
                      <a:latin typeface="Times New Roman" panose="02020603050405020304" pitchFamily="18" charset="0"/>
                      <a:cs typeface="Times New Roman" panose="02020603050405020304" pitchFamily="18" charset="0"/>
                    </a:rPr>
                    <a:t>+</a:t>
                  </a:r>
                  <a:r>
                    <a:rPr lang="en-US" altLang="en-US" sz="1200">
                      <a:solidFill>
                        <a:schemeClr val="tx2"/>
                      </a:solidFill>
                      <a:latin typeface="Times New Roman" panose="02020603050405020304" pitchFamily="18" charset="0"/>
                      <a:cs typeface="Times New Roman" panose="02020603050405020304" pitchFamily="18" charset="0"/>
                    </a:rPr>
                    <a:t> 7 days</a:t>
                  </a:r>
                </a:p>
                <a:p>
                  <a:pPr algn="ctr"/>
                  <a:endParaRPr lang="en-US" altLang="en-US" sz="2400">
                    <a:solidFill>
                      <a:schemeClr val="tx2"/>
                    </a:solidFill>
                    <a:latin typeface="Times New Roman" panose="02020603050405020304" pitchFamily="18" charset="0"/>
                  </a:endParaRPr>
                </a:p>
              </p:txBody>
            </p:sp>
            <p:sp>
              <p:nvSpPr>
                <p:cNvPr id="19539" name="Rectangle 495"/>
                <p:cNvSpPr>
                  <a:spLocks noChangeArrowheads="1"/>
                </p:cNvSpPr>
                <p:nvPr/>
              </p:nvSpPr>
              <p:spPr bwMode="auto">
                <a:xfrm>
                  <a:off x="5282" y="403"/>
                  <a:ext cx="546" cy="4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5" name="Group 498"/>
              <p:cNvGrpSpPr>
                <a:grpSpLocks/>
              </p:cNvGrpSpPr>
              <p:nvPr/>
            </p:nvGrpSpPr>
            <p:grpSpPr bwMode="auto">
              <a:xfrm>
                <a:off x="0" y="921"/>
                <a:ext cx="668" cy="839"/>
                <a:chOff x="0" y="921"/>
                <a:chExt cx="668" cy="839"/>
              </a:xfrm>
            </p:grpSpPr>
            <p:sp>
              <p:nvSpPr>
                <p:cNvPr id="19536" name="Rectangle 448"/>
                <p:cNvSpPr>
                  <a:spLocks noChangeArrowheads="1"/>
                </p:cNvSpPr>
                <p:nvPr/>
              </p:nvSpPr>
              <p:spPr bwMode="auto">
                <a:xfrm>
                  <a:off x="12" y="933"/>
                  <a:ext cx="644"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1200">
                      <a:solidFill>
                        <a:schemeClr val="tx2"/>
                      </a:solidFill>
                      <a:latin typeface="Times New Roman" panose="02020603050405020304" pitchFamily="18" charset="0"/>
                      <a:cs typeface="Times New Roman" panose="02020603050405020304" pitchFamily="18" charset="0"/>
                    </a:rPr>
                    <a:t>2nd degree</a:t>
                  </a:r>
                </a:p>
                <a:p>
                  <a:endParaRPr lang="en-US" altLang="en-US" sz="2400">
                    <a:solidFill>
                      <a:schemeClr val="tx2"/>
                    </a:solidFill>
                    <a:latin typeface="Times New Roman" panose="02020603050405020304" pitchFamily="18" charset="0"/>
                  </a:endParaRPr>
                </a:p>
              </p:txBody>
            </p:sp>
            <p:sp>
              <p:nvSpPr>
                <p:cNvPr id="19537" name="Rectangle 497"/>
                <p:cNvSpPr>
                  <a:spLocks noChangeArrowheads="1"/>
                </p:cNvSpPr>
                <p:nvPr/>
              </p:nvSpPr>
              <p:spPr bwMode="auto">
                <a:xfrm>
                  <a:off x="0" y="921"/>
                  <a:ext cx="668" cy="83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6" name="Group 500"/>
              <p:cNvGrpSpPr>
                <a:grpSpLocks/>
              </p:cNvGrpSpPr>
              <p:nvPr/>
            </p:nvGrpSpPr>
            <p:grpSpPr bwMode="auto">
              <a:xfrm>
                <a:off x="668" y="921"/>
                <a:ext cx="727" cy="839"/>
                <a:chOff x="668" y="921"/>
                <a:chExt cx="727" cy="839"/>
              </a:xfrm>
            </p:grpSpPr>
            <p:sp>
              <p:nvSpPr>
                <p:cNvPr id="19534" name="Rectangle 449"/>
                <p:cNvSpPr>
                  <a:spLocks noChangeArrowheads="1"/>
                </p:cNvSpPr>
                <p:nvPr/>
              </p:nvSpPr>
              <p:spPr bwMode="auto">
                <a:xfrm>
                  <a:off x="680" y="933"/>
                  <a:ext cx="703"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partial thickness</a:t>
                  </a:r>
                </a:p>
                <a:p>
                  <a:pPr algn="ctr"/>
                  <a:endParaRPr lang="en-US" altLang="en-US" sz="2400">
                    <a:solidFill>
                      <a:schemeClr val="tx2"/>
                    </a:solidFill>
                    <a:latin typeface="Times New Roman" panose="02020603050405020304" pitchFamily="18" charset="0"/>
                  </a:endParaRPr>
                </a:p>
              </p:txBody>
            </p:sp>
            <p:sp>
              <p:nvSpPr>
                <p:cNvPr id="19535" name="Rectangle 499"/>
                <p:cNvSpPr>
                  <a:spLocks noChangeArrowheads="1"/>
                </p:cNvSpPr>
                <p:nvPr/>
              </p:nvSpPr>
              <p:spPr bwMode="auto">
                <a:xfrm>
                  <a:off x="668" y="921"/>
                  <a:ext cx="727" cy="83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7" name="Group 502"/>
              <p:cNvGrpSpPr>
                <a:grpSpLocks/>
              </p:cNvGrpSpPr>
              <p:nvPr/>
            </p:nvGrpSpPr>
            <p:grpSpPr bwMode="auto">
              <a:xfrm>
                <a:off x="1395" y="921"/>
                <a:ext cx="794" cy="839"/>
                <a:chOff x="1395" y="921"/>
                <a:chExt cx="794" cy="839"/>
              </a:xfrm>
            </p:grpSpPr>
            <p:sp>
              <p:nvSpPr>
                <p:cNvPr id="19532" name="Rectangle 450"/>
                <p:cNvSpPr>
                  <a:spLocks noChangeArrowheads="1"/>
                </p:cNvSpPr>
                <p:nvPr/>
              </p:nvSpPr>
              <p:spPr bwMode="auto">
                <a:xfrm>
                  <a:off x="1407" y="933"/>
                  <a:ext cx="770"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exposure of limited duration to lower temperature (40-55°C)</a:t>
                  </a:r>
                </a:p>
                <a:p>
                  <a:pPr algn="ctr"/>
                  <a:endParaRPr lang="en-US" altLang="en-US" sz="2400">
                    <a:solidFill>
                      <a:schemeClr val="tx2"/>
                    </a:solidFill>
                    <a:latin typeface="Times New Roman" panose="02020603050405020304" pitchFamily="18" charset="0"/>
                  </a:endParaRPr>
                </a:p>
              </p:txBody>
            </p:sp>
            <p:sp>
              <p:nvSpPr>
                <p:cNvPr id="19533" name="Rectangle 501"/>
                <p:cNvSpPr>
                  <a:spLocks noChangeArrowheads="1"/>
                </p:cNvSpPr>
                <p:nvPr/>
              </p:nvSpPr>
              <p:spPr bwMode="auto">
                <a:xfrm>
                  <a:off x="1395" y="921"/>
                  <a:ext cx="794" cy="83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8" name="Group 504"/>
              <p:cNvGrpSpPr>
                <a:grpSpLocks/>
              </p:cNvGrpSpPr>
              <p:nvPr/>
            </p:nvGrpSpPr>
            <p:grpSpPr bwMode="auto">
              <a:xfrm>
                <a:off x="2189" y="921"/>
                <a:ext cx="838" cy="839"/>
                <a:chOff x="2189" y="921"/>
                <a:chExt cx="838" cy="839"/>
              </a:xfrm>
            </p:grpSpPr>
            <p:sp>
              <p:nvSpPr>
                <p:cNvPr id="19530" name="Rectangle 451"/>
                <p:cNvSpPr>
                  <a:spLocks noChangeArrowheads="1"/>
                </p:cNvSpPr>
                <p:nvPr/>
              </p:nvSpPr>
              <p:spPr bwMode="auto">
                <a:xfrm>
                  <a:off x="2201" y="933"/>
                  <a:ext cx="814"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scalds, flash burn without contact, weak chemical</a:t>
                  </a:r>
                </a:p>
                <a:p>
                  <a:pPr algn="ctr"/>
                  <a:endParaRPr lang="en-US" altLang="en-US" sz="2400">
                    <a:solidFill>
                      <a:schemeClr val="tx2"/>
                    </a:solidFill>
                    <a:latin typeface="Times New Roman" panose="02020603050405020304" pitchFamily="18" charset="0"/>
                  </a:endParaRPr>
                </a:p>
              </p:txBody>
            </p:sp>
            <p:sp>
              <p:nvSpPr>
                <p:cNvPr id="19531" name="Rectangle 503"/>
                <p:cNvSpPr>
                  <a:spLocks noChangeArrowheads="1"/>
                </p:cNvSpPr>
                <p:nvPr/>
              </p:nvSpPr>
              <p:spPr bwMode="auto">
                <a:xfrm>
                  <a:off x="2189" y="921"/>
                  <a:ext cx="838" cy="83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79" name="Group 506"/>
              <p:cNvGrpSpPr>
                <a:grpSpLocks/>
              </p:cNvGrpSpPr>
              <p:nvPr/>
            </p:nvGrpSpPr>
            <p:grpSpPr bwMode="auto">
              <a:xfrm>
                <a:off x="3027" y="921"/>
                <a:ext cx="915" cy="839"/>
                <a:chOff x="3027" y="921"/>
                <a:chExt cx="915" cy="839"/>
              </a:xfrm>
            </p:grpSpPr>
            <p:sp>
              <p:nvSpPr>
                <p:cNvPr id="19528" name="Rectangle 452"/>
                <p:cNvSpPr>
                  <a:spLocks noChangeArrowheads="1"/>
                </p:cNvSpPr>
                <p:nvPr/>
              </p:nvSpPr>
              <p:spPr bwMode="auto">
                <a:xfrm>
                  <a:off x="3039" y="933"/>
                  <a:ext cx="891"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dull or hyperactive pain, sensitive to air/temp changes</a:t>
                  </a:r>
                </a:p>
                <a:p>
                  <a:pPr algn="ctr"/>
                  <a:endParaRPr lang="en-US" altLang="en-US" sz="2400">
                    <a:solidFill>
                      <a:schemeClr val="tx2"/>
                    </a:solidFill>
                    <a:latin typeface="Times New Roman" panose="02020603050405020304" pitchFamily="18" charset="0"/>
                  </a:endParaRPr>
                </a:p>
              </p:txBody>
            </p:sp>
            <p:sp>
              <p:nvSpPr>
                <p:cNvPr id="19529" name="Rectangle 505"/>
                <p:cNvSpPr>
                  <a:spLocks noChangeArrowheads="1"/>
                </p:cNvSpPr>
                <p:nvPr/>
              </p:nvSpPr>
              <p:spPr bwMode="auto">
                <a:xfrm>
                  <a:off x="3027" y="921"/>
                  <a:ext cx="915" cy="83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0" name="Group 508"/>
              <p:cNvGrpSpPr>
                <a:grpSpLocks/>
              </p:cNvGrpSpPr>
              <p:nvPr/>
            </p:nvGrpSpPr>
            <p:grpSpPr bwMode="auto">
              <a:xfrm>
                <a:off x="3942" y="921"/>
                <a:ext cx="1340" cy="839"/>
                <a:chOff x="3942" y="921"/>
                <a:chExt cx="1340" cy="839"/>
              </a:xfrm>
            </p:grpSpPr>
            <p:sp>
              <p:nvSpPr>
                <p:cNvPr id="19526" name="Rectangle 453"/>
                <p:cNvSpPr>
                  <a:spLocks noChangeArrowheads="1"/>
                </p:cNvSpPr>
                <p:nvPr/>
              </p:nvSpPr>
              <p:spPr bwMode="auto">
                <a:xfrm>
                  <a:off x="3954" y="933"/>
                  <a:ext cx="1316"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mottled red, blanches red/pink, BLISTERS, edema, serous exudate, moist</a:t>
                  </a:r>
                </a:p>
                <a:p>
                  <a:pPr algn="ctr"/>
                  <a:endParaRPr lang="en-US" altLang="en-US" sz="2400">
                    <a:solidFill>
                      <a:schemeClr val="tx2"/>
                    </a:solidFill>
                    <a:latin typeface="Times New Roman" panose="02020603050405020304" pitchFamily="18" charset="0"/>
                  </a:endParaRPr>
                </a:p>
              </p:txBody>
            </p:sp>
            <p:sp>
              <p:nvSpPr>
                <p:cNvPr id="19527" name="Rectangle 507"/>
                <p:cNvSpPr>
                  <a:spLocks noChangeArrowheads="1"/>
                </p:cNvSpPr>
                <p:nvPr/>
              </p:nvSpPr>
              <p:spPr bwMode="auto">
                <a:xfrm>
                  <a:off x="3942" y="921"/>
                  <a:ext cx="1340" cy="83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1" name="Group 510"/>
              <p:cNvGrpSpPr>
                <a:grpSpLocks/>
              </p:cNvGrpSpPr>
              <p:nvPr/>
            </p:nvGrpSpPr>
            <p:grpSpPr bwMode="auto">
              <a:xfrm>
                <a:off x="5282" y="921"/>
                <a:ext cx="546" cy="839"/>
                <a:chOff x="5282" y="921"/>
                <a:chExt cx="546" cy="839"/>
              </a:xfrm>
            </p:grpSpPr>
            <p:sp>
              <p:nvSpPr>
                <p:cNvPr id="19524" name="Rectangle 454"/>
                <p:cNvSpPr>
                  <a:spLocks noChangeArrowheads="1"/>
                </p:cNvSpPr>
                <p:nvPr/>
              </p:nvSpPr>
              <p:spPr bwMode="auto">
                <a:xfrm>
                  <a:off x="5294" y="933"/>
                  <a:ext cx="522"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14-21 days</a:t>
                  </a:r>
                </a:p>
                <a:p>
                  <a:pPr algn="ctr"/>
                  <a:endParaRPr lang="en-US" altLang="en-US" sz="2400">
                    <a:solidFill>
                      <a:schemeClr val="tx2"/>
                    </a:solidFill>
                    <a:latin typeface="Times New Roman" panose="02020603050405020304" pitchFamily="18" charset="0"/>
                  </a:endParaRPr>
                </a:p>
              </p:txBody>
            </p:sp>
            <p:sp>
              <p:nvSpPr>
                <p:cNvPr id="19525" name="Rectangle 509"/>
                <p:cNvSpPr>
                  <a:spLocks noChangeArrowheads="1"/>
                </p:cNvSpPr>
                <p:nvPr/>
              </p:nvSpPr>
              <p:spPr bwMode="auto">
                <a:xfrm>
                  <a:off x="5282" y="921"/>
                  <a:ext cx="546" cy="83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2" name="Group 512"/>
              <p:cNvGrpSpPr>
                <a:grpSpLocks/>
              </p:cNvGrpSpPr>
              <p:nvPr/>
            </p:nvGrpSpPr>
            <p:grpSpPr bwMode="auto">
              <a:xfrm>
                <a:off x="0" y="1784"/>
                <a:ext cx="668" cy="609"/>
                <a:chOff x="0" y="1784"/>
                <a:chExt cx="668" cy="609"/>
              </a:xfrm>
            </p:grpSpPr>
            <p:sp>
              <p:nvSpPr>
                <p:cNvPr id="19522" name="Rectangle 455"/>
                <p:cNvSpPr>
                  <a:spLocks noChangeArrowheads="1"/>
                </p:cNvSpPr>
                <p:nvPr/>
              </p:nvSpPr>
              <p:spPr bwMode="auto">
                <a:xfrm>
                  <a:off x="12" y="1796"/>
                  <a:ext cx="644"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1200">
                      <a:solidFill>
                        <a:schemeClr val="tx2"/>
                      </a:solidFill>
                      <a:latin typeface="Times New Roman" panose="02020603050405020304" pitchFamily="18" charset="0"/>
                      <a:cs typeface="Times New Roman" panose="02020603050405020304" pitchFamily="18" charset="0"/>
                    </a:rPr>
                    <a:t>3rd degree</a:t>
                  </a:r>
                </a:p>
                <a:p>
                  <a:endParaRPr lang="en-US" altLang="en-US" sz="2400">
                    <a:solidFill>
                      <a:schemeClr val="tx2"/>
                    </a:solidFill>
                    <a:latin typeface="Times New Roman" panose="02020603050405020304" pitchFamily="18" charset="0"/>
                  </a:endParaRPr>
                </a:p>
              </p:txBody>
            </p:sp>
            <p:sp>
              <p:nvSpPr>
                <p:cNvPr id="19523" name="Rectangle 511"/>
                <p:cNvSpPr>
                  <a:spLocks noChangeArrowheads="1"/>
                </p:cNvSpPr>
                <p:nvPr/>
              </p:nvSpPr>
              <p:spPr bwMode="auto">
                <a:xfrm>
                  <a:off x="0" y="1784"/>
                  <a:ext cx="668" cy="60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3" name="Group 514"/>
              <p:cNvGrpSpPr>
                <a:grpSpLocks/>
              </p:cNvGrpSpPr>
              <p:nvPr/>
            </p:nvGrpSpPr>
            <p:grpSpPr bwMode="auto">
              <a:xfrm>
                <a:off x="668" y="1784"/>
                <a:ext cx="727" cy="609"/>
                <a:chOff x="668" y="1784"/>
                <a:chExt cx="727" cy="609"/>
              </a:xfrm>
            </p:grpSpPr>
            <p:sp>
              <p:nvSpPr>
                <p:cNvPr id="19520" name="Rectangle 456"/>
                <p:cNvSpPr>
                  <a:spLocks noChangeArrowheads="1"/>
                </p:cNvSpPr>
                <p:nvPr/>
              </p:nvSpPr>
              <p:spPr bwMode="auto">
                <a:xfrm>
                  <a:off x="680" y="1796"/>
                  <a:ext cx="70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full thickness</a:t>
                  </a:r>
                </a:p>
                <a:p>
                  <a:pPr algn="ctr"/>
                  <a:endParaRPr lang="en-US" altLang="en-US" sz="2400">
                    <a:solidFill>
                      <a:schemeClr val="tx2"/>
                    </a:solidFill>
                    <a:latin typeface="Times New Roman" panose="02020603050405020304" pitchFamily="18" charset="0"/>
                  </a:endParaRPr>
                </a:p>
              </p:txBody>
            </p:sp>
            <p:sp>
              <p:nvSpPr>
                <p:cNvPr id="19521" name="Rectangle 513"/>
                <p:cNvSpPr>
                  <a:spLocks noChangeArrowheads="1"/>
                </p:cNvSpPr>
                <p:nvPr/>
              </p:nvSpPr>
              <p:spPr bwMode="auto">
                <a:xfrm>
                  <a:off x="668" y="1784"/>
                  <a:ext cx="727" cy="60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4" name="Group 516"/>
              <p:cNvGrpSpPr>
                <a:grpSpLocks/>
              </p:cNvGrpSpPr>
              <p:nvPr/>
            </p:nvGrpSpPr>
            <p:grpSpPr bwMode="auto">
              <a:xfrm>
                <a:off x="1395" y="1784"/>
                <a:ext cx="794" cy="609"/>
                <a:chOff x="1395" y="1784"/>
                <a:chExt cx="794" cy="609"/>
              </a:xfrm>
            </p:grpSpPr>
            <p:sp>
              <p:nvSpPr>
                <p:cNvPr id="19518" name="Rectangle 457"/>
                <p:cNvSpPr>
                  <a:spLocks noChangeArrowheads="1"/>
                </p:cNvSpPr>
                <p:nvPr/>
              </p:nvSpPr>
              <p:spPr bwMode="auto">
                <a:xfrm>
                  <a:off x="1407" y="1796"/>
                  <a:ext cx="770"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long duration of exposure to high temperature</a:t>
                  </a:r>
                </a:p>
                <a:p>
                  <a:pPr algn="ctr"/>
                  <a:endParaRPr lang="en-US" altLang="en-US" sz="2400">
                    <a:solidFill>
                      <a:schemeClr val="tx2"/>
                    </a:solidFill>
                    <a:latin typeface="Times New Roman" panose="02020603050405020304" pitchFamily="18" charset="0"/>
                  </a:endParaRPr>
                </a:p>
              </p:txBody>
            </p:sp>
            <p:sp>
              <p:nvSpPr>
                <p:cNvPr id="19519" name="Rectangle 515"/>
                <p:cNvSpPr>
                  <a:spLocks noChangeArrowheads="1"/>
                </p:cNvSpPr>
                <p:nvPr/>
              </p:nvSpPr>
              <p:spPr bwMode="auto">
                <a:xfrm>
                  <a:off x="1395" y="1784"/>
                  <a:ext cx="794" cy="60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5" name="Group 518"/>
              <p:cNvGrpSpPr>
                <a:grpSpLocks/>
              </p:cNvGrpSpPr>
              <p:nvPr/>
            </p:nvGrpSpPr>
            <p:grpSpPr bwMode="auto">
              <a:xfrm>
                <a:off x="2189" y="1784"/>
                <a:ext cx="838" cy="609"/>
                <a:chOff x="2189" y="1784"/>
                <a:chExt cx="838" cy="609"/>
              </a:xfrm>
            </p:grpSpPr>
            <p:sp>
              <p:nvSpPr>
                <p:cNvPr id="19516" name="Rectangle 458"/>
                <p:cNvSpPr>
                  <a:spLocks noChangeArrowheads="1"/>
                </p:cNvSpPr>
                <p:nvPr/>
              </p:nvSpPr>
              <p:spPr bwMode="auto">
                <a:xfrm>
                  <a:off x="2201" y="1796"/>
                  <a:ext cx="814"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immersion, flame, electrical, chemical</a:t>
                  </a:r>
                </a:p>
                <a:p>
                  <a:pPr algn="ctr"/>
                  <a:endParaRPr lang="en-US" altLang="en-US" sz="2400">
                    <a:solidFill>
                      <a:schemeClr val="tx2"/>
                    </a:solidFill>
                    <a:latin typeface="Times New Roman" panose="02020603050405020304" pitchFamily="18" charset="0"/>
                  </a:endParaRPr>
                </a:p>
              </p:txBody>
            </p:sp>
            <p:sp>
              <p:nvSpPr>
                <p:cNvPr id="19517" name="Rectangle 517"/>
                <p:cNvSpPr>
                  <a:spLocks noChangeArrowheads="1"/>
                </p:cNvSpPr>
                <p:nvPr/>
              </p:nvSpPr>
              <p:spPr bwMode="auto">
                <a:xfrm>
                  <a:off x="2189" y="1784"/>
                  <a:ext cx="838" cy="60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6" name="Group 520"/>
              <p:cNvGrpSpPr>
                <a:grpSpLocks/>
              </p:cNvGrpSpPr>
              <p:nvPr/>
            </p:nvGrpSpPr>
            <p:grpSpPr bwMode="auto">
              <a:xfrm>
                <a:off x="3027" y="1784"/>
                <a:ext cx="915" cy="609"/>
                <a:chOff x="3027" y="1784"/>
                <a:chExt cx="915" cy="609"/>
              </a:xfrm>
            </p:grpSpPr>
            <p:sp>
              <p:nvSpPr>
                <p:cNvPr id="19514" name="Rectangle 459"/>
                <p:cNvSpPr>
                  <a:spLocks noChangeArrowheads="1"/>
                </p:cNvSpPr>
                <p:nvPr/>
              </p:nvSpPr>
              <p:spPr bwMode="auto">
                <a:xfrm>
                  <a:off x="3039" y="1796"/>
                  <a:ext cx="8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painless to touch and pinprick, may hurt at deep pressure</a:t>
                  </a:r>
                </a:p>
                <a:p>
                  <a:pPr algn="ctr"/>
                  <a:endParaRPr lang="en-US" altLang="en-US" sz="2400">
                    <a:solidFill>
                      <a:schemeClr val="tx2"/>
                    </a:solidFill>
                    <a:latin typeface="Times New Roman" panose="02020603050405020304" pitchFamily="18" charset="0"/>
                  </a:endParaRPr>
                </a:p>
              </p:txBody>
            </p:sp>
            <p:sp>
              <p:nvSpPr>
                <p:cNvPr id="19515" name="Rectangle 519"/>
                <p:cNvSpPr>
                  <a:spLocks noChangeArrowheads="1"/>
                </p:cNvSpPr>
                <p:nvPr/>
              </p:nvSpPr>
              <p:spPr bwMode="auto">
                <a:xfrm>
                  <a:off x="3027" y="1784"/>
                  <a:ext cx="915" cy="60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7" name="Group 522"/>
              <p:cNvGrpSpPr>
                <a:grpSpLocks/>
              </p:cNvGrpSpPr>
              <p:nvPr/>
            </p:nvGrpSpPr>
            <p:grpSpPr bwMode="auto">
              <a:xfrm>
                <a:off x="3942" y="1784"/>
                <a:ext cx="1340" cy="609"/>
                <a:chOff x="3942" y="1784"/>
                <a:chExt cx="1340" cy="609"/>
              </a:xfrm>
            </p:grpSpPr>
            <p:sp>
              <p:nvSpPr>
                <p:cNvPr id="19512" name="Rectangle 460"/>
                <p:cNvSpPr>
                  <a:spLocks noChangeArrowheads="1"/>
                </p:cNvSpPr>
                <p:nvPr/>
              </p:nvSpPr>
              <p:spPr bwMode="auto">
                <a:xfrm>
                  <a:off x="3954" y="1796"/>
                  <a:ext cx="1316"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no blanching, pale white, tan charred, hard, dry, leathery, hair absent</a:t>
                  </a:r>
                </a:p>
                <a:p>
                  <a:pPr algn="ctr"/>
                  <a:endParaRPr lang="en-US" altLang="en-US" sz="2400">
                    <a:solidFill>
                      <a:schemeClr val="tx2"/>
                    </a:solidFill>
                    <a:latin typeface="Times New Roman" panose="02020603050405020304" pitchFamily="18" charset="0"/>
                  </a:endParaRPr>
                </a:p>
              </p:txBody>
            </p:sp>
            <p:sp>
              <p:nvSpPr>
                <p:cNvPr id="19513" name="Rectangle 521"/>
                <p:cNvSpPr>
                  <a:spLocks noChangeArrowheads="1"/>
                </p:cNvSpPr>
                <p:nvPr/>
              </p:nvSpPr>
              <p:spPr bwMode="auto">
                <a:xfrm>
                  <a:off x="3942" y="1784"/>
                  <a:ext cx="1340" cy="60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8" name="Group 524"/>
              <p:cNvGrpSpPr>
                <a:grpSpLocks/>
              </p:cNvGrpSpPr>
              <p:nvPr/>
            </p:nvGrpSpPr>
            <p:grpSpPr bwMode="auto">
              <a:xfrm>
                <a:off x="5282" y="1784"/>
                <a:ext cx="546" cy="609"/>
                <a:chOff x="5282" y="1784"/>
                <a:chExt cx="546" cy="609"/>
              </a:xfrm>
            </p:grpSpPr>
            <p:sp>
              <p:nvSpPr>
                <p:cNvPr id="19510" name="Rectangle 461"/>
                <p:cNvSpPr>
                  <a:spLocks noChangeArrowheads="1"/>
                </p:cNvSpPr>
                <p:nvPr/>
              </p:nvSpPr>
              <p:spPr bwMode="auto">
                <a:xfrm>
                  <a:off x="5294" y="1796"/>
                  <a:ext cx="52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granulates, requires grafting</a:t>
                  </a:r>
                </a:p>
                <a:p>
                  <a:pPr algn="ctr"/>
                  <a:endParaRPr lang="en-US" altLang="en-US" sz="2400">
                    <a:solidFill>
                      <a:schemeClr val="tx2"/>
                    </a:solidFill>
                    <a:latin typeface="Times New Roman" panose="02020603050405020304" pitchFamily="18" charset="0"/>
                  </a:endParaRPr>
                </a:p>
              </p:txBody>
            </p:sp>
            <p:sp>
              <p:nvSpPr>
                <p:cNvPr id="19511" name="Rectangle 523"/>
                <p:cNvSpPr>
                  <a:spLocks noChangeArrowheads="1"/>
                </p:cNvSpPr>
                <p:nvPr/>
              </p:nvSpPr>
              <p:spPr bwMode="auto">
                <a:xfrm>
                  <a:off x="5282" y="1784"/>
                  <a:ext cx="546" cy="60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89" name="Group 526"/>
              <p:cNvGrpSpPr>
                <a:grpSpLocks/>
              </p:cNvGrpSpPr>
              <p:nvPr/>
            </p:nvGrpSpPr>
            <p:grpSpPr bwMode="auto">
              <a:xfrm>
                <a:off x="0" y="2417"/>
                <a:ext cx="668" cy="724"/>
                <a:chOff x="0" y="2417"/>
                <a:chExt cx="668" cy="724"/>
              </a:xfrm>
            </p:grpSpPr>
            <p:sp>
              <p:nvSpPr>
                <p:cNvPr id="19508" name="Rectangle 462"/>
                <p:cNvSpPr>
                  <a:spLocks noChangeArrowheads="1"/>
                </p:cNvSpPr>
                <p:nvPr/>
              </p:nvSpPr>
              <p:spPr bwMode="auto">
                <a:xfrm>
                  <a:off x="12" y="2429"/>
                  <a:ext cx="644"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1200">
                      <a:solidFill>
                        <a:schemeClr val="tx2"/>
                      </a:solidFill>
                      <a:latin typeface="Times New Roman" panose="02020603050405020304" pitchFamily="18" charset="0"/>
                      <a:cs typeface="Times New Roman" panose="02020603050405020304" pitchFamily="18" charset="0"/>
                    </a:rPr>
                    <a:t>4th degree</a:t>
                  </a:r>
                </a:p>
                <a:p>
                  <a:endParaRPr lang="en-US" altLang="en-US" sz="2400">
                    <a:solidFill>
                      <a:schemeClr val="tx2"/>
                    </a:solidFill>
                    <a:latin typeface="Times New Roman" panose="02020603050405020304" pitchFamily="18" charset="0"/>
                  </a:endParaRPr>
                </a:p>
              </p:txBody>
            </p:sp>
            <p:sp>
              <p:nvSpPr>
                <p:cNvPr id="19509" name="Rectangle 525"/>
                <p:cNvSpPr>
                  <a:spLocks noChangeArrowheads="1"/>
                </p:cNvSpPr>
                <p:nvPr/>
              </p:nvSpPr>
              <p:spPr bwMode="auto">
                <a:xfrm>
                  <a:off x="0" y="2417"/>
                  <a:ext cx="668" cy="7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90" name="Group 528"/>
              <p:cNvGrpSpPr>
                <a:grpSpLocks/>
              </p:cNvGrpSpPr>
              <p:nvPr/>
            </p:nvGrpSpPr>
            <p:grpSpPr bwMode="auto">
              <a:xfrm>
                <a:off x="668" y="2417"/>
                <a:ext cx="727" cy="724"/>
                <a:chOff x="668" y="2417"/>
                <a:chExt cx="727" cy="724"/>
              </a:xfrm>
            </p:grpSpPr>
            <p:sp>
              <p:nvSpPr>
                <p:cNvPr id="19506" name="Rectangle 463"/>
                <p:cNvSpPr>
                  <a:spLocks noChangeArrowheads="1"/>
                </p:cNvSpPr>
                <p:nvPr/>
              </p:nvSpPr>
              <p:spPr bwMode="auto">
                <a:xfrm>
                  <a:off x="680" y="2429"/>
                  <a:ext cx="703"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underlying structures</a:t>
                  </a:r>
                </a:p>
                <a:p>
                  <a:pPr algn="ctr"/>
                  <a:endParaRPr lang="en-US" altLang="en-US" sz="2400">
                    <a:solidFill>
                      <a:schemeClr val="tx2"/>
                    </a:solidFill>
                    <a:latin typeface="Times New Roman" panose="02020603050405020304" pitchFamily="18" charset="0"/>
                  </a:endParaRPr>
                </a:p>
              </p:txBody>
            </p:sp>
            <p:sp>
              <p:nvSpPr>
                <p:cNvPr id="19507" name="Rectangle 527"/>
                <p:cNvSpPr>
                  <a:spLocks noChangeArrowheads="1"/>
                </p:cNvSpPr>
                <p:nvPr/>
              </p:nvSpPr>
              <p:spPr bwMode="auto">
                <a:xfrm>
                  <a:off x="668" y="2417"/>
                  <a:ext cx="727" cy="7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91" name="Group 530"/>
              <p:cNvGrpSpPr>
                <a:grpSpLocks/>
              </p:cNvGrpSpPr>
              <p:nvPr/>
            </p:nvGrpSpPr>
            <p:grpSpPr bwMode="auto">
              <a:xfrm>
                <a:off x="1395" y="2417"/>
                <a:ext cx="794" cy="724"/>
                <a:chOff x="1395" y="2417"/>
                <a:chExt cx="794" cy="724"/>
              </a:xfrm>
            </p:grpSpPr>
            <p:sp>
              <p:nvSpPr>
                <p:cNvPr id="19504" name="Rectangle 464"/>
                <p:cNvSpPr>
                  <a:spLocks noChangeArrowheads="1"/>
                </p:cNvSpPr>
                <p:nvPr/>
              </p:nvSpPr>
              <p:spPr bwMode="auto">
                <a:xfrm>
                  <a:off x="1407" y="2429"/>
                  <a:ext cx="770"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prolonged duration of exposure to extreme heat</a:t>
                  </a:r>
                </a:p>
                <a:p>
                  <a:pPr algn="ctr"/>
                  <a:endParaRPr lang="en-US" altLang="en-US" sz="2400">
                    <a:solidFill>
                      <a:schemeClr val="tx2"/>
                    </a:solidFill>
                    <a:latin typeface="Times New Roman" panose="02020603050405020304" pitchFamily="18" charset="0"/>
                  </a:endParaRPr>
                </a:p>
              </p:txBody>
            </p:sp>
            <p:sp>
              <p:nvSpPr>
                <p:cNvPr id="19505" name="Rectangle 529"/>
                <p:cNvSpPr>
                  <a:spLocks noChangeArrowheads="1"/>
                </p:cNvSpPr>
                <p:nvPr/>
              </p:nvSpPr>
              <p:spPr bwMode="auto">
                <a:xfrm>
                  <a:off x="1395" y="2417"/>
                  <a:ext cx="794" cy="7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92" name="Group 532"/>
              <p:cNvGrpSpPr>
                <a:grpSpLocks/>
              </p:cNvGrpSpPr>
              <p:nvPr/>
            </p:nvGrpSpPr>
            <p:grpSpPr bwMode="auto">
              <a:xfrm>
                <a:off x="2189" y="2417"/>
                <a:ext cx="838" cy="724"/>
                <a:chOff x="2189" y="2417"/>
                <a:chExt cx="838" cy="724"/>
              </a:xfrm>
            </p:grpSpPr>
            <p:sp>
              <p:nvSpPr>
                <p:cNvPr id="19502" name="Rectangle 465"/>
                <p:cNvSpPr>
                  <a:spLocks noChangeArrowheads="1"/>
                </p:cNvSpPr>
                <p:nvPr/>
              </p:nvSpPr>
              <p:spPr bwMode="auto">
                <a:xfrm>
                  <a:off x="2201" y="2429"/>
                  <a:ext cx="814"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electrical, flame, chemical</a:t>
                  </a:r>
                </a:p>
                <a:p>
                  <a:pPr algn="ctr"/>
                  <a:endParaRPr lang="en-US" altLang="en-US" sz="2400">
                    <a:solidFill>
                      <a:schemeClr val="tx2"/>
                    </a:solidFill>
                    <a:latin typeface="Times New Roman" panose="02020603050405020304" pitchFamily="18" charset="0"/>
                  </a:endParaRPr>
                </a:p>
              </p:txBody>
            </p:sp>
            <p:sp>
              <p:nvSpPr>
                <p:cNvPr id="19503" name="Rectangle 531"/>
                <p:cNvSpPr>
                  <a:spLocks noChangeArrowheads="1"/>
                </p:cNvSpPr>
                <p:nvPr/>
              </p:nvSpPr>
              <p:spPr bwMode="auto">
                <a:xfrm>
                  <a:off x="2189" y="2417"/>
                  <a:ext cx="838" cy="7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93" name="Group 534"/>
              <p:cNvGrpSpPr>
                <a:grpSpLocks/>
              </p:cNvGrpSpPr>
              <p:nvPr/>
            </p:nvGrpSpPr>
            <p:grpSpPr bwMode="auto">
              <a:xfrm>
                <a:off x="3027" y="2417"/>
                <a:ext cx="915" cy="724"/>
                <a:chOff x="3027" y="2417"/>
                <a:chExt cx="915" cy="724"/>
              </a:xfrm>
            </p:grpSpPr>
            <p:sp>
              <p:nvSpPr>
                <p:cNvPr id="19500" name="Rectangle 466"/>
                <p:cNvSpPr>
                  <a:spLocks noChangeArrowheads="1"/>
                </p:cNvSpPr>
                <p:nvPr/>
              </p:nvSpPr>
              <p:spPr bwMode="auto">
                <a:xfrm>
                  <a:off x="3039" y="2429"/>
                  <a:ext cx="891"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usually painless</a:t>
                  </a:r>
                </a:p>
                <a:p>
                  <a:pPr algn="ctr"/>
                  <a:endParaRPr lang="en-US" altLang="en-US" sz="2400">
                    <a:solidFill>
                      <a:schemeClr val="tx2"/>
                    </a:solidFill>
                    <a:latin typeface="Times New Roman" panose="02020603050405020304" pitchFamily="18" charset="0"/>
                  </a:endParaRPr>
                </a:p>
              </p:txBody>
            </p:sp>
            <p:sp>
              <p:nvSpPr>
                <p:cNvPr id="19501" name="Rectangle 533"/>
                <p:cNvSpPr>
                  <a:spLocks noChangeArrowheads="1"/>
                </p:cNvSpPr>
                <p:nvPr/>
              </p:nvSpPr>
              <p:spPr bwMode="auto">
                <a:xfrm>
                  <a:off x="3027" y="2417"/>
                  <a:ext cx="915" cy="7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94" name="Group 536"/>
              <p:cNvGrpSpPr>
                <a:grpSpLocks/>
              </p:cNvGrpSpPr>
              <p:nvPr/>
            </p:nvGrpSpPr>
            <p:grpSpPr bwMode="auto">
              <a:xfrm>
                <a:off x="3942" y="2417"/>
                <a:ext cx="1340" cy="724"/>
                <a:chOff x="3942" y="2417"/>
                <a:chExt cx="1340" cy="724"/>
              </a:xfrm>
            </p:grpSpPr>
            <p:sp>
              <p:nvSpPr>
                <p:cNvPr id="19498" name="Rectangle 467"/>
                <p:cNvSpPr>
                  <a:spLocks noChangeArrowheads="1"/>
                </p:cNvSpPr>
                <p:nvPr/>
              </p:nvSpPr>
              <p:spPr bwMode="auto">
                <a:xfrm>
                  <a:off x="3954" y="2429"/>
                  <a:ext cx="1316"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charred, 'skeletonized'</a:t>
                  </a:r>
                </a:p>
                <a:p>
                  <a:pPr algn="ctr"/>
                  <a:endParaRPr lang="en-US" altLang="en-US" sz="2400">
                    <a:solidFill>
                      <a:schemeClr val="tx2"/>
                    </a:solidFill>
                    <a:latin typeface="Times New Roman" panose="02020603050405020304" pitchFamily="18" charset="0"/>
                  </a:endParaRPr>
                </a:p>
              </p:txBody>
            </p:sp>
            <p:sp>
              <p:nvSpPr>
                <p:cNvPr id="19499" name="Rectangle 535"/>
                <p:cNvSpPr>
                  <a:spLocks noChangeArrowheads="1"/>
                </p:cNvSpPr>
                <p:nvPr/>
              </p:nvSpPr>
              <p:spPr bwMode="auto">
                <a:xfrm>
                  <a:off x="3942" y="2417"/>
                  <a:ext cx="1340" cy="7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9495" name="Group 538"/>
              <p:cNvGrpSpPr>
                <a:grpSpLocks/>
              </p:cNvGrpSpPr>
              <p:nvPr/>
            </p:nvGrpSpPr>
            <p:grpSpPr bwMode="auto">
              <a:xfrm>
                <a:off x="5282" y="2417"/>
                <a:ext cx="546" cy="724"/>
                <a:chOff x="5282" y="2417"/>
                <a:chExt cx="546" cy="724"/>
              </a:xfrm>
            </p:grpSpPr>
            <p:sp>
              <p:nvSpPr>
                <p:cNvPr id="19496" name="Rectangle 468"/>
                <p:cNvSpPr>
                  <a:spLocks noChangeArrowheads="1"/>
                </p:cNvSpPr>
                <p:nvPr/>
              </p:nvSpPr>
              <p:spPr bwMode="auto">
                <a:xfrm>
                  <a:off x="5294" y="2429"/>
                  <a:ext cx="522"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a:solidFill>
                        <a:schemeClr val="tx2"/>
                      </a:solidFill>
                      <a:latin typeface="Times New Roman" panose="02020603050405020304" pitchFamily="18" charset="0"/>
                      <a:cs typeface="Times New Roman" panose="02020603050405020304" pitchFamily="18" charset="0"/>
                    </a:rPr>
                    <a:t>amputation</a:t>
                  </a:r>
                  <a:br>
                    <a:rPr lang="en-US" altLang="en-US" sz="1200">
                      <a:solidFill>
                        <a:schemeClr val="tx2"/>
                      </a:solidFill>
                      <a:latin typeface="Times New Roman" panose="02020603050405020304" pitchFamily="18" charset="0"/>
                      <a:cs typeface="Times New Roman" panose="02020603050405020304" pitchFamily="18" charset="0"/>
                    </a:rPr>
                  </a:br>
                  <a:r>
                    <a:rPr lang="en-US" altLang="en-US" sz="1200">
                      <a:solidFill>
                        <a:schemeClr val="tx2"/>
                      </a:solidFill>
                      <a:latin typeface="Times New Roman" panose="02020603050405020304" pitchFamily="18" charset="0"/>
                      <a:cs typeface="Times New Roman" panose="02020603050405020304" pitchFamily="18" charset="0"/>
                    </a:rPr>
                    <a:t>fasciectomy</a:t>
                  </a:r>
                </a:p>
                <a:p>
                  <a:pPr algn="ctr"/>
                  <a:endParaRPr lang="en-US" altLang="en-US" sz="2400">
                    <a:solidFill>
                      <a:schemeClr val="tx2"/>
                    </a:solidFill>
                    <a:latin typeface="Times New Roman" panose="02020603050405020304" pitchFamily="18" charset="0"/>
                  </a:endParaRPr>
                </a:p>
              </p:txBody>
            </p:sp>
            <p:sp>
              <p:nvSpPr>
                <p:cNvPr id="19497" name="Rectangle 537"/>
                <p:cNvSpPr>
                  <a:spLocks noChangeArrowheads="1"/>
                </p:cNvSpPr>
                <p:nvPr/>
              </p:nvSpPr>
              <p:spPr bwMode="auto">
                <a:xfrm>
                  <a:off x="5282" y="2417"/>
                  <a:ext cx="546" cy="7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sp>
          <p:nvSpPr>
            <p:cNvPr id="19460" name="Rectangle 540"/>
            <p:cNvSpPr>
              <a:spLocks noChangeArrowheads="1"/>
            </p:cNvSpPr>
            <p:nvPr/>
          </p:nvSpPr>
          <p:spPr bwMode="auto">
            <a:xfrm>
              <a:off x="-3" y="-3"/>
              <a:ext cx="5834" cy="314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spTree>
    <p:extLst>
      <p:ext uri="{BB962C8B-B14F-4D97-AF65-F5344CB8AC3E}">
        <p14:creationId xmlns:p14="http://schemas.microsoft.com/office/powerpoint/2010/main" val="493356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Escharactomies</a:t>
            </a:r>
            <a:r>
              <a:rPr lang="en-US" dirty="0"/>
              <a:t> </a:t>
            </a:r>
            <a:r>
              <a:rPr lang="en-US" dirty="0" smtClean="0"/>
              <a:t>“compartment syndrome”</a:t>
            </a:r>
            <a:endParaRPr lang="en-US" dirty="0"/>
          </a:p>
        </p:txBody>
      </p:sp>
      <p:sp>
        <p:nvSpPr>
          <p:cNvPr id="3" name="Content Placeholder 2"/>
          <p:cNvSpPr>
            <a:spLocks noGrp="1"/>
          </p:cNvSpPr>
          <p:nvPr>
            <p:ph idx="1"/>
          </p:nvPr>
        </p:nvSpPr>
        <p:spPr/>
        <p:txBody>
          <a:bodyPr/>
          <a:lstStyle/>
          <a:p>
            <a:r>
              <a:rPr lang="en-US" dirty="0" smtClean="0"/>
              <a:t>Circumferential deep dermal burns</a:t>
            </a:r>
          </a:p>
          <a:p>
            <a:r>
              <a:rPr lang="en-US" dirty="0" smtClean="0"/>
              <a:t>Full thickness burns</a:t>
            </a:r>
          </a:p>
          <a:p>
            <a:pPr marL="0" indent="0">
              <a:buNone/>
            </a:pPr>
            <a:r>
              <a:rPr lang="en-US" dirty="0" smtClean="0"/>
              <a:t>Incisions – </a:t>
            </a:r>
            <a:r>
              <a:rPr lang="en-US" dirty="0" err="1" smtClean="0"/>
              <a:t>midlateral</a:t>
            </a:r>
            <a:r>
              <a:rPr lang="en-US" dirty="0" smtClean="0"/>
              <a:t> or medial aspect of the limbs- fasciotomies</a:t>
            </a:r>
          </a:p>
          <a:p>
            <a:pPr marL="0" indent="0">
              <a:buNone/>
            </a:pPr>
            <a:r>
              <a:rPr lang="en-US" dirty="0" smtClean="0"/>
              <a:t>Chest- </a:t>
            </a:r>
            <a:r>
              <a:rPr lang="en-US" dirty="0" err="1" smtClean="0"/>
              <a:t>midaxillary</a:t>
            </a:r>
            <a:r>
              <a:rPr lang="en-US" dirty="0" smtClean="0"/>
              <a:t> line to the subcostal region, the lines are joined by the chevron incision running parallel to the subcostal margin</a:t>
            </a:r>
            <a:endParaRPr lang="en-US" dirty="0"/>
          </a:p>
        </p:txBody>
      </p:sp>
    </p:spTree>
    <p:extLst>
      <p:ext uri="{BB962C8B-B14F-4D97-AF65-F5344CB8AC3E}">
        <p14:creationId xmlns:p14="http://schemas.microsoft.com/office/powerpoint/2010/main" val="9060221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burns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can be acidic ,alkali ,organic solutions, inorganic solutions</a:t>
            </a:r>
          </a:p>
          <a:p>
            <a:pPr marL="0" indent="0">
              <a:buNone/>
            </a:pPr>
            <a:r>
              <a:rPr lang="en-US" dirty="0" smtClean="0"/>
              <a:t>Acids- coagulative necrosis of superficial tissue</a:t>
            </a:r>
          </a:p>
          <a:p>
            <a:pPr marL="0" indent="0">
              <a:buNone/>
            </a:pPr>
            <a:r>
              <a:rPr lang="en-US" dirty="0" smtClean="0"/>
              <a:t>Bases-liquefactive necrosis</a:t>
            </a:r>
          </a:p>
          <a:p>
            <a:pPr marL="0" indent="0">
              <a:buNone/>
            </a:pPr>
            <a:r>
              <a:rPr lang="en-US" dirty="0" smtClean="0"/>
              <a:t>-Assessment</a:t>
            </a:r>
          </a:p>
          <a:p>
            <a:pPr marL="0" indent="0">
              <a:buNone/>
            </a:pPr>
            <a:r>
              <a:rPr lang="en-US" dirty="0" smtClean="0"/>
              <a:t>Personal protective equipment- clinician</a:t>
            </a:r>
          </a:p>
          <a:p>
            <a:pPr marL="0" indent="0">
              <a:buNone/>
            </a:pPr>
            <a:r>
              <a:rPr lang="en-US" dirty="0" smtClean="0"/>
              <a:t>Primary and secondary survey</a:t>
            </a:r>
          </a:p>
          <a:p>
            <a:pPr marL="0" indent="0">
              <a:buNone/>
            </a:pPr>
            <a:r>
              <a:rPr lang="en-US" dirty="0" smtClean="0"/>
              <a:t>History taking- insulting agent, </a:t>
            </a:r>
            <a:r>
              <a:rPr lang="en-US" dirty="0" err="1" smtClean="0"/>
              <a:t>concentration,quantity,duration</a:t>
            </a:r>
            <a:r>
              <a:rPr lang="en-US" dirty="0" smtClean="0"/>
              <a:t> of contact, immediate </a:t>
            </a:r>
            <a:r>
              <a:rPr lang="en-US" dirty="0" err="1" smtClean="0"/>
              <a:t>mngt</a:t>
            </a:r>
            <a:r>
              <a:rPr lang="en-US" dirty="0" smtClean="0"/>
              <a:t> </a:t>
            </a:r>
            <a:endParaRPr lang="en-US" dirty="0"/>
          </a:p>
        </p:txBody>
      </p:sp>
    </p:spTree>
    <p:extLst>
      <p:ext uri="{BB962C8B-B14F-4D97-AF65-F5344CB8AC3E}">
        <p14:creationId xmlns:p14="http://schemas.microsoft.com/office/powerpoint/2010/main" val="991008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Removal of the chemical- remove contaminated clothing, irrigation using running water- dilutes- </a:t>
            </a:r>
            <a:r>
              <a:rPr lang="en-US" dirty="0" err="1" smtClean="0"/>
              <a:t>efficacious,accessible</a:t>
            </a:r>
            <a:r>
              <a:rPr lang="en-US" dirty="0"/>
              <a:t> </a:t>
            </a:r>
            <a:r>
              <a:rPr lang="en-US" dirty="0" smtClean="0"/>
              <a:t>and cost effective</a:t>
            </a:r>
          </a:p>
          <a:p>
            <a:r>
              <a:rPr lang="en-US" dirty="0" smtClean="0"/>
              <a:t>Complete wound evaluation- if debridement is needed</a:t>
            </a:r>
          </a:p>
          <a:p>
            <a:r>
              <a:rPr lang="en-US" dirty="0" smtClean="0"/>
              <a:t>Evaluate for systemic toxicity-</a:t>
            </a:r>
          </a:p>
          <a:p>
            <a:pPr marL="0" indent="0">
              <a:buNone/>
            </a:pPr>
            <a:r>
              <a:rPr lang="en-US" dirty="0"/>
              <a:t>-</a:t>
            </a:r>
            <a:r>
              <a:rPr lang="en-US" dirty="0" smtClean="0"/>
              <a:t>metabolic disturbances acid base imbalances, BGA,</a:t>
            </a:r>
          </a:p>
          <a:p>
            <a:pPr>
              <a:buFontTx/>
              <a:buChar char="-"/>
            </a:pPr>
            <a:r>
              <a:rPr lang="en-US" dirty="0" smtClean="0"/>
              <a:t>electrolyte disturbances </a:t>
            </a:r>
            <a:r>
              <a:rPr lang="en-US" dirty="0" err="1" smtClean="0"/>
              <a:t>eg</a:t>
            </a:r>
            <a:r>
              <a:rPr lang="en-US" dirty="0" smtClean="0"/>
              <a:t> hydrofluoric acid HFA causes hypocalcaemia thus cardiac arrhythmias,</a:t>
            </a:r>
          </a:p>
          <a:p>
            <a:pPr>
              <a:buFontTx/>
              <a:buChar char="-"/>
            </a:pPr>
            <a:r>
              <a:rPr lang="en-US" dirty="0" smtClean="0"/>
              <a:t>Hypothermia-prolonged duration of wound lavage, use close to room temperature water</a:t>
            </a:r>
            <a:endParaRPr lang="en-US" dirty="0"/>
          </a:p>
        </p:txBody>
      </p:sp>
    </p:spTree>
    <p:extLst>
      <p:ext uri="{BB962C8B-B14F-4D97-AF65-F5344CB8AC3E}">
        <p14:creationId xmlns:p14="http://schemas.microsoft.com/office/powerpoint/2010/main" val="41249866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agents</a:t>
            </a:r>
            <a:endParaRPr lang="en-US" dirty="0"/>
          </a:p>
        </p:txBody>
      </p:sp>
      <p:sp>
        <p:nvSpPr>
          <p:cNvPr id="3" name="Content Placeholder 2"/>
          <p:cNvSpPr>
            <a:spLocks noGrp="1"/>
          </p:cNvSpPr>
          <p:nvPr>
            <p:ph idx="1"/>
          </p:nvPr>
        </p:nvSpPr>
        <p:spPr/>
        <p:txBody>
          <a:bodyPr/>
          <a:lstStyle/>
          <a:p>
            <a:r>
              <a:rPr lang="en-US" dirty="0" smtClean="0"/>
              <a:t>Cement- alkali- water irrigation later examine for debridement</a:t>
            </a:r>
          </a:p>
          <a:p>
            <a:r>
              <a:rPr lang="en-US" dirty="0" smtClean="0"/>
              <a:t>Tar– liquefactive necrosis- surgical debridement* adherent tar not removed in the prehospital setting</a:t>
            </a:r>
          </a:p>
          <a:p>
            <a:r>
              <a:rPr lang="en-US" dirty="0" err="1" smtClean="0"/>
              <a:t>Hcl</a:t>
            </a:r>
            <a:r>
              <a:rPr lang="en-US" dirty="0" smtClean="0"/>
              <a:t> and </a:t>
            </a:r>
            <a:r>
              <a:rPr lang="en-US" dirty="0" err="1" smtClean="0"/>
              <a:t>sulphuric</a:t>
            </a:r>
            <a:r>
              <a:rPr lang="en-US" dirty="0" smtClean="0"/>
              <a:t> acid- coagulative necrosis-irrigation- debridement</a:t>
            </a:r>
            <a:endParaRPr lang="en-US" dirty="0"/>
          </a:p>
        </p:txBody>
      </p:sp>
    </p:spTree>
    <p:extLst>
      <p:ext uri="{BB962C8B-B14F-4D97-AF65-F5344CB8AC3E}">
        <p14:creationId xmlns:p14="http://schemas.microsoft.com/office/powerpoint/2010/main" val="38651224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burns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Evaluate as a trauma patient</a:t>
            </a:r>
          </a:p>
          <a:p>
            <a:r>
              <a:rPr lang="en-US" dirty="0" smtClean="0"/>
              <a:t>ABC</a:t>
            </a:r>
          </a:p>
          <a:p>
            <a:r>
              <a:rPr lang="en-US" dirty="0" smtClean="0"/>
              <a:t>Evaluate for hidden injuries</a:t>
            </a:r>
          </a:p>
          <a:p>
            <a:r>
              <a:rPr lang="en-US" dirty="0" smtClean="0"/>
              <a:t>Iv access, cardiac monitoring, measuring oxygen saturation levels, catheterization</a:t>
            </a:r>
          </a:p>
          <a:p>
            <a:r>
              <a:rPr lang="en-US" dirty="0" smtClean="0"/>
              <a:t>Worries –massive fluid shifts, extensive tissue damage and acidosis</a:t>
            </a:r>
          </a:p>
          <a:p>
            <a:r>
              <a:rPr lang="en-US" dirty="0" err="1" smtClean="0"/>
              <a:t>Invx</a:t>
            </a:r>
            <a:r>
              <a:rPr lang="en-US" dirty="0" smtClean="0"/>
              <a:t> –baseline urine </a:t>
            </a:r>
            <a:r>
              <a:rPr lang="en-US" dirty="0" err="1" smtClean="0"/>
              <a:t>myoglobinuria</a:t>
            </a:r>
            <a:r>
              <a:rPr lang="en-US" dirty="0" smtClean="0"/>
              <a:t>, a 12 lead electrocardiograph, cardiac enzymes for cardiac arrhythmias and direct cardiac injury, </a:t>
            </a:r>
            <a:r>
              <a:rPr lang="en-US" dirty="0" err="1" smtClean="0"/>
              <a:t>cxr</a:t>
            </a:r>
            <a:r>
              <a:rPr lang="en-US" dirty="0" smtClean="0"/>
              <a:t>, abdominal </a:t>
            </a:r>
            <a:r>
              <a:rPr lang="en-US" dirty="0" err="1" smtClean="0"/>
              <a:t>xray</a:t>
            </a:r>
            <a:r>
              <a:rPr lang="en-US" dirty="0" smtClean="0"/>
              <a:t> for bowel perforation, color Doppler-</a:t>
            </a:r>
            <a:r>
              <a:rPr lang="en-US" dirty="0" err="1" smtClean="0"/>
              <a:t>ischaemia</a:t>
            </a:r>
            <a:endParaRPr lang="en-US" dirty="0"/>
          </a:p>
        </p:txBody>
      </p:sp>
    </p:spTree>
    <p:extLst>
      <p:ext uri="{BB962C8B-B14F-4D97-AF65-F5344CB8AC3E}">
        <p14:creationId xmlns:p14="http://schemas.microsoft.com/office/powerpoint/2010/main" val="3803358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charset="2"/>
              <a:buChar char="Ø"/>
            </a:pPr>
            <a:r>
              <a:rPr lang="en-US" dirty="0" smtClean="0"/>
              <a:t>Acids cause tissue </a:t>
            </a:r>
            <a:r>
              <a:rPr lang="en-US" dirty="0" err="1" smtClean="0"/>
              <a:t>coagulative</a:t>
            </a:r>
            <a:r>
              <a:rPr lang="en-US" dirty="0" smtClean="0"/>
              <a:t> necrosis</a:t>
            </a:r>
          </a:p>
          <a:p>
            <a:pPr>
              <a:buFont typeface="Wingdings" charset="2"/>
              <a:buChar char="Ø"/>
            </a:pPr>
            <a:r>
              <a:rPr lang="en-US" dirty="0" smtClean="0"/>
              <a:t>Alkaline burns generate </a:t>
            </a:r>
            <a:r>
              <a:rPr lang="en-US" dirty="0" err="1" smtClean="0"/>
              <a:t>colliquation</a:t>
            </a:r>
            <a:r>
              <a:rPr lang="en-US" dirty="0" smtClean="0"/>
              <a:t> necrosis</a:t>
            </a:r>
          </a:p>
          <a:p>
            <a:r>
              <a:rPr lang="en-US" b="1" dirty="0" smtClean="0"/>
              <a:t> 4. Electrical burns </a:t>
            </a:r>
          </a:p>
          <a:p>
            <a:pPr>
              <a:buFont typeface="Wingdings" charset="2"/>
              <a:buChar char="Ø"/>
            </a:pPr>
            <a:r>
              <a:rPr lang="en-US" dirty="0" smtClean="0"/>
              <a:t>Can be due to high voltage or low voltage .</a:t>
            </a:r>
          </a:p>
          <a:p>
            <a:pPr>
              <a:buFont typeface="Wingdings" charset="2"/>
              <a:buChar char="Ø"/>
            </a:pPr>
            <a:r>
              <a:rPr lang="en-US" dirty="0" smtClean="0"/>
              <a:t>  Electrical energy is transformed into thermal energy as the current passes through poorly conducting body tissues.</a:t>
            </a:r>
          </a:p>
          <a:p>
            <a:pPr>
              <a:buFont typeface="Wingdings" charset="2"/>
              <a:buChar char="Ø"/>
            </a:pPr>
            <a:r>
              <a:rPr lang="en-US" dirty="0" smtClean="0"/>
              <a:t>Mechanisms (types)of injury; electrical current injury, electro-thermal burns from arcing agents,  and flame burn caused by ignition of clothes.</a:t>
            </a:r>
          </a:p>
          <a:p>
            <a:pPr>
              <a:buFont typeface="Wingdings" charset="2"/>
              <a:buChar char="v"/>
            </a:pPr>
            <a:endParaRPr lang="en-US" dirty="0" smtClean="0"/>
          </a:p>
          <a:p>
            <a:endParaRPr lang="en-US" dirty="0"/>
          </a:p>
        </p:txBody>
      </p:sp>
    </p:spTree>
    <p:extLst>
      <p:ext uri="{BB962C8B-B14F-4D97-AF65-F5344CB8AC3E}">
        <p14:creationId xmlns:p14="http://schemas.microsoft.com/office/powerpoint/2010/main" val="1438625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Initial resuscitation aim -0.5cc/kg/</a:t>
            </a:r>
            <a:r>
              <a:rPr lang="en-US" dirty="0" err="1" smtClean="0"/>
              <a:t>hr</a:t>
            </a:r>
            <a:r>
              <a:rPr lang="en-US" dirty="0" smtClean="0"/>
              <a:t> if no sign of </a:t>
            </a:r>
            <a:r>
              <a:rPr lang="en-US" dirty="0" err="1" smtClean="0"/>
              <a:t>myoglobinuria</a:t>
            </a:r>
            <a:r>
              <a:rPr lang="en-US" dirty="0" smtClean="0"/>
              <a:t> and 1cc/kg/</a:t>
            </a:r>
            <a:r>
              <a:rPr lang="en-US" dirty="0" err="1" smtClean="0"/>
              <a:t>hr</a:t>
            </a:r>
            <a:r>
              <a:rPr lang="en-US" dirty="0" smtClean="0"/>
              <a:t> if present- parklands formula</a:t>
            </a:r>
          </a:p>
          <a:p>
            <a:r>
              <a:rPr lang="en-US" dirty="0" smtClean="0"/>
              <a:t>Based on the parklands formula increase the fluid replacement by 2-3times depending on surface area</a:t>
            </a:r>
          </a:p>
          <a:p>
            <a:r>
              <a:rPr lang="en-US" dirty="0" smtClean="0"/>
              <a:t>Use isotonic balanced saline solution- RL</a:t>
            </a:r>
          </a:p>
          <a:p>
            <a:r>
              <a:rPr lang="en-US" dirty="0" smtClean="0"/>
              <a:t>Indwelling catheter to monitor hematuria or dark urine- needs aggressive therapy to avoid myoglobin induced tubular necrosis</a:t>
            </a:r>
          </a:p>
          <a:p>
            <a:r>
              <a:rPr lang="en-US" dirty="0" smtClean="0"/>
              <a:t>Administer mannitol at 1g/kg body weight to promote osmotic diuresis, target urine output is 2-3mls/kg/h and urine </a:t>
            </a:r>
            <a:r>
              <a:rPr lang="en-US" dirty="0" err="1" smtClean="0"/>
              <a:t>ph</a:t>
            </a:r>
            <a:r>
              <a:rPr lang="en-US" dirty="0" smtClean="0"/>
              <a:t> &gt;6.5</a:t>
            </a:r>
          </a:p>
          <a:p>
            <a:r>
              <a:rPr lang="en-US" dirty="0" smtClean="0"/>
              <a:t>Bicarbonate treats the underlying acidosis and alkalinizes the urine making myoglobin more soluble</a:t>
            </a:r>
          </a:p>
          <a:p>
            <a:r>
              <a:rPr lang="en-US" dirty="0" smtClean="0"/>
              <a:t>Surgical debridement of necrotic tissue</a:t>
            </a:r>
            <a:endParaRPr lang="en-US" dirty="0"/>
          </a:p>
        </p:txBody>
      </p:sp>
    </p:spTree>
    <p:extLst>
      <p:ext uri="{BB962C8B-B14F-4D97-AF65-F5344CB8AC3E}">
        <p14:creationId xmlns:p14="http://schemas.microsoft.com/office/powerpoint/2010/main" val="22968823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Inhalational burns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Inhalation of hot gases</a:t>
            </a:r>
          </a:p>
          <a:p>
            <a:r>
              <a:rPr lang="en-US" dirty="0" smtClean="0"/>
              <a:t>Smoke inhalation- products of combustion are inhaled irritating the lungs leads to bronchospasms, inflammation and </a:t>
            </a:r>
            <a:r>
              <a:rPr lang="en-US" dirty="0" err="1" smtClean="0"/>
              <a:t>bronchorrhea</a:t>
            </a:r>
            <a:endParaRPr lang="en-US" dirty="0" smtClean="0"/>
          </a:p>
          <a:p>
            <a:r>
              <a:rPr lang="en-US" dirty="0" smtClean="0"/>
              <a:t>Impaired </a:t>
            </a:r>
            <a:r>
              <a:rPr lang="en-US" dirty="0" err="1" smtClean="0"/>
              <a:t>mucociliary</a:t>
            </a:r>
            <a:r>
              <a:rPr lang="en-US" dirty="0" smtClean="0"/>
              <a:t> function especially in asthmatics</a:t>
            </a:r>
          </a:p>
          <a:p>
            <a:r>
              <a:rPr lang="en-US" dirty="0" smtClean="0"/>
              <a:t>Non invasive management, nebulizers and positive pressure ventilation and expiratory pressure ventilation</a:t>
            </a:r>
          </a:p>
          <a:p>
            <a:r>
              <a:rPr lang="en-US" dirty="0" smtClean="0"/>
              <a:t>Adequate oxygenation permits regular lung toilet</a:t>
            </a:r>
          </a:p>
          <a:p>
            <a:r>
              <a:rPr lang="en-US" dirty="0" smtClean="0"/>
              <a:t>Blood gas analysis for </a:t>
            </a:r>
            <a:r>
              <a:rPr lang="en-US" dirty="0" err="1" smtClean="0"/>
              <a:t>carboxyhaemoglobin</a:t>
            </a:r>
            <a:endParaRPr lang="en-US" dirty="0" smtClean="0"/>
          </a:p>
          <a:p>
            <a:r>
              <a:rPr lang="en-US" dirty="0" smtClean="0"/>
              <a:t>Treatment ;100% oxygen</a:t>
            </a:r>
            <a:endParaRPr lang="en-US" dirty="0"/>
          </a:p>
        </p:txBody>
      </p:sp>
    </p:spTree>
    <p:extLst>
      <p:ext uri="{BB962C8B-B14F-4D97-AF65-F5344CB8AC3E}">
        <p14:creationId xmlns:p14="http://schemas.microsoft.com/office/powerpoint/2010/main" val="14240299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management of burns</a:t>
            </a:r>
            <a:endParaRPr lang="en-US" dirty="0"/>
          </a:p>
        </p:txBody>
      </p:sp>
      <p:sp>
        <p:nvSpPr>
          <p:cNvPr id="3" name="Content Placeholder 2"/>
          <p:cNvSpPr>
            <a:spLocks noGrp="1"/>
          </p:cNvSpPr>
          <p:nvPr>
            <p:ph idx="1"/>
          </p:nvPr>
        </p:nvSpPr>
        <p:spPr/>
        <p:txBody>
          <a:bodyPr/>
          <a:lstStyle/>
          <a:p>
            <a:r>
              <a:rPr lang="en-US" dirty="0" smtClean="0"/>
              <a:t>Adequate nutrition- early enteral feeding</a:t>
            </a:r>
          </a:p>
          <a:p>
            <a:r>
              <a:rPr lang="en-US" dirty="0" smtClean="0"/>
              <a:t>Controlled environment 28- 33degree c</a:t>
            </a:r>
          </a:p>
          <a:p>
            <a:r>
              <a:rPr lang="en-US" dirty="0" smtClean="0"/>
              <a:t>Prevent sepsis- topical antimicrobials </a:t>
            </a:r>
          </a:p>
          <a:p>
            <a:r>
              <a:rPr lang="en-US" dirty="0" smtClean="0"/>
              <a:t>Infection control- prevent </a:t>
            </a:r>
            <a:r>
              <a:rPr lang="en-US" dirty="0" err="1" smtClean="0"/>
              <a:t>dessication</a:t>
            </a:r>
            <a:r>
              <a:rPr lang="en-US" dirty="0" smtClean="0"/>
              <a:t> of viable tissue, use of antimicrobial agents , apply biological dressing</a:t>
            </a:r>
            <a:endParaRPr lang="en-US" dirty="0"/>
          </a:p>
        </p:txBody>
      </p:sp>
    </p:spTree>
    <p:extLst>
      <p:ext uri="{BB962C8B-B14F-4D97-AF65-F5344CB8AC3E}">
        <p14:creationId xmlns:p14="http://schemas.microsoft.com/office/powerpoint/2010/main" val="39215829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criteria of sepsis in burn patients</a:t>
            </a:r>
            <a:endParaRPr lang="en-US" dirty="0"/>
          </a:p>
        </p:txBody>
      </p:sp>
      <p:sp>
        <p:nvSpPr>
          <p:cNvPr id="3" name="Content Placeholder 2"/>
          <p:cNvSpPr>
            <a:spLocks noGrp="1"/>
          </p:cNvSpPr>
          <p:nvPr>
            <p:ph idx="1"/>
          </p:nvPr>
        </p:nvSpPr>
        <p:spPr/>
        <p:txBody>
          <a:bodyPr>
            <a:normAutofit lnSpcReduction="10000"/>
          </a:bodyPr>
          <a:lstStyle/>
          <a:p>
            <a:r>
              <a:rPr lang="en-US" dirty="0" smtClean="0"/>
              <a:t>ABA 2007 diagnostic criteria of sepsis in burn pts</a:t>
            </a:r>
          </a:p>
          <a:p>
            <a:pPr marL="0" indent="0">
              <a:buNone/>
            </a:pPr>
            <a:r>
              <a:rPr lang="en-US" dirty="0" smtClean="0"/>
              <a:t>Progressive tachycardia</a:t>
            </a:r>
          </a:p>
          <a:p>
            <a:pPr marL="0" indent="0">
              <a:buNone/>
            </a:pPr>
            <a:r>
              <a:rPr lang="en-US" dirty="0" smtClean="0"/>
              <a:t>Progressive tachypnea</a:t>
            </a:r>
          </a:p>
          <a:p>
            <a:pPr marL="0" indent="0">
              <a:buNone/>
            </a:pPr>
            <a:r>
              <a:rPr lang="en-US" dirty="0" smtClean="0"/>
              <a:t>Thrombocytopenia</a:t>
            </a:r>
          </a:p>
          <a:p>
            <a:pPr marL="0" indent="0">
              <a:buNone/>
            </a:pPr>
            <a:r>
              <a:rPr lang="en-US" dirty="0" smtClean="0"/>
              <a:t>Hyperglycemia without preexisting </a:t>
            </a:r>
            <a:r>
              <a:rPr lang="en-US" dirty="0" err="1" smtClean="0"/>
              <a:t>dm</a:t>
            </a:r>
            <a:endParaRPr lang="en-US" dirty="0" smtClean="0"/>
          </a:p>
          <a:p>
            <a:pPr marL="0" indent="0">
              <a:buNone/>
            </a:pPr>
            <a:r>
              <a:rPr lang="en-US" dirty="0" smtClean="0"/>
              <a:t>Inability to continue enteral feeds&gt; 24hrs</a:t>
            </a:r>
          </a:p>
          <a:p>
            <a:pPr marL="0" indent="0">
              <a:buNone/>
            </a:pPr>
            <a:r>
              <a:rPr lang="en-US" dirty="0" smtClean="0"/>
              <a:t>- Sepsis related organ failure score 17</a:t>
            </a:r>
            <a:endParaRPr lang="en-US" dirty="0"/>
          </a:p>
        </p:txBody>
      </p:sp>
    </p:spTree>
    <p:extLst>
      <p:ext uri="{BB962C8B-B14F-4D97-AF65-F5344CB8AC3E}">
        <p14:creationId xmlns:p14="http://schemas.microsoft.com/office/powerpoint/2010/main" val="41125523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ehabilitation</a:t>
            </a:r>
            <a:endParaRPr lang="en-US" dirty="0"/>
          </a:p>
        </p:txBody>
      </p:sp>
      <p:sp>
        <p:nvSpPr>
          <p:cNvPr id="3" name="Content Placeholder 2"/>
          <p:cNvSpPr>
            <a:spLocks noGrp="1"/>
          </p:cNvSpPr>
          <p:nvPr>
            <p:ph idx="1"/>
          </p:nvPr>
        </p:nvSpPr>
        <p:spPr/>
        <p:txBody>
          <a:bodyPr/>
          <a:lstStyle/>
          <a:p>
            <a:r>
              <a:rPr lang="en-US" dirty="0" smtClean="0"/>
              <a:t>Limit loss of motion</a:t>
            </a:r>
          </a:p>
          <a:p>
            <a:r>
              <a:rPr lang="en-US" dirty="0" smtClean="0"/>
              <a:t>Minimize deformity</a:t>
            </a:r>
          </a:p>
          <a:p>
            <a:r>
              <a:rPr lang="en-US" dirty="0" smtClean="0"/>
              <a:t>Prevent loss of muscle mass</a:t>
            </a:r>
          </a:p>
          <a:p>
            <a:r>
              <a:rPr lang="en-US" dirty="0" smtClean="0"/>
              <a:t>Return to work</a:t>
            </a:r>
            <a:endParaRPr lang="en-US" dirty="0"/>
          </a:p>
        </p:txBody>
      </p:sp>
    </p:spTree>
    <p:extLst>
      <p:ext uri="{BB962C8B-B14F-4D97-AF65-F5344CB8AC3E}">
        <p14:creationId xmlns:p14="http://schemas.microsoft.com/office/powerpoint/2010/main" val="40322652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pPr marL="0" indent="0">
              <a:buNone/>
            </a:pPr>
            <a:r>
              <a:rPr lang="en-US" dirty="0" smtClean="0"/>
              <a:t>A study was done on 64 pts in ICU WITH burns in order to find indicators for prognosis, burns varied from 7 to 90%, 17 pts – 27% died.</a:t>
            </a:r>
          </a:p>
          <a:p>
            <a:pPr marL="0" indent="0">
              <a:buNone/>
            </a:pPr>
            <a:r>
              <a:rPr lang="en-US" dirty="0" smtClean="0"/>
              <a:t>By </a:t>
            </a:r>
            <a:r>
              <a:rPr lang="en-US" dirty="0" err="1" smtClean="0"/>
              <a:t>kaukinen</a:t>
            </a:r>
            <a:r>
              <a:rPr lang="en-US" dirty="0" smtClean="0"/>
              <a:t> L, et al , </a:t>
            </a:r>
            <a:r>
              <a:rPr lang="en-US" dirty="0" err="1" smtClean="0"/>
              <a:t>Annn</a:t>
            </a:r>
            <a:r>
              <a:rPr lang="en-US" dirty="0" smtClean="0"/>
              <a:t> </a:t>
            </a:r>
            <a:r>
              <a:rPr lang="en-US" dirty="0" err="1" smtClean="0"/>
              <a:t>Chir</a:t>
            </a:r>
            <a:r>
              <a:rPr lang="en-US" dirty="0" smtClean="0"/>
              <a:t> </a:t>
            </a:r>
            <a:r>
              <a:rPr lang="en-US" dirty="0" err="1" smtClean="0"/>
              <a:t>Gynaecol</a:t>
            </a:r>
            <a:r>
              <a:rPr lang="en-US" dirty="0" smtClean="0"/>
              <a:t> ,1985 </a:t>
            </a:r>
          </a:p>
          <a:p>
            <a:r>
              <a:rPr lang="en-US" dirty="0" smtClean="0"/>
              <a:t>Age of the patient</a:t>
            </a:r>
          </a:p>
          <a:p>
            <a:r>
              <a:rPr lang="en-US" dirty="0" smtClean="0"/>
              <a:t>Arterial </a:t>
            </a:r>
            <a:r>
              <a:rPr lang="en-US" dirty="0" err="1" smtClean="0"/>
              <a:t>ph</a:t>
            </a:r>
            <a:endParaRPr lang="en-US" dirty="0" smtClean="0"/>
          </a:p>
          <a:p>
            <a:r>
              <a:rPr lang="en-US" dirty="0" smtClean="0"/>
              <a:t>Serum protein concentration</a:t>
            </a:r>
          </a:p>
          <a:p>
            <a:pPr marL="0" indent="0">
              <a:buNone/>
            </a:pPr>
            <a:r>
              <a:rPr lang="en-US" dirty="0" smtClean="0"/>
              <a:t>*done at the beginning of treatment</a:t>
            </a:r>
          </a:p>
          <a:p>
            <a:pPr marL="0" indent="0">
              <a:buNone/>
            </a:pPr>
            <a:endParaRPr lang="en-US" dirty="0"/>
          </a:p>
        </p:txBody>
      </p:sp>
    </p:spTree>
    <p:extLst>
      <p:ext uri="{BB962C8B-B14F-4D97-AF65-F5344CB8AC3E}">
        <p14:creationId xmlns:p14="http://schemas.microsoft.com/office/powerpoint/2010/main" val="1269643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prognostic factors</a:t>
            </a:r>
            <a:endParaRPr lang="en-US" dirty="0"/>
          </a:p>
        </p:txBody>
      </p:sp>
      <p:sp>
        <p:nvSpPr>
          <p:cNvPr id="3" name="Content Placeholder 2"/>
          <p:cNvSpPr>
            <a:spLocks noGrp="1"/>
          </p:cNvSpPr>
          <p:nvPr>
            <p:ph idx="1"/>
          </p:nvPr>
        </p:nvSpPr>
        <p:spPr/>
        <p:txBody>
          <a:bodyPr/>
          <a:lstStyle/>
          <a:p>
            <a:r>
              <a:rPr lang="en-US" dirty="0" smtClean="0"/>
              <a:t>Creatinine kinase in electrical burns</a:t>
            </a:r>
          </a:p>
          <a:p>
            <a:r>
              <a:rPr lang="en-US" dirty="0" smtClean="0"/>
              <a:t>Serum calcitonin in inhalational burns</a:t>
            </a:r>
          </a:p>
          <a:p>
            <a:r>
              <a:rPr lang="en-US" dirty="0" err="1" smtClean="0"/>
              <a:t>Tnf</a:t>
            </a:r>
            <a:r>
              <a:rPr lang="en-US" dirty="0" smtClean="0"/>
              <a:t> alpha</a:t>
            </a:r>
          </a:p>
          <a:p>
            <a:r>
              <a:rPr lang="en-US" dirty="0" err="1" smtClean="0"/>
              <a:t>Procalcitonin</a:t>
            </a:r>
            <a:endParaRPr lang="en-US" dirty="0" smtClean="0"/>
          </a:p>
          <a:p>
            <a:r>
              <a:rPr lang="en-US" dirty="0" smtClean="0"/>
              <a:t>Platelet count</a:t>
            </a:r>
          </a:p>
          <a:p>
            <a:r>
              <a:rPr lang="en-US" dirty="0" smtClean="0"/>
              <a:t>Serum lactate</a:t>
            </a:r>
          </a:p>
          <a:p>
            <a:r>
              <a:rPr lang="en-US" dirty="0" smtClean="0"/>
              <a:t>Interlukin-8</a:t>
            </a:r>
            <a:endParaRPr lang="en-US" dirty="0"/>
          </a:p>
        </p:txBody>
      </p:sp>
    </p:spTree>
    <p:extLst>
      <p:ext uri="{BB962C8B-B14F-4D97-AF65-F5344CB8AC3E}">
        <p14:creationId xmlns:p14="http://schemas.microsoft.com/office/powerpoint/2010/main" val="17564275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Scwartzs</a:t>
            </a:r>
            <a:endParaRPr lang="en-US" dirty="0" smtClean="0"/>
          </a:p>
          <a:p>
            <a:r>
              <a:rPr lang="en-US" dirty="0" smtClean="0"/>
              <a:t>https;//emedicine.Medscape.com</a:t>
            </a:r>
          </a:p>
          <a:p>
            <a:r>
              <a:rPr lang="en-US" dirty="0" err="1" smtClean="0"/>
              <a:t>Jelenko</a:t>
            </a:r>
            <a:r>
              <a:rPr lang="en-US" dirty="0" smtClean="0"/>
              <a:t> C 3</a:t>
            </a:r>
            <a:r>
              <a:rPr lang="en-US" baseline="30000" dirty="0" smtClean="0"/>
              <a:t>rd</a:t>
            </a:r>
            <a:r>
              <a:rPr lang="en-US" dirty="0" smtClean="0"/>
              <a:t> chemicals that burn. J Trauma</a:t>
            </a:r>
          </a:p>
          <a:p>
            <a:r>
              <a:rPr lang="en-US" dirty="0" err="1" smtClean="0"/>
              <a:t>Uptodate</a:t>
            </a:r>
            <a:endParaRPr lang="en-US" dirty="0" smtClean="0"/>
          </a:p>
          <a:p>
            <a:r>
              <a:rPr lang="en-US" dirty="0" smtClean="0"/>
              <a:t>NIH/NCBI</a:t>
            </a:r>
          </a:p>
          <a:p>
            <a:pPr marL="457200" indent="-457200">
              <a:buFont typeface="+mj-lt"/>
              <a:buAutoNum type="arabicPeriod"/>
            </a:pPr>
            <a:r>
              <a:rPr lang="en-US" dirty="0"/>
              <a:t>Current Diagnosis &amp; Treatment Surgery ,LANGE 14</a:t>
            </a:r>
            <a:r>
              <a:rPr lang="en-US" baseline="30000" dirty="0"/>
              <a:t>th</a:t>
            </a:r>
            <a:r>
              <a:rPr lang="en-US" dirty="0"/>
              <a:t> edition</a:t>
            </a:r>
          </a:p>
          <a:p>
            <a:pPr marL="457200" indent="-457200">
              <a:buFont typeface="+mj-lt"/>
              <a:buAutoNum type="arabicPeriod"/>
            </a:pPr>
            <a:r>
              <a:rPr lang="en-US" dirty="0"/>
              <a:t>Clinical Scenarios in Surgery By Justin B </a:t>
            </a:r>
            <a:r>
              <a:rPr lang="en-US" dirty="0" err="1"/>
              <a:t>Dimick</a:t>
            </a:r>
            <a:r>
              <a:rPr lang="en-US" dirty="0"/>
              <a:t>, Gilbert R. Upchurch, Christopher J</a:t>
            </a:r>
          </a:p>
          <a:p>
            <a:pPr marL="457200" indent="-457200">
              <a:buFont typeface="+mj-lt"/>
              <a:buAutoNum type="arabicPeriod"/>
            </a:pPr>
            <a:r>
              <a:rPr lang="en-US" dirty="0"/>
              <a:t>Toronto Notes 2018</a:t>
            </a:r>
          </a:p>
          <a:p>
            <a:pPr marL="457200" indent="-457200">
              <a:buFont typeface="+mj-lt"/>
              <a:buAutoNum type="arabicPeriod"/>
            </a:pPr>
            <a:r>
              <a:rPr lang="en-US" dirty="0"/>
              <a:t> https://www.omicsonline.org/open-access/burns-definition-classification-pathophysiology-and-initial-approach-2327-5146-1000298.pdf</a:t>
            </a:r>
          </a:p>
          <a:p>
            <a:endParaRPr lang="en-US" dirty="0"/>
          </a:p>
        </p:txBody>
      </p:sp>
    </p:spTree>
    <p:extLst>
      <p:ext uri="{BB962C8B-B14F-4D97-AF65-F5344CB8AC3E}">
        <p14:creationId xmlns:p14="http://schemas.microsoft.com/office/powerpoint/2010/main" val="1645783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according to type of Injuries</a:t>
            </a:r>
            <a:endParaRPr lang="en-US" dirty="0"/>
          </a:p>
        </p:txBody>
      </p:sp>
      <p:sp>
        <p:nvSpPr>
          <p:cNvPr id="3" name="Content Placeholder 2"/>
          <p:cNvSpPr>
            <a:spLocks noGrp="1"/>
          </p:cNvSpPr>
          <p:nvPr>
            <p:ph idx="1"/>
          </p:nvPr>
        </p:nvSpPr>
        <p:spPr/>
        <p:txBody>
          <a:bodyPr>
            <a:normAutofit lnSpcReduction="10000"/>
          </a:bodyPr>
          <a:lstStyle/>
          <a:p>
            <a:r>
              <a:rPr lang="en-US" altLang="zh-CN" dirty="0"/>
              <a:t>Flash or arc burns are thermal injuries to the skin caused by a high-tension electrical current reaching the skin from the conductor. The thermal injury to the skin is intense and deep, because the electrical arc has a temperature of about 2500º C (high enough to melt bone). Flame burns from ignited clothing are often the most serious part of the injury. Treatment is the same as for any thermal injury</a:t>
            </a:r>
            <a:endParaRPr lang="en-US" dirty="0" smtClean="0"/>
          </a:p>
        </p:txBody>
      </p:sp>
    </p:spTree>
    <p:extLst>
      <p:ext uri="{BB962C8B-B14F-4D97-AF65-F5344CB8AC3E}">
        <p14:creationId xmlns:p14="http://schemas.microsoft.com/office/powerpoint/2010/main" val="3539324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4391</Words>
  <Application>Microsoft Office PowerPoint</Application>
  <PresentationFormat>On-screen Show (4:3)</PresentationFormat>
  <Paragraphs>494</Paragraphs>
  <Slides>87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宋体</vt:lpstr>
      <vt:lpstr>Arial</vt:lpstr>
      <vt:lpstr>Calibri</vt:lpstr>
      <vt:lpstr>Garamond</vt:lpstr>
      <vt:lpstr>Times New Roman</vt:lpstr>
      <vt:lpstr>Wingdings</vt:lpstr>
      <vt:lpstr>Office Theme</vt:lpstr>
      <vt:lpstr>Management of Burns </vt:lpstr>
      <vt:lpstr>Learning objectives</vt:lpstr>
      <vt:lpstr>DEFINITION</vt:lpstr>
      <vt:lpstr>introduction</vt:lpstr>
      <vt:lpstr>Classification according to type of Injuries </vt:lpstr>
      <vt:lpstr>Classification according to type of Injuries </vt:lpstr>
      <vt:lpstr>Classification according to type of Injuries </vt:lpstr>
      <vt:lpstr>Classification according to type of Injuries</vt:lpstr>
      <vt:lpstr>Classification according to type of Injuries</vt:lpstr>
      <vt:lpstr>Classification according to type of Injuries</vt:lpstr>
      <vt:lpstr>Classification according to type of Injuries</vt:lpstr>
      <vt:lpstr>Classification according to type of Injuries</vt:lpstr>
      <vt:lpstr>Classification according to type of Injuries</vt:lpstr>
      <vt:lpstr>Predisposing factors</vt:lpstr>
      <vt:lpstr>Mitigating measures</vt:lpstr>
      <vt:lpstr>Epidemiology </vt:lpstr>
      <vt:lpstr>Epidemiology </vt:lpstr>
      <vt:lpstr>Epidemiology </vt:lpstr>
      <vt:lpstr>Normal skin anatomy</vt:lpstr>
      <vt:lpstr>Pathophysiology of burns</vt:lpstr>
      <vt:lpstr>Cardiovascular changes</vt:lpstr>
      <vt:lpstr>Respiratory changes</vt:lpstr>
      <vt:lpstr>Metabolic changes</vt:lpstr>
      <vt:lpstr>Digestive system </vt:lpstr>
      <vt:lpstr>Nervous system </vt:lpstr>
      <vt:lpstr>Endocrine System </vt:lpstr>
      <vt:lpstr>Lymphatic System </vt:lpstr>
      <vt:lpstr>Urinary system changes </vt:lpstr>
      <vt:lpstr>Immune system changes</vt:lpstr>
      <vt:lpstr>Changes to the intestine</vt:lpstr>
      <vt:lpstr>Danger to peripheral circulation</vt:lpstr>
      <vt:lpstr>PowerPoint Presentation</vt:lpstr>
      <vt:lpstr>Classification of burns</vt:lpstr>
      <vt:lpstr>PowerPoint Presentation</vt:lpstr>
      <vt:lpstr>First degree burn</vt:lpstr>
      <vt:lpstr>Second degree (superficial burn)</vt:lpstr>
      <vt:lpstr>Second degree (deep burns)</vt:lpstr>
      <vt:lpstr>Third degree burns </vt:lpstr>
      <vt:lpstr>Fourth degree burns</vt:lpstr>
      <vt:lpstr>Initial management of burns </vt:lpstr>
      <vt:lpstr>Initial management of burns </vt:lpstr>
      <vt:lpstr>Initial management of burns </vt:lpstr>
      <vt:lpstr>Initial management of burns </vt:lpstr>
      <vt:lpstr>  Fluid resuscitation</vt:lpstr>
      <vt:lpstr>Assessment of the burn area</vt:lpstr>
      <vt:lpstr>Rule of nines</vt:lpstr>
      <vt:lpstr>Lund and Browder chart </vt:lpstr>
      <vt:lpstr> Parkland formula ( for adults,1952) </vt:lpstr>
      <vt:lpstr>Crystalloid resuscitation</vt:lpstr>
      <vt:lpstr>Hypertonic saline</vt:lpstr>
      <vt:lpstr>Colloid resuscitation</vt:lpstr>
      <vt:lpstr>Monitoring resuscitation</vt:lpstr>
      <vt:lpstr>Investigations </vt:lpstr>
      <vt:lpstr>Indications for  admission &amp;Transfer to Burn Centre </vt:lpstr>
      <vt:lpstr>Indications for  admission &amp;Transfer to Burn Centre </vt:lpstr>
      <vt:lpstr>Complications of burns</vt:lpstr>
      <vt:lpstr>Complications of burns</vt:lpstr>
      <vt:lpstr>Complications of burns</vt:lpstr>
      <vt:lpstr>Aims of burn management</vt:lpstr>
      <vt:lpstr>First aid and initial management of minor burns</vt:lpstr>
      <vt:lpstr>PowerPoint Presentation</vt:lpstr>
      <vt:lpstr>PowerPoint Presentation</vt:lpstr>
      <vt:lpstr>Initial management of burns Primary survey</vt:lpstr>
      <vt:lpstr>PowerPoint Presentation</vt:lpstr>
      <vt:lpstr>PowerPoint Presentation</vt:lpstr>
      <vt:lpstr>Investigations</vt:lpstr>
      <vt:lpstr>PowerPoint Presentation</vt:lpstr>
      <vt:lpstr>SECONDARY SURVEY</vt:lpstr>
      <vt:lpstr> REFFERRAL TO A BURNS UNIT</vt:lpstr>
      <vt:lpstr>Initial management</vt:lpstr>
      <vt:lpstr>Fluid management( maintain perfusion at the zone of stasis)</vt:lpstr>
      <vt:lpstr>PowerPoint Presentation</vt:lpstr>
      <vt:lpstr>PowerPoint Presentation</vt:lpstr>
      <vt:lpstr>PowerPoint Presentation</vt:lpstr>
      <vt:lpstr>Escharactomies “compartment syndrome”</vt:lpstr>
      <vt:lpstr>Chemical burns</vt:lpstr>
      <vt:lpstr>PowerPoint Presentation</vt:lpstr>
      <vt:lpstr>Specific agents</vt:lpstr>
      <vt:lpstr>Electrical burns</vt:lpstr>
      <vt:lpstr>PowerPoint Presentation</vt:lpstr>
      <vt:lpstr>Inhalational burns</vt:lpstr>
      <vt:lpstr>Successful management of burns</vt:lpstr>
      <vt:lpstr>Diagnosis criteria of sepsis in burn patients</vt:lpstr>
      <vt:lpstr>Rehabilitation</vt:lpstr>
      <vt:lpstr>prognosis</vt:lpstr>
      <vt:lpstr>Specific prognostic factors</vt:lpstr>
      <vt:lpstr>referrences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Burns</dc:title>
  <dc:creator>admin</dc:creator>
  <cp:lastModifiedBy>ADMIN</cp:lastModifiedBy>
  <cp:revision>54</cp:revision>
  <dcterms:created xsi:type="dcterms:W3CDTF">2006-08-16T00:00:00Z</dcterms:created>
  <dcterms:modified xsi:type="dcterms:W3CDTF">2020-11-03T04:46:55Z</dcterms:modified>
</cp:coreProperties>
</file>