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9"/>
  </p:notesMasterIdLst>
  <p:sldIdLst>
    <p:sldId id="256" r:id="rId2"/>
    <p:sldId id="291" r:id="rId3"/>
    <p:sldId id="257" r:id="rId4"/>
    <p:sldId id="258" r:id="rId5"/>
    <p:sldId id="260" r:id="rId6"/>
    <p:sldId id="261" r:id="rId7"/>
    <p:sldId id="262" r:id="rId8"/>
    <p:sldId id="263" r:id="rId9"/>
    <p:sldId id="264" r:id="rId10"/>
    <p:sldId id="269" r:id="rId11"/>
    <p:sldId id="270" r:id="rId12"/>
    <p:sldId id="271" r:id="rId13"/>
    <p:sldId id="276" r:id="rId14"/>
    <p:sldId id="273" r:id="rId15"/>
    <p:sldId id="274" r:id="rId16"/>
    <p:sldId id="277" r:id="rId17"/>
    <p:sldId id="278" r:id="rId18"/>
    <p:sldId id="279" r:id="rId19"/>
    <p:sldId id="280" r:id="rId20"/>
    <p:sldId id="282" r:id="rId21"/>
    <p:sldId id="283" r:id="rId22"/>
    <p:sldId id="285" r:id="rId23"/>
    <p:sldId id="286" r:id="rId24"/>
    <p:sldId id="287" r:id="rId25"/>
    <p:sldId id="288" r:id="rId26"/>
    <p:sldId id="289" r:id="rId27"/>
    <p:sldId id="290" r:id="rId28"/>
    <p:sldId id="292" r:id="rId29"/>
    <p:sldId id="293" r:id="rId30"/>
    <p:sldId id="295" r:id="rId31"/>
    <p:sldId id="298" r:id="rId32"/>
    <p:sldId id="294"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85" r:id="rId49"/>
    <p:sldId id="384" r:id="rId50"/>
    <p:sldId id="318" r:id="rId51"/>
    <p:sldId id="319" r:id="rId52"/>
    <p:sldId id="340" r:id="rId53"/>
    <p:sldId id="341" r:id="rId54"/>
    <p:sldId id="320" r:id="rId55"/>
    <p:sldId id="342" r:id="rId56"/>
    <p:sldId id="321" r:id="rId57"/>
    <p:sldId id="343" r:id="rId58"/>
    <p:sldId id="344" r:id="rId59"/>
    <p:sldId id="322" r:id="rId60"/>
    <p:sldId id="345" r:id="rId61"/>
    <p:sldId id="346" r:id="rId62"/>
    <p:sldId id="323" r:id="rId63"/>
    <p:sldId id="347" r:id="rId64"/>
    <p:sldId id="348" r:id="rId65"/>
    <p:sldId id="349" r:id="rId66"/>
    <p:sldId id="324" r:id="rId67"/>
    <p:sldId id="350" r:id="rId68"/>
    <p:sldId id="351" r:id="rId69"/>
    <p:sldId id="352" r:id="rId70"/>
    <p:sldId id="353" r:id="rId71"/>
    <p:sldId id="354" r:id="rId72"/>
    <p:sldId id="355" r:id="rId73"/>
    <p:sldId id="356" r:id="rId74"/>
    <p:sldId id="357" r:id="rId75"/>
    <p:sldId id="358" r:id="rId76"/>
    <p:sldId id="325" r:id="rId77"/>
    <p:sldId id="326" r:id="rId78"/>
    <p:sldId id="359" r:id="rId79"/>
    <p:sldId id="360" r:id="rId80"/>
    <p:sldId id="361" r:id="rId81"/>
    <p:sldId id="362" r:id="rId82"/>
    <p:sldId id="327" r:id="rId83"/>
    <p:sldId id="363" r:id="rId84"/>
    <p:sldId id="328" r:id="rId85"/>
    <p:sldId id="364" r:id="rId86"/>
    <p:sldId id="365" r:id="rId87"/>
    <p:sldId id="366" r:id="rId88"/>
    <p:sldId id="329" r:id="rId89"/>
    <p:sldId id="330" r:id="rId90"/>
    <p:sldId id="382" r:id="rId91"/>
    <p:sldId id="368" r:id="rId92"/>
    <p:sldId id="331" r:id="rId93"/>
    <p:sldId id="367" r:id="rId94"/>
    <p:sldId id="332" r:id="rId95"/>
    <p:sldId id="369" r:id="rId96"/>
    <p:sldId id="370" r:id="rId97"/>
    <p:sldId id="333" r:id="rId98"/>
    <p:sldId id="334" r:id="rId99"/>
    <p:sldId id="371" r:id="rId100"/>
    <p:sldId id="372" r:id="rId101"/>
    <p:sldId id="373" r:id="rId102"/>
    <p:sldId id="374" r:id="rId103"/>
    <p:sldId id="335" r:id="rId104"/>
    <p:sldId id="375" r:id="rId105"/>
    <p:sldId id="376" r:id="rId106"/>
    <p:sldId id="336" r:id="rId107"/>
    <p:sldId id="377" r:id="rId108"/>
    <p:sldId id="337" r:id="rId109"/>
    <p:sldId id="378" r:id="rId110"/>
    <p:sldId id="338" r:id="rId111"/>
    <p:sldId id="379" r:id="rId112"/>
    <p:sldId id="380" r:id="rId113"/>
    <p:sldId id="339" r:id="rId114"/>
    <p:sldId id="381" r:id="rId115"/>
    <p:sldId id="386" r:id="rId116"/>
    <p:sldId id="387" r:id="rId117"/>
    <p:sldId id="388" r:id="rId118"/>
    <p:sldId id="390" r:id="rId119"/>
    <p:sldId id="389" r:id="rId120"/>
    <p:sldId id="391" r:id="rId121"/>
    <p:sldId id="392" r:id="rId122"/>
    <p:sldId id="393" r:id="rId123"/>
    <p:sldId id="394" r:id="rId124"/>
    <p:sldId id="395" r:id="rId125"/>
    <p:sldId id="396" r:id="rId126"/>
    <p:sldId id="397" r:id="rId127"/>
    <p:sldId id="398" r:id="rId128"/>
    <p:sldId id="399" r:id="rId129"/>
    <p:sldId id="400" r:id="rId130"/>
    <p:sldId id="401" r:id="rId131"/>
    <p:sldId id="402" r:id="rId132"/>
    <p:sldId id="403" r:id="rId133"/>
    <p:sldId id="404" r:id="rId134"/>
    <p:sldId id="405" r:id="rId135"/>
    <p:sldId id="406" r:id="rId136"/>
    <p:sldId id="407" r:id="rId137"/>
    <p:sldId id="408" r:id="rId138"/>
    <p:sldId id="409" r:id="rId139"/>
    <p:sldId id="410" r:id="rId140"/>
    <p:sldId id="411" r:id="rId141"/>
    <p:sldId id="412" r:id="rId142"/>
    <p:sldId id="413" r:id="rId143"/>
    <p:sldId id="414" r:id="rId144"/>
    <p:sldId id="415" r:id="rId145"/>
    <p:sldId id="416" r:id="rId146"/>
    <p:sldId id="417" r:id="rId147"/>
    <p:sldId id="418" r:id="rId148"/>
    <p:sldId id="419" r:id="rId149"/>
    <p:sldId id="420" r:id="rId150"/>
    <p:sldId id="421" r:id="rId151"/>
    <p:sldId id="422" r:id="rId152"/>
    <p:sldId id="423" r:id="rId153"/>
    <p:sldId id="424" r:id="rId154"/>
    <p:sldId id="425" r:id="rId155"/>
    <p:sldId id="426" r:id="rId156"/>
    <p:sldId id="427" r:id="rId157"/>
    <p:sldId id="428" r:id="rId158"/>
    <p:sldId id="429" r:id="rId159"/>
    <p:sldId id="430" r:id="rId160"/>
    <p:sldId id="431" r:id="rId161"/>
    <p:sldId id="432" r:id="rId162"/>
    <p:sldId id="433" r:id="rId163"/>
    <p:sldId id="434" r:id="rId164"/>
    <p:sldId id="435" r:id="rId165"/>
    <p:sldId id="436" r:id="rId166"/>
    <p:sldId id="437" r:id="rId167"/>
    <p:sldId id="438" r:id="rId168"/>
    <p:sldId id="439" r:id="rId169"/>
    <p:sldId id="440" r:id="rId170"/>
    <p:sldId id="515" r:id="rId171"/>
    <p:sldId id="516" r:id="rId172"/>
    <p:sldId id="517" r:id="rId173"/>
    <p:sldId id="518" r:id="rId174"/>
    <p:sldId id="519" r:id="rId175"/>
    <p:sldId id="520" r:id="rId176"/>
    <p:sldId id="521" r:id="rId177"/>
    <p:sldId id="522" r:id="rId178"/>
    <p:sldId id="523" r:id="rId179"/>
    <p:sldId id="524" r:id="rId180"/>
    <p:sldId id="525" r:id="rId181"/>
    <p:sldId id="526" r:id="rId182"/>
    <p:sldId id="527" r:id="rId183"/>
    <p:sldId id="528" r:id="rId184"/>
    <p:sldId id="529" r:id="rId185"/>
    <p:sldId id="530" r:id="rId186"/>
    <p:sldId id="531" r:id="rId187"/>
    <p:sldId id="532" r:id="rId1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6" autoAdjust="0"/>
  </p:normalViewPr>
  <p:slideViewPr>
    <p:cSldViewPr>
      <p:cViewPr>
        <p:scale>
          <a:sx n="82" d="100"/>
          <a:sy n="82" d="100"/>
        </p:scale>
        <p:origin x="-156" y="108"/>
      </p:cViewPr>
      <p:guideLst>
        <p:guide orient="horz" pos="2160"/>
        <p:guide pos="2880"/>
      </p:guideLst>
    </p:cSldViewPr>
  </p:slideViewPr>
  <p:outlineViewPr>
    <p:cViewPr>
      <p:scale>
        <a:sx n="33" d="100"/>
        <a:sy n="33" d="100"/>
      </p:scale>
      <p:origin x="138" y="29298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92C87B-4D1F-4F3D-ACAF-412A11CF8697}" type="datetimeFigureOut">
              <a:rPr lang="en-US" smtClean="0"/>
              <a:pPr/>
              <a:t>3/21/2023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C1E6A-AC83-49B7-94D6-C0A6784BF535}" type="slidenum">
              <a:rPr lang="en-US" smtClean="0"/>
              <a:pPr/>
              <a:t>‹#›</a:t>
            </a:fld>
            <a:endParaRPr lang="en-US" dirty="0"/>
          </a:p>
        </p:txBody>
      </p:sp>
    </p:spTree>
    <p:extLst>
      <p:ext uri="{BB962C8B-B14F-4D97-AF65-F5344CB8AC3E}">
        <p14:creationId xmlns:p14="http://schemas.microsoft.com/office/powerpoint/2010/main" val="3802814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C1E6A-AC83-49B7-94D6-C0A6784BF53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42EA94-B985-4639-8572-9B2B3226506D}" type="slidenum">
              <a:rPr lang="en-US"/>
              <a:pPr/>
              <a:t>40</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B9A5C-BAEC-440A-80CE-1EA6946C09BD}" type="slidenum">
              <a:rPr lang="en-US"/>
              <a:pPr/>
              <a:t>41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A3F18-44B9-407B-BE32-B3086C56EBE6}" type="slidenum">
              <a:rPr lang="en-US"/>
              <a:pPr/>
              <a:t>42</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2119E-3C88-4E6E-963B-0FE4B5340526}" type="slidenum">
              <a:rPr lang="en-US"/>
              <a:pPr/>
              <a:t>43</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CD676-E7AD-4045-8004-BC123825CF64}" type="slidenum">
              <a:rPr lang="en-US"/>
              <a:pPr/>
              <a:t>44</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22797-DE1F-49E0-866C-06CEC9880BF4}" type="slidenum">
              <a:rPr lang="en-US"/>
              <a:pPr/>
              <a:t>45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2CAEC6-1E85-4758-B3AE-23A4F97ADE43}" type="slidenum">
              <a:rPr lang="en-US"/>
              <a:pPr/>
              <a:t>46</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15ECF3-99EF-416F-A4FB-75A8B35A77F1}" type="slidenum">
              <a:rPr lang="en-US"/>
              <a:pPr/>
              <a:t>47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59</a:t>
            </a:fld>
            <a:endParaRPr lang="en-US" dirty="0"/>
          </a:p>
        </p:txBody>
      </p:sp>
    </p:spTree>
    <p:extLst>
      <p:ext uri="{BB962C8B-B14F-4D97-AF65-F5344CB8AC3E}">
        <p14:creationId xmlns:p14="http://schemas.microsoft.com/office/powerpoint/2010/main" val="3132936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66</a:t>
            </a:fld>
            <a:endParaRPr lang="en-US" dirty="0"/>
          </a:p>
        </p:txBody>
      </p:sp>
    </p:spTree>
    <p:extLst>
      <p:ext uri="{BB962C8B-B14F-4D97-AF65-F5344CB8AC3E}">
        <p14:creationId xmlns:p14="http://schemas.microsoft.com/office/powerpoint/2010/main" val="364628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DC1E6A-AC83-49B7-94D6-C0A6784BF535}" type="slidenum">
              <a:rPr lang="en-US" smtClean="0"/>
              <a:pPr/>
              <a:t>23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76</a:t>
            </a:fld>
            <a:endParaRPr lang="en-US" dirty="0"/>
          </a:p>
        </p:txBody>
      </p:sp>
    </p:spTree>
    <p:extLst>
      <p:ext uri="{BB962C8B-B14F-4D97-AF65-F5344CB8AC3E}">
        <p14:creationId xmlns:p14="http://schemas.microsoft.com/office/powerpoint/2010/main" val="3836722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82</a:t>
            </a:fld>
            <a:endParaRPr lang="en-US" dirty="0"/>
          </a:p>
        </p:txBody>
      </p:sp>
    </p:spTree>
    <p:extLst>
      <p:ext uri="{BB962C8B-B14F-4D97-AF65-F5344CB8AC3E}">
        <p14:creationId xmlns:p14="http://schemas.microsoft.com/office/powerpoint/2010/main" val="3293454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84</a:t>
            </a:fld>
            <a:endParaRPr lang="en-US" dirty="0"/>
          </a:p>
        </p:txBody>
      </p:sp>
    </p:spTree>
    <p:extLst>
      <p:ext uri="{BB962C8B-B14F-4D97-AF65-F5344CB8AC3E}">
        <p14:creationId xmlns:p14="http://schemas.microsoft.com/office/powerpoint/2010/main" val="393690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26A4-1834-4EE2-9186-C7EA8DFB727F}" type="slidenum">
              <a:rPr lang="en-US" smtClean="0"/>
              <a:pPr/>
              <a:t>106</a:t>
            </a:fld>
            <a:endParaRPr lang="en-US" dirty="0"/>
          </a:p>
        </p:txBody>
      </p:sp>
    </p:spTree>
    <p:extLst>
      <p:ext uri="{BB962C8B-B14F-4D97-AF65-F5344CB8AC3E}">
        <p14:creationId xmlns:p14="http://schemas.microsoft.com/office/powerpoint/2010/main" val="300258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2255B64-1396-48E4-AA19-4BAEF9988FC5}" type="slidenum">
              <a:rPr lang="en-US" smtClean="0"/>
              <a:pPr/>
              <a:t>135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r>
              <a:rPr lang="en-US" smtClean="0"/>
              <a:t>Figure from:  Rockwood and Green: Fractures in Adults, 4</a:t>
            </a:r>
            <a:r>
              <a:rPr lang="en-US" baseline="30000" smtClean="0"/>
              <a:t>th</a:t>
            </a:r>
            <a:r>
              <a:rPr lang="en-US" smtClean="0"/>
              <a:t> ed, Lippincott, 1996.</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ACF3107-4986-4FF4-94A3-3DB736753B71}" type="slidenum">
              <a:rPr lang="en-US" smtClean="0"/>
              <a:pPr/>
              <a:t>140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algn="ctr"/>
            <a:r>
              <a:rPr lang="en-US" sz="1400" smtClean="0"/>
              <a:t>Figure from:  Rockwood and Green: Fractures in Adults, 4</a:t>
            </a:r>
            <a:r>
              <a:rPr lang="en-US" sz="1400" baseline="30000" smtClean="0"/>
              <a:t>th</a:t>
            </a:r>
            <a:r>
              <a:rPr lang="en-US" sz="1400" smtClean="0"/>
              <a:t> ed, Lippincott, 1996.</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786D209-60A1-4EC2-A7F4-E30350837984}" type="slidenum">
              <a:rPr lang="en-US" smtClean="0"/>
              <a:pPr/>
              <a:t>141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smtClean="0"/>
              <a:t>Figures from Rockwood and Green, 5th 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03D1AB9-2380-48FF-A639-41415630366D}" type="slidenum">
              <a:rPr lang="en-US" smtClean="0"/>
              <a:pPr/>
              <a:t>142</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Figures from Rockwood and Green, 5th 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F4CBC40-931C-4537-9FA8-86F807A24AC4}" type="slidenum">
              <a:rPr lang="en-US" smtClean="0"/>
              <a:pPr/>
              <a:t>143</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mtClean="0"/>
              <a:t>Figures from Rockwood and Green, 5th ed.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FAD7525-9D7C-45D7-A6CB-386EB3332F16}" type="slidenum">
              <a:rPr lang="en-US" smtClean="0"/>
              <a:pPr/>
              <a:t>147</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mtClean="0"/>
              <a:t>Figure from Rockwood and Green, 4th 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2FECEE-8E85-46F5-AFFF-E0DE415DFAD4}" type="slidenum">
              <a:rPr lang="en-US"/>
              <a:pPr/>
              <a:t>33</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424734C-3E22-4E58-9EAF-DD7C6C900F6E}" type="slidenum">
              <a:rPr lang="en-US" smtClean="0"/>
              <a:pPr/>
              <a:t>149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mtClean="0"/>
              <a:t>Figure from Rockwood and Green, 4th 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F35DE10-83F3-4DD3-A03B-29CC65A244F3}" type="slidenum">
              <a:rPr lang="en-US" smtClean="0"/>
              <a:pPr/>
              <a:t>159</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algn="ctr"/>
            <a:r>
              <a:rPr lang="en-US" sz="1400" smtClean="0"/>
              <a:t>Figure from:Figure from: Browner and Jupiter: Skeletal Trauma, 2</a:t>
            </a:r>
            <a:r>
              <a:rPr lang="en-US" sz="1400" baseline="30000" smtClean="0"/>
              <a:t>nd</a:t>
            </a:r>
            <a:r>
              <a:rPr lang="en-US" sz="1400" smtClean="0"/>
              <a:t> ed, Saunders, p 2221 1998.</a:t>
            </a:r>
          </a:p>
          <a:p>
            <a:pPr algn="ct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D38BB29-446A-462D-AC58-B554D1C98DE2}" type="slidenum">
              <a:rPr lang="en-US" smtClean="0"/>
              <a:pPr/>
              <a:t>162</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algn="ctr"/>
            <a:r>
              <a:rPr lang="en-US" sz="1400" smtClean="0"/>
              <a:t>Figure from:Figure from: Browner and Jupiter: Skeletal Trauma, 2</a:t>
            </a:r>
            <a:r>
              <a:rPr lang="en-US" sz="1400" baseline="30000" smtClean="0"/>
              <a:t>nd</a:t>
            </a:r>
            <a:r>
              <a:rPr lang="en-US" sz="1400" smtClean="0"/>
              <a:t> ed, Saunders, p 2221,  1998.</a:t>
            </a:r>
          </a:p>
          <a:p>
            <a:pPr algn="ct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CB63DF-EA5B-4467-94A7-C986E41CEA51}" type="slidenum">
              <a:rPr lang="en-US" smtClean="0"/>
              <a:pPr/>
              <a:t>165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mtClean="0"/>
              <a:t>Figure from Rockwood and Green, 5th ed.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9B72CE3-4D57-4967-A38F-44F54BE7EA58}" type="slidenum">
              <a:rPr lang="en-US" smtClean="0"/>
              <a:pPr/>
              <a:t>167</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r>
              <a:rPr lang="en-US" smtClean="0"/>
              <a:t>Loss of reduction is the most common complication of cast treatment as the swelling decreases and the padding compresses while the patient regains mobility.  Careful casting technique can avoid this (careful molding, attention to detail—deforming forces:gravity and muscle).  Appropriately time radiographic reevaluation and correction of problems will lead to a satisfactory outcome.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03473-ADFA-4072-B10C-851104919B1E}" type="slidenum">
              <a:rPr lang="en-US"/>
              <a:pPr/>
              <a:t>34</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63CAE2-5C42-4B82-8D88-3DADA49B48A2}" type="slidenum">
              <a:rPr lang="en-US"/>
              <a:pPr/>
              <a:t>35</a:t>
            </a:fld>
            <a:endParaRPr 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484037-D6C1-4581-8066-A74B7E75B8C0}" type="slidenum">
              <a:rPr lang="en-US"/>
              <a:pPr/>
              <a:t>36</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E0885-7943-40A7-B446-AD78F0E6C508}" type="slidenum">
              <a:rPr lang="en-US"/>
              <a:pPr/>
              <a:t>37</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88123-52CA-4093-9174-2CA8D480A979}" type="slidenum">
              <a:rPr lang="en-US"/>
              <a:pPr/>
              <a:t>38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074E47-2E9F-44F7-959F-94BD69EA7EC2}" type="slidenum">
              <a:rPr lang="en-US"/>
              <a:pPr/>
              <a:t>39</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endParaRPr lang="en-US"/>
          </a:p>
        </p:txBody>
      </p:sp>
      <p:sp>
        <p:nvSpPr>
          <p:cNvPr id="4" name="Date Placeholder 3"/>
          <p:cNvSpPr>
            <a:spLocks noGrp="1"/>
          </p:cNvSpPr>
          <p:nvPr>
            <p:ph type="dt" sz="half" idx="10"/>
          </p:nvPr>
        </p:nvSpPr>
        <p:spPr>
          <a:xfrm>
            <a:off x="685800" y="63246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6366C649-73B3-4B2A-83E3-E025629F89C7}" type="slidenum">
              <a:rPr lang="en-US"/>
              <a:pPr/>
              <a:t>‹#›</a:t>
            </a:fld>
            <a:endParaRPr lang="en-US"/>
          </a:p>
        </p:txBody>
      </p:sp>
    </p:spTree>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0574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2459DD90-463D-425D-9361-B89AAAAF97EF}" type="slidenum">
              <a:rPr lang="en-US"/>
              <a:pPr/>
              <a:t>‹#›</a:t>
            </a:fld>
            <a:endParaRPr lang="en-US"/>
          </a:p>
        </p:txBody>
      </p:sp>
    </p:spTree>
  </p:cSld>
  <p:clrMapOvr>
    <a:masterClrMapping/>
  </p:clrMapOvr>
  <p:transitio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DA53B6-A140-48CA-9A4C-5F8EC8B3B5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1B73C4-A797-48A0-860B-05F7EB38030D}" type="datetimeFigureOut">
              <a:rPr lang="en-US" smtClean="0"/>
              <a:pPr/>
              <a:t>3/21/2023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5BDA53B6-A140-48CA-9A4C-5F8EC8B3B5B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1B73C4-A797-48A0-860B-05F7EB38030D}" type="datetimeFigureOut">
              <a:rPr lang="en-US" smtClean="0"/>
              <a:pPr/>
              <a:t>3/21/2023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BDA53B6-A140-48CA-9A4C-5F8EC8B3B5B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hyperlink" Target="http://www.orthopaedic-implants.com/support-and-braces/index.php"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1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4" Type="http://schemas.openxmlformats.org/officeDocument/2006/relationships/image" Target="../media/image76.jpe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http://www.utdol.com/utd/content/images/pedi_pix/Volar_forearm_splint.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http://www.utdol.com/utd/content/images/pedi_pix/Finger_splints.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http://www.utdol.com/utd/content/images/pedi_pix/Gutter_splints.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http://www.utdol.com/utd/content/images/pedi_pix/Figure_of_eight_splint.jp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http://www.utdol.com/utd/content/images/emer_pix/Buddy_taping.jp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http://www.utdol.com/utd/content/images/pedi_pix/Posterior_leg_splint.jp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http://www.utdol.com/utd/content/images/pedi_pix/Stirrup_splint.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http://www.utdol.com/utd/content/images/pedi_pix/Thumb_spica_splint_2.jpg"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71600"/>
            <a:ext cx="7851775" cy="1828800"/>
          </a:xfrm>
        </p:spPr>
        <p:txBody>
          <a:bodyPr>
            <a:normAutofit fontScale="90000"/>
          </a:bodyPr>
          <a:lstStyle/>
          <a:p>
            <a:r>
              <a:rPr lang="en-US" sz="7200" b="1" dirty="0" smtClean="0">
                <a:solidFill>
                  <a:srgbClr val="FF0000"/>
                </a:solidFill>
              </a:rPr>
              <a:t>CAST TECHNIQUES AND TRACTION </a:t>
            </a:r>
            <a:endParaRPr lang="en-US" sz="7200" b="1" dirty="0">
              <a:solidFill>
                <a:srgbClr val="FF0000"/>
              </a:solidFill>
            </a:endParaRPr>
          </a:p>
        </p:txBody>
      </p:sp>
      <p:sp>
        <p:nvSpPr>
          <p:cNvPr id="3" name="Subtitle 2"/>
          <p:cNvSpPr>
            <a:spLocks noGrp="1"/>
          </p:cNvSpPr>
          <p:nvPr>
            <p:ph type="subTitle" idx="4294967295"/>
          </p:nvPr>
        </p:nvSpPr>
        <p:spPr>
          <a:xfrm>
            <a:off x="0" y="3228975"/>
            <a:ext cx="7854950" cy="1752600"/>
          </a:xfrm>
        </p:spPr>
        <p:txBody>
          <a:bodyPr>
            <a:normAutofit fontScale="92500" lnSpcReduction="10000"/>
          </a:bodyPr>
          <a:lstStyle/>
          <a:p>
            <a:endParaRPr lang="en-US" dirty="0" smtClean="0"/>
          </a:p>
          <a:p>
            <a:r>
              <a:rPr lang="en-US" dirty="0" smtClean="0"/>
              <a:t> BY VINCENT 0701876727</a:t>
            </a:r>
          </a:p>
          <a:p>
            <a:r>
              <a:rPr lang="en-US" dirty="0" smtClean="0"/>
              <a:t>ORTHOPAEDIC  TRAUMA MEDICINE  DEPT  </a:t>
            </a:r>
          </a:p>
          <a:p>
            <a:r>
              <a:rPr lang="en-US" dirty="0" smtClean="0"/>
              <a:t>OTHOPAEDIC TRAUMA TECHNICIAN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CHIMISTRY OF PLASTER OF PARIS</a:t>
            </a:r>
            <a:endParaRPr lang="en-US" dirty="0"/>
          </a:p>
        </p:txBody>
      </p:sp>
      <p:sp>
        <p:nvSpPr>
          <p:cNvPr id="3" name="Content Placeholder 2"/>
          <p:cNvSpPr>
            <a:spLocks noGrp="1"/>
          </p:cNvSpPr>
          <p:nvPr>
            <p:ph idx="4294967295"/>
          </p:nvPr>
        </p:nvSpPr>
        <p:spPr>
          <a:xfrm>
            <a:off x="0" y="1935163"/>
            <a:ext cx="8229600" cy="4389437"/>
          </a:xfrm>
        </p:spPr>
        <p:txBody>
          <a:bodyPr/>
          <a:lstStyle/>
          <a:p>
            <a:r>
              <a:rPr lang="en-US" dirty="0" smtClean="0"/>
              <a:t>Plaster of Paris is derived from gypsum,  which is calcium sulfate in its nature state the formula of  gypsum is 2(caso4.2h20)</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781050"/>
          </a:xfrm>
        </p:spPr>
        <p:txBody>
          <a:bodyPr>
            <a:normAutofit fontScale="90000"/>
          </a:bodyPr>
          <a:lstStyle/>
          <a:p>
            <a:r>
              <a:rPr lang="en-US" dirty="0" smtClean="0"/>
              <a:t>Conti-</a:t>
            </a:r>
            <a:endParaRPr lang="en-US" dirty="0"/>
          </a:p>
        </p:txBody>
      </p:sp>
      <p:sp>
        <p:nvSpPr>
          <p:cNvPr id="3" name="Content Placeholder 2"/>
          <p:cNvSpPr>
            <a:spLocks noGrp="1"/>
          </p:cNvSpPr>
          <p:nvPr>
            <p:ph idx="4294967295"/>
          </p:nvPr>
        </p:nvSpPr>
        <p:spPr>
          <a:xfrm>
            <a:off x="0" y="1371600"/>
            <a:ext cx="8229600" cy="4389438"/>
          </a:xfrm>
        </p:spPr>
        <p:txBody>
          <a:bodyPr>
            <a:normAutofit fontScale="77500" lnSpcReduction="20000"/>
          </a:bodyPr>
          <a:lstStyle/>
          <a:p>
            <a:pPr marL="0" indent="0">
              <a:buNone/>
            </a:pPr>
            <a:r>
              <a:rPr lang="en-US" sz="2800" b="1" dirty="0" smtClean="0">
                <a:latin typeface="Arial" pitchFamily="34" charset="0"/>
                <a:cs typeface="Arial" pitchFamily="34" charset="0"/>
              </a:rPr>
              <a:t>Report at once; cast</a:t>
            </a:r>
          </a:p>
          <a:p>
            <a:r>
              <a:rPr lang="en-US" sz="2800" dirty="0" smtClean="0">
                <a:latin typeface="Arial" pitchFamily="34" charset="0"/>
                <a:cs typeface="Arial" pitchFamily="34" charset="0"/>
              </a:rPr>
              <a:t>If it cracks , becomes loose/ otherwise uncomfortable.</a:t>
            </a:r>
          </a:p>
          <a:p>
            <a:r>
              <a:rPr lang="en-US" sz="2800" dirty="0" smtClean="0">
                <a:latin typeface="Arial" pitchFamily="34" charset="0"/>
                <a:cs typeface="Arial" pitchFamily="34" charset="0"/>
              </a:rPr>
              <a:t>If there is any pain.</a:t>
            </a:r>
          </a:p>
          <a:p>
            <a:r>
              <a:rPr lang="en-US" sz="2800" dirty="0" smtClean="0">
                <a:latin typeface="Arial" pitchFamily="34" charset="0"/>
                <a:cs typeface="Arial" pitchFamily="34" charset="0"/>
              </a:rPr>
              <a:t>If there is any discharge.</a:t>
            </a:r>
          </a:p>
          <a:p>
            <a:r>
              <a:rPr lang="en-US" sz="2800" dirty="0" smtClean="0">
                <a:latin typeface="Arial" pitchFamily="34" charset="0"/>
                <a:cs typeface="Arial" pitchFamily="34" charset="0"/>
              </a:rPr>
              <a:t>If the fingers /toes become numb /difficult to move.</a:t>
            </a:r>
          </a:p>
          <a:p>
            <a:r>
              <a:rPr lang="en-US" sz="2800" dirty="0" smtClean="0">
                <a:latin typeface="Arial" pitchFamily="34" charset="0"/>
                <a:cs typeface="Arial" pitchFamily="34" charset="0"/>
              </a:rPr>
              <a:t>If the fingers /toes become swollen /blue.</a:t>
            </a:r>
          </a:p>
          <a:p>
            <a:pPr marL="0" indent="0">
              <a:buNone/>
            </a:pPr>
            <a:r>
              <a:rPr lang="en-US" sz="2800" b="1" dirty="0" smtClean="0">
                <a:latin typeface="Arial" pitchFamily="34" charset="0"/>
                <a:cs typeface="Arial" pitchFamily="34" charset="0"/>
              </a:rPr>
              <a:t>Advice to the Patient.</a:t>
            </a:r>
          </a:p>
          <a:p>
            <a:r>
              <a:rPr lang="en-US" sz="2800" dirty="0" smtClean="0">
                <a:latin typeface="Arial" pitchFamily="34" charset="0"/>
                <a:cs typeface="Arial" pitchFamily="34" charset="0"/>
              </a:rPr>
              <a:t>The plaster cast may feel tight for sometime after application.</a:t>
            </a:r>
          </a:p>
          <a:p>
            <a:r>
              <a:rPr lang="en-US" sz="2800" dirty="0" smtClean="0">
                <a:latin typeface="Arial" pitchFamily="34" charset="0"/>
                <a:cs typeface="Arial" pitchFamily="34" charset="0"/>
              </a:rPr>
              <a:t>This can usually be relieved by lying arm/leg on one moving pillows by constantly moving those joints of the arm and the leg that are not covered by the Plaster Cast.</a:t>
            </a:r>
          </a:p>
          <a:p>
            <a:r>
              <a:rPr lang="en-US" sz="2800" dirty="0" smtClean="0">
                <a:latin typeface="Arial" pitchFamily="34" charset="0"/>
                <a:cs typeface="Arial" pitchFamily="34" charset="0"/>
              </a:rPr>
              <a:t>Patient sign for the instruction cards.</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933450"/>
          </a:xfrm>
        </p:spPr>
        <p:txBody>
          <a:bodyPr/>
          <a:lstStyle/>
          <a:p>
            <a:r>
              <a:rPr lang="en-US" dirty="0" smtClean="0"/>
              <a:t>Conti-</a:t>
            </a:r>
            <a:endParaRPr lang="en-US" dirty="0"/>
          </a:p>
        </p:txBody>
      </p:sp>
      <p:sp>
        <p:nvSpPr>
          <p:cNvPr id="3" name="Content Placeholder 2"/>
          <p:cNvSpPr>
            <a:spLocks noGrp="1"/>
          </p:cNvSpPr>
          <p:nvPr>
            <p:ph idx="4294967295"/>
          </p:nvPr>
        </p:nvSpPr>
        <p:spPr>
          <a:xfrm>
            <a:off x="0" y="1143000"/>
            <a:ext cx="8229600" cy="5181600"/>
          </a:xfrm>
        </p:spPr>
        <p:txBody>
          <a:bodyPr>
            <a:normAutofit fontScale="77500" lnSpcReduction="20000"/>
          </a:bodyPr>
          <a:lstStyle/>
          <a:p>
            <a:pPr marL="0" indent="0">
              <a:buNone/>
            </a:pPr>
            <a:r>
              <a:rPr lang="en-US" sz="2800" b="1" dirty="0" smtClean="0">
                <a:latin typeface="Arial" pitchFamily="34" charset="0"/>
                <a:cs typeface="Arial" pitchFamily="34" charset="0"/>
              </a:rPr>
              <a:t>Recognition of Sores.</a:t>
            </a:r>
          </a:p>
          <a:p>
            <a:pPr marL="0" indent="0">
              <a:buNone/>
            </a:pPr>
            <a:r>
              <a:rPr lang="en-US" sz="2800" dirty="0" smtClean="0">
                <a:latin typeface="Arial" pitchFamily="34" charset="0"/>
                <a:cs typeface="Arial" pitchFamily="34" charset="0"/>
              </a:rPr>
              <a:t>Friction major cause;</a:t>
            </a:r>
          </a:p>
          <a:p>
            <a:pPr marL="0" indent="0">
              <a:buNone/>
            </a:pPr>
            <a:r>
              <a:rPr lang="en-US" sz="2800" b="1" dirty="0" smtClean="0">
                <a:latin typeface="Arial" pitchFamily="34" charset="0"/>
                <a:cs typeface="Arial" pitchFamily="34" charset="0"/>
              </a:rPr>
              <a:t>Clinical features.</a:t>
            </a:r>
          </a:p>
          <a:p>
            <a:r>
              <a:rPr lang="en-US" sz="2800" dirty="0" smtClean="0">
                <a:latin typeface="Arial" pitchFamily="34" charset="0"/>
                <a:cs typeface="Arial" pitchFamily="34" charset="0"/>
              </a:rPr>
              <a:t>Burning </a:t>
            </a:r>
          </a:p>
          <a:p>
            <a:r>
              <a:rPr lang="en-US" sz="2800" dirty="0" smtClean="0">
                <a:latin typeface="Arial" pitchFamily="34" charset="0"/>
                <a:cs typeface="Arial" pitchFamily="34" charset="0"/>
              </a:rPr>
              <a:t>Itching</a:t>
            </a:r>
          </a:p>
          <a:p>
            <a:r>
              <a:rPr lang="en-US" sz="2800" dirty="0" smtClean="0">
                <a:latin typeface="Arial" pitchFamily="34" charset="0"/>
                <a:cs typeface="Arial" pitchFamily="34" charset="0"/>
              </a:rPr>
              <a:t>Stabbing pain.</a:t>
            </a:r>
          </a:p>
          <a:p>
            <a:r>
              <a:rPr lang="en-US" sz="2800" dirty="0" smtClean="0">
                <a:latin typeface="Arial" pitchFamily="34" charset="0"/>
                <a:cs typeface="Arial" pitchFamily="34" charset="0"/>
              </a:rPr>
              <a:t>In young children increase in temperature /disturbed sleep.</a:t>
            </a:r>
          </a:p>
          <a:p>
            <a:pPr marL="0" indent="0">
              <a:buNone/>
            </a:pPr>
            <a:r>
              <a:rPr lang="en-US" sz="2800" b="1" dirty="0" smtClean="0">
                <a:latin typeface="Arial" pitchFamily="34" charset="0"/>
                <a:cs typeface="Arial" pitchFamily="34" charset="0"/>
              </a:rPr>
              <a:t>Important Features of Plaster Sores on Examination.</a:t>
            </a:r>
          </a:p>
          <a:p>
            <a:r>
              <a:rPr lang="en-US" sz="2800" dirty="0" smtClean="0">
                <a:latin typeface="Arial" pitchFamily="34" charset="0"/>
                <a:cs typeface="Arial" pitchFamily="34" charset="0"/>
              </a:rPr>
              <a:t>Heat and swelling of the digits.</a:t>
            </a:r>
          </a:p>
          <a:p>
            <a:r>
              <a:rPr lang="en-US" sz="2800" dirty="0" smtClean="0">
                <a:latin typeface="Arial" pitchFamily="34" charset="0"/>
                <a:cs typeface="Arial" pitchFamily="34" charset="0"/>
              </a:rPr>
              <a:t>Increase in the area of staining which has already been marked in the immediate post-operative period.</a:t>
            </a:r>
          </a:p>
          <a:p>
            <a:r>
              <a:rPr lang="en-US" sz="2800" dirty="0" err="1" smtClean="0">
                <a:latin typeface="Arial" pitchFamily="34" charset="0"/>
                <a:cs typeface="Arial" pitchFamily="34" charset="0"/>
              </a:rPr>
              <a:t>Odour</a:t>
            </a:r>
            <a:r>
              <a:rPr lang="en-US" sz="2800" dirty="0" smtClean="0">
                <a:latin typeface="Arial" pitchFamily="34" charset="0"/>
                <a:cs typeface="Arial" pitchFamily="34" charset="0"/>
              </a:rPr>
              <a:t> detected locally when the extent of the cast has been sniffed over carefully.</a:t>
            </a:r>
          </a:p>
          <a:p>
            <a:r>
              <a:rPr lang="en-US" sz="2800" dirty="0" smtClean="0">
                <a:latin typeface="Arial" pitchFamily="34" charset="0"/>
                <a:cs typeface="Arial" pitchFamily="34" charset="0"/>
              </a:rPr>
              <a:t>A pronounced </a:t>
            </a:r>
            <a:r>
              <a:rPr lang="en-US" sz="2800" dirty="0" err="1" smtClean="0">
                <a:latin typeface="Arial" pitchFamily="34" charset="0"/>
                <a:cs typeface="Arial" pitchFamily="34" charset="0"/>
              </a:rPr>
              <a:t>odour</a:t>
            </a:r>
            <a:r>
              <a:rPr lang="en-US" sz="2800" dirty="0" smtClean="0">
                <a:latin typeface="Arial" pitchFamily="34" charset="0"/>
                <a:cs typeface="Arial" pitchFamily="34" charset="0"/>
              </a:rPr>
              <a:t> and visible pus. Discharging show that a sore has developed.</a:t>
            </a:r>
          </a:p>
          <a:p>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lstStyle/>
          <a:p>
            <a:pPr marL="0" indent="0">
              <a:buNone/>
            </a:pPr>
            <a:r>
              <a:rPr lang="en-US" sz="2800" b="1" dirty="0" smtClean="0">
                <a:latin typeface="Arial" pitchFamily="34" charset="0"/>
                <a:cs typeface="Arial" pitchFamily="34" charset="0"/>
              </a:rPr>
              <a:t>Action to be Taken.</a:t>
            </a:r>
          </a:p>
          <a:p>
            <a:r>
              <a:rPr lang="en-US" sz="2800" dirty="0" smtClean="0">
                <a:latin typeface="Arial" pitchFamily="34" charset="0"/>
                <a:cs typeface="Arial" pitchFamily="34" charset="0"/>
              </a:rPr>
              <a:t>Encourage the patient to pin point the area and then mark it. Patient to report at once.</a:t>
            </a:r>
          </a:p>
          <a:p>
            <a:r>
              <a:rPr lang="en-US" sz="2800" dirty="0" smtClean="0">
                <a:latin typeface="Arial" pitchFamily="34" charset="0"/>
                <a:cs typeface="Arial" pitchFamily="34" charset="0"/>
              </a:rPr>
              <a:t>Window the part and inspect the underlying skin.</a:t>
            </a:r>
          </a:p>
          <a:p>
            <a:r>
              <a:rPr lang="en-US" sz="2800" dirty="0" smtClean="0">
                <a:latin typeface="Arial" pitchFamily="34" charset="0"/>
                <a:cs typeface="Arial" pitchFamily="34" charset="0"/>
              </a:rPr>
              <a:t>Cut by electric plaster cutter , plaster saw.</a:t>
            </a:r>
          </a:p>
          <a:p>
            <a:r>
              <a:rPr lang="en-US" sz="2800" dirty="0" smtClean="0">
                <a:latin typeface="Arial" pitchFamily="34" charset="0"/>
                <a:cs typeface="Arial" pitchFamily="34" charset="0"/>
              </a:rPr>
              <a:t>Dress the sore.</a:t>
            </a:r>
          </a:p>
          <a:p>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r>
              <a:rPr lang="en-US" sz="3200" b="1" dirty="0" smtClean="0">
                <a:latin typeface="Arial" pitchFamily="34" charset="0"/>
                <a:cs typeface="Arial" pitchFamily="34" charset="0"/>
              </a:rPr>
              <a:t>Removal of Plaster of Paris(</a:t>
            </a:r>
            <a:r>
              <a:rPr lang="en-US" sz="3200" b="1" dirty="0" err="1" smtClean="0">
                <a:latin typeface="Arial" pitchFamily="34" charset="0"/>
                <a:cs typeface="Arial" pitchFamily="34" charset="0"/>
              </a:rPr>
              <a:t>Equipments</a:t>
            </a:r>
            <a:r>
              <a:rPr lang="en-US" sz="3200" b="1" dirty="0" smtClean="0">
                <a:latin typeface="Arial" pitchFamily="34" charset="0"/>
                <a:cs typeface="Arial" pitchFamily="34" charset="0"/>
              </a:rPr>
              <a:t>).</a:t>
            </a:r>
            <a:endParaRPr lang="en-US" sz="3200" b="1"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059363"/>
          </a:xfrm>
        </p:spPr>
        <p:txBody>
          <a:bodyPr>
            <a:normAutofit lnSpcReduction="10000"/>
          </a:bodyPr>
          <a:lstStyle/>
          <a:p>
            <a:r>
              <a:rPr lang="en-US" sz="1800" dirty="0" smtClean="0">
                <a:latin typeface="Arial" pitchFamily="34" charset="0"/>
                <a:cs typeface="Arial" pitchFamily="34" charset="0"/>
              </a:rPr>
              <a:t>Plaster Shears.</a:t>
            </a:r>
          </a:p>
          <a:p>
            <a:r>
              <a:rPr lang="en-US" sz="1800" dirty="0" smtClean="0">
                <a:latin typeface="Arial" pitchFamily="34" charset="0"/>
                <a:cs typeface="Arial" pitchFamily="34" charset="0"/>
              </a:rPr>
              <a:t>Plaster Spreader.</a:t>
            </a:r>
          </a:p>
          <a:p>
            <a:r>
              <a:rPr lang="en-US" sz="1800" dirty="0" smtClean="0">
                <a:latin typeface="Arial" pitchFamily="34" charset="0"/>
                <a:cs typeface="Arial" pitchFamily="34" charset="0"/>
              </a:rPr>
              <a:t>Plaster Saw.</a:t>
            </a:r>
          </a:p>
          <a:p>
            <a:r>
              <a:rPr lang="en-US" sz="1800" dirty="0" smtClean="0">
                <a:latin typeface="Arial" pitchFamily="34" charset="0"/>
                <a:cs typeface="Arial" pitchFamily="34" charset="0"/>
              </a:rPr>
              <a:t>Electric Plaster cutter.</a:t>
            </a:r>
          </a:p>
          <a:p>
            <a:r>
              <a:rPr lang="en-US" sz="1800" dirty="0" err="1" smtClean="0">
                <a:latin typeface="Arial" pitchFamily="34" charset="0"/>
                <a:cs typeface="Arial" pitchFamily="34" charset="0"/>
              </a:rPr>
              <a:t>Mackin</a:t>
            </a:r>
            <a:r>
              <a:rPr lang="en-US" sz="1800" dirty="0" smtClean="0">
                <a:latin typeface="Arial" pitchFamily="34" charset="0"/>
                <a:cs typeface="Arial" pitchFamily="34" charset="0"/>
              </a:rPr>
              <a:t> Tosh.</a:t>
            </a:r>
          </a:p>
          <a:p>
            <a:pPr marL="0" indent="0">
              <a:buNone/>
            </a:pPr>
            <a:r>
              <a:rPr lang="en-US" sz="1800" b="1" dirty="0" smtClean="0">
                <a:latin typeface="Arial" pitchFamily="34" charset="0"/>
                <a:cs typeface="Arial" pitchFamily="34" charset="0"/>
              </a:rPr>
              <a:t>Removal of Plaster requires much skills and care just as in the Application.</a:t>
            </a:r>
          </a:p>
          <a:p>
            <a:pPr marL="0" indent="0">
              <a:buNone/>
            </a:pPr>
            <a:r>
              <a:rPr lang="en-US" sz="1800" dirty="0" smtClean="0">
                <a:latin typeface="Arial" pitchFamily="34" charset="0"/>
                <a:cs typeface="Arial" pitchFamily="34" charset="0"/>
              </a:rPr>
              <a:t>Equipment should be available to wash the limb.</a:t>
            </a:r>
          </a:p>
          <a:p>
            <a:pPr marL="0" indent="0">
              <a:buNone/>
            </a:pPr>
            <a:r>
              <a:rPr lang="en-US" sz="1800" dirty="0" smtClean="0">
                <a:latin typeface="Arial" pitchFamily="34" charset="0"/>
                <a:cs typeface="Arial" pitchFamily="34" charset="0"/>
              </a:rPr>
              <a:t>Apply in supportive bandage.</a:t>
            </a:r>
          </a:p>
          <a:p>
            <a:pPr marL="0" indent="0">
              <a:buNone/>
            </a:pPr>
            <a:r>
              <a:rPr lang="en-US" sz="1800" b="1" dirty="0" smtClean="0">
                <a:latin typeface="Arial" pitchFamily="34" charset="0"/>
                <a:cs typeface="Arial" pitchFamily="34" charset="0"/>
              </a:rPr>
              <a:t>NB.</a:t>
            </a:r>
          </a:p>
          <a:p>
            <a:pPr marL="0" indent="0">
              <a:buNone/>
            </a:pPr>
            <a:r>
              <a:rPr lang="en-US" sz="1800" dirty="0" smtClean="0">
                <a:latin typeface="Arial" pitchFamily="34" charset="0"/>
                <a:cs typeface="Arial" pitchFamily="34" charset="0"/>
              </a:rPr>
              <a:t>It is not applicable to cut the Plaster Cast when facing the patient but the operator should be in a position that you can see the patient.                     ( observation done ). Choice of the operators to be used depends on the following;</a:t>
            </a:r>
          </a:p>
          <a:p>
            <a:pPr marL="228600" indent="-228600">
              <a:buFont typeface="+mj-lt"/>
              <a:buAutoNum type="arabicPeriod"/>
            </a:pPr>
            <a:r>
              <a:rPr lang="en-US" sz="1800" dirty="0" smtClean="0">
                <a:latin typeface="Arial" pitchFamily="34" charset="0"/>
                <a:cs typeface="Arial" pitchFamily="34" charset="0"/>
              </a:rPr>
              <a:t>Unpadded cast/skin tight – use Plaster Shear.</a:t>
            </a:r>
          </a:p>
          <a:p>
            <a:pPr marL="228600" indent="-228600">
              <a:buFont typeface="+mj-lt"/>
              <a:buAutoNum type="arabicPeriod"/>
            </a:pPr>
            <a:r>
              <a:rPr lang="en-US" sz="1800" dirty="0" smtClean="0">
                <a:latin typeface="Arial" pitchFamily="34" charset="0"/>
                <a:cs typeface="Arial" pitchFamily="34" charset="0"/>
              </a:rPr>
              <a:t>Well- padded cast- you can use the electric plaster cutter.</a:t>
            </a:r>
          </a:p>
          <a:p>
            <a:pPr marL="0" indent="0">
              <a:buNone/>
            </a:pP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39070317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8229600" cy="781050"/>
          </a:xfrm>
        </p:spPr>
        <p:txBody>
          <a:bodyPr>
            <a:normAutofit fontScale="90000"/>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normAutofit fontScale="70000" lnSpcReduction="20000"/>
          </a:bodyPr>
          <a:lstStyle/>
          <a:p>
            <a:pPr marL="0" indent="0">
              <a:buNone/>
            </a:pPr>
            <a:r>
              <a:rPr lang="en-US" sz="2800" b="1" dirty="0" smtClean="0">
                <a:latin typeface="Arial" pitchFamily="34" charset="0"/>
                <a:cs typeface="Arial" pitchFamily="34" charset="0"/>
              </a:rPr>
              <a:t>In children the electric Plastic cutter is discouraged so use the plastic shears.</a:t>
            </a:r>
            <a:r>
              <a:rPr lang="en-US" sz="2800" dirty="0" smtClean="0">
                <a:latin typeface="Arial" pitchFamily="34" charset="0"/>
                <a:cs typeface="Arial" pitchFamily="34" charset="0"/>
              </a:rPr>
              <a:t> </a:t>
            </a:r>
          </a:p>
          <a:p>
            <a:pPr marL="0" indent="0">
              <a:buNone/>
            </a:pPr>
            <a:r>
              <a:rPr lang="en-US" sz="2800" b="1" dirty="0" smtClean="0">
                <a:latin typeface="Arial" pitchFamily="34" charset="0"/>
                <a:cs typeface="Arial" pitchFamily="34" charset="0"/>
              </a:rPr>
              <a:t>Procedure. </a:t>
            </a:r>
          </a:p>
          <a:p>
            <a:r>
              <a:rPr lang="en-US" sz="2800" dirty="0" smtClean="0">
                <a:latin typeface="Arial" pitchFamily="34" charset="0"/>
                <a:cs typeface="Arial" pitchFamily="34" charset="0"/>
              </a:rPr>
              <a:t>You should explain the procedure to the patient and the apparatus introduced – This helps to reduce fear of the patient.</a:t>
            </a:r>
          </a:p>
          <a:p>
            <a:r>
              <a:rPr lang="en-US" sz="2800" dirty="0" smtClean="0">
                <a:latin typeface="Arial" pitchFamily="34" charset="0"/>
                <a:cs typeface="Arial" pitchFamily="34" charset="0"/>
              </a:rPr>
              <a:t>Gain the patient co-operation and attention –assisting in some ways.</a:t>
            </a:r>
          </a:p>
          <a:p>
            <a:r>
              <a:rPr lang="en-US" sz="2800" dirty="0" smtClean="0">
                <a:latin typeface="Arial" pitchFamily="34" charset="0"/>
                <a:cs typeface="Arial" pitchFamily="34" charset="0"/>
              </a:rPr>
              <a:t>Encourage the patient to play a role.</a:t>
            </a:r>
          </a:p>
          <a:p>
            <a:pPr marL="0" indent="0">
              <a:buNone/>
            </a:pPr>
            <a:r>
              <a:rPr lang="en-US" sz="2800" b="1" dirty="0" smtClean="0">
                <a:latin typeface="Arial" pitchFamily="34" charset="0"/>
                <a:cs typeface="Arial" pitchFamily="34" charset="0"/>
              </a:rPr>
              <a:t>Use of Plaster Shear.</a:t>
            </a:r>
          </a:p>
          <a:p>
            <a:r>
              <a:rPr lang="en-US" sz="2800" dirty="0" smtClean="0">
                <a:latin typeface="Arial" pitchFamily="34" charset="0"/>
                <a:cs typeface="Arial" pitchFamily="34" charset="0"/>
              </a:rPr>
              <a:t>The size depends on the dimension of the Cast.</a:t>
            </a:r>
          </a:p>
          <a:p>
            <a:r>
              <a:rPr lang="en-US" sz="2800" dirty="0" smtClean="0">
                <a:latin typeface="Arial" pitchFamily="34" charset="0"/>
                <a:cs typeface="Arial" pitchFamily="34" charset="0"/>
              </a:rPr>
              <a:t>Draw a guideline along the cast to avoid the bony prominence.</a:t>
            </a:r>
          </a:p>
          <a:p>
            <a:r>
              <a:rPr lang="en-US" sz="2800" dirty="0" smtClean="0">
                <a:latin typeface="Arial" pitchFamily="34" charset="0"/>
                <a:cs typeface="Arial" pitchFamily="34" charset="0"/>
              </a:rPr>
              <a:t>Try to insert the shear between  the cast and the padding wool.</a:t>
            </a:r>
          </a:p>
          <a:p>
            <a:r>
              <a:rPr lang="en-US" sz="2800" dirty="0" smtClean="0">
                <a:latin typeface="Arial" pitchFamily="34" charset="0"/>
                <a:cs typeface="Arial" pitchFamily="34" charset="0"/>
              </a:rPr>
              <a:t>As you use it, shear must lie parallel to the skin with the handle.</a:t>
            </a:r>
          </a:p>
          <a:p>
            <a:r>
              <a:rPr lang="en-US" sz="2800" dirty="0" smtClean="0">
                <a:latin typeface="Arial" pitchFamily="34" charset="0"/>
                <a:cs typeface="Arial" pitchFamily="34" charset="0"/>
              </a:rPr>
              <a:t>Align the shear correctly after every cut made.</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normAutofit fontScale="92500" lnSpcReduction="20000"/>
          </a:bodyPr>
          <a:lstStyle/>
          <a:p>
            <a:pPr marL="0" indent="0">
              <a:buNone/>
            </a:pPr>
            <a:r>
              <a:rPr lang="en-US" sz="2400" b="1" dirty="0" smtClean="0">
                <a:latin typeface="Arial" pitchFamily="34" charset="0"/>
                <a:cs typeface="Arial" pitchFamily="34" charset="0"/>
              </a:rPr>
              <a:t>Reasons for the above instructions ;</a:t>
            </a:r>
          </a:p>
          <a:p>
            <a:r>
              <a:rPr lang="en-US" sz="2400" dirty="0" smtClean="0">
                <a:latin typeface="Arial" pitchFamily="34" charset="0"/>
                <a:cs typeface="Arial" pitchFamily="34" charset="0"/>
              </a:rPr>
              <a:t>Discomfort </a:t>
            </a:r>
          </a:p>
          <a:p>
            <a:r>
              <a:rPr lang="en-US" sz="2400" dirty="0" smtClean="0">
                <a:latin typeface="Arial" pitchFamily="34" charset="0"/>
                <a:cs typeface="Arial" pitchFamily="34" charset="0"/>
              </a:rPr>
              <a:t>Injury</a:t>
            </a:r>
          </a:p>
          <a:p>
            <a:r>
              <a:rPr lang="en-US" sz="2400" dirty="0" smtClean="0">
                <a:latin typeface="Arial" pitchFamily="34" charset="0"/>
                <a:cs typeface="Arial" pitchFamily="34" charset="0"/>
              </a:rPr>
              <a:t>Bruising </a:t>
            </a:r>
          </a:p>
          <a:p>
            <a:r>
              <a:rPr lang="en-US" sz="2400" dirty="0" smtClean="0">
                <a:latin typeface="Arial" pitchFamily="34" charset="0"/>
                <a:cs typeface="Arial" pitchFamily="34" charset="0"/>
              </a:rPr>
              <a:t>Even laceration to the skin.</a:t>
            </a:r>
          </a:p>
          <a:p>
            <a:pPr marL="0" indent="0">
              <a:buNone/>
            </a:pPr>
            <a:r>
              <a:rPr lang="en-US" sz="2400" dirty="0" smtClean="0">
                <a:latin typeface="Arial" pitchFamily="34" charset="0"/>
                <a:cs typeface="Arial" pitchFamily="34" charset="0"/>
              </a:rPr>
              <a:t>After every four to six cuts remove the shear to clear the cutting area . Patient can also relax. Gives position of shearing in good alignment .</a:t>
            </a:r>
          </a:p>
          <a:p>
            <a:pPr marL="0" indent="0">
              <a:buNone/>
            </a:pPr>
            <a:r>
              <a:rPr lang="en-US" sz="2400" b="1" dirty="0" smtClean="0">
                <a:latin typeface="Arial" pitchFamily="34" charset="0"/>
                <a:cs typeface="Arial" pitchFamily="34" charset="0"/>
              </a:rPr>
              <a:t>NB.</a:t>
            </a:r>
          </a:p>
          <a:p>
            <a:pPr marL="0" indent="0">
              <a:buNone/>
            </a:pPr>
            <a:r>
              <a:rPr lang="en-US" sz="2400" dirty="0" smtClean="0">
                <a:latin typeface="Arial" pitchFamily="34" charset="0"/>
                <a:cs typeface="Arial" pitchFamily="34" charset="0"/>
              </a:rPr>
              <a:t>It is not easy – most operators get tired because of arm movement.</a:t>
            </a:r>
          </a:p>
          <a:p>
            <a:pPr marL="0" indent="0">
              <a:buNone/>
            </a:pPr>
            <a:r>
              <a:rPr lang="en-US" sz="2400" dirty="0" smtClean="0">
                <a:latin typeface="Arial" pitchFamily="34" charset="0"/>
                <a:cs typeface="Arial" pitchFamily="34" charset="0"/>
              </a:rPr>
              <a:t>Elbow joint should remain stiff; cutting force should originate from shoulder girdle. These method conserve energy and give the operator controlled power.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715000"/>
          </a:xfrm>
        </p:spPr>
        <p:txBody>
          <a:bodyPr>
            <a:noAutofit/>
          </a:bodyPr>
          <a:lstStyle/>
          <a:p>
            <a:pPr marL="0" indent="0">
              <a:buNone/>
            </a:pPr>
            <a:r>
              <a:rPr lang="en-US" sz="2000" b="1" dirty="0" smtClean="0">
                <a:latin typeface="Arial" pitchFamily="34" charset="0"/>
                <a:cs typeface="Arial" pitchFamily="34" charset="0"/>
              </a:rPr>
              <a:t>Uses of Electric Plaster Cutter.</a:t>
            </a:r>
          </a:p>
          <a:p>
            <a:r>
              <a:rPr lang="en-US" sz="2000" dirty="0" smtClean="0">
                <a:latin typeface="Arial" pitchFamily="34" charset="0"/>
                <a:cs typeface="Arial" pitchFamily="34" charset="0"/>
              </a:rPr>
              <a:t>Used in removing completely padded cast. It has got a cable.</a:t>
            </a:r>
          </a:p>
          <a:p>
            <a:r>
              <a:rPr lang="en-US" sz="2000" dirty="0" smtClean="0">
                <a:latin typeface="Arial" pitchFamily="34" charset="0"/>
                <a:cs typeface="Arial" pitchFamily="34" charset="0"/>
              </a:rPr>
              <a:t>Position the patient on the desired way.</a:t>
            </a:r>
          </a:p>
          <a:p>
            <a:r>
              <a:rPr lang="en-US" sz="2000" dirty="0" smtClean="0">
                <a:latin typeface="Arial" pitchFamily="34" charset="0"/>
                <a:cs typeface="Arial" pitchFamily="34" charset="0"/>
              </a:rPr>
              <a:t>Warnings – Electric plaster cutter must not be used in oxygen or any other inflammable gases, since it has the sparks . </a:t>
            </a:r>
          </a:p>
          <a:p>
            <a:r>
              <a:rPr lang="en-US" sz="2000" dirty="0" smtClean="0">
                <a:latin typeface="Arial" pitchFamily="34" charset="0"/>
                <a:cs typeface="Arial" pitchFamily="34" charset="0"/>
              </a:rPr>
              <a:t>Should be serviced regularly to ensure safety.</a:t>
            </a:r>
          </a:p>
          <a:p>
            <a:r>
              <a:rPr lang="en-US" sz="2000" dirty="0" smtClean="0">
                <a:latin typeface="Arial" pitchFamily="34" charset="0"/>
                <a:cs typeface="Arial" pitchFamily="34" charset="0"/>
              </a:rPr>
              <a:t>Operator should not use if his/her hands are wet.</a:t>
            </a:r>
          </a:p>
          <a:p>
            <a:pPr marL="0" indent="0">
              <a:buNone/>
            </a:pPr>
            <a:r>
              <a:rPr lang="en-US" sz="2000" b="1" dirty="0" smtClean="0">
                <a:latin typeface="Arial" pitchFamily="34" charset="0"/>
                <a:cs typeface="Arial" pitchFamily="34" charset="0"/>
              </a:rPr>
              <a:t>Mark the Guideline.</a:t>
            </a:r>
          </a:p>
          <a:p>
            <a:r>
              <a:rPr lang="en-US" sz="2000" dirty="0" smtClean="0">
                <a:latin typeface="Arial" pitchFamily="34" charset="0"/>
                <a:cs typeface="Arial" pitchFamily="34" charset="0"/>
              </a:rPr>
              <a:t>Introduce the patient to then sound or the noise of the motor.</a:t>
            </a:r>
          </a:p>
          <a:p>
            <a:r>
              <a:rPr lang="en-US" sz="2000" dirty="0" smtClean="0">
                <a:latin typeface="Arial" pitchFamily="34" charset="0"/>
                <a:cs typeface="Arial" pitchFamily="34" charset="0"/>
              </a:rPr>
              <a:t>Assure the patient that the blade only cuts a hard object but not a soft material.</a:t>
            </a:r>
          </a:p>
          <a:p>
            <a:r>
              <a:rPr lang="en-US" sz="2000" dirty="0" smtClean="0">
                <a:latin typeface="Arial" pitchFamily="34" charset="0"/>
                <a:cs typeface="Arial" pitchFamily="34" charset="0"/>
              </a:rPr>
              <a:t>Fine oscillation but not through revolution.</a:t>
            </a:r>
          </a:p>
          <a:p>
            <a:r>
              <a:rPr lang="en-US" sz="2000" dirty="0" smtClean="0">
                <a:latin typeface="Arial" pitchFamily="34" charset="0"/>
                <a:cs typeface="Arial" pitchFamily="34" charset="0"/>
              </a:rPr>
              <a:t>Cutter may sometimes become hot ( patient feels scorched ) stop immediately and inspect the area when the patient complains.</a:t>
            </a:r>
          </a:p>
          <a:p>
            <a:r>
              <a:rPr lang="en-US" sz="2000" dirty="0" smtClean="0">
                <a:latin typeface="Arial" pitchFamily="34" charset="0"/>
                <a:cs typeface="Arial" pitchFamily="34" charset="0"/>
              </a:rPr>
              <a:t>Position the blade lightly at the start of the guideline . Exert gentle pressure on the trigger. Move the cutter on along the line smoothly built with a gentle pressure.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18895022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867400"/>
          </a:xfrm>
        </p:spPr>
        <p:txBody>
          <a:bodyPr>
            <a:noAutofit/>
          </a:bodyPr>
          <a:lstStyle/>
          <a:p>
            <a:pPr marL="0" indent="0">
              <a:buNone/>
            </a:pPr>
            <a:r>
              <a:rPr lang="en-US" sz="1500" b="1" dirty="0" smtClean="0">
                <a:latin typeface="Arial" pitchFamily="34" charset="0"/>
                <a:cs typeface="Arial" pitchFamily="34" charset="0"/>
              </a:rPr>
              <a:t>Advantages of Electric Plaster Cutter.</a:t>
            </a:r>
          </a:p>
          <a:p>
            <a:r>
              <a:rPr lang="en-US" sz="1500" dirty="0" smtClean="0">
                <a:latin typeface="Arial" pitchFamily="34" charset="0"/>
                <a:cs typeface="Arial" pitchFamily="34" charset="0"/>
              </a:rPr>
              <a:t>Faster / speedy.</a:t>
            </a:r>
          </a:p>
          <a:p>
            <a:r>
              <a:rPr lang="en-US" sz="1500" dirty="0" smtClean="0">
                <a:latin typeface="Arial" pitchFamily="34" charset="0"/>
                <a:cs typeface="Arial" pitchFamily="34" charset="0"/>
              </a:rPr>
              <a:t>Gives a clean cut compared to plaster shear.</a:t>
            </a:r>
          </a:p>
          <a:p>
            <a:r>
              <a:rPr lang="en-US" sz="1500" dirty="0" smtClean="0">
                <a:latin typeface="Arial" pitchFamily="34" charset="0"/>
                <a:cs typeface="Arial" pitchFamily="34" charset="0"/>
              </a:rPr>
              <a:t>Precaution – never ignore any complain from the patient when using electric plaster cutter.</a:t>
            </a:r>
          </a:p>
          <a:p>
            <a:pPr marL="0" indent="0">
              <a:buNone/>
            </a:pPr>
            <a:r>
              <a:rPr lang="en-US" sz="1500" b="1" dirty="0" smtClean="0">
                <a:latin typeface="Arial" pitchFamily="34" charset="0"/>
                <a:cs typeface="Arial" pitchFamily="34" charset="0"/>
              </a:rPr>
              <a:t>Consideration of the Part released from the cast.</a:t>
            </a:r>
          </a:p>
          <a:p>
            <a:r>
              <a:rPr lang="en-US" sz="1500" dirty="0" smtClean="0">
                <a:latin typeface="Arial" pitchFamily="34" charset="0"/>
                <a:cs typeface="Arial" pitchFamily="34" charset="0"/>
              </a:rPr>
              <a:t>Remove the Plaster completely.</a:t>
            </a:r>
          </a:p>
          <a:p>
            <a:r>
              <a:rPr lang="en-US" sz="1500" dirty="0" smtClean="0">
                <a:latin typeface="Arial" pitchFamily="34" charset="0"/>
                <a:cs typeface="Arial" pitchFamily="34" charset="0"/>
              </a:rPr>
              <a:t>Bivalve of the cast.</a:t>
            </a:r>
          </a:p>
          <a:p>
            <a:pPr marL="0" indent="0">
              <a:buNone/>
            </a:pPr>
            <a:r>
              <a:rPr lang="en-US" sz="1500" dirty="0" smtClean="0">
                <a:latin typeface="Arial" pitchFamily="34" charset="0"/>
                <a:cs typeface="Arial" pitchFamily="34" charset="0"/>
              </a:rPr>
              <a:t>Bivalves for inspection . X- ray taking , skin preparation prior to operation.</a:t>
            </a:r>
          </a:p>
          <a:p>
            <a:pPr marL="0" indent="0">
              <a:buNone/>
            </a:pPr>
            <a:r>
              <a:rPr lang="en-US" sz="1500" b="1" dirty="0" smtClean="0">
                <a:latin typeface="Arial" pitchFamily="34" charset="0"/>
                <a:cs typeface="Arial" pitchFamily="34" charset="0"/>
              </a:rPr>
              <a:t>Special Precautions.</a:t>
            </a:r>
          </a:p>
          <a:p>
            <a:r>
              <a:rPr lang="en-US" sz="1500" dirty="0" smtClean="0">
                <a:latin typeface="Arial" pitchFamily="34" charset="0"/>
                <a:cs typeface="Arial" pitchFamily="34" charset="0"/>
              </a:rPr>
              <a:t>Two halves are replaced together and then held with bandages until further direction is given.</a:t>
            </a:r>
          </a:p>
          <a:p>
            <a:r>
              <a:rPr lang="en-US" sz="1500" dirty="0" smtClean="0">
                <a:latin typeface="Arial" pitchFamily="34" charset="0"/>
                <a:cs typeface="Arial" pitchFamily="34" charset="0"/>
              </a:rPr>
              <a:t>When you remove the two halves you are supposed to support between the sand bags.</a:t>
            </a:r>
          </a:p>
          <a:p>
            <a:pPr marL="0" indent="0">
              <a:buNone/>
            </a:pPr>
            <a:r>
              <a:rPr lang="en-US" sz="1500" dirty="0" smtClean="0">
                <a:latin typeface="Arial" pitchFamily="34" charset="0"/>
                <a:cs typeface="Arial" pitchFamily="34" charset="0"/>
              </a:rPr>
              <a:t>Inspect it fully or any sign of trauma caused during removal procedure.</a:t>
            </a:r>
          </a:p>
          <a:p>
            <a:r>
              <a:rPr lang="en-US" sz="1500" dirty="0" smtClean="0">
                <a:latin typeface="Arial" pitchFamily="34" charset="0"/>
                <a:cs typeface="Arial" pitchFamily="34" charset="0"/>
              </a:rPr>
              <a:t>Wash and dry the part . Gently massage with oil and spirit mixture to restore normal nutrition and elasticity of the skin.</a:t>
            </a:r>
          </a:p>
          <a:p>
            <a:r>
              <a:rPr lang="en-US" sz="1500" dirty="0" smtClean="0">
                <a:latin typeface="Arial" pitchFamily="34" charset="0"/>
                <a:cs typeface="Arial" pitchFamily="34" charset="0"/>
              </a:rPr>
              <a:t>After extend of immobilization ,</a:t>
            </a:r>
            <a:r>
              <a:rPr lang="en-US" sz="1500" dirty="0" err="1" smtClean="0">
                <a:latin typeface="Arial" pitchFamily="34" charset="0"/>
                <a:cs typeface="Arial" pitchFamily="34" charset="0"/>
              </a:rPr>
              <a:t>oedema</a:t>
            </a:r>
            <a:r>
              <a:rPr lang="en-US" sz="1500" dirty="0" smtClean="0">
                <a:latin typeface="Arial" pitchFamily="34" charset="0"/>
                <a:cs typeface="Arial" pitchFamily="34" charset="0"/>
              </a:rPr>
              <a:t> is likely to be there.</a:t>
            </a:r>
          </a:p>
          <a:p>
            <a:r>
              <a:rPr lang="en-US" sz="1500" dirty="0" smtClean="0">
                <a:latin typeface="Arial" pitchFamily="34" charset="0"/>
                <a:cs typeface="Arial" pitchFamily="34" charset="0"/>
              </a:rPr>
              <a:t>Use – </a:t>
            </a:r>
            <a:r>
              <a:rPr lang="en-US" sz="1500" dirty="0" err="1" smtClean="0">
                <a:latin typeface="Arial" pitchFamily="34" charset="0"/>
                <a:cs typeface="Arial" pitchFamily="34" charset="0"/>
              </a:rPr>
              <a:t>Elastoplast</a:t>
            </a:r>
            <a:r>
              <a:rPr lang="en-US" sz="1500" dirty="0" smtClean="0">
                <a:latin typeface="Arial" pitchFamily="34" charset="0"/>
                <a:cs typeface="Arial" pitchFamily="34" charset="0"/>
              </a:rPr>
              <a:t>.</a:t>
            </a:r>
          </a:p>
          <a:p>
            <a:r>
              <a:rPr lang="en-US" sz="1500" dirty="0" err="1" smtClean="0">
                <a:latin typeface="Arial" pitchFamily="34" charset="0"/>
                <a:cs typeface="Arial" pitchFamily="34" charset="0"/>
              </a:rPr>
              <a:t>Elastocrepe</a:t>
            </a:r>
            <a:endParaRPr lang="en-US" sz="1500" dirty="0" smtClean="0">
              <a:latin typeface="Arial" pitchFamily="34" charset="0"/>
              <a:cs typeface="Arial" pitchFamily="34" charset="0"/>
            </a:endParaRPr>
          </a:p>
          <a:p>
            <a:r>
              <a:rPr lang="en-US" sz="1500" dirty="0" smtClean="0">
                <a:latin typeface="Arial" pitchFamily="34" charset="0"/>
                <a:cs typeface="Arial" pitchFamily="34" charset="0"/>
              </a:rPr>
              <a:t>Advice the patient to extend his/her activities gradually.</a:t>
            </a:r>
          </a:p>
          <a:p>
            <a:r>
              <a:rPr lang="en-US" sz="1500" dirty="0" smtClean="0">
                <a:latin typeface="Arial" pitchFamily="34" charset="0"/>
                <a:cs typeface="Arial" pitchFamily="34" charset="0"/>
              </a:rPr>
              <a:t>Patient should be advised to rest the part at regular interval when maintaining digital movement when at rest.</a:t>
            </a:r>
          </a:p>
          <a:p>
            <a:r>
              <a:rPr lang="en-US" sz="1500" dirty="0" smtClean="0">
                <a:latin typeface="Arial" pitchFamily="34" charset="0"/>
                <a:cs typeface="Arial" pitchFamily="34" charset="0"/>
              </a:rPr>
              <a:t>Plaster removed prior to surgery , skin texture and nutrition should be improved by massage. This can stimulate wound healing. </a:t>
            </a:r>
          </a:p>
          <a:p>
            <a:endParaRPr lang="en-US" sz="1500"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pPr algn="ctr"/>
            <a:r>
              <a:rPr lang="en-US" sz="4400" b="1" dirty="0" smtClean="0">
                <a:latin typeface="Arial" pitchFamily="34" charset="0"/>
                <a:cs typeface="Arial" pitchFamily="34" charset="0"/>
              </a:rPr>
              <a:t>CAST SETTING</a:t>
            </a:r>
            <a:endParaRPr lang="en-US" sz="4400" b="1"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059363"/>
          </a:xfrm>
        </p:spPr>
        <p:txBody>
          <a:bodyPr>
            <a:noAutofit/>
          </a:bodyPr>
          <a:lstStyle/>
          <a:p>
            <a:pPr marL="0" indent="0">
              <a:buNone/>
            </a:pPr>
            <a:r>
              <a:rPr lang="en-US" sz="2000" dirty="0" smtClean="0">
                <a:latin typeface="Arial" pitchFamily="34" charset="0"/>
                <a:cs typeface="Arial" pitchFamily="34" charset="0"/>
              </a:rPr>
              <a:t>The ‘setting ‘ of a cast is the change of Plaster of Paris to crystalline gypsum. The dipping of the bandages releases the Plaster from the carrier fabric ,primarily after application.</a:t>
            </a:r>
          </a:p>
          <a:p>
            <a:pPr marL="0" indent="0">
              <a:buNone/>
            </a:pPr>
            <a:r>
              <a:rPr lang="en-US" sz="2000" dirty="0" smtClean="0">
                <a:latin typeface="Arial" pitchFamily="34" charset="0"/>
                <a:cs typeface="Arial" pitchFamily="34" charset="0"/>
              </a:rPr>
              <a:t>The plaster reacts with water and forms long slender crystals that interlock with each other through the gauze layers, creating slender crystals that interlock with each other through the gauze layers , creating a rigid </a:t>
            </a:r>
            <a:r>
              <a:rPr lang="en-US" sz="2000" dirty="0" err="1" smtClean="0">
                <a:latin typeface="Arial" pitchFamily="34" charset="0"/>
                <a:cs typeface="Arial" pitchFamily="34" charset="0"/>
              </a:rPr>
              <a:t>unlaminated</a:t>
            </a:r>
            <a:r>
              <a:rPr lang="en-US" sz="2000" dirty="0" smtClean="0">
                <a:latin typeface="Arial" pitchFamily="34" charset="0"/>
                <a:cs typeface="Arial" pitchFamily="34" charset="0"/>
              </a:rPr>
              <a:t> piece of gypsum. If motion occurs during setting, the crystals will be short and join as rigidly , thus weakening the completed cast.</a:t>
            </a:r>
          </a:p>
          <a:p>
            <a:pPr marL="0" indent="0">
              <a:buNone/>
            </a:pPr>
            <a:r>
              <a:rPr lang="en-US" sz="2000" dirty="0" smtClean="0">
                <a:latin typeface="Arial" pitchFamily="34" charset="0"/>
                <a:cs typeface="Arial" pitchFamily="34" charset="0"/>
              </a:rPr>
              <a:t>The time interval Plaster of Paris takes to form a rigid dressing after the contact with water is the “setting time “.</a:t>
            </a:r>
          </a:p>
          <a:p>
            <a:pPr marL="0" indent="0">
              <a:buNone/>
            </a:pPr>
            <a:r>
              <a:rPr lang="en-US" sz="2000" dirty="0" smtClean="0">
                <a:latin typeface="Arial" pitchFamily="34" charset="0"/>
                <a:cs typeface="Arial" pitchFamily="34" charset="0"/>
              </a:rPr>
              <a:t>The cast should be applied rapidly enough to set as one unit.</a:t>
            </a:r>
          </a:p>
          <a:p>
            <a:pPr marL="0" indent="0">
              <a:buNone/>
            </a:pPr>
            <a:r>
              <a:rPr lang="en-US" sz="2000" dirty="0" smtClean="0">
                <a:latin typeface="Arial" pitchFamily="34" charset="0"/>
                <a:cs typeface="Arial" pitchFamily="34" charset="0"/>
              </a:rPr>
              <a:t>Warm or hot water speeds the chemical reaction. Plaster bandages thoroughly squeezed of excess water prior to application are said to set faster.</a:t>
            </a:r>
          </a:p>
          <a:p>
            <a:pPr marL="0" indent="0">
              <a:buNone/>
            </a:pPr>
            <a:r>
              <a:rPr lang="en-US" sz="2000" dirty="0" smtClean="0">
                <a:latin typeface="Arial" pitchFamily="34" charset="0"/>
                <a:cs typeface="Arial" pitchFamily="34" charset="0"/>
              </a:rPr>
              <a:t>The commercially available Plaster Bandages usually fall into two categories; the fast-setting plaster which hardens in 5 to 8 minutes , and the extra-fast bandage , requiring 2 to 4 minutes.</a:t>
            </a:r>
          </a:p>
          <a:p>
            <a:pPr marL="0" indent="0">
              <a:buNone/>
            </a:pPr>
            <a:r>
              <a:rPr lang="en-US" sz="2000" dirty="0" smtClean="0">
                <a:latin typeface="Arial" pitchFamily="34" charset="0"/>
                <a:cs typeface="Arial" pitchFamily="34" charset="0"/>
              </a:rPr>
              <a:t>.</a:t>
            </a:r>
          </a:p>
          <a:p>
            <a:pPr marL="0" indent="0">
              <a:buNone/>
            </a:pPr>
            <a:r>
              <a:rPr lang="en-US" sz="1200" b="1" dirty="0" smtClean="0">
                <a:latin typeface="Arial" pitchFamily="34" charset="0"/>
                <a:cs typeface="Arial" pitchFamily="34" charset="0"/>
              </a:rPr>
              <a:t>IDEAL PLASTER CAST.  </a:t>
            </a:r>
            <a:endParaRPr lang="en-US" sz="1200" dirty="0">
              <a:latin typeface="Arial" pitchFamily="34" charset="0"/>
              <a:cs typeface="Arial" pitchFamily="34" charset="0"/>
            </a:endParaRPr>
          </a:p>
          <a:p>
            <a:r>
              <a:rPr lang="en-US" sz="1200" dirty="0" smtClean="0">
                <a:latin typeface="Arial" pitchFamily="34" charset="0"/>
                <a:cs typeface="Arial" pitchFamily="34" charset="0"/>
              </a:rPr>
              <a:t>Fit – the cast should have a glove like fit and be molded precisely to the part.</a:t>
            </a:r>
          </a:p>
          <a:p>
            <a:r>
              <a:rPr lang="en-US" sz="1200" dirty="0" smtClean="0">
                <a:latin typeface="Arial" pitchFamily="34" charset="0"/>
                <a:cs typeface="Arial" pitchFamily="34" charset="0"/>
              </a:rPr>
              <a:t>Extent – plaster to cover enough of the body to effectively immobilize the injured part. The joint above and the joint below should be included in the cast.</a:t>
            </a:r>
          </a:p>
          <a:p>
            <a:r>
              <a:rPr lang="en-US" sz="1200" dirty="0" smtClean="0">
                <a:latin typeface="Arial" pitchFamily="34" charset="0"/>
                <a:cs typeface="Arial" pitchFamily="34" charset="0"/>
              </a:rPr>
              <a:t>A long arm cast is required to adequately immobilize elbow joint motion and forearm pronation and supination are transmitted to the fracture site through the proximal fragments.</a:t>
            </a:r>
          </a:p>
          <a:p>
            <a:r>
              <a:rPr lang="en-US" sz="1200" dirty="0" smtClean="0">
                <a:latin typeface="Arial" pitchFamily="34" charset="0"/>
                <a:cs typeface="Arial" pitchFamily="34" charset="0"/>
              </a:rPr>
              <a:t>A fracture of the Tibia and Fibula requires a long cast to control both knee and ankle joints.</a:t>
            </a:r>
          </a:p>
          <a:p>
            <a:pPr marL="0" indent="0">
              <a:buNone/>
            </a:pPr>
            <a:r>
              <a:rPr lang="en-US" sz="1200" b="1" dirty="0" smtClean="0">
                <a:latin typeface="Arial" pitchFamily="34" charset="0"/>
                <a:cs typeface="Arial" pitchFamily="34" charset="0"/>
              </a:rPr>
              <a:t>DANGERS  AND COMPLICATIONS CASTS.</a:t>
            </a:r>
          </a:p>
          <a:p>
            <a:pPr marL="0" indent="0">
              <a:buNone/>
            </a:pPr>
            <a:r>
              <a:rPr lang="en-US" sz="1200" b="1" dirty="0" smtClean="0">
                <a:latin typeface="Arial" pitchFamily="34" charset="0"/>
                <a:cs typeface="Arial" pitchFamily="34" charset="0"/>
              </a:rPr>
              <a:t>Pressure.</a:t>
            </a:r>
          </a:p>
          <a:p>
            <a:pPr marL="0" indent="0">
              <a:buNone/>
            </a:pPr>
            <a:r>
              <a:rPr lang="en-US" sz="1200" dirty="0" smtClean="0">
                <a:latin typeface="Arial" pitchFamily="34" charset="0"/>
                <a:cs typeface="Arial" pitchFamily="34" charset="0"/>
              </a:rPr>
              <a:t>Skin cast pressure on the bony prominences e.g. ( acromion process, olecranon , radial </a:t>
            </a:r>
            <a:r>
              <a:rPr lang="en-US" sz="1200" dirty="0" err="1" smtClean="0">
                <a:latin typeface="Arial" pitchFamily="34" charset="0"/>
                <a:cs typeface="Arial" pitchFamily="34" charset="0"/>
              </a:rPr>
              <a:t>syloid</a:t>
            </a:r>
            <a:r>
              <a:rPr lang="en-US" sz="1200" dirty="0" smtClean="0">
                <a:latin typeface="Arial" pitchFamily="34" charset="0"/>
                <a:cs typeface="Arial" pitchFamily="34" charset="0"/>
              </a:rPr>
              <a:t>, iliac crests, head of the fibula and the ankle malleoli) compresses the skin and the subcutaneous tissues directly against the underlying bone causing;</a:t>
            </a:r>
          </a:p>
          <a:p>
            <a:pPr marL="0" indent="0">
              <a:buNone/>
            </a:pPr>
            <a:r>
              <a:rPr lang="en-US" sz="1200" b="1" dirty="0" smtClean="0">
                <a:latin typeface="Arial" pitchFamily="34" charset="0"/>
                <a:cs typeface="Arial" pitchFamily="34" charset="0"/>
              </a:rPr>
              <a:t>localized ischemia. </a:t>
            </a:r>
          </a:p>
          <a:p>
            <a:pPr marL="0" indent="0">
              <a:buNone/>
            </a:pPr>
            <a:r>
              <a:rPr lang="en-US" sz="1200" dirty="0" smtClean="0">
                <a:latin typeface="Arial" pitchFamily="34" charset="0"/>
                <a:cs typeface="Arial" pitchFamily="34" charset="0"/>
              </a:rPr>
              <a:t>Prolonged  ischemia results in tissue necrosis.</a:t>
            </a:r>
          </a:p>
          <a:p>
            <a:pPr marL="0" indent="0">
              <a:buNone/>
            </a:pPr>
            <a:r>
              <a:rPr lang="en-US" sz="1200" dirty="0" smtClean="0">
                <a:latin typeface="Arial" pitchFamily="34" charset="0"/>
                <a:cs typeface="Arial" pitchFamily="34" charset="0"/>
              </a:rPr>
              <a:t>Development of pressure sore.</a:t>
            </a:r>
          </a:p>
          <a:p>
            <a:pPr marL="0" indent="0">
              <a:buNone/>
            </a:pPr>
            <a:r>
              <a:rPr lang="en-US" sz="1200" dirty="0" smtClean="0">
                <a:latin typeface="Arial" pitchFamily="34" charset="0"/>
                <a:cs typeface="Arial" pitchFamily="34" charset="0"/>
              </a:rPr>
              <a:t>Area of compression may cause pain , however with tissue death nerves are devitalized and the patients lose his symptoms.</a:t>
            </a:r>
          </a:p>
          <a:p>
            <a:pPr marL="0" indent="0">
              <a:buNone/>
            </a:pPr>
            <a:r>
              <a:rPr lang="en-US" sz="1200" dirty="0" smtClean="0">
                <a:latin typeface="Arial" pitchFamily="34" charset="0"/>
                <a:cs typeface="Arial" pitchFamily="34" charset="0"/>
              </a:rPr>
              <a:t>Nerve – Pressure sores are not only squeal of  a poorly padded or ill fitted cast.</a:t>
            </a:r>
          </a:p>
          <a:p>
            <a:pPr marL="0" indent="0">
              <a:buNone/>
            </a:pPr>
            <a:r>
              <a:rPr lang="en-US" sz="1200" dirty="0" smtClean="0">
                <a:latin typeface="Arial" pitchFamily="34" charset="0"/>
                <a:cs typeface="Arial" pitchFamily="34" charset="0"/>
              </a:rPr>
              <a:t>A superficial peripheral nerve may be compressed by the cast against underlying bone.</a:t>
            </a:r>
          </a:p>
          <a:p>
            <a:pPr marL="0" indent="0">
              <a:buNone/>
            </a:pPr>
            <a:r>
              <a:rPr lang="en-US" sz="1200" dirty="0" smtClean="0">
                <a:latin typeface="Arial" pitchFamily="34" charset="0"/>
                <a:cs typeface="Arial" pitchFamily="34" charset="0"/>
              </a:rPr>
              <a:t>The common </a:t>
            </a:r>
            <a:r>
              <a:rPr lang="en-US" sz="1200" dirty="0" err="1" smtClean="0">
                <a:latin typeface="Arial" pitchFamily="34" charset="0"/>
                <a:cs typeface="Arial" pitchFamily="34" charset="0"/>
              </a:rPr>
              <a:t>preoneal</a:t>
            </a:r>
            <a:r>
              <a:rPr lang="en-US" sz="1200" dirty="0" smtClean="0">
                <a:latin typeface="Arial" pitchFamily="34" charset="0"/>
                <a:cs typeface="Arial" pitchFamily="34" charset="0"/>
              </a:rPr>
              <a:t> nerve if compressed – prevents the transmission of the nerve impulses and results in anesthesia and paralysis.</a:t>
            </a:r>
          </a:p>
          <a:p>
            <a:pPr marL="0" indent="0">
              <a:buNone/>
            </a:pPr>
            <a:r>
              <a:rPr lang="en-US" sz="1200" dirty="0" smtClean="0">
                <a:latin typeface="Arial" pitchFamily="34" charset="0"/>
                <a:cs typeface="Arial" pitchFamily="34" charset="0"/>
              </a:rPr>
              <a:t>Complete common </a:t>
            </a:r>
            <a:r>
              <a:rPr lang="en-US" sz="1200" dirty="0" err="1" smtClean="0">
                <a:latin typeface="Arial" pitchFamily="34" charset="0"/>
                <a:cs typeface="Arial" pitchFamily="34" charset="0"/>
              </a:rPr>
              <a:t>peroneal</a:t>
            </a:r>
            <a:r>
              <a:rPr lang="en-US" sz="1200" dirty="0" smtClean="0">
                <a:latin typeface="Arial" pitchFamily="34" charset="0"/>
                <a:cs typeface="Arial" pitchFamily="34" charset="0"/>
              </a:rPr>
              <a:t> nerve palsy is </a:t>
            </a:r>
            <a:r>
              <a:rPr lang="en-US" sz="1200" dirty="0" err="1" smtClean="0">
                <a:latin typeface="Arial" pitchFamily="34" charset="0"/>
                <a:cs typeface="Arial" pitchFamily="34" charset="0"/>
              </a:rPr>
              <a:t>manfested</a:t>
            </a:r>
            <a:r>
              <a:rPr lang="en-US" sz="1200" dirty="0" smtClean="0">
                <a:latin typeface="Arial" pitchFamily="34" charset="0"/>
                <a:cs typeface="Arial" pitchFamily="34" charset="0"/>
              </a:rPr>
              <a:t> by the ‘foot drop’ and loss of sensation on the dorsolateral aspect of the foot.</a:t>
            </a:r>
          </a:p>
          <a:p>
            <a:pPr marL="0" indent="0">
              <a:buNone/>
            </a:pPr>
            <a:r>
              <a:rPr lang="en-US" sz="1200" dirty="0" smtClean="0">
                <a:latin typeface="Arial" pitchFamily="34" charset="0"/>
                <a:cs typeface="Arial" pitchFamily="34" charset="0"/>
              </a:rPr>
              <a:t>Neurologic damage may be incomplete or complete , reversible or not. If recognized the compression on the nerves must be relieved by windowing the cast.</a:t>
            </a:r>
          </a:p>
          <a:p>
            <a:pPr marL="0" indent="0">
              <a:buNone/>
            </a:pPr>
            <a:r>
              <a:rPr lang="en-US" sz="1200" b="1" dirty="0" smtClean="0">
                <a:latin typeface="Arial" pitchFamily="34" charset="0"/>
                <a:cs typeface="Arial" pitchFamily="34" charset="0"/>
              </a:rPr>
              <a:t>Constriction.  </a:t>
            </a:r>
          </a:p>
          <a:p>
            <a:pPr marL="0" indent="0">
              <a:buNone/>
            </a:pPr>
            <a:r>
              <a:rPr lang="en-US" sz="1200" dirty="0" smtClean="0">
                <a:latin typeface="Arial" pitchFamily="34" charset="0"/>
                <a:cs typeface="Arial" pitchFamily="34" charset="0"/>
              </a:rPr>
              <a:t>Constriction of the limb is caused by circumferentially rigid pressure applied to the extremity by the cast. The forces are sufficient to impeded or prevent the venous and arterial circulation.</a:t>
            </a:r>
          </a:p>
          <a:p>
            <a:pPr marL="0" indent="0">
              <a:buNone/>
            </a:pPr>
            <a:r>
              <a:rPr lang="en-US" sz="1200" dirty="0" smtClean="0">
                <a:latin typeface="Arial" pitchFamily="34" charset="0"/>
                <a:cs typeface="Arial" pitchFamily="34" charset="0"/>
              </a:rPr>
              <a:t>When venous return is diminished and arterial flow continues , the distal extremity will become swollen and engorged with blood. If thee arterial blood supply is </a:t>
            </a:r>
            <a:r>
              <a:rPr lang="en-US" sz="1200" dirty="0" err="1" smtClean="0">
                <a:latin typeface="Arial" pitchFamily="34" charset="0"/>
                <a:cs typeface="Arial" pitchFamily="34" charset="0"/>
              </a:rPr>
              <a:t>embarrased</a:t>
            </a:r>
            <a:r>
              <a:rPr lang="en-US" sz="1200" dirty="0" smtClean="0">
                <a:latin typeface="Arial" pitchFamily="34" charset="0"/>
                <a:cs typeface="Arial" pitchFamily="34" charset="0"/>
              </a:rPr>
              <a:t> or stopped , the distal limb is rendered </a:t>
            </a:r>
            <a:r>
              <a:rPr lang="en-US" sz="1200" dirty="0" err="1" smtClean="0">
                <a:latin typeface="Arial" pitchFamily="34" charset="0"/>
                <a:cs typeface="Arial" pitchFamily="34" charset="0"/>
              </a:rPr>
              <a:t>ischaemic</a:t>
            </a:r>
            <a:r>
              <a:rPr lang="en-US" sz="1200" dirty="0" smtClean="0">
                <a:latin typeface="Arial" pitchFamily="34" charset="0"/>
                <a:cs typeface="Arial" pitchFamily="34" charset="0"/>
              </a:rPr>
              <a:t> and the stage is set for gangrene.</a:t>
            </a:r>
          </a:p>
          <a:p>
            <a:pPr marL="0" indent="0">
              <a:buNone/>
            </a:pPr>
            <a:r>
              <a:rPr lang="en-US" sz="1200" dirty="0" smtClean="0">
                <a:latin typeface="Arial" pitchFamily="34" charset="0"/>
                <a:cs typeface="Arial" pitchFamily="34" charset="0"/>
              </a:rPr>
              <a:t>Constriction caused by improper plaster cast technique is avoidable.</a:t>
            </a:r>
          </a:p>
          <a:p>
            <a:pPr marL="0" indent="0">
              <a:buNone/>
            </a:pPr>
            <a:r>
              <a:rPr lang="en-US" sz="1200" b="1" dirty="0" smtClean="0">
                <a:latin typeface="Arial" pitchFamily="34" charset="0"/>
                <a:cs typeface="Arial" pitchFamily="34" charset="0"/>
              </a:rPr>
              <a:t>Constriction from within</a:t>
            </a:r>
            <a:r>
              <a:rPr lang="en-US" sz="1200" dirty="0" smtClean="0">
                <a:latin typeface="Arial" pitchFamily="34" charset="0"/>
                <a:cs typeface="Arial" pitchFamily="34" charset="0"/>
              </a:rPr>
              <a:t>.</a:t>
            </a:r>
          </a:p>
          <a:p>
            <a:pPr marL="0" indent="0">
              <a:buNone/>
            </a:pPr>
            <a:r>
              <a:rPr lang="en-US" sz="1200" dirty="0" smtClean="0">
                <a:latin typeface="Arial" pitchFamily="34" charset="0"/>
                <a:cs typeface="Arial" pitchFamily="34" charset="0"/>
              </a:rPr>
              <a:t>Most frequent cause of constriction is swelling of the limb after cast application. If a circular cast is applied prior to maximum tissue reaction, continued swelling against the unyielding Plaster may occlude venous and arterial  flow.</a:t>
            </a:r>
          </a:p>
          <a:p>
            <a:pPr marL="0" indent="0">
              <a:buNone/>
            </a:pPr>
            <a:r>
              <a:rPr lang="en-US" sz="1200" dirty="0" smtClean="0">
                <a:latin typeface="Arial" pitchFamily="34" charset="0"/>
                <a:cs typeface="Arial" pitchFamily="34" charset="0"/>
              </a:rPr>
              <a:t>Blood soaked and clotted dressings under Plaster cast that do not yield to the tissue swelling . These may bind the limb tightly and occlude the circulation.</a:t>
            </a:r>
          </a:p>
          <a:p>
            <a:pPr marL="0" indent="0">
              <a:buNone/>
            </a:pPr>
            <a:r>
              <a:rPr lang="en-US" sz="1200" b="1" dirty="0" smtClean="0">
                <a:latin typeface="Arial" pitchFamily="34" charset="0"/>
                <a:cs typeface="Arial" pitchFamily="34" charset="0"/>
              </a:rPr>
              <a:t>Recognition of constriction.</a:t>
            </a:r>
          </a:p>
          <a:p>
            <a:pPr marL="0" indent="0">
              <a:buNone/>
            </a:pPr>
            <a:r>
              <a:rPr lang="en-US" sz="1200" dirty="0" smtClean="0">
                <a:latin typeface="Arial" pitchFamily="34" charset="0"/>
                <a:cs typeface="Arial" pitchFamily="34" charset="0"/>
              </a:rPr>
              <a:t>Begins with the suspicion . The diagnosis is confirmed by subjective and objective findings.</a:t>
            </a:r>
          </a:p>
          <a:p>
            <a:pPr marL="0" indent="0">
              <a:buNone/>
            </a:pPr>
            <a:r>
              <a:rPr lang="en-US" sz="1200" dirty="0" smtClean="0">
                <a:latin typeface="Arial" pitchFamily="34" charset="0"/>
                <a:cs typeface="Arial" pitchFamily="34" charset="0"/>
              </a:rPr>
              <a:t>The five p’s identified below are a valuable checklist.</a:t>
            </a:r>
          </a:p>
          <a:p>
            <a:pPr marL="0" indent="0">
              <a:buNone/>
            </a:pPr>
            <a:r>
              <a:rPr lang="en-US" sz="1200" b="1" u="sng" dirty="0" smtClean="0">
                <a:latin typeface="Arial" pitchFamily="34" charset="0"/>
                <a:cs typeface="Arial" pitchFamily="34" charset="0"/>
              </a:rPr>
              <a:t>Symptoms.</a:t>
            </a:r>
          </a:p>
          <a:p>
            <a:pPr marL="0" indent="0">
              <a:buNone/>
            </a:pPr>
            <a:endParaRPr lang="en-US" sz="1200" dirty="0">
              <a:latin typeface="Arial" pitchFamily="34" charset="0"/>
              <a:cs typeface="Arial" pitchFamily="34" charset="0"/>
            </a:endParaRPr>
          </a:p>
          <a:p>
            <a:pPr marL="228600" indent="-228600">
              <a:buAutoNum type="arabicPeriod"/>
            </a:pPr>
            <a:r>
              <a:rPr lang="en-US" sz="1200" b="1" dirty="0" smtClean="0">
                <a:latin typeface="Arial" pitchFamily="34" charset="0"/>
                <a:cs typeface="Arial" pitchFamily="34" charset="0"/>
              </a:rPr>
              <a:t>Pain. </a:t>
            </a:r>
          </a:p>
          <a:p>
            <a:pPr marL="0" indent="0">
              <a:buNone/>
            </a:pPr>
            <a:r>
              <a:rPr lang="en-US" sz="1200" dirty="0" smtClean="0">
                <a:latin typeface="Arial" pitchFamily="34" charset="0"/>
                <a:cs typeface="Arial" pitchFamily="34" charset="0"/>
              </a:rPr>
              <a:t>Is the symptom of developing  circulatory embarrassment from the cast?</a:t>
            </a:r>
          </a:p>
          <a:p>
            <a:pPr marL="0" indent="0">
              <a:buNone/>
            </a:pPr>
            <a:r>
              <a:rPr lang="en-US" sz="1200" dirty="0" smtClean="0">
                <a:latin typeface="Arial" pitchFamily="34" charset="0"/>
                <a:cs typeface="Arial" pitchFamily="34" charset="0"/>
              </a:rPr>
              <a:t>The pain is burning or cramping in quality and is not localized . The evaluation of pain  must be </a:t>
            </a:r>
            <a:r>
              <a:rPr lang="en-US" sz="1200" dirty="0" err="1" smtClean="0">
                <a:latin typeface="Arial" pitchFamily="34" charset="0"/>
                <a:cs typeface="Arial" pitchFamily="34" charset="0"/>
              </a:rPr>
              <a:t>individualised</a:t>
            </a:r>
            <a:r>
              <a:rPr lang="en-US" sz="1200" dirty="0" smtClean="0">
                <a:latin typeface="Arial" pitchFamily="34" charset="0"/>
                <a:cs typeface="Arial" pitchFamily="34" charset="0"/>
              </a:rPr>
              <a:t>.</a:t>
            </a:r>
          </a:p>
          <a:p>
            <a:pPr marL="0" indent="0">
              <a:buNone/>
            </a:pPr>
            <a:endParaRPr lang="en-US" sz="1200" b="1" u="sng" dirty="0" smtClean="0">
              <a:latin typeface="Arial" pitchFamily="34" charset="0"/>
              <a:cs typeface="Arial" pitchFamily="34" charset="0"/>
            </a:endParaRPr>
          </a:p>
          <a:p>
            <a:pPr marL="228600" indent="-228600">
              <a:buAutoNum type="arabicPeriod" startAt="2"/>
            </a:pPr>
            <a:r>
              <a:rPr lang="en-US" sz="1200" b="1" dirty="0" smtClean="0">
                <a:latin typeface="Arial" pitchFamily="34" charset="0"/>
                <a:cs typeface="Arial" pitchFamily="34" charset="0"/>
              </a:rPr>
              <a:t>Paresthesia.</a:t>
            </a:r>
          </a:p>
          <a:p>
            <a:pPr marL="0" indent="0">
              <a:buNone/>
            </a:pPr>
            <a:r>
              <a:rPr lang="en-US" sz="1200" dirty="0" smtClean="0">
                <a:latin typeface="Arial" pitchFamily="34" charset="0"/>
                <a:cs typeface="Arial" pitchFamily="34" charset="0"/>
              </a:rPr>
              <a:t>The patient may complain of numbness of the exposed fingers or toes. This sensation may be prickly , tingly , or burning in quality consistent with paresthesia.</a:t>
            </a:r>
          </a:p>
          <a:p>
            <a:pPr marL="0" indent="0">
              <a:buNone/>
            </a:pPr>
            <a:endParaRPr lang="en-US" sz="1200" b="1" u="sng" dirty="0" smtClean="0">
              <a:latin typeface="Arial" pitchFamily="34" charset="0"/>
              <a:cs typeface="Arial" pitchFamily="34" charset="0"/>
            </a:endParaRPr>
          </a:p>
          <a:p>
            <a:pPr marL="0" indent="0">
              <a:buNone/>
            </a:pPr>
            <a:endParaRPr lang="en-US" sz="1200" b="1" u="sng" dirty="0" smtClean="0">
              <a:latin typeface="Arial" pitchFamily="34" charset="0"/>
              <a:cs typeface="Arial" pitchFamily="34" charset="0"/>
            </a:endParaRPr>
          </a:p>
          <a:p>
            <a:pPr marL="228600" indent="-228600">
              <a:buAutoNum type="arabicPeriod" startAt="3"/>
            </a:pPr>
            <a:r>
              <a:rPr lang="en-US" sz="1200" b="1" dirty="0" smtClean="0">
                <a:latin typeface="Arial" pitchFamily="34" charset="0"/>
                <a:cs typeface="Arial" pitchFamily="34" charset="0"/>
              </a:rPr>
              <a:t>Paralysis.</a:t>
            </a:r>
          </a:p>
          <a:p>
            <a:pPr marL="0" indent="0">
              <a:buNone/>
            </a:pPr>
            <a:r>
              <a:rPr lang="en-US" sz="1200" dirty="0" smtClean="0">
                <a:latin typeface="Arial" pitchFamily="34" charset="0"/>
                <a:cs typeface="Arial" pitchFamily="34" charset="0"/>
              </a:rPr>
              <a:t>The patient may or may not be aware of the inability to move the fingers , toes . The pain may be so severe as to inhibit any attempt at  motion. Paralysis may be both symptom and  a sign.</a:t>
            </a:r>
          </a:p>
        </p:txBody>
      </p:sp>
    </p:spTree>
    <p:extLst>
      <p:ext uri="{BB962C8B-B14F-4D97-AF65-F5344CB8AC3E}">
        <p14:creationId xmlns:p14="http://schemas.microsoft.com/office/powerpoint/2010/main" val="389066392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562600"/>
          </a:xfrm>
        </p:spPr>
        <p:txBody>
          <a:bodyPr>
            <a:noAutofit/>
          </a:bodyPr>
          <a:lstStyle/>
          <a:p>
            <a:pPr marL="0" indent="0">
              <a:buNone/>
            </a:pPr>
            <a:r>
              <a:rPr lang="en-US" sz="1800" b="1" dirty="0" smtClean="0">
                <a:latin typeface="Arial" pitchFamily="34" charset="0"/>
                <a:cs typeface="Arial" pitchFamily="34" charset="0"/>
              </a:rPr>
              <a:t>GREEN CAST.  </a:t>
            </a:r>
          </a:p>
          <a:p>
            <a:pPr marL="0" indent="0">
              <a:buNone/>
            </a:pPr>
            <a:r>
              <a:rPr lang="en-US" sz="1800" dirty="0" smtClean="0">
                <a:latin typeface="Arial" pitchFamily="34" charset="0"/>
                <a:cs typeface="Arial" pitchFamily="34" charset="0"/>
              </a:rPr>
              <a:t>The plaster cast which has just set is in “ green stage” . Chemical reaction of Plaster of Paris is promoted by an abundance of water ; however, the water is not completely bound in  the crystalline latticework. This excess water accumulates in pocket and explains the dampness and increased weight of the green cast. Maximum cast strength requires evaporation of the unbound water.</a:t>
            </a:r>
          </a:p>
          <a:p>
            <a:pPr marL="0" indent="0">
              <a:buNone/>
            </a:pPr>
            <a:r>
              <a:rPr lang="en-US" sz="1800" b="1" dirty="0" smtClean="0">
                <a:latin typeface="Arial" pitchFamily="34" charset="0"/>
                <a:cs typeface="Arial" pitchFamily="34" charset="0"/>
              </a:rPr>
              <a:t>CAST DRYING.</a:t>
            </a:r>
            <a:endParaRPr lang="en-US" sz="1800" dirty="0" smtClean="0">
              <a:latin typeface="Arial" pitchFamily="34" charset="0"/>
              <a:cs typeface="Arial" pitchFamily="34" charset="0"/>
            </a:endParaRPr>
          </a:p>
          <a:p>
            <a:pPr marL="0" indent="0">
              <a:buNone/>
            </a:pPr>
            <a:r>
              <a:rPr lang="en-US" sz="1800" dirty="0" smtClean="0">
                <a:latin typeface="Arial" pitchFamily="34" charset="0"/>
                <a:cs typeface="Arial" pitchFamily="34" charset="0"/>
              </a:rPr>
              <a:t>The cast dries by the evaporation the excess water. The result is a mature cast containing multiple air pockets that lighter the cast and make it permeable.</a:t>
            </a:r>
          </a:p>
          <a:p>
            <a:pPr marL="0" indent="0">
              <a:buNone/>
            </a:pPr>
            <a:r>
              <a:rPr lang="en-US" sz="1800" dirty="0" smtClean="0">
                <a:latin typeface="Arial" pitchFamily="34" charset="0"/>
                <a:cs typeface="Arial" pitchFamily="34" charset="0"/>
              </a:rPr>
              <a:t>The skin ‘ breathes’ by these air vents through the Plaster bandages.</a:t>
            </a:r>
          </a:p>
          <a:p>
            <a:pPr marL="0" indent="0">
              <a:buNone/>
            </a:pPr>
            <a:r>
              <a:rPr lang="en-US" sz="1800" dirty="0" smtClean="0">
                <a:latin typeface="Arial" pitchFamily="34" charset="0"/>
                <a:cs typeface="Arial" pitchFamily="34" charset="0"/>
              </a:rPr>
              <a:t>Cast drying time depends on the amount of water to be evaporated and the thickness of the Plaster Cast.</a:t>
            </a:r>
          </a:p>
          <a:p>
            <a:pPr marL="0" indent="0">
              <a:buNone/>
            </a:pPr>
            <a:r>
              <a:rPr lang="en-US" sz="1800" dirty="0" smtClean="0">
                <a:latin typeface="Arial" pitchFamily="34" charset="0"/>
                <a:cs typeface="Arial" pitchFamily="34" charset="0"/>
              </a:rPr>
              <a:t>A thin cast reaches maturity more rapidly than a thick one.</a:t>
            </a:r>
          </a:p>
          <a:p>
            <a:pPr marL="0" indent="0">
              <a:buNone/>
            </a:pPr>
            <a:r>
              <a:rPr lang="en-US" sz="1800" dirty="0" smtClean="0">
                <a:latin typeface="Arial" pitchFamily="34" charset="0"/>
                <a:cs typeface="Arial" pitchFamily="34" charset="0"/>
              </a:rPr>
              <a:t>Evaporation is also promoted or retarded by the surrounding environment.</a:t>
            </a:r>
          </a:p>
          <a:p>
            <a:pPr marL="0" indent="0">
              <a:buNone/>
            </a:pPr>
            <a:r>
              <a:rPr lang="en-US" sz="1800" dirty="0" smtClean="0">
                <a:latin typeface="Arial" pitchFamily="34" charset="0"/>
                <a:cs typeface="Arial" pitchFamily="34" charset="0"/>
              </a:rPr>
              <a:t>A “ green cast” in a humid atmosphere created by covering blanket dries slowly.</a:t>
            </a:r>
          </a:p>
          <a:p>
            <a:pPr marL="0" indent="0">
              <a:buNone/>
            </a:pPr>
            <a:r>
              <a:rPr lang="en-US" sz="1800" dirty="0" smtClean="0">
                <a:latin typeface="Arial" pitchFamily="34" charset="0"/>
                <a:cs typeface="Arial" pitchFamily="34" charset="0"/>
              </a:rPr>
              <a:t>The moisture evaporates more rapidly if the cast is exposed to dry, warm, circulating air. All ‘ green casts’ should be kept uncovered until dry</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8000" dirty="0" smtClean="0"/>
              <a:t>Casting</a:t>
            </a:r>
            <a:endParaRPr lang="en-US" sz="8000"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Casting is act or process of making cast molds</a:t>
            </a:r>
          </a:p>
          <a:p>
            <a:r>
              <a:rPr lang="en-US" dirty="0" smtClean="0"/>
              <a:t>Casting of throwing a fishing  line or net</a:t>
            </a:r>
          </a:p>
          <a:p>
            <a:r>
              <a:rPr lang="en-US" dirty="0" smtClean="0"/>
              <a:t>Casts immobilize joint below and above </a:t>
            </a:r>
          </a:p>
          <a:p>
            <a:r>
              <a:rPr lang="en-US" dirty="0" smtClean="0"/>
              <a:t>Cast hold  a broken  bone in place as it heals</a:t>
            </a:r>
          </a:p>
          <a:p>
            <a:r>
              <a:rPr lang="en-US" dirty="0" smtClean="0"/>
              <a:t> cast help to prevent or decrease muscle contraction </a:t>
            </a:r>
          </a:p>
          <a:p>
            <a:r>
              <a:rPr lang="en-US" dirty="0" smtClean="0"/>
              <a:t>Provide immobilization, especially after surgery</a:t>
            </a:r>
          </a:p>
          <a:p>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563563"/>
          </a:xfrm>
        </p:spPr>
        <p:txBody>
          <a:bodyPr>
            <a:normAutofit/>
          </a:bodyPr>
          <a:lstStyle/>
          <a:p>
            <a:pPr algn="ctr"/>
            <a:r>
              <a:rPr lang="en-US" sz="3200" b="1" dirty="0" smtClean="0">
                <a:latin typeface="Arial" pitchFamily="34" charset="0"/>
                <a:cs typeface="Arial" pitchFamily="34" charset="0"/>
              </a:rPr>
              <a:t>SIGNS.</a:t>
            </a:r>
            <a:endParaRPr lang="en-US" sz="3200" b="1" dirty="0">
              <a:latin typeface="Arial" pitchFamily="34" charset="0"/>
              <a:cs typeface="Arial" pitchFamily="34" charset="0"/>
            </a:endParaRPr>
          </a:p>
        </p:txBody>
      </p:sp>
      <p:sp>
        <p:nvSpPr>
          <p:cNvPr id="3" name="Content Placeholder 2"/>
          <p:cNvSpPr>
            <a:spLocks noGrp="1"/>
          </p:cNvSpPr>
          <p:nvPr>
            <p:ph idx="4294967295"/>
          </p:nvPr>
        </p:nvSpPr>
        <p:spPr>
          <a:xfrm>
            <a:off x="0" y="1371600"/>
            <a:ext cx="8229600" cy="4983163"/>
          </a:xfrm>
        </p:spPr>
        <p:txBody>
          <a:bodyPr>
            <a:normAutofit/>
          </a:bodyPr>
          <a:lstStyle/>
          <a:p>
            <a:pPr marL="228600" indent="-228600">
              <a:buAutoNum type="arabicPeriod"/>
            </a:pPr>
            <a:r>
              <a:rPr lang="en-US" sz="2000" b="1" dirty="0" smtClean="0">
                <a:latin typeface="Arial" pitchFamily="34" charset="0"/>
                <a:cs typeface="Arial" pitchFamily="34" charset="0"/>
              </a:rPr>
              <a:t>Pulseless.</a:t>
            </a: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If vascular embarrassment is suspected , areas affected should be windowed to allow for palpation of the vessels.</a:t>
            </a:r>
          </a:p>
          <a:p>
            <a:pPr marL="0" indent="0">
              <a:buNone/>
            </a:pPr>
            <a:r>
              <a:rPr lang="en-US" sz="2000" dirty="0" smtClean="0">
                <a:latin typeface="Arial" pitchFamily="34" charset="0"/>
                <a:cs typeface="Arial" pitchFamily="34" charset="0"/>
              </a:rPr>
              <a:t>Gentle pressure on the nail bed will cause blanching on removal of the pressure the rapidity with which the nail bed returns to its normal colour is an indication of the adequacy of circulation . A pulses limb may demonstrate adequate capillary refill in the nail beds.</a:t>
            </a:r>
          </a:p>
          <a:p>
            <a:pPr marL="228600" indent="-228600">
              <a:buAutoNum type="arabicPeriod" startAt="2"/>
            </a:pPr>
            <a:r>
              <a:rPr lang="en-US" sz="2000" b="1" dirty="0" smtClean="0">
                <a:latin typeface="Arial" pitchFamily="34" charset="0"/>
                <a:cs typeface="Arial" pitchFamily="34" charset="0"/>
              </a:rPr>
              <a:t>Pallor and </a:t>
            </a:r>
            <a:r>
              <a:rPr lang="en-US" sz="2000" b="1" dirty="0" err="1" smtClean="0">
                <a:latin typeface="Arial" pitchFamily="34" charset="0"/>
                <a:cs typeface="Arial" pitchFamily="34" charset="0"/>
              </a:rPr>
              <a:t>Poikilothermia</a:t>
            </a:r>
            <a:r>
              <a:rPr lang="en-US" sz="2000" b="1" dirty="0" smtClean="0">
                <a:latin typeface="Arial" pitchFamily="34" charset="0"/>
                <a:cs typeface="Arial" pitchFamily="34" charset="0"/>
              </a:rPr>
              <a:t>. </a:t>
            </a:r>
          </a:p>
          <a:p>
            <a:pPr marL="0" indent="0">
              <a:buNone/>
            </a:pPr>
            <a:r>
              <a:rPr lang="en-US" sz="2000" dirty="0" smtClean="0">
                <a:latin typeface="Arial" pitchFamily="34" charset="0"/>
                <a:cs typeface="Arial" pitchFamily="34" charset="0"/>
              </a:rPr>
              <a:t>The exposed fingers and toes are pale and cool with arterial insufficiency . Examining the opposite side both visually and by touch will make this evident . The digits may have decreased sensation  to pin prick and light  touch . </a:t>
            </a:r>
            <a:r>
              <a:rPr lang="en-US" sz="2000" dirty="0" err="1" smtClean="0">
                <a:latin typeface="Arial" pitchFamily="34" charset="0"/>
                <a:cs typeface="Arial" pitchFamily="34" charset="0"/>
              </a:rPr>
              <a:t>Hypethesia</a:t>
            </a:r>
            <a:r>
              <a:rPr lang="en-US" sz="2000" dirty="0" smtClean="0">
                <a:latin typeface="Arial" pitchFamily="34" charset="0"/>
                <a:cs typeface="Arial" pitchFamily="34" charset="0"/>
              </a:rPr>
              <a:t> and anesthesia are ominous signs.</a:t>
            </a:r>
          </a:p>
          <a:p>
            <a:pPr marL="0" indent="0">
              <a:buNone/>
            </a:pPr>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109311694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791200"/>
          </a:xfrm>
        </p:spPr>
        <p:txBody>
          <a:bodyPr>
            <a:noAutofit/>
          </a:bodyPr>
          <a:lstStyle/>
          <a:p>
            <a:pPr marL="228600" indent="-228600">
              <a:buAutoNum type="arabicPeriod" startAt="3"/>
            </a:pPr>
            <a:r>
              <a:rPr lang="en-US" sz="1700" b="1" dirty="0" smtClean="0">
                <a:latin typeface="Arial" pitchFamily="34" charset="0"/>
                <a:cs typeface="Arial" pitchFamily="34" charset="0"/>
              </a:rPr>
              <a:t>Paralysis.</a:t>
            </a:r>
          </a:p>
          <a:p>
            <a:pPr marL="0" indent="0">
              <a:buNone/>
            </a:pPr>
            <a:r>
              <a:rPr lang="en-US" sz="1700" dirty="0" smtClean="0">
                <a:latin typeface="Arial" pitchFamily="34" charset="0"/>
                <a:cs typeface="Arial" pitchFamily="34" charset="0"/>
              </a:rPr>
              <a:t>Motor Paralysis is a late finding in the </a:t>
            </a:r>
            <a:r>
              <a:rPr lang="en-US" sz="1700" dirty="0" err="1" smtClean="0">
                <a:latin typeface="Arial" pitchFamily="34" charset="0"/>
                <a:cs typeface="Arial" pitchFamily="34" charset="0"/>
              </a:rPr>
              <a:t>ischaemic</a:t>
            </a:r>
            <a:r>
              <a:rPr lang="en-US" sz="1700" dirty="0" smtClean="0">
                <a:latin typeface="Arial" pitchFamily="34" charset="0"/>
                <a:cs typeface="Arial" pitchFamily="34" charset="0"/>
              </a:rPr>
              <a:t> limb.  The patient becomes unable to actively move the fingers or the toes.</a:t>
            </a:r>
          </a:p>
          <a:p>
            <a:pPr marL="0" indent="0">
              <a:buNone/>
            </a:pPr>
            <a:r>
              <a:rPr lang="en-US" sz="1700" dirty="0" smtClean="0">
                <a:latin typeface="Arial" pitchFamily="34" charset="0"/>
                <a:cs typeface="Arial" pitchFamily="34" charset="0"/>
              </a:rPr>
              <a:t>Paralysis maybe based on primary nerve injury . If pain is severe , vascular impairment must be considered .</a:t>
            </a:r>
          </a:p>
          <a:p>
            <a:pPr marL="0" indent="0">
              <a:buNone/>
            </a:pPr>
            <a:r>
              <a:rPr lang="en-US" sz="1700" b="1" dirty="0" smtClean="0">
                <a:latin typeface="Arial" pitchFamily="34" charset="0"/>
                <a:cs typeface="Arial" pitchFamily="34" charset="0"/>
              </a:rPr>
              <a:t>Correction of Constriction.</a:t>
            </a:r>
          </a:p>
          <a:p>
            <a:pPr marL="0" indent="0">
              <a:buNone/>
            </a:pPr>
            <a:r>
              <a:rPr lang="en-US" sz="1700" dirty="0" smtClean="0">
                <a:latin typeface="Arial" pitchFamily="34" charset="0"/>
                <a:cs typeface="Arial" pitchFamily="34" charset="0"/>
              </a:rPr>
              <a:t>The result of prolonged circulating insufficiency may be amputation or the irreversible tissue damage of a </a:t>
            </a:r>
            <a:r>
              <a:rPr lang="en-US" sz="1700" dirty="0" err="1" smtClean="0">
                <a:latin typeface="Arial" pitchFamily="34" charset="0"/>
                <a:cs typeface="Arial" pitchFamily="34" charset="0"/>
              </a:rPr>
              <a:t>volkmann’s</a:t>
            </a:r>
            <a:r>
              <a:rPr lang="en-US" sz="1700" dirty="0" smtClean="0">
                <a:latin typeface="Arial" pitchFamily="34" charset="0"/>
                <a:cs typeface="Arial" pitchFamily="34" charset="0"/>
              </a:rPr>
              <a:t> </a:t>
            </a:r>
            <a:r>
              <a:rPr lang="en-US" sz="1700" dirty="0" err="1" smtClean="0">
                <a:latin typeface="Arial" pitchFamily="34" charset="0"/>
                <a:cs typeface="Arial" pitchFamily="34" charset="0"/>
              </a:rPr>
              <a:t>ischaemic</a:t>
            </a:r>
            <a:r>
              <a:rPr lang="en-US" sz="1700" dirty="0" smtClean="0">
                <a:latin typeface="Arial" pitchFamily="34" charset="0"/>
                <a:cs typeface="Arial" pitchFamily="34" charset="0"/>
              </a:rPr>
              <a:t> contracture.</a:t>
            </a:r>
          </a:p>
          <a:p>
            <a:pPr marL="0" indent="0">
              <a:buNone/>
            </a:pPr>
            <a:r>
              <a:rPr lang="en-US" sz="1700" dirty="0" smtClean="0">
                <a:latin typeface="Arial" pitchFamily="34" charset="0"/>
                <a:cs typeface="Arial" pitchFamily="34" charset="0"/>
              </a:rPr>
              <a:t>Constriction of a limb by a rigid cast or dressing must immediately relieved by removal of cast and the division of all padding and dressing down to the skin. A skin may be bivalve and spread.</a:t>
            </a:r>
          </a:p>
          <a:p>
            <a:pPr marL="0" indent="0">
              <a:buNone/>
            </a:pPr>
            <a:r>
              <a:rPr lang="en-US" sz="1700" b="1" dirty="0" smtClean="0">
                <a:latin typeface="Arial" pitchFamily="34" charset="0"/>
                <a:cs typeface="Arial" pitchFamily="34" charset="0"/>
              </a:rPr>
              <a:t>In summary.</a:t>
            </a:r>
          </a:p>
          <a:p>
            <a:pPr marL="0" indent="0">
              <a:buNone/>
            </a:pPr>
            <a:r>
              <a:rPr lang="en-US" sz="1700" dirty="0" smtClean="0">
                <a:latin typeface="Arial" pitchFamily="34" charset="0"/>
                <a:cs typeface="Arial" pitchFamily="34" charset="0"/>
              </a:rPr>
              <a:t>There is first suspicion , then the observation and the recognition , and finally the prompt action to relieve compression.</a:t>
            </a:r>
          </a:p>
          <a:p>
            <a:pPr marL="0" indent="0">
              <a:buNone/>
            </a:pPr>
            <a:r>
              <a:rPr lang="en-US" sz="1700" b="1" dirty="0" smtClean="0">
                <a:latin typeface="Arial" pitchFamily="34" charset="0"/>
                <a:cs typeface="Arial" pitchFamily="34" charset="0"/>
              </a:rPr>
              <a:t>AFTER CARE OF P.O.P</a:t>
            </a:r>
            <a:r>
              <a:rPr lang="en-US" sz="1700" dirty="0" smtClean="0">
                <a:latin typeface="Arial" pitchFamily="34" charset="0"/>
                <a:cs typeface="Arial" pitchFamily="34" charset="0"/>
              </a:rPr>
              <a:t>.</a:t>
            </a:r>
          </a:p>
          <a:p>
            <a:r>
              <a:rPr lang="en-US" sz="1700" dirty="0" smtClean="0">
                <a:latin typeface="Arial" pitchFamily="34" charset="0"/>
                <a:cs typeface="Arial" pitchFamily="34" charset="0"/>
              </a:rPr>
              <a:t>The “ </a:t>
            </a:r>
            <a:r>
              <a:rPr lang="en-US" sz="1700" dirty="0" err="1" smtClean="0">
                <a:latin typeface="Arial" pitchFamily="34" charset="0"/>
                <a:cs typeface="Arial" pitchFamily="34" charset="0"/>
              </a:rPr>
              <a:t>green”cast</a:t>
            </a:r>
            <a:r>
              <a:rPr lang="en-US" sz="1700" dirty="0" smtClean="0">
                <a:latin typeface="Arial" pitchFamily="34" charset="0"/>
                <a:cs typeface="Arial" pitchFamily="34" charset="0"/>
              </a:rPr>
              <a:t> is protected from stress and supported as necessary with the pillows.</a:t>
            </a:r>
          </a:p>
          <a:p>
            <a:r>
              <a:rPr lang="en-US" sz="1700" dirty="0" smtClean="0">
                <a:latin typeface="Arial" pitchFamily="34" charset="0"/>
                <a:cs typeface="Arial" pitchFamily="34" charset="0"/>
              </a:rPr>
              <a:t>The plaster is kept uncovered to promote cast drying.</a:t>
            </a:r>
          </a:p>
          <a:p>
            <a:r>
              <a:rPr lang="en-US" sz="1700" dirty="0" smtClean="0">
                <a:latin typeface="Arial" pitchFamily="34" charset="0"/>
                <a:cs typeface="Arial" pitchFamily="34" charset="0"/>
              </a:rPr>
              <a:t>The patient is instructed in the danger signals and advised how to care for the cast.</a:t>
            </a:r>
          </a:p>
          <a:p>
            <a:r>
              <a:rPr lang="en-US" sz="1700" dirty="0" smtClean="0">
                <a:latin typeface="Arial" pitchFamily="34" charset="0"/>
                <a:cs typeface="Arial" pitchFamily="34" charset="0"/>
              </a:rPr>
              <a:t>The supplies and equipment are cleaned , replaced and readied for further use.</a:t>
            </a:r>
          </a:p>
          <a:p>
            <a:endParaRPr lang="en-US" sz="170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19200"/>
            <a:ext cx="8229600" cy="4389438"/>
          </a:xfrm>
        </p:spPr>
        <p:txBody>
          <a:bodyPr>
            <a:normAutofit fontScale="85000" lnSpcReduction="20000"/>
          </a:bodyPr>
          <a:lstStyle/>
          <a:p>
            <a:pPr marL="0" indent="0">
              <a:buNone/>
            </a:pPr>
            <a:r>
              <a:rPr lang="en-US" sz="2400" b="1" dirty="0" smtClean="0">
                <a:latin typeface="Arial" pitchFamily="34" charset="0"/>
                <a:cs typeface="Arial" pitchFamily="34" charset="0"/>
              </a:rPr>
              <a:t>PATIENT INSTRUCTIONS.</a:t>
            </a:r>
          </a:p>
          <a:p>
            <a:pPr marL="0" indent="0">
              <a:buNone/>
            </a:pPr>
            <a:r>
              <a:rPr lang="en-US" sz="2400" b="1" dirty="0" smtClean="0">
                <a:latin typeface="Arial" pitchFamily="34" charset="0"/>
                <a:cs typeface="Arial" pitchFamily="34" charset="0"/>
              </a:rPr>
              <a:t>Danger Signs.</a:t>
            </a:r>
          </a:p>
          <a:p>
            <a:pPr marL="228600" indent="-228600">
              <a:buAutoNum type="arabicPeriod"/>
            </a:pPr>
            <a:r>
              <a:rPr lang="en-US" sz="2400" b="1" dirty="0" smtClean="0">
                <a:latin typeface="Arial" pitchFamily="34" charset="0"/>
                <a:cs typeface="Arial" pitchFamily="34" charset="0"/>
              </a:rPr>
              <a:t>Pain.</a:t>
            </a:r>
          </a:p>
          <a:p>
            <a:pPr marL="0" indent="0">
              <a:buNone/>
            </a:pPr>
            <a:r>
              <a:rPr lang="en-US" sz="2400" dirty="0" smtClean="0">
                <a:latin typeface="Arial" pitchFamily="34" charset="0"/>
                <a:cs typeface="Arial" pitchFamily="34" charset="0"/>
              </a:rPr>
              <a:t>Patient must immediately report to the physician any increased discomfort after cast application.</a:t>
            </a:r>
          </a:p>
          <a:p>
            <a:pPr marL="0" indent="0">
              <a:buNone/>
            </a:pPr>
            <a:r>
              <a:rPr lang="en-US" sz="2400" dirty="0" smtClean="0">
                <a:latin typeface="Arial" pitchFamily="34" charset="0"/>
                <a:cs typeface="Arial" pitchFamily="34" charset="0"/>
              </a:rPr>
              <a:t>Immediately after cast application the patient may be concerned by the heat of the Plaster, reassurance – this is normal and will pass in 10- 15 minutes.</a:t>
            </a:r>
          </a:p>
          <a:p>
            <a:pPr marL="0" indent="0">
              <a:buNone/>
            </a:pPr>
            <a:r>
              <a:rPr lang="en-US" sz="2400" b="1" dirty="0" smtClean="0">
                <a:latin typeface="Arial" pitchFamily="34" charset="0"/>
                <a:cs typeface="Arial" pitchFamily="34" charset="0"/>
              </a:rPr>
              <a:t>2. Swelling.</a:t>
            </a:r>
          </a:p>
          <a:p>
            <a:pPr marL="0" indent="0">
              <a:buNone/>
            </a:pPr>
            <a:r>
              <a:rPr lang="en-US" sz="2400" dirty="0" smtClean="0">
                <a:latin typeface="Arial" pitchFamily="34" charset="0"/>
                <a:cs typeface="Arial" pitchFamily="34" charset="0"/>
              </a:rPr>
              <a:t>This swelling may be reduced by elevation of the part above the level of the heart , increasing venous and lymphatic return.</a:t>
            </a:r>
          </a:p>
          <a:p>
            <a:pPr marL="0" indent="0">
              <a:buNone/>
            </a:pPr>
            <a:r>
              <a:rPr lang="en-US" sz="2400" b="1" dirty="0" smtClean="0">
                <a:latin typeface="Arial" pitchFamily="34" charset="0"/>
                <a:cs typeface="Arial" pitchFamily="34" charset="0"/>
              </a:rPr>
              <a:t>3. Miscellaneous.</a:t>
            </a:r>
          </a:p>
          <a:p>
            <a:pPr marL="0" indent="0">
              <a:buNone/>
            </a:pPr>
            <a:r>
              <a:rPr lang="en-US" sz="2400" dirty="0" smtClean="0">
                <a:latin typeface="Arial" pitchFamily="34" charset="0"/>
                <a:cs typeface="Arial" pitchFamily="34" charset="0"/>
              </a:rPr>
              <a:t>An untoward medical event should also be reported to and evaluated by the physician . Nausea , vomiting , chills, fever or rash may all reflect a complication under the Plaster Cast.</a:t>
            </a:r>
          </a:p>
          <a:p>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pPr algn="ctr"/>
            <a:r>
              <a:rPr lang="en-US" sz="3600" b="1" dirty="0" smtClean="0">
                <a:latin typeface="Arial" pitchFamily="34" charset="0"/>
                <a:cs typeface="Arial" pitchFamily="34" charset="0"/>
              </a:rPr>
              <a:t>DOS.</a:t>
            </a:r>
            <a:endParaRPr lang="en-US" sz="3600" b="1"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059363"/>
          </a:xfrm>
        </p:spPr>
        <p:txBody>
          <a:bodyPr>
            <a:noAutofit/>
          </a:bodyPr>
          <a:lstStyle/>
          <a:p>
            <a:r>
              <a:rPr lang="en-US" sz="1800" dirty="0" smtClean="0">
                <a:latin typeface="Arial" pitchFamily="34" charset="0"/>
                <a:cs typeface="Arial" pitchFamily="34" charset="0"/>
              </a:rPr>
              <a:t>Keep uncovered . The ‘’ green” cast should be left exposed to air until mature. The drying time varies with the thickness of the plaster cast but is usually  24hours to 48hours.</a:t>
            </a:r>
          </a:p>
          <a:p>
            <a:r>
              <a:rPr lang="en-US" sz="1800" dirty="0" smtClean="0">
                <a:latin typeface="Arial" pitchFamily="34" charset="0"/>
                <a:cs typeface="Arial" pitchFamily="34" charset="0"/>
              </a:rPr>
              <a:t>Protect. A cast does not reach maximum strength until completely dry and should be protected. Upper extremity casts are placed in slings until maturity is reached. Lower  extremities casts, weight bearing or not , are initially protected by crutches. Patient should be instructed not to bear weight on a walking cast for 24hours to 48hours after application.</a:t>
            </a:r>
          </a:p>
          <a:p>
            <a:r>
              <a:rPr lang="en-US" sz="1800" dirty="0" smtClean="0">
                <a:latin typeface="Arial" pitchFamily="34" charset="0"/>
                <a:cs typeface="Arial" pitchFamily="34" charset="0"/>
              </a:rPr>
              <a:t>Keep clean. The cast must be kept clean, for this prevents cast breakdown and somewhat restricts the patient from undesirable activities.</a:t>
            </a:r>
          </a:p>
          <a:p>
            <a:r>
              <a:rPr lang="en-US" sz="1800" dirty="0" smtClean="0">
                <a:latin typeface="Arial" pitchFamily="34" charset="0"/>
                <a:cs typeface="Arial" pitchFamily="34" charset="0"/>
              </a:rPr>
              <a:t>Avoid moisture. The cast must be kept dry . Water causes the mature plaster to crumble and become soft. The gypsum is washed out and only the gauge bandage remains.</a:t>
            </a:r>
          </a:p>
          <a:p>
            <a:r>
              <a:rPr lang="en-US" sz="1800" dirty="0" smtClean="0">
                <a:latin typeface="Arial" pitchFamily="34" charset="0"/>
                <a:cs typeface="Arial" pitchFamily="34" charset="0"/>
              </a:rPr>
              <a:t>Exercise joints. The patient should be encouraged to move all the adjacent joints not immobilized  by the cast.</a:t>
            </a:r>
          </a:p>
          <a:p>
            <a:r>
              <a:rPr lang="en-US" sz="1800" dirty="0" smtClean="0">
                <a:latin typeface="Arial" pitchFamily="34" charset="0"/>
                <a:cs typeface="Arial" pitchFamily="34" charset="0"/>
              </a:rPr>
              <a:t>Above knee Plaster cast – patient should exercise the hip joint and toes.</a:t>
            </a:r>
          </a:p>
          <a:p>
            <a:r>
              <a:rPr lang="en-US" sz="1800" dirty="0" smtClean="0">
                <a:latin typeface="Arial" pitchFamily="34" charset="0"/>
                <a:cs typeface="Arial" pitchFamily="34" charset="0"/>
              </a:rPr>
              <a:t>Above elbow plaster cast- shoulder , thumb and fingers for exercise.</a:t>
            </a:r>
          </a:p>
          <a:p>
            <a:r>
              <a:rPr lang="en-US" sz="1800" dirty="0" smtClean="0">
                <a:latin typeface="Arial" pitchFamily="34" charset="0"/>
                <a:cs typeface="Arial" pitchFamily="34" charset="0"/>
              </a:rPr>
              <a:t>Isometric exercises of the muscles immobilized by the cast may be important to maintain good muscular tone.</a:t>
            </a:r>
          </a:p>
          <a:p>
            <a:pPr marL="0" indent="0">
              <a:buNone/>
            </a:pPr>
            <a:endParaRPr lang="en-US" sz="1800" dirty="0">
              <a:latin typeface="Arial" pitchFamily="34" charset="0"/>
              <a:cs typeface="Arial" pitchFamily="34" charset="0"/>
            </a:endParaRPr>
          </a:p>
        </p:txBody>
      </p:sp>
    </p:spTree>
    <p:extLst>
      <p:ext uri="{BB962C8B-B14F-4D97-AF65-F5344CB8AC3E}">
        <p14:creationId xmlns:p14="http://schemas.microsoft.com/office/powerpoint/2010/main" val="23681218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935163"/>
            <a:ext cx="8229600" cy="4389437"/>
          </a:xfrm>
        </p:spPr>
        <p:txBody>
          <a:bodyPr>
            <a:normAutofit fontScale="70000" lnSpcReduction="20000"/>
          </a:bodyPr>
          <a:lstStyle/>
          <a:p>
            <a:pPr marL="0" indent="0">
              <a:buNone/>
            </a:pPr>
            <a:r>
              <a:rPr lang="en-US" sz="2800" i="1" dirty="0" smtClean="0">
                <a:latin typeface="Arial" pitchFamily="34" charset="0"/>
                <a:cs typeface="Arial" pitchFamily="34" charset="0"/>
              </a:rPr>
              <a:t>NB. This exercise is not routine and must be advised only on the recommendation of the physician. </a:t>
            </a:r>
          </a:p>
          <a:p>
            <a:pPr marL="0" indent="0">
              <a:buNone/>
            </a:pPr>
            <a:r>
              <a:rPr lang="en-US" sz="2800" b="1" dirty="0" smtClean="0">
                <a:latin typeface="Arial" pitchFamily="34" charset="0"/>
                <a:cs typeface="Arial" pitchFamily="34" charset="0"/>
              </a:rPr>
              <a:t>DON’TS .</a:t>
            </a:r>
          </a:p>
          <a:p>
            <a:r>
              <a:rPr lang="en-US" sz="2800" dirty="0" smtClean="0">
                <a:latin typeface="Arial" pitchFamily="34" charset="0"/>
                <a:cs typeface="Arial" pitchFamily="34" charset="0"/>
              </a:rPr>
              <a:t>Don’t scratch. Many patients develop a tremendous desire to scratch an itch beneath a plaster. Manipulating devices such a </a:t>
            </a:r>
            <a:r>
              <a:rPr lang="en-US" sz="2800" dirty="0" err="1" smtClean="0">
                <a:latin typeface="Arial" pitchFamily="34" charset="0"/>
                <a:cs typeface="Arial" pitchFamily="34" charset="0"/>
              </a:rPr>
              <a:t>coathanger</a:t>
            </a:r>
            <a:r>
              <a:rPr lang="en-US" sz="2800" dirty="0" smtClean="0">
                <a:latin typeface="Arial" pitchFamily="34" charset="0"/>
                <a:cs typeface="Arial" pitchFamily="34" charset="0"/>
              </a:rPr>
              <a:t> , back scratcher , or pencil beneath a plaster is prohibited.</a:t>
            </a:r>
          </a:p>
          <a:p>
            <a:r>
              <a:rPr lang="en-US" sz="2800" dirty="0" smtClean="0">
                <a:latin typeface="Arial" pitchFamily="34" charset="0"/>
                <a:cs typeface="Arial" pitchFamily="34" charset="0"/>
              </a:rPr>
              <a:t>Inserted foreign bodies – no foreign objects should be introduced under the cast. FB may cause localized pressure on the skin with the possibility of pressure sore.</a:t>
            </a:r>
          </a:p>
          <a:p>
            <a:r>
              <a:rPr lang="en-US" sz="2800" dirty="0" smtClean="0">
                <a:latin typeface="Arial" pitchFamily="34" charset="0"/>
                <a:cs typeface="Arial" pitchFamily="34" charset="0"/>
              </a:rPr>
              <a:t>Toothbrushes , coins, good luck charms , and may other objects have been associated with skin and tissue necrosis.</a:t>
            </a:r>
          </a:p>
          <a:p>
            <a:r>
              <a:rPr lang="en-US" sz="2800" dirty="0" smtClean="0">
                <a:latin typeface="Arial" pitchFamily="34" charset="0"/>
                <a:cs typeface="Arial" pitchFamily="34" charset="0"/>
              </a:rPr>
              <a:t>Do not remove padding – padding aids in immobilization and alleviates much of the uncomfortable sensation of the cast saw.  </a:t>
            </a:r>
          </a:p>
          <a:p>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71600"/>
            <a:ext cx="7851775" cy="1828800"/>
          </a:xfrm>
        </p:spPr>
        <p:txBody>
          <a:bodyPr/>
          <a:lstStyle/>
          <a:p>
            <a:r>
              <a:rPr lang="en-US" dirty="0" smtClean="0">
                <a:hlinkClick r:id="rId2" tooltip="Support &amp; Braces"/>
              </a:rPr>
              <a:t>Support &amp; Braces</a:t>
            </a:r>
            <a:endParaRPr lang="en-US" dirty="0"/>
          </a:p>
        </p:txBody>
      </p:sp>
      <p:sp>
        <p:nvSpPr>
          <p:cNvPr id="3" name="Subtitle 2"/>
          <p:cNvSpPr>
            <a:spLocks noGrp="1"/>
          </p:cNvSpPr>
          <p:nvPr>
            <p:ph type="subTitle" idx="4294967295"/>
          </p:nvPr>
        </p:nvSpPr>
        <p:spPr>
          <a:xfrm>
            <a:off x="2057400" y="3556000"/>
            <a:ext cx="7086600" cy="2082800"/>
          </a:xfrm>
        </p:spPr>
        <p:txBody>
          <a:bodyPr>
            <a:normAutofit/>
          </a:bodyPr>
          <a:lstStyle/>
          <a:p>
            <a:r>
              <a:rPr lang="en-US" sz="4000" dirty="0" smtClean="0"/>
              <a:t>Wrist Support Elbow Splints</a:t>
            </a:r>
          </a:p>
        </p:txBody>
      </p:sp>
      <p:sp>
        <p:nvSpPr>
          <p:cNvPr id="4" name="TextBox 3"/>
          <p:cNvSpPr txBox="1"/>
          <p:nvPr/>
        </p:nvSpPr>
        <p:spPr>
          <a:xfrm>
            <a:off x="6641123" y="6488668"/>
            <a:ext cx="2514600" cy="369332"/>
          </a:xfrm>
          <a:prstGeom prst="rect">
            <a:avLst/>
          </a:prstGeom>
          <a:noFill/>
        </p:spPr>
        <p:txBody>
          <a:bodyPr wrap="square" rtlCol="0">
            <a:spAutoFit/>
          </a:bodyPr>
          <a:lstStyle/>
          <a:p>
            <a:r>
              <a:rPr lang="en-US" dirty="0" smtClean="0"/>
              <a:t>By Zacharia Kimengich</a:t>
            </a:r>
            <a:endParaRPr lang="en-US" dirty="0"/>
          </a:p>
        </p:txBody>
      </p:sp>
    </p:spTree>
    <p:extLst>
      <p:ext uri="{BB962C8B-B14F-4D97-AF65-F5344CB8AC3E}">
        <p14:creationId xmlns:p14="http://schemas.microsoft.com/office/powerpoint/2010/main" val="409351151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0" y="1935163"/>
            <a:ext cx="8229600" cy="4389437"/>
          </a:xfrm>
        </p:spPr>
        <p:txBody>
          <a:bodyPr>
            <a:normAutofit/>
          </a:bodyPr>
          <a:lstStyle/>
          <a:p>
            <a:r>
              <a:rPr lang="en-US" sz="2000" b="1" dirty="0" smtClean="0"/>
              <a:t>Size:</a:t>
            </a:r>
            <a:r>
              <a:rPr lang="en-US" sz="2000" dirty="0" smtClean="0"/>
              <a:t> S, M, L</a:t>
            </a:r>
          </a:p>
          <a:p>
            <a:r>
              <a:rPr lang="en-US" sz="2000" b="1" dirty="0" smtClean="0"/>
              <a:t>Feature:</a:t>
            </a:r>
            <a:endParaRPr lang="en-US" sz="2000" dirty="0" smtClean="0"/>
          </a:p>
          <a:p>
            <a:r>
              <a:rPr lang="en-US" sz="2000" dirty="0" smtClean="0"/>
              <a:t>For protection and support to tip of finger</a:t>
            </a:r>
          </a:p>
          <a:p>
            <a:r>
              <a:rPr lang="en-US" sz="2000" dirty="0" smtClean="0"/>
              <a:t>Its flaps fold to maintain the finger in fixed position.</a:t>
            </a:r>
          </a:p>
          <a:p>
            <a:r>
              <a:rPr lang="en-US" sz="2000" b="1" dirty="0" smtClean="0"/>
              <a:t>Application :</a:t>
            </a:r>
            <a:endParaRPr lang="en-US" sz="2000" dirty="0" smtClean="0"/>
          </a:p>
          <a:p>
            <a:r>
              <a:rPr lang="en-US" sz="2000" dirty="0" smtClean="0"/>
              <a:t>To prevent contractures due to burns</a:t>
            </a:r>
          </a:p>
          <a:p>
            <a:r>
              <a:rPr lang="en-US" sz="2000" dirty="0" smtClean="0"/>
              <a:t>In case of fractures and sprains</a:t>
            </a:r>
          </a:p>
          <a:p>
            <a:pPr marL="0" indent="0">
              <a:buNone/>
            </a:pPr>
            <a:endParaRPr lang="en-US" dirty="0"/>
          </a:p>
        </p:txBody>
      </p:sp>
      <p:sp>
        <p:nvSpPr>
          <p:cNvPr id="4" name="Title 3"/>
          <p:cNvSpPr>
            <a:spLocks noGrp="1"/>
          </p:cNvSpPr>
          <p:nvPr>
            <p:ph type="title" idx="4294967295"/>
          </p:nvPr>
        </p:nvSpPr>
        <p:spPr>
          <a:xfrm>
            <a:off x="0" y="704850"/>
            <a:ext cx="8229600" cy="1143000"/>
          </a:xfrm>
        </p:spPr>
        <p:txBody>
          <a:bodyPr>
            <a:normAutofit fontScale="90000"/>
          </a:bodyPr>
          <a:lstStyle/>
          <a:p>
            <a:r>
              <a:rPr lang="en-US" b="1" dirty="0" smtClean="0"/>
              <a:t>RH401 - Finger Baseball Splint</a:t>
            </a:r>
            <a:br>
              <a:rPr lang="en-US" b="1"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4191000"/>
            <a:ext cx="3571875" cy="263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69856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029200"/>
          </a:xfrm>
        </p:spPr>
        <p:txBody>
          <a:bodyPr>
            <a:normAutofit/>
          </a:bodyPr>
          <a:lstStyle/>
          <a:p>
            <a:r>
              <a:rPr lang="en-US" sz="2200" b="1" dirty="0" smtClean="0"/>
              <a:t>Size:</a:t>
            </a:r>
            <a:r>
              <a:rPr lang="en-US" sz="2200" dirty="0" smtClean="0"/>
              <a:t> S, M, L</a:t>
            </a:r>
          </a:p>
          <a:p>
            <a:r>
              <a:rPr lang="en-US" sz="2200" b="1" dirty="0" smtClean="0"/>
              <a:t>Feature:</a:t>
            </a:r>
            <a:endParaRPr lang="en-US" sz="2200" dirty="0" smtClean="0"/>
          </a:p>
          <a:p>
            <a:r>
              <a:rPr lang="en-US" sz="2200" dirty="0" smtClean="0"/>
              <a:t>V shaped malleable </a:t>
            </a:r>
            <a:r>
              <a:rPr lang="en-US" sz="2200" dirty="0" err="1" smtClean="0"/>
              <a:t>Aluminium</a:t>
            </a:r>
            <a:r>
              <a:rPr lang="en-US" sz="2200" dirty="0" smtClean="0"/>
              <a:t> splints designed for easy application</a:t>
            </a:r>
          </a:p>
          <a:p>
            <a:r>
              <a:rPr lang="en-US" sz="2200" dirty="0" smtClean="0"/>
              <a:t>Poly foam padding for comfort</a:t>
            </a:r>
          </a:p>
          <a:p>
            <a:r>
              <a:rPr lang="en-US" sz="2200" dirty="0" smtClean="0"/>
              <a:t>Fits any finger, meant to keep straight for given period of time.</a:t>
            </a:r>
          </a:p>
          <a:p>
            <a:r>
              <a:rPr lang="en-US" sz="2200" b="1" dirty="0" smtClean="0"/>
              <a:t>Application:</a:t>
            </a:r>
            <a:endParaRPr lang="en-US" sz="2200" dirty="0" smtClean="0"/>
          </a:p>
          <a:p>
            <a:r>
              <a:rPr lang="en-US" sz="2200" dirty="0" smtClean="0"/>
              <a:t>Fractures of distal inter phalangeal joints</a:t>
            </a:r>
          </a:p>
          <a:p>
            <a:r>
              <a:rPr lang="en-US" sz="2200" dirty="0" smtClean="0"/>
              <a:t>Collateral ligament injury of the distal inter phalangeal joint.</a:t>
            </a:r>
          </a:p>
          <a:p>
            <a:r>
              <a:rPr lang="en-US" sz="2200" dirty="0" smtClean="0"/>
              <a:t>Protection from Nail bed injuries of fingers.</a:t>
            </a:r>
          </a:p>
          <a:p>
            <a:pPr marL="0" indent="0">
              <a:buNone/>
            </a:pPr>
            <a:endParaRPr lang="en-US" sz="2200" dirty="0" smtClean="0"/>
          </a:p>
          <a:p>
            <a:endParaRPr lang="en-US" dirty="0"/>
          </a:p>
        </p:txBody>
      </p:sp>
      <p:sp>
        <p:nvSpPr>
          <p:cNvPr id="2" name="Title 1"/>
          <p:cNvSpPr>
            <a:spLocks noGrp="1"/>
          </p:cNvSpPr>
          <p:nvPr>
            <p:ph type="title" idx="4294967295"/>
          </p:nvPr>
        </p:nvSpPr>
        <p:spPr>
          <a:xfrm>
            <a:off x="0" y="0"/>
            <a:ext cx="8229600" cy="1447800"/>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RH402 - Finger Cot</a:t>
            </a:r>
            <a:br>
              <a:rPr lang="en-US" b="1" dirty="0" smtClean="0"/>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07634"/>
            <a:ext cx="6248399"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623421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715000"/>
          </a:xfrm>
        </p:spPr>
        <p:txBody>
          <a:bodyPr/>
          <a:lstStyle/>
          <a:p>
            <a:r>
              <a:rPr lang="en-US" sz="2000" dirty="0" smtClean="0"/>
              <a:t/>
            </a:r>
            <a:br>
              <a:rPr lang="en-US" sz="2000" dirty="0" smtClean="0"/>
            </a:br>
            <a:r>
              <a:rPr lang="en-US" sz="2000" b="1" dirty="0" smtClean="0"/>
              <a:t>Size:</a:t>
            </a:r>
            <a:r>
              <a:rPr lang="en-US" sz="2000" dirty="0" smtClean="0"/>
              <a:t> S, M, L</a:t>
            </a:r>
          </a:p>
          <a:p>
            <a:r>
              <a:rPr lang="en-US" sz="2000" b="1" dirty="0" smtClean="0"/>
              <a:t>Feature:</a:t>
            </a:r>
            <a:endParaRPr lang="en-US" sz="2000" dirty="0" smtClean="0"/>
          </a:p>
          <a:p>
            <a:r>
              <a:rPr lang="en-US" sz="2000" dirty="0" smtClean="0"/>
              <a:t>Flat design with </a:t>
            </a:r>
            <a:r>
              <a:rPr lang="en-US" sz="2000" dirty="0" err="1" smtClean="0"/>
              <a:t>velcro</a:t>
            </a:r>
            <a:r>
              <a:rPr lang="en-US" sz="2000" dirty="0" smtClean="0"/>
              <a:t> straps. Malleable splint with foam padding.</a:t>
            </a:r>
          </a:p>
          <a:p>
            <a:r>
              <a:rPr lang="en-US" sz="2000" b="1" dirty="0" smtClean="0"/>
              <a:t>Application:</a:t>
            </a:r>
            <a:endParaRPr lang="en-US" sz="2000" dirty="0" smtClean="0"/>
          </a:p>
          <a:p>
            <a:r>
              <a:rPr lang="en-US" sz="2000" dirty="0" smtClean="0"/>
              <a:t>During conditions requiring support and immobilization of inter phalangeal joints. Dislocations or sprain during sports and crushed fractures due to accidents.</a:t>
            </a:r>
          </a:p>
          <a:p>
            <a:pPr marL="0" indent="0">
              <a:buNone/>
            </a:pPr>
            <a:endParaRPr lang="en-US" dirty="0"/>
          </a:p>
        </p:txBody>
      </p:sp>
      <p:sp>
        <p:nvSpPr>
          <p:cNvPr id="2" name="Title 1"/>
          <p:cNvSpPr>
            <a:spLocks noGrp="1"/>
          </p:cNvSpPr>
          <p:nvPr>
            <p:ph type="title" idx="4294967295"/>
          </p:nvPr>
        </p:nvSpPr>
        <p:spPr>
          <a:xfrm>
            <a:off x="0" y="274638"/>
            <a:ext cx="8229600" cy="1020762"/>
          </a:xfrm>
        </p:spPr>
        <p:txBody>
          <a:bodyPr>
            <a:normAutofit fontScale="90000"/>
          </a:bodyPr>
          <a:lstStyle/>
          <a:p>
            <a:r>
              <a:rPr lang="en-US" b="1" dirty="0" smtClean="0"/>
              <a:t>RH404 - Straight Splint</a:t>
            </a:r>
            <a:br>
              <a:rPr lang="en-US" b="1" dirty="0" smtClean="0"/>
            </a:b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657600"/>
            <a:ext cx="58578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7606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211763"/>
          </a:xfrm>
        </p:spPr>
        <p:txBody>
          <a:bodyPr>
            <a:normAutofit/>
          </a:bodyPr>
          <a:lstStyle/>
          <a:p>
            <a:r>
              <a:rPr lang="en-US" sz="2000" b="1" dirty="0" smtClean="0"/>
              <a:t>Size:</a:t>
            </a:r>
            <a:r>
              <a:rPr lang="en-US" sz="2000" dirty="0" smtClean="0"/>
              <a:t> S, M, L</a:t>
            </a:r>
          </a:p>
          <a:p>
            <a:r>
              <a:rPr lang="en-US" sz="2000" b="1" dirty="0" smtClean="0"/>
              <a:t>Feature:</a:t>
            </a:r>
            <a:endParaRPr lang="en-US" sz="2000" dirty="0" smtClean="0"/>
          </a:p>
          <a:p>
            <a:r>
              <a:rPr lang="en-US" sz="2000" dirty="0" smtClean="0"/>
              <a:t>Foam padded </a:t>
            </a:r>
            <a:r>
              <a:rPr lang="en-US" sz="2000" dirty="0" err="1" smtClean="0"/>
              <a:t>aluminium</a:t>
            </a:r>
            <a:r>
              <a:rPr lang="en-US" sz="2000" dirty="0" smtClean="0"/>
              <a:t> splint in unique shape to cover the dorsal surface of finger to remain open</a:t>
            </a:r>
          </a:p>
          <a:p>
            <a:r>
              <a:rPr lang="en-US" sz="2000" dirty="0" smtClean="0"/>
              <a:t>Four extended arms to ensure good fitting.</a:t>
            </a:r>
          </a:p>
          <a:p>
            <a:r>
              <a:rPr lang="en-US" sz="2000" b="1" dirty="0" smtClean="0"/>
              <a:t>Application:</a:t>
            </a:r>
          </a:p>
          <a:p>
            <a:r>
              <a:rPr lang="en-US" sz="2000" dirty="0" smtClean="0"/>
              <a:t>To hold distal inter phalangeal joints in correct alignment</a:t>
            </a:r>
          </a:p>
          <a:p>
            <a:r>
              <a:rPr lang="en-US" sz="2000" dirty="0" smtClean="0"/>
              <a:t>Collateral ligament injuries of distal inter phalangeal joint</a:t>
            </a:r>
          </a:p>
          <a:p>
            <a:r>
              <a:rPr lang="en-US" sz="2000" dirty="0" smtClean="0"/>
              <a:t>Hyper flexion injuries</a:t>
            </a:r>
          </a:p>
          <a:p>
            <a:r>
              <a:rPr lang="en-US" sz="2000" dirty="0" smtClean="0"/>
              <a:t>Swan neck deformity</a:t>
            </a:r>
          </a:p>
          <a:p>
            <a:pPr marL="0" indent="0">
              <a:buNone/>
            </a:pPr>
            <a:endParaRPr lang="en-US" dirty="0" smtClean="0"/>
          </a:p>
        </p:txBody>
      </p:sp>
      <p:sp>
        <p:nvSpPr>
          <p:cNvPr id="2" name="Title 1"/>
          <p:cNvSpPr>
            <a:spLocks noGrp="1"/>
          </p:cNvSpPr>
          <p:nvPr>
            <p:ph type="title" idx="4294967295"/>
          </p:nvPr>
        </p:nvSpPr>
        <p:spPr>
          <a:xfrm>
            <a:off x="0" y="274638"/>
            <a:ext cx="8229600" cy="944562"/>
          </a:xfrm>
        </p:spPr>
        <p:txBody>
          <a:bodyPr>
            <a:normAutofit fontScale="90000"/>
          </a:bodyPr>
          <a:lstStyle/>
          <a:p>
            <a:r>
              <a:rPr lang="en-US" b="1" dirty="0" smtClean="0"/>
              <a:t>RH403 - Frog Splint</a:t>
            </a:r>
            <a:br>
              <a:rPr lang="en-US" b="1" dirty="0" smtClean="0"/>
            </a:b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038600"/>
            <a:ext cx="464819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33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7200" dirty="0" smtClean="0"/>
              <a:t>Splintage</a:t>
            </a:r>
            <a:endParaRPr lang="en-US" sz="7200" dirty="0"/>
          </a:p>
        </p:txBody>
      </p:sp>
      <p:sp>
        <p:nvSpPr>
          <p:cNvPr id="3" name="Content Placeholder 2"/>
          <p:cNvSpPr>
            <a:spLocks noGrp="1"/>
          </p:cNvSpPr>
          <p:nvPr>
            <p:ph idx="4294967295"/>
          </p:nvPr>
        </p:nvSpPr>
        <p:spPr>
          <a:xfrm>
            <a:off x="914400" y="1524000"/>
            <a:ext cx="8229600" cy="4525963"/>
          </a:xfrm>
        </p:spPr>
        <p:txBody>
          <a:bodyPr>
            <a:normAutofit lnSpcReduction="10000"/>
          </a:bodyPr>
          <a:lstStyle/>
          <a:p>
            <a:r>
              <a:rPr lang="en-US" dirty="0" smtClean="0"/>
              <a:t>Is a device used for  support or immobilization   of a limb or the spine. it can  be used in multiple situation include temporary immobilization of potentially broken bone or damage joint and support for joint during activity. </a:t>
            </a:r>
          </a:p>
          <a:p>
            <a:r>
              <a:rPr lang="en-US" dirty="0" smtClean="0"/>
              <a:t>To correct deformity</a:t>
            </a:r>
          </a:p>
          <a:p>
            <a:r>
              <a:rPr lang="en-US" dirty="0" smtClean="0"/>
              <a:t>To stabilize and rest the limb when ligament has occurred</a:t>
            </a:r>
          </a:p>
          <a:p>
            <a:r>
              <a:rPr lang="en-US" dirty="0" smtClean="0"/>
              <a:t>To  rest  infected  tissue </a:t>
            </a:r>
          </a:p>
          <a:p>
            <a:r>
              <a:rPr lang="en-US" dirty="0" smtClean="0"/>
              <a:t/>
            </a:r>
            <a:br>
              <a:rPr lang="en-US" dirty="0" smtClean="0"/>
            </a:b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562600"/>
          </a:xfrm>
        </p:spPr>
        <p:txBody>
          <a:bodyPr>
            <a:normAutofit/>
          </a:bodyPr>
          <a:lstStyle/>
          <a:p>
            <a:r>
              <a:rPr lang="en-US" sz="1800" b="1" dirty="0" smtClean="0"/>
              <a:t>Size:</a:t>
            </a:r>
            <a:r>
              <a:rPr lang="en-US" sz="1800" dirty="0" smtClean="0"/>
              <a:t> Universal</a:t>
            </a:r>
          </a:p>
          <a:p>
            <a:r>
              <a:rPr lang="en-US" sz="1800" b="1" dirty="0" smtClean="0"/>
              <a:t>Feature:</a:t>
            </a:r>
            <a:endParaRPr lang="en-US" sz="1800" dirty="0" smtClean="0"/>
          </a:p>
          <a:p>
            <a:r>
              <a:rPr lang="en-US" sz="1800" dirty="0" smtClean="0"/>
              <a:t>Malleable </a:t>
            </a:r>
            <a:r>
              <a:rPr lang="en-US" sz="1800" dirty="0" err="1" smtClean="0"/>
              <a:t>aluminium</a:t>
            </a:r>
            <a:r>
              <a:rPr lang="en-US" sz="1800" dirty="0" smtClean="0"/>
              <a:t> used to keep </a:t>
            </a:r>
            <a:r>
              <a:rPr lang="en-US" sz="1800" dirty="0" err="1" smtClean="0"/>
              <a:t>interphallangeal</a:t>
            </a:r>
            <a:r>
              <a:rPr lang="en-US" sz="1800" dirty="0" smtClean="0"/>
              <a:t> joints in right position</a:t>
            </a:r>
          </a:p>
          <a:p>
            <a:r>
              <a:rPr lang="en-US" sz="1800" dirty="0" err="1" smtClean="0"/>
              <a:t>Polyfoam</a:t>
            </a:r>
            <a:r>
              <a:rPr lang="en-US" sz="1800" dirty="0" smtClean="0"/>
              <a:t> padding for comfort</a:t>
            </a:r>
          </a:p>
          <a:p>
            <a:r>
              <a:rPr lang="en-US" sz="1800" dirty="0" smtClean="0"/>
              <a:t>Fits any finger</a:t>
            </a:r>
          </a:p>
          <a:p>
            <a:r>
              <a:rPr lang="en-US" sz="1800" dirty="0" smtClean="0"/>
              <a:t>Can be </a:t>
            </a:r>
            <a:r>
              <a:rPr lang="en-US" sz="1800" dirty="0" err="1" smtClean="0"/>
              <a:t>moulded</a:t>
            </a:r>
            <a:r>
              <a:rPr lang="en-US" sz="1800" dirty="0" smtClean="0"/>
              <a:t> by bare hands</a:t>
            </a:r>
          </a:p>
          <a:p>
            <a:r>
              <a:rPr lang="en-US" sz="1800" b="1" dirty="0" smtClean="0"/>
              <a:t>Application:</a:t>
            </a:r>
            <a:endParaRPr lang="en-US" sz="1800" dirty="0" smtClean="0"/>
          </a:p>
          <a:p>
            <a:r>
              <a:rPr lang="en-US" sz="1800" dirty="0" smtClean="0"/>
              <a:t>Extensor tendon injuries of the finger</a:t>
            </a:r>
          </a:p>
          <a:p>
            <a:r>
              <a:rPr lang="en-US" sz="1800" dirty="0" smtClean="0"/>
              <a:t>Collateral ligament injuries of the inter phalangeal joint</a:t>
            </a:r>
          </a:p>
          <a:p>
            <a:r>
              <a:rPr lang="en-US" sz="1800" dirty="0" smtClean="0"/>
              <a:t>Boutonniere's deformity</a:t>
            </a:r>
          </a:p>
          <a:p>
            <a:r>
              <a:rPr lang="en-US" sz="1800" dirty="0" smtClean="0"/>
              <a:t>Immobilization to the fractured finger</a:t>
            </a:r>
          </a:p>
          <a:p>
            <a:pPr marL="0" indent="0">
              <a:buNone/>
            </a:pPr>
            <a:endParaRPr lang="en-US" sz="1800" dirty="0" smtClean="0"/>
          </a:p>
          <a:p>
            <a:endParaRPr lang="en-US" dirty="0"/>
          </a:p>
        </p:txBody>
      </p:sp>
      <p:sp>
        <p:nvSpPr>
          <p:cNvPr id="2" name="Title 1"/>
          <p:cNvSpPr>
            <a:spLocks noGrp="1"/>
          </p:cNvSpPr>
          <p:nvPr>
            <p:ph type="title" idx="4294967295"/>
          </p:nvPr>
        </p:nvSpPr>
        <p:spPr>
          <a:xfrm>
            <a:off x="0" y="274638"/>
            <a:ext cx="8229600" cy="1096962"/>
          </a:xfrm>
        </p:spPr>
        <p:txBody>
          <a:bodyPr>
            <a:normAutofit fontScale="90000"/>
          </a:bodyPr>
          <a:lstStyle/>
          <a:p>
            <a:r>
              <a:rPr lang="en-US" b="1" dirty="0" smtClean="0"/>
              <a:t>RH405 - Finger Extension Splint</a:t>
            </a:r>
            <a:br>
              <a:rPr lang="en-US" b="1" dirty="0" smtClean="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1" y="3848100"/>
            <a:ext cx="4493454"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374357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364163"/>
          </a:xfrm>
        </p:spPr>
        <p:txBody>
          <a:bodyPr>
            <a:normAutofit/>
          </a:bodyPr>
          <a:lstStyle/>
          <a:p>
            <a:r>
              <a:rPr lang="en-US" sz="2200" b="1" dirty="0" smtClean="0"/>
              <a:t>Size:</a:t>
            </a:r>
            <a:r>
              <a:rPr lang="en-US" sz="2200" dirty="0" smtClean="0"/>
              <a:t> Universal</a:t>
            </a:r>
          </a:p>
          <a:p>
            <a:r>
              <a:rPr lang="en-US" sz="2200" b="1" dirty="0" smtClean="0"/>
              <a:t>Feature:</a:t>
            </a:r>
            <a:endParaRPr lang="en-US" sz="2200" dirty="0" smtClean="0"/>
          </a:p>
          <a:p>
            <a:r>
              <a:rPr lang="en-US" sz="2200" dirty="0" smtClean="0"/>
              <a:t>High quality fabric with suede lining for comfort and durability</a:t>
            </a:r>
          </a:p>
          <a:p>
            <a:r>
              <a:rPr lang="en-US" sz="2200" dirty="0" smtClean="0"/>
              <a:t>Allows performance of routine tasks in comfort as it limits extreme motion of the joint of the thumb.</a:t>
            </a:r>
          </a:p>
          <a:p>
            <a:r>
              <a:rPr lang="en-US" sz="2200" b="1" dirty="0" smtClean="0"/>
              <a:t>Application:</a:t>
            </a:r>
            <a:endParaRPr lang="en-US" sz="2200" dirty="0" smtClean="0"/>
          </a:p>
          <a:p>
            <a:r>
              <a:rPr lang="en-US" sz="2200" dirty="0" smtClean="0"/>
              <a:t>Designed for patients with painful wrists and thumb tendentious</a:t>
            </a:r>
          </a:p>
          <a:p>
            <a:r>
              <a:rPr lang="en-US" sz="2200" dirty="0" smtClean="0"/>
              <a:t>Splint provides light compression to assist in decreasing pain and relieving inflammation</a:t>
            </a:r>
          </a:p>
          <a:p>
            <a:pPr marL="0" indent="0">
              <a:buNone/>
            </a:pPr>
            <a:endParaRPr lang="en-US" dirty="0"/>
          </a:p>
        </p:txBody>
      </p:sp>
      <p:sp>
        <p:nvSpPr>
          <p:cNvPr id="2" name="Title 1"/>
          <p:cNvSpPr>
            <a:spLocks noGrp="1"/>
          </p:cNvSpPr>
          <p:nvPr>
            <p:ph type="title" idx="4294967295"/>
          </p:nvPr>
        </p:nvSpPr>
        <p:spPr>
          <a:xfrm>
            <a:off x="0" y="274638"/>
            <a:ext cx="8229600" cy="1020762"/>
          </a:xfrm>
        </p:spPr>
        <p:txBody>
          <a:bodyPr>
            <a:normAutofit fontScale="90000"/>
          </a:bodyPr>
          <a:lstStyle/>
          <a:p>
            <a:r>
              <a:rPr lang="en-US" b="1" dirty="0" smtClean="0"/>
              <a:t>RH409 - Thumb Spica Splint</a:t>
            </a:r>
            <a:br>
              <a:rPr lang="en-US" b="1" dirty="0" smtClean="0"/>
            </a:b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0818" y="3886200"/>
            <a:ext cx="523318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092431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364163"/>
          </a:xfrm>
        </p:spPr>
        <p:txBody>
          <a:bodyPr>
            <a:normAutofit/>
          </a:bodyPr>
          <a:lstStyle/>
          <a:p>
            <a:r>
              <a:rPr lang="en-US" sz="2000" dirty="0" smtClean="0"/>
              <a:t/>
            </a:r>
            <a:br>
              <a:rPr lang="en-US" sz="2000" dirty="0" smtClean="0"/>
            </a:br>
            <a:r>
              <a:rPr lang="en-US" sz="2000" b="1" dirty="0" smtClean="0"/>
              <a:t>Size:</a:t>
            </a:r>
            <a:r>
              <a:rPr lang="en-US" sz="2000" dirty="0" smtClean="0"/>
              <a:t> Universal</a:t>
            </a:r>
          </a:p>
          <a:p>
            <a:r>
              <a:rPr lang="en-US" sz="2000" b="1" dirty="0" smtClean="0"/>
              <a:t>Feature:</a:t>
            </a:r>
            <a:endParaRPr lang="en-US" sz="2000" dirty="0" smtClean="0"/>
          </a:p>
          <a:p>
            <a:r>
              <a:rPr lang="en-US" sz="2000" dirty="0" smtClean="0"/>
              <a:t>Thumb hole present to fit through the thumb to the wrist region</a:t>
            </a:r>
          </a:p>
          <a:p>
            <a:r>
              <a:rPr lang="en-US" sz="2000" dirty="0" smtClean="0"/>
              <a:t>Sets of </a:t>
            </a:r>
            <a:r>
              <a:rPr lang="en-US" sz="2000" dirty="0" err="1" smtClean="0"/>
              <a:t>velcro</a:t>
            </a:r>
            <a:r>
              <a:rPr lang="en-US" sz="2000" dirty="0" smtClean="0"/>
              <a:t> present on elastic for adjustment.</a:t>
            </a:r>
          </a:p>
          <a:p>
            <a:r>
              <a:rPr lang="en-US" sz="2000" b="1" dirty="0" smtClean="0"/>
              <a:t>Application :</a:t>
            </a:r>
            <a:endParaRPr lang="en-US" sz="2000" dirty="0" smtClean="0"/>
          </a:p>
          <a:p>
            <a:r>
              <a:rPr lang="en-US" sz="2000" dirty="0" smtClean="0"/>
              <a:t>Sprains and strains</a:t>
            </a:r>
          </a:p>
          <a:p>
            <a:r>
              <a:rPr lang="en-US" sz="2000" dirty="0" smtClean="0"/>
              <a:t>Post trauma compression support.</a:t>
            </a:r>
          </a:p>
          <a:p>
            <a:pPr marL="0" indent="0">
              <a:buNone/>
            </a:pPr>
            <a:endParaRPr lang="en-US" dirty="0"/>
          </a:p>
        </p:txBody>
      </p:sp>
      <p:sp>
        <p:nvSpPr>
          <p:cNvPr id="2" name="Title 1"/>
          <p:cNvSpPr>
            <a:spLocks noGrp="1"/>
          </p:cNvSpPr>
          <p:nvPr>
            <p:ph type="title" idx="4294967295"/>
          </p:nvPr>
        </p:nvSpPr>
        <p:spPr>
          <a:xfrm>
            <a:off x="0" y="274638"/>
            <a:ext cx="8229600" cy="1096962"/>
          </a:xfrm>
        </p:spPr>
        <p:txBody>
          <a:bodyPr>
            <a:normAutofit fontScale="90000"/>
          </a:bodyPr>
          <a:lstStyle/>
          <a:p>
            <a:r>
              <a:rPr lang="en-US" b="1" dirty="0" smtClean="0"/>
              <a:t>RH416 - Wrist Brace with Thumb</a:t>
            </a:r>
            <a:br>
              <a:rPr lang="en-US" b="1" dirty="0" smtClean="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67001"/>
            <a:ext cx="4648200" cy="419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783552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440363"/>
          </a:xfrm>
        </p:spPr>
        <p:txBody>
          <a:bodyPr>
            <a:normAutofit/>
          </a:bodyPr>
          <a:lstStyle/>
          <a:p>
            <a:r>
              <a:rPr lang="en-US" sz="2000" b="1" dirty="0" smtClean="0"/>
              <a:t>Size:</a:t>
            </a:r>
            <a:r>
              <a:rPr lang="en-US" sz="2000" dirty="0" smtClean="0"/>
              <a:t> S, M, L, XL</a:t>
            </a:r>
          </a:p>
          <a:p>
            <a:r>
              <a:rPr lang="en-US" sz="2000" b="1" dirty="0" smtClean="0"/>
              <a:t>Feature:</a:t>
            </a:r>
            <a:endParaRPr lang="en-US" sz="2000" dirty="0" smtClean="0"/>
          </a:p>
          <a:p>
            <a:r>
              <a:rPr lang="en-US" sz="2000" dirty="0" smtClean="0"/>
              <a:t>Elastic strap with two sets of </a:t>
            </a:r>
            <a:r>
              <a:rPr lang="en-US" sz="2000" dirty="0" err="1" smtClean="0"/>
              <a:t>velcro</a:t>
            </a:r>
            <a:r>
              <a:rPr lang="en-US" sz="2000" dirty="0" smtClean="0"/>
              <a:t> closures for better compression</a:t>
            </a:r>
          </a:p>
          <a:p>
            <a:r>
              <a:rPr lang="en-US" sz="2000" dirty="0" smtClean="0"/>
              <a:t>Easy to apply and peel to open.</a:t>
            </a:r>
          </a:p>
          <a:p>
            <a:r>
              <a:rPr lang="en-US" sz="2000" b="1" dirty="0" smtClean="0"/>
              <a:t>Application:</a:t>
            </a:r>
            <a:endParaRPr lang="en-US" sz="2000" dirty="0" smtClean="0"/>
          </a:p>
          <a:p>
            <a:r>
              <a:rPr lang="en-US" sz="2000" dirty="0" smtClean="0"/>
              <a:t>Sprain, strains post trauma compression support</a:t>
            </a:r>
          </a:p>
          <a:p>
            <a:r>
              <a:rPr lang="en-US" sz="2000" dirty="0" smtClean="0"/>
              <a:t>Preventive support during sports activities.</a:t>
            </a:r>
          </a:p>
          <a:p>
            <a:pPr marL="0" indent="0">
              <a:buNone/>
            </a:pPr>
            <a:endParaRPr lang="en-US" sz="2000" dirty="0"/>
          </a:p>
        </p:txBody>
      </p:sp>
      <p:sp>
        <p:nvSpPr>
          <p:cNvPr id="2" name="Title 1"/>
          <p:cNvSpPr>
            <a:spLocks noGrp="1"/>
          </p:cNvSpPr>
          <p:nvPr>
            <p:ph type="title" idx="4294967295"/>
          </p:nvPr>
        </p:nvSpPr>
        <p:spPr>
          <a:xfrm>
            <a:off x="0" y="274638"/>
            <a:ext cx="8229600" cy="944562"/>
          </a:xfrm>
        </p:spPr>
        <p:txBody>
          <a:bodyPr>
            <a:normAutofit fontScale="90000"/>
          </a:bodyPr>
          <a:lstStyle/>
          <a:p>
            <a:r>
              <a:rPr lang="en-US" sz="4000" b="1" dirty="0" smtClean="0"/>
              <a:t>RH417 - Wrist Brace With Double Lock</a:t>
            </a:r>
            <a:r>
              <a:rPr lang="en-US" b="1" dirty="0" smtClean="0"/>
              <a:t/>
            </a:r>
            <a:br>
              <a:rPr lang="en-US" b="1" dirty="0" smtClean="0"/>
            </a:b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352800"/>
            <a:ext cx="71437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979496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85800"/>
            <a:ext cx="8229600" cy="5867400"/>
          </a:xfrm>
        </p:spPr>
        <p:txBody>
          <a:bodyPr>
            <a:normAutofit/>
          </a:bodyPr>
          <a:lstStyle/>
          <a:p>
            <a:r>
              <a:rPr lang="en-US" sz="1800" dirty="0" smtClean="0"/>
              <a:t/>
            </a:r>
            <a:br>
              <a:rPr lang="en-US" sz="1800" dirty="0" smtClean="0"/>
            </a:br>
            <a:r>
              <a:rPr lang="en-US" sz="1800" b="1" dirty="0" smtClean="0"/>
              <a:t>Size:</a:t>
            </a:r>
            <a:r>
              <a:rPr lang="en-US" sz="1800" dirty="0" smtClean="0"/>
              <a:t> S, M, L, XL (Left, Right)</a:t>
            </a:r>
          </a:p>
          <a:p>
            <a:r>
              <a:rPr lang="en-US" sz="1800" b="1" dirty="0" smtClean="0"/>
              <a:t>Feature:</a:t>
            </a:r>
            <a:endParaRPr lang="en-US" sz="1800" dirty="0" smtClean="0"/>
          </a:p>
          <a:p>
            <a:r>
              <a:rPr lang="en-US" sz="1800" dirty="0" smtClean="0"/>
              <a:t>Pre shaped splint for immobilization in dorsiflexion.</a:t>
            </a:r>
          </a:p>
          <a:p>
            <a:r>
              <a:rPr lang="en-US" sz="1800" dirty="0" smtClean="0"/>
              <a:t>High quality fabric and foam padding for comfort wear.</a:t>
            </a:r>
          </a:p>
          <a:p>
            <a:r>
              <a:rPr lang="en-US" sz="1800" dirty="0" smtClean="0"/>
              <a:t>Thumb flap with </a:t>
            </a:r>
            <a:r>
              <a:rPr lang="en-US" sz="1800" dirty="0" err="1" smtClean="0"/>
              <a:t>velcro</a:t>
            </a:r>
            <a:r>
              <a:rPr lang="en-US" sz="1800" dirty="0" smtClean="0"/>
              <a:t> closure.</a:t>
            </a:r>
          </a:p>
          <a:p>
            <a:r>
              <a:rPr lang="en-US" sz="1800" b="1" dirty="0" smtClean="0"/>
              <a:t>Application:</a:t>
            </a:r>
          </a:p>
          <a:p>
            <a:r>
              <a:rPr lang="en-US" sz="1800" dirty="0" smtClean="0"/>
              <a:t>Minor fractures of the wrist and distal forearm..</a:t>
            </a:r>
          </a:p>
          <a:p>
            <a:r>
              <a:rPr lang="en-US" sz="1800" dirty="0" smtClean="0"/>
              <a:t>Strain and sprain in the wrist.</a:t>
            </a:r>
          </a:p>
          <a:p>
            <a:r>
              <a:rPr lang="en-US" sz="1800" dirty="0" smtClean="0"/>
              <a:t>Early cast removal.</a:t>
            </a:r>
          </a:p>
          <a:p>
            <a:pPr marL="0" indent="0">
              <a:buNone/>
            </a:pPr>
            <a:endParaRPr lang="en-US" sz="1800" dirty="0" smtClean="0"/>
          </a:p>
          <a:p>
            <a:pPr marL="0" indent="0">
              <a:buNone/>
            </a:pPr>
            <a:endParaRPr lang="en-US" sz="1800" dirty="0"/>
          </a:p>
        </p:txBody>
      </p:sp>
      <p:sp>
        <p:nvSpPr>
          <p:cNvPr id="2" name="Title 1"/>
          <p:cNvSpPr>
            <a:spLocks noGrp="1"/>
          </p:cNvSpPr>
          <p:nvPr>
            <p:ph type="title" idx="4294967295"/>
          </p:nvPr>
        </p:nvSpPr>
        <p:spPr>
          <a:xfrm>
            <a:off x="0" y="274638"/>
            <a:ext cx="8229600" cy="1020762"/>
          </a:xfrm>
        </p:spPr>
        <p:txBody>
          <a:bodyPr>
            <a:normAutofit fontScale="90000"/>
          </a:bodyPr>
          <a:lstStyle/>
          <a:p>
            <a:r>
              <a:rPr lang="en-US" b="1" dirty="0" smtClean="0"/>
              <a:t>RH418 - Wrist And Forearm Splint</a:t>
            </a:r>
            <a:br>
              <a:rPr lang="en-US" b="1" dirty="0" smtClean="0"/>
            </a:b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352800"/>
            <a:ext cx="5410199"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9615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715000"/>
          </a:xfrm>
        </p:spPr>
        <p:txBody>
          <a:bodyPr/>
          <a:lstStyle/>
          <a:p>
            <a:r>
              <a:rPr lang="en-US" sz="2000" b="1" dirty="0" smtClean="0"/>
              <a:t>Size:</a:t>
            </a:r>
            <a:r>
              <a:rPr lang="en-US" sz="2000" dirty="0" smtClean="0"/>
              <a:t> S, M, L, XL</a:t>
            </a:r>
          </a:p>
          <a:p>
            <a:r>
              <a:rPr lang="en-US" sz="2000" b="1" dirty="0" smtClean="0"/>
              <a:t>Feature:</a:t>
            </a:r>
            <a:endParaRPr lang="en-US" sz="2000" dirty="0" smtClean="0"/>
          </a:p>
          <a:p>
            <a:r>
              <a:rPr lang="en-US" sz="2000" dirty="0" smtClean="0"/>
              <a:t>Foam padded synthetic strap with </a:t>
            </a:r>
            <a:r>
              <a:rPr lang="en-US" sz="2000" dirty="0" err="1" smtClean="0"/>
              <a:t>velcro</a:t>
            </a:r>
            <a:r>
              <a:rPr lang="en-US" sz="2000" dirty="0" smtClean="0"/>
              <a:t> and buckle provision for proper fittings.</a:t>
            </a:r>
          </a:p>
          <a:p>
            <a:r>
              <a:rPr lang="en-US" sz="2000" b="1" dirty="0" smtClean="0"/>
              <a:t>Application:</a:t>
            </a:r>
            <a:endParaRPr lang="en-US" sz="2000" dirty="0" smtClean="0"/>
          </a:p>
          <a:p>
            <a:r>
              <a:rPr lang="en-US" sz="2000" dirty="0" smtClean="0"/>
              <a:t>Tennis elbow syndrome or lateral </a:t>
            </a:r>
            <a:r>
              <a:rPr lang="en-US" sz="2000" dirty="0" err="1" smtClean="0"/>
              <a:t>epicondylitis</a:t>
            </a:r>
            <a:r>
              <a:rPr lang="en-US" sz="2000" dirty="0" smtClean="0"/>
              <a:t>.</a:t>
            </a:r>
          </a:p>
          <a:p>
            <a:r>
              <a:rPr lang="en-US" sz="2000" dirty="0" smtClean="0"/>
              <a:t>Preventive care support for tennis elbow syndrome.</a:t>
            </a:r>
          </a:p>
          <a:p>
            <a:pPr marL="0" indent="0">
              <a:buNone/>
            </a:pPr>
            <a:endParaRPr lang="en-US" dirty="0"/>
          </a:p>
        </p:txBody>
      </p:sp>
      <p:sp>
        <p:nvSpPr>
          <p:cNvPr id="2" name="Title 1"/>
          <p:cNvSpPr>
            <a:spLocks noGrp="1"/>
          </p:cNvSpPr>
          <p:nvPr>
            <p:ph type="title" idx="4294967295"/>
          </p:nvPr>
        </p:nvSpPr>
        <p:spPr>
          <a:xfrm>
            <a:off x="0" y="274638"/>
            <a:ext cx="8229600" cy="1173162"/>
          </a:xfrm>
        </p:spPr>
        <p:txBody>
          <a:bodyPr>
            <a:normAutofit fontScale="90000"/>
          </a:bodyPr>
          <a:lstStyle/>
          <a:p>
            <a:r>
              <a:rPr lang="en-US" b="1" dirty="0" smtClean="0"/>
              <a:t>RH423 - Tennis Elbow Support</a:t>
            </a:r>
            <a:br>
              <a:rPr lang="en-US" b="1" dirty="0" smtClean="0"/>
            </a:b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2799"/>
            <a:ext cx="7143750" cy="347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9582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364163"/>
          </a:xfrm>
        </p:spPr>
        <p:txBody>
          <a:bodyPr/>
          <a:lstStyle/>
          <a:p>
            <a:r>
              <a:rPr lang="en-US" sz="2000" b="1" dirty="0" smtClean="0"/>
              <a:t>Size:</a:t>
            </a:r>
            <a:r>
              <a:rPr lang="en-US" sz="2000" dirty="0" smtClean="0"/>
              <a:t> S, M, L, XL</a:t>
            </a:r>
          </a:p>
          <a:p>
            <a:r>
              <a:rPr lang="en-US" sz="2000" b="1" dirty="0" smtClean="0"/>
              <a:t>Feature:</a:t>
            </a:r>
            <a:endParaRPr lang="en-US" sz="2000" dirty="0" smtClean="0"/>
          </a:p>
          <a:p>
            <a:r>
              <a:rPr lang="en-US" sz="2000" dirty="0" smtClean="0"/>
              <a:t>Soft yarn and heat resistant rubber thread for comfortable and prolonged use.</a:t>
            </a:r>
          </a:p>
          <a:p>
            <a:r>
              <a:rPr lang="en-US" sz="2000" dirty="0" smtClean="0"/>
              <a:t>Gives graduated compression.</a:t>
            </a:r>
          </a:p>
          <a:p>
            <a:r>
              <a:rPr lang="en-US" sz="2000" b="1" dirty="0" smtClean="0"/>
              <a:t>Application:</a:t>
            </a:r>
            <a:endParaRPr lang="en-US" sz="2000" dirty="0" smtClean="0"/>
          </a:p>
          <a:p>
            <a:r>
              <a:rPr lang="en-US" sz="2000" dirty="0" smtClean="0"/>
              <a:t>Relieves discomfort from tired, aching or swollen elbow.</a:t>
            </a:r>
          </a:p>
          <a:p>
            <a:pPr marL="0" indent="0">
              <a:buNone/>
            </a:pPr>
            <a:endParaRPr lang="en-US" dirty="0"/>
          </a:p>
        </p:txBody>
      </p:sp>
      <p:sp>
        <p:nvSpPr>
          <p:cNvPr id="2" name="Title 1"/>
          <p:cNvSpPr>
            <a:spLocks noGrp="1"/>
          </p:cNvSpPr>
          <p:nvPr>
            <p:ph type="title" idx="4294967295"/>
          </p:nvPr>
        </p:nvSpPr>
        <p:spPr>
          <a:xfrm>
            <a:off x="0" y="274638"/>
            <a:ext cx="8229600" cy="944562"/>
          </a:xfrm>
        </p:spPr>
        <p:txBody>
          <a:bodyPr>
            <a:normAutofit fontScale="90000"/>
          </a:bodyPr>
          <a:lstStyle/>
          <a:p>
            <a:r>
              <a:rPr lang="en-US" b="1" dirty="0" smtClean="0"/>
              <a:t>RH424 - Elbow Brace</a:t>
            </a:r>
            <a:br>
              <a:rPr lang="en-US" b="1" dirty="0" smtClean="0"/>
            </a:b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3276600"/>
            <a:ext cx="714375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88739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8229600" cy="5135563"/>
          </a:xfrm>
        </p:spPr>
        <p:txBody>
          <a:bodyPr>
            <a:normAutofit/>
          </a:bodyPr>
          <a:lstStyle/>
          <a:p>
            <a:r>
              <a:rPr lang="en-US" sz="2000" b="1" dirty="0" smtClean="0"/>
              <a:t>Size:</a:t>
            </a:r>
            <a:r>
              <a:rPr lang="en-US" sz="2000" dirty="0" smtClean="0"/>
              <a:t> Universal</a:t>
            </a:r>
          </a:p>
          <a:p>
            <a:r>
              <a:rPr lang="en-US" sz="2000" b="1" dirty="0" smtClean="0"/>
              <a:t>Feature:</a:t>
            </a:r>
            <a:endParaRPr lang="en-US" sz="2000" dirty="0" smtClean="0"/>
          </a:p>
          <a:p>
            <a:r>
              <a:rPr lang="en-US" sz="2000" dirty="0" smtClean="0"/>
              <a:t>Splint keeps the finger joints in hyper extension.</a:t>
            </a:r>
          </a:p>
          <a:p>
            <a:r>
              <a:rPr lang="en-US" sz="2000" dirty="0" err="1" smtClean="0"/>
              <a:t>Aluminium</a:t>
            </a:r>
            <a:r>
              <a:rPr lang="en-US" sz="2000" dirty="0" smtClean="0"/>
              <a:t> made with padding for comfort wear.</a:t>
            </a:r>
          </a:p>
          <a:p>
            <a:r>
              <a:rPr lang="en-US" sz="2000" b="1" dirty="0" smtClean="0"/>
              <a:t>Application:</a:t>
            </a:r>
            <a:endParaRPr lang="en-US" sz="2000" dirty="0" smtClean="0"/>
          </a:p>
          <a:p>
            <a:r>
              <a:rPr lang="en-US" sz="2000" dirty="0" smtClean="0"/>
              <a:t>Hyper flexion injuries like mallet finger</a:t>
            </a:r>
          </a:p>
          <a:p>
            <a:pPr marL="0" indent="0">
              <a:buNone/>
            </a:pPr>
            <a:endParaRPr lang="en-US" sz="2000" dirty="0"/>
          </a:p>
        </p:txBody>
      </p:sp>
      <p:sp>
        <p:nvSpPr>
          <p:cNvPr id="2" name="Title 1"/>
          <p:cNvSpPr>
            <a:spLocks noGrp="1"/>
          </p:cNvSpPr>
          <p:nvPr>
            <p:ph type="title" idx="4294967295"/>
          </p:nvPr>
        </p:nvSpPr>
        <p:spPr>
          <a:xfrm>
            <a:off x="0" y="274638"/>
            <a:ext cx="8229600" cy="1173162"/>
          </a:xfrm>
        </p:spPr>
        <p:txBody>
          <a:bodyPr>
            <a:normAutofit fontScale="90000"/>
          </a:bodyPr>
          <a:lstStyle/>
          <a:p>
            <a:r>
              <a:rPr lang="en-US" b="1" dirty="0" smtClean="0"/>
              <a:t>RH425 - Finger Mallet Splint</a:t>
            </a:r>
            <a:br>
              <a:rPr lang="en-US" b="1" dirty="0" smtClean="0"/>
            </a:b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42" y="3200399"/>
            <a:ext cx="7143750" cy="366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2812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orthopaedic-implants.com/images/skel-hover-images/body.gif"/>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844208" cy="6858000"/>
          </a:xfrm>
          <a:prstGeom prst="rect">
            <a:avLst/>
          </a:prstGeom>
          <a:noFill/>
          <a:ln>
            <a:noFill/>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idx="4294967295"/>
          </p:nvPr>
        </p:nvSpPr>
        <p:spPr>
          <a:xfrm>
            <a:off x="1447800" y="2057400"/>
            <a:ext cx="7696200" cy="2286000"/>
          </a:xfrm>
        </p:spPr>
        <p:txBody>
          <a:bodyPr>
            <a:normAutofit/>
          </a:bodyPr>
          <a:lstStyle/>
          <a:p>
            <a:r>
              <a:rPr lang="en-US" b="1" dirty="0" smtClean="0"/>
              <a:t>Closed Reduction, Traction, and Casting Techniques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000" b="1" dirty="0" smtClean="0"/>
              <a:t>Characteristics of plaster of Paris</a:t>
            </a:r>
            <a:endParaRPr lang="en-US" sz="6000" b="1" dirty="0"/>
          </a:p>
        </p:txBody>
      </p:sp>
      <p:sp>
        <p:nvSpPr>
          <p:cNvPr id="3" name="Content Placeholder 2"/>
          <p:cNvSpPr>
            <a:spLocks noGrp="1"/>
          </p:cNvSpPr>
          <p:nvPr>
            <p:ph idx="4294967295"/>
          </p:nvPr>
        </p:nvSpPr>
        <p:spPr>
          <a:xfrm>
            <a:off x="0" y="1935163"/>
            <a:ext cx="8229600" cy="4389437"/>
          </a:xfrm>
        </p:spPr>
        <p:txBody>
          <a:bodyPr/>
          <a:lstStyle/>
          <a:p>
            <a:r>
              <a:rPr lang="en-US" dirty="0" smtClean="0"/>
              <a:t>It soaks rapidly</a:t>
            </a:r>
          </a:p>
          <a:p>
            <a:r>
              <a:rPr lang="en-US" dirty="0" smtClean="0"/>
              <a:t>Smooth when moldings</a:t>
            </a:r>
          </a:p>
          <a:p>
            <a:r>
              <a:rPr lang="en-US" dirty="0" smtClean="0"/>
              <a:t>It is creamy and innocuous to the skin</a:t>
            </a:r>
          </a:p>
          <a:p>
            <a:r>
              <a:rPr lang="en-US" dirty="0" smtClean="0"/>
              <a:t> it set first -can  be mounded as desired</a:t>
            </a:r>
          </a:p>
          <a:p>
            <a:r>
              <a:rPr lang="en-US" dirty="0" smtClean="0"/>
              <a:t>Cast  translucent to the x-ray </a:t>
            </a:r>
          </a:p>
          <a:p>
            <a:r>
              <a:rPr lang="en-US" dirty="0" smtClean="0"/>
              <a:t>Setting time-3-9 minutes</a:t>
            </a:r>
          </a:p>
          <a:p>
            <a:r>
              <a:rPr lang="en-US" dirty="0" smtClean="0"/>
              <a:t>Drying time 24-72 hours </a:t>
            </a:r>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704850"/>
            <a:ext cx="8229600" cy="1143000"/>
          </a:xfrm>
        </p:spPr>
        <p:txBody>
          <a:bodyPr/>
          <a:lstStyle/>
          <a:p>
            <a:r>
              <a:rPr lang="en-US" dirty="0" smtClean="0"/>
              <a:t>Closed Reduction Principles</a:t>
            </a:r>
          </a:p>
        </p:txBody>
      </p:sp>
      <p:sp>
        <p:nvSpPr>
          <p:cNvPr id="3075" name="Rectangle 3"/>
          <p:cNvSpPr>
            <a:spLocks noGrp="1" noChangeArrowheads="1"/>
          </p:cNvSpPr>
          <p:nvPr>
            <p:ph type="body" idx="4294967295"/>
          </p:nvPr>
        </p:nvSpPr>
        <p:spPr>
          <a:xfrm>
            <a:off x="0" y="1935163"/>
            <a:ext cx="8229600" cy="4389437"/>
          </a:xfrm>
        </p:spPr>
        <p:txBody>
          <a:bodyPr/>
          <a:lstStyle/>
          <a:p>
            <a:r>
              <a:rPr lang="en-US" dirty="0" smtClean="0"/>
              <a:t>All displaced fractures should be reduced to minimize soft tissue complications, including those that require ORIF </a:t>
            </a:r>
          </a:p>
          <a:p>
            <a:r>
              <a:rPr lang="en-US" dirty="0" smtClean="0"/>
              <a:t>Use splints initially </a:t>
            </a:r>
          </a:p>
          <a:p>
            <a:pPr lvl="1"/>
            <a:r>
              <a:rPr lang="en-US" dirty="0" smtClean="0"/>
              <a:t>Allow for swelling </a:t>
            </a:r>
          </a:p>
          <a:p>
            <a:pPr lvl="1"/>
            <a:r>
              <a:rPr lang="en-US" dirty="0" smtClean="0"/>
              <a:t>Adequately pad all bony prominences</a:t>
            </a:r>
          </a:p>
          <a:p>
            <a:pPr lvl="1"/>
            <a:endParaRPr lang="en-US" dirty="0"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28600"/>
            <a:ext cx="7772400" cy="1143000"/>
          </a:xfrm>
        </p:spPr>
        <p:txBody>
          <a:bodyPr/>
          <a:lstStyle/>
          <a:p>
            <a:r>
              <a:rPr lang="en-US" dirty="0" smtClean="0"/>
              <a:t>Closed Reduction Principles</a:t>
            </a:r>
          </a:p>
        </p:txBody>
      </p:sp>
      <p:sp>
        <p:nvSpPr>
          <p:cNvPr id="4099" name="Rectangle 3"/>
          <p:cNvSpPr>
            <a:spLocks noGrp="1" noChangeArrowheads="1"/>
          </p:cNvSpPr>
          <p:nvPr>
            <p:ph type="body" idx="4294967295"/>
          </p:nvPr>
        </p:nvSpPr>
        <p:spPr>
          <a:xfrm>
            <a:off x="0" y="1752600"/>
            <a:ext cx="7772400" cy="4114800"/>
          </a:xfrm>
        </p:spPr>
        <p:txBody>
          <a:bodyPr/>
          <a:lstStyle/>
          <a:p>
            <a:r>
              <a:rPr lang="en-US" dirty="0" smtClean="0"/>
              <a:t>Adequate analgesia and muscle relaxation are critical for success</a:t>
            </a:r>
          </a:p>
          <a:p>
            <a:r>
              <a:rPr lang="en-US" dirty="0" smtClean="0"/>
              <a:t>Reduction maneuver may be specific for fracture location and pattern </a:t>
            </a:r>
          </a:p>
          <a:p>
            <a:r>
              <a:rPr lang="en-US" dirty="0" smtClean="0"/>
              <a:t>Correct/restore length, rotation, and angulation</a:t>
            </a:r>
          </a:p>
          <a:p>
            <a:r>
              <a:rPr lang="en-US" dirty="0" smtClean="0"/>
              <a:t>Immobilize joint above and below</a:t>
            </a:r>
            <a:endParaRPr lang="en-US" sz="3600" dirty="0"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28600"/>
            <a:ext cx="7772400" cy="1143000"/>
          </a:xfrm>
        </p:spPr>
        <p:txBody>
          <a:bodyPr/>
          <a:lstStyle/>
          <a:p>
            <a:r>
              <a:rPr lang="en-US" dirty="0" smtClean="0"/>
              <a:t>Closed Reduction Principles</a:t>
            </a:r>
          </a:p>
        </p:txBody>
      </p:sp>
      <p:sp>
        <p:nvSpPr>
          <p:cNvPr id="5123" name="Rectangle 3"/>
          <p:cNvSpPr>
            <a:spLocks noGrp="1" noChangeArrowheads="1"/>
          </p:cNvSpPr>
          <p:nvPr>
            <p:ph type="body" idx="4294967295"/>
          </p:nvPr>
        </p:nvSpPr>
        <p:spPr>
          <a:xfrm>
            <a:off x="0" y="1371600"/>
            <a:ext cx="8229600" cy="1219200"/>
          </a:xfrm>
        </p:spPr>
        <p:txBody>
          <a:bodyPr>
            <a:normAutofit fontScale="77500" lnSpcReduction="20000"/>
          </a:bodyPr>
          <a:lstStyle/>
          <a:p>
            <a:pPr>
              <a:lnSpc>
                <a:spcPct val="90000"/>
              </a:lnSpc>
            </a:pPr>
            <a:r>
              <a:rPr lang="en-US" sz="2800" dirty="0" smtClean="0"/>
              <a:t>Reduction may require reversal of mechanism of injury, especially in children with intact </a:t>
            </a:r>
            <a:r>
              <a:rPr lang="en-US" sz="2800" dirty="0" err="1" smtClean="0"/>
              <a:t>periosteum</a:t>
            </a:r>
            <a:endParaRPr lang="en-US" sz="2800" dirty="0" smtClean="0"/>
          </a:p>
          <a:p>
            <a:pPr>
              <a:lnSpc>
                <a:spcPct val="90000"/>
              </a:lnSpc>
            </a:pPr>
            <a:r>
              <a:rPr lang="en-US" sz="2800" dirty="0" smtClean="0"/>
              <a:t>When the bone breaks because of bending, the soft tissues disrupt on the convex side and remain intact on the concave side</a:t>
            </a:r>
          </a:p>
        </p:txBody>
      </p:sp>
      <p:pic>
        <p:nvPicPr>
          <p:cNvPr id="5124" name="Picture 6"/>
          <p:cNvPicPr>
            <a:picLocks noChangeAspect="1" noChangeArrowheads="1"/>
          </p:cNvPicPr>
          <p:nvPr/>
        </p:nvPicPr>
        <p:blipFill>
          <a:blip r:embed="rId2"/>
          <a:srcRect/>
          <a:stretch>
            <a:fillRect/>
          </a:stretch>
        </p:blipFill>
        <p:spPr bwMode="auto">
          <a:xfrm>
            <a:off x="2438400" y="3733800"/>
            <a:ext cx="4191000" cy="1828800"/>
          </a:xfrm>
          <a:prstGeom prst="rect">
            <a:avLst/>
          </a:prstGeom>
          <a:noFill/>
          <a:ln w="25400">
            <a:noFill/>
            <a:miter lim="800000"/>
            <a:headEnd/>
            <a:tailEnd/>
          </a:ln>
        </p:spPr>
      </p:pic>
      <p:sp>
        <p:nvSpPr>
          <p:cNvPr id="5125" name="Rectangle 13"/>
          <p:cNvSpPr>
            <a:spLocks noChangeArrowheads="1"/>
          </p:cNvSpPr>
          <p:nvPr/>
        </p:nvSpPr>
        <p:spPr bwMode="auto">
          <a:xfrm>
            <a:off x="2438400" y="5715000"/>
            <a:ext cx="4191000" cy="94297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(Redrawn from Charnley J. The Closed Treatment of Common Fractures, 3rd ed. Baltimore: Williams &amp; Wilkins, 1963.)</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28600"/>
            <a:ext cx="7772400" cy="1143000"/>
          </a:xfrm>
        </p:spPr>
        <p:txBody>
          <a:bodyPr/>
          <a:lstStyle/>
          <a:p>
            <a:r>
              <a:rPr lang="en-US" dirty="0" smtClean="0"/>
              <a:t>Closed Reduction Principles</a:t>
            </a:r>
          </a:p>
        </p:txBody>
      </p:sp>
      <p:sp>
        <p:nvSpPr>
          <p:cNvPr id="6147" name="Rectangle 3"/>
          <p:cNvSpPr>
            <a:spLocks noGrp="1" noChangeArrowheads="1"/>
          </p:cNvSpPr>
          <p:nvPr>
            <p:ph type="body" idx="4294967295"/>
          </p:nvPr>
        </p:nvSpPr>
        <p:spPr>
          <a:xfrm>
            <a:off x="0" y="1371600"/>
            <a:ext cx="8229600" cy="1219200"/>
          </a:xfrm>
        </p:spPr>
        <p:txBody>
          <a:bodyPr>
            <a:normAutofit fontScale="92500" lnSpcReduction="20000"/>
          </a:bodyPr>
          <a:lstStyle/>
          <a:p>
            <a:pPr>
              <a:lnSpc>
                <a:spcPct val="90000"/>
              </a:lnSpc>
            </a:pPr>
            <a:r>
              <a:rPr lang="en-US" sz="2800" dirty="0" smtClean="0"/>
              <a:t>Longitudinal traction may not allow the fragments to be </a:t>
            </a:r>
            <a:r>
              <a:rPr lang="en-US" sz="2800" dirty="0" err="1" smtClean="0"/>
              <a:t>disimpacted</a:t>
            </a:r>
            <a:r>
              <a:rPr lang="en-US" sz="2800" dirty="0" smtClean="0"/>
              <a:t> and brought out to length if there is an intact soft-tissue hinge (typically seen in children who have strong </a:t>
            </a:r>
            <a:r>
              <a:rPr lang="en-US" sz="2800" dirty="0" err="1" smtClean="0"/>
              <a:t>perisoteum</a:t>
            </a:r>
            <a:r>
              <a:rPr lang="en-US" sz="2800" dirty="0" smtClean="0"/>
              <a:t> that is intact on one side) </a:t>
            </a:r>
          </a:p>
        </p:txBody>
      </p:sp>
      <p:pic>
        <p:nvPicPr>
          <p:cNvPr id="6148" name="Picture 4"/>
          <p:cNvPicPr>
            <a:picLocks noChangeAspect="1" noChangeArrowheads="1"/>
          </p:cNvPicPr>
          <p:nvPr/>
        </p:nvPicPr>
        <p:blipFill>
          <a:blip r:embed="rId2"/>
          <a:srcRect/>
          <a:stretch>
            <a:fillRect/>
          </a:stretch>
        </p:blipFill>
        <p:spPr bwMode="auto">
          <a:xfrm>
            <a:off x="2590800" y="3429000"/>
            <a:ext cx="4191000" cy="1524000"/>
          </a:xfrm>
          <a:prstGeom prst="rect">
            <a:avLst/>
          </a:prstGeom>
          <a:noFill/>
          <a:ln w="25400">
            <a:noFill/>
            <a:miter lim="800000"/>
            <a:headEnd/>
            <a:tailEnd/>
          </a:ln>
        </p:spPr>
      </p:pic>
      <p:sp>
        <p:nvSpPr>
          <p:cNvPr id="6149" name="Rectangle 7"/>
          <p:cNvSpPr>
            <a:spLocks noChangeArrowheads="1"/>
          </p:cNvSpPr>
          <p:nvPr/>
        </p:nvSpPr>
        <p:spPr bwMode="auto">
          <a:xfrm>
            <a:off x="2590800" y="5410200"/>
            <a:ext cx="4191000" cy="94297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(Redrawn from Charnley J. The Closed Treatment of Common Fractures, 3rd ed. Baltimore: Williams &amp; Wilkins, 1963.)</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0" y="228600"/>
            <a:ext cx="7772400" cy="1143000"/>
          </a:xfrm>
        </p:spPr>
        <p:txBody>
          <a:bodyPr/>
          <a:lstStyle/>
          <a:p>
            <a:r>
              <a:rPr lang="en-US" dirty="0" smtClean="0"/>
              <a:t>Closed Reduction Principles</a:t>
            </a:r>
          </a:p>
        </p:txBody>
      </p:sp>
      <p:sp>
        <p:nvSpPr>
          <p:cNvPr id="7171" name="Rectangle 3"/>
          <p:cNvSpPr>
            <a:spLocks noGrp="1" noChangeArrowheads="1"/>
          </p:cNvSpPr>
          <p:nvPr>
            <p:ph type="body" idx="4294967295"/>
          </p:nvPr>
        </p:nvSpPr>
        <p:spPr>
          <a:xfrm>
            <a:off x="0" y="1371600"/>
            <a:ext cx="8229600" cy="1219200"/>
          </a:xfrm>
        </p:spPr>
        <p:txBody>
          <a:bodyPr>
            <a:normAutofit lnSpcReduction="10000"/>
          </a:bodyPr>
          <a:lstStyle/>
          <a:p>
            <a:pPr>
              <a:lnSpc>
                <a:spcPct val="90000"/>
              </a:lnSpc>
            </a:pPr>
            <a:r>
              <a:rPr lang="en-US" sz="2800" dirty="0" smtClean="0"/>
              <a:t>Reproduction of the mechanism of fracture to hook on the ends of the fracture</a:t>
            </a:r>
          </a:p>
          <a:p>
            <a:pPr>
              <a:lnSpc>
                <a:spcPct val="90000"/>
              </a:lnSpc>
            </a:pPr>
            <a:r>
              <a:rPr lang="en-US" sz="2800" dirty="0" smtClean="0"/>
              <a:t>Angulation beyond 90° is usually required</a:t>
            </a:r>
          </a:p>
        </p:txBody>
      </p:sp>
      <p:pic>
        <p:nvPicPr>
          <p:cNvPr id="7172" name="Picture 5"/>
          <p:cNvPicPr>
            <a:picLocks noChangeAspect="1" noChangeArrowheads="1"/>
          </p:cNvPicPr>
          <p:nvPr/>
        </p:nvPicPr>
        <p:blipFill>
          <a:blip r:embed="rId2"/>
          <a:srcRect/>
          <a:stretch>
            <a:fillRect/>
          </a:stretch>
        </p:blipFill>
        <p:spPr bwMode="auto">
          <a:xfrm>
            <a:off x="990600" y="2895600"/>
            <a:ext cx="3144838" cy="3657600"/>
          </a:xfrm>
          <a:prstGeom prst="rect">
            <a:avLst/>
          </a:prstGeom>
          <a:noFill/>
          <a:ln w="25400">
            <a:noFill/>
            <a:miter lim="800000"/>
            <a:headEnd/>
            <a:tailEnd/>
          </a:ln>
        </p:spPr>
      </p:pic>
      <p:sp>
        <p:nvSpPr>
          <p:cNvPr id="7173" name="Rectangle 7"/>
          <p:cNvSpPr>
            <a:spLocks noChangeArrowheads="1"/>
          </p:cNvSpPr>
          <p:nvPr/>
        </p:nvSpPr>
        <p:spPr bwMode="auto">
          <a:xfrm>
            <a:off x="4343400" y="3962400"/>
            <a:ext cx="4191000" cy="94297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(Redrawn from Charnley J. The Closed Treatment of Common Fractures, 3rd ed. Baltimore: Williams &amp; Wilkins, 1963.)</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0" y="228600"/>
            <a:ext cx="7772400" cy="1143000"/>
          </a:xfrm>
        </p:spPr>
        <p:txBody>
          <a:bodyPr/>
          <a:lstStyle/>
          <a:p>
            <a:r>
              <a:rPr lang="en-US" dirty="0" smtClean="0"/>
              <a:t>Closed Reduction Principles</a:t>
            </a:r>
          </a:p>
        </p:txBody>
      </p:sp>
      <p:sp>
        <p:nvSpPr>
          <p:cNvPr id="8195" name="Rectangle 3"/>
          <p:cNvSpPr>
            <a:spLocks noGrp="1" noChangeArrowheads="1"/>
          </p:cNvSpPr>
          <p:nvPr>
            <p:ph type="body" idx="4294967295"/>
          </p:nvPr>
        </p:nvSpPr>
        <p:spPr>
          <a:xfrm>
            <a:off x="0" y="1752600"/>
            <a:ext cx="4800600" cy="4191000"/>
          </a:xfrm>
        </p:spPr>
        <p:txBody>
          <a:bodyPr/>
          <a:lstStyle/>
          <a:p>
            <a:pPr>
              <a:buFontTx/>
              <a:buNone/>
            </a:pPr>
            <a:r>
              <a:rPr lang="en-US" dirty="0" smtClean="0"/>
              <a:t>Three point contact (mold) is necessary to maintain closed reduction</a:t>
            </a:r>
          </a:p>
        </p:txBody>
      </p:sp>
      <p:sp>
        <p:nvSpPr>
          <p:cNvPr id="8196" name="Text Box 5"/>
          <p:cNvSpPr txBox="1">
            <a:spLocks noChangeArrowheads="1"/>
          </p:cNvSpPr>
          <p:nvPr/>
        </p:nvSpPr>
        <p:spPr bwMode="auto">
          <a:xfrm>
            <a:off x="381000" y="5105400"/>
            <a:ext cx="4219575" cy="822325"/>
          </a:xfrm>
          <a:prstGeom prst="rect">
            <a:avLst/>
          </a:prstGeom>
          <a:noFill/>
          <a:ln w="9525">
            <a:noFill/>
            <a:miter lim="800000"/>
            <a:headEnd/>
            <a:tailEnd/>
          </a:ln>
        </p:spPr>
        <p:txBody>
          <a:bodyPr wrap="none">
            <a:spAutoFit/>
          </a:bodyPr>
          <a:lstStyle/>
          <a:p>
            <a:pPr algn="l" eaLnBrk="0" hangingPunct="0"/>
            <a:r>
              <a:rPr lang="en-US">
                <a:solidFill>
                  <a:schemeClr val="tx2"/>
                </a:solidFill>
                <a:latin typeface="Times" charset="0"/>
              </a:rPr>
              <a:t>Removal of any of the three</a:t>
            </a:r>
          </a:p>
          <a:p>
            <a:pPr algn="l" eaLnBrk="0" hangingPunct="0"/>
            <a:r>
              <a:rPr lang="en-US">
                <a:solidFill>
                  <a:schemeClr val="tx2"/>
                </a:solidFill>
                <a:latin typeface="Times" charset="0"/>
              </a:rPr>
              <a:t>forces results in loss of reduction</a:t>
            </a:r>
          </a:p>
        </p:txBody>
      </p:sp>
      <p:grpSp>
        <p:nvGrpSpPr>
          <p:cNvPr id="2" name="Group 8"/>
          <p:cNvGrpSpPr>
            <a:grpSpLocks/>
          </p:cNvGrpSpPr>
          <p:nvPr/>
        </p:nvGrpSpPr>
        <p:grpSpPr bwMode="auto">
          <a:xfrm>
            <a:off x="4953000" y="1524000"/>
            <a:ext cx="3733800" cy="5334000"/>
            <a:chOff x="2928" y="960"/>
            <a:chExt cx="2352" cy="3360"/>
          </a:xfrm>
        </p:grpSpPr>
        <p:pic>
          <p:nvPicPr>
            <p:cNvPr id="8198" name="Picture 4"/>
            <p:cNvPicPr>
              <a:picLocks noChangeAspect="1" noChangeArrowheads="1"/>
            </p:cNvPicPr>
            <p:nvPr/>
          </p:nvPicPr>
          <p:blipFill>
            <a:blip r:embed="rId3">
              <a:lum bright="-8000" contrast="-22000"/>
              <a:grayscl/>
              <a:biLevel thresh="50000"/>
            </a:blip>
            <a:srcRect/>
            <a:stretch>
              <a:fillRect/>
            </a:stretch>
          </p:blipFill>
          <p:spPr bwMode="auto">
            <a:xfrm>
              <a:off x="3072" y="960"/>
              <a:ext cx="2109" cy="3024"/>
            </a:xfrm>
            <a:prstGeom prst="rect">
              <a:avLst/>
            </a:prstGeom>
            <a:noFill/>
            <a:ln w="9525">
              <a:noFill/>
              <a:miter lim="800000"/>
              <a:headEnd/>
              <a:tailEnd/>
            </a:ln>
          </p:spPr>
        </p:pic>
        <p:sp>
          <p:nvSpPr>
            <p:cNvPr id="8199" name="Line 6"/>
            <p:cNvSpPr>
              <a:spLocks noChangeShapeType="1"/>
            </p:cNvSpPr>
            <p:nvPr/>
          </p:nvSpPr>
          <p:spPr bwMode="auto">
            <a:xfrm>
              <a:off x="2928" y="3312"/>
              <a:ext cx="1104" cy="432"/>
            </a:xfrm>
            <a:prstGeom prst="line">
              <a:avLst/>
            </a:prstGeom>
            <a:noFill/>
            <a:ln w="57150">
              <a:solidFill>
                <a:srgbClr val="CC0000"/>
              </a:solidFill>
              <a:round/>
              <a:headEnd/>
              <a:tailEnd type="triangle" w="med" len="med"/>
            </a:ln>
          </p:spPr>
          <p:txBody>
            <a:bodyPr wrap="none" anchor="ctr"/>
            <a:lstStyle/>
            <a:p>
              <a:endParaRPr lang="en-US"/>
            </a:p>
          </p:txBody>
        </p:sp>
        <p:sp>
          <p:nvSpPr>
            <p:cNvPr id="8200" name="Rectangle 7"/>
            <p:cNvSpPr>
              <a:spLocks noChangeArrowheads="1"/>
            </p:cNvSpPr>
            <p:nvPr/>
          </p:nvSpPr>
          <p:spPr bwMode="auto">
            <a:xfrm>
              <a:off x="3024" y="3994"/>
              <a:ext cx="2256" cy="326"/>
            </a:xfrm>
            <a:prstGeom prst="rect">
              <a:avLst/>
            </a:prstGeom>
            <a:noFill/>
            <a:ln w="25400">
              <a:noFill/>
              <a:miter lim="800000"/>
              <a:headEnd/>
              <a:tailEnd/>
            </a:ln>
          </p:spPr>
          <p:txBody>
            <a:bodyPr>
              <a:spAutoFit/>
            </a:bodyPr>
            <a:lstStyle/>
            <a:p>
              <a:pPr eaLnBrk="0" hangingPunct="0">
                <a:spcBef>
                  <a:spcPct val="30000"/>
                </a:spcBef>
              </a:pPr>
              <a:r>
                <a:rPr lang="en-US" sz="1400"/>
                <a:t>Figure from:  Rockwood and Green: Fractures in Adults, 4</a:t>
              </a:r>
              <a:r>
                <a:rPr lang="en-US" sz="1400" baseline="30000"/>
                <a:t>th</a:t>
              </a:r>
              <a:r>
                <a:rPr lang="en-US" sz="1400"/>
                <a:t> ed, Lippincott, 1996.</a:t>
              </a:r>
            </a:p>
          </p:txBody>
        </p:sp>
      </p:gr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704850"/>
            <a:ext cx="8229600" cy="1143000"/>
          </a:xfrm>
        </p:spPr>
        <p:txBody>
          <a:bodyPr/>
          <a:lstStyle/>
          <a:p>
            <a:r>
              <a:rPr lang="en-US" dirty="0" smtClean="0"/>
              <a:t>Closed Reduction Principles</a:t>
            </a:r>
            <a:endParaRPr lang="en-GB" dirty="0" smtClean="0"/>
          </a:p>
        </p:txBody>
      </p:sp>
      <p:sp>
        <p:nvSpPr>
          <p:cNvPr id="9219" name="Rectangle 3"/>
          <p:cNvSpPr>
            <a:spLocks noGrp="1" noChangeArrowheads="1"/>
          </p:cNvSpPr>
          <p:nvPr>
            <p:ph type="body" idx="4294967295"/>
          </p:nvPr>
        </p:nvSpPr>
        <p:spPr>
          <a:xfrm>
            <a:off x="0" y="1935163"/>
            <a:ext cx="8229600" cy="4389437"/>
          </a:xfrm>
        </p:spPr>
        <p:txBody>
          <a:bodyPr/>
          <a:lstStyle/>
          <a:p>
            <a:r>
              <a:rPr lang="en-US" dirty="0" smtClean="0"/>
              <a:t>Cast must be molded to resist deforming forces</a:t>
            </a:r>
          </a:p>
          <a:p>
            <a:r>
              <a:rPr lang="en-US" dirty="0" smtClean="0"/>
              <a:t>“Straight casts lead to crooked bones”</a:t>
            </a:r>
          </a:p>
          <a:p>
            <a:r>
              <a:rPr lang="en-US" dirty="0" smtClean="0"/>
              <a:t>“Crooked casts lead to straight bones”</a:t>
            </a:r>
            <a:endParaRPr lang="en-GB" dirty="0" smtClean="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704850"/>
            <a:ext cx="8229600" cy="1143000"/>
          </a:xfrm>
        </p:spPr>
        <p:txBody>
          <a:bodyPr>
            <a:normAutofit fontScale="90000"/>
          </a:bodyPr>
          <a:lstStyle/>
          <a:p>
            <a:r>
              <a:rPr lang="en-US" dirty="0" smtClean="0"/>
              <a:t>Anesthesia for Closed Reduction</a:t>
            </a:r>
          </a:p>
        </p:txBody>
      </p:sp>
      <p:sp>
        <p:nvSpPr>
          <p:cNvPr id="10243" name="Rectangle 3"/>
          <p:cNvSpPr>
            <a:spLocks noGrp="1" noChangeArrowheads="1"/>
          </p:cNvSpPr>
          <p:nvPr>
            <p:ph type="body" idx="4294967295"/>
          </p:nvPr>
        </p:nvSpPr>
        <p:spPr>
          <a:xfrm>
            <a:off x="0" y="1935163"/>
            <a:ext cx="8229600" cy="4389437"/>
          </a:xfrm>
        </p:spPr>
        <p:txBody>
          <a:bodyPr/>
          <a:lstStyle/>
          <a:p>
            <a:r>
              <a:rPr lang="en-US" u="sng" dirty="0" smtClean="0"/>
              <a:t>Hematoma Block</a:t>
            </a:r>
            <a:r>
              <a:rPr lang="en-US" dirty="0" smtClean="0"/>
              <a:t> - aspirate hematoma and place 10cc of </a:t>
            </a:r>
            <a:r>
              <a:rPr lang="en-US" dirty="0" err="1" smtClean="0"/>
              <a:t>Lidocaine</a:t>
            </a:r>
            <a:r>
              <a:rPr lang="en-US" dirty="0" smtClean="0"/>
              <a:t> at fracture site</a:t>
            </a:r>
          </a:p>
          <a:p>
            <a:pPr lvl="1"/>
            <a:r>
              <a:rPr lang="en-US" dirty="0" smtClean="0"/>
              <a:t>Less reliable than other methods</a:t>
            </a:r>
          </a:p>
          <a:p>
            <a:pPr lvl="1"/>
            <a:r>
              <a:rPr lang="en-US" dirty="0" smtClean="0"/>
              <a:t>Fast and easy</a:t>
            </a:r>
          </a:p>
          <a:p>
            <a:pPr lvl="1"/>
            <a:r>
              <a:rPr lang="en-US" dirty="0" smtClean="0"/>
              <a:t>Theoretically converts closed fracture to open fracture but no documented increase in infection </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04850"/>
            <a:ext cx="8229600" cy="1143000"/>
          </a:xfrm>
        </p:spPr>
        <p:txBody>
          <a:bodyPr>
            <a:normAutofit fontScale="90000"/>
          </a:bodyPr>
          <a:lstStyle/>
          <a:p>
            <a:r>
              <a:rPr lang="en-US" dirty="0" smtClean="0"/>
              <a:t>Anesthesia for Closed Reduction</a:t>
            </a:r>
          </a:p>
        </p:txBody>
      </p:sp>
      <p:sp>
        <p:nvSpPr>
          <p:cNvPr id="11267" name="Rectangle 3"/>
          <p:cNvSpPr>
            <a:spLocks noGrp="1" noChangeArrowheads="1"/>
          </p:cNvSpPr>
          <p:nvPr>
            <p:ph type="body" idx="4294967295"/>
          </p:nvPr>
        </p:nvSpPr>
        <p:spPr>
          <a:xfrm>
            <a:off x="0" y="1935163"/>
            <a:ext cx="8229600" cy="4389437"/>
          </a:xfrm>
        </p:spPr>
        <p:txBody>
          <a:bodyPr/>
          <a:lstStyle/>
          <a:p>
            <a:pPr>
              <a:lnSpc>
                <a:spcPct val="90000"/>
              </a:lnSpc>
              <a:buFontTx/>
              <a:buNone/>
            </a:pPr>
            <a:r>
              <a:rPr lang="en-US" sz="2800" u="sng" dirty="0" smtClean="0"/>
              <a:t>IV Sedation</a:t>
            </a:r>
          </a:p>
          <a:p>
            <a:pPr>
              <a:lnSpc>
                <a:spcPct val="90000"/>
              </a:lnSpc>
            </a:pPr>
            <a:r>
              <a:rPr lang="en-US" sz="2800" dirty="0" smtClean="0"/>
              <a:t>Versed - 0.5 – 1 mg q 3 minutes up to 5mg</a:t>
            </a:r>
          </a:p>
          <a:p>
            <a:pPr>
              <a:lnSpc>
                <a:spcPct val="90000"/>
              </a:lnSpc>
            </a:pPr>
            <a:r>
              <a:rPr lang="en-US" sz="2800" dirty="0" smtClean="0"/>
              <a:t>Morphine - 0.1 mg/kg</a:t>
            </a:r>
          </a:p>
          <a:p>
            <a:pPr>
              <a:lnSpc>
                <a:spcPct val="90000"/>
              </a:lnSpc>
            </a:pPr>
            <a:r>
              <a:rPr lang="en-US" sz="2800" dirty="0" smtClean="0"/>
              <a:t>Demerol - 1- 2 mg/kg up to 150 mg</a:t>
            </a:r>
          </a:p>
          <a:p>
            <a:pPr lvl="1">
              <a:lnSpc>
                <a:spcPct val="90000"/>
              </a:lnSpc>
            </a:pPr>
            <a:r>
              <a:rPr lang="en-US" dirty="0" smtClean="0"/>
              <a:t>Beware of pulmonary complications with deep conscious sedation - </a:t>
            </a:r>
            <a:r>
              <a:rPr lang="en-US" dirty="0" smtClean="0">
                <a:solidFill>
                  <a:schemeClr val="tx2"/>
                </a:solidFill>
              </a:rPr>
              <a:t>consider anesthesia service assistance if there is concern</a:t>
            </a:r>
          </a:p>
          <a:p>
            <a:pPr lvl="1">
              <a:lnSpc>
                <a:spcPct val="90000"/>
              </a:lnSpc>
            </a:pPr>
            <a:r>
              <a:rPr lang="en-US" dirty="0" smtClean="0"/>
              <a:t>Pulse </a:t>
            </a:r>
            <a:r>
              <a:rPr lang="en-US" dirty="0" err="1" smtClean="0"/>
              <a:t>oximeter</a:t>
            </a:r>
            <a:r>
              <a:rPr lang="en-US" dirty="0" smtClean="0"/>
              <a:t> and careful monitoring are recommended</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704850"/>
            <a:ext cx="8229600" cy="1143000"/>
          </a:xfrm>
        </p:spPr>
        <p:txBody>
          <a:bodyPr>
            <a:normAutofit fontScale="90000"/>
          </a:bodyPr>
          <a:lstStyle/>
          <a:p>
            <a:r>
              <a:rPr lang="en-US" dirty="0" smtClean="0"/>
              <a:t>Anesthesia for Closed Reductions</a:t>
            </a:r>
          </a:p>
        </p:txBody>
      </p:sp>
      <p:sp>
        <p:nvSpPr>
          <p:cNvPr id="12291" name="Rectangle 3"/>
          <p:cNvSpPr>
            <a:spLocks noGrp="1" noChangeArrowheads="1"/>
          </p:cNvSpPr>
          <p:nvPr>
            <p:ph type="body" idx="4294967295"/>
          </p:nvPr>
        </p:nvSpPr>
        <p:spPr>
          <a:xfrm>
            <a:off x="0" y="1905000"/>
            <a:ext cx="7772400" cy="4114800"/>
          </a:xfrm>
        </p:spPr>
        <p:txBody>
          <a:bodyPr>
            <a:normAutofit fontScale="92500"/>
          </a:bodyPr>
          <a:lstStyle/>
          <a:p>
            <a:pPr>
              <a:lnSpc>
                <a:spcPct val="90000"/>
              </a:lnSpc>
            </a:pPr>
            <a:r>
              <a:rPr lang="en-US" sz="2800" b="1" u="sng" dirty="0" smtClean="0"/>
              <a:t>Bier Block</a:t>
            </a:r>
            <a:r>
              <a:rPr lang="en-US" sz="2800" dirty="0" smtClean="0"/>
              <a:t> - superior pain relief, greater relaxation, less premedication needed</a:t>
            </a:r>
          </a:p>
          <a:p>
            <a:pPr>
              <a:lnSpc>
                <a:spcPct val="90000"/>
              </a:lnSpc>
            </a:pPr>
            <a:r>
              <a:rPr lang="en-US" sz="2800" dirty="0" smtClean="0"/>
              <a:t>Double tourniquet is inflated on proximal arm and venous system is filled with local</a:t>
            </a:r>
          </a:p>
          <a:p>
            <a:pPr lvl="1">
              <a:lnSpc>
                <a:spcPct val="90000"/>
              </a:lnSpc>
            </a:pPr>
            <a:r>
              <a:rPr lang="en-US" sz="2400" dirty="0" err="1" smtClean="0"/>
              <a:t>Lidocaine</a:t>
            </a:r>
            <a:r>
              <a:rPr lang="en-US" sz="2400" dirty="0" smtClean="0"/>
              <a:t> preferred for fast onset </a:t>
            </a:r>
          </a:p>
          <a:p>
            <a:pPr lvl="1">
              <a:lnSpc>
                <a:spcPct val="90000"/>
              </a:lnSpc>
            </a:pPr>
            <a:r>
              <a:rPr lang="en-US" sz="2400" dirty="0" smtClean="0"/>
              <a:t>Volume = 40cc</a:t>
            </a:r>
          </a:p>
          <a:p>
            <a:pPr lvl="1">
              <a:lnSpc>
                <a:spcPct val="90000"/>
              </a:lnSpc>
            </a:pPr>
            <a:r>
              <a:rPr lang="en-US" sz="2400" dirty="0" smtClean="0"/>
              <a:t>Adults 2-3 mg/kg   Children 1.5 mg/kg</a:t>
            </a:r>
          </a:p>
          <a:p>
            <a:pPr lvl="1">
              <a:lnSpc>
                <a:spcPct val="90000"/>
              </a:lnSpc>
            </a:pPr>
            <a:r>
              <a:rPr lang="en-US" sz="2400" dirty="0" smtClean="0">
                <a:solidFill>
                  <a:schemeClr val="tx2"/>
                </a:solidFill>
              </a:rPr>
              <a:t>If tourniquet is deflated after &lt; 40 minutes then deflate for 3 seconds and re-inflate for 3 minutes - repeat twice</a:t>
            </a:r>
          </a:p>
          <a:p>
            <a:pPr lvl="1">
              <a:lnSpc>
                <a:spcPct val="90000"/>
              </a:lnSpc>
            </a:pPr>
            <a:r>
              <a:rPr lang="en-US" sz="2400" dirty="0" smtClean="0"/>
              <a:t>Watch closely for cardiac and CNS side effects, especially in the elderly</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000" dirty="0" smtClean="0"/>
              <a:t>Indication of plaster of  Paris</a:t>
            </a:r>
            <a:endParaRPr lang="en-US" sz="6000" dirty="0"/>
          </a:p>
        </p:txBody>
      </p:sp>
      <p:sp>
        <p:nvSpPr>
          <p:cNvPr id="3" name="Content Placeholder 2"/>
          <p:cNvSpPr>
            <a:spLocks noGrp="1"/>
          </p:cNvSpPr>
          <p:nvPr>
            <p:ph idx="4294967295"/>
          </p:nvPr>
        </p:nvSpPr>
        <p:spPr>
          <a:xfrm>
            <a:off x="0" y="1935163"/>
            <a:ext cx="8229600" cy="4389437"/>
          </a:xfrm>
        </p:spPr>
        <p:txBody>
          <a:bodyPr/>
          <a:lstStyle/>
          <a:p>
            <a:r>
              <a:rPr lang="en-US" dirty="0" smtClean="0"/>
              <a:t>Immobilization b of fracture</a:t>
            </a:r>
          </a:p>
          <a:p>
            <a:r>
              <a:rPr lang="en-US" dirty="0" smtClean="0"/>
              <a:t>Immobilization of diseased bone and joint</a:t>
            </a:r>
          </a:p>
          <a:p>
            <a:r>
              <a:rPr lang="en-US" dirty="0" smtClean="0"/>
              <a:t>Correction of deformities e.g. C.T.E.V</a:t>
            </a:r>
          </a:p>
          <a:p>
            <a:r>
              <a:rPr lang="en-US" dirty="0" smtClean="0"/>
              <a:t>Prevention  of deformities</a:t>
            </a:r>
          </a:p>
          <a:p>
            <a:r>
              <a:rPr lang="en-US" dirty="0" smtClean="0"/>
              <a:t>Emergency splint age</a:t>
            </a:r>
          </a:p>
          <a:p>
            <a:r>
              <a:rPr lang="en-US" dirty="0" smtClean="0"/>
              <a:t>Immobilization in the treatment of burns and soft tissues injuries</a:t>
            </a:r>
          </a:p>
          <a:p>
            <a:endParaRPr lang="en-US"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304800"/>
            <a:ext cx="7772400" cy="1143000"/>
          </a:xfrm>
        </p:spPr>
        <p:txBody>
          <a:bodyPr/>
          <a:lstStyle/>
          <a:p>
            <a:r>
              <a:rPr lang="en-US" dirty="0" smtClean="0"/>
              <a:t>Common Closed Reductions</a:t>
            </a:r>
          </a:p>
        </p:txBody>
      </p:sp>
      <p:sp>
        <p:nvSpPr>
          <p:cNvPr id="13315" name="Rectangle 3"/>
          <p:cNvSpPr>
            <a:spLocks noGrp="1" noChangeArrowheads="1"/>
          </p:cNvSpPr>
          <p:nvPr>
            <p:ph type="body" idx="4294967295"/>
          </p:nvPr>
        </p:nvSpPr>
        <p:spPr>
          <a:xfrm>
            <a:off x="0" y="1447800"/>
            <a:ext cx="5257800" cy="4648200"/>
          </a:xfrm>
        </p:spPr>
        <p:txBody>
          <a:bodyPr/>
          <a:lstStyle/>
          <a:p>
            <a:pPr>
              <a:buFontTx/>
              <a:buNone/>
            </a:pPr>
            <a:r>
              <a:rPr lang="en-US" u="sng" dirty="0" smtClean="0"/>
              <a:t>Distal Radius</a:t>
            </a:r>
            <a:r>
              <a:rPr lang="en-US" dirty="0" smtClean="0"/>
              <a:t> </a:t>
            </a:r>
          </a:p>
          <a:p>
            <a:r>
              <a:rPr lang="en-US" dirty="0" smtClean="0"/>
              <a:t>Longitudinal traction</a:t>
            </a:r>
          </a:p>
          <a:p>
            <a:r>
              <a:rPr lang="en-US" dirty="0" smtClean="0"/>
              <a:t>Local or regional block</a:t>
            </a:r>
          </a:p>
          <a:p>
            <a:r>
              <a:rPr lang="en-US" dirty="0" smtClean="0"/>
              <a:t>Exaggerate deformity</a:t>
            </a:r>
          </a:p>
          <a:p>
            <a:r>
              <a:rPr lang="en-US" dirty="0" smtClean="0"/>
              <a:t>Push for length and reversal of deformity</a:t>
            </a:r>
          </a:p>
          <a:p>
            <a:r>
              <a:rPr lang="en-US" dirty="0" smtClean="0"/>
              <a:t>Apply splint or cast with  	  3-point mold</a:t>
            </a:r>
          </a:p>
        </p:txBody>
      </p:sp>
      <p:pic>
        <p:nvPicPr>
          <p:cNvPr id="13316" name="Picture 4"/>
          <p:cNvPicPr>
            <a:picLocks noChangeAspect="1" noChangeArrowheads="1"/>
          </p:cNvPicPr>
          <p:nvPr/>
        </p:nvPicPr>
        <p:blipFill>
          <a:blip r:embed="rId3"/>
          <a:srcRect/>
          <a:stretch>
            <a:fillRect/>
          </a:stretch>
        </p:blipFill>
        <p:spPr bwMode="auto">
          <a:xfrm>
            <a:off x="5410200" y="1295400"/>
            <a:ext cx="3108325" cy="4953000"/>
          </a:xfrm>
          <a:prstGeom prst="rect">
            <a:avLst/>
          </a:prstGeom>
          <a:noFill/>
          <a:ln w="9525">
            <a:noFill/>
            <a:miter lim="800000"/>
            <a:headEnd/>
            <a:tailEnd/>
          </a:ln>
        </p:spPr>
      </p:pic>
      <p:sp>
        <p:nvSpPr>
          <p:cNvPr id="13317" name="Rectangle 5"/>
          <p:cNvSpPr>
            <a:spLocks noChangeArrowheads="1"/>
          </p:cNvSpPr>
          <p:nvPr/>
        </p:nvSpPr>
        <p:spPr bwMode="auto">
          <a:xfrm>
            <a:off x="4953000" y="6340475"/>
            <a:ext cx="3886200" cy="517525"/>
          </a:xfrm>
          <a:prstGeom prst="rect">
            <a:avLst/>
          </a:prstGeom>
          <a:noFill/>
          <a:ln w="25400">
            <a:noFill/>
            <a:miter lim="800000"/>
            <a:headEnd/>
            <a:tailEnd/>
          </a:ln>
        </p:spPr>
        <p:txBody>
          <a:bodyPr>
            <a:spAutoFit/>
          </a:bodyPr>
          <a:lstStyle/>
          <a:p>
            <a:pPr eaLnBrk="0" hangingPunct="0">
              <a:spcBef>
                <a:spcPct val="30000"/>
              </a:spcBef>
            </a:pPr>
            <a:r>
              <a:rPr lang="en-US" sz="1400"/>
              <a:t>Figure from:  Rockwood and Green: Fractures in Adults, 4</a:t>
            </a:r>
            <a:r>
              <a:rPr lang="en-US" sz="1400" baseline="30000"/>
              <a:t>th</a:t>
            </a:r>
            <a:r>
              <a:rPr lang="en-US" sz="1400"/>
              <a:t> ed, Lippincott, 1996.</a:t>
            </a:r>
            <a:endParaRPr lang="en-US" sz="1400">
              <a:latin typeface="Times"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381000"/>
            <a:ext cx="7772400" cy="1143000"/>
          </a:xfrm>
        </p:spPr>
        <p:txBody>
          <a:bodyPr/>
          <a:lstStyle/>
          <a:p>
            <a:r>
              <a:rPr lang="en-US" dirty="0" smtClean="0"/>
              <a:t>Common Joint Reductions</a:t>
            </a:r>
          </a:p>
        </p:txBody>
      </p:sp>
      <p:sp>
        <p:nvSpPr>
          <p:cNvPr id="14339" name="Rectangle 3"/>
          <p:cNvSpPr>
            <a:spLocks noGrp="1" noChangeArrowheads="1"/>
          </p:cNvSpPr>
          <p:nvPr>
            <p:ph type="body" idx="4294967295"/>
          </p:nvPr>
        </p:nvSpPr>
        <p:spPr>
          <a:xfrm>
            <a:off x="0" y="1447800"/>
            <a:ext cx="7772400" cy="4114800"/>
          </a:xfrm>
        </p:spPr>
        <p:txBody>
          <a:bodyPr/>
          <a:lstStyle/>
          <a:p>
            <a:r>
              <a:rPr lang="en-US" u="sng" dirty="0" smtClean="0"/>
              <a:t>Elbow Dislocation</a:t>
            </a:r>
            <a:r>
              <a:rPr lang="en-US" dirty="0" smtClean="0"/>
              <a:t> - traction, flexion, and direct manual push</a:t>
            </a:r>
          </a:p>
        </p:txBody>
      </p:sp>
      <p:sp>
        <p:nvSpPr>
          <p:cNvPr id="14340" name="Rectangle 4"/>
          <p:cNvSpPr>
            <a:spLocks noChangeArrowheads="1"/>
          </p:cNvSpPr>
          <p:nvPr/>
        </p:nvSpPr>
        <p:spPr bwMode="auto">
          <a:xfrm>
            <a:off x="2960688" y="6389688"/>
            <a:ext cx="3227387" cy="304800"/>
          </a:xfrm>
          <a:prstGeom prst="rect">
            <a:avLst/>
          </a:prstGeom>
          <a:noFill/>
          <a:ln w="25400">
            <a:noFill/>
            <a:miter lim="800000"/>
            <a:headEnd/>
            <a:tailEnd/>
          </a:ln>
        </p:spPr>
        <p:txBody>
          <a:bodyPr wrap="none">
            <a:spAutoFit/>
          </a:bodyPr>
          <a:lstStyle/>
          <a:p>
            <a:r>
              <a:rPr lang="en-US" sz="1400"/>
              <a:t>Figures from Rockwood and Green, 5</a:t>
            </a:r>
            <a:r>
              <a:rPr lang="en-US" sz="1400" baseline="30000"/>
              <a:t>th</a:t>
            </a:r>
            <a:r>
              <a:rPr lang="en-US" sz="1400"/>
              <a:t> ed.</a:t>
            </a:r>
          </a:p>
        </p:txBody>
      </p:sp>
      <p:pic>
        <p:nvPicPr>
          <p:cNvPr id="14341" name="Picture 5" descr="1"/>
          <p:cNvPicPr>
            <a:picLocks noChangeAspect="1" noChangeArrowheads="1"/>
          </p:cNvPicPr>
          <p:nvPr/>
        </p:nvPicPr>
        <p:blipFill>
          <a:blip r:embed="rId3"/>
          <a:srcRect/>
          <a:stretch>
            <a:fillRect/>
          </a:stretch>
        </p:blipFill>
        <p:spPr bwMode="auto">
          <a:xfrm>
            <a:off x="4876800" y="2746375"/>
            <a:ext cx="3505200" cy="3390900"/>
          </a:xfrm>
          <a:prstGeom prst="rect">
            <a:avLst/>
          </a:prstGeom>
          <a:noFill/>
          <a:ln w="9525">
            <a:noFill/>
            <a:miter lim="800000"/>
            <a:headEnd/>
            <a:tailEnd/>
          </a:ln>
        </p:spPr>
      </p:pic>
      <p:pic>
        <p:nvPicPr>
          <p:cNvPr id="14342" name="Picture 6" descr="1"/>
          <p:cNvPicPr>
            <a:picLocks noChangeAspect="1" noChangeArrowheads="1"/>
          </p:cNvPicPr>
          <p:nvPr/>
        </p:nvPicPr>
        <p:blipFill>
          <a:blip r:embed="rId4"/>
          <a:srcRect/>
          <a:stretch>
            <a:fillRect/>
          </a:stretch>
        </p:blipFill>
        <p:spPr bwMode="auto">
          <a:xfrm>
            <a:off x="609600" y="2743200"/>
            <a:ext cx="3581400" cy="343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28600"/>
            <a:ext cx="7772400" cy="1143000"/>
          </a:xfrm>
        </p:spPr>
        <p:txBody>
          <a:bodyPr/>
          <a:lstStyle/>
          <a:p>
            <a:r>
              <a:rPr lang="en-US" dirty="0" smtClean="0"/>
              <a:t>Common Joint Reductions</a:t>
            </a:r>
          </a:p>
        </p:txBody>
      </p:sp>
      <p:sp>
        <p:nvSpPr>
          <p:cNvPr id="15363" name="Rectangle 3"/>
          <p:cNvSpPr>
            <a:spLocks noGrp="1" noChangeArrowheads="1"/>
          </p:cNvSpPr>
          <p:nvPr>
            <p:ph type="body" idx="4294967295"/>
          </p:nvPr>
        </p:nvSpPr>
        <p:spPr>
          <a:xfrm>
            <a:off x="0" y="1447800"/>
            <a:ext cx="7772400" cy="4114800"/>
          </a:xfrm>
        </p:spPr>
        <p:txBody>
          <a:bodyPr/>
          <a:lstStyle/>
          <a:p>
            <a:r>
              <a:rPr lang="en-US" u="sng" dirty="0" smtClean="0"/>
              <a:t>Shoulder Dislocation</a:t>
            </a:r>
            <a:r>
              <a:rPr lang="en-US" b="1" dirty="0" smtClean="0"/>
              <a:t> </a:t>
            </a:r>
            <a:r>
              <a:rPr lang="en-US" dirty="0" smtClean="0"/>
              <a:t>- </a:t>
            </a:r>
            <a:r>
              <a:rPr lang="en-US" b="1" u="sng" dirty="0" smtClean="0"/>
              <a:t>relaxation</a:t>
            </a:r>
            <a:r>
              <a:rPr lang="en-US" dirty="0" smtClean="0"/>
              <a:t>, traction, gentle rotation if necessary </a:t>
            </a:r>
          </a:p>
        </p:txBody>
      </p:sp>
      <p:pic>
        <p:nvPicPr>
          <p:cNvPr id="15364" name="Picture 4" descr="1"/>
          <p:cNvPicPr>
            <a:picLocks noChangeAspect="1" noChangeArrowheads="1"/>
          </p:cNvPicPr>
          <p:nvPr/>
        </p:nvPicPr>
        <p:blipFill>
          <a:blip r:embed="rId3">
            <a:lum bright="18000" contrast="-48000"/>
          </a:blip>
          <a:srcRect/>
          <a:stretch>
            <a:fillRect/>
          </a:stretch>
        </p:blipFill>
        <p:spPr bwMode="auto">
          <a:xfrm>
            <a:off x="5029200" y="2667000"/>
            <a:ext cx="2960688" cy="3475038"/>
          </a:xfrm>
          <a:prstGeom prst="rect">
            <a:avLst/>
          </a:prstGeom>
          <a:noFill/>
          <a:ln w="9525">
            <a:noFill/>
            <a:miter lim="800000"/>
            <a:headEnd/>
            <a:tailEnd/>
          </a:ln>
        </p:spPr>
      </p:pic>
      <p:pic>
        <p:nvPicPr>
          <p:cNvPr id="15365" name="Picture 5" descr="1"/>
          <p:cNvPicPr>
            <a:picLocks noChangeAspect="1" noChangeArrowheads="1"/>
          </p:cNvPicPr>
          <p:nvPr/>
        </p:nvPicPr>
        <p:blipFill>
          <a:blip r:embed="rId4">
            <a:lum bright="-12000" contrast="12000"/>
          </a:blip>
          <a:srcRect/>
          <a:stretch>
            <a:fillRect/>
          </a:stretch>
        </p:blipFill>
        <p:spPr bwMode="auto">
          <a:xfrm>
            <a:off x="381000" y="2762250"/>
            <a:ext cx="3810000" cy="3028950"/>
          </a:xfrm>
          <a:prstGeom prst="rect">
            <a:avLst/>
          </a:prstGeom>
          <a:noFill/>
          <a:ln w="9525">
            <a:noFill/>
            <a:miter lim="800000"/>
            <a:headEnd/>
            <a:tailEnd/>
          </a:ln>
        </p:spPr>
      </p:pic>
      <p:sp>
        <p:nvSpPr>
          <p:cNvPr id="15366" name="Rectangle 6"/>
          <p:cNvSpPr>
            <a:spLocks noChangeArrowheads="1"/>
          </p:cNvSpPr>
          <p:nvPr/>
        </p:nvSpPr>
        <p:spPr bwMode="auto">
          <a:xfrm>
            <a:off x="2960688" y="6389688"/>
            <a:ext cx="3227387" cy="304800"/>
          </a:xfrm>
          <a:prstGeom prst="rect">
            <a:avLst/>
          </a:prstGeom>
          <a:noFill/>
          <a:ln w="25400">
            <a:noFill/>
            <a:miter lim="800000"/>
            <a:headEnd/>
            <a:tailEnd/>
          </a:ln>
        </p:spPr>
        <p:txBody>
          <a:bodyPr wrap="none">
            <a:spAutoFit/>
          </a:bodyPr>
          <a:lstStyle/>
          <a:p>
            <a:r>
              <a:rPr lang="en-US" sz="1400"/>
              <a:t>Figures from Rockwood and Green, 5</a:t>
            </a:r>
            <a:r>
              <a:rPr lang="en-US" sz="1400" baseline="30000"/>
              <a:t>th</a:t>
            </a:r>
            <a:r>
              <a:rPr lang="en-US" sz="1400"/>
              <a:t> ed.</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76200"/>
            <a:ext cx="7772400" cy="1143000"/>
          </a:xfrm>
        </p:spPr>
        <p:txBody>
          <a:bodyPr/>
          <a:lstStyle/>
          <a:p>
            <a:r>
              <a:rPr lang="en-US" dirty="0" smtClean="0"/>
              <a:t>Common Joint Reductions</a:t>
            </a:r>
          </a:p>
        </p:txBody>
      </p:sp>
      <p:sp>
        <p:nvSpPr>
          <p:cNvPr id="16387" name="Rectangle 3"/>
          <p:cNvSpPr>
            <a:spLocks noGrp="1" noChangeArrowheads="1"/>
          </p:cNvSpPr>
          <p:nvPr>
            <p:ph type="body" sz="half" idx="4294967295"/>
          </p:nvPr>
        </p:nvSpPr>
        <p:spPr>
          <a:xfrm>
            <a:off x="0" y="1143000"/>
            <a:ext cx="3810000" cy="4114800"/>
          </a:xfrm>
        </p:spPr>
        <p:txBody>
          <a:bodyPr/>
          <a:lstStyle/>
          <a:p>
            <a:pPr>
              <a:buFontTx/>
              <a:buNone/>
            </a:pPr>
            <a:r>
              <a:rPr lang="en-US" sz="2800" u="sng" dirty="0" smtClean="0"/>
              <a:t>Hip Dislocation</a:t>
            </a:r>
            <a:endParaRPr lang="en-US" sz="2800" dirty="0" smtClean="0"/>
          </a:p>
          <a:p>
            <a:r>
              <a:rPr lang="en-US" sz="2800" dirty="0" smtClean="0"/>
              <a:t>Relaxation, flexion, traction,  adduction and internal rotation</a:t>
            </a:r>
          </a:p>
          <a:p>
            <a:r>
              <a:rPr lang="en-US" sz="2800" dirty="0" smtClean="0"/>
              <a:t>Gentle and </a:t>
            </a:r>
            <a:r>
              <a:rPr lang="en-US" sz="2800" dirty="0" err="1" smtClean="0"/>
              <a:t>atraumatic</a:t>
            </a:r>
            <a:endParaRPr lang="en-US" sz="2800" dirty="0" smtClean="0"/>
          </a:p>
        </p:txBody>
      </p:sp>
      <p:pic>
        <p:nvPicPr>
          <p:cNvPr id="16391" name="Picture 7" descr="1"/>
          <p:cNvPicPr>
            <a:picLocks noGrp="1" noChangeAspect="1" noChangeArrowheads="1"/>
          </p:cNvPicPr>
          <p:nvPr>
            <p:ph sz="half" idx="4294967295"/>
          </p:nvPr>
        </p:nvPicPr>
        <p:blipFill>
          <a:blip r:embed="rId3"/>
          <a:srcRect/>
          <a:stretch>
            <a:fillRect/>
          </a:stretch>
        </p:blipFill>
        <p:spPr>
          <a:xfrm>
            <a:off x="0" y="3630613"/>
            <a:ext cx="2286000" cy="2008187"/>
          </a:xfrm>
          <a:noFill/>
        </p:spPr>
      </p:pic>
      <p:sp>
        <p:nvSpPr>
          <p:cNvPr id="16388" name="Text Box 4"/>
          <p:cNvSpPr txBox="1">
            <a:spLocks noChangeArrowheads="1"/>
          </p:cNvSpPr>
          <p:nvPr/>
        </p:nvSpPr>
        <p:spPr bwMode="auto">
          <a:xfrm>
            <a:off x="873125" y="5715000"/>
            <a:ext cx="7010400" cy="822325"/>
          </a:xfrm>
          <a:prstGeom prst="rect">
            <a:avLst/>
          </a:prstGeom>
          <a:noFill/>
          <a:ln w="9525">
            <a:noFill/>
            <a:miter lim="800000"/>
            <a:headEnd/>
            <a:tailEnd/>
          </a:ln>
        </p:spPr>
        <p:txBody>
          <a:bodyPr wrap="none">
            <a:spAutoFit/>
          </a:bodyPr>
          <a:lstStyle/>
          <a:p>
            <a:pPr algn="l" eaLnBrk="0" hangingPunct="0"/>
            <a:r>
              <a:rPr lang="en-US">
                <a:latin typeface="Times" charset="0"/>
              </a:rPr>
              <a:t>Relocation should be palpable and permit significantly </a:t>
            </a:r>
          </a:p>
          <a:p>
            <a:pPr algn="l" eaLnBrk="0" hangingPunct="0"/>
            <a:r>
              <a:rPr lang="en-US">
                <a:latin typeface="Times" charset="0"/>
              </a:rPr>
              <a:t>improved ROM. This often requires very deep sedation.</a:t>
            </a:r>
          </a:p>
        </p:txBody>
      </p:sp>
      <p:sp>
        <p:nvSpPr>
          <p:cNvPr id="16389" name="Rectangle 5"/>
          <p:cNvSpPr>
            <a:spLocks noChangeArrowheads="1"/>
          </p:cNvSpPr>
          <p:nvPr/>
        </p:nvSpPr>
        <p:spPr bwMode="auto">
          <a:xfrm>
            <a:off x="2932113" y="6546850"/>
            <a:ext cx="3276600" cy="304800"/>
          </a:xfrm>
          <a:prstGeom prst="rect">
            <a:avLst/>
          </a:prstGeom>
          <a:noFill/>
          <a:ln w="25400">
            <a:noFill/>
            <a:miter lim="800000"/>
            <a:headEnd/>
            <a:tailEnd/>
          </a:ln>
        </p:spPr>
        <p:txBody>
          <a:bodyPr wrap="none">
            <a:spAutoFit/>
          </a:bodyPr>
          <a:lstStyle/>
          <a:p>
            <a:pPr eaLnBrk="0" hangingPunct="0">
              <a:spcBef>
                <a:spcPct val="30000"/>
              </a:spcBef>
            </a:pPr>
            <a:r>
              <a:rPr lang="en-US" sz="1400"/>
              <a:t>Figures from Rockwood and Green, 5th ed.</a:t>
            </a:r>
          </a:p>
        </p:txBody>
      </p:sp>
      <p:pic>
        <p:nvPicPr>
          <p:cNvPr id="16390" name="Picture 6" descr="1"/>
          <p:cNvPicPr>
            <a:picLocks noChangeAspect="1" noChangeArrowheads="1"/>
          </p:cNvPicPr>
          <p:nvPr/>
        </p:nvPicPr>
        <p:blipFill>
          <a:blip r:embed="rId4"/>
          <a:srcRect/>
          <a:stretch>
            <a:fillRect/>
          </a:stretch>
        </p:blipFill>
        <p:spPr bwMode="auto">
          <a:xfrm>
            <a:off x="5029200" y="1143000"/>
            <a:ext cx="2389188"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704850"/>
            <a:ext cx="8229600" cy="1143000"/>
          </a:xfrm>
        </p:spPr>
        <p:txBody>
          <a:bodyPr/>
          <a:lstStyle/>
          <a:p>
            <a:r>
              <a:rPr lang="en-US" dirty="0" smtClean="0"/>
              <a:t>Splinting</a:t>
            </a:r>
          </a:p>
        </p:txBody>
      </p:sp>
      <p:sp>
        <p:nvSpPr>
          <p:cNvPr id="17411" name="Rectangle 3"/>
          <p:cNvSpPr>
            <a:spLocks noGrp="1" noChangeArrowheads="1"/>
          </p:cNvSpPr>
          <p:nvPr>
            <p:ph type="body" idx="4294967295"/>
          </p:nvPr>
        </p:nvSpPr>
        <p:spPr>
          <a:xfrm>
            <a:off x="0" y="1935163"/>
            <a:ext cx="8229600" cy="4389437"/>
          </a:xfrm>
        </p:spPr>
        <p:txBody>
          <a:bodyPr/>
          <a:lstStyle/>
          <a:p>
            <a:r>
              <a:rPr lang="en-US" dirty="0" smtClean="0"/>
              <a:t>Non-</a:t>
            </a:r>
            <a:r>
              <a:rPr lang="en-US" dirty="0" err="1" smtClean="0"/>
              <a:t>cicumferential</a:t>
            </a:r>
            <a:r>
              <a:rPr lang="en-US" dirty="0" smtClean="0"/>
              <a:t> – allows for further swelling</a:t>
            </a:r>
          </a:p>
          <a:p>
            <a:r>
              <a:rPr lang="en-US" dirty="0" smtClean="0"/>
              <a:t>May use plaster or prefab fiberglass splints</a:t>
            </a:r>
          </a:p>
          <a:p>
            <a:pPr>
              <a:buFontTx/>
              <a:buNone/>
            </a:pPr>
            <a:r>
              <a:rPr lang="en-US" dirty="0" smtClean="0"/>
              <a:t>	(plaster molds better)</a:t>
            </a:r>
          </a:p>
        </p:txBody>
      </p:sp>
      <p:pic>
        <p:nvPicPr>
          <p:cNvPr id="17412" name="Picture 4"/>
          <p:cNvPicPr>
            <a:picLocks noChangeAspect="1" noChangeArrowheads="1"/>
          </p:cNvPicPr>
          <p:nvPr/>
        </p:nvPicPr>
        <p:blipFill>
          <a:blip r:embed="rId2"/>
          <a:srcRect/>
          <a:stretch>
            <a:fillRect/>
          </a:stretch>
        </p:blipFill>
        <p:spPr bwMode="auto">
          <a:xfrm>
            <a:off x="5129213" y="4000500"/>
            <a:ext cx="3405187"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704850"/>
            <a:ext cx="8229600" cy="1143000"/>
          </a:xfrm>
        </p:spPr>
        <p:txBody>
          <a:bodyPr/>
          <a:lstStyle/>
          <a:p>
            <a:r>
              <a:rPr lang="en-US" dirty="0" smtClean="0"/>
              <a:t>Common Splinting Techniques</a:t>
            </a:r>
          </a:p>
        </p:txBody>
      </p:sp>
      <p:sp>
        <p:nvSpPr>
          <p:cNvPr id="18435" name="Rectangle 3"/>
          <p:cNvSpPr>
            <a:spLocks noGrp="1" noChangeArrowheads="1"/>
          </p:cNvSpPr>
          <p:nvPr>
            <p:ph type="body" idx="4294967295"/>
          </p:nvPr>
        </p:nvSpPr>
        <p:spPr>
          <a:xfrm>
            <a:off x="0" y="1935163"/>
            <a:ext cx="8229600" cy="4389437"/>
          </a:xfrm>
        </p:spPr>
        <p:txBody>
          <a:bodyPr/>
          <a:lstStyle/>
          <a:p>
            <a:r>
              <a:rPr lang="en-US" sz="2800" dirty="0" smtClean="0"/>
              <a:t>“Bulky” Jones</a:t>
            </a:r>
          </a:p>
          <a:p>
            <a:r>
              <a:rPr lang="en-US" sz="2800" dirty="0" smtClean="0"/>
              <a:t>Sugar-tong</a:t>
            </a:r>
          </a:p>
          <a:p>
            <a:r>
              <a:rPr lang="en-US" sz="2800" dirty="0" err="1" smtClean="0"/>
              <a:t>Coaptation</a:t>
            </a:r>
            <a:endParaRPr lang="en-US" sz="2800" dirty="0" smtClean="0"/>
          </a:p>
          <a:p>
            <a:r>
              <a:rPr lang="en-US" sz="2800" dirty="0" smtClean="0"/>
              <a:t>Ulnar gutter</a:t>
            </a:r>
          </a:p>
          <a:p>
            <a:r>
              <a:rPr lang="en-US" sz="2800" dirty="0" smtClean="0"/>
              <a:t>Volar / Dorsal hand</a:t>
            </a:r>
          </a:p>
          <a:p>
            <a:r>
              <a:rPr lang="en-US" sz="2800" dirty="0" smtClean="0"/>
              <a:t>Thumb </a:t>
            </a:r>
            <a:r>
              <a:rPr lang="en-US" sz="2800" dirty="0" err="1" smtClean="0"/>
              <a:t>spica</a:t>
            </a:r>
            <a:endParaRPr lang="en-US" sz="2800" dirty="0" smtClean="0"/>
          </a:p>
          <a:p>
            <a:r>
              <a:rPr lang="en-US" sz="2800" dirty="0" smtClean="0"/>
              <a:t>Posterior slab (ankle) +/- U splint</a:t>
            </a:r>
          </a:p>
          <a:p>
            <a:r>
              <a:rPr lang="en-US" sz="2800" dirty="0" smtClean="0"/>
              <a:t>Posterior slab (thigh)</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533400"/>
            <a:ext cx="5486400" cy="914400"/>
          </a:xfrm>
        </p:spPr>
        <p:txBody>
          <a:bodyPr/>
          <a:lstStyle/>
          <a:p>
            <a:r>
              <a:rPr lang="en-US" dirty="0" smtClean="0"/>
              <a:t>Sugar Tong Splint</a:t>
            </a:r>
          </a:p>
        </p:txBody>
      </p:sp>
      <p:sp>
        <p:nvSpPr>
          <p:cNvPr id="19459" name="Rectangle 3"/>
          <p:cNvSpPr>
            <a:spLocks noGrp="1" noChangeArrowheads="1"/>
          </p:cNvSpPr>
          <p:nvPr>
            <p:ph type="body" sz="half" idx="4294967295"/>
          </p:nvPr>
        </p:nvSpPr>
        <p:spPr>
          <a:xfrm>
            <a:off x="0" y="1981200"/>
            <a:ext cx="4724400" cy="4114800"/>
          </a:xfrm>
        </p:spPr>
        <p:txBody>
          <a:bodyPr/>
          <a:lstStyle/>
          <a:p>
            <a:r>
              <a:rPr lang="en-US" dirty="0" smtClean="0"/>
              <a:t>Splint extends around the distal </a:t>
            </a:r>
            <a:r>
              <a:rPr lang="en-US" dirty="0" err="1" smtClean="0"/>
              <a:t>humerus</a:t>
            </a:r>
            <a:r>
              <a:rPr lang="en-US" dirty="0" smtClean="0"/>
              <a:t> to provide rotational control</a:t>
            </a:r>
          </a:p>
          <a:p>
            <a:r>
              <a:rPr lang="en-US" dirty="0" smtClean="0"/>
              <a:t>Padding should be at least    3 - 4 layers thick with several extra layers at the elbow</a:t>
            </a:r>
          </a:p>
        </p:txBody>
      </p:sp>
      <p:sp>
        <p:nvSpPr>
          <p:cNvPr id="19460" name="Rectangle 4"/>
          <p:cNvSpPr>
            <a:spLocks noGrp="1" noChangeArrowheads="1"/>
          </p:cNvSpPr>
          <p:nvPr>
            <p:ph type="body" sz="half" idx="4294967295"/>
          </p:nvPr>
        </p:nvSpPr>
        <p:spPr>
          <a:xfrm>
            <a:off x="5105400" y="1920875"/>
            <a:ext cx="4038600" cy="4433888"/>
          </a:xfrm>
        </p:spPr>
        <p:txBody>
          <a:bodyPr/>
          <a:lstStyle/>
          <a:p>
            <a:pPr>
              <a:buFontTx/>
              <a:buNone/>
            </a:pPr>
            <a:r>
              <a:rPr lang="en-US" dirty="0" smtClean="0"/>
              <a:t> </a:t>
            </a:r>
          </a:p>
        </p:txBody>
      </p:sp>
      <p:pic>
        <p:nvPicPr>
          <p:cNvPr id="19461" name="Picture 5"/>
          <p:cNvPicPr>
            <a:picLocks noChangeAspect="1" noChangeArrowheads="1"/>
          </p:cNvPicPr>
          <p:nvPr/>
        </p:nvPicPr>
        <p:blipFill>
          <a:blip r:embed="rId2"/>
          <a:srcRect/>
          <a:stretch>
            <a:fillRect/>
          </a:stretch>
        </p:blipFill>
        <p:spPr bwMode="auto">
          <a:xfrm>
            <a:off x="5778500" y="538163"/>
            <a:ext cx="2755900" cy="5862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81000" y="2438400"/>
            <a:ext cx="4038600" cy="3081338"/>
          </a:xfrm>
          <a:prstGeom prst="rect">
            <a:avLst/>
          </a:prstGeom>
          <a:noFill/>
          <a:ln w="9525">
            <a:noFill/>
            <a:miter lim="800000"/>
            <a:headEnd/>
            <a:tailEnd/>
          </a:ln>
        </p:spPr>
        <p:txBody>
          <a:bodyPr>
            <a:spAutoFit/>
          </a:bodyPr>
          <a:lstStyle/>
          <a:p>
            <a:pPr marL="223838" indent="-223838" algn="l" eaLnBrk="0" hangingPunct="0">
              <a:buFontTx/>
              <a:buChar char="•"/>
            </a:pPr>
            <a:r>
              <a:rPr lang="en-US" sz="2800">
                <a:latin typeface="Times" charset="0"/>
              </a:rPr>
              <a:t>Medially splint ends in the axilla and must be well padded to avoid skin  breakdown</a:t>
            </a:r>
          </a:p>
          <a:p>
            <a:pPr marL="223838" indent="-223838" algn="l" eaLnBrk="0" hangingPunct="0"/>
            <a:endParaRPr lang="en-US" sz="2800">
              <a:latin typeface="Times" charset="0"/>
            </a:endParaRPr>
          </a:p>
          <a:p>
            <a:pPr marL="223838" indent="-223838" algn="l" eaLnBrk="0" hangingPunct="0">
              <a:buFontTx/>
              <a:buChar char="•"/>
            </a:pPr>
            <a:r>
              <a:rPr lang="en-US" sz="2800">
                <a:latin typeface="Times" charset="0"/>
              </a:rPr>
              <a:t>Lateral aspect of splint extends over the deltoid</a:t>
            </a:r>
          </a:p>
        </p:txBody>
      </p:sp>
      <p:sp>
        <p:nvSpPr>
          <p:cNvPr id="20483" name="Rectangle 4"/>
          <p:cNvSpPr>
            <a:spLocks noChangeArrowheads="1"/>
          </p:cNvSpPr>
          <p:nvPr/>
        </p:nvSpPr>
        <p:spPr bwMode="auto">
          <a:xfrm>
            <a:off x="5275263" y="5562600"/>
            <a:ext cx="3640137" cy="304800"/>
          </a:xfrm>
          <a:prstGeom prst="rect">
            <a:avLst/>
          </a:prstGeom>
          <a:noFill/>
          <a:ln w="25400">
            <a:noFill/>
            <a:miter lim="800000"/>
            <a:headEnd/>
            <a:tailEnd/>
          </a:ln>
        </p:spPr>
        <p:txBody>
          <a:bodyPr>
            <a:spAutoFit/>
          </a:bodyPr>
          <a:lstStyle/>
          <a:p>
            <a:r>
              <a:rPr lang="en-US" sz="1400"/>
              <a:t>Figure from Rockwood and Green, 4</a:t>
            </a:r>
            <a:r>
              <a:rPr lang="en-US" sz="1400" baseline="30000"/>
              <a:t>th</a:t>
            </a:r>
            <a:r>
              <a:rPr lang="en-US" sz="1400"/>
              <a:t> ed.</a:t>
            </a:r>
          </a:p>
        </p:txBody>
      </p:sp>
      <p:pic>
        <p:nvPicPr>
          <p:cNvPr id="20484" name="Picture 5" descr="1"/>
          <p:cNvPicPr>
            <a:picLocks noChangeAspect="1" noChangeArrowheads="1"/>
          </p:cNvPicPr>
          <p:nvPr/>
        </p:nvPicPr>
        <p:blipFill>
          <a:blip r:embed="rId3"/>
          <a:srcRect l="4988" r="2942" b="5693"/>
          <a:stretch>
            <a:fillRect/>
          </a:stretch>
        </p:blipFill>
        <p:spPr bwMode="auto">
          <a:xfrm>
            <a:off x="4800600" y="1828800"/>
            <a:ext cx="4191000" cy="3568700"/>
          </a:xfrm>
          <a:prstGeom prst="rect">
            <a:avLst/>
          </a:prstGeom>
          <a:noFill/>
          <a:ln w="9525">
            <a:noFill/>
            <a:miter lim="800000"/>
            <a:headEnd/>
            <a:tailEnd/>
          </a:ln>
        </p:spPr>
      </p:pic>
      <p:sp>
        <p:nvSpPr>
          <p:cNvPr id="20485" name="Text Box 6"/>
          <p:cNvSpPr txBox="1">
            <a:spLocks noChangeArrowheads="1"/>
          </p:cNvSpPr>
          <p:nvPr/>
        </p:nvSpPr>
        <p:spPr bwMode="auto">
          <a:xfrm>
            <a:off x="228600" y="381000"/>
            <a:ext cx="8534400" cy="641350"/>
          </a:xfrm>
          <a:prstGeom prst="rect">
            <a:avLst/>
          </a:prstGeom>
          <a:noFill/>
          <a:ln w="9525">
            <a:noFill/>
            <a:miter lim="800000"/>
            <a:headEnd/>
            <a:tailEnd/>
          </a:ln>
        </p:spPr>
        <p:txBody>
          <a:bodyPr>
            <a:spAutoFit/>
          </a:bodyPr>
          <a:lstStyle/>
          <a:p>
            <a:pPr algn="l" eaLnBrk="0" hangingPunct="0"/>
            <a:r>
              <a:rPr lang="en-US" sz="3600" b="1">
                <a:solidFill>
                  <a:schemeClr val="tx2"/>
                </a:solidFill>
                <a:latin typeface="Times" charset="0"/>
              </a:rPr>
              <a:t>Humeral Shaft Fracture Coaptation Splint</a:t>
            </a:r>
            <a:r>
              <a:rPr lang="en-US" sz="3600">
                <a:solidFill>
                  <a:schemeClr val="tx2"/>
                </a:solidFill>
                <a:latin typeface="Times" charset="0"/>
              </a:rPr>
              <a:t>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704850"/>
            <a:ext cx="8229600" cy="1143000"/>
          </a:xfrm>
        </p:spPr>
        <p:txBody>
          <a:bodyPr/>
          <a:lstStyle/>
          <a:p>
            <a:r>
              <a:rPr lang="en-US" dirty="0" smtClean="0"/>
              <a:t>Fracture Bracing</a:t>
            </a:r>
          </a:p>
        </p:txBody>
      </p:sp>
      <p:sp>
        <p:nvSpPr>
          <p:cNvPr id="21507" name="Rectangle 3"/>
          <p:cNvSpPr>
            <a:spLocks noGrp="1" noChangeArrowheads="1"/>
          </p:cNvSpPr>
          <p:nvPr>
            <p:ph type="body" idx="4294967295"/>
          </p:nvPr>
        </p:nvSpPr>
        <p:spPr>
          <a:xfrm>
            <a:off x="0" y="1935163"/>
            <a:ext cx="8229600" cy="4389437"/>
          </a:xfrm>
        </p:spPr>
        <p:txBody>
          <a:bodyPr/>
          <a:lstStyle/>
          <a:p>
            <a:r>
              <a:rPr lang="en-US" dirty="0" smtClean="0"/>
              <a:t>Allows for early functional ROM and weight bearing</a:t>
            </a:r>
          </a:p>
          <a:p>
            <a:r>
              <a:rPr lang="en-US" dirty="0" smtClean="0"/>
              <a:t>Relies on intact soft tissues and muscle envelope to maintain alignment and length</a:t>
            </a:r>
          </a:p>
          <a:p>
            <a:r>
              <a:rPr lang="en-US" dirty="0" smtClean="0"/>
              <a:t>Most commonly used for humeral shaft and </a:t>
            </a:r>
            <a:r>
              <a:rPr lang="en-US" dirty="0" err="1" smtClean="0"/>
              <a:t>tibial</a:t>
            </a:r>
            <a:r>
              <a:rPr lang="en-US" dirty="0" smtClean="0"/>
              <a:t> shaft fractures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304800" y="914400"/>
            <a:ext cx="5105400" cy="5216525"/>
          </a:xfrm>
          <a:prstGeom prst="rect">
            <a:avLst/>
          </a:prstGeom>
          <a:noFill/>
          <a:ln w="9525">
            <a:noFill/>
            <a:miter lim="800000"/>
            <a:headEnd/>
            <a:tailEnd/>
          </a:ln>
        </p:spPr>
        <p:txBody>
          <a:bodyPr>
            <a:spAutoFit/>
          </a:bodyPr>
          <a:lstStyle/>
          <a:p>
            <a:pPr marL="223838" indent="-223838" algn="l" eaLnBrk="0" hangingPunct="0">
              <a:buFontTx/>
              <a:buChar char="•"/>
            </a:pPr>
            <a:r>
              <a:rPr lang="en-US" sz="2800">
                <a:latin typeface="Times" charset="0"/>
              </a:rPr>
              <a:t>Convert to humeral fracture brace 7-10 days after fracture</a:t>
            </a:r>
          </a:p>
          <a:p>
            <a:pPr marL="223838" indent="-223838" algn="l" eaLnBrk="0" hangingPunct="0"/>
            <a:r>
              <a:rPr lang="en-US" sz="2800">
                <a:latin typeface="Times" charset="0"/>
              </a:rPr>
              <a:t>	(i.e. when fracture site is not tender to compression).</a:t>
            </a:r>
          </a:p>
          <a:p>
            <a:pPr marL="223838" indent="-223838" algn="l" eaLnBrk="0" hangingPunct="0">
              <a:buFontTx/>
              <a:buChar char="•"/>
            </a:pPr>
            <a:r>
              <a:rPr lang="en-US" sz="2800">
                <a:latin typeface="Times" charset="0"/>
              </a:rPr>
              <a:t>Allows early active elbow ROM </a:t>
            </a:r>
          </a:p>
          <a:p>
            <a:pPr marL="223838" indent="-223838" algn="l" eaLnBrk="0" hangingPunct="0">
              <a:buFontTx/>
              <a:buChar char="•"/>
            </a:pPr>
            <a:r>
              <a:rPr lang="en-US" sz="2800">
                <a:latin typeface="Times" charset="0"/>
              </a:rPr>
              <a:t>Fracture reduction maintained by hydrostatic column principle</a:t>
            </a:r>
          </a:p>
          <a:p>
            <a:pPr marL="223838" indent="-223838" algn="l" eaLnBrk="0" hangingPunct="0">
              <a:buFontTx/>
              <a:buChar char="•"/>
            </a:pPr>
            <a:r>
              <a:rPr lang="en-US" sz="2800">
                <a:latin typeface="Times" charset="0"/>
              </a:rPr>
              <a:t>Co-contraction of muscles</a:t>
            </a:r>
          </a:p>
          <a:p>
            <a:pPr lvl="1" algn="l" eaLnBrk="0" hangingPunct="0"/>
            <a:r>
              <a:rPr lang="en-US" sz="2800">
                <a:latin typeface="Times" charset="0"/>
              </a:rPr>
              <a:t>- Snug brace during the day</a:t>
            </a:r>
          </a:p>
          <a:p>
            <a:pPr lvl="1" algn="l" eaLnBrk="0" hangingPunct="0"/>
            <a:r>
              <a:rPr lang="en-US" sz="2800">
                <a:latin typeface="Times" charset="0"/>
              </a:rPr>
              <a:t>- Do not rest elbow on table</a:t>
            </a:r>
          </a:p>
          <a:p>
            <a:pPr lvl="1" algn="l" eaLnBrk="0" hangingPunct="0">
              <a:buFontTx/>
              <a:buChar char="•"/>
            </a:pPr>
            <a:endParaRPr lang="en-US" sz="2800">
              <a:latin typeface="Times" charset="0"/>
            </a:endParaRPr>
          </a:p>
          <a:p>
            <a:pPr marL="223838" indent="-223838" algn="l" eaLnBrk="0" hangingPunct="0"/>
            <a:endParaRPr lang="en-US" sz="2800">
              <a:latin typeface="Times" charset="0"/>
            </a:endParaRPr>
          </a:p>
        </p:txBody>
      </p:sp>
      <p:sp>
        <p:nvSpPr>
          <p:cNvPr id="22531" name="Text Box 6"/>
          <p:cNvSpPr txBox="1">
            <a:spLocks noChangeArrowheads="1"/>
          </p:cNvSpPr>
          <p:nvPr/>
        </p:nvSpPr>
        <p:spPr bwMode="auto">
          <a:xfrm>
            <a:off x="457200" y="4953000"/>
            <a:ext cx="4056063" cy="1373188"/>
          </a:xfrm>
          <a:prstGeom prst="rect">
            <a:avLst/>
          </a:prstGeom>
          <a:noFill/>
          <a:ln w="9525">
            <a:noFill/>
            <a:miter lim="800000"/>
            <a:headEnd/>
            <a:tailEnd/>
          </a:ln>
        </p:spPr>
        <p:txBody>
          <a:bodyPr>
            <a:spAutoFit/>
          </a:bodyPr>
          <a:lstStyle/>
          <a:p>
            <a:pPr algn="l" eaLnBrk="0" hangingPunct="0"/>
            <a:r>
              <a:rPr lang="en-US" sz="2800" b="1">
                <a:solidFill>
                  <a:schemeClr val="tx2"/>
                </a:solidFill>
              </a:rPr>
              <a:t>Patient must tolerate a snug fit for brace to be functional</a:t>
            </a:r>
            <a:r>
              <a:rPr lang="en-US" sz="2800">
                <a:solidFill>
                  <a:schemeClr val="tx2"/>
                </a:solidFill>
              </a:rPr>
              <a:t> </a:t>
            </a:r>
          </a:p>
        </p:txBody>
      </p:sp>
      <p:sp>
        <p:nvSpPr>
          <p:cNvPr id="22532" name="Rectangle 7"/>
          <p:cNvSpPr>
            <a:spLocks noChangeArrowheads="1"/>
          </p:cNvSpPr>
          <p:nvPr/>
        </p:nvSpPr>
        <p:spPr bwMode="auto">
          <a:xfrm>
            <a:off x="5200650" y="6096000"/>
            <a:ext cx="3943350" cy="336550"/>
          </a:xfrm>
          <a:prstGeom prst="rect">
            <a:avLst/>
          </a:prstGeom>
          <a:noFill/>
          <a:ln w="25400">
            <a:noFill/>
            <a:miter lim="800000"/>
            <a:headEnd/>
            <a:tailEnd/>
          </a:ln>
        </p:spPr>
        <p:txBody>
          <a:bodyPr>
            <a:spAutoFit/>
          </a:bodyPr>
          <a:lstStyle/>
          <a:p>
            <a:r>
              <a:rPr lang="en-US" sz="1600"/>
              <a:t>Figure from Rockwood and Green, 4th ed.</a:t>
            </a:r>
          </a:p>
        </p:txBody>
      </p:sp>
      <p:pic>
        <p:nvPicPr>
          <p:cNvPr id="22533" name="Picture 9" descr="1"/>
          <p:cNvPicPr>
            <a:picLocks noChangeAspect="1" noChangeArrowheads="1"/>
          </p:cNvPicPr>
          <p:nvPr/>
        </p:nvPicPr>
        <p:blipFill>
          <a:blip r:embed="rId3"/>
          <a:srcRect l="3703" r="2097" b="2632"/>
          <a:stretch>
            <a:fillRect/>
          </a:stretch>
        </p:blipFill>
        <p:spPr bwMode="auto">
          <a:xfrm>
            <a:off x="5486400" y="914400"/>
            <a:ext cx="33528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a:bodyPr>
          <a:lstStyle/>
          <a:p>
            <a:r>
              <a:rPr lang="en-US" dirty="0" smtClean="0"/>
              <a:t>Disadvantage of plaster of Paris</a:t>
            </a:r>
            <a:endParaRPr lang="en-US" dirty="0"/>
          </a:p>
        </p:txBody>
      </p:sp>
      <p:sp>
        <p:nvSpPr>
          <p:cNvPr id="3" name="Content Placeholder 2"/>
          <p:cNvSpPr>
            <a:spLocks noGrp="1"/>
          </p:cNvSpPr>
          <p:nvPr>
            <p:ph idx="4294967295"/>
          </p:nvPr>
        </p:nvSpPr>
        <p:spPr>
          <a:xfrm>
            <a:off x="0" y="1935163"/>
            <a:ext cx="8229600" cy="4389437"/>
          </a:xfrm>
        </p:spPr>
        <p:txBody>
          <a:bodyPr/>
          <a:lstStyle/>
          <a:p>
            <a:r>
              <a:rPr lang="en-US" dirty="0" smtClean="0"/>
              <a:t>Causes circulatory calatrphes</a:t>
            </a:r>
          </a:p>
          <a:p>
            <a:r>
              <a:rPr lang="en-US" dirty="0" smtClean="0"/>
              <a:t>Cause pressure sores</a:t>
            </a:r>
          </a:p>
          <a:p>
            <a:r>
              <a:rPr lang="en-US" dirty="0" smtClean="0"/>
              <a:t>Stiffness of joint </a:t>
            </a:r>
          </a:p>
          <a:p>
            <a:r>
              <a:rPr lang="en-US" dirty="0" smtClean="0"/>
              <a:t>Joint becomes osteoporotic</a:t>
            </a:r>
          </a:p>
          <a:p>
            <a:r>
              <a:rPr lang="en-US" dirty="0" smtClean="0"/>
              <a:t> loss of position of the fracture </a:t>
            </a:r>
          </a:p>
          <a:p>
            <a:r>
              <a:rPr lang="en-US" dirty="0" smtClean="0"/>
              <a:t>Not waterproof</a:t>
            </a:r>
          </a:p>
          <a:p>
            <a:r>
              <a:rPr lang="en-US" dirty="0" smtClean="0"/>
              <a:t>Heavy  and  inconvenient to the patient</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704850"/>
            <a:ext cx="8229600" cy="1143000"/>
          </a:xfrm>
        </p:spPr>
        <p:txBody>
          <a:bodyPr/>
          <a:lstStyle/>
          <a:p>
            <a:r>
              <a:rPr lang="en-US" dirty="0" smtClean="0"/>
              <a:t>Casting</a:t>
            </a:r>
          </a:p>
        </p:txBody>
      </p:sp>
      <p:sp>
        <p:nvSpPr>
          <p:cNvPr id="23555" name="Rectangle 3"/>
          <p:cNvSpPr>
            <a:spLocks noGrp="1" noChangeArrowheads="1"/>
          </p:cNvSpPr>
          <p:nvPr>
            <p:ph type="body" idx="4294967295"/>
          </p:nvPr>
        </p:nvSpPr>
        <p:spPr>
          <a:xfrm>
            <a:off x="0" y="1935163"/>
            <a:ext cx="8229600" cy="4389437"/>
          </a:xfrm>
        </p:spPr>
        <p:txBody>
          <a:bodyPr/>
          <a:lstStyle/>
          <a:p>
            <a:r>
              <a:rPr lang="en-US" dirty="0" smtClean="0"/>
              <a:t>Goal of semi-rigid immobilization while avoiding pressure / skin complications</a:t>
            </a:r>
          </a:p>
          <a:p>
            <a:r>
              <a:rPr lang="en-US" dirty="0" smtClean="0"/>
              <a:t>Often a poor choice in the treatment of acute fractures due to swelling and soft tissue complications</a:t>
            </a:r>
          </a:p>
          <a:p>
            <a:r>
              <a:rPr lang="en-US" dirty="0" smtClean="0"/>
              <a:t>Good cast technique necessary to achieve predictable results</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704850"/>
            <a:ext cx="8229600" cy="1143000"/>
          </a:xfrm>
        </p:spPr>
        <p:txBody>
          <a:bodyPr/>
          <a:lstStyle/>
          <a:p>
            <a:r>
              <a:rPr lang="en-US" dirty="0" smtClean="0"/>
              <a:t>Casting Techniques</a:t>
            </a:r>
          </a:p>
        </p:txBody>
      </p:sp>
      <p:sp>
        <p:nvSpPr>
          <p:cNvPr id="24579" name="Rectangle 3"/>
          <p:cNvSpPr>
            <a:spLocks noGrp="1" noChangeArrowheads="1"/>
          </p:cNvSpPr>
          <p:nvPr>
            <p:ph type="body" idx="4294967295"/>
          </p:nvPr>
        </p:nvSpPr>
        <p:spPr>
          <a:xfrm>
            <a:off x="0" y="1935163"/>
            <a:ext cx="8229600" cy="4389437"/>
          </a:xfrm>
        </p:spPr>
        <p:txBody>
          <a:bodyPr/>
          <a:lstStyle/>
          <a:p>
            <a:r>
              <a:rPr lang="en-US" dirty="0" err="1" smtClean="0"/>
              <a:t>Stockinette</a:t>
            </a:r>
            <a:r>
              <a:rPr lang="en-US" dirty="0" smtClean="0"/>
              <a:t> - may require two different diameters to avoid </a:t>
            </a:r>
            <a:r>
              <a:rPr lang="en-US" dirty="0" err="1" smtClean="0"/>
              <a:t>overtight</a:t>
            </a:r>
            <a:r>
              <a:rPr lang="en-US" dirty="0" smtClean="0"/>
              <a:t> or loose material</a:t>
            </a:r>
          </a:p>
          <a:p>
            <a:r>
              <a:rPr lang="en-US" dirty="0" smtClean="0"/>
              <a:t>Caution not to lift leg by </a:t>
            </a:r>
            <a:r>
              <a:rPr lang="en-US" dirty="0" err="1" smtClean="0"/>
              <a:t>stockinette</a:t>
            </a:r>
            <a:r>
              <a:rPr lang="en-US" dirty="0" smtClean="0"/>
              <a:t> – stretching the </a:t>
            </a:r>
            <a:r>
              <a:rPr lang="en-US" dirty="0" err="1" smtClean="0"/>
              <a:t>stockinette</a:t>
            </a:r>
            <a:r>
              <a:rPr lang="en-US" dirty="0" smtClean="0"/>
              <a:t> too tight around the heel may case high skin pressure</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609600"/>
            <a:ext cx="5334000" cy="1143000"/>
          </a:xfrm>
        </p:spPr>
        <p:txBody>
          <a:bodyPr/>
          <a:lstStyle/>
          <a:p>
            <a:r>
              <a:rPr lang="en-US" dirty="0" smtClean="0"/>
              <a:t>Casting Techniques</a:t>
            </a:r>
          </a:p>
        </p:txBody>
      </p:sp>
      <p:sp>
        <p:nvSpPr>
          <p:cNvPr id="25603" name="Rectangle 3"/>
          <p:cNvSpPr>
            <a:spLocks noGrp="1" noChangeArrowheads="1"/>
          </p:cNvSpPr>
          <p:nvPr>
            <p:ph type="body" idx="4294967295"/>
          </p:nvPr>
        </p:nvSpPr>
        <p:spPr>
          <a:xfrm>
            <a:off x="0" y="1981200"/>
            <a:ext cx="4191000" cy="4114800"/>
          </a:xfrm>
        </p:spPr>
        <p:txBody>
          <a:bodyPr/>
          <a:lstStyle/>
          <a:p>
            <a:r>
              <a:rPr lang="en-US" dirty="0" smtClean="0"/>
              <a:t>To avoid wrinkles in the </a:t>
            </a:r>
            <a:r>
              <a:rPr lang="en-US" dirty="0" err="1" smtClean="0"/>
              <a:t>stockineete</a:t>
            </a:r>
            <a:r>
              <a:rPr lang="en-US" dirty="0" smtClean="0"/>
              <a:t>, cut along the concave surface and overlap to produce a smooth contour</a:t>
            </a:r>
          </a:p>
        </p:txBody>
      </p:sp>
      <p:pic>
        <p:nvPicPr>
          <p:cNvPr id="25604" name="Picture 4"/>
          <p:cNvPicPr>
            <a:picLocks noChangeAspect="1" noChangeArrowheads="1"/>
          </p:cNvPicPr>
          <p:nvPr/>
        </p:nvPicPr>
        <p:blipFill>
          <a:blip r:embed="rId2"/>
          <a:srcRect/>
          <a:stretch>
            <a:fillRect/>
          </a:stretch>
        </p:blipFill>
        <p:spPr bwMode="auto">
          <a:xfrm>
            <a:off x="5638800" y="533400"/>
            <a:ext cx="2590800" cy="2325688"/>
          </a:xfrm>
          <a:prstGeom prst="rect">
            <a:avLst/>
          </a:prstGeom>
          <a:noFill/>
          <a:ln w="25400">
            <a:noFill/>
            <a:miter lim="800000"/>
            <a:headEnd/>
            <a:tailEnd/>
          </a:ln>
        </p:spPr>
      </p:pic>
      <p:pic>
        <p:nvPicPr>
          <p:cNvPr id="25605" name="Picture 5"/>
          <p:cNvPicPr>
            <a:picLocks noChangeAspect="1" noChangeArrowheads="1"/>
          </p:cNvPicPr>
          <p:nvPr/>
        </p:nvPicPr>
        <p:blipFill>
          <a:blip r:embed="rId3"/>
          <a:srcRect/>
          <a:stretch>
            <a:fillRect/>
          </a:stretch>
        </p:blipFill>
        <p:spPr bwMode="auto">
          <a:xfrm>
            <a:off x="5486400" y="3124200"/>
            <a:ext cx="2895600" cy="1990725"/>
          </a:xfrm>
          <a:prstGeom prst="rect">
            <a:avLst/>
          </a:prstGeom>
          <a:noFill/>
          <a:ln w="25400">
            <a:noFill/>
            <a:miter lim="800000"/>
            <a:headEnd/>
            <a:tailEnd/>
          </a:ln>
        </p:spPr>
      </p:pic>
      <p:sp>
        <p:nvSpPr>
          <p:cNvPr id="25606" name="Rectangle 6"/>
          <p:cNvSpPr>
            <a:spLocks noChangeArrowheads="1"/>
          </p:cNvSpPr>
          <p:nvPr/>
        </p:nvSpPr>
        <p:spPr bwMode="auto">
          <a:xfrm>
            <a:off x="5410200" y="5562600"/>
            <a:ext cx="3048000" cy="51752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704850"/>
            <a:ext cx="8229600" cy="1143000"/>
          </a:xfrm>
        </p:spPr>
        <p:txBody>
          <a:bodyPr/>
          <a:lstStyle/>
          <a:p>
            <a:r>
              <a:rPr lang="en-US" dirty="0" smtClean="0"/>
              <a:t>Casting Techniques</a:t>
            </a:r>
          </a:p>
        </p:txBody>
      </p:sp>
      <p:sp>
        <p:nvSpPr>
          <p:cNvPr id="26627" name="Rectangle 3"/>
          <p:cNvSpPr>
            <a:spLocks noGrp="1" noChangeArrowheads="1"/>
          </p:cNvSpPr>
          <p:nvPr>
            <p:ph type="body" idx="4294967295"/>
          </p:nvPr>
        </p:nvSpPr>
        <p:spPr>
          <a:xfrm>
            <a:off x="0" y="1828800"/>
            <a:ext cx="4648200" cy="4114800"/>
          </a:xfrm>
        </p:spPr>
        <p:txBody>
          <a:bodyPr/>
          <a:lstStyle/>
          <a:p>
            <a:r>
              <a:rPr lang="en-US" dirty="0" smtClean="0"/>
              <a:t>Cast padding</a:t>
            </a:r>
          </a:p>
          <a:p>
            <a:pPr lvl="1"/>
            <a:r>
              <a:rPr lang="en-US" dirty="0" smtClean="0"/>
              <a:t>Roll distal to proximal </a:t>
            </a:r>
          </a:p>
          <a:p>
            <a:pPr lvl="1"/>
            <a:r>
              <a:rPr lang="en-US" dirty="0" smtClean="0"/>
              <a:t>50 % overlap</a:t>
            </a:r>
          </a:p>
          <a:p>
            <a:pPr lvl="1"/>
            <a:r>
              <a:rPr lang="en-US" dirty="0" smtClean="0"/>
              <a:t>2 layers minimum</a:t>
            </a:r>
          </a:p>
          <a:p>
            <a:pPr lvl="1"/>
            <a:r>
              <a:rPr lang="en-US" dirty="0" smtClean="0"/>
              <a:t>Extra padding at fibular head, malleoli, patella, and olecranon</a:t>
            </a:r>
          </a:p>
        </p:txBody>
      </p:sp>
      <p:pic>
        <p:nvPicPr>
          <p:cNvPr id="26628" name="Picture 4"/>
          <p:cNvPicPr>
            <a:picLocks noChangeAspect="1" noChangeArrowheads="1"/>
          </p:cNvPicPr>
          <p:nvPr/>
        </p:nvPicPr>
        <p:blipFill>
          <a:blip r:embed="rId2"/>
          <a:srcRect/>
          <a:stretch>
            <a:fillRect/>
          </a:stretch>
        </p:blipFill>
        <p:spPr bwMode="auto">
          <a:xfrm>
            <a:off x="5105400" y="1828800"/>
            <a:ext cx="3810000" cy="2438400"/>
          </a:xfrm>
          <a:prstGeom prst="rect">
            <a:avLst/>
          </a:prstGeom>
          <a:noFill/>
          <a:ln w="25400">
            <a:noFill/>
            <a:miter lim="800000"/>
            <a:headEnd/>
            <a:tailEnd/>
          </a:ln>
        </p:spPr>
      </p:pic>
      <p:sp>
        <p:nvSpPr>
          <p:cNvPr id="26629" name="Rectangle 5"/>
          <p:cNvSpPr>
            <a:spLocks noChangeArrowheads="1"/>
          </p:cNvSpPr>
          <p:nvPr/>
        </p:nvSpPr>
        <p:spPr bwMode="auto">
          <a:xfrm>
            <a:off x="5562600" y="4724400"/>
            <a:ext cx="3048000" cy="51752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704850"/>
            <a:ext cx="8229600" cy="1143000"/>
          </a:xfrm>
        </p:spPr>
        <p:txBody>
          <a:bodyPr/>
          <a:lstStyle/>
          <a:p>
            <a:r>
              <a:rPr lang="en-US" dirty="0" smtClean="0"/>
              <a:t>Plaster vs. Fiberglass</a:t>
            </a:r>
          </a:p>
        </p:txBody>
      </p:sp>
      <p:sp>
        <p:nvSpPr>
          <p:cNvPr id="27651" name="Rectangle 3"/>
          <p:cNvSpPr>
            <a:spLocks noGrp="1" noChangeArrowheads="1"/>
          </p:cNvSpPr>
          <p:nvPr>
            <p:ph type="body" idx="4294967295"/>
          </p:nvPr>
        </p:nvSpPr>
        <p:spPr>
          <a:xfrm>
            <a:off x="0" y="1935163"/>
            <a:ext cx="8229600" cy="4389437"/>
          </a:xfrm>
        </p:spPr>
        <p:txBody>
          <a:bodyPr/>
          <a:lstStyle/>
          <a:p>
            <a:r>
              <a:rPr lang="en-US" sz="3600" dirty="0" smtClean="0"/>
              <a:t>Plaster</a:t>
            </a:r>
          </a:p>
          <a:p>
            <a:pPr lvl="1"/>
            <a:r>
              <a:rPr lang="en-US" dirty="0" smtClean="0"/>
              <a:t>Use cold water to maximize molding time</a:t>
            </a:r>
          </a:p>
          <a:p>
            <a:r>
              <a:rPr lang="en-US" sz="3600" dirty="0" smtClean="0"/>
              <a:t>Fiberglass</a:t>
            </a:r>
            <a:endParaRPr lang="en-US" sz="2800" dirty="0" smtClean="0"/>
          </a:p>
          <a:p>
            <a:pPr lvl="1"/>
            <a:r>
              <a:rPr lang="en-US" sz="2400" dirty="0" smtClean="0"/>
              <a:t> </a:t>
            </a:r>
            <a:r>
              <a:rPr lang="en-US" dirty="0" smtClean="0"/>
              <a:t>More difficult to mold but more durable and resistant to breakdown</a:t>
            </a:r>
          </a:p>
          <a:p>
            <a:pPr lvl="1"/>
            <a:r>
              <a:rPr lang="en-US" sz="2400" dirty="0" smtClean="0"/>
              <a:t> </a:t>
            </a:r>
            <a:r>
              <a:rPr lang="en-US" dirty="0" smtClean="0"/>
              <a:t>Generally 2 - 3 times stronger for any given thickness</a:t>
            </a:r>
            <a:endParaRPr lang="en-US" sz="2400" dirty="0" smtClean="0"/>
          </a:p>
          <a:p>
            <a:endParaRPr lang="en-US"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704850"/>
            <a:ext cx="8229600" cy="1143000"/>
          </a:xfrm>
        </p:spPr>
        <p:txBody>
          <a:bodyPr/>
          <a:lstStyle/>
          <a:p>
            <a:r>
              <a:rPr lang="en-US" dirty="0" smtClean="0"/>
              <a:t>Width</a:t>
            </a:r>
          </a:p>
        </p:txBody>
      </p:sp>
      <p:sp>
        <p:nvSpPr>
          <p:cNvPr id="28675" name="Rectangle 3"/>
          <p:cNvSpPr>
            <a:spLocks noGrp="1" noChangeArrowheads="1"/>
          </p:cNvSpPr>
          <p:nvPr>
            <p:ph type="body" idx="4294967295"/>
          </p:nvPr>
        </p:nvSpPr>
        <p:spPr>
          <a:xfrm>
            <a:off x="0" y="1935163"/>
            <a:ext cx="8229600" cy="4389437"/>
          </a:xfrm>
        </p:spPr>
        <p:txBody>
          <a:bodyPr/>
          <a:lstStyle/>
          <a:p>
            <a:r>
              <a:rPr lang="en-US" dirty="0" smtClean="0"/>
              <a:t>Casting materials are available in various widths</a:t>
            </a:r>
          </a:p>
          <a:p>
            <a:pPr lvl="1"/>
            <a:r>
              <a:rPr lang="en-US" dirty="0" smtClean="0"/>
              <a:t>6 inch for thigh</a:t>
            </a:r>
          </a:p>
          <a:p>
            <a:pPr lvl="1"/>
            <a:r>
              <a:rPr lang="en-US" dirty="0" smtClean="0"/>
              <a:t> 3 - 4 inch for lower leg</a:t>
            </a:r>
          </a:p>
          <a:p>
            <a:pPr lvl="1"/>
            <a:r>
              <a:rPr lang="en-US" dirty="0" smtClean="0"/>
              <a:t> 3 - 4 inch for upper arm</a:t>
            </a:r>
          </a:p>
          <a:p>
            <a:pPr lvl="1"/>
            <a:r>
              <a:rPr lang="en-US" dirty="0" smtClean="0"/>
              <a:t> 2 - 4 inch for forearm</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srcRect/>
          <a:stretch>
            <a:fillRect/>
          </a:stretch>
        </p:blipFill>
        <p:spPr bwMode="auto">
          <a:xfrm>
            <a:off x="4648200" y="1066800"/>
            <a:ext cx="3810000" cy="3276600"/>
          </a:xfrm>
          <a:prstGeom prst="rect">
            <a:avLst/>
          </a:prstGeom>
          <a:noFill/>
          <a:ln w="25400">
            <a:noFill/>
            <a:miter lim="800000"/>
            <a:headEnd/>
            <a:tailEnd/>
          </a:ln>
        </p:spPr>
      </p:pic>
      <p:sp>
        <p:nvSpPr>
          <p:cNvPr id="29699" name="Rectangle 3"/>
          <p:cNvSpPr>
            <a:spLocks noChangeArrowheads="1"/>
          </p:cNvSpPr>
          <p:nvPr/>
        </p:nvSpPr>
        <p:spPr bwMode="auto">
          <a:xfrm>
            <a:off x="5029200" y="4953000"/>
            <a:ext cx="2895600" cy="51752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a:t>
            </a:r>
          </a:p>
        </p:txBody>
      </p:sp>
      <p:sp>
        <p:nvSpPr>
          <p:cNvPr id="29700" name="Text Box 4"/>
          <p:cNvSpPr txBox="1">
            <a:spLocks noChangeArrowheads="1"/>
          </p:cNvSpPr>
          <p:nvPr/>
        </p:nvSpPr>
        <p:spPr bwMode="auto">
          <a:xfrm>
            <a:off x="381000" y="1828800"/>
            <a:ext cx="4114800" cy="2755900"/>
          </a:xfrm>
          <a:prstGeom prst="rect">
            <a:avLst/>
          </a:prstGeom>
          <a:noFill/>
          <a:ln w="9525">
            <a:noFill/>
            <a:miter lim="800000"/>
            <a:headEnd/>
            <a:tailEnd/>
          </a:ln>
        </p:spPr>
        <p:txBody>
          <a:bodyPr>
            <a:spAutoFit/>
          </a:bodyPr>
          <a:lstStyle/>
          <a:p>
            <a:pPr marL="223838" indent="-223838" algn="l" eaLnBrk="0" hangingPunct="0">
              <a:spcBef>
                <a:spcPts val="800"/>
              </a:spcBef>
              <a:buFontTx/>
              <a:buChar char="•"/>
            </a:pPr>
            <a:r>
              <a:rPr lang="en-US" sz="2800">
                <a:latin typeface="Times" charset="0"/>
              </a:rPr>
              <a:t>Avoid molding with anything but the </a:t>
            </a:r>
            <a:r>
              <a:rPr lang="en-US" sz="2800">
                <a:solidFill>
                  <a:schemeClr val="tx2"/>
                </a:solidFill>
                <a:latin typeface="Times" charset="0"/>
              </a:rPr>
              <a:t>heels of the palm </a:t>
            </a:r>
            <a:r>
              <a:rPr lang="en-US" sz="2800">
                <a:latin typeface="Times" charset="0"/>
              </a:rPr>
              <a:t>in order to avoid pressure points</a:t>
            </a:r>
          </a:p>
          <a:p>
            <a:pPr marL="223838" indent="-223838" algn="l" eaLnBrk="0" hangingPunct="0">
              <a:spcBef>
                <a:spcPts val="800"/>
              </a:spcBef>
              <a:buFontTx/>
              <a:buChar char="•"/>
            </a:pPr>
            <a:r>
              <a:rPr lang="en-US" sz="2800">
                <a:latin typeface="Times" charset="0"/>
              </a:rPr>
              <a:t>Mold applied to produce three point fixation</a:t>
            </a:r>
          </a:p>
        </p:txBody>
      </p:sp>
      <p:sp>
        <p:nvSpPr>
          <p:cNvPr id="29701" name="Rectangle 5"/>
          <p:cNvSpPr>
            <a:spLocks noChangeArrowheads="1"/>
          </p:cNvSpPr>
          <p:nvPr/>
        </p:nvSpPr>
        <p:spPr bwMode="auto">
          <a:xfrm>
            <a:off x="381000" y="609600"/>
            <a:ext cx="3810000" cy="1143000"/>
          </a:xfrm>
          <a:prstGeom prst="rect">
            <a:avLst/>
          </a:prstGeom>
          <a:noFill/>
          <a:ln w="9525">
            <a:noFill/>
            <a:miter lim="800000"/>
            <a:headEnd/>
            <a:tailEnd/>
          </a:ln>
        </p:spPr>
        <p:txBody>
          <a:bodyPr anchor="ctr"/>
          <a:lstStyle/>
          <a:p>
            <a:pPr eaLnBrk="0" hangingPunct="0"/>
            <a:r>
              <a:rPr lang="en-US" sz="4400">
                <a:solidFill>
                  <a:schemeClr val="tx2"/>
                </a:solidFill>
              </a:rPr>
              <a:t>Cast Molding</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704850"/>
            <a:ext cx="8229600" cy="1143000"/>
          </a:xfrm>
        </p:spPr>
        <p:txBody>
          <a:bodyPr/>
          <a:lstStyle/>
          <a:p>
            <a:r>
              <a:rPr lang="en-US" dirty="0" smtClean="0"/>
              <a:t>Below Knee Cast</a:t>
            </a:r>
          </a:p>
        </p:txBody>
      </p:sp>
      <p:sp>
        <p:nvSpPr>
          <p:cNvPr id="30723" name="Rectangle 3"/>
          <p:cNvSpPr>
            <a:spLocks noGrp="1" noChangeArrowheads="1"/>
          </p:cNvSpPr>
          <p:nvPr>
            <p:ph type="body" idx="4294967295"/>
          </p:nvPr>
        </p:nvSpPr>
        <p:spPr>
          <a:xfrm>
            <a:off x="0" y="1935163"/>
            <a:ext cx="8229600" cy="4389437"/>
          </a:xfrm>
        </p:spPr>
        <p:txBody>
          <a:bodyPr/>
          <a:lstStyle/>
          <a:p>
            <a:r>
              <a:rPr lang="en-US" dirty="0" smtClean="0"/>
              <a:t>Support metatarsal heads</a:t>
            </a:r>
          </a:p>
          <a:p>
            <a:r>
              <a:rPr lang="en-US" dirty="0" smtClean="0"/>
              <a:t>Ankle in neutral – flex knee to relax </a:t>
            </a:r>
            <a:r>
              <a:rPr lang="en-US" dirty="0" err="1" smtClean="0"/>
              <a:t>gastroc</a:t>
            </a:r>
            <a:r>
              <a:rPr lang="en-US" dirty="0" smtClean="0"/>
              <a:t> </a:t>
            </a:r>
          </a:p>
          <a:p>
            <a:r>
              <a:rPr lang="en-US" dirty="0" smtClean="0"/>
              <a:t>Ensure freedom of toes</a:t>
            </a:r>
          </a:p>
          <a:p>
            <a:r>
              <a:rPr lang="en-US" dirty="0" smtClean="0"/>
              <a:t>Build up heel for walking casts - fiberglass much preferred for durability</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81000" y="304800"/>
            <a:ext cx="3619500" cy="3676650"/>
          </a:xfrm>
          <a:prstGeom prst="rect">
            <a:avLst/>
          </a:prstGeom>
          <a:noFill/>
          <a:ln w="9525">
            <a:noFill/>
            <a:miter lim="800000"/>
            <a:headEnd/>
            <a:tailEnd/>
          </a:ln>
        </p:spPr>
      </p:pic>
      <p:pic>
        <p:nvPicPr>
          <p:cNvPr id="31747" name="Picture 3"/>
          <p:cNvPicPr>
            <a:picLocks noChangeAspect="1" noChangeArrowheads="1"/>
          </p:cNvPicPr>
          <p:nvPr/>
        </p:nvPicPr>
        <p:blipFill>
          <a:blip r:embed="rId3"/>
          <a:srcRect/>
          <a:stretch>
            <a:fillRect/>
          </a:stretch>
        </p:blipFill>
        <p:spPr bwMode="auto">
          <a:xfrm>
            <a:off x="3811588" y="1371600"/>
            <a:ext cx="5332412" cy="1828800"/>
          </a:xfrm>
          <a:prstGeom prst="rect">
            <a:avLst/>
          </a:prstGeom>
          <a:noFill/>
          <a:ln w="9525">
            <a:noFill/>
            <a:miter lim="800000"/>
            <a:headEnd/>
            <a:tailEnd/>
          </a:ln>
        </p:spPr>
      </p:pic>
      <p:sp>
        <p:nvSpPr>
          <p:cNvPr id="31748" name="Text Box 4"/>
          <p:cNvSpPr txBox="1">
            <a:spLocks noChangeArrowheads="1"/>
          </p:cNvSpPr>
          <p:nvPr/>
        </p:nvSpPr>
        <p:spPr bwMode="auto">
          <a:xfrm>
            <a:off x="762000" y="4495800"/>
            <a:ext cx="7935913" cy="519113"/>
          </a:xfrm>
          <a:prstGeom prst="rect">
            <a:avLst/>
          </a:prstGeom>
          <a:noFill/>
          <a:ln w="9525">
            <a:noFill/>
            <a:miter lim="800000"/>
            <a:headEnd/>
            <a:tailEnd/>
          </a:ln>
        </p:spPr>
        <p:txBody>
          <a:bodyPr wrap="none">
            <a:spAutoFit/>
          </a:bodyPr>
          <a:lstStyle/>
          <a:p>
            <a:pPr algn="l" eaLnBrk="0" hangingPunct="0"/>
            <a:r>
              <a:rPr lang="en-US" sz="2800" b="1">
                <a:latin typeface="Times" charset="0"/>
              </a:rPr>
              <a:t>Padding for fibular head and plantar aspect of foot</a:t>
            </a:r>
            <a:endParaRPr lang="en-US">
              <a:latin typeface="Times" charset="0"/>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lum bright="-36000" contrast="90000"/>
            <a:grayscl/>
            <a:biLevel thresh="50000"/>
          </a:blip>
          <a:srcRect/>
          <a:stretch>
            <a:fillRect/>
          </a:stretch>
        </p:blipFill>
        <p:spPr bwMode="auto">
          <a:xfrm>
            <a:off x="3124200" y="1235075"/>
            <a:ext cx="3232150" cy="4533900"/>
          </a:xfrm>
          <a:prstGeom prst="rect">
            <a:avLst/>
          </a:prstGeom>
          <a:noFill/>
          <a:ln w="9525">
            <a:noFill/>
            <a:miter lim="800000"/>
            <a:headEnd/>
            <a:tailEnd/>
          </a:ln>
        </p:spPr>
      </p:pic>
      <p:sp>
        <p:nvSpPr>
          <p:cNvPr id="32771" name="Text Box 4"/>
          <p:cNvSpPr txBox="1">
            <a:spLocks noChangeArrowheads="1"/>
          </p:cNvSpPr>
          <p:nvPr/>
        </p:nvSpPr>
        <p:spPr bwMode="auto">
          <a:xfrm>
            <a:off x="-457200" y="-1600200"/>
            <a:ext cx="8686800" cy="457200"/>
          </a:xfrm>
          <a:prstGeom prst="rect">
            <a:avLst/>
          </a:prstGeom>
          <a:noFill/>
          <a:ln w="9525">
            <a:noFill/>
            <a:miter lim="800000"/>
            <a:headEnd/>
            <a:tailEnd/>
          </a:ln>
        </p:spPr>
        <p:txBody>
          <a:bodyPr>
            <a:spAutoFit/>
          </a:bodyPr>
          <a:lstStyle/>
          <a:p>
            <a:pPr algn="l" eaLnBrk="0" hangingPunct="0">
              <a:spcBef>
                <a:spcPct val="50000"/>
              </a:spcBef>
            </a:pPr>
            <a:endParaRPr lang="en-US">
              <a:latin typeface="Times" charset="0"/>
            </a:endParaRPr>
          </a:p>
        </p:txBody>
      </p:sp>
      <p:sp>
        <p:nvSpPr>
          <p:cNvPr id="32772" name="Text Box 5"/>
          <p:cNvSpPr txBox="1">
            <a:spLocks noChangeArrowheads="1"/>
          </p:cNvSpPr>
          <p:nvPr/>
        </p:nvSpPr>
        <p:spPr bwMode="auto">
          <a:xfrm>
            <a:off x="974725" y="2209800"/>
            <a:ext cx="2044700" cy="822325"/>
          </a:xfrm>
          <a:prstGeom prst="rect">
            <a:avLst/>
          </a:prstGeom>
          <a:noFill/>
          <a:ln w="9525">
            <a:noFill/>
            <a:miter lim="800000"/>
            <a:headEnd/>
            <a:tailEnd/>
          </a:ln>
        </p:spPr>
        <p:txBody>
          <a:bodyPr wrap="none">
            <a:spAutoFit/>
          </a:bodyPr>
          <a:lstStyle/>
          <a:p>
            <a:pPr algn="l" eaLnBrk="0" hangingPunct="0"/>
            <a:r>
              <a:rPr lang="en-US">
                <a:latin typeface="Times" charset="0"/>
              </a:rPr>
              <a:t>Padded fibular </a:t>
            </a:r>
          </a:p>
          <a:p>
            <a:pPr algn="l" eaLnBrk="0" hangingPunct="0"/>
            <a:r>
              <a:rPr lang="en-US">
                <a:latin typeface="Times" charset="0"/>
              </a:rPr>
              <a:t>head</a:t>
            </a:r>
          </a:p>
        </p:txBody>
      </p:sp>
      <p:sp>
        <p:nvSpPr>
          <p:cNvPr id="32773" name="Text Box 6"/>
          <p:cNvSpPr txBox="1">
            <a:spLocks noChangeArrowheads="1"/>
          </p:cNvSpPr>
          <p:nvPr/>
        </p:nvSpPr>
        <p:spPr bwMode="auto">
          <a:xfrm>
            <a:off x="4479925" y="304800"/>
            <a:ext cx="1663700" cy="457200"/>
          </a:xfrm>
          <a:prstGeom prst="rect">
            <a:avLst/>
          </a:prstGeom>
          <a:noFill/>
          <a:ln w="9525">
            <a:noFill/>
            <a:miter lim="800000"/>
            <a:headEnd/>
            <a:tailEnd/>
          </a:ln>
        </p:spPr>
        <p:txBody>
          <a:bodyPr wrap="none">
            <a:spAutoFit/>
          </a:bodyPr>
          <a:lstStyle/>
          <a:p>
            <a:pPr algn="l" eaLnBrk="0" hangingPunct="0"/>
            <a:r>
              <a:rPr lang="en-US">
                <a:latin typeface="Times" charset="0"/>
              </a:rPr>
              <a:t>Flexed knee</a:t>
            </a:r>
          </a:p>
        </p:txBody>
      </p:sp>
      <p:sp>
        <p:nvSpPr>
          <p:cNvPr id="32774" name="Text Box 7"/>
          <p:cNvSpPr txBox="1">
            <a:spLocks noChangeArrowheads="1"/>
          </p:cNvSpPr>
          <p:nvPr/>
        </p:nvSpPr>
        <p:spPr bwMode="auto">
          <a:xfrm>
            <a:off x="1127125" y="4572000"/>
            <a:ext cx="1831975" cy="822325"/>
          </a:xfrm>
          <a:prstGeom prst="rect">
            <a:avLst/>
          </a:prstGeom>
          <a:noFill/>
          <a:ln w="9525">
            <a:noFill/>
            <a:miter lim="800000"/>
            <a:headEnd/>
            <a:tailEnd/>
          </a:ln>
        </p:spPr>
        <p:txBody>
          <a:bodyPr wrap="none">
            <a:spAutoFit/>
          </a:bodyPr>
          <a:lstStyle/>
          <a:p>
            <a:pPr algn="l" eaLnBrk="0" hangingPunct="0"/>
            <a:r>
              <a:rPr lang="en-US">
                <a:latin typeface="Times" charset="0"/>
              </a:rPr>
              <a:t>Neutral ankle</a:t>
            </a:r>
          </a:p>
          <a:p>
            <a:pPr algn="l" eaLnBrk="0" hangingPunct="0"/>
            <a:r>
              <a:rPr lang="en-US">
                <a:latin typeface="Times" charset="0"/>
              </a:rPr>
              <a:t>position</a:t>
            </a:r>
          </a:p>
        </p:txBody>
      </p:sp>
      <p:sp>
        <p:nvSpPr>
          <p:cNvPr id="32775" name="Text Box 8"/>
          <p:cNvSpPr txBox="1">
            <a:spLocks noChangeArrowheads="1"/>
          </p:cNvSpPr>
          <p:nvPr/>
        </p:nvSpPr>
        <p:spPr bwMode="auto">
          <a:xfrm>
            <a:off x="6613525" y="4876800"/>
            <a:ext cx="1325563" cy="457200"/>
          </a:xfrm>
          <a:prstGeom prst="rect">
            <a:avLst/>
          </a:prstGeom>
          <a:noFill/>
          <a:ln w="9525">
            <a:noFill/>
            <a:miter lim="800000"/>
            <a:headEnd/>
            <a:tailEnd/>
          </a:ln>
        </p:spPr>
        <p:txBody>
          <a:bodyPr wrap="none">
            <a:spAutoFit/>
          </a:bodyPr>
          <a:lstStyle/>
          <a:p>
            <a:pPr algn="l" eaLnBrk="0" hangingPunct="0"/>
            <a:r>
              <a:rPr lang="en-US">
                <a:latin typeface="Times" charset="0"/>
              </a:rPr>
              <a:t>Toes free</a:t>
            </a:r>
          </a:p>
        </p:txBody>
      </p:sp>
      <p:sp>
        <p:nvSpPr>
          <p:cNvPr id="32776" name="Line 9"/>
          <p:cNvSpPr>
            <a:spLocks noChangeShapeType="1"/>
          </p:cNvSpPr>
          <p:nvPr/>
        </p:nvSpPr>
        <p:spPr bwMode="auto">
          <a:xfrm flipV="1">
            <a:off x="2895600" y="2378075"/>
            <a:ext cx="1676400" cy="152400"/>
          </a:xfrm>
          <a:prstGeom prst="line">
            <a:avLst/>
          </a:prstGeom>
          <a:noFill/>
          <a:ln w="57150">
            <a:solidFill>
              <a:srgbClr val="CC0000"/>
            </a:solidFill>
            <a:round/>
            <a:headEnd/>
            <a:tailEnd/>
          </a:ln>
        </p:spPr>
        <p:txBody>
          <a:bodyPr wrap="none" anchor="ctr"/>
          <a:lstStyle/>
          <a:p>
            <a:endParaRPr lang="en-US"/>
          </a:p>
        </p:txBody>
      </p:sp>
      <p:sp>
        <p:nvSpPr>
          <p:cNvPr id="32777" name="Line 10"/>
          <p:cNvSpPr>
            <a:spLocks noChangeShapeType="1"/>
          </p:cNvSpPr>
          <p:nvPr/>
        </p:nvSpPr>
        <p:spPr bwMode="auto">
          <a:xfrm flipV="1">
            <a:off x="2895600" y="4816475"/>
            <a:ext cx="1828800" cy="152400"/>
          </a:xfrm>
          <a:prstGeom prst="line">
            <a:avLst/>
          </a:prstGeom>
          <a:noFill/>
          <a:ln w="57150">
            <a:solidFill>
              <a:srgbClr val="CC0000"/>
            </a:solidFill>
            <a:round/>
            <a:headEnd/>
            <a:tailEnd/>
          </a:ln>
        </p:spPr>
        <p:txBody>
          <a:bodyPr wrap="none" anchor="ctr"/>
          <a:lstStyle/>
          <a:p>
            <a:endParaRPr lang="en-US"/>
          </a:p>
        </p:txBody>
      </p:sp>
      <p:sp>
        <p:nvSpPr>
          <p:cNvPr id="32778" name="Line 11"/>
          <p:cNvSpPr>
            <a:spLocks noChangeShapeType="1"/>
          </p:cNvSpPr>
          <p:nvPr/>
        </p:nvSpPr>
        <p:spPr bwMode="auto">
          <a:xfrm flipH="1">
            <a:off x="5486400" y="5121275"/>
            <a:ext cx="1219200" cy="152400"/>
          </a:xfrm>
          <a:prstGeom prst="line">
            <a:avLst/>
          </a:prstGeom>
          <a:noFill/>
          <a:ln w="57150">
            <a:solidFill>
              <a:srgbClr val="CC0000"/>
            </a:solidFill>
            <a:round/>
            <a:headEnd/>
            <a:tailEnd/>
          </a:ln>
        </p:spPr>
        <p:txBody>
          <a:bodyPr wrap="none" anchor="ctr"/>
          <a:lstStyle/>
          <a:p>
            <a:endParaRPr lang="en-US"/>
          </a:p>
        </p:txBody>
      </p:sp>
      <p:sp>
        <p:nvSpPr>
          <p:cNvPr id="32779" name="Line 12"/>
          <p:cNvSpPr>
            <a:spLocks noChangeShapeType="1"/>
          </p:cNvSpPr>
          <p:nvPr/>
        </p:nvSpPr>
        <p:spPr bwMode="auto">
          <a:xfrm flipH="1">
            <a:off x="4800600" y="777875"/>
            <a:ext cx="304800" cy="1143000"/>
          </a:xfrm>
          <a:prstGeom prst="line">
            <a:avLst/>
          </a:prstGeom>
          <a:noFill/>
          <a:ln w="57150">
            <a:solidFill>
              <a:srgbClr val="CC0000"/>
            </a:solidFill>
            <a:round/>
            <a:headEnd/>
            <a:tailEnd/>
          </a:ln>
        </p:spPr>
        <p:txBody>
          <a:bodyPr wrap="none" anchor="ctr"/>
          <a:lstStyle/>
          <a:p>
            <a:endParaRPr lang="en-US"/>
          </a:p>
        </p:txBody>
      </p:sp>
      <p:sp>
        <p:nvSpPr>
          <p:cNvPr id="32780" name="Text Box 13"/>
          <p:cNvSpPr txBox="1">
            <a:spLocks noChangeArrowheads="1"/>
          </p:cNvSpPr>
          <p:nvPr/>
        </p:nvSpPr>
        <p:spPr bwMode="auto">
          <a:xfrm>
            <a:off x="1066800" y="5867400"/>
            <a:ext cx="7253288" cy="457200"/>
          </a:xfrm>
          <a:prstGeom prst="rect">
            <a:avLst/>
          </a:prstGeom>
          <a:noFill/>
          <a:ln w="9525">
            <a:noFill/>
            <a:miter lim="800000"/>
            <a:headEnd/>
            <a:tailEnd/>
          </a:ln>
        </p:spPr>
        <p:txBody>
          <a:bodyPr wrap="none">
            <a:spAutoFit/>
          </a:bodyPr>
          <a:lstStyle/>
          <a:p>
            <a:pPr algn="l" eaLnBrk="0" hangingPunct="0"/>
            <a:r>
              <a:rPr lang="en-US">
                <a:latin typeface="Times" charset="0"/>
              </a:rPr>
              <a:t>Assistant or foot stand required to maintain ankle position</a:t>
            </a:r>
          </a:p>
        </p:txBody>
      </p:sp>
      <p:sp>
        <p:nvSpPr>
          <p:cNvPr id="32781" name="Rectangle 15"/>
          <p:cNvSpPr>
            <a:spLocks noChangeArrowheads="1"/>
          </p:cNvSpPr>
          <p:nvPr/>
        </p:nvSpPr>
        <p:spPr bwMode="auto">
          <a:xfrm>
            <a:off x="1828800" y="6400800"/>
            <a:ext cx="5626100" cy="304800"/>
          </a:xfrm>
          <a:prstGeom prst="rect">
            <a:avLst/>
          </a:prstGeom>
          <a:noFill/>
          <a:ln w="25400">
            <a:noFill/>
            <a:miter lim="800000"/>
            <a:headEnd/>
            <a:tailEnd/>
          </a:ln>
        </p:spPr>
        <p:txBody>
          <a:bodyPr wrap="none">
            <a:spAutoFit/>
          </a:bodyPr>
          <a:lstStyle/>
          <a:p>
            <a:r>
              <a:rPr lang="en-US" sz="1400"/>
              <a:t>Figure from: Browner and Jupiter: Skeletal Trauma, 2</a:t>
            </a:r>
            <a:r>
              <a:rPr lang="en-US" sz="1400" baseline="30000"/>
              <a:t>nd</a:t>
            </a:r>
            <a:r>
              <a:rPr lang="en-US" sz="1400"/>
              <a:t> ed, Saunders,  1998.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Rules of application plaster of Paris</a:t>
            </a:r>
            <a:endParaRPr lang="en-US" dirty="0"/>
          </a:p>
        </p:txBody>
      </p:sp>
      <p:sp>
        <p:nvSpPr>
          <p:cNvPr id="3" name="Content Placeholder 2"/>
          <p:cNvSpPr>
            <a:spLocks noGrp="1"/>
          </p:cNvSpPr>
          <p:nvPr>
            <p:ph idx="4294967295"/>
          </p:nvPr>
        </p:nvSpPr>
        <p:spPr>
          <a:xfrm>
            <a:off x="0" y="1935163"/>
            <a:ext cx="8229600" cy="4389437"/>
          </a:xfrm>
        </p:spPr>
        <p:txBody>
          <a:bodyPr/>
          <a:lstStyle/>
          <a:p>
            <a:r>
              <a:rPr lang="en-US" dirty="0" smtClean="0"/>
              <a:t>Pop are in different sizes; 8inch,6inch,4inch,2inch.</a:t>
            </a:r>
          </a:p>
          <a:p>
            <a:r>
              <a:rPr lang="en-US" dirty="0" smtClean="0"/>
              <a:t>One joint above  and joint below</a:t>
            </a:r>
          </a:p>
          <a:p>
            <a:r>
              <a:rPr lang="en-US" dirty="0" smtClean="0"/>
              <a:t>Mould with palm</a:t>
            </a:r>
          </a:p>
          <a:p>
            <a:r>
              <a:rPr lang="en-US" dirty="0" smtClean="0"/>
              <a:t>Not too tight or too loose,adequate padding</a:t>
            </a:r>
          </a:p>
          <a:p>
            <a:r>
              <a:rPr lang="en-US" dirty="0" smtClean="0"/>
              <a:t> dip pop vertically into water till water air bubbles ceases to come</a:t>
            </a:r>
          </a:p>
          <a:p>
            <a:r>
              <a:rPr lang="en-US" dirty="0" smtClean="0"/>
              <a:t> uniform thickness of plaster is preferred</a:t>
            </a:r>
            <a:endParaRPr lang="en-US" dirty="0"/>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704850"/>
            <a:ext cx="8229600" cy="1143000"/>
          </a:xfrm>
        </p:spPr>
        <p:txBody>
          <a:bodyPr/>
          <a:lstStyle/>
          <a:p>
            <a:r>
              <a:rPr lang="en-US" dirty="0" smtClean="0"/>
              <a:t>Short Leg Cast</a:t>
            </a:r>
          </a:p>
        </p:txBody>
      </p:sp>
      <p:sp>
        <p:nvSpPr>
          <p:cNvPr id="33795" name="Rectangle 3"/>
          <p:cNvSpPr>
            <a:spLocks noGrp="1" noChangeArrowheads="1"/>
          </p:cNvSpPr>
          <p:nvPr>
            <p:ph type="body" idx="4294967295"/>
          </p:nvPr>
        </p:nvSpPr>
        <p:spPr>
          <a:xfrm>
            <a:off x="0" y="1981200"/>
            <a:ext cx="4191000" cy="4114800"/>
          </a:xfrm>
        </p:spPr>
        <p:txBody>
          <a:bodyPr/>
          <a:lstStyle/>
          <a:p>
            <a:r>
              <a:rPr lang="en-US" dirty="0" smtClean="0"/>
              <a:t>When working alone, the patient can help maintain proper ankle position by holding onto a muslin bandage placed beneath the toes</a:t>
            </a:r>
          </a:p>
        </p:txBody>
      </p:sp>
      <p:sp>
        <p:nvSpPr>
          <p:cNvPr id="33796" name="Rectangle 4"/>
          <p:cNvSpPr>
            <a:spLocks noChangeArrowheads="1"/>
          </p:cNvSpPr>
          <p:nvPr/>
        </p:nvSpPr>
        <p:spPr bwMode="auto">
          <a:xfrm>
            <a:off x="5410200" y="5867400"/>
            <a:ext cx="2895600" cy="517525"/>
          </a:xfrm>
          <a:prstGeom prst="rect">
            <a:avLst/>
          </a:prstGeom>
          <a:noFill/>
          <a:ln w="25400">
            <a:noFill/>
            <a:miter lim="800000"/>
            <a:headEnd/>
            <a:tailEnd/>
          </a:ln>
        </p:spPr>
        <p:txBody>
          <a:bodyPr>
            <a:spAutoFit/>
          </a:bodyPr>
          <a:lstStyle/>
          <a:p>
            <a:r>
              <a:rPr lang="en-US" sz="1400"/>
              <a:t>Figure from Chapman’s Orthopaedic Surgery 3</a:t>
            </a:r>
            <a:r>
              <a:rPr lang="en-US" sz="1400" baseline="30000"/>
              <a:t>rd</a:t>
            </a:r>
            <a:r>
              <a:rPr lang="en-US" sz="1400"/>
              <a:t> Ed. </a:t>
            </a:r>
          </a:p>
        </p:txBody>
      </p:sp>
      <p:pic>
        <p:nvPicPr>
          <p:cNvPr id="33797" name="Picture 5"/>
          <p:cNvPicPr>
            <a:picLocks noChangeAspect="1" noChangeArrowheads="1"/>
          </p:cNvPicPr>
          <p:nvPr/>
        </p:nvPicPr>
        <p:blipFill>
          <a:blip r:embed="rId2"/>
          <a:srcRect/>
          <a:stretch>
            <a:fillRect/>
          </a:stretch>
        </p:blipFill>
        <p:spPr bwMode="auto">
          <a:xfrm>
            <a:off x="5029200" y="2057400"/>
            <a:ext cx="3733800" cy="3048000"/>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704850"/>
            <a:ext cx="8229600" cy="1143000"/>
          </a:xfrm>
        </p:spPr>
        <p:txBody>
          <a:bodyPr/>
          <a:lstStyle/>
          <a:p>
            <a:r>
              <a:rPr lang="en-US" dirty="0" smtClean="0"/>
              <a:t>Above Knee Cast</a:t>
            </a:r>
          </a:p>
        </p:txBody>
      </p:sp>
      <p:sp>
        <p:nvSpPr>
          <p:cNvPr id="34819" name="Rectangle 3"/>
          <p:cNvSpPr>
            <a:spLocks noGrp="1" noChangeArrowheads="1"/>
          </p:cNvSpPr>
          <p:nvPr>
            <p:ph type="body" idx="4294967295"/>
          </p:nvPr>
        </p:nvSpPr>
        <p:spPr>
          <a:xfrm>
            <a:off x="1066800" y="1981200"/>
            <a:ext cx="8077200" cy="4114800"/>
          </a:xfrm>
        </p:spPr>
        <p:txBody>
          <a:bodyPr/>
          <a:lstStyle/>
          <a:p>
            <a:r>
              <a:rPr lang="en-US" dirty="0" smtClean="0"/>
              <a:t>Apply below knee first (thin layer proximally)</a:t>
            </a:r>
          </a:p>
          <a:p>
            <a:r>
              <a:rPr lang="en-US" dirty="0" smtClean="0"/>
              <a:t>Flex knee 5 - 20 degrees</a:t>
            </a:r>
          </a:p>
          <a:p>
            <a:r>
              <a:rPr lang="en-US" dirty="0" smtClean="0"/>
              <a:t>Mold supracondylar femur for improved rotational stability</a:t>
            </a:r>
          </a:p>
          <a:p>
            <a:r>
              <a:rPr lang="en-US" dirty="0" smtClean="0"/>
              <a:t>Apply extra padding anterior to patella</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lum bright="-24000"/>
            <a:grayscl/>
            <a:biLevel thresh="50000"/>
          </a:blip>
          <a:srcRect/>
          <a:stretch>
            <a:fillRect/>
          </a:stretch>
        </p:blipFill>
        <p:spPr bwMode="auto">
          <a:xfrm>
            <a:off x="2209800" y="1600200"/>
            <a:ext cx="4800600" cy="3670300"/>
          </a:xfrm>
          <a:prstGeom prst="rect">
            <a:avLst/>
          </a:prstGeom>
          <a:noFill/>
          <a:ln w="9525">
            <a:noFill/>
            <a:miter lim="800000"/>
            <a:headEnd/>
            <a:tailEnd/>
          </a:ln>
        </p:spPr>
      </p:pic>
      <p:sp>
        <p:nvSpPr>
          <p:cNvPr id="35843" name="Text Box 7"/>
          <p:cNvSpPr txBox="1">
            <a:spLocks noChangeArrowheads="1"/>
          </p:cNvSpPr>
          <p:nvPr/>
        </p:nvSpPr>
        <p:spPr bwMode="auto">
          <a:xfrm>
            <a:off x="4860925" y="746125"/>
            <a:ext cx="2273300" cy="457200"/>
          </a:xfrm>
          <a:prstGeom prst="rect">
            <a:avLst/>
          </a:prstGeom>
          <a:noFill/>
          <a:ln w="9525">
            <a:noFill/>
            <a:miter lim="800000"/>
            <a:headEnd/>
            <a:tailEnd/>
          </a:ln>
        </p:spPr>
        <p:txBody>
          <a:bodyPr wrap="none">
            <a:spAutoFit/>
          </a:bodyPr>
          <a:lstStyle/>
          <a:p>
            <a:pPr algn="l" eaLnBrk="0" hangingPunct="0"/>
            <a:r>
              <a:rPr lang="en-US">
                <a:latin typeface="Times" charset="0"/>
              </a:rPr>
              <a:t>Anterior padding</a:t>
            </a:r>
          </a:p>
        </p:txBody>
      </p:sp>
      <p:sp>
        <p:nvSpPr>
          <p:cNvPr id="35844" name="Text Box 8"/>
          <p:cNvSpPr txBox="1">
            <a:spLocks noChangeArrowheads="1"/>
          </p:cNvSpPr>
          <p:nvPr/>
        </p:nvSpPr>
        <p:spPr bwMode="auto">
          <a:xfrm>
            <a:off x="288925" y="2651125"/>
            <a:ext cx="1919288" cy="822325"/>
          </a:xfrm>
          <a:prstGeom prst="rect">
            <a:avLst/>
          </a:prstGeom>
          <a:noFill/>
          <a:ln w="9525">
            <a:noFill/>
            <a:miter lim="800000"/>
            <a:headEnd/>
            <a:tailEnd/>
          </a:ln>
        </p:spPr>
        <p:txBody>
          <a:bodyPr wrap="none">
            <a:spAutoFit/>
          </a:bodyPr>
          <a:lstStyle/>
          <a:p>
            <a:pPr algn="l" eaLnBrk="0" hangingPunct="0"/>
            <a:r>
              <a:rPr lang="en-US">
                <a:latin typeface="Times" charset="0"/>
              </a:rPr>
              <a:t>Support lower</a:t>
            </a:r>
          </a:p>
          <a:p>
            <a:pPr algn="l" eaLnBrk="0" hangingPunct="0"/>
            <a:r>
              <a:rPr lang="en-US">
                <a:latin typeface="Times" charset="0"/>
              </a:rPr>
              <a:t>leg / cast</a:t>
            </a:r>
          </a:p>
        </p:txBody>
      </p:sp>
      <p:sp>
        <p:nvSpPr>
          <p:cNvPr id="35845" name="Text Box 9"/>
          <p:cNvSpPr txBox="1">
            <a:spLocks noChangeArrowheads="1"/>
          </p:cNvSpPr>
          <p:nvPr/>
        </p:nvSpPr>
        <p:spPr bwMode="auto">
          <a:xfrm>
            <a:off x="7299325" y="3717925"/>
            <a:ext cx="1847850" cy="822325"/>
          </a:xfrm>
          <a:prstGeom prst="rect">
            <a:avLst/>
          </a:prstGeom>
          <a:noFill/>
          <a:ln w="9525">
            <a:noFill/>
            <a:miter lim="800000"/>
            <a:headEnd/>
            <a:tailEnd/>
          </a:ln>
        </p:spPr>
        <p:txBody>
          <a:bodyPr wrap="none">
            <a:spAutoFit/>
          </a:bodyPr>
          <a:lstStyle/>
          <a:p>
            <a:pPr algn="l" eaLnBrk="0" hangingPunct="0"/>
            <a:r>
              <a:rPr lang="en-US">
                <a:latin typeface="Times" charset="0"/>
              </a:rPr>
              <a:t>Extend to </a:t>
            </a:r>
          </a:p>
          <a:p>
            <a:pPr algn="l" eaLnBrk="0" hangingPunct="0"/>
            <a:r>
              <a:rPr lang="en-US">
                <a:latin typeface="Times" charset="0"/>
              </a:rPr>
              <a:t>gluteal crease</a:t>
            </a:r>
          </a:p>
        </p:txBody>
      </p:sp>
      <p:sp>
        <p:nvSpPr>
          <p:cNvPr id="35846" name="Line 10"/>
          <p:cNvSpPr>
            <a:spLocks noChangeShapeType="1"/>
          </p:cNvSpPr>
          <p:nvPr/>
        </p:nvSpPr>
        <p:spPr bwMode="auto">
          <a:xfrm flipV="1">
            <a:off x="1905000" y="3048000"/>
            <a:ext cx="1828800" cy="76200"/>
          </a:xfrm>
          <a:prstGeom prst="line">
            <a:avLst/>
          </a:prstGeom>
          <a:noFill/>
          <a:ln w="38100">
            <a:solidFill>
              <a:srgbClr val="CC0000"/>
            </a:solidFill>
            <a:round/>
            <a:headEnd/>
            <a:tailEnd/>
          </a:ln>
        </p:spPr>
        <p:txBody>
          <a:bodyPr wrap="none" anchor="ctr"/>
          <a:lstStyle/>
          <a:p>
            <a:endParaRPr lang="en-US"/>
          </a:p>
        </p:txBody>
      </p:sp>
      <p:sp>
        <p:nvSpPr>
          <p:cNvPr id="35847" name="Line 11"/>
          <p:cNvSpPr>
            <a:spLocks noChangeShapeType="1"/>
          </p:cNvSpPr>
          <p:nvPr/>
        </p:nvSpPr>
        <p:spPr bwMode="auto">
          <a:xfrm flipH="1">
            <a:off x="5257800" y="1066800"/>
            <a:ext cx="685800" cy="1752600"/>
          </a:xfrm>
          <a:prstGeom prst="line">
            <a:avLst/>
          </a:prstGeom>
          <a:noFill/>
          <a:ln w="38100">
            <a:solidFill>
              <a:srgbClr val="CC0000"/>
            </a:solidFill>
            <a:round/>
            <a:headEnd/>
            <a:tailEnd/>
          </a:ln>
        </p:spPr>
        <p:txBody>
          <a:bodyPr wrap="none" anchor="ctr"/>
          <a:lstStyle/>
          <a:p>
            <a:endParaRPr lang="en-US"/>
          </a:p>
        </p:txBody>
      </p:sp>
      <p:sp>
        <p:nvSpPr>
          <p:cNvPr id="35848" name="Line 12"/>
          <p:cNvSpPr>
            <a:spLocks noChangeShapeType="1"/>
          </p:cNvSpPr>
          <p:nvPr/>
        </p:nvSpPr>
        <p:spPr bwMode="auto">
          <a:xfrm flipH="1" flipV="1">
            <a:off x="6400800" y="3810000"/>
            <a:ext cx="914400" cy="381000"/>
          </a:xfrm>
          <a:prstGeom prst="line">
            <a:avLst/>
          </a:prstGeom>
          <a:noFill/>
          <a:ln w="38100">
            <a:solidFill>
              <a:srgbClr val="CC0000"/>
            </a:solidFill>
            <a:round/>
            <a:headEnd/>
            <a:tailEnd/>
          </a:ln>
        </p:spPr>
        <p:txBody>
          <a:bodyPr wrap="none" anchor="ctr"/>
          <a:lstStyle/>
          <a:p>
            <a:endParaRPr lang="en-US"/>
          </a:p>
        </p:txBody>
      </p:sp>
      <p:sp>
        <p:nvSpPr>
          <p:cNvPr id="35849" name="Line 13"/>
          <p:cNvSpPr>
            <a:spLocks noChangeShapeType="1"/>
          </p:cNvSpPr>
          <p:nvPr/>
        </p:nvSpPr>
        <p:spPr bwMode="auto">
          <a:xfrm flipH="1">
            <a:off x="5943600" y="3276600"/>
            <a:ext cx="762000" cy="990600"/>
          </a:xfrm>
          <a:prstGeom prst="line">
            <a:avLst/>
          </a:prstGeom>
          <a:noFill/>
          <a:ln w="57150">
            <a:solidFill>
              <a:srgbClr val="00CC00"/>
            </a:solidFill>
            <a:prstDash val="sysDot"/>
            <a:round/>
            <a:headEnd/>
            <a:tailEnd/>
          </a:ln>
        </p:spPr>
        <p:txBody>
          <a:bodyPr wrap="none" anchor="ctr"/>
          <a:lstStyle/>
          <a:p>
            <a:endParaRPr lang="en-US"/>
          </a:p>
        </p:txBody>
      </p:sp>
      <p:sp>
        <p:nvSpPr>
          <p:cNvPr id="35850" name="Rectangle 15"/>
          <p:cNvSpPr>
            <a:spLocks noChangeArrowheads="1"/>
          </p:cNvSpPr>
          <p:nvPr/>
        </p:nvSpPr>
        <p:spPr bwMode="auto">
          <a:xfrm>
            <a:off x="1752600" y="5551488"/>
            <a:ext cx="5626100" cy="304800"/>
          </a:xfrm>
          <a:prstGeom prst="rect">
            <a:avLst/>
          </a:prstGeom>
          <a:noFill/>
          <a:ln w="25400">
            <a:noFill/>
            <a:miter lim="800000"/>
            <a:headEnd/>
            <a:tailEnd/>
          </a:ln>
        </p:spPr>
        <p:txBody>
          <a:bodyPr wrap="none">
            <a:spAutoFit/>
          </a:bodyPr>
          <a:lstStyle/>
          <a:p>
            <a:r>
              <a:rPr lang="en-US" sz="1400"/>
              <a:t>Figure from: Browner and Jupiter: Skeletal Trauma, 2</a:t>
            </a:r>
            <a:r>
              <a:rPr lang="en-US" sz="1400" baseline="30000"/>
              <a:t>nd</a:t>
            </a:r>
            <a:r>
              <a:rPr lang="en-US" sz="1400"/>
              <a:t> ed, Saunders,  1998.</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704850"/>
            <a:ext cx="8229600" cy="1143000"/>
          </a:xfrm>
        </p:spPr>
        <p:txBody>
          <a:bodyPr/>
          <a:lstStyle/>
          <a:p>
            <a:r>
              <a:rPr lang="en-US" dirty="0" smtClean="0"/>
              <a:t>Forearm Casts &amp; Splints</a:t>
            </a:r>
          </a:p>
        </p:txBody>
      </p:sp>
      <p:sp>
        <p:nvSpPr>
          <p:cNvPr id="36867" name="Rectangle 3"/>
          <p:cNvSpPr>
            <a:spLocks noGrp="1" noChangeArrowheads="1"/>
          </p:cNvSpPr>
          <p:nvPr>
            <p:ph type="body" idx="4294967295"/>
          </p:nvPr>
        </p:nvSpPr>
        <p:spPr>
          <a:xfrm>
            <a:off x="0" y="1935163"/>
            <a:ext cx="8229600" cy="4389437"/>
          </a:xfrm>
        </p:spPr>
        <p:txBody>
          <a:bodyPr/>
          <a:lstStyle/>
          <a:p>
            <a:r>
              <a:rPr lang="en-US" dirty="0" smtClean="0"/>
              <a:t>MCP joints should be free </a:t>
            </a:r>
          </a:p>
          <a:p>
            <a:pPr lvl="1"/>
            <a:r>
              <a:rPr lang="en-US" dirty="0" smtClean="0"/>
              <a:t>Do not go past proximal palmar crease</a:t>
            </a:r>
          </a:p>
          <a:p>
            <a:r>
              <a:rPr lang="en-US" dirty="0" smtClean="0"/>
              <a:t>Thumb should be free to base of MC </a:t>
            </a:r>
          </a:p>
          <a:p>
            <a:pPr lvl="1"/>
            <a:r>
              <a:rPr lang="en-US" dirty="0" smtClean="0"/>
              <a:t>Opposition of thumb to little finger should be unobstructed</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srcRect/>
          <a:stretch>
            <a:fillRect/>
          </a:stretch>
        </p:blipFill>
        <p:spPr bwMode="auto">
          <a:xfrm>
            <a:off x="1295400" y="990600"/>
            <a:ext cx="6503988" cy="4876800"/>
          </a:xfrm>
          <a:prstGeom prst="rect">
            <a:avLst/>
          </a:prstGeom>
          <a:noFill/>
          <a:ln w="9525">
            <a:noFill/>
            <a:miter lim="800000"/>
            <a:headEnd/>
            <a:tailEnd/>
          </a:ln>
        </p:spPr>
      </p:pic>
      <p:sp>
        <p:nvSpPr>
          <p:cNvPr id="37891" name="Oval 3"/>
          <p:cNvSpPr>
            <a:spLocks noChangeArrowheads="1"/>
          </p:cNvSpPr>
          <p:nvPr/>
        </p:nvSpPr>
        <p:spPr bwMode="auto">
          <a:xfrm>
            <a:off x="2133600" y="3733800"/>
            <a:ext cx="1981200" cy="1828800"/>
          </a:xfrm>
          <a:prstGeom prst="ellipse">
            <a:avLst/>
          </a:prstGeom>
          <a:noFill/>
          <a:ln w="57150">
            <a:solidFill>
              <a:schemeClr val="hlink"/>
            </a:solidFill>
            <a:round/>
            <a:headEnd/>
            <a:tailEnd/>
          </a:ln>
        </p:spPr>
        <p:txBody>
          <a:bodyPr wrap="none" anchor="ctr"/>
          <a:lstStyle/>
          <a:p>
            <a:endParaRPr lang="en-US"/>
          </a:p>
        </p:txBody>
      </p:sp>
      <p:sp>
        <p:nvSpPr>
          <p:cNvPr id="37892" name="Oval 4"/>
          <p:cNvSpPr>
            <a:spLocks noChangeArrowheads="1"/>
          </p:cNvSpPr>
          <p:nvPr/>
        </p:nvSpPr>
        <p:spPr bwMode="auto">
          <a:xfrm>
            <a:off x="4038600" y="3352800"/>
            <a:ext cx="1295400" cy="1066800"/>
          </a:xfrm>
          <a:prstGeom prst="ellipse">
            <a:avLst/>
          </a:prstGeom>
          <a:noFill/>
          <a:ln w="53975">
            <a:solidFill>
              <a:schemeClr val="hlink"/>
            </a:solidFill>
            <a:round/>
            <a:headEnd/>
            <a:tailEnd/>
          </a:ln>
        </p:spPr>
        <p:txBody>
          <a:bodyPr wrap="none" anchor="ctr"/>
          <a:lstStyle/>
          <a:p>
            <a:endParaRPr lang="en-US"/>
          </a:p>
        </p:txBody>
      </p:sp>
      <p:sp>
        <p:nvSpPr>
          <p:cNvPr id="37893" name="Text Box 6"/>
          <p:cNvSpPr txBox="1">
            <a:spLocks noChangeArrowheads="1"/>
          </p:cNvSpPr>
          <p:nvPr/>
        </p:nvSpPr>
        <p:spPr bwMode="auto">
          <a:xfrm>
            <a:off x="2438400" y="3698875"/>
            <a:ext cx="1447800" cy="1555750"/>
          </a:xfrm>
          <a:prstGeom prst="rect">
            <a:avLst/>
          </a:prstGeom>
          <a:noFill/>
          <a:ln w="25400">
            <a:noFill/>
            <a:miter lim="800000"/>
            <a:headEnd/>
            <a:tailEnd/>
          </a:ln>
        </p:spPr>
        <p:txBody>
          <a:bodyPr>
            <a:spAutoFit/>
          </a:bodyPr>
          <a:lstStyle/>
          <a:p>
            <a:r>
              <a:rPr lang="en-US" sz="9600">
                <a:solidFill>
                  <a:schemeClr val="hlink"/>
                </a:solidFill>
                <a:latin typeface="Arial Narrow" pitchFamily="34" charset="0"/>
              </a:rPr>
              <a:t>x</a:t>
            </a:r>
          </a:p>
        </p:txBody>
      </p:sp>
      <p:sp>
        <p:nvSpPr>
          <p:cNvPr id="37894" name="Rectangle 7"/>
          <p:cNvSpPr>
            <a:spLocks noChangeArrowheads="1"/>
          </p:cNvSpPr>
          <p:nvPr/>
        </p:nvSpPr>
        <p:spPr bwMode="auto">
          <a:xfrm>
            <a:off x="4114800" y="3276600"/>
            <a:ext cx="1143000" cy="1098550"/>
          </a:xfrm>
          <a:prstGeom prst="rect">
            <a:avLst/>
          </a:prstGeom>
          <a:noFill/>
          <a:ln w="25400">
            <a:noFill/>
            <a:miter lim="800000"/>
            <a:headEnd/>
            <a:tailEnd/>
          </a:ln>
        </p:spPr>
        <p:txBody>
          <a:bodyPr>
            <a:spAutoFit/>
          </a:bodyPr>
          <a:lstStyle/>
          <a:p>
            <a:r>
              <a:rPr lang="en-US" sz="6600">
                <a:solidFill>
                  <a:schemeClr val="hlink"/>
                </a:solidFill>
                <a:latin typeface="Arial Narrow" pitchFamily="34" charset="0"/>
              </a:rPr>
              <a:t>x</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457200"/>
            <a:ext cx="7772400" cy="1143000"/>
          </a:xfrm>
        </p:spPr>
        <p:txBody>
          <a:bodyPr>
            <a:normAutofit fontScale="90000"/>
          </a:bodyPr>
          <a:lstStyle/>
          <a:p>
            <a:r>
              <a:rPr lang="en-US" dirty="0" smtClean="0"/>
              <a:t>Examples - Position of Function</a:t>
            </a:r>
          </a:p>
        </p:txBody>
      </p:sp>
      <p:sp>
        <p:nvSpPr>
          <p:cNvPr id="38915" name="Rectangle 3"/>
          <p:cNvSpPr>
            <a:spLocks noGrp="1" noChangeArrowheads="1"/>
          </p:cNvSpPr>
          <p:nvPr>
            <p:ph type="body" sz="half" idx="4294967295"/>
          </p:nvPr>
        </p:nvSpPr>
        <p:spPr>
          <a:xfrm>
            <a:off x="0" y="1905000"/>
            <a:ext cx="7467600" cy="1219200"/>
          </a:xfrm>
        </p:spPr>
        <p:txBody>
          <a:bodyPr/>
          <a:lstStyle/>
          <a:p>
            <a:r>
              <a:rPr lang="en-US" sz="2800" dirty="0" smtClean="0"/>
              <a:t>Ankle - Neutral dorsiflexion – </a:t>
            </a:r>
            <a:r>
              <a:rPr lang="en-US" sz="2800" dirty="0" smtClean="0">
                <a:solidFill>
                  <a:schemeClr val="tx2"/>
                </a:solidFill>
              </a:rPr>
              <a:t>No </a:t>
            </a:r>
            <a:r>
              <a:rPr lang="en-US" sz="2800" dirty="0" err="1" smtClean="0">
                <a:solidFill>
                  <a:schemeClr val="tx2"/>
                </a:solidFill>
              </a:rPr>
              <a:t>Equinus</a:t>
            </a:r>
            <a:endParaRPr lang="en-US" sz="2800" dirty="0" smtClean="0">
              <a:solidFill>
                <a:schemeClr val="tx2"/>
              </a:solidFill>
            </a:endParaRPr>
          </a:p>
          <a:p>
            <a:r>
              <a:rPr lang="en-US" sz="2800" dirty="0" smtClean="0"/>
              <a:t>Hand - MCPs flexed 70 – 90</a:t>
            </a:r>
            <a:r>
              <a:rPr lang="en-US" sz="2800" dirty="0" smtClean="0">
                <a:cs typeface="Times New Roman" pitchFamily="18" charset="0"/>
              </a:rPr>
              <a:t>º,</a:t>
            </a:r>
            <a:r>
              <a:rPr lang="en-US" sz="2800" dirty="0" smtClean="0"/>
              <a:t> IPs in extension</a:t>
            </a:r>
          </a:p>
        </p:txBody>
      </p:sp>
      <p:pic>
        <p:nvPicPr>
          <p:cNvPr id="38916" name="Picture 7" descr="1"/>
          <p:cNvPicPr>
            <a:picLocks noGrp="1" noChangeAspect="1" noChangeArrowheads="1"/>
          </p:cNvPicPr>
          <p:nvPr>
            <p:ph sz="quarter" idx="4294967295"/>
          </p:nvPr>
        </p:nvPicPr>
        <p:blipFill>
          <a:blip r:embed="rId3"/>
          <a:srcRect b="5246"/>
          <a:stretch>
            <a:fillRect/>
          </a:stretch>
        </p:blipFill>
        <p:spPr>
          <a:xfrm>
            <a:off x="0" y="3495675"/>
            <a:ext cx="5257800" cy="2752725"/>
          </a:xfrm>
          <a:noFill/>
        </p:spPr>
      </p:pic>
      <p:sp>
        <p:nvSpPr>
          <p:cNvPr id="38917" name="Text Box 5"/>
          <p:cNvSpPr txBox="1">
            <a:spLocks noChangeArrowheads="1"/>
          </p:cNvSpPr>
          <p:nvPr/>
        </p:nvSpPr>
        <p:spPr bwMode="auto">
          <a:xfrm>
            <a:off x="3276600" y="4495800"/>
            <a:ext cx="1473200" cy="366713"/>
          </a:xfrm>
          <a:prstGeom prst="rect">
            <a:avLst/>
          </a:prstGeom>
          <a:noFill/>
          <a:ln w="9525">
            <a:noFill/>
            <a:miter lim="800000"/>
            <a:headEnd/>
            <a:tailEnd/>
          </a:ln>
        </p:spPr>
        <p:txBody>
          <a:bodyPr wrap="none">
            <a:spAutoFit/>
          </a:bodyPr>
          <a:lstStyle/>
          <a:p>
            <a:pPr algn="l" eaLnBrk="0" hangingPunct="0"/>
            <a:r>
              <a:rPr lang="en-US" sz="1800">
                <a:solidFill>
                  <a:srgbClr val="CC0000"/>
                </a:solidFill>
                <a:latin typeface="Times" charset="0"/>
              </a:rPr>
              <a:t>70-90 degrees</a:t>
            </a:r>
            <a:endParaRPr lang="en-US">
              <a:latin typeface="Times" charset="0"/>
            </a:endParaRPr>
          </a:p>
        </p:txBody>
      </p:sp>
      <p:sp>
        <p:nvSpPr>
          <p:cNvPr id="38918" name="Rectangle 6"/>
          <p:cNvSpPr>
            <a:spLocks noChangeArrowheads="1"/>
          </p:cNvSpPr>
          <p:nvPr/>
        </p:nvSpPr>
        <p:spPr bwMode="auto">
          <a:xfrm>
            <a:off x="3000375" y="6477000"/>
            <a:ext cx="3157538" cy="304800"/>
          </a:xfrm>
          <a:prstGeom prst="rect">
            <a:avLst/>
          </a:prstGeom>
          <a:noFill/>
          <a:ln w="25400">
            <a:noFill/>
            <a:miter lim="800000"/>
            <a:headEnd/>
            <a:tailEnd/>
          </a:ln>
        </p:spPr>
        <p:txBody>
          <a:bodyPr wrap="none">
            <a:spAutoFit/>
          </a:bodyPr>
          <a:lstStyle/>
          <a:p>
            <a:r>
              <a:rPr lang="en-US" sz="1400"/>
              <a:t>Figure from Rockwood and Green, 5</a:t>
            </a:r>
            <a:r>
              <a:rPr lang="en-US" sz="1400" baseline="30000"/>
              <a:t>th</a:t>
            </a:r>
            <a:r>
              <a:rPr lang="en-US" sz="1400"/>
              <a:t> ed.</a:t>
            </a:r>
          </a:p>
        </p:txBody>
      </p:sp>
      <p:sp>
        <p:nvSpPr>
          <p:cNvPr id="38919" name="Line 12"/>
          <p:cNvSpPr>
            <a:spLocks noChangeShapeType="1"/>
          </p:cNvSpPr>
          <p:nvPr/>
        </p:nvSpPr>
        <p:spPr bwMode="auto">
          <a:xfrm flipV="1">
            <a:off x="2819400" y="4114800"/>
            <a:ext cx="152400" cy="838200"/>
          </a:xfrm>
          <a:prstGeom prst="line">
            <a:avLst/>
          </a:prstGeom>
          <a:noFill/>
          <a:ln w="25400">
            <a:solidFill>
              <a:schemeClr val="hlink"/>
            </a:solidFill>
            <a:round/>
            <a:headEnd/>
            <a:tailEnd/>
          </a:ln>
        </p:spPr>
        <p:txBody>
          <a:bodyPr wrap="none" anchor="ctr"/>
          <a:lstStyle/>
          <a:p>
            <a:endParaRPr lang="en-US"/>
          </a:p>
        </p:txBody>
      </p:sp>
      <p:sp>
        <p:nvSpPr>
          <p:cNvPr id="38920" name="Line 13"/>
          <p:cNvSpPr>
            <a:spLocks noChangeShapeType="1"/>
          </p:cNvSpPr>
          <p:nvPr/>
        </p:nvSpPr>
        <p:spPr bwMode="auto">
          <a:xfrm>
            <a:off x="2971800" y="4114800"/>
            <a:ext cx="1295400" cy="0"/>
          </a:xfrm>
          <a:prstGeom prst="line">
            <a:avLst/>
          </a:prstGeom>
          <a:noFill/>
          <a:ln w="25400">
            <a:solidFill>
              <a:schemeClr val="hlink"/>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609600"/>
            <a:ext cx="5867400" cy="1143000"/>
          </a:xfrm>
        </p:spPr>
        <p:txBody>
          <a:bodyPr/>
          <a:lstStyle/>
          <a:p>
            <a:r>
              <a:rPr lang="en-US" dirty="0" smtClean="0"/>
              <a:t>Cast Wedging</a:t>
            </a:r>
            <a:endParaRPr lang="en-GB" dirty="0" smtClean="0"/>
          </a:p>
        </p:txBody>
      </p:sp>
      <p:sp>
        <p:nvSpPr>
          <p:cNvPr id="39939" name="Rectangle 3"/>
          <p:cNvSpPr>
            <a:spLocks noGrp="1" noChangeArrowheads="1"/>
          </p:cNvSpPr>
          <p:nvPr>
            <p:ph type="body" idx="4294967295"/>
          </p:nvPr>
        </p:nvSpPr>
        <p:spPr>
          <a:xfrm>
            <a:off x="0" y="1981200"/>
            <a:ext cx="5562600" cy="4114800"/>
          </a:xfrm>
        </p:spPr>
        <p:txBody>
          <a:bodyPr>
            <a:normAutofit lnSpcReduction="10000"/>
          </a:bodyPr>
          <a:lstStyle/>
          <a:p>
            <a:r>
              <a:rPr lang="en-US" sz="2800" dirty="0" smtClean="0"/>
              <a:t>Early follow-up x-rays are required to ensure reduction is not lost</a:t>
            </a:r>
          </a:p>
          <a:p>
            <a:r>
              <a:rPr lang="en-US" sz="2800" dirty="0" smtClean="0"/>
              <a:t>Cast may be “wedged” to correct reduction</a:t>
            </a:r>
          </a:p>
          <a:p>
            <a:r>
              <a:rPr lang="en-US" sz="2800" dirty="0" smtClean="0"/>
              <a:t>Deformity is drawn out on cast</a:t>
            </a:r>
          </a:p>
          <a:p>
            <a:r>
              <a:rPr lang="en-US" sz="2800" dirty="0" smtClean="0"/>
              <a:t>Cast is cut circumferentially</a:t>
            </a:r>
          </a:p>
          <a:p>
            <a:r>
              <a:rPr lang="en-US" sz="2800" dirty="0" smtClean="0"/>
              <a:t>Cast is wedged to correct deformity and the over-wrapped</a:t>
            </a:r>
            <a:endParaRPr lang="en-GB" sz="2800" dirty="0" smtClean="0"/>
          </a:p>
        </p:txBody>
      </p:sp>
      <p:pic>
        <p:nvPicPr>
          <p:cNvPr id="39940" name="Picture 4"/>
          <p:cNvPicPr>
            <a:picLocks noChangeAspect="1" noChangeArrowheads="1"/>
          </p:cNvPicPr>
          <p:nvPr/>
        </p:nvPicPr>
        <p:blipFill>
          <a:blip r:embed="rId2"/>
          <a:srcRect l="51985" b="39680"/>
          <a:stretch>
            <a:fillRect/>
          </a:stretch>
        </p:blipFill>
        <p:spPr bwMode="auto">
          <a:xfrm>
            <a:off x="6705600" y="0"/>
            <a:ext cx="2438400" cy="2514600"/>
          </a:xfrm>
          <a:prstGeom prst="rect">
            <a:avLst/>
          </a:prstGeom>
          <a:noFill/>
          <a:ln w="25400">
            <a:noFill/>
            <a:miter lim="800000"/>
            <a:headEnd/>
            <a:tailEnd/>
          </a:ln>
        </p:spPr>
      </p:pic>
      <p:sp>
        <p:nvSpPr>
          <p:cNvPr id="39941" name="Text Box 5"/>
          <p:cNvSpPr txBox="1">
            <a:spLocks noChangeArrowheads="1"/>
          </p:cNvSpPr>
          <p:nvPr/>
        </p:nvSpPr>
        <p:spPr bwMode="auto">
          <a:xfrm>
            <a:off x="6400800" y="5638800"/>
            <a:ext cx="2743200" cy="1155700"/>
          </a:xfrm>
          <a:prstGeom prst="rect">
            <a:avLst/>
          </a:prstGeom>
          <a:noFill/>
          <a:ln w="25400">
            <a:noFill/>
            <a:miter lim="800000"/>
            <a:headEnd/>
            <a:tailEnd/>
          </a:ln>
        </p:spPr>
        <p:txBody>
          <a:bodyPr>
            <a:spAutoFit/>
          </a:bodyPr>
          <a:lstStyle/>
          <a:p>
            <a:r>
              <a:rPr lang="en-US" sz="1400"/>
              <a:t>Example of cast wedging to correct loss of reduction of a pediatric distal both bone forearm fracture.  From </a:t>
            </a:r>
            <a:r>
              <a:rPr lang="en-GB" sz="1400"/>
              <a:t>Halanski M, Noonan KJ.  J Am Acad Orthop Surg. 2008.</a:t>
            </a:r>
          </a:p>
        </p:txBody>
      </p:sp>
      <p:pic>
        <p:nvPicPr>
          <p:cNvPr id="39942" name="Picture 6"/>
          <p:cNvPicPr>
            <a:picLocks noChangeAspect="1" noChangeArrowheads="1"/>
          </p:cNvPicPr>
          <p:nvPr/>
        </p:nvPicPr>
        <p:blipFill>
          <a:blip r:embed="rId2"/>
          <a:srcRect t="14622" r="51985" b="43336"/>
          <a:stretch>
            <a:fillRect/>
          </a:stretch>
        </p:blipFill>
        <p:spPr bwMode="auto">
          <a:xfrm>
            <a:off x="6705600" y="2667000"/>
            <a:ext cx="2438400" cy="1752600"/>
          </a:xfrm>
          <a:prstGeom prst="rect">
            <a:avLst/>
          </a:prstGeom>
          <a:noFill/>
          <a:ln w="25400">
            <a:noFill/>
            <a:miter lim="800000"/>
            <a:headEnd/>
            <a:tailEnd/>
          </a:ln>
        </p:spPr>
      </p:pic>
      <p:pic>
        <p:nvPicPr>
          <p:cNvPr id="39943" name="Picture 7"/>
          <p:cNvPicPr>
            <a:picLocks noChangeAspect="1" noChangeArrowheads="1"/>
          </p:cNvPicPr>
          <p:nvPr/>
        </p:nvPicPr>
        <p:blipFill>
          <a:blip r:embed="rId2"/>
          <a:srcRect l="51985" t="63976" b="3122"/>
          <a:stretch>
            <a:fillRect/>
          </a:stretch>
        </p:blipFill>
        <p:spPr bwMode="auto">
          <a:xfrm>
            <a:off x="6705600" y="4267200"/>
            <a:ext cx="2438400" cy="1371600"/>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704850"/>
            <a:ext cx="8229600" cy="1143000"/>
          </a:xfrm>
        </p:spPr>
        <p:txBody>
          <a:bodyPr/>
          <a:lstStyle/>
          <a:p>
            <a:r>
              <a:rPr lang="en-US" dirty="0" smtClean="0"/>
              <a:t>Complications of Casts &amp; Splints</a:t>
            </a:r>
          </a:p>
        </p:txBody>
      </p:sp>
      <p:sp>
        <p:nvSpPr>
          <p:cNvPr id="40963" name="Rectangle 3"/>
          <p:cNvSpPr>
            <a:spLocks noGrp="1" noChangeArrowheads="1"/>
          </p:cNvSpPr>
          <p:nvPr>
            <p:ph type="body" idx="4294967295"/>
          </p:nvPr>
        </p:nvSpPr>
        <p:spPr>
          <a:xfrm>
            <a:off x="0" y="1935163"/>
            <a:ext cx="8229600" cy="4389437"/>
          </a:xfrm>
        </p:spPr>
        <p:txBody>
          <a:bodyPr/>
          <a:lstStyle/>
          <a:p>
            <a:pPr>
              <a:spcBef>
                <a:spcPts val="400"/>
              </a:spcBef>
            </a:pPr>
            <a:r>
              <a:rPr lang="en-US" dirty="0" smtClean="0"/>
              <a:t>Loss of reduction</a:t>
            </a:r>
          </a:p>
          <a:p>
            <a:pPr>
              <a:spcBef>
                <a:spcPts val="400"/>
              </a:spcBef>
            </a:pPr>
            <a:r>
              <a:rPr lang="en-US" dirty="0" smtClean="0"/>
              <a:t>Pressure necrosis – may occur as early as 2 hours</a:t>
            </a:r>
          </a:p>
          <a:p>
            <a:pPr>
              <a:spcBef>
                <a:spcPts val="400"/>
              </a:spcBef>
            </a:pPr>
            <a:r>
              <a:rPr lang="en-US" dirty="0" smtClean="0"/>
              <a:t>Tight cast </a:t>
            </a:r>
            <a:r>
              <a:rPr lang="en-US" dirty="0" smtClean="0">
                <a:sym typeface="Symbol" pitchFamily="18" charset="2"/>
              </a:rPr>
              <a:t> </a:t>
            </a:r>
            <a:r>
              <a:rPr lang="en-US" dirty="0" smtClean="0"/>
              <a:t>compartment syndrome 		</a:t>
            </a:r>
            <a:r>
              <a:rPr lang="en-US" dirty="0" err="1" smtClean="0"/>
              <a:t>Univalving</a:t>
            </a:r>
            <a:r>
              <a:rPr lang="en-US" dirty="0" smtClean="0"/>
              <a:t> = 30% pressure drop                              	</a:t>
            </a:r>
            <a:r>
              <a:rPr lang="en-US" dirty="0" err="1" smtClean="0"/>
              <a:t>Bivalving</a:t>
            </a:r>
            <a:r>
              <a:rPr lang="en-US" dirty="0" smtClean="0"/>
              <a:t> = 60% pressure drop </a:t>
            </a:r>
          </a:p>
          <a:p>
            <a:pPr lvl="2">
              <a:spcBef>
                <a:spcPts val="400"/>
              </a:spcBef>
              <a:buFontTx/>
              <a:buNone/>
            </a:pPr>
            <a:r>
              <a:rPr lang="en-US" sz="3200" dirty="0" smtClean="0"/>
              <a:t>Also need to cut cast padding</a:t>
            </a:r>
          </a:p>
          <a:p>
            <a:pPr lvl="2">
              <a:buFontTx/>
              <a:buNone/>
            </a:pPr>
            <a:endParaRPr lang="en-US" sz="3200" dirty="0" smtClean="0"/>
          </a:p>
          <a:p>
            <a:pPr lvl="2">
              <a:buFontTx/>
              <a:buNone/>
            </a:pPr>
            <a:endParaRPr lang="en-US" sz="3200" dirty="0" smtClean="0"/>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704850"/>
            <a:ext cx="8229600" cy="1143000"/>
          </a:xfrm>
        </p:spPr>
        <p:txBody>
          <a:bodyPr/>
          <a:lstStyle/>
          <a:p>
            <a:r>
              <a:rPr lang="en-US" dirty="0" smtClean="0"/>
              <a:t>Complications of Casts &amp; Splints</a:t>
            </a:r>
          </a:p>
        </p:txBody>
      </p:sp>
      <p:sp>
        <p:nvSpPr>
          <p:cNvPr id="41987" name="Rectangle 3"/>
          <p:cNvSpPr>
            <a:spLocks noGrp="1" noChangeArrowheads="1"/>
          </p:cNvSpPr>
          <p:nvPr>
            <p:ph type="body" idx="4294967295"/>
          </p:nvPr>
        </p:nvSpPr>
        <p:spPr>
          <a:xfrm>
            <a:off x="0" y="1935163"/>
            <a:ext cx="8229600" cy="4389437"/>
          </a:xfrm>
        </p:spPr>
        <p:txBody>
          <a:bodyPr/>
          <a:lstStyle/>
          <a:p>
            <a:pPr>
              <a:lnSpc>
                <a:spcPct val="90000"/>
              </a:lnSpc>
            </a:pPr>
            <a:r>
              <a:rPr lang="en-US" sz="2800" dirty="0" smtClean="0"/>
              <a:t>Thermal Injury - avoid plaster &gt; 10 ply, water &gt;24</a:t>
            </a:r>
            <a:r>
              <a:rPr lang="en-US" sz="2800" dirty="0" smtClean="0">
                <a:cs typeface="Times New Roman" pitchFamily="18" charset="0"/>
              </a:rPr>
              <a:t>°</a:t>
            </a:r>
            <a:r>
              <a:rPr lang="en-US" sz="2800" dirty="0" smtClean="0"/>
              <a:t>C, unusual with fiberglass</a:t>
            </a:r>
          </a:p>
          <a:p>
            <a:pPr>
              <a:lnSpc>
                <a:spcPct val="90000"/>
              </a:lnSpc>
            </a:pPr>
            <a:r>
              <a:rPr lang="en-US" sz="2800" dirty="0" smtClean="0"/>
              <a:t>Cuts and burns during removal</a:t>
            </a:r>
          </a:p>
        </p:txBody>
      </p:sp>
      <p:pic>
        <p:nvPicPr>
          <p:cNvPr id="41988" name="Picture 4"/>
          <p:cNvPicPr>
            <a:picLocks noChangeAspect="1" noChangeArrowheads="1"/>
          </p:cNvPicPr>
          <p:nvPr/>
        </p:nvPicPr>
        <p:blipFill>
          <a:blip r:embed="rId2"/>
          <a:srcRect/>
          <a:stretch>
            <a:fillRect/>
          </a:stretch>
        </p:blipFill>
        <p:spPr bwMode="auto">
          <a:xfrm>
            <a:off x="5105400" y="3429000"/>
            <a:ext cx="3560763" cy="2416175"/>
          </a:xfrm>
          <a:prstGeom prst="rect">
            <a:avLst/>
          </a:prstGeom>
          <a:noFill/>
          <a:ln w="25400">
            <a:noFill/>
            <a:miter lim="800000"/>
            <a:headEnd/>
            <a:tailEnd/>
          </a:ln>
        </p:spPr>
      </p:pic>
      <p:sp>
        <p:nvSpPr>
          <p:cNvPr id="41989" name="Text Box 5"/>
          <p:cNvSpPr txBox="1">
            <a:spLocks noChangeArrowheads="1"/>
          </p:cNvSpPr>
          <p:nvPr/>
        </p:nvSpPr>
        <p:spPr bwMode="auto">
          <a:xfrm>
            <a:off x="5257800" y="5867400"/>
            <a:ext cx="3476625" cy="730250"/>
          </a:xfrm>
          <a:prstGeom prst="rect">
            <a:avLst/>
          </a:prstGeom>
          <a:noFill/>
          <a:ln w="25400">
            <a:noFill/>
            <a:miter lim="800000"/>
            <a:headEnd/>
            <a:tailEnd/>
          </a:ln>
        </p:spPr>
        <p:txBody>
          <a:bodyPr>
            <a:spAutoFit/>
          </a:bodyPr>
          <a:lstStyle/>
          <a:p>
            <a:r>
              <a:rPr lang="en-US" sz="1400"/>
              <a:t>Keloid formation as a result of an injury during cast removal.  From </a:t>
            </a:r>
            <a:r>
              <a:rPr lang="en-GB" sz="1400"/>
              <a:t>Halanski M, Noonan KJ.  J Am Acad Orthop Surg. 2008.</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0" y="704850"/>
            <a:ext cx="8229600" cy="1143000"/>
          </a:xfrm>
        </p:spPr>
        <p:txBody>
          <a:bodyPr/>
          <a:lstStyle/>
          <a:p>
            <a:r>
              <a:rPr lang="en-US" dirty="0" smtClean="0"/>
              <a:t>Complications of Casts &amp; Splints</a:t>
            </a:r>
          </a:p>
        </p:txBody>
      </p:sp>
      <p:sp>
        <p:nvSpPr>
          <p:cNvPr id="43011" name="Rectangle 3"/>
          <p:cNvSpPr>
            <a:spLocks noGrp="1" noChangeArrowheads="1"/>
          </p:cNvSpPr>
          <p:nvPr>
            <p:ph type="body" idx="4294967295"/>
          </p:nvPr>
        </p:nvSpPr>
        <p:spPr>
          <a:xfrm>
            <a:off x="0" y="1935163"/>
            <a:ext cx="8229600" cy="4389437"/>
          </a:xfrm>
        </p:spPr>
        <p:txBody>
          <a:bodyPr/>
          <a:lstStyle/>
          <a:p>
            <a:pPr>
              <a:lnSpc>
                <a:spcPct val="90000"/>
              </a:lnSpc>
            </a:pPr>
            <a:r>
              <a:rPr lang="en-US" sz="2800" dirty="0" smtClean="0"/>
              <a:t>DVT/PE - increased in lower extremity fracture </a:t>
            </a:r>
          </a:p>
          <a:p>
            <a:pPr lvl="1">
              <a:lnSpc>
                <a:spcPct val="90000"/>
              </a:lnSpc>
            </a:pPr>
            <a:r>
              <a:rPr lang="en-US" sz="2400" dirty="0" smtClean="0"/>
              <a:t>Ask about prior history and family history</a:t>
            </a:r>
          </a:p>
          <a:p>
            <a:pPr lvl="1">
              <a:lnSpc>
                <a:spcPct val="90000"/>
              </a:lnSpc>
            </a:pPr>
            <a:r>
              <a:rPr lang="en-US" sz="2400" dirty="0" smtClean="0"/>
              <a:t>Birth Control Pills are a risk factor</a:t>
            </a:r>
          </a:p>
          <a:p>
            <a:pPr lvl="1">
              <a:lnSpc>
                <a:spcPct val="90000"/>
              </a:lnSpc>
            </a:pPr>
            <a:r>
              <a:rPr lang="en-US" sz="2400" dirty="0" smtClean="0"/>
              <a:t>Indications for prophylaxis controversial in patients without risk factors</a:t>
            </a:r>
          </a:p>
          <a:p>
            <a:pPr>
              <a:lnSpc>
                <a:spcPct val="90000"/>
              </a:lnSpc>
            </a:pPr>
            <a:r>
              <a:rPr lang="en-US" sz="2800" dirty="0" smtClean="0"/>
              <a:t>Joint stiffness </a:t>
            </a:r>
          </a:p>
          <a:p>
            <a:pPr lvl="1">
              <a:lnSpc>
                <a:spcPct val="90000"/>
              </a:lnSpc>
            </a:pPr>
            <a:r>
              <a:rPr lang="en-US" sz="2400" dirty="0" smtClean="0"/>
              <a:t>Leave joints free when possible (</a:t>
            </a:r>
            <a:r>
              <a:rPr lang="en-US" sz="2400" dirty="0" err="1" smtClean="0"/>
              <a:t>ie</a:t>
            </a:r>
            <a:r>
              <a:rPr lang="en-US" sz="2400" dirty="0" smtClean="0"/>
              <a:t>. thumb MCP for below elbow cast)</a:t>
            </a:r>
          </a:p>
          <a:p>
            <a:pPr lvl="1">
              <a:lnSpc>
                <a:spcPct val="90000"/>
              </a:lnSpc>
            </a:pPr>
            <a:r>
              <a:rPr lang="en-US" sz="2400" dirty="0" smtClean="0"/>
              <a:t>Place joint in position of function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
            </a:r>
            <a:br>
              <a:rPr lang="en-US" dirty="0" smtClean="0"/>
            </a:br>
            <a:r>
              <a:rPr lang="en-US" dirty="0" smtClean="0"/>
              <a:t>Complication of plaster of Paris </a:t>
            </a:r>
            <a:endParaRPr lang="en-US" dirty="0"/>
          </a:p>
        </p:txBody>
      </p:sp>
      <p:sp>
        <p:nvSpPr>
          <p:cNvPr id="3" name="Content Placeholder 2"/>
          <p:cNvSpPr>
            <a:spLocks noGrp="1"/>
          </p:cNvSpPr>
          <p:nvPr>
            <p:ph idx="4294967295"/>
          </p:nvPr>
        </p:nvSpPr>
        <p:spPr>
          <a:xfrm>
            <a:off x="0" y="1935163"/>
            <a:ext cx="8229600" cy="4389437"/>
          </a:xfrm>
        </p:spPr>
        <p:txBody>
          <a:bodyPr/>
          <a:lstStyle/>
          <a:p>
            <a:r>
              <a:rPr lang="en-US" dirty="0" smtClean="0"/>
              <a:t>Plaster sores</a:t>
            </a:r>
          </a:p>
          <a:p>
            <a:r>
              <a:rPr lang="en-US" dirty="0" smtClean="0"/>
              <a:t>Impaired circulation</a:t>
            </a:r>
          </a:p>
          <a:p>
            <a:r>
              <a:rPr lang="en-US" dirty="0" smtClean="0"/>
              <a:t>Tighten of plaster</a:t>
            </a:r>
          </a:p>
          <a:p>
            <a:r>
              <a:rPr lang="en-US" dirty="0" smtClean="0"/>
              <a:t>Loss of plaster</a:t>
            </a:r>
          </a:p>
          <a:p>
            <a:r>
              <a:rPr lang="en-US" dirty="0" smtClean="0"/>
              <a:t>Crack of plaster</a:t>
            </a:r>
          </a:p>
          <a:p>
            <a:endParaRPr lang="en-US" dirty="0"/>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Objectives</a:t>
            </a:r>
          </a:p>
        </p:txBody>
      </p:sp>
      <p:sp>
        <p:nvSpPr>
          <p:cNvPr id="4099" name="Rectangle 3"/>
          <p:cNvSpPr>
            <a:spLocks noGrp="1" noChangeArrowheads="1"/>
          </p:cNvSpPr>
          <p:nvPr>
            <p:ph type="body" idx="4294967295"/>
          </p:nvPr>
        </p:nvSpPr>
        <p:spPr>
          <a:xfrm>
            <a:off x="1371600" y="1828800"/>
            <a:ext cx="7772400" cy="4800600"/>
          </a:xfrm>
        </p:spPr>
        <p:txBody>
          <a:bodyPr/>
          <a:lstStyle/>
          <a:p>
            <a:pPr eaLnBrk="1" hangingPunct="1">
              <a:lnSpc>
                <a:spcPct val="90000"/>
              </a:lnSpc>
              <a:defRPr/>
            </a:pPr>
            <a:r>
              <a:rPr lang="en-US" sz="2800" dirty="0" smtClean="0">
                <a:effectLst>
                  <a:outerShdw blurRad="38100" dist="38100" dir="2700000" algn="tl">
                    <a:srgbClr val="FFFFFF"/>
                  </a:outerShdw>
                </a:effectLst>
              </a:rPr>
              <a:t>Identify common fractures in Primary Care</a:t>
            </a:r>
          </a:p>
          <a:p>
            <a:pPr eaLnBrk="1" hangingPunct="1">
              <a:lnSpc>
                <a:spcPct val="90000"/>
              </a:lnSpc>
              <a:defRPr/>
            </a:pPr>
            <a:r>
              <a:rPr lang="en-US" sz="2800" dirty="0" smtClean="0">
                <a:effectLst>
                  <a:outerShdw blurRad="38100" dist="38100" dir="2700000" algn="tl">
                    <a:srgbClr val="FFFFFF"/>
                  </a:outerShdw>
                </a:effectLst>
              </a:rPr>
              <a:t>Proper use of a splint versus a cast</a:t>
            </a:r>
          </a:p>
          <a:p>
            <a:pPr eaLnBrk="1" hangingPunct="1">
              <a:lnSpc>
                <a:spcPct val="90000"/>
              </a:lnSpc>
              <a:defRPr/>
            </a:pPr>
            <a:r>
              <a:rPr lang="en-US" sz="2800" dirty="0" smtClean="0">
                <a:effectLst>
                  <a:outerShdw blurRad="38100" dist="38100" dir="2700000" algn="tl">
                    <a:srgbClr val="FFFFFF"/>
                  </a:outerShdw>
                </a:effectLst>
              </a:rPr>
              <a:t>Identify commonly used casting materials and when to use them</a:t>
            </a:r>
          </a:p>
          <a:p>
            <a:pPr eaLnBrk="1" hangingPunct="1">
              <a:lnSpc>
                <a:spcPct val="90000"/>
              </a:lnSpc>
              <a:defRPr/>
            </a:pPr>
            <a:r>
              <a:rPr lang="en-US" sz="2800" dirty="0" smtClean="0">
                <a:effectLst>
                  <a:outerShdw blurRad="38100" dist="38100" dir="2700000" algn="tl">
                    <a:srgbClr val="FFFFFF"/>
                  </a:outerShdw>
                </a:effectLst>
              </a:rPr>
              <a:t>Demonstrate proper cast application and removal</a:t>
            </a:r>
          </a:p>
          <a:p>
            <a:pPr eaLnBrk="1" hangingPunct="1">
              <a:lnSpc>
                <a:spcPct val="90000"/>
              </a:lnSpc>
              <a:defRPr/>
            </a:pPr>
            <a:r>
              <a:rPr lang="en-US" sz="2800" dirty="0" smtClean="0">
                <a:effectLst>
                  <a:outerShdw blurRad="38100" dist="38100" dir="2700000" algn="tl">
                    <a:srgbClr val="FFFFFF"/>
                  </a:outerShdw>
                </a:effectLst>
              </a:rPr>
              <a:t>Describe appropriate patient education with regards to casting</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609600"/>
            <a:ext cx="7772400" cy="1143000"/>
          </a:xfrm>
        </p:spPr>
        <p:txBody>
          <a:bodyPr/>
          <a:lstStyle/>
          <a:p>
            <a:pPr eaLnBrk="1" hangingPunct="1">
              <a:defRPr/>
            </a:pPr>
            <a:r>
              <a:rPr lang="en-US" dirty="0" smtClean="0">
                <a:effectLst>
                  <a:outerShdw blurRad="38100" dist="38100" dir="2700000" algn="tl">
                    <a:srgbClr val="FFFFFF"/>
                  </a:outerShdw>
                </a:effectLst>
              </a:rPr>
              <a:t>Introduction</a:t>
            </a:r>
          </a:p>
        </p:txBody>
      </p:sp>
      <p:sp>
        <p:nvSpPr>
          <p:cNvPr id="5123" name="Rectangle 3"/>
          <p:cNvSpPr>
            <a:spLocks noGrp="1" noChangeArrowheads="1"/>
          </p:cNvSpPr>
          <p:nvPr>
            <p:ph type="body" sz="half" idx="4294967295"/>
          </p:nvPr>
        </p:nvSpPr>
        <p:spPr>
          <a:xfrm>
            <a:off x="0" y="1981200"/>
            <a:ext cx="3810000" cy="4114800"/>
          </a:xfrm>
        </p:spPr>
        <p:txBody>
          <a:bodyPr/>
          <a:lstStyle/>
          <a:p>
            <a:pPr eaLnBrk="1" hangingPunct="1">
              <a:lnSpc>
                <a:spcPct val="90000"/>
              </a:lnSpc>
              <a:defRPr/>
            </a:pPr>
            <a:r>
              <a:rPr lang="en-US" sz="2800" dirty="0" smtClean="0">
                <a:effectLst>
                  <a:outerShdw blurRad="38100" dist="38100" dir="2700000" algn="tl">
                    <a:srgbClr val="FFFFFF"/>
                  </a:outerShdw>
                </a:effectLst>
              </a:rPr>
              <a:t>Orthopedic problems are over 10% of all primary care visits</a:t>
            </a:r>
          </a:p>
          <a:p>
            <a:pPr eaLnBrk="1" hangingPunct="1">
              <a:lnSpc>
                <a:spcPct val="90000"/>
              </a:lnSpc>
              <a:defRPr/>
            </a:pPr>
            <a:r>
              <a:rPr lang="en-US" sz="2800" dirty="0" smtClean="0">
                <a:effectLst>
                  <a:outerShdw blurRad="38100" dist="38100" dir="2700000" algn="tl">
                    <a:srgbClr val="FFFFFF"/>
                  </a:outerShdw>
                </a:effectLst>
              </a:rPr>
              <a:t>1.6% of all visits to any physician are fracture related</a:t>
            </a:r>
          </a:p>
          <a:p>
            <a:pPr eaLnBrk="1" hangingPunct="1">
              <a:lnSpc>
                <a:spcPct val="90000"/>
              </a:lnSpc>
              <a:defRPr/>
            </a:pPr>
            <a:r>
              <a:rPr lang="en-US" sz="2800" dirty="0" smtClean="0">
                <a:effectLst>
                  <a:outerShdw blurRad="38100" dist="38100" dir="2700000" algn="tl">
                    <a:srgbClr val="FFFFFF"/>
                  </a:outerShdw>
                </a:effectLst>
              </a:rPr>
              <a:t>16% of all fracture care is handled by family physicians</a:t>
            </a:r>
          </a:p>
        </p:txBody>
      </p:sp>
      <p:pic>
        <p:nvPicPr>
          <p:cNvPr id="6148" name="Picture 8" descr="15801580PER4"/>
          <p:cNvPicPr>
            <a:picLocks noGrp="1" noChangeAspect="1" noChangeArrowheads="1"/>
          </p:cNvPicPr>
          <p:nvPr>
            <p:ph sz="half" idx="4294967295"/>
          </p:nvPr>
        </p:nvPicPr>
        <p:blipFill>
          <a:blip r:embed="rId2"/>
          <a:srcRect/>
          <a:stretch>
            <a:fillRect/>
          </a:stretch>
        </p:blipFill>
        <p:spPr>
          <a:xfrm>
            <a:off x="5105400" y="2152650"/>
            <a:ext cx="4038600" cy="373697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381000"/>
            <a:ext cx="7772400" cy="1143000"/>
          </a:xfrm>
        </p:spPr>
        <p:txBody>
          <a:bodyPr/>
          <a:lstStyle/>
          <a:p>
            <a:pPr eaLnBrk="1" hangingPunct="1">
              <a:defRPr/>
            </a:pPr>
            <a:r>
              <a:rPr lang="en-US" dirty="0" smtClean="0">
                <a:effectLst>
                  <a:outerShdw blurRad="38100" dist="38100" dir="2700000" algn="tl">
                    <a:srgbClr val="FFFFFF"/>
                  </a:outerShdw>
                </a:effectLst>
              </a:rPr>
              <a:t>Fractures seen by FPs</a:t>
            </a:r>
          </a:p>
        </p:txBody>
      </p:sp>
      <p:graphicFrame>
        <p:nvGraphicFramePr>
          <p:cNvPr id="6403" name="Group 259"/>
          <p:cNvGraphicFramePr>
            <a:graphicFrameLocks noGrp="1"/>
          </p:cNvGraphicFramePr>
          <p:nvPr>
            <p:ph type="tbl" idx="4294967295"/>
          </p:nvPr>
        </p:nvGraphicFramePr>
        <p:xfrm>
          <a:off x="1600200" y="1981200"/>
          <a:ext cx="7543800" cy="4145152"/>
        </p:xfrm>
        <a:graphic>
          <a:graphicData uri="http://schemas.openxmlformats.org/drawingml/2006/table">
            <a:tbl>
              <a:tblPr/>
              <a:tblGrid>
                <a:gridCol w="1885950"/>
                <a:gridCol w="1885950"/>
                <a:gridCol w="1885950"/>
                <a:gridCol w="1885950"/>
              </a:tblGrid>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333333"/>
                          </a:solidFill>
                          <a:effectLst/>
                          <a:latin typeface="Tahoma" pitchFamily="34" charset="0"/>
                        </a:rPr>
                        <a:t>Fracture</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333333"/>
                          </a:solidFill>
                          <a:effectLst/>
                          <a:latin typeface="Tahoma" pitchFamily="34" charset="0"/>
                        </a:rPr>
                        <a:t>Eiff</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333333"/>
                          </a:solidFill>
                          <a:effectLst/>
                          <a:latin typeface="Tahoma" pitchFamily="34" charset="0"/>
                        </a:rPr>
                        <a:t>Hatch</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smtClean="0">
                          <a:ln>
                            <a:noFill/>
                          </a:ln>
                          <a:solidFill>
                            <a:srgbClr val="333333"/>
                          </a:solidFill>
                          <a:effectLst/>
                          <a:latin typeface="Tahoma" pitchFamily="34" charset="0"/>
                        </a:rPr>
                        <a:t>Alcoff</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Finger</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17%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18%</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12%</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Metacarpal</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16</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5</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Radius</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14</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10</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16</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Toe</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9</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9</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1</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Fibula</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Metatarsal</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6</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5</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4</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r h="5181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400" b="0" i="1" u="none" strike="noStrike" cap="none" normalizeH="0" baseline="0" smtClean="0">
                          <a:ln>
                            <a:noFill/>
                          </a:ln>
                          <a:solidFill>
                            <a:srgbClr val="333333"/>
                          </a:solidFill>
                          <a:effectLst/>
                          <a:latin typeface="Tahoma" pitchFamily="34" charset="0"/>
                        </a:rPr>
                        <a:t>Clavicle</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5</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rgbClr val="333333"/>
                          </a:solidFill>
                          <a:effectLst/>
                          <a:latin typeface="Tahoma" pitchFamily="34" charset="0"/>
                        </a:rPr>
                        <a:t>6</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rgbClr val="333333"/>
                          </a:solidFill>
                          <a:effectLst/>
                          <a:latin typeface="Tahoma" pitchFamily="34" charset="0"/>
                        </a:rPr>
                        <a:t>7</a:t>
                      </a:r>
                    </a:p>
                  </a:txBody>
                  <a:tcPr marT="45712" marB="45712" horzOverflow="overflow">
                    <a:lnL w="76200" cap="flat" cmpd="sng" algn="ctr">
                      <a:solidFill>
                        <a:srgbClr val="333333"/>
                      </a:solidFill>
                      <a:prstDash val="solid"/>
                      <a:round/>
                      <a:headEnd type="none" w="med" len="med"/>
                      <a:tailEnd type="none" w="med" len="med"/>
                    </a:lnL>
                    <a:lnR w="76200" cap="flat" cmpd="sng" algn="ctr">
                      <a:solidFill>
                        <a:srgbClr val="333333"/>
                      </a:solidFill>
                      <a:prstDash val="solid"/>
                      <a:round/>
                      <a:headEnd type="none" w="med" len="med"/>
                      <a:tailEnd type="none" w="med" len="med"/>
                    </a:lnR>
                    <a:lnT w="76200" cap="flat" cmpd="sng" algn="ctr">
                      <a:solidFill>
                        <a:srgbClr val="333333"/>
                      </a:solidFill>
                      <a:prstDash val="solid"/>
                      <a:round/>
                      <a:headEnd type="none" w="med" len="med"/>
                      <a:tailEnd type="none" w="med" len="med"/>
                    </a:lnT>
                    <a:lnB w="76200" cap="flat" cmpd="sng" algn="ctr">
                      <a:solidFill>
                        <a:srgbClr val="333333"/>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Fractures seen by FPs</a:t>
            </a:r>
          </a:p>
        </p:txBody>
      </p:sp>
      <p:pic>
        <p:nvPicPr>
          <p:cNvPr id="8195" name="Picture 4" descr="DSC_0109"/>
          <p:cNvPicPr>
            <a:picLocks noGrp="1" noChangeAspect="1" noChangeArrowheads="1"/>
          </p:cNvPicPr>
          <p:nvPr>
            <p:ph type="body" idx="4294967295"/>
          </p:nvPr>
        </p:nvPicPr>
        <p:blipFill>
          <a:blip r:embed="rId2"/>
          <a:srcRect/>
          <a:stretch>
            <a:fillRect/>
          </a:stretch>
        </p:blipFill>
        <p:spPr>
          <a:xfrm>
            <a:off x="0" y="2057400"/>
            <a:ext cx="2246313" cy="3352800"/>
          </a:xfrm>
          <a:noFill/>
        </p:spPr>
      </p:pic>
      <p:pic>
        <p:nvPicPr>
          <p:cNvPr id="8196" name="Picture 5" descr="distalphlanxlat"/>
          <p:cNvPicPr>
            <a:picLocks noChangeAspect="1" noChangeArrowheads="1"/>
          </p:cNvPicPr>
          <p:nvPr/>
        </p:nvPicPr>
        <p:blipFill>
          <a:blip r:embed="rId3"/>
          <a:srcRect r="28812"/>
          <a:stretch>
            <a:fillRect/>
          </a:stretch>
        </p:blipFill>
        <p:spPr bwMode="auto">
          <a:xfrm>
            <a:off x="1066800" y="1981200"/>
            <a:ext cx="1920875" cy="3429000"/>
          </a:xfrm>
          <a:prstGeom prst="rect">
            <a:avLst/>
          </a:prstGeom>
          <a:noFill/>
          <a:ln w="9525">
            <a:noFill/>
            <a:miter lim="800000"/>
            <a:headEnd/>
            <a:tailEnd/>
          </a:ln>
        </p:spPr>
      </p:pic>
      <p:pic>
        <p:nvPicPr>
          <p:cNvPr id="8197" name="Picture 6" descr="distal radial fx"/>
          <p:cNvPicPr>
            <a:picLocks noChangeAspect="1" noChangeArrowheads="1"/>
          </p:cNvPicPr>
          <p:nvPr/>
        </p:nvPicPr>
        <p:blipFill>
          <a:blip r:embed="rId4"/>
          <a:srcRect/>
          <a:stretch>
            <a:fillRect/>
          </a:stretch>
        </p:blipFill>
        <p:spPr bwMode="auto">
          <a:xfrm>
            <a:off x="5791200" y="2133600"/>
            <a:ext cx="3121025" cy="3381375"/>
          </a:xfrm>
          <a:prstGeom prst="rect">
            <a:avLst/>
          </a:prstGeom>
          <a:noFill/>
          <a:ln w="9525">
            <a:noFill/>
            <a:miter lim="800000"/>
            <a:headEnd/>
            <a:tailEnd/>
          </a:ln>
        </p:spPr>
      </p:pic>
      <p:sp>
        <p:nvSpPr>
          <p:cNvPr id="8198" name="Text Box 7"/>
          <p:cNvSpPr txBox="1">
            <a:spLocks noChangeArrowheads="1"/>
          </p:cNvSpPr>
          <p:nvPr/>
        </p:nvSpPr>
        <p:spPr bwMode="auto">
          <a:xfrm>
            <a:off x="990600" y="5638800"/>
            <a:ext cx="2057400" cy="701675"/>
          </a:xfrm>
          <a:prstGeom prst="rect">
            <a:avLst/>
          </a:prstGeom>
          <a:noFill/>
          <a:ln w="9525">
            <a:noFill/>
            <a:miter lim="800000"/>
            <a:headEnd/>
            <a:tailEnd/>
          </a:ln>
        </p:spPr>
        <p:txBody>
          <a:bodyPr>
            <a:spAutoFit/>
          </a:bodyPr>
          <a:lstStyle/>
          <a:p>
            <a:pPr algn="ctr" eaLnBrk="1" hangingPunct="1">
              <a:spcBef>
                <a:spcPct val="50000"/>
              </a:spcBef>
            </a:pPr>
            <a:r>
              <a:rPr lang="en-US" sz="2000">
                <a:latin typeface="Arial" charset="0"/>
              </a:rPr>
              <a:t>4</a:t>
            </a:r>
            <a:r>
              <a:rPr lang="en-US" sz="2000" baseline="30000">
                <a:latin typeface="Arial" charset="0"/>
              </a:rPr>
              <a:t>th</a:t>
            </a:r>
            <a:r>
              <a:rPr lang="en-US" sz="2000">
                <a:latin typeface="Arial" charset="0"/>
              </a:rPr>
              <a:t> digit distal phalanx fracture </a:t>
            </a:r>
          </a:p>
        </p:txBody>
      </p:sp>
      <p:sp>
        <p:nvSpPr>
          <p:cNvPr id="8199" name="Text Box 8"/>
          <p:cNvSpPr txBox="1">
            <a:spLocks noChangeArrowheads="1"/>
          </p:cNvSpPr>
          <p:nvPr/>
        </p:nvSpPr>
        <p:spPr bwMode="auto">
          <a:xfrm>
            <a:off x="3276600" y="5562600"/>
            <a:ext cx="2209800" cy="1006475"/>
          </a:xfrm>
          <a:prstGeom prst="rect">
            <a:avLst/>
          </a:prstGeom>
          <a:noFill/>
          <a:ln w="9525">
            <a:noFill/>
            <a:miter lim="800000"/>
            <a:headEnd/>
            <a:tailEnd/>
          </a:ln>
        </p:spPr>
        <p:txBody>
          <a:bodyPr>
            <a:spAutoFit/>
          </a:bodyPr>
          <a:lstStyle/>
          <a:p>
            <a:pPr algn="ctr" eaLnBrk="1" hangingPunct="1">
              <a:spcBef>
                <a:spcPct val="50000"/>
              </a:spcBef>
            </a:pPr>
            <a:r>
              <a:rPr lang="en-US" sz="2000">
                <a:latin typeface="Arial" charset="0"/>
              </a:rPr>
              <a:t>4</a:t>
            </a:r>
            <a:r>
              <a:rPr lang="en-US" sz="2000" baseline="30000">
                <a:latin typeface="Arial" charset="0"/>
              </a:rPr>
              <a:t>th</a:t>
            </a:r>
            <a:r>
              <a:rPr lang="en-US" sz="2000">
                <a:latin typeface="Arial" charset="0"/>
              </a:rPr>
              <a:t> and 5</a:t>
            </a:r>
            <a:r>
              <a:rPr lang="en-US" sz="2000" baseline="30000">
                <a:latin typeface="Arial" charset="0"/>
              </a:rPr>
              <a:t>th</a:t>
            </a:r>
            <a:r>
              <a:rPr lang="en-US" sz="2000">
                <a:latin typeface="Arial" charset="0"/>
              </a:rPr>
              <a:t> metacarpal fracture</a:t>
            </a:r>
          </a:p>
        </p:txBody>
      </p:sp>
      <p:sp>
        <p:nvSpPr>
          <p:cNvPr id="8200" name="Text Box 9"/>
          <p:cNvSpPr txBox="1">
            <a:spLocks noChangeArrowheads="1"/>
          </p:cNvSpPr>
          <p:nvPr/>
        </p:nvSpPr>
        <p:spPr bwMode="auto">
          <a:xfrm>
            <a:off x="5638800" y="5562600"/>
            <a:ext cx="3200400" cy="396875"/>
          </a:xfrm>
          <a:prstGeom prst="rect">
            <a:avLst/>
          </a:prstGeom>
          <a:noFill/>
          <a:ln w="9525">
            <a:noFill/>
            <a:miter lim="800000"/>
            <a:headEnd/>
            <a:tailEnd/>
          </a:ln>
        </p:spPr>
        <p:txBody>
          <a:bodyPr>
            <a:spAutoFit/>
          </a:bodyPr>
          <a:lstStyle/>
          <a:p>
            <a:pPr algn="ctr" eaLnBrk="1" hangingPunct="1">
              <a:spcBef>
                <a:spcPct val="50000"/>
              </a:spcBef>
            </a:pPr>
            <a:r>
              <a:rPr lang="en-US" sz="2000">
                <a:latin typeface="Arial" charset="0"/>
              </a:rPr>
              <a:t>Distal radius fracture</a:t>
            </a: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609600"/>
            <a:ext cx="7772400" cy="1143000"/>
          </a:xfrm>
        </p:spPr>
        <p:txBody>
          <a:bodyPr/>
          <a:lstStyle/>
          <a:p>
            <a:pPr eaLnBrk="1" hangingPunct="1">
              <a:defRPr/>
            </a:pPr>
            <a:r>
              <a:rPr lang="en-US" dirty="0" smtClean="0">
                <a:effectLst>
                  <a:outerShdw blurRad="38100" dist="38100" dir="2700000" algn="tl">
                    <a:srgbClr val="FFFFFF"/>
                  </a:outerShdw>
                </a:effectLst>
              </a:rPr>
              <a:t>Fractures seen by FPs</a:t>
            </a:r>
          </a:p>
        </p:txBody>
      </p:sp>
      <p:sp>
        <p:nvSpPr>
          <p:cNvPr id="9219" name="Rectangle 3"/>
          <p:cNvSpPr>
            <a:spLocks noGrp="1" noChangeArrowheads="1"/>
          </p:cNvSpPr>
          <p:nvPr>
            <p:ph type="body" sz="half" idx="4294967295"/>
          </p:nvPr>
        </p:nvSpPr>
        <p:spPr>
          <a:xfrm>
            <a:off x="0" y="1981200"/>
            <a:ext cx="3810000" cy="4114800"/>
          </a:xfrm>
        </p:spPr>
        <p:txBody>
          <a:bodyPr/>
          <a:lstStyle/>
          <a:p>
            <a:pPr eaLnBrk="1" hangingPunct="1">
              <a:buFont typeface="Wingdings" pitchFamily="2" charset="2"/>
              <a:buNone/>
              <a:defRPr/>
            </a:pPr>
            <a:r>
              <a:rPr lang="en-US" sz="2800" dirty="0" smtClean="0">
                <a:effectLst>
                  <a:outerShdw blurRad="38100" dist="38100" dir="2700000" algn="tl">
                    <a:srgbClr val="FFFFFF"/>
                  </a:outerShdw>
                </a:effectLst>
              </a:rPr>
              <a:t>Other Fractures:</a:t>
            </a:r>
          </a:p>
          <a:p>
            <a:pPr eaLnBrk="1" hangingPunct="1">
              <a:defRPr/>
            </a:pPr>
            <a:r>
              <a:rPr lang="en-US" sz="2400" dirty="0" smtClean="0">
                <a:effectLst>
                  <a:outerShdw blurRad="38100" dist="38100" dir="2700000" algn="tl">
                    <a:srgbClr val="FFFFFF"/>
                  </a:outerShdw>
                </a:effectLst>
              </a:rPr>
              <a:t>Radius and ulna</a:t>
            </a:r>
          </a:p>
          <a:p>
            <a:pPr eaLnBrk="1" hangingPunct="1">
              <a:defRPr/>
            </a:pPr>
            <a:r>
              <a:rPr lang="en-US" sz="2400" dirty="0" smtClean="0">
                <a:effectLst>
                  <a:outerShdw blurRad="38100" dist="38100" dir="2700000" algn="tl">
                    <a:srgbClr val="FFFFFF"/>
                  </a:outerShdw>
                </a:effectLst>
              </a:rPr>
              <a:t>Carpal</a:t>
            </a:r>
          </a:p>
          <a:p>
            <a:pPr eaLnBrk="1" hangingPunct="1">
              <a:defRPr/>
            </a:pPr>
            <a:r>
              <a:rPr lang="en-US" sz="2400" dirty="0" smtClean="0">
                <a:effectLst>
                  <a:outerShdw blurRad="38100" dist="38100" dir="2700000" algn="tl">
                    <a:srgbClr val="FFFFFF"/>
                  </a:outerShdw>
                </a:effectLst>
              </a:rPr>
              <a:t>Ulna</a:t>
            </a:r>
          </a:p>
          <a:p>
            <a:pPr eaLnBrk="1" hangingPunct="1">
              <a:defRPr/>
            </a:pPr>
            <a:r>
              <a:rPr lang="en-US" sz="2400" dirty="0" err="1" smtClean="0">
                <a:effectLst>
                  <a:outerShdw blurRad="38100" dist="38100" dir="2700000" algn="tl">
                    <a:srgbClr val="FFFFFF"/>
                  </a:outerShdw>
                </a:effectLst>
              </a:rPr>
              <a:t>Humerus</a:t>
            </a:r>
            <a:endParaRPr lang="en-US" sz="2400" dirty="0" smtClean="0">
              <a:effectLst>
                <a:outerShdw blurRad="38100" dist="38100" dir="2700000" algn="tl">
                  <a:srgbClr val="FFFFFF"/>
                </a:outerShdw>
              </a:effectLst>
            </a:endParaRPr>
          </a:p>
          <a:p>
            <a:pPr eaLnBrk="1" hangingPunct="1">
              <a:defRPr/>
            </a:pPr>
            <a:r>
              <a:rPr lang="en-US" sz="2400" dirty="0" smtClean="0">
                <a:effectLst>
                  <a:outerShdw blurRad="38100" dist="38100" dir="2700000" algn="tl">
                    <a:srgbClr val="FFFFFF"/>
                  </a:outerShdw>
                </a:effectLst>
              </a:rPr>
              <a:t>Tibia</a:t>
            </a:r>
          </a:p>
          <a:p>
            <a:pPr eaLnBrk="1" hangingPunct="1">
              <a:defRPr/>
            </a:pPr>
            <a:r>
              <a:rPr lang="en-US" sz="2400" dirty="0" smtClean="0">
                <a:effectLst>
                  <a:outerShdw blurRad="38100" dist="38100" dir="2700000" algn="tl">
                    <a:srgbClr val="FFFFFF"/>
                  </a:outerShdw>
                </a:effectLst>
              </a:rPr>
              <a:t>Tarsal</a:t>
            </a:r>
          </a:p>
        </p:txBody>
      </p:sp>
      <p:pic>
        <p:nvPicPr>
          <p:cNvPr id="9220" name="Picture 4" descr="monteg3"/>
          <p:cNvPicPr>
            <a:picLocks noChangeAspect="1" noChangeArrowheads="1"/>
          </p:cNvPicPr>
          <p:nvPr/>
        </p:nvPicPr>
        <p:blipFill>
          <a:blip r:embed="rId2"/>
          <a:srcRect/>
          <a:stretch>
            <a:fillRect/>
          </a:stretch>
        </p:blipFill>
        <p:spPr bwMode="auto">
          <a:xfrm>
            <a:off x="3810000" y="1905000"/>
            <a:ext cx="2371725" cy="4572000"/>
          </a:xfrm>
          <a:prstGeom prst="rect">
            <a:avLst/>
          </a:prstGeom>
          <a:noFill/>
          <a:ln w="9525">
            <a:noFill/>
            <a:miter lim="800000"/>
            <a:headEnd/>
            <a:tailEnd/>
          </a:ln>
        </p:spPr>
      </p:pic>
      <p:pic>
        <p:nvPicPr>
          <p:cNvPr id="9221" name="Picture 6" descr="w3"/>
          <p:cNvPicPr>
            <a:picLocks noChangeAspect="1" noChangeArrowheads="1"/>
          </p:cNvPicPr>
          <p:nvPr/>
        </p:nvPicPr>
        <p:blipFill>
          <a:blip r:embed="rId3"/>
          <a:srcRect/>
          <a:stretch>
            <a:fillRect/>
          </a:stretch>
        </p:blipFill>
        <p:spPr bwMode="auto">
          <a:xfrm>
            <a:off x="6324600" y="2286000"/>
            <a:ext cx="26670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idx="4294967295"/>
          </p:nvPr>
        </p:nvSpPr>
        <p:spPr>
          <a:xfrm>
            <a:off x="2057400" y="2819400"/>
            <a:ext cx="7086600" cy="1431925"/>
          </a:xfrm>
        </p:spPr>
        <p:txBody>
          <a:bodyPr/>
          <a:lstStyle/>
          <a:p>
            <a:pPr eaLnBrk="1" hangingPunct="1">
              <a:defRPr/>
            </a:pPr>
            <a:r>
              <a:rPr lang="en-US" sz="6000" dirty="0" smtClean="0">
                <a:effectLst>
                  <a:outerShdw blurRad="38100" dist="38100" dir="2700000" algn="tl">
                    <a:srgbClr val="FFFFFF"/>
                  </a:outerShdw>
                </a:effectLst>
              </a:rPr>
              <a:t>Casting and Splinting</a:t>
            </a:r>
          </a:p>
        </p:txBody>
      </p:sp>
      <p:pic>
        <p:nvPicPr>
          <p:cNvPr id="10243" name="Picture 7" descr="colour1"/>
          <p:cNvPicPr>
            <a:picLocks noChangeAspect="1" noChangeArrowheads="1"/>
          </p:cNvPicPr>
          <p:nvPr/>
        </p:nvPicPr>
        <p:blipFill>
          <a:blip r:embed="rId2"/>
          <a:srcRect/>
          <a:stretch>
            <a:fillRect/>
          </a:stretch>
        </p:blipFill>
        <p:spPr bwMode="auto">
          <a:xfrm>
            <a:off x="6096000" y="2971800"/>
            <a:ext cx="2405063"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704850"/>
            <a:ext cx="8229600" cy="1143000"/>
          </a:xfrm>
        </p:spPr>
        <p:txBody>
          <a:bodyPr/>
          <a:lstStyle/>
          <a:p>
            <a:pPr eaLnBrk="1" hangingPunct="1">
              <a:defRPr/>
            </a:pPr>
            <a:r>
              <a:rPr lang="en-US" sz="6000" dirty="0" smtClean="0">
                <a:effectLst>
                  <a:outerShdw blurRad="38100" dist="38100" dir="2700000" algn="tl">
                    <a:srgbClr val="FFFFFF"/>
                  </a:outerShdw>
                </a:effectLst>
              </a:rPr>
              <a:t>Overview</a:t>
            </a:r>
          </a:p>
        </p:txBody>
      </p:sp>
      <p:sp>
        <p:nvSpPr>
          <p:cNvPr id="19459" name="Rectangle 3"/>
          <p:cNvSpPr>
            <a:spLocks noGrp="1" noChangeArrowheads="1"/>
          </p:cNvSpPr>
          <p:nvPr>
            <p:ph type="body" idx="4294967295"/>
          </p:nvPr>
        </p:nvSpPr>
        <p:spPr>
          <a:xfrm>
            <a:off x="0" y="1981200"/>
            <a:ext cx="8229600" cy="4876800"/>
          </a:xfrm>
        </p:spPr>
        <p:txBody>
          <a:bodyPr/>
          <a:lstStyle/>
          <a:p>
            <a:pPr eaLnBrk="1" hangingPunct="1">
              <a:lnSpc>
                <a:spcPct val="90000"/>
              </a:lnSpc>
              <a:defRPr/>
            </a:pPr>
            <a:r>
              <a:rPr lang="en-US" dirty="0" smtClean="0">
                <a:effectLst>
                  <a:outerShdw blurRad="38100" dist="38100" dir="2700000" algn="tl">
                    <a:srgbClr val="FFFFFF"/>
                  </a:outerShdw>
                </a:effectLst>
              </a:rPr>
              <a:t>Mainstay of treatment for most fractures</a:t>
            </a:r>
          </a:p>
          <a:p>
            <a:pPr eaLnBrk="1" hangingPunct="1">
              <a:lnSpc>
                <a:spcPct val="90000"/>
              </a:lnSpc>
              <a:defRPr/>
            </a:pPr>
            <a:r>
              <a:rPr lang="en-US" dirty="0" smtClean="0">
                <a:effectLst>
                  <a:outerShdw blurRad="38100" dist="38100" dir="2700000" algn="tl">
                    <a:srgbClr val="FFFFFF"/>
                  </a:outerShdw>
                </a:effectLst>
              </a:rPr>
              <a:t>Joint above and a joint below</a:t>
            </a:r>
          </a:p>
          <a:p>
            <a:pPr eaLnBrk="1" hangingPunct="1">
              <a:lnSpc>
                <a:spcPct val="90000"/>
              </a:lnSpc>
              <a:defRPr/>
            </a:pPr>
            <a:r>
              <a:rPr lang="en-US" dirty="0" smtClean="0">
                <a:effectLst>
                  <a:outerShdw blurRad="38100" dist="38100" dir="2700000" algn="tl">
                    <a:srgbClr val="FFFFFF"/>
                  </a:outerShdw>
                </a:effectLst>
              </a:rPr>
              <a:t>Avoid pressure points</a:t>
            </a:r>
          </a:p>
          <a:p>
            <a:pPr lvl="1" eaLnBrk="1" hangingPunct="1">
              <a:lnSpc>
                <a:spcPct val="90000"/>
              </a:lnSpc>
              <a:defRPr/>
            </a:pPr>
            <a:r>
              <a:rPr lang="en-US" dirty="0" smtClean="0">
                <a:effectLst>
                  <a:outerShdw blurRad="38100" dist="38100" dir="2700000" algn="tl">
                    <a:srgbClr val="FFFFFF"/>
                  </a:outerShdw>
                </a:effectLst>
              </a:rPr>
              <a:t>Excessive molding</a:t>
            </a:r>
          </a:p>
          <a:p>
            <a:pPr lvl="1" eaLnBrk="1" hangingPunct="1">
              <a:lnSpc>
                <a:spcPct val="90000"/>
              </a:lnSpc>
              <a:defRPr/>
            </a:pPr>
            <a:r>
              <a:rPr lang="en-US" dirty="0" smtClean="0">
                <a:effectLst>
                  <a:outerShdw blurRad="38100" dist="38100" dir="2700000" algn="tl">
                    <a:srgbClr val="FFFFFF"/>
                  </a:outerShdw>
                </a:effectLst>
              </a:rPr>
              <a:t>Cast indentations</a:t>
            </a:r>
          </a:p>
          <a:p>
            <a:pPr eaLnBrk="1" hangingPunct="1">
              <a:lnSpc>
                <a:spcPct val="90000"/>
              </a:lnSpc>
              <a:defRPr/>
            </a:pPr>
            <a:r>
              <a:rPr lang="en-US" dirty="0" smtClean="0">
                <a:effectLst>
                  <a:outerShdw blurRad="38100" dist="38100" dir="2700000" algn="tl">
                    <a:srgbClr val="FFFFFF"/>
                  </a:outerShdw>
                </a:effectLst>
              </a:rPr>
              <a:t>Appropriate padding</a:t>
            </a:r>
          </a:p>
          <a:p>
            <a:pPr lvl="1" eaLnBrk="1" hangingPunct="1">
              <a:lnSpc>
                <a:spcPct val="90000"/>
              </a:lnSpc>
              <a:defRPr/>
            </a:pPr>
            <a:r>
              <a:rPr lang="en-US" dirty="0" smtClean="0">
                <a:effectLst>
                  <a:outerShdw blurRad="38100" dist="38100" dir="2700000" algn="tl">
                    <a:srgbClr val="FFFFFF"/>
                  </a:outerShdw>
                </a:effectLst>
              </a:rPr>
              <a:t>More at bony prominence</a:t>
            </a:r>
          </a:p>
          <a:p>
            <a:pPr lvl="1" eaLnBrk="1" hangingPunct="1">
              <a:lnSpc>
                <a:spcPct val="90000"/>
              </a:lnSpc>
              <a:defRPr/>
            </a:pPr>
            <a:r>
              <a:rPr lang="en-US" dirty="0" smtClean="0">
                <a:effectLst>
                  <a:outerShdw blurRad="38100" dist="38100" dir="2700000" algn="tl">
                    <a:srgbClr val="FFFFFF"/>
                  </a:outerShdw>
                </a:effectLst>
              </a:rPr>
              <a:t>Not too much at fracture site</a:t>
            </a:r>
          </a:p>
          <a:p>
            <a:pPr eaLnBrk="1" hangingPunct="1">
              <a:lnSpc>
                <a:spcPct val="90000"/>
              </a:lnSpc>
              <a:defRPr/>
            </a:pPr>
            <a:r>
              <a:rPr lang="en-US" dirty="0" smtClean="0">
                <a:effectLst>
                  <a:outerShdw blurRad="38100" dist="38100" dir="2700000" algn="tl">
                    <a:srgbClr val="FFFFFF"/>
                  </a:outerShdw>
                </a:effectLst>
              </a:rPr>
              <a:t>Consider skin wounds</a:t>
            </a:r>
          </a:p>
        </p:txBody>
      </p:sp>
      <p:pic>
        <p:nvPicPr>
          <p:cNvPr id="11268" name="Picture 4" descr="cast_app"/>
          <p:cNvPicPr>
            <a:picLocks noChangeAspect="1" noChangeArrowheads="1"/>
          </p:cNvPicPr>
          <p:nvPr/>
        </p:nvPicPr>
        <p:blipFill>
          <a:blip r:embed="rId2"/>
          <a:srcRect/>
          <a:stretch>
            <a:fillRect/>
          </a:stretch>
        </p:blipFill>
        <p:spPr bwMode="auto">
          <a:xfrm>
            <a:off x="6019800" y="3276600"/>
            <a:ext cx="2921000" cy="2865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idx="4294967295"/>
          </p:nvPr>
        </p:nvSpPr>
        <p:spPr>
          <a:xfrm>
            <a:off x="0" y="1371600"/>
            <a:ext cx="7851775" cy="1828800"/>
          </a:xfrm>
        </p:spPr>
        <p:txBody>
          <a:bodyPr/>
          <a:lstStyle/>
          <a:p>
            <a:pPr eaLnBrk="1" hangingPunct="1">
              <a:defRPr/>
            </a:pPr>
            <a:r>
              <a:rPr lang="en-US" sz="6000" dirty="0" smtClean="0">
                <a:effectLst>
                  <a:outerShdw blurRad="38100" dist="38100" dir="2700000" algn="tl">
                    <a:srgbClr val="FFFFFF"/>
                  </a:outerShdw>
                </a:effectLst>
              </a:rPr>
              <a:t>Splinting</a:t>
            </a:r>
          </a:p>
        </p:txBody>
      </p:sp>
      <p:pic>
        <p:nvPicPr>
          <p:cNvPr id="12291" name="Picture 7" descr="Splint2"/>
          <p:cNvPicPr>
            <a:picLocks noChangeAspect="1" noChangeArrowheads="1"/>
          </p:cNvPicPr>
          <p:nvPr/>
        </p:nvPicPr>
        <p:blipFill>
          <a:blip r:embed="rId2"/>
          <a:srcRect/>
          <a:stretch>
            <a:fillRect/>
          </a:stretch>
        </p:blipFill>
        <p:spPr bwMode="auto">
          <a:xfrm>
            <a:off x="5448300" y="1676400"/>
            <a:ext cx="2981325"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Splinting</a:t>
            </a:r>
          </a:p>
        </p:txBody>
      </p:sp>
      <p:sp>
        <p:nvSpPr>
          <p:cNvPr id="20483" name="Rectangle 3"/>
          <p:cNvSpPr>
            <a:spLocks noGrp="1" noChangeArrowheads="1"/>
          </p:cNvSpPr>
          <p:nvPr>
            <p:ph type="body" idx="4294967295"/>
          </p:nvPr>
        </p:nvSpPr>
        <p:spPr>
          <a:xfrm>
            <a:off x="914400" y="1752600"/>
            <a:ext cx="8229600" cy="4876800"/>
          </a:xfrm>
        </p:spPr>
        <p:txBody>
          <a:bodyPr/>
          <a:lstStyle/>
          <a:p>
            <a:pPr eaLnBrk="1" hangingPunct="1">
              <a:buFont typeface="Wingdings" pitchFamily="2" charset="2"/>
              <a:buNone/>
              <a:defRPr/>
            </a:pPr>
            <a:r>
              <a:rPr lang="en-US" u="sng" dirty="0" smtClean="0">
                <a:effectLst>
                  <a:outerShdw blurRad="38100" dist="38100" dir="2700000" algn="tl">
                    <a:srgbClr val="FFFFFF"/>
                  </a:outerShdw>
                </a:effectLst>
              </a:rPr>
              <a:t>Purpose</a:t>
            </a:r>
            <a:endParaRPr lang="en-US" dirty="0" smtClean="0">
              <a:effectLst>
                <a:outerShdw blurRad="38100" dist="38100" dir="2700000" algn="tl">
                  <a:srgbClr val="FFFFFF"/>
                </a:outerShdw>
              </a:effectLst>
            </a:endParaRPr>
          </a:p>
          <a:p>
            <a:pPr eaLnBrk="1" hangingPunct="1">
              <a:defRPr/>
            </a:pPr>
            <a:r>
              <a:rPr lang="en-US" sz="2800" dirty="0" smtClean="0">
                <a:effectLst>
                  <a:outerShdw blurRad="38100" dist="38100" dir="2700000" algn="tl">
                    <a:srgbClr val="FFFFFF"/>
                  </a:outerShdw>
                </a:effectLst>
              </a:rPr>
              <a:t>Reduce pain</a:t>
            </a:r>
          </a:p>
          <a:p>
            <a:pPr eaLnBrk="1" hangingPunct="1">
              <a:defRPr/>
            </a:pPr>
            <a:r>
              <a:rPr lang="en-US" sz="2800" dirty="0" smtClean="0">
                <a:effectLst>
                  <a:outerShdw blurRad="38100" dist="38100" dir="2700000" algn="tl">
                    <a:srgbClr val="FFFFFF"/>
                  </a:outerShdw>
                </a:effectLst>
              </a:rPr>
              <a:t>Reduce bleeding and swelling</a:t>
            </a:r>
          </a:p>
          <a:p>
            <a:pPr eaLnBrk="1" hangingPunct="1">
              <a:defRPr/>
            </a:pPr>
            <a:r>
              <a:rPr lang="en-US" sz="2800" dirty="0" smtClean="0">
                <a:effectLst>
                  <a:outerShdw blurRad="38100" dist="38100" dir="2700000" algn="tl">
                    <a:srgbClr val="FFFFFF"/>
                  </a:outerShdw>
                </a:effectLst>
              </a:rPr>
              <a:t>Prevent further soft tissue damage</a:t>
            </a:r>
          </a:p>
          <a:p>
            <a:pPr eaLnBrk="1" hangingPunct="1">
              <a:defRPr/>
            </a:pPr>
            <a:r>
              <a:rPr lang="en-US" sz="2800" dirty="0" smtClean="0">
                <a:effectLst>
                  <a:outerShdw blurRad="38100" dist="38100" dir="2700000" algn="tl">
                    <a:srgbClr val="FFFFFF"/>
                  </a:outerShdw>
                </a:effectLst>
              </a:rPr>
              <a:t>Prevent vascular constriction</a:t>
            </a:r>
          </a:p>
          <a:p>
            <a:pPr eaLnBrk="1" hangingPunct="1">
              <a:buFont typeface="Wingdings" pitchFamily="2" charset="2"/>
              <a:buNone/>
              <a:defRPr/>
            </a:pPr>
            <a:r>
              <a:rPr lang="en-US" u="sng" dirty="0" smtClean="0">
                <a:effectLst>
                  <a:outerShdw blurRad="38100" dist="38100" dir="2700000" algn="tl">
                    <a:srgbClr val="FFFFFF"/>
                  </a:outerShdw>
                </a:effectLst>
              </a:rPr>
              <a:t>What to splint</a:t>
            </a:r>
            <a:endParaRPr lang="en-US" dirty="0" smtClean="0">
              <a:effectLst>
                <a:outerShdw blurRad="38100" dist="38100" dir="2700000" algn="tl">
                  <a:srgbClr val="FFFFFF"/>
                </a:outerShdw>
              </a:effectLst>
            </a:endParaRPr>
          </a:p>
          <a:p>
            <a:pPr eaLnBrk="1" hangingPunct="1">
              <a:defRPr/>
            </a:pPr>
            <a:r>
              <a:rPr lang="en-US" sz="2800" dirty="0" smtClean="0">
                <a:effectLst>
                  <a:outerShdw blurRad="38100" dist="38100" dir="2700000" algn="tl">
                    <a:srgbClr val="FFFFFF"/>
                  </a:outerShdw>
                </a:effectLst>
              </a:rPr>
              <a:t>Fracture</a:t>
            </a:r>
          </a:p>
          <a:p>
            <a:pPr eaLnBrk="1" hangingPunct="1">
              <a:defRPr/>
            </a:pPr>
            <a:r>
              <a:rPr lang="en-US" sz="2800" dirty="0" smtClean="0">
                <a:effectLst>
                  <a:outerShdw blurRad="38100" dist="38100" dir="2700000" algn="tl">
                    <a:srgbClr val="FFFFFF"/>
                  </a:outerShdw>
                </a:effectLst>
              </a:rPr>
              <a:t>Dislocation</a:t>
            </a:r>
          </a:p>
          <a:p>
            <a:pPr eaLnBrk="1" hangingPunct="1">
              <a:defRPr/>
            </a:pPr>
            <a:r>
              <a:rPr lang="en-US" sz="2800" dirty="0" smtClean="0">
                <a:effectLst>
                  <a:outerShdw blurRad="38100" dist="38100" dir="2700000" algn="tl">
                    <a:srgbClr val="FFFFFF"/>
                  </a:outerShdw>
                </a:effectLst>
              </a:rPr>
              <a:t>Tendon rupture</a:t>
            </a:r>
          </a:p>
        </p:txBody>
      </p:sp>
      <p:pic>
        <p:nvPicPr>
          <p:cNvPr id="13316" name="Picture 5" descr="wej04ra3"/>
          <p:cNvPicPr>
            <a:picLocks noChangeAspect="1" noChangeArrowheads="1"/>
          </p:cNvPicPr>
          <p:nvPr/>
        </p:nvPicPr>
        <p:blipFill>
          <a:blip r:embed="rId2"/>
          <a:srcRect/>
          <a:stretch>
            <a:fillRect/>
          </a:stretch>
        </p:blipFill>
        <p:spPr bwMode="auto">
          <a:xfrm>
            <a:off x="5638800" y="228600"/>
            <a:ext cx="3286125"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609600"/>
            <a:ext cx="7772400" cy="1143000"/>
          </a:xfrm>
        </p:spPr>
        <p:txBody>
          <a:bodyPr/>
          <a:lstStyle/>
          <a:p>
            <a:pPr eaLnBrk="1" hangingPunct="1">
              <a:defRPr/>
            </a:pPr>
            <a:r>
              <a:rPr lang="en-US" dirty="0" smtClean="0">
                <a:effectLst>
                  <a:outerShdw blurRad="38100" dist="38100" dir="2700000" algn="tl">
                    <a:srgbClr val="FFFFFF"/>
                  </a:outerShdw>
                </a:effectLst>
              </a:rPr>
              <a:t>Specific splints</a:t>
            </a:r>
          </a:p>
        </p:txBody>
      </p:sp>
      <p:sp>
        <p:nvSpPr>
          <p:cNvPr id="28675" name="Rectangle 3"/>
          <p:cNvSpPr>
            <a:spLocks noGrp="1" noChangeArrowheads="1"/>
          </p:cNvSpPr>
          <p:nvPr>
            <p:ph type="body" sz="half" idx="4294967295"/>
          </p:nvPr>
        </p:nvSpPr>
        <p:spPr>
          <a:xfrm>
            <a:off x="0" y="1981200"/>
            <a:ext cx="3810000" cy="4114800"/>
          </a:xfrm>
        </p:spPr>
        <p:txBody>
          <a:bodyPr/>
          <a:lstStyle/>
          <a:p>
            <a:pPr eaLnBrk="1" hangingPunct="1"/>
            <a:r>
              <a:rPr lang="en-US" sz="2800" dirty="0" smtClean="0">
                <a:effectLst/>
              </a:rPr>
              <a:t>Forearm and wrist</a:t>
            </a:r>
          </a:p>
          <a:p>
            <a:pPr lvl="1" eaLnBrk="1" hangingPunct="1"/>
            <a:r>
              <a:rPr lang="en-US" sz="2400" dirty="0" smtClean="0">
                <a:effectLst/>
              </a:rPr>
              <a:t>Ulnar gutter</a:t>
            </a:r>
          </a:p>
          <a:p>
            <a:pPr lvl="2" eaLnBrk="1" hangingPunct="1"/>
            <a:r>
              <a:rPr lang="en-US" sz="2000" dirty="0" smtClean="0">
                <a:effectLst/>
              </a:rPr>
              <a:t>Metacarpal</a:t>
            </a:r>
          </a:p>
          <a:p>
            <a:pPr lvl="1" eaLnBrk="1" hangingPunct="1"/>
            <a:r>
              <a:rPr lang="en-US" sz="2400" dirty="0" smtClean="0">
                <a:effectLst/>
              </a:rPr>
              <a:t>Thumb </a:t>
            </a:r>
            <a:r>
              <a:rPr lang="en-US" sz="2400" dirty="0" err="1" smtClean="0">
                <a:effectLst/>
              </a:rPr>
              <a:t>spica</a:t>
            </a:r>
            <a:endParaRPr lang="en-US" sz="2400" dirty="0" smtClean="0">
              <a:effectLst/>
            </a:endParaRPr>
          </a:p>
          <a:p>
            <a:pPr lvl="2" eaLnBrk="1" hangingPunct="1"/>
            <a:r>
              <a:rPr lang="en-US" sz="2000" dirty="0" smtClean="0">
                <a:effectLst/>
              </a:rPr>
              <a:t>Scaphoid</a:t>
            </a:r>
          </a:p>
          <a:p>
            <a:pPr eaLnBrk="1" hangingPunct="1"/>
            <a:r>
              <a:rPr lang="en-US" sz="2800" dirty="0" smtClean="0">
                <a:effectLst/>
              </a:rPr>
              <a:t>Ankle </a:t>
            </a:r>
          </a:p>
          <a:p>
            <a:pPr lvl="1" eaLnBrk="1" hangingPunct="1"/>
            <a:r>
              <a:rPr lang="en-US" sz="2400" dirty="0" smtClean="0">
                <a:effectLst/>
              </a:rPr>
              <a:t>Posterior splint</a:t>
            </a:r>
          </a:p>
          <a:p>
            <a:pPr lvl="1" eaLnBrk="1" hangingPunct="1"/>
            <a:r>
              <a:rPr lang="ja-JP" altLang="en-US" sz="2400" dirty="0" smtClean="0">
                <a:effectLst/>
              </a:rPr>
              <a:t>“</a:t>
            </a:r>
            <a:r>
              <a:rPr lang="en-US" altLang="ja-JP" sz="2400" dirty="0" smtClean="0">
                <a:effectLst/>
              </a:rPr>
              <a:t>L and U</a:t>
            </a:r>
            <a:r>
              <a:rPr lang="ja-JP" altLang="en-US" sz="2400" dirty="0" smtClean="0">
                <a:effectLst/>
              </a:rPr>
              <a:t>”</a:t>
            </a:r>
            <a:r>
              <a:rPr lang="en-US" altLang="ja-JP" sz="2400" dirty="0" smtClean="0">
                <a:effectLst/>
              </a:rPr>
              <a:t> or </a:t>
            </a:r>
            <a:r>
              <a:rPr lang="en-US" altLang="ja-JP" sz="2400" dirty="0" err="1" smtClean="0">
                <a:effectLst/>
              </a:rPr>
              <a:t>Sugartong</a:t>
            </a:r>
            <a:endParaRPr lang="en-US" sz="2400" dirty="0" smtClean="0">
              <a:effectLst/>
            </a:endParaRPr>
          </a:p>
        </p:txBody>
      </p:sp>
      <p:pic>
        <p:nvPicPr>
          <p:cNvPr id="14340" name="Picture 8" descr="post splint"/>
          <p:cNvPicPr>
            <a:picLocks noGrp="1" noChangeAspect="1" noChangeArrowheads="1"/>
          </p:cNvPicPr>
          <p:nvPr>
            <p:ph sz="quarter" idx="4294967295"/>
          </p:nvPr>
        </p:nvPicPr>
        <p:blipFill>
          <a:blip r:embed="rId2"/>
          <a:srcRect l="2524" t="5504" r="1578" b="8257"/>
          <a:stretch>
            <a:fillRect/>
          </a:stretch>
        </p:blipFill>
        <p:spPr>
          <a:xfrm>
            <a:off x="6824663" y="3886200"/>
            <a:ext cx="2319337" cy="2667000"/>
          </a:xfrm>
          <a:noFill/>
        </p:spPr>
      </p:pic>
      <p:pic>
        <p:nvPicPr>
          <p:cNvPr id="14341" name="Picture 9" descr="spica and ulnar"/>
          <p:cNvPicPr>
            <a:picLocks noGrp="1" noChangeAspect="1" noChangeArrowheads="1"/>
          </p:cNvPicPr>
          <p:nvPr>
            <p:ph sz="quarter" idx="4294967295"/>
          </p:nvPr>
        </p:nvPicPr>
        <p:blipFill>
          <a:blip r:embed="rId3"/>
          <a:srcRect l="4286" t="7385" r="1746" b="11259"/>
          <a:stretch>
            <a:fillRect/>
          </a:stretch>
        </p:blipFill>
        <p:spPr>
          <a:xfrm>
            <a:off x="6858000" y="990600"/>
            <a:ext cx="2286000" cy="274320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fontScale="90000"/>
          </a:bodyPr>
          <a:lstStyle/>
          <a:p>
            <a:r>
              <a:rPr lang="en-US" dirty="0" smtClean="0"/>
              <a:t>Principles of casting and splinting</a:t>
            </a: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The ability to properly apply cast and splint is  a technical skill easily mastered  with  practice and  an understanding of basic principles. The initial approach to  casting and splinting  requires assessment of the  injured extremity for proper diagnosis. Once need for immobilization is ascertained, casting and splinting start with application of stockinet, splint  are faster and  easier to apply, allow for the natural swelling  that occurs during the acute inflammatory phase of  an injury.</a:t>
            </a:r>
          </a:p>
          <a:p>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ctrTitle" idx="4294967295"/>
          </p:nvPr>
        </p:nvSpPr>
        <p:spPr>
          <a:xfrm>
            <a:off x="0" y="304800"/>
            <a:ext cx="7086600" cy="1431925"/>
          </a:xfrm>
        </p:spPr>
        <p:txBody>
          <a:bodyPr/>
          <a:lstStyle/>
          <a:p>
            <a:pPr eaLnBrk="1" hangingPunct="1">
              <a:defRPr/>
            </a:pPr>
            <a:r>
              <a:rPr lang="en-US" sz="6000" dirty="0" smtClean="0">
                <a:effectLst>
                  <a:outerShdw blurRad="38100" dist="38100" dir="2700000" algn="tl">
                    <a:srgbClr val="FFFFFF"/>
                  </a:outerShdw>
                </a:effectLst>
              </a:rPr>
              <a:t>Casting</a:t>
            </a:r>
          </a:p>
        </p:txBody>
      </p:sp>
      <p:pic>
        <p:nvPicPr>
          <p:cNvPr id="15363" name="Picture 7" descr="fifth_metatarsal_fracture_xray"/>
          <p:cNvPicPr>
            <a:picLocks noChangeAspect="1" noChangeArrowheads="1"/>
          </p:cNvPicPr>
          <p:nvPr/>
        </p:nvPicPr>
        <p:blipFill>
          <a:blip r:embed="rId2"/>
          <a:srcRect/>
          <a:stretch>
            <a:fillRect/>
          </a:stretch>
        </p:blipFill>
        <p:spPr bwMode="auto">
          <a:xfrm>
            <a:off x="6324600" y="609600"/>
            <a:ext cx="2473325" cy="4876800"/>
          </a:xfrm>
          <a:prstGeom prst="rect">
            <a:avLst/>
          </a:prstGeom>
          <a:noFill/>
          <a:ln w="9525">
            <a:noFill/>
            <a:miter lim="800000"/>
            <a:headEnd/>
            <a:tailEnd/>
          </a:ln>
        </p:spPr>
      </p:pic>
      <p:pic>
        <p:nvPicPr>
          <p:cNvPr id="15364" name="Picture 9" descr="128$1$long%20leg%20cast"/>
          <p:cNvPicPr>
            <a:picLocks noChangeAspect="1" noChangeArrowheads="1"/>
          </p:cNvPicPr>
          <p:nvPr/>
        </p:nvPicPr>
        <p:blipFill>
          <a:blip r:embed="rId3"/>
          <a:srcRect/>
          <a:stretch>
            <a:fillRect/>
          </a:stretch>
        </p:blipFill>
        <p:spPr bwMode="auto">
          <a:xfrm>
            <a:off x="1219200" y="2438400"/>
            <a:ext cx="4838700" cy="3629025"/>
          </a:xfrm>
          <a:prstGeom prst="rect">
            <a:avLst/>
          </a:prstGeom>
          <a:noFill/>
          <a:ln w="9525">
            <a:noFill/>
            <a:miter lim="800000"/>
            <a:headEnd/>
            <a:tailEnd/>
          </a:ln>
        </p:spPr>
      </p:pic>
      <p:sp>
        <p:nvSpPr>
          <p:cNvPr id="5" name="TextBox 4"/>
          <p:cNvSpPr txBox="1">
            <a:spLocks noChangeArrowheads="1"/>
          </p:cNvSpPr>
          <p:nvPr/>
        </p:nvSpPr>
        <p:spPr bwMode="auto">
          <a:xfrm>
            <a:off x="6400800" y="5638800"/>
            <a:ext cx="2362200" cy="369888"/>
          </a:xfrm>
          <a:prstGeom prst="rect">
            <a:avLst/>
          </a:prstGeom>
          <a:noFill/>
          <a:ln w="9525">
            <a:noFill/>
            <a:miter lim="800000"/>
            <a:headEnd/>
            <a:tailEnd/>
          </a:ln>
        </p:spPr>
        <p:txBody>
          <a:bodyPr>
            <a:spAutoFit/>
          </a:bodyPr>
          <a:lstStyle/>
          <a:p>
            <a:pPr algn="ctr"/>
            <a:r>
              <a:rPr lang="en-US"/>
              <a:t>Jones Fracture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Supplies</a:t>
            </a:r>
          </a:p>
        </p:txBody>
      </p:sp>
      <p:sp>
        <p:nvSpPr>
          <p:cNvPr id="15363" name="Rectangle 3"/>
          <p:cNvSpPr>
            <a:spLocks noGrp="1" noChangeArrowheads="1"/>
          </p:cNvSpPr>
          <p:nvPr>
            <p:ph type="body" idx="4294967295"/>
          </p:nvPr>
        </p:nvSpPr>
        <p:spPr>
          <a:xfrm>
            <a:off x="914400" y="1828800"/>
            <a:ext cx="8229600" cy="5029200"/>
          </a:xfrm>
        </p:spPr>
        <p:txBody>
          <a:bodyPr/>
          <a:lstStyle/>
          <a:p>
            <a:pPr eaLnBrk="1" hangingPunct="1">
              <a:defRPr/>
            </a:pPr>
            <a:r>
              <a:rPr lang="en-US" dirty="0" err="1" smtClean="0">
                <a:effectLst>
                  <a:outerShdw blurRad="38100" dist="38100" dir="2700000" algn="tl">
                    <a:srgbClr val="FFFFFF"/>
                  </a:outerShdw>
                </a:effectLst>
              </a:rPr>
              <a:t>Stockinette</a:t>
            </a:r>
            <a:endParaRPr lang="en-US" dirty="0" smtClean="0">
              <a:effectLst>
                <a:outerShdw blurRad="38100" dist="38100" dir="2700000" algn="tl">
                  <a:srgbClr val="FFFFFF"/>
                </a:outerShdw>
              </a:effectLst>
            </a:endParaRPr>
          </a:p>
          <a:p>
            <a:pPr eaLnBrk="1" hangingPunct="1">
              <a:defRPr/>
            </a:pPr>
            <a:r>
              <a:rPr lang="en-US" dirty="0" smtClean="0">
                <a:effectLst>
                  <a:outerShdw blurRad="38100" dist="38100" dir="2700000" algn="tl">
                    <a:srgbClr val="FFFFFF"/>
                  </a:outerShdw>
                </a:effectLst>
              </a:rPr>
              <a:t>Padding material</a:t>
            </a:r>
          </a:p>
          <a:p>
            <a:pPr eaLnBrk="1" hangingPunct="1">
              <a:defRPr/>
            </a:pPr>
            <a:r>
              <a:rPr lang="en-US" dirty="0" smtClean="0">
                <a:effectLst>
                  <a:outerShdw blurRad="38100" dist="38100" dir="2700000" algn="tl">
                    <a:srgbClr val="FFFFFF"/>
                  </a:outerShdw>
                </a:effectLst>
              </a:rPr>
              <a:t>Cast material</a:t>
            </a:r>
          </a:p>
          <a:p>
            <a:pPr lvl="1" eaLnBrk="1" hangingPunct="1">
              <a:defRPr/>
            </a:pPr>
            <a:r>
              <a:rPr lang="en-US" dirty="0" smtClean="0">
                <a:effectLst>
                  <a:outerShdw blurRad="38100" dist="38100" dir="2700000" algn="tl">
                    <a:srgbClr val="FFFFFF"/>
                  </a:outerShdw>
                </a:effectLst>
              </a:rPr>
              <a:t>Plaster:  cheaper, long shelf life, easier to work with</a:t>
            </a:r>
          </a:p>
          <a:p>
            <a:pPr lvl="2" eaLnBrk="1" hangingPunct="1">
              <a:defRPr/>
            </a:pPr>
            <a:r>
              <a:rPr lang="en-US" dirty="0" smtClean="0">
                <a:effectLst>
                  <a:outerShdw blurRad="38100" dist="38100" dir="2700000" algn="tl">
                    <a:srgbClr val="FFFFFF"/>
                  </a:outerShdw>
                </a:effectLst>
              </a:rPr>
              <a:t>May be fragile, disintegrate in water</a:t>
            </a:r>
          </a:p>
          <a:p>
            <a:pPr lvl="1" eaLnBrk="1" hangingPunct="1">
              <a:defRPr/>
            </a:pPr>
            <a:r>
              <a:rPr lang="en-US" dirty="0" smtClean="0">
                <a:effectLst>
                  <a:outerShdw blurRad="38100" dist="38100" dir="2700000" algn="tl">
                    <a:srgbClr val="FFFFFF"/>
                  </a:outerShdw>
                </a:effectLst>
              </a:rPr>
              <a:t>Fiberglass:  more durable, lighter, dry quicker, multiple colors, water tolerant</a:t>
            </a:r>
          </a:p>
          <a:p>
            <a:pPr lvl="1" eaLnBrk="1" hangingPunct="1">
              <a:defRPr/>
            </a:pPr>
            <a:r>
              <a:rPr lang="en-US" dirty="0" smtClean="0">
                <a:effectLst>
                  <a:outerShdw blurRad="38100" dist="38100" dir="2700000" algn="tl">
                    <a:srgbClr val="FFFFFF"/>
                  </a:outerShdw>
                </a:effectLst>
              </a:rPr>
              <a:t>Newer synthetic materials</a:t>
            </a:r>
          </a:p>
        </p:txBody>
      </p:sp>
      <p:pic>
        <p:nvPicPr>
          <p:cNvPr id="16388" name="Picture 4" descr="casting material"/>
          <p:cNvPicPr>
            <a:picLocks noChangeAspect="1" noChangeArrowheads="1"/>
          </p:cNvPicPr>
          <p:nvPr/>
        </p:nvPicPr>
        <p:blipFill>
          <a:blip r:embed="rId2"/>
          <a:srcRect/>
          <a:stretch>
            <a:fillRect/>
          </a:stretch>
        </p:blipFill>
        <p:spPr bwMode="auto">
          <a:xfrm>
            <a:off x="6553200" y="1295400"/>
            <a:ext cx="2190750" cy="2066925"/>
          </a:xfrm>
          <a:prstGeom prst="rect">
            <a:avLst/>
          </a:prstGeom>
          <a:noFill/>
          <a:ln w="9525">
            <a:noFill/>
            <a:miter lim="800000"/>
            <a:headEnd/>
            <a:tailEnd/>
          </a:ln>
        </p:spPr>
      </p:pic>
      <p:pic>
        <p:nvPicPr>
          <p:cNvPr id="16389" name="Picture 5" descr="Gloves"/>
          <p:cNvPicPr>
            <a:picLocks noChangeAspect="1" noChangeArrowheads="1"/>
          </p:cNvPicPr>
          <p:nvPr/>
        </p:nvPicPr>
        <p:blipFill>
          <a:blip r:embed="rId3"/>
          <a:srcRect/>
          <a:stretch>
            <a:fillRect/>
          </a:stretch>
        </p:blipFill>
        <p:spPr bwMode="auto">
          <a:xfrm>
            <a:off x="4267200" y="838200"/>
            <a:ext cx="2076450" cy="126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Procedure</a:t>
            </a:r>
          </a:p>
        </p:txBody>
      </p:sp>
      <p:sp>
        <p:nvSpPr>
          <p:cNvPr id="23555" name="Rectangle 3"/>
          <p:cNvSpPr>
            <a:spLocks noGrp="1" noChangeArrowheads="1"/>
          </p:cNvSpPr>
          <p:nvPr>
            <p:ph type="body" idx="4294967295"/>
          </p:nvPr>
        </p:nvSpPr>
        <p:spPr>
          <a:xfrm>
            <a:off x="914400" y="1752600"/>
            <a:ext cx="8229600" cy="4953000"/>
          </a:xfrm>
        </p:spPr>
        <p:txBody>
          <a:bodyPr/>
          <a:lstStyle/>
          <a:p>
            <a:pPr eaLnBrk="1" hangingPunct="1">
              <a:defRPr/>
            </a:pPr>
            <a:r>
              <a:rPr lang="en-US" dirty="0" smtClean="0">
                <a:effectLst>
                  <a:outerShdw blurRad="38100" dist="38100" dir="2700000" algn="tl">
                    <a:srgbClr val="FFFFFF"/>
                  </a:outerShdw>
                </a:effectLst>
              </a:rPr>
              <a:t>Apply </a:t>
            </a:r>
            <a:r>
              <a:rPr lang="en-US" dirty="0" err="1" smtClean="0">
                <a:effectLst>
                  <a:outerShdw blurRad="38100" dist="38100" dir="2700000" algn="tl">
                    <a:srgbClr val="FFFFFF"/>
                  </a:outerShdw>
                </a:effectLst>
              </a:rPr>
              <a:t>stockinette</a:t>
            </a:r>
            <a:endParaRPr lang="en-US" dirty="0" smtClean="0">
              <a:effectLst>
                <a:outerShdw blurRad="38100" dist="38100" dir="2700000" algn="tl">
                  <a:srgbClr val="FFFFFF"/>
                </a:outerShdw>
              </a:effectLst>
            </a:endParaRPr>
          </a:p>
          <a:p>
            <a:pPr lvl="1" eaLnBrk="1" hangingPunct="1">
              <a:defRPr/>
            </a:pPr>
            <a:r>
              <a:rPr lang="en-US" dirty="0" smtClean="0">
                <a:effectLst>
                  <a:outerShdw blurRad="38100" dist="38100" dir="2700000" algn="tl">
                    <a:srgbClr val="FFFFFF"/>
                  </a:outerShdw>
                </a:effectLst>
              </a:rPr>
              <a:t>Protect skin and provide smooth edge</a:t>
            </a:r>
          </a:p>
          <a:p>
            <a:pPr eaLnBrk="1" hangingPunct="1">
              <a:defRPr/>
            </a:pPr>
            <a:r>
              <a:rPr lang="en-US" dirty="0" smtClean="0">
                <a:effectLst>
                  <a:outerShdw blurRad="38100" dist="38100" dir="2700000" algn="tl">
                    <a:srgbClr val="FFFFFF"/>
                  </a:outerShdw>
                </a:effectLst>
              </a:rPr>
              <a:t>Apply padding</a:t>
            </a:r>
          </a:p>
          <a:p>
            <a:pPr lvl="1" eaLnBrk="1" hangingPunct="1">
              <a:defRPr/>
            </a:pPr>
            <a:r>
              <a:rPr lang="en-US" dirty="0" smtClean="0">
                <a:effectLst>
                  <a:outerShdw blurRad="38100" dist="38100" dir="2700000" algn="tl">
                    <a:srgbClr val="FFFFFF"/>
                  </a:outerShdw>
                </a:effectLst>
              </a:rPr>
              <a:t>Protect bony prominence</a:t>
            </a:r>
          </a:p>
          <a:p>
            <a:pPr lvl="1" eaLnBrk="1" hangingPunct="1">
              <a:defRPr/>
            </a:pPr>
            <a:r>
              <a:rPr lang="en-US" dirty="0" smtClean="0">
                <a:effectLst>
                  <a:outerShdw blurRad="38100" dist="38100" dir="2700000" algn="tl">
                    <a:srgbClr val="FFFFFF"/>
                  </a:outerShdw>
                </a:effectLst>
              </a:rPr>
              <a:t>Allows for swelling</a:t>
            </a:r>
          </a:p>
          <a:p>
            <a:pPr eaLnBrk="1" hangingPunct="1">
              <a:defRPr/>
            </a:pPr>
            <a:r>
              <a:rPr lang="en-US" dirty="0" smtClean="0">
                <a:effectLst>
                  <a:outerShdw blurRad="38100" dist="38100" dir="2700000" algn="tl">
                    <a:srgbClr val="FFFFFF"/>
                  </a:outerShdw>
                </a:effectLst>
              </a:rPr>
              <a:t>Wet the casting material</a:t>
            </a:r>
          </a:p>
          <a:p>
            <a:pPr lvl="1" eaLnBrk="1" hangingPunct="1">
              <a:defRPr/>
            </a:pPr>
            <a:r>
              <a:rPr lang="en-US" dirty="0" smtClean="0">
                <a:effectLst>
                  <a:outerShdw blurRad="38100" dist="38100" dir="2700000" algn="tl">
                    <a:srgbClr val="FFFFFF"/>
                  </a:outerShdw>
                </a:effectLst>
              </a:rPr>
              <a:t>Hot water hardens faster</a:t>
            </a:r>
          </a:p>
          <a:p>
            <a:pPr lvl="1" eaLnBrk="1" hangingPunct="1">
              <a:defRPr/>
            </a:pPr>
            <a:r>
              <a:rPr lang="en-US" dirty="0" smtClean="0">
                <a:effectLst>
                  <a:outerShdw blurRad="38100" dist="38100" dir="2700000" algn="tl">
                    <a:srgbClr val="FFFFFF"/>
                  </a:outerShdw>
                </a:effectLst>
              </a:rPr>
              <a:t>Squeeze out excess water</a:t>
            </a:r>
          </a:p>
          <a:p>
            <a:pPr eaLnBrk="1" hangingPunct="1">
              <a:defRPr/>
            </a:pPr>
            <a:r>
              <a:rPr lang="en-US" dirty="0" smtClean="0">
                <a:effectLst>
                  <a:outerShdw blurRad="38100" dist="38100" dir="2700000" algn="tl">
                    <a:srgbClr val="FFFFFF"/>
                  </a:outerShdw>
                </a:effectLst>
              </a:rPr>
              <a:t>Apply splint or cast</a:t>
            </a:r>
          </a:p>
        </p:txBody>
      </p:sp>
      <p:pic>
        <p:nvPicPr>
          <p:cNvPr id="17412" name="Picture 4" descr="cast stockinette"/>
          <p:cNvPicPr>
            <a:picLocks noChangeAspect="1" noChangeArrowheads="1"/>
          </p:cNvPicPr>
          <p:nvPr/>
        </p:nvPicPr>
        <p:blipFill>
          <a:blip r:embed="rId2"/>
          <a:srcRect/>
          <a:stretch>
            <a:fillRect/>
          </a:stretch>
        </p:blipFill>
        <p:spPr bwMode="auto">
          <a:xfrm>
            <a:off x="6629400" y="2895600"/>
            <a:ext cx="1885950" cy="1828800"/>
          </a:xfrm>
          <a:prstGeom prst="rect">
            <a:avLst/>
          </a:prstGeom>
          <a:noFill/>
          <a:ln w="9525">
            <a:noFill/>
            <a:miter lim="800000"/>
            <a:headEnd/>
            <a:tailEnd/>
          </a:ln>
        </p:spPr>
      </p:pic>
      <p:pic>
        <p:nvPicPr>
          <p:cNvPr id="17413" name="Picture 5" descr="cast padding"/>
          <p:cNvPicPr>
            <a:picLocks noChangeAspect="1" noChangeArrowheads="1"/>
          </p:cNvPicPr>
          <p:nvPr/>
        </p:nvPicPr>
        <p:blipFill>
          <a:blip r:embed="rId3"/>
          <a:srcRect/>
          <a:stretch>
            <a:fillRect/>
          </a:stretch>
        </p:blipFill>
        <p:spPr bwMode="auto">
          <a:xfrm>
            <a:off x="6629400" y="4800600"/>
            <a:ext cx="18573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Patient Education</a:t>
            </a:r>
          </a:p>
        </p:txBody>
      </p:sp>
      <p:sp>
        <p:nvSpPr>
          <p:cNvPr id="18435" name="Rectangle 3"/>
          <p:cNvSpPr>
            <a:spLocks noGrp="1" noChangeArrowheads="1"/>
          </p:cNvSpPr>
          <p:nvPr>
            <p:ph type="body" idx="4294967295"/>
          </p:nvPr>
        </p:nvSpPr>
        <p:spPr>
          <a:xfrm>
            <a:off x="0" y="1752600"/>
            <a:ext cx="8229600" cy="4953000"/>
          </a:xfrm>
        </p:spPr>
        <p:txBody>
          <a:bodyPr/>
          <a:lstStyle/>
          <a:p>
            <a:pPr eaLnBrk="1" hangingPunct="1">
              <a:defRPr/>
            </a:pPr>
            <a:r>
              <a:rPr lang="en-US" dirty="0" smtClean="0">
                <a:effectLst>
                  <a:outerShdw blurRad="38100" dist="38100" dir="2700000" algn="tl">
                    <a:srgbClr val="FFFFFF"/>
                  </a:outerShdw>
                </a:effectLst>
              </a:rPr>
              <a:t>Keep injured limb elevated and iced</a:t>
            </a:r>
          </a:p>
          <a:p>
            <a:pPr eaLnBrk="1" hangingPunct="1">
              <a:defRPr/>
            </a:pPr>
            <a:r>
              <a:rPr lang="en-US" dirty="0" smtClean="0">
                <a:effectLst>
                  <a:outerShdw blurRad="38100" dist="38100" dir="2700000" algn="tl">
                    <a:srgbClr val="FFFFFF"/>
                  </a:outerShdw>
                </a:effectLst>
              </a:rPr>
              <a:t>Warning signs</a:t>
            </a:r>
          </a:p>
          <a:p>
            <a:pPr lvl="1" eaLnBrk="1" hangingPunct="1">
              <a:defRPr/>
            </a:pPr>
            <a:r>
              <a:rPr lang="en-US" dirty="0" smtClean="0">
                <a:effectLst>
                  <a:outerShdw blurRad="38100" dist="38100" dir="2700000" algn="tl">
                    <a:srgbClr val="FFFFFF"/>
                  </a:outerShdw>
                </a:effectLst>
              </a:rPr>
              <a:t>Numb extremity</a:t>
            </a:r>
          </a:p>
          <a:p>
            <a:pPr lvl="1" eaLnBrk="1" hangingPunct="1">
              <a:defRPr/>
            </a:pPr>
            <a:r>
              <a:rPr lang="en-US" dirty="0" smtClean="0">
                <a:effectLst>
                  <a:outerShdw blurRad="38100" dist="38100" dir="2700000" algn="tl">
                    <a:srgbClr val="FFFFFF"/>
                  </a:outerShdw>
                </a:effectLst>
              </a:rPr>
              <a:t>Inability to move extremity</a:t>
            </a:r>
          </a:p>
          <a:p>
            <a:pPr lvl="1" eaLnBrk="1" hangingPunct="1">
              <a:defRPr/>
            </a:pPr>
            <a:r>
              <a:rPr lang="en-US" dirty="0" smtClean="0">
                <a:effectLst>
                  <a:outerShdw blurRad="38100" dist="38100" dir="2700000" algn="tl">
                    <a:srgbClr val="FFFFFF"/>
                  </a:outerShdw>
                </a:effectLst>
              </a:rPr>
              <a:t>Discoloration, Cold</a:t>
            </a:r>
          </a:p>
          <a:p>
            <a:pPr lvl="1" eaLnBrk="1" hangingPunct="1">
              <a:defRPr/>
            </a:pPr>
            <a:r>
              <a:rPr lang="en-US" dirty="0" smtClean="0">
                <a:effectLst>
                  <a:outerShdw blurRad="38100" dist="38100" dir="2700000" algn="tl">
                    <a:srgbClr val="FFFFFF"/>
                  </a:outerShdw>
                </a:effectLst>
              </a:rPr>
              <a:t>Increased pain</a:t>
            </a:r>
          </a:p>
          <a:p>
            <a:pPr eaLnBrk="1" hangingPunct="1">
              <a:defRPr/>
            </a:pPr>
            <a:r>
              <a:rPr lang="en-US" dirty="0" smtClean="0">
                <a:effectLst>
                  <a:outerShdw blurRad="38100" dist="38100" dir="2700000" algn="tl">
                    <a:srgbClr val="FFFFFF"/>
                  </a:outerShdw>
                </a:effectLst>
              </a:rPr>
              <a:t>Avoid getting wet</a:t>
            </a:r>
          </a:p>
          <a:p>
            <a:pPr lvl="1" eaLnBrk="1" hangingPunct="1">
              <a:defRPr/>
            </a:pPr>
            <a:r>
              <a:rPr lang="en-US" dirty="0" smtClean="0">
                <a:effectLst>
                  <a:outerShdw blurRad="38100" dist="38100" dir="2700000" algn="tl">
                    <a:srgbClr val="FFFFFF"/>
                  </a:outerShdw>
                </a:effectLst>
              </a:rPr>
              <a:t>Completely with plaster</a:t>
            </a:r>
          </a:p>
          <a:p>
            <a:pPr lvl="1" eaLnBrk="1" hangingPunct="1">
              <a:defRPr/>
            </a:pPr>
            <a:r>
              <a:rPr lang="en-US" dirty="0" smtClean="0">
                <a:effectLst>
                  <a:outerShdw blurRad="38100" dist="38100" dir="2700000" algn="tl">
                    <a:srgbClr val="FFFFFF"/>
                  </a:outerShdw>
                </a:effectLst>
              </a:rPr>
              <a:t>May use hair dryer on cool setting if fiberglass</a:t>
            </a:r>
          </a:p>
        </p:txBody>
      </p:sp>
      <p:pic>
        <p:nvPicPr>
          <p:cNvPr id="18436" name="Picture 4" descr="cast care"/>
          <p:cNvPicPr>
            <a:picLocks noChangeAspect="1" noChangeArrowheads="1"/>
          </p:cNvPicPr>
          <p:nvPr/>
        </p:nvPicPr>
        <p:blipFill>
          <a:blip r:embed="rId2"/>
          <a:srcRect b="18060"/>
          <a:stretch>
            <a:fillRect/>
          </a:stretch>
        </p:blipFill>
        <p:spPr bwMode="auto">
          <a:xfrm>
            <a:off x="5486400" y="3962400"/>
            <a:ext cx="3429000" cy="203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Patient Education</a:t>
            </a:r>
          </a:p>
        </p:txBody>
      </p:sp>
      <p:sp>
        <p:nvSpPr>
          <p:cNvPr id="25603" name="Rectangle 3"/>
          <p:cNvSpPr>
            <a:spLocks noGrp="1" noChangeArrowheads="1"/>
          </p:cNvSpPr>
          <p:nvPr>
            <p:ph type="body" idx="4294967295"/>
          </p:nvPr>
        </p:nvSpPr>
        <p:spPr>
          <a:xfrm>
            <a:off x="0" y="1935163"/>
            <a:ext cx="8229600" cy="4389437"/>
          </a:xfrm>
        </p:spPr>
        <p:txBody>
          <a:bodyPr/>
          <a:lstStyle/>
          <a:p>
            <a:pPr eaLnBrk="1" hangingPunct="1">
              <a:defRPr/>
            </a:pPr>
            <a:r>
              <a:rPr lang="en-US" dirty="0" smtClean="0">
                <a:effectLst>
                  <a:outerShdw blurRad="38100" dist="38100" dir="2700000" algn="tl">
                    <a:srgbClr val="FFFFFF"/>
                  </a:outerShdw>
                </a:effectLst>
              </a:rPr>
              <a:t>Keep cast clean</a:t>
            </a:r>
          </a:p>
          <a:p>
            <a:pPr eaLnBrk="1" hangingPunct="1">
              <a:defRPr/>
            </a:pPr>
            <a:r>
              <a:rPr lang="en-US" dirty="0" smtClean="0">
                <a:effectLst>
                  <a:outerShdw blurRad="38100" dist="38100" dir="2700000" algn="tl">
                    <a:srgbClr val="FFFFFF"/>
                  </a:outerShdw>
                </a:effectLst>
              </a:rPr>
              <a:t>Do not stick objects into cast</a:t>
            </a:r>
          </a:p>
          <a:p>
            <a:pPr eaLnBrk="1" hangingPunct="1">
              <a:defRPr/>
            </a:pPr>
            <a:r>
              <a:rPr lang="en-US" dirty="0" smtClean="0">
                <a:effectLst>
                  <a:outerShdw blurRad="38100" dist="38100" dir="2700000" algn="tl">
                    <a:srgbClr val="FFFFFF"/>
                  </a:outerShdw>
                </a:effectLst>
              </a:rPr>
              <a:t>Do not pull out the padding</a:t>
            </a:r>
          </a:p>
          <a:p>
            <a:pPr eaLnBrk="1" hangingPunct="1">
              <a:defRPr/>
            </a:pPr>
            <a:r>
              <a:rPr lang="en-US" dirty="0" smtClean="0">
                <a:effectLst>
                  <a:outerShdw blurRad="38100" dist="38100" dir="2700000" algn="tl">
                    <a:srgbClr val="FFFFFF"/>
                  </a:outerShdw>
                </a:effectLst>
              </a:rPr>
              <a:t>Watch for skin irritation</a:t>
            </a:r>
          </a:p>
          <a:p>
            <a:pPr eaLnBrk="1" hangingPunct="1">
              <a:defRPr/>
            </a:pPr>
            <a:r>
              <a:rPr lang="en-US" dirty="0" smtClean="0">
                <a:effectLst>
                  <a:outerShdw blurRad="38100" dist="38100" dir="2700000" algn="tl">
                    <a:srgbClr val="FFFFFF"/>
                  </a:outerShdw>
                </a:effectLst>
              </a:rPr>
              <a:t>Do not modify your cast</a:t>
            </a:r>
          </a:p>
          <a:p>
            <a:pPr eaLnBrk="1" hangingPunct="1">
              <a:defRPr/>
            </a:pPr>
            <a:r>
              <a:rPr lang="en-US" dirty="0" smtClean="0">
                <a:effectLst>
                  <a:outerShdw blurRad="38100" dist="38100" dir="2700000" algn="tl">
                    <a:srgbClr val="FFFFFF"/>
                  </a:outerShdw>
                </a:effectLst>
              </a:rPr>
              <a:t>Watch for cracking and breaking of cast</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Cast Removal</a:t>
            </a:r>
          </a:p>
        </p:txBody>
      </p:sp>
      <p:sp>
        <p:nvSpPr>
          <p:cNvPr id="20483" name="Rectangle 3"/>
          <p:cNvSpPr>
            <a:spLocks noGrp="1" noChangeArrowheads="1"/>
          </p:cNvSpPr>
          <p:nvPr>
            <p:ph type="body" idx="4294967295"/>
          </p:nvPr>
        </p:nvSpPr>
        <p:spPr>
          <a:xfrm>
            <a:off x="0" y="1935163"/>
            <a:ext cx="8229600" cy="4389437"/>
          </a:xfrm>
        </p:spPr>
        <p:txBody>
          <a:bodyPr/>
          <a:lstStyle/>
          <a:p>
            <a:pPr eaLnBrk="1" hangingPunct="1">
              <a:buFont typeface="Wingdings" pitchFamily="2" charset="2"/>
              <a:buNone/>
            </a:pPr>
            <a:r>
              <a:rPr lang="en-US" u="sng" dirty="0" smtClean="0">
                <a:effectLst/>
              </a:rPr>
              <a:t>Cast saw</a:t>
            </a:r>
          </a:p>
          <a:p>
            <a:pPr eaLnBrk="1" hangingPunct="1"/>
            <a:r>
              <a:rPr lang="en-US" sz="2800" dirty="0" smtClean="0">
                <a:effectLst/>
              </a:rPr>
              <a:t>Vibrates, </a:t>
            </a:r>
            <a:r>
              <a:rPr lang="en-US" sz="2800" dirty="0" err="1" smtClean="0">
                <a:effectLst/>
              </a:rPr>
              <a:t>doesn</a:t>
            </a:r>
            <a:r>
              <a:rPr lang="ja-JP" altLang="en-US" sz="2800" dirty="0" smtClean="0">
                <a:effectLst/>
              </a:rPr>
              <a:t>’</a:t>
            </a:r>
            <a:r>
              <a:rPr lang="en-US" altLang="ja-JP" sz="2800" dirty="0" smtClean="0">
                <a:effectLst/>
              </a:rPr>
              <a:t>t rotate</a:t>
            </a:r>
          </a:p>
          <a:p>
            <a:pPr eaLnBrk="1" hangingPunct="1"/>
            <a:r>
              <a:rPr lang="en-US" sz="2800" dirty="0" smtClean="0">
                <a:effectLst/>
              </a:rPr>
              <a:t>Biggest concern is burn</a:t>
            </a:r>
          </a:p>
        </p:txBody>
      </p:sp>
      <p:pic>
        <p:nvPicPr>
          <p:cNvPr id="20484" name="Picture 4" descr="cast_saw"/>
          <p:cNvPicPr>
            <a:picLocks noChangeAspect="1" noChangeArrowheads="1"/>
          </p:cNvPicPr>
          <p:nvPr/>
        </p:nvPicPr>
        <p:blipFill>
          <a:blip r:embed="rId2"/>
          <a:srcRect t="25000" r="40625"/>
          <a:stretch>
            <a:fillRect/>
          </a:stretch>
        </p:blipFill>
        <p:spPr bwMode="auto">
          <a:xfrm>
            <a:off x="5334000" y="3200400"/>
            <a:ext cx="3429000" cy="3249613"/>
          </a:xfrm>
          <a:prstGeom prst="rect">
            <a:avLst/>
          </a:prstGeom>
          <a:noFill/>
          <a:ln w="9525">
            <a:noFill/>
            <a:miter lim="800000"/>
            <a:headEnd/>
            <a:tailEnd/>
          </a:ln>
        </p:spPr>
      </p:pic>
      <p:pic>
        <p:nvPicPr>
          <p:cNvPr id="20485" name="Picture 5" descr="saw"/>
          <p:cNvPicPr>
            <a:picLocks noChangeAspect="1" noChangeArrowheads="1"/>
          </p:cNvPicPr>
          <p:nvPr/>
        </p:nvPicPr>
        <p:blipFill>
          <a:blip r:embed="rId3"/>
          <a:srcRect/>
          <a:stretch>
            <a:fillRect/>
          </a:stretch>
        </p:blipFill>
        <p:spPr bwMode="auto">
          <a:xfrm>
            <a:off x="5715000" y="762000"/>
            <a:ext cx="2743200" cy="2071688"/>
          </a:xfrm>
          <a:prstGeom prst="rect">
            <a:avLst/>
          </a:prstGeom>
          <a:noFill/>
          <a:ln w="9525">
            <a:noFill/>
            <a:miter lim="800000"/>
            <a:headEnd/>
            <a:tailEnd/>
          </a:ln>
        </p:spPr>
      </p:pic>
      <p:pic>
        <p:nvPicPr>
          <p:cNvPr id="20486" name="Picture 7" descr="cons1_86_6"/>
          <p:cNvPicPr>
            <a:picLocks noChangeAspect="1" noChangeArrowheads="1"/>
          </p:cNvPicPr>
          <p:nvPr/>
        </p:nvPicPr>
        <p:blipFill>
          <a:blip r:embed="rId4"/>
          <a:srcRect b="13376"/>
          <a:stretch>
            <a:fillRect/>
          </a:stretch>
        </p:blipFill>
        <p:spPr bwMode="auto">
          <a:xfrm>
            <a:off x="1676400" y="3810000"/>
            <a:ext cx="2847975"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704850"/>
            <a:ext cx="8229600" cy="1143000"/>
          </a:xfrm>
        </p:spPr>
        <p:txBody>
          <a:bodyPr/>
          <a:lstStyle/>
          <a:p>
            <a:pPr eaLnBrk="1" hangingPunct="1">
              <a:defRPr/>
            </a:pPr>
            <a:r>
              <a:rPr lang="en-US" dirty="0" smtClean="0">
                <a:effectLst>
                  <a:outerShdw blurRad="38100" dist="38100" dir="2700000" algn="tl">
                    <a:srgbClr val="FFFFFF"/>
                  </a:outerShdw>
                </a:effectLst>
              </a:rPr>
              <a:t>Take Home Points</a:t>
            </a:r>
          </a:p>
        </p:txBody>
      </p:sp>
      <p:sp>
        <p:nvSpPr>
          <p:cNvPr id="27651" name="Rectangle 3"/>
          <p:cNvSpPr>
            <a:spLocks noGrp="1" noChangeArrowheads="1"/>
          </p:cNvSpPr>
          <p:nvPr>
            <p:ph type="body" idx="4294967295"/>
          </p:nvPr>
        </p:nvSpPr>
        <p:spPr>
          <a:xfrm>
            <a:off x="0" y="1935163"/>
            <a:ext cx="8229600" cy="4389437"/>
          </a:xfrm>
        </p:spPr>
        <p:txBody>
          <a:bodyPr/>
          <a:lstStyle/>
          <a:p>
            <a:pPr eaLnBrk="1" hangingPunct="1">
              <a:defRPr/>
            </a:pPr>
            <a:r>
              <a:rPr lang="en-US" dirty="0" smtClean="0">
                <a:effectLst>
                  <a:outerShdw blurRad="38100" dist="38100" dir="2700000" algn="tl">
                    <a:srgbClr val="FFFFFF"/>
                  </a:outerShdw>
                </a:effectLst>
              </a:rPr>
              <a:t>You will see fractures</a:t>
            </a:r>
          </a:p>
          <a:p>
            <a:pPr eaLnBrk="1" hangingPunct="1">
              <a:defRPr/>
            </a:pPr>
            <a:r>
              <a:rPr lang="en-US" dirty="0" smtClean="0">
                <a:effectLst>
                  <a:outerShdw blurRad="38100" dist="38100" dir="2700000" algn="tl">
                    <a:srgbClr val="FFFFFF"/>
                  </a:outerShdw>
                </a:effectLst>
              </a:rPr>
              <a:t>Know your comfort level and when to refer</a:t>
            </a:r>
          </a:p>
          <a:p>
            <a:pPr eaLnBrk="1" hangingPunct="1">
              <a:defRPr/>
            </a:pPr>
            <a:r>
              <a:rPr lang="en-US" dirty="0" smtClean="0">
                <a:effectLst>
                  <a:outerShdw blurRad="38100" dist="38100" dir="2700000" algn="tl">
                    <a:srgbClr val="FFFFFF"/>
                  </a:outerShdw>
                </a:effectLst>
              </a:rPr>
              <a:t>Splint acutely and with active swelling</a:t>
            </a:r>
          </a:p>
          <a:p>
            <a:pPr eaLnBrk="1" hangingPunct="1">
              <a:defRPr/>
            </a:pPr>
            <a:r>
              <a:rPr lang="en-US" dirty="0" smtClean="0">
                <a:effectLst>
                  <a:outerShdw blurRad="38100" dist="38100" dir="2700000" algn="tl">
                    <a:srgbClr val="FFFFFF"/>
                  </a:outerShdw>
                </a:effectLst>
              </a:rPr>
              <a:t>Variety of materials</a:t>
            </a:r>
          </a:p>
          <a:p>
            <a:pPr lvl="1" eaLnBrk="1" hangingPunct="1">
              <a:defRPr/>
            </a:pPr>
            <a:r>
              <a:rPr lang="en-US" dirty="0" smtClean="0">
                <a:effectLst>
                  <a:outerShdw blurRad="38100" dist="38100" dir="2700000" algn="tl">
                    <a:srgbClr val="FFFFFF"/>
                  </a:outerShdw>
                </a:effectLst>
              </a:rPr>
              <a:t>Know what you have, be comfortable with it</a:t>
            </a:r>
          </a:p>
          <a:p>
            <a:pPr eaLnBrk="1" hangingPunct="1">
              <a:defRPr/>
            </a:pPr>
            <a:r>
              <a:rPr lang="en-US" dirty="0" smtClean="0">
                <a:effectLst>
                  <a:outerShdw blurRad="38100" dist="38100" dir="2700000" algn="tl">
                    <a:srgbClr val="FFFFFF"/>
                  </a:outerShdw>
                </a:effectLst>
              </a:rPr>
              <a:t>Educate your patients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lack CU Buffalo.jpg"/>
          <p:cNvPicPr>
            <a:picLocks noChangeAspect="1"/>
          </p:cNvPicPr>
          <p:nvPr/>
        </p:nvPicPr>
        <p:blipFill>
          <a:blip r:embed="rId2"/>
          <a:srcRect/>
          <a:stretch>
            <a:fillRect/>
          </a:stretch>
        </p:blipFill>
        <p:spPr bwMode="auto">
          <a:xfrm>
            <a:off x="5314950" y="304800"/>
            <a:ext cx="3503613" cy="3048000"/>
          </a:xfrm>
          <a:prstGeom prst="rect">
            <a:avLst/>
          </a:prstGeom>
          <a:noFill/>
          <a:ln w="9525">
            <a:noFill/>
            <a:miter lim="800000"/>
            <a:headEnd/>
            <a:tailEnd/>
          </a:ln>
        </p:spPr>
      </p:pic>
      <p:sp>
        <p:nvSpPr>
          <p:cNvPr id="8" name="Rectangle 7"/>
          <p:cNvSpPr/>
          <p:nvPr/>
        </p:nvSpPr>
        <p:spPr>
          <a:xfrm>
            <a:off x="1219200" y="3581400"/>
            <a:ext cx="7151318" cy="1569660"/>
          </a:xfrm>
          <a:prstGeom prst="rect">
            <a:avLst/>
          </a:prstGeom>
          <a:noFill/>
        </p:spPr>
        <p:txBody>
          <a:bodyPr wrap="none">
            <a:prstTxWarp prst="textPlain">
              <a:avLst/>
            </a:prstTxWarp>
            <a:spAutoFit/>
            <a:scene3d>
              <a:camera prst="isometricLeftDown"/>
              <a:lightRig rig="flat" dir="tl">
                <a:rot lat="0" lon="0" rev="6600000"/>
              </a:lightRig>
            </a:scene3d>
            <a:sp3d extrusionH="25400" contourW="8890">
              <a:bevelT w="38100" h="31750"/>
              <a:contourClr>
                <a:schemeClr val="accent2">
                  <a:shade val="75000"/>
                </a:schemeClr>
              </a:contourClr>
            </a:sp3d>
          </a:bodyPr>
          <a:lstStyle/>
          <a:p>
            <a:pPr algn="ctr">
              <a:defRPr/>
            </a:pP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n-ea"/>
              </a:rPr>
              <a:t>Thank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a:bodyPr>
          <a:lstStyle/>
          <a:p>
            <a:r>
              <a:rPr lang="en-US" sz="6000" dirty="0" smtClean="0"/>
              <a:t>splinting versus casting</a:t>
            </a:r>
            <a:endParaRPr lang="en-US" sz="6000" dirty="0"/>
          </a:p>
        </p:txBody>
      </p:sp>
      <p:sp>
        <p:nvSpPr>
          <p:cNvPr id="3" name="Content Placeholder 2"/>
          <p:cNvSpPr>
            <a:spLocks noGrp="1"/>
          </p:cNvSpPr>
          <p:nvPr>
            <p:ph idx="4294967295"/>
          </p:nvPr>
        </p:nvSpPr>
        <p:spPr>
          <a:xfrm>
            <a:off x="0" y="1935163"/>
            <a:ext cx="8229600" cy="4389437"/>
          </a:xfrm>
        </p:spPr>
        <p:txBody>
          <a:bodyPr/>
          <a:lstStyle/>
          <a:p>
            <a:r>
              <a:rPr lang="en-US" dirty="0" smtClean="0"/>
              <a:t>Casts and splint serve to immobilize orthopedic injuries</a:t>
            </a:r>
          </a:p>
          <a:p>
            <a:r>
              <a:rPr lang="en-US" dirty="0" smtClean="0"/>
              <a:t>They promote  healing</a:t>
            </a:r>
          </a:p>
          <a:p>
            <a:r>
              <a:rPr lang="en-US" dirty="0" smtClean="0"/>
              <a:t>Maintain bone alignment</a:t>
            </a:r>
          </a:p>
          <a:p>
            <a:r>
              <a:rPr lang="en-US" dirty="0" smtClean="0"/>
              <a:t>Relieve pain</a:t>
            </a:r>
          </a:p>
          <a:p>
            <a:r>
              <a:rPr lang="en-US" dirty="0" smtClean="0"/>
              <a:t>Protect  the injury</a:t>
            </a:r>
          </a:p>
          <a:p>
            <a:r>
              <a:rPr lang="en-US" dirty="0" smtClean="0"/>
              <a:t>Compensate for surrounding muscular weakness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9600" dirty="0" smtClean="0"/>
              <a:t>fiberglass</a:t>
            </a:r>
            <a:endParaRPr lang="en-US" sz="9600" dirty="0"/>
          </a:p>
        </p:txBody>
      </p:sp>
      <p:sp>
        <p:nvSpPr>
          <p:cNvPr id="3" name="Content Placeholder 2"/>
          <p:cNvSpPr>
            <a:spLocks noGrp="1"/>
          </p:cNvSpPr>
          <p:nvPr>
            <p:ph idx="4294967295"/>
          </p:nvPr>
        </p:nvSpPr>
        <p:spPr>
          <a:xfrm>
            <a:off x="0" y="1935163"/>
            <a:ext cx="8229600" cy="4389437"/>
          </a:xfrm>
        </p:spPr>
        <p:txBody>
          <a:bodyPr/>
          <a:lstStyle/>
          <a:p>
            <a:r>
              <a:rPr lang="en-US" dirty="0" smtClean="0"/>
              <a:t>Fibre glass cast and splint  material is available  from suppliers in ready-made rolls. it is lighter than plaster  and resistant to water, but is more  difficult to remove and is more  expensive.</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762000"/>
          </a:xfrm>
        </p:spPr>
        <p:txBody>
          <a:bodyPr>
            <a:normAutofit fontScale="90000"/>
          </a:bodyPr>
          <a:lstStyle/>
          <a:p>
            <a:r>
              <a:rPr lang="en-US" dirty="0" smtClean="0"/>
              <a:t>Splint comparison casts</a:t>
            </a:r>
            <a:endParaRPr lang="en-US" dirty="0"/>
          </a:p>
        </p:txBody>
      </p:sp>
      <p:graphicFrame>
        <p:nvGraphicFramePr>
          <p:cNvPr id="4" name="Content Placeholder 3"/>
          <p:cNvGraphicFramePr>
            <a:graphicFrameLocks noGrp="1"/>
          </p:cNvGraphicFramePr>
          <p:nvPr>
            <p:ph idx="4294967295"/>
          </p:nvPr>
        </p:nvGraphicFramePr>
        <p:xfrm>
          <a:off x="0" y="741363"/>
          <a:ext cx="8229600" cy="5573712"/>
        </p:xfrm>
        <a:graphic>
          <a:graphicData uri="http://schemas.openxmlformats.org/drawingml/2006/table">
            <a:tbl>
              <a:tblPr firstRow="1" bandRow="1">
                <a:tableStyleId>{5C22544A-7EE6-4342-B048-85BDC9FD1C3A}</a:tableStyleId>
              </a:tblPr>
              <a:tblGrid>
                <a:gridCol w="2057400"/>
                <a:gridCol w="2057400"/>
                <a:gridCol w="2057400"/>
                <a:gridCol w="2057400"/>
              </a:tblGrid>
              <a:tr h="0">
                <a:tc>
                  <a:txBody>
                    <a:bodyPr/>
                    <a:lstStyle/>
                    <a:p>
                      <a:r>
                        <a:rPr lang="en-US" sz="1800" dirty="0" smtClean="0"/>
                        <a:t>Splint/cast</a:t>
                      </a:r>
                      <a:endParaRPr lang="en-US" sz="1800" dirty="0"/>
                    </a:p>
                  </a:txBody>
                  <a:tcPr/>
                </a:tc>
                <a:tc>
                  <a:txBody>
                    <a:bodyPr/>
                    <a:lstStyle/>
                    <a:p>
                      <a:r>
                        <a:rPr lang="en-US" sz="1800" dirty="0" smtClean="0"/>
                        <a:t>construction</a:t>
                      </a:r>
                      <a:endParaRPr lang="en-US" sz="1800" dirty="0"/>
                    </a:p>
                  </a:txBody>
                  <a:tcPr/>
                </a:tc>
                <a:tc>
                  <a:txBody>
                    <a:bodyPr/>
                    <a:lstStyle/>
                    <a:p>
                      <a:r>
                        <a:rPr lang="en-US" sz="1800" dirty="0" smtClean="0"/>
                        <a:t>indication</a:t>
                      </a:r>
                      <a:endParaRPr lang="en-US" sz="1800" dirty="0"/>
                    </a:p>
                  </a:txBody>
                  <a:tcPr/>
                </a:tc>
                <a:tc>
                  <a:txBody>
                    <a:bodyPr/>
                    <a:lstStyle/>
                    <a:p>
                      <a:r>
                        <a:rPr lang="en-US" sz="1800" dirty="0" smtClean="0"/>
                        <a:t>advantages</a:t>
                      </a:r>
                      <a:endParaRPr lang="en-US" sz="1800" dirty="0"/>
                    </a:p>
                  </a:txBody>
                  <a:tcPr/>
                </a:tc>
              </a:tr>
              <a:tr h="2855669">
                <a:tc>
                  <a:txBody>
                    <a:bodyPr/>
                    <a:lstStyle/>
                    <a:p>
                      <a:r>
                        <a:rPr lang="en-US" sz="1800" dirty="0" smtClean="0"/>
                        <a:t>splint</a:t>
                      </a:r>
                      <a:endParaRPr lang="en-US" sz="1800" dirty="0"/>
                    </a:p>
                  </a:txBody>
                  <a:tcPr/>
                </a:tc>
                <a:tc>
                  <a:txBody>
                    <a:bodyPr/>
                    <a:lstStyle/>
                    <a:p>
                      <a:r>
                        <a:rPr lang="en-US" sz="1800" dirty="0" smtClean="0"/>
                        <a:t>no circumferential</a:t>
                      </a:r>
                      <a:endParaRPr lang="en-US" sz="1800" dirty="0"/>
                    </a:p>
                  </a:txBody>
                  <a:tcPr/>
                </a:tc>
                <a:tc>
                  <a:txBody>
                    <a:bodyPr/>
                    <a:lstStyle/>
                    <a:p>
                      <a:pPr>
                        <a:buFont typeface="Arial" pitchFamily="34" charset="0"/>
                        <a:buChar char="•"/>
                      </a:pPr>
                      <a:r>
                        <a:rPr lang="en-US" sz="1800" dirty="0" smtClean="0"/>
                        <a:t>Acute and definite treatment</a:t>
                      </a:r>
                      <a:r>
                        <a:rPr lang="en-US" sz="1800" baseline="0" dirty="0" smtClean="0"/>
                        <a:t> of select fracture ,soft tissue injuries (sprains, tendon). </a:t>
                      </a:r>
                    </a:p>
                    <a:p>
                      <a:pPr>
                        <a:buFont typeface="Arial" pitchFamily="34" charset="0"/>
                        <a:buChar char="•"/>
                      </a:pPr>
                      <a:r>
                        <a:rPr lang="en-US" sz="1800" baseline="0" dirty="0" smtClean="0"/>
                        <a:t>acute management of injuries awaiting orthopedic intervention</a:t>
                      </a:r>
                      <a:endParaRPr lang="en-US" sz="1800" dirty="0"/>
                    </a:p>
                  </a:txBody>
                  <a:tcPr/>
                </a:tc>
                <a:tc>
                  <a:txBody>
                    <a:bodyPr/>
                    <a:lstStyle/>
                    <a:p>
                      <a:pPr>
                        <a:buFont typeface="Arial" pitchFamily="34" charset="0"/>
                        <a:buChar char="•"/>
                      </a:pPr>
                      <a:endParaRPr lang="en-US" sz="1800" dirty="0" smtClean="0"/>
                    </a:p>
                  </a:txBody>
                  <a:tcPr/>
                </a:tc>
              </a:tr>
              <a:tr h="1986989">
                <a:tc>
                  <a:txBody>
                    <a:bodyPr/>
                    <a:lstStyle/>
                    <a:p>
                      <a:r>
                        <a:rPr lang="en-US" sz="1800" dirty="0" smtClean="0"/>
                        <a:t>cast</a:t>
                      </a:r>
                      <a:endParaRPr lang="en-US" sz="1800" dirty="0"/>
                    </a:p>
                  </a:txBody>
                  <a:tcPr/>
                </a:tc>
                <a:tc>
                  <a:txBody>
                    <a:bodyPr/>
                    <a:lstStyle/>
                    <a:p>
                      <a:r>
                        <a:rPr lang="en-US" sz="1800" dirty="0" smtClean="0"/>
                        <a:t>circumferential</a:t>
                      </a:r>
                      <a:endParaRPr lang="en-US" sz="1800" dirty="0"/>
                    </a:p>
                  </a:txBody>
                  <a:tcPr/>
                </a:tc>
                <a:tc>
                  <a:txBody>
                    <a:bodyPr/>
                    <a:lstStyle/>
                    <a:p>
                      <a:pPr>
                        <a:buFont typeface="Arial" pitchFamily="34" charset="0"/>
                        <a:buChar char="•"/>
                      </a:pPr>
                      <a:r>
                        <a:rPr lang="en-US" sz="1800" dirty="0" smtClean="0"/>
                        <a:t> definitive</a:t>
                      </a:r>
                      <a:r>
                        <a:rPr lang="en-US" sz="1800" baseline="0" dirty="0" smtClean="0"/>
                        <a:t> management of  simple ,complex,unstable,or potentially unstable fractures,</a:t>
                      </a:r>
                      <a:endParaRPr lang="en-US" sz="1800" dirty="0"/>
                    </a:p>
                  </a:txBody>
                  <a:tcPr/>
                </a:tc>
                <a:tc>
                  <a:txBody>
                    <a:bodyPr/>
                    <a:lstStyle/>
                    <a:p>
                      <a:r>
                        <a:rPr lang="en-US" sz="1800" dirty="0" smtClean="0"/>
                        <a:t>More effective immobilization</a:t>
                      </a:r>
                      <a:endParaRPr lang="en-US" sz="1800" dirty="0"/>
                    </a:p>
                  </a:txBody>
                  <a:tcPr/>
                </a:tc>
              </a:tr>
              <a:tr h="137160">
                <a:tc>
                  <a:txBody>
                    <a:bodyPr/>
                    <a:lstStyle/>
                    <a:p>
                      <a:endParaRPr lang="en-US" sz="1800" dirty="0"/>
                    </a:p>
                  </a:txBody>
                  <a:tcPr/>
                </a:tc>
                <a:tc>
                  <a:txBody>
                    <a:bodyPr/>
                    <a:lstStyle/>
                    <a:p>
                      <a:endParaRPr lang="en-US" sz="1800" dirty="0"/>
                    </a:p>
                  </a:txBody>
                  <a:tcPr/>
                </a:tc>
                <a:tc>
                  <a:txBody>
                    <a:bodyPr/>
                    <a:lstStyle/>
                    <a:p>
                      <a:endParaRPr lang="en-US" sz="1800" dirty="0"/>
                    </a:p>
                  </a:txBody>
                  <a:tcPr/>
                </a:tc>
                <a:tc>
                  <a:txBody>
                    <a:bodyPr/>
                    <a:lstStyle/>
                    <a:p>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a:bodyPr>
          <a:lstStyle/>
          <a:p>
            <a:r>
              <a:rPr lang="en-US" dirty="0" smtClean="0"/>
              <a:t>Various forms of plaster or Paris</a:t>
            </a:r>
            <a:endParaRPr lang="en-US" dirty="0"/>
          </a:p>
        </p:txBody>
      </p:sp>
      <p:sp>
        <p:nvSpPr>
          <p:cNvPr id="3" name="Content Placeholder 2"/>
          <p:cNvSpPr>
            <a:spLocks noGrp="1"/>
          </p:cNvSpPr>
          <p:nvPr>
            <p:ph idx="4294967295"/>
          </p:nvPr>
        </p:nvSpPr>
        <p:spPr>
          <a:xfrm>
            <a:off x="0" y="1935163"/>
            <a:ext cx="8229600" cy="4389437"/>
          </a:xfrm>
        </p:spPr>
        <p:txBody>
          <a:bodyPr>
            <a:normAutofit fontScale="92500" lnSpcReduction="10000"/>
          </a:bodyPr>
          <a:lstStyle/>
          <a:p>
            <a:pPr marL="514350" indent="-514350">
              <a:buFont typeface="+mj-lt"/>
              <a:buAutoNum type="arabicPeriod"/>
            </a:pPr>
            <a:r>
              <a:rPr lang="en-US" sz="6000" dirty="0" smtClean="0"/>
              <a:t>Slab; Only</a:t>
            </a:r>
            <a:r>
              <a:rPr lang="en-US" dirty="0" smtClean="0"/>
              <a:t> A Part Of Circumference Of Limb Is Incorporated</a:t>
            </a:r>
          </a:p>
          <a:p>
            <a:pPr marL="514350" indent="-514350">
              <a:buFont typeface="+mj-lt"/>
              <a:buAutoNum type="arabicPeriod"/>
            </a:pPr>
            <a:r>
              <a:rPr lang="en-US" sz="6000" dirty="0" smtClean="0"/>
              <a:t>Cast</a:t>
            </a:r>
            <a:r>
              <a:rPr lang="en-US" dirty="0" smtClean="0"/>
              <a:t>; Encircle Whole Circumference  Of  The Limb</a:t>
            </a:r>
          </a:p>
          <a:p>
            <a:pPr marL="514350" indent="-514350">
              <a:buFont typeface="+mj-lt"/>
              <a:buAutoNum type="arabicPeriod"/>
            </a:pPr>
            <a:r>
              <a:rPr lang="en-US" sz="6600" dirty="0" smtClean="0"/>
              <a:t>Spice</a:t>
            </a:r>
          </a:p>
          <a:p>
            <a:pPr marL="514350" indent="-514350">
              <a:buFont typeface="+mj-lt"/>
              <a:buAutoNum type="arabicPeriod"/>
            </a:pPr>
            <a:r>
              <a:rPr lang="en-US" sz="6600" dirty="0" smtClean="0"/>
              <a:t>Brace</a:t>
            </a:r>
            <a:endParaRPr lang="en-US" sz="6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15962"/>
          </a:xfrm>
        </p:spPr>
        <p:txBody>
          <a:bodyPr>
            <a:normAutofit fontScale="90000"/>
          </a:bodyPr>
          <a:lstStyle/>
          <a:p>
            <a:r>
              <a:rPr lang="en-US" b="1" dirty="0" smtClean="0"/>
              <a:t>The Major Categories Of Cast Are     </a:t>
            </a:r>
            <a:br>
              <a:rPr lang="en-US" b="1" dirty="0" smtClean="0"/>
            </a:br>
            <a:endParaRPr lang="en-US" dirty="0"/>
          </a:p>
        </p:txBody>
      </p:sp>
      <p:sp>
        <p:nvSpPr>
          <p:cNvPr id="3" name="Content Placeholder 2"/>
          <p:cNvSpPr>
            <a:spLocks noGrp="1"/>
          </p:cNvSpPr>
          <p:nvPr>
            <p:ph idx="4294967295"/>
          </p:nvPr>
        </p:nvSpPr>
        <p:spPr>
          <a:xfrm>
            <a:off x="0" y="838200"/>
            <a:ext cx="8229600" cy="5287963"/>
          </a:xfrm>
        </p:spPr>
        <p:txBody>
          <a:bodyPr>
            <a:normAutofit/>
          </a:bodyPr>
          <a:lstStyle/>
          <a:p>
            <a:pPr>
              <a:buNone/>
            </a:pPr>
            <a:r>
              <a:rPr lang="en-US" u="sng" dirty="0" smtClean="0">
                <a:latin typeface="Arial" pitchFamily="34" charset="0"/>
                <a:cs typeface="Arial" pitchFamily="34" charset="0"/>
              </a:rPr>
              <a:t>Upper extremities</a:t>
            </a:r>
            <a:endParaRPr lang="en-US" u="sng" dirty="0" smtClean="0"/>
          </a:p>
          <a:p>
            <a:r>
              <a:rPr lang="en-US" dirty="0" smtClean="0"/>
              <a:t>Extremity cast incorporates all or a portion of the  designated extremity</a:t>
            </a:r>
          </a:p>
          <a:p>
            <a:pPr marL="514350" indent="-514350">
              <a:buNone/>
            </a:pPr>
            <a:r>
              <a:rPr lang="en-US" u="sng" dirty="0" smtClean="0">
                <a:latin typeface="Arial" pitchFamily="34" charset="0"/>
                <a:cs typeface="Arial" pitchFamily="34" charset="0"/>
              </a:rPr>
              <a:t>Spinal   and   cervical</a:t>
            </a:r>
          </a:p>
          <a:p>
            <a:r>
              <a:rPr lang="en-US" dirty="0" smtClean="0"/>
              <a:t>Spinal and cervical cast  incorporate all or a portion  of the body or the cervical area </a:t>
            </a:r>
          </a:p>
          <a:p>
            <a:pPr>
              <a:buNone/>
            </a:pPr>
            <a:r>
              <a:rPr lang="en-US" u="sng" dirty="0" smtClean="0">
                <a:latin typeface="Arial" pitchFamily="34" charset="0"/>
                <a:cs typeface="Arial" pitchFamily="34" charset="0"/>
              </a:rPr>
              <a:t>Spica </a:t>
            </a:r>
            <a:endParaRPr lang="en-US" u="sng" dirty="0" smtClean="0"/>
          </a:p>
          <a:p>
            <a:r>
              <a:rPr lang="en-US" dirty="0" smtClean="0"/>
              <a:t>Spica refers to  a cast that  incorporate part or  the  entire trunk of the body.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600" dirty="0" smtClean="0"/>
              <a:t>Cast application</a:t>
            </a:r>
            <a:endParaRPr lang="en-US" sz="6600" dirty="0"/>
          </a:p>
        </p:txBody>
      </p:sp>
      <p:sp>
        <p:nvSpPr>
          <p:cNvPr id="3" name="Content Placeholder 2"/>
          <p:cNvSpPr>
            <a:spLocks noGrp="1"/>
          </p:cNvSpPr>
          <p:nvPr>
            <p:ph idx="4294967295"/>
          </p:nvPr>
        </p:nvSpPr>
        <p:spPr>
          <a:xfrm>
            <a:off x="0" y="1935163"/>
            <a:ext cx="8229600" cy="4389437"/>
          </a:xfrm>
        </p:spPr>
        <p:txBody>
          <a:bodyPr>
            <a:normAutofit lnSpcReduction="10000"/>
          </a:bodyPr>
          <a:lstStyle/>
          <a:p>
            <a:r>
              <a:rPr lang="en-US" dirty="0" smtClean="0"/>
              <a:t>Before casting material is applied (plaster or fiberglass) a ;’stockinette’ is usually   place on the skin where  the cast begin this stockinet  protects  the skin from casting material </a:t>
            </a:r>
          </a:p>
          <a:p>
            <a:r>
              <a:rPr lang="en-US" dirty="0" smtClean="0"/>
              <a:t>After stockinet is place cast padding  is rolled </a:t>
            </a:r>
          </a:p>
          <a:p>
            <a:r>
              <a:rPr lang="en-US" dirty="0" smtClean="0"/>
              <a:t>Next ,the plaster or fiberglass cast material   is rolled on while it is still wet</a:t>
            </a:r>
          </a:p>
          <a:p>
            <a:r>
              <a:rPr lang="en-US" dirty="0" smtClean="0"/>
              <a:t>The cast  begin  to feel hard about 10 to 15 minutes</a:t>
            </a:r>
          </a:p>
          <a:p>
            <a:r>
              <a:rPr lang="en-US" dirty="0" smtClean="0"/>
              <a:t>Mould the cast then apply arm sling.</a:t>
            </a:r>
          </a:p>
          <a:p>
            <a:pPr>
              <a:buNone/>
            </a:pPr>
            <a:r>
              <a:rPr lang="en-US" dirty="0" smtClean="0"/>
              <a:t> </a:t>
            </a:r>
          </a:p>
          <a:p>
            <a:endParaRPr lang="en-US" dirty="0" smtClean="0"/>
          </a:p>
          <a:p>
            <a:endParaRPr lang="en-US" dirty="0" smtClean="0"/>
          </a:p>
          <a:p>
            <a:pPr>
              <a:buNone/>
            </a:pP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Plaster  casts</a:t>
            </a: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Plaster cast is made from  rolls  or pieces of dry muslin that have starch or dextrose and calcium sulfate added</a:t>
            </a:r>
          </a:p>
          <a:p>
            <a:r>
              <a:rPr lang="en-US" dirty="0" smtClean="0"/>
              <a:t>When plaster cast get wet , a chemical  reaction  happen(between the  water  and the calcium sulfate</a:t>
            </a:r>
          </a:p>
          <a:p>
            <a:r>
              <a:rPr lang="en-US" dirty="0" smtClean="0"/>
              <a:t>The temp of the water used to wet the plaster  affects the rate the which the cast sets</a:t>
            </a:r>
          </a:p>
          <a:p>
            <a:r>
              <a:rPr lang="en-US" dirty="0" smtClean="0"/>
              <a:t> plaster cast are  usually   smooth  and white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600" dirty="0" smtClean="0"/>
              <a:t>Plaster splints</a:t>
            </a:r>
            <a:endParaRPr lang="en-US" sz="6600" dirty="0"/>
          </a:p>
        </p:txBody>
      </p:sp>
      <p:sp>
        <p:nvSpPr>
          <p:cNvPr id="3" name="Content Placeholder 2"/>
          <p:cNvSpPr>
            <a:spLocks noGrp="1"/>
          </p:cNvSpPr>
          <p:nvPr>
            <p:ph idx="4294967295"/>
          </p:nvPr>
        </p:nvSpPr>
        <p:spPr>
          <a:xfrm>
            <a:off x="0" y="1935163"/>
            <a:ext cx="8229600" cy="4389437"/>
          </a:xfrm>
        </p:spPr>
        <p:txBody>
          <a:bodyPr/>
          <a:lstStyle/>
          <a:p>
            <a:pPr marL="514350" indent="-514350">
              <a:buFont typeface="+mj-lt"/>
              <a:buAutoNum type="arabicPeriod"/>
            </a:pPr>
            <a:r>
              <a:rPr lang="en-US" dirty="0" smtClean="0"/>
              <a:t>Plaster splint are ready- made in difference sizes</a:t>
            </a:r>
          </a:p>
          <a:p>
            <a:pPr marL="514350" indent="-514350">
              <a:buFont typeface="+mj-lt"/>
              <a:buAutoNum type="arabicPeriod"/>
            </a:pPr>
            <a:r>
              <a:rPr lang="en-US" dirty="0" smtClean="0"/>
              <a:t>Short narrow splint</a:t>
            </a:r>
          </a:p>
          <a:p>
            <a:pPr marL="514350" indent="-514350">
              <a:buFont typeface="+mj-lt"/>
              <a:buAutoNum type="arabicPeriod"/>
            </a:pPr>
            <a:r>
              <a:rPr lang="en-US" dirty="0" smtClean="0"/>
              <a:t>Short wide splint</a:t>
            </a:r>
          </a:p>
          <a:p>
            <a:pPr marL="514350" indent="-514350">
              <a:buFont typeface="+mj-lt"/>
              <a:buAutoNum type="arabicPeriod"/>
            </a:pPr>
            <a:r>
              <a:rPr lang="en-US" dirty="0" smtClean="0"/>
              <a:t>Long wide splint</a:t>
            </a:r>
          </a:p>
          <a:p>
            <a:pPr marL="514350" indent="-514350">
              <a:buFont typeface="+mj-lt"/>
              <a:buAutoNum type="arabicPeriod"/>
            </a:pPr>
            <a:r>
              <a:rPr lang="en-US" dirty="0" smtClean="0"/>
              <a:t>Extra long wide splint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000" dirty="0" smtClean="0"/>
              <a:t>Reasons for splinting</a:t>
            </a:r>
            <a:endParaRPr lang="en-US" sz="6000" dirty="0"/>
          </a:p>
        </p:txBody>
      </p:sp>
      <p:sp>
        <p:nvSpPr>
          <p:cNvPr id="3" name="Content Placeholder 2"/>
          <p:cNvSpPr>
            <a:spLocks noGrp="1"/>
          </p:cNvSpPr>
          <p:nvPr>
            <p:ph idx="4294967295"/>
          </p:nvPr>
        </p:nvSpPr>
        <p:spPr>
          <a:xfrm>
            <a:off x="0" y="1935163"/>
            <a:ext cx="8229600" cy="4389437"/>
          </a:xfrm>
        </p:spPr>
        <p:txBody>
          <a:bodyPr/>
          <a:lstStyle/>
          <a:p>
            <a:r>
              <a:rPr lang="en-US" dirty="0" smtClean="0"/>
              <a:t>Reduces pain </a:t>
            </a:r>
          </a:p>
          <a:p>
            <a:r>
              <a:rPr lang="en-US" dirty="0" smtClean="0"/>
              <a:t>Reduces further damage to vessels and nerves</a:t>
            </a:r>
          </a:p>
          <a:p>
            <a:r>
              <a:rPr lang="en-US" dirty="0" smtClean="0"/>
              <a:t>Reduces risk of inadvertently   a closed# into  and open #</a:t>
            </a:r>
          </a:p>
          <a:p>
            <a:r>
              <a:rPr lang="en-US" dirty="0" smtClean="0"/>
              <a:t>Facilities  pts transport</a:t>
            </a:r>
          </a:p>
          <a:p>
            <a:r>
              <a:rPr lang="en-US" dirty="0" smtClean="0"/>
              <a:t>Splint jet above and  below the broken bone  to immobilized  the fracture site</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3400"/>
            <a:ext cx="8229600" cy="838200"/>
          </a:xfrm>
        </p:spPr>
        <p:txBody>
          <a:bodyPr>
            <a:noAutofit/>
          </a:bodyPr>
          <a:lstStyle/>
          <a:p>
            <a:r>
              <a:rPr lang="en-US" sz="5400" dirty="0" smtClean="0">
                <a:effectLst/>
              </a:rPr>
              <a:t>Commonly  used splints</a:t>
            </a:r>
            <a:br>
              <a:rPr lang="en-US" sz="5400" dirty="0" smtClean="0">
                <a:effectLst/>
              </a:rPr>
            </a:br>
            <a:endParaRPr lang="en-US" sz="5400" dirty="0">
              <a:effectLst/>
            </a:endParaRPr>
          </a:p>
        </p:txBody>
      </p:sp>
      <p:sp>
        <p:nvSpPr>
          <p:cNvPr id="3" name="Content Placeholder 2"/>
          <p:cNvSpPr>
            <a:spLocks noGrp="1"/>
          </p:cNvSpPr>
          <p:nvPr>
            <p:ph idx="4294967295"/>
          </p:nvPr>
        </p:nvSpPr>
        <p:spPr>
          <a:xfrm>
            <a:off x="0" y="1066800"/>
            <a:ext cx="8229600" cy="4940300"/>
          </a:xfrm>
        </p:spPr>
        <p:txBody>
          <a:bodyPr>
            <a:normAutofit lnSpcReduction="10000"/>
          </a:bodyPr>
          <a:lstStyle/>
          <a:p>
            <a:r>
              <a:rPr lang="en-US" u="sng" dirty="0" smtClean="0"/>
              <a:t>Sugar- tong splint</a:t>
            </a:r>
            <a:r>
              <a:rPr lang="en-US" dirty="0" smtClean="0"/>
              <a:t>-used for forearm or wrist</a:t>
            </a:r>
          </a:p>
          <a:p>
            <a:r>
              <a:rPr lang="en-US" u="sng" dirty="0" smtClean="0"/>
              <a:t>Ulna-gutter splint</a:t>
            </a:r>
            <a:r>
              <a:rPr lang="en-US" dirty="0" smtClean="0"/>
              <a:t>- used for #4</a:t>
            </a:r>
            <a:r>
              <a:rPr lang="en-US" baseline="30000" dirty="0" smtClean="0"/>
              <a:t>th</a:t>
            </a:r>
            <a:r>
              <a:rPr lang="en-US" dirty="0" smtClean="0"/>
              <a:t>/5</a:t>
            </a:r>
            <a:r>
              <a:rPr lang="en-US" baseline="30000" dirty="0" smtClean="0"/>
              <a:t>th</a:t>
            </a:r>
            <a:r>
              <a:rPr lang="en-US" dirty="0" smtClean="0"/>
              <a:t> metarcarplanxs</a:t>
            </a:r>
          </a:p>
          <a:p>
            <a:r>
              <a:rPr lang="en-US" u="sng" dirty="0" smtClean="0"/>
              <a:t>Volar wrist splint </a:t>
            </a:r>
            <a:r>
              <a:rPr lang="en-US" dirty="0" smtClean="0"/>
              <a:t>-used for wrist injuries</a:t>
            </a:r>
          </a:p>
          <a:p>
            <a:r>
              <a:rPr lang="en-US" u="sng" dirty="0" smtClean="0"/>
              <a:t>Thumb-spica splint</a:t>
            </a:r>
            <a:r>
              <a:rPr lang="en-US" dirty="0" smtClean="0"/>
              <a:t> – injuries of thumb</a:t>
            </a:r>
          </a:p>
          <a:p>
            <a:r>
              <a:rPr lang="en-US" u="sng" dirty="0" smtClean="0"/>
              <a:t>Posterior lower leg splint</a:t>
            </a:r>
            <a:r>
              <a:rPr lang="en-US" dirty="0" smtClean="0"/>
              <a:t>—ankles injuries with swelling</a:t>
            </a:r>
          </a:p>
          <a:p>
            <a:r>
              <a:rPr lang="en-US" u="sng" dirty="0" smtClean="0"/>
              <a:t>Posterior full leg splint</a:t>
            </a:r>
            <a:r>
              <a:rPr lang="en-US" dirty="0" smtClean="0"/>
              <a:t>-injuries of leg with swelling</a:t>
            </a:r>
          </a:p>
          <a:p>
            <a:r>
              <a:rPr lang="en-US" u="sng" dirty="0" smtClean="0"/>
              <a:t>Posterior  elbow splint</a:t>
            </a:r>
            <a:r>
              <a:rPr lang="en-US" dirty="0" smtClean="0"/>
              <a:t>- injuries of elbow</a:t>
            </a:r>
          </a:p>
          <a:p>
            <a:r>
              <a:rPr lang="en-US" u="sng" dirty="0" smtClean="0"/>
              <a:t>Finger splint</a:t>
            </a:r>
            <a:r>
              <a:rPr lang="en-US" dirty="0" smtClean="0"/>
              <a:t>- used for  the fingers</a:t>
            </a:r>
          </a:p>
          <a:p>
            <a:r>
              <a:rPr lang="en-US" u="sng" dirty="0" smtClean="0"/>
              <a:t>Wrist/arm splint</a:t>
            </a:r>
            <a:r>
              <a:rPr lang="en-US" dirty="0" smtClean="0"/>
              <a:t>-used for wrist injuries</a:t>
            </a:r>
          </a:p>
          <a:p>
            <a:r>
              <a:rPr lang="en-US" u="sng" dirty="0" smtClean="0"/>
              <a:t>Ankle splint</a:t>
            </a:r>
            <a:r>
              <a:rPr lang="en-US" dirty="0" smtClean="0"/>
              <a:t>-used for ankle injuries</a:t>
            </a: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600" dirty="0" smtClean="0"/>
              <a:t>When to cast</a:t>
            </a:r>
            <a:endParaRPr lang="en-US" sz="6600" dirty="0"/>
          </a:p>
        </p:txBody>
      </p:sp>
      <p:sp>
        <p:nvSpPr>
          <p:cNvPr id="3" name="Content Placeholder 2"/>
          <p:cNvSpPr>
            <a:spLocks noGrp="1"/>
          </p:cNvSpPr>
          <p:nvPr>
            <p:ph idx="4294967295"/>
          </p:nvPr>
        </p:nvSpPr>
        <p:spPr>
          <a:xfrm>
            <a:off x="0" y="1935163"/>
            <a:ext cx="8229600" cy="4389437"/>
          </a:xfrm>
        </p:spPr>
        <p:txBody>
          <a:bodyPr/>
          <a:lstStyle/>
          <a:p>
            <a:pPr marL="514350" indent="-514350">
              <a:buFont typeface="+mj-lt"/>
              <a:buAutoNum type="arabicPeriod"/>
            </a:pPr>
            <a:r>
              <a:rPr lang="en-US" dirty="0" smtClean="0"/>
              <a:t>Indication –circumferential  cast may be used </a:t>
            </a:r>
          </a:p>
          <a:p>
            <a:pPr marL="514350" indent="-514350">
              <a:buFont typeface="+mj-lt"/>
              <a:buAutoNum type="arabicPeriod"/>
            </a:pPr>
            <a:r>
              <a:rPr lang="en-US" dirty="0" smtClean="0"/>
              <a:t>Fractures </a:t>
            </a:r>
          </a:p>
          <a:p>
            <a:pPr marL="514350" indent="-514350">
              <a:buFont typeface="+mj-lt"/>
              <a:buAutoNum type="arabicPeriod"/>
            </a:pPr>
            <a:r>
              <a:rPr lang="en-US" dirty="0" smtClean="0"/>
              <a:t>Severe sprains</a:t>
            </a:r>
          </a:p>
          <a:p>
            <a:pPr marL="514350" indent="-514350">
              <a:buFont typeface="+mj-lt"/>
              <a:buAutoNum type="arabicPeriod"/>
            </a:pPr>
            <a:r>
              <a:rPr lang="en-US" dirty="0" smtClean="0"/>
              <a:t>Dislocation</a:t>
            </a:r>
          </a:p>
          <a:p>
            <a:pPr marL="514350" indent="-514350">
              <a:buFont typeface="+mj-lt"/>
              <a:buAutoNum type="arabicPeriod"/>
            </a:pPr>
            <a:r>
              <a:rPr lang="en-US" dirty="0" smtClean="0"/>
              <a:t>Protection of post-operative repairs</a:t>
            </a:r>
          </a:p>
          <a:p>
            <a:pPr marL="514350" indent="-514350">
              <a:buFont typeface="+mj-lt"/>
              <a:buAutoNum type="arabicPeriod"/>
            </a:pPr>
            <a:r>
              <a:rPr lang="en-US" dirty="0" smtClean="0"/>
              <a:t>Gradual correction of a deformity with serial casting</a:t>
            </a:r>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686800" cy="1249362"/>
          </a:xfrm>
        </p:spPr>
        <p:txBody>
          <a:bodyPr>
            <a:normAutofit/>
          </a:bodyPr>
          <a:lstStyle/>
          <a:p>
            <a:r>
              <a:rPr lang="en-US" dirty="0" smtClean="0"/>
              <a:t>Cast application(equipment)</a:t>
            </a:r>
            <a:endParaRPr lang="en-US" dirty="0"/>
          </a:p>
        </p:txBody>
      </p:sp>
      <p:sp>
        <p:nvSpPr>
          <p:cNvPr id="3" name="Content Placeholder 2"/>
          <p:cNvSpPr>
            <a:spLocks noGrp="1"/>
          </p:cNvSpPr>
          <p:nvPr>
            <p:ph idx="4294967295"/>
          </p:nvPr>
        </p:nvSpPr>
        <p:spPr>
          <a:xfrm>
            <a:off x="0" y="1981200"/>
            <a:ext cx="8229600" cy="4144963"/>
          </a:xfrm>
        </p:spPr>
        <p:txBody>
          <a:bodyPr>
            <a:normAutofit lnSpcReduction="10000"/>
          </a:bodyPr>
          <a:lstStyle/>
          <a:p>
            <a:r>
              <a:rPr lang="en-US" u="sng" dirty="0" smtClean="0"/>
              <a:t>STOCKINETTE</a:t>
            </a:r>
            <a:r>
              <a:rPr lang="en-US" dirty="0" smtClean="0"/>
              <a:t>-is usually the first layer applied over  to be cast</a:t>
            </a:r>
          </a:p>
          <a:p>
            <a:r>
              <a:rPr lang="en-US" u="sng" dirty="0" smtClean="0"/>
              <a:t>Orthopeadic cast-</a:t>
            </a:r>
            <a:r>
              <a:rPr lang="en-US" dirty="0" smtClean="0"/>
              <a:t> comes of width 5-15cm;the smallest one are5-10cm; should be for upper extremity then 10-15cm for the lower extremity </a:t>
            </a:r>
          </a:p>
          <a:p>
            <a:r>
              <a:rPr lang="en-US" u="sng" dirty="0" smtClean="0"/>
              <a:t>PLASTER 0F PARIS  -</a:t>
            </a:r>
            <a:r>
              <a:rPr lang="en-US" dirty="0" smtClean="0"/>
              <a:t> plaster is the most used casting material </a:t>
            </a:r>
          </a:p>
          <a:p>
            <a:r>
              <a:rPr lang="en-US" u="sng" dirty="0" smtClean="0"/>
              <a:t>BUCKET</a:t>
            </a:r>
            <a:r>
              <a:rPr lang="en-US" dirty="0" smtClean="0"/>
              <a:t> –the  bucket  should be  filled with water at room temperature </a:t>
            </a:r>
            <a:endParaRPr lang="en-US" u="sng" dirty="0" smtClean="0"/>
          </a:p>
          <a:p>
            <a:r>
              <a:rPr lang="en-US" u="sng"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676400"/>
          </a:xfrm>
        </p:spPr>
        <p:txBody>
          <a:bodyPr>
            <a:normAutofit fontScale="90000"/>
          </a:bodyPr>
          <a:lstStyle/>
          <a:p>
            <a:r>
              <a:rPr lang="en-US" dirty="0" smtClean="0"/>
              <a:t>T he function of  a cast is to rigidly protect an  injured bone or joint .</a:t>
            </a:r>
            <a:r>
              <a:rPr lang="en-US" dirty="0"/>
              <a:t/>
            </a:r>
            <a:br>
              <a:rPr lang="en-US" dirty="0"/>
            </a:b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It serves to hold  the fracture in  proper alignment and prevent it from  moving while it heals.</a:t>
            </a:r>
          </a:p>
          <a:p>
            <a:r>
              <a:rPr lang="en-US" dirty="0" smtClean="0"/>
              <a:t>Cast may  also  be  used  to help  rest  a   bone or joint to relieve pain  that is cause by   moving it </a:t>
            </a:r>
          </a:p>
          <a:p>
            <a:r>
              <a:rPr lang="en-US" dirty="0" smtClean="0"/>
              <a:t> different  types  of cast and splint are available  depending on  the reason  for the immobilization and type of fracture.</a:t>
            </a:r>
          </a:p>
          <a:p>
            <a:r>
              <a:rPr lang="en-US" dirty="0" smtClean="0"/>
              <a:t>Cast are usually made of  either plaster or fiberglass material</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Autofit/>
          </a:bodyPr>
          <a:lstStyle/>
          <a:p>
            <a:r>
              <a:rPr lang="en-US" sz="6000" dirty="0" smtClean="0"/>
              <a:t>Evaluation</a:t>
            </a:r>
            <a:endParaRPr lang="en-US" sz="6000" dirty="0"/>
          </a:p>
        </p:txBody>
      </p:sp>
      <p:sp>
        <p:nvSpPr>
          <p:cNvPr id="3" name="Content Placeholder 2"/>
          <p:cNvSpPr>
            <a:spLocks noGrp="1"/>
          </p:cNvSpPr>
          <p:nvPr>
            <p:ph idx="4294967295"/>
          </p:nvPr>
        </p:nvSpPr>
        <p:spPr>
          <a:xfrm>
            <a:off x="0" y="1935163"/>
            <a:ext cx="8229600" cy="4389437"/>
          </a:xfrm>
        </p:spPr>
        <p:txBody>
          <a:bodyPr/>
          <a:lstStyle/>
          <a:p>
            <a:r>
              <a:rPr lang="en-US" dirty="0" smtClean="0"/>
              <a:t>Before  cast application certain examination must be  performed;</a:t>
            </a:r>
          </a:p>
          <a:p>
            <a:r>
              <a:rPr lang="en-US" dirty="0" smtClean="0"/>
              <a:t>Complete exam of the affected region</a:t>
            </a:r>
          </a:p>
          <a:p>
            <a:r>
              <a:rPr lang="en-US" dirty="0" smtClean="0"/>
              <a:t> note the quality of the skin in the region to be cast</a:t>
            </a:r>
          </a:p>
          <a:p>
            <a:r>
              <a:rPr lang="en-US" dirty="0" smtClean="0"/>
              <a:t>Radiographs as necessary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722438"/>
          </a:xfrm>
        </p:spPr>
        <p:txBody>
          <a:bodyPr>
            <a:noAutofit/>
          </a:bodyPr>
          <a:lstStyle/>
          <a:p>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en-US" sz="6600" dirty="0" smtClean="0">
                <a:latin typeface="Arial" pitchFamily="34" charset="0"/>
                <a:cs typeface="Arial" pitchFamily="34" charset="0"/>
              </a:rPr>
              <a:t/>
            </a:r>
            <a:br>
              <a:rPr lang="en-US" sz="6600" dirty="0" smtClean="0">
                <a:latin typeface="Arial" pitchFamily="34" charset="0"/>
                <a:cs typeface="Arial" pitchFamily="34" charset="0"/>
              </a:rPr>
            </a:br>
            <a:r>
              <a:rPr lang="en-US" sz="6600" dirty="0" smtClean="0">
                <a:latin typeface="Arial" pitchFamily="34" charset="0"/>
                <a:cs typeface="Arial" pitchFamily="34" charset="0"/>
              </a:rPr>
              <a:t>plaster sores</a:t>
            </a:r>
            <a:br>
              <a:rPr lang="en-US" sz="6600" dirty="0" smtClean="0">
                <a:latin typeface="Arial" pitchFamily="34" charset="0"/>
                <a:cs typeface="Arial" pitchFamily="34" charset="0"/>
              </a:rPr>
            </a:br>
            <a:r>
              <a:rPr lang="en-US" sz="6600" dirty="0" smtClean="0">
                <a:latin typeface="Arial" pitchFamily="34" charset="0"/>
                <a:cs typeface="Arial" pitchFamily="34" charset="0"/>
              </a:rPr>
              <a:t/>
            </a:r>
            <a:br>
              <a:rPr lang="en-US" sz="6600" dirty="0" smtClean="0">
                <a:latin typeface="Arial" pitchFamily="34" charset="0"/>
                <a:cs typeface="Arial" pitchFamily="34" charset="0"/>
              </a:rPr>
            </a:br>
            <a:endParaRPr lang="en-US" sz="6600" dirty="0">
              <a:latin typeface="Arial" pitchFamily="34" charset="0"/>
              <a:cs typeface="Arial" pitchFamily="34" charset="0"/>
            </a:endParaRPr>
          </a:p>
        </p:txBody>
      </p:sp>
      <p:sp>
        <p:nvSpPr>
          <p:cNvPr id="3" name="Content Placeholder 2"/>
          <p:cNvSpPr>
            <a:spLocks noGrp="1"/>
          </p:cNvSpPr>
          <p:nvPr>
            <p:ph idx="4294967295"/>
          </p:nvPr>
        </p:nvSpPr>
        <p:spPr>
          <a:xfrm>
            <a:off x="0" y="1524000"/>
            <a:ext cx="8534400" cy="4525963"/>
          </a:xfrm>
        </p:spPr>
        <p:txBody>
          <a:bodyPr>
            <a:normAutofit/>
          </a:bodyPr>
          <a:lstStyle/>
          <a:p>
            <a:r>
              <a:rPr lang="en-US" dirty="0" smtClean="0">
                <a:latin typeface="Arial" pitchFamily="34" charset="0"/>
                <a:cs typeface="Arial" pitchFamily="34" charset="0"/>
              </a:rPr>
              <a:t>Comes as result of the following</a:t>
            </a:r>
          </a:p>
          <a:p>
            <a:r>
              <a:rPr lang="en-US" dirty="0" smtClean="0">
                <a:latin typeface="Arial" pitchFamily="34" charset="0"/>
                <a:cs typeface="Arial" pitchFamily="34" charset="0"/>
              </a:rPr>
              <a:t>Technique,instruction,supervision,foreign bodies  </a:t>
            </a:r>
          </a:p>
          <a:p>
            <a:r>
              <a:rPr lang="en-US" u="sng" dirty="0" smtClean="0">
                <a:latin typeface="Arial" pitchFamily="34" charset="0"/>
                <a:cs typeface="Arial" pitchFamily="34" charset="0"/>
              </a:rPr>
              <a:t>-Technique- </a:t>
            </a:r>
            <a:r>
              <a:rPr lang="en-US" dirty="0" smtClean="0">
                <a:latin typeface="Arial" pitchFamily="34" charset="0"/>
                <a:cs typeface="Arial" pitchFamily="34" charset="0"/>
              </a:rPr>
              <a:t>failure  to trim the  extremities  of the cast correctly</a:t>
            </a:r>
          </a:p>
          <a:p>
            <a:r>
              <a:rPr lang="en-US" dirty="0" smtClean="0">
                <a:latin typeface="Arial" pitchFamily="34" charset="0"/>
                <a:cs typeface="Arial" pitchFamily="34" charset="0"/>
              </a:rPr>
              <a:t>-instructions-failure of the patient to understand how to care for cast.</a:t>
            </a:r>
          </a:p>
          <a:p>
            <a:r>
              <a:rPr lang="en-US" dirty="0" smtClean="0"/>
              <a:t>Children with cast can put small toys,coins,etc</a:t>
            </a:r>
          </a:p>
          <a:p>
            <a:endParaRPr lang="en-US" dirty="0" smtClean="0"/>
          </a:p>
          <a:p>
            <a:endParaRPr lang="en-US" dirty="0" smtClean="0"/>
          </a:p>
          <a:p>
            <a:endParaRPr lang="en-US" u="sng"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477962"/>
          </a:xfrm>
        </p:spPr>
        <p:txBody>
          <a:bodyPr>
            <a:normAutofit/>
          </a:bodyPr>
          <a:lstStyle/>
          <a:p>
            <a:r>
              <a:rPr lang="en-US" sz="3200" b="1" dirty="0" smtClean="0"/>
              <a:t>Contraindication;</a:t>
            </a:r>
            <a:br>
              <a:rPr lang="en-US" sz="3200" b="1" dirty="0" smtClean="0"/>
            </a:br>
            <a:r>
              <a:rPr lang="en-US" sz="3200" b="1" dirty="0" smtClean="0"/>
              <a:t>circumferential  casts  should not  be used</a:t>
            </a:r>
            <a:endParaRPr lang="en-US" sz="3200" b="1" dirty="0"/>
          </a:p>
        </p:txBody>
      </p:sp>
      <p:sp>
        <p:nvSpPr>
          <p:cNvPr id="3" name="Content Placeholder 2"/>
          <p:cNvSpPr>
            <a:spLocks noGrp="1"/>
          </p:cNvSpPr>
          <p:nvPr>
            <p:ph idx="4294967295"/>
          </p:nvPr>
        </p:nvSpPr>
        <p:spPr>
          <a:xfrm>
            <a:off x="0" y="2133600"/>
            <a:ext cx="8229600" cy="3992563"/>
          </a:xfrm>
        </p:spPr>
        <p:txBody>
          <a:bodyPr/>
          <a:lstStyle/>
          <a:p>
            <a:r>
              <a:rPr lang="en-US" dirty="0" smtClean="0"/>
              <a:t>Open  fractures</a:t>
            </a:r>
          </a:p>
          <a:p>
            <a:r>
              <a:rPr lang="en-US" dirty="0" smtClean="0"/>
              <a:t>Severe swelling compartment syndrome</a:t>
            </a:r>
          </a:p>
          <a:p>
            <a:r>
              <a:rPr lang="en-US" dirty="0" smtClean="0"/>
              <a:t>Ulcers or draining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ctrTitle" idx="4294967295"/>
          </p:nvPr>
        </p:nvSpPr>
        <p:spPr>
          <a:xfrm>
            <a:off x="0" y="2057400"/>
            <a:ext cx="7772400" cy="2819400"/>
          </a:xfrm>
        </p:spPr>
        <p:txBody>
          <a:bodyPr/>
          <a:lstStyle/>
          <a:p>
            <a:r>
              <a:rPr lang="en-US" dirty="0"/>
              <a:t>Splinting in the </a:t>
            </a:r>
            <a:r>
              <a:rPr lang="en-US" dirty="0" smtClean="0"/>
              <a:t>Accident &amp;Emergency </a:t>
            </a:r>
            <a:r>
              <a:rPr lang="en-US" dirty="0"/>
              <a:t>Room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704850"/>
            <a:ext cx="8229600" cy="1143000"/>
          </a:xfrm>
        </p:spPr>
        <p:txBody>
          <a:bodyPr/>
          <a:lstStyle/>
          <a:p>
            <a:pPr algn="ctr"/>
            <a:r>
              <a:rPr lang="en-US" dirty="0"/>
              <a:t> Why Do We Splint?</a:t>
            </a:r>
          </a:p>
        </p:txBody>
      </p:sp>
      <p:sp>
        <p:nvSpPr>
          <p:cNvPr id="24579" name="Rectangle 3"/>
          <p:cNvSpPr>
            <a:spLocks noGrp="1" noChangeArrowheads="1"/>
          </p:cNvSpPr>
          <p:nvPr>
            <p:ph idx="4294967295"/>
          </p:nvPr>
        </p:nvSpPr>
        <p:spPr>
          <a:xfrm>
            <a:off x="0" y="2057400"/>
            <a:ext cx="7772400" cy="685800"/>
          </a:xfrm>
        </p:spPr>
        <p:txBody>
          <a:bodyPr/>
          <a:lstStyle/>
          <a:p>
            <a:r>
              <a:rPr lang="en-US" dirty="0"/>
              <a:t>To stabilize the extremity</a:t>
            </a:r>
          </a:p>
          <a:p>
            <a:endParaRPr lang="en-US" dirty="0"/>
          </a:p>
        </p:txBody>
      </p:sp>
      <p:sp>
        <p:nvSpPr>
          <p:cNvPr id="24581" name="Text Box 5"/>
          <p:cNvSpPr txBox="1">
            <a:spLocks noChangeArrowheads="1"/>
          </p:cNvSpPr>
          <p:nvPr/>
        </p:nvSpPr>
        <p:spPr bwMode="auto">
          <a:xfrm>
            <a:off x="685800" y="2667000"/>
            <a:ext cx="3282950" cy="1114425"/>
          </a:xfrm>
          <a:prstGeom prst="rect">
            <a:avLst/>
          </a:prstGeom>
          <a:noFill/>
          <a:ln w="9525">
            <a:noFill/>
            <a:miter lim="800000"/>
            <a:headEnd/>
            <a:tailEnd/>
          </a:ln>
          <a:effectLst/>
        </p:spPr>
        <p:txBody>
          <a:bodyPr wrap="none" lIns="92075" tIns="46038" rIns="92075" bIns="46038">
            <a:spAutoFit/>
          </a:bodyPr>
          <a:lstStyle/>
          <a:p>
            <a:pPr marL="342900" indent="-342900" fontAlgn="base">
              <a:lnSpc>
                <a:spcPct val="100000"/>
              </a:lnSpc>
            </a:pPr>
            <a:r>
              <a:rPr lang="en-US" sz="3200" dirty="0">
                <a:latin typeface="Times New Roman" charset="0"/>
              </a:rPr>
              <a:t>To decrease pain</a:t>
            </a:r>
          </a:p>
          <a:p>
            <a:pPr marL="342900" indent="-342900"/>
            <a:endParaRPr lang="en-US" sz="3200" dirty="0">
              <a:latin typeface="Times New Roman" charset="0"/>
            </a:endParaRPr>
          </a:p>
        </p:txBody>
      </p:sp>
      <p:sp>
        <p:nvSpPr>
          <p:cNvPr id="24582" name="Text Box 6"/>
          <p:cNvSpPr txBox="1">
            <a:spLocks noChangeArrowheads="1"/>
          </p:cNvSpPr>
          <p:nvPr/>
        </p:nvSpPr>
        <p:spPr bwMode="auto">
          <a:xfrm>
            <a:off x="685800" y="3352800"/>
            <a:ext cx="4421188" cy="530225"/>
          </a:xfrm>
          <a:prstGeom prst="rect">
            <a:avLst/>
          </a:prstGeom>
          <a:noFill/>
          <a:ln w="9525">
            <a:noFill/>
            <a:miter lim="800000"/>
            <a:headEnd/>
            <a:tailEnd/>
          </a:ln>
          <a:effectLst/>
        </p:spPr>
        <p:txBody>
          <a:bodyPr wrap="none" lIns="92075" tIns="46038" rIns="92075" bIns="46038">
            <a:spAutoFit/>
          </a:bodyPr>
          <a:lstStyle/>
          <a:p>
            <a:pPr marL="342900" indent="-342900"/>
            <a:r>
              <a:rPr lang="en-US" sz="3200" dirty="0">
                <a:latin typeface="Times New Roman" charset="0"/>
              </a:rPr>
              <a:t>Actually treat the injury</a:t>
            </a:r>
          </a:p>
        </p:txBody>
      </p:sp>
      <p:pic>
        <p:nvPicPr>
          <p:cNvPr id="24583" name="Picture 7"/>
          <p:cNvPicPr>
            <a:picLocks noChangeAspect="1" noChangeArrowheads="1"/>
          </p:cNvPicPr>
          <p:nvPr/>
        </p:nvPicPr>
        <p:blipFill>
          <a:blip r:embed="rId3"/>
          <a:srcRect/>
          <a:stretch>
            <a:fillRect/>
          </a:stretch>
        </p:blipFill>
        <p:spPr bwMode="auto">
          <a:xfrm>
            <a:off x="4876800" y="4583113"/>
            <a:ext cx="2819400" cy="17383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4579">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24579">
                                            <p:txEl>
                                              <p:pRg st="0" end="0"/>
                                            </p:txEl>
                                          </p:spTgt>
                                        </p:tgtEl>
                                        <p:attrNameLst>
                                          <p:attrName>ppt_w</p:attrName>
                                        </p:attrNameLst>
                                      </p:cBhvr>
                                    </p:anim>
                                    <p:anim by="(#ppt_w*0.50)" calcmode="lin" valueType="num">
                                      <p:cBhvr>
                                        <p:cTn id="8" dur="250" decel="50000" autoRev="1" fill="hold">
                                          <p:stCondLst>
                                            <p:cond delay="0"/>
                                          </p:stCondLst>
                                        </p:cTn>
                                        <p:tgtEl>
                                          <p:spTgt spid="24579">
                                            <p:txEl>
                                              <p:pRg st="0" end="0"/>
                                            </p:txEl>
                                          </p:spTgt>
                                        </p:tgtEl>
                                        <p:attrNameLst>
                                          <p:attrName>ppt_x</p:attrName>
                                        </p:attrNameLst>
                                      </p:cBhvr>
                                    </p:anim>
                                    <p:anim from="(-#ppt_h/2)" to="(#ppt_y)" calcmode="lin" valueType="num">
                                      <p:cBhvr>
                                        <p:cTn id="9" dur="500" fill="hold">
                                          <p:stCondLst>
                                            <p:cond delay="0"/>
                                          </p:stCondLst>
                                        </p:cTn>
                                        <p:tgtEl>
                                          <p:spTgt spid="24579">
                                            <p:txEl>
                                              <p:pRg st="0" end="0"/>
                                            </p:txEl>
                                          </p:spTgt>
                                        </p:tgtEl>
                                        <p:attrNameLst>
                                          <p:attrName>ppt_y</p:attrName>
                                        </p:attrNameLst>
                                      </p:cBhvr>
                                    </p:anim>
                                    <p:animRot by="21600000">
                                      <p:cBhvr>
                                        <p:cTn id="10" dur="500" fill="hold">
                                          <p:stCondLst>
                                            <p:cond delay="0"/>
                                          </p:stCondLst>
                                        </p:cTn>
                                        <p:tgtEl>
                                          <p:spTgt spid="24579">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24582"/>
                                        </p:tgtEl>
                                        <p:attrNameLst>
                                          <p:attrName>style.visibility</p:attrName>
                                        </p:attrNameLst>
                                      </p:cBhvr>
                                      <p:to>
                                        <p:strVal val="visible"/>
                                      </p:to>
                                    </p:set>
                                    <p:anim by="(-#ppt_w*2)" calcmode="lin" valueType="num">
                                      <p:cBhvr rctx="PPT">
                                        <p:cTn id="15" dur="500" autoRev="1" fill="hold">
                                          <p:stCondLst>
                                            <p:cond delay="0"/>
                                          </p:stCondLst>
                                        </p:cTn>
                                        <p:tgtEl>
                                          <p:spTgt spid="24582"/>
                                        </p:tgtEl>
                                        <p:attrNameLst>
                                          <p:attrName>ppt_w</p:attrName>
                                        </p:attrNameLst>
                                      </p:cBhvr>
                                    </p:anim>
                                    <p:anim by="(#ppt_w*0.50)" calcmode="lin" valueType="num">
                                      <p:cBhvr>
                                        <p:cTn id="16" dur="500" decel="50000" autoRev="1" fill="hold">
                                          <p:stCondLst>
                                            <p:cond delay="0"/>
                                          </p:stCondLst>
                                        </p:cTn>
                                        <p:tgtEl>
                                          <p:spTgt spid="24582"/>
                                        </p:tgtEl>
                                        <p:attrNameLst>
                                          <p:attrName>ppt_x</p:attrName>
                                        </p:attrNameLst>
                                      </p:cBhvr>
                                    </p:anim>
                                    <p:anim from="(-#ppt_h/2)" to="(#ppt_y)" calcmode="lin" valueType="num">
                                      <p:cBhvr>
                                        <p:cTn id="17" dur="1000" fill="hold">
                                          <p:stCondLst>
                                            <p:cond delay="0"/>
                                          </p:stCondLst>
                                        </p:cTn>
                                        <p:tgtEl>
                                          <p:spTgt spid="24582"/>
                                        </p:tgtEl>
                                        <p:attrNameLst>
                                          <p:attrName>ppt_y</p:attrName>
                                        </p:attrNameLst>
                                      </p:cBhvr>
                                    </p:anim>
                                    <p:animRot by="21600000">
                                      <p:cBhvr>
                                        <p:cTn id="18" dur="1000" fill="hold">
                                          <p:stCondLst>
                                            <p:cond delay="0"/>
                                          </p:stCondLst>
                                        </p:cTn>
                                        <p:tgtEl>
                                          <p:spTgt spid="24582"/>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24581"/>
                                        </p:tgtEl>
                                        <p:attrNameLst>
                                          <p:attrName>style.visibility</p:attrName>
                                        </p:attrNameLst>
                                      </p:cBhvr>
                                      <p:to>
                                        <p:strVal val="visible"/>
                                      </p:to>
                                    </p:set>
                                    <p:anim by="(-#ppt_w*2)" calcmode="lin" valueType="num">
                                      <p:cBhvr rctx="PPT">
                                        <p:cTn id="23" dur="500" autoRev="1" fill="hold">
                                          <p:stCondLst>
                                            <p:cond delay="0"/>
                                          </p:stCondLst>
                                        </p:cTn>
                                        <p:tgtEl>
                                          <p:spTgt spid="24581"/>
                                        </p:tgtEl>
                                        <p:attrNameLst>
                                          <p:attrName>ppt_w</p:attrName>
                                        </p:attrNameLst>
                                      </p:cBhvr>
                                    </p:anim>
                                    <p:anim by="(#ppt_w*0.50)" calcmode="lin" valueType="num">
                                      <p:cBhvr>
                                        <p:cTn id="24" dur="500" decel="50000" autoRev="1" fill="hold">
                                          <p:stCondLst>
                                            <p:cond delay="0"/>
                                          </p:stCondLst>
                                        </p:cTn>
                                        <p:tgtEl>
                                          <p:spTgt spid="24581"/>
                                        </p:tgtEl>
                                        <p:attrNameLst>
                                          <p:attrName>ppt_x</p:attrName>
                                        </p:attrNameLst>
                                      </p:cBhvr>
                                    </p:anim>
                                    <p:anim from="(-#ppt_h/2)" to="(#ppt_y)" calcmode="lin" valueType="num">
                                      <p:cBhvr>
                                        <p:cTn id="25" dur="1000" fill="hold">
                                          <p:stCondLst>
                                            <p:cond delay="0"/>
                                          </p:stCondLst>
                                        </p:cTn>
                                        <p:tgtEl>
                                          <p:spTgt spid="24581"/>
                                        </p:tgtEl>
                                        <p:attrNameLst>
                                          <p:attrName>ppt_y</p:attrName>
                                        </p:attrNameLst>
                                      </p:cBhvr>
                                    </p:anim>
                                    <p:animRot by="21600000">
                                      <p:cBhvr>
                                        <p:cTn id="26" dur="1000" fill="hold">
                                          <p:stCondLst>
                                            <p:cond delay="0"/>
                                          </p:stCondLst>
                                        </p:cTn>
                                        <p:tgtEl>
                                          <p:spTgt spid="2458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1" grpId="0"/>
      <p:bldP spid="245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704850"/>
            <a:ext cx="8229600" cy="1143000"/>
          </a:xfrm>
        </p:spPr>
        <p:txBody>
          <a:bodyPr/>
          <a:lstStyle/>
          <a:p>
            <a:pPr algn="ctr"/>
            <a:r>
              <a:rPr lang="en-US" dirty="0"/>
              <a:t>Complications of Splinting</a:t>
            </a:r>
          </a:p>
        </p:txBody>
      </p:sp>
      <p:sp>
        <p:nvSpPr>
          <p:cNvPr id="25603" name="Rectangle 3"/>
          <p:cNvSpPr>
            <a:spLocks noGrp="1" noChangeArrowheads="1"/>
          </p:cNvSpPr>
          <p:nvPr>
            <p:ph idx="4294967295"/>
          </p:nvPr>
        </p:nvSpPr>
        <p:spPr>
          <a:xfrm>
            <a:off x="0" y="1935163"/>
            <a:ext cx="8229600" cy="4389437"/>
          </a:xfrm>
        </p:spPr>
        <p:txBody>
          <a:bodyPr/>
          <a:lstStyle/>
          <a:p>
            <a:r>
              <a:rPr lang="en-US" dirty="0"/>
              <a:t>Abrasions</a:t>
            </a:r>
          </a:p>
          <a:p>
            <a:r>
              <a:rPr lang="en-US" dirty="0"/>
              <a:t>Sores</a:t>
            </a:r>
          </a:p>
          <a:p>
            <a:r>
              <a:rPr lang="en-US" dirty="0"/>
              <a:t>Neurovascular compromise (tight fitting splints)</a:t>
            </a:r>
          </a:p>
          <a:p>
            <a:r>
              <a:rPr lang="en-US" dirty="0"/>
              <a:t>Contact dermatitis</a:t>
            </a:r>
          </a:p>
          <a:p>
            <a:r>
              <a:rPr lang="en-US" dirty="0"/>
              <a:t>Pressure ulcers</a:t>
            </a:r>
          </a:p>
          <a:p>
            <a:r>
              <a:rPr lang="en-US" dirty="0"/>
              <a:t>Thermal burns</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152400"/>
            <a:ext cx="7772400" cy="1143000"/>
          </a:xfrm>
        </p:spPr>
        <p:txBody>
          <a:bodyPr/>
          <a:lstStyle/>
          <a:p>
            <a:pPr algn="ctr"/>
            <a:r>
              <a:rPr lang="en-US" dirty="0"/>
              <a:t>How to prevent complications</a:t>
            </a:r>
          </a:p>
        </p:txBody>
      </p:sp>
      <p:sp>
        <p:nvSpPr>
          <p:cNvPr id="26627" name="Rectangle 3"/>
          <p:cNvSpPr>
            <a:spLocks noGrp="1" noChangeArrowheads="1"/>
          </p:cNvSpPr>
          <p:nvPr>
            <p:ph idx="4294967295"/>
          </p:nvPr>
        </p:nvSpPr>
        <p:spPr>
          <a:xfrm>
            <a:off x="0" y="1828800"/>
            <a:ext cx="5562600" cy="685800"/>
          </a:xfrm>
        </p:spPr>
        <p:txBody>
          <a:bodyPr/>
          <a:lstStyle/>
          <a:p>
            <a:r>
              <a:rPr lang="en-US" sz="2800" dirty="0">
                <a:latin typeface="Arial Narrow" pitchFamily="34" charset="0"/>
              </a:rPr>
              <a:t>Apply splint by trained professional</a:t>
            </a:r>
            <a:r>
              <a:rPr lang="en-US" dirty="0"/>
              <a:t> </a:t>
            </a:r>
          </a:p>
        </p:txBody>
      </p:sp>
      <p:sp>
        <p:nvSpPr>
          <p:cNvPr id="26629" name="Text Box 5"/>
          <p:cNvSpPr txBox="1">
            <a:spLocks noChangeArrowheads="1"/>
          </p:cNvSpPr>
          <p:nvPr/>
        </p:nvSpPr>
        <p:spPr bwMode="auto">
          <a:xfrm>
            <a:off x="1660525" y="6078538"/>
            <a:ext cx="527050" cy="366712"/>
          </a:xfrm>
          <a:prstGeom prst="rect">
            <a:avLst/>
          </a:prstGeom>
          <a:noFill/>
          <a:ln w="9525">
            <a:noFill/>
            <a:miter lim="800000"/>
            <a:headEnd/>
            <a:tailEnd/>
          </a:ln>
          <a:effectLst/>
        </p:spPr>
        <p:txBody>
          <a:bodyPr wrap="none" lIns="92075" tIns="46038" rIns="92075" bIns="46038">
            <a:spAutoFit/>
          </a:bodyPr>
          <a:lstStyle/>
          <a:p>
            <a:pPr marL="342900" indent="-342900"/>
            <a:endParaRPr lang="en-US" sz="2000" dirty="0"/>
          </a:p>
        </p:txBody>
      </p:sp>
      <p:pic>
        <p:nvPicPr>
          <p:cNvPr id="26630" name="Picture 6"/>
          <p:cNvPicPr>
            <a:picLocks noChangeAspect="1" noChangeArrowheads="1"/>
          </p:cNvPicPr>
          <p:nvPr/>
        </p:nvPicPr>
        <p:blipFill>
          <a:blip r:embed="rId3"/>
          <a:srcRect/>
          <a:stretch>
            <a:fillRect/>
          </a:stretch>
        </p:blipFill>
        <p:spPr bwMode="auto">
          <a:xfrm>
            <a:off x="3581400" y="4267200"/>
            <a:ext cx="1390650" cy="857250"/>
          </a:xfrm>
          <a:prstGeom prst="rect">
            <a:avLst/>
          </a:prstGeom>
          <a:noFill/>
          <a:ln w="9525">
            <a:noFill/>
            <a:miter lim="800000"/>
            <a:headEnd/>
            <a:tailEnd/>
          </a:ln>
          <a:effectLst/>
        </p:spPr>
      </p:pic>
      <p:sp>
        <p:nvSpPr>
          <p:cNvPr id="26631" name="Text Box 7"/>
          <p:cNvSpPr txBox="1">
            <a:spLocks noChangeArrowheads="1"/>
          </p:cNvSpPr>
          <p:nvPr/>
        </p:nvSpPr>
        <p:spPr bwMode="auto">
          <a:xfrm>
            <a:off x="228600" y="3860800"/>
            <a:ext cx="3201988" cy="854075"/>
          </a:xfrm>
          <a:prstGeom prst="rect">
            <a:avLst/>
          </a:prstGeom>
          <a:noFill/>
          <a:ln w="9525">
            <a:noFill/>
            <a:miter lim="800000"/>
            <a:headEnd/>
            <a:tailEnd/>
          </a:ln>
          <a:effectLst/>
        </p:spPr>
        <p:txBody>
          <a:bodyPr wrap="none" lIns="92075" tIns="46038" rIns="92075" bIns="46038">
            <a:spAutoFit/>
          </a:bodyPr>
          <a:lstStyle/>
          <a:p>
            <a:pPr marL="342900" indent="-342900" fontAlgn="base">
              <a:lnSpc>
                <a:spcPct val="100000"/>
              </a:lnSpc>
            </a:pPr>
            <a:r>
              <a:rPr lang="en-US" sz="2800" dirty="0">
                <a:latin typeface="Arial Narrow" pitchFamily="34" charset="0"/>
              </a:rPr>
              <a:t>Apply splint correctly</a:t>
            </a:r>
            <a:endParaRPr lang="en-US" sz="2000" dirty="0"/>
          </a:p>
          <a:p>
            <a:pPr marL="342900" indent="-342900">
              <a:buFontTx/>
              <a:buNone/>
            </a:pPr>
            <a:endParaRPr lang="en-US" sz="2000" dirty="0"/>
          </a:p>
        </p:txBody>
      </p:sp>
      <p:sp>
        <p:nvSpPr>
          <p:cNvPr id="26632" name="Text Box 8"/>
          <p:cNvSpPr txBox="1">
            <a:spLocks noChangeArrowheads="1"/>
          </p:cNvSpPr>
          <p:nvPr/>
        </p:nvSpPr>
        <p:spPr bwMode="auto">
          <a:xfrm>
            <a:off x="228600" y="5410200"/>
            <a:ext cx="4349750" cy="989013"/>
          </a:xfrm>
          <a:prstGeom prst="rect">
            <a:avLst/>
          </a:prstGeom>
          <a:noFill/>
          <a:ln w="9525">
            <a:noFill/>
            <a:miter lim="800000"/>
            <a:headEnd/>
            <a:tailEnd/>
          </a:ln>
          <a:effectLst/>
        </p:spPr>
        <p:txBody>
          <a:bodyPr wrap="none" lIns="92075" tIns="46038" rIns="92075" bIns="46038">
            <a:spAutoFit/>
          </a:bodyPr>
          <a:lstStyle/>
          <a:p>
            <a:pPr marL="342900" indent="-342900" fontAlgn="base">
              <a:lnSpc>
                <a:spcPct val="100000"/>
              </a:lnSpc>
            </a:pPr>
            <a:r>
              <a:rPr lang="en-US" sz="2800" dirty="0">
                <a:latin typeface="Arial Narrow" pitchFamily="34" charset="0"/>
              </a:rPr>
              <a:t>Monitor neurovascular status.</a:t>
            </a:r>
          </a:p>
          <a:p>
            <a:pPr marL="342900" indent="-342900">
              <a:buFontTx/>
              <a:buNone/>
            </a:pPr>
            <a:endParaRPr lang="en-US" sz="2800" dirty="0">
              <a:latin typeface="Arial Narrow" pitchFamily="34" charset="0"/>
            </a:endParaRPr>
          </a:p>
        </p:txBody>
      </p:sp>
      <p:pic>
        <p:nvPicPr>
          <p:cNvPr id="26633" name="Picture 9"/>
          <p:cNvPicPr>
            <a:picLocks noChangeAspect="1" noChangeArrowheads="1"/>
          </p:cNvPicPr>
          <p:nvPr/>
        </p:nvPicPr>
        <p:blipFill>
          <a:blip r:embed="rId4"/>
          <a:srcRect/>
          <a:stretch>
            <a:fillRect/>
          </a:stretch>
        </p:blipFill>
        <p:spPr bwMode="auto">
          <a:xfrm>
            <a:off x="4724400" y="2438400"/>
            <a:ext cx="1019175" cy="947738"/>
          </a:xfrm>
          <a:prstGeom prst="rect">
            <a:avLst/>
          </a:prstGeom>
          <a:noFill/>
          <a:ln w="9525">
            <a:noFill/>
            <a:miter lim="800000"/>
            <a:headEnd/>
            <a:tailEnd/>
          </a:ln>
          <a:effectLst/>
        </p:spPr>
      </p:pic>
      <p:sp>
        <p:nvSpPr>
          <p:cNvPr id="26634" name="AutoShape 10"/>
          <p:cNvSpPr>
            <a:spLocks noChangeArrowheads="1"/>
          </p:cNvSpPr>
          <p:nvPr/>
        </p:nvSpPr>
        <p:spPr bwMode="auto">
          <a:xfrm rot="4231617">
            <a:off x="7262813" y="1801813"/>
            <a:ext cx="838200" cy="1447800"/>
          </a:xfrm>
          <a:prstGeom prst="cloudCallout">
            <a:avLst>
              <a:gd name="adj1" fmla="val -26782"/>
              <a:gd name="adj2" fmla="val 128000"/>
            </a:avLst>
          </a:prstGeom>
          <a:noFill/>
          <a:ln w="9525">
            <a:solidFill>
              <a:schemeClr val="tx1"/>
            </a:solidFill>
            <a:round/>
            <a:headEnd/>
            <a:tailEnd/>
          </a:ln>
          <a:effectLst/>
        </p:spPr>
        <p:txBody>
          <a:bodyPr rot="10800000" vert="eaVert" lIns="92075" tIns="46038" rIns="92075" bIns="46038"/>
          <a:lstStyle/>
          <a:p>
            <a:pPr marL="342900" indent="-342900" algn="ctr">
              <a:buFontTx/>
              <a:buNone/>
            </a:pPr>
            <a:r>
              <a:rPr lang="en-US" sz="3200" dirty="0">
                <a:latin typeface="Arial Narrow" pitchFamily="34" charset="0"/>
              </a:rPr>
              <a:t>Us!</a:t>
            </a:r>
          </a:p>
        </p:txBody>
      </p:sp>
      <p:sp>
        <p:nvSpPr>
          <p:cNvPr id="26635" name="AutoShape 11"/>
          <p:cNvSpPr>
            <a:spLocks noChangeArrowheads="1"/>
          </p:cNvSpPr>
          <p:nvPr/>
        </p:nvSpPr>
        <p:spPr bwMode="auto">
          <a:xfrm>
            <a:off x="5029200" y="3505200"/>
            <a:ext cx="1447800" cy="1295400"/>
          </a:xfrm>
          <a:prstGeom prst="cloudCallout">
            <a:avLst>
              <a:gd name="adj1" fmla="val -75546"/>
              <a:gd name="adj2" fmla="val 4167"/>
            </a:avLst>
          </a:prstGeom>
          <a:noFill/>
          <a:ln w="9525">
            <a:solidFill>
              <a:schemeClr val="tx1"/>
            </a:solidFill>
            <a:round/>
            <a:headEnd/>
            <a:tailEnd/>
          </a:ln>
          <a:effectLst/>
        </p:spPr>
        <p:txBody>
          <a:bodyPr lIns="92075" tIns="46038" rIns="92075" bIns="46038"/>
          <a:lstStyle/>
          <a:p>
            <a:pPr marL="342900" indent="-342900" algn="ctr">
              <a:buFontTx/>
              <a:buNone/>
            </a:pPr>
            <a:r>
              <a:rPr lang="en-US" sz="2000" dirty="0"/>
              <a:t>What we do!</a:t>
            </a:r>
          </a:p>
        </p:txBody>
      </p:sp>
      <p:sp>
        <p:nvSpPr>
          <p:cNvPr id="26639" name="Text Box 15"/>
          <p:cNvSpPr txBox="1">
            <a:spLocks noChangeArrowheads="1"/>
          </p:cNvSpPr>
          <p:nvPr/>
        </p:nvSpPr>
        <p:spPr bwMode="auto">
          <a:xfrm>
            <a:off x="7832725" y="5773738"/>
            <a:ext cx="184150" cy="366712"/>
          </a:xfrm>
          <a:prstGeom prst="rect">
            <a:avLst/>
          </a:prstGeom>
          <a:noFill/>
          <a:ln w="9525">
            <a:noFill/>
            <a:miter lim="800000"/>
            <a:headEnd/>
            <a:tailEnd/>
          </a:ln>
          <a:effectLst/>
        </p:spPr>
        <p:txBody>
          <a:bodyPr wrap="none" lIns="92075" tIns="46038" rIns="92075" bIns="46038">
            <a:spAutoFit/>
          </a:bodyPr>
          <a:lstStyle/>
          <a:p>
            <a:pPr marL="342900" indent="-342900">
              <a:buFontTx/>
              <a:buNone/>
            </a:pPr>
            <a:endParaRPr lang="en-US" sz="2000" dirty="0"/>
          </a:p>
        </p:txBody>
      </p:sp>
      <p:pic>
        <p:nvPicPr>
          <p:cNvPr id="26641" name="Picture 17"/>
          <p:cNvPicPr>
            <a:picLocks noChangeAspect="1" noChangeArrowheads="1"/>
          </p:cNvPicPr>
          <p:nvPr/>
        </p:nvPicPr>
        <p:blipFill>
          <a:blip r:embed="rId5"/>
          <a:srcRect/>
          <a:stretch>
            <a:fillRect/>
          </a:stretch>
        </p:blipFill>
        <p:spPr bwMode="auto">
          <a:xfrm>
            <a:off x="6019800" y="5686425"/>
            <a:ext cx="1238250" cy="1171575"/>
          </a:xfrm>
          <a:prstGeom prst="rect">
            <a:avLst/>
          </a:prstGeom>
          <a:noFill/>
          <a:ln w="9525">
            <a:noFill/>
            <a:miter lim="800000"/>
            <a:headEnd/>
            <a:tailEnd/>
          </a:ln>
          <a:effectLst/>
        </p:spPr>
      </p:pic>
      <p:sp>
        <p:nvSpPr>
          <p:cNvPr id="26642" name="AutoShape 18"/>
          <p:cNvSpPr>
            <a:spLocks noChangeArrowheads="1"/>
          </p:cNvSpPr>
          <p:nvPr/>
        </p:nvSpPr>
        <p:spPr bwMode="auto">
          <a:xfrm>
            <a:off x="6705600" y="4267200"/>
            <a:ext cx="2438400" cy="1447800"/>
          </a:xfrm>
          <a:prstGeom prst="cloudCallout">
            <a:avLst>
              <a:gd name="adj1" fmla="val -36588"/>
              <a:gd name="adj2" fmla="val 50769"/>
            </a:avLst>
          </a:prstGeom>
          <a:noFill/>
          <a:ln w="9525">
            <a:solidFill>
              <a:schemeClr val="tx1"/>
            </a:solidFill>
            <a:round/>
            <a:headEnd/>
            <a:tailEnd/>
          </a:ln>
          <a:effectLst/>
        </p:spPr>
        <p:txBody>
          <a:bodyPr lIns="92075" tIns="46038" rIns="92075" bIns="46038"/>
          <a:lstStyle/>
          <a:p>
            <a:pPr marL="342900" indent="-342900" algn="ctr">
              <a:buFontTx/>
              <a:buNone/>
            </a:pPr>
            <a:r>
              <a:rPr lang="en-US" sz="2000" dirty="0">
                <a:latin typeface="Arial Narrow" pitchFamily="34" charset="0"/>
              </a:rPr>
              <a:t>Collaboration with the Docs!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3"/>
                                        </p:tgtEl>
                                        <p:attrNameLst>
                                          <p:attrName>style.visibility</p:attrName>
                                        </p:attrNameLst>
                                      </p:cBhvr>
                                      <p:to>
                                        <p:strVal val="visible"/>
                                      </p:to>
                                    </p:set>
                                    <p:anim calcmode="lin" valueType="num">
                                      <p:cBhvr additive="base">
                                        <p:cTn id="7" dur="2000" fill="hold"/>
                                        <p:tgtEl>
                                          <p:spTgt spid="26633"/>
                                        </p:tgtEl>
                                        <p:attrNameLst>
                                          <p:attrName>ppt_x</p:attrName>
                                        </p:attrNameLst>
                                      </p:cBhvr>
                                      <p:tavLst>
                                        <p:tav tm="0">
                                          <p:val>
                                            <p:strVal val="#ppt_x"/>
                                          </p:val>
                                        </p:tav>
                                        <p:tav tm="100000">
                                          <p:val>
                                            <p:strVal val="#ppt_x"/>
                                          </p:val>
                                        </p:tav>
                                      </p:tavLst>
                                    </p:anim>
                                    <p:anim calcmode="lin" valueType="num">
                                      <p:cBhvr additive="base">
                                        <p:cTn id="8" dur="2000" fill="hold"/>
                                        <p:tgtEl>
                                          <p:spTgt spid="266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27">
                                            <p:txEl>
                                              <p:pRg st="0" end="0"/>
                                            </p:txEl>
                                          </p:spTgt>
                                        </p:tgtEl>
                                        <p:attrNameLst>
                                          <p:attrName>style.visibility</p:attrName>
                                        </p:attrNameLst>
                                      </p:cBhvr>
                                      <p:to>
                                        <p:strVal val="visible"/>
                                      </p:to>
                                    </p:set>
                                    <p:anim calcmode="lin" valueType="num">
                                      <p:cBhvr additive="base">
                                        <p:cTn id="11"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34"/>
                                        </p:tgtEl>
                                        <p:attrNameLst>
                                          <p:attrName>style.visibility</p:attrName>
                                        </p:attrNameLst>
                                      </p:cBhvr>
                                      <p:to>
                                        <p:strVal val="visible"/>
                                      </p:to>
                                    </p:set>
                                    <p:anim calcmode="lin" valueType="num">
                                      <p:cBhvr additive="base">
                                        <p:cTn id="15" dur="2000" fill="hold"/>
                                        <p:tgtEl>
                                          <p:spTgt spid="26634"/>
                                        </p:tgtEl>
                                        <p:attrNameLst>
                                          <p:attrName>ppt_x</p:attrName>
                                        </p:attrNameLst>
                                      </p:cBhvr>
                                      <p:tavLst>
                                        <p:tav tm="0">
                                          <p:val>
                                            <p:strVal val="#ppt_x"/>
                                          </p:val>
                                        </p:tav>
                                        <p:tav tm="100000">
                                          <p:val>
                                            <p:strVal val="#ppt_x"/>
                                          </p:val>
                                        </p:tav>
                                      </p:tavLst>
                                    </p:anim>
                                    <p:anim calcmode="lin" valueType="num">
                                      <p:cBhvr additive="base">
                                        <p:cTn id="16" dur="20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631"/>
                                        </p:tgtEl>
                                        <p:attrNameLst>
                                          <p:attrName>style.visibility</p:attrName>
                                        </p:attrNameLst>
                                      </p:cBhvr>
                                      <p:to>
                                        <p:strVal val="visible"/>
                                      </p:to>
                                    </p:set>
                                    <p:anim calcmode="lin" valueType="num">
                                      <p:cBhvr additive="base">
                                        <p:cTn id="21" dur="500" fill="hold"/>
                                        <p:tgtEl>
                                          <p:spTgt spid="26631"/>
                                        </p:tgtEl>
                                        <p:attrNameLst>
                                          <p:attrName>ppt_x</p:attrName>
                                        </p:attrNameLst>
                                      </p:cBhvr>
                                      <p:tavLst>
                                        <p:tav tm="0">
                                          <p:val>
                                            <p:strVal val="#ppt_x"/>
                                          </p:val>
                                        </p:tav>
                                        <p:tav tm="100000">
                                          <p:val>
                                            <p:strVal val="#ppt_x"/>
                                          </p:val>
                                        </p:tav>
                                      </p:tavLst>
                                    </p:anim>
                                    <p:anim calcmode="lin" valueType="num">
                                      <p:cBhvr additive="base">
                                        <p:cTn id="22" dur="500" fill="hold"/>
                                        <p:tgtEl>
                                          <p:spTgt spid="2663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630"/>
                                        </p:tgtEl>
                                        <p:attrNameLst>
                                          <p:attrName>style.visibility</p:attrName>
                                        </p:attrNameLst>
                                      </p:cBhvr>
                                      <p:to>
                                        <p:strVal val="visible"/>
                                      </p:to>
                                    </p:set>
                                    <p:anim calcmode="lin" valueType="num">
                                      <p:cBhvr additive="base">
                                        <p:cTn id="25" dur="2000" fill="hold"/>
                                        <p:tgtEl>
                                          <p:spTgt spid="26630"/>
                                        </p:tgtEl>
                                        <p:attrNameLst>
                                          <p:attrName>ppt_x</p:attrName>
                                        </p:attrNameLst>
                                      </p:cBhvr>
                                      <p:tavLst>
                                        <p:tav tm="0">
                                          <p:val>
                                            <p:strVal val="#ppt_x"/>
                                          </p:val>
                                        </p:tav>
                                        <p:tav tm="100000">
                                          <p:val>
                                            <p:strVal val="#ppt_x"/>
                                          </p:val>
                                        </p:tav>
                                      </p:tavLst>
                                    </p:anim>
                                    <p:anim calcmode="lin" valueType="num">
                                      <p:cBhvr additive="base">
                                        <p:cTn id="26" dur="2000" fill="hold"/>
                                        <p:tgtEl>
                                          <p:spTgt spid="2663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5"/>
                                        </p:tgtEl>
                                        <p:attrNameLst>
                                          <p:attrName>style.visibility</p:attrName>
                                        </p:attrNameLst>
                                      </p:cBhvr>
                                      <p:to>
                                        <p:strVal val="visible"/>
                                      </p:to>
                                    </p:set>
                                    <p:anim calcmode="lin" valueType="num">
                                      <p:cBhvr additive="base">
                                        <p:cTn id="29" dur="2000" fill="hold"/>
                                        <p:tgtEl>
                                          <p:spTgt spid="26635"/>
                                        </p:tgtEl>
                                        <p:attrNameLst>
                                          <p:attrName>ppt_x</p:attrName>
                                        </p:attrNameLst>
                                      </p:cBhvr>
                                      <p:tavLst>
                                        <p:tav tm="0">
                                          <p:val>
                                            <p:strVal val="#ppt_x"/>
                                          </p:val>
                                        </p:tav>
                                        <p:tav tm="100000">
                                          <p:val>
                                            <p:strVal val="#ppt_x"/>
                                          </p:val>
                                        </p:tav>
                                      </p:tavLst>
                                    </p:anim>
                                    <p:anim calcmode="lin" valueType="num">
                                      <p:cBhvr additive="base">
                                        <p:cTn id="30" dur="20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6632"/>
                                        </p:tgtEl>
                                        <p:attrNameLst>
                                          <p:attrName>style.visibility</p:attrName>
                                        </p:attrNameLst>
                                      </p:cBhvr>
                                      <p:to>
                                        <p:strVal val="visible"/>
                                      </p:to>
                                    </p:set>
                                    <p:anim calcmode="lin" valueType="num">
                                      <p:cBhvr additive="base">
                                        <p:cTn id="35" dur="500" fill="hold"/>
                                        <p:tgtEl>
                                          <p:spTgt spid="26632"/>
                                        </p:tgtEl>
                                        <p:attrNameLst>
                                          <p:attrName>ppt_x</p:attrName>
                                        </p:attrNameLst>
                                      </p:cBhvr>
                                      <p:tavLst>
                                        <p:tav tm="0">
                                          <p:val>
                                            <p:strVal val="#ppt_x"/>
                                          </p:val>
                                        </p:tav>
                                        <p:tav tm="100000">
                                          <p:val>
                                            <p:strVal val="#ppt_x"/>
                                          </p:val>
                                        </p:tav>
                                      </p:tavLst>
                                    </p:anim>
                                    <p:anim calcmode="lin" valueType="num">
                                      <p:cBhvr additive="base">
                                        <p:cTn id="36" dur="500" fill="hold"/>
                                        <p:tgtEl>
                                          <p:spTgt spid="2663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6641"/>
                                        </p:tgtEl>
                                        <p:attrNameLst>
                                          <p:attrName>style.visibility</p:attrName>
                                        </p:attrNameLst>
                                      </p:cBhvr>
                                      <p:to>
                                        <p:strVal val="visible"/>
                                      </p:to>
                                    </p:set>
                                    <p:anim calcmode="lin" valueType="num">
                                      <p:cBhvr additive="base">
                                        <p:cTn id="39" dur="2000" fill="hold"/>
                                        <p:tgtEl>
                                          <p:spTgt spid="26641"/>
                                        </p:tgtEl>
                                        <p:attrNameLst>
                                          <p:attrName>ppt_x</p:attrName>
                                        </p:attrNameLst>
                                      </p:cBhvr>
                                      <p:tavLst>
                                        <p:tav tm="0">
                                          <p:val>
                                            <p:strVal val="#ppt_x"/>
                                          </p:val>
                                        </p:tav>
                                        <p:tav tm="100000">
                                          <p:val>
                                            <p:strVal val="#ppt_x"/>
                                          </p:val>
                                        </p:tav>
                                      </p:tavLst>
                                    </p:anim>
                                    <p:anim calcmode="lin" valueType="num">
                                      <p:cBhvr additive="base">
                                        <p:cTn id="40" dur="2000" fill="hold"/>
                                        <p:tgtEl>
                                          <p:spTgt spid="266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642"/>
                                        </p:tgtEl>
                                        <p:attrNameLst>
                                          <p:attrName>style.visibility</p:attrName>
                                        </p:attrNameLst>
                                      </p:cBhvr>
                                      <p:to>
                                        <p:strVal val="visible"/>
                                      </p:to>
                                    </p:set>
                                    <p:anim calcmode="lin" valueType="num">
                                      <p:cBhvr additive="base">
                                        <p:cTn id="43" dur="2000" fill="hold"/>
                                        <p:tgtEl>
                                          <p:spTgt spid="26642"/>
                                        </p:tgtEl>
                                        <p:attrNameLst>
                                          <p:attrName>ppt_x</p:attrName>
                                        </p:attrNameLst>
                                      </p:cBhvr>
                                      <p:tavLst>
                                        <p:tav tm="0">
                                          <p:val>
                                            <p:strVal val="#ppt_x"/>
                                          </p:val>
                                        </p:tav>
                                        <p:tav tm="100000">
                                          <p:val>
                                            <p:strVal val="#ppt_x"/>
                                          </p:val>
                                        </p:tav>
                                      </p:tavLst>
                                    </p:anim>
                                    <p:anim calcmode="lin" valueType="num">
                                      <p:cBhvr additive="base">
                                        <p:cTn id="44" dur="2000" fill="hold"/>
                                        <p:tgtEl>
                                          <p:spTgt spid="266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26631" grpId="0"/>
      <p:bldP spid="26632" grpId="0"/>
      <p:bldP spid="26634" grpId="0" animBg="1"/>
      <p:bldP spid="26635" grpId="0" animBg="1"/>
      <p:bldP spid="2664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381000"/>
            <a:ext cx="7772400" cy="1143000"/>
          </a:xfrm>
        </p:spPr>
        <p:txBody>
          <a:bodyPr>
            <a:normAutofit fontScale="90000"/>
          </a:bodyPr>
          <a:lstStyle/>
          <a:p>
            <a:r>
              <a:rPr lang="en-US" dirty="0"/>
              <a:t>The 6 P’s of extremity assessment</a:t>
            </a:r>
          </a:p>
        </p:txBody>
      </p:sp>
      <p:graphicFrame>
        <p:nvGraphicFramePr>
          <p:cNvPr id="42006" name="Group 22"/>
          <p:cNvGraphicFramePr>
            <a:graphicFrameLocks noGrp="1"/>
          </p:cNvGraphicFramePr>
          <p:nvPr>
            <p:ph type="tbl" idx="4294967295"/>
          </p:nvPr>
        </p:nvGraphicFramePr>
        <p:xfrm>
          <a:off x="0" y="1600200"/>
          <a:ext cx="7772400" cy="4368420"/>
        </p:xfrm>
        <a:graphic>
          <a:graphicData uri="http://schemas.openxmlformats.org/drawingml/2006/table">
            <a:tbl>
              <a:tblPr/>
              <a:tblGrid>
                <a:gridCol w="2590800"/>
                <a:gridCol w="2590800"/>
                <a:gridCol w="2590800"/>
              </a:tblGrid>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dirty="0" smtClean="0">
                          <a:ln>
                            <a:noFill/>
                          </a:ln>
                          <a:solidFill>
                            <a:schemeClr val="tx1"/>
                          </a:solidFill>
                          <a:effectLst/>
                          <a:latin typeface="Times New Roman" charset="0"/>
                        </a:rPr>
                        <a:t>Pain:</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charset="0"/>
                        </a:rPr>
                        <a:t>Palpate the entire extremity for increase pain</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dirty="0" smtClean="0">
                          <a:ln>
                            <a:noFill/>
                          </a:ln>
                          <a:solidFill>
                            <a:schemeClr val="tx1"/>
                          </a:solidFill>
                          <a:effectLst/>
                          <a:latin typeface="Times New Roman" charset="0"/>
                        </a:rPr>
                        <a:t>Pallor:</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charset="0"/>
                        </a:rPr>
                        <a:t>Note color and temperature and capillary refill</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dirty="0" smtClean="0">
                          <a:ln>
                            <a:noFill/>
                          </a:ln>
                          <a:solidFill>
                            <a:schemeClr val="tx1"/>
                          </a:solidFill>
                          <a:effectLst/>
                          <a:latin typeface="Times New Roman" charset="0"/>
                        </a:rPr>
                        <a:t>Pulses: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charset="0"/>
                        </a:rPr>
                        <a:t>Palpate proximal and distal pulses</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dirty="0" err="1" smtClean="0">
                          <a:ln>
                            <a:noFill/>
                          </a:ln>
                          <a:solidFill>
                            <a:schemeClr val="tx1"/>
                          </a:solidFill>
                          <a:effectLst/>
                          <a:latin typeface="Times New Roman" charset="0"/>
                        </a:rPr>
                        <a:t>Paresthesia</a:t>
                      </a:r>
                      <a:r>
                        <a:rPr kumimoji="0" lang="en-US" sz="2800" b="1" i="1" u="sng" strike="noStrike" cap="none" normalizeH="0" baseline="0" smtClean="0">
                          <a:ln>
                            <a:noFill/>
                          </a:ln>
                          <a:solidFill>
                            <a:schemeClr val="tx1"/>
                          </a:solidFill>
                          <a:effectLst/>
                          <a:latin typeface="Times New Roman" charset="0"/>
                        </a:rPr>
                        <a:t>:</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Times New Roman" charset="0"/>
                        </a:rPr>
                        <a:t>Assess for burning, tingling, numbness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smtClean="0">
                          <a:ln>
                            <a:noFill/>
                          </a:ln>
                          <a:solidFill>
                            <a:schemeClr val="tx1"/>
                          </a:solidFill>
                          <a:effectLst/>
                          <a:latin typeface="Times New Roman" charset="0"/>
                        </a:rPr>
                        <a:t>Paralysis: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smtClean="0">
                          <a:ln>
                            <a:noFill/>
                          </a:ln>
                          <a:solidFill>
                            <a:schemeClr val="tx1"/>
                          </a:solidFill>
                          <a:effectLst/>
                          <a:latin typeface="Times New Roman" charset="0"/>
                        </a:rPr>
                        <a:t>Assess motor function (both active and passive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1" i="1" u="sng" strike="noStrike" cap="none" normalizeH="0" baseline="0" dirty="0" smtClean="0">
                          <a:ln>
                            <a:noFill/>
                          </a:ln>
                          <a:solidFill>
                            <a:schemeClr val="tx1"/>
                          </a:solidFill>
                          <a:effectLst/>
                          <a:latin typeface="Times New Roman" charset="0"/>
                        </a:rPr>
                        <a:t>Pressure:</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chemeClr val="tx1"/>
                          </a:solidFill>
                          <a:effectLst/>
                          <a:latin typeface="Times New Roman" charset="0"/>
                        </a:rPr>
                        <a:t>Palpate for firmness of compartment</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704850"/>
            <a:ext cx="8229600" cy="1143000"/>
          </a:xfrm>
        </p:spPr>
        <p:txBody>
          <a:bodyPr/>
          <a:lstStyle/>
          <a:p>
            <a:pPr algn="ctr"/>
            <a:r>
              <a:rPr lang="en-US" dirty="0"/>
              <a:t>Equipment need for application</a:t>
            </a:r>
          </a:p>
        </p:txBody>
      </p:sp>
      <p:sp>
        <p:nvSpPr>
          <p:cNvPr id="27651" name="Rectangle 3"/>
          <p:cNvSpPr>
            <a:spLocks noGrp="1" noChangeArrowheads="1"/>
          </p:cNvSpPr>
          <p:nvPr>
            <p:ph idx="4294967295"/>
          </p:nvPr>
        </p:nvSpPr>
        <p:spPr>
          <a:xfrm>
            <a:off x="0" y="1935163"/>
            <a:ext cx="8229600" cy="4389437"/>
          </a:xfrm>
        </p:spPr>
        <p:txBody>
          <a:bodyPr/>
          <a:lstStyle/>
          <a:p>
            <a:pPr>
              <a:lnSpc>
                <a:spcPct val="90000"/>
              </a:lnSpc>
            </a:pPr>
            <a:r>
              <a:rPr lang="en-US" dirty="0"/>
              <a:t>Cotton bandage( soft roll, cotton roll) Pad entire area to be splinted</a:t>
            </a:r>
          </a:p>
          <a:p>
            <a:pPr>
              <a:lnSpc>
                <a:spcPct val="90000"/>
              </a:lnSpc>
            </a:pPr>
            <a:r>
              <a:rPr lang="en-US" dirty="0"/>
              <a:t>Plaster slabs or pre padded fiberglass  (</a:t>
            </a:r>
            <a:r>
              <a:rPr lang="en-US" dirty="0" err="1"/>
              <a:t>Orthoglass</a:t>
            </a:r>
            <a:r>
              <a:rPr lang="en-US" dirty="0"/>
              <a:t>), immobilize above and below injury</a:t>
            </a:r>
          </a:p>
          <a:p>
            <a:pPr>
              <a:lnSpc>
                <a:spcPct val="90000"/>
              </a:lnSpc>
            </a:pPr>
            <a:r>
              <a:rPr lang="en-US" dirty="0"/>
              <a:t>Room temperature water (apply generously)</a:t>
            </a:r>
          </a:p>
          <a:p>
            <a:pPr>
              <a:lnSpc>
                <a:spcPct val="90000"/>
              </a:lnSpc>
            </a:pPr>
            <a:r>
              <a:rPr lang="en-US" dirty="0"/>
              <a:t>Elastic bandage</a:t>
            </a:r>
          </a:p>
          <a:p>
            <a:pPr>
              <a:lnSpc>
                <a:spcPct val="90000"/>
              </a:lnSpc>
            </a:pPr>
            <a:r>
              <a:rPr lang="en-US" dirty="0"/>
              <a:t>Adhesive tape or </a:t>
            </a:r>
            <a:r>
              <a:rPr lang="en-US" dirty="0" err="1"/>
              <a:t>fastners</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050"/>
          <p:cNvSpPr>
            <a:spLocks noGrp="1" noChangeArrowheads="1"/>
          </p:cNvSpPr>
          <p:nvPr>
            <p:ph type="title" idx="4294967295"/>
          </p:nvPr>
        </p:nvSpPr>
        <p:spPr>
          <a:xfrm>
            <a:off x="838200" y="704850"/>
            <a:ext cx="8305800" cy="1143000"/>
          </a:xfrm>
        </p:spPr>
        <p:txBody>
          <a:bodyPr/>
          <a:lstStyle/>
          <a:p>
            <a:pPr algn="ctr"/>
            <a:r>
              <a:rPr lang="en-US" sz="6000" dirty="0"/>
              <a:t>Types of Splints</a:t>
            </a:r>
            <a:r>
              <a:rPr lang="en-US" dirty="0"/>
              <a:t> </a:t>
            </a:r>
          </a:p>
        </p:txBody>
      </p:sp>
      <p:pic>
        <p:nvPicPr>
          <p:cNvPr id="35883" name="Picture 2091" descr="bs01671_"/>
          <p:cNvPicPr>
            <a:picLocks noChangeAspect="1" noChangeArrowheads="1"/>
          </p:cNvPicPr>
          <p:nvPr/>
        </p:nvPicPr>
        <p:blipFill>
          <a:blip r:embed="rId3"/>
          <a:srcRect/>
          <a:stretch>
            <a:fillRect/>
          </a:stretch>
        </p:blipFill>
        <p:spPr bwMode="auto">
          <a:xfrm>
            <a:off x="3657600" y="3429000"/>
            <a:ext cx="1838325" cy="1790700"/>
          </a:xfrm>
          <a:prstGeom prst="rect">
            <a:avLst/>
          </a:prstGeom>
          <a:noFill/>
        </p:spPr>
      </p:pic>
      <p:sp>
        <p:nvSpPr>
          <p:cNvPr id="35884" name="AutoShape 2092"/>
          <p:cNvSpPr>
            <a:spLocks noChangeArrowheads="1"/>
          </p:cNvSpPr>
          <p:nvPr/>
        </p:nvSpPr>
        <p:spPr bwMode="auto">
          <a:xfrm>
            <a:off x="1203325" y="2649538"/>
            <a:ext cx="527050" cy="366712"/>
          </a:xfrm>
          <a:prstGeom prst="wedgeRectCallout">
            <a:avLst>
              <a:gd name="adj1" fmla="val -43750"/>
              <a:gd name="adj2" fmla="val 70000"/>
            </a:avLst>
          </a:prstGeom>
          <a:noFill/>
          <a:ln w="9525">
            <a:noFill/>
            <a:miter lim="800000"/>
            <a:headEnd/>
            <a:tailEnd/>
          </a:ln>
          <a:effectLst/>
        </p:spPr>
        <p:txBody>
          <a:bodyPr wrap="none" lIns="92075" tIns="46038" rIns="92075" bIns="46038">
            <a:spAutoFit/>
          </a:bodyPr>
          <a:lstStyle/>
          <a:p>
            <a:endParaRPr lang="en-US" sz="2000"/>
          </a:p>
        </p:txBody>
      </p:sp>
      <p:sp>
        <p:nvSpPr>
          <p:cNvPr id="35888" name="AutoShape 2096"/>
          <p:cNvSpPr>
            <a:spLocks noChangeArrowheads="1"/>
          </p:cNvSpPr>
          <p:nvPr/>
        </p:nvSpPr>
        <p:spPr bwMode="auto">
          <a:xfrm>
            <a:off x="457200" y="2438400"/>
            <a:ext cx="3159125" cy="2208143"/>
          </a:xfrm>
          <a:prstGeom prst="wedgeEllipseCallout">
            <a:avLst>
              <a:gd name="adj1" fmla="val 58472"/>
              <a:gd name="adj2" fmla="val 172500"/>
            </a:avLst>
          </a:prstGeom>
          <a:solidFill>
            <a:srgbClr val="FFFFFF"/>
          </a:solidFill>
          <a:ln w="9525">
            <a:noFill/>
            <a:miter lim="800000"/>
            <a:headEnd/>
            <a:tailEnd/>
          </a:ln>
          <a:effectLst/>
        </p:spPr>
        <p:txBody>
          <a:bodyPr wrap="square" lIns="92075" tIns="46038" rIns="92075" bIns="46038">
            <a:spAutoFit/>
          </a:bodyPr>
          <a:lstStyle/>
          <a:p>
            <a:r>
              <a:rPr lang="en-US" dirty="0" err="1">
                <a:solidFill>
                  <a:schemeClr val="bg2"/>
                </a:solidFill>
              </a:rPr>
              <a:t>Yes,its</a:t>
            </a:r>
            <a:r>
              <a:rPr lang="en-US" dirty="0">
                <a:solidFill>
                  <a:schemeClr val="bg2"/>
                </a:solidFill>
              </a:rPr>
              <a:t> broken and </a:t>
            </a:r>
            <a:r>
              <a:rPr lang="en-US" sz="6000" dirty="0">
                <a:solidFill>
                  <a:schemeClr val="bg2"/>
                </a:solidFill>
              </a:rPr>
              <a:t>needs</a:t>
            </a:r>
            <a:r>
              <a:rPr lang="en-US" dirty="0">
                <a:solidFill>
                  <a:schemeClr val="bg2"/>
                </a:solidFill>
              </a:rPr>
              <a:t> a splint!</a:t>
            </a:r>
          </a:p>
        </p:txBody>
      </p:sp>
      <p:sp>
        <p:nvSpPr>
          <p:cNvPr id="35889" name="AutoShape 2097"/>
          <p:cNvSpPr>
            <a:spLocks noChangeArrowheads="1"/>
          </p:cNvSpPr>
          <p:nvPr/>
        </p:nvSpPr>
        <p:spPr bwMode="auto">
          <a:xfrm>
            <a:off x="5932487" y="2362200"/>
            <a:ext cx="3211513" cy="1299280"/>
          </a:xfrm>
          <a:prstGeom prst="wedgeEllipseCallout">
            <a:avLst>
              <a:gd name="adj1" fmla="val -69792"/>
              <a:gd name="adj2" fmla="val 85972"/>
            </a:avLst>
          </a:prstGeom>
          <a:noFill/>
          <a:ln w="9525">
            <a:solidFill>
              <a:schemeClr val="tx1"/>
            </a:solidFill>
            <a:miter lim="800000"/>
            <a:headEnd/>
            <a:tailEnd/>
          </a:ln>
          <a:effectLst/>
        </p:spPr>
        <p:txBody>
          <a:bodyPr wrap="square" lIns="92075" tIns="46038" rIns="92075" bIns="46038">
            <a:spAutoFit/>
          </a:bodyPr>
          <a:lstStyle/>
          <a:p>
            <a:r>
              <a:rPr lang="en-US" dirty="0"/>
              <a:t>Why sure Doctor, not a</a:t>
            </a:r>
          </a:p>
          <a:p>
            <a:r>
              <a:rPr lang="en-US" dirty="0"/>
              <a:t> problem!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883"/>
                                        </p:tgtEl>
                                        <p:attrNameLst>
                                          <p:attrName>style.visibility</p:attrName>
                                        </p:attrNameLst>
                                      </p:cBhvr>
                                      <p:to>
                                        <p:strVal val="visible"/>
                                      </p:to>
                                    </p:set>
                                    <p:anim calcmode="lin" valueType="num">
                                      <p:cBhvr additive="base">
                                        <p:cTn id="13" dur="500" fill="hold"/>
                                        <p:tgtEl>
                                          <p:spTgt spid="35883"/>
                                        </p:tgtEl>
                                        <p:attrNameLst>
                                          <p:attrName>ppt_x</p:attrName>
                                        </p:attrNameLst>
                                      </p:cBhvr>
                                      <p:tavLst>
                                        <p:tav tm="0">
                                          <p:val>
                                            <p:strVal val="0-#ppt_w/2"/>
                                          </p:val>
                                        </p:tav>
                                        <p:tav tm="100000">
                                          <p:val>
                                            <p:strVal val="#ppt_x"/>
                                          </p:val>
                                        </p:tav>
                                      </p:tavLst>
                                    </p:anim>
                                    <p:anim calcmode="lin" valueType="num">
                                      <p:cBhvr additive="base">
                                        <p:cTn id="14" dur="500" fill="hold"/>
                                        <p:tgtEl>
                                          <p:spTgt spid="3588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nodePh="1">
                                  <p:stCondLst>
                                    <p:cond delay="0"/>
                                  </p:stCondLst>
                                  <p:endCondLst>
                                    <p:cond evt="begin" delay="0">
                                      <p:tn val="17"/>
                                    </p:cond>
                                  </p:endCondLst>
                                  <p:childTnLst>
                                    <p:set>
                                      <p:cBhvr>
                                        <p:cTn id="18" dur="1" fill="hold">
                                          <p:stCondLst>
                                            <p:cond delay="0"/>
                                          </p:stCondLst>
                                        </p:cTn>
                                        <p:tgtEl>
                                          <p:spTgt spid="35884"/>
                                        </p:tgtEl>
                                        <p:attrNameLst>
                                          <p:attrName>style.visibility</p:attrName>
                                        </p:attrNameLst>
                                      </p:cBhvr>
                                      <p:to>
                                        <p:strVal val="visible"/>
                                      </p:to>
                                    </p:set>
                                    <p:anim calcmode="lin" valueType="num">
                                      <p:cBhvr additive="base">
                                        <p:cTn id="19" dur="500" fill="hold"/>
                                        <p:tgtEl>
                                          <p:spTgt spid="35884"/>
                                        </p:tgtEl>
                                        <p:attrNameLst>
                                          <p:attrName>ppt_x</p:attrName>
                                        </p:attrNameLst>
                                      </p:cBhvr>
                                      <p:tavLst>
                                        <p:tav tm="0">
                                          <p:val>
                                            <p:strVal val="0-#ppt_w/2"/>
                                          </p:val>
                                        </p:tav>
                                        <p:tav tm="100000">
                                          <p:val>
                                            <p:strVal val="#ppt_x"/>
                                          </p:val>
                                        </p:tav>
                                      </p:tavLst>
                                    </p:anim>
                                    <p:anim calcmode="lin" valueType="num">
                                      <p:cBhvr additive="base">
                                        <p:cTn id="20" dur="500" fill="hold"/>
                                        <p:tgtEl>
                                          <p:spTgt spid="3588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88"/>
                                        </p:tgtEl>
                                        <p:attrNameLst>
                                          <p:attrName>style.visibility</p:attrName>
                                        </p:attrNameLst>
                                      </p:cBhvr>
                                      <p:to>
                                        <p:strVal val="visible"/>
                                      </p:to>
                                    </p:set>
                                    <p:anim calcmode="lin" valueType="num">
                                      <p:cBhvr additive="base">
                                        <p:cTn id="25" dur="500" fill="hold"/>
                                        <p:tgtEl>
                                          <p:spTgt spid="35888"/>
                                        </p:tgtEl>
                                        <p:attrNameLst>
                                          <p:attrName>ppt_x</p:attrName>
                                        </p:attrNameLst>
                                      </p:cBhvr>
                                      <p:tavLst>
                                        <p:tav tm="0">
                                          <p:val>
                                            <p:strVal val="#ppt_x"/>
                                          </p:val>
                                        </p:tav>
                                        <p:tav tm="100000">
                                          <p:val>
                                            <p:strVal val="#ppt_x"/>
                                          </p:val>
                                        </p:tav>
                                      </p:tavLst>
                                    </p:anim>
                                    <p:anim calcmode="lin" valueType="num">
                                      <p:cBhvr additive="base">
                                        <p:cTn id="26" dur="500" fill="hold"/>
                                        <p:tgtEl>
                                          <p:spTgt spid="358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89"/>
                                        </p:tgtEl>
                                        <p:attrNameLst>
                                          <p:attrName>style.visibility</p:attrName>
                                        </p:attrNameLst>
                                      </p:cBhvr>
                                      <p:to>
                                        <p:strVal val="visible"/>
                                      </p:to>
                                    </p:set>
                                    <p:anim calcmode="lin" valueType="num">
                                      <p:cBhvr additive="base">
                                        <p:cTn id="31" dur="500" fill="hold"/>
                                        <p:tgtEl>
                                          <p:spTgt spid="35889"/>
                                        </p:tgtEl>
                                        <p:attrNameLst>
                                          <p:attrName>ppt_x</p:attrName>
                                        </p:attrNameLst>
                                      </p:cBhvr>
                                      <p:tavLst>
                                        <p:tav tm="0">
                                          <p:val>
                                            <p:strVal val="0-#ppt_w/2"/>
                                          </p:val>
                                        </p:tav>
                                        <p:tav tm="100000">
                                          <p:val>
                                            <p:strVal val="#ppt_x"/>
                                          </p:val>
                                        </p:tav>
                                      </p:tavLst>
                                    </p:anim>
                                    <p:anim calcmode="lin" valueType="num">
                                      <p:cBhvr additive="base">
                                        <p:cTn id="32" dur="500" fill="hold"/>
                                        <p:tgtEl>
                                          <p:spTgt spid="358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P spid="35884" grpId="0" autoUpdateAnimBg="0"/>
      <p:bldP spid="35888" grpId="0" animBg="1" autoUpdateAnimBg="0"/>
      <p:bldP spid="3588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CASTING  AND SPLINTING</a:t>
            </a: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Cast and splints are hard wraps used to support  and protect injured bones, ligaments tendon, and other soft  tissue. they help fractures  heal by keeping the fragment ends together  and as straight as possible  cast and splints  also  help  with pain  and swelling  and protects the  injured  area from  more harm.</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381000"/>
            <a:ext cx="7772400" cy="1143000"/>
          </a:xfrm>
        </p:spPr>
        <p:txBody>
          <a:bodyPr/>
          <a:lstStyle/>
          <a:p>
            <a:pPr algn="ctr"/>
            <a:r>
              <a:rPr lang="en-US" dirty="0"/>
              <a:t>Volar Splint</a:t>
            </a:r>
          </a:p>
        </p:txBody>
      </p:sp>
      <p:sp>
        <p:nvSpPr>
          <p:cNvPr id="30723" name="Rectangle 3"/>
          <p:cNvSpPr>
            <a:spLocks noGrp="1" noChangeArrowheads="1"/>
          </p:cNvSpPr>
          <p:nvPr>
            <p:ph type="body" sz="half" idx="4294967295"/>
          </p:nvPr>
        </p:nvSpPr>
        <p:spPr>
          <a:xfrm>
            <a:off x="0" y="2057400"/>
            <a:ext cx="3810000" cy="4114800"/>
          </a:xfrm>
        </p:spPr>
        <p:txBody>
          <a:bodyPr/>
          <a:lstStyle/>
          <a:p>
            <a:pPr fontAlgn="t"/>
            <a:r>
              <a:rPr lang="en-US" sz="2400" dirty="0">
                <a:latin typeface="Verdana" pitchFamily="34" charset="0"/>
              </a:rPr>
              <a:t>The Volar short arm splint is used for:</a:t>
            </a:r>
          </a:p>
          <a:p>
            <a:pPr fontAlgn="t"/>
            <a:r>
              <a:rPr lang="en-US" sz="2400" dirty="0">
                <a:latin typeface="Verdana" pitchFamily="34" charset="0"/>
              </a:rPr>
              <a:t>Fractures of the wrist</a:t>
            </a:r>
          </a:p>
          <a:p>
            <a:pPr fontAlgn="t"/>
            <a:r>
              <a:rPr lang="en-US" sz="2400" dirty="0">
                <a:latin typeface="Verdana" pitchFamily="34" charset="0"/>
              </a:rPr>
              <a:t>Fractures of the second to fifth metacarpals,</a:t>
            </a:r>
          </a:p>
          <a:p>
            <a:pPr fontAlgn="t"/>
            <a:r>
              <a:rPr lang="en-US" sz="2400" dirty="0">
                <a:latin typeface="Verdana" pitchFamily="34" charset="0"/>
              </a:rPr>
              <a:t>Carpal tunnel syndrome</a:t>
            </a:r>
          </a:p>
          <a:p>
            <a:pPr fontAlgn="t"/>
            <a:r>
              <a:rPr lang="en-US" sz="2400" dirty="0">
                <a:latin typeface="Verdana" pitchFamily="34" charset="0"/>
              </a:rPr>
              <a:t>Soft tissue injuries</a:t>
            </a:r>
          </a:p>
        </p:txBody>
      </p:sp>
      <p:pic>
        <p:nvPicPr>
          <p:cNvPr id="30727" name="Picture 7" descr="image"/>
          <p:cNvPicPr>
            <a:picLocks noGrp="1" noChangeAspect="1" noChangeArrowheads="1"/>
          </p:cNvPicPr>
          <p:nvPr>
            <p:ph type="clipArt" sz="half" idx="4294967295"/>
          </p:nvPr>
        </p:nvPicPr>
        <p:blipFill>
          <a:blip r:embed="rId3" r:link="rId4"/>
          <a:stretch>
            <a:fillRect/>
          </a:stretch>
        </p:blipFill>
        <p:spPr>
          <a:xfrm>
            <a:off x="6400800" y="2371725"/>
            <a:ext cx="2743200" cy="3486150"/>
          </a:xfrm>
          <a:noFill/>
          <a:ln/>
        </p:spPr>
      </p:pic>
      <p:sp>
        <p:nvSpPr>
          <p:cNvPr id="30726" name="Rectangle 6"/>
          <p:cNvSpPr>
            <a:spLocks noChangeArrowheads="1"/>
          </p:cNvSpPr>
          <p:nvPr/>
        </p:nvSpPr>
        <p:spPr bwMode="auto">
          <a:xfrm>
            <a:off x="3200400" y="1685925"/>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0-#ppt_w/2"/>
                                          </p:val>
                                        </p:tav>
                                        <p:tav tm="100000">
                                          <p:val>
                                            <p:strVal val="#ppt_x"/>
                                          </p:val>
                                        </p:tav>
                                      </p:tavLst>
                                    </p:anim>
                                    <p:anim calcmode="lin" valueType="num">
                                      <p:cBhvr additive="base">
                                        <p:cTn id="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additive="base">
                                        <p:cTn id="13"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additive="base">
                                        <p:cTn id="19"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additive="base">
                                        <p:cTn id="25"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additive="base">
                                        <p:cTn id="31"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07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additive="base">
                                        <p:cTn id="37"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07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30726"/>
                                        </p:tgtEl>
                                        <p:attrNameLst>
                                          <p:attrName>style.visibility</p:attrName>
                                        </p:attrNameLst>
                                      </p:cBhvr>
                                      <p:to>
                                        <p:strVal val="visible"/>
                                      </p:to>
                                    </p:set>
                                    <p:anim calcmode="lin" valueType="num">
                                      <p:cBhvr additive="base">
                                        <p:cTn id="43" dur="500" fill="hold"/>
                                        <p:tgtEl>
                                          <p:spTgt spid="30726"/>
                                        </p:tgtEl>
                                        <p:attrNameLst>
                                          <p:attrName>ppt_x</p:attrName>
                                        </p:attrNameLst>
                                      </p:cBhvr>
                                      <p:tavLst>
                                        <p:tav tm="0">
                                          <p:val>
                                            <p:strVal val="0-#ppt_w/2"/>
                                          </p:val>
                                        </p:tav>
                                        <p:tav tm="100000">
                                          <p:val>
                                            <p:strVal val="#ppt_x"/>
                                          </p:val>
                                        </p:tav>
                                      </p:tavLst>
                                    </p:anim>
                                    <p:anim calcmode="lin" valueType="num">
                                      <p:cBhvr additive="base">
                                        <p:cTn id="44" dur="500" fill="hold"/>
                                        <p:tgtEl>
                                          <p:spTgt spid="307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0727"/>
                                        </p:tgtEl>
                                        <p:attrNameLst>
                                          <p:attrName>style.visibility</p:attrName>
                                        </p:attrNameLst>
                                      </p:cBhvr>
                                      <p:to>
                                        <p:strVal val="visible"/>
                                      </p:to>
                                    </p:set>
                                    <p:anim calcmode="lin" valueType="num">
                                      <p:cBhvr additive="base">
                                        <p:cTn id="49" dur="500" fill="hold"/>
                                        <p:tgtEl>
                                          <p:spTgt spid="30727"/>
                                        </p:tgtEl>
                                        <p:attrNameLst>
                                          <p:attrName>ppt_x</p:attrName>
                                        </p:attrNameLst>
                                      </p:cBhvr>
                                      <p:tavLst>
                                        <p:tav tm="0">
                                          <p:val>
                                            <p:strVal val="0-#ppt_w/2"/>
                                          </p:val>
                                        </p:tav>
                                        <p:tav tm="100000">
                                          <p:val>
                                            <p:strVal val="#ppt_x"/>
                                          </p:val>
                                        </p:tav>
                                      </p:tavLst>
                                    </p:anim>
                                    <p:anim calcmode="lin" valueType="num">
                                      <p:cBhvr additive="base">
                                        <p:cTn id="50"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P spid="3072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381000"/>
            <a:ext cx="7772400" cy="1143000"/>
          </a:xfrm>
        </p:spPr>
        <p:txBody>
          <a:bodyPr/>
          <a:lstStyle/>
          <a:p>
            <a:pPr algn="ctr"/>
            <a:r>
              <a:rPr lang="en-US" dirty="0"/>
              <a:t>Finger Splint</a:t>
            </a:r>
          </a:p>
        </p:txBody>
      </p:sp>
      <p:sp>
        <p:nvSpPr>
          <p:cNvPr id="28675" name="Rectangle 3"/>
          <p:cNvSpPr>
            <a:spLocks noGrp="1" noChangeArrowheads="1"/>
          </p:cNvSpPr>
          <p:nvPr>
            <p:ph type="body" sz="half" idx="4294967295"/>
          </p:nvPr>
        </p:nvSpPr>
        <p:spPr>
          <a:xfrm>
            <a:off x="0" y="2057400"/>
            <a:ext cx="3810000" cy="4114800"/>
          </a:xfrm>
        </p:spPr>
        <p:txBody>
          <a:bodyPr/>
          <a:lstStyle/>
          <a:p>
            <a:r>
              <a:rPr lang="en-US" sz="2800" dirty="0"/>
              <a:t>Finger Splints are used for phalangeal fractures</a:t>
            </a:r>
          </a:p>
          <a:p>
            <a:r>
              <a:rPr lang="en-US" sz="2800" dirty="0"/>
              <a:t>(A&amp;B) commercial splints</a:t>
            </a:r>
          </a:p>
          <a:p>
            <a:r>
              <a:rPr lang="en-US" sz="2800" dirty="0"/>
              <a:t>© is custom splint</a:t>
            </a:r>
          </a:p>
        </p:txBody>
      </p:sp>
      <p:pic>
        <p:nvPicPr>
          <p:cNvPr id="28679" name="Picture 7" descr="image"/>
          <p:cNvPicPr>
            <a:picLocks noGrp="1" noChangeAspect="1" noChangeArrowheads="1"/>
          </p:cNvPicPr>
          <p:nvPr>
            <p:ph type="clipArt" sz="half" idx="4294967295"/>
          </p:nvPr>
        </p:nvPicPr>
        <p:blipFill>
          <a:blip r:embed="rId3" r:link="rId4"/>
          <a:stretch>
            <a:fillRect/>
          </a:stretch>
        </p:blipFill>
        <p:spPr>
          <a:xfrm>
            <a:off x="7331075" y="2057400"/>
            <a:ext cx="1812925" cy="4114800"/>
          </a:xfrm>
          <a:noFill/>
          <a:ln/>
        </p:spPr>
      </p:pic>
      <p:sp>
        <p:nvSpPr>
          <p:cNvPr id="28678" name="Rectangle 6"/>
          <p:cNvSpPr>
            <a:spLocks noChangeArrowheads="1"/>
          </p:cNvSpPr>
          <p:nvPr/>
        </p:nvSpPr>
        <p:spPr bwMode="auto">
          <a:xfrm>
            <a:off x="3514725" y="1028700"/>
            <a:ext cx="9144000" cy="0"/>
          </a:xfrm>
          <a:prstGeom prst="rect">
            <a:avLst/>
          </a:prstGeom>
          <a:noFill/>
          <a:ln w="12700">
            <a:noFill/>
            <a:miter lim="800000"/>
            <a:headEnd type="none" w="sm" len="sm"/>
            <a:tailEnd type="none" w="sm" len="sm"/>
          </a:ln>
          <a:effectLst/>
        </p:spPr>
        <p:txBody>
          <a:bodyPr>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675">
                                            <p:txEl>
                                              <p:pRg st="0" end="0"/>
                                            </p:txEl>
                                          </p:spTgt>
                                        </p:tgtEl>
                                        <p:attrNameLst>
                                          <p:attrName>style.visibility</p:attrName>
                                        </p:attrNameLst>
                                      </p:cBhvr>
                                      <p:to>
                                        <p:strVal val="visible"/>
                                      </p:to>
                                    </p:set>
                                    <p:anim calcmode="lin" valueType="num">
                                      <p:cBhvr additive="base">
                                        <p:cTn id="13"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675">
                                            <p:txEl>
                                              <p:pRg st="1" end="1"/>
                                            </p:txEl>
                                          </p:spTgt>
                                        </p:tgtEl>
                                        <p:attrNameLst>
                                          <p:attrName>style.visibility</p:attrName>
                                        </p:attrNameLst>
                                      </p:cBhvr>
                                      <p:to>
                                        <p:strVal val="visible"/>
                                      </p:to>
                                    </p:set>
                                    <p:anim calcmode="lin" valueType="num">
                                      <p:cBhvr additive="base">
                                        <p:cTn id="19" dur="500" fill="hold"/>
                                        <p:tgtEl>
                                          <p:spTgt spid="2867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675">
                                            <p:txEl>
                                              <p:pRg st="2" end="2"/>
                                            </p:txEl>
                                          </p:spTgt>
                                        </p:tgtEl>
                                        <p:attrNameLst>
                                          <p:attrName>style.visibility</p:attrName>
                                        </p:attrNameLst>
                                      </p:cBhvr>
                                      <p:to>
                                        <p:strVal val="visible"/>
                                      </p:to>
                                    </p:set>
                                    <p:anim calcmode="lin" valueType="num">
                                      <p:cBhvr additive="base">
                                        <p:cTn id="25" dur="500" fill="hold"/>
                                        <p:tgtEl>
                                          <p:spTgt spid="2867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6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nodePh="1">
                                  <p:stCondLst>
                                    <p:cond delay="0"/>
                                  </p:stCondLst>
                                  <p:endCondLst>
                                    <p:cond evt="begin" delay="0">
                                      <p:tn val="29"/>
                                    </p:cond>
                                  </p:endCondLst>
                                  <p:childTnLst>
                                    <p:set>
                                      <p:cBhvr>
                                        <p:cTn id="30" dur="1" fill="hold">
                                          <p:stCondLst>
                                            <p:cond delay="0"/>
                                          </p:stCondLst>
                                        </p:cTn>
                                        <p:tgtEl>
                                          <p:spTgt spid="28678"/>
                                        </p:tgtEl>
                                        <p:attrNameLst>
                                          <p:attrName>style.visibility</p:attrName>
                                        </p:attrNameLst>
                                      </p:cBhvr>
                                      <p:to>
                                        <p:strVal val="visible"/>
                                      </p:to>
                                    </p:set>
                                    <p:anim calcmode="lin" valueType="num">
                                      <p:cBhvr additive="base">
                                        <p:cTn id="31" dur="500" fill="hold"/>
                                        <p:tgtEl>
                                          <p:spTgt spid="28678"/>
                                        </p:tgtEl>
                                        <p:attrNameLst>
                                          <p:attrName>ppt_x</p:attrName>
                                        </p:attrNameLst>
                                      </p:cBhvr>
                                      <p:tavLst>
                                        <p:tav tm="0">
                                          <p:val>
                                            <p:strVal val="0-#ppt_w/2"/>
                                          </p:val>
                                        </p:tav>
                                        <p:tav tm="100000">
                                          <p:val>
                                            <p:strVal val="#ppt_x"/>
                                          </p:val>
                                        </p:tav>
                                      </p:tavLst>
                                    </p:anim>
                                    <p:anim calcmode="lin" valueType="num">
                                      <p:cBhvr additive="base">
                                        <p:cTn id="32" dur="500" fill="hold"/>
                                        <p:tgtEl>
                                          <p:spTgt spid="2867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8679"/>
                                        </p:tgtEl>
                                        <p:attrNameLst>
                                          <p:attrName>style.visibility</p:attrName>
                                        </p:attrNameLst>
                                      </p:cBhvr>
                                      <p:to>
                                        <p:strVal val="visible"/>
                                      </p:to>
                                    </p:set>
                                    <p:anim calcmode="lin" valueType="num">
                                      <p:cBhvr additive="base">
                                        <p:cTn id="37" dur="500" fill="hold"/>
                                        <p:tgtEl>
                                          <p:spTgt spid="28679"/>
                                        </p:tgtEl>
                                        <p:attrNameLst>
                                          <p:attrName>ppt_x</p:attrName>
                                        </p:attrNameLst>
                                      </p:cBhvr>
                                      <p:tavLst>
                                        <p:tav tm="0">
                                          <p:val>
                                            <p:strVal val="0-#ppt_w/2"/>
                                          </p:val>
                                        </p:tav>
                                        <p:tav tm="100000">
                                          <p:val>
                                            <p:strVal val="#ppt_x"/>
                                          </p:val>
                                        </p:tav>
                                      </p:tavLst>
                                    </p:anim>
                                    <p:anim calcmode="lin" valueType="num">
                                      <p:cBhvr additive="base">
                                        <p:cTn id="38" dur="500" fill="hold"/>
                                        <p:tgtEl>
                                          <p:spTgt spid="28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build="p" autoUpdateAnimBg="0"/>
      <p:bldP spid="2867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381000"/>
            <a:ext cx="7772400" cy="1143000"/>
          </a:xfrm>
        </p:spPr>
        <p:txBody>
          <a:bodyPr/>
          <a:lstStyle/>
          <a:p>
            <a:pPr algn="ctr"/>
            <a:r>
              <a:rPr lang="en-US" dirty="0"/>
              <a:t>Gutter Splint</a:t>
            </a:r>
          </a:p>
        </p:txBody>
      </p:sp>
      <p:sp>
        <p:nvSpPr>
          <p:cNvPr id="34819" name="Rectangle 3"/>
          <p:cNvSpPr>
            <a:spLocks noGrp="1" noChangeArrowheads="1"/>
          </p:cNvSpPr>
          <p:nvPr>
            <p:ph type="body" sz="half" idx="4294967295"/>
          </p:nvPr>
        </p:nvSpPr>
        <p:spPr>
          <a:xfrm>
            <a:off x="0" y="2057400"/>
            <a:ext cx="3810000" cy="4114800"/>
          </a:xfrm>
        </p:spPr>
        <p:txBody>
          <a:bodyPr>
            <a:normAutofit/>
          </a:bodyPr>
          <a:lstStyle/>
          <a:p>
            <a:r>
              <a:rPr lang="en-US" sz="2800" dirty="0"/>
              <a:t>Two types: radial and ulnar</a:t>
            </a:r>
          </a:p>
          <a:p>
            <a:r>
              <a:rPr lang="en-US" sz="2800" dirty="0"/>
              <a:t>Gutter splints are used for:</a:t>
            </a:r>
          </a:p>
          <a:p>
            <a:r>
              <a:rPr lang="en-US" sz="2800" dirty="0"/>
              <a:t>Phalangeal fractures</a:t>
            </a:r>
          </a:p>
          <a:p>
            <a:r>
              <a:rPr lang="en-US" sz="2800" dirty="0"/>
              <a:t>Metacarpal fractures</a:t>
            </a:r>
          </a:p>
          <a:p>
            <a:r>
              <a:rPr lang="en-US" sz="2800" dirty="0"/>
              <a:t>Two types: radial and ulnar</a:t>
            </a:r>
          </a:p>
        </p:txBody>
      </p:sp>
      <p:pic>
        <p:nvPicPr>
          <p:cNvPr id="34823" name="Picture 7" descr="image"/>
          <p:cNvPicPr>
            <a:picLocks noGrp="1" noChangeAspect="1" noChangeArrowheads="1"/>
          </p:cNvPicPr>
          <p:nvPr>
            <p:ph type="clipArt" sz="half" idx="4294967295"/>
          </p:nvPr>
        </p:nvPicPr>
        <p:blipFill>
          <a:blip r:embed="rId3" r:link="rId4"/>
          <a:stretch>
            <a:fillRect/>
          </a:stretch>
        </p:blipFill>
        <p:spPr>
          <a:xfrm>
            <a:off x="6867525" y="2100263"/>
            <a:ext cx="2276475" cy="4029075"/>
          </a:xfrm>
          <a:noFill/>
          <a:ln/>
        </p:spPr>
      </p:pic>
      <p:sp>
        <p:nvSpPr>
          <p:cNvPr id="34822" name="Rectangle 6"/>
          <p:cNvSpPr>
            <a:spLocks noChangeArrowheads="1"/>
          </p:cNvSpPr>
          <p:nvPr/>
        </p:nvSpPr>
        <p:spPr bwMode="auto">
          <a:xfrm>
            <a:off x="3433763" y="1414463"/>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additive="base">
                                        <p:cTn id="13"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1" end="1"/>
                                            </p:txEl>
                                          </p:spTgt>
                                        </p:tgtEl>
                                        <p:attrNameLst>
                                          <p:attrName>style.visibility</p:attrName>
                                        </p:attrNameLst>
                                      </p:cBhvr>
                                      <p:to>
                                        <p:strVal val="visible"/>
                                      </p:to>
                                    </p:set>
                                    <p:anim calcmode="lin" valueType="num">
                                      <p:cBhvr additive="base">
                                        <p:cTn id="19"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pRg st="2" end="2"/>
                                            </p:txEl>
                                          </p:spTgt>
                                        </p:tgtEl>
                                        <p:attrNameLst>
                                          <p:attrName>style.visibility</p:attrName>
                                        </p:attrNameLst>
                                      </p:cBhvr>
                                      <p:to>
                                        <p:strVal val="visible"/>
                                      </p:to>
                                    </p:set>
                                    <p:anim calcmode="lin" valueType="num">
                                      <p:cBhvr additive="base">
                                        <p:cTn id="25"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pRg st="3" end="3"/>
                                            </p:txEl>
                                          </p:spTgt>
                                        </p:tgtEl>
                                        <p:attrNameLst>
                                          <p:attrName>style.visibility</p:attrName>
                                        </p:attrNameLst>
                                      </p:cBhvr>
                                      <p:to>
                                        <p:strVal val="visible"/>
                                      </p:to>
                                    </p:set>
                                    <p:anim calcmode="lin" valueType="num">
                                      <p:cBhvr additive="base">
                                        <p:cTn id="31" dur="500" fill="hold"/>
                                        <p:tgtEl>
                                          <p:spTgt spid="34819">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819">
                                            <p:txEl>
                                              <p:pRg st="4" end="4"/>
                                            </p:txEl>
                                          </p:spTgt>
                                        </p:tgtEl>
                                        <p:attrNameLst>
                                          <p:attrName>style.visibility</p:attrName>
                                        </p:attrNameLst>
                                      </p:cBhvr>
                                      <p:to>
                                        <p:strVal val="visible"/>
                                      </p:to>
                                    </p:set>
                                    <p:anim calcmode="lin" valueType="num">
                                      <p:cBhvr additive="base">
                                        <p:cTn id="37" dur="500" fill="hold"/>
                                        <p:tgtEl>
                                          <p:spTgt spid="34819">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34822"/>
                                        </p:tgtEl>
                                        <p:attrNameLst>
                                          <p:attrName>style.visibility</p:attrName>
                                        </p:attrNameLst>
                                      </p:cBhvr>
                                      <p:to>
                                        <p:strVal val="visible"/>
                                      </p:to>
                                    </p:set>
                                    <p:anim calcmode="lin" valueType="num">
                                      <p:cBhvr additive="base">
                                        <p:cTn id="43" dur="500" fill="hold"/>
                                        <p:tgtEl>
                                          <p:spTgt spid="34822"/>
                                        </p:tgtEl>
                                        <p:attrNameLst>
                                          <p:attrName>ppt_x</p:attrName>
                                        </p:attrNameLst>
                                      </p:cBhvr>
                                      <p:tavLst>
                                        <p:tav tm="0">
                                          <p:val>
                                            <p:strVal val="0-#ppt_w/2"/>
                                          </p:val>
                                        </p:tav>
                                        <p:tav tm="100000">
                                          <p:val>
                                            <p:strVal val="#ppt_x"/>
                                          </p:val>
                                        </p:tav>
                                      </p:tavLst>
                                    </p:anim>
                                    <p:anim calcmode="lin" valueType="num">
                                      <p:cBhvr additive="base">
                                        <p:cTn id="44"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4823"/>
                                        </p:tgtEl>
                                        <p:attrNameLst>
                                          <p:attrName>style.visibility</p:attrName>
                                        </p:attrNameLst>
                                      </p:cBhvr>
                                      <p:to>
                                        <p:strVal val="visible"/>
                                      </p:to>
                                    </p:set>
                                    <p:anim calcmode="lin" valueType="num">
                                      <p:cBhvr additive="base">
                                        <p:cTn id="49" dur="500" fill="hold"/>
                                        <p:tgtEl>
                                          <p:spTgt spid="34823"/>
                                        </p:tgtEl>
                                        <p:attrNameLst>
                                          <p:attrName>ppt_x</p:attrName>
                                        </p:attrNameLst>
                                      </p:cBhvr>
                                      <p:tavLst>
                                        <p:tav tm="0">
                                          <p:val>
                                            <p:strVal val="0-#ppt_w/2"/>
                                          </p:val>
                                        </p:tav>
                                        <p:tav tm="100000">
                                          <p:val>
                                            <p:strVal val="#ppt_x"/>
                                          </p:val>
                                        </p:tav>
                                      </p:tavLst>
                                    </p:anim>
                                    <p:anim calcmode="lin" valueType="num">
                                      <p:cBhvr additive="base">
                                        <p:cTn id="50" dur="500" fill="hold"/>
                                        <p:tgtEl>
                                          <p:spTgt spid="348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P spid="34822"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381000"/>
            <a:ext cx="7772400" cy="1143000"/>
          </a:xfrm>
        </p:spPr>
        <p:txBody>
          <a:bodyPr/>
          <a:lstStyle/>
          <a:p>
            <a:pPr algn="ctr"/>
            <a:r>
              <a:rPr lang="en-US" dirty="0"/>
              <a:t>Figure Eight Splint</a:t>
            </a:r>
          </a:p>
        </p:txBody>
      </p:sp>
      <p:sp>
        <p:nvSpPr>
          <p:cNvPr id="36867" name="Rectangle 3"/>
          <p:cNvSpPr>
            <a:spLocks noGrp="1" noChangeArrowheads="1"/>
          </p:cNvSpPr>
          <p:nvPr>
            <p:ph type="body" sz="half" idx="4294967295"/>
          </p:nvPr>
        </p:nvSpPr>
        <p:spPr>
          <a:xfrm>
            <a:off x="0" y="2057400"/>
            <a:ext cx="3810000" cy="4114800"/>
          </a:xfrm>
        </p:spPr>
        <p:txBody>
          <a:bodyPr>
            <a:normAutofit/>
          </a:bodyPr>
          <a:lstStyle/>
          <a:p>
            <a:r>
              <a:rPr lang="en-US" sz="2800" dirty="0"/>
              <a:t>Used to stabilize a clavicle fracture</a:t>
            </a:r>
          </a:p>
          <a:p>
            <a:r>
              <a:rPr lang="en-US" sz="2800" dirty="0"/>
              <a:t>To be applied properly the patient must be erect with hands on his iliac crest with shoulders in abduction (as seen in picture)</a:t>
            </a:r>
          </a:p>
          <a:p>
            <a:pPr>
              <a:buFontTx/>
              <a:buNone/>
            </a:pPr>
            <a:endParaRPr lang="en-US" sz="2800" dirty="0"/>
          </a:p>
        </p:txBody>
      </p:sp>
      <p:pic>
        <p:nvPicPr>
          <p:cNvPr id="36871" name="Picture 7" descr="image"/>
          <p:cNvPicPr>
            <a:picLocks noGrp="1" noChangeAspect="1" noChangeArrowheads="1"/>
          </p:cNvPicPr>
          <p:nvPr>
            <p:ph type="clipArt" sz="half" idx="4294967295"/>
          </p:nvPr>
        </p:nvPicPr>
        <p:blipFill>
          <a:blip r:embed="rId3" r:link="rId4"/>
          <a:stretch>
            <a:fillRect/>
          </a:stretch>
        </p:blipFill>
        <p:spPr>
          <a:xfrm>
            <a:off x="5334000" y="2730500"/>
            <a:ext cx="3810000" cy="2768600"/>
          </a:xfrm>
          <a:noFill/>
          <a:ln/>
        </p:spPr>
      </p:pic>
      <p:sp>
        <p:nvSpPr>
          <p:cNvPr id="36870" name="Rectangle 6"/>
          <p:cNvSpPr>
            <a:spLocks noChangeArrowheads="1"/>
          </p:cNvSpPr>
          <p:nvPr/>
        </p:nvSpPr>
        <p:spPr bwMode="auto">
          <a:xfrm>
            <a:off x="2514600" y="1933575"/>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 fill="hold"/>
                                        <p:tgtEl>
                                          <p:spTgt spid="36866"/>
                                        </p:tgtEl>
                                        <p:attrNameLst>
                                          <p:attrName>ppt_x</p:attrName>
                                        </p:attrNameLst>
                                      </p:cBhvr>
                                      <p:tavLst>
                                        <p:tav tm="0">
                                          <p:val>
                                            <p:strVal val="0-#ppt_w/2"/>
                                          </p:val>
                                        </p:tav>
                                        <p:tav tm="100000">
                                          <p:val>
                                            <p:strVal val="#ppt_x"/>
                                          </p:val>
                                        </p:tav>
                                      </p:tavLst>
                                    </p:anim>
                                    <p:anim calcmode="lin" valueType="num">
                                      <p:cBhvr additive="base">
                                        <p:cTn id="8" dur="5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867">
                                            <p:txEl>
                                              <p:pRg st="1" end="1"/>
                                            </p:txEl>
                                          </p:spTgt>
                                        </p:tgtEl>
                                        <p:attrNameLst>
                                          <p:attrName>style.visibility</p:attrName>
                                        </p:attrNameLst>
                                      </p:cBhvr>
                                      <p:to>
                                        <p:strVal val="visible"/>
                                      </p:to>
                                    </p:set>
                                    <p:anim calcmode="lin" valueType="num">
                                      <p:cBhvr additive="base">
                                        <p:cTn id="19" dur="500" fill="hold"/>
                                        <p:tgtEl>
                                          <p:spTgt spid="368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36870"/>
                                        </p:tgtEl>
                                        <p:attrNameLst>
                                          <p:attrName>style.visibility</p:attrName>
                                        </p:attrNameLst>
                                      </p:cBhvr>
                                      <p:to>
                                        <p:strVal val="visible"/>
                                      </p:to>
                                    </p:set>
                                    <p:anim calcmode="lin" valueType="num">
                                      <p:cBhvr additive="base">
                                        <p:cTn id="25" dur="500" fill="hold"/>
                                        <p:tgtEl>
                                          <p:spTgt spid="36870"/>
                                        </p:tgtEl>
                                        <p:attrNameLst>
                                          <p:attrName>ppt_x</p:attrName>
                                        </p:attrNameLst>
                                      </p:cBhvr>
                                      <p:tavLst>
                                        <p:tav tm="0">
                                          <p:val>
                                            <p:strVal val="0-#ppt_w/2"/>
                                          </p:val>
                                        </p:tav>
                                        <p:tav tm="100000">
                                          <p:val>
                                            <p:strVal val="#ppt_x"/>
                                          </p:val>
                                        </p:tav>
                                      </p:tavLst>
                                    </p:anim>
                                    <p:anim calcmode="lin" valueType="num">
                                      <p:cBhvr additive="base">
                                        <p:cTn id="26" dur="500" fill="hold"/>
                                        <p:tgtEl>
                                          <p:spTgt spid="3687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6871"/>
                                        </p:tgtEl>
                                        <p:attrNameLst>
                                          <p:attrName>style.visibility</p:attrName>
                                        </p:attrNameLst>
                                      </p:cBhvr>
                                      <p:to>
                                        <p:strVal val="visible"/>
                                      </p:to>
                                    </p:set>
                                    <p:anim calcmode="lin" valueType="num">
                                      <p:cBhvr additive="base">
                                        <p:cTn id="31" dur="500" fill="hold"/>
                                        <p:tgtEl>
                                          <p:spTgt spid="36871"/>
                                        </p:tgtEl>
                                        <p:attrNameLst>
                                          <p:attrName>ppt_x</p:attrName>
                                        </p:attrNameLst>
                                      </p:cBhvr>
                                      <p:tavLst>
                                        <p:tav tm="0">
                                          <p:val>
                                            <p:strVal val="0-#ppt_w/2"/>
                                          </p:val>
                                        </p:tav>
                                        <p:tav tm="100000">
                                          <p:val>
                                            <p:strVal val="#ppt_x"/>
                                          </p:val>
                                        </p:tav>
                                      </p:tavLst>
                                    </p:anim>
                                    <p:anim calcmode="lin" valueType="num">
                                      <p:cBhvr additive="base">
                                        <p:cTn id="32" dur="500" fill="hold"/>
                                        <p:tgtEl>
                                          <p:spTgt spid="368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P spid="3687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0" y="381000"/>
            <a:ext cx="7772400" cy="1143000"/>
          </a:xfrm>
        </p:spPr>
        <p:txBody>
          <a:bodyPr/>
          <a:lstStyle/>
          <a:p>
            <a:pPr algn="ctr"/>
            <a:r>
              <a:rPr lang="en-US" dirty="0"/>
              <a:t>Buddy taping of toes</a:t>
            </a:r>
          </a:p>
        </p:txBody>
      </p:sp>
      <p:sp>
        <p:nvSpPr>
          <p:cNvPr id="37891" name="Rectangle 3"/>
          <p:cNvSpPr>
            <a:spLocks noGrp="1" noChangeArrowheads="1"/>
          </p:cNvSpPr>
          <p:nvPr>
            <p:ph type="body" sz="half" idx="4294967295"/>
          </p:nvPr>
        </p:nvSpPr>
        <p:spPr>
          <a:xfrm>
            <a:off x="0" y="2057400"/>
            <a:ext cx="3810000" cy="4114800"/>
          </a:xfrm>
        </p:spPr>
        <p:txBody>
          <a:bodyPr/>
          <a:lstStyle/>
          <a:p>
            <a:r>
              <a:rPr lang="en-US" sz="2800" dirty="0"/>
              <a:t>Secure the fractured toe to the adjacent toe with adhesive strips</a:t>
            </a:r>
          </a:p>
          <a:p>
            <a:r>
              <a:rPr lang="en-US" sz="2800" dirty="0"/>
              <a:t>Sheet wadding between toes prevents maceration</a:t>
            </a:r>
          </a:p>
        </p:txBody>
      </p:sp>
      <p:pic>
        <p:nvPicPr>
          <p:cNvPr id="37895" name="Picture 7" descr="image"/>
          <p:cNvPicPr>
            <a:picLocks noGrp="1" noChangeAspect="1" noChangeArrowheads="1"/>
          </p:cNvPicPr>
          <p:nvPr>
            <p:ph type="clipArt" sz="half" idx="4294967295"/>
          </p:nvPr>
        </p:nvPicPr>
        <p:blipFill>
          <a:blip r:embed="rId3" r:link="rId4"/>
          <a:stretch>
            <a:fillRect/>
          </a:stretch>
        </p:blipFill>
        <p:spPr>
          <a:xfrm>
            <a:off x="7429500" y="2890838"/>
            <a:ext cx="1714500" cy="2447925"/>
          </a:xfrm>
          <a:noFill/>
          <a:ln/>
        </p:spPr>
      </p:pic>
      <p:sp>
        <p:nvSpPr>
          <p:cNvPr id="37894" name="Rectangle 6"/>
          <p:cNvSpPr>
            <a:spLocks noChangeArrowheads="1"/>
          </p:cNvSpPr>
          <p:nvPr/>
        </p:nvSpPr>
        <p:spPr bwMode="auto">
          <a:xfrm>
            <a:off x="3714750" y="2205038"/>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 fill="hold"/>
                                        <p:tgtEl>
                                          <p:spTgt spid="37891">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500" fill="hold"/>
                                        <p:tgtEl>
                                          <p:spTgt spid="37891">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nodePh="1">
                                  <p:stCondLst>
                                    <p:cond delay="0"/>
                                  </p:stCondLst>
                                  <p:endCondLst>
                                    <p:cond evt="begin" delay="0">
                                      <p:tn val="23"/>
                                    </p:cond>
                                  </p:endCondLst>
                                  <p:childTnLst>
                                    <p:set>
                                      <p:cBhvr>
                                        <p:cTn id="24" dur="1" fill="hold">
                                          <p:stCondLst>
                                            <p:cond delay="0"/>
                                          </p:stCondLst>
                                        </p:cTn>
                                        <p:tgtEl>
                                          <p:spTgt spid="37894"/>
                                        </p:tgtEl>
                                        <p:attrNameLst>
                                          <p:attrName>style.visibility</p:attrName>
                                        </p:attrNameLst>
                                      </p:cBhvr>
                                      <p:to>
                                        <p:strVal val="visible"/>
                                      </p:to>
                                    </p:set>
                                    <p:anim calcmode="lin" valueType="num">
                                      <p:cBhvr additive="base">
                                        <p:cTn id="25" dur="500" fill="hold"/>
                                        <p:tgtEl>
                                          <p:spTgt spid="37894"/>
                                        </p:tgtEl>
                                        <p:attrNameLst>
                                          <p:attrName>ppt_x</p:attrName>
                                        </p:attrNameLst>
                                      </p:cBhvr>
                                      <p:tavLst>
                                        <p:tav tm="0">
                                          <p:val>
                                            <p:strVal val="0-#ppt_w/2"/>
                                          </p:val>
                                        </p:tav>
                                        <p:tav tm="100000">
                                          <p:val>
                                            <p:strVal val="#ppt_x"/>
                                          </p:val>
                                        </p:tav>
                                      </p:tavLst>
                                    </p:anim>
                                    <p:anim calcmode="lin" valueType="num">
                                      <p:cBhvr additive="base">
                                        <p:cTn id="26"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7895"/>
                                        </p:tgtEl>
                                        <p:attrNameLst>
                                          <p:attrName>style.visibility</p:attrName>
                                        </p:attrNameLst>
                                      </p:cBhvr>
                                      <p:to>
                                        <p:strVal val="visible"/>
                                      </p:to>
                                    </p:set>
                                    <p:anim calcmode="lin" valueType="num">
                                      <p:cBhvr additive="base">
                                        <p:cTn id="31" dur="500" fill="hold"/>
                                        <p:tgtEl>
                                          <p:spTgt spid="37895"/>
                                        </p:tgtEl>
                                        <p:attrNameLst>
                                          <p:attrName>ppt_x</p:attrName>
                                        </p:attrNameLst>
                                      </p:cBhvr>
                                      <p:tavLst>
                                        <p:tav tm="0">
                                          <p:val>
                                            <p:strVal val="0-#ppt_w/2"/>
                                          </p:val>
                                        </p:tav>
                                        <p:tav tm="100000">
                                          <p:val>
                                            <p:strVal val="#ppt_x"/>
                                          </p:val>
                                        </p:tav>
                                      </p:tavLst>
                                    </p:anim>
                                    <p:anim calcmode="lin" valueType="num">
                                      <p:cBhvr additive="base">
                                        <p:cTn id="32" dur="500" fill="hold"/>
                                        <p:tgtEl>
                                          <p:spTgt spid="378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P spid="37894"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0" y="381000"/>
            <a:ext cx="7772400" cy="1143000"/>
          </a:xfrm>
        </p:spPr>
        <p:txBody>
          <a:bodyPr/>
          <a:lstStyle/>
          <a:p>
            <a:pPr algn="ctr"/>
            <a:r>
              <a:rPr lang="en-US" dirty="0"/>
              <a:t>Posterior Leg Splint</a:t>
            </a:r>
          </a:p>
        </p:txBody>
      </p:sp>
      <p:sp>
        <p:nvSpPr>
          <p:cNvPr id="38915" name="Rectangle 3"/>
          <p:cNvSpPr>
            <a:spLocks noGrp="1" noChangeArrowheads="1"/>
          </p:cNvSpPr>
          <p:nvPr>
            <p:ph type="body" sz="half" idx="4294967295"/>
          </p:nvPr>
        </p:nvSpPr>
        <p:spPr>
          <a:xfrm>
            <a:off x="0" y="2057400"/>
            <a:ext cx="3810000" cy="4114800"/>
          </a:xfrm>
        </p:spPr>
        <p:txBody>
          <a:bodyPr/>
          <a:lstStyle/>
          <a:p>
            <a:r>
              <a:rPr lang="en-US" sz="2800" dirty="0"/>
              <a:t>This splint is used for:</a:t>
            </a:r>
          </a:p>
          <a:p>
            <a:r>
              <a:rPr lang="en-US" sz="2800" dirty="0"/>
              <a:t>Distal leg fractures</a:t>
            </a:r>
          </a:p>
          <a:p>
            <a:r>
              <a:rPr lang="en-US" sz="2800" dirty="0"/>
              <a:t>Ankle fractures </a:t>
            </a:r>
          </a:p>
          <a:p>
            <a:r>
              <a:rPr lang="en-US" sz="2800" dirty="0"/>
              <a:t>Tarsal fractures</a:t>
            </a:r>
          </a:p>
          <a:p>
            <a:r>
              <a:rPr lang="en-US" sz="2800" dirty="0"/>
              <a:t>Metatarsal fractures</a:t>
            </a:r>
          </a:p>
          <a:p>
            <a:pPr>
              <a:buFontTx/>
              <a:buNone/>
            </a:pPr>
            <a:endParaRPr lang="en-US" sz="2800" dirty="0"/>
          </a:p>
        </p:txBody>
      </p:sp>
      <p:pic>
        <p:nvPicPr>
          <p:cNvPr id="38919" name="Picture 7" descr="image"/>
          <p:cNvPicPr>
            <a:picLocks noGrp="1" noChangeAspect="1" noChangeArrowheads="1"/>
          </p:cNvPicPr>
          <p:nvPr>
            <p:ph type="clipArt" sz="half" idx="4294967295"/>
          </p:nvPr>
        </p:nvPicPr>
        <p:blipFill>
          <a:blip r:embed="rId3" r:link="rId4"/>
          <a:stretch>
            <a:fillRect/>
          </a:stretch>
        </p:blipFill>
        <p:spPr>
          <a:xfrm>
            <a:off x="6105525" y="2247900"/>
            <a:ext cx="3038475" cy="3733800"/>
          </a:xfrm>
          <a:noFill/>
          <a:ln/>
        </p:spPr>
      </p:pic>
      <p:sp>
        <p:nvSpPr>
          <p:cNvPr id="38918" name="Rectangle 6"/>
          <p:cNvSpPr>
            <a:spLocks noChangeArrowheads="1"/>
          </p:cNvSpPr>
          <p:nvPr/>
        </p:nvSpPr>
        <p:spPr bwMode="auto">
          <a:xfrm>
            <a:off x="3052763" y="1562100"/>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 calcmode="lin" valueType="num">
                                      <p:cBhvr additive="base">
                                        <p:cTn id="13"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1" end="1"/>
                                            </p:txEl>
                                          </p:spTgt>
                                        </p:tgtEl>
                                        <p:attrNameLst>
                                          <p:attrName>style.visibility</p:attrName>
                                        </p:attrNameLst>
                                      </p:cBhvr>
                                      <p:to>
                                        <p:strVal val="visible"/>
                                      </p:to>
                                    </p:set>
                                    <p:anim calcmode="lin" valueType="num">
                                      <p:cBhvr additive="base">
                                        <p:cTn id="19"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2" end="2"/>
                                            </p:txEl>
                                          </p:spTgt>
                                        </p:tgtEl>
                                        <p:attrNameLst>
                                          <p:attrName>style.visibility</p:attrName>
                                        </p:attrNameLst>
                                      </p:cBhvr>
                                      <p:to>
                                        <p:strVal val="visible"/>
                                      </p:to>
                                    </p:set>
                                    <p:anim calcmode="lin" valueType="num">
                                      <p:cBhvr additive="base">
                                        <p:cTn id="25"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5">
                                            <p:txEl>
                                              <p:pRg st="3" end="3"/>
                                            </p:txEl>
                                          </p:spTgt>
                                        </p:tgtEl>
                                        <p:attrNameLst>
                                          <p:attrName>style.visibility</p:attrName>
                                        </p:attrNameLst>
                                      </p:cBhvr>
                                      <p:to>
                                        <p:strVal val="visible"/>
                                      </p:to>
                                    </p:set>
                                    <p:anim calcmode="lin" valueType="num">
                                      <p:cBhvr additive="base">
                                        <p:cTn id="31"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15">
                                            <p:txEl>
                                              <p:pRg st="4" end="4"/>
                                            </p:txEl>
                                          </p:spTgt>
                                        </p:tgtEl>
                                        <p:attrNameLst>
                                          <p:attrName>style.visibility</p:attrName>
                                        </p:attrNameLst>
                                      </p:cBhvr>
                                      <p:to>
                                        <p:strVal val="visible"/>
                                      </p:to>
                                    </p:set>
                                    <p:anim calcmode="lin" valueType="num">
                                      <p:cBhvr additive="base">
                                        <p:cTn id="37"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38918"/>
                                        </p:tgtEl>
                                        <p:attrNameLst>
                                          <p:attrName>style.visibility</p:attrName>
                                        </p:attrNameLst>
                                      </p:cBhvr>
                                      <p:to>
                                        <p:strVal val="visible"/>
                                      </p:to>
                                    </p:set>
                                    <p:anim calcmode="lin" valueType="num">
                                      <p:cBhvr additive="base">
                                        <p:cTn id="43" dur="500" fill="hold"/>
                                        <p:tgtEl>
                                          <p:spTgt spid="38918"/>
                                        </p:tgtEl>
                                        <p:attrNameLst>
                                          <p:attrName>ppt_x</p:attrName>
                                        </p:attrNameLst>
                                      </p:cBhvr>
                                      <p:tavLst>
                                        <p:tav tm="0">
                                          <p:val>
                                            <p:strVal val="0-#ppt_w/2"/>
                                          </p:val>
                                        </p:tav>
                                        <p:tav tm="100000">
                                          <p:val>
                                            <p:strVal val="#ppt_x"/>
                                          </p:val>
                                        </p:tav>
                                      </p:tavLst>
                                    </p:anim>
                                    <p:anim calcmode="lin" valueType="num">
                                      <p:cBhvr additive="base">
                                        <p:cTn id="44"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8919"/>
                                        </p:tgtEl>
                                        <p:attrNameLst>
                                          <p:attrName>style.visibility</p:attrName>
                                        </p:attrNameLst>
                                      </p:cBhvr>
                                      <p:to>
                                        <p:strVal val="visible"/>
                                      </p:to>
                                    </p:set>
                                    <p:anim calcmode="lin" valueType="num">
                                      <p:cBhvr additive="base">
                                        <p:cTn id="49" dur="500" fill="hold"/>
                                        <p:tgtEl>
                                          <p:spTgt spid="38919"/>
                                        </p:tgtEl>
                                        <p:attrNameLst>
                                          <p:attrName>ppt_x</p:attrName>
                                        </p:attrNameLst>
                                      </p:cBhvr>
                                      <p:tavLst>
                                        <p:tav tm="0">
                                          <p:val>
                                            <p:strVal val="0-#ppt_w/2"/>
                                          </p:val>
                                        </p:tav>
                                        <p:tav tm="100000">
                                          <p:val>
                                            <p:strVal val="#ppt_x"/>
                                          </p:val>
                                        </p:tav>
                                      </p:tavLst>
                                    </p:anim>
                                    <p:anim calcmode="lin" valueType="num">
                                      <p:cBhvr additive="base">
                                        <p:cTn id="50"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1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0" y="381000"/>
            <a:ext cx="7772400" cy="1143000"/>
          </a:xfrm>
        </p:spPr>
        <p:txBody>
          <a:bodyPr/>
          <a:lstStyle/>
          <a:p>
            <a:pPr algn="ctr"/>
            <a:r>
              <a:rPr lang="en-US" dirty="0"/>
              <a:t>Stirrup Splint</a:t>
            </a:r>
          </a:p>
        </p:txBody>
      </p:sp>
      <p:sp>
        <p:nvSpPr>
          <p:cNvPr id="39939" name="Rectangle 3"/>
          <p:cNvSpPr>
            <a:spLocks noGrp="1" noChangeArrowheads="1"/>
          </p:cNvSpPr>
          <p:nvPr>
            <p:ph type="body" sz="half" idx="4294967295"/>
          </p:nvPr>
        </p:nvSpPr>
        <p:spPr>
          <a:xfrm>
            <a:off x="0" y="2057400"/>
            <a:ext cx="3810000" cy="4114800"/>
          </a:xfrm>
        </p:spPr>
        <p:txBody>
          <a:bodyPr>
            <a:normAutofit/>
          </a:bodyPr>
          <a:lstStyle/>
          <a:p>
            <a:r>
              <a:rPr lang="en-US" sz="2800" dirty="0"/>
              <a:t>To prevent inversion or eversion of the ankle</a:t>
            </a:r>
          </a:p>
          <a:p>
            <a:r>
              <a:rPr lang="en-US" sz="2800" dirty="0"/>
              <a:t>Immobilizes the ankle for fractures near the ankle</a:t>
            </a:r>
          </a:p>
          <a:p>
            <a:r>
              <a:rPr lang="en-US" sz="2800" dirty="0"/>
              <a:t>Apply from below the knee and wrap around the ankle</a:t>
            </a:r>
          </a:p>
        </p:txBody>
      </p:sp>
      <p:pic>
        <p:nvPicPr>
          <p:cNvPr id="39943" name="Picture 7" descr="image"/>
          <p:cNvPicPr>
            <a:picLocks noGrp="1" noChangeAspect="1" noChangeArrowheads="1"/>
          </p:cNvPicPr>
          <p:nvPr>
            <p:ph type="clipArt" sz="half" idx="4294967295"/>
          </p:nvPr>
        </p:nvPicPr>
        <p:blipFill>
          <a:blip r:embed="rId3" r:link="rId4"/>
          <a:srcRect/>
          <a:stretch>
            <a:fillRect/>
          </a:stretch>
        </p:blipFill>
        <p:spPr>
          <a:xfrm>
            <a:off x="5800725" y="1981200"/>
            <a:ext cx="3343275" cy="4114800"/>
          </a:xfrm>
          <a:noFill/>
          <a:ln/>
        </p:spPr>
      </p:pic>
      <p:sp>
        <p:nvSpPr>
          <p:cNvPr id="39942" name="Rectangle 6"/>
          <p:cNvSpPr>
            <a:spLocks noChangeArrowheads="1"/>
          </p:cNvSpPr>
          <p:nvPr/>
        </p:nvSpPr>
        <p:spPr bwMode="auto">
          <a:xfrm>
            <a:off x="2857500" y="1319213"/>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additive="base">
                                        <p:cTn id="25"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9943"/>
                                        </p:tgtEl>
                                        <p:attrNameLst>
                                          <p:attrName>style.visibility</p:attrName>
                                        </p:attrNameLst>
                                      </p:cBhvr>
                                      <p:to>
                                        <p:strVal val="visible"/>
                                      </p:to>
                                    </p:set>
                                    <p:anim calcmode="lin" valueType="num">
                                      <p:cBhvr additive="base">
                                        <p:cTn id="31" dur="500" fill="hold"/>
                                        <p:tgtEl>
                                          <p:spTgt spid="39943"/>
                                        </p:tgtEl>
                                        <p:attrNameLst>
                                          <p:attrName>ppt_x</p:attrName>
                                        </p:attrNameLst>
                                      </p:cBhvr>
                                      <p:tavLst>
                                        <p:tav tm="0">
                                          <p:val>
                                            <p:strVal val="0-#ppt_w/2"/>
                                          </p:val>
                                        </p:tav>
                                        <p:tav tm="100000">
                                          <p:val>
                                            <p:strVal val="#ppt_x"/>
                                          </p:val>
                                        </p:tav>
                                      </p:tavLst>
                                    </p:anim>
                                    <p:anim calcmode="lin" valueType="num">
                                      <p:cBhvr additive="base">
                                        <p:cTn id="32" dur="500" fill="hold"/>
                                        <p:tgtEl>
                                          <p:spTgt spid="3994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39942"/>
                                        </p:tgtEl>
                                        <p:attrNameLst>
                                          <p:attrName>style.visibility</p:attrName>
                                        </p:attrNameLst>
                                      </p:cBhvr>
                                      <p:to>
                                        <p:strVal val="visible"/>
                                      </p:to>
                                    </p:set>
                                    <p:anim calcmode="lin" valueType="num">
                                      <p:cBhvr additive="base">
                                        <p:cTn id="37" dur="500" fill="hold"/>
                                        <p:tgtEl>
                                          <p:spTgt spid="39942"/>
                                        </p:tgtEl>
                                        <p:attrNameLst>
                                          <p:attrName>ppt_x</p:attrName>
                                        </p:attrNameLst>
                                      </p:cBhvr>
                                      <p:tavLst>
                                        <p:tav tm="0">
                                          <p:val>
                                            <p:strVal val="0-#ppt_w/2"/>
                                          </p:val>
                                        </p:tav>
                                        <p:tav tm="100000">
                                          <p:val>
                                            <p:strVal val="#ppt_x"/>
                                          </p:val>
                                        </p:tav>
                                      </p:tavLst>
                                    </p:anim>
                                    <p:anim calcmode="lin" valueType="num">
                                      <p:cBhvr additive="base">
                                        <p:cTn id="38" dur="500" fill="hold"/>
                                        <p:tgtEl>
                                          <p:spTgt spid="399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P spid="39942"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0" y="381000"/>
            <a:ext cx="7772400" cy="1143000"/>
          </a:xfrm>
        </p:spPr>
        <p:txBody>
          <a:bodyPr/>
          <a:lstStyle/>
          <a:p>
            <a:pPr algn="ctr"/>
            <a:r>
              <a:rPr lang="en-US" dirty="0"/>
              <a:t>Thumb Spica Splint</a:t>
            </a:r>
          </a:p>
        </p:txBody>
      </p:sp>
      <p:sp>
        <p:nvSpPr>
          <p:cNvPr id="40963" name="Rectangle 3"/>
          <p:cNvSpPr>
            <a:spLocks noGrp="1" noChangeArrowheads="1"/>
          </p:cNvSpPr>
          <p:nvPr>
            <p:ph type="body" sz="half" idx="4294967295"/>
          </p:nvPr>
        </p:nvSpPr>
        <p:spPr>
          <a:xfrm>
            <a:off x="0" y="2057400"/>
            <a:ext cx="3810000" cy="4114800"/>
          </a:xfrm>
        </p:spPr>
        <p:txBody>
          <a:bodyPr/>
          <a:lstStyle/>
          <a:p>
            <a:r>
              <a:rPr lang="en-US" sz="2800" dirty="0"/>
              <a:t>This splint is used for :</a:t>
            </a:r>
          </a:p>
          <a:p>
            <a:r>
              <a:rPr lang="en-US" sz="2800" dirty="0"/>
              <a:t>Scaphoid fractures</a:t>
            </a:r>
          </a:p>
          <a:p>
            <a:r>
              <a:rPr lang="en-US" sz="2800" dirty="0" err="1"/>
              <a:t>Extraarticular</a:t>
            </a:r>
            <a:r>
              <a:rPr lang="en-US" sz="2800" dirty="0"/>
              <a:t> fractures of the thumb</a:t>
            </a:r>
          </a:p>
          <a:p>
            <a:r>
              <a:rPr lang="en-US" sz="2800" dirty="0"/>
              <a:t>Ulnar collateral ligament injuries</a:t>
            </a:r>
          </a:p>
        </p:txBody>
      </p:sp>
      <p:pic>
        <p:nvPicPr>
          <p:cNvPr id="40968" name="Picture 8" descr="image"/>
          <p:cNvPicPr>
            <a:picLocks noGrp="1" noChangeAspect="1" noChangeArrowheads="1"/>
          </p:cNvPicPr>
          <p:nvPr>
            <p:ph type="clipArt" sz="half" idx="4294967295"/>
          </p:nvPr>
        </p:nvPicPr>
        <p:blipFill>
          <a:blip r:embed="rId3" r:link="rId4"/>
          <a:stretch>
            <a:fillRect/>
          </a:stretch>
        </p:blipFill>
        <p:spPr>
          <a:xfrm>
            <a:off x="6543675" y="2400300"/>
            <a:ext cx="2600325" cy="3429000"/>
          </a:xfrm>
          <a:noFill/>
          <a:ln/>
        </p:spPr>
      </p:pic>
      <p:sp>
        <p:nvSpPr>
          <p:cNvPr id="40965" name="AutoShape 5" descr="image"/>
          <p:cNvSpPr>
            <a:spLocks noChangeAspect="1" noChangeArrowheads="1"/>
          </p:cNvSpPr>
          <p:nvPr/>
        </p:nvSpPr>
        <p:spPr bwMode="auto">
          <a:xfrm>
            <a:off x="4424363" y="3281363"/>
            <a:ext cx="296862" cy="296862"/>
          </a:xfrm>
          <a:prstGeom prst="rect">
            <a:avLst/>
          </a:prstGeom>
          <a:noFill/>
        </p:spPr>
        <p:txBody>
          <a:bodyPr/>
          <a:lstStyle/>
          <a:p>
            <a:endParaRPr lang="en-US"/>
          </a:p>
        </p:txBody>
      </p:sp>
      <p:sp>
        <p:nvSpPr>
          <p:cNvPr id="40967" name="Rectangle 7"/>
          <p:cNvSpPr>
            <a:spLocks noChangeArrowheads="1"/>
          </p:cNvSpPr>
          <p:nvPr/>
        </p:nvSpPr>
        <p:spPr bwMode="auto">
          <a:xfrm>
            <a:off x="3271838" y="1714500"/>
            <a:ext cx="9144000" cy="0"/>
          </a:xfrm>
          <a:prstGeom prst="rect">
            <a:avLst/>
          </a:prstGeom>
          <a:noFill/>
          <a:ln w="9525">
            <a:noFill/>
            <a:miter lim="800000"/>
            <a:headEnd/>
            <a:tailEnd/>
          </a:ln>
          <a:effectLst/>
        </p:spPr>
        <p:txBody>
          <a:bodyPr lIns="92075" tIns="46038" rIns="92075" bIns="46038">
            <a:sp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additive="base">
                                        <p:cTn id="19"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63">
                                            <p:txEl>
                                              <p:pRg st="2" end="2"/>
                                            </p:txEl>
                                          </p:spTgt>
                                        </p:tgtEl>
                                        <p:attrNameLst>
                                          <p:attrName>style.visibility</p:attrName>
                                        </p:attrNameLst>
                                      </p:cBhvr>
                                      <p:to>
                                        <p:strVal val="visible"/>
                                      </p:to>
                                    </p:set>
                                    <p:anim calcmode="lin" valueType="num">
                                      <p:cBhvr additive="base">
                                        <p:cTn id="25"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63">
                                            <p:txEl>
                                              <p:pRg st="3" end="3"/>
                                            </p:txEl>
                                          </p:spTgt>
                                        </p:tgtEl>
                                        <p:attrNameLst>
                                          <p:attrName>style.visibility</p:attrName>
                                        </p:attrNameLst>
                                      </p:cBhvr>
                                      <p:to>
                                        <p:strVal val="visible"/>
                                      </p:to>
                                    </p:set>
                                    <p:anim calcmode="lin" valueType="num">
                                      <p:cBhvr additive="base">
                                        <p:cTn id="31"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nodePh="1">
                                  <p:stCondLst>
                                    <p:cond delay="0"/>
                                  </p:stCondLst>
                                  <p:endCondLst>
                                    <p:cond evt="begin" delay="0">
                                      <p:tn val="35"/>
                                    </p:cond>
                                  </p:endCondLst>
                                  <p:childTnLst>
                                    <p:set>
                                      <p:cBhvr>
                                        <p:cTn id="36" dur="1" fill="hold">
                                          <p:stCondLst>
                                            <p:cond delay="0"/>
                                          </p:stCondLst>
                                        </p:cTn>
                                        <p:tgtEl>
                                          <p:spTgt spid="40965"/>
                                        </p:tgtEl>
                                        <p:attrNameLst>
                                          <p:attrName>style.visibility</p:attrName>
                                        </p:attrNameLst>
                                      </p:cBhvr>
                                      <p:to>
                                        <p:strVal val="visible"/>
                                      </p:to>
                                    </p:set>
                                    <p:anim calcmode="lin" valueType="num">
                                      <p:cBhvr additive="base">
                                        <p:cTn id="37" dur="500" fill="hold"/>
                                        <p:tgtEl>
                                          <p:spTgt spid="40965"/>
                                        </p:tgtEl>
                                        <p:attrNameLst>
                                          <p:attrName>ppt_x</p:attrName>
                                        </p:attrNameLst>
                                      </p:cBhvr>
                                      <p:tavLst>
                                        <p:tav tm="0">
                                          <p:val>
                                            <p:strVal val="0-#ppt_w/2"/>
                                          </p:val>
                                        </p:tav>
                                        <p:tav tm="100000">
                                          <p:val>
                                            <p:strVal val="#ppt_x"/>
                                          </p:val>
                                        </p:tav>
                                      </p:tavLst>
                                    </p:anim>
                                    <p:anim calcmode="lin" valueType="num">
                                      <p:cBhvr additive="base">
                                        <p:cTn id="3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nodePh="1">
                                  <p:stCondLst>
                                    <p:cond delay="0"/>
                                  </p:stCondLst>
                                  <p:endCondLst>
                                    <p:cond evt="begin" delay="0">
                                      <p:tn val="41"/>
                                    </p:cond>
                                  </p:endCondLst>
                                  <p:childTnLst>
                                    <p:set>
                                      <p:cBhvr>
                                        <p:cTn id="42" dur="1" fill="hold">
                                          <p:stCondLst>
                                            <p:cond delay="0"/>
                                          </p:stCondLst>
                                        </p:cTn>
                                        <p:tgtEl>
                                          <p:spTgt spid="40967"/>
                                        </p:tgtEl>
                                        <p:attrNameLst>
                                          <p:attrName>style.visibility</p:attrName>
                                        </p:attrNameLst>
                                      </p:cBhvr>
                                      <p:to>
                                        <p:strVal val="visible"/>
                                      </p:to>
                                    </p:set>
                                    <p:anim calcmode="lin" valueType="num">
                                      <p:cBhvr additive="base">
                                        <p:cTn id="43" dur="500" fill="hold"/>
                                        <p:tgtEl>
                                          <p:spTgt spid="40967"/>
                                        </p:tgtEl>
                                        <p:attrNameLst>
                                          <p:attrName>ppt_x</p:attrName>
                                        </p:attrNameLst>
                                      </p:cBhvr>
                                      <p:tavLst>
                                        <p:tav tm="0">
                                          <p:val>
                                            <p:strVal val="0-#ppt_w/2"/>
                                          </p:val>
                                        </p:tav>
                                        <p:tav tm="100000">
                                          <p:val>
                                            <p:strVal val="#ppt_x"/>
                                          </p:val>
                                        </p:tav>
                                      </p:tavLst>
                                    </p:anim>
                                    <p:anim calcmode="lin" valueType="num">
                                      <p:cBhvr additive="base">
                                        <p:cTn id="44" dur="500" fill="hold"/>
                                        <p:tgtEl>
                                          <p:spTgt spid="4096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0968"/>
                                        </p:tgtEl>
                                        <p:attrNameLst>
                                          <p:attrName>style.visibility</p:attrName>
                                        </p:attrNameLst>
                                      </p:cBhvr>
                                      <p:to>
                                        <p:strVal val="visible"/>
                                      </p:to>
                                    </p:set>
                                    <p:anim calcmode="lin" valueType="num">
                                      <p:cBhvr additive="base">
                                        <p:cTn id="49" dur="500" fill="hold"/>
                                        <p:tgtEl>
                                          <p:spTgt spid="40968"/>
                                        </p:tgtEl>
                                        <p:attrNameLst>
                                          <p:attrName>ppt_x</p:attrName>
                                        </p:attrNameLst>
                                      </p:cBhvr>
                                      <p:tavLst>
                                        <p:tav tm="0">
                                          <p:val>
                                            <p:strVal val="0-#ppt_w/2"/>
                                          </p:val>
                                        </p:tav>
                                        <p:tav tm="100000">
                                          <p:val>
                                            <p:strVal val="#ppt_x"/>
                                          </p:val>
                                        </p:tav>
                                      </p:tavLst>
                                    </p:anim>
                                    <p:anim calcmode="lin" valueType="num">
                                      <p:cBhvr additive="base">
                                        <p:cTn id="50" dur="500" fill="hold"/>
                                        <p:tgtEl>
                                          <p:spTgt spid="40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P spid="40965" grpId="0" animBg="1"/>
      <p:bldP spid="4096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8200" y="1600200"/>
            <a:ext cx="8305800" cy="2133600"/>
          </a:xfrm>
        </p:spPr>
        <p:txBody>
          <a:bodyPr/>
          <a:lstStyle/>
          <a:p>
            <a:r>
              <a:rPr lang="en-US" dirty="0" smtClean="0"/>
              <a:t>What do you do after you have applied your splint???</a:t>
            </a:r>
            <a:endParaRPr 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28600"/>
            <a:ext cx="8229600" cy="990600"/>
          </a:xfrm>
        </p:spPr>
        <p:txBody>
          <a:bodyPr/>
          <a:lstStyle/>
          <a:p>
            <a:pPr algn="ctr"/>
            <a:r>
              <a:rPr lang="en-US" dirty="0" smtClean="0"/>
              <a:t>Plaster Cast</a:t>
            </a:r>
            <a:endParaRPr lang="en-US" dirty="0"/>
          </a:p>
        </p:txBody>
      </p:sp>
      <p:sp>
        <p:nvSpPr>
          <p:cNvPr id="6" name="Content Placeholder 5"/>
          <p:cNvSpPr>
            <a:spLocks noGrp="1"/>
          </p:cNvSpPr>
          <p:nvPr>
            <p:ph idx="4294967295"/>
          </p:nvPr>
        </p:nvSpPr>
        <p:spPr>
          <a:xfrm>
            <a:off x="0" y="1219200"/>
            <a:ext cx="8229600" cy="5638800"/>
          </a:xfrm>
        </p:spPr>
        <p:txBody>
          <a:bodyPr>
            <a:normAutofit fontScale="92500" lnSpcReduction="20000"/>
          </a:bodyPr>
          <a:lstStyle/>
          <a:p>
            <a:pPr marL="457200" indent="-457200">
              <a:buFont typeface="Arial" pitchFamily="34" charset="0"/>
              <a:buChar char="•"/>
            </a:pPr>
            <a:r>
              <a:rPr lang="en-US" sz="2800" dirty="0" smtClean="0">
                <a:latin typeface="Arial" pitchFamily="34" charset="0"/>
                <a:cs typeface="Arial" pitchFamily="34" charset="0"/>
              </a:rPr>
              <a:t>A plaster is made from rolls or pieces of dry muslin that have starch or dextrose and calcium sulfate added.</a:t>
            </a:r>
          </a:p>
          <a:p>
            <a:pPr marL="457200" indent="-457200">
              <a:buFont typeface="Arial" pitchFamily="34" charset="0"/>
              <a:buChar char="•"/>
            </a:pPr>
            <a:r>
              <a:rPr lang="en-US" sz="2800" dirty="0" smtClean="0">
                <a:latin typeface="Arial" pitchFamily="34" charset="0"/>
                <a:cs typeface="Arial" pitchFamily="34" charset="0"/>
              </a:rPr>
              <a:t>When the plaster gets wet , a chemical reaction happens ( between the water and the calcium sulfate) that produces heat and eventually causes the plaster to set , or get hard , when it dries.</a:t>
            </a:r>
          </a:p>
          <a:p>
            <a:pPr marL="457200" indent="-457200">
              <a:buFont typeface="Arial" pitchFamily="34" charset="0"/>
              <a:buChar char="•"/>
            </a:pPr>
            <a:r>
              <a:rPr lang="en-US" sz="2800" dirty="0" smtClean="0">
                <a:latin typeface="Arial" pitchFamily="34" charset="0"/>
                <a:cs typeface="Arial" pitchFamily="34" charset="0"/>
              </a:rPr>
              <a:t>A person can usually feel the cast getting warm on the skin from this chemical reaction as it sets.</a:t>
            </a:r>
          </a:p>
          <a:p>
            <a:pPr marL="457200" indent="-457200">
              <a:buFont typeface="Arial" pitchFamily="34" charset="0"/>
              <a:buChar char="•"/>
            </a:pPr>
            <a:r>
              <a:rPr lang="en-US" sz="2800" dirty="0" smtClean="0">
                <a:latin typeface="Arial" pitchFamily="34" charset="0"/>
                <a:cs typeface="Arial" pitchFamily="34" charset="0"/>
              </a:rPr>
              <a:t>The temperature of the water  used to wet the plaster affects the rate at which the cast sets. When cold water is used , it takes  longer for the plaster to set , and  a smaller amount of heat  is produced  from the chemical reaction.</a:t>
            </a:r>
          </a:p>
          <a:p>
            <a:pPr marL="457200" indent="-457200">
              <a:buFont typeface="Arial" pitchFamily="34" charset="0"/>
              <a:buChar char="•"/>
            </a:pPr>
            <a:r>
              <a:rPr lang="en-US" sz="2800" dirty="0" smtClean="0">
                <a:latin typeface="Arial" pitchFamily="34" charset="0"/>
                <a:cs typeface="Arial" pitchFamily="34" charset="0"/>
              </a:rPr>
              <a:t>Plaster casts are usually smooth and white.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Definition of a cast</a:t>
            </a: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pPr marL="514350" indent="-514350">
              <a:buFont typeface="+mj-lt"/>
              <a:buAutoNum type="arabicPeriod"/>
            </a:pPr>
            <a:r>
              <a:rPr lang="en-US" dirty="0" smtClean="0"/>
              <a:t>A  method of temporary immobilization that circumferentially  incorporate part of  a body</a:t>
            </a:r>
          </a:p>
          <a:p>
            <a:pPr marL="514350" indent="-514350">
              <a:buFont typeface="+mj-lt"/>
              <a:buAutoNum type="arabicPeriod"/>
            </a:pPr>
            <a:r>
              <a:rPr lang="en-US" dirty="0" smtClean="0"/>
              <a:t>The term cast implies that the  plaster or fiberglass encase the part of the body</a:t>
            </a:r>
          </a:p>
          <a:p>
            <a:pPr marL="514350" indent="-514350">
              <a:buFont typeface="+mj-lt"/>
              <a:buAutoNum type="arabicPeriod"/>
            </a:pPr>
            <a:r>
              <a:rPr lang="en-US" dirty="0" smtClean="0"/>
              <a:t>Cast  and splints are  hard wrap used to support and protect injured bone,ligaments,tendon, and other tissues</a:t>
            </a:r>
          </a:p>
          <a:p>
            <a:pPr marL="514350" indent="-514350">
              <a:buFont typeface="+mj-lt"/>
              <a:buAutoNum type="arabicPeriod"/>
            </a:pPr>
            <a:r>
              <a:rPr lang="en-US" dirty="0"/>
              <a:t> </a:t>
            </a:r>
            <a:r>
              <a:rPr lang="en-US" dirty="0" smtClean="0"/>
              <a:t>externally applied  structure that hold bones in one position</a:t>
            </a:r>
          </a:p>
          <a:p>
            <a:pPr marL="514350" indent="-514350">
              <a:buFont typeface="+mj-lt"/>
              <a:buAutoNum type="arabicPeriod"/>
            </a:pPr>
            <a:r>
              <a:rPr lang="en-US" dirty="0" smtClean="0"/>
              <a:t>I s  a rigid protective material  of plaster or fiberglass</a:t>
            </a:r>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990600"/>
          </a:xfrm>
        </p:spPr>
        <p:txBody>
          <a:bodyPr>
            <a:normAutofit/>
          </a:bodyPr>
          <a:lstStyle/>
          <a:p>
            <a:pPr algn="ctr"/>
            <a:r>
              <a:rPr lang="en-US" sz="4400" b="1" dirty="0" smtClean="0">
                <a:latin typeface="Arial Black" pitchFamily="34" charset="0"/>
                <a:cs typeface="Arial" pitchFamily="34" charset="0"/>
              </a:rPr>
              <a:t>Fiberglass casts</a:t>
            </a:r>
            <a:endParaRPr lang="en-US" sz="4400" b="1" dirty="0">
              <a:latin typeface="Arial Black" pitchFamily="34" charset="0"/>
              <a:cs typeface="Arial" pitchFamily="34" charset="0"/>
            </a:endParaRPr>
          </a:p>
        </p:txBody>
      </p:sp>
      <p:sp>
        <p:nvSpPr>
          <p:cNvPr id="3" name="Content Placeholder 2"/>
          <p:cNvSpPr>
            <a:spLocks noGrp="1"/>
          </p:cNvSpPr>
          <p:nvPr>
            <p:ph idx="4294967295"/>
          </p:nvPr>
        </p:nvSpPr>
        <p:spPr>
          <a:xfrm>
            <a:off x="0" y="1935163"/>
            <a:ext cx="8229600" cy="4389437"/>
          </a:xfrm>
        </p:spPr>
        <p:txBody>
          <a:bodyPr>
            <a:normAutofit/>
          </a:bodyPr>
          <a:lstStyle/>
          <a:p>
            <a:r>
              <a:rPr lang="en-US" sz="2800" dirty="0" smtClean="0">
                <a:latin typeface="Arial" pitchFamily="34" charset="0"/>
                <a:cs typeface="Arial" pitchFamily="34" charset="0"/>
              </a:rPr>
              <a:t>Fiberglass casts are also applied starting from a roll that becomes wet.</a:t>
            </a:r>
          </a:p>
          <a:p>
            <a:r>
              <a:rPr lang="en-US" sz="2800" dirty="0" smtClean="0">
                <a:latin typeface="Arial" pitchFamily="34" charset="0"/>
                <a:cs typeface="Arial" pitchFamily="34" charset="0"/>
              </a:rPr>
              <a:t>After the roll is wet, it is rolled on to from the cast. Fiberglass casts also become warm and harden as they dry.</a:t>
            </a:r>
          </a:p>
          <a:p>
            <a:r>
              <a:rPr lang="en-US" sz="2800" dirty="0" smtClean="0">
                <a:latin typeface="Arial" pitchFamily="34" charset="0"/>
                <a:cs typeface="Arial" pitchFamily="34" charset="0"/>
              </a:rPr>
              <a:t>Fiberglass casts are rough on the outside and look like a weave when dry. Fiberglass are available in many colors.</a:t>
            </a:r>
          </a:p>
        </p:txBody>
      </p:sp>
    </p:spTree>
    <p:extLst>
      <p:ext uri="{BB962C8B-B14F-4D97-AF65-F5344CB8AC3E}">
        <p14:creationId xmlns:p14="http://schemas.microsoft.com/office/powerpoint/2010/main" val="1505177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a:bodyPr>
          <a:lstStyle/>
          <a:p>
            <a:pPr algn="ctr"/>
            <a:r>
              <a:rPr lang="en-US" sz="3600" b="1" dirty="0" smtClean="0">
                <a:latin typeface="Arial Black" pitchFamily="34" charset="0"/>
                <a:cs typeface="Arial" pitchFamily="34" charset="0"/>
              </a:rPr>
              <a:t>Taking Care of Your Cast </a:t>
            </a:r>
            <a:endParaRPr lang="en-US" sz="3600" b="1" dirty="0">
              <a:latin typeface="Arial Black" pitchFamily="34" charset="0"/>
              <a:cs typeface="Arial" pitchFamily="34" charset="0"/>
            </a:endParaRPr>
          </a:p>
        </p:txBody>
      </p:sp>
      <p:sp>
        <p:nvSpPr>
          <p:cNvPr id="3" name="Content Placeholder 2"/>
          <p:cNvSpPr>
            <a:spLocks noGrp="1"/>
          </p:cNvSpPr>
          <p:nvPr>
            <p:ph idx="4294967295"/>
          </p:nvPr>
        </p:nvSpPr>
        <p:spPr>
          <a:xfrm>
            <a:off x="0" y="1295400"/>
            <a:ext cx="8229600" cy="5562600"/>
          </a:xfrm>
        </p:spPr>
        <p:txBody>
          <a:bodyPr>
            <a:noAutofit/>
          </a:bodyPr>
          <a:lstStyle/>
          <a:p>
            <a:r>
              <a:rPr lang="en-US" sz="2000" dirty="0" smtClean="0">
                <a:latin typeface="Arial" pitchFamily="34" charset="0"/>
                <a:cs typeface="Arial" pitchFamily="34" charset="0"/>
              </a:rPr>
              <a:t>Always keep the cast dry.</a:t>
            </a:r>
          </a:p>
          <a:p>
            <a:r>
              <a:rPr lang="en-US" sz="2000" dirty="0" smtClean="0">
                <a:latin typeface="Arial" pitchFamily="34" charset="0"/>
                <a:cs typeface="Arial" pitchFamily="34" charset="0"/>
              </a:rPr>
              <a:t>If the cast becomes very loose as the swelling goes down, call the doctor for an appointment, especially if the cast is rubbing against the skin.</a:t>
            </a:r>
          </a:p>
          <a:p>
            <a:r>
              <a:rPr lang="en-US" sz="2000" dirty="0" smtClean="0">
                <a:latin typeface="Arial" pitchFamily="34" charset="0"/>
                <a:cs typeface="Arial" pitchFamily="34" charset="0"/>
              </a:rPr>
              <a:t>Cover the cast with a plastic  bag or wrap the cast to bathe ( and check the bag for holes before using the bag a second time). Some drug stores or medical suppliers have cast covers –plastic bags with Velcro straps or rubber gaskets to seal out water for protection during bathing .</a:t>
            </a:r>
          </a:p>
          <a:p>
            <a:r>
              <a:rPr lang="en-US" sz="2000" dirty="0" smtClean="0">
                <a:latin typeface="Arial" pitchFamily="34" charset="0"/>
                <a:cs typeface="Arial" pitchFamily="34" charset="0"/>
              </a:rPr>
              <a:t>If the cast gets wet enough that the skin gets wet  under the cast , contact the doctor . If the skin is wet for a long period  of time, it may break down , and infection may occur.</a:t>
            </a:r>
          </a:p>
          <a:p>
            <a:r>
              <a:rPr lang="en-US" sz="2000" dirty="0" smtClean="0">
                <a:latin typeface="Arial" pitchFamily="34" charset="0"/>
                <a:cs typeface="Arial" pitchFamily="34" charset="0"/>
              </a:rPr>
              <a:t>Sweating enough under cast to make it damp may cause mold or mildew to develop. Call the doctor if mold or mildew or any other odor comes from the cast.</a:t>
            </a:r>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999402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762000"/>
          </a:xfrm>
        </p:spPr>
        <p:txBody>
          <a:bodyPr>
            <a:normAutofit fontScale="90000"/>
          </a:bodyPr>
          <a:lstStyle/>
          <a:p>
            <a:r>
              <a:rPr lang="en-US" dirty="0" smtClean="0"/>
              <a:t>Conti-</a:t>
            </a:r>
            <a:endParaRPr lang="en-US" dirty="0"/>
          </a:p>
        </p:txBody>
      </p:sp>
      <p:sp>
        <p:nvSpPr>
          <p:cNvPr id="3" name="Content Placeholder 2"/>
          <p:cNvSpPr>
            <a:spLocks noGrp="1"/>
          </p:cNvSpPr>
          <p:nvPr>
            <p:ph idx="4294967295"/>
          </p:nvPr>
        </p:nvSpPr>
        <p:spPr>
          <a:xfrm>
            <a:off x="914400" y="685800"/>
            <a:ext cx="8229600" cy="5486400"/>
          </a:xfrm>
        </p:spPr>
        <p:txBody>
          <a:bodyPr>
            <a:noAutofit/>
          </a:bodyPr>
          <a:lstStyle/>
          <a:p>
            <a:r>
              <a:rPr lang="en-US" sz="2400" dirty="0" smtClean="0">
                <a:latin typeface="Arial" pitchFamily="34" charset="0"/>
                <a:cs typeface="Arial" pitchFamily="34" charset="0"/>
              </a:rPr>
              <a:t>Do not try to scratch the skin under the cast with any sharp objects ; it may break the skin under the cast and lead to an infection. Do not put any powders or lotions inside the cast.</a:t>
            </a:r>
          </a:p>
          <a:p>
            <a:r>
              <a:rPr lang="en-US" sz="2400" dirty="0" smtClean="0">
                <a:latin typeface="Arial" pitchFamily="34" charset="0"/>
                <a:cs typeface="Arial" pitchFamily="34" charset="0"/>
              </a:rPr>
              <a:t>Do not trim the cast or break off any rough edges because this may weaken or break the cast. If a fiberglass  cast has a rough edge , use  a metal file to smooth it. If rough places irritate the skin , call the doctor for  an adjustment.</a:t>
            </a:r>
          </a:p>
          <a:p>
            <a:r>
              <a:rPr lang="en-US" sz="2400" dirty="0" smtClean="0">
                <a:latin typeface="Arial" pitchFamily="34" charset="0"/>
                <a:cs typeface="Arial" pitchFamily="34" charset="0"/>
              </a:rPr>
              <a:t>An arm sling may be needed for support if the cast is on the hand, wrist, arm or elbow. Wrapping a towel or cloth around the strap that goes behind the neck can help protect the skin on the neck from becoming sore and irritated.</a:t>
            </a:r>
          </a:p>
          <a:p>
            <a:r>
              <a:rPr lang="en-US" sz="2400" dirty="0" smtClean="0">
                <a:latin typeface="Arial" pitchFamily="34" charset="0"/>
                <a:cs typeface="Arial" pitchFamily="34" charset="0"/>
              </a:rPr>
              <a:t>If the cast is on the foot or leg , do not walk on or put any weight on the injured leg, unless the doctor allows it.</a:t>
            </a:r>
          </a:p>
          <a:p>
            <a:endParaRPr lang="en-US"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066800"/>
          </a:xfrm>
        </p:spPr>
        <p:txBody>
          <a:bodyPr/>
          <a:lstStyle/>
          <a:p>
            <a:r>
              <a:rPr lang="en-US" dirty="0" smtClean="0"/>
              <a:t>Conti-</a:t>
            </a:r>
            <a:endParaRPr lang="en-US" dirty="0"/>
          </a:p>
        </p:txBody>
      </p:sp>
      <p:sp>
        <p:nvSpPr>
          <p:cNvPr id="3" name="Content Placeholder 2"/>
          <p:cNvSpPr>
            <a:spLocks noGrp="1"/>
          </p:cNvSpPr>
          <p:nvPr>
            <p:ph idx="4294967295"/>
          </p:nvPr>
        </p:nvSpPr>
        <p:spPr>
          <a:xfrm>
            <a:off x="0" y="990600"/>
            <a:ext cx="8229600" cy="5334000"/>
          </a:xfrm>
        </p:spPr>
        <p:txBody>
          <a:bodyPr>
            <a:normAutofit fontScale="92500" lnSpcReduction="20000"/>
          </a:bodyPr>
          <a:lstStyle/>
          <a:p>
            <a:r>
              <a:rPr lang="en-US" sz="2800" dirty="0" smtClean="0">
                <a:latin typeface="Arial" pitchFamily="34" charset="0"/>
                <a:cs typeface="Arial" pitchFamily="34" charset="0"/>
              </a:rPr>
              <a:t>Do not lean on or push on the cast because it may break.</a:t>
            </a:r>
          </a:p>
          <a:p>
            <a:r>
              <a:rPr lang="en-US" sz="2800" dirty="0" smtClean="0">
                <a:latin typeface="Arial" pitchFamily="34" charset="0"/>
                <a:cs typeface="Arial" pitchFamily="34" charset="0"/>
              </a:rPr>
              <a:t>Do not put anything inside the cast.</a:t>
            </a:r>
          </a:p>
          <a:p>
            <a:r>
              <a:rPr lang="en-US" sz="2800" dirty="0" smtClean="0">
                <a:latin typeface="Arial" pitchFamily="34" charset="0"/>
                <a:cs typeface="Arial" pitchFamily="34" charset="0"/>
              </a:rPr>
              <a:t>If the doctor allows walking on the cast , be sure to wear the cast boot ( if given one by the doctor) . The boot is to keep the cast from wearing out on the bottom and has a tread to keep people in casts from falling .</a:t>
            </a:r>
          </a:p>
          <a:p>
            <a:r>
              <a:rPr lang="en-US" sz="2800" b="1" u="sng" dirty="0" smtClean="0">
                <a:latin typeface="Arial" pitchFamily="34" charset="0"/>
                <a:cs typeface="Arial" pitchFamily="34" charset="0"/>
              </a:rPr>
              <a:t>Crutches</a:t>
            </a:r>
            <a:r>
              <a:rPr lang="en-US" sz="2800" dirty="0" smtClean="0">
                <a:latin typeface="Arial" pitchFamily="34" charset="0"/>
                <a:cs typeface="Arial" pitchFamily="34" charset="0"/>
              </a:rPr>
              <a:t> may be needed to walk if a cast is on the foot, ankle or leg. Make sure the crutches have been adjusted properly before leaving the hospital or the doctor’s office and make sure you understand and can demonstrate proper use of crutches. </a:t>
            </a:r>
          </a:p>
          <a:p>
            <a:r>
              <a:rPr lang="en-US" sz="2800" dirty="0" smtClean="0">
                <a:latin typeface="Arial" pitchFamily="34" charset="0"/>
                <a:cs typeface="Arial" pitchFamily="34" charset="0"/>
              </a:rPr>
              <a:t>If a fiberglass cast gets damp , dry it ( make sure it dries  completely )</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90600"/>
          </a:xfrm>
        </p:spPr>
        <p:txBody>
          <a:bodyPr>
            <a:normAutofit/>
          </a:bodyPr>
          <a:lstStyle/>
          <a:p>
            <a:pPr algn="ctr"/>
            <a:r>
              <a:rPr lang="en-US" sz="3200" b="1" dirty="0" smtClean="0">
                <a:latin typeface="Arial" pitchFamily="34" charset="0"/>
                <a:cs typeface="Arial" pitchFamily="34" charset="0"/>
              </a:rPr>
              <a:t>How a Cast Is Removed</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486400"/>
          </a:xfrm>
        </p:spPr>
        <p:txBody>
          <a:bodyPr>
            <a:noAutofit/>
          </a:bodyPr>
          <a:lstStyle/>
          <a:p>
            <a:r>
              <a:rPr lang="en-US" sz="2400" dirty="0" smtClean="0">
                <a:latin typeface="Arial" pitchFamily="34" charset="0"/>
                <a:cs typeface="Arial" pitchFamily="34" charset="0"/>
              </a:rPr>
              <a:t>Do not try to remove the cast.</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When it is time to remove the cast, the doctor will take it off with a cast saw and a special tool.                                  - A cast saw is a specialized saw made just for taking off casts. It has  a flat and  rounded metal blade that has teeth and vibrates back and forth at a high rate of speed.                                                                                                      - The cast saw is made to vibrate and cut through the cast but not to cut the skin underneath.                                    - After several cuts are made in the cast ( usually along either side), it is then spread and opened with a special tool to lift the cast off.                                                                                                                                                                      - The underlying layers of cast padding and stockinet are then cut off with scissors.</a:t>
            </a:r>
          </a:p>
          <a:p>
            <a:pPr>
              <a:buNone/>
            </a:pP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91282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14400"/>
          </a:xfrm>
        </p:spPr>
        <p:txBody>
          <a:bodyPr/>
          <a:lstStyle/>
          <a:p>
            <a:r>
              <a:rPr lang="en-US" dirty="0" smtClean="0"/>
              <a:t>Conti-</a:t>
            </a:r>
            <a:endParaRPr lang="en-US" dirty="0"/>
          </a:p>
        </p:txBody>
      </p:sp>
      <p:sp>
        <p:nvSpPr>
          <p:cNvPr id="3" name="Content Placeholder 2"/>
          <p:cNvSpPr>
            <a:spLocks noGrp="1"/>
          </p:cNvSpPr>
          <p:nvPr>
            <p:ph idx="4294967295"/>
          </p:nvPr>
        </p:nvSpPr>
        <p:spPr>
          <a:xfrm>
            <a:off x="0" y="990600"/>
            <a:ext cx="8229600" cy="5334000"/>
          </a:xfrm>
        </p:spPr>
        <p:txBody>
          <a:bodyPr>
            <a:normAutofit fontScale="77500" lnSpcReduction="20000"/>
          </a:bodyPr>
          <a:lstStyle/>
          <a:p>
            <a:r>
              <a:rPr lang="en-US" sz="2800" dirty="0" smtClean="0">
                <a:latin typeface="Arial" pitchFamily="34" charset="0"/>
                <a:cs typeface="Arial" pitchFamily="34" charset="0"/>
              </a:rPr>
              <a:t>After a cast is removed , depending on how long the cast  has been on , the underlying body part may look  different than the other uninjured side .                                                                                                                                    -The skin may be pale or a different shade .                                                                                                                             - The pattern and length of hair growth may also be different.                                                                                                      - The injured part may even look smaller or thinner than the other side because some of the muscles have weakened and have not been used since the cast was put on.                                                                                              - If the cast was over a joint , the joint is likely to be stiff. It will take some time  and patience before the joint regains its full range of motion.  </a:t>
            </a:r>
          </a:p>
          <a:p>
            <a:pPr marL="0" indent="0">
              <a:buNone/>
            </a:pP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 Complications  of plaster cast can be divided in systemic , which affects whole body or local which affects limb where plaster has been applied.    </a:t>
            </a:r>
          </a:p>
          <a:p>
            <a:pPr marL="0" indent="0">
              <a:buNone/>
            </a:pP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  Local complications of plaster can be further classified  as immediate and delayed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838200"/>
          </a:xfrm>
        </p:spPr>
        <p:txBody>
          <a:bodyPr>
            <a:normAutofit/>
          </a:bodyPr>
          <a:lstStyle/>
          <a:p>
            <a:r>
              <a:rPr lang="en-US" sz="3200" b="1" dirty="0" smtClean="0">
                <a:latin typeface="Arial" pitchFamily="34" charset="0"/>
                <a:cs typeface="Arial" pitchFamily="34" charset="0"/>
              </a:rPr>
              <a:t>Systemic Complications of Plaster Cast</a:t>
            </a:r>
            <a:endParaRPr lang="en-US" sz="3200" b="1" dirty="0">
              <a:latin typeface="Arial" pitchFamily="34" charset="0"/>
              <a:cs typeface="Arial" pitchFamily="34" charset="0"/>
            </a:endParaRPr>
          </a:p>
        </p:txBody>
      </p:sp>
      <p:sp>
        <p:nvSpPr>
          <p:cNvPr id="3" name="Content Placeholder 2"/>
          <p:cNvSpPr>
            <a:spLocks noGrp="1"/>
          </p:cNvSpPr>
          <p:nvPr>
            <p:ph idx="4294967295"/>
          </p:nvPr>
        </p:nvSpPr>
        <p:spPr>
          <a:xfrm>
            <a:off x="0" y="914400"/>
            <a:ext cx="8229600" cy="5943600"/>
          </a:xfrm>
        </p:spPr>
        <p:txBody>
          <a:bodyPr>
            <a:noAutofit/>
          </a:bodyPr>
          <a:lstStyle/>
          <a:p>
            <a:pPr marL="0" indent="0">
              <a:buNone/>
            </a:pPr>
            <a:r>
              <a:rPr lang="en-US" sz="2200" dirty="0" smtClean="0">
                <a:latin typeface="Arial" pitchFamily="34" charset="0"/>
                <a:cs typeface="Arial" pitchFamily="34" charset="0"/>
              </a:rPr>
              <a:t>The most serious is deep venous thrombosis leading to pulmonary embolism. Pain in the calf is an important sign needing medical advice.</a:t>
            </a:r>
          </a:p>
          <a:p>
            <a:pPr marL="0" indent="0">
              <a:buNone/>
            </a:pPr>
            <a:r>
              <a:rPr lang="en-US" sz="2200" dirty="0" smtClean="0">
                <a:latin typeface="Arial" pitchFamily="34" charset="0"/>
                <a:cs typeface="Arial" pitchFamily="34" charset="0"/>
              </a:rPr>
              <a:t>Immobilization in trunk plaster beds may also produce nausea, abdominal muscle cramps , retention of urine and abdominal distention.</a:t>
            </a:r>
          </a:p>
          <a:p>
            <a:pPr marL="0" indent="0">
              <a:buNone/>
            </a:pPr>
            <a:r>
              <a:rPr lang="en-US" sz="2200" dirty="0" smtClean="0">
                <a:latin typeface="Arial" pitchFamily="34" charset="0"/>
                <a:cs typeface="Arial" pitchFamily="34" charset="0"/>
              </a:rPr>
              <a:t>Good nursing and diet with regular exercises will help ensure that the initial period of extensive immobilization is achieved without complications.</a:t>
            </a:r>
          </a:p>
          <a:p>
            <a:pPr marL="0" indent="0" algn="ctr">
              <a:buNone/>
            </a:pPr>
            <a:r>
              <a:rPr lang="en-US" sz="2200" b="1" dirty="0" smtClean="0">
                <a:latin typeface="Arial" pitchFamily="34" charset="0"/>
                <a:cs typeface="Arial" pitchFamily="34" charset="0"/>
              </a:rPr>
              <a:t>Immediate  Local  Complications  Plaster Cast.</a:t>
            </a:r>
          </a:p>
          <a:p>
            <a:pPr marL="0" indent="0" algn="ctr">
              <a:buNone/>
            </a:pPr>
            <a:r>
              <a:rPr lang="en-US" sz="2200" b="1" dirty="0" smtClean="0">
                <a:latin typeface="Arial" pitchFamily="34" charset="0"/>
                <a:cs typeface="Arial" pitchFamily="34" charset="0"/>
              </a:rPr>
              <a:t>Swelling  of the Part.</a:t>
            </a:r>
          </a:p>
          <a:p>
            <a:pPr marL="0" indent="0">
              <a:buNone/>
            </a:pPr>
            <a:r>
              <a:rPr lang="en-US" sz="2200" dirty="0" smtClean="0">
                <a:latin typeface="Arial" pitchFamily="34" charset="0"/>
                <a:cs typeface="Arial" pitchFamily="34" charset="0"/>
              </a:rPr>
              <a:t>A plaster produces constricting    effect on the  limb and most of it is well tolerated  but a moderate constriction of the veins , damming  the blood , and  causing swelling , discomfort or pain , and a blue colour in the skin and under the nails.</a:t>
            </a:r>
          </a:p>
          <a:p>
            <a:pPr marL="0" indent="0">
              <a:buNone/>
            </a:pPr>
            <a:r>
              <a:rPr lang="en-US" sz="2200" dirty="0" smtClean="0">
                <a:latin typeface="Arial" pitchFamily="34" charset="0"/>
                <a:cs typeface="Arial" pitchFamily="34" charset="0"/>
              </a:rPr>
              <a:t>.</a:t>
            </a:r>
          </a:p>
          <a:p>
            <a:pPr marL="0" indent="0" algn="ctr">
              <a:buNone/>
            </a:pPr>
            <a:r>
              <a:rPr lang="en-US" sz="2200" b="1" dirty="0" smtClean="0">
                <a:latin typeface="Arial" pitchFamily="34" charset="0"/>
                <a:cs typeface="Arial" pitchFamily="34" charset="0"/>
              </a:rPr>
              <a:t> </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9438832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14400"/>
          </a:xfrm>
        </p:spPr>
        <p:txBody>
          <a:bodyPr/>
          <a:lstStyle/>
          <a:p>
            <a:r>
              <a:rPr lang="en-US" dirty="0" smtClean="0"/>
              <a:t>Conti-</a:t>
            </a:r>
            <a:endParaRPr lang="en-US" dirty="0"/>
          </a:p>
        </p:txBody>
      </p:sp>
      <p:sp>
        <p:nvSpPr>
          <p:cNvPr id="3" name="Content Placeholder 2"/>
          <p:cNvSpPr>
            <a:spLocks noGrp="1"/>
          </p:cNvSpPr>
          <p:nvPr>
            <p:ph idx="4294967295"/>
          </p:nvPr>
        </p:nvSpPr>
        <p:spPr>
          <a:xfrm>
            <a:off x="0" y="762000"/>
            <a:ext cx="8686800" cy="6096000"/>
          </a:xfrm>
        </p:spPr>
        <p:txBody>
          <a:bodyPr>
            <a:noAutofit/>
          </a:bodyPr>
          <a:lstStyle/>
          <a:p>
            <a:pPr marL="0" indent="0">
              <a:buNone/>
            </a:pPr>
            <a:r>
              <a:rPr lang="en-US" sz="2400" dirty="0" smtClean="0">
                <a:latin typeface="Arial" pitchFamily="34" charset="0"/>
                <a:cs typeface="Arial" pitchFamily="34" charset="0"/>
              </a:rPr>
              <a:t>Temporary  remedies  such as elevation of the limb and exercising  the digits may be tried , but , if persistent , the constriction  must be  relieved. The cast  can be splint and eased or </a:t>
            </a:r>
            <a:r>
              <a:rPr lang="en-US" sz="2400" dirty="0" err="1" smtClean="0">
                <a:latin typeface="Arial" pitchFamily="34" charset="0"/>
                <a:cs typeface="Arial" pitchFamily="34" charset="0"/>
              </a:rPr>
              <a:t>bivalved</a:t>
            </a:r>
            <a:r>
              <a:rPr lang="en-US" sz="2400" dirty="0" smtClean="0">
                <a:latin typeface="Arial" pitchFamily="34" charset="0"/>
                <a:cs typeface="Arial" pitchFamily="34" charset="0"/>
              </a:rPr>
              <a:t> , taking care not to damage the skin.</a:t>
            </a:r>
          </a:p>
          <a:p>
            <a:pPr marL="0" indent="0" algn="ctr">
              <a:buNone/>
            </a:pPr>
            <a:r>
              <a:rPr lang="en-US" sz="2400" b="1" dirty="0" smtClean="0">
                <a:latin typeface="Arial" pitchFamily="34" charset="0"/>
                <a:cs typeface="Arial" pitchFamily="34" charset="0"/>
              </a:rPr>
              <a:t>Impaired Arterial  Supply .</a:t>
            </a:r>
          </a:p>
          <a:p>
            <a:pPr marL="0" indent="0">
              <a:buNone/>
            </a:pPr>
            <a:r>
              <a:rPr lang="en-US" sz="2400" dirty="0" smtClean="0">
                <a:latin typeface="Arial" pitchFamily="34" charset="0"/>
                <a:cs typeface="Arial" pitchFamily="34" charset="0"/>
              </a:rPr>
              <a:t>A pale skin which is cool  and without  a palpable pulse indicates  that the arterial supply is disrupted . If a pressure on the finger nail the </a:t>
            </a:r>
            <a:r>
              <a:rPr lang="en-US" sz="2400" dirty="0" err="1" smtClean="0">
                <a:latin typeface="Arial" pitchFamily="34" charset="0"/>
                <a:cs typeface="Arial" pitchFamily="34" charset="0"/>
              </a:rPr>
              <a:t>colour</a:t>
            </a:r>
            <a:r>
              <a:rPr lang="en-US" sz="2400" dirty="0" smtClean="0">
                <a:latin typeface="Arial" pitchFamily="34" charset="0"/>
                <a:cs typeface="Arial" pitchFamily="34" charset="0"/>
              </a:rPr>
              <a:t> does not immediately return. This is  a serious complication.  Medical advice must be sought immediately. </a:t>
            </a:r>
          </a:p>
          <a:p>
            <a:pPr marL="0" indent="0">
              <a:buNone/>
            </a:pPr>
            <a:r>
              <a:rPr lang="en-US" sz="2400" dirty="0" smtClean="0">
                <a:latin typeface="Arial" pitchFamily="34" charset="0"/>
                <a:cs typeface="Arial" pitchFamily="34" charset="0"/>
              </a:rPr>
              <a:t>Splitting the cast may relieve the arterial  compression but sometimes surgery may  be necessary.</a:t>
            </a:r>
          </a:p>
          <a:p>
            <a:pPr marL="0" indent="0">
              <a:buNone/>
            </a:pPr>
            <a:r>
              <a:rPr lang="en-US" sz="2400" dirty="0" smtClean="0">
                <a:latin typeface="Arial" pitchFamily="34" charset="0"/>
                <a:cs typeface="Arial" pitchFamily="34" charset="0"/>
              </a:rPr>
              <a:t>Incomplete arterial occlusion may present with pain or aching with loss of power. If in doubt ask for medical advice.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85800"/>
            <a:ext cx="8229600" cy="838200"/>
          </a:xfrm>
        </p:spPr>
        <p:txBody>
          <a:bodyPr/>
          <a:lstStyle/>
          <a:p>
            <a:r>
              <a:rPr lang="en-US" dirty="0" smtClean="0"/>
              <a:t>Conti-</a:t>
            </a:r>
            <a:endParaRPr lang="en-US" dirty="0"/>
          </a:p>
        </p:txBody>
      </p:sp>
      <p:sp>
        <p:nvSpPr>
          <p:cNvPr id="3" name="Content Placeholder 2"/>
          <p:cNvSpPr>
            <a:spLocks noGrp="1"/>
          </p:cNvSpPr>
          <p:nvPr>
            <p:ph idx="4294967295"/>
          </p:nvPr>
        </p:nvSpPr>
        <p:spPr>
          <a:xfrm>
            <a:off x="0" y="1828800"/>
            <a:ext cx="8229600" cy="3779838"/>
          </a:xfrm>
        </p:spPr>
        <p:txBody>
          <a:bodyPr/>
          <a:lstStyle/>
          <a:p>
            <a:pPr marL="0" indent="0" algn="ctr">
              <a:buNone/>
            </a:pPr>
            <a:r>
              <a:rPr lang="en-US" sz="2800" b="1" dirty="0" smtClean="0">
                <a:latin typeface="Arial" pitchFamily="34" charset="0"/>
                <a:cs typeface="Arial" pitchFamily="34" charset="0"/>
              </a:rPr>
              <a:t>Pain .</a:t>
            </a:r>
          </a:p>
          <a:p>
            <a:pPr marL="0" indent="0">
              <a:buNone/>
            </a:pPr>
            <a:r>
              <a:rPr lang="en-US" sz="2800" dirty="0" smtClean="0">
                <a:latin typeface="Arial" pitchFamily="34" charset="0"/>
                <a:cs typeface="Arial" pitchFamily="34" charset="0"/>
              </a:rPr>
              <a:t>Pain has many causes. This may be due to tissue damage at injury or reduction, swelling within the cast , muscle spasm , pressure on blood vessels or nerves, skin irritation or sores . Although diagnosis may be difficult , persistent pain or intermittent acute pain should not be ignored . Medical advice must be sought</a:t>
            </a:r>
            <a:endParaRPr lang="en-US" sz="2800" dirty="0" smtClean="0"/>
          </a:p>
          <a:p>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381000"/>
            <a:ext cx="8229600" cy="914400"/>
          </a:xfrm>
        </p:spPr>
        <p:txBody>
          <a:bodyPr>
            <a:normAutofit/>
          </a:bodyPr>
          <a:lstStyle/>
          <a:p>
            <a:pPr algn="ctr"/>
            <a:r>
              <a:rPr lang="en-US" sz="4000" b="1" dirty="0" smtClean="0">
                <a:latin typeface="Arial" pitchFamily="34" charset="0"/>
                <a:cs typeface="Arial" pitchFamily="34" charset="0"/>
              </a:rPr>
              <a:t>Grade of Sore.</a:t>
            </a:r>
            <a:endParaRPr lang="en-US" sz="4000" b="1" dirty="0">
              <a:latin typeface="Arial" pitchFamily="34" charset="0"/>
              <a:cs typeface="Arial" pitchFamily="34" charset="0"/>
            </a:endParaRPr>
          </a:p>
        </p:txBody>
      </p:sp>
      <p:sp>
        <p:nvSpPr>
          <p:cNvPr id="7" name="Content Placeholder 6"/>
          <p:cNvSpPr>
            <a:spLocks noGrp="1"/>
          </p:cNvSpPr>
          <p:nvPr>
            <p:ph idx="4294967295"/>
          </p:nvPr>
        </p:nvSpPr>
        <p:spPr>
          <a:xfrm>
            <a:off x="0" y="1447800"/>
            <a:ext cx="8229600" cy="5181600"/>
          </a:xfrm>
        </p:spPr>
        <p:txBody>
          <a:bodyPr>
            <a:normAutofit/>
          </a:bodyPr>
          <a:lstStyle/>
          <a:p>
            <a:pPr marL="0" indent="0">
              <a:buNone/>
            </a:pPr>
            <a:r>
              <a:rPr lang="en-US" sz="2000" dirty="0" smtClean="0">
                <a:latin typeface="Arial" pitchFamily="34" charset="0"/>
                <a:cs typeface="Arial" pitchFamily="34" charset="0"/>
              </a:rPr>
              <a:t>Sore are graded according to depth of the involvement.</a:t>
            </a:r>
          </a:p>
          <a:p>
            <a:r>
              <a:rPr lang="en-US" sz="2000" dirty="0" smtClean="0">
                <a:latin typeface="Arial" pitchFamily="34" charset="0"/>
                <a:cs typeface="Arial" pitchFamily="34" charset="0"/>
              </a:rPr>
              <a:t>Grade I – Redness of skin.</a:t>
            </a:r>
          </a:p>
          <a:p>
            <a:r>
              <a:rPr lang="en-US" sz="2000" dirty="0" smtClean="0">
                <a:latin typeface="Arial" pitchFamily="34" charset="0"/>
                <a:cs typeface="Arial" pitchFamily="34" charset="0"/>
              </a:rPr>
              <a:t>Grade II – Involvement of subcutaneous tissue or cellulitis.</a:t>
            </a:r>
          </a:p>
          <a:p>
            <a:r>
              <a:rPr lang="en-US" sz="2000" dirty="0" smtClean="0">
                <a:latin typeface="Arial" pitchFamily="34" charset="0"/>
                <a:cs typeface="Arial" pitchFamily="34" charset="0"/>
              </a:rPr>
              <a:t>Grade III – Involvement of muscles.</a:t>
            </a:r>
          </a:p>
          <a:p>
            <a:r>
              <a:rPr lang="en-US" sz="2000" dirty="0" smtClean="0">
                <a:latin typeface="Arial" pitchFamily="34" charset="0"/>
                <a:cs typeface="Arial" pitchFamily="34" charset="0"/>
              </a:rPr>
              <a:t>Grade Iv – Bone Deep.</a:t>
            </a:r>
          </a:p>
          <a:p>
            <a:pPr marL="0" indent="0">
              <a:buNone/>
            </a:pPr>
            <a:r>
              <a:rPr lang="en-US" sz="2000" dirty="0" smtClean="0">
                <a:latin typeface="Arial" pitchFamily="34" charset="0"/>
                <a:cs typeface="Arial" pitchFamily="34" charset="0"/>
              </a:rPr>
              <a:t>The treatment of sore depends upon the grade . While grade I only requires removal of offending pressure others require treatment that varies from simple dressings to surgical debridement and reconstructive procedures.</a:t>
            </a:r>
          </a:p>
          <a:p>
            <a:pPr marL="0" indent="0">
              <a:buNone/>
            </a:pPr>
            <a:r>
              <a:rPr lang="en-US" sz="2000" dirty="0" smtClean="0">
                <a:latin typeface="Arial" pitchFamily="34" charset="0"/>
                <a:cs typeface="Arial" pitchFamily="34" charset="0"/>
              </a:rPr>
              <a:t>The fracture needs to be splinted throughout. In some cases it might be pertinent to shift to external  fixation of the fracture.</a:t>
            </a:r>
          </a:p>
          <a:p>
            <a:pPr marL="0" indent="0">
              <a:buNone/>
            </a:pPr>
            <a:r>
              <a:rPr lang="en-US" sz="2000" dirty="0" smtClean="0">
                <a:latin typeface="Arial" pitchFamily="34" charset="0"/>
                <a:cs typeface="Arial" pitchFamily="34" charset="0"/>
              </a:rPr>
              <a:t>Apart from immediate complications and plaster sores there are many other problems that can arise with plaster application.</a:t>
            </a:r>
          </a:p>
        </p:txBody>
      </p:sp>
    </p:spTree>
    <p:extLst>
      <p:ext uri="{BB962C8B-B14F-4D97-AF65-F5344CB8AC3E}">
        <p14:creationId xmlns:p14="http://schemas.microsoft.com/office/powerpoint/2010/main" val="3090056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Contu-</a:t>
            </a:r>
            <a:endParaRPr lang="en-US" dirty="0"/>
          </a:p>
        </p:txBody>
      </p:sp>
      <p:sp>
        <p:nvSpPr>
          <p:cNvPr id="3" name="Content Placeholder 2"/>
          <p:cNvSpPr>
            <a:spLocks noGrp="1"/>
          </p:cNvSpPr>
          <p:nvPr>
            <p:ph idx="4294967295"/>
          </p:nvPr>
        </p:nvSpPr>
        <p:spPr>
          <a:xfrm>
            <a:off x="0" y="1935163"/>
            <a:ext cx="8229600" cy="4389437"/>
          </a:xfrm>
        </p:spPr>
        <p:txBody>
          <a:bodyPr/>
          <a:lstStyle/>
          <a:p>
            <a:pPr>
              <a:buNone/>
            </a:pPr>
            <a:r>
              <a:rPr lang="en-US" dirty="0" smtClean="0"/>
              <a:t>6.An orthopedic cast, body cast, plaster cast or surgical cast is a shell, frequently  made  from plaster, encasing a limb to stabilize  and hold anatomical structures, most  often  a broken bone in place until healing is confirm it is similar in function  to a splint</a:t>
            </a:r>
          </a:p>
          <a:p>
            <a:pPr>
              <a:buNone/>
            </a:pPr>
            <a:r>
              <a:rPr lang="en-US" dirty="0" smtClean="0"/>
              <a:t>7.Nowdays bandages of synthetic are often used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371600"/>
            <a:ext cx="8229600" cy="5486400"/>
          </a:xfrm>
        </p:spPr>
        <p:txBody>
          <a:bodyPr>
            <a:normAutofit fontScale="70000" lnSpcReduction="20000"/>
          </a:bodyPr>
          <a:lstStyle/>
          <a:p>
            <a:pPr marL="0" indent="0" algn="ctr">
              <a:buNone/>
            </a:pPr>
            <a:r>
              <a:rPr lang="en-US" sz="2800" b="1" dirty="0" smtClean="0">
                <a:latin typeface="Arial" pitchFamily="34" charset="0"/>
                <a:cs typeface="Arial" pitchFamily="34" charset="0"/>
              </a:rPr>
              <a:t>Loss of Position</a:t>
            </a:r>
            <a:r>
              <a:rPr lang="en-US" sz="2800" dirty="0" smtClean="0">
                <a:latin typeface="Arial" pitchFamily="34" charset="0"/>
                <a:cs typeface="Arial" pitchFamily="34" charset="0"/>
              </a:rPr>
              <a:t>. </a:t>
            </a:r>
          </a:p>
          <a:p>
            <a:pPr marL="0" indent="0">
              <a:buNone/>
            </a:pPr>
            <a:r>
              <a:rPr lang="en-US" sz="3000" dirty="0" smtClean="0">
                <a:latin typeface="Arial" pitchFamily="34" charset="0"/>
                <a:cs typeface="Arial" pitchFamily="34" charset="0"/>
              </a:rPr>
              <a:t>Because swelling occurs with most fractures especially after reduction , the technician puts </a:t>
            </a:r>
            <a:r>
              <a:rPr lang="en-US" sz="3000" b="1" u="sng" dirty="0" smtClean="0">
                <a:latin typeface="Arial" pitchFamily="34" charset="0"/>
                <a:cs typeface="Arial" pitchFamily="34" charset="0"/>
              </a:rPr>
              <a:t>padding </a:t>
            </a:r>
            <a:r>
              <a:rPr lang="en-US" sz="3000" dirty="0" smtClean="0">
                <a:latin typeface="Arial" pitchFamily="34" charset="0"/>
                <a:cs typeface="Arial" pitchFamily="34" charset="0"/>
              </a:rPr>
              <a:t>under the cast to protect the skin . This padding gets compressed. After 48 hours when the </a:t>
            </a:r>
            <a:r>
              <a:rPr lang="en-US" sz="3000" dirty="0" err="1" smtClean="0">
                <a:latin typeface="Arial" pitchFamily="34" charset="0"/>
                <a:cs typeface="Arial" pitchFamily="34" charset="0"/>
              </a:rPr>
              <a:t>oedema</a:t>
            </a:r>
            <a:r>
              <a:rPr lang="en-US" sz="3000" dirty="0" smtClean="0">
                <a:latin typeface="Arial" pitchFamily="34" charset="0"/>
                <a:cs typeface="Arial" pitchFamily="34" charset="0"/>
              </a:rPr>
              <a:t> is subsiding, the cast may be too loose to hold the bone ends in position against undesirable muscle action.</a:t>
            </a:r>
            <a:endParaRPr lang="en-US" sz="3000" b="1" u="sng" dirty="0" smtClean="0">
              <a:latin typeface="Arial" pitchFamily="34" charset="0"/>
              <a:cs typeface="Arial" pitchFamily="34" charset="0"/>
            </a:endParaRPr>
          </a:p>
          <a:p>
            <a:pPr marL="0" indent="0">
              <a:buNone/>
            </a:pPr>
            <a:r>
              <a:rPr lang="en-US" sz="3000" dirty="0" smtClean="0">
                <a:latin typeface="Arial" pitchFamily="34" charset="0"/>
                <a:cs typeface="Arial" pitchFamily="34" charset="0"/>
              </a:rPr>
              <a:t>Such displacement may be sudden and cause pain or gradual being first noticed on the next X-ray. This complication  may seriously delay  sound healing and may produce permanent deformity.</a:t>
            </a:r>
          </a:p>
          <a:p>
            <a:pPr marL="0" indent="0">
              <a:buNone/>
            </a:pPr>
            <a:r>
              <a:rPr lang="en-US" sz="3000" dirty="0" smtClean="0">
                <a:latin typeface="Arial" pitchFamily="34" charset="0"/>
                <a:cs typeface="Arial" pitchFamily="34" charset="0"/>
              </a:rPr>
              <a:t>Medical advice must be sought if the position is suspect.</a:t>
            </a:r>
          </a:p>
          <a:p>
            <a:pPr marL="0" indent="0" algn="ctr">
              <a:buNone/>
            </a:pPr>
            <a:r>
              <a:rPr lang="en-US" sz="3000" b="1" dirty="0" smtClean="0">
                <a:latin typeface="Arial" pitchFamily="34" charset="0"/>
                <a:cs typeface="Arial" pitchFamily="34" charset="0"/>
              </a:rPr>
              <a:t>Never Damage</a:t>
            </a:r>
            <a:r>
              <a:rPr lang="en-US" sz="3000" dirty="0" smtClean="0">
                <a:latin typeface="Arial" pitchFamily="34" charset="0"/>
                <a:cs typeface="Arial" pitchFamily="34" charset="0"/>
              </a:rPr>
              <a:t>. </a:t>
            </a:r>
          </a:p>
          <a:p>
            <a:pPr marL="0" indent="0">
              <a:buNone/>
            </a:pPr>
            <a:r>
              <a:rPr lang="en-US" sz="3000" dirty="0" smtClean="0">
                <a:latin typeface="Arial" pitchFamily="34" charset="0"/>
                <a:cs typeface="Arial" pitchFamily="34" charset="0"/>
              </a:rPr>
              <a:t>Loss of power , tingling and numbness distal to the cast are signs of impaired nerve function . The cause may be direct compression by bone  ends or plaster pressure , indirect compression of </a:t>
            </a:r>
            <a:r>
              <a:rPr lang="en-US" sz="3000" dirty="0" err="1" smtClean="0">
                <a:latin typeface="Arial" pitchFamily="34" charset="0"/>
                <a:cs typeface="Arial" pitchFamily="34" charset="0"/>
              </a:rPr>
              <a:t>oedematous</a:t>
            </a:r>
            <a:r>
              <a:rPr lang="en-US" sz="3000" dirty="0" smtClean="0">
                <a:latin typeface="Arial" pitchFamily="34" charset="0"/>
                <a:cs typeface="Arial" pitchFamily="34" charset="0"/>
              </a:rPr>
              <a:t>  tissue or tourniquet  effect, or reduced blood  flow.</a:t>
            </a:r>
          </a:p>
          <a:p>
            <a:pPr marL="0" indent="0">
              <a:buNone/>
            </a:pPr>
            <a:r>
              <a:rPr lang="en-US" sz="3000" dirty="0" smtClean="0">
                <a:latin typeface="Arial" pitchFamily="34" charset="0"/>
                <a:cs typeface="Arial" pitchFamily="34" charset="0"/>
              </a:rPr>
              <a:t>Routine testing of power and sensation will  </a:t>
            </a:r>
            <a:r>
              <a:rPr lang="en-US" sz="3000" dirty="0" err="1" smtClean="0">
                <a:latin typeface="Arial" pitchFamily="34" charset="0"/>
                <a:cs typeface="Arial" pitchFamily="34" charset="0"/>
              </a:rPr>
              <a:t>detectanty</a:t>
            </a:r>
            <a:r>
              <a:rPr lang="en-US" sz="3000" dirty="0" smtClean="0">
                <a:latin typeface="Arial" pitchFamily="34" charset="0"/>
                <a:cs typeface="Arial" pitchFamily="34" charset="0"/>
              </a:rPr>
              <a:t> defect  quickly . Corrective action includes relieving cast pressure , supporting and protecting paralyzed  parts , and physiotherapy to help restore normal function of muscle and joints.</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normAutofit fontScale="92500" lnSpcReduction="10000"/>
          </a:bodyPr>
          <a:lstStyle/>
          <a:p>
            <a:pPr marL="0" indent="0" algn="ctr">
              <a:buNone/>
            </a:pPr>
            <a:r>
              <a:rPr lang="en-US" sz="2400" b="1" dirty="0" smtClean="0">
                <a:latin typeface="Arial" pitchFamily="34" charset="0"/>
                <a:cs typeface="Arial" pitchFamily="34" charset="0"/>
              </a:rPr>
              <a:t>Avoiding the Complications of Plaster  Cast</a:t>
            </a:r>
            <a:r>
              <a:rPr lang="en-US" sz="2400" dirty="0" smtClean="0">
                <a:latin typeface="Arial" pitchFamily="34" charset="0"/>
                <a:cs typeface="Arial" pitchFamily="34" charset="0"/>
              </a:rPr>
              <a:t>.</a:t>
            </a:r>
          </a:p>
          <a:p>
            <a:pPr marL="0" indent="0">
              <a:buNone/>
            </a:pPr>
            <a:r>
              <a:rPr lang="en-US" sz="2400" dirty="0" smtClean="0">
                <a:latin typeface="Arial" pitchFamily="34" charset="0"/>
                <a:cs typeface="Arial" pitchFamily="34" charset="0"/>
              </a:rPr>
              <a:t>Complications  of plaster  cast can be reduced by  taking all precautions of application of cast, keep a vigilant eye  and making sure the patient is well instructed about care of cast. </a:t>
            </a:r>
          </a:p>
          <a:p>
            <a:r>
              <a:rPr lang="en-US" sz="2400" dirty="0" smtClean="0">
                <a:latin typeface="Arial" pitchFamily="34" charset="0"/>
                <a:cs typeface="Arial" pitchFamily="34" charset="0"/>
              </a:rPr>
              <a:t>Application of the plaster  cast should be done by a skilled person in proper manner.</a:t>
            </a:r>
          </a:p>
          <a:p>
            <a:r>
              <a:rPr lang="en-US" sz="2400" dirty="0" smtClean="0">
                <a:latin typeface="Arial" pitchFamily="34" charset="0"/>
                <a:cs typeface="Arial" pitchFamily="34" charset="0"/>
              </a:rPr>
              <a:t>Patient , as a routine should always  be called  for follow up examination  next day . Strict  elevation of the limb  should be  instructed.</a:t>
            </a:r>
          </a:p>
          <a:p>
            <a:r>
              <a:rPr lang="en-US" sz="2400" dirty="0" smtClean="0">
                <a:latin typeface="Arial" pitchFamily="34" charset="0"/>
                <a:cs typeface="Arial" pitchFamily="34" charset="0"/>
              </a:rPr>
              <a:t>Patient should report on pain that is not relieved , swelling  , bluishness or pallor of distal part.</a:t>
            </a:r>
          </a:p>
          <a:p>
            <a:r>
              <a:rPr lang="en-US" sz="2400" dirty="0" smtClean="0">
                <a:latin typeface="Arial" pitchFamily="34" charset="0"/>
                <a:cs typeface="Arial" pitchFamily="34" charset="0"/>
              </a:rPr>
              <a:t>Patient should be carefully examined in the follow up for probable complications of plaster cast.</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762000"/>
          </a:xfrm>
        </p:spPr>
        <p:txBody>
          <a:bodyPr>
            <a:normAutofit/>
          </a:bodyPr>
          <a:lstStyle/>
          <a:p>
            <a:r>
              <a:rPr lang="en-US" sz="2400" b="1" dirty="0" smtClean="0">
                <a:latin typeface="Arial" pitchFamily="34" charset="0"/>
                <a:cs typeface="Arial" pitchFamily="34" charset="0"/>
              </a:rPr>
              <a:t>Complications of Plaster of Paris (casts) Continues.</a:t>
            </a:r>
            <a:endParaRPr lang="en-US" sz="2400" b="1" dirty="0">
              <a:latin typeface="Arial" pitchFamily="34" charset="0"/>
              <a:cs typeface="Arial" pitchFamily="34" charset="0"/>
            </a:endParaRPr>
          </a:p>
        </p:txBody>
      </p:sp>
      <p:sp>
        <p:nvSpPr>
          <p:cNvPr id="3" name="Content Placeholder 2"/>
          <p:cNvSpPr>
            <a:spLocks noGrp="1"/>
          </p:cNvSpPr>
          <p:nvPr>
            <p:ph idx="4294967295"/>
          </p:nvPr>
        </p:nvSpPr>
        <p:spPr>
          <a:xfrm>
            <a:off x="0" y="1219200"/>
            <a:ext cx="8229600" cy="5364163"/>
          </a:xfrm>
        </p:spPr>
        <p:txBody>
          <a:bodyPr>
            <a:noAutofit/>
          </a:bodyPr>
          <a:lstStyle/>
          <a:p>
            <a:r>
              <a:rPr lang="en-US" sz="2000" dirty="0" smtClean="0">
                <a:latin typeface="Arial" pitchFamily="34" charset="0"/>
                <a:cs typeface="Arial" pitchFamily="34" charset="0"/>
              </a:rPr>
              <a:t>Loss of position of fracture fragments.</a:t>
            </a:r>
          </a:p>
          <a:p>
            <a:r>
              <a:rPr lang="en-US" sz="2000" dirty="0" smtClean="0">
                <a:latin typeface="Arial" pitchFamily="34" charset="0"/>
                <a:cs typeface="Arial" pitchFamily="34" charset="0"/>
              </a:rPr>
              <a:t>Plaster sores.</a:t>
            </a:r>
          </a:p>
          <a:p>
            <a:r>
              <a:rPr lang="en-US" sz="2000" dirty="0" smtClean="0">
                <a:latin typeface="Arial" pitchFamily="34" charset="0"/>
                <a:cs typeface="Arial" pitchFamily="34" charset="0"/>
              </a:rPr>
              <a:t>Impaired circulation.</a:t>
            </a:r>
          </a:p>
          <a:p>
            <a:r>
              <a:rPr lang="en-US" sz="2000" dirty="0" smtClean="0">
                <a:latin typeface="Arial" pitchFamily="34" charset="0"/>
                <a:cs typeface="Arial" pitchFamily="34" charset="0"/>
              </a:rPr>
              <a:t>General constitutional complications.</a:t>
            </a:r>
          </a:p>
          <a:p>
            <a:pPr marL="228600" indent="-228600">
              <a:buFont typeface="+mj-lt"/>
              <a:buAutoNum type="arabicPeriod"/>
            </a:pPr>
            <a:r>
              <a:rPr lang="en-US" sz="2000" b="1" dirty="0">
                <a:latin typeface="Arial" pitchFamily="34" charset="0"/>
                <a:cs typeface="Arial" pitchFamily="34" charset="0"/>
              </a:rPr>
              <a:t> </a:t>
            </a:r>
            <a:r>
              <a:rPr lang="en-US" sz="2000" b="1" dirty="0" smtClean="0">
                <a:latin typeface="Arial" pitchFamily="34" charset="0"/>
                <a:cs typeface="Arial" pitchFamily="34" charset="0"/>
              </a:rPr>
              <a:t>Loss of  Position .( Fractures ) </a:t>
            </a:r>
          </a:p>
          <a:p>
            <a:r>
              <a:rPr lang="en-US" sz="2000" dirty="0" smtClean="0">
                <a:latin typeface="Arial" pitchFamily="34" charset="0"/>
                <a:cs typeface="Arial" pitchFamily="34" charset="0"/>
              </a:rPr>
              <a:t>Swelling is the main feature of any fracture.</a:t>
            </a:r>
          </a:p>
          <a:p>
            <a:r>
              <a:rPr lang="en-US" sz="2000" dirty="0" smtClean="0">
                <a:latin typeface="Arial" pitchFamily="34" charset="0"/>
                <a:cs typeface="Arial" pitchFamily="34" charset="0"/>
              </a:rPr>
              <a:t>A cast technician  should apply a firm padded plaster to anticipate swelling and ensure the limb is elevated and the extremities exercised.</a:t>
            </a:r>
          </a:p>
          <a:p>
            <a:r>
              <a:rPr lang="en-US" sz="2000" dirty="0" smtClean="0">
                <a:latin typeface="Arial" pitchFamily="34" charset="0"/>
                <a:cs typeface="Arial" pitchFamily="34" charset="0"/>
              </a:rPr>
              <a:t>A cast can be loose when swelling has subsided leading to loose plaster – if left like that there will be movement of fragments.</a:t>
            </a:r>
          </a:p>
          <a:p>
            <a:r>
              <a:rPr lang="en-US" sz="2000" dirty="0" smtClean="0">
                <a:latin typeface="Arial" pitchFamily="34" charset="0"/>
                <a:cs typeface="Arial" pitchFamily="34" charset="0"/>
              </a:rPr>
              <a:t>Loss of position of the fracture.</a:t>
            </a:r>
          </a:p>
          <a:p>
            <a:r>
              <a:rPr lang="en-US" sz="2000" dirty="0" smtClean="0">
                <a:latin typeface="Arial" pitchFamily="34" charset="0"/>
                <a:cs typeface="Arial" pitchFamily="34" charset="0"/>
              </a:rPr>
              <a:t>Solve that - change  P.O.P  if swelling subsides.</a:t>
            </a:r>
          </a:p>
          <a:p>
            <a:pPr marL="228600" indent="-228600">
              <a:buNone/>
            </a:pPr>
            <a:endParaRPr lang="en-US" sz="1200" dirty="0" smtClean="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1422744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524000"/>
            <a:ext cx="8229600" cy="5105400"/>
          </a:xfrm>
        </p:spPr>
        <p:txBody>
          <a:bodyPr>
            <a:noAutofit/>
          </a:bodyPr>
          <a:lstStyle/>
          <a:p>
            <a:pPr marL="228600" indent="-228600">
              <a:buAutoNum type="arabicPeriod" startAt="2"/>
            </a:pPr>
            <a:r>
              <a:rPr lang="en-US" sz="1500" b="1" dirty="0" smtClean="0">
                <a:latin typeface="Arial" pitchFamily="34" charset="0"/>
                <a:cs typeface="Arial" pitchFamily="34" charset="0"/>
              </a:rPr>
              <a:t>Plaster  Sores </a:t>
            </a:r>
            <a:r>
              <a:rPr lang="en-US" sz="1500" dirty="0" smtClean="0">
                <a:latin typeface="Arial" pitchFamily="34" charset="0"/>
                <a:cs typeface="Arial" pitchFamily="34" charset="0"/>
              </a:rPr>
              <a:t>.</a:t>
            </a:r>
          </a:p>
          <a:p>
            <a:pPr marL="0" indent="0">
              <a:buNone/>
            </a:pPr>
            <a:r>
              <a:rPr lang="en-US" sz="1500" dirty="0" smtClean="0">
                <a:latin typeface="Arial" pitchFamily="34" charset="0"/>
                <a:cs typeface="Arial" pitchFamily="34" charset="0"/>
              </a:rPr>
              <a:t>Comes as  a result of the following ;</a:t>
            </a:r>
          </a:p>
          <a:p>
            <a:r>
              <a:rPr lang="en-US" sz="1500" dirty="0" smtClean="0">
                <a:latin typeface="Arial" pitchFamily="34" charset="0"/>
                <a:cs typeface="Arial" pitchFamily="34" charset="0"/>
              </a:rPr>
              <a:t>Technique </a:t>
            </a:r>
          </a:p>
          <a:p>
            <a:r>
              <a:rPr lang="en-US" sz="1500" dirty="0" smtClean="0">
                <a:latin typeface="Arial" pitchFamily="34" charset="0"/>
                <a:cs typeface="Arial" pitchFamily="34" charset="0"/>
              </a:rPr>
              <a:t>Instruction</a:t>
            </a:r>
          </a:p>
          <a:p>
            <a:r>
              <a:rPr lang="en-US" sz="1500" dirty="0" smtClean="0">
                <a:latin typeface="Arial" pitchFamily="34" charset="0"/>
                <a:cs typeface="Arial" pitchFamily="34" charset="0"/>
              </a:rPr>
              <a:t>Supervision</a:t>
            </a:r>
          </a:p>
          <a:p>
            <a:r>
              <a:rPr lang="en-US" sz="1500" dirty="0" smtClean="0">
                <a:latin typeface="Arial" pitchFamily="34" charset="0"/>
                <a:cs typeface="Arial" pitchFamily="34" charset="0"/>
              </a:rPr>
              <a:t>Foreign bodies. </a:t>
            </a:r>
          </a:p>
          <a:p>
            <a:pPr marL="0" indent="0">
              <a:buNone/>
            </a:pPr>
            <a:r>
              <a:rPr lang="en-US" sz="1500" dirty="0" smtClean="0">
                <a:latin typeface="Arial" pitchFamily="34" charset="0"/>
                <a:cs typeface="Arial" pitchFamily="34" charset="0"/>
              </a:rPr>
              <a:t>Technique .</a:t>
            </a:r>
          </a:p>
          <a:p>
            <a:r>
              <a:rPr lang="en-US" sz="1500" dirty="0" smtClean="0">
                <a:latin typeface="Arial" pitchFamily="34" charset="0"/>
                <a:cs typeface="Arial" pitchFamily="34" charset="0"/>
              </a:rPr>
              <a:t>Inadequate skeletal protection . Failure to trim the extremities of the cast correctly .</a:t>
            </a:r>
          </a:p>
          <a:p>
            <a:pPr marL="0" indent="0">
              <a:buNone/>
            </a:pPr>
            <a:r>
              <a:rPr lang="en-US" sz="1500" dirty="0" smtClean="0">
                <a:latin typeface="Arial" pitchFamily="34" charset="0"/>
                <a:cs typeface="Arial" pitchFamily="34" charset="0"/>
              </a:rPr>
              <a:t>Instructions .</a:t>
            </a:r>
          </a:p>
          <a:p>
            <a:r>
              <a:rPr lang="en-US" sz="1500" dirty="0" smtClean="0">
                <a:latin typeface="Arial" pitchFamily="34" charset="0"/>
                <a:cs typeface="Arial" pitchFamily="34" charset="0"/>
              </a:rPr>
              <a:t>Failure of the patient to understand how to care for the cast can result to cracking , wetting or friction  occurring with inevitable skin damage.</a:t>
            </a:r>
          </a:p>
          <a:p>
            <a:pPr marL="0" indent="0">
              <a:buNone/>
            </a:pPr>
            <a:r>
              <a:rPr lang="en-US" sz="1500" dirty="0" smtClean="0">
                <a:latin typeface="Arial" pitchFamily="34" charset="0"/>
                <a:cs typeface="Arial" pitchFamily="34" charset="0"/>
              </a:rPr>
              <a:t>Supervision .</a:t>
            </a:r>
          </a:p>
          <a:p>
            <a:r>
              <a:rPr lang="en-US" sz="1500" dirty="0" smtClean="0">
                <a:latin typeface="Arial" pitchFamily="34" charset="0"/>
                <a:cs typeface="Arial" pitchFamily="34" charset="0"/>
              </a:rPr>
              <a:t>Observation for signs of tightness and looseness should be accurate and prompt action taken depending on circumstances .</a:t>
            </a:r>
          </a:p>
          <a:p>
            <a:pPr marL="0" indent="0">
              <a:buNone/>
            </a:pPr>
            <a:r>
              <a:rPr lang="en-US" sz="1500" dirty="0" smtClean="0">
                <a:latin typeface="Arial" pitchFamily="34" charset="0"/>
                <a:cs typeface="Arial" pitchFamily="34" charset="0"/>
              </a:rPr>
              <a:t>Foreign bodies .</a:t>
            </a:r>
          </a:p>
          <a:p>
            <a:r>
              <a:rPr lang="en-US" sz="1500" dirty="0" smtClean="0">
                <a:latin typeface="Arial" pitchFamily="34" charset="0"/>
                <a:cs typeface="Arial" pitchFamily="34" charset="0"/>
              </a:rPr>
              <a:t>Children in cast can put small toys , coins and sweets inside the cast and cause pressure sores.</a:t>
            </a:r>
          </a:p>
          <a:p>
            <a:r>
              <a:rPr lang="en-US" sz="1500" dirty="0" smtClean="0">
                <a:latin typeface="Arial" pitchFamily="34" charset="0"/>
                <a:cs typeface="Arial" pitchFamily="34" charset="0"/>
              </a:rPr>
              <a:t>Patients should be warned of dangers of scratching the skin beneath the cast with metal ( implements ) </a:t>
            </a:r>
            <a:r>
              <a:rPr lang="en-US" sz="1500" dirty="0" err="1" smtClean="0">
                <a:latin typeface="Arial" pitchFamily="34" charset="0"/>
                <a:cs typeface="Arial" pitchFamily="34" charset="0"/>
              </a:rPr>
              <a:t>eg</a:t>
            </a:r>
            <a:r>
              <a:rPr lang="en-US" sz="1500" dirty="0" smtClean="0">
                <a:latin typeface="Arial" pitchFamily="34" charset="0"/>
                <a:cs typeface="Arial" pitchFamily="34" charset="0"/>
              </a:rPr>
              <a:t>. Knitting needles, back scratchers – the  trauma cause can result to infected sore</a:t>
            </a:r>
            <a:endParaRPr lang="en-US" sz="15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990600"/>
            <a:ext cx="8229600" cy="5334000"/>
          </a:xfrm>
        </p:spPr>
        <p:txBody>
          <a:bodyPr>
            <a:normAutofit fontScale="77500" lnSpcReduction="20000"/>
          </a:bodyPr>
          <a:lstStyle/>
          <a:p>
            <a:pPr marL="228600" indent="-228600">
              <a:buAutoNum type="arabicPeriod" startAt="3"/>
            </a:pPr>
            <a:r>
              <a:rPr lang="en-US" sz="2800" b="1" dirty="0" smtClean="0">
                <a:latin typeface="Arial" pitchFamily="34" charset="0"/>
                <a:cs typeface="Arial" pitchFamily="34" charset="0"/>
              </a:rPr>
              <a:t>Loss of Power.</a:t>
            </a:r>
          </a:p>
          <a:p>
            <a:pPr marL="0" indent="0">
              <a:buNone/>
            </a:pPr>
            <a:r>
              <a:rPr lang="en-US" sz="2800" dirty="0" smtClean="0">
                <a:latin typeface="Arial" pitchFamily="34" charset="0"/>
                <a:cs typeface="Arial" pitchFamily="34" charset="0"/>
              </a:rPr>
              <a:t>Inability to extend the fingers , toes suggest loss of power.</a:t>
            </a:r>
          </a:p>
          <a:p>
            <a:pPr marL="0" indent="0">
              <a:buNone/>
            </a:pPr>
            <a:r>
              <a:rPr lang="en-US" sz="2800" dirty="0" smtClean="0">
                <a:latin typeface="Arial" pitchFamily="34" charset="0"/>
                <a:cs typeface="Arial" pitchFamily="34" charset="0"/>
              </a:rPr>
              <a:t>It can be due to; </a:t>
            </a:r>
          </a:p>
          <a:p>
            <a:r>
              <a:rPr lang="en-US" sz="2800" dirty="0" smtClean="0">
                <a:latin typeface="Arial" pitchFamily="34" charset="0"/>
                <a:cs typeface="Arial" pitchFamily="34" charset="0"/>
              </a:rPr>
              <a:t>Pressure of the P.O.P on the superficial nerve.</a:t>
            </a:r>
          </a:p>
          <a:p>
            <a:r>
              <a:rPr lang="en-US" sz="2800" dirty="0" smtClean="0">
                <a:latin typeface="Arial" pitchFamily="34" charset="0"/>
                <a:cs typeface="Arial" pitchFamily="34" charset="0"/>
              </a:rPr>
              <a:t>Post – operative – due to prolonged tourniquet pressure.</a:t>
            </a:r>
          </a:p>
          <a:p>
            <a:r>
              <a:rPr lang="en-US" sz="2800" dirty="0" smtClean="0">
                <a:latin typeface="Arial" pitchFamily="34" charset="0"/>
                <a:cs typeface="Arial" pitchFamily="34" charset="0"/>
              </a:rPr>
              <a:t>It is also feature of impairment of circulation.</a:t>
            </a:r>
          </a:p>
          <a:p>
            <a:pPr marL="0" indent="0">
              <a:buNone/>
            </a:pPr>
            <a:r>
              <a:rPr lang="en-US" sz="2800" dirty="0" smtClean="0">
                <a:latin typeface="Arial" pitchFamily="34" charset="0"/>
                <a:cs typeface="Arial" pitchFamily="34" charset="0"/>
              </a:rPr>
              <a:t>Management – Split  the cast to relieve  tension. </a:t>
            </a:r>
          </a:p>
          <a:p>
            <a:pPr marL="228600" indent="-228600">
              <a:buAutoNum type="arabicPeriod" startAt="4"/>
            </a:pPr>
            <a:r>
              <a:rPr lang="en-US" sz="2800" b="1" dirty="0" smtClean="0">
                <a:latin typeface="Arial" pitchFamily="34" charset="0"/>
                <a:cs typeface="Arial" pitchFamily="34" charset="0"/>
              </a:rPr>
              <a:t>Impairment of Circulation .</a:t>
            </a:r>
          </a:p>
          <a:p>
            <a:pPr marL="0" indent="0">
              <a:buNone/>
            </a:pPr>
            <a:r>
              <a:rPr lang="en-US" sz="2800" dirty="0" smtClean="0">
                <a:latin typeface="Arial" pitchFamily="34" charset="0"/>
                <a:cs typeface="Arial" pitchFamily="34" charset="0"/>
              </a:rPr>
              <a:t>(Impairment venous  return )</a:t>
            </a:r>
          </a:p>
          <a:p>
            <a:r>
              <a:rPr lang="en-US" sz="2800" dirty="0" smtClean="0">
                <a:latin typeface="Arial" pitchFamily="34" charset="0"/>
                <a:cs typeface="Arial" pitchFamily="34" charset="0"/>
              </a:rPr>
              <a:t>Coldness to the extremities  blueness and swelling.</a:t>
            </a:r>
          </a:p>
          <a:p>
            <a:r>
              <a:rPr lang="en-US" sz="2800" dirty="0" err="1" smtClean="0">
                <a:latin typeface="Arial" pitchFamily="34" charset="0"/>
                <a:cs typeface="Arial" pitchFamily="34" charset="0"/>
              </a:rPr>
              <a:t>Colour</a:t>
            </a:r>
            <a:r>
              <a:rPr lang="en-US" sz="2800" dirty="0" smtClean="0">
                <a:latin typeface="Arial" pitchFamily="34" charset="0"/>
                <a:cs typeface="Arial" pitchFamily="34" charset="0"/>
              </a:rPr>
              <a:t>  change , bluish  and swelling  of the extremities.</a:t>
            </a:r>
          </a:p>
          <a:p>
            <a:pPr marL="0" indent="0">
              <a:buNone/>
            </a:pPr>
            <a:r>
              <a:rPr lang="en-US" sz="2800" b="1" dirty="0" smtClean="0">
                <a:latin typeface="Arial" pitchFamily="34" charset="0"/>
                <a:cs typeface="Arial" pitchFamily="34" charset="0"/>
              </a:rPr>
              <a:t>Management .</a:t>
            </a:r>
          </a:p>
          <a:p>
            <a:r>
              <a:rPr lang="en-US" sz="2800" dirty="0" smtClean="0">
                <a:latin typeface="Arial" pitchFamily="34" charset="0"/>
                <a:cs typeface="Arial" pitchFamily="34" charset="0"/>
              </a:rPr>
              <a:t>If there  is swelling – elevated  the part  affected.</a:t>
            </a:r>
          </a:p>
          <a:p>
            <a:r>
              <a:rPr lang="en-US" sz="2800" dirty="0" smtClean="0">
                <a:latin typeface="Arial" pitchFamily="34" charset="0"/>
                <a:cs typeface="Arial" pitchFamily="34" charset="0"/>
              </a:rPr>
              <a:t>Ensure  that digital  exercise  is done .</a:t>
            </a:r>
          </a:p>
          <a:p>
            <a:r>
              <a:rPr lang="en-US" sz="2800" dirty="0" smtClean="0">
                <a:latin typeface="Arial" pitchFamily="34" charset="0"/>
                <a:cs typeface="Arial" pitchFamily="34" charset="0"/>
              </a:rPr>
              <a:t>If the problem persist and the patient experience a lot of  discomforts , split the . P.O.P and  elevate the limb</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a:bodyPr>
          <a:lstStyle/>
          <a:p>
            <a:r>
              <a:rPr lang="en-US" dirty="0" smtClean="0"/>
              <a:t>Conti-</a:t>
            </a:r>
            <a:endParaRPr lang="en-US" dirty="0"/>
          </a:p>
        </p:txBody>
      </p:sp>
      <p:sp>
        <p:nvSpPr>
          <p:cNvPr id="3" name="Content Placeholder 2"/>
          <p:cNvSpPr>
            <a:spLocks noGrp="1"/>
          </p:cNvSpPr>
          <p:nvPr>
            <p:ph idx="4294967295"/>
          </p:nvPr>
        </p:nvSpPr>
        <p:spPr>
          <a:xfrm>
            <a:off x="0" y="1143000"/>
            <a:ext cx="8229600" cy="5486400"/>
          </a:xfrm>
        </p:spPr>
        <p:txBody>
          <a:bodyPr>
            <a:noAutofit/>
          </a:bodyPr>
          <a:lstStyle/>
          <a:p>
            <a:pPr marL="228600" indent="-228600">
              <a:buAutoNum type="arabicPeriod" startAt="5"/>
            </a:pPr>
            <a:r>
              <a:rPr lang="en-US" sz="1600" b="1" dirty="0" smtClean="0">
                <a:latin typeface="Arial" pitchFamily="34" charset="0"/>
                <a:cs typeface="Arial" pitchFamily="34" charset="0"/>
              </a:rPr>
              <a:t>General  Constitutional  Complications  of Plaster.</a:t>
            </a:r>
          </a:p>
          <a:p>
            <a:r>
              <a:rPr lang="en-US" sz="1600" dirty="0" smtClean="0">
                <a:latin typeface="Arial" pitchFamily="34" charset="0"/>
                <a:cs typeface="Arial" pitchFamily="34" charset="0"/>
              </a:rPr>
              <a:t>Stiffness of the joint due to inactivity . Free joints are to be kept mobile - , Encourage exercises.</a:t>
            </a:r>
          </a:p>
          <a:p>
            <a:r>
              <a:rPr lang="en-US" sz="1600" dirty="0" smtClean="0">
                <a:latin typeface="Arial" pitchFamily="34" charset="0"/>
                <a:cs typeface="Arial" pitchFamily="34" charset="0"/>
              </a:rPr>
              <a:t>Muscle wasting – keep the muscles in tone . </a:t>
            </a:r>
            <a:r>
              <a:rPr lang="en-US" sz="1600" dirty="0" err="1" smtClean="0">
                <a:latin typeface="Arial" pitchFamily="34" charset="0"/>
                <a:cs typeface="Arial" pitchFamily="34" charset="0"/>
              </a:rPr>
              <a:t>E.g</a:t>
            </a:r>
            <a:r>
              <a:rPr lang="en-US" sz="1600" dirty="0" smtClean="0">
                <a:latin typeface="Arial" pitchFamily="34" charset="0"/>
                <a:cs typeface="Arial" pitchFamily="34" charset="0"/>
              </a:rPr>
              <a:t>  encouraging exercises.</a:t>
            </a:r>
          </a:p>
          <a:p>
            <a:r>
              <a:rPr lang="en-US" sz="1600" dirty="0" smtClean="0">
                <a:latin typeface="Arial" pitchFamily="34" charset="0"/>
                <a:cs typeface="Arial" pitchFamily="34" charset="0"/>
              </a:rPr>
              <a:t>Venous thrombosis – common sites coronary and pulmonary infraction . Comes about due to blood flow cut off.</a:t>
            </a:r>
          </a:p>
          <a:p>
            <a:pPr marL="0" indent="0">
              <a:buNone/>
            </a:pPr>
            <a:r>
              <a:rPr lang="en-US" sz="1600" i="1" dirty="0" smtClean="0">
                <a:latin typeface="Arial" pitchFamily="34" charset="0"/>
                <a:cs typeface="Arial" pitchFamily="34" charset="0"/>
              </a:rPr>
              <a:t>Advise  on exercise to maintain general circulation .</a:t>
            </a:r>
          </a:p>
          <a:p>
            <a:pPr marL="0" indent="0">
              <a:buNone/>
            </a:pPr>
            <a:endParaRPr lang="en-US" sz="1600" dirty="0" smtClean="0">
              <a:latin typeface="Arial" pitchFamily="34" charset="0"/>
              <a:cs typeface="Arial" pitchFamily="34" charset="0"/>
            </a:endParaRPr>
          </a:p>
          <a:p>
            <a:pPr marL="0" indent="0">
              <a:buNone/>
            </a:pPr>
            <a:r>
              <a:rPr lang="en-US" sz="1600" b="1" dirty="0" smtClean="0">
                <a:latin typeface="Arial" pitchFamily="34" charset="0"/>
                <a:cs typeface="Arial" pitchFamily="34" charset="0"/>
              </a:rPr>
              <a:t>Other Complications .</a:t>
            </a:r>
          </a:p>
          <a:p>
            <a:r>
              <a:rPr lang="en-US" sz="1600" dirty="0" smtClean="0">
                <a:latin typeface="Arial" pitchFamily="34" charset="0"/>
                <a:cs typeface="Arial" pitchFamily="34" charset="0"/>
              </a:rPr>
              <a:t>Trunk  cast / pop beds </a:t>
            </a:r>
          </a:p>
          <a:p>
            <a:r>
              <a:rPr lang="en-US" sz="1600" dirty="0" smtClean="0">
                <a:latin typeface="Arial" pitchFamily="34" charset="0"/>
                <a:cs typeface="Arial" pitchFamily="34" charset="0"/>
              </a:rPr>
              <a:t>Abdominal  strain – constipation may arise. Patient should report at once. </a:t>
            </a:r>
          </a:p>
          <a:p>
            <a:r>
              <a:rPr lang="en-US" sz="1600" dirty="0" smtClean="0">
                <a:latin typeface="Arial" pitchFamily="34" charset="0"/>
                <a:cs typeface="Arial" pitchFamily="34" charset="0"/>
              </a:rPr>
              <a:t>Feel of nausea/aching , pain around the groin.  </a:t>
            </a:r>
          </a:p>
          <a:p>
            <a:endParaRPr lang="en-US" sz="1600" dirty="0" smtClean="0">
              <a:latin typeface="Arial" pitchFamily="34" charset="0"/>
              <a:cs typeface="Arial" pitchFamily="34" charset="0"/>
            </a:endParaRPr>
          </a:p>
          <a:p>
            <a:pPr marL="0" indent="0">
              <a:buNone/>
            </a:pPr>
            <a:r>
              <a:rPr lang="en-US" sz="1600" b="1" u="sng" dirty="0" smtClean="0">
                <a:latin typeface="Arial" pitchFamily="34" charset="0"/>
                <a:cs typeface="Arial" pitchFamily="34" charset="0"/>
              </a:rPr>
              <a:t>Abdominal  strain (Prevention)</a:t>
            </a:r>
          </a:p>
          <a:p>
            <a:r>
              <a:rPr lang="en-US" sz="1600" dirty="0" smtClean="0">
                <a:latin typeface="Arial" pitchFamily="34" charset="0"/>
                <a:cs typeface="Arial" pitchFamily="34" charset="0"/>
              </a:rPr>
              <a:t>Evacuation of bowel </a:t>
            </a:r>
          </a:p>
          <a:p>
            <a:r>
              <a:rPr lang="en-US" sz="1600" dirty="0" smtClean="0">
                <a:latin typeface="Arial" pitchFamily="34" charset="0"/>
                <a:cs typeface="Arial" pitchFamily="34" charset="0"/>
              </a:rPr>
              <a:t>Light diet</a:t>
            </a:r>
          </a:p>
          <a:p>
            <a:r>
              <a:rPr lang="en-US" sz="1600" dirty="0" smtClean="0">
                <a:latin typeface="Arial" pitchFamily="34" charset="0"/>
                <a:cs typeface="Arial" pitchFamily="34" charset="0"/>
              </a:rPr>
              <a:t>Patent encourages changing the potion of sitting</a:t>
            </a:r>
          </a:p>
          <a:p>
            <a:r>
              <a:rPr lang="en-US" sz="1600" dirty="0" smtClean="0">
                <a:latin typeface="Arial" pitchFamily="34" charset="0"/>
                <a:cs typeface="Arial" pitchFamily="34" charset="0"/>
              </a:rPr>
              <a:t>Exercises</a:t>
            </a:r>
          </a:p>
          <a:p>
            <a:r>
              <a:rPr lang="en-US" sz="1600" dirty="0" smtClean="0">
                <a:latin typeface="Arial" pitchFamily="34" charset="0"/>
                <a:cs typeface="Arial" pitchFamily="34" charset="0"/>
              </a:rPr>
              <a:t>Accurate maintenance of field balance</a:t>
            </a:r>
            <a:endParaRPr lang="en-US" sz="16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457200"/>
            <a:ext cx="8229600" cy="828675"/>
          </a:xfrm>
        </p:spPr>
        <p:txBody>
          <a:bodyPr>
            <a:normAutofit/>
          </a:bodyPr>
          <a:lstStyle/>
          <a:p>
            <a:pPr algn="ctr"/>
            <a:r>
              <a:rPr lang="en-US" sz="3600" dirty="0" smtClean="0">
                <a:latin typeface="Arial" pitchFamily="34" charset="0"/>
                <a:cs typeface="Arial" pitchFamily="34" charset="0"/>
              </a:rPr>
              <a:t>Plaster Room Environment. </a:t>
            </a:r>
            <a:endParaRPr lang="en-US" sz="3600" dirty="0">
              <a:latin typeface="Arial" pitchFamily="34" charset="0"/>
              <a:cs typeface="Arial" pitchFamily="34" charset="0"/>
            </a:endParaRPr>
          </a:p>
        </p:txBody>
      </p:sp>
      <p:sp>
        <p:nvSpPr>
          <p:cNvPr id="3" name="Content Placeholder 2"/>
          <p:cNvSpPr>
            <a:spLocks noGrp="1"/>
          </p:cNvSpPr>
          <p:nvPr>
            <p:ph idx="4294967295"/>
          </p:nvPr>
        </p:nvSpPr>
        <p:spPr>
          <a:xfrm>
            <a:off x="0" y="1447800"/>
            <a:ext cx="8229600" cy="5430838"/>
          </a:xfrm>
        </p:spPr>
        <p:txBody>
          <a:bodyPr>
            <a:noAutofit/>
          </a:bodyPr>
          <a:lstStyle/>
          <a:p>
            <a:pPr marL="0" indent="0">
              <a:buNone/>
            </a:pPr>
            <a:r>
              <a:rPr lang="en-US" sz="2000" b="1" dirty="0" smtClean="0">
                <a:latin typeface="Arial" pitchFamily="34" charset="0"/>
                <a:cs typeface="Arial" pitchFamily="34" charset="0"/>
              </a:rPr>
              <a:t>Basic Principles.</a:t>
            </a:r>
          </a:p>
          <a:p>
            <a:pPr marL="285750" indent="-285750">
              <a:buFont typeface="+mj-lt"/>
              <a:buAutoNum type="romanLcPeriod"/>
            </a:pPr>
            <a:r>
              <a:rPr lang="en-US" sz="2000" dirty="0" smtClean="0">
                <a:latin typeface="Arial" pitchFamily="34" charset="0"/>
                <a:cs typeface="Arial" pitchFamily="34" charset="0"/>
              </a:rPr>
              <a:t>Equipment's.</a:t>
            </a:r>
          </a:p>
          <a:p>
            <a:pPr marL="285750" indent="-285750">
              <a:buFont typeface="+mj-lt"/>
              <a:buAutoNum type="romanLcPeriod"/>
            </a:pPr>
            <a:r>
              <a:rPr lang="en-US" sz="2000" dirty="0" smtClean="0">
                <a:latin typeface="Arial" pitchFamily="34" charset="0"/>
                <a:cs typeface="Arial" pitchFamily="34" charset="0"/>
              </a:rPr>
              <a:t>Personnel. </a:t>
            </a:r>
          </a:p>
          <a:p>
            <a:pPr marL="285750" indent="-285750">
              <a:buFont typeface="+mj-lt"/>
              <a:buAutoNum type="romanLcPeriod"/>
            </a:pPr>
            <a:r>
              <a:rPr lang="en-US" sz="2000" dirty="0" smtClean="0">
                <a:latin typeface="Arial" pitchFamily="34" charset="0"/>
                <a:cs typeface="Arial" pitchFamily="34" charset="0"/>
              </a:rPr>
              <a:t>Records.</a:t>
            </a:r>
          </a:p>
          <a:p>
            <a:pPr marL="285750" indent="-285750">
              <a:buFont typeface="+mj-lt"/>
              <a:buAutoNum type="romanLcPeriod"/>
            </a:pPr>
            <a:r>
              <a:rPr lang="en-US" sz="2000" dirty="0" smtClean="0">
                <a:latin typeface="Arial" pitchFamily="34" charset="0"/>
                <a:cs typeface="Arial" pitchFamily="34" charset="0"/>
              </a:rPr>
              <a:t>Application.</a:t>
            </a:r>
          </a:p>
          <a:p>
            <a:pPr marL="285750" indent="-285750">
              <a:buFont typeface="+mj-lt"/>
              <a:buAutoNum type="romanLcPeriod"/>
            </a:pPr>
            <a:r>
              <a:rPr lang="en-US" sz="2000" dirty="0" smtClean="0">
                <a:latin typeface="Arial" pitchFamily="34" charset="0"/>
                <a:cs typeface="Arial" pitchFamily="34" charset="0"/>
              </a:rPr>
              <a:t>Environment.</a:t>
            </a:r>
          </a:p>
          <a:p>
            <a:pPr marL="0" indent="0">
              <a:buNone/>
            </a:pPr>
            <a:r>
              <a:rPr lang="en-US" sz="2000" dirty="0" smtClean="0">
                <a:latin typeface="Arial" pitchFamily="34" charset="0"/>
                <a:cs typeface="Arial" pitchFamily="34" charset="0"/>
              </a:rPr>
              <a:t>Casting is being done in cast room and so the distinguishing features such a location are;</a:t>
            </a:r>
          </a:p>
          <a:p>
            <a:r>
              <a:rPr lang="en-US" sz="2000" dirty="0" smtClean="0">
                <a:latin typeface="Arial" pitchFamily="34" charset="0"/>
                <a:cs typeface="Arial" pitchFamily="34" charset="0"/>
              </a:rPr>
              <a:t>Sink with a plaster trap to protect blockage of the drains by plaster fragments.</a:t>
            </a:r>
          </a:p>
          <a:p>
            <a:r>
              <a:rPr lang="en-US" sz="2000" dirty="0" smtClean="0">
                <a:latin typeface="Arial" pitchFamily="34" charset="0"/>
                <a:cs typeface="Arial" pitchFamily="34" charset="0"/>
              </a:rPr>
              <a:t>Long , smooth drainage boards of metal, glass/laminate.</a:t>
            </a:r>
          </a:p>
          <a:p>
            <a:r>
              <a:rPr lang="en-US" sz="2000" dirty="0" smtClean="0">
                <a:latin typeface="Arial" pitchFamily="34" charset="0"/>
                <a:cs typeface="Arial" pitchFamily="34" charset="0"/>
              </a:rPr>
              <a:t>A floor which can be washed down easily, a gutter should drain into a plaster trap.</a:t>
            </a:r>
          </a:p>
          <a:p>
            <a:r>
              <a:rPr lang="en-US" sz="2000" dirty="0" smtClean="0">
                <a:latin typeface="Arial" pitchFamily="34" charset="0"/>
                <a:cs typeface="Arial" pitchFamily="34" charset="0"/>
              </a:rPr>
              <a:t>Suitable furniture , cough , chair table and suspension.</a:t>
            </a:r>
          </a:p>
          <a:p>
            <a:pPr marL="285750" indent="-285750">
              <a:buFont typeface="+mj-lt"/>
              <a:buAutoNum type="romanLcPeriod"/>
            </a:pPr>
            <a:endParaRPr lang="en-US" sz="1200" dirty="0" smtClean="0">
              <a:latin typeface="Arial" pitchFamily="34" charset="0"/>
              <a:cs typeface="Arial" pitchFamily="34" charset="0"/>
            </a:endParaRPr>
          </a:p>
          <a:p>
            <a:pPr marL="0" indent="0">
              <a:buNone/>
            </a:pPr>
            <a:r>
              <a:rPr lang="en-US" sz="1200" dirty="0" smtClean="0">
                <a:latin typeface="Arial" pitchFamily="34" charset="0"/>
                <a:cs typeface="Arial" pitchFamily="34" charset="0"/>
              </a:rPr>
              <a:t>.</a:t>
            </a:r>
            <a:endParaRPr lang="en-US" sz="1200" dirty="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a:p>
            <a:pPr marL="0" indent="0">
              <a:buNone/>
            </a:pPr>
            <a:r>
              <a:rPr lang="en-US" sz="1200" dirty="0">
                <a:latin typeface="Arial" pitchFamily="34" charset="0"/>
                <a:cs typeface="Arial" pitchFamily="34" charset="0"/>
              </a:rPr>
              <a:t> </a:t>
            </a:r>
            <a:r>
              <a:rPr lang="en-US" sz="1200" dirty="0" smtClean="0">
                <a:latin typeface="Arial" pitchFamily="34" charset="0"/>
                <a:cs typeface="Arial" pitchFamily="34" charset="0"/>
              </a:rPr>
              <a:t>                 </a:t>
            </a:r>
          </a:p>
          <a:p>
            <a:pPr marL="0" indent="0">
              <a:buNone/>
            </a:pPr>
            <a:endParaRPr lang="en-US" sz="1200" dirty="0" smtClean="0">
              <a:latin typeface="Arial" pitchFamily="34" charset="0"/>
              <a:cs typeface="Arial" pitchFamily="34" charset="0"/>
            </a:endParaRPr>
          </a:p>
          <a:p>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52204984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066800"/>
            <a:ext cx="8229600" cy="5257800"/>
          </a:xfrm>
        </p:spPr>
        <p:txBody>
          <a:bodyPr>
            <a:normAutofit fontScale="85000" lnSpcReduction="20000"/>
          </a:bodyPr>
          <a:lstStyle/>
          <a:p>
            <a:pPr marL="285750" indent="-285750">
              <a:buFont typeface="+mj-lt"/>
              <a:buAutoNum type="romanLcPeriod"/>
            </a:pPr>
            <a:r>
              <a:rPr lang="en-US" sz="2800" b="1" dirty="0" smtClean="0">
                <a:latin typeface="Arial" pitchFamily="34" charset="0"/>
                <a:cs typeface="Arial" pitchFamily="34" charset="0"/>
              </a:rPr>
              <a:t>Equipment’s. </a:t>
            </a:r>
          </a:p>
          <a:p>
            <a:pPr marL="0" indent="0">
              <a:buNone/>
            </a:pPr>
            <a:r>
              <a:rPr lang="en-US" sz="2800" dirty="0" smtClean="0">
                <a:latin typeface="Arial" pitchFamily="34" charset="0"/>
                <a:cs typeface="Arial" pitchFamily="34" charset="0"/>
              </a:rPr>
              <a:t>They can be placed into two groups;</a:t>
            </a:r>
          </a:p>
          <a:p>
            <a:r>
              <a:rPr lang="en-US" sz="2800" dirty="0" smtClean="0">
                <a:latin typeface="Arial" pitchFamily="34" charset="0"/>
                <a:cs typeface="Arial" pitchFamily="34" charset="0"/>
              </a:rPr>
              <a:t>That which can protect the patient .</a:t>
            </a:r>
          </a:p>
          <a:p>
            <a:r>
              <a:rPr lang="en-US" sz="2800" dirty="0" smtClean="0">
                <a:latin typeface="Arial" pitchFamily="34" charset="0"/>
                <a:cs typeface="Arial" pitchFamily="34" charset="0"/>
              </a:rPr>
              <a:t>The implements used for applying and removing cast.</a:t>
            </a:r>
          </a:p>
          <a:p>
            <a:pPr marL="0" indent="0">
              <a:buNone/>
            </a:pPr>
            <a:r>
              <a:rPr lang="en-US" sz="2800" b="1" dirty="0" smtClean="0">
                <a:latin typeface="Arial" pitchFamily="34" charset="0"/>
                <a:cs typeface="Arial" pitchFamily="34" charset="0"/>
              </a:rPr>
              <a:t>Protection</a:t>
            </a:r>
          </a:p>
          <a:p>
            <a:pPr marL="0" indent="0">
              <a:buNone/>
            </a:pPr>
            <a:r>
              <a:rPr lang="en-US" sz="2800" dirty="0" smtClean="0">
                <a:latin typeface="Arial" pitchFamily="34" charset="0"/>
                <a:cs typeface="Arial" pitchFamily="34" charset="0"/>
              </a:rPr>
              <a:t>The following is an example of basic equipment’s;</a:t>
            </a:r>
          </a:p>
          <a:p>
            <a:r>
              <a:rPr lang="en-US" sz="2800" dirty="0" smtClean="0">
                <a:latin typeface="Arial" pitchFamily="34" charset="0"/>
                <a:cs typeface="Arial" pitchFamily="34" charset="0"/>
              </a:rPr>
              <a:t>Dust sheets and other covering material to protect the patient’s clothing are essential.</a:t>
            </a:r>
          </a:p>
          <a:p>
            <a:r>
              <a:rPr lang="en-US" sz="2800" dirty="0" smtClean="0">
                <a:latin typeface="Arial" pitchFamily="34" charset="0"/>
                <a:cs typeface="Arial" pitchFamily="34" charset="0"/>
              </a:rPr>
              <a:t>Apron and boots will protect the operator.</a:t>
            </a:r>
          </a:p>
          <a:p>
            <a:r>
              <a:rPr lang="en-US" sz="2800" dirty="0" smtClean="0">
                <a:latin typeface="Arial" pitchFamily="34" charset="0"/>
                <a:cs typeface="Arial" pitchFamily="34" charset="0"/>
              </a:rPr>
              <a:t>Sandbags and supportive pillows for comfort and support of the patient.</a:t>
            </a:r>
          </a:p>
          <a:p>
            <a:r>
              <a:rPr lang="en-US" sz="2800" dirty="0" smtClean="0">
                <a:latin typeface="Arial" pitchFamily="34" charset="0"/>
                <a:cs typeface="Arial" pitchFamily="34" charset="0"/>
              </a:rPr>
              <a:t>Ring cutters.</a:t>
            </a:r>
          </a:p>
          <a:p>
            <a:r>
              <a:rPr lang="en-US" sz="2800" dirty="0" smtClean="0">
                <a:latin typeface="Arial" pitchFamily="34" charset="0"/>
                <a:cs typeface="Arial" pitchFamily="34" charset="0"/>
              </a:rPr>
              <a:t>Instruction cards to guide the patient when away from the hospital supervision.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371600"/>
            <a:ext cx="8229600" cy="5257800"/>
          </a:xfrm>
        </p:spPr>
        <p:txBody>
          <a:bodyPr>
            <a:normAutofit fontScale="92500" lnSpcReduction="10000"/>
          </a:bodyPr>
          <a:lstStyle/>
          <a:p>
            <a:pPr marL="0" indent="0">
              <a:buNone/>
            </a:pPr>
            <a:r>
              <a:rPr lang="en-US" sz="2400" b="1" dirty="0" smtClean="0">
                <a:latin typeface="Arial" pitchFamily="34" charset="0"/>
                <a:cs typeface="Arial" pitchFamily="34" charset="0"/>
              </a:rPr>
              <a:t>Implements. </a:t>
            </a:r>
          </a:p>
          <a:p>
            <a:pPr marL="0" indent="0">
              <a:buNone/>
            </a:pPr>
            <a:r>
              <a:rPr lang="en-US" sz="2400" dirty="0" smtClean="0">
                <a:latin typeface="Arial" pitchFamily="34" charset="0"/>
                <a:cs typeface="Arial" pitchFamily="34" charset="0"/>
              </a:rPr>
              <a:t>The average plaster trolley carries the following items;</a:t>
            </a:r>
          </a:p>
          <a:p>
            <a:r>
              <a:rPr lang="en-US" sz="2400" dirty="0" smtClean="0">
                <a:latin typeface="Arial" pitchFamily="34" charset="0"/>
                <a:cs typeface="Arial" pitchFamily="34" charset="0"/>
              </a:rPr>
              <a:t>Protective materials- </a:t>
            </a:r>
            <a:r>
              <a:rPr lang="en-US" sz="2400" dirty="0" err="1" smtClean="0">
                <a:latin typeface="Arial" pitchFamily="34" charset="0"/>
                <a:cs typeface="Arial" pitchFamily="34" charset="0"/>
              </a:rPr>
              <a:t>stockinette</a:t>
            </a:r>
            <a:r>
              <a:rPr lang="en-US" sz="2400" dirty="0" smtClean="0">
                <a:latin typeface="Arial" pitchFamily="34" charset="0"/>
                <a:cs typeface="Arial" pitchFamily="34" charset="0"/>
              </a:rPr>
              <a:t> , felt wool bandages of varying widths.</a:t>
            </a:r>
          </a:p>
          <a:p>
            <a:r>
              <a:rPr lang="en-US" sz="2400" dirty="0" smtClean="0">
                <a:latin typeface="Arial" pitchFamily="34" charset="0"/>
                <a:cs typeface="Arial" pitchFamily="34" charset="0"/>
              </a:rPr>
              <a:t>Plaster bandages of varying widths.</a:t>
            </a:r>
          </a:p>
          <a:p>
            <a:r>
              <a:rPr lang="en-US" sz="2400" dirty="0" smtClean="0">
                <a:latin typeface="Arial" pitchFamily="34" charset="0"/>
                <a:cs typeface="Arial" pitchFamily="34" charset="0"/>
              </a:rPr>
              <a:t>Slabs  of various widths.</a:t>
            </a:r>
          </a:p>
          <a:p>
            <a:r>
              <a:rPr lang="en-US" sz="2400" dirty="0" smtClean="0">
                <a:latin typeface="Arial" pitchFamily="34" charset="0"/>
                <a:cs typeface="Arial" pitchFamily="34" charset="0"/>
              </a:rPr>
              <a:t>Plaster shears and plaster spreaders.</a:t>
            </a:r>
          </a:p>
          <a:p>
            <a:r>
              <a:rPr lang="en-US" sz="2400" dirty="0" smtClean="0">
                <a:latin typeface="Arial" pitchFamily="34" charset="0"/>
                <a:cs typeface="Arial" pitchFamily="34" charset="0"/>
              </a:rPr>
              <a:t>Plaster scissors , plaster knife , marking pencil.</a:t>
            </a:r>
          </a:p>
          <a:p>
            <a:r>
              <a:rPr lang="en-US" sz="2400" dirty="0" smtClean="0">
                <a:latin typeface="Arial" pitchFamily="34" charset="0"/>
                <a:cs typeface="Arial" pitchFamily="34" charset="0"/>
              </a:rPr>
              <a:t>Orthopedic pad/soft ban of varying length.</a:t>
            </a:r>
          </a:p>
          <a:p>
            <a:r>
              <a:rPr lang="en-US" sz="2400" dirty="0" smtClean="0">
                <a:latin typeface="Arial" pitchFamily="34" charset="0"/>
                <a:cs typeface="Arial" pitchFamily="34" charset="0"/>
              </a:rPr>
              <a:t>Electric plaster Cutter.</a:t>
            </a:r>
          </a:p>
          <a:p>
            <a:r>
              <a:rPr lang="en-US" sz="2400" dirty="0" smtClean="0">
                <a:latin typeface="Arial" pitchFamily="34" charset="0"/>
                <a:cs typeface="Arial" pitchFamily="34" charset="0"/>
              </a:rPr>
              <a:t>Water buckets.</a:t>
            </a:r>
          </a:p>
          <a:p>
            <a:r>
              <a:rPr lang="en-US" sz="2400" dirty="0" smtClean="0">
                <a:latin typeface="Arial" pitchFamily="34" charset="0"/>
                <a:cs typeface="Arial" pitchFamily="34" charset="0"/>
              </a:rPr>
              <a:t>Triangular bandages /arm sling/collar and cuff.</a:t>
            </a:r>
          </a:p>
          <a:p>
            <a:r>
              <a:rPr lang="en-US" sz="2400" dirty="0" smtClean="0">
                <a:latin typeface="Arial" pitchFamily="34" charset="0"/>
                <a:cs typeface="Arial" pitchFamily="34" charset="0"/>
              </a:rPr>
              <a:t>Walking heels, boots /iron for lower limb.</a:t>
            </a:r>
          </a:p>
          <a:p>
            <a:r>
              <a:rPr lang="en-US" sz="2400" dirty="0" smtClean="0">
                <a:latin typeface="Arial" pitchFamily="34" charset="0"/>
                <a:cs typeface="Arial" pitchFamily="34" charset="0"/>
              </a:rPr>
              <a:t>Steel basin.</a:t>
            </a:r>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371600"/>
            <a:ext cx="8229600" cy="4953000"/>
          </a:xfrm>
        </p:spPr>
        <p:txBody>
          <a:bodyPr>
            <a:normAutofit fontScale="70000" lnSpcReduction="20000"/>
          </a:bodyPr>
          <a:lstStyle/>
          <a:p>
            <a:pPr marL="0" indent="0">
              <a:buNone/>
            </a:pPr>
            <a:r>
              <a:rPr lang="en-US" sz="2800" b="1" dirty="0" smtClean="0">
                <a:latin typeface="Arial" pitchFamily="34" charset="0"/>
                <a:cs typeface="Arial" pitchFamily="34" charset="0"/>
              </a:rPr>
              <a:t>Personnel.</a:t>
            </a:r>
          </a:p>
          <a:p>
            <a:r>
              <a:rPr lang="en-US" sz="2800" dirty="0" smtClean="0">
                <a:latin typeface="Arial" pitchFamily="34" charset="0"/>
                <a:cs typeface="Arial" pitchFamily="34" charset="0"/>
              </a:rPr>
              <a:t>The number of staff required to support the operator will depend on the type of cast to be applied.</a:t>
            </a:r>
          </a:p>
          <a:p>
            <a:r>
              <a:rPr lang="en-US" sz="2800" dirty="0" smtClean="0">
                <a:latin typeface="Arial" pitchFamily="34" charset="0"/>
                <a:cs typeface="Arial" pitchFamily="34" charset="0"/>
              </a:rPr>
              <a:t>An assistant is very necessary.</a:t>
            </a:r>
          </a:p>
          <a:p>
            <a:r>
              <a:rPr lang="en-US" sz="2800" dirty="0" smtClean="0">
                <a:latin typeface="Arial" pitchFamily="34" charset="0"/>
                <a:cs typeface="Arial" pitchFamily="34" charset="0"/>
              </a:rPr>
              <a:t>The assistant should be aware of the procedure you want to carry out and sure of the role to play. </a:t>
            </a:r>
          </a:p>
          <a:p>
            <a:pPr marL="0" indent="0">
              <a:buNone/>
            </a:pPr>
            <a:r>
              <a:rPr lang="en-US" sz="2800" b="1" dirty="0" smtClean="0">
                <a:latin typeface="Arial" pitchFamily="34" charset="0"/>
                <a:cs typeface="Arial" pitchFamily="34" charset="0"/>
              </a:rPr>
              <a:t>Records .</a:t>
            </a:r>
          </a:p>
          <a:p>
            <a:r>
              <a:rPr lang="en-US" sz="2800" dirty="0" smtClean="0">
                <a:latin typeface="Arial" pitchFamily="34" charset="0"/>
                <a:cs typeface="Arial" pitchFamily="34" charset="0"/>
              </a:rPr>
              <a:t>A book , card fill/ other form of record of each patient should be retained.</a:t>
            </a:r>
          </a:p>
          <a:p>
            <a:r>
              <a:rPr lang="en-US" sz="2800" dirty="0" smtClean="0">
                <a:latin typeface="Arial" pitchFamily="34" charset="0"/>
                <a:cs typeface="Arial" pitchFamily="34" charset="0"/>
              </a:rPr>
              <a:t>The essential requirements are;</a:t>
            </a:r>
          </a:p>
          <a:p>
            <a:r>
              <a:rPr lang="en-US" sz="2800" dirty="0" smtClean="0">
                <a:latin typeface="Arial" pitchFamily="34" charset="0"/>
                <a:cs typeface="Arial" pitchFamily="34" charset="0"/>
              </a:rPr>
              <a:t>Name , address and age.</a:t>
            </a:r>
          </a:p>
          <a:p>
            <a:r>
              <a:rPr lang="en-US" sz="2800" dirty="0" smtClean="0">
                <a:latin typeface="Arial" pitchFamily="34" charset="0"/>
                <a:cs typeface="Arial" pitchFamily="34" charset="0"/>
              </a:rPr>
              <a:t>Diagnosis and plaster type applied , an aesthetic  given , manipulation , simple application.</a:t>
            </a:r>
          </a:p>
          <a:p>
            <a:r>
              <a:rPr lang="en-US" sz="2800" dirty="0" smtClean="0">
                <a:latin typeface="Arial" pitchFamily="34" charset="0"/>
                <a:cs typeface="Arial" pitchFamily="34" charset="0"/>
              </a:rPr>
              <a:t>Instructions given.</a:t>
            </a:r>
          </a:p>
          <a:p>
            <a:r>
              <a:rPr lang="en-US" sz="2800" dirty="0" smtClean="0">
                <a:latin typeface="Arial" pitchFamily="34" charset="0"/>
                <a:cs typeface="Arial" pitchFamily="34" charset="0"/>
              </a:rPr>
              <a:t>Supplementary appliances given , </a:t>
            </a:r>
            <a:r>
              <a:rPr lang="en-US" sz="2800" dirty="0" err="1" smtClean="0">
                <a:latin typeface="Arial" pitchFamily="34" charset="0"/>
                <a:cs typeface="Arial" pitchFamily="34" charset="0"/>
              </a:rPr>
              <a:t>eg</a:t>
            </a:r>
            <a:r>
              <a:rPr lang="en-US" sz="2800" dirty="0" smtClean="0">
                <a:latin typeface="Arial" pitchFamily="34" charset="0"/>
                <a:cs typeface="Arial" pitchFamily="34" charset="0"/>
              </a:rPr>
              <a:t>. Crutches.</a:t>
            </a:r>
          </a:p>
          <a:p>
            <a:r>
              <a:rPr lang="en-US" sz="2800" dirty="0" smtClean="0">
                <a:latin typeface="Arial" pitchFamily="34" charset="0"/>
                <a:cs typeface="Arial" pitchFamily="34" charset="0"/>
              </a:rPr>
              <a:t>Date of next return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normAutofit/>
          </a:bodyPr>
          <a:lstStyle/>
          <a:p>
            <a:r>
              <a:rPr lang="en-US" dirty="0" smtClean="0"/>
              <a:t>Why do we use plaster 0f Paris</a:t>
            </a:r>
            <a:endParaRPr lang="en-US" dirty="0"/>
          </a:p>
        </p:txBody>
      </p:sp>
      <p:sp>
        <p:nvSpPr>
          <p:cNvPr id="3" name="Content Placeholder 2"/>
          <p:cNvSpPr>
            <a:spLocks noGrp="1"/>
          </p:cNvSpPr>
          <p:nvPr>
            <p:ph idx="4294967295"/>
          </p:nvPr>
        </p:nvSpPr>
        <p:spPr>
          <a:xfrm>
            <a:off x="0" y="1935163"/>
            <a:ext cx="8229600" cy="4389437"/>
          </a:xfrm>
        </p:spPr>
        <p:txBody>
          <a:bodyPr>
            <a:normAutofit/>
          </a:bodyPr>
          <a:lstStyle/>
          <a:p>
            <a:r>
              <a:rPr lang="en-US" dirty="0" smtClean="0"/>
              <a:t>It  is used extensively as  a mean of securing  accurate and well –fitting external splintage of any part of human frame</a:t>
            </a:r>
          </a:p>
          <a:p>
            <a:r>
              <a:rPr lang="en-US" dirty="0" smtClean="0"/>
              <a:t> we find that traditional  methods of fixing required  be manufactured and maintained by technician and skilled constant supervision  was essential  if the accuracy of use was to be sustained</a:t>
            </a:r>
          </a:p>
          <a:p>
            <a:r>
              <a:rPr lang="en-US" dirty="0" smtClean="0"/>
              <a:t>In comparison  plaster  has  an advantage of immediacy. We  use skilled trained   plaster tech.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normAutofit fontScale="92500" lnSpcReduction="20000"/>
          </a:bodyPr>
          <a:lstStyle/>
          <a:p>
            <a:pPr marL="0" indent="0">
              <a:buNone/>
            </a:pPr>
            <a:r>
              <a:rPr lang="en-US" sz="2800" b="1" dirty="0" smtClean="0">
                <a:latin typeface="Arial" pitchFamily="34" charset="0"/>
                <a:cs typeface="Arial" pitchFamily="34" charset="0"/>
              </a:rPr>
              <a:t>Applications.</a:t>
            </a:r>
          </a:p>
          <a:p>
            <a:r>
              <a:rPr lang="en-US" sz="2800" dirty="0" smtClean="0">
                <a:latin typeface="Arial" pitchFamily="34" charset="0"/>
                <a:cs typeface="Arial" pitchFamily="34" charset="0"/>
              </a:rPr>
              <a:t>With the equipment’s ready and buckets filled with the water.</a:t>
            </a:r>
          </a:p>
          <a:p>
            <a:r>
              <a:rPr lang="en-US" sz="2800" dirty="0" smtClean="0">
                <a:latin typeface="Arial" pitchFamily="34" charset="0"/>
                <a:cs typeface="Arial" pitchFamily="34" charset="0"/>
              </a:rPr>
              <a:t>The patient sits comfortably with suitable protective covering.</a:t>
            </a:r>
          </a:p>
          <a:p>
            <a:r>
              <a:rPr lang="en-US" sz="2800" dirty="0" smtClean="0">
                <a:latin typeface="Arial" pitchFamily="34" charset="0"/>
                <a:cs typeface="Arial" pitchFamily="34" charset="0"/>
              </a:rPr>
              <a:t>The patient must understand what is happening.</a:t>
            </a:r>
          </a:p>
          <a:p>
            <a:r>
              <a:rPr lang="en-US" sz="2800" dirty="0" smtClean="0">
                <a:latin typeface="Arial" pitchFamily="34" charset="0"/>
                <a:cs typeface="Arial" pitchFamily="34" charset="0"/>
              </a:rPr>
              <a:t>Ensure privacy of the patient.</a:t>
            </a:r>
          </a:p>
          <a:p>
            <a:r>
              <a:rPr lang="en-US" sz="2800" dirty="0" smtClean="0">
                <a:latin typeface="Arial" pitchFamily="34" charset="0"/>
                <a:cs typeface="Arial" pitchFamily="34" charset="0"/>
              </a:rPr>
              <a:t>The assistant must hold the patient in the desired way.</a:t>
            </a:r>
          </a:p>
          <a:p>
            <a:r>
              <a:rPr lang="en-US" sz="2800" dirty="0" smtClean="0">
                <a:latin typeface="Arial" pitchFamily="34" charset="0"/>
                <a:cs typeface="Arial" pitchFamily="34" charset="0"/>
              </a:rPr>
              <a:t>Put suitable padding especially around  the pressure areas. (bony prominence).</a:t>
            </a:r>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447800"/>
            <a:ext cx="8229600" cy="5105400"/>
          </a:xfrm>
        </p:spPr>
        <p:txBody>
          <a:bodyPr>
            <a:normAutofit lnSpcReduction="10000"/>
          </a:bodyPr>
          <a:lstStyle/>
          <a:p>
            <a:pPr marL="0" indent="0">
              <a:buNone/>
            </a:pPr>
            <a:r>
              <a:rPr lang="en-US" sz="2800" b="1" dirty="0" smtClean="0">
                <a:latin typeface="Arial" pitchFamily="34" charset="0"/>
                <a:cs typeface="Arial" pitchFamily="34" charset="0"/>
              </a:rPr>
              <a:t>Applications.</a:t>
            </a:r>
          </a:p>
          <a:p>
            <a:r>
              <a:rPr lang="en-US" sz="2800" dirty="0" smtClean="0">
                <a:latin typeface="Arial" pitchFamily="34" charset="0"/>
                <a:cs typeface="Arial" pitchFamily="34" charset="0"/>
              </a:rPr>
              <a:t>With the equipment’s ready and buckets filled with the water.</a:t>
            </a:r>
          </a:p>
          <a:p>
            <a:r>
              <a:rPr lang="en-US" sz="2800" dirty="0" smtClean="0">
                <a:latin typeface="Arial" pitchFamily="34" charset="0"/>
                <a:cs typeface="Arial" pitchFamily="34" charset="0"/>
              </a:rPr>
              <a:t>The patient sits comfortably with suitable protective covering.</a:t>
            </a:r>
          </a:p>
          <a:p>
            <a:r>
              <a:rPr lang="en-US" sz="2800" dirty="0" smtClean="0">
                <a:latin typeface="Arial" pitchFamily="34" charset="0"/>
                <a:cs typeface="Arial" pitchFamily="34" charset="0"/>
              </a:rPr>
              <a:t>The patient must understand what is happening.</a:t>
            </a:r>
          </a:p>
          <a:p>
            <a:r>
              <a:rPr lang="en-US" sz="2800" dirty="0" smtClean="0">
                <a:latin typeface="Arial" pitchFamily="34" charset="0"/>
                <a:cs typeface="Arial" pitchFamily="34" charset="0"/>
              </a:rPr>
              <a:t>Ensure privacy of the patient.</a:t>
            </a:r>
          </a:p>
          <a:p>
            <a:r>
              <a:rPr lang="en-US" sz="2800" dirty="0" smtClean="0">
                <a:latin typeface="Arial" pitchFamily="34" charset="0"/>
                <a:cs typeface="Arial" pitchFamily="34" charset="0"/>
              </a:rPr>
              <a:t>The assistant must hold the patient in the desired way.</a:t>
            </a:r>
          </a:p>
          <a:p>
            <a:r>
              <a:rPr lang="en-US" sz="2800" dirty="0" smtClean="0">
                <a:latin typeface="Arial" pitchFamily="34" charset="0"/>
                <a:cs typeface="Arial" pitchFamily="34" charset="0"/>
              </a:rPr>
              <a:t>Put suitable padding especially around  the pressure </a:t>
            </a:r>
            <a:r>
              <a:rPr lang="en-US" sz="2800" dirty="0" err="1" smtClean="0">
                <a:latin typeface="Arial" pitchFamily="34" charset="0"/>
                <a:cs typeface="Arial" pitchFamily="34" charset="0"/>
              </a:rPr>
              <a:t>arears</a:t>
            </a:r>
            <a:r>
              <a:rPr lang="en-US" sz="2800" dirty="0" smtClean="0">
                <a:latin typeface="Arial" pitchFamily="34" charset="0"/>
                <a:cs typeface="Arial" pitchFamily="34" charset="0"/>
              </a:rPr>
              <a:t>. (bony prominence).</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990600"/>
            <a:ext cx="8229600" cy="5486400"/>
          </a:xfrm>
        </p:spPr>
        <p:txBody>
          <a:bodyPr>
            <a:normAutofit fontScale="70000" lnSpcReduction="20000"/>
          </a:bodyPr>
          <a:lstStyle/>
          <a:p>
            <a:pPr marL="0" indent="0">
              <a:buNone/>
            </a:pPr>
            <a:r>
              <a:rPr lang="en-US" sz="2800" b="1" dirty="0" smtClean="0">
                <a:latin typeface="Arial" pitchFamily="34" charset="0"/>
                <a:cs typeface="Arial" pitchFamily="34" charset="0"/>
              </a:rPr>
              <a:t>Bandages .</a:t>
            </a:r>
          </a:p>
          <a:p>
            <a:r>
              <a:rPr lang="en-US" sz="2800" dirty="0" smtClean="0">
                <a:latin typeface="Arial" pitchFamily="34" charset="0"/>
                <a:cs typeface="Arial" pitchFamily="34" charset="0"/>
              </a:rPr>
              <a:t>Immerse the bandage fully in water at angle of 45 degrees so as to encourage the release of the bubbles.</a:t>
            </a:r>
          </a:p>
          <a:p>
            <a:r>
              <a:rPr lang="en-US" sz="2800" dirty="0" smtClean="0">
                <a:latin typeface="Arial" pitchFamily="34" charset="0"/>
                <a:cs typeface="Arial" pitchFamily="34" charset="0"/>
              </a:rPr>
              <a:t>Hold the bandage gently – otherwise will not penetrate between the layers so effectively .</a:t>
            </a:r>
          </a:p>
          <a:p>
            <a:r>
              <a:rPr lang="en-US" sz="2800" dirty="0" smtClean="0">
                <a:latin typeface="Arial" pitchFamily="34" charset="0"/>
                <a:cs typeface="Arial" pitchFamily="34" charset="0"/>
              </a:rPr>
              <a:t>After  five (5) seconds – the bubble ceases.</a:t>
            </a:r>
          </a:p>
          <a:p>
            <a:r>
              <a:rPr lang="en-US" sz="2800" dirty="0" smtClean="0">
                <a:latin typeface="Arial" pitchFamily="34" charset="0"/>
                <a:cs typeface="Arial" pitchFamily="34" charset="0"/>
              </a:rPr>
              <a:t>Keep the leading end free when handling the bandage and squeeze </a:t>
            </a:r>
            <a:r>
              <a:rPr lang="en-US" sz="2800" dirty="0" err="1" smtClean="0">
                <a:latin typeface="Arial" pitchFamily="34" charset="0"/>
                <a:cs typeface="Arial" pitchFamily="34" charset="0"/>
              </a:rPr>
              <a:t>inorder</a:t>
            </a:r>
            <a:r>
              <a:rPr lang="en-US" sz="2800" dirty="0" smtClean="0">
                <a:latin typeface="Arial" pitchFamily="34" charset="0"/>
                <a:cs typeface="Arial" pitchFamily="34" charset="0"/>
              </a:rPr>
              <a:t> to expel water using to hands.</a:t>
            </a:r>
          </a:p>
          <a:p>
            <a:r>
              <a:rPr lang="en-US" sz="2800" dirty="0" smtClean="0">
                <a:latin typeface="Arial" pitchFamily="34" charset="0"/>
                <a:cs typeface="Arial" pitchFamily="34" charset="0"/>
              </a:rPr>
              <a:t>Keep the leading end free when handling the bandage to the operator.</a:t>
            </a:r>
          </a:p>
          <a:p>
            <a:r>
              <a:rPr lang="en-US" sz="2800" dirty="0" smtClean="0">
                <a:latin typeface="Arial" pitchFamily="34" charset="0"/>
                <a:cs typeface="Arial" pitchFamily="34" charset="0"/>
              </a:rPr>
              <a:t>Immerse another bandage as the operator unrolls the wet bandage round the limb In an even manner.</a:t>
            </a:r>
          </a:p>
          <a:p>
            <a:r>
              <a:rPr lang="en-US" sz="2800" dirty="0" smtClean="0">
                <a:latin typeface="Arial" pitchFamily="34" charset="0"/>
                <a:cs typeface="Arial" pitchFamily="34" charset="0"/>
              </a:rPr>
              <a:t>Use  circular and spiral turn and no reverse  turns should be made.</a:t>
            </a:r>
          </a:p>
          <a:p>
            <a:r>
              <a:rPr lang="en-US" sz="2800" dirty="0" err="1" smtClean="0">
                <a:latin typeface="Arial" pitchFamily="34" charset="0"/>
                <a:cs typeface="Arial" pitchFamily="34" charset="0"/>
              </a:rPr>
              <a:t>Moulding</a:t>
            </a:r>
            <a:r>
              <a:rPr lang="en-US" sz="2800" dirty="0" smtClean="0">
                <a:latin typeface="Arial" pitchFamily="34" charset="0"/>
                <a:cs typeface="Arial" pitchFamily="34" charset="0"/>
              </a:rPr>
              <a:t> of the bandage should be done by constant smoothing with the palm of the wet hands.</a:t>
            </a:r>
          </a:p>
          <a:p>
            <a:r>
              <a:rPr lang="en-US" sz="2800" dirty="0" smtClean="0">
                <a:latin typeface="Arial" pitchFamily="34" charset="0"/>
                <a:cs typeface="Arial" pitchFamily="34" charset="0"/>
              </a:rPr>
              <a:t>After obtaining the thickness , the extremities of the cast may require trimming – for free movement of the digits .</a:t>
            </a:r>
          </a:p>
          <a:p>
            <a:r>
              <a:rPr lang="en-US" sz="2800" dirty="0" smtClean="0">
                <a:latin typeface="Arial" pitchFamily="34" charset="0"/>
                <a:cs typeface="Arial" pitchFamily="34" charset="0"/>
              </a:rPr>
              <a:t>To be done when the cast is still wet not fully dry. </a:t>
            </a:r>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295400"/>
            <a:ext cx="8229600" cy="5029200"/>
          </a:xfrm>
        </p:spPr>
        <p:txBody>
          <a:bodyPr>
            <a:normAutofit fontScale="92500" lnSpcReduction="20000"/>
          </a:bodyPr>
          <a:lstStyle/>
          <a:p>
            <a:pPr marL="0" indent="0">
              <a:buNone/>
            </a:pPr>
            <a:r>
              <a:rPr lang="en-US" sz="2800" b="1" dirty="0" smtClean="0">
                <a:latin typeface="Arial" pitchFamily="34" charset="0"/>
                <a:cs typeface="Arial" pitchFamily="34" charset="0"/>
              </a:rPr>
              <a:t>Slabs .</a:t>
            </a:r>
          </a:p>
          <a:p>
            <a:r>
              <a:rPr lang="en-US" sz="2800" dirty="0" smtClean="0">
                <a:latin typeface="Arial" pitchFamily="34" charset="0"/>
                <a:cs typeface="Arial" pitchFamily="34" charset="0"/>
              </a:rPr>
              <a:t>Measure the length required and the width.</a:t>
            </a:r>
          </a:p>
          <a:p>
            <a:r>
              <a:rPr lang="en-US" sz="2800" dirty="0" smtClean="0">
                <a:latin typeface="Arial" pitchFamily="34" charset="0"/>
                <a:cs typeface="Arial" pitchFamily="34" charset="0"/>
              </a:rPr>
              <a:t>Measure the length and the width of the pad.</a:t>
            </a:r>
          </a:p>
          <a:p>
            <a:r>
              <a:rPr lang="en-US" sz="2800" dirty="0" smtClean="0">
                <a:latin typeface="Arial" pitchFamily="34" charset="0"/>
                <a:cs typeface="Arial" pitchFamily="34" charset="0"/>
              </a:rPr>
              <a:t>Make about twelve (12) to fifteen (15) layers of the same length and the width.</a:t>
            </a:r>
          </a:p>
          <a:p>
            <a:r>
              <a:rPr lang="en-US" sz="2800" dirty="0" smtClean="0">
                <a:latin typeface="Arial" pitchFamily="34" charset="0"/>
                <a:cs typeface="Arial" pitchFamily="34" charset="0"/>
              </a:rPr>
              <a:t>Roll the slabs end to end.</a:t>
            </a:r>
          </a:p>
          <a:p>
            <a:r>
              <a:rPr lang="en-US" sz="2800" dirty="0" smtClean="0">
                <a:latin typeface="Arial" pitchFamily="34" charset="0"/>
                <a:cs typeface="Arial" pitchFamily="34" charset="0"/>
              </a:rPr>
              <a:t>Immerse in water.</a:t>
            </a:r>
          </a:p>
          <a:p>
            <a:r>
              <a:rPr lang="en-US" sz="2800" dirty="0" smtClean="0">
                <a:latin typeface="Arial" pitchFamily="34" charset="0"/>
                <a:cs typeface="Arial" pitchFamily="34" charset="0"/>
              </a:rPr>
              <a:t>Remove immediately .</a:t>
            </a:r>
          </a:p>
          <a:p>
            <a:r>
              <a:rPr lang="en-US" sz="2800" dirty="0" smtClean="0">
                <a:latin typeface="Arial" pitchFamily="34" charset="0"/>
                <a:cs typeface="Arial" pitchFamily="34" charset="0"/>
              </a:rPr>
              <a:t>Smooth carefully and quickly on a flat surface.</a:t>
            </a:r>
          </a:p>
          <a:p>
            <a:r>
              <a:rPr lang="en-US" sz="2800" dirty="0" smtClean="0">
                <a:latin typeface="Arial" pitchFamily="34" charset="0"/>
                <a:cs typeface="Arial" pitchFamily="34" charset="0"/>
              </a:rPr>
              <a:t>Compress the layers together and exclude the bubbles.</a:t>
            </a:r>
          </a:p>
          <a:p>
            <a:r>
              <a:rPr lang="en-US" sz="2800" dirty="0" smtClean="0">
                <a:latin typeface="Arial" pitchFamily="34" charset="0"/>
                <a:cs typeface="Arial" pitchFamily="34" charset="0"/>
              </a:rPr>
              <a:t>Operator can carry out the remaining procure using gauze roll / crepe bandage.</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219200"/>
            <a:ext cx="8229600" cy="5105400"/>
          </a:xfrm>
        </p:spPr>
        <p:txBody>
          <a:bodyPr>
            <a:normAutofit fontScale="85000" lnSpcReduction="20000"/>
          </a:bodyPr>
          <a:lstStyle/>
          <a:p>
            <a:pPr marL="0" indent="0">
              <a:buNone/>
            </a:pPr>
            <a:r>
              <a:rPr lang="en-US" sz="2800" b="1" dirty="0" smtClean="0">
                <a:latin typeface="Arial" pitchFamily="34" charset="0"/>
                <a:cs typeface="Arial" pitchFamily="34" charset="0"/>
              </a:rPr>
              <a:t>Methods of Applying Plaster of Paris Cast.</a:t>
            </a:r>
          </a:p>
          <a:p>
            <a:pPr marL="0" indent="0">
              <a:buNone/>
            </a:pPr>
            <a:r>
              <a:rPr lang="en-US" sz="2800" dirty="0" smtClean="0">
                <a:latin typeface="Arial" pitchFamily="34" charset="0"/>
                <a:cs typeface="Arial" pitchFamily="34" charset="0"/>
              </a:rPr>
              <a:t>Every </a:t>
            </a:r>
            <a:r>
              <a:rPr lang="en-US" sz="2800" dirty="0" err="1" smtClean="0">
                <a:latin typeface="Arial" pitchFamily="34" charset="0"/>
                <a:cs typeface="Arial" pitchFamily="34" charset="0"/>
              </a:rPr>
              <a:t>Orthopaedist</a:t>
            </a:r>
            <a:r>
              <a:rPr lang="en-US" sz="2800" dirty="0" smtClean="0">
                <a:latin typeface="Arial" pitchFamily="34" charset="0"/>
                <a:cs typeface="Arial" pitchFamily="34" charset="0"/>
              </a:rPr>
              <a:t> has his own pet method of applying Plaster of Paris cast , but in essence , there are three schools.;</a:t>
            </a:r>
          </a:p>
          <a:p>
            <a:pPr marL="0" indent="0">
              <a:buNone/>
            </a:pPr>
            <a:r>
              <a:rPr lang="en-US" sz="2800" dirty="0" smtClean="0">
                <a:latin typeface="Arial" pitchFamily="34" charset="0"/>
                <a:cs typeface="Arial" pitchFamily="34" charset="0"/>
              </a:rPr>
              <a:t>             1.  </a:t>
            </a:r>
            <a:r>
              <a:rPr lang="en-US" sz="2800" b="1" dirty="0" smtClean="0">
                <a:latin typeface="Arial" pitchFamily="34" charset="0"/>
                <a:cs typeface="Arial" pitchFamily="34" charset="0"/>
              </a:rPr>
              <a:t>The Skin Tight Cast.</a:t>
            </a:r>
          </a:p>
          <a:p>
            <a:pPr marL="0" indent="0">
              <a:buNone/>
            </a:pPr>
            <a:r>
              <a:rPr lang="en-US" sz="2800" dirty="0" smtClean="0">
                <a:latin typeface="Arial" pitchFamily="34" charset="0"/>
                <a:cs typeface="Arial" pitchFamily="34" charset="0"/>
              </a:rPr>
              <a:t>                   Was advocated by </a:t>
            </a:r>
            <a:r>
              <a:rPr lang="en-US" sz="2800" dirty="0" err="1" smtClean="0">
                <a:latin typeface="Arial" pitchFamily="34" charset="0"/>
                <a:cs typeface="Arial" pitchFamily="34" charset="0"/>
              </a:rPr>
              <a:t>Bohler</a:t>
            </a:r>
            <a:r>
              <a:rPr lang="en-US" sz="2800" dirty="0" smtClean="0">
                <a:latin typeface="Arial" pitchFamily="34" charset="0"/>
                <a:cs typeface="Arial" pitchFamily="34" charset="0"/>
              </a:rPr>
              <a:t> , the famous  Viennese fracture surgeon. The Plaster of Paris is applied directly to the skin without intervening padding , in an effort to gain most efficient immobilization possible.</a:t>
            </a:r>
          </a:p>
          <a:p>
            <a:pPr marL="0" indent="0">
              <a:buNone/>
            </a:pPr>
            <a:endParaRPr lang="en-US" sz="2800" dirty="0" smtClean="0">
              <a:latin typeface="Arial" pitchFamily="34" charset="0"/>
              <a:cs typeface="Arial" pitchFamily="34" charset="0"/>
            </a:endParaRPr>
          </a:p>
          <a:p>
            <a:pPr marL="0" indent="0">
              <a:buNone/>
            </a:pPr>
            <a:r>
              <a:rPr lang="en-US" sz="2800" dirty="0" smtClean="0">
                <a:latin typeface="Arial" pitchFamily="34" charset="0"/>
                <a:cs typeface="Arial" pitchFamily="34" charset="0"/>
              </a:rPr>
              <a:t>                    This type of cast is rarely ( if ever) used now.</a:t>
            </a:r>
          </a:p>
          <a:p>
            <a:pPr marL="0" indent="0">
              <a:buNone/>
            </a:pPr>
            <a:r>
              <a:rPr lang="en-US" sz="2800" dirty="0" smtClean="0">
                <a:latin typeface="Arial" pitchFamily="34" charset="0"/>
                <a:cs typeface="Arial" pitchFamily="34" charset="0"/>
              </a:rPr>
              <a:t>It required a great deal of skill to apply , was fraught with danger of pressure sores and circulatory embarrassment , and was uncomfortable to remove because the patient’s hair was incorporated into the cast . Unpadded cast.</a:t>
            </a:r>
          </a:p>
          <a:p>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371600"/>
            <a:ext cx="8229600" cy="4953000"/>
          </a:xfrm>
        </p:spPr>
        <p:txBody>
          <a:bodyPr>
            <a:normAutofit fontScale="92500" lnSpcReduction="20000"/>
          </a:bodyPr>
          <a:lstStyle/>
          <a:p>
            <a:pPr marL="0" indent="0">
              <a:buNone/>
            </a:pPr>
            <a:r>
              <a:rPr lang="en-US" sz="2800" b="1" i="1" dirty="0" smtClean="0">
                <a:latin typeface="Arial" pitchFamily="34" charset="0"/>
                <a:cs typeface="Arial" pitchFamily="34" charset="0"/>
              </a:rPr>
              <a:t>Skin Tight.</a:t>
            </a:r>
          </a:p>
          <a:p>
            <a:pPr marL="0" indent="0">
              <a:buNone/>
            </a:pPr>
            <a:r>
              <a:rPr lang="en-US" sz="2800" dirty="0" err="1" smtClean="0">
                <a:latin typeface="Arial" pitchFamily="34" charset="0"/>
                <a:cs typeface="Arial" pitchFamily="34" charset="0"/>
              </a:rPr>
              <a:t>Stokinette</a:t>
            </a:r>
            <a:r>
              <a:rPr lang="en-US" sz="2800" dirty="0" smtClean="0">
                <a:latin typeface="Arial" pitchFamily="34" charset="0"/>
                <a:cs typeface="Arial" pitchFamily="34" charset="0"/>
              </a:rPr>
              <a:t> lining – can’t be called padding. They are discouraged because there is a possibility that it can damage the skin.</a:t>
            </a:r>
          </a:p>
          <a:p>
            <a:pPr marL="0" indent="0">
              <a:buNone/>
            </a:pPr>
            <a:r>
              <a:rPr lang="en-US" sz="2800" b="1" dirty="0" smtClean="0">
                <a:latin typeface="Arial" pitchFamily="34" charset="0"/>
                <a:cs typeface="Arial" pitchFamily="34" charset="0"/>
              </a:rPr>
              <a:t>Advantages .</a:t>
            </a:r>
          </a:p>
          <a:p>
            <a:pPr marL="0" indent="0">
              <a:buNone/>
            </a:pPr>
            <a:r>
              <a:rPr lang="en-US" sz="2800" dirty="0" smtClean="0">
                <a:latin typeface="Arial" pitchFamily="34" charset="0"/>
                <a:cs typeface="Arial" pitchFamily="34" charset="0"/>
              </a:rPr>
              <a:t>Skilled Operator,</a:t>
            </a:r>
          </a:p>
          <a:p>
            <a:r>
              <a:rPr lang="en-US" sz="2800" dirty="0" smtClean="0">
                <a:latin typeface="Arial" pitchFamily="34" charset="0"/>
                <a:cs typeface="Arial" pitchFamily="34" charset="0"/>
              </a:rPr>
              <a:t>A light weight.</a:t>
            </a:r>
          </a:p>
          <a:p>
            <a:r>
              <a:rPr lang="en-US" sz="2800" dirty="0" smtClean="0">
                <a:latin typeface="Arial" pitchFamily="34" charset="0"/>
                <a:cs typeface="Arial" pitchFamily="34" charset="0"/>
              </a:rPr>
              <a:t>Comfortable.</a:t>
            </a:r>
          </a:p>
          <a:p>
            <a:r>
              <a:rPr lang="en-US" sz="2800" dirty="0" smtClean="0">
                <a:latin typeface="Arial" pitchFamily="34" charset="0"/>
                <a:cs typeface="Arial" pitchFamily="34" charset="0"/>
              </a:rPr>
              <a:t>Perfectly  fitting cast is achieved.</a:t>
            </a:r>
          </a:p>
          <a:p>
            <a:pPr marL="0" indent="0">
              <a:buNone/>
            </a:pPr>
            <a:r>
              <a:rPr lang="en-US" sz="2800" b="1" dirty="0" smtClean="0">
                <a:latin typeface="Arial" pitchFamily="34" charset="0"/>
                <a:cs typeface="Arial" pitchFamily="34" charset="0"/>
              </a:rPr>
              <a:t>Indication.</a:t>
            </a:r>
          </a:p>
          <a:p>
            <a:r>
              <a:rPr lang="en-US" sz="2800" dirty="0" smtClean="0">
                <a:latin typeface="Arial" pitchFamily="34" charset="0"/>
                <a:cs typeface="Arial" pitchFamily="34" charset="0"/>
              </a:rPr>
              <a:t>Can be used only in situations where swelling is unlikely to develop.</a:t>
            </a:r>
          </a:p>
          <a:p>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609600"/>
            <a:ext cx="8229600" cy="5715000"/>
          </a:xfrm>
        </p:spPr>
        <p:txBody>
          <a:bodyPr>
            <a:normAutofit/>
          </a:bodyPr>
          <a:lstStyle/>
          <a:p>
            <a:pPr marL="0" indent="0">
              <a:buNone/>
            </a:pPr>
            <a:r>
              <a:rPr lang="en-US" sz="1800" dirty="0" smtClean="0">
                <a:latin typeface="Arial" pitchFamily="34" charset="0"/>
                <a:cs typeface="Arial" pitchFamily="34" charset="0"/>
              </a:rPr>
              <a:t>          2. </a:t>
            </a:r>
            <a:r>
              <a:rPr lang="en-US" sz="2400" b="1" dirty="0" smtClean="0">
                <a:latin typeface="Arial" pitchFamily="34" charset="0"/>
                <a:cs typeface="Arial" pitchFamily="34" charset="0"/>
              </a:rPr>
              <a:t>The Bologna Cast.</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Emanating  from the Rizzori Institute , is advocated  by charnley , and in contrast to contrast to Bohler’s method , generous amounts     </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of  cotton wading are applied to the limb and compressed by the plaster bandage with “ just the right amount of tension, “ This</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technique is said by Charnley to be demanding , so that most people split the difference and apply a padded cast without tension . </a:t>
            </a:r>
            <a:endParaRPr lang="en-US" sz="1800" dirty="0">
              <a:latin typeface="Arial" pitchFamily="34" charset="0"/>
              <a:cs typeface="Arial" pitchFamily="34" charset="0"/>
            </a:endParaRPr>
          </a:p>
          <a:p>
            <a:pPr marL="0" indent="0">
              <a:buNone/>
            </a:pPr>
            <a:r>
              <a:rPr lang="en-US" sz="1800" dirty="0" smtClean="0">
                <a:latin typeface="Arial" pitchFamily="34" charset="0"/>
                <a:cs typeface="Arial" pitchFamily="34" charset="0"/>
              </a:rPr>
              <a:t>               We shall call this the third way.</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3</a:t>
            </a:r>
            <a:r>
              <a:rPr lang="en-US" sz="2400" b="1" dirty="0" smtClean="0">
                <a:latin typeface="Arial" pitchFamily="34" charset="0"/>
                <a:cs typeface="Arial" pitchFamily="34" charset="0"/>
              </a:rPr>
              <a:t>. In the Third Way.</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Most people use stockinette , a tubular knitted stoking , which stretches freely in diameter but sparingly in length.</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It makes the cast look tidy and pads the sharp margins --- main use.</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Following the stockinette , sheet wadding is applied from the distal to proximal end of the limb, as  smoothly aspossible. Each turn </a:t>
            </a:r>
          </a:p>
          <a:p>
            <a:pPr marL="0" indent="0">
              <a:buNone/>
            </a:pPr>
            <a:r>
              <a:rPr lang="en-US" sz="1800" dirty="0">
                <a:latin typeface="Arial" pitchFamily="34" charset="0"/>
                <a:cs typeface="Arial" pitchFamily="34" charset="0"/>
              </a:rPr>
              <a:t> </a:t>
            </a:r>
            <a:r>
              <a:rPr lang="en-US" sz="1800" dirty="0" smtClean="0">
                <a:latin typeface="Arial" pitchFamily="34" charset="0"/>
                <a:cs typeface="Arial" pitchFamily="34" charset="0"/>
              </a:rPr>
              <a:t>             should be applied transversely , tearing the border that transverses the greater diameter  of the limb so that it lies smoothly.                                     </a:t>
            </a:r>
            <a:endParaRPr lang="en-US" sz="1800" dirty="0">
              <a:latin typeface="Arial" pitchFamily="34" charset="0"/>
              <a:cs typeface="Arial" pitchFamily="34" charset="0"/>
            </a:endParaRPr>
          </a:p>
        </p:txBody>
      </p:sp>
    </p:spTree>
    <p:extLst>
      <p:ext uri="{BB962C8B-B14F-4D97-AF65-F5344CB8AC3E}">
        <p14:creationId xmlns:p14="http://schemas.microsoft.com/office/powerpoint/2010/main" val="14133094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868362"/>
          </a:xfrm>
        </p:spPr>
        <p:txBody>
          <a:bodyPr>
            <a:normAutofit/>
          </a:bodyPr>
          <a:lstStyle/>
          <a:p>
            <a:pPr algn="ctr"/>
            <a:r>
              <a:rPr lang="en-US" sz="4000" b="1" dirty="0" smtClean="0">
                <a:latin typeface="Arial" pitchFamily="34" charset="0"/>
                <a:cs typeface="Arial" pitchFamily="34" charset="0"/>
              </a:rPr>
              <a:t>Cast Padding .</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0" y="1143000"/>
            <a:ext cx="8229600" cy="4983163"/>
          </a:xfrm>
        </p:spPr>
        <p:txBody>
          <a:bodyPr>
            <a:noAutofit/>
          </a:bodyPr>
          <a:lstStyle/>
          <a:p>
            <a:pPr marL="0" indent="0">
              <a:buNone/>
            </a:pPr>
            <a:r>
              <a:rPr lang="en-US" sz="2000" dirty="0" smtClean="0">
                <a:latin typeface="Arial" pitchFamily="34" charset="0"/>
                <a:cs typeface="Arial" pitchFamily="34" charset="0"/>
              </a:rPr>
              <a:t>The best form of the cast purely for the benefits of the fracture is non – padded cast because it is close contact with the fractured bone.</a:t>
            </a:r>
          </a:p>
          <a:p>
            <a:pPr marL="0" indent="0">
              <a:buNone/>
            </a:pPr>
            <a:r>
              <a:rPr lang="en-US" sz="2000" dirty="0" smtClean="0">
                <a:latin typeface="Arial" pitchFamily="34" charset="0"/>
                <a:cs typeface="Arial" pitchFamily="34" charset="0"/>
              </a:rPr>
              <a:t>However , this method has several disadvantages;</a:t>
            </a:r>
          </a:p>
          <a:p>
            <a:pPr marL="228600" indent="-228600">
              <a:buFont typeface="+mj-lt"/>
              <a:buAutoNum type="arabicPeriod"/>
            </a:pPr>
            <a:r>
              <a:rPr lang="en-US" sz="2000" dirty="0" smtClean="0">
                <a:latin typeface="Arial" pitchFamily="34" charset="0"/>
                <a:cs typeface="Arial" pitchFamily="34" charset="0"/>
              </a:rPr>
              <a:t>Limiting allowance for swelling.</a:t>
            </a:r>
          </a:p>
          <a:p>
            <a:pPr marL="228600" indent="-228600">
              <a:buFont typeface="+mj-lt"/>
              <a:buAutoNum type="arabicPeriod"/>
            </a:pPr>
            <a:r>
              <a:rPr lang="en-US" sz="2000" dirty="0" smtClean="0">
                <a:latin typeface="Arial" pitchFamily="34" charset="0"/>
                <a:cs typeface="Arial" pitchFamily="34" charset="0"/>
              </a:rPr>
              <a:t>Friction of the hard cast against the skin and the bone may cause sores.</a:t>
            </a:r>
          </a:p>
          <a:p>
            <a:pPr marL="228600" indent="-228600">
              <a:buFont typeface="+mj-lt"/>
              <a:buAutoNum type="arabicPeriod"/>
            </a:pPr>
            <a:r>
              <a:rPr lang="en-US" sz="2000" dirty="0" smtClean="0">
                <a:latin typeface="Arial" pitchFamily="34" charset="0"/>
                <a:cs typeface="Arial" pitchFamily="34" charset="0"/>
              </a:rPr>
              <a:t>There is no padding to act as a protective barrier against shears and saws on removal of the cast.</a:t>
            </a:r>
          </a:p>
          <a:p>
            <a:pPr marL="0" indent="0">
              <a:buNone/>
            </a:pPr>
            <a:r>
              <a:rPr lang="en-US" sz="2000" dirty="0">
                <a:latin typeface="Arial" pitchFamily="34" charset="0"/>
                <a:cs typeface="Arial" pitchFamily="34" charset="0"/>
              </a:rPr>
              <a:t> </a:t>
            </a:r>
            <a:r>
              <a:rPr lang="en-US" sz="2000" b="1" i="1" dirty="0" smtClean="0">
                <a:latin typeface="Arial" pitchFamily="34" charset="0"/>
                <a:cs typeface="Arial" pitchFamily="34" charset="0"/>
              </a:rPr>
              <a:t>N.B.</a:t>
            </a:r>
          </a:p>
          <a:p>
            <a:pPr marL="0" indent="0">
              <a:buNone/>
            </a:pPr>
            <a:r>
              <a:rPr lang="en-US" sz="2000" dirty="0" smtClean="0">
                <a:latin typeface="Arial" pitchFamily="34" charset="0"/>
                <a:cs typeface="Arial" pitchFamily="34" charset="0"/>
              </a:rPr>
              <a:t>Therefore all casts should be adequately padded  with the expectation of the non- padded removal cast.</a:t>
            </a:r>
          </a:p>
          <a:p>
            <a:pPr marL="0" indent="0">
              <a:buNone/>
            </a:pPr>
            <a:r>
              <a:rPr lang="en-US" sz="2000" dirty="0" smtClean="0">
                <a:latin typeface="Arial" pitchFamily="34" charset="0"/>
                <a:cs typeface="Arial" pitchFamily="34" charset="0"/>
              </a:rPr>
              <a:t>Usually two layers of padding are used; </a:t>
            </a:r>
          </a:p>
          <a:p>
            <a:r>
              <a:rPr lang="en-US" sz="2000" dirty="0" smtClean="0">
                <a:latin typeface="Arial" pitchFamily="34" charset="0"/>
                <a:cs typeface="Arial" pitchFamily="34" charset="0"/>
              </a:rPr>
              <a:t>Tabular gauze.</a:t>
            </a:r>
          </a:p>
          <a:p>
            <a:r>
              <a:rPr lang="en-US" sz="2000" dirty="0" smtClean="0">
                <a:latin typeface="Arial" pitchFamily="34" charset="0"/>
                <a:cs typeface="Arial" pitchFamily="34" charset="0"/>
              </a:rPr>
              <a:t>Cotton wool/ soft ban.</a:t>
            </a:r>
          </a:p>
          <a:p>
            <a:pPr marL="0" indent="0">
              <a:buNone/>
            </a:pPr>
            <a:r>
              <a:rPr lang="en-US" sz="1200" dirty="0" smtClean="0">
                <a:latin typeface="Arial" pitchFamily="34" charset="0"/>
                <a:cs typeface="Arial" pitchFamily="34" charset="0"/>
              </a:rPr>
              <a:t> </a:t>
            </a:r>
          </a:p>
        </p:txBody>
      </p:sp>
    </p:spTree>
    <p:extLst>
      <p:ext uri="{BB962C8B-B14F-4D97-AF65-F5344CB8AC3E}">
        <p14:creationId xmlns:p14="http://schemas.microsoft.com/office/powerpoint/2010/main" val="7050026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935163"/>
            <a:ext cx="8229600" cy="4389437"/>
          </a:xfrm>
        </p:spPr>
        <p:txBody>
          <a:bodyPr>
            <a:normAutofit fontScale="77500" lnSpcReduction="20000"/>
          </a:bodyPr>
          <a:lstStyle/>
          <a:p>
            <a:pPr marL="0" indent="0">
              <a:buNone/>
            </a:pPr>
            <a:r>
              <a:rPr lang="en-US" sz="2800" b="1" dirty="0" smtClean="0">
                <a:latin typeface="Arial" pitchFamily="34" charset="0"/>
                <a:cs typeface="Arial" pitchFamily="34" charset="0"/>
              </a:rPr>
              <a:t>Tabular Gauze.</a:t>
            </a:r>
          </a:p>
          <a:p>
            <a:pPr marL="0" indent="0">
              <a:buNone/>
            </a:pPr>
            <a:r>
              <a:rPr lang="en-US" sz="2800" dirty="0" smtClean="0">
                <a:latin typeface="Arial" pitchFamily="34" charset="0"/>
                <a:cs typeface="Arial" pitchFamily="34" charset="0"/>
              </a:rPr>
              <a:t>The first layer , applied directly to the skin , is synthetic mesh called tabular or thicker </a:t>
            </a:r>
            <a:r>
              <a:rPr lang="en-US" sz="2800" dirty="0" err="1" smtClean="0">
                <a:latin typeface="Arial" pitchFamily="34" charset="0"/>
                <a:cs typeface="Arial" pitchFamily="34" charset="0"/>
              </a:rPr>
              <a:t>stockinette</a:t>
            </a:r>
            <a:r>
              <a:rPr lang="en-US" sz="2800" dirty="0" smtClean="0">
                <a:latin typeface="Arial" pitchFamily="34" charset="0"/>
                <a:cs typeface="Arial" pitchFamily="34" charset="0"/>
              </a:rPr>
              <a:t> . </a:t>
            </a:r>
            <a:r>
              <a:rPr lang="en-US" sz="2800" dirty="0" err="1" smtClean="0">
                <a:latin typeface="Arial" pitchFamily="34" charset="0"/>
                <a:cs typeface="Arial" pitchFamily="34" charset="0"/>
              </a:rPr>
              <a:t>Stockinette</a:t>
            </a:r>
            <a:r>
              <a:rPr lang="en-US" sz="2800" dirty="0" smtClean="0">
                <a:latin typeface="Arial" pitchFamily="34" charset="0"/>
                <a:cs typeface="Arial" pitchFamily="34" charset="0"/>
              </a:rPr>
              <a:t> is more expensive and preferably used with the synthetic casts.</a:t>
            </a:r>
          </a:p>
          <a:p>
            <a:pPr marL="0" indent="0">
              <a:buNone/>
            </a:pPr>
            <a:r>
              <a:rPr lang="en-US" sz="2800" b="1" dirty="0" smtClean="0">
                <a:latin typeface="Arial" pitchFamily="34" charset="0"/>
                <a:cs typeface="Arial" pitchFamily="34" charset="0"/>
              </a:rPr>
              <a:t>Functions of the Tabular Gauze.</a:t>
            </a:r>
          </a:p>
          <a:p>
            <a:r>
              <a:rPr lang="en-US" sz="2800" dirty="0" smtClean="0">
                <a:latin typeface="Arial" pitchFamily="34" charset="0"/>
                <a:cs typeface="Arial" pitchFamily="34" charset="0"/>
              </a:rPr>
              <a:t>It helps prevent the limb – hairs from becoming caught in the plaster.</a:t>
            </a:r>
          </a:p>
          <a:p>
            <a:r>
              <a:rPr lang="en-US" sz="2800" dirty="0" smtClean="0">
                <a:latin typeface="Arial" pitchFamily="34" charset="0"/>
                <a:cs typeface="Arial" pitchFamily="34" charset="0"/>
              </a:rPr>
              <a:t>It removes any roughness caused by the plaster casts edges ( the edge of the tabular gauze are turned back over the cast and sealed; this creates a smooth edge which will prevent chaffing of the skin</a:t>
            </a:r>
          </a:p>
          <a:p>
            <a:r>
              <a:rPr lang="en-US" sz="2800" dirty="0" smtClean="0">
                <a:latin typeface="Arial" pitchFamily="34" charset="0"/>
                <a:cs typeface="Arial" pitchFamily="34" charset="0"/>
              </a:rPr>
              <a:t>It allows the conduction of perspiration from the limb.</a:t>
            </a:r>
          </a:p>
          <a:p>
            <a:r>
              <a:rPr lang="en-US" sz="2800" dirty="0" smtClean="0">
                <a:latin typeface="Arial" pitchFamily="34" charset="0"/>
                <a:cs typeface="Arial" pitchFamily="34" charset="0"/>
              </a:rPr>
              <a:t>It aids in the removal of the cast.</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219200"/>
            <a:ext cx="8229600" cy="5105400"/>
          </a:xfrm>
        </p:spPr>
        <p:txBody>
          <a:bodyPr>
            <a:normAutofit lnSpcReduction="10000"/>
          </a:bodyPr>
          <a:lstStyle/>
          <a:p>
            <a:pPr marL="0" indent="0">
              <a:buNone/>
            </a:pPr>
            <a:r>
              <a:rPr lang="en-US" sz="1800" b="1" i="1" dirty="0" smtClean="0">
                <a:latin typeface="Arial" pitchFamily="34" charset="0"/>
                <a:cs typeface="Arial" pitchFamily="34" charset="0"/>
              </a:rPr>
              <a:t>N.B.</a:t>
            </a:r>
          </a:p>
          <a:p>
            <a:pPr marL="0" indent="0">
              <a:buNone/>
            </a:pPr>
            <a:r>
              <a:rPr lang="en-US" sz="1800" dirty="0" smtClean="0">
                <a:latin typeface="Arial" pitchFamily="34" charset="0"/>
                <a:cs typeface="Arial" pitchFamily="34" charset="0"/>
              </a:rPr>
              <a:t>Tabular gauze may not be used following operation procedure and where gross swelling is likely to occur as it may be difficult to split the plaster cast.</a:t>
            </a:r>
          </a:p>
          <a:p>
            <a:pPr marL="0" indent="0">
              <a:buNone/>
            </a:pPr>
            <a:r>
              <a:rPr lang="en-US" sz="1800" b="1" dirty="0" smtClean="0">
                <a:latin typeface="Arial" pitchFamily="34" charset="0"/>
                <a:cs typeface="Arial" pitchFamily="34" charset="0"/>
              </a:rPr>
              <a:t>WOOL PADDING</a:t>
            </a:r>
          </a:p>
          <a:p>
            <a:pPr marL="0" indent="0">
              <a:buNone/>
            </a:pPr>
            <a:r>
              <a:rPr lang="en-US" sz="1800" b="1" dirty="0" smtClean="0">
                <a:latin typeface="Arial" pitchFamily="34" charset="0"/>
                <a:cs typeface="Arial" pitchFamily="34" charset="0"/>
              </a:rPr>
              <a:t>Reasons .</a:t>
            </a:r>
          </a:p>
          <a:p>
            <a:r>
              <a:rPr lang="en-US" sz="1800" dirty="0" smtClean="0">
                <a:latin typeface="Arial" pitchFamily="34" charset="0"/>
                <a:cs typeface="Arial" pitchFamily="34" charset="0"/>
              </a:rPr>
              <a:t>To  protect bony prominences e.g. the ulna and </a:t>
            </a:r>
            <a:r>
              <a:rPr lang="en-US" sz="1800" dirty="0" err="1" smtClean="0">
                <a:latin typeface="Arial" pitchFamily="34" charset="0"/>
                <a:cs typeface="Arial" pitchFamily="34" charset="0"/>
              </a:rPr>
              <a:t>styloid</a:t>
            </a:r>
            <a:r>
              <a:rPr lang="en-US" sz="1800" dirty="0" smtClean="0">
                <a:latin typeface="Arial" pitchFamily="34" charset="0"/>
                <a:cs typeface="Arial" pitchFamily="34" charset="0"/>
              </a:rPr>
              <a:t> of the lower arm , those areas must have extra padding. As the plaster cast dries out, it becomes loose and any movement over the bony prominences may cause some friction and sores if the skin is inadequately protected by padding.</a:t>
            </a:r>
          </a:p>
          <a:p>
            <a:r>
              <a:rPr lang="en-US" sz="1800" dirty="0" smtClean="0">
                <a:latin typeface="Arial" pitchFamily="34" charset="0"/>
                <a:cs typeface="Arial" pitchFamily="34" charset="0"/>
              </a:rPr>
              <a:t>Where swelling is anticipated extra padding may be required over the whole length of the limb.</a:t>
            </a:r>
          </a:p>
          <a:p>
            <a:r>
              <a:rPr lang="en-US" sz="1800" dirty="0" smtClean="0">
                <a:latin typeface="Arial" pitchFamily="34" charset="0"/>
                <a:cs typeface="Arial" pitchFamily="34" charset="0"/>
              </a:rPr>
              <a:t>Where electric saws or shears are used for removal of the cast , padding is needed to protect the skin.</a:t>
            </a:r>
          </a:p>
          <a:p>
            <a:r>
              <a:rPr lang="en-US" sz="1800" dirty="0" smtClean="0">
                <a:latin typeface="Arial" pitchFamily="34" charset="0"/>
                <a:cs typeface="Arial" pitchFamily="34" charset="0"/>
              </a:rPr>
              <a:t>It Increases patient comfort.</a:t>
            </a:r>
          </a:p>
          <a:p>
            <a:r>
              <a:rPr lang="en-US" sz="1800" dirty="0" smtClean="0">
                <a:latin typeface="Arial" pitchFamily="34" charset="0"/>
                <a:cs typeface="Arial" pitchFamily="34" charset="0"/>
              </a:rPr>
              <a:t>To help to absorb blood and serious fluid.</a:t>
            </a:r>
          </a:p>
          <a:p>
            <a:pPr marL="0" indent="0">
              <a:buNone/>
            </a:pPr>
            <a:r>
              <a:rPr lang="en-US" sz="1800" dirty="0" err="1" smtClean="0">
                <a:latin typeface="Arial" pitchFamily="34" charset="0"/>
                <a:cs typeface="Arial" pitchFamily="34" charset="0"/>
              </a:rPr>
              <a:t>Orthopaedic</a:t>
            </a:r>
            <a:r>
              <a:rPr lang="en-US" sz="1800" dirty="0" smtClean="0">
                <a:latin typeface="Arial" pitchFamily="34" charset="0"/>
                <a:cs typeface="Arial" pitchFamily="34" charset="0"/>
              </a:rPr>
              <a:t> padding required . It  is unrolled firmly over the full area of the limb to be covered the plaster of Paris.(wool padding</a:t>
            </a:r>
            <a:r>
              <a:rPr lang="en-US" sz="2800" dirty="0" smtClean="0">
                <a:latin typeface="Arial" pitchFamily="34" charset="0"/>
                <a:cs typeface="Arial" pitchFamily="34" charset="0"/>
              </a:rPr>
              <a: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316038"/>
            <a:ext cx="7772400" cy="1363662"/>
          </a:xfrm>
        </p:spPr>
        <p:txBody>
          <a:bodyPr>
            <a:normAutofit/>
          </a:bodyPr>
          <a:lstStyle/>
          <a:p>
            <a:r>
              <a:rPr lang="en-US" dirty="0" smtClean="0"/>
              <a:t>a</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286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219200"/>
            <a:ext cx="8229600" cy="5105400"/>
          </a:xfrm>
        </p:spPr>
        <p:txBody>
          <a:bodyPr>
            <a:normAutofit fontScale="85000" lnSpcReduction="20000"/>
          </a:bodyPr>
          <a:lstStyle/>
          <a:p>
            <a:pPr marL="0" indent="0">
              <a:buNone/>
            </a:pPr>
            <a:r>
              <a:rPr lang="en-US" sz="2800" b="1" dirty="0" smtClean="0">
                <a:latin typeface="Arial" pitchFamily="34" charset="0"/>
                <a:cs typeface="Arial" pitchFamily="34" charset="0"/>
              </a:rPr>
              <a:t>Indications of Padding</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Where swelling is expected /present </a:t>
            </a:r>
            <a:r>
              <a:rPr lang="en-US" sz="2800" dirty="0" err="1" smtClean="0">
                <a:latin typeface="Arial" pitchFamily="34" charset="0"/>
                <a:cs typeface="Arial" pitchFamily="34" charset="0"/>
              </a:rPr>
              <a:t>i.e</a:t>
            </a:r>
            <a:r>
              <a:rPr lang="en-US" sz="2800" dirty="0" smtClean="0">
                <a:latin typeface="Arial" pitchFamily="34" charset="0"/>
                <a:cs typeface="Arial" pitchFamily="34" charset="0"/>
              </a:rPr>
              <a:t> in almost every acute conditions.</a:t>
            </a:r>
          </a:p>
          <a:p>
            <a:r>
              <a:rPr lang="en-US" sz="2800" dirty="0" smtClean="0">
                <a:latin typeface="Arial" pitchFamily="34" charset="0"/>
                <a:cs typeface="Arial" pitchFamily="34" charset="0"/>
              </a:rPr>
              <a:t>Where the limb is thin and the bones are very superficial.</a:t>
            </a:r>
          </a:p>
          <a:p>
            <a:r>
              <a:rPr lang="en-US" sz="2800" dirty="0" smtClean="0">
                <a:latin typeface="Arial" pitchFamily="34" charset="0"/>
                <a:cs typeface="Arial" pitchFamily="34" charset="0"/>
              </a:rPr>
              <a:t>When electric plaster cutter are used for removal.</a:t>
            </a:r>
          </a:p>
          <a:p>
            <a:r>
              <a:rPr lang="en-US" sz="2800" dirty="0" smtClean="0">
                <a:latin typeface="Arial" pitchFamily="34" charset="0"/>
                <a:cs typeface="Arial" pitchFamily="34" charset="0"/>
              </a:rPr>
              <a:t>When wedging is needed.</a:t>
            </a:r>
          </a:p>
          <a:p>
            <a:r>
              <a:rPr lang="en-US" sz="2800" dirty="0" smtClean="0">
                <a:latin typeface="Arial" pitchFamily="34" charset="0"/>
                <a:cs typeface="Arial" pitchFamily="34" charset="0"/>
              </a:rPr>
              <a:t>It is always wise to protect bony prominences </a:t>
            </a:r>
            <a:r>
              <a:rPr lang="en-US" sz="2800" dirty="0" err="1" smtClean="0">
                <a:latin typeface="Arial" pitchFamily="34" charset="0"/>
                <a:cs typeface="Arial" pitchFamily="34" charset="0"/>
              </a:rPr>
              <a:t>e.g</a:t>
            </a:r>
            <a:r>
              <a:rPr lang="en-US" sz="2800" dirty="0" smtClean="0">
                <a:latin typeface="Arial" pitchFamily="34" charset="0"/>
                <a:cs typeface="Arial" pitchFamily="34" charset="0"/>
              </a:rPr>
              <a:t> around joints when any plaster is applied.</a:t>
            </a:r>
          </a:p>
          <a:p>
            <a:pPr marL="0" indent="0">
              <a:buNone/>
            </a:pPr>
            <a:r>
              <a:rPr lang="en-US" sz="2800" b="1" dirty="0" err="1" smtClean="0">
                <a:latin typeface="Arial" pitchFamily="34" charset="0"/>
                <a:cs typeface="Arial" pitchFamily="34" charset="0"/>
              </a:rPr>
              <a:t>Fibre</a:t>
            </a:r>
            <a:r>
              <a:rPr lang="en-US" sz="2800" b="1" dirty="0" smtClean="0">
                <a:latin typeface="Arial" pitchFamily="34" charset="0"/>
                <a:cs typeface="Arial" pitchFamily="34" charset="0"/>
              </a:rPr>
              <a:t> glass/ Synthetic  Casting Tape.</a:t>
            </a:r>
          </a:p>
          <a:p>
            <a:pPr marL="0" indent="0">
              <a:buNone/>
            </a:pPr>
            <a:r>
              <a:rPr lang="en-US" sz="2800" dirty="0" smtClean="0">
                <a:latin typeface="Arial" pitchFamily="34" charset="0"/>
                <a:cs typeface="Arial" pitchFamily="34" charset="0"/>
              </a:rPr>
              <a:t>Synthetic in form – polyurethane.</a:t>
            </a:r>
          </a:p>
          <a:p>
            <a:pPr marL="0" indent="0">
              <a:buNone/>
            </a:pPr>
            <a:r>
              <a:rPr lang="en-US" sz="2800" b="1" dirty="0" smtClean="0">
                <a:latin typeface="Arial" pitchFamily="34" charset="0"/>
                <a:cs typeface="Arial" pitchFamily="34" charset="0"/>
              </a:rPr>
              <a:t>Indications.</a:t>
            </a:r>
          </a:p>
          <a:p>
            <a:r>
              <a:rPr lang="en-US" sz="2800" dirty="0" smtClean="0">
                <a:latin typeface="Arial" pitchFamily="34" charset="0"/>
                <a:cs typeface="Arial" pitchFamily="34" charset="0"/>
              </a:rPr>
              <a:t>Non- displaced fracture.</a:t>
            </a:r>
          </a:p>
          <a:p>
            <a:r>
              <a:rPr lang="en-US" sz="2800" dirty="0" smtClean="0">
                <a:latin typeface="Arial" pitchFamily="34" charset="0"/>
                <a:cs typeface="Arial" pitchFamily="34" charset="0"/>
              </a:rPr>
              <a:t>Fitted when swelling has subsided.</a:t>
            </a:r>
          </a:p>
          <a:p>
            <a:r>
              <a:rPr lang="en-US" sz="2800" dirty="0" smtClean="0">
                <a:latin typeface="Arial" pitchFamily="34" charset="0"/>
                <a:cs typeface="Arial" pitchFamily="34" charset="0"/>
              </a:rPr>
              <a:t>Long term Casting.</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371600"/>
            <a:ext cx="8229600" cy="5257800"/>
          </a:xfrm>
        </p:spPr>
        <p:txBody>
          <a:bodyPr>
            <a:normAutofit fontScale="62500" lnSpcReduction="20000"/>
          </a:bodyPr>
          <a:lstStyle/>
          <a:p>
            <a:r>
              <a:rPr lang="en-US" sz="2800" b="1" dirty="0" smtClean="0">
                <a:latin typeface="Arial" pitchFamily="34" charset="0"/>
                <a:cs typeface="Arial" pitchFamily="34" charset="0"/>
              </a:rPr>
              <a:t>Advantages.-</a:t>
            </a:r>
            <a:r>
              <a:rPr lang="en-US" sz="2800" b="1" dirty="0" err="1" smtClean="0">
                <a:latin typeface="Arial" pitchFamily="34" charset="0"/>
                <a:cs typeface="Arial" pitchFamily="34" charset="0"/>
              </a:rPr>
              <a:t>fibre</a:t>
            </a:r>
            <a:r>
              <a:rPr lang="en-US" sz="2800" b="1" dirty="0" smtClean="0">
                <a:latin typeface="Arial" pitchFamily="34" charset="0"/>
                <a:cs typeface="Arial" pitchFamily="34" charset="0"/>
              </a:rPr>
              <a:t> glass</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Light weight – less bulky.</a:t>
            </a:r>
          </a:p>
          <a:p>
            <a:r>
              <a:rPr lang="en-US" sz="2800" dirty="0" smtClean="0">
                <a:latin typeface="Arial" pitchFamily="34" charset="0"/>
                <a:cs typeface="Arial" pitchFamily="34" charset="0"/>
              </a:rPr>
              <a:t>Easy to apply .</a:t>
            </a:r>
          </a:p>
          <a:p>
            <a:r>
              <a:rPr lang="en-US" sz="2800" dirty="0" smtClean="0">
                <a:latin typeface="Arial" pitchFamily="34" charset="0"/>
                <a:cs typeface="Arial" pitchFamily="34" charset="0"/>
              </a:rPr>
              <a:t>Moisture proof.</a:t>
            </a:r>
          </a:p>
          <a:p>
            <a:r>
              <a:rPr lang="en-US" sz="2800" dirty="0" smtClean="0">
                <a:latin typeface="Arial" pitchFamily="34" charset="0"/>
                <a:cs typeface="Arial" pitchFamily="34" charset="0"/>
              </a:rPr>
              <a:t>Fast drying. (15min)</a:t>
            </a:r>
          </a:p>
          <a:p>
            <a:r>
              <a:rPr lang="en-US" sz="2800" dirty="0" smtClean="0">
                <a:latin typeface="Arial" pitchFamily="34" charset="0"/>
                <a:cs typeface="Arial" pitchFamily="34" charset="0"/>
              </a:rPr>
              <a:t>With different colors.</a:t>
            </a:r>
          </a:p>
          <a:p>
            <a:r>
              <a:rPr lang="en-US" sz="2800" dirty="0" smtClean="0">
                <a:latin typeface="Arial" pitchFamily="34" charset="0"/>
                <a:cs typeface="Arial" pitchFamily="34" charset="0"/>
              </a:rPr>
              <a:t>Early weight bearing.</a:t>
            </a:r>
          </a:p>
          <a:p>
            <a:r>
              <a:rPr lang="en-US" sz="2800" dirty="0" smtClean="0">
                <a:latin typeface="Arial" pitchFamily="34" charset="0"/>
                <a:cs typeface="Arial" pitchFamily="34" charset="0"/>
              </a:rPr>
              <a:t>Radiolucent  ( x-ray vision can past)</a:t>
            </a:r>
          </a:p>
          <a:p>
            <a:r>
              <a:rPr lang="en-US" sz="2800" dirty="0" smtClean="0">
                <a:latin typeface="Arial" pitchFamily="34" charset="0"/>
                <a:cs typeface="Arial" pitchFamily="34" charset="0"/>
              </a:rPr>
              <a:t>Strength weight ration.</a:t>
            </a:r>
          </a:p>
          <a:p>
            <a:r>
              <a:rPr lang="en-US" sz="2800" dirty="0" smtClean="0">
                <a:latin typeface="Arial" pitchFamily="34" charset="0"/>
                <a:cs typeface="Arial" pitchFamily="34" charset="0"/>
              </a:rPr>
              <a:t>Feels  color in hot  weather.</a:t>
            </a:r>
          </a:p>
          <a:p>
            <a:r>
              <a:rPr lang="en-US" sz="2800" dirty="0" smtClean="0">
                <a:latin typeface="Arial" pitchFamily="34" charset="0"/>
                <a:cs typeface="Arial" pitchFamily="34" charset="0"/>
              </a:rPr>
              <a:t>No crumble.</a:t>
            </a:r>
          </a:p>
          <a:p>
            <a:pPr marL="0" indent="0">
              <a:buNone/>
            </a:pPr>
            <a:r>
              <a:rPr lang="en-US" sz="2800" b="1" dirty="0" smtClean="0">
                <a:latin typeface="Arial" pitchFamily="34" charset="0"/>
                <a:cs typeface="Arial" pitchFamily="34" charset="0"/>
              </a:rPr>
              <a:t>Disadvantages .</a:t>
            </a:r>
          </a:p>
          <a:p>
            <a:r>
              <a:rPr lang="en-US" sz="2800" dirty="0" smtClean="0">
                <a:latin typeface="Arial" pitchFamily="34" charset="0"/>
                <a:cs typeface="Arial" pitchFamily="34" charset="0"/>
              </a:rPr>
              <a:t>Application requires speed  and accuracy.</a:t>
            </a:r>
          </a:p>
          <a:p>
            <a:r>
              <a:rPr lang="en-US" sz="2800" dirty="0" smtClean="0">
                <a:latin typeface="Arial" pitchFamily="34" charset="0"/>
                <a:cs typeface="Arial" pitchFamily="34" charset="0"/>
              </a:rPr>
              <a:t>May bind if tissue swell ( rigid).</a:t>
            </a:r>
          </a:p>
          <a:p>
            <a:r>
              <a:rPr lang="en-US" sz="2800" dirty="0" smtClean="0">
                <a:latin typeface="Arial" pitchFamily="34" charset="0"/>
                <a:cs typeface="Arial" pitchFamily="34" charset="0"/>
              </a:rPr>
              <a:t>High  risk for irritation – tissue breakdown under the cast – extra rigidity.</a:t>
            </a:r>
          </a:p>
          <a:p>
            <a:r>
              <a:rPr lang="en-US" sz="2800" dirty="0" smtClean="0">
                <a:latin typeface="Arial" pitchFamily="34" charset="0"/>
                <a:cs typeface="Arial" pitchFamily="34" charset="0"/>
              </a:rPr>
              <a:t>Expensive.</a:t>
            </a:r>
          </a:p>
          <a:p>
            <a:r>
              <a:rPr lang="en-US" sz="2800" dirty="0" smtClean="0">
                <a:latin typeface="Arial" pitchFamily="34" charset="0"/>
                <a:cs typeface="Arial" pitchFamily="34" charset="0"/>
              </a:rPr>
              <a:t>Inner layer dries slowly .</a:t>
            </a:r>
          </a:p>
          <a:p>
            <a:r>
              <a:rPr lang="en-US" sz="2800" dirty="0" smtClean="0">
                <a:latin typeface="Arial" pitchFamily="34" charset="0"/>
                <a:cs typeface="Arial" pitchFamily="34" charset="0"/>
              </a:rPr>
              <a:t>Risk for over physical mobility – light .</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685800"/>
          </a:xfrm>
        </p:spPr>
        <p:txBody>
          <a:bodyPr>
            <a:noAutofit/>
          </a:bodyPr>
          <a:lstStyle/>
          <a:p>
            <a:pPr algn="ctr"/>
            <a:r>
              <a:rPr lang="en-US" sz="2800" b="1" dirty="0" smtClean="0">
                <a:latin typeface="Arial" pitchFamily="34" charset="0"/>
                <a:cs typeface="Arial" pitchFamily="34" charset="0"/>
              </a:rPr>
              <a:t>FIBREGLASS CAST APPLICATION.</a:t>
            </a:r>
            <a:endParaRPr lang="en-US" sz="2800" b="1" dirty="0">
              <a:latin typeface="Arial" pitchFamily="34" charset="0"/>
              <a:cs typeface="Arial" pitchFamily="34" charset="0"/>
            </a:endParaRPr>
          </a:p>
        </p:txBody>
      </p:sp>
      <p:sp>
        <p:nvSpPr>
          <p:cNvPr id="3" name="Content Placeholder 2"/>
          <p:cNvSpPr>
            <a:spLocks noGrp="1"/>
          </p:cNvSpPr>
          <p:nvPr>
            <p:ph idx="4294967295"/>
          </p:nvPr>
        </p:nvSpPr>
        <p:spPr>
          <a:xfrm>
            <a:off x="0" y="1143000"/>
            <a:ext cx="8229600" cy="5440363"/>
          </a:xfrm>
        </p:spPr>
        <p:txBody>
          <a:bodyPr>
            <a:normAutofit fontScale="85000" lnSpcReduction="20000"/>
          </a:bodyPr>
          <a:lstStyle/>
          <a:p>
            <a:pPr marL="0" indent="0">
              <a:buNone/>
            </a:pPr>
            <a:r>
              <a:rPr lang="en-US" sz="2700" dirty="0" smtClean="0">
                <a:latin typeface="Arial" pitchFamily="34" charset="0"/>
                <a:cs typeface="Arial" pitchFamily="34" charset="0"/>
              </a:rPr>
              <a:t>Although plaster casts have been used </a:t>
            </a:r>
            <a:r>
              <a:rPr lang="en-US" sz="2700" dirty="0" err="1" smtClean="0">
                <a:latin typeface="Arial" pitchFamily="34" charset="0"/>
                <a:cs typeface="Arial" pitchFamily="34" charset="0"/>
              </a:rPr>
              <a:t>forcenturies</a:t>
            </a:r>
            <a:r>
              <a:rPr lang="en-US" sz="2700" dirty="0" smtClean="0">
                <a:latin typeface="Arial" pitchFamily="34" charset="0"/>
                <a:cs typeface="Arial" pitchFamily="34" charset="0"/>
              </a:rPr>
              <a:t> , there are several disadvantages .One is the weight of the plaster . Under ordinary circumstances and with small casts , the weight does not pose a major problem; with large cast, however , especially for a patient who does not have good muscular control , the weight of the plaster may inhibit ambulatory potential. An additional disadvantage of the plaster cast is its inability to maintain immobility when it becomes wet.</a:t>
            </a:r>
          </a:p>
          <a:p>
            <a:pPr marL="0" indent="0">
              <a:buNone/>
            </a:pPr>
            <a:r>
              <a:rPr lang="en-US" sz="2700" dirty="0" smtClean="0">
                <a:latin typeface="Arial" pitchFamily="34" charset="0"/>
                <a:cs typeface="Arial" pitchFamily="34" charset="0"/>
              </a:rPr>
              <a:t>These disadvantages have prompted research over the years to develop a material that will offer the same degree of immobilization as a plaster cast but it will alleviate the disadvantages. Within the past decade , fiberglass immobilization was introduced. This form of cast alleviates some of the disadvantages of plaster but it’s quite expensive. It is currently used by some </a:t>
            </a:r>
            <a:r>
              <a:rPr lang="en-US" sz="2700" dirty="0" err="1" smtClean="0">
                <a:latin typeface="Arial" pitchFamily="34" charset="0"/>
                <a:cs typeface="Arial" pitchFamily="34" charset="0"/>
              </a:rPr>
              <a:t>orthopaedic</a:t>
            </a:r>
            <a:r>
              <a:rPr lang="en-US" sz="2700" dirty="0" smtClean="0">
                <a:latin typeface="Arial" pitchFamily="34" charset="0"/>
                <a:cs typeface="Arial" pitchFamily="34" charset="0"/>
              </a:rPr>
              <a:t> surgeons and institutions , but on a selective rather than on a general basis. Its degree of popularity , however , at least warrants familiarity with equipment and the materials used in the construction.</a:t>
            </a:r>
          </a:p>
          <a:p>
            <a:pPr marL="0" indent="0">
              <a:buNone/>
            </a:pPr>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79390109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066800"/>
            <a:ext cx="8229600" cy="5638800"/>
          </a:xfrm>
        </p:spPr>
        <p:txBody>
          <a:bodyPr>
            <a:noAutofit/>
          </a:bodyPr>
          <a:lstStyle/>
          <a:p>
            <a:pPr marL="0" indent="0">
              <a:buNone/>
            </a:pPr>
            <a:r>
              <a:rPr lang="en-US" sz="2050" dirty="0" smtClean="0">
                <a:latin typeface="Arial" pitchFamily="34" charset="0"/>
                <a:cs typeface="Arial" pitchFamily="34" charset="0"/>
              </a:rPr>
              <a:t>A fiber cast applied with special materials and </a:t>
            </a:r>
            <a:r>
              <a:rPr lang="en-US" sz="2050" dirty="0" err="1" smtClean="0">
                <a:latin typeface="Arial" pitchFamily="34" charset="0"/>
                <a:cs typeface="Arial" pitchFamily="34" charset="0"/>
              </a:rPr>
              <a:t>eqiupment.The</a:t>
            </a:r>
            <a:r>
              <a:rPr lang="en-US" sz="2050" dirty="0" smtClean="0">
                <a:latin typeface="Arial" pitchFamily="34" charset="0"/>
                <a:cs typeface="Arial" pitchFamily="34" charset="0"/>
              </a:rPr>
              <a:t> lining or padding of the cast is specially designed </a:t>
            </a:r>
            <a:r>
              <a:rPr lang="en-US" sz="2050" dirty="0" err="1" smtClean="0">
                <a:latin typeface="Arial" pitchFamily="34" charset="0"/>
                <a:cs typeface="Arial" pitchFamily="34" charset="0"/>
              </a:rPr>
              <a:t>stockinette</a:t>
            </a:r>
            <a:r>
              <a:rPr lang="en-US" sz="2050" dirty="0" smtClean="0">
                <a:latin typeface="Arial" pitchFamily="34" charset="0"/>
                <a:cs typeface="Arial" pitchFamily="34" charset="0"/>
              </a:rPr>
              <a:t> that is much heavier than the type used with a plaster “. A coarsely woven padding is rolled over the </a:t>
            </a:r>
            <a:r>
              <a:rPr lang="en-US" sz="2050" dirty="0" err="1" smtClean="0">
                <a:latin typeface="Arial" pitchFamily="34" charset="0"/>
                <a:cs typeface="Arial" pitchFamily="34" charset="0"/>
              </a:rPr>
              <a:t>stockinette</a:t>
            </a:r>
            <a:r>
              <a:rPr lang="en-US" sz="2050" dirty="0" smtClean="0">
                <a:latin typeface="Arial" pitchFamily="34" charset="0"/>
                <a:cs typeface="Arial" pitchFamily="34" charset="0"/>
              </a:rPr>
              <a:t>. The fiberglass material glass material is supplied in rolls and splints of various sizes. Its open – meshed and the application is similar to that of plaster cast. The fiberglass material has a rather strong </a:t>
            </a:r>
            <a:r>
              <a:rPr lang="en-US" sz="2050" dirty="0" err="1" smtClean="0">
                <a:latin typeface="Arial" pitchFamily="34" charset="0"/>
                <a:cs typeface="Arial" pitchFamily="34" charset="0"/>
              </a:rPr>
              <a:t>odour</a:t>
            </a:r>
            <a:r>
              <a:rPr lang="en-US" sz="2050" dirty="0" smtClean="0">
                <a:latin typeface="Arial" pitchFamily="34" charset="0"/>
                <a:cs typeface="Arial" pitchFamily="34" charset="0"/>
              </a:rPr>
              <a:t> until is “ cured” and should be applied in a well – ventilated room. Rubber gloves and special cream facilitate  handling of the fiberglass material. Because the edges tend to be extremely sharp, a special compound is used to smooth the edges. In addition , a finishing tape , made of a finer mesh, secures the stockinet and padding over the edges of the cast.</a:t>
            </a:r>
          </a:p>
          <a:p>
            <a:pPr marL="0" indent="0">
              <a:buNone/>
            </a:pPr>
            <a:r>
              <a:rPr lang="en-US" sz="2050" dirty="0" smtClean="0">
                <a:latin typeface="Arial" pitchFamily="34" charset="0"/>
                <a:cs typeface="Arial" pitchFamily="34" charset="0"/>
              </a:rPr>
              <a:t>A special ultraviolet light is used to cure or harden the fiberglass. The time required depends on the size of the cast and the number of layers of the size of the cast and the number of layers of fiberglass applied. Because the cast is porous it dries fairly quickly. Of course, the larger the cast the longer the drying period necessary . The weight of this cast is considerably less than a plaster cast.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838200"/>
            <a:ext cx="8229600" cy="487363"/>
          </a:xfrm>
        </p:spPr>
        <p:txBody>
          <a:bodyPr>
            <a:normAutofit/>
          </a:bodyPr>
          <a:lstStyle/>
          <a:p>
            <a:pPr algn="l"/>
            <a:r>
              <a:rPr lang="en-US" sz="2800" b="1" dirty="0">
                <a:latin typeface="Arial" pitchFamily="34" charset="0"/>
                <a:cs typeface="Arial" pitchFamily="34" charset="0"/>
              </a:rPr>
              <a:t>DynaCast Prelude Synthetic Splint System.</a:t>
            </a:r>
            <a:endParaRPr lang="en-US" sz="2800" dirty="0">
              <a:latin typeface="Arial" pitchFamily="34" charset="0"/>
              <a:cs typeface="Arial" pitchFamily="34" charset="0"/>
            </a:endParaRPr>
          </a:p>
        </p:txBody>
      </p:sp>
      <p:sp>
        <p:nvSpPr>
          <p:cNvPr id="3" name="Content Placeholder 2"/>
          <p:cNvSpPr>
            <a:spLocks noGrp="1"/>
          </p:cNvSpPr>
          <p:nvPr>
            <p:ph idx="4294967295"/>
          </p:nvPr>
        </p:nvSpPr>
        <p:spPr>
          <a:xfrm>
            <a:off x="0" y="1447800"/>
            <a:ext cx="8229600" cy="4953000"/>
          </a:xfrm>
        </p:spPr>
        <p:txBody>
          <a:bodyPr>
            <a:normAutofit fontScale="25000" lnSpcReduction="20000"/>
          </a:bodyPr>
          <a:lstStyle/>
          <a:p>
            <a:pPr marL="0" indent="0">
              <a:buNone/>
            </a:pPr>
            <a:r>
              <a:rPr lang="en-US" sz="8800" dirty="0" smtClean="0">
                <a:latin typeface="Arial" pitchFamily="34" charset="0"/>
                <a:cs typeface="Arial" pitchFamily="34" charset="0"/>
              </a:rPr>
              <a:t>The Dynacast Prelude Synthetic Splint System is a synthetic splinting system specifically incorporating incorporating fiberglass , covered by a polypropylene padding , to offer easy application for the support and immobilisation of fresh fractures and soft tissue injuries. It is presented in a roll format for versatility in use and application . The </a:t>
            </a:r>
            <a:r>
              <a:rPr lang="en-US" sz="8800" i="1" dirty="0" smtClean="0">
                <a:latin typeface="Arial" pitchFamily="34" charset="0"/>
                <a:cs typeface="Arial" pitchFamily="34" charset="0"/>
              </a:rPr>
              <a:t>DynaCast Prelude </a:t>
            </a:r>
            <a:r>
              <a:rPr lang="en-US" sz="8800" dirty="0" smtClean="0">
                <a:latin typeface="Arial" pitchFamily="34" charset="0"/>
                <a:cs typeface="Arial" pitchFamily="34" charset="0"/>
              </a:rPr>
              <a:t>is a versatile splinting system for individual patient application and is a clean modern alternative to plaster , being as strong and light but with no plaster mess. The DynaCast Prelude is ideally suited to the theatre and ward environment for his reason and the continous roll format ensures the clinician will only use what is required and provides versatility to choose the length of splint to suit the indication.</a:t>
            </a:r>
          </a:p>
          <a:p>
            <a:pPr marL="0" indent="0">
              <a:buNone/>
            </a:pPr>
            <a:r>
              <a:rPr lang="en-US" sz="8800" dirty="0" smtClean="0">
                <a:latin typeface="Arial" pitchFamily="34" charset="0"/>
                <a:cs typeface="Arial" pitchFamily="34" charset="0"/>
              </a:rPr>
              <a:t>The DynaCast Prelude is made with strong resin coated fiberglass making it resistant to breakdown. Soft polypropylene padding also covers the fiberglass splint which minimizes the risk of pressure points.</a:t>
            </a:r>
          </a:p>
          <a:p>
            <a:pPr marL="0" indent="0">
              <a:buNone/>
            </a:pPr>
            <a:endParaRPr lang="en-US" sz="1200" dirty="0" smtClean="0">
              <a:latin typeface="Arial" pitchFamily="34" charset="0"/>
              <a:cs typeface="Arial" pitchFamily="34" charset="0"/>
            </a:endParaRPr>
          </a:p>
          <a:p>
            <a:pPr marL="0" indent="0">
              <a:buNone/>
            </a:pPr>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8976700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8229600" cy="1143000"/>
          </a:xfrm>
        </p:spPr>
        <p:txBody>
          <a:bodyPr/>
          <a:lstStyle/>
          <a:p>
            <a:r>
              <a:rPr lang="en-US" dirty="0" smtClean="0"/>
              <a:t>Conti-</a:t>
            </a:r>
            <a:endParaRPr lang="en-US" dirty="0"/>
          </a:p>
        </p:txBody>
      </p:sp>
      <p:sp>
        <p:nvSpPr>
          <p:cNvPr id="3" name="Content Placeholder 2"/>
          <p:cNvSpPr>
            <a:spLocks noGrp="1"/>
          </p:cNvSpPr>
          <p:nvPr>
            <p:ph idx="4294967295"/>
          </p:nvPr>
        </p:nvSpPr>
        <p:spPr>
          <a:xfrm>
            <a:off x="0" y="1295400"/>
            <a:ext cx="8229600" cy="5029200"/>
          </a:xfrm>
        </p:spPr>
        <p:txBody>
          <a:bodyPr>
            <a:normAutofit fontScale="85000" lnSpcReduction="20000"/>
          </a:bodyPr>
          <a:lstStyle/>
          <a:p>
            <a:pPr marL="0" indent="0">
              <a:buNone/>
            </a:pPr>
            <a:r>
              <a:rPr lang="en-US" sz="2800" u="sng" dirty="0" smtClean="0">
                <a:latin typeface="Arial" pitchFamily="34" charset="0"/>
                <a:cs typeface="Arial" pitchFamily="34" charset="0"/>
              </a:rPr>
              <a:t>Features of the </a:t>
            </a:r>
            <a:r>
              <a:rPr lang="en-US" sz="2800" u="sng" dirty="0" err="1" smtClean="0">
                <a:latin typeface="Arial" pitchFamily="34" charset="0"/>
                <a:cs typeface="Arial" pitchFamily="34" charset="0"/>
              </a:rPr>
              <a:t>DynaCast</a:t>
            </a:r>
            <a:r>
              <a:rPr lang="en-US" sz="2800" u="sng" dirty="0" smtClean="0">
                <a:latin typeface="Arial" pitchFamily="34" charset="0"/>
                <a:cs typeface="Arial" pitchFamily="34" charset="0"/>
              </a:rPr>
              <a:t> Prelude Synthetic Splint System</a:t>
            </a:r>
            <a:r>
              <a:rPr lang="en-US" sz="2800" dirty="0" smtClean="0">
                <a:latin typeface="Arial" pitchFamily="34" charset="0"/>
                <a:cs typeface="Arial" pitchFamily="34" charset="0"/>
              </a:rPr>
              <a:t>.</a:t>
            </a:r>
          </a:p>
          <a:p>
            <a:r>
              <a:rPr lang="en-US" sz="2800" dirty="0" smtClean="0">
                <a:latin typeface="Arial" pitchFamily="34" charset="0"/>
                <a:cs typeface="Arial" pitchFamily="34" charset="0"/>
              </a:rPr>
              <a:t>Can be used throughout then rehabilitation process.</a:t>
            </a:r>
          </a:p>
          <a:p>
            <a:r>
              <a:rPr lang="en-US" sz="2800" dirty="0" smtClean="0">
                <a:latin typeface="Arial" pitchFamily="34" charset="0"/>
                <a:cs typeface="Arial" pitchFamily="34" charset="0"/>
              </a:rPr>
              <a:t>All in one roll for ease of application.</a:t>
            </a:r>
          </a:p>
          <a:p>
            <a:r>
              <a:rPr lang="en-US" sz="2800" dirty="0" smtClean="0">
                <a:latin typeface="Arial" pitchFamily="34" charset="0"/>
                <a:cs typeface="Arial" pitchFamily="34" charset="0"/>
              </a:rPr>
              <a:t>Set within 3-5 minutes, weight bearing in 20 minutes.</a:t>
            </a:r>
          </a:p>
          <a:p>
            <a:r>
              <a:rPr lang="en-US" sz="2800" dirty="0" smtClean="0">
                <a:latin typeface="Arial" pitchFamily="34" charset="0"/>
                <a:cs typeface="Arial" pitchFamily="34" charset="0"/>
              </a:rPr>
              <a:t>No mess and will not break down, unlike plaster casts.</a:t>
            </a:r>
          </a:p>
          <a:p>
            <a:r>
              <a:rPr lang="en-US" sz="2800" dirty="0" smtClean="0">
                <a:latin typeface="Arial" pitchFamily="34" charset="0"/>
                <a:cs typeface="Arial" pitchFamily="34" charset="0"/>
              </a:rPr>
              <a:t>Naturally aids moisture transmission away from the skin to enhance patient comfort.</a:t>
            </a:r>
          </a:p>
          <a:p>
            <a:pPr marL="0" indent="0">
              <a:buNone/>
            </a:pPr>
            <a:r>
              <a:rPr lang="en-US" sz="2800" dirty="0" smtClean="0">
                <a:latin typeface="Arial" pitchFamily="34" charset="0"/>
                <a:cs typeface="Arial" pitchFamily="34" charset="0"/>
              </a:rPr>
              <a:t>The </a:t>
            </a:r>
            <a:r>
              <a:rPr lang="en-US" sz="2800" dirty="0" err="1" smtClean="0">
                <a:latin typeface="Arial" pitchFamily="34" charset="0"/>
                <a:cs typeface="Arial" pitchFamily="34" charset="0"/>
              </a:rPr>
              <a:t>DynaCast</a:t>
            </a:r>
            <a:r>
              <a:rPr lang="en-US" sz="2800" dirty="0" smtClean="0">
                <a:latin typeface="Arial" pitchFamily="34" charset="0"/>
                <a:cs typeface="Arial" pitchFamily="34" charset="0"/>
              </a:rPr>
              <a:t> Prelude Synthetic Splint System is available in various dimensions in White.</a:t>
            </a:r>
          </a:p>
          <a:p>
            <a:pPr marL="0" indent="0">
              <a:buNone/>
            </a:pPr>
            <a:r>
              <a:rPr lang="en-US" sz="2800" dirty="0" smtClean="0">
                <a:latin typeface="Arial" pitchFamily="34" charset="0"/>
                <a:cs typeface="Arial" pitchFamily="34" charset="0"/>
              </a:rPr>
              <a:t>The </a:t>
            </a:r>
            <a:r>
              <a:rPr lang="en-US" sz="2800" b="1" dirty="0" err="1" smtClean="0">
                <a:latin typeface="Arial" pitchFamily="34" charset="0"/>
                <a:cs typeface="Arial" pitchFamily="34" charset="0"/>
              </a:rPr>
              <a:t>DynaCast</a:t>
            </a:r>
            <a:r>
              <a:rPr lang="en-US" sz="2800" b="1" dirty="0" smtClean="0">
                <a:latin typeface="Arial" pitchFamily="34" charset="0"/>
                <a:cs typeface="Arial" pitchFamily="34" charset="0"/>
              </a:rPr>
              <a:t> AS Ankle Splint </a:t>
            </a:r>
            <a:r>
              <a:rPr lang="en-US" sz="2800" dirty="0" smtClean="0">
                <a:latin typeface="Arial" pitchFamily="34" charset="0"/>
                <a:cs typeface="Arial" pitchFamily="34" charset="0"/>
              </a:rPr>
              <a:t>is a uniquely designed </a:t>
            </a:r>
            <a:r>
              <a:rPr lang="en-US" sz="2800" dirty="0" err="1" smtClean="0">
                <a:latin typeface="Arial" pitchFamily="34" charset="0"/>
                <a:cs typeface="Arial" pitchFamily="34" charset="0"/>
              </a:rPr>
              <a:t>mouldable</a:t>
            </a:r>
            <a:r>
              <a:rPr lang="en-US" sz="2800" dirty="0" smtClean="0">
                <a:latin typeface="Arial" pitchFamily="34" charset="0"/>
                <a:cs typeface="Arial" pitchFamily="34" charset="0"/>
              </a:rPr>
              <a:t> solution for external ankle support following injury or chronic instability. The </a:t>
            </a:r>
            <a:r>
              <a:rPr lang="en-US" sz="2800" dirty="0" err="1" smtClean="0">
                <a:latin typeface="Arial" pitchFamily="34" charset="0"/>
                <a:cs typeface="Arial" pitchFamily="34" charset="0"/>
              </a:rPr>
              <a:t>DynaCast</a:t>
            </a:r>
            <a:r>
              <a:rPr lang="en-US" sz="2800" dirty="0" smtClean="0">
                <a:latin typeface="Arial" pitchFamily="34" charset="0"/>
                <a:cs typeface="Arial" pitchFamily="34" charset="0"/>
              </a:rPr>
              <a:t> AS is lightweight but also strong and durable. They will fit easily into a shoe or boot. The </a:t>
            </a:r>
            <a:r>
              <a:rPr lang="en-US" sz="2800" i="1" dirty="0" err="1" smtClean="0">
                <a:latin typeface="Arial" pitchFamily="34" charset="0"/>
                <a:cs typeface="Arial" pitchFamily="34" charset="0"/>
              </a:rPr>
              <a:t>DynaCast</a:t>
            </a:r>
            <a:r>
              <a:rPr lang="en-US" sz="2800" i="1" dirty="0" smtClean="0">
                <a:latin typeface="Arial" pitchFamily="34" charset="0"/>
                <a:cs typeface="Arial" pitchFamily="34" charset="0"/>
              </a:rPr>
              <a:t> AS </a:t>
            </a:r>
            <a:r>
              <a:rPr lang="en-US" sz="2800" dirty="0" smtClean="0">
                <a:latin typeface="Arial" pitchFamily="34" charset="0"/>
                <a:cs typeface="Arial" pitchFamily="34" charset="0"/>
              </a:rPr>
              <a:t>therapy solution can be used continuously throughout the entire rehabilitation process.</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04800"/>
            <a:ext cx="8229600" cy="6019800"/>
          </a:xfrm>
        </p:spPr>
        <p:txBody>
          <a:bodyPr>
            <a:normAutofit/>
          </a:bodyPr>
          <a:lstStyle/>
          <a:p>
            <a:pPr marL="0" indent="0">
              <a:buNone/>
            </a:pPr>
            <a:r>
              <a:rPr lang="en-US" sz="2800" dirty="0" smtClean="0">
                <a:latin typeface="Arial" pitchFamily="34" charset="0"/>
                <a:cs typeface="Arial" pitchFamily="34" charset="0"/>
              </a:rPr>
              <a:t> </a:t>
            </a:r>
          </a:p>
          <a:p>
            <a:pPr marL="0" indent="0">
              <a:buNone/>
            </a:pPr>
            <a:r>
              <a:rPr lang="en-US" sz="2800" u="sng" dirty="0" smtClean="0">
                <a:latin typeface="Arial" pitchFamily="34" charset="0"/>
                <a:cs typeface="Arial" pitchFamily="34" charset="0"/>
              </a:rPr>
              <a:t>Features of the </a:t>
            </a:r>
            <a:r>
              <a:rPr lang="en-US" sz="2800" u="sng" dirty="0" err="1" smtClean="0">
                <a:latin typeface="Arial" pitchFamily="34" charset="0"/>
                <a:cs typeface="Arial" pitchFamily="34" charset="0"/>
              </a:rPr>
              <a:t>DynaCast</a:t>
            </a:r>
            <a:r>
              <a:rPr lang="en-US" sz="2800" u="sng" dirty="0" smtClean="0">
                <a:latin typeface="Arial" pitchFamily="34" charset="0"/>
                <a:cs typeface="Arial" pitchFamily="34" charset="0"/>
              </a:rPr>
              <a:t> AS Ankle Splint.</a:t>
            </a:r>
          </a:p>
          <a:p>
            <a:r>
              <a:rPr lang="en-US" sz="2800" dirty="0" smtClean="0">
                <a:latin typeface="Arial" pitchFamily="34" charset="0"/>
                <a:cs typeface="Arial" pitchFamily="34" charset="0"/>
              </a:rPr>
              <a:t>Allows for a precise fit for increased patient comfort.</a:t>
            </a:r>
          </a:p>
          <a:p>
            <a:r>
              <a:rPr lang="en-US" sz="2800" dirty="0" smtClean="0">
                <a:latin typeface="Arial" pitchFamily="34" charset="0"/>
                <a:cs typeface="Arial" pitchFamily="34" charset="0"/>
              </a:rPr>
              <a:t>6-ply stirrup splint with micro-perforated foam covering.</a:t>
            </a:r>
          </a:p>
          <a:p>
            <a:r>
              <a:rPr lang="en-US" sz="2800" dirty="0" smtClean="0">
                <a:latin typeface="Arial" pitchFamily="34" charset="0"/>
                <a:cs typeface="Arial" pitchFamily="34" charset="0"/>
              </a:rPr>
              <a:t>Allows the use of normal footwear.</a:t>
            </a:r>
          </a:p>
          <a:p>
            <a:r>
              <a:rPr lang="en-US" sz="2800" dirty="0" smtClean="0">
                <a:latin typeface="Arial" pitchFamily="34" charset="0"/>
                <a:cs typeface="Arial" pitchFamily="34" charset="0"/>
              </a:rPr>
              <a:t>All in one treatment from acute to rehabilitation.</a:t>
            </a:r>
          </a:p>
          <a:p>
            <a:pPr marL="0" indent="0">
              <a:buNone/>
            </a:pPr>
            <a:r>
              <a:rPr lang="en-US" sz="2800" dirty="0" smtClean="0">
                <a:latin typeface="Arial" pitchFamily="34" charset="0"/>
                <a:cs typeface="Arial" pitchFamily="34" charset="0"/>
              </a:rPr>
              <a:t>The </a:t>
            </a:r>
            <a:r>
              <a:rPr lang="en-US" sz="2800" dirty="0" err="1" smtClean="0">
                <a:latin typeface="Arial" pitchFamily="34" charset="0"/>
                <a:cs typeface="Arial" pitchFamily="34" charset="0"/>
              </a:rPr>
              <a:t>DynaCast</a:t>
            </a:r>
            <a:r>
              <a:rPr lang="en-US" sz="2800" dirty="0" smtClean="0">
                <a:latin typeface="Arial" pitchFamily="34" charset="0"/>
                <a:cs typeface="Arial" pitchFamily="34" charset="0"/>
              </a:rPr>
              <a:t> AS Ankle Splint dispenser pack contains 10 splints and 10 elastic straps which are latex- free.</a:t>
            </a:r>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8229600" cy="781050"/>
          </a:xfrm>
        </p:spPr>
        <p:txBody>
          <a:bodyPr>
            <a:normAutofit fontScale="90000"/>
          </a:bodyPr>
          <a:lstStyle/>
          <a:p>
            <a:r>
              <a:rPr lang="en-US" dirty="0" smtClean="0"/>
              <a:t>Conti-</a:t>
            </a:r>
            <a:endParaRPr lang="en-US" dirty="0"/>
          </a:p>
        </p:txBody>
      </p:sp>
      <p:sp>
        <p:nvSpPr>
          <p:cNvPr id="3" name="Content Placeholder 2"/>
          <p:cNvSpPr>
            <a:spLocks noGrp="1"/>
          </p:cNvSpPr>
          <p:nvPr>
            <p:ph idx="4294967295"/>
          </p:nvPr>
        </p:nvSpPr>
        <p:spPr>
          <a:xfrm>
            <a:off x="0" y="990600"/>
            <a:ext cx="8229600" cy="5562600"/>
          </a:xfrm>
        </p:spPr>
        <p:txBody>
          <a:bodyPr>
            <a:normAutofit fontScale="92500" lnSpcReduction="10000"/>
          </a:bodyPr>
          <a:lstStyle/>
          <a:p>
            <a:pPr marL="0" indent="0">
              <a:buNone/>
            </a:pPr>
            <a:r>
              <a:rPr lang="en-US" sz="2800" dirty="0" smtClean="0">
                <a:latin typeface="Arial" pitchFamily="34" charset="0"/>
                <a:cs typeface="Arial" pitchFamily="34" charset="0"/>
              </a:rPr>
              <a:t>The </a:t>
            </a:r>
            <a:r>
              <a:rPr lang="en-US" sz="2800" dirty="0" err="1" smtClean="0">
                <a:latin typeface="Arial" pitchFamily="34" charset="0"/>
                <a:cs typeface="Arial" pitchFamily="34" charset="0"/>
              </a:rPr>
              <a:t>DynaCast</a:t>
            </a:r>
            <a:r>
              <a:rPr lang="en-US" sz="2800" dirty="0" smtClean="0">
                <a:latin typeface="Arial" pitchFamily="34" charset="0"/>
                <a:cs typeface="Arial" pitchFamily="34" charset="0"/>
              </a:rPr>
              <a:t> Prelude Solo Synthetic Splint System is a </a:t>
            </a:r>
            <a:r>
              <a:rPr lang="en-US" sz="2800" dirty="0" err="1" smtClean="0">
                <a:latin typeface="Arial" pitchFamily="34" charset="0"/>
                <a:cs typeface="Arial" pitchFamily="34" charset="0"/>
              </a:rPr>
              <a:t>fibreglass</a:t>
            </a:r>
            <a:r>
              <a:rPr lang="en-US" sz="2800" dirty="0" smtClean="0">
                <a:latin typeface="Arial" pitchFamily="34" charset="0"/>
                <a:cs typeface="Arial" pitchFamily="34" charset="0"/>
              </a:rPr>
              <a:t> splinting system of great strength that is also covered by a thin , breathable material that is available in a variety of individually wrapped widths and lengths. The  </a:t>
            </a:r>
            <a:r>
              <a:rPr lang="en-US" sz="2800" dirty="0" err="1" smtClean="0">
                <a:latin typeface="Arial" pitchFamily="34" charset="0"/>
                <a:cs typeface="Arial" pitchFamily="34" charset="0"/>
              </a:rPr>
              <a:t>DynaCast</a:t>
            </a:r>
            <a:r>
              <a:rPr lang="en-US" sz="2800" dirty="0" smtClean="0">
                <a:latin typeface="Arial" pitchFamily="34" charset="0"/>
                <a:cs typeface="Arial" pitchFamily="34" charset="0"/>
              </a:rPr>
              <a:t> is stronger and more versatile than traditional Plaster of Paris splints or slabs . </a:t>
            </a:r>
            <a:r>
              <a:rPr lang="en-US" sz="2800" i="1" dirty="0" err="1" smtClean="0">
                <a:latin typeface="Arial" pitchFamily="34" charset="0"/>
                <a:cs typeface="Arial" pitchFamily="34" charset="0"/>
              </a:rPr>
              <a:t>DynaCast</a:t>
            </a:r>
            <a:r>
              <a:rPr lang="en-US" sz="2800" i="1" dirty="0" smtClean="0">
                <a:latin typeface="Arial" pitchFamily="34" charset="0"/>
                <a:cs typeface="Arial" pitchFamily="34" charset="0"/>
              </a:rPr>
              <a:t> Prelude Solo </a:t>
            </a:r>
            <a:r>
              <a:rPr lang="en-US" sz="2800" dirty="0" smtClean="0">
                <a:latin typeface="Arial" pitchFamily="34" charset="0"/>
                <a:cs typeface="Arial" pitchFamily="34" charset="0"/>
              </a:rPr>
              <a:t>is easy to apply and clean and will provide stable support for fractures.</a:t>
            </a:r>
          </a:p>
          <a:p>
            <a:pPr marL="0" indent="0">
              <a:buNone/>
            </a:pPr>
            <a:r>
              <a:rPr lang="en-US" sz="2800" u="sng" dirty="0" smtClean="0">
                <a:latin typeface="Arial" pitchFamily="34" charset="0"/>
                <a:cs typeface="Arial" pitchFamily="34" charset="0"/>
              </a:rPr>
              <a:t>Features of the </a:t>
            </a:r>
            <a:r>
              <a:rPr lang="en-US" sz="2800" u="sng" dirty="0" err="1" smtClean="0">
                <a:latin typeface="Arial" pitchFamily="34" charset="0"/>
                <a:cs typeface="Arial" pitchFamily="34" charset="0"/>
              </a:rPr>
              <a:t>DynaCast</a:t>
            </a:r>
            <a:r>
              <a:rPr lang="en-US" sz="2800" u="sng" dirty="0" smtClean="0">
                <a:latin typeface="Arial" pitchFamily="34" charset="0"/>
                <a:cs typeface="Arial" pitchFamily="34" charset="0"/>
              </a:rPr>
              <a:t> Prelude Solo. </a:t>
            </a:r>
          </a:p>
          <a:p>
            <a:r>
              <a:rPr lang="en-US" sz="2800" dirty="0" smtClean="0">
                <a:latin typeface="Arial" pitchFamily="34" charset="0"/>
                <a:cs typeface="Arial" pitchFamily="34" charset="0"/>
              </a:rPr>
              <a:t>Stronger than traditional plaster cast.</a:t>
            </a:r>
          </a:p>
          <a:p>
            <a:r>
              <a:rPr lang="en-US" sz="2800" dirty="0" smtClean="0">
                <a:latin typeface="Arial" pitchFamily="34" charset="0"/>
                <a:cs typeface="Arial" pitchFamily="34" charset="0"/>
              </a:rPr>
              <a:t>Reduces weight and bulk to patient.</a:t>
            </a:r>
          </a:p>
          <a:p>
            <a:r>
              <a:rPr lang="en-US" sz="2800" dirty="0" smtClean="0">
                <a:latin typeface="Arial" pitchFamily="34" charset="0"/>
                <a:cs typeface="Arial" pitchFamily="34" charset="0"/>
              </a:rPr>
              <a:t>No dust or mess associated with casts.</a:t>
            </a:r>
          </a:p>
          <a:p>
            <a:r>
              <a:rPr lang="en-US" sz="2800" dirty="0" smtClean="0">
                <a:latin typeface="Arial" pitchFamily="34" charset="0"/>
                <a:cs typeface="Arial" pitchFamily="34" charset="0"/>
              </a:rPr>
              <a:t>Interlocking strength technology </a:t>
            </a:r>
            <a:r>
              <a:rPr lang="en-US" sz="2800" dirty="0" err="1" smtClean="0">
                <a:latin typeface="Arial" pitchFamily="34" charset="0"/>
                <a:cs typeface="Arial" pitchFamily="34" charset="0"/>
              </a:rPr>
              <a:t>minimises</a:t>
            </a:r>
            <a:r>
              <a:rPr lang="en-US" sz="2800" dirty="0" smtClean="0">
                <a:latin typeface="Arial" pitchFamily="34" charset="0"/>
                <a:cs typeface="Arial" pitchFamily="34" charset="0"/>
              </a:rPr>
              <a:t> wrinkling.</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229600" cy="5638800"/>
          </a:xfrm>
        </p:spPr>
        <p:txBody>
          <a:bodyPr>
            <a:noAutofit/>
          </a:bodyPr>
          <a:lstStyle/>
          <a:p>
            <a:pPr marL="0" indent="0">
              <a:buNone/>
            </a:pPr>
            <a:r>
              <a:rPr lang="en-US" sz="2000" b="1" dirty="0" smtClean="0">
                <a:latin typeface="Arial" pitchFamily="34" charset="0"/>
                <a:cs typeface="Arial" pitchFamily="34" charset="0"/>
              </a:rPr>
              <a:t>Six advantages to Fiberglass  Impregnated with polyurethane as a Cast  Material.  </a:t>
            </a:r>
          </a:p>
          <a:p>
            <a:r>
              <a:rPr lang="en-US" sz="2000" dirty="0" smtClean="0">
                <a:latin typeface="Arial" pitchFamily="34" charset="0"/>
                <a:cs typeface="Arial" pitchFamily="34" charset="0"/>
              </a:rPr>
              <a:t>Lightweight.</a:t>
            </a:r>
          </a:p>
          <a:p>
            <a:r>
              <a:rPr lang="en-US" sz="2000" dirty="0" smtClean="0">
                <a:latin typeface="Arial" pitchFamily="34" charset="0"/>
                <a:cs typeface="Arial" pitchFamily="34" charset="0"/>
              </a:rPr>
              <a:t>Durable.</a:t>
            </a:r>
          </a:p>
          <a:p>
            <a:r>
              <a:rPr lang="en-US" sz="2000" dirty="0" smtClean="0">
                <a:latin typeface="Arial" pitchFamily="34" charset="0"/>
                <a:cs typeface="Arial" pitchFamily="34" charset="0"/>
              </a:rPr>
              <a:t>Porous. ( has breathability ) .</a:t>
            </a:r>
          </a:p>
          <a:p>
            <a:r>
              <a:rPr lang="en-US" sz="2000" dirty="0" smtClean="0">
                <a:latin typeface="Arial" pitchFamily="34" charset="0"/>
                <a:cs typeface="Arial" pitchFamily="34" charset="0"/>
              </a:rPr>
              <a:t>Waterproof.</a:t>
            </a:r>
          </a:p>
          <a:p>
            <a:r>
              <a:rPr lang="en-US" sz="2000" dirty="0" smtClean="0">
                <a:latin typeface="Arial" pitchFamily="34" charset="0"/>
                <a:cs typeface="Arial" pitchFamily="34" charset="0"/>
              </a:rPr>
              <a:t>Sets in 5 minutes , weight bearing in 10 – 20 minutes.</a:t>
            </a:r>
          </a:p>
          <a:p>
            <a:r>
              <a:rPr lang="en-US" sz="2000" dirty="0" err="1" smtClean="0">
                <a:latin typeface="Arial" pitchFamily="34" charset="0"/>
                <a:cs typeface="Arial" pitchFamily="34" charset="0"/>
              </a:rPr>
              <a:t>Areradiolucent</a:t>
            </a:r>
            <a:r>
              <a:rPr lang="en-US" sz="2000" dirty="0" smtClean="0">
                <a:latin typeface="Arial" pitchFamily="34" charset="0"/>
                <a:cs typeface="Arial" pitchFamily="34" charset="0"/>
              </a:rPr>
              <a:t>. </a:t>
            </a:r>
          </a:p>
          <a:p>
            <a:pPr marL="0" indent="0">
              <a:buNone/>
            </a:pPr>
            <a:r>
              <a:rPr lang="en-US" sz="2000" b="1" dirty="0" smtClean="0">
                <a:latin typeface="Arial" pitchFamily="34" charset="0"/>
                <a:cs typeface="Arial" pitchFamily="34" charset="0"/>
              </a:rPr>
              <a:t>Six disadvantages to Fiberglass impregnated with polyurethane as a Cast Material.</a:t>
            </a:r>
          </a:p>
          <a:p>
            <a:r>
              <a:rPr lang="en-US" sz="2000" dirty="0" smtClean="0">
                <a:latin typeface="Arial" pitchFamily="34" charset="0"/>
                <a:cs typeface="Arial" pitchFamily="34" charset="0"/>
              </a:rPr>
              <a:t>More expensive than plaster cast.</a:t>
            </a:r>
          </a:p>
          <a:p>
            <a:r>
              <a:rPr lang="en-US" sz="2000" dirty="0" smtClean="0">
                <a:latin typeface="Arial" pitchFamily="34" charset="0"/>
                <a:cs typeface="Arial" pitchFamily="34" charset="0"/>
              </a:rPr>
              <a:t>Doesn’t </a:t>
            </a:r>
            <a:r>
              <a:rPr lang="en-US" sz="2000" dirty="0" err="1" smtClean="0">
                <a:latin typeface="Arial" pitchFamily="34" charset="0"/>
                <a:cs typeface="Arial" pitchFamily="34" charset="0"/>
              </a:rPr>
              <a:t>mould</a:t>
            </a:r>
            <a:r>
              <a:rPr lang="en-US" sz="2000" dirty="0" smtClean="0">
                <a:latin typeface="Arial" pitchFamily="34" charset="0"/>
                <a:cs typeface="Arial" pitchFamily="34" charset="0"/>
              </a:rPr>
              <a:t> as easily as plaster cast.</a:t>
            </a:r>
          </a:p>
          <a:p>
            <a:r>
              <a:rPr lang="en-US" sz="2000" dirty="0" smtClean="0">
                <a:latin typeface="Arial" pitchFamily="34" charset="0"/>
                <a:cs typeface="Arial" pitchFamily="34" charset="0"/>
              </a:rPr>
              <a:t>Extremely rigid so can cause pressure  sores if applied unevenly.</a:t>
            </a:r>
          </a:p>
          <a:p>
            <a:r>
              <a:rPr lang="en-US" sz="2000" dirty="0" smtClean="0">
                <a:latin typeface="Arial" pitchFamily="34" charset="0"/>
                <a:cs typeface="Arial" pitchFamily="34" charset="0"/>
              </a:rPr>
              <a:t>Mildly irritating ( wear gloves when applying ).</a:t>
            </a:r>
          </a:p>
          <a:p>
            <a:r>
              <a:rPr lang="en-US" sz="2000" dirty="0" smtClean="0">
                <a:latin typeface="Arial" pitchFamily="34" charset="0"/>
                <a:cs typeface="Arial" pitchFamily="34" charset="0"/>
              </a:rPr>
              <a:t>Packages of casting material cannot freeze.</a:t>
            </a:r>
          </a:p>
          <a:p>
            <a:r>
              <a:rPr lang="en-US" sz="2000" dirty="0" smtClean="0">
                <a:latin typeface="Arial" pitchFamily="34" charset="0"/>
                <a:cs typeface="Arial" pitchFamily="34" charset="0"/>
              </a:rPr>
              <a:t>If package has hole , moisture can get in causing it to harden. </a:t>
            </a:r>
          </a:p>
        </p:txBody>
      </p:sp>
    </p:spTree>
    <p:extLst>
      <p:ext uri="{BB962C8B-B14F-4D97-AF65-F5344CB8AC3E}">
        <p14:creationId xmlns:p14="http://schemas.microsoft.com/office/powerpoint/2010/main" val="10985725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944562"/>
          </a:xfrm>
        </p:spPr>
        <p:txBody>
          <a:bodyPr>
            <a:normAutofit/>
          </a:bodyPr>
          <a:lstStyle/>
          <a:p>
            <a:pPr algn="ctr"/>
            <a:r>
              <a:rPr lang="en-US" sz="3600" b="1" dirty="0" smtClean="0">
                <a:latin typeface="Arial" pitchFamily="34" charset="0"/>
                <a:cs typeface="Arial" pitchFamily="34" charset="0"/>
              </a:rPr>
              <a:t>REMOVABLE SPLINT .</a:t>
            </a:r>
            <a:endParaRPr lang="en-US" sz="3600" b="1" dirty="0">
              <a:latin typeface="Arial" pitchFamily="34" charset="0"/>
              <a:cs typeface="Arial" pitchFamily="34" charset="0"/>
            </a:endParaRPr>
          </a:p>
        </p:txBody>
      </p:sp>
      <p:sp>
        <p:nvSpPr>
          <p:cNvPr id="3" name="Content Placeholder 2"/>
          <p:cNvSpPr>
            <a:spLocks noGrp="1"/>
          </p:cNvSpPr>
          <p:nvPr>
            <p:ph idx="4294967295"/>
          </p:nvPr>
        </p:nvSpPr>
        <p:spPr>
          <a:xfrm>
            <a:off x="0" y="1219200"/>
            <a:ext cx="8229600" cy="4906963"/>
          </a:xfrm>
        </p:spPr>
        <p:txBody>
          <a:bodyPr>
            <a:noAutofit/>
          </a:bodyPr>
          <a:lstStyle/>
          <a:p>
            <a:pPr marL="228600" indent="-228600">
              <a:buFont typeface="+mj-lt"/>
              <a:buAutoNum type="alphaLcPeriod"/>
            </a:pPr>
            <a:r>
              <a:rPr lang="en-US" sz="2000" dirty="0" smtClean="0">
                <a:latin typeface="Arial" pitchFamily="34" charset="0"/>
                <a:cs typeface="Arial" pitchFamily="34" charset="0"/>
              </a:rPr>
              <a:t>Bivalve Casts.</a:t>
            </a:r>
          </a:p>
          <a:p>
            <a:pPr marL="228600" indent="-228600">
              <a:buFont typeface="+mj-lt"/>
              <a:buAutoNum type="alphaLcPeriod"/>
            </a:pPr>
            <a:r>
              <a:rPr lang="en-US" sz="2000" dirty="0" smtClean="0">
                <a:latin typeface="Arial" pitchFamily="34" charset="0"/>
                <a:cs typeface="Arial" pitchFamily="34" charset="0"/>
              </a:rPr>
              <a:t>Splints. </a:t>
            </a:r>
          </a:p>
          <a:p>
            <a:pPr marL="0" indent="0">
              <a:buNone/>
            </a:pPr>
            <a:r>
              <a:rPr lang="en-US" sz="2000" dirty="0" smtClean="0">
                <a:latin typeface="Arial" pitchFamily="34" charset="0"/>
                <a:cs typeface="Arial" pitchFamily="34" charset="0"/>
              </a:rPr>
              <a:t>It can (P.O.P) be used in making splints. Any complete split can be converted into a</a:t>
            </a:r>
          </a:p>
          <a:p>
            <a:pPr marL="0" indent="0">
              <a:buNone/>
            </a:pPr>
            <a:r>
              <a:rPr lang="en-US" sz="2000" dirty="0" smtClean="0">
                <a:latin typeface="Arial" pitchFamily="34" charset="0"/>
                <a:cs typeface="Arial" pitchFamily="34" charset="0"/>
              </a:rPr>
              <a:t>Removable splint by </a:t>
            </a:r>
            <a:r>
              <a:rPr lang="en-US" sz="2000" dirty="0" err="1" smtClean="0">
                <a:latin typeface="Arial" pitchFamily="34" charset="0"/>
                <a:cs typeface="Arial" pitchFamily="34" charset="0"/>
              </a:rPr>
              <a:t>bivalving</a:t>
            </a:r>
            <a:r>
              <a:rPr lang="en-US" sz="2000" dirty="0" smtClean="0">
                <a:latin typeface="Arial" pitchFamily="34" charset="0"/>
                <a:cs typeface="Arial" pitchFamily="34" charset="0"/>
              </a:rPr>
              <a:t> it.</a:t>
            </a:r>
          </a:p>
          <a:p>
            <a:pPr marL="0" indent="0">
              <a:buNone/>
            </a:pPr>
            <a:r>
              <a:rPr lang="en-US" sz="2000" dirty="0" smtClean="0">
                <a:latin typeface="Arial" pitchFamily="34" charset="0"/>
                <a:cs typeface="Arial" pitchFamily="34" charset="0"/>
              </a:rPr>
              <a:t>A  </a:t>
            </a:r>
            <a:r>
              <a:rPr lang="en-US" sz="2000" dirty="0" err="1" smtClean="0">
                <a:latin typeface="Arial" pitchFamily="34" charset="0"/>
                <a:cs typeface="Arial" pitchFamily="34" charset="0"/>
              </a:rPr>
              <a:t>bivalved</a:t>
            </a:r>
            <a:r>
              <a:rPr lang="en-US" sz="2000" dirty="0" smtClean="0">
                <a:latin typeface="Arial" pitchFamily="34" charset="0"/>
                <a:cs typeface="Arial" pitchFamily="34" charset="0"/>
              </a:rPr>
              <a:t> cast is simply one that has been cut into two </a:t>
            </a:r>
            <a:r>
              <a:rPr lang="en-US" sz="2000" dirty="0" err="1" smtClean="0">
                <a:latin typeface="Arial" pitchFamily="34" charset="0"/>
                <a:cs typeface="Arial" pitchFamily="34" charset="0"/>
              </a:rPr>
              <a:t>pieces,usually</a:t>
            </a:r>
            <a:r>
              <a:rPr lang="en-US" sz="2000" dirty="0" smtClean="0">
                <a:latin typeface="Arial" pitchFamily="34" charset="0"/>
                <a:cs typeface="Arial" pitchFamily="34" charset="0"/>
              </a:rPr>
              <a:t> an interior and posterior</a:t>
            </a:r>
          </a:p>
          <a:p>
            <a:pPr marL="0" indent="0">
              <a:buNone/>
            </a:pPr>
            <a:r>
              <a:rPr lang="en-US" sz="2000" dirty="0" smtClean="0">
                <a:latin typeface="Arial" pitchFamily="34" charset="0"/>
                <a:cs typeface="Arial" pitchFamily="34" charset="0"/>
              </a:rPr>
              <a:t>half.</a:t>
            </a: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A cast that is cut in half to detect or relieve pressure </a:t>
            </a:r>
            <a:r>
              <a:rPr lang="en-US" sz="2000" dirty="0" err="1" smtClean="0">
                <a:latin typeface="Arial" pitchFamily="34" charset="0"/>
                <a:cs typeface="Arial" pitchFamily="34" charset="0"/>
              </a:rPr>
              <a:t>underneath,especially</a:t>
            </a:r>
            <a:r>
              <a:rPr lang="en-US" sz="2000" dirty="0" smtClean="0">
                <a:latin typeface="Arial" pitchFamily="34" charset="0"/>
                <a:cs typeface="Arial" pitchFamily="34" charset="0"/>
              </a:rPr>
              <a:t> when a patient has </a:t>
            </a:r>
          </a:p>
          <a:p>
            <a:pPr marL="0" indent="0">
              <a:buNone/>
            </a:pPr>
            <a:r>
              <a:rPr lang="en-US" sz="2000" dirty="0">
                <a:latin typeface="Arial" pitchFamily="34" charset="0"/>
                <a:cs typeface="Arial" pitchFamily="34" charset="0"/>
              </a:rPr>
              <a:t>d</a:t>
            </a:r>
            <a:r>
              <a:rPr lang="en-US" sz="2000" dirty="0" smtClean="0">
                <a:latin typeface="Arial" pitchFamily="34" charset="0"/>
                <a:cs typeface="Arial" pitchFamily="34" charset="0"/>
              </a:rPr>
              <a:t>ecreased or no sensation in the portion of body surrounded by the </a:t>
            </a:r>
            <a:r>
              <a:rPr lang="en-US" sz="2000" dirty="0" err="1" smtClean="0">
                <a:latin typeface="Arial" pitchFamily="34" charset="0"/>
                <a:cs typeface="Arial" pitchFamily="34" charset="0"/>
              </a:rPr>
              <a:t>cast.”Windows</a:t>
            </a:r>
            <a:r>
              <a:rPr lang="en-US" sz="2000" dirty="0" smtClean="0">
                <a:latin typeface="Arial" pitchFamily="34" charset="0"/>
                <a:cs typeface="Arial" pitchFamily="34" charset="0"/>
              </a:rPr>
              <a:t>” are often</a:t>
            </a:r>
          </a:p>
          <a:p>
            <a:pPr marL="0" indent="0">
              <a:buNone/>
            </a:pPr>
            <a:r>
              <a:rPr lang="en-US" sz="2000" dirty="0">
                <a:latin typeface="Arial" pitchFamily="34" charset="0"/>
                <a:cs typeface="Arial" pitchFamily="34" charset="0"/>
              </a:rPr>
              <a:t>c</a:t>
            </a:r>
            <a:r>
              <a:rPr lang="en-US" sz="2000" dirty="0" smtClean="0">
                <a:latin typeface="Arial" pitchFamily="34" charset="0"/>
                <a:cs typeface="Arial" pitchFamily="34" charset="0"/>
              </a:rPr>
              <a:t>ut out of the cast over the pressure areas to assess circulation or open wound sunder the cast.</a:t>
            </a:r>
          </a:p>
          <a:p>
            <a:pPr marL="0" indent="0">
              <a:buNone/>
            </a:pPr>
            <a:endParaRPr lang="en-US" sz="2000" dirty="0" smtClean="0">
              <a:latin typeface="Arial" pitchFamily="34" charset="0"/>
              <a:cs typeface="Arial" pitchFamily="34" charset="0"/>
            </a:endParaRPr>
          </a:p>
          <a:p>
            <a:pPr marL="0" indent="0">
              <a:buNone/>
            </a:pPr>
            <a:r>
              <a:rPr lang="en-US" sz="2000" dirty="0" smtClean="0">
                <a:latin typeface="Arial" pitchFamily="34" charset="0"/>
                <a:cs typeface="Arial" pitchFamily="34" charset="0"/>
              </a:rPr>
              <a: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392206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4850"/>
            <a:ext cx="8229600" cy="1143000"/>
          </a:xfrm>
        </p:spPr>
        <p:txBody>
          <a:bodyPr/>
          <a:lstStyle/>
          <a:p>
            <a:r>
              <a:rPr lang="en-US" dirty="0" smtClean="0"/>
              <a:t>What is a plaster</a:t>
            </a:r>
            <a:endParaRPr lang="en-US" dirty="0"/>
          </a:p>
        </p:txBody>
      </p:sp>
      <p:sp>
        <p:nvSpPr>
          <p:cNvPr id="3" name="Content Placeholder 2"/>
          <p:cNvSpPr>
            <a:spLocks noGrp="1"/>
          </p:cNvSpPr>
          <p:nvPr>
            <p:ph idx="4294967295"/>
          </p:nvPr>
        </p:nvSpPr>
        <p:spPr>
          <a:xfrm>
            <a:off x="0" y="1935163"/>
            <a:ext cx="8229600" cy="4389437"/>
          </a:xfrm>
        </p:spPr>
        <p:txBody>
          <a:bodyPr>
            <a:normAutofit lnSpcReduction="10000"/>
          </a:bodyPr>
          <a:lstStyle/>
          <a:p>
            <a:r>
              <a:rPr lang="en-US" dirty="0" smtClean="0"/>
              <a:t>Plaster – is the common name  for calcium  suphate hemi hydrated  made by heating the mineral  gypsum, the common name for sulphate for lime plaster was made about 9000 years ago  and has been used by ancient Egyptians Greek and roman civilization  however, it wasn’t used on  a large scale until 1700s  when  it was require to be used in all construction  in Paris in 1666, a fire raged a cross  London  destroying many parts of it thus during the early  18</a:t>
            </a:r>
            <a:r>
              <a:rPr lang="en-US" baseline="30000" dirty="0" smtClean="0"/>
              <a:t>th</a:t>
            </a:r>
            <a:r>
              <a:rPr lang="en-US" dirty="0" smtClean="0"/>
              <a:t> century, Paris became the centre of plaster  production and hence the name plaster of Paris   started</a:t>
            </a:r>
          </a:p>
          <a:p>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304800"/>
            <a:ext cx="8229600" cy="857250"/>
          </a:xfrm>
        </p:spPr>
        <p:txBody>
          <a:bodyPr/>
          <a:lstStyle/>
          <a:p>
            <a:r>
              <a:rPr lang="en-US" dirty="0" smtClean="0"/>
              <a:t>Conti-</a:t>
            </a:r>
            <a:endParaRPr lang="en-US" dirty="0"/>
          </a:p>
        </p:txBody>
      </p:sp>
      <p:sp>
        <p:nvSpPr>
          <p:cNvPr id="3" name="Content Placeholder 2"/>
          <p:cNvSpPr>
            <a:spLocks noGrp="1"/>
          </p:cNvSpPr>
          <p:nvPr>
            <p:ph idx="4294967295"/>
          </p:nvPr>
        </p:nvSpPr>
        <p:spPr>
          <a:xfrm>
            <a:off x="0" y="1066800"/>
            <a:ext cx="8229600" cy="5410200"/>
          </a:xfrm>
        </p:spPr>
        <p:txBody>
          <a:bodyPr>
            <a:noAutofit/>
          </a:bodyPr>
          <a:lstStyle/>
          <a:p>
            <a:pPr marL="0" indent="0">
              <a:buNone/>
            </a:pPr>
            <a:r>
              <a:rPr lang="en-US" sz="1850" dirty="0" smtClean="0">
                <a:latin typeface="Arial" pitchFamily="34" charset="0"/>
                <a:cs typeface="Arial" pitchFamily="34" charset="0"/>
              </a:rPr>
              <a:t>To bivalve a cast means to cut it on both sides from top of the cast to the toes so it can “open up”</a:t>
            </a:r>
          </a:p>
          <a:p>
            <a:pPr marL="0" indent="0">
              <a:buNone/>
            </a:pPr>
            <a:r>
              <a:rPr lang="en-US" sz="1850" dirty="0" smtClean="0">
                <a:latin typeface="Arial" pitchFamily="34" charset="0"/>
                <a:cs typeface="Arial" pitchFamily="34" charset="0"/>
              </a:rPr>
              <a:t>and allow for swelling. After cut, the cast is usually held together with an ace bandage to keep it</a:t>
            </a:r>
          </a:p>
          <a:p>
            <a:pPr marL="0" indent="0">
              <a:buNone/>
            </a:pPr>
            <a:r>
              <a:rPr lang="en-US" sz="1850" dirty="0" smtClean="0">
                <a:latin typeface="Arial" pitchFamily="34" charset="0"/>
                <a:cs typeface="Arial" pitchFamily="34" charset="0"/>
              </a:rPr>
              <a:t>in place. A cast is usually </a:t>
            </a:r>
            <a:r>
              <a:rPr lang="en-US" sz="1850" dirty="0" err="1" smtClean="0">
                <a:latin typeface="Arial" pitchFamily="34" charset="0"/>
                <a:cs typeface="Arial" pitchFamily="34" charset="0"/>
              </a:rPr>
              <a:t>bivalved</a:t>
            </a:r>
            <a:r>
              <a:rPr lang="en-US" sz="1850" dirty="0" smtClean="0">
                <a:latin typeface="Arial" pitchFamily="34" charset="0"/>
                <a:cs typeface="Arial" pitchFamily="34" charset="0"/>
              </a:rPr>
              <a:t> after surgery or immediately after an injury to stabilize a</a:t>
            </a:r>
          </a:p>
          <a:p>
            <a:pPr marL="0" indent="0">
              <a:buNone/>
            </a:pPr>
            <a:r>
              <a:rPr lang="en-US" sz="1850" dirty="0" smtClean="0">
                <a:latin typeface="Arial" pitchFamily="34" charset="0"/>
                <a:cs typeface="Arial" pitchFamily="34" charset="0"/>
              </a:rPr>
              <a:t>body part and allow for swelling.</a:t>
            </a:r>
          </a:p>
          <a:p>
            <a:pPr marL="0" indent="0">
              <a:buNone/>
            </a:pPr>
            <a:r>
              <a:rPr lang="en-US" sz="1850" b="1" dirty="0" smtClean="0">
                <a:latin typeface="Arial" pitchFamily="34" charset="0"/>
                <a:cs typeface="Arial" pitchFamily="34" charset="0"/>
              </a:rPr>
              <a:t>Indication for </a:t>
            </a:r>
            <a:r>
              <a:rPr lang="en-US" sz="1850" b="1" dirty="0" err="1" smtClean="0">
                <a:latin typeface="Arial" pitchFamily="34" charset="0"/>
                <a:cs typeface="Arial" pitchFamily="34" charset="0"/>
              </a:rPr>
              <a:t>Bivalving</a:t>
            </a:r>
            <a:r>
              <a:rPr lang="en-US" sz="1850" b="1" dirty="0" smtClean="0">
                <a:latin typeface="Arial" pitchFamily="34" charset="0"/>
                <a:cs typeface="Arial" pitchFamily="34" charset="0"/>
              </a:rPr>
              <a:t> .</a:t>
            </a:r>
          </a:p>
          <a:p>
            <a:r>
              <a:rPr lang="en-US" sz="1850" dirty="0" smtClean="0">
                <a:latin typeface="Arial" pitchFamily="34" charset="0"/>
                <a:cs typeface="Arial" pitchFamily="34" charset="0"/>
              </a:rPr>
              <a:t>To facilitate daily dressing of a wound and immobilization is to continue.</a:t>
            </a:r>
          </a:p>
          <a:p>
            <a:r>
              <a:rPr lang="en-US" sz="1850" dirty="0" smtClean="0">
                <a:latin typeface="Arial" pitchFamily="34" charset="0"/>
                <a:cs typeface="Arial" pitchFamily="34" charset="0"/>
              </a:rPr>
              <a:t>To facilitate care of a complication ( pressure sore ) when immobilization remains necessary.</a:t>
            </a:r>
          </a:p>
          <a:p>
            <a:r>
              <a:rPr lang="en-US" sz="1850" dirty="0" smtClean="0">
                <a:latin typeface="Arial" pitchFamily="34" charset="0"/>
                <a:cs typeface="Arial" pitchFamily="34" charset="0"/>
              </a:rPr>
              <a:t>To support the foot and wrist in the appropriate position.</a:t>
            </a:r>
          </a:p>
          <a:p>
            <a:r>
              <a:rPr lang="en-US" sz="1850" dirty="0" smtClean="0">
                <a:latin typeface="Arial" pitchFamily="34" charset="0"/>
                <a:cs typeface="Arial" pitchFamily="34" charset="0"/>
              </a:rPr>
              <a:t>A bivalve cast may </a:t>
            </a:r>
            <a:r>
              <a:rPr lang="en-US" sz="1850" dirty="0" err="1" smtClean="0">
                <a:latin typeface="Arial" pitchFamily="34" charset="0"/>
                <a:cs typeface="Arial" pitchFamily="34" charset="0"/>
              </a:rPr>
              <a:t>may</a:t>
            </a:r>
            <a:r>
              <a:rPr lang="en-US" sz="1850" dirty="0" smtClean="0">
                <a:latin typeface="Arial" pitchFamily="34" charset="0"/>
                <a:cs typeface="Arial" pitchFamily="34" charset="0"/>
              </a:rPr>
              <a:t> be used for immobilization during the rest periods or at night.</a:t>
            </a:r>
          </a:p>
          <a:p>
            <a:r>
              <a:rPr lang="en-US" sz="1850" dirty="0" smtClean="0">
                <a:latin typeface="Arial" pitchFamily="34" charset="0"/>
                <a:cs typeface="Arial" pitchFamily="34" charset="0"/>
              </a:rPr>
              <a:t>To facilitate exercise programs between periods of immobilization.</a:t>
            </a:r>
          </a:p>
          <a:p>
            <a:pPr marL="0" indent="0">
              <a:buNone/>
            </a:pPr>
            <a:r>
              <a:rPr lang="en-US" sz="1850" b="1" i="1" dirty="0" smtClean="0">
                <a:latin typeface="Arial" pitchFamily="34" charset="0"/>
                <a:cs typeface="Arial" pitchFamily="34" charset="0"/>
              </a:rPr>
              <a:t>Note.</a:t>
            </a:r>
            <a:endParaRPr lang="en-US" sz="1850" dirty="0" smtClean="0">
              <a:latin typeface="Arial" pitchFamily="34" charset="0"/>
              <a:cs typeface="Arial" pitchFamily="34" charset="0"/>
            </a:endParaRPr>
          </a:p>
          <a:p>
            <a:pPr marL="0" indent="0">
              <a:buNone/>
            </a:pPr>
            <a:r>
              <a:rPr lang="en-US" sz="1850" dirty="0" smtClean="0">
                <a:latin typeface="Arial" pitchFamily="34" charset="0"/>
                <a:cs typeface="Arial" pitchFamily="34" charset="0"/>
              </a:rPr>
              <a:t>We find that the anterior and posterior sections are both preserved and held in place by a firm cotton / bandage</a:t>
            </a:r>
            <a:endParaRPr lang="en-US" sz="185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8229600" cy="5334000"/>
          </a:xfrm>
        </p:spPr>
        <p:txBody>
          <a:bodyPr>
            <a:normAutofit fontScale="85000" lnSpcReduction="20000"/>
          </a:bodyPr>
          <a:lstStyle/>
          <a:p>
            <a:pPr marL="0" indent="0">
              <a:buNone/>
            </a:pPr>
            <a:r>
              <a:rPr lang="en-US" sz="2800" b="1" dirty="0" smtClean="0">
                <a:latin typeface="Arial" pitchFamily="34" charset="0"/>
                <a:cs typeface="Arial" pitchFamily="34" charset="0"/>
              </a:rPr>
              <a:t>What is the difference between a Cast and a Splint?</a:t>
            </a:r>
          </a:p>
          <a:p>
            <a:pPr marL="0" indent="0">
              <a:buNone/>
            </a:pPr>
            <a:r>
              <a:rPr lang="en-US" sz="2800" dirty="0" smtClean="0">
                <a:latin typeface="Arial" pitchFamily="34" charset="0"/>
                <a:cs typeface="Arial" pitchFamily="34" charset="0"/>
              </a:rPr>
              <a:t>A cast wraps all the way around an injury and can only be removed in the hospital . All casts are custom –made with fiberglass or plaster.</a:t>
            </a:r>
          </a:p>
          <a:p>
            <a:pPr marL="0" indent="0">
              <a:buNone/>
            </a:pPr>
            <a:r>
              <a:rPr lang="en-US" sz="2800" dirty="0" smtClean="0">
                <a:latin typeface="Arial" pitchFamily="34" charset="0"/>
                <a:cs typeface="Arial" pitchFamily="34" charset="0"/>
              </a:rPr>
              <a:t>A splint is like a “ half cast “ . The hard part of a splint does not wrap all the way around the injured area. It is held in place by an elastic bandage or other material. Unlike casts , splints can be easily removed or adjusted . Many splints are custom- made from fiberglass or plaster. Others are premade ( ‘off – the – shelf ‘) and come in lots of shapes and sizes for different injuries . The term cast implies that the Plaster or fiberglass encases the entire part of the body.</a:t>
            </a:r>
          </a:p>
          <a:p>
            <a:r>
              <a:rPr lang="en-US" sz="2800" dirty="0" smtClean="0">
                <a:latin typeface="Arial" pitchFamily="34" charset="0"/>
                <a:cs typeface="Arial" pitchFamily="34" charset="0"/>
              </a:rPr>
              <a:t>A splint supports rather than encases the trunk or extremity.</a:t>
            </a:r>
          </a:p>
          <a:p>
            <a:r>
              <a:rPr lang="en-US" sz="2800" dirty="0" smtClean="0">
                <a:latin typeface="Arial" pitchFamily="34" charset="0"/>
                <a:cs typeface="Arial" pitchFamily="34" charset="0"/>
              </a:rPr>
              <a:t>A splint provides less immobility , is frequently used on part time rather than full time basis, and is removable</a:t>
            </a:r>
            <a:endParaRPr lang="en-US" sz="2800" dirty="0" smtClean="0"/>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914400"/>
          </a:xfrm>
        </p:spPr>
        <p:txBody>
          <a:bodyPr>
            <a:normAutofit/>
          </a:bodyPr>
          <a:lstStyle/>
          <a:p>
            <a:pPr algn="ctr"/>
            <a:r>
              <a:rPr lang="en-US" sz="4000" b="1" dirty="0" smtClean="0">
                <a:latin typeface="Arial" pitchFamily="34" charset="0"/>
                <a:cs typeface="Arial" pitchFamily="34" charset="0"/>
              </a:rPr>
              <a:t>Splinting Versus Casting.</a:t>
            </a:r>
            <a:endParaRPr lang="en-US" sz="4000" b="1" dirty="0">
              <a:latin typeface="Arial" pitchFamily="34" charset="0"/>
              <a:cs typeface="Arial" pitchFamily="34" charset="0"/>
            </a:endParaRPr>
          </a:p>
        </p:txBody>
      </p:sp>
      <p:sp>
        <p:nvSpPr>
          <p:cNvPr id="5" name="Content Placeholder 4"/>
          <p:cNvSpPr>
            <a:spLocks noGrp="1"/>
          </p:cNvSpPr>
          <p:nvPr>
            <p:ph idx="4294967295"/>
          </p:nvPr>
        </p:nvSpPr>
        <p:spPr>
          <a:xfrm>
            <a:off x="0" y="990600"/>
            <a:ext cx="8686800" cy="5867400"/>
          </a:xfrm>
        </p:spPr>
        <p:txBody>
          <a:bodyPr>
            <a:noAutofit/>
          </a:bodyPr>
          <a:lstStyle/>
          <a:p>
            <a:pPr marL="0" indent="0">
              <a:buNone/>
            </a:pPr>
            <a:r>
              <a:rPr lang="en-US" sz="2200" dirty="0" smtClean="0">
                <a:latin typeface="Arial" pitchFamily="34" charset="0"/>
                <a:cs typeface="Arial" pitchFamily="34" charset="0"/>
              </a:rPr>
              <a:t>When considering whether to apply a splint or a cast  the physician / Technician must assess the stage and severity of the injury, the potential for instability , the risk of complications ,and the patient’s functional requirements . Splinting  is more widely used in primary care for acute as well as definitive management ( management following the acute phase of an injury )of orthopedic injuries. Splints are often used for simple or stable fractures , sprains , tendon injuries , and other soft – tissue injuries; casting is usually reserved for definitive and /or complex fracture management.</a:t>
            </a:r>
          </a:p>
          <a:p>
            <a:pPr marL="0" indent="0">
              <a:buNone/>
            </a:pPr>
            <a:r>
              <a:rPr lang="en-US" sz="2200" dirty="0" smtClean="0">
                <a:latin typeface="Arial" pitchFamily="34" charset="0"/>
                <a:cs typeface="Arial" pitchFamily="34" charset="0"/>
              </a:rPr>
              <a:t>Casts and splints serve to immobilize orthopedic injuries. They promote healing , maintain bone alignment , diminish pain , protect the injury , and help compensate for surrounding muscular weakness. Improper or prolonged application can  increase the risk of complications from immobilization ; therefore , proper application technique and timely follow-up are essential</a:t>
            </a:r>
            <a:r>
              <a:rPr lang="en-US" sz="1600" dirty="0" smtClean="0">
                <a:latin typeface="Arial" pitchFamily="34" charset="0"/>
                <a:cs typeface="Arial" pitchFamily="34" charset="0"/>
              </a:rPr>
              <a:t>.</a:t>
            </a:r>
          </a:p>
        </p:txBody>
      </p:sp>
    </p:spTree>
    <p:extLst>
      <p:ext uri="{BB962C8B-B14F-4D97-AF65-F5344CB8AC3E}">
        <p14:creationId xmlns:p14="http://schemas.microsoft.com/office/powerpoint/2010/main" val="26551563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838200"/>
            <a:ext cx="8229600" cy="5715000"/>
          </a:xfrm>
        </p:spPr>
        <p:txBody>
          <a:bodyPr>
            <a:noAutofit/>
          </a:bodyPr>
          <a:lstStyle/>
          <a:p>
            <a:pPr marL="0" indent="0">
              <a:buNone/>
            </a:pPr>
            <a:r>
              <a:rPr lang="en-US" sz="1600" b="1" dirty="0" smtClean="0">
                <a:latin typeface="Arial" pitchFamily="34" charset="0"/>
                <a:cs typeface="Arial" pitchFamily="34" charset="0"/>
              </a:rPr>
              <a:t>ADVANTAGES OF SPLINTING. </a:t>
            </a:r>
          </a:p>
          <a:p>
            <a:r>
              <a:rPr lang="en-US" sz="1600" dirty="0" smtClean="0">
                <a:latin typeface="Arial" pitchFamily="34" charset="0"/>
                <a:cs typeface="Arial" pitchFamily="34" charset="0"/>
              </a:rPr>
              <a:t>Splints are faster and easier to apply.</a:t>
            </a:r>
          </a:p>
          <a:p>
            <a:r>
              <a:rPr lang="en-US" sz="1600" dirty="0" smtClean="0">
                <a:latin typeface="Arial" pitchFamily="34" charset="0"/>
                <a:cs typeface="Arial" pitchFamily="34" charset="0"/>
              </a:rPr>
              <a:t>They may be static ( </a:t>
            </a:r>
            <a:r>
              <a:rPr lang="en-US" sz="1600" dirty="0" err="1" smtClean="0">
                <a:latin typeface="Arial" pitchFamily="34" charset="0"/>
                <a:cs typeface="Arial" pitchFamily="34" charset="0"/>
              </a:rPr>
              <a:t>i.e</a:t>
            </a:r>
            <a:r>
              <a:rPr lang="en-US" sz="1600" dirty="0" smtClean="0">
                <a:latin typeface="Arial" pitchFamily="34" charset="0"/>
                <a:cs typeface="Arial" pitchFamily="34" charset="0"/>
              </a:rPr>
              <a:t> , prevent motion ) or dynamic ( </a:t>
            </a:r>
            <a:r>
              <a:rPr lang="en-US" sz="1600" dirty="0" err="1" smtClean="0">
                <a:latin typeface="Arial" pitchFamily="34" charset="0"/>
                <a:cs typeface="Arial" pitchFamily="34" charset="0"/>
              </a:rPr>
              <a:t>i.e</a:t>
            </a:r>
            <a:r>
              <a:rPr lang="en-US" sz="1600" dirty="0" smtClean="0">
                <a:latin typeface="Arial" pitchFamily="34" charset="0"/>
                <a:cs typeface="Arial" pitchFamily="34" charset="0"/>
              </a:rPr>
              <a:t>, functional ,assist with controlled motioned).</a:t>
            </a:r>
          </a:p>
          <a:p>
            <a:r>
              <a:rPr lang="en-US" sz="1600" dirty="0" smtClean="0">
                <a:latin typeface="Arial" pitchFamily="34" charset="0"/>
                <a:cs typeface="Arial" pitchFamily="34" charset="0"/>
              </a:rPr>
              <a:t>Because a splint  is </a:t>
            </a:r>
            <a:r>
              <a:rPr lang="en-US" sz="1600" dirty="0" err="1" smtClean="0">
                <a:latin typeface="Arial" pitchFamily="34" charset="0"/>
                <a:cs typeface="Arial" pitchFamily="34" charset="0"/>
              </a:rPr>
              <a:t>noncircumferential</a:t>
            </a:r>
            <a:r>
              <a:rPr lang="en-US" sz="1600" dirty="0" smtClean="0">
                <a:latin typeface="Arial" pitchFamily="34" charset="0"/>
                <a:cs typeface="Arial" pitchFamily="34" charset="0"/>
              </a:rPr>
              <a:t> , it allows for the natural swelling that occurs during the initial inflammatory phase of the injury.</a:t>
            </a:r>
          </a:p>
          <a:p>
            <a:r>
              <a:rPr lang="en-US" sz="1600" dirty="0" smtClean="0">
                <a:latin typeface="Arial" pitchFamily="34" charset="0"/>
                <a:cs typeface="Arial" pitchFamily="34" charset="0"/>
              </a:rPr>
              <a:t>Pressure – related complications ( e.g., skin breakdown , necrosis , compartment syndrome) increase with severe soft tissue swelling , particularly  in a contained space such as a circumferential cast. Therefore , splinting is the </a:t>
            </a:r>
            <a:r>
              <a:rPr lang="en-US" sz="1600" dirty="0" err="1" smtClean="0">
                <a:latin typeface="Arial" pitchFamily="34" charset="0"/>
                <a:cs typeface="Arial" pitchFamily="34" charset="0"/>
              </a:rPr>
              <a:t>preffered</a:t>
            </a:r>
            <a:r>
              <a:rPr lang="en-US" sz="1600" dirty="0" smtClean="0">
                <a:latin typeface="Arial" pitchFamily="34" charset="0"/>
                <a:cs typeface="Arial" pitchFamily="34" charset="0"/>
              </a:rPr>
              <a:t> method of immobilization  in the acute care setting. Furthermore , a splint may be removed more easily than a cast, allowing for regular inspection of the injury site.</a:t>
            </a:r>
          </a:p>
          <a:p>
            <a:r>
              <a:rPr lang="en-US" sz="1600" dirty="0" smtClean="0">
                <a:latin typeface="Arial" pitchFamily="34" charset="0"/>
                <a:cs typeface="Arial" pitchFamily="34" charset="0"/>
              </a:rPr>
              <a:t>Both custom – made and standard  “ off-the- shelf “  splints are effective .</a:t>
            </a:r>
          </a:p>
          <a:p>
            <a:pPr marL="0" indent="0">
              <a:buNone/>
            </a:pPr>
            <a:r>
              <a:rPr lang="en-US" sz="1600" b="1" dirty="0" smtClean="0">
                <a:latin typeface="Arial" pitchFamily="34" charset="0"/>
                <a:cs typeface="Arial" pitchFamily="34" charset="0"/>
              </a:rPr>
              <a:t>DISADVANTAGES  OF SPLINTING.</a:t>
            </a:r>
          </a:p>
          <a:p>
            <a:r>
              <a:rPr lang="en-US" sz="1600" dirty="0" smtClean="0">
                <a:latin typeface="Arial" pitchFamily="34" charset="0"/>
                <a:cs typeface="Arial" pitchFamily="34" charset="0"/>
              </a:rPr>
              <a:t>Lack of patient compliance.</a:t>
            </a:r>
          </a:p>
          <a:p>
            <a:r>
              <a:rPr lang="en-US" sz="1600" dirty="0" smtClean="0">
                <a:latin typeface="Arial" pitchFamily="34" charset="0"/>
                <a:cs typeface="Arial" pitchFamily="34" charset="0"/>
              </a:rPr>
              <a:t>Excessive motion at the injury site.</a:t>
            </a:r>
          </a:p>
          <a:p>
            <a:r>
              <a:rPr lang="en-US" sz="1600" dirty="0" smtClean="0">
                <a:latin typeface="Arial" pitchFamily="34" charset="0"/>
                <a:cs typeface="Arial" pitchFamily="34" charset="0"/>
              </a:rPr>
              <a:t>Splints also have limitations in their usage .</a:t>
            </a:r>
          </a:p>
          <a:p>
            <a:r>
              <a:rPr lang="en-US" sz="1600" dirty="0" smtClean="0">
                <a:latin typeface="Arial" pitchFamily="34" charset="0"/>
                <a:cs typeface="Arial" pitchFamily="34" charset="0"/>
              </a:rPr>
              <a:t>Fractures that are unstable or potentially unstable ( e.g., fractures requiring  reduction , segmental or spiral fractures , dislocation fractures ) may be splinted acutely to allow for swelling or to provide stability while awaiting definitive  care.</a:t>
            </a:r>
          </a:p>
          <a:p>
            <a:r>
              <a:rPr lang="en-US" sz="1600" dirty="0" smtClean="0">
                <a:latin typeface="Arial" pitchFamily="34" charset="0"/>
                <a:cs typeface="Arial" pitchFamily="34" charset="0"/>
              </a:rPr>
              <a:t>However , splints themselves are inappropriate for definitive care of these types injuries . Such fractures are likely to require casting and orthopedic referral. </a:t>
            </a:r>
          </a:p>
          <a:p>
            <a:endParaRPr lang="en-US" sz="16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836612"/>
          </a:xfrm>
        </p:spPr>
        <p:txBody>
          <a:bodyPr>
            <a:normAutofit/>
          </a:bodyPr>
          <a:lstStyle/>
          <a:p>
            <a:pPr algn="ctr"/>
            <a:r>
              <a:rPr lang="en-US" sz="4000" b="1" dirty="0" smtClean="0">
                <a:latin typeface="Arial" pitchFamily="34" charset="0"/>
                <a:cs typeface="Arial" pitchFamily="34" charset="0"/>
              </a:rPr>
              <a:t>Back Slab </a:t>
            </a:r>
            <a:endParaRPr lang="en-US" sz="4000" b="1" dirty="0">
              <a:latin typeface="Arial" pitchFamily="34" charset="0"/>
              <a:cs typeface="Arial" pitchFamily="34" charset="0"/>
            </a:endParaRPr>
          </a:p>
        </p:txBody>
      </p:sp>
      <p:sp>
        <p:nvSpPr>
          <p:cNvPr id="3" name="Content Placeholder 2"/>
          <p:cNvSpPr>
            <a:spLocks noGrp="1"/>
          </p:cNvSpPr>
          <p:nvPr>
            <p:ph idx="4294967295"/>
          </p:nvPr>
        </p:nvSpPr>
        <p:spPr>
          <a:xfrm>
            <a:off x="0" y="1143000"/>
            <a:ext cx="8229600" cy="4983163"/>
          </a:xfrm>
        </p:spPr>
        <p:txBody>
          <a:bodyPr>
            <a:noAutofit/>
          </a:bodyPr>
          <a:lstStyle/>
          <a:p>
            <a:pPr marL="0" indent="0">
              <a:buNone/>
            </a:pPr>
            <a:r>
              <a:rPr lang="en-US" sz="2000" dirty="0" smtClean="0">
                <a:latin typeface="Arial" pitchFamily="34" charset="0"/>
                <a:cs typeface="Arial" pitchFamily="34" charset="0"/>
              </a:rPr>
              <a:t>The </a:t>
            </a:r>
            <a:r>
              <a:rPr lang="en-US" sz="2000" dirty="0" err="1" smtClean="0">
                <a:latin typeface="Arial" pitchFamily="34" charset="0"/>
                <a:cs typeface="Arial" pitchFamily="34" charset="0"/>
              </a:rPr>
              <a:t>backslab</a:t>
            </a:r>
            <a:r>
              <a:rPr lang="en-US" sz="2000" dirty="0" smtClean="0">
                <a:latin typeface="Arial" pitchFamily="34" charset="0"/>
                <a:cs typeface="Arial" pitchFamily="34" charset="0"/>
              </a:rPr>
              <a:t> is the simplest and the safest form of plaster splint . Instead of using encircling  bandages , the Plaster Slabs are applied longitudinally to the limb and bandaged in place while still soft. As the plaster firms up , the slabs conform to the contours of the limb to provide support with less risk of limb constriction than with a complete cast.</a:t>
            </a:r>
          </a:p>
          <a:p>
            <a:pPr marL="0" indent="0">
              <a:buNone/>
            </a:pPr>
            <a:r>
              <a:rPr lang="en-US" sz="2000" b="1" dirty="0" smtClean="0">
                <a:latin typeface="Arial" pitchFamily="34" charset="0"/>
                <a:cs typeface="Arial" pitchFamily="34" charset="0"/>
              </a:rPr>
              <a:t>Indications for </a:t>
            </a:r>
            <a:r>
              <a:rPr lang="en-US" sz="2000" b="1" dirty="0" err="1" smtClean="0">
                <a:latin typeface="Arial" pitchFamily="34" charset="0"/>
                <a:cs typeface="Arial" pitchFamily="34" charset="0"/>
              </a:rPr>
              <a:t>backslab</a:t>
            </a:r>
            <a:r>
              <a:rPr lang="en-US" sz="2000" b="1" dirty="0" smtClean="0">
                <a:latin typeface="Arial" pitchFamily="34" charset="0"/>
                <a:cs typeface="Arial" pitchFamily="34" charset="0"/>
              </a:rPr>
              <a:t> includes;</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Buckle injuries and minor </a:t>
            </a:r>
            <a:r>
              <a:rPr lang="en-US" sz="2000" dirty="0" err="1" smtClean="0">
                <a:latin typeface="Arial" pitchFamily="34" charset="0"/>
                <a:cs typeface="Arial" pitchFamily="34" charset="0"/>
              </a:rPr>
              <a:t>physeal</a:t>
            </a:r>
            <a:r>
              <a:rPr lang="en-US" sz="2000" dirty="0" smtClean="0">
                <a:latin typeface="Arial" pitchFamily="34" charset="0"/>
                <a:cs typeface="Arial" pitchFamily="34" charset="0"/>
              </a:rPr>
              <a:t> injuries at the wrist.</a:t>
            </a:r>
          </a:p>
          <a:p>
            <a:r>
              <a:rPr lang="en-US" sz="2000" dirty="0" smtClean="0">
                <a:latin typeface="Arial" pitchFamily="34" charset="0"/>
                <a:cs typeface="Arial" pitchFamily="34" charset="0"/>
              </a:rPr>
              <a:t>Fresh fractures where swelling is expected.</a:t>
            </a:r>
          </a:p>
          <a:p>
            <a:r>
              <a:rPr lang="en-US" sz="2000" dirty="0" smtClean="0">
                <a:latin typeface="Arial" pitchFamily="34" charset="0"/>
                <a:cs typeface="Arial" pitchFamily="34" charset="0"/>
              </a:rPr>
              <a:t>Posterior slabs – indicated for injuries around the joints , supracondylar fractures in children.</a:t>
            </a:r>
          </a:p>
          <a:p>
            <a:r>
              <a:rPr lang="en-US" sz="2000" dirty="0" smtClean="0">
                <a:latin typeface="Arial" pitchFamily="34" charset="0"/>
                <a:cs typeface="Arial" pitchFamily="34" charset="0"/>
              </a:rPr>
              <a:t>Most elbow fractures . Complete casts are not necessary and are dangerous, even if split.</a:t>
            </a:r>
          </a:p>
          <a:p>
            <a:r>
              <a:rPr lang="en-US" sz="2000" dirty="0" smtClean="0">
                <a:latin typeface="Arial" pitchFamily="34" charset="0"/>
                <a:cs typeface="Arial" pitchFamily="34" charset="0"/>
              </a:rPr>
              <a:t>Temporary support for many hand and foot injuries.</a:t>
            </a:r>
          </a:p>
          <a:p>
            <a:r>
              <a:rPr lang="en-US" sz="2000" dirty="0" err="1" smtClean="0">
                <a:latin typeface="Arial" pitchFamily="34" charset="0"/>
                <a:cs typeface="Arial" pitchFamily="34" charset="0"/>
              </a:rPr>
              <a:t>Tibial</a:t>
            </a:r>
            <a:r>
              <a:rPr lang="en-US" sz="2000" dirty="0" smtClean="0">
                <a:latin typeface="Arial" pitchFamily="34" charset="0"/>
                <a:cs typeface="Arial" pitchFamily="34" charset="0"/>
              </a:rPr>
              <a:t> fractures with significant swelling.</a:t>
            </a:r>
          </a:p>
          <a:p>
            <a:r>
              <a:rPr lang="en-US" sz="2000" dirty="0" smtClean="0">
                <a:latin typeface="Arial" pitchFamily="34" charset="0"/>
                <a:cs typeface="Arial" pitchFamily="34" charset="0"/>
              </a:rPr>
              <a:t>Crush injuries and open fractures.  </a:t>
            </a:r>
          </a:p>
        </p:txBody>
      </p:sp>
    </p:spTree>
    <p:extLst>
      <p:ext uri="{BB962C8B-B14F-4D97-AF65-F5344CB8AC3E}">
        <p14:creationId xmlns:p14="http://schemas.microsoft.com/office/powerpoint/2010/main" val="28243576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715000"/>
          </a:xfrm>
        </p:spPr>
        <p:txBody>
          <a:bodyPr>
            <a:normAutofit fontScale="77500" lnSpcReduction="20000"/>
          </a:bodyPr>
          <a:lstStyle/>
          <a:p>
            <a:pPr marL="0" indent="0">
              <a:buNone/>
            </a:pPr>
            <a:r>
              <a:rPr lang="en-US" sz="2800" b="1" dirty="0" smtClean="0">
                <a:latin typeface="Arial" pitchFamily="34" charset="0"/>
                <a:cs typeface="Arial" pitchFamily="34" charset="0"/>
              </a:rPr>
              <a:t>Slabs for strengthening areas of potential weakness.</a:t>
            </a:r>
          </a:p>
          <a:p>
            <a:pPr marL="0" indent="0">
              <a:buNone/>
            </a:pPr>
            <a:r>
              <a:rPr lang="en-US" sz="2800" dirty="0" smtClean="0">
                <a:latin typeface="Arial" pitchFamily="34" charset="0"/>
                <a:cs typeface="Arial" pitchFamily="34" charset="0"/>
              </a:rPr>
              <a:t>Slabs are prepared in two ways ; </a:t>
            </a:r>
          </a:p>
          <a:p>
            <a:r>
              <a:rPr lang="en-US" sz="2800" dirty="0" smtClean="0">
                <a:latin typeface="Arial" pitchFamily="34" charset="0"/>
                <a:cs typeface="Arial" pitchFamily="34" charset="0"/>
              </a:rPr>
              <a:t>By unrolling a </a:t>
            </a:r>
            <a:r>
              <a:rPr lang="en-US" sz="2800" dirty="0" err="1" smtClean="0">
                <a:latin typeface="Arial" pitchFamily="34" charset="0"/>
                <a:cs typeface="Arial" pitchFamily="34" charset="0"/>
              </a:rPr>
              <a:t>gypsona</a:t>
            </a:r>
            <a:r>
              <a:rPr lang="en-US" sz="2800" dirty="0" smtClean="0">
                <a:latin typeface="Arial" pitchFamily="34" charset="0"/>
                <a:cs typeface="Arial" pitchFamily="34" charset="0"/>
              </a:rPr>
              <a:t> bandages to a required length.</a:t>
            </a:r>
          </a:p>
          <a:p>
            <a:r>
              <a:rPr lang="en-US" sz="2800" dirty="0" smtClean="0">
                <a:latin typeface="Arial" pitchFamily="34" charset="0"/>
                <a:cs typeface="Arial" pitchFamily="34" charset="0"/>
              </a:rPr>
              <a:t>The average thickness is 5 to 6 layers . Should avoid short ends.</a:t>
            </a:r>
          </a:p>
          <a:p>
            <a:r>
              <a:rPr lang="en-US" sz="2800" dirty="0" smtClean="0">
                <a:latin typeface="Arial" pitchFamily="34" charset="0"/>
                <a:cs typeface="Arial" pitchFamily="34" charset="0"/>
              </a:rPr>
              <a:t>Any inequality in length can cause wrinkle /ridge to form.</a:t>
            </a:r>
          </a:p>
          <a:p>
            <a:pPr marL="0" indent="0">
              <a:buNone/>
            </a:pPr>
            <a:r>
              <a:rPr lang="en-US" sz="2800" b="1" dirty="0" smtClean="0">
                <a:latin typeface="Arial" pitchFamily="34" charset="0"/>
                <a:cs typeface="Arial" pitchFamily="34" charset="0"/>
              </a:rPr>
              <a:t>Areas required to be strengthened.</a:t>
            </a:r>
          </a:p>
          <a:p>
            <a:r>
              <a:rPr lang="en-US" sz="2800" dirty="0" smtClean="0">
                <a:latin typeface="Arial" pitchFamily="34" charset="0"/>
                <a:cs typeface="Arial" pitchFamily="34" charset="0"/>
              </a:rPr>
              <a:t>Large joint areas </a:t>
            </a:r>
            <a:r>
              <a:rPr lang="en-US" sz="2800" dirty="0" err="1" smtClean="0">
                <a:latin typeface="Arial" pitchFamily="34" charset="0"/>
                <a:cs typeface="Arial" pitchFamily="34" charset="0"/>
              </a:rPr>
              <a:t>e.g</a:t>
            </a:r>
            <a:r>
              <a:rPr lang="en-US" sz="2800" dirty="0" smtClean="0">
                <a:latin typeface="Arial" pitchFamily="34" charset="0"/>
                <a:cs typeface="Arial" pitchFamily="34" charset="0"/>
              </a:rPr>
              <a:t> . Hip joints region.</a:t>
            </a:r>
          </a:p>
          <a:p>
            <a:r>
              <a:rPr lang="en-US" sz="2800" dirty="0" smtClean="0">
                <a:latin typeface="Arial" pitchFamily="34" charset="0"/>
                <a:cs typeface="Arial" pitchFamily="34" charset="0"/>
              </a:rPr>
              <a:t>Where the pull of gravity is considerable such as shoulder joint region. ( prevent cracking and loss of apposition.)</a:t>
            </a:r>
          </a:p>
          <a:p>
            <a:r>
              <a:rPr lang="en-US" sz="2800" dirty="0" smtClean="0">
                <a:latin typeface="Arial" pitchFamily="34" charset="0"/>
                <a:cs typeface="Arial" pitchFamily="34" charset="0"/>
              </a:rPr>
              <a:t>Areas as a sole of the foot which are subject able to considerably weight stresses and dampness from sweat.</a:t>
            </a:r>
          </a:p>
          <a:p>
            <a:r>
              <a:rPr lang="en-US" sz="2800" dirty="0" smtClean="0">
                <a:latin typeface="Arial" pitchFamily="34" charset="0"/>
                <a:cs typeface="Arial" pitchFamily="34" charset="0"/>
              </a:rPr>
              <a:t>If a patient is obese-extra care must be taken to ensure that the cast is suitably reinforced.</a:t>
            </a:r>
          </a:p>
          <a:p>
            <a:r>
              <a:rPr lang="en-US" sz="2800" dirty="0" smtClean="0">
                <a:latin typeface="Arial" pitchFamily="34" charset="0"/>
                <a:cs typeface="Arial" pitchFamily="34" charset="0"/>
              </a:rPr>
              <a:t>Use of slab to reduce the overall weight of the cast.</a:t>
            </a:r>
          </a:p>
          <a:p>
            <a:r>
              <a:rPr lang="en-US" sz="2800" dirty="0" smtClean="0">
                <a:latin typeface="Arial" pitchFamily="34" charset="0"/>
                <a:cs typeface="Arial" pitchFamily="34" charset="0"/>
              </a:rPr>
              <a:t>This is mainly confined to large casts especially those that cover the trunk </a:t>
            </a:r>
            <a:r>
              <a:rPr lang="en-US" sz="2800" dirty="0" err="1" smtClean="0">
                <a:latin typeface="Arial" pitchFamily="34" charset="0"/>
                <a:cs typeface="Arial" pitchFamily="34" charset="0"/>
              </a:rPr>
              <a:t>i.e</a:t>
            </a:r>
            <a:r>
              <a:rPr lang="en-US" sz="2800" dirty="0" smtClean="0">
                <a:latin typeface="Arial" pitchFamily="34" charset="0"/>
                <a:cs typeface="Arial" pitchFamily="34" charset="0"/>
              </a:rPr>
              <a:t> Plaster Jackets . They can be made lighter and less bulky if slabs are applied.</a:t>
            </a:r>
          </a:p>
          <a:p>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90600"/>
            <a:ext cx="8229600" cy="5334000"/>
          </a:xfrm>
        </p:spPr>
        <p:txBody>
          <a:bodyPr>
            <a:normAutofit/>
          </a:bodyPr>
          <a:lstStyle/>
          <a:p>
            <a:pPr marL="0" indent="0">
              <a:buNone/>
            </a:pPr>
            <a:r>
              <a:rPr lang="en-US" sz="2400" b="1" dirty="0" smtClean="0">
                <a:latin typeface="Arial" pitchFamily="34" charset="0"/>
                <a:cs typeface="Arial" pitchFamily="34" charset="0"/>
              </a:rPr>
              <a:t>The Procedure.</a:t>
            </a:r>
          </a:p>
          <a:p>
            <a:r>
              <a:rPr lang="en-US" sz="2400" dirty="0" smtClean="0">
                <a:latin typeface="Arial" pitchFamily="34" charset="0"/>
                <a:cs typeface="Arial" pitchFamily="34" charset="0"/>
              </a:rPr>
              <a:t>Measured slabs should be placed a long superior and inferior borders.</a:t>
            </a:r>
          </a:p>
          <a:p>
            <a:r>
              <a:rPr lang="en-US" sz="2400" dirty="0" smtClean="0">
                <a:latin typeface="Arial" pitchFamily="34" charset="0"/>
                <a:cs typeface="Arial" pitchFamily="34" charset="0"/>
              </a:rPr>
              <a:t>Measured slabs should be placed </a:t>
            </a:r>
            <a:r>
              <a:rPr lang="en-US" sz="2400" dirty="0" err="1" smtClean="0">
                <a:latin typeface="Arial" pitchFamily="34" charset="0"/>
                <a:cs typeface="Arial" pitchFamily="34" charset="0"/>
              </a:rPr>
              <a:t>anteriorly</a:t>
            </a:r>
            <a:r>
              <a:rPr lang="en-US" sz="2400" dirty="0" smtClean="0">
                <a:latin typeface="Arial" pitchFamily="34" charset="0"/>
                <a:cs typeface="Arial" pitchFamily="34" charset="0"/>
              </a:rPr>
              <a:t> from the </a:t>
            </a:r>
            <a:r>
              <a:rPr lang="en-US" sz="2400" dirty="0" err="1" smtClean="0">
                <a:latin typeface="Arial" pitchFamily="34" charset="0"/>
                <a:cs typeface="Arial" pitchFamily="34" charset="0"/>
              </a:rPr>
              <a:t>sternal</a:t>
            </a:r>
            <a:r>
              <a:rPr lang="en-US" sz="2400" dirty="0" smtClean="0">
                <a:latin typeface="Arial" pitchFamily="34" charset="0"/>
                <a:cs typeface="Arial" pitchFamily="34" charset="0"/>
              </a:rPr>
              <a:t> notch to the symphysis pubis and </a:t>
            </a:r>
            <a:r>
              <a:rPr lang="en-US" sz="2400" dirty="0" err="1" smtClean="0">
                <a:latin typeface="Arial" pitchFamily="34" charset="0"/>
                <a:cs typeface="Arial" pitchFamily="34" charset="0"/>
              </a:rPr>
              <a:t>posteriorly</a:t>
            </a:r>
            <a:r>
              <a:rPr lang="en-US" sz="2400" dirty="0" smtClean="0">
                <a:latin typeface="Arial" pitchFamily="34" charset="0"/>
                <a:cs typeface="Arial" pitchFamily="34" charset="0"/>
              </a:rPr>
              <a:t> from upper border to the sacrum along the line of the spine.</a:t>
            </a:r>
          </a:p>
          <a:p>
            <a:r>
              <a:rPr lang="en-US" sz="2400" dirty="0" smtClean="0">
                <a:latin typeface="Arial" pitchFamily="34" charset="0"/>
                <a:cs typeface="Arial" pitchFamily="34" charset="0"/>
              </a:rPr>
              <a:t>Measured slabs should be placed laterally from lower border of the </a:t>
            </a:r>
            <a:r>
              <a:rPr lang="en-US" sz="2400" dirty="0" err="1" smtClean="0">
                <a:latin typeface="Arial" pitchFamily="34" charset="0"/>
                <a:cs typeface="Arial" pitchFamily="34" charset="0"/>
              </a:rPr>
              <a:t>axillae</a:t>
            </a:r>
            <a:r>
              <a:rPr lang="en-US" sz="2400" dirty="0" smtClean="0">
                <a:latin typeface="Arial" pitchFamily="34" charset="0"/>
                <a:cs typeface="Arial" pitchFamily="34" charset="0"/>
              </a:rPr>
              <a:t> to a point mid-way between the iliac crests and the greater </a:t>
            </a:r>
            <a:r>
              <a:rPr lang="en-US" sz="2400" dirty="0" err="1" smtClean="0">
                <a:latin typeface="Arial" pitchFamily="34" charset="0"/>
                <a:cs typeface="Arial" pitchFamily="34" charset="0"/>
              </a:rPr>
              <a:t>tronchanter</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After that the bandages can be encircled to cover the slabs . Both strength and lightness is achieved.</a:t>
            </a:r>
          </a:p>
          <a:p>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pPr algn="ctr"/>
            <a:r>
              <a:rPr lang="en-US" sz="4400" dirty="0" smtClean="0">
                <a:latin typeface="Arial" pitchFamily="34" charset="0"/>
                <a:cs typeface="Arial" pitchFamily="34" charset="0"/>
              </a:rPr>
              <a:t>Plaster Beds.</a:t>
            </a:r>
            <a:endParaRPr lang="en-US" sz="4400"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059363"/>
          </a:xfrm>
        </p:spPr>
        <p:txBody>
          <a:bodyPr>
            <a:noAutofit/>
          </a:bodyPr>
          <a:lstStyle/>
          <a:p>
            <a:pPr marL="0" indent="0">
              <a:buNone/>
            </a:pPr>
            <a:r>
              <a:rPr lang="en-US" sz="2000" dirty="0" smtClean="0">
                <a:latin typeface="Arial" pitchFamily="34" charset="0"/>
                <a:cs typeface="Arial" pitchFamily="34" charset="0"/>
              </a:rPr>
              <a:t>Aim </a:t>
            </a:r>
          </a:p>
          <a:p>
            <a:pPr marL="0" indent="0">
              <a:buNone/>
            </a:pPr>
            <a:r>
              <a:rPr lang="en-US" sz="2000" dirty="0" smtClean="0">
                <a:latin typeface="Arial" pitchFamily="34" charset="0"/>
                <a:cs typeface="Arial" pitchFamily="34" charset="0"/>
              </a:rPr>
              <a:t>To secure complete physical relaxation of the body and immobilization of the spine and hip region.</a:t>
            </a:r>
          </a:p>
          <a:p>
            <a:pPr marL="0" indent="0">
              <a:buNone/>
            </a:pPr>
            <a:r>
              <a:rPr lang="en-US" sz="2000" dirty="0" smtClean="0">
                <a:latin typeface="Arial" pitchFamily="34" charset="0"/>
                <a:cs typeface="Arial" pitchFamily="34" charset="0"/>
              </a:rPr>
              <a:t>What care is required?</a:t>
            </a:r>
          </a:p>
          <a:p>
            <a:pPr marL="0" indent="0">
              <a:buNone/>
            </a:pPr>
            <a:r>
              <a:rPr lang="en-US" sz="2000" dirty="0" smtClean="0">
                <a:latin typeface="Arial" pitchFamily="34" charset="0"/>
                <a:cs typeface="Arial" pitchFamily="34" charset="0"/>
              </a:rPr>
              <a:t>The wet casts</a:t>
            </a:r>
          </a:p>
          <a:p>
            <a:pPr marL="0" indent="0">
              <a:buNone/>
            </a:pPr>
            <a:r>
              <a:rPr lang="en-US" sz="2000" dirty="0" smtClean="0">
                <a:latin typeface="Arial" pitchFamily="34" charset="0"/>
                <a:cs typeface="Arial" pitchFamily="34" charset="0"/>
              </a:rPr>
              <a:t>P.O.P sets in about 3 to 5 minutes depending on water temperature and cast thickness.</a:t>
            </a:r>
          </a:p>
          <a:p>
            <a:pPr marL="0" indent="0">
              <a:buNone/>
            </a:pPr>
            <a:r>
              <a:rPr lang="en-US" sz="2000" dirty="0" smtClean="0">
                <a:latin typeface="Arial" pitchFamily="34" charset="0"/>
                <a:cs typeface="Arial" pitchFamily="34" charset="0"/>
              </a:rPr>
              <a:t>Cast takes about 36- 72 hours to dry.</a:t>
            </a:r>
          </a:p>
          <a:p>
            <a:pPr marL="0" indent="0">
              <a:buNone/>
            </a:pPr>
            <a:r>
              <a:rPr lang="en-US" sz="2000" dirty="0" smtClean="0">
                <a:latin typeface="Arial" pitchFamily="34" charset="0"/>
                <a:cs typeface="Arial" pitchFamily="34" charset="0"/>
              </a:rPr>
              <a:t>Wet cast when tapped gently with the knuckles the still-damp cast will emit a dull sound .</a:t>
            </a:r>
          </a:p>
          <a:p>
            <a:pPr marL="0" indent="0">
              <a:buNone/>
            </a:pPr>
            <a:r>
              <a:rPr lang="en-US" sz="2000" dirty="0" smtClean="0">
                <a:latin typeface="Arial" pitchFamily="34" charset="0"/>
                <a:cs typeface="Arial" pitchFamily="34" charset="0"/>
              </a:rPr>
              <a:t>But the sound from dry cast will be crisp and clear.</a:t>
            </a:r>
          </a:p>
          <a:p>
            <a:pPr marL="0" indent="0">
              <a:buNone/>
            </a:pPr>
            <a:r>
              <a:rPr lang="en-US" sz="2000" b="1" dirty="0" smtClean="0">
                <a:latin typeface="Arial" pitchFamily="34" charset="0"/>
                <a:cs typeface="Arial" pitchFamily="34" charset="0"/>
              </a:rPr>
              <a:t>Damage Due to Pressure.</a:t>
            </a:r>
          </a:p>
          <a:p>
            <a:pPr marL="0" indent="0">
              <a:buNone/>
            </a:pPr>
            <a:r>
              <a:rPr lang="en-US" sz="2000" dirty="0" smtClean="0">
                <a:latin typeface="Arial" pitchFamily="34" charset="0"/>
                <a:cs typeface="Arial" pitchFamily="34" charset="0"/>
              </a:rPr>
              <a:t>Patients must be warned not to rest the wet cast on any hard/firm surface </a:t>
            </a:r>
            <a:r>
              <a:rPr lang="en-US" sz="2000" dirty="0" err="1" smtClean="0">
                <a:latin typeface="Arial" pitchFamily="34" charset="0"/>
                <a:cs typeface="Arial" pitchFamily="34" charset="0"/>
              </a:rPr>
              <a:t>e.g</a:t>
            </a:r>
            <a:r>
              <a:rPr lang="en-US" sz="2000" dirty="0" smtClean="0">
                <a:latin typeface="Arial" pitchFamily="34" charset="0"/>
                <a:cs typeface="Arial" pitchFamily="34" charset="0"/>
              </a:rPr>
              <a:t> unpadded chair.</a:t>
            </a:r>
          </a:p>
          <a:p>
            <a:pPr marL="0" indent="0">
              <a:buNone/>
            </a:pPr>
            <a:r>
              <a:rPr lang="en-US" sz="2000" dirty="0" smtClean="0">
                <a:latin typeface="Arial" pitchFamily="34" charset="0"/>
                <a:cs typeface="Arial" pitchFamily="34" charset="0"/>
              </a:rPr>
              <a:t>Dent the cast and produce a ridge on the internal surface which may cause soreness to apart.( plaster sores).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9155374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792162"/>
          </a:xfrm>
        </p:spPr>
        <p:txBody>
          <a:bodyPr>
            <a:normAutofit/>
          </a:bodyPr>
          <a:lstStyle/>
          <a:p>
            <a:pPr algn="ctr"/>
            <a:r>
              <a:rPr lang="en-US" sz="3600" b="1" dirty="0" smtClean="0">
                <a:latin typeface="Arial" pitchFamily="34" charset="0"/>
                <a:cs typeface="Arial" pitchFamily="34" charset="0"/>
              </a:rPr>
              <a:t>Drying the Cast.</a:t>
            </a:r>
            <a:endParaRPr lang="en-US" sz="3600" b="1" dirty="0">
              <a:latin typeface="Arial" pitchFamily="34" charset="0"/>
              <a:cs typeface="Arial" pitchFamily="34" charset="0"/>
            </a:endParaRPr>
          </a:p>
        </p:txBody>
      </p:sp>
      <p:sp>
        <p:nvSpPr>
          <p:cNvPr id="3" name="Content Placeholder 2"/>
          <p:cNvSpPr>
            <a:spLocks noGrp="1"/>
          </p:cNvSpPr>
          <p:nvPr>
            <p:ph idx="4294967295"/>
          </p:nvPr>
        </p:nvSpPr>
        <p:spPr>
          <a:xfrm>
            <a:off x="0" y="1066800"/>
            <a:ext cx="8229600" cy="5410200"/>
          </a:xfrm>
        </p:spPr>
        <p:txBody>
          <a:bodyPr>
            <a:noAutofit/>
          </a:bodyPr>
          <a:lstStyle/>
          <a:p>
            <a:pPr marL="228600" indent="-228600">
              <a:buAutoNum type="arabicPeriod"/>
            </a:pPr>
            <a:r>
              <a:rPr lang="en-US" sz="1800" b="1" dirty="0" smtClean="0">
                <a:latin typeface="Arial" pitchFamily="34" charset="0"/>
                <a:cs typeface="Arial" pitchFamily="34" charset="0"/>
              </a:rPr>
              <a:t>Natural Method.</a:t>
            </a:r>
          </a:p>
          <a:p>
            <a:pPr marL="0" indent="0">
              <a:buNone/>
            </a:pPr>
            <a:r>
              <a:rPr lang="en-US" sz="1800" dirty="0" smtClean="0">
                <a:latin typeface="Arial" pitchFamily="34" charset="0"/>
                <a:cs typeface="Arial" pitchFamily="34" charset="0"/>
              </a:rPr>
              <a:t>Most commonly accepted method to dry in the presence of circulating air.</a:t>
            </a:r>
          </a:p>
          <a:p>
            <a:pPr marL="0" indent="0">
              <a:buNone/>
            </a:pPr>
            <a:r>
              <a:rPr lang="en-US" sz="1800" dirty="0" smtClean="0">
                <a:latin typeface="Arial" pitchFamily="34" charset="0"/>
                <a:cs typeface="Arial" pitchFamily="34" charset="0"/>
              </a:rPr>
              <a:t>Patient in bed should leave the cast uncovered.</a:t>
            </a:r>
          </a:p>
          <a:p>
            <a:pPr marL="0" indent="0">
              <a:buNone/>
            </a:pPr>
            <a:r>
              <a:rPr lang="en-US" sz="1800" dirty="0" smtClean="0">
                <a:latin typeface="Arial" pitchFamily="34" charset="0"/>
                <a:cs typeface="Arial" pitchFamily="34" charset="0"/>
              </a:rPr>
              <a:t>If possible patients position to be changed after two or four hours to ensure each drying of both surfaces.</a:t>
            </a:r>
          </a:p>
          <a:p>
            <a:pPr marL="0" indent="0">
              <a:buNone/>
            </a:pPr>
            <a:r>
              <a:rPr lang="en-US" sz="1800" dirty="0" smtClean="0">
                <a:latin typeface="Arial" pitchFamily="34" charset="0"/>
                <a:cs typeface="Arial" pitchFamily="34" charset="0"/>
              </a:rPr>
              <a:t>The outpatient should be advised to expose the cast to warm air.</a:t>
            </a:r>
          </a:p>
          <a:p>
            <a:pPr marL="228600" indent="-228600">
              <a:buAutoNum type="arabicPeriod" startAt="2"/>
            </a:pPr>
            <a:r>
              <a:rPr lang="en-US" sz="1800" b="1" dirty="0" smtClean="0">
                <a:latin typeface="Arial" pitchFamily="34" charset="0"/>
                <a:cs typeface="Arial" pitchFamily="34" charset="0"/>
              </a:rPr>
              <a:t>Artificial Method.</a:t>
            </a:r>
          </a:p>
          <a:p>
            <a:pPr marL="0" indent="0">
              <a:buNone/>
            </a:pPr>
            <a:r>
              <a:rPr lang="en-US" sz="1800" dirty="0" smtClean="0">
                <a:latin typeface="Arial" pitchFamily="34" charset="0"/>
                <a:cs typeface="Arial" pitchFamily="34" charset="0"/>
              </a:rPr>
              <a:t>The use of electrically heated bed cradles for drying cast is discouraged.</a:t>
            </a:r>
          </a:p>
          <a:p>
            <a:pPr marL="0" indent="0">
              <a:buNone/>
            </a:pPr>
            <a:r>
              <a:rPr lang="en-US" sz="1800" dirty="0" smtClean="0">
                <a:latin typeface="Arial" pitchFamily="34" charset="0"/>
                <a:cs typeface="Arial" pitchFamily="34" charset="0"/>
              </a:rPr>
              <a:t>Patient can suffer from overheating and cast can dry too quickly , unevenly and become brittle.</a:t>
            </a:r>
          </a:p>
          <a:p>
            <a:pPr marL="0" indent="0">
              <a:buNone/>
            </a:pPr>
            <a:r>
              <a:rPr lang="en-US" sz="1800" dirty="0" smtClean="0">
                <a:latin typeface="Arial" pitchFamily="34" charset="0"/>
                <a:cs typeface="Arial" pitchFamily="34" charset="0"/>
              </a:rPr>
              <a:t>The amount of heat used must be controlled accurately.</a:t>
            </a:r>
          </a:p>
          <a:p>
            <a:pPr marL="0" indent="0">
              <a:buNone/>
            </a:pPr>
            <a:r>
              <a:rPr lang="en-US" sz="1800" dirty="0" smtClean="0">
                <a:latin typeface="Arial" pitchFamily="34" charset="0"/>
                <a:cs typeface="Arial" pitchFamily="34" charset="0"/>
              </a:rPr>
              <a:t>Example – routine is a half – hourly of direct heat followed by half routine without heat.</a:t>
            </a:r>
          </a:p>
          <a:p>
            <a:pPr marL="0" indent="0">
              <a:buNone/>
            </a:pPr>
            <a:r>
              <a:rPr lang="en-US" sz="1800" dirty="0" smtClean="0">
                <a:latin typeface="Arial" pitchFamily="34" charset="0"/>
                <a:cs typeface="Arial" pitchFamily="34" charset="0"/>
              </a:rPr>
              <a:t>Parts of the patient not enclosed in the plaster must be protected from scorching.</a:t>
            </a:r>
          </a:p>
          <a:p>
            <a:pPr marL="0" indent="0">
              <a:buNone/>
            </a:pPr>
            <a:endParaRPr lang="en-US" sz="1200" dirty="0" smtClean="0">
              <a:latin typeface="Arial" pitchFamily="34" charset="0"/>
              <a:cs typeface="Arial" pitchFamily="34" charset="0"/>
            </a:endParaRPr>
          </a:p>
        </p:txBody>
      </p:sp>
    </p:spTree>
    <p:extLst>
      <p:ext uri="{BB962C8B-B14F-4D97-AF65-F5344CB8AC3E}">
        <p14:creationId xmlns:p14="http://schemas.microsoft.com/office/powerpoint/2010/main" val="384834440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14400"/>
            <a:ext cx="8229600" cy="5334000"/>
          </a:xfrm>
        </p:spPr>
        <p:txBody>
          <a:bodyPr>
            <a:normAutofit fontScale="92500" lnSpcReduction="20000"/>
          </a:bodyPr>
          <a:lstStyle/>
          <a:p>
            <a:pPr marL="0" indent="0">
              <a:buNone/>
            </a:pPr>
            <a:r>
              <a:rPr lang="en-US" sz="2800" b="1" dirty="0" smtClean="0">
                <a:latin typeface="Arial" pitchFamily="34" charset="0"/>
                <a:cs typeface="Arial" pitchFamily="34" charset="0"/>
              </a:rPr>
              <a:t>The dry cast.</a:t>
            </a:r>
          </a:p>
          <a:p>
            <a:pPr marL="0" indent="0">
              <a:buNone/>
            </a:pPr>
            <a:r>
              <a:rPr lang="en-US" sz="2800" dirty="0" smtClean="0">
                <a:latin typeface="Arial" pitchFamily="34" charset="0"/>
                <a:cs typeface="Arial" pitchFamily="34" charset="0"/>
              </a:rPr>
              <a:t>Once the cast is safe from the danger of pressure- walking Plaster sole of wood /rubber may be applied ./</a:t>
            </a:r>
            <a:r>
              <a:rPr lang="en-US" sz="2800" dirty="0" err="1" smtClean="0">
                <a:latin typeface="Arial" pitchFamily="34" charset="0"/>
                <a:cs typeface="Arial" pitchFamily="34" charset="0"/>
              </a:rPr>
              <a:t>bohler</a:t>
            </a:r>
            <a:r>
              <a:rPr lang="en-US" sz="2800" dirty="0" smtClean="0">
                <a:latin typeface="Arial" pitchFamily="34" charset="0"/>
                <a:cs typeface="Arial" pitchFamily="34" charset="0"/>
              </a:rPr>
              <a:t> iron inserted to give sole protection.</a:t>
            </a:r>
          </a:p>
          <a:p>
            <a:pPr marL="0" indent="0">
              <a:buNone/>
            </a:pPr>
            <a:r>
              <a:rPr lang="en-US" sz="2800" dirty="0" smtClean="0">
                <a:latin typeface="Arial" pitchFamily="34" charset="0"/>
                <a:cs typeface="Arial" pitchFamily="34" charset="0"/>
              </a:rPr>
              <a:t>Canvas boots may also be used to give protection from damp /wet.</a:t>
            </a:r>
          </a:p>
          <a:p>
            <a:pPr marL="0" indent="0">
              <a:buNone/>
            </a:pPr>
            <a:r>
              <a:rPr lang="en-US" sz="2800" b="1" dirty="0" smtClean="0">
                <a:latin typeface="Arial" pitchFamily="34" charset="0"/>
                <a:cs typeface="Arial" pitchFamily="34" charset="0"/>
              </a:rPr>
              <a:t>Instructions to Patients.</a:t>
            </a:r>
          </a:p>
          <a:p>
            <a:pPr marL="0" indent="0">
              <a:buNone/>
            </a:pPr>
            <a:r>
              <a:rPr lang="en-US" sz="2800" dirty="0" smtClean="0">
                <a:latin typeface="Arial" pitchFamily="34" charset="0"/>
                <a:cs typeface="Arial" pitchFamily="34" charset="0"/>
              </a:rPr>
              <a:t>Cards of written instructions regarding the care of Plaster casts should be given to all patients who are going home wearing Plaster cast.</a:t>
            </a:r>
          </a:p>
          <a:p>
            <a:pPr marL="0" indent="0">
              <a:buNone/>
            </a:pPr>
            <a:r>
              <a:rPr lang="en-US" sz="2800" b="1" dirty="0" err="1" smtClean="0">
                <a:latin typeface="Arial" pitchFamily="34" charset="0"/>
                <a:cs typeface="Arial" pitchFamily="34" charset="0"/>
              </a:rPr>
              <a:t>Orthopaedic</a:t>
            </a:r>
            <a:r>
              <a:rPr lang="en-US" sz="2800" b="1" dirty="0" smtClean="0">
                <a:latin typeface="Arial" pitchFamily="34" charset="0"/>
                <a:cs typeface="Arial" pitchFamily="34" charset="0"/>
              </a:rPr>
              <a:t> department</a:t>
            </a:r>
            <a:r>
              <a:rPr lang="en-US" sz="2800" dirty="0" smtClean="0">
                <a:latin typeface="Arial" pitchFamily="34" charset="0"/>
                <a:cs typeface="Arial" pitchFamily="34" charset="0"/>
              </a:rPr>
              <a:t>.</a:t>
            </a:r>
          </a:p>
          <a:p>
            <a:pPr marL="0" indent="0">
              <a:buNone/>
            </a:pPr>
            <a:r>
              <a:rPr lang="en-US" sz="2800" dirty="0" smtClean="0">
                <a:latin typeface="Arial" pitchFamily="34" charset="0"/>
                <a:cs typeface="Arial" pitchFamily="34" charset="0"/>
              </a:rPr>
              <a:t>Please read the following instructions careful;</a:t>
            </a:r>
          </a:p>
          <a:p>
            <a:r>
              <a:rPr lang="en-US" sz="2800" dirty="0" smtClean="0">
                <a:latin typeface="Arial" pitchFamily="34" charset="0"/>
                <a:cs typeface="Arial" pitchFamily="34" charset="0"/>
              </a:rPr>
              <a:t>Do not wet , cut, or otherwise interfere with the plaster cast.</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1765</TotalTime>
  <Words>13748</Words>
  <Application>Microsoft Office PowerPoint</Application>
  <PresentationFormat>On-screen Show (4:3)</PresentationFormat>
  <Paragraphs>1430</Paragraphs>
  <Slides>187</Slides>
  <Notes>34</Notes>
  <HiddenSlides>0</HiddenSlides>
  <MMClips>0</MMClips>
  <ScaleCrop>false</ScaleCrop>
  <HeadingPairs>
    <vt:vector size="4" baseType="variant">
      <vt:variant>
        <vt:lpstr>Theme</vt:lpstr>
      </vt:variant>
      <vt:variant>
        <vt:i4>1</vt:i4>
      </vt:variant>
      <vt:variant>
        <vt:lpstr>Slide Titles</vt:lpstr>
      </vt:variant>
      <vt:variant>
        <vt:i4>187</vt:i4>
      </vt:variant>
    </vt:vector>
  </HeadingPairs>
  <TitlesOfParts>
    <vt:vector size="188" baseType="lpstr">
      <vt:lpstr>Flow</vt:lpstr>
      <vt:lpstr>CAST TECHNIQUES AND TRACTION </vt:lpstr>
      <vt:lpstr>fiberglass</vt:lpstr>
      <vt:lpstr>T he function of  a cast is to rigidly protect an  injured bone or joint . </vt:lpstr>
      <vt:lpstr>CASTING  AND SPLINTING</vt:lpstr>
      <vt:lpstr>Definition of a cast</vt:lpstr>
      <vt:lpstr>Contu-</vt:lpstr>
      <vt:lpstr>Why do we use plaster 0f Paris</vt:lpstr>
      <vt:lpstr>a</vt:lpstr>
      <vt:lpstr>What is a plaster</vt:lpstr>
      <vt:lpstr>CHIMISTRY OF PLASTER OF PARIS</vt:lpstr>
      <vt:lpstr>Casting</vt:lpstr>
      <vt:lpstr>Splintage</vt:lpstr>
      <vt:lpstr>Characteristics of plaster of Paris</vt:lpstr>
      <vt:lpstr>Indication of plaster of  Paris</vt:lpstr>
      <vt:lpstr>Disadvantage of plaster of Paris</vt:lpstr>
      <vt:lpstr>Rules of application plaster of Paris</vt:lpstr>
      <vt:lpstr> Complication of plaster of Paris </vt:lpstr>
      <vt:lpstr>Principles of casting and splinting</vt:lpstr>
      <vt:lpstr>splinting versus casting</vt:lpstr>
      <vt:lpstr>Splint comparison casts</vt:lpstr>
      <vt:lpstr>Various forms of plaster or Paris</vt:lpstr>
      <vt:lpstr>The Major Categories Of Cast Are      </vt:lpstr>
      <vt:lpstr>Cast application</vt:lpstr>
      <vt:lpstr>Plaster  casts</vt:lpstr>
      <vt:lpstr>Plaster splints</vt:lpstr>
      <vt:lpstr>Reasons for splinting</vt:lpstr>
      <vt:lpstr>Commonly  used splints </vt:lpstr>
      <vt:lpstr>When to cast</vt:lpstr>
      <vt:lpstr>Cast application(equipment)</vt:lpstr>
      <vt:lpstr>Evaluation</vt:lpstr>
      <vt:lpstr>  plaster sores  </vt:lpstr>
      <vt:lpstr>Contraindication; circumferential  casts  should not  be used</vt:lpstr>
      <vt:lpstr>Splinting in the Accident &amp;Emergency Room</vt:lpstr>
      <vt:lpstr> Why Do We Splint?</vt:lpstr>
      <vt:lpstr>Complications of Splinting</vt:lpstr>
      <vt:lpstr>How to prevent complications</vt:lpstr>
      <vt:lpstr>The 6 P’s of extremity assessment</vt:lpstr>
      <vt:lpstr>Equipment need for application</vt:lpstr>
      <vt:lpstr>Types of Splints </vt:lpstr>
      <vt:lpstr>Volar Splint</vt:lpstr>
      <vt:lpstr>Finger Splint</vt:lpstr>
      <vt:lpstr>Gutter Splint</vt:lpstr>
      <vt:lpstr>Figure Eight Splint</vt:lpstr>
      <vt:lpstr>Buddy taping of toes</vt:lpstr>
      <vt:lpstr>Posterior Leg Splint</vt:lpstr>
      <vt:lpstr>Stirrup Splint</vt:lpstr>
      <vt:lpstr>Thumb Spica Splint</vt:lpstr>
      <vt:lpstr>What do you do after you have applied your splint???</vt:lpstr>
      <vt:lpstr>Plaster Cast</vt:lpstr>
      <vt:lpstr>Fiberglass casts</vt:lpstr>
      <vt:lpstr>Taking Care of Your Cast </vt:lpstr>
      <vt:lpstr>Conti-</vt:lpstr>
      <vt:lpstr>Conti-</vt:lpstr>
      <vt:lpstr>How a Cast Is Removed.</vt:lpstr>
      <vt:lpstr>Conti-</vt:lpstr>
      <vt:lpstr>Systemic Complications of Plaster Cast</vt:lpstr>
      <vt:lpstr>Conti-</vt:lpstr>
      <vt:lpstr>Conti-</vt:lpstr>
      <vt:lpstr>Grade of Sore.</vt:lpstr>
      <vt:lpstr>Conti-</vt:lpstr>
      <vt:lpstr>Conti-</vt:lpstr>
      <vt:lpstr>Complications of Plaster of Paris (casts) Continues.</vt:lpstr>
      <vt:lpstr>Conti-</vt:lpstr>
      <vt:lpstr>Conti-</vt:lpstr>
      <vt:lpstr>Conti-</vt:lpstr>
      <vt:lpstr>Plaster Room Environment. </vt:lpstr>
      <vt:lpstr>Conti-</vt:lpstr>
      <vt:lpstr>Conti-</vt:lpstr>
      <vt:lpstr>Conti-</vt:lpstr>
      <vt:lpstr>Conti-</vt:lpstr>
      <vt:lpstr>Conti-</vt:lpstr>
      <vt:lpstr>Conti-</vt:lpstr>
      <vt:lpstr>Conti-</vt:lpstr>
      <vt:lpstr>Conti-</vt:lpstr>
      <vt:lpstr>Conti-</vt:lpstr>
      <vt:lpstr>PowerPoint Presentation</vt:lpstr>
      <vt:lpstr>Cast Padding .</vt:lpstr>
      <vt:lpstr>Conti-</vt:lpstr>
      <vt:lpstr>Conti-</vt:lpstr>
      <vt:lpstr>Conti-</vt:lpstr>
      <vt:lpstr>Conti-</vt:lpstr>
      <vt:lpstr>FIBREGLASS CAST APPLICATION.</vt:lpstr>
      <vt:lpstr>Conti-</vt:lpstr>
      <vt:lpstr>DynaCast Prelude Synthetic Splint System.</vt:lpstr>
      <vt:lpstr>Conti-</vt:lpstr>
      <vt:lpstr>PowerPoint Presentation</vt:lpstr>
      <vt:lpstr>Conti-</vt:lpstr>
      <vt:lpstr>PowerPoint Presentation</vt:lpstr>
      <vt:lpstr>REMOVABLE SPLINT .</vt:lpstr>
      <vt:lpstr>Conti-</vt:lpstr>
      <vt:lpstr>PowerPoint Presentation</vt:lpstr>
      <vt:lpstr>Splinting Versus Casting.</vt:lpstr>
      <vt:lpstr>PowerPoint Presentation</vt:lpstr>
      <vt:lpstr>Back Slab </vt:lpstr>
      <vt:lpstr>PowerPoint Presentation</vt:lpstr>
      <vt:lpstr>PowerPoint Presentation</vt:lpstr>
      <vt:lpstr>Plaster Beds.</vt:lpstr>
      <vt:lpstr>Drying the Cast.</vt:lpstr>
      <vt:lpstr>PowerPoint Presentation</vt:lpstr>
      <vt:lpstr>Conti-</vt:lpstr>
      <vt:lpstr>Conti-</vt:lpstr>
      <vt:lpstr>Conti-</vt:lpstr>
      <vt:lpstr>Removal of Plaster of Paris(Equipments).</vt:lpstr>
      <vt:lpstr>Conti-</vt:lpstr>
      <vt:lpstr>Conti-</vt:lpstr>
      <vt:lpstr>PowerPoint Presentation</vt:lpstr>
      <vt:lpstr>PowerPoint Presentation</vt:lpstr>
      <vt:lpstr>CAST SETTING</vt:lpstr>
      <vt:lpstr>PowerPoint Presentation</vt:lpstr>
      <vt:lpstr>SIGNS.</vt:lpstr>
      <vt:lpstr>PowerPoint Presentation</vt:lpstr>
      <vt:lpstr>PowerPoint Presentation</vt:lpstr>
      <vt:lpstr>DOS.</vt:lpstr>
      <vt:lpstr>PowerPoint Presentation</vt:lpstr>
      <vt:lpstr>Support &amp; Braces</vt:lpstr>
      <vt:lpstr>RH401 - Finger Baseball Splint </vt:lpstr>
      <vt:lpstr>   RH402 - Finger Cot </vt:lpstr>
      <vt:lpstr>RH404 - Straight Splint </vt:lpstr>
      <vt:lpstr>RH403 - Frog Splint </vt:lpstr>
      <vt:lpstr>RH405 - Finger Extension Splint </vt:lpstr>
      <vt:lpstr>RH409 - Thumb Spica Splint </vt:lpstr>
      <vt:lpstr>RH416 - Wrist Brace with Thumb </vt:lpstr>
      <vt:lpstr>RH417 - Wrist Brace With Double Lock </vt:lpstr>
      <vt:lpstr>RH418 - Wrist And Forearm Splint </vt:lpstr>
      <vt:lpstr>RH423 - Tennis Elbow Support </vt:lpstr>
      <vt:lpstr>RH424 - Elbow Brace </vt:lpstr>
      <vt:lpstr>RH425 - Finger Mallet Splint </vt:lpstr>
      <vt:lpstr>PowerPoint Presentation</vt:lpstr>
      <vt:lpstr>Closed Reduction, Traction, and Casting Techniques</vt:lpstr>
      <vt:lpstr>Closed Reduction Principles</vt:lpstr>
      <vt:lpstr>Closed Reduction Principles</vt:lpstr>
      <vt:lpstr>Closed Reduction Principles</vt:lpstr>
      <vt:lpstr>Closed Reduction Principles</vt:lpstr>
      <vt:lpstr>Closed Reduction Principles</vt:lpstr>
      <vt:lpstr>Closed Reduction Principles</vt:lpstr>
      <vt:lpstr>Closed Reduction Principles</vt:lpstr>
      <vt:lpstr>Anesthesia for Closed Reduction</vt:lpstr>
      <vt:lpstr>Anesthesia for Closed Reduction</vt:lpstr>
      <vt:lpstr>Anesthesia for Closed Reductions</vt:lpstr>
      <vt:lpstr>Common Closed Reductions</vt:lpstr>
      <vt:lpstr>Common Joint Reductions</vt:lpstr>
      <vt:lpstr>Common Joint Reductions</vt:lpstr>
      <vt:lpstr>Common Joint Reductions</vt:lpstr>
      <vt:lpstr>Splinting</vt:lpstr>
      <vt:lpstr>Common Splinting Techniques</vt:lpstr>
      <vt:lpstr>Sugar Tong Splint</vt:lpstr>
      <vt:lpstr>PowerPoint Presentation</vt:lpstr>
      <vt:lpstr>Fracture Bracing</vt:lpstr>
      <vt:lpstr>PowerPoint Presentation</vt:lpstr>
      <vt:lpstr>Casting</vt:lpstr>
      <vt:lpstr>Casting Techniques</vt:lpstr>
      <vt:lpstr>Casting Techniques</vt:lpstr>
      <vt:lpstr>Casting Techniques</vt:lpstr>
      <vt:lpstr>Plaster vs. Fiberglass</vt:lpstr>
      <vt:lpstr>Width</vt:lpstr>
      <vt:lpstr>PowerPoint Presentation</vt:lpstr>
      <vt:lpstr>Below Knee Cast</vt:lpstr>
      <vt:lpstr>PowerPoint Presentation</vt:lpstr>
      <vt:lpstr>PowerPoint Presentation</vt:lpstr>
      <vt:lpstr>Short Leg Cast</vt:lpstr>
      <vt:lpstr>Above Knee Cast</vt:lpstr>
      <vt:lpstr>PowerPoint Presentation</vt:lpstr>
      <vt:lpstr>Forearm Casts &amp; Splints</vt:lpstr>
      <vt:lpstr>PowerPoint Presentation</vt:lpstr>
      <vt:lpstr>Examples - Position of Function</vt:lpstr>
      <vt:lpstr>Cast Wedging</vt:lpstr>
      <vt:lpstr>Complications of Casts &amp; Splints</vt:lpstr>
      <vt:lpstr>Complications of Casts &amp; Splints</vt:lpstr>
      <vt:lpstr>Complications of Casts &amp; Splints</vt:lpstr>
      <vt:lpstr>Objectives</vt:lpstr>
      <vt:lpstr>Introduction</vt:lpstr>
      <vt:lpstr>Fractures seen by FPs</vt:lpstr>
      <vt:lpstr>Fractures seen by FPs</vt:lpstr>
      <vt:lpstr>Fractures seen by FPs</vt:lpstr>
      <vt:lpstr>Casting and Splinting</vt:lpstr>
      <vt:lpstr>Overview</vt:lpstr>
      <vt:lpstr>Splinting</vt:lpstr>
      <vt:lpstr>Splinting</vt:lpstr>
      <vt:lpstr>Specific splints</vt:lpstr>
      <vt:lpstr>Casting</vt:lpstr>
      <vt:lpstr>Supplies</vt:lpstr>
      <vt:lpstr>Procedure</vt:lpstr>
      <vt:lpstr>Patient Education</vt:lpstr>
      <vt:lpstr>Patient Education</vt:lpstr>
      <vt:lpstr>Cast Removal</vt:lpstr>
      <vt:lpstr>Take Home Points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CASTING TECHNIQUES</dc:title>
  <dc:creator>zach</dc:creator>
  <cp:lastModifiedBy>Davis</cp:lastModifiedBy>
  <cp:revision>203</cp:revision>
  <dcterms:created xsi:type="dcterms:W3CDTF">2015-03-29T19:45:34Z</dcterms:created>
  <dcterms:modified xsi:type="dcterms:W3CDTF">2023-03-21T05:48:42Z</dcterms:modified>
</cp:coreProperties>
</file>